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0"/>
  </p:notesMasterIdLst>
  <p:sldIdLst>
    <p:sldId id="354" r:id="rId5"/>
    <p:sldId id="330" r:id="rId6"/>
    <p:sldId id="334" r:id="rId7"/>
    <p:sldId id="338" r:id="rId8"/>
    <p:sldId id="335" r:id="rId9"/>
    <p:sldId id="336" r:id="rId10"/>
    <p:sldId id="359" r:id="rId11"/>
    <p:sldId id="367" r:id="rId12"/>
    <p:sldId id="333" r:id="rId13"/>
    <p:sldId id="355" r:id="rId14"/>
    <p:sldId id="349" r:id="rId15"/>
    <p:sldId id="365" r:id="rId16"/>
    <p:sldId id="368" r:id="rId17"/>
    <p:sldId id="347" r:id="rId18"/>
    <p:sldId id="346" r:id="rId19"/>
    <p:sldId id="350" r:id="rId20"/>
    <p:sldId id="366" r:id="rId21"/>
    <p:sldId id="369" r:id="rId22"/>
    <p:sldId id="344" r:id="rId23"/>
    <p:sldId id="351" r:id="rId24"/>
    <p:sldId id="370" r:id="rId25"/>
    <p:sldId id="371" r:id="rId26"/>
    <p:sldId id="373" r:id="rId27"/>
    <p:sldId id="374" r:id="rId28"/>
    <p:sldId id="372" r:id="rId29"/>
  </p:sldIdLst>
  <p:sldSz cx="10691813" cy="7559675"/>
  <p:notesSz cx="6858000" cy="9144000"/>
  <p:defaultTextStyle>
    <a:defPPr>
      <a:defRPr lang="fr-FR"/>
    </a:defPPr>
    <a:lvl1pPr marL="0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1pPr>
    <a:lvl2pPr marL="584027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2pPr>
    <a:lvl3pPr marL="1168055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3pPr>
    <a:lvl4pPr marL="1752082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4pPr>
    <a:lvl5pPr marL="2336109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5pPr>
    <a:lvl6pPr marL="2920136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6pPr>
    <a:lvl7pPr marL="3504164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7pPr>
    <a:lvl8pPr marL="4088191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8pPr>
    <a:lvl9pPr marL="4672218" algn="l" defTabSz="116805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54"/>
            <p14:sldId id="330"/>
            <p14:sldId id="334"/>
            <p14:sldId id="338"/>
            <p14:sldId id="335"/>
            <p14:sldId id="336"/>
            <p14:sldId id="359"/>
            <p14:sldId id="367"/>
            <p14:sldId id="333"/>
            <p14:sldId id="355"/>
            <p14:sldId id="349"/>
            <p14:sldId id="365"/>
            <p14:sldId id="368"/>
            <p14:sldId id="347"/>
            <p14:sldId id="346"/>
            <p14:sldId id="350"/>
            <p14:sldId id="366"/>
            <p14:sldId id="369"/>
            <p14:sldId id="344"/>
            <p14:sldId id="351"/>
            <p14:sldId id="370"/>
            <p14:sldId id="371"/>
            <p14:sldId id="373"/>
            <p14:sldId id="374"/>
            <p14:sldId id="372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orient="horz" pos="281" userDrawn="1">
          <p15:clr>
            <a:srgbClr val="A4A3A4"/>
          </p15:clr>
        </p15:guide>
        <p15:guide id="3" orient="horz" pos="1255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orient="horz" pos="4481" userDrawn="1">
          <p15:clr>
            <a:srgbClr val="A4A3A4"/>
          </p15:clr>
        </p15:guide>
        <p15:guide id="6" orient="horz" pos="4631" userDrawn="1">
          <p15:clr>
            <a:srgbClr val="A4A3A4"/>
          </p15:clr>
        </p15:guide>
        <p15:guide id="7" pos="3368" userDrawn="1">
          <p15:clr>
            <a:srgbClr val="A4A3A4"/>
          </p15:clr>
        </p15:guide>
        <p15:guide id="8" pos="557" userDrawn="1">
          <p15:clr>
            <a:srgbClr val="A4A3A4"/>
          </p15:clr>
        </p15:guide>
        <p15:guide id="9" pos="6072" userDrawn="1">
          <p15:clr>
            <a:srgbClr val="A4A3A4"/>
          </p15:clr>
        </p15:guide>
        <p15:guide id="10" pos="63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F0BE"/>
    <a:srgbClr val="77D268"/>
    <a:srgbClr val="A2E098"/>
    <a:srgbClr val="FFFFCC"/>
    <a:srgbClr val="66FF66"/>
    <a:srgbClr val="FFEFCB"/>
    <a:srgbClr val="66FF33"/>
    <a:srgbClr val="FFFF99"/>
    <a:srgbClr val="080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A4E7F-A19B-0BFB-5360-BC38835C04A6}" v="1" dt="2024-03-01T14:43:46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72469" autoAdjust="0"/>
  </p:normalViewPr>
  <p:slideViewPr>
    <p:cSldViewPr snapToGrid="0">
      <p:cViewPr>
        <p:scale>
          <a:sx n="67" d="100"/>
          <a:sy n="67" d="100"/>
        </p:scale>
        <p:origin x="-834" y="84"/>
      </p:cViewPr>
      <p:guideLst>
        <p:guide orient="horz" pos="2381"/>
        <p:guide orient="horz" pos="281"/>
        <p:guide orient="horz" pos="1255"/>
        <p:guide orient="horz" pos="1207"/>
        <p:guide orient="horz" pos="4481"/>
        <p:guide orient="horz" pos="4631"/>
        <p:guide pos="3368"/>
        <p:guide pos="557"/>
        <p:guide pos="6072"/>
        <p:guide pos="6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CATOIR" userId="S::dominique.catoir@collaboratif-dne.fr::f60189a6-72c4-4dec-830d-05ac92a74f98" providerId="AD" clId="Web-{88D4E8AC-E7E0-5F74-42DB-DC132D08CF24}"/>
    <pc:docChg chg="modSld">
      <pc:chgData name="Dominique CATOIR" userId="S::dominique.catoir@collaboratif-dne.fr::f60189a6-72c4-4dec-830d-05ac92a74f98" providerId="AD" clId="Web-{88D4E8AC-E7E0-5F74-42DB-DC132D08CF24}" dt="2023-03-23T07:22:02.555" v="3" actId="20577"/>
      <pc:docMkLst>
        <pc:docMk/>
      </pc:docMkLst>
      <pc:sldChg chg="modSp">
        <pc:chgData name="Dominique CATOIR" userId="S::dominique.catoir@collaboratif-dne.fr::f60189a6-72c4-4dec-830d-05ac92a74f98" providerId="AD" clId="Web-{88D4E8AC-E7E0-5F74-42DB-DC132D08CF24}" dt="2023-03-23T07:22:02.555" v="3" actId="20577"/>
        <pc:sldMkLst>
          <pc:docMk/>
          <pc:sldMk cId="3337517337" sldId="357"/>
        </pc:sldMkLst>
        <pc:spChg chg="mod">
          <ac:chgData name="Dominique CATOIR" userId="S::dominique.catoir@collaboratif-dne.fr::f60189a6-72c4-4dec-830d-05ac92a74f98" providerId="AD" clId="Web-{88D4E8AC-E7E0-5F74-42DB-DC132D08CF24}" dt="2023-03-23T07:22:02.555" v="3" actId="20577"/>
          <ac:spMkLst>
            <pc:docMk/>
            <pc:sldMk cId="3337517337" sldId="357"/>
            <ac:spMk id="2" creationId="{00000000-0000-0000-0000-000000000000}"/>
          </ac:spMkLst>
        </pc:spChg>
      </pc:sldChg>
    </pc:docChg>
  </pc:docChgLst>
  <pc:docChgLst>
    <pc:chgData name="Dominique CATOIR" userId="S::dominique.catoir@collaboratif-dne.fr::f60189a6-72c4-4dec-830d-05ac92a74f98" providerId="AD" clId="Web-{BBC1F835-0313-B86E-7808-F17BDEAEE982}"/>
    <pc:docChg chg="modSld">
      <pc:chgData name="Dominique CATOIR" userId="S::dominique.catoir@collaboratif-dne.fr::f60189a6-72c4-4dec-830d-05ac92a74f98" providerId="AD" clId="Web-{BBC1F835-0313-B86E-7808-F17BDEAEE982}" dt="2023-03-23T11:25:37.731" v="233"/>
      <pc:docMkLst>
        <pc:docMk/>
      </pc:docMkLst>
      <pc:sldChg chg="modSp">
        <pc:chgData name="Dominique CATOIR" userId="S::dominique.catoir@collaboratif-dne.fr::f60189a6-72c4-4dec-830d-05ac92a74f98" providerId="AD" clId="Web-{BBC1F835-0313-B86E-7808-F17BDEAEE982}" dt="2023-03-23T11:24:14.056" v="213" actId="20577"/>
        <pc:sldMkLst>
          <pc:docMk/>
          <pc:sldMk cId="2662892775" sldId="330"/>
        </pc:sldMkLst>
        <pc:spChg chg="mod">
          <ac:chgData name="Dominique CATOIR" userId="S::dominique.catoir@collaboratif-dne.fr::f60189a6-72c4-4dec-830d-05ac92a74f98" providerId="AD" clId="Web-{BBC1F835-0313-B86E-7808-F17BDEAEE982}" dt="2023-03-23T11:24:14.056" v="213" actId="20577"/>
          <ac:spMkLst>
            <pc:docMk/>
            <pc:sldMk cId="2662892775" sldId="330"/>
            <ac:spMk id="2" creationId="{00000000-0000-0000-0000-000000000000}"/>
          </ac:spMkLst>
        </pc:spChg>
        <pc:spChg chg="mod">
          <ac:chgData name="Dominique CATOIR" userId="S::dominique.catoir@collaboratif-dne.fr::f60189a6-72c4-4dec-830d-05ac92a74f98" providerId="AD" clId="Web-{BBC1F835-0313-B86E-7808-F17BDEAEE982}" dt="2023-03-23T11:22:55.069" v="188" actId="1076"/>
          <ac:spMkLst>
            <pc:docMk/>
            <pc:sldMk cId="2662892775" sldId="330"/>
            <ac:spMk id="8" creationId="{00000000-0000-0000-0000-000000000000}"/>
          </ac:spMkLst>
        </pc:spChg>
      </pc:sldChg>
      <pc:sldChg chg="addSp modSp">
        <pc:chgData name="Dominique CATOIR" userId="S::dominique.catoir@collaboratif-dne.fr::f60189a6-72c4-4dec-830d-05ac92a74f98" providerId="AD" clId="Web-{BBC1F835-0313-B86E-7808-F17BDEAEE982}" dt="2023-03-23T11:25:31.371" v="232" actId="1076"/>
        <pc:sldMkLst>
          <pc:docMk/>
          <pc:sldMk cId="342610791" sldId="356"/>
        </pc:sldMkLst>
        <pc:spChg chg="mod">
          <ac:chgData name="Dominique CATOIR" userId="S::dominique.catoir@collaboratif-dne.fr::f60189a6-72c4-4dec-830d-05ac92a74f98" providerId="AD" clId="Web-{BBC1F835-0313-B86E-7808-F17BDEAEE982}" dt="2023-03-23T11:25:25.496" v="231" actId="1076"/>
          <ac:spMkLst>
            <pc:docMk/>
            <pc:sldMk cId="342610791" sldId="356"/>
            <ac:spMk id="2" creationId="{00000000-0000-0000-0000-000000000000}"/>
          </ac:spMkLst>
        </pc:spChg>
        <pc:picChg chg="add mod">
          <ac:chgData name="Dominique CATOIR" userId="S::dominique.catoir@collaboratif-dne.fr::f60189a6-72c4-4dec-830d-05ac92a74f98" providerId="AD" clId="Web-{BBC1F835-0313-B86E-7808-F17BDEAEE982}" dt="2023-03-23T11:25:31.371" v="232" actId="1076"/>
          <ac:picMkLst>
            <pc:docMk/>
            <pc:sldMk cId="342610791" sldId="356"/>
            <ac:picMk id="3" creationId="{0DF2AEF5-5FB2-16BA-18E4-6C1C002712F2}"/>
          </ac:picMkLst>
        </pc:picChg>
      </pc:sldChg>
      <pc:sldChg chg="delSp">
        <pc:chgData name="Dominique CATOIR" userId="S::dominique.catoir@collaboratif-dne.fr::f60189a6-72c4-4dec-830d-05ac92a74f98" providerId="AD" clId="Web-{BBC1F835-0313-B86E-7808-F17BDEAEE982}" dt="2023-03-23T11:25:37.731" v="233"/>
        <pc:sldMkLst>
          <pc:docMk/>
          <pc:sldMk cId="3793505834" sldId="358"/>
        </pc:sldMkLst>
        <pc:picChg chg="del">
          <ac:chgData name="Dominique CATOIR" userId="S::dominique.catoir@collaboratif-dne.fr::f60189a6-72c4-4dec-830d-05ac92a74f98" providerId="AD" clId="Web-{BBC1F835-0313-B86E-7808-F17BDEAEE982}" dt="2023-03-23T11:25:37.731" v="233"/>
          <ac:picMkLst>
            <pc:docMk/>
            <pc:sldMk cId="3793505834" sldId="358"/>
            <ac:picMk id="3" creationId="{00000000-0000-0000-0000-000000000000}"/>
          </ac:picMkLst>
        </pc:picChg>
      </pc:sldChg>
    </pc:docChg>
  </pc:docChgLst>
  <pc:docChgLst>
    <pc:chgData name="Utilisateur invité" userId="S::urn:spo:anon#fba63c3b6952fc75ed10b18baa8fcdd9e4d104a1c12ee9c50ca24ccefb5d7e97::" providerId="AD" clId="Web-{20A43D08-75A7-45F5-8DE4-09DC3AAE567D}"/>
    <pc:docChg chg="addSld delSld sldOrd modSection">
      <pc:chgData name="Utilisateur invité" userId="S::urn:spo:anon#fba63c3b6952fc75ed10b18baa8fcdd9e4d104a1c12ee9c50ca24ccefb5d7e97::" providerId="AD" clId="Web-{20A43D08-75A7-45F5-8DE4-09DC3AAE567D}" dt="2023-03-17T15:59:12.529" v="4"/>
      <pc:docMkLst>
        <pc:docMk/>
      </pc:docMkLst>
      <pc:sldChg chg="del">
        <pc:chgData name="Utilisateur invité" userId="S::urn:spo:anon#fba63c3b6952fc75ed10b18baa8fcdd9e4d104a1c12ee9c50ca24ccefb5d7e97::" providerId="AD" clId="Web-{20A43D08-75A7-45F5-8DE4-09DC3AAE567D}" dt="2023-03-17T15:59:12.529" v="4"/>
        <pc:sldMkLst>
          <pc:docMk/>
          <pc:sldMk cId="1568896286" sldId="353"/>
        </pc:sldMkLst>
      </pc:sldChg>
      <pc:sldChg chg="new del ord">
        <pc:chgData name="Utilisateur invité" userId="S::urn:spo:anon#fba63c3b6952fc75ed10b18baa8fcdd9e4d104a1c12ee9c50ca24ccefb5d7e97::" providerId="AD" clId="Web-{20A43D08-75A7-45F5-8DE4-09DC3AAE567D}" dt="2023-03-17T15:56:26.679" v="3"/>
        <pc:sldMkLst>
          <pc:docMk/>
          <pc:sldMk cId="3666429731" sldId="353"/>
        </pc:sldMkLst>
      </pc:sldChg>
    </pc:docChg>
  </pc:docChgLst>
  <pc:docChgLst>
    <pc:chgData name="Utilisateur invité" userId="S::urn:spo:anon#fba63c3b6952fc75ed10b18baa8fcdd9e4d104a1c12ee9c50ca24ccefb5d7e97::" providerId="AD" clId="Web-{4FC9EB7E-134A-E0DA-5D07-252D051FDFEE}"/>
    <pc:docChg chg="modSld">
      <pc:chgData name="Utilisateur invité" userId="S::urn:spo:anon#fba63c3b6952fc75ed10b18baa8fcdd9e4d104a1c12ee9c50ca24ccefb5d7e97::" providerId="AD" clId="Web-{4FC9EB7E-134A-E0DA-5D07-252D051FDFEE}" dt="2023-03-22T16:53:06.077" v="6" actId="20577"/>
      <pc:docMkLst>
        <pc:docMk/>
      </pc:docMkLst>
      <pc:sldChg chg="modSp">
        <pc:chgData name="Utilisateur invité" userId="S::urn:spo:anon#fba63c3b6952fc75ed10b18baa8fcdd9e4d104a1c12ee9c50ca24ccefb5d7e97::" providerId="AD" clId="Web-{4FC9EB7E-134A-E0DA-5D07-252D051FDFEE}" dt="2023-03-22T16:53:06.077" v="6" actId="20577"/>
        <pc:sldMkLst>
          <pc:docMk/>
          <pc:sldMk cId="2254933503" sldId="338"/>
        </pc:sldMkLst>
        <pc:spChg chg="mod">
          <ac:chgData name="Utilisateur invité" userId="S::urn:spo:anon#fba63c3b6952fc75ed10b18baa8fcdd9e4d104a1c12ee9c50ca24ccefb5d7e97::" providerId="AD" clId="Web-{4FC9EB7E-134A-E0DA-5D07-252D051FDFEE}" dt="2023-03-22T16:53:06.077" v="6" actId="20577"/>
          <ac:spMkLst>
            <pc:docMk/>
            <pc:sldMk cId="2254933503" sldId="338"/>
            <ac:spMk id="2" creationId="{00000000-0000-0000-0000-000000000000}"/>
          </ac:spMkLst>
        </pc:spChg>
      </pc:sldChg>
      <pc:sldChg chg="modSp modTransition">
        <pc:chgData name="Utilisateur invité" userId="S::urn:spo:anon#fba63c3b6952fc75ed10b18baa8fcdd9e4d104a1c12ee9c50ca24ccefb5d7e97::" providerId="AD" clId="Web-{4FC9EB7E-134A-E0DA-5D07-252D051FDFEE}" dt="2023-03-22T16:51:52.184" v="1" actId="1076"/>
        <pc:sldMkLst>
          <pc:docMk/>
          <pc:sldMk cId="2801675278" sldId="343"/>
        </pc:sldMkLst>
        <pc:spChg chg="mod">
          <ac:chgData name="Utilisateur invité" userId="S::urn:spo:anon#fba63c3b6952fc75ed10b18baa8fcdd9e4d104a1c12ee9c50ca24ccefb5d7e97::" providerId="AD" clId="Web-{4FC9EB7E-134A-E0DA-5D07-252D051FDFEE}" dt="2023-03-22T16:51:52.184" v="1" actId="1076"/>
          <ac:spMkLst>
            <pc:docMk/>
            <pc:sldMk cId="2801675278" sldId="343"/>
            <ac:spMk id="16" creationId="{00000000-0000-0000-0000-000000000000}"/>
          </ac:spMkLst>
        </pc:spChg>
      </pc:sldChg>
    </pc:docChg>
  </pc:docChgLst>
  <pc:docChgLst>
    <pc:chgData name="Utilisateur invité" userId="S::urn:spo:anon#fba63c3b6952fc75ed10b18baa8fcdd9e4d104a1c12ee9c50ca24ccefb5d7e97::" providerId="AD" clId="Web-{68F6FE1D-68B7-222D-4697-C734F59DF9D2}"/>
    <pc:docChg chg="modSld">
      <pc:chgData name="Utilisateur invité" userId="S::urn:spo:anon#fba63c3b6952fc75ed10b18baa8fcdd9e4d104a1c12ee9c50ca24ccefb5d7e97::" providerId="AD" clId="Web-{68F6FE1D-68B7-222D-4697-C734F59DF9D2}" dt="2023-03-22T16:49:19.188" v="34" actId="1076"/>
      <pc:docMkLst>
        <pc:docMk/>
      </pc:docMkLst>
      <pc:sldChg chg="delAnim modAnim">
        <pc:chgData name="Utilisateur invité" userId="S::urn:spo:anon#fba63c3b6952fc75ed10b18baa8fcdd9e4d104a1c12ee9c50ca24ccefb5d7e97::" providerId="AD" clId="Web-{68F6FE1D-68B7-222D-4697-C734F59DF9D2}" dt="2023-03-22T16:44:39.276" v="0"/>
        <pc:sldMkLst>
          <pc:docMk/>
          <pc:sldMk cId="3224882282" sldId="333"/>
        </pc:sldMkLst>
      </pc:sldChg>
      <pc:sldChg chg="delAnim modAnim">
        <pc:chgData name="Utilisateur invité" userId="S::urn:spo:anon#fba63c3b6952fc75ed10b18baa8fcdd9e4d104a1c12ee9c50ca24ccefb5d7e97::" providerId="AD" clId="Web-{68F6FE1D-68B7-222D-4697-C734F59DF9D2}" dt="2023-03-22T16:45:08.182" v="4"/>
        <pc:sldMkLst>
          <pc:docMk/>
          <pc:sldMk cId="2121457068" sldId="341"/>
        </pc:sldMkLst>
      </pc:sldChg>
      <pc:sldChg chg="modSp delAnim modAnim">
        <pc:chgData name="Utilisateur invité" userId="S::urn:spo:anon#fba63c3b6952fc75ed10b18baa8fcdd9e4d104a1c12ee9c50ca24ccefb5d7e97::" providerId="AD" clId="Web-{68F6FE1D-68B7-222D-4697-C734F59DF9D2}" dt="2023-03-22T16:49:19.188" v="34" actId="1076"/>
        <pc:sldMkLst>
          <pc:docMk/>
          <pc:sldMk cId="2801675278" sldId="343"/>
        </pc:sldMkLst>
        <pc:spChg chg="mod">
          <ac:chgData name="Utilisateur invité" userId="S::urn:spo:anon#fba63c3b6952fc75ed10b18baa8fcdd9e4d104a1c12ee9c50ca24ccefb5d7e97::" providerId="AD" clId="Web-{68F6FE1D-68B7-222D-4697-C734F59DF9D2}" dt="2023-03-22T16:48:46.937" v="29" actId="1076"/>
          <ac:spMkLst>
            <pc:docMk/>
            <pc:sldMk cId="2801675278" sldId="343"/>
            <ac:spMk id="8" creationId="{00000000-0000-0000-0000-000000000000}"/>
          </ac:spMkLst>
        </pc:spChg>
        <pc:spChg chg="mod">
          <ac:chgData name="Utilisateur invité" userId="S::urn:spo:anon#fba63c3b6952fc75ed10b18baa8fcdd9e4d104a1c12ee9c50ca24ccefb5d7e97::" providerId="AD" clId="Web-{68F6FE1D-68B7-222D-4697-C734F59DF9D2}" dt="2023-03-22T16:48:50.375" v="30" actId="1076"/>
          <ac:spMkLst>
            <pc:docMk/>
            <pc:sldMk cId="2801675278" sldId="343"/>
            <ac:spMk id="9" creationId="{00000000-0000-0000-0000-000000000000}"/>
          </ac:spMkLst>
        </pc:spChg>
        <pc:spChg chg="mod">
          <ac:chgData name="Utilisateur invité" userId="S::urn:spo:anon#fba63c3b6952fc75ed10b18baa8fcdd9e4d104a1c12ee9c50ca24ccefb5d7e97::" providerId="AD" clId="Web-{68F6FE1D-68B7-222D-4697-C734F59DF9D2}" dt="2023-03-22T16:48:54.203" v="31" actId="1076"/>
          <ac:spMkLst>
            <pc:docMk/>
            <pc:sldMk cId="2801675278" sldId="343"/>
            <ac:spMk id="17" creationId="{00000000-0000-0000-0000-000000000000}"/>
          </ac:spMkLst>
        </pc:spChg>
        <pc:spChg chg="mod">
          <ac:chgData name="Utilisateur invité" userId="S::urn:spo:anon#fba63c3b6952fc75ed10b18baa8fcdd9e4d104a1c12ee9c50ca24ccefb5d7e97::" providerId="AD" clId="Web-{68F6FE1D-68B7-222D-4697-C734F59DF9D2}" dt="2023-03-22T16:49:19.188" v="34" actId="1076"/>
          <ac:spMkLst>
            <pc:docMk/>
            <pc:sldMk cId="2801675278" sldId="343"/>
            <ac:spMk id="18" creationId="{00000000-0000-0000-0000-000000000000}"/>
          </ac:spMkLst>
        </pc:spChg>
        <pc:spChg chg="mod">
          <ac:chgData name="Utilisateur invité" userId="S::urn:spo:anon#fba63c3b6952fc75ed10b18baa8fcdd9e4d104a1c12ee9c50ca24ccefb5d7e97::" providerId="AD" clId="Web-{68F6FE1D-68B7-222D-4697-C734F59DF9D2}" dt="2023-03-22T16:49:09.719" v="33" actId="1076"/>
          <ac:spMkLst>
            <pc:docMk/>
            <pc:sldMk cId="2801675278" sldId="343"/>
            <ac:spMk id="31" creationId="{00000000-0000-0000-0000-000000000000}"/>
          </ac:spMkLst>
        </pc:spChg>
        <pc:spChg chg="mod">
          <ac:chgData name="Utilisateur invité" userId="S::urn:spo:anon#fba63c3b6952fc75ed10b18baa8fcdd9e4d104a1c12ee9c50ca24ccefb5d7e97::" providerId="AD" clId="Web-{68F6FE1D-68B7-222D-4697-C734F59DF9D2}" dt="2023-03-22T16:48:32.030" v="25" actId="1076"/>
          <ac:spMkLst>
            <pc:docMk/>
            <pc:sldMk cId="2801675278" sldId="343"/>
            <ac:spMk id="33" creationId="{00000000-0000-0000-0000-000000000000}"/>
          </ac:spMkLst>
        </pc:spChg>
        <pc:picChg chg="mod">
          <ac:chgData name="Utilisateur invité" userId="S::urn:spo:anon#fba63c3b6952fc75ed10b18baa8fcdd9e4d104a1c12ee9c50ca24ccefb5d7e97::" providerId="AD" clId="Web-{68F6FE1D-68B7-222D-4697-C734F59DF9D2}" dt="2023-03-22T16:49:02.547" v="32" actId="1076"/>
          <ac:picMkLst>
            <pc:docMk/>
            <pc:sldMk cId="2801675278" sldId="343"/>
            <ac:picMk id="15" creationId="{00000000-0000-0000-0000-000000000000}"/>
          </ac:picMkLst>
        </pc:picChg>
      </pc:sldChg>
      <pc:sldChg chg="delAnim modAnim">
        <pc:chgData name="Utilisateur invité" userId="S::urn:spo:anon#fba63c3b6952fc75ed10b18baa8fcdd9e4d104a1c12ee9c50ca24ccefb5d7e97::" providerId="AD" clId="Web-{68F6FE1D-68B7-222D-4697-C734F59DF9D2}" dt="2023-03-22T16:47:05.575" v="11"/>
        <pc:sldMkLst>
          <pc:docMk/>
          <pc:sldMk cId="45374560" sldId="349"/>
        </pc:sldMkLst>
      </pc:sldChg>
      <pc:sldChg chg="delAnim modAnim">
        <pc:chgData name="Utilisateur invité" userId="S::urn:spo:anon#fba63c3b6952fc75ed10b18baa8fcdd9e4d104a1c12ee9c50ca24ccefb5d7e97::" providerId="AD" clId="Web-{68F6FE1D-68B7-222D-4697-C734F59DF9D2}" dt="2023-03-22T16:47:26.310" v="14"/>
        <pc:sldMkLst>
          <pc:docMk/>
          <pc:sldMk cId="178648958" sldId="350"/>
        </pc:sldMkLst>
      </pc:sldChg>
    </pc:docChg>
  </pc:docChgLst>
  <pc:docChgLst>
    <pc:chgData name="Utilisateur invité" userId="S::urn:spo:anon#fba63c3b6952fc75ed10b18baa8fcdd9e4d104a1c12ee9c50ca24ccefb5d7e97::" providerId="AD" clId="Web-{82EC9421-27B4-B512-79AE-F5B9574D4369}"/>
    <pc:docChg chg="addSld modSld sldOrd modSection">
      <pc:chgData name="Utilisateur invité" userId="S::urn:spo:anon#fba63c3b6952fc75ed10b18baa8fcdd9e4d104a1c12ee9c50ca24ccefb5d7e97::" providerId="AD" clId="Web-{82EC9421-27B4-B512-79AE-F5B9574D4369}" dt="2023-03-17T15:59:02.563" v="8"/>
      <pc:docMkLst>
        <pc:docMk/>
      </pc:docMkLst>
      <pc:sldChg chg="ord">
        <pc:chgData name="Utilisateur invité" userId="S::urn:spo:anon#fba63c3b6952fc75ed10b18baa8fcdd9e4d104a1c12ee9c50ca24ccefb5d7e97::" providerId="AD" clId="Web-{82EC9421-27B4-B512-79AE-F5B9574D4369}" dt="2023-03-17T15:57:33.546" v="4"/>
        <pc:sldMkLst>
          <pc:docMk/>
          <pc:sldMk cId="2662892775" sldId="330"/>
        </pc:sldMkLst>
      </pc:sldChg>
      <pc:sldChg chg="delSp modSp new">
        <pc:chgData name="Utilisateur invité" userId="S::urn:spo:anon#fba63c3b6952fc75ed10b18baa8fcdd9e4d104a1c12ee9c50ca24ccefb5d7e97::" providerId="AD" clId="Web-{82EC9421-27B4-B512-79AE-F5B9574D4369}" dt="2023-03-17T15:57:46.265" v="7"/>
        <pc:sldMkLst>
          <pc:docMk/>
          <pc:sldMk cId="1568896286" sldId="353"/>
        </pc:sldMkLst>
        <pc:spChg chg="del">
          <ac:chgData name="Utilisateur invité" userId="S::urn:spo:anon#fba63c3b6952fc75ed10b18baa8fcdd9e4d104a1c12ee9c50ca24ccefb5d7e97::" providerId="AD" clId="Web-{82EC9421-27B4-B512-79AE-F5B9574D4369}" dt="2023-03-17T15:57:46.265" v="7"/>
          <ac:spMkLst>
            <pc:docMk/>
            <pc:sldMk cId="1568896286" sldId="353"/>
            <ac:spMk id="2" creationId="{E5C179D4-0919-BFBF-A0A7-237D4AB75EF5}"/>
          </ac:spMkLst>
        </pc:spChg>
        <pc:spChg chg="del mod">
          <ac:chgData name="Utilisateur invité" userId="S::urn:spo:anon#fba63c3b6952fc75ed10b18baa8fcdd9e4d104a1c12ee9c50ca24ccefb5d7e97::" providerId="AD" clId="Web-{82EC9421-27B4-B512-79AE-F5B9574D4369}" dt="2023-03-17T15:57:41.171" v="6"/>
          <ac:spMkLst>
            <pc:docMk/>
            <pc:sldMk cId="1568896286" sldId="353"/>
            <ac:spMk id="3" creationId="{DB5507A5-11CF-7AD5-C7F4-5A9A1F55B5CC}"/>
          </ac:spMkLst>
        </pc:spChg>
      </pc:sldChg>
      <pc:sldChg chg="delSp modSp">
        <pc:chgData name="Utilisateur invité" userId="S::urn:spo:anon#fba63c3b6952fc75ed10b18baa8fcdd9e4d104a1c12ee9c50ca24ccefb5d7e97::" providerId="AD" clId="Web-{82EC9421-27B4-B512-79AE-F5B9574D4369}" dt="2023-03-17T15:56:26.654" v="2"/>
        <pc:sldMkLst>
          <pc:docMk/>
          <pc:sldMk cId="3666429731" sldId="353"/>
        </pc:sldMkLst>
        <pc:spChg chg="del">
          <ac:chgData name="Utilisateur invité" userId="S::urn:spo:anon#fba63c3b6952fc75ed10b18baa8fcdd9e4d104a1c12ee9c50ca24ccefb5d7e97::" providerId="AD" clId="Web-{82EC9421-27B4-B512-79AE-F5B9574D4369}" dt="2023-03-17T15:56:26.654" v="2"/>
          <ac:spMkLst>
            <pc:docMk/>
            <pc:sldMk cId="3666429731" sldId="353"/>
            <ac:spMk id="2" creationId="{2FF707EC-4459-81D1-6A5A-AA4EF5738F39}"/>
          </ac:spMkLst>
        </pc:spChg>
        <pc:spChg chg="del mod">
          <ac:chgData name="Utilisateur invité" userId="S::urn:spo:anon#fba63c3b6952fc75ed10b18baa8fcdd9e4d104a1c12ee9c50ca24ccefb5d7e97::" providerId="AD" clId="Web-{82EC9421-27B4-B512-79AE-F5B9574D4369}" dt="2023-03-17T15:56:23.092" v="1"/>
          <ac:spMkLst>
            <pc:docMk/>
            <pc:sldMk cId="3666429731" sldId="353"/>
            <ac:spMk id="3" creationId="{D2D5B6FA-B488-1FC6-5348-54A4D0AB94D8}"/>
          </ac:spMkLst>
        </pc:spChg>
      </pc:sldChg>
      <pc:sldChg chg="add">
        <pc:chgData name="Utilisateur invité" userId="S::urn:spo:anon#fba63c3b6952fc75ed10b18baa8fcdd9e4d104a1c12ee9c50ca24ccefb5d7e97::" providerId="AD" clId="Web-{82EC9421-27B4-B512-79AE-F5B9574D4369}" dt="2023-03-17T15:59:02.563" v="8"/>
        <pc:sldMkLst>
          <pc:docMk/>
          <pc:sldMk cId="1084394870" sldId="354"/>
        </pc:sldMkLst>
      </pc:sldChg>
    </pc:docChg>
  </pc:docChgLst>
  <pc:docChgLst>
    <pc:chgData name="Utilisateur invité" userId="S::urn:spo:anon#b0e3931bc11eff0e771dafad9137353d8907e78ed86c389544dce501ea387d5a::" providerId="AD" clId="Web-{865A4E7F-A19B-0BFB-5360-BC38835C04A6}"/>
    <pc:docChg chg="sldOrd">
      <pc:chgData name="Utilisateur invité" userId="S::urn:spo:anon#b0e3931bc11eff0e771dafad9137353d8907e78ed86c389544dce501ea387d5a::" providerId="AD" clId="Web-{865A4E7F-A19B-0BFB-5360-BC38835C04A6}" dt="2024-03-01T14:43:46.368" v="0"/>
      <pc:docMkLst>
        <pc:docMk/>
      </pc:docMkLst>
      <pc:sldChg chg="ord">
        <pc:chgData name="Utilisateur invité" userId="S::urn:spo:anon#b0e3931bc11eff0e771dafad9137353d8907e78ed86c389544dce501ea387d5a::" providerId="AD" clId="Web-{865A4E7F-A19B-0BFB-5360-BC38835C04A6}" dt="2024-03-01T14:43:46.368" v="0"/>
        <pc:sldMkLst>
          <pc:docMk/>
          <pc:sldMk cId="574762403" sldId="3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07E56-A66A-4C07-9F2B-7AE609F5D9F0}" type="doc">
      <dgm:prSet loTypeId="urn:microsoft.com/office/officeart/2011/layout/HexagonRadial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D377EB3-0888-4164-9CE0-F69D5077C19C}">
      <dgm:prSet phldrT="[Texte]" custT="1"/>
      <dgm:spPr/>
      <dgm:t>
        <a:bodyPr/>
        <a:lstStyle/>
        <a:p>
          <a:r>
            <a:rPr lang="fr-FR" sz="1400">
              <a:solidFill>
                <a:schemeClr val="accent1"/>
              </a:solidFill>
            </a:rPr>
            <a:t>Compétences professionnelles </a:t>
          </a:r>
        </a:p>
      </dgm:t>
    </dgm:pt>
    <dgm:pt modelId="{8B3C7D8F-BEEC-4D48-B394-0F301E92D4CF}" type="parTrans" cxnId="{43019100-58DB-4D86-8FC0-2DB24204B40C}">
      <dgm:prSet/>
      <dgm:spPr/>
      <dgm:t>
        <a:bodyPr/>
        <a:lstStyle/>
        <a:p>
          <a:endParaRPr lang="fr-FR"/>
        </a:p>
      </dgm:t>
    </dgm:pt>
    <dgm:pt modelId="{495E326D-ECF7-4185-90A0-C96DA35EFD2E}" type="sibTrans" cxnId="{43019100-58DB-4D86-8FC0-2DB24204B40C}">
      <dgm:prSet/>
      <dgm:spPr/>
      <dgm:t>
        <a:bodyPr/>
        <a:lstStyle/>
        <a:p>
          <a:endParaRPr lang="fr-FR"/>
        </a:p>
      </dgm:t>
    </dgm:pt>
    <dgm:pt modelId="{78A25B6D-0A99-4496-9652-F9C584A34562}">
      <dgm:prSet phldrT="[Texte]"/>
      <dgm:spPr/>
      <dgm:t>
        <a:bodyPr/>
        <a:lstStyle/>
        <a:p>
          <a:r>
            <a:rPr lang="fr-FR"/>
            <a:t>Des activités professionnelles, des tâches</a:t>
          </a:r>
        </a:p>
      </dgm:t>
    </dgm:pt>
    <dgm:pt modelId="{23EE0C68-9438-486F-9523-A7EF3B7E0C82}" type="parTrans" cxnId="{CAA002A0-8483-443D-9102-02CFCFC438BD}">
      <dgm:prSet/>
      <dgm:spPr/>
      <dgm:t>
        <a:bodyPr/>
        <a:lstStyle/>
        <a:p>
          <a:endParaRPr lang="fr-FR"/>
        </a:p>
      </dgm:t>
    </dgm:pt>
    <dgm:pt modelId="{1A19E2DB-D987-466B-970F-CC2266F07F5A}" type="sibTrans" cxnId="{CAA002A0-8483-443D-9102-02CFCFC438BD}">
      <dgm:prSet/>
      <dgm:spPr/>
      <dgm:t>
        <a:bodyPr/>
        <a:lstStyle/>
        <a:p>
          <a:endParaRPr lang="fr-FR"/>
        </a:p>
      </dgm:t>
    </dgm:pt>
    <dgm:pt modelId="{0F75E812-1D23-4F0B-9A1C-929176ED1898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/>
            <a:t>Des stratégies, des démarches à mettre en  œuvre en centre et entreprise</a:t>
          </a:r>
        </a:p>
      </dgm:t>
    </dgm:pt>
    <dgm:pt modelId="{A32F8FB8-468C-4F3C-A4D9-1B75FDC8A8B6}" type="parTrans" cxnId="{5F71F899-798E-475B-B4B9-D2D0C224F9F7}">
      <dgm:prSet/>
      <dgm:spPr/>
      <dgm:t>
        <a:bodyPr/>
        <a:lstStyle/>
        <a:p>
          <a:endParaRPr lang="fr-FR"/>
        </a:p>
      </dgm:t>
    </dgm:pt>
    <dgm:pt modelId="{36FB6EA1-7AE0-4B75-BE1E-0B955F96C342}" type="sibTrans" cxnId="{5F71F899-798E-475B-B4B9-D2D0C224F9F7}">
      <dgm:prSet/>
      <dgm:spPr/>
      <dgm:t>
        <a:bodyPr/>
        <a:lstStyle/>
        <a:p>
          <a:endParaRPr lang="fr-FR"/>
        </a:p>
      </dgm:t>
    </dgm:pt>
    <dgm:pt modelId="{6AAB4EB9-224B-4F06-9BFE-A1A2FCC17541}">
      <dgm:prSet phldrT="[Texte]"/>
      <dgm:spPr/>
      <dgm:t>
        <a:bodyPr/>
        <a:lstStyle/>
        <a:p>
          <a:r>
            <a:rPr lang="fr-FR"/>
            <a:t>Des savoirs associés, des limites de connaissances</a:t>
          </a:r>
        </a:p>
        <a:p>
          <a:endParaRPr lang="fr-FR"/>
        </a:p>
      </dgm:t>
    </dgm:pt>
    <dgm:pt modelId="{35974350-C71C-4221-BE11-5069235B6455}" type="parTrans" cxnId="{56F7E0F3-E5C6-4FD5-A2AC-8AD2CB01FA66}">
      <dgm:prSet/>
      <dgm:spPr/>
      <dgm:t>
        <a:bodyPr/>
        <a:lstStyle/>
        <a:p>
          <a:endParaRPr lang="fr-FR"/>
        </a:p>
      </dgm:t>
    </dgm:pt>
    <dgm:pt modelId="{45F4A8B3-8194-4241-BA5F-1858CEA25C98}" type="sibTrans" cxnId="{56F7E0F3-E5C6-4FD5-A2AC-8AD2CB01FA66}">
      <dgm:prSet/>
      <dgm:spPr/>
      <dgm:t>
        <a:bodyPr/>
        <a:lstStyle/>
        <a:p>
          <a:endParaRPr lang="fr-FR"/>
        </a:p>
      </dgm:t>
    </dgm:pt>
    <dgm:pt modelId="{9D78B95D-BC64-418F-BE01-3605649B8B0E}">
      <dgm:prSet phldrT="[Texte]"/>
      <dgm:spPr/>
      <dgm:t>
        <a:bodyPr/>
        <a:lstStyle/>
        <a:p>
          <a:r>
            <a:rPr lang="fr-FR"/>
            <a:t>Des ressources</a:t>
          </a:r>
        </a:p>
        <a:p>
          <a:r>
            <a:rPr lang="fr-FR"/>
            <a:t>Des données</a:t>
          </a:r>
        </a:p>
        <a:p>
          <a:r>
            <a:rPr lang="fr-FR"/>
            <a:t>Des situations  professionnelles</a:t>
          </a:r>
        </a:p>
      </dgm:t>
    </dgm:pt>
    <dgm:pt modelId="{1ADF5C30-B088-4891-9D48-982CC8931416}" type="parTrans" cxnId="{448549F9-BE7C-43D7-A5EC-172B65DBF8AA}">
      <dgm:prSet/>
      <dgm:spPr/>
      <dgm:t>
        <a:bodyPr/>
        <a:lstStyle/>
        <a:p>
          <a:endParaRPr lang="fr-FR"/>
        </a:p>
      </dgm:t>
    </dgm:pt>
    <dgm:pt modelId="{6D5EDCBD-7D21-4348-861C-1DBD55814555}" type="sibTrans" cxnId="{448549F9-BE7C-43D7-A5EC-172B65DBF8AA}">
      <dgm:prSet/>
      <dgm:spPr/>
      <dgm:t>
        <a:bodyPr/>
        <a:lstStyle/>
        <a:p>
          <a:endParaRPr lang="fr-FR"/>
        </a:p>
      </dgm:t>
    </dgm:pt>
    <dgm:pt modelId="{F3DE348D-A973-4B27-A2B9-5AEDE1DFFE6D}">
      <dgm:prSet phldrT="[Texte]"/>
      <dgm:spPr/>
      <dgm:t>
        <a:bodyPr/>
        <a:lstStyle/>
        <a:p>
          <a:r>
            <a:rPr lang="fr-FR"/>
            <a:t>Des résultats attendus / critères d’évaluation</a:t>
          </a:r>
        </a:p>
      </dgm:t>
    </dgm:pt>
    <dgm:pt modelId="{62A9C9F0-194E-48CC-A6FE-ED7B1EC0C53E}" type="parTrans" cxnId="{9EFCB40D-6BCF-4D63-805B-6C95027E140B}">
      <dgm:prSet/>
      <dgm:spPr/>
      <dgm:t>
        <a:bodyPr/>
        <a:lstStyle/>
        <a:p>
          <a:endParaRPr lang="fr-FR"/>
        </a:p>
      </dgm:t>
    </dgm:pt>
    <dgm:pt modelId="{710ADEEC-F3A9-4C71-A3E6-BC152EA2693D}" type="sibTrans" cxnId="{9EFCB40D-6BCF-4D63-805B-6C95027E140B}">
      <dgm:prSet/>
      <dgm:spPr/>
      <dgm:t>
        <a:bodyPr/>
        <a:lstStyle/>
        <a:p>
          <a:endParaRPr lang="fr-FR"/>
        </a:p>
      </dgm:t>
    </dgm:pt>
    <dgm:pt modelId="{81CE17B0-537B-4BAF-8ACF-2E1F53CFC033}">
      <dgm:prSet phldrT="[Texte]"/>
      <dgm:spPr/>
      <dgm:t>
        <a:bodyPr/>
        <a:lstStyle/>
        <a:p>
          <a:r>
            <a:rPr lang="fr-FR"/>
            <a:t>Des compétences globales et opérationnelles</a:t>
          </a:r>
        </a:p>
      </dgm:t>
    </dgm:pt>
    <dgm:pt modelId="{C864C490-9756-42F7-85D4-769CF3A236DF}" type="sibTrans" cxnId="{BBDC8AF0-A9C0-4429-8D68-9540FEECCA68}">
      <dgm:prSet/>
      <dgm:spPr/>
      <dgm:t>
        <a:bodyPr/>
        <a:lstStyle/>
        <a:p>
          <a:endParaRPr lang="fr-FR"/>
        </a:p>
      </dgm:t>
    </dgm:pt>
    <dgm:pt modelId="{3B1D4D4F-8082-4A73-A12F-A37AA7D902A3}" type="parTrans" cxnId="{BBDC8AF0-A9C0-4429-8D68-9540FEECCA68}">
      <dgm:prSet/>
      <dgm:spPr/>
      <dgm:t>
        <a:bodyPr/>
        <a:lstStyle/>
        <a:p>
          <a:endParaRPr lang="fr-FR"/>
        </a:p>
      </dgm:t>
    </dgm:pt>
    <dgm:pt modelId="{3E817929-F2FA-4C1D-AA04-EAEA92D8882E}" type="pres">
      <dgm:prSet presAssocID="{98307E56-A66A-4C07-9F2B-7AE609F5D9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4F7272B-1057-432B-820B-FB314E5C5A1B}" type="pres">
      <dgm:prSet presAssocID="{6D377EB3-0888-4164-9CE0-F69D5077C19C}" presName="Parent" presStyleLbl="node0" presStyleIdx="0" presStyleCnt="1" custScaleX="107354" custScaleY="105225">
        <dgm:presLayoutVars>
          <dgm:chMax val="6"/>
          <dgm:chPref val="6"/>
        </dgm:presLayoutVars>
      </dgm:prSet>
      <dgm:spPr/>
    </dgm:pt>
    <dgm:pt modelId="{DFEC6AAF-A57B-48E8-8433-4E7C537C9A41}" type="pres">
      <dgm:prSet presAssocID="{78A25B6D-0A99-4496-9652-F9C584A34562}" presName="Accent1" presStyleCnt="0"/>
      <dgm:spPr/>
    </dgm:pt>
    <dgm:pt modelId="{2E2691EB-1D6B-4400-A575-CAA852AC4733}" type="pres">
      <dgm:prSet presAssocID="{78A25B6D-0A99-4496-9652-F9C584A34562}" presName="Accent" presStyleLbl="bgShp" presStyleIdx="0" presStyleCnt="6"/>
      <dgm:spPr/>
    </dgm:pt>
    <dgm:pt modelId="{D3E3985F-AC35-45F1-9D91-557D5119664E}" type="pres">
      <dgm:prSet presAssocID="{78A25B6D-0A99-4496-9652-F9C584A34562}" presName="Child1" presStyleLbl="node1" presStyleIdx="0" presStyleCnt="6" custLinFactNeighborX="-6641" custLinFactNeighborY="3586">
        <dgm:presLayoutVars>
          <dgm:chMax val="0"/>
          <dgm:chPref val="0"/>
          <dgm:bulletEnabled val="1"/>
        </dgm:presLayoutVars>
      </dgm:prSet>
      <dgm:spPr/>
    </dgm:pt>
    <dgm:pt modelId="{4144BC4E-5C5C-4CBE-A975-088CF13999FA}" type="pres">
      <dgm:prSet presAssocID="{81CE17B0-537B-4BAF-8ACF-2E1F53CFC033}" presName="Accent2" presStyleCnt="0"/>
      <dgm:spPr/>
    </dgm:pt>
    <dgm:pt modelId="{C1EC9E47-E1D8-49D3-9618-6C7053ABDC3B}" type="pres">
      <dgm:prSet presAssocID="{81CE17B0-537B-4BAF-8ACF-2E1F53CFC033}" presName="Accent" presStyleLbl="bgShp" presStyleIdx="1" presStyleCnt="6"/>
      <dgm:spPr/>
    </dgm:pt>
    <dgm:pt modelId="{47A554CB-EC3C-4EFD-9CC7-823CDAC473DC}" type="pres">
      <dgm:prSet presAssocID="{81CE17B0-537B-4BAF-8ACF-2E1F53CFC033}" presName="Child2" presStyleLbl="node1" presStyleIdx="1" presStyleCnt="6" custLinFactNeighborX="3051" custLinFactNeighborY="-5395">
        <dgm:presLayoutVars>
          <dgm:chMax val="0"/>
          <dgm:chPref val="0"/>
          <dgm:bulletEnabled val="1"/>
        </dgm:presLayoutVars>
      </dgm:prSet>
      <dgm:spPr/>
    </dgm:pt>
    <dgm:pt modelId="{A6E3F971-B9DC-4075-9159-BD2564C5324D}" type="pres">
      <dgm:prSet presAssocID="{0F75E812-1D23-4F0B-9A1C-929176ED1898}" presName="Accent3" presStyleCnt="0"/>
      <dgm:spPr/>
    </dgm:pt>
    <dgm:pt modelId="{EC09095D-9DF1-454A-8853-F9F968E3AAEA}" type="pres">
      <dgm:prSet presAssocID="{0F75E812-1D23-4F0B-9A1C-929176ED1898}" presName="Accent" presStyleLbl="bgShp" presStyleIdx="2" presStyleCnt="6"/>
      <dgm:spPr/>
    </dgm:pt>
    <dgm:pt modelId="{72E174A8-D834-4FA9-A02D-E361839D065A}" type="pres">
      <dgm:prSet presAssocID="{0F75E812-1D23-4F0B-9A1C-929176ED1898}" presName="Child3" presStyleLbl="node1" presStyleIdx="2" presStyleCnt="6" custScaleX="104321" custScaleY="115641" custLinFactNeighborX="40248" custLinFactNeighborY="17815">
        <dgm:presLayoutVars>
          <dgm:chMax val="0"/>
          <dgm:chPref val="0"/>
          <dgm:bulletEnabled val="1"/>
        </dgm:presLayoutVars>
      </dgm:prSet>
      <dgm:spPr/>
    </dgm:pt>
    <dgm:pt modelId="{69DD3708-7CB2-4FB9-81EC-025FCD44A130}" type="pres">
      <dgm:prSet presAssocID="{6AAB4EB9-224B-4F06-9BFE-A1A2FCC17541}" presName="Accent4" presStyleCnt="0"/>
      <dgm:spPr/>
    </dgm:pt>
    <dgm:pt modelId="{DB61E2C0-44DD-4368-8F32-EF299F1B9D76}" type="pres">
      <dgm:prSet presAssocID="{6AAB4EB9-224B-4F06-9BFE-A1A2FCC17541}" presName="Accent" presStyleLbl="bgShp" presStyleIdx="3" presStyleCnt="6"/>
      <dgm:spPr/>
    </dgm:pt>
    <dgm:pt modelId="{1A12F39C-B9C6-4131-A9F6-6BB17DDD2C49}" type="pres">
      <dgm:prSet presAssocID="{6AAB4EB9-224B-4F06-9BFE-A1A2FCC17541}" presName="Child4" presStyleLbl="node1" presStyleIdx="3" presStyleCnt="6" custLinFactNeighborX="602" custLinFactNeighborY="-743">
        <dgm:presLayoutVars>
          <dgm:chMax val="0"/>
          <dgm:chPref val="0"/>
          <dgm:bulletEnabled val="1"/>
        </dgm:presLayoutVars>
      </dgm:prSet>
      <dgm:spPr/>
    </dgm:pt>
    <dgm:pt modelId="{EB687822-8283-4429-A9A8-F9EFE79B6B81}" type="pres">
      <dgm:prSet presAssocID="{9D78B95D-BC64-418F-BE01-3605649B8B0E}" presName="Accent5" presStyleCnt="0"/>
      <dgm:spPr/>
    </dgm:pt>
    <dgm:pt modelId="{7347A882-8DED-41EE-BDC2-583092E1C4E6}" type="pres">
      <dgm:prSet presAssocID="{9D78B95D-BC64-418F-BE01-3605649B8B0E}" presName="Accent" presStyleLbl="bgShp" presStyleIdx="4" presStyleCnt="6"/>
      <dgm:spPr/>
    </dgm:pt>
    <dgm:pt modelId="{7AF92B27-93B0-4DE4-8130-D394E292DD6C}" type="pres">
      <dgm:prSet presAssocID="{9D78B95D-BC64-418F-BE01-3605649B8B0E}" presName="Child5" presStyleLbl="node1" presStyleIdx="4" presStyleCnt="6" custLinFactY="-16437" custLinFactNeighborX="-5616" custLinFactNeighborY="-100000">
        <dgm:presLayoutVars>
          <dgm:chMax val="0"/>
          <dgm:chPref val="0"/>
          <dgm:bulletEnabled val="1"/>
        </dgm:presLayoutVars>
      </dgm:prSet>
      <dgm:spPr/>
    </dgm:pt>
    <dgm:pt modelId="{77E9B192-9388-4328-A7DB-37343E89F3B6}" type="pres">
      <dgm:prSet presAssocID="{F3DE348D-A973-4B27-A2B9-5AEDE1DFFE6D}" presName="Accent6" presStyleCnt="0"/>
      <dgm:spPr/>
    </dgm:pt>
    <dgm:pt modelId="{D5DC1E42-13A8-4EB8-B44A-78880D8046C2}" type="pres">
      <dgm:prSet presAssocID="{F3DE348D-A973-4B27-A2B9-5AEDE1DFFE6D}" presName="Accent" presStyleLbl="bgShp" presStyleIdx="5" presStyleCnt="6"/>
      <dgm:spPr/>
    </dgm:pt>
    <dgm:pt modelId="{1D76EC63-13C3-498F-BC70-9ABA7C41DDCD}" type="pres">
      <dgm:prSet presAssocID="{F3DE348D-A973-4B27-A2B9-5AEDE1DFFE6D}" presName="Child6" presStyleLbl="node1" presStyleIdx="5" presStyleCnt="6" custLinFactY="44002" custLinFactNeighborX="-561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43019100-58DB-4D86-8FC0-2DB24204B40C}" srcId="{98307E56-A66A-4C07-9F2B-7AE609F5D9F0}" destId="{6D377EB3-0888-4164-9CE0-F69D5077C19C}" srcOrd="0" destOrd="0" parTransId="{8B3C7D8F-BEEC-4D48-B394-0F301E92D4CF}" sibTransId="{495E326D-ECF7-4185-90A0-C96DA35EFD2E}"/>
    <dgm:cxn modelId="{9EFCB40D-6BCF-4D63-805B-6C95027E140B}" srcId="{6D377EB3-0888-4164-9CE0-F69D5077C19C}" destId="{F3DE348D-A973-4B27-A2B9-5AEDE1DFFE6D}" srcOrd="5" destOrd="0" parTransId="{62A9C9F0-194E-48CC-A6FE-ED7B1EC0C53E}" sibTransId="{710ADEEC-F3A9-4C71-A3E6-BC152EA2693D}"/>
    <dgm:cxn modelId="{251C5E51-8221-43F5-B007-2FA294F8BCD4}" type="presOf" srcId="{9D78B95D-BC64-418F-BE01-3605649B8B0E}" destId="{7AF92B27-93B0-4DE4-8130-D394E292DD6C}" srcOrd="0" destOrd="0" presId="urn:microsoft.com/office/officeart/2011/layout/HexagonRadial"/>
    <dgm:cxn modelId="{8DF0F776-E23D-418A-B90F-CB4522942A56}" type="presOf" srcId="{F3DE348D-A973-4B27-A2B9-5AEDE1DFFE6D}" destId="{1D76EC63-13C3-498F-BC70-9ABA7C41DDCD}" srcOrd="0" destOrd="0" presId="urn:microsoft.com/office/officeart/2011/layout/HexagonRadial"/>
    <dgm:cxn modelId="{AF37D47A-90CF-4DC6-AAB8-90CBE11F834E}" type="presOf" srcId="{6D377EB3-0888-4164-9CE0-F69D5077C19C}" destId="{B4F7272B-1057-432B-820B-FB314E5C5A1B}" srcOrd="0" destOrd="0" presId="urn:microsoft.com/office/officeart/2011/layout/HexagonRadial"/>
    <dgm:cxn modelId="{94DBEA87-D46A-4FD1-B2FA-2576AB5F75AF}" type="presOf" srcId="{78A25B6D-0A99-4496-9652-F9C584A34562}" destId="{D3E3985F-AC35-45F1-9D91-557D5119664E}" srcOrd="0" destOrd="0" presId="urn:microsoft.com/office/officeart/2011/layout/HexagonRadial"/>
    <dgm:cxn modelId="{5F71F899-798E-475B-B4B9-D2D0C224F9F7}" srcId="{6D377EB3-0888-4164-9CE0-F69D5077C19C}" destId="{0F75E812-1D23-4F0B-9A1C-929176ED1898}" srcOrd="2" destOrd="0" parTransId="{A32F8FB8-468C-4F3C-A4D9-1B75FDC8A8B6}" sibTransId="{36FB6EA1-7AE0-4B75-BE1E-0B955F96C342}"/>
    <dgm:cxn modelId="{CAA002A0-8483-443D-9102-02CFCFC438BD}" srcId="{6D377EB3-0888-4164-9CE0-F69D5077C19C}" destId="{78A25B6D-0A99-4496-9652-F9C584A34562}" srcOrd="0" destOrd="0" parTransId="{23EE0C68-9438-486F-9523-A7EF3B7E0C82}" sibTransId="{1A19E2DB-D987-466B-970F-CC2266F07F5A}"/>
    <dgm:cxn modelId="{BD5120B6-4331-48D7-8DE6-2B326A4C0F5D}" type="presOf" srcId="{0F75E812-1D23-4F0B-9A1C-929176ED1898}" destId="{72E174A8-D834-4FA9-A02D-E361839D065A}" srcOrd="0" destOrd="0" presId="urn:microsoft.com/office/officeart/2011/layout/HexagonRadial"/>
    <dgm:cxn modelId="{A251F5B6-0062-478E-BA88-6C5E9AB7CC9C}" type="presOf" srcId="{98307E56-A66A-4C07-9F2B-7AE609F5D9F0}" destId="{3E817929-F2FA-4C1D-AA04-EAEA92D8882E}" srcOrd="0" destOrd="0" presId="urn:microsoft.com/office/officeart/2011/layout/HexagonRadial"/>
    <dgm:cxn modelId="{A4270ECB-92FF-497F-BB40-87E3EA6CA24C}" type="presOf" srcId="{81CE17B0-537B-4BAF-8ACF-2E1F53CFC033}" destId="{47A554CB-EC3C-4EFD-9CC7-823CDAC473DC}" srcOrd="0" destOrd="0" presId="urn:microsoft.com/office/officeart/2011/layout/HexagonRadial"/>
    <dgm:cxn modelId="{BBDC8AF0-A9C0-4429-8D68-9540FEECCA68}" srcId="{6D377EB3-0888-4164-9CE0-F69D5077C19C}" destId="{81CE17B0-537B-4BAF-8ACF-2E1F53CFC033}" srcOrd="1" destOrd="0" parTransId="{3B1D4D4F-8082-4A73-A12F-A37AA7D902A3}" sibTransId="{C864C490-9756-42F7-85D4-769CF3A236DF}"/>
    <dgm:cxn modelId="{B54B40F2-D09C-4C97-963A-DBE6303B4C1C}" type="presOf" srcId="{6AAB4EB9-224B-4F06-9BFE-A1A2FCC17541}" destId="{1A12F39C-B9C6-4131-A9F6-6BB17DDD2C49}" srcOrd="0" destOrd="0" presId="urn:microsoft.com/office/officeart/2011/layout/HexagonRadial"/>
    <dgm:cxn modelId="{56F7E0F3-E5C6-4FD5-A2AC-8AD2CB01FA66}" srcId="{6D377EB3-0888-4164-9CE0-F69D5077C19C}" destId="{6AAB4EB9-224B-4F06-9BFE-A1A2FCC17541}" srcOrd="3" destOrd="0" parTransId="{35974350-C71C-4221-BE11-5069235B6455}" sibTransId="{45F4A8B3-8194-4241-BA5F-1858CEA25C98}"/>
    <dgm:cxn modelId="{448549F9-BE7C-43D7-A5EC-172B65DBF8AA}" srcId="{6D377EB3-0888-4164-9CE0-F69D5077C19C}" destId="{9D78B95D-BC64-418F-BE01-3605649B8B0E}" srcOrd="4" destOrd="0" parTransId="{1ADF5C30-B088-4891-9D48-982CC8931416}" sibTransId="{6D5EDCBD-7D21-4348-861C-1DBD55814555}"/>
    <dgm:cxn modelId="{5F441E07-057B-4F2C-B440-66630C061068}" type="presParOf" srcId="{3E817929-F2FA-4C1D-AA04-EAEA92D8882E}" destId="{B4F7272B-1057-432B-820B-FB314E5C5A1B}" srcOrd="0" destOrd="0" presId="urn:microsoft.com/office/officeart/2011/layout/HexagonRadial"/>
    <dgm:cxn modelId="{C66A2D5B-805F-49BC-8808-A03460BD15CA}" type="presParOf" srcId="{3E817929-F2FA-4C1D-AA04-EAEA92D8882E}" destId="{DFEC6AAF-A57B-48E8-8433-4E7C537C9A41}" srcOrd="1" destOrd="0" presId="urn:microsoft.com/office/officeart/2011/layout/HexagonRadial"/>
    <dgm:cxn modelId="{483EE095-C044-438E-B0A2-B0FD8E7F4E3B}" type="presParOf" srcId="{DFEC6AAF-A57B-48E8-8433-4E7C537C9A41}" destId="{2E2691EB-1D6B-4400-A575-CAA852AC4733}" srcOrd="0" destOrd="0" presId="urn:microsoft.com/office/officeart/2011/layout/HexagonRadial"/>
    <dgm:cxn modelId="{BE173CBD-3C02-447E-9FA4-174DC91C3A42}" type="presParOf" srcId="{3E817929-F2FA-4C1D-AA04-EAEA92D8882E}" destId="{D3E3985F-AC35-45F1-9D91-557D5119664E}" srcOrd="2" destOrd="0" presId="urn:microsoft.com/office/officeart/2011/layout/HexagonRadial"/>
    <dgm:cxn modelId="{A320D9A4-EBB1-4428-A11E-85E8AD769760}" type="presParOf" srcId="{3E817929-F2FA-4C1D-AA04-EAEA92D8882E}" destId="{4144BC4E-5C5C-4CBE-A975-088CF13999FA}" srcOrd="3" destOrd="0" presId="urn:microsoft.com/office/officeart/2011/layout/HexagonRadial"/>
    <dgm:cxn modelId="{11D990DA-8F47-4EAB-987D-83607544F28A}" type="presParOf" srcId="{4144BC4E-5C5C-4CBE-A975-088CF13999FA}" destId="{C1EC9E47-E1D8-49D3-9618-6C7053ABDC3B}" srcOrd="0" destOrd="0" presId="urn:microsoft.com/office/officeart/2011/layout/HexagonRadial"/>
    <dgm:cxn modelId="{54AE4443-45E5-4339-BABB-28A6C5B9A7DE}" type="presParOf" srcId="{3E817929-F2FA-4C1D-AA04-EAEA92D8882E}" destId="{47A554CB-EC3C-4EFD-9CC7-823CDAC473DC}" srcOrd="4" destOrd="0" presId="urn:microsoft.com/office/officeart/2011/layout/HexagonRadial"/>
    <dgm:cxn modelId="{51CCE1D4-479F-434E-A9E0-4F8BCE22E7EF}" type="presParOf" srcId="{3E817929-F2FA-4C1D-AA04-EAEA92D8882E}" destId="{A6E3F971-B9DC-4075-9159-BD2564C5324D}" srcOrd="5" destOrd="0" presId="urn:microsoft.com/office/officeart/2011/layout/HexagonRadial"/>
    <dgm:cxn modelId="{79096D43-92EF-4293-B4A4-CA1F297E388B}" type="presParOf" srcId="{A6E3F971-B9DC-4075-9159-BD2564C5324D}" destId="{EC09095D-9DF1-454A-8853-F9F968E3AAEA}" srcOrd="0" destOrd="0" presId="urn:microsoft.com/office/officeart/2011/layout/HexagonRadial"/>
    <dgm:cxn modelId="{066B5197-81FB-4AA6-A0F0-EF08557C0FF2}" type="presParOf" srcId="{3E817929-F2FA-4C1D-AA04-EAEA92D8882E}" destId="{72E174A8-D834-4FA9-A02D-E361839D065A}" srcOrd="6" destOrd="0" presId="urn:microsoft.com/office/officeart/2011/layout/HexagonRadial"/>
    <dgm:cxn modelId="{62B1BFF8-1302-4F84-AB36-0B35A126DAE1}" type="presParOf" srcId="{3E817929-F2FA-4C1D-AA04-EAEA92D8882E}" destId="{69DD3708-7CB2-4FB9-81EC-025FCD44A130}" srcOrd="7" destOrd="0" presId="urn:microsoft.com/office/officeart/2011/layout/HexagonRadial"/>
    <dgm:cxn modelId="{084C57AA-A46A-4C9B-9467-9FEE30624706}" type="presParOf" srcId="{69DD3708-7CB2-4FB9-81EC-025FCD44A130}" destId="{DB61E2C0-44DD-4368-8F32-EF299F1B9D76}" srcOrd="0" destOrd="0" presId="urn:microsoft.com/office/officeart/2011/layout/HexagonRadial"/>
    <dgm:cxn modelId="{0B2BD7D5-0E26-4FC3-8D92-A275D00A1E41}" type="presParOf" srcId="{3E817929-F2FA-4C1D-AA04-EAEA92D8882E}" destId="{1A12F39C-B9C6-4131-A9F6-6BB17DDD2C49}" srcOrd="8" destOrd="0" presId="urn:microsoft.com/office/officeart/2011/layout/HexagonRadial"/>
    <dgm:cxn modelId="{8FF1A09B-BDBD-4105-A4BA-0B472A1BF546}" type="presParOf" srcId="{3E817929-F2FA-4C1D-AA04-EAEA92D8882E}" destId="{EB687822-8283-4429-A9A8-F9EFE79B6B81}" srcOrd="9" destOrd="0" presId="urn:microsoft.com/office/officeart/2011/layout/HexagonRadial"/>
    <dgm:cxn modelId="{43235D3E-D8A2-431D-A0AF-42C628452C8C}" type="presParOf" srcId="{EB687822-8283-4429-A9A8-F9EFE79B6B81}" destId="{7347A882-8DED-41EE-BDC2-583092E1C4E6}" srcOrd="0" destOrd="0" presId="urn:microsoft.com/office/officeart/2011/layout/HexagonRadial"/>
    <dgm:cxn modelId="{76029139-DE9B-416F-99A3-0DA07F918D91}" type="presParOf" srcId="{3E817929-F2FA-4C1D-AA04-EAEA92D8882E}" destId="{7AF92B27-93B0-4DE4-8130-D394E292DD6C}" srcOrd="10" destOrd="0" presId="urn:microsoft.com/office/officeart/2011/layout/HexagonRadial"/>
    <dgm:cxn modelId="{F5B6729C-0A66-4B5E-AA81-4C792B2092F0}" type="presParOf" srcId="{3E817929-F2FA-4C1D-AA04-EAEA92D8882E}" destId="{77E9B192-9388-4328-A7DB-37343E89F3B6}" srcOrd="11" destOrd="0" presId="urn:microsoft.com/office/officeart/2011/layout/HexagonRadial"/>
    <dgm:cxn modelId="{BD4E44DE-8AF3-426B-8FD2-E32D316ED23C}" type="presParOf" srcId="{77E9B192-9388-4328-A7DB-37343E89F3B6}" destId="{D5DC1E42-13A8-4EB8-B44A-78880D8046C2}" srcOrd="0" destOrd="0" presId="urn:microsoft.com/office/officeart/2011/layout/HexagonRadial"/>
    <dgm:cxn modelId="{B5112B1F-9A25-4C3C-8AA1-53237B82C0A0}" type="presParOf" srcId="{3E817929-F2FA-4C1D-AA04-EAEA92D8882E}" destId="{1D76EC63-13C3-498F-BC70-9ABA7C41DDC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7272B-1057-432B-820B-FB314E5C5A1B}">
      <dsp:nvSpPr>
        <dsp:cNvPr id="0" name=""/>
        <dsp:cNvSpPr/>
      </dsp:nvSpPr>
      <dsp:spPr>
        <a:xfrm>
          <a:off x="3298225" y="1582624"/>
          <a:ext cx="2223382" cy="188517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accent1"/>
              </a:solidFill>
            </a:rPr>
            <a:t>Compétences professionnelles </a:t>
          </a:r>
        </a:p>
      </dsp:txBody>
      <dsp:txXfrm>
        <a:off x="3663038" y="1891944"/>
        <a:ext cx="1493756" cy="1266533"/>
      </dsp:txXfrm>
    </dsp:sp>
    <dsp:sp modelId="{C1EC9E47-E1D8-49D3-9618-6C7053ABDC3B}">
      <dsp:nvSpPr>
        <dsp:cNvPr id="0" name=""/>
        <dsp:cNvSpPr/>
      </dsp:nvSpPr>
      <dsp:spPr>
        <a:xfrm>
          <a:off x="4671270" y="772286"/>
          <a:ext cx="781410" cy="67328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3985F-AC35-45F1-9D91-557D5119664E}">
      <dsp:nvSpPr>
        <dsp:cNvPr id="0" name=""/>
        <dsp:cNvSpPr/>
      </dsp:nvSpPr>
      <dsp:spPr>
        <a:xfrm>
          <a:off x="3452442" y="52653"/>
          <a:ext cx="1697231" cy="14683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activités professionnelles, des tâches</a:t>
          </a:r>
        </a:p>
      </dsp:txBody>
      <dsp:txXfrm>
        <a:off x="3733709" y="295982"/>
        <a:ext cx="1134697" cy="981646"/>
      </dsp:txXfrm>
    </dsp:sp>
    <dsp:sp modelId="{EC09095D-9DF1-454A-8853-F9F968E3AAEA}">
      <dsp:nvSpPr>
        <dsp:cNvPr id="0" name=""/>
        <dsp:cNvSpPr/>
      </dsp:nvSpPr>
      <dsp:spPr>
        <a:xfrm>
          <a:off x="5583236" y="2030977"/>
          <a:ext cx="781410" cy="67328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554CB-EC3C-4EFD-9CC7-823CDAC473DC}">
      <dsp:nvSpPr>
        <dsp:cNvPr id="0" name=""/>
        <dsp:cNvSpPr/>
      </dsp:nvSpPr>
      <dsp:spPr>
        <a:xfrm>
          <a:off x="5173495" y="823890"/>
          <a:ext cx="1697231" cy="14683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3868873"/>
            <a:satOff val="-4105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compétences globales et opérationnelles</a:t>
          </a:r>
        </a:p>
      </dsp:txBody>
      <dsp:txXfrm>
        <a:off x="5454762" y="1067219"/>
        <a:ext cx="1134697" cy="981646"/>
      </dsp:txXfrm>
    </dsp:sp>
    <dsp:sp modelId="{DB61E2C0-44DD-4368-8F32-EF299F1B9D76}">
      <dsp:nvSpPr>
        <dsp:cNvPr id="0" name=""/>
        <dsp:cNvSpPr/>
      </dsp:nvSpPr>
      <dsp:spPr>
        <a:xfrm>
          <a:off x="4949725" y="3451803"/>
          <a:ext cx="781410" cy="67328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174A8-D834-4FA9-A02D-E361839D065A}">
      <dsp:nvSpPr>
        <dsp:cNvPr id="0" name=""/>
        <dsp:cNvSpPr/>
      </dsp:nvSpPr>
      <dsp:spPr>
        <a:xfrm>
          <a:off x="5768146" y="2825256"/>
          <a:ext cx="1770568" cy="1697961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stratégies, des démarches à mettre en  œuvre en centre et entreprise</a:t>
          </a:r>
        </a:p>
      </dsp:txBody>
      <dsp:txXfrm>
        <a:off x="6084473" y="3128612"/>
        <a:ext cx="1137914" cy="1091249"/>
      </dsp:txXfrm>
    </dsp:sp>
    <dsp:sp modelId="{7347A882-8DED-41EE-BDC2-583092E1C4E6}">
      <dsp:nvSpPr>
        <dsp:cNvPr id="0" name=""/>
        <dsp:cNvSpPr/>
      </dsp:nvSpPr>
      <dsp:spPr>
        <a:xfrm>
          <a:off x="3378233" y="3599290"/>
          <a:ext cx="781410" cy="67328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2F39C-B9C6-4131-A9F6-6BB17DDD2C49}">
      <dsp:nvSpPr>
        <dsp:cNvPr id="0" name=""/>
        <dsp:cNvSpPr/>
      </dsp:nvSpPr>
      <dsp:spPr>
        <a:xfrm>
          <a:off x="3575372" y="3571713"/>
          <a:ext cx="1697231" cy="14683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1606620"/>
            <a:satOff val="-12315"/>
            <a:lumOff val="-82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savoirs associés, des limites de connaissances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856639" y="3815042"/>
        <a:ext cx="1134697" cy="981646"/>
      </dsp:txXfrm>
    </dsp:sp>
    <dsp:sp modelId="{D5DC1E42-13A8-4EB8-B44A-78880D8046C2}">
      <dsp:nvSpPr>
        <dsp:cNvPr id="0" name=""/>
        <dsp:cNvSpPr/>
      </dsp:nvSpPr>
      <dsp:spPr>
        <a:xfrm>
          <a:off x="2451331" y="2341104"/>
          <a:ext cx="781410" cy="67328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92B27-93B0-4DE4-8130-D394E292DD6C}">
      <dsp:nvSpPr>
        <dsp:cNvPr id="0" name=""/>
        <dsp:cNvSpPr/>
      </dsp:nvSpPr>
      <dsp:spPr>
        <a:xfrm>
          <a:off x="1906054" y="969867"/>
          <a:ext cx="1697231" cy="14683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5475494"/>
            <a:satOff val="-16420"/>
            <a:lumOff val="-109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ressources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données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situations  professionnelles</a:t>
          </a:r>
        </a:p>
      </dsp:txBody>
      <dsp:txXfrm>
        <a:off x="2187321" y="1213196"/>
        <a:ext cx="1134697" cy="981646"/>
      </dsp:txXfrm>
    </dsp:sp>
    <dsp:sp modelId="{1D76EC63-13C3-498F-BC70-9ABA7C41DDCD}">
      <dsp:nvSpPr>
        <dsp:cNvPr id="0" name=""/>
        <dsp:cNvSpPr/>
      </dsp:nvSpPr>
      <dsp:spPr>
        <a:xfrm>
          <a:off x="1906054" y="3015473"/>
          <a:ext cx="1697231" cy="14683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9344366"/>
            <a:satOff val="-20525"/>
            <a:lumOff val="-137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Des résultats attendus / critères d’évaluation</a:t>
          </a:r>
        </a:p>
      </dsp:txBody>
      <dsp:txXfrm>
        <a:off x="2187321" y="3258802"/>
        <a:ext cx="1134697" cy="98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e radial"/>
  <dgm:desc val="Permet de représenter un processus séquentiel associé à une idée ou un thème central. Limité à six formes Niveau 2. Utilisation optimale avec de petites quantités de texte. Le texte non utilisé n’apparaît pas mais reste disponible si vous changez de disposition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8055" rtl="0" eaLnBrk="1" latinLnBrk="0" hangingPunct="1">
      <a:defRPr sz="1533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84027" algn="l" defTabSz="1168055" rtl="0" eaLnBrk="1" latinLnBrk="0" hangingPunct="1">
      <a:defRPr sz="1533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68055" algn="l" defTabSz="1168055" rtl="0" eaLnBrk="1" latinLnBrk="0" hangingPunct="1">
      <a:defRPr sz="1533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752082" algn="l" defTabSz="1168055" rtl="0" eaLnBrk="1" latinLnBrk="0" hangingPunct="1">
      <a:defRPr sz="1533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336109" algn="l" defTabSz="1168055" rtl="0" eaLnBrk="1" latinLnBrk="0" hangingPunct="1">
      <a:defRPr sz="1533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920136" algn="l" defTabSz="1168055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6pPr>
    <a:lvl7pPr marL="3504164" algn="l" defTabSz="1168055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7pPr>
    <a:lvl8pPr marL="4088191" algn="l" defTabSz="1168055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8pPr>
    <a:lvl9pPr marL="4672218" algn="l" defTabSz="1168055" rtl="0" eaLnBrk="1" latinLnBrk="0" hangingPunct="1">
      <a:defRPr sz="15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Dominique  Catoir - Certificat de spécialisation -&gt; au 1</a:t>
            </a:r>
            <a:r>
              <a:rPr lang="fr-FR" baseline="30000" dirty="0"/>
              <a:t>er</a:t>
            </a:r>
            <a:r>
              <a:rPr lang="fr-FR" dirty="0"/>
              <a:t> janvier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7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14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6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Pascal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3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9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07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Pascal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73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68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168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24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8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056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4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52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Christophe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72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60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407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90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0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4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82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Dominique  Catoir 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3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4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60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69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Dominique Catoir – </a:t>
            </a:r>
          </a:p>
          <a:p>
            <a:r>
              <a:rPr lang="fr-FR" dirty="0"/>
              <a:t>Comment définir les blocs de compétences dans la construction d’une certification professionnelle ?</a:t>
            </a:r>
          </a:p>
          <a:p>
            <a:r>
              <a:rPr lang="fr-FR" dirty="0"/>
              <a:t>Les organismes de formation qui veulent créer de nouvelles certifications doivent définir les blocs de compétences qui y seront rattachés. Pour cela, certaines règles sont à respecter.</a:t>
            </a:r>
          </a:p>
          <a:p>
            <a:endParaRPr lang="fr-FR" dirty="0"/>
          </a:p>
          <a:p>
            <a:r>
              <a:rPr lang="fr-FR" dirty="0"/>
              <a:t>Les blocs de compétences doivent tout d’abord être homogènes et cohérents. Cela signifie qu’ils doivent suivre la même logique au sein d’une même certification, celle de valider la formation concernée. </a:t>
            </a:r>
          </a:p>
          <a:p>
            <a:r>
              <a:rPr lang="fr-FR" dirty="0"/>
              <a:t>Concrètement, à quoi servent les blocs de compétences ? Qui les utilise ? Comment se structurer en blocs de compétences ?</a:t>
            </a:r>
          </a:p>
          <a:p>
            <a:r>
              <a:rPr lang="fr-FR" dirty="0"/>
              <a:t>Les blocs de compétences vont être des unités de référence pour :</a:t>
            </a:r>
          </a:p>
          <a:p>
            <a:endParaRPr lang="fr-FR" dirty="0"/>
          </a:p>
          <a:p>
            <a:r>
              <a:rPr lang="fr-FR" dirty="0"/>
              <a:t>La réussite scolaire</a:t>
            </a:r>
          </a:p>
          <a:p>
            <a:r>
              <a:rPr lang="fr-FR" dirty="0"/>
              <a:t>L’insertion professionnelle</a:t>
            </a:r>
          </a:p>
          <a:p>
            <a:r>
              <a:rPr lang="fr-FR" dirty="0"/>
              <a:t>L’apprentissage et le retour à la formation</a:t>
            </a:r>
          </a:p>
          <a:p>
            <a:r>
              <a:rPr lang="fr-FR" dirty="0"/>
              <a:t>La mobilité européenne</a:t>
            </a:r>
          </a:p>
          <a:p>
            <a:r>
              <a:rPr lang="fr-FR" dirty="0"/>
              <a:t>De plus, les blocs de compétences ayant été créés pour donner accès à une formation tout au long de la vie, certaines modalités sont à respecter :</a:t>
            </a:r>
          </a:p>
          <a:p>
            <a:endParaRPr lang="fr-FR" dirty="0"/>
          </a:p>
          <a:p>
            <a:r>
              <a:rPr lang="fr-FR" dirty="0"/>
              <a:t>Les blocs de compétences doivent avoir un intitulé traçable et être utiles à la formation en lien notamment avec les besoins des entreprises ;</a:t>
            </a:r>
          </a:p>
          <a:p>
            <a:r>
              <a:rPr lang="fr-FR" dirty="0"/>
              <a:t>Ils doivent définir des modalités d’évaluation des compétences à valider et des modalités d’obtention du bloc ;</a:t>
            </a:r>
          </a:p>
          <a:p>
            <a:r>
              <a:rPr lang="fr-FR" dirty="0"/>
              <a:t>Les compétences de ces blocs doivent pouvoir se transférer vers d’autres formations (formation initiale, expérience professionnelle ou formation continue) ;</a:t>
            </a:r>
          </a:p>
          <a:p>
            <a:r>
              <a:rPr lang="fr-FR" dirty="0"/>
              <a:t>Assurer la traçabilité des parcours professionnels.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1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Dominique Catoir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10469" cy="2645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0938" y="3448108"/>
            <a:ext cx="9849938" cy="305297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800" b="1" cap="all" baseline="0"/>
            </a:lvl1pPr>
            <a:lvl2pPr marL="0" indent="0">
              <a:spcBef>
                <a:spcPts val="585"/>
              </a:spcBef>
              <a:spcAft>
                <a:spcPts val="0"/>
              </a:spcAft>
              <a:buNone/>
              <a:defRPr sz="2163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20938" y="7031887"/>
            <a:ext cx="984993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77251EE-E782-1E42-9EBA-41C4EA8EB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75" y="618840"/>
            <a:ext cx="1656184" cy="10258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65F7DE-F019-C64D-AEC0-2ED999D34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469" y="264556"/>
            <a:ext cx="2410582" cy="2186189"/>
          </a:xfrm>
          <a:prstGeom prst="rect">
            <a:avLst/>
          </a:prstGeom>
        </p:spPr>
      </p:pic>
      <p:pic>
        <p:nvPicPr>
          <p:cNvPr id="2050" name="Picture 2" descr="CFBCT (@confboucherie) / Twitt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64" y="285826"/>
            <a:ext cx="1556176" cy="16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20936" y="1322778"/>
            <a:ext cx="9849938" cy="105822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0935" y="2780726"/>
            <a:ext cx="2946563" cy="3719651"/>
          </a:xfrm>
        </p:spPr>
        <p:txBody>
          <a:bodyPr/>
          <a:lstStyle>
            <a:lvl1pPr marL="168379" indent="-168379">
              <a:spcBef>
                <a:spcPts val="468"/>
              </a:spcBef>
              <a:spcAft>
                <a:spcPts val="935"/>
              </a:spcAft>
              <a:buFont typeface="+mj-lt"/>
              <a:buAutoNum type="arabicPeriod"/>
              <a:defRPr b="1"/>
            </a:lvl1pPr>
            <a:lvl2pPr marL="378853" indent="-168379">
              <a:spcBef>
                <a:spcPts val="702"/>
              </a:spcBef>
              <a:spcAft>
                <a:spcPts val="935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72625" y="2783125"/>
            <a:ext cx="2946563" cy="3719651"/>
          </a:xfrm>
        </p:spPr>
        <p:txBody>
          <a:bodyPr/>
          <a:lstStyle>
            <a:lvl1pPr marL="168379" indent="-168379">
              <a:spcBef>
                <a:spcPts val="468"/>
              </a:spcBef>
              <a:spcAft>
                <a:spcPts val="935"/>
              </a:spcAft>
              <a:buFont typeface="+mj-lt"/>
              <a:buAutoNum type="arabicPeriod"/>
              <a:defRPr b="1"/>
            </a:lvl1pPr>
            <a:lvl2pPr marL="378853" indent="-168379">
              <a:spcBef>
                <a:spcPts val="702"/>
              </a:spcBef>
              <a:spcAft>
                <a:spcPts val="935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324311" y="2783125"/>
            <a:ext cx="2946563" cy="3719651"/>
          </a:xfrm>
        </p:spPr>
        <p:txBody>
          <a:bodyPr/>
          <a:lstStyle>
            <a:lvl1pPr marL="168379" indent="-168379">
              <a:spcBef>
                <a:spcPts val="468"/>
              </a:spcBef>
              <a:spcAft>
                <a:spcPts val="935"/>
              </a:spcAft>
              <a:buFont typeface="+mj-lt"/>
              <a:buAutoNum type="arabicPeriod"/>
              <a:defRPr b="1"/>
            </a:lvl1pPr>
            <a:lvl2pPr marL="378853" indent="-168379">
              <a:spcBef>
                <a:spcPts val="702"/>
              </a:spcBef>
              <a:spcAft>
                <a:spcPts val="935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84678"/>
            <a:ext cx="10691813" cy="647632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20936" y="1084678"/>
            <a:ext cx="9849938" cy="594720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63043" indent="-463043">
              <a:buFont typeface="+mj-lt"/>
              <a:buAutoNum type="arabicPeriod"/>
              <a:defRPr sz="38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20936" y="1322778"/>
            <a:ext cx="9849938" cy="105822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72625" y="264556"/>
            <a:ext cx="6398250" cy="529111"/>
          </a:xfrm>
        </p:spPr>
        <p:txBody>
          <a:bodyPr/>
          <a:lstStyle>
            <a:lvl1pPr marL="126284" indent="-126284" algn="r">
              <a:spcAft>
                <a:spcPts val="0"/>
              </a:spcAft>
              <a:buFont typeface="+mj-lt"/>
              <a:buAutoNum type="arabicPeriod"/>
              <a:defRPr sz="877" b="1"/>
            </a:lvl1pPr>
            <a:lvl2pPr marL="126284" indent="-126284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7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0936" y="2698467"/>
            <a:ext cx="2946563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2625" y="2698467"/>
            <a:ext cx="2946563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4313" y="2698467"/>
            <a:ext cx="2946563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/>
          <a:lstStyle/>
          <a:p>
            <a:fld id="{1ADB5CFE-E075-4732-9D05-43981F9FE823}" type="datetime1">
              <a:rPr lang="fr-FR" smtClean="0"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D202-8233-4842-9F2D-9422914A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96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20936" y="1322778"/>
            <a:ext cx="9849938" cy="1058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20936" y="2698467"/>
            <a:ext cx="9849938" cy="3783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902829" y="7030564"/>
            <a:ext cx="1368047" cy="529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77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20938" y="7030564"/>
            <a:ext cx="6903375" cy="529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77" b="1">
                <a:solidFill>
                  <a:schemeClr val="tx1"/>
                </a:solidFill>
              </a:defRPr>
            </a:lvl1pPr>
          </a:lstStyle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24313" y="7030564"/>
            <a:ext cx="1578516" cy="529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7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20938" y="7031887"/>
            <a:ext cx="984993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6CD1464-E142-534E-8F43-3E15D7E5E8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8439" y="242864"/>
            <a:ext cx="812625" cy="5033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E7F0D1-17F4-4C4E-978B-1D06B05B3A1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2336" y="158733"/>
            <a:ext cx="760683" cy="689872"/>
          </a:xfrm>
          <a:prstGeom prst="rect">
            <a:avLst/>
          </a:prstGeom>
        </p:spPr>
      </p:pic>
      <p:pic>
        <p:nvPicPr>
          <p:cNvPr id="12" name="Picture 2" descr="CFBCT (@confboucherie) / Twitter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64" y="171766"/>
            <a:ext cx="645538" cy="6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0" r:id="rId2"/>
    <p:sldLayoutId id="2147483811" r:id="rId3"/>
    <p:sldLayoutId id="2147483809" r:id="rId4"/>
    <p:sldLayoutId id="2147483813" r:id="rId5"/>
  </p:sldLayoutIdLst>
  <p:hf hdr="0"/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298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69208" rtl="0" eaLnBrk="1" latinLnBrk="0" hangingPunct="1">
        <a:lnSpc>
          <a:spcPct val="100000"/>
        </a:lnSpc>
        <a:spcBef>
          <a:spcPts val="0"/>
        </a:spcBef>
        <a:spcAft>
          <a:spcPts val="585"/>
        </a:spcAft>
        <a:buFont typeface="Arial" pitchFamily="34" charset="0"/>
        <a:buNone/>
        <a:defRPr sz="122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94664" indent="-84190" algn="l" defTabSz="1069208" rtl="0" eaLnBrk="1" latinLnBrk="0" hangingPunct="1">
        <a:lnSpc>
          <a:spcPct val="100000"/>
        </a:lnSpc>
        <a:spcBef>
          <a:spcPts val="702"/>
        </a:spcBef>
        <a:spcAft>
          <a:spcPts val="702"/>
        </a:spcAft>
        <a:buFont typeface="Arial" pitchFamily="34" charset="0"/>
        <a:buChar char="•"/>
        <a:defRPr sz="1111" kern="1200">
          <a:solidFill>
            <a:schemeClr val="tx1"/>
          </a:solidFill>
          <a:latin typeface="+mn-lt"/>
          <a:ea typeface="+mn-ea"/>
          <a:cs typeface="+mn-cs"/>
        </a:defRPr>
      </a:lvl2pPr>
      <a:lvl3pPr marL="505138" indent="-84190" algn="l" defTabSz="1069208" rtl="0" eaLnBrk="1" latinLnBrk="0" hangingPunct="1">
        <a:lnSpc>
          <a:spcPct val="100000"/>
        </a:lnSpc>
        <a:spcBef>
          <a:spcPts val="117"/>
        </a:spcBef>
        <a:spcAft>
          <a:spcPts val="117"/>
        </a:spcAft>
        <a:buSzPct val="100000"/>
        <a:buFont typeface="Arial" pitchFamily="34" charset="0"/>
        <a:buChar char="•"/>
        <a:defRPr sz="994" kern="1200">
          <a:solidFill>
            <a:schemeClr val="tx1"/>
          </a:solidFill>
          <a:latin typeface="+mn-lt"/>
          <a:ea typeface="+mn-ea"/>
          <a:cs typeface="+mn-cs"/>
        </a:defRPr>
      </a:lvl3pPr>
      <a:lvl4pPr marL="715612" indent="-84190" algn="l" defTabSz="1069208" rtl="0" eaLnBrk="1" latinLnBrk="0" hangingPunct="1">
        <a:lnSpc>
          <a:spcPct val="100000"/>
        </a:lnSpc>
        <a:spcBef>
          <a:spcPts val="117"/>
        </a:spcBef>
        <a:spcAft>
          <a:spcPts val="117"/>
        </a:spcAft>
        <a:buSzPct val="100000"/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4pPr>
      <a:lvl5pPr marL="968180" indent="-84190" algn="l" defTabSz="1069208" rtl="0" eaLnBrk="1" latinLnBrk="0" hangingPunct="1">
        <a:lnSpc>
          <a:spcPct val="100000"/>
        </a:lnSpc>
        <a:spcBef>
          <a:spcPts val="117"/>
        </a:spcBef>
        <a:spcAft>
          <a:spcPts val="117"/>
        </a:spcAft>
        <a:buSzPct val="100000"/>
        <a:buFont typeface="Arial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spcBef>
          <a:spcPct val="20000"/>
        </a:spcBef>
        <a:buFont typeface="Arial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spcBef>
          <a:spcPct val="20000"/>
        </a:spcBef>
        <a:buFont typeface="Arial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spcBef>
          <a:spcPct val="20000"/>
        </a:spcBef>
        <a:buFont typeface="Arial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spcBef>
          <a:spcPct val="20000"/>
        </a:spcBef>
        <a:buFont typeface="Arial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Igésr et Dgesco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14784" y="1916687"/>
            <a:ext cx="6682803" cy="4816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2400" b="1" dirty="0">
              <a:solidFill>
                <a:srgbClr val="005E8C"/>
              </a:solidFill>
              <a:latin typeface="Britannic Bold" panose="020B0903060703020204" pitchFamily="34" charset="0"/>
            </a:endParaRPr>
          </a:p>
          <a:p>
            <a:r>
              <a:rPr lang="fr-FR" sz="28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Séminaire national </a:t>
            </a:r>
          </a:p>
          <a:p>
            <a:r>
              <a:rPr lang="fr-FR" sz="28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1</a:t>
            </a:r>
            <a:r>
              <a:rPr lang="fr-FR" sz="2800" b="1" baseline="30000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février 2024</a:t>
            </a:r>
          </a:p>
          <a:p>
            <a:endParaRPr lang="fr-FR" sz="2400" dirty="0">
              <a:solidFill>
                <a:srgbClr val="005E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 de </a:t>
            </a:r>
          </a:p>
          <a:p>
            <a:r>
              <a:rPr lang="fr-FR" sz="36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spécialisation </a:t>
            </a:r>
          </a:p>
          <a:p>
            <a:r>
              <a:rPr lang="fr-FR" sz="36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(MC) VENTE- </a:t>
            </a:r>
          </a:p>
          <a:p>
            <a:r>
              <a:rPr lang="fr-FR" sz="36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EN</a:t>
            </a:r>
          </a:p>
          <a:p>
            <a:r>
              <a:rPr lang="fr-FR" sz="36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BOUCHERIE</a:t>
            </a:r>
            <a:r>
              <a:rPr lang="fr-FR" sz="2400" dirty="0">
                <a:solidFill>
                  <a:srgbClr val="005E8C"/>
                </a:solidFill>
                <a:latin typeface="CIDFont+F1"/>
              </a:rPr>
              <a:t>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10" y="2211442"/>
            <a:ext cx="5484561" cy="388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482686" y="5349922"/>
            <a:ext cx="1815153" cy="161043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9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9982" y="1893244"/>
            <a:ext cx="3456540" cy="18280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34" b="1" dirty="0">
                <a:solidFill>
                  <a:schemeClr val="bg1"/>
                </a:solidFill>
              </a:rPr>
              <a:t>RAP : 2 pôles d’activités,</a:t>
            </a:r>
          </a:p>
          <a:p>
            <a:pPr algn="ctr"/>
            <a:r>
              <a:rPr lang="fr-FR" sz="2534" b="1" dirty="0">
                <a:solidFill>
                  <a:schemeClr val="bg1"/>
                </a:solidFill>
              </a:rPr>
              <a:t>2 activités (pôle 1)  </a:t>
            </a:r>
          </a:p>
          <a:p>
            <a:pPr algn="ctr"/>
            <a:r>
              <a:rPr lang="fr-FR" sz="2534" b="1" dirty="0">
                <a:solidFill>
                  <a:schemeClr val="bg1"/>
                </a:solidFill>
              </a:rPr>
              <a:t>2 activités (pôle 2)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70967" y="2443625"/>
            <a:ext cx="5233092" cy="1396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534" b="1" dirty="0">
                <a:solidFill>
                  <a:schemeClr val="bg1"/>
                </a:solidFill>
              </a:rPr>
              <a:t>RC :  2 Blocs de compétences </a:t>
            </a:r>
          </a:p>
          <a:p>
            <a:r>
              <a:rPr lang="fr-FR" sz="2534" b="1" dirty="0">
                <a:solidFill>
                  <a:schemeClr val="bg1"/>
                </a:solidFill>
              </a:rPr>
              <a:t>          2 Epreuves EP1 et EP2                    	     (annexe IV)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411" y="5631773"/>
            <a:ext cx="9145016" cy="1153777"/>
          </a:xfrm>
          <a:prstGeom prst="rect">
            <a:avLst/>
          </a:prstGeom>
          <a:solidFill>
            <a:srgbClr val="A2E09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Mise en œuvre, personnalisation et développement</a:t>
            </a:r>
            <a:endParaRPr lang="fr-FR" dirty="0"/>
          </a:p>
          <a:p>
            <a:r>
              <a:rPr lang="fr-FR" b="1" dirty="0"/>
              <a:t>de la relation client</a:t>
            </a:r>
            <a:endParaRPr lang="fr-FR" dirty="0"/>
          </a:p>
          <a:p>
            <a:r>
              <a:rPr lang="fr-FR" dirty="0"/>
              <a:t> </a:t>
            </a:r>
            <a:r>
              <a:rPr lang="fr-FR" sz="1929" dirty="0"/>
              <a:t>Pôle 2, Bloc de compétences 2 et EP2 (coef 8), 30 minutes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81410" y="4424314"/>
            <a:ext cx="9145017" cy="771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Approvisionnement et mise en valeur</a:t>
            </a:r>
            <a:r>
              <a:rPr lang="fr-FR" dirty="0"/>
              <a:t> </a:t>
            </a:r>
            <a:r>
              <a:rPr lang="fr-FR" b="1" dirty="0"/>
              <a:t>des espaces de vente</a:t>
            </a:r>
            <a:endParaRPr lang="fr-FR" dirty="0"/>
          </a:p>
          <a:p>
            <a:pPr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sz="1929" dirty="0"/>
              <a:t>Pôle 1, Bloc de compétences 1 et EP1 (coef 6), 25 minutes</a:t>
            </a:r>
            <a:endParaRPr lang="fr-FR" sz="2534" dirty="0"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6784" y="816630"/>
            <a:ext cx="8787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solidFill>
                  <a:srgbClr val="005E8C"/>
                </a:solidFill>
                <a:latin typeface="+mj-lt"/>
              </a:rPr>
              <a:t>Du référentiel des activités professionnelles à la certification (approche par blocs de compétences)</a:t>
            </a:r>
            <a:endParaRPr lang="fr-FR" sz="2800" b="1" dirty="0">
              <a:solidFill>
                <a:srgbClr val="005E8C"/>
              </a:solidFill>
              <a:latin typeface="+mj-lt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407579" y="2874794"/>
            <a:ext cx="772331" cy="5342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34"/>
          </a:p>
        </p:txBody>
      </p:sp>
      <p:sp>
        <p:nvSpPr>
          <p:cNvPr id="7" name="Flèche vers le bas 6"/>
          <p:cNvSpPr/>
          <p:nvPr/>
        </p:nvSpPr>
        <p:spPr>
          <a:xfrm>
            <a:off x="7057204" y="3902648"/>
            <a:ext cx="534217" cy="4223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34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D202-8233-4842-9F2D-9422914A415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1C9D69-09FC-6079-2860-ABF2EE60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66587-3CF2-A002-298D-2CC8E5A860FB}"/>
              </a:ext>
            </a:extLst>
          </p:cNvPr>
          <p:cNvSpPr/>
          <p:nvPr/>
        </p:nvSpPr>
        <p:spPr>
          <a:xfrm>
            <a:off x="613268" y="1080709"/>
            <a:ext cx="9465275" cy="2534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b="1" dirty="0"/>
              <a:t> Présentation du Pôle 1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b="1" dirty="0"/>
              <a:t> Approvisionnement, organisation et 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b="1" dirty="0"/>
              <a:t>transformation des viandes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endParaRPr lang="fr-FR" sz="1929" b="1" dirty="0"/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sz="1929" dirty="0"/>
              <a:t>Il comprend 2 activités professionnelles 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endParaRPr lang="fr-FR" sz="2534" dirty="0">
              <a:ea typeface="Calibri"/>
              <a:cs typeface="Times New Roman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6B77BC-67A0-E692-9F86-247857A6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67" y="1765115"/>
            <a:ext cx="908383" cy="877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E6BFD6-9333-EA58-8CB5-11EA0C0980C4}"/>
              </a:ext>
            </a:extLst>
          </p:cNvPr>
          <p:cNvSpPr/>
          <p:nvPr/>
        </p:nvSpPr>
        <p:spPr>
          <a:xfrm>
            <a:off x="605967" y="3853082"/>
            <a:ext cx="4392753" cy="23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b="1" u="sng" dirty="0">
                <a:ln w="0"/>
                <a:solidFill>
                  <a:schemeClr val="tx1"/>
                </a:solidFill>
              </a:rPr>
              <a:t>Activité professionnelle 1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et entretien des espaces de vente</a:t>
            </a:r>
            <a:endParaRPr lang="fr-F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endParaRPr lang="fr-FR" sz="192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endParaRPr lang="fr-FR" sz="253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9B97D-E2BC-AF79-F8FF-2A9AC5AFDBBE}"/>
              </a:ext>
            </a:extLst>
          </p:cNvPr>
          <p:cNvSpPr/>
          <p:nvPr/>
        </p:nvSpPr>
        <p:spPr>
          <a:xfrm>
            <a:off x="5565839" y="3915630"/>
            <a:ext cx="4142041" cy="2447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b="1" u="sng" dirty="0">
                <a:ln w="0"/>
                <a:solidFill>
                  <a:schemeClr val="tx1"/>
                </a:solidFill>
              </a:rPr>
              <a:t>Activité professionnelle 2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Valorisation de l’assortiment des produits</a:t>
            </a:r>
            <a:endParaRPr lang="fr-FR" sz="192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endParaRPr lang="fr-FR" sz="253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5018" y="150623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537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F041A-436C-83ED-6476-3DFF418D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CFE-E075-4732-9D05-43981F9FE823}" type="datetime1">
              <a:rPr lang="fr-FR" smtClean="0"/>
              <a:t>01/03/2024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D9F35-8397-9100-720F-6CA814AE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1059F7-E92E-FCDA-5683-76458C0D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D202-8233-4842-9F2D-9422914A4153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884F4B9-8850-AEA6-CBCC-6DB573573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66388"/>
              </p:ext>
            </p:extLst>
          </p:nvPr>
        </p:nvGraphicFramePr>
        <p:xfrm>
          <a:off x="2030268" y="2222530"/>
          <a:ext cx="7291532" cy="634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87684" imgH="6545395" progId="Word.Document.12">
                  <p:embed/>
                </p:oleObj>
              </mc:Choice>
              <mc:Fallback>
                <p:oleObj name="Document" r:id="rId3" imgW="6487684" imgH="6545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0268" y="2222530"/>
                        <a:ext cx="7291532" cy="6349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889C663-C47E-DA27-B8C1-8BD4A851092C}"/>
              </a:ext>
            </a:extLst>
          </p:cNvPr>
          <p:cNvSpPr/>
          <p:nvPr/>
        </p:nvSpPr>
        <p:spPr>
          <a:xfrm>
            <a:off x="1103525" y="1069512"/>
            <a:ext cx="9145017" cy="771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Approvisionnement et mise en valeur</a:t>
            </a:r>
            <a:r>
              <a:rPr lang="fr-FR" dirty="0"/>
              <a:t> </a:t>
            </a:r>
            <a:r>
              <a:rPr lang="fr-FR" b="1" dirty="0"/>
              <a:t>des espaces de vente</a:t>
            </a:r>
            <a:endParaRPr lang="fr-FR" dirty="0"/>
          </a:p>
          <a:p>
            <a:pPr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sz="1929" dirty="0"/>
              <a:t>Pôle 1, Bloc de compétences 1 et EP1 (coef 6), 25 minutes</a:t>
            </a:r>
            <a:endParaRPr lang="fr-FR" sz="2534" dirty="0"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747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051A3-E6CC-7C0A-6558-F52404F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CFE-E075-4732-9D05-43981F9FE823}" type="datetime1">
              <a:rPr lang="fr-FR" smtClean="0"/>
              <a:t>01/03/2024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17E00-FD5E-DA98-9C9A-E4127CC8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C85C3-063E-6266-0870-C51A1F20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D202-8233-4842-9F2D-9422914A4153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56DDF84-2A92-7942-7859-D204D4C1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2977"/>
              </p:ext>
            </p:extLst>
          </p:nvPr>
        </p:nvGraphicFramePr>
        <p:xfrm>
          <a:off x="482427" y="1066801"/>
          <a:ext cx="4333414" cy="5131435"/>
        </p:xfrm>
        <a:graphic>
          <a:graphicData uri="http://schemas.openxmlformats.org/drawingml/2006/table">
            <a:tbl>
              <a:tblPr firstRow="1" firstCol="1" bandRow="1"/>
              <a:tblGrid>
                <a:gridCol w="4333414">
                  <a:extLst>
                    <a:ext uri="{9D8B030D-6E8A-4147-A177-3AD203B41FA5}">
                      <a16:colId xmlns:a16="http://schemas.microsoft.com/office/drawing/2014/main" val="1532712606"/>
                    </a:ext>
                  </a:extLst>
                </a:gridCol>
              </a:tblGrid>
              <a:tr h="55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 professionnelle 1 – Organisation et entretien des espaces de vente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63780"/>
                  </a:ext>
                </a:extLst>
              </a:tr>
              <a:tr h="3530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Tâches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 du poste de travail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Entretien des espaces de travail, de vente et des matériels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Inventaire physique quotidien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 des besoins et transmission au laboratoire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 aux commandes et à l’approvisionnement des produits et fournitures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Gestion des déchets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242253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C9AA8E0-34FC-07D5-29D7-3F9C46EDB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79087"/>
              </p:ext>
            </p:extLst>
          </p:nvPr>
        </p:nvGraphicFramePr>
        <p:xfrm>
          <a:off x="5050298" y="1890343"/>
          <a:ext cx="4548029" cy="5140221"/>
        </p:xfrm>
        <a:graphic>
          <a:graphicData uri="http://schemas.openxmlformats.org/drawingml/2006/table">
            <a:tbl>
              <a:tblPr firstRow="1" firstCol="1" bandRow="1"/>
              <a:tblGrid>
                <a:gridCol w="4548029">
                  <a:extLst>
                    <a:ext uri="{9D8B030D-6E8A-4147-A177-3AD203B41FA5}">
                      <a16:colId xmlns:a16="http://schemas.microsoft.com/office/drawing/2014/main" val="177953398"/>
                    </a:ext>
                  </a:extLst>
                </a:gridCol>
              </a:tblGrid>
              <a:tr h="619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 professionnelle 2 – Valorisation de l’assortiment des produits</a:t>
                      </a:r>
                      <a:endParaRPr lang="fr-F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73225"/>
                  </a:ext>
                </a:extLst>
              </a:tr>
              <a:tr h="3664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Tâches</a:t>
                      </a:r>
                      <a:endParaRPr lang="fr-F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des produits pour la mise en vente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Implantation et mise en valeur de l’assortiment des produits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des règles d’étiquetage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et mise à jour de la signalétique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Maintien du rayon en état marchand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Désapprovisionnement et remise en état de l’espace de vente et des matériels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12611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B40076D-1625-4AB1-80EA-08E40FE87DE1}"/>
              </a:ext>
            </a:extLst>
          </p:cNvPr>
          <p:cNvSpPr/>
          <p:nvPr/>
        </p:nvSpPr>
        <p:spPr>
          <a:xfrm>
            <a:off x="4815841" y="3619500"/>
            <a:ext cx="5393545" cy="8001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4796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4A8D9B2-E16A-F122-6BE7-504B36773AD6}"/>
              </a:ext>
            </a:extLst>
          </p:cNvPr>
          <p:cNvGrpSpPr/>
          <p:nvPr/>
        </p:nvGrpSpPr>
        <p:grpSpPr>
          <a:xfrm>
            <a:off x="2205597" y="836395"/>
            <a:ext cx="8032829" cy="318999"/>
            <a:chOff x="2569581" y="78210"/>
            <a:chExt cx="8032829" cy="3286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83F2C2-FA8C-104D-2342-90753094AAAB}"/>
                </a:ext>
              </a:extLst>
            </p:cNvPr>
            <p:cNvSpPr/>
            <p:nvPr/>
          </p:nvSpPr>
          <p:spPr>
            <a:xfrm>
              <a:off x="2569581" y="78211"/>
              <a:ext cx="8032829" cy="3286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110"/>
                </a:spcBef>
                <a:spcAft>
                  <a:spcPts val="110"/>
                </a:spcAft>
              </a:pPr>
              <a:r>
                <a:rPr lang="fr-FR" sz="1400" b="1" dirty="0"/>
                <a:t>Pôle 1 Approvisionnement et mise en valeur des espaces de vente</a:t>
              </a:r>
              <a:endParaRPr lang="fr-FR" sz="1200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0C8EF9F-1F39-3C31-17FB-4B908B9800B7}"/>
                </a:ext>
              </a:extLst>
            </p:cNvPr>
            <p:cNvSpPr/>
            <p:nvPr/>
          </p:nvSpPr>
          <p:spPr>
            <a:xfrm>
              <a:off x="2961948" y="78210"/>
              <a:ext cx="349664" cy="32863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DE3AD73-F955-465C-EF3F-231981750123}"/>
              </a:ext>
            </a:extLst>
          </p:cNvPr>
          <p:cNvSpPr/>
          <p:nvPr/>
        </p:nvSpPr>
        <p:spPr>
          <a:xfrm>
            <a:off x="1409871" y="1518719"/>
            <a:ext cx="8921578" cy="4203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Mise en relation de </a:t>
            </a:r>
            <a:r>
              <a:rPr lang="fr-FR" sz="1800" b="1" dirty="0">
                <a:highlight>
                  <a:srgbClr val="C0C0C0"/>
                </a:highlight>
              </a:rPr>
              <a:t>l’activité professionnelle 2 </a:t>
            </a:r>
            <a:r>
              <a:rPr lang="fr-FR" sz="1800" b="1" dirty="0"/>
              <a:t>et des </a:t>
            </a:r>
            <a:r>
              <a:rPr lang="fr-FR" sz="1800" b="1" dirty="0">
                <a:highlight>
                  <a:srgbClr val="FFEFCB"/>
                </a:highlight>
              </a:rPr>
              <a:t>compétences spécifiques </a:t>
            </a:r>
          </a:p>
          <a:p>
            <a:pPr algn="ctr"/>
            <a:endParaRPr lang="fr-FR" sz="18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C66703C-E47F-460B-BE9C-5082C79BC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1" y="2533651"/>
            <a:ext cx="10644604" cy="3467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45284F-81D8-4F59-B188-B78ADABFE165}"/>
              </a:ext>
            </a:extLst>
          </p:cNvPr>
          <p:cNvSpPr/>
          <p:nvPr/>
        </p:nvSpPr>
        <p:spPr>
          <a:xfrm>
            <a:off x="1104900" y="3333750"/>
            <a:ext cx="9829800" cy="66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9144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4F17D7-C3B0-C74E-428F-F20EB44AE2F7}"/>
              </a:ext>
            </a:extLst>
          </p:cNvPr>
          <p:cNvSpPr/>
          <p:nvPr/>
        </p:nvSpPr>
        <p:spPr>
          <a:xfrm>
            <a:off x="2955051" y="327009"/>
            <a:ext cx="7315825" cy="318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</a:pPr>
            <a:r>
              <a:rPr lang="fr-FR" sz="1400" b="1" dirty="0"/>
              <a:t>Pôle 1 Approvisionnement et mise en valeur des espaces de vente</a:t>
            </a:r>
            <a:endParaRPr lang="fr-FR" sz="12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24CBD60-3441-9796-2FFB-83F8387A4AEA}"/>
              </a:ext>
            </a:extLst>
          </p:cNvPr>
          <p:cNvSpPr/>
          <p:nvPr/>
        </p:nvSpPr>
        <p:spPr>
          <a:xfrm>
            <a:off x="2955051" y="327009"/>
            <a:ext cx="349664" cy="31899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10FB404-B405-6170-89B5-1722986BD3B3}"/>
              </a:ext>
            </a:extLst>
          </p:cNvPr>
          <p:cNvSpPr/>
          <p:nvPr/>
        </p:nvSpPr>
        <p:spPr>
          <a:xfrm>
            <a:off x="1124465" y="722315"/>
            <a:ext cx="8933935" cy="434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b="1"/>
              <a:t>Mise en relation </a:t>
            </a:r>
            <a:r>
              <a:rPr lang="fr-FR" sz="1800" b="1">
                <a:highlight>
                  <a:srgbClr val="C0C0C0"/>
                </a:highlight>
              </a:rPr>
              <a:t>des compétences professionnelles </a:t>
            </a:r>
            <a:r>
              <a:rPr lang="fr-FR" sz="1800" b="1"/>
              <a:t>et </a:t>
            </a:r>
            <a:r>
              <a:rPr lang="fr-FR" sz="1800" b="1">
                <a:highlight>
                  <a:srgbClr val="FFFF00"/>
                </a:highlight>
              </a:rPr>
              <a:t>des savoirs associés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575E2F-6811-46FC-A48B-62B758A71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04" y="1441123"/>
            <a:ext cx="10059804" cy="467742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19E9F1C-69B6-6A2A-9B33-670E2BC403B6}"/>
              </a:ext>
            </a:extLst>
          </p:cNvPr>
          <p:cNvSpPr/>
          <p:nvPr/>
        </p:nvSpPr>
        <p:spPr>
          <a:xfrm>
            <a:off x="316004" y="3798887"/>
            <a:ext cx="10069329" cy="28575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2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649534-1D75-56CA-5542-9FC7E0B3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1168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77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XX/XX/XXXX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64C5F7-3F5D-4EA5-D608-5EFA36EE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168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7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Inspection générale de l’éducation, du sport et de la recherche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1C9D69-09FC-6079-2860-ABF2EE60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68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877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168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87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66587-3CF2-A002-298D-2CC8E5A860FB}"/>
              </a:ext>
            </a:extLst>
          </p:cNvPr>
          <p:cNvSpPr/>
          <p:nvPr/>
        </p:nvSpPr>
        <p:spPr>
          <a:xfrm>
            <a:off x="802266" y="1068450"/>
            <a:ext cx="9465275" cy="2421625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Présentation du Pôle 2</a:t>
            </a:r>
          </a:p>
          <a:p>
            <a:pPr marL="457200" algn="ctr">
              <a:lnSpc>
                <a:spcPct val="115000"/>
              </a:lnSpc>
            </a:pPr>
            <a:r>
              <a:rPr kumimoji="0" lang="fr-FR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œuvre, personnalisation et développement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relation client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comprend 2 activités professionnelles </a:t>
            </a:r>
          </a:p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endParaRPr kumimoji="0" lang="fr-FR" sz="253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6BFD6-9333-EA58-8CB5-11EA0C0980C4}"/>
              </a:ext>
            </a:extLst>
          </p:cNvPr>
          <p:cNvSpPr/>
          <p:nvPr/>
        </p:nvSpPr>
        <p:spPr>
          <a:xfrm>
            <a:off x="1279828" y="3983269"/>
            <a:ext cx="3798095" cy="2319033"/>
          </a:xfrm>
          <a:prstGeom prst="rect">
            <a:avLst/>
          </a:prstGeom>
          <a:solidFill>
            <a:srgbClr val="A2E09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9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299" b="1" i="0" u="sng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Activité professionnelle 3</a:t>
            </a:r>
          </a:p>
          <a:p>
            <a:pPr algn="ctr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defRPr/>
            </a:pPr>
            <a:r>
              <a:rPr lang="fr-F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 et vente au client</a:t>
            </a:r>
            <a:endParaRPr lang="fr-F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endParaRPr kumimoji="0" lang="fr-FR" sz="1929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endParaRPr kumimoji="0" lang="fr-FR" sz="2534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9B97D-E2BC-AF79-F8FF-2A9AC5AFDBBE}"/>
              </a:ext>
            </a:extLst>
          </p:cNvPr>
          <p:cNvSpPr/>
          <p:nvPr/>
        </p:nvSpPr>
        <p:spPr>
          <a:xfrm>
            <a:off x="5790948" y="4019785"/>
            <a:ext cx="3916209" cy="2447465"/>
          </a:xfrm>
          <a:prstGeom prst="rect">
            <a:avLst/>
          </a:prstGeom>
          <a:solidFill>
            <a:srgbClr val="A2E09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99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299" b="1" i="0" u="sng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Activité professionnelle 4</a:t>
            </a:r>
          </a:p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Participation au développement de la relation client</a:t>
            </a:r>
            <a:endParaRPr kumimoji="0" lang="fr-FR" sz="280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168055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endParaRPr kumimoji="0" lang="fr-FR" sz="2534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864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FB82AB-04A7-D013-089A-3E3343A5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CFE-E075-4732-9D05-43981F9FE823}" type="datetime1">
              <a:rPr lang="fr-FR" smtClean="0"/>
              <a:t>01/03/2024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A6E99-61A9-A031-902E-636A0B30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EB48F-E3B0-958F-C46A-F5FBA4CA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D202-8233-4842-9F2D-9422914A4153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C6125FD-164A-1A71-14D8-359AD6575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15014"/>
              </p:ext>
            </p:extLst>
          </p:nvPr>
        </p:nvGraphicFramePr>
        <p:xfrm>
          <a:off x="2096331" y="2264387"/>
          <a:ext cx="7604176" cy="494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87684" imgH="4218632" progId="Word.Document.12">
                  <p:embed/>
                </p:oleObj>
              </mc:Choice>
              <mc:Fallback>
                <p:oleObj name="Document" r:id="rId3" imgW="6487684" imgH="4218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6331" y="2264387"/>
                        <a:ext cx="7604176" cy="4943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217B345-D525-8B9E-F4A6-B891B7E3908B}"/>
              </a:ext>
            </a:extLst>
          </p:cNvPr>
          <p:cNvSpPr/>
          <p:nvPr/>
        </p:nvSpPr>
        <p:spPr>
          <a:xfrm>
            <a:off x="1546797" y="978926"/>
            <a:ext cx="8778303" cy="1153777"/>
          </a:xfrm>
          <a:prstGeom prst="rect">
            <a:avLst/>
          </a:prstGeom>
          <a:solidFill>
            <a:srgbClr val="A2E09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Mise en œuvre, personnalisation et développement</a:t>
            </a:r>
            <a:endParaRPr lang="fr-FR" dirty="0"/>
          </a:p>
          <a:p>
            <a:r>
              <a:rPr lang="fr-FR" b="1" dirty="0"/>
              <a:t>de la relation client</a:t>
            </a:r>
            <a:endParaRPr lang="fr-FR" dirty="0"/>
          </a:p>
          <a:p>
            <a:r>
              <a:rPr lang="fr-FR" dirty="0"/>
              <a:t> </a:t>
            </a:r>
            <a:r>
              <a:rPr lang="fr-FR" sz="1929" dirty="0"/>
              <a:t>Pôle 2, Bloc de compétences 2 et EP2 (coef 8), 30 minutes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114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051A3-E6CC-7C0A-6558-F52404F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CFE-E075-4732-9D05-43981F9FE823}" type="datetime1">
              <a:rPr lang="fr-FR" smtClean="0"/>
              <a:t>01/03/2024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17E00-FD5E-DA98-9C9A-E4127CC8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C85C3-063E-6266-0870-C51A1F20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D202-8233-4842-9F2D-9422914A4153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56DDF84-2A92-7942-7859-D204D4C1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774823"/>
              </p:ext>
            </p:extLst>
          </p:nvPr>
        </p:nvGraphicFramePr>
        <p:xfrm>
          <a:off x="454578" y="874807"/>
          <a:ext cx="4333414" cy="5454333"/>
        </p:xfrm>
        <a:graphic>
          <a:graphicData uri="http://schemas.openxmlformats.org/drawingml/2006/table">
            <a:tbl>
              <a:tblPr firstRow="1" firstCol="1" bandRow="1"/>
              <a:tblGrid>
                <a:gridCol w="4333414">
                  <a:extLst>
                    <a:ext uri="{9D8B030D-6E8A-4147-A177-3AD203B41FA5}">
                      <a16:colId xmlns:a16="http://schemas.microsoft.com/office/drawing/2014/main" val="1532712606"/>
                    </a:ext>
                  </a:extLst>
                </a:gridCol>
              </a:tblGrid>
              <a:tr h="55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1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professionnelle 3 – Conseil et vente au client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63780"/>
                  </a:ext>
                </a:extLst>
              </a:tr>
              <a:tr h="3530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Tâches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Accueil du client 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Découverte, identification et reformulation de la demande du client 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Réponse à la demande du client, proposition, conseil et information au client, conclusion de la vente 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Mise en œuvre des techniques de transformation, de finition, de conditionnement, d’emballage et de pesée des produits 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Proposition de ventes additionnelles et de services associés personnalisés 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Réalisation des opérations d’encaissement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242253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C9AA8E0-34FC-07D5-29D7-3F9C46EDB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56265"/>
              </p:ext>
            </p:extLst>
          </p:nvPr>
        </p:nvGraphicFramePr>
        <p:xfrm>
          <a:off x="5238598" y="1434309"/>
          <a:ext cx="4548029" cy="4740157"/>
        </p:xfrm>
        <a:graphic>
          <a:graphicData uri="http://schemas.openxmlformats.org/drawingml/2006/table">
            <a:tbl>
              <a:tblPr firstRow="1" firstCol="1" bandRow="1"/>
              <a:tblGrid>
                <a:gridCol w="4548029">
                  <a:extLst>
                    <a:ext uri="{9D8B030D-6E8A-4147-A177-3AD203B41FA5}">
                      <a16:colId xmlns:a16="http://schemas.microsoft.com/office/drawing/2014/main" val="177953398"/>
                    </a:ext>
                  </a:extLst>
                </a:gridCol>
              </a:tblGrid>
              <a:tr h="619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1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professionnelle 4 – Participation au développement de la relation client</a:t>
                      </a:r>
                      <a:endParaRPr lang="fr-F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73225"/>
                  </a:ext>
                </a:extLst>
              </a:tr>
              <a:tr h="3664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Tâches</a:t>
                      </a:r>
                      <a:endParaRPr lang="fr-F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Participation à la mise en œuvre des animations commerciales 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Participation à la communication commerciale digitale </a:t>
                      </a:r>
                    </a:p>
                    <a:p>
                      <a:pPr marL="285750" lvl="0" indent="-285750" fontAlgn="base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Participation à la fidélisation de clientèle 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Réception des réclamations et transmission au responsable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12611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B40076D-1625-4AB1-80EA-08E40FE87DE1}"/>
              </a:ext>
            </a:extLst>
          </p:cNvPr>
          <p:cNvSpPr/>
          <p:nvPr/>
        </p:nvSpPr>
        <p:spPr>
          <a:xfrm>
            <a:off x="0" y="3034766"/>
            <a:ext cx="5393545" cy="942873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0594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8346B68-A541-8990-D8D7-FE7919EE3141}"/>
              </a:ext>
            </a:extLst>
          </p:cNvPr>
          <p:cNvSpPr/>
          <p:nvPr/>
        </p:nvSpPr>
        <p:spPr>
          <a:xfrm>
            <a:off x="1227378" y="1297460"/>
            <a:ext cx="8921578" cy="261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Mise en relation de </a:t>
            </a:r>
            <a:r>
              <a:rPr lang="fr-FR" sz="1800" b="1" dirty="0">
                <a:highlight>
                  <a:srgbClr val="C0C0C0"/>
                </a:highlight>
              </a:rPr>
              <a:t>l’activité professionnelle 3 </a:t>
            </a:r>
            <a:r>
              <a:rPr lang="fr-FR" sz="1800" b="1" dirty="0"/>
              <a:t>et des </a:t>
            </a:r>
            <a:r>
              <a:rPr lang="fr-FR" sz="1800" b="1" dirty="0">
                <a:highlight>
                  <a:srgbClr val="FFEFCB"/>
                </a:highlight>
              </a:rPr>
              <a:t>compétences spécifiques </a:t>
            </a:r>
          </a:p>
          <a:p>
            <a:pPr algn="ctr"/>
            <a:endParaRPr lang="fr-FR" sz="1800" b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4E5D8D4-D0F5-E5BC-7CE3-BBE18ABBFFD7}"/>
              </a:ext>
            </a:extLst>
          </p:cNvPr>
          <p:cNvGrpSpPr/>
          <p:nvPr/>
        </p:nvGrpSpPr>
        <p:grpSpPr>
          <a:xfrm>
            <a:off x="2782681" y="342998"/>
            <a:ext cx="7646421" cy="723560"/>
            <a:chOff x="2782681" y="342998"/>
            <a:chExt cx="7646421" cy="7235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2A4FBF-44D2-E796-6161-2E38815B2478}"/>
                </a:ext>
              </a:extLst>
            </p:cNvPr>
            <p:cNvSpPr/>
            <p:nvPr/>
          </p:nvSpPr>
          <p:spPr>
            <a:xfrm>
              <a:off x="2782681" y="406377"/>
              <a:ext cx="7646421" cy="660181"/>
            </a:xfrm>
            <a:prstGeom prst="rect">
              <a:avLst/>
            </a:prstGeom>
            <a:gradFill flip="none" rotWithShape="1">
              <a:gsLst>
                <a:gs pos="0">
                  <a:srgbClr val="66FF33">
                    <a:tint val="66000"/>
                    <a:satMod val="160000"/>
                  </a:srgbClr>
                </a:gs>
                <a:gs pos="50000">
                  <a:srgbClr val="66FF33">
                    <a:tint val="44500"/>
                    <a:satMod val="160000"/>
                  </a:srgbClr>
                </a:gs>
                <a:gs pos="100000">
                  <a:srgbClr val="66FF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168055" rtl="0" eaLnBrk="1" fontAlgn="auto" latinLnBrk="0" hangingPunct="1">
                <a:lnSpc>
                  <a:spcPct val="115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2</a:t>
              </a:r>
              <a:r>
                <a:rPr kumimoji="0" lang="fr-FR" sz="1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Mise en œuvre, personnalisation et développement </a:t>
              </a:r>
            </a:p>
            <a:p>
              <a:pPr marL="0" marR="0" lvl="0" indent="0" algn="ctr" defTabSz="1168055" rtl="0" eaLnBrk="1" fontAlgn="auto" latinLnBrk="0" hangingPunct="1">
                <a:lnSpc>
                  <a:spcPct val="115000"/>
                </a:lnSpc>
                <a:spcBef>
                  <a:spcPts val="110"/>
                </a:spcBef>
                <a:spcAft>
                  <a:spcPts val="11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la relation client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3E4A018-B58A-D6F4-5D5C-5FBFE73FB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45" y="342998"/>
              <a:ext cx="514222" cy="478136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9442464-87FC-4ACC-92BF-C55E1EDC1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51" y="1793597"/>
            <a:ext cx="10097909" cy="3972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1A279F-9195-2081-9454-9DF531E996F2}"/>
              </a:ext>
            </a:extLst>
          </p:cNvPr>
          <p:cNvSpPr/>
          <p:nvPr/>
        </p:nvSpPr>
        <p:spPr>
          <a:xfrm>
            <a:off x="237159" y="3169920"/>
            <a:ext cx="10191943" cy="777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3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39583" y="656697"/>
            <a:ext cx="10153128" cy="70788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Séminaire national du 1</a:t>
            </a:r>
            <a:r>
              <a:rPr lang="fr-FR" sz="2800" b="1" baseline="30000" dirty="0">
                <a:solidFill>
                  <a:srgbClr val="005E8C"/>
                </a:solidFill>
              </a:rPr>
              <a:t>er</a:t>
            </a:r>
            <a:r>
              <a:rPr lang="fr-FR" sz="2800" b="1" dirty="0">
                <a:solidFill>
                  <a:srgbClr val="005E8C"/>
                </a:solidFill>
              </a:rPr>
              <a:t> février 2024</a:t>
            </a:r>
          </a:p>
          <a:p>
            <a:endParaRPr lang="fr-FR" sz="2000" b="1" dirty="0">
              <a:solidFill>
                <a:srgbClr val="005E8C"/>
              </a:solidFill>
              <a:latin typeface="Arial"/>
              <a:cs typeface="Arial"/>
            </a:endParaRPr>
          </a:p>
          <a:p>
            <a:r>
              <a:rPr lang="fr-FR" sz="1600" b="1" dirty="0">
                <a:solidFill>
                  <a:srgbClr val="005E8C"/>
                </a:solidFill>
              </a:rPr>
              <a:t>La création du certificat de spécialisation (MC) Vente-conseil en boucherie, les enjeux.</a:t>
            </a:r>
          </a:p>
          <a:p>
            <a:endParaRPr lang="fr-FR" sz="1600" b="1" dirty="0">
              <a:solidFill>
                <a:srgbClr val="005E8C"/>
              </a:solidFill>
            </a:endParaRPr>
          </a:p>
          <a:p>
            <a:r>
              <a:rPr lang="fr-FR" sz="1600" dirty="0"/>
              <a:t>9h30-10h00 Ouverture du séminaire par </a:t>
            </a:r>
            <a:r>
              <a:rPr lang="fr-FR" sz="1600" dirty="0">
                <a:solidFill>
                  <a:srgbClr val="FF0000"/>
                </a:solidFill>
              </a:rPr>
              <a:t>Dominique Catoir (Igésr</a:t>
            </a:r>
            <a:r>
              <a:rPr lang="fr-FR" sz="1600" dirty="0"/>
              <a:t>) et </a:t>
            </a:r>
            <a:r>
              <a:rPr lang="fr-FR" sz="1600" dirty="0">
                <a:solidFill>
                  <a:srgbClr val="FF0000"/>
                </a:solidFill>
              </a:rPr>
              <a:t>Jean-François Guihard</a:t>
            </a:r>
            <a:r>
              <a:rPr lang="fr-FR" sz="1600" dirty="0"/>
              <a:t>, président de la Confédération française de la boucherie, boucherie-charcuterie, traiteurs (CFBCT), </a:t>
            </a:r>
            <a:r>
              <a:rPr lang="fr-FR" sz="1600" dirty="0">
                <a:solidFill>
                  <a:srgbClr val="FF0000"/>
                </a:solidFill>
              </a:rPr>
              <a:t>Anne-Marie Jasnot</a:t>
            </a:r>
            <a:r>
              <a:rPr lang="fr-FR" sz="1600" dirty="0"/>
              <a:t>, directrice de la formation et des ressources humaines (CFBCT)</a:t>
            </a:r>
            <a:endParaRPr lang="fr-FR" sz="1600" b="1" dirty="0"/>
          </a:p>
          <a:p>
            <a:r>
              <a:rPr lang="fr-FR" sz="1600" dirty="0">
                <a:cs typeface="Arial"/>
              </a:rPr>
              <a:t>             </a:t>
            </a:r>
            <a:endParaRPr lang="fr-FR" sz="1600" dirty="0"/>
          </a:p>
          <a:p>
            <a:r>
              <a:rPr lang="fr-FR" sz="1600" dirty="0"/>
              <a:t>10h00-10h15 Présentation des grands axes et principes </a:t>
            </a:r>
            <a:r>
              <a:rPr lang="fr-FR" sz="1600" dirty="0">
                <a:solidFill>
                  <a:srgbClr val="FF0000"/>
                </a:solidFill>
              </a:rPr>
              <a:t>Dominique Catoir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pPr fontAlgn="base"/>
            <a:r>
              <a:rPr lang="fr-FR" sz="1600" dirty="0"/>
              <a:t>10h15-11h45 Présentation et explicitation des blocs de compétences du certificat de </a:t>
            </a:r>
          </a:p>
          <a:p>
            <a:pPr fontAlgn="base"/>
            <a:r>
              <a:rPr lang="fr-FR" sz="1600" dirty="0"/>
              <a:t>Spécialisation Vente-conseil en boucherie </a:t>
            </a:r>
            <a:r>
              <a:rPr lang="fr-FR" sz="1600" b="1" dirty="0"/>
              <a:t> </a:t>
            </a:r>
          </a:p>
          <a:p>
            <a:pPr fontAlgn="base"/>
            <a:r>
              <a:rPr lang="fr-FR" sz="1600" dirty="0"/>
              <a:t>        Bloc 1 : Approvisionner et mettre en valeur des espaces de vente</a:t>
            </a:r>
            <a:r>
              <a:rPr lang="fr-FR" sz="1600" b="1" dirty="0"/>
              <a:t> </a:t>
            </a:r>
          </a:p>
          <a:p>
            <a:pPr fontAlgn="base"/>
            <a:r>
              <a:rPr lang="fr-FR" sz="1600" dirty="0"/>
              <a:t>        Bloc 2 : Mettre en œuvre, personnaliser et développer la relation client </a:t>
            </a:r>
            <a:r>
              <a:rPr lang="fr-FR" sz="1600" b="1" dirty="0"/>
              <a:t> </a:t>
            </a:r>
          </a:p>
          <a:p>
            <a:pPr fontAlgn="base"/>
            <a:r>
              <a:rPr lang="fr-FR" sz="1600" dirty="0"/>
              <a:t>           </a:t>
            </a:r>
            <a:r>
              <a:rPr lang="fr-FR" sz="1600" dirty="0">
                <a:solidFill>
                  <a:srgbClr val="FF0000"/>
                </a:solidFill>
              </a:rPr>
              <a:t> Membres du groupe de travail</a:t>
            </a:r>
          </a:p>
          <a:p>
            <a:pPr fontAlgn="base"/>
            <a:endParaRPr lang="fr-FR" sz="1600" b="1" dirty="0"/>
          </a:p>
          <a:p>
            <a:r>
              <a:rPr lang="fr-FR" sz="1600" dirty="0"/>
              <a:t>Échanges avec la salle</a:t>
            </a:r>
          </a:p>
          <a:p>
            <a:endParaRPr lang="fr-FR" sz="1600" dirty="0"/>
          </a:p>
          <a:p>
            <a:r>
              <a:rPr lang="fr-FR" sz="1600" dirty="0"/>
              <a:t>11h45-12h00 La formation des enseignants/formateurs, quelles modalités pour quelles finalités ?</a:t>
            </a:r>
          </a:p>
          <a:p>
            <a:r>
              <a:rPr lang="fr-FR" sz="1600" dirty="0"/>
              <a:t>     </a:t>
            </a:r>
            <a:r>
              <a:rPr lang="fr-FR" sz="1600" dirty="0">
                <a:solidFill>
                  <a:srgbClr val="FF0000"/>
                </a:solidFill>
              </a:rPr>
              <a:t>Membres du groupe de travail</a:t>
            </a:r>
          </a:p>
          <a:p>
            <a:endParaRPr lang="fr-FR" sz="1600" dirty="0"/>
          </a:p>
          <a:p>
            <a:r>
              <a:rPr lang="fr-FR" sz="1600" dirty="0"/>
              <a:t>12h00-12h20 Présentation du campus digital des métiers de la viande</a:t>
            </a:r>
          </a:p>
          <a:p>
            <a:r>
              <a:rPr lang="fr-FR" sz="1600" dirty="0"/>
              <a:t>12h20-12h30 intervention de Joel </a:t>
            </a:r>
            <a:r>
              <a:rPr lang="fr-FR" sz="1600" dirty="0" err="1"/>
              <a:t>Fourny</a:t>
            </a:r>
            <a:r>
              <a:rPr lang="fr-FR" sz="1600" dirty="0"/>
              <a:t> président de CMA France</a:t>
            </a:r>
          </a:p>
          <a:p>
            <a:endParaRPr lang="fr-FR" sz="1600" dirty="0"/>
          </a:p>
          <a:p>
            <a:r>
              <a:rPr lang="fr-FR" sz="1600" dirty="0"/>
              <a:t>12h30 -14h00 </a:t>
            </a:r>
            <a:r>
              <a:rPr lang="fr-FR" sz="1600" b="1" dirty="0"/>
              <a:t>Buffet</a:t>
            </a:r>
            <a:r>
              <a:rPr lang="fr-FR" sz="1600" dirty="0"/>
              <a:t> offert par la CFBCT</a:t>
            </a:r>
            <a:r>
              <a:rPr lang="fr-FR" sz="1600" b="1" dirty="0"/>
              <a:t> </a:t>
            </a:r>
          </a:p>
          <a:p>
            <a:endParaRPr lang="fr-FR" sz="1800" b="1" dirty="0">
              <a:solidFill>
                <a:srgbClr val="005E8C"/>
              </a:solidFill>
            </a:endParaRPr>
          </a:p>
          <a:p>
            <a:pPr algn="ctr"/>
            <a:endParaRPr lang="fr-FR" sz="2000" b="1" dirty="0">
              <a:solidFill>
                <a:srgbClr val="005E8C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A5C5A6D-2BE8-4BAA-DBD0-1BA3414884D6}"/>
              </a:ext>
            </a:extLst>
          </p:cNvPr>
          <p:cNvSpPr/>
          <p:nvPr/>
        </p:nvSpPr>
        <p:spPr>
          <a:xfrm>
            <a:off x="8591103" y="158262"/>
            <a:ext cx="1578516" cy="168913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C63A7D9-3190-517F-0A44-230EC5BC5037}"/>
              </a:ext>
            </a:extLst>
          </p:cNvPr>
          <p:cNvSpPr/>
          <p:nvPr/>
        </p:nvSpPr>
        <p:spPr>
          <a:xfrm>
            <a:off x="8498382" y="2735593"/>
            <a:ext cx="1671237" cy="168913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89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2E051B-9469-83A8-84A0-CE3A496D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C33AE-059A-E841-F016-15D54642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373FC9B-F09A-4E34-FBE9-1E9ACB880701}"/>
              </a:ext>
            </a:extLst>
          </p:cNvPr>
          <p:cNvGrpSpPr/>
          <p:nvPr/>
        </p:nvGrpSpPr>
        <p:grpSpPr>
          <a:xfrm>
            <a:off x="2782681" y="342998"/>
            <a:ext cx="7646421" cy="723560"/>
            <a:chOff x="2782681" y="342998"/>
            <a:chExt cx="7646421" cy="7235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465E29-DE18-FEAD-3E79-E9E58EB43547}"/>
                </a:ext>
              </a:extLst>
            </p:cNvPr>
            <p:cNvSpPr/>
            <p:nvPr/>
          </p:nvSpPr>
          <p:spPr>
            <a:xfrm>
              <a:off x="2782681" y="406377"/>
              <a:ext cx="7646421" cy="660181"/>
            </a:xfrm>
            <a:prstGeom prst="rect">
              <a:avLst/>
            </a:prstGeom>
            <a:gradFill flip="none" rotWithShape="1">
              <a:gsLst>
                <a:gs pos="0">
                  <a:srgbClr val="66FF33">
                    <a:tint val="66000"/>
                    <a:satMod val="160000"/>
                  </a:srgbClr>
                </a:gs>
                <a:gs pos="50000">
                  <a:srgbClr val="66FF33">
                    <a:tint val="44500"/>
                    <a:satMod val="160000"/>
                  </a:srgbClr>
                </a:gs>
                <a:gs pos="100000">
                  <a:srgbClr val="66FF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Bef>
                  <a:spcPts val="110"/>
                </a:spcBef>
                <a:spcAft>
                  <a:spcPts val="110"/>
                </a:spcAft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Pôle 2</a:t>
              </a:r>
              <a:r>
                <a:rPr kumimoji="0" lang="fr-FR" sz="1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</a:t>
              </a:r>
              <a:r>
                <a:rPr lang="fr-FR" sz="1600" b="1" dirty="0">
                  <a:solidFill>
                    <a:srgbClr val="000000"/>
                  </a:solidFill>
                </a:rPr>
                <a:t>Mise en œuvre, personnalisation et </a:t>
              </a:r>
            </a:p>
            <a:p>
              <a:pPr lvl="0" algn="ctr">
                <a:lnSpc>
                  <a:spcPct val="115000"/>
                </a:lnSpc>
                <a:spcBef>
                  <a:spcPts val="110"/>
                </a:spcBef>
                <a:spcAft>
                  <a:spcPts val="110"/>
                </a:spcAft>
                <a:defRPr/>
              </a:pPr>
              <a:r>
                <a:rPr lang="fr-FR" sz="1600" b="1" dirty="0">
                  <a:solidFill>
                    <a:srgbClr val="000000"/>
                  </a:solidFill>
                </a:rPr>
                <a:t>développement de la relation client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BE8831C-047A-5DFC-6739-BECDD1838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45" y="342998"/>
              <a:ext cx="514222" cy="478136"/>
            </a:xfrm>
            <a:prstGeom prst="rect">
              <a:avLst/>
            </a:prstGeom>
          </p:spPr>
        </p:pic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4E4E261-EE78-4EA6-82B2-C57FBE25088D}"/>
              </a:ext>
            </a:extLst>
          </p:cNvPr>
          <p:cNvSpPr/>
          <p:nvPr/>
        </p:nvSpPr>
        <p:spPr>
          <a:xfrm>
            <a:off x="1495167" y="1236659"/>
            <a:ext cx="8933935" cy="434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b="1"/>
              <a:t>Mise en relation </a:t>
            </a:r>
            <a:r>
              <a:rPr lang="fr-FR" sz="1800" b="1">
                <a:highlight>
                  <a:srgbClr val="C0C0C0"/>
                </a:highlight>
              </a:rPr>
              <a:t>des compétences professionnelles </a:t>
            </a:r>
            <a:r>
              <a:rPr lang="fr-FR" sz="1800" b="1"/>
              <a:t>et </a:t>
            </a:r>
            <a:r>
              <a:rPr lang="fr-FR" sz="1800" b="1">
                <a:highlight>
                  <a:srgbClr val="FFFF00"/>
                </a:highlight>
              </a:rPr>
              <a:t>des savoirs associés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CA023E-675A-440F-AA68-9A79DC800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61" y="2173849"/>
            <a:ext cx="10136015" cy="43535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0D9EB3-82E7-4802-ADF8-E12C90BFF1B9}"/>
              </a:ext>
            </a:extLst>
          </p:cNvPr>
          <p:cNvSpPr/>
          <p:nvPr/>
        </p:nvSpPr>
        <p:spPr>
          <a:xfrm>
            <a:off x="134861" y="3002596"/>
            <a:ext cx="10191943" cy="3687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632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85466" y="899517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0037" y="3175757"/>
            <a:ext cx="946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Échanges avec la salle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6674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85466" y="899517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03840" y="1489000"/>
            <a:ext cx="946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La formation des enseignants/formateurs, quelles modalités pour quelles finalités 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CF518-59F5-429F-BC33-99DFD34B685F}"/>
              </a:ext>
            </a:extLst>
          </p:cNvPr>
          <p:cNvSpPr/>
          <p:nvPr/>
        </p:nvSpPr>
        <p:spPr>
          <a:xfrm>
            <a:off x="535967" y="2682343"/>
            <a:ext cx="99972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dirty="0">
                <a:latin typeface="+mj-lt"/>
              </a:rPr>
              <a:t>Module de formation « Valorisation et service détail, préparation à la vente à l’ENSMV »</a:t>
            </a:r>
          </a:p>
          <a:p>
            <a:pPr lvl="1"/>
            <a:r>
              <a:rPr lang="fr-FR" sz="1800" dirty="0">
                <a:latin typeface="+mj-lt"/>
              </a:rPr>
              <a:t>-&gt; Professeurs de boucherie, de vente-commercialisation</a:t>
            </a:r>
          </a:p>
          <a:p>
            <a:pPr lvl="1"/>
            <a:r>
              <a:rPr lang="fr-FR" sz="1800" dirty="0">
                <a:latin typeface="+mj-lt"/>
              </a:rPr>
              <a:t>-&gt; à Paris, ou en décentralisé</a:t>
            </a:r>
          </a:p>
          <a:p>
            <a:pPr lvl="1"/>
            <a:r>
              <a:rPr lang="fr-FR" sz="1800" dirty="0">
                <a:latin typeface="+mj-lt"/>
              </a:rPr>
              <a:t>-&gt; Cf le calendrier de formation</a:t>
            </a: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dirty="0"/>
              <a:t>Des possibilités locales d’immersions en entreprise</a:t>
            </a:r>
          </a:p>
          <a:p>
            <a:r>
              <a:rPr lang="fr-FR" sz="1800" dirty="0"/>
              <a:t>-&gt; notamment des entreprises qui accueilleront ces apprentis</a:t>
            </a:r>
          </a:p>
          <a:p>
            <a:r>
              <a:rPr lang="fr-FR" sz="1800" dirty="0"/>
              <a:t>-&gt; apports croisés : l’approche terrain de l’entreprise / les attendus du certificat de spécialisation par les formateurs, enrichissement des scénarii pédagogiques</a:t>
            </a:r>
          </a:p>
          <a:p>
            <a:r>
              <a:rPr lang="fr-FR" sz="1800" dirty="0">
                <a:latin typeface="+mj-lt"/>
              </a:rPr>
              <a:t>-&gt; apports pour les professeurs de boucherie mais aussi pour les professeurs de vente (en binôme ?)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6B14CF-3126-42DB-B696-EB39AAAA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398" y="3309958"/>
            <a:ext cx="2802189" cy="939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572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91979" y="3011731"/>
            <a:ext cx="946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Présentation du campus digital des métiers de la viande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CF518-59F5-429F-BC33-99DFD34B685F}"/>
              </a:ext>
            </a:extLst>
          </p:cNvPr>
          <p:cNvSpPr/>
          <p:nvPr/>
        </p:nvSpPr>
        <p:spPr>
          <a:xfrm>
            <a:off x="535967" y="1811402"/>
            <a:ext cx="9997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9201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1728" y="2750121"/>
            <a:ext cx="946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Intervention du président de CMA France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CF518-59F5-429F-BC33-99DFD34B685F}"/>
              </a:ext>
            </a:extLst>
          </p:cNvPr>
          <p:cNvSpPr/>
          <p:nvPr/>
        </p:nvSpPr>
        <p:spPr>
          <a:xfrm>
            <a:off x="535967" y="1811402"/>
            <a:ext cx="9997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4220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85466" y="899517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3202" y="2900549"/>
            <a:ext cx="946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Buffet offert par la CFBCT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CF518-59F5-429F-BC33-99DFD34B685F}"/>
              </a:ext>
            </a:extLst>
          </p:cNvPr>
          <p:cNvSpPr/>
          <p:nvPr/>
        </p:nvSpPr>
        <p:spPr>
          <a:xfrm>
            <a:off x="535967" y="1811402"/>
            <a:ext cx="9997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29D06A-FE9D-44B2-9DBA-54D441780476}"/>
              </a:ext>
            </a:extLst>
          </p:cNvPr>
          <p:cNvSpPr txBox="1"/>
          <p:nvPr/>
        </p:nvSpPr>
        <p:spPr>
          <a:xfrm>
            <a:off x="3153226" y="3720035"/>
            <a:ext cx="5046785" cy="44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12h30 à 14h00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5017" y="141746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5831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08862" y="998095"/>
            <a:ext cx="10382951" cy="45703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  <a:latin typeface="+mj-lt"/>
              </a:rPr>
              <a:t>Séminaire national du 1</a:t>
            </a:r>
            <a:r>
              <a:rPr lang="fr-FR" sz="2800" b="1" baseline="30000" dirty="0">
                <a:solidFill>
                  <a:srgbClr val="005E8C"/>
                </a:solidFill>
                <a:latin typeface="+mj-lt"/>
              </a:rPr>
              <a:t>er</a:t>
            </a:r>
            <a:r>
              <a:rPr lang="fr-FR" sz="2800" b="1" dirty="0">
                <a:solidFill>
                  <a:srgbClr val="005E8C"/>
                </a:solidFill>
                <a:latin typeface="+mj-lt"/>
              </a:rPr>
              <a:t> février 2024</a:t>
            </a:r>
          </a:p>
          <a:p>
            <a:endParaRPr lang="fr-FR" sz="2000" b="1" dirty="0">
              <a:solidFill>
                <a:srgbClr val="005E8C"/>
              </a:solidFill>
            </a:endParaRPr>
          </a:p>
          <a:p>
            <a:r>
              <a:rPr lang="fr-FR" sz="2000" b="1" dirty="0">
                <a:solidFill>
                  <a:srgbClr val="005E8C"/>
                </a:solidFill>
              </a:rPr>
              <a:t>Les enjeux de formation et de certification du certificat de spécialisation Vente-conseil en  boucherie (après-midi)</a:t>
            </a:r>
          </a:p>
          <a:p>
            <a:endParaRPr lang="fr-FR" dirty="0"/>
          </a:p>
          <a:p>
            <a:endParaRPr lang="fr-FR" sz="2000" dirty="0"/>
          </a:p>
          <a:p>
            <a:r>
              <a:rPr lang="fr-FR" sz="2000" dirty="0"/>
              <a:t>14h-15h30  Quelles modalités pédagogiques pour répondre aux </a:t>
            </a:r>
            <a:r>
              <a:rPr lang="fr-FR" sz="2000" dirty="0">
                <a:solidFill>
                  <a:srgbClr val="FF0000"/>
                </a:solidFill>
              </a:rPr>
              <a:t> </a:t>
            </a:r>
            <a:r>
              <a:rPr lang="fr-FR" sz="2000" dirty="0"/>
              <a:t>enjeux de formation ? </a:t>
            </a:r>
          </a:p>
          <a:p>
            <a:r>
              <a:rPr lang="fr-FR" sz="2000" dirty="0"/>
              <a:t>	</a:t>
            </a:r>
          </a:p>
          <a:p>
            <a:endParaRPr lang="fr-FR" sz="2000" b="1" dirty="0"/>
          </a:p>
          <a:p>
            <a:r>
              <a:rPr lang="fr-FR" sz="2000" dirty="0"/>
              <a:t>15h30-16h45   Quelles modalités de certification pour répondre aux enjeux du diplôme ?   </a:t>
            </a:r>
            <a:endParaRPr lang="fr-FR" sz="2000" b="1" dirty="0"/>
          </a:p>
          <a:p>
            <a:r>
              <a:rPr lang="fr-FR" sz="2000" dirty="0"/>
              <a:t>	 </a:t>
            </a:r>
            <a:endParaRPr lang="fr-FR" sz="2000" b="1" dirty="0"/>
          </a:p>
          <a:p>
            <a:endParaRPr lang="fr-FR" sz="2000" dirty="0"/>
          </a:p>
          <a:p>
            <a:r>
              <a:rPr lang="fr-FR" sz="2000" dirty="0"/>
              <a:t>16h45-17h00   Conclusion</a:t>
            </a:r>
            <a:endParaRPr lang="fr-FR" sz="2000" b="1" dirty="0"/>
          </a:p>
          <a:p>
            <a:pPr algn="ctr"/>
            <a:endParaRPr lang="fr-FR" sz="2000" b="1" dirty="0">
              <a:solidFill>
                <a:srgbClr val="005E8C"/>
              </a:solidFill>
              <a:cs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46F44A-0C33-7C11-0BCB-1C5AC8EF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24" y="4237914"/>
            <a:ext cx="2442210" cy="229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67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473887" y="4449980"/>
            <a:ext cx="1984587" cy="187645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19592-6E1C-41CA-4CD8-DE61776A698A}"/>
              </a:ext>
            </a:extLst>
          </p:cNvPr>
          <p:cNvSpPr/>
          <p:nvPr/>
        </p:nvSpPr>
        <p:spPr>
          <a:xfrm>
            <a:off x="233337" y="1187549"/>
            <a:ext cx="10225137" cy="6524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800" dirty="0">
                <a:solidFill>
                  <a:srgbClr val="005E8C"/>
                </a:solidFill>
                <a:latin typeface="+mj-lt"/>
              </a:rPr>
              <a:t>La création du certificat de spécialisation (ex Mention complémentaire) Vente-conseil en boucherie</a:t>
            </a:r>
          </a:p>
          <a:p>
            <a:endParaRPr lang="fr-FR" sz="1800" i="1" dirty="0"/>
          </a:p>
          <a:p>
            <a:pPr algn="ctr"/>
            <a:r>
              <a:rPr lang="fr-FR" sz="1800" b="1" dirty="0">
                <a:solidFill>
                  <a:srgbClr val="00B050"/>
                </a:solidFill>
              </a:rPr>
              <a:t>Un groupe de travail issu </a:t>
            </a:r>
            <a:r>
              <a:rPr lang="fr-FR" sz="1800" b="1" dirty="0">
                <a:solidFill>
                  <a:srgbClr val="005E8C"/>
                </a:solidFill>
              </a:rPr>
              <a:t>pour partie de celui de la rénovation du </a:t>
            </a:r>
            <a:r>
              <a:rPr lang="fr-FR" sz="1800" b="1" dirty="0">
                <a:solidFill>
                  <a:srgbClr val="77D268"/>
                </a:solidFill>
              </a:rPr>
              <a:t>CAP Boucher</a:t>
            </a:r>
          </a:p>
          <a:p>
            <a:pPr algn="ctr"/>
            <a:r>
              <a:rPr lang="fr-FR" sz="1800" b="1" dirty="0">
                <a:solidFill>
                  <a:srgbClr val="005E8C"/>
                </a:solidFill>
              </a:rPr>
              <a:t>accompagné par la DGESCO et la CFBCT</a:t>
            </a:r>
          </a:p>
          <a:p>
            <a:endParaRPr lang="fr-FR" sz="1800" b="1" dirty="0">
              <a:solidFill>
                <a:srgbClr val="005E8C"/>
              </a:solidFill>
            </a:endParaRPr>
          </a:p>
          <a:p>
            <a:r>
              <a:rPr lang="fr-FR" sz="1800" b="1" dirty="0">
                <a:solidFill>
                  <a:srgbClr val="00B050"/>
                </a:solidFill>
              </a:rPr>
              <a:t>Dominique Catoir</a:t>
            </a:r>
            <a:r>
              <a:rPr lang="fr-FR" sz="1800" dirty="0">
                <a:solidFill>
                  <a:srgbClr val="00B050"/>
                </a:solidFill>
              </a:rPr>
              <a:t>, </a:t>
            </a:r>
            <a:r>
              <a:rPr lang="fr-FR" sz="1800" dirty="0"/>
              <a:t>Inspecteur général de l’éducation, du sport et de la recherche</a:t>
            </a:r>
          </a:p>
          <a:p>
            <a:r>
              <a:rPr lang="fr-FR" sz="1800" b="1" dirty="0">
                <a:solidFill>
                  <a:srgbClr val="00B050"/>
                </a:solidFill>
              </a:rPr>
              <a:t>Anaïs Lamaty</a:t>
            </a:r>
            <a:r>
              <a:rPr lang="fr-FR" sz="1800" dirty="0"/>
              <a:t>, Chargée d’ingénierie des diplômes de la filière alimentation à la DGESCO</a:t>
            </a:r>
          </a:p>
          <a:p>
            <a:endParaRPr lang="fr-FR" sz="1800" b="1" dirty="0"/>
          </a:p>
          <a:p>
            <a:r>
              <a:rPr lang="fr-FR" sz="1800" b="1" dirty="0">
                <a:solidFill>
                  <a:srgbClr val="00B050"/>
                </a:solidFill>
              </a:rPr>
              <a:t>Anne-Marie Jasnot</a:t>
            </a:r>
            <a:r>
              <a:rPr lang="fr-FR" sz="1800" dirty="0">
                <a:solidFill>
                  <a:srgbClr val="00B050"/>
                </a:solidFill>
              </a:rPr>
              <a:t>, </a:t>
            </a:r>
            <a:r>
              <a:rPr lang="fr-FR" sz="1800" dirty="0"/>
              <a:t>Directrice de la formation et des ressources humaines de la CFBCT</a:t>
            </a:r>
            <a:endParaRPr lang="fr-FR" sz="1800" b="1" dirty="0"/>
          </a:p>
          <a:p>
            <a:r>
              <a:rPr lang="fr-FR" sz="1800" b="1" dirty="0"/>
              <a:t>Estelle Ingargiola, </a:t>
            </a:r>
            <a:r>
              <a:rPr lang="fr-FR" sz="1800" dirty="0"/>
              <a:t>Chargée de mission Emploi-Formation FCD</a:t>
            </a:r>
          </a:p>
          <a:p>
            <a:r>
              <a:rPr lang="fr-FR" sz="1800" b="1" dirty="0">
                <a:solidFill>
                  <a:srgbClr val="00B050"/>
                </a:solidFill>
              </a:rPr>
              <a:t>Christophe Ip </a:t>
            </a:r>
            <a:r>
              <a:rPr lang="fr-FR" sz="1800" b="1" dirty="0" err="1">
                <a:solidFill>
                  <a:srgbClr val="00B050"/>
                </a:solidFill>
              </a:rPr>
              <a:t>yan</a:t>
            </a:r>
            <a:r>
              <a:rPr lang="fr-FR" sz="1800" b="1" dirty="0">
                <a:solidFill>
                  <a:srgbClr val="00B050"/>
                </a:solidFill>
              </a:rPr>
              <a:t> fat</a:t>
            </a:r>
            <a:r>
              <a:rPr lang="fr-FR" sz="1800" dirty="0">
                <a:solidFill>
                  <a:srgbClr val="00B050"/>
                </a:solidFill>
              </a:rPr>
              <a:t>, </a:t>
            </a:r>
            <a:r>
              <a:rPr lang="fr-FR" sz="1800" dirty="0"/>
              <a:t>Professionnel de la boucherie (MOF)</a:t>
            </a:r>
          </a:p>
          <a:p>
            <a:r>
              <a:rPr lang="fr-FR" sz="1800" b="1" dirty="0">
                <a:solidFill>
                  <a:srgbClr val="00B050"/>
                </a:solidFill>
              </a:rPr>
              <a:t>Pascal Clavel</a:t>
            </a:r>
            <a:r>
              <a:rPr lang="fr-FR" sz="1800" dirty="0">
                <a:solidFill>
                  <a:srgbClr val="00B050"/>
                </a:solidFill>
              </a:rPr>
              <a:t>, </a:t>
            </a:r>
            <a:r>
              <a:rPr lang="fr-FR" sz="1800" dirty="0"/>
              <a:t>professionnel, élu en charge formation à la CFBCT</a:t>
            </a:r>
            <a:endParaRPr lang="fr-FR" sz="1800" b="1" dirty="0"/>
          </a:p>
          <a:p>
            <a:r>
              <a:rPr lang="fr-FR" sz="1800" b="1" dirty="0" err="1"/>
              <a:t>Aurelien</a:t>
            </a:r>
            <a:r>
              <a:rPr lang="fr-FR" sz="1800" b="1" dirty="0"/>
              <a:t> Brise, </a:t>
            </a:r>
            <a:r>
              <a:rPr lang="fr-FR" sz="1800" dirty="0"/>
              <a:t>professionnel de la boucherie</a:t>
            </a:r>
          </a:p>
          <a:p>
            <a:r>
              <a:rPr lang="fr-FR" sz="1800" b="1" dirty="0">
                <a:latin typeface="Arial" panose="020B0604020202020204" pitchFamily="34" charset="0"/>
              </a:rPr>
              <a:t>Sandra </a:t>
            </a:r>
            <a:r>
              <a:rPr lang="fr-FR" sz="1800" b="1" dirty="0" err="1">
                <a:latin typeface="Arial" panose="020B0604020202020204" pitchFamily="34" charset="0"/>
              </a:rPr>
              <a:t>Chelbi</a:t>
            </a:r>
            <a:r>
              <a:rPr lang="fr-FR" sz="1800" dirty="0">
                <a:latin typeface="Arial" panose="020B0604020202020204" pitchFamily="34" charset="0"/>
              </a:rPr>
              <a:t>, professeur de vente en LP</a:t>
            </a:r>
          </a:p>
          <a:p>
            <a:r>
              <a:rPr lang="fr-FR" sz="1800" b="1" dirty="0">
                <a:solidFill>
                  <a:srgbClr val="00B050"/>
                </a:solidFill>
              </a:rPr>
              <a:t>Alain </a:t>
            </a:r>
            <a:r>
              <a:rPr lang="fr-FR" sz="1800" b="1" dirty="0" err="1">
                <a:solidFill>
                  <a:srgbClr val="00B050"/>
                </a:solidFill>
              </a:rPr>
              <a:t>Dumora</a:t>
            </a:r>
            <a:r>
              <a:rPr lang="fr-FR" sz="1800" dirty="0">
                <a:solidFill>
                  <a:srgbClr val="00B050"/>
                </a:solidFill>
              </a:rPr>
              <a:t>, </a:t>
            </a:r>
            <a:r>
              <a:rPr lang="fr-FR" sz="1800" dirty="0"/>
              <a:t>professeur de boucherie</a:t>
            </a:r>
          </a:p>
          <a:p>
            <a:r>
              <a:rPr lang="fr-FR" sz="1800" b="1" dirty="0"/>
              <a:t>Agnès Cottet-Dumoulin, </a:t>
            </a:r>
            <a:r>
              <a:rPr lang="fr-FR" sz="1800" dirty="0">
                <a:latin typeface="Arial"/>
                <a:cs typeface="Arial"/>
              </a:rPr>
              <a:t>Inspectrice de l’éducation nationale - économie-gestion</a:t>
            </a:r>
            <a:endParaRPr lang="fr-FR" sz="1800" dirty="0"/>
          </a:p>
          <a:p>
            <a:r>
              <a:rPr lang="fr-FR" sz="1800" b="1" dirty="0">
                <a:solidFill>
                  <a:srgbClr val="00B050"/>
                </a:solidFill>
              </a:rPr>
              <a:t>Hervé Beuvant</a:t>
            </a:r>
            <a:r>
              <a:rPr lang="fr-FR" sz="1800" dirty="0"/>
              <a:t>, Inspecteur de l’éducation nationale - Alimentation</a:t>
            </a:r>
            <a:endParaRPr lang="fr-FR" sz="1800" b="1" dirty="0"/>
          </a:p>
          <a:p>
            <a:endParaRPr lang="fr-FR" sz="1800" i="1" dirty="0"/>
          </a:p>
          <a:p>
            <a:endParaRPr lang="fr-FR" sz="1800" i="1" dirty="0"/>
          </a:p>
          <a:p>
            <a:endParaRPr lang="fr-FR" sz="1800" i="1" dirty="0"/>
          </a:p>
          <a:p>
            <a:pPr algn="ctr"/>
            <a:endParaRPr lang="fr-FR" sz="2000" b="1" dirty="0">
              <a:solidFill>
                <a:srgbClr val="005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3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texte 18"/>
          <p:cNvSpPr>
            <a:spLocks noGrp="1"/>
          </p:cNvSpPr>
          <p:nvPr>
            <p:ph type="title"/>
          </p:nvPr>
        </p:nvSpPr>
        <p:spPr>
          <a:xfrm>
            <a:off x="241492" y="1100191"/>
            <a:ext cx="10078305" cy="971419"/>
          </a:xfrm>
        </p:spPr>
        <p:txBody>
          <a:bodyPr/>
          <a:lstStyle/>
          <a:p>
            <a:pPr lvl="1" algn="ctr"/>
            <a:r>
              <a:rPr lang="fr-FR" sz="2800" b="1" kern="1200" dirty="0">
                <a:solidFill>
                  <a:srgbClr val="005E8C"/>
                </a:solidFill>
                <a:latin typeface="+mn-lt"/>
                <a:ea typeface="+mn-ea"/>
                <a:cs typeface="+mn-cs"/>
              </a:rPr>
              <a:t>Un groupe de travail, un calendrier et une méthode pour répondre aux objectifs métier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47253-D245-1921-24BD-C97A09371118}"/>
              </a:ext>
            </a:extLst>
          </p:cNvPr>
          <p:cNvSpPr/>
          <p:nvPr/>
        </p:nvSpPr>
        <p:spPr>
          <a:xfrm>
            <a:off x="372016" y="2391509"/>
            <a:ext cx="10225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u="sng" dirty="0">
              <a:solidFill>
                <a:srgbClr val="005E8C"/>
              </a:solidFill>
              <a:latin typeface="Britannic Bold" panose="020B0903060703020204" pitchFamily="34" charset="0"/>
            </a:endParaRPr>
          </a:p>
          <a:p>
            <a:r>
              <a:rPr lang="fr-FR" sz="2400" u="sng" dirty="0">
                <a:solidFill>
                  <a:srgbClr val="005E8C"/>
                </a:solidFill>
                <a:latin typeface="+mj-lt"/>
              </a:rPr>
              <a:t>Calendrier des travaux</a:t>
            </a:r>
            <a:r>
              <a:rPr lang="fr-FR" sz="2400" dirty="0">
                <a:solidFill>
                  <a:srgbClr val="005E8C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005E8C"/>
                </a:solidFill>
                <a:latin typeface="Britannic Bold" panose="020B0903060703020204" pitchFamily="34" charset="0"/>
              </a:rPr>
              <a:t>:</a:t>
            </a:r>
            <a:r>
              <a:rPr lang="fr-FR" sz="2400" u="sng" dirty="0">
                <a:solidFill>
                  <a:srgbClr val="005E8C"/>
                </a:solidFill>
                <a:latin typeface="Britannic Bold" panose="020B0903060703020204" pitchFamily="34" charset="0"/>
              </a:rPr>
              <a:t> </a:t>
            </a:r>
          </a:p>
          <a:p>
            <a:endParaRPr lang="fr-FR" sz="2400" u="sng" dirty="0">
              <a:solidFill>
                <a:srgbClr val="005E8C"/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6C1A3A"/>
                </a:solidFill>
              </a:rPr>
              <a:t>Début des travaux : </a:t>
            </a:r>
            <a:r>
              <a:rPr lang="fr-FR" sz="2000" dirty="0"/>
              <a:t>novembre 2022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6C1A3A"/>
                </a:solidFill>
              </a:rPr>
              <a:t>Fin des travaux : </a:t>
            </a:r>
            <a:r>
              <a:rPr lang="fr-FR" sz="2000" dirty="0"/>
              <a:t>septembre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6C1A3A"/>
                </a:solidFill>
              </a:rPr>
              <a:t>Validation par les instances ministérielles et professionnelles : </a:t>
            </a:r>
            <a:r>
              <a:rPr lang="fr-FR" sz="2000" dirty="0"/>
              <a:t>4</a:t>
            </a:r>
            <a:r>
              <a:rPr lang="fr-FR" sz="2000" baseline="30000" dirty="0"/>
              <a:t>e</a:t>
            </a:r>
            <a:r>
              <a:rPr lang="fr-FR" sz="2000" dirty="0"/>
              <a:t> trimestre 2023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6C1A3A"/>
                </a:solidFill>
              </a:rPr>
              <a:t>Publication au JORF </a:t>
            </a:r>
            <a:r>
              <a:rPr lang="fr-FR" sz="2000" dirty="0"/>
              <a:t>: début 2024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6C1A3A"/>
                </a:solidFill>
              </a:rPr>
              <a:t>PNF :</a:t>
            </a:r>
            <a:r>
              <a:rPr lang="fr-FR" sz="2000" dirty="0"/>
              <a:t> 1</a:t>
            </a:r>
            <a:r>
              <a:rPr lang="fr-FR" sz="2000" baseline="30000" dirty="0"/>
              <a:t>er</a:t>
            </a:r>
            <a:r>
              <a:rPr lang="fr-FR" sz="2000" dirty="0"/>
              <a:t> février 2024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i="0" u="none" strike="noStrike" baseline="0" dirty="0">
                <a:solidFill>
                  <a:srgbClr val="6C1A3A"/>
                </a:solidFill>
              </a:rPr>
              <a:t>Mise en œuvre </a:t>
            </a:r>
            <a:r>
              <a:rPr lang="fr-FR" sz="2000" b="1" dirty="0">
                <a:solidFill>
                  <a:srgbClr val="6C1A3A"/>
                </a:solidFill>
              </a:rPr>
              <a:t>en académie</a:t>
            </a:r>
            <a:r>
              <a:rPr lang="fr-FR" sz="2000" b="1" i="0" u="none" strike="noStrike" baseline="0" dirty="0">
                <a:solidFill>
                  <a:srgbClr val="6C1A3A"/>
                </a:solidFill>
              </a:rPr>
              <a:t> : </a:t>
            </a:r>
          </a:p>
          <a:p>
            <a:pPr marL="1453805" lvl="2" indent="-285750">
              <a:buFont typeface="Wingdings" panose="05000000000000000000" pitchFamily="2" charset="2"/>
              <a:buChar char="ü"/>
            </a:pPr>
            <a:r>
              <a:rPr lang="fr-FR" sz="2000" dirty="0"/>
              <a:t>Entrée en formation : septembre 2024</a:t>
            </a:r>
          </a:p>
          <a:p>
            <a:pPr marL="1453805" lvl="2" indent="-285750">
              <a:buFont typeface="Wingdings" panose="05000000000000000000" pitchFamily="2" charset="2"/>
              <a:buChar char="ü"/>
            </a:pPr>
            <a:r>
              <a:rPr lang="fr-FR" sz="2000" dirty="0"/>
              <a:t>Premiers diplômés : juin 2025 </a:t>
            </a:r>
          </a:p>
        </p:txBody>
      </p:sp>
    </p:spTree>
    <p:extLst>
      <p:ext uri="{BB962C8B-B14F-4D97-AF65-F5344CB8AC3E}">
        <p14:creationId xmlns:p14="http://schemas.microsoft.com/office/powerpoint/2010/main" val="199029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45068" y="758165"/>
            <a:ext cx="9702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L’esprit de la création du certificat de spécialisation</a:t>
            </a:r>
          </a:p>
          <a:p>
            <a:pPr algn="ctr"/>
            <a:r>
              <a:rPr lang="fr-FR" sz="2800" b="1" dirty="0">
                <a:solidFill>
                  <a:srgbClr val="005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Vente-conseil en Boucherie, les grands axes et ses principes </a:t>
            </a:r>
          </a:p>
          <a:p>
            <a:pPr algn="ctr"/>
            <a:endParaRPr lang="fr-FR" sz="2000" b="1" dirty="0">
              <a:solidFill>
                <a:srgbClr val="005E8C"/>
              </a:solidFill>
            </a:endParaRPr>
          </a:p>
          <a:p>
            <a:endParaRPr lang="fr-FR" sz="2000" b="1" dirty="0">
              <a:solidFill>
                <a:srgbClr val="005E8C"/>
              </a:solidFill>
            </a:endParaRPr>
          </a:p>
          <a:p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005E8C"/>
              </a:solidFill>
            </a:endParaRPr>
          </a:p>
          <a:p>
            <a:endParaRPr lang="fr-FR" sz="2000" b="1" dirty="0">
              <a:solidFill>
                <a:srgbClr val="005E8C"/>
              </a:solidFill>
            </a:endParaRPr>
          </a:p>
          <a:p>
            <a:pPr algn="ctr"/>
            <a:endParaRPr lang="fr-FR" sz="2000" b="1" dirty="0">
              <a:solidFill>
                <a:srgbClr val="005E8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98B999-DDBB-8608-20DB-E0D423B742EB}"/>
              </a:ext>
            </a:extLst>
          </p:cNvPr>
          <p:cNvSpPr/>
          <p:nvPr/>
        </p:nvSpPr>
        <p:spPr>
          <a:xfrm>
            <a:off x="423254" y="1773446"/>
            <a:ext cx="10225137" cy="54784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u="sng" dirty="0">
                <a:solidFill>
                  <a:srgbClr val="005E8C"/>
                </a:solidFill>
                <a:latin typeface="+mj-lt"/>
              </a:rPr>
              <a:t>La genèse </a:t>
            </a:r>
            <a:r>
              <a:rPr lang="fr-FR" sz="2400" dirty="0">
                <a:solidFill>
                  <a:srgbClr val="005E8C"/>
                </a:solidFill>
                <a:latin typeface="+mj-lt"/>
              </a:rPr>
              <a:t>: </a:t>
            </a:r>
            <a:endParaRPr lang="fr-FR" sz="2250" dirty="0">
              <a:latin typeface="+mj-lt"/>
              <a:cs typeface="Arial"/>
            </a:endParaRPr>
          </a:p>
          <a:p>
            <a:endParaRPr lang="fr-FR" sz="1800" u="sng" dirty="0">
              <a:solidFill>
                <a:srgbClr val="005E8C"/>
              </a:solidFill>
              <a:latin typeface="+mj-lt"/>
            </a:endParaRPr>
          </a:p>
          <a:p>
            <a:r>
              <a:rPr lang="fr-FR" sz="1800" dirty="0">
                <a:latin typeface="+mj-lt"/>
              </a:rPr>
              <a:t>Une demande forte de la profession, des CFA et des jeunes de créer un diplôme : </a:t>
            </a:r>
          </a:p>
          <a:p>
            <a:endParaRPr lang="fr-FR" sz="1800" dirty="0">
              <a:latin typeface="+mj-lt"/>
            </a:endParaRPr>
          </a:p>
          <a:p>
            <a:pPr marL="86931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	Intermédiaire entre le CAP Boucher et le BP Boucher </a:t>
            </a:r>
            <a:endParaRPr lang="fr-FR" sz="1800" dirty="0">
              <a:latin typeface="+mj-lt"/>
              <a:cs typeface="Arial"/>
            </a:endParaRPr>
          </a:p>
          <a:p>
            <a:pPr marL="86931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	Qui s’inscrit dans un parcours de formation cohérent entre les 3 diplômes</a:t>
            </a:r>
            <a:endParaRPr lang="fr-FR" sz="1800" dirty="0">
              <a:latin typeface="+mj-lt"/>
              <a:cs typeface="Arial"/>
            </a:endParaRPr>
          </a:p>
          <a:p>
            <a:pPr marL="86931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	Dont les activités sont centrées sur l’espace de vente de la boucherie</a:t>
            </a:r>
            <a:endParaRPr lang="fr-FR" sz="1800" dirty="0">
              <a:latin typeface="+mj-lt"/>
              <a:cs typeface="Arial"/>
            </a:endParaRPr>
          </a:p>
          <a:p>
            <a:endParaRPr lang="fr-FR" sz="1800" dirty="0">
              <a:latin typeface="+mj-lt"/>
            </a:endParaRPr>
          </a:p>
          <a:p>
            <a:r>
              <a:rPr lang="fr-FR" sz="1800" dirty="0">
                <a:latin typeface="+mj-lt"/>
              </a:rPr>
              <a:t>Des demandes et habitudes des consommateurs qui changent et qui nécessitent de : </a:t>
            </a:r>
          </a:p>
          <a:p>
            <a:endParaRPr lang="fr-FR" sz="1800" dirty="0">
              <a:latin typeface="+mj-lt"/>
            </a:endParaRPr>
          </a:p>
          <a:p>
            <a:pPr marL="86931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Maitriser les techniques de communication classiques, tout en intégrant le numérique</a:t>
            </a:r>
            <a:endParaRPr lang="fr-FR" sz="1800" dirty="0">
              <a:latin typeface="+mj-lt"/>
              <a:cs typeface="Arial"/>
            </a:endParaRPr>
          </a:p>
          <a:p>
            <a:pPr marL="86931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Savoir parler du produit, conseiller le client </a:t>
            </a:r>
            <a:endParaRPr lang="fr-FR" sz="1800" dirty="0">
              <a:latin typeface="+mj-lt"/>
              <a:cs typeface="Arial"/>
            </a:endParaRPr>
          </a:p>
          <a:p>
            <a:pPr marL="869315" lvl="1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Savoir présenter et mettre en valeur le produit</a:t>
            </a:r>
            <a:endParaRPr lang="fr-FR" sz="1800" dirty="0">
              <a:latin typeface="+mj-lt"/>
              <a:cs typeface="Arial"/>
            </a:endParaRPr>
          </a:p>
          <a:p>
            <a:endParaRPr lang="fr-FR" sz="1800" dirty="0">
              <a:latin typeface="+mj-lt"/>
            </a:endParaRPr>
          </a:p>
          <a:p>
            <a:r>
              <a:rPr lang="fr-FR" sz="1800" dirty="0">
                <a:latin typeface="+mj-lt"/>
              </a:rPr>
              <a:t>Des boucheries qui doivent s’adapter au gout du jour, diversifier leurs offres et développer : </a:t>
            </a:r>
          </a:p>
          <a:p>
            <a:endParaRPr lang="fr-FR" sz="1800" dirty="0">
              <a:latin typeface="+mj-lt"/>
            </a:endParaRPr>
          </a:p>
          <a:p>
            <a:pPr marL="926465" lvl="1" indent="-34290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De nouveaux produits mais surtout de savoir en parler</a:t>
            </a:r>
            <a:endParaRPr lang="fr-FR" sz="1800" dirty="0">
              <a:latin typeface="+mj-lt"/>
              <a:cs typeface="Arial"/>
            </a:endParaRPr>
          </a:p>
          <a:p>
            <a:pPr marL="926465" lvl="1" indent="-342900">
              <a:buFont typeface="Wingdings" panose="05000000000000000000" pitchFamily="2" charset="2"/>
              <a:buChar char="v"/>
            </a:pPr>
            <a:r>
              <a:rPr lang="fr-FR" sz="1800" dirty="0">
                <a:latin typeface="+mj-lt"/>
              </a:rPr>
              <a:t>Un nouveau modèle économique</a:t>
            </a:r>
            <a:endParaRPr lang="fr-FR" sz="2000" dirty="0">
              <a:latin typeface="+mj-lt"/>
              <a:cs typeface="Arial"/>
            </a:endParaRPr>
          </a:p>
          <a:p>
            <a:pPr algn="ctr"/>
            <a:endParaRPr lang="fr-FR" sz="2000" b="1" dirty="0">
              <a:solidFill>
                <a:srgbClr val="005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33337" y="1187549"/>
            <a:ext cx="10225137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  <a:latin typeface="+mj-lt"/>
              </a:rPr>
              <a:t>La création du certificat de spécialisation Vente-conseil </a:t>
            </a:r>
          </a:p>
          <a:p>
            <a:pPr algn="ctr"/>
            <a:r>
              <a:rPr lang="fr-FR" sz="2800" b="1" dirty="0">
                <a:solidFill>
                  <a:srgbClr val="005E8C"/>
                </a:solidFill>
                <a:latin typeface="+mj-lt"/>
              </a:rPr>
              <a:t>en boucherie</a:t>
            </a:r>
          </a:p>
          <a:p>
            <a:pPr algn="ctr"/>
            <a:endParaRPr lang="fr-FR" sz="2800" dirty="0">
              <a:solidFill>
                <a:srgbClr val="005E8C"/>
              </a:solidFill>
              <a:latin typeface="+mj-lt"/>
            </a:endParaRPr>
          </a:p>
          <a:p>
            <a:endParaRPr lang="fr-FR" sz="1800" i="1" dirty="0">
              <a:latin typeface="+mj-lt"/>
            </a:endParaRPr>
          </a:p>
          <a:p>
            <a:r>
              <a:rPr lang="fr-FR" sz="2400" u="sng" dirty="0">
                <a:solidFill>
                  <a:srgbClr val="005E8C"/>
                </a:solidFill>
                <a:latin typeface="+mj-lt"/>
              </a:rPr>
              <a:t>Le titulaire du certificat de spécialisation </a:t>
            </a:r>
            <a:r>
              <a:rPr lang="fr-FR" sz="2400" dirty="0">
                <a:solidFill>
                  <a:srgbClr val="005E8C"/>
                </a:solidFill>
                <a:latin typeface="+mj-lt"/>
              </a:rPr>
              <a:t>: </a:t>
            </a:r>
          </a:p>
          <a:p>
            <a:endParaRPr lang="fr-FR" sz="2000" i="1" u="sng" dirty="0">
              <a:latin typeface="+mj-lt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Organise, approvisionne et entretient l’espace de vente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Valorise l’assortiment des produits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Participe au développement de la relation client : il accueille, informe, conseille et accompagne le client dans son parcours d’achat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Vend les produits proposés dans l’espace commercial</a:t>
            </a:r>
          </a:p>
          <a:p>
            <a:endParaRPr lang="fr-FR" sz="2000" i="1" dirty="0"/>
          </a:p>
          <a:p>
            <a:pPr algn="ctr"/>
            <a:endParaRPr lang="fr-FR" sz="2000" b="1" dirty="0">
              <a:solidFill>
                <a:srgbClr val="005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AE77E-9719-59DA-4296-38BB1F78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51814-B876-7B41-297F-EAFAE626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5E2AD-5A2F-E1CF-C724-0C0A2B2BE67F}"/>
              </a:ext>
            </a:extLst>
          </p:cNvPr>
          <p:cNvSpPr/>
          <p:nvPr/>
        </p:nvSpPr>
        <p:spPr>
          <a:xfrm>
            <a:off x="272470" y="4832460"/>
            <a:ext cx="10081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/>
              <a:t>Un diplôme professionnel est constitué de blocs de compétences</a:t>
            </a:r>
          </a:p>
          <a:p>
            <a:endParaRPr lang="fr-FR" altLang="fr-FR" sz="2000" dirty="0"/>
          </a:p>
          <a:p>
            <a:r>
              <a:rPr lang="fr-FR" altLang="fr-FR" sz="2000" dirty="0"/>
              <a:t>Les blocs de compétences professionnelles ont pour base les regroupements d’activités correspondant au métier visé.  </a:t>
            </a:r>
          </a:p>
          <a:p>
            <a:endParaRPr lang="fr-FR" altLang="fr-FR" sz="2000" dirty="0"/>
          </a:p>
          <a:p>
            <a:r>
              <a:rPr lang="fr-FR" altLang="fr-FR" sz="2000" dirty="0">
                <a:hlinkClick r:id="rId3" action="ppaction://hlinksldjump"/>
              </a:rPr>
              <a:t>Un bloc = une unité </a:t>
            </a:r>
            <a:r>
              <a:rPr lang="fr-FR" altLang="fr-FR" sz="2000" dirty="0"/>
              <a:t>(à chaque bloc de compétences correspond une unité et une seule)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FBC9286-0963-8606-25E7-40A63F1D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13" y="1887127"/>
            <a:ext cx="1966831" cy="211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618228B-3A49-5EEE-900B-56E7E4F9FA8F}"/>
              </a:ext>
            </a:extLst>
          </p:cNvPr>
          <p:cNvSpPr txBox="1"/>
          <p:nvPr/>
        </p:nvSpPr>
        <p:spPr>
          <a:xfrm>
            <a:off x="1089660" y="1887127"/>
            <a:ext cx="5349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Écriture en blocs de compétences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10066" y="211591"/>
            <a:ext cx="5343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5E8C"/>
                </a:solidFill>
              </a:rPr>
              <a:t>Certificat de spécialisation (MC) Vente-conseil en boucherie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37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85466" y="899517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3202" y="698887"/>
            <a:ext cx="9461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E8C"/>
                </a:solidFill>
              </a:rPr>
              <a:t>La compétence au cœur du processus </a:t>
            </a:r>
          </a:p>
          <a:p>
            <a:pPr algn="ctr"/>
            <a:r>
              <a:rPr lang="fr-FR" sz="2800" b="1" dirty="0">
                <a:solidFill>
                  <a:srgbClr val="005E8C"/>
                </a:solidFill>
              </a:rPr>
              <a:t>de professionnalisation, de formation et de certification</a:t>
            </a:r>
            <a:r>
              <a:rPr lang="fr-FR" sz="1600" b="1" dirty="0">
                <a:solidFill>
                  <a:schemeClr val="accent1"/>
                </a:solidFill>
              </a:rPr>
              <a:t>	</a:t>
            </a:r>
          </a:p>
        </p:txBody>
      </p:sp>
      <p:graphicFrame>
        <p:nvGraphicFramePr>
          <p:cNvPr id="10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422355"/>
              </p:ext>
            </p:extLst>
          </p:nvPr>
        </p:nvGraphicFramePr>
        <p:xfrm>
          <a:off x="1025426" y="2083882"/>
          <a:ext cx="8856984" cy="505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882282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761E08C1A07DB43B3A357B10727CD5A" ma:contentTypeVersion="2" ma:contentTypeDescription="Crée un document." ma:contentTypeScope="" ma:versionID="3b2eb62d90c0b376c2b485a936e4b745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BF1EF-D936-47F8-9D63-E7CD7DF4D37F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d9b8819f-644e-4e2e-bf09-8a76532e681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401AD5-3E6E-4C41-BBAE-B0DC63B7ED06}">
  <ds:schemaRefs>
    <ds:schemaRef ds:uri="d9b8819f-644e-4e2e-bf09-8a76532e68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B01E4A-6250-4DC4-8C0F-248F68C3B4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205</TotalTime>
  <Words>1518</Words>
  <Application>Microsoft Office PowerPoint</Application>
  <PresentationFormat>Personnalisé</PresentationFormat>
  <Paragraphs>340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OPÉRATEURS</vt:lpstr>
      <vt:lpstr>Présentation PowerPoint</vt:lpstr>
      <vt:lpstr>Présentation PowerPoint</vt:lpstr>
      <vt:lpstr>Présentation PowerPoint</vt:lpstr>
      <vt:lpstr>Présentation PowerPoint</vt:lpstr>
      <vt:lpstr>Un groupe de travail, un calendrier et une méthode pour répondre aux objectifs métier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4/3</dc:title>
  <dc:subject>Client</dc:subject>
  <dc:creator>Microsoft Office User</dc:creator>
  <cp:lastModifiedBy>RECTO</cp:lastModifiedBy>
  <cp:revision>112</cp:revision>
  <cp:lastPrinted>2020-08-07T09:43:04Z</cp:lastPrinted>
  <dcterms:created xsi:type="dcterms:W3CDTF">2020-08-05T13:45:51Z</dcterms:created>
  <dcterms:modified xsi:type="dcterms:W3CDTF">2024-03-01T14:43:46Z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