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9144000"/>
  <p:notesSz cx="6669075" cy="9820275"/>
  <p:embeddedFontLst>
    <p:embeddedFont>
      <p:font typeface="Tahoma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3093">
          <p15:clr>
            <a:srgbClr val="000000"/>
          </p15:clr>
        </p15:guide>
        <p15:guide id="2" pos="210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A8E8CFB-072E-4B66-B839-123FDEF3251A}">
  <a:tblStyle styleId="{CA8E8CFB-072E-4B66-B839-123FDEF3251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093" orient="horz"/>
        <p:guide pos="210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Tahoma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889250" cy="49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779837" y="0"/>
            <a:ext cx="2889250" cy="49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879475" y="736600"/>
            <a:ext cx="4910137" cy="368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889000" y="4664075"/>
            <a:ext cx="4891087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329737"/>
            <a:ext cx="2889250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779837" y="9329737"/>
            <a:ext cx="2889250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889000" y="4664075"/>
            <a:ext cx="4891087" cy="441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879475" y="736600"/>
            <a:ext cx="4910137" cy="368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/>
          <p:nvPr>
            <p:ph idx="1" type="body"/>
          </p:nvPr>
        </p:nvSpPr>
        <p:spPr>
          <a:xfrm>
            <a:off x="889000" y="4664075"/>
            <a:ext cx="4891087" cy="441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0:notes"/>
          <p:cNvSpPr/>
          <p:nvPr>
            <p:ph idx="2" type="sldImg"/>
          </p:nvPr>
        </p:nvSpPr>
        <p:spPr>
          <a:xfrm>
            <a:off x="879475" y="736600"/>
            <a:ext cx="4910137" cy="368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/>
          <p:nvPr>
            <p:ph idx="1" type="body"/>
          </p:nvPr>
        </p:nvSpPr>
        <p:spPr>
          <a:xfrm>
            <a:off x="889000" y="4664075"/>
            <a:ext cx="4891087" cy="441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1:notes"/>
          <p:cNvSpPr/>
          <p:nvPr>
            <p:ph idx="2" type="sldImg"/>
          </p:nvPr>
        </p:nvSpPr>
        <p:spPr>
          <a:xfrm>
            <a:off x="879475" y="736600"/>
            <a:ext cx="4910137" cy="368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/>
          <p:nvPr>
            <p:ph idx="1" type="body"/>
          </p:nvPr>
        </p:nvSpPr>
        <p:spPr>
          <a:xfrm>
            <a:off x="889000" y="4664075"/>
            <a:ext cx="4891087" cy="441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2:notes"/>
          <p:cNvSpPr/>
          <p:nvPr>
            <p:ph idx="2" type="sldImg"/>
          </p:nvPr>
        </p:nvSpPr>
        <p:spPr>
          <a:xfrm>
            <a:off x="879475" y="736600"/>
            <a:ext cx="4910137" cy="368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889000" y="4664075"/>
            <a:ext cx="4891087" cy="441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879475" y="736600"/>
            <a:ext cx="4910137" cy="368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889000" y="4664075"/>
            <a:ext cx="4891087" cy="441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879475" y="736600"/>
            <a:ext cx="4910137" cy="368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889000" y="4664075"/>
            <a:ext cx="4891087" cy="441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879475" y="736600"/>
            <a:ext cx="4910137" cy="368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889000" y="4664075"/>
            <a:ext cx="4891087" cy="441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879475" y="736600"/>
            <a:ext cx="4910137" cy="368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889000" y="4664075"/>
            <a:ext cx="4891087" cy="441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879475" y="736600"/>
            <a:ext cx="4910137" cy="368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/>
          <p:nvPr>
            <p:ph idx="1" type="body"/>
          </p:nvPr>
        </p:nvSpPr>
        <p:spPr>
          <a:xfrm>
            <a:off x="889000" y="4664075"/>
            <a:ext cx="4891087" cy="441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7:notes"/>
          <p:cNvSpPr/>
          <p:nvPr>
            <p:ph idx="2" type="sldImg"/>
          </p:nvPr>
        </p:nvSpPr>
        <p:spPr>
          <a:xfrm>
            <a:off x="879475" y="736600"/>
            <a:ext cx="4910137" cy="368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889000" y="4664075"/>
            <a:ext cx="4891087" cy="441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8:notes"/>
          <p:cNvSpPr/>
          <p:nvPr>
            <p:ph idx="2" type="sldImg"/>
          </p:nvPr>
        </p:nvSpPr>
        <p:spPr>
          <a:xfrm>
            <a:off x="879475" y="736600"/>
            <a:ext cx="4910137" cy="368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/>
          <p:nvPr>
            <p:ph idx="1" type="body"/>
          </p:nvPr>
        </p:nvSpPr>
        <p:spPr>
          <a:xfrm>
            <a:off x="889000" y="4664075"/>
            <a:ext cx="4891087" cy="441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9:notes"/>
          <p:cNvSpPr/>
          <p:nvPr>
            <p:ph idx="2" type="sldImg"/>
          </p:nvPr>
        </p:nvSpPr>
        <p:spPr>
          <a:xfrm>
            <a:off x="879475" y="736600"/>
            <a:ext cx="4910137" cy="368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e de titr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ux contenus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de section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seul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vertical et texte" type="vertTitleAndTx">
  <p:cSld name="VERTICAL_TITLE_AND_VERTICAL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texte vertical" type="vertTx">
  <p:cSld name="VERTICAL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 rot="5400000">
            <a:off x="2396331" y="57943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avec légende" type="picTx">
  <p:cSld name="PICTURE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 avec légende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4" name="Google Shape;54;p8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ide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5" name="Google Shape;65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7" name="Google Shape;67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EF8F5"/>
            </a:gs>
            <a:gs pos="74000">
              <a:srgbClr val="F7C4A2"/>
            </a:gs>
            <a:gs pos="83000">
              <a:srgbClr val="F7C4A2"/>
            </a:gs>
            <a:gs pos="100000">
              <a:srgbClr val="FAD8C1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hyperlink" Target="https://www.youtube.com/watch?v=nNcbhQDHsUo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5.jpg"/><Relationship Id="rId5" Type="http://schemas.openxmlformats.org/officeDocument/2006/relationships/image" Target="../media/image8.jpg"/><Relationship Id="rId6" Type="http://schemas.openxmlformats.org/officeDocument/2006/relationships/hyperlink" Target="https://vimeo.com/308543446" TargetMode="External"/><Relationship Id="rId7" Type="http://schemas.openxmlformats.org/officeDocument/2006/relationships/hyperlink" Target="https://www.youtube.com/watch?v=53hN-GQd-xo" TargetMode="Externa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jpg"/><Relationship Id="rId10" Type="http://schemas.openxmlformats.org/officeDocument/2006/relationships/image" Target="../media/image15.png"/><Relationship Id="rId13" Type="http://schemas.openxmlformats.org/officeDocument/2006/relationships/image" Target="../media/image19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9.jpg"/><Relationship Id="rId9" Type="http://schemas.openxmlformats.org/officeDocument/2006/relationships/image" Target="../media/image17.png"/><Relationship Id="rId15" Type="http://schemas.openxmlformats.org/officeDocument/2006/relationships/image" Target="../media/image18.png"/><Relationship Id="rId14" Type="http://schemas.openxmlformats.org/officeDocument/2006/relationships/image" Target="../media/image11.png"/><Relationship Id="rId5" Type="http://schemas.openxmlformats.org/officeDocument/2006/relationships/image" Target="../media/image4.jpg"/><Relationship Id="rId6" Type="http://schemas.openxmlformats.org/officeDocument/2006/relationships/image" Target="../media/image2.jpg"/><Relationship Id="rId7" Type="http://schemas.openxmlformats.org/officeDocument/2006/relationships/image" Target="../media/image20.jpg"/><Relationship Id="rId8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hyperlink" Target="https://www.youtube.com/watch?v=vOecpISX5Uw" TargetMode="External"/><Relationship Id="rId5" Type="http://schemas.openxmlformats.org/officeDocument/2006/relationships/image" Target="../media/image12.jpg"/><Relationship Id="rId6" Type="http://schemas.openxmlformats.org/officeDocument/2006/relationships/image" Target="../media/image6.jpg"/><Relationship Id="rId7" Type="http://schemas.openxmlformats.org/officeDocument/2006/relationships/image" Target="../media/image22.jpg"/><Relationship Id="rId8" Type="http://schemas.openxmlformats.org/officeDocument/2006/relationships/image" Target="../media/image3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jpg"/><Relationship Id="rId4" Type="http://schemas.openxmlformats.org/officeDocument/2006/relationships/image" Target="../media/image28.jpg"/><Relationship Id="rId5" Type="http://schemas.openxmlformats.org/officeDocument/2006/relationships/image" Target="../media/image2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3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png"/><Relationship Id="rId4" Type="http://schemas.openxmlformats.org/officeDocument/2006/relationships/image" Target="../media/image33.jpg"/><Relationship Id="rId9" Type="http://schemas.openxmlformats.org/officeDocument/2006/relationships/image" Target="../media/image32.png"/><Relationship Id="rId5" Type="http://schemas.openxmlformats.org/officeDocument/2006/relationships/image" Target="../media/image23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43.jpg"/><Relationship Id="rId10" Type="http://schemas.openxmlformats.org/officeDocument/2006/relationships/image" Target="../media/image48.jpg"/><Relationship Id="rId13" Type="http://schemas.openxmlformats.org/officeDocument/2006/relationships/image" Target="../media/image44.jpg"/><Relationship Id="rId1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0.jpg"/><Relationship Id="rId4" Type="http://schemas.openxmlformats.org/officeDocument/2006/relationships/image" Target="../media/image38.png"/><Relationship Id="rId9" Type="http://schemas.openxmlformats.org/officeDocument/2006/relationships/image" Target="../media/image49.jpg"/><Relationship Id="rId5" Type="http://schemas.openxmlformats.org/officeDocument/2006/relationships/image" Target="../media/image26.jpg"/><Relationship Id="rId6" Type="http://schemas.openxmlformats.org/officeDocument/2006/relationships/image" Target="../media/image41.jpg"/><Relationship Id="rId7" Type="http://schemas.openxmlformats.org/officeDocument/2006/relationships/image" Target="../media/image42.jpg"/><Relationship Id="rId8" Type="http://schemas.openxmlformats.org/officeDocument/2006/relationships/image" Target="../media/image4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0" y="115887"/>
            <a:ext cx="9144000" cy="1855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i="0" lang="en-US" sz="6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 Equipier Polyvalent du Commerce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3950" y="1852612"/>
            <a:ext cx="6896100" cy="46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1123950" y="6538912"/>
            <a:ext cx="711200" cy="24606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</a:pPr>
            <a:r>
              <a:rPr b="1" i="0" lang="en-US" sz="1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lien vidéo 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/>
          <p:nvPr>
            <p:ph type="title"/>
          </p:nvPr>
        </p:nvSpPr>
        <p:spPr>
          <a:xfrm>
            <a:off x="0" y="63500"/>
            <a:ext cx="91440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000"/>
              <a:buFont typeface="Arial"/>
              <a:buNone/>
            </a:pPr>
            <a:r>
              <a:rPr b="1" i="0" lang="en-US" sz="4000" u="sng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Les périodes de formation en milieu professionnel</a:t>
            </a:r>
            <a:endParaRPr/>
          </a:p>
        </p:txBody>
      </p:sp>
      <p:sp>
        <p:nvSpPr>
          <p:cNvPr id="214" name="Google Shape;214;p22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15" name="Google Shape;215;p22"/>
          <p:cNvSpPr txBox="1"/>
          <p:nvPr/>
        </p:nvSpPr>
        <p:spPr>
          <a:xfrm>
            <a:off x="0" y="1436687"/>
            <a:ext cx="9144000" cy="40163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durée de la formation en entreprise est de 14 semaines</a:t>
            </a:r>
            <a:endParaRPr/>
          </a:p>
        </p:txBody>
      </p:sp>
      <p:graphicFrame>
        <p:nvGraphicFramePr>
          <p:cNvPr id="216" name="Google Shape;216;p22"/>
          <p:cNvGraphicFramePr/>
          <p:nvPr/>
        </p:nvGraphicFramePr>
        <p:xfrm>
          <a:off x="1547812" y="1908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{CA8E8CFB-072E-4B66-B839-123FDEF3251A}</a:tableStyleId>
              </a:tblPr>
              <a:tblGrid>
                <a:gridCol w="2960675"/>
                <a:gridCol w="2914650"/>
              </a:tblGrid>
              <a:tr h="369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Seconde (7 semaines) 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Terminale (7 semaines)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semaines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semaines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semaines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semaines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semaines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pic>
        <p:nvPicPr>
          <p:cNvPr id="217" name="Google Shape;21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8450" y="3490912"/>
            <a:ext cx="5854700" cy="32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2"/>
          <p:cNvSpPr txBox="1"/>
          <p:nvPr/>
        </p:nvSpPr>
        <p:spPr>
          <a:xfrm>
            <a:off x="2916237" y="4508500"/>
            <a:ext cx="142875" cy="28892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"/>
          <p:cNvSpPr txBox="1"/>
          <p:nvPr>
            <p:ph type="ctrTitle"/>
          </p:nvPr>
        </p:nvSpPr>
        <p:spPr>
          <a:xfrm>
            <a:off x="15875" y="14287"/>
            <a:ext cx="9144000" cy="6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Règlement d’examen</a:t>
            </a:r>
            <a:endParaRPr/>
          </a:p>
        </p:txBody>
      </p:sp>
      <p:sp>
        <p:nvSpPr>
          <p:cNvPr id="224" name="Google Shape;224;p23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5" name="Google Shape;225;p23"/>
          <p:cNvSpPr txBox="1"/>
          <p:nvPr/>
        </p:nvSpPr>
        <p:spPr>
          <a:xfrm>
            <a:off x="0" y="1341437"/>
            <a:ext cx="9144000" cy="70802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Evaluation des épreuves en CCF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(contrôle en cours de formation)</a:t>
            </a:r>
            <a:endParaRPr/>
          </a:p>
        </p:txBody>
      </p:sp>
      <p:pic>
        <p:nvPicPr>
          <p:cNvPr id="226" name="Google Shape;22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275" y="2332037"/>
            <a:ext cx="6013450" cy="400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4"/>
          <p:cNvSpPr txBox="1"/>
          <p:nvPr>
            <p:ph type="ctrTitle"/>
          </p:nvPr>
        </p:nvSpPr>
        <p:spPr>
          <a:xfrm>
            <a:off x="58737" y="42862"/>
            <a:ext cx="91440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Après le CAP</a:t>
            </a:r>
            <a:endParaRPr/>
          </a:p>
        </p:txBody>
      </p:sp>
      <p:sp>
        <p:nvSpPr>
          <p:cNvPr id="232" name="Google Shape;232;p24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3" name="Google Shape;233;p24"/>
          <p:cNvSpPr txBox="1"/>
          <p:nvPr/>
        </p:nvSpPr>
        <p:spPr>
          <a:xfrm>
            <a:off x="203200" y="1341437"/>
            <a:ext cx="1847850" cy="17272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2F52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Vie professionnelle </a:t>
            </a:r>
            <a:endParaRPr/>
          </a:p>
        </p:txBody>
      </p:sp>
      <p:sp>
        <p:nvSpPr>
          <p:cNvPr id="234" name="Google Shape;234;p24"/>
          <p:cNvSpPr txBox="1"/>
          <p:nvPr/>
        </p:nvSpPr>
        <p:spPr>
          <a:xfrm>
            <a:off x="2495550" y="1341437"/>
            <a:ext cx="1927225" cy="17272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2F52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Première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Baccalauréat métier du commerce et de la vente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(en 2 ans)</a:t>
            </a:r>
            <a:endParaRPr/>
          </a:p>
        </p:txBody>
      </p:sp>
      <p:sp>
        <p:nvSpPr>
          <p:cNvPr id="235" name="Google Shape;235;p24"/>
          <p:cNvSpPr txBox="1"/>
          <p:nvPr/>
        </p:nvSpPr>
        <p:spPr>
          <a:xfrm>
            <a:off x="4887912" y="1362075"/>
            <a:ext cx="1744662" cy="1706562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2F52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Mention complémentaire </a:t>
            </a:r>
            <a:endParaRPr/>
          </a:p>
        </p:txBody>
      </p:sp>
      <p:sp>
        <p:nvSpPr>
          <p:cNvPr id="236" name="Google Shape;236;p24"/>
          <p:cNvSpPr/>
          <p:nvPr/>
        </p:nvSpPr>
        <p:spPr>
          <a:xfrm>
            <a:off x="3260725" y="3429000"/>
            <a:ext cx="395287" cy="792162"/>
          </a:xfrm>
          <a:prstGeom prst="downArrow">
            <a:avLst>
              <a:gd fmla="val 16211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2F52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4"/>
          <p:cNvSpPr txBox="1"/>
          <p:nvPr/>
        </p:nvSpPr>
        <p:spPr>
          <a:xfrm>
            <a:off x="2495550" y="4365625"/>
            <a:ext cx="1927225" cy="1990725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2F52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BTS NDRC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1" i="0" lang="en-US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Négociation et digitalisation de la relation client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t/>
            </a:r>
            <a:endParaRPr b="0" i="0" sz="100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BTS MCO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1" i="0" lang="en-US" sz="1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Management commercial opérationnel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t/>
            </a:r>
            <a:endParaRPr b="1" i="0" sz="100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(en 2 ans)</a:t>
            </a:r>
            <a:endParaRPr/>
          </a:p>
        </p:txBody>
      </p:sp>
      <p:sp>
        <p:nvSpPr>
          <p:cNvPr id="238" name="Google Shape;238;p24"/>
          <p:cNvSpPr txBox="1"/>
          <p:nvPr/>
        </p:nvSpPr>
        <p:spPr>
          <a:xfrm>
            <a:off x="7096125" y="1362075"/>
            <a:ext cx="1652587" cy="1728787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2F52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CAP connexes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 1 an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0" y="260350"/>
            <a:ext cx="9144000" cy="8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000"/>
              <a:buFont typeface="Arial"/>
              <a:buNone/>
            </a:pPr>
            <a:r>
              <a:rPr b="1" i="0" lang="en-US" sz="4000" u="sng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Les principaux emplois concernés</a:t>
            </a:r>
            <a:endParaRPr/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0" y="1104900"/>
            <a:ext cx="8820150" cy="287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⮚"/>
            </a:pPr>
            <a:r>
              <a:rPr b="1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Employé(e) / équipier de commerce 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(grandes surfaces spécialisées)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⮚"/>
            </a:pPr>
            <a:r>
              <a:rPr b="1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Employé(e) de libre-service, de grande surface, de rayon</a:t>
            </a:r>
            <a:endParaRPr b="1" i="0" sz="10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(hypermarché, supermarché, supérette, drive)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⮚"/>
            </a:pPr>
            <a:r>
              <a:rPr b="1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Équipier de caisse, hôte(sse) de caisse </a:t>
            </a:r>
            <a:endParaRPr b="1" i="0" sz="10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⮚"/>
            </a:pPr>
            <a:r>
              <a:rPr b="1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Vendeur(se) en produits frais </a:t>
            </a:r>
            <a:endParaRPr b="1" i="0" sz="10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(boulangerie, fruits et légumes…)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0862" y="4532312"/>
            <a:ext cx="2243137" cy="2325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532312"/>
            <a:ext cx="3487737" cy="2325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22637" y="4532312"/>
            <a:ext cx="3644900" cy="232568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4211637" y="3644900"/>
            <a:ext cx="711200" cy="24606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</a:pPr>
            <a:r>
              <a:rPr b="1" i="0" lang="en-US" sz="1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lien vidéo 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7812087" y="2133600"/>
            <a:ext cx="711200" cy="24606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</a:pPr>
            <a:r>
              <a:rPr b="1" i="0" lang="en-US" sz="1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lien vidéo 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title"/>
          </p:nvPr>
        </p:nvSpPr>
        <p:spPr>
          <a:xfrm>
            <a:off x="-46037" y="-7937"/>
            <a:ext cx="9144000" cy="8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000"/>
              <a:buFont typeface="Arial"/>
              <a:buNone/>
            </a:pPr>
            <a:r>
              <a:rPr b="1" i="0" lang="en-US" sz="4000" u="sng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Les entreprises d’accueil</a:t>
            </a:r>
            <a:endParaRPr/>
          </a:p>
        </p:txBody>
      </p:sp>
      <p:sp>
        <p:nvSpPr>
          <p:cNvPr id="109" name="Google Shape;109;p15"/>
          <p:cNvSpPr txBox="1"/>
          <p:nvPr>
            <p:ph idx="1" type="body"/>
          </p:nvPr>
        </p:nvSpPr>
        <p:spPr>
          <a:xfrm>
            <a:off x="0" y="979487"/>
            <a:ext cx="9144000" cy="1560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titulaire du CAP Équipier polyvalent du commerce exerce ses activités dans tous les types d’unités commerciales, qu’il s’agisse de détaillants ou de grossistes </a:t>
            </a:r>
            <a:r>
              <a:rPr b="0" i="0" lang="en-US" sz="2500" u="none" cap="none" strike="noStrike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(alimentaire ou non alimentaire).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40404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40404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40404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rgbClr val="40404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descr="Rectangle: Click to edit Master text styles &#10;Second level &#10;Third level &#10;Fourth level &#10;Fifth level" id="111" name="Google Shape;111;p15"/>
          <p:cNvSpPr txBox="1"/>
          <p:nvPr/>
        </p:nvSpPr>
        <p:spPr>
          <a:xfrm>
            <a:off x="609600" y="4419600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endParaRPr/>
          </a:p>
        </p:txBody>
      </p:sp>
      <p:pic>
        <p:nvPicPr>
          <p:cNvPr descr="http://www.whoswho.fr/usr/w/M/H/logo%20cora.jpg" id="112" name="Google Shape;11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550" y="2400300"/>
            <a:ext cx="1049337" cy="874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groupeapr.com/images/images/Logo-Decathlon.jpg" id="113" name="Google Shape;11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7812" y="2420937"/>
            <a:ext cx="3043237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achillee.fr/Portals/0/logobiomonde.jpg" id="114" name="Google Shape;11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387" y="3716337"/>
            <a:ext cx="2508250" cy="1330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reads.org/blog/wp-content/uploads/2011/09/gemo_rvb_01.jpg" id="115" name="Google Shape;11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43475" y="2389187"/>
            <a:ext cx="171450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antestv.com/wp-content/uploads/2011/12/120411-185017Babou.jpg" id="116" name="Google Shape;116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04025" y="5805487"/>
            <a:ext cx="2038350" cy="74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nacking.fr/upload/images/logo_intermarche.jpg" id="117" name="Google Shape;117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04025" y="5300662"/>
            <a:ext cx="2057400" cy="446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pap-gifi.fr/assets/images/LOGO-GIFI.png" id="118" name="Google Shape;118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235825" y="3716337"/>
            <a:ext cx="1649412" cy="133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00312" y="5376862"/>
            <a:ext cx="1204912" cy="1204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843212" y="3716337"/>
            <a:ext cx="1717675" cy="1296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ésultat de recherche d'images pour &quot;monsieur bricolage&quot;" id="121" name="Google Shape;121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843337" y="5356225"/>
            <a:ext cx="2786062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716462" y="3716337"/>
            <a:ext cx="2338387" cy="133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09550" y="5376862"/>
            <a:ext cx="2082800" cy="1166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942137" y="2416175"/>
            <a:ext cx="1949450" cy="88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>
            <p:ph type="title"/>
          </p:nvPr>
        </p:nvSpPr>
        <p:spPr>
          <a:xfrm>
            <a:off x="-25400" y="0"/>
            <a:ext cx="9144000" cy="828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000"/>
              <a:buFont typeface="Arial"/>
              <a:buNone/>
            </a:pPr>
            <a:r>
              <a:rPr b="1" i="0" lang="en-US" sz="4000" u="sng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Les blocs de compétences</a:t>
            </a:r>
            <a:endParaRPr/>
          </a:p>
        </p:txBody>
      </p:sp>
      <p:sp>
        <p:nvSpPr>
          <p:cNvPr id="130" name="Google Shape;130;p16"/>
          <p:cNvSpPr txBox="1"/>
          <p:nvPr>
            <p:ph idx="1" type="body"/>
          </p:nvPr>
        </p:nvSpPr>
        <p:spPr>
          <a:xfrm>
            <a:off x="17462" y="1341437"/>
            <a:ext cx="7886700" cy="4783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904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000"/>
              <a:buFont typeface="Noto Sans Symbols"/>
              <a:buChar char="⮚"/>
            </a:pPr>
            <a:r>
              <a:rPr b="1" i="0" lang="en-US" sz="3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Recevoir et suivre les commandes</a:t>
            </a:r>
            <a:endParaRPr/>
          </a:p>
          <a:p>
            <a:pPr indent="0" lvl="0" marL="9048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r>
              <a:t/>
            </a:r>
            <a:endParaRPr b="1" i="0" sz="300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048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r>
              <a:t/>
            </a:r>
            <a:endParaRPr b="1" i="0" sz="150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9048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04040"/>
              </a:buClr>
              <a:buSzPts val="3000"/>
              <a:buFont typeface="Noto Sans Symbols"/>
              <a:buChar char="⮚"/>
            </a:pPr>
            <a:r>
              <a:rPr b="1" i="0" lang="en-US" sz="3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Mettre en valeur et approvisionner</a:t>
            </a:r>
            <a:endParaRPr/>
          </a:p>
          <a:p>
            <a:pPr indent="0" lvl="0" marL="9048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r>
              <a:t/>
            </a:r>
            <a:endParaRPr b="1" i="0" sz="300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048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r>
              <a:t/>
            </a:r>
            <a:endParaRPr b="1" i="0" sz="150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9048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04040"/>
              </a:buClr>
              <a:buSzPts val="3000"/>
              <a:buFont typeface="Noto Sans Symbols"/>
              <a:buChar char="⮚"/>
            </a:pPr>
            <a:r>
              <a:rPr b="1" i="0" lang="en-US" sz="3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Conseiller et accompagner le client dans son parcours d’achat</a:t>
            </a:r>
            <a:endParaRPr/>
          </a:p>
          <a:p>
            <a:pPr indent="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1" i="0" sz="300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/>
          <p:nvPr>
            <p:ph type="title"/>
          </p:nvPr>
        </p:nvSpPr>
        <p:spPr>
          <a:xfrm>
            <a:off x="0" y="47625"/>
            <a:ext cx="91440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br>
              <a:rPr b="1" i="0" lang="en-US" sz="36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000" u="sng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Recevoir et suivre les commandes</a:t>
            </a:r>
            <a:br>
              <a:rPr b="1" i="0" lang="en-US" sz="36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37" name="Google Shape;137;p17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descr="http://www.achats-industriels.com/equipements-industriels/transpalettes/transpalette-surbaisse-2.jpg" id="138" name="Google Shape;13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7" y="5013325"/>
            <a:ext cx="2019300" cy="1754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usinenouvelle.com/expo/img/roll-conteneurs-emboit-000109551-4.jpg" id="139" name="Google Shape;13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84437" y="5013325"/>
            <a:ext cx="1754187" cy="1754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se73.com/media/img/produits/m_palette_legere_4_entrees.jpg" id="140" name="Google Shape;14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00562" y="5013325"/>
            <a:ext cx="2413000" cy="175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900" y="1484312"/>
            <a:ext cx="4227512" cy="253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9387" y="1484312"/>
            <a:ext cx="4406900" cy="25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/>
          <p:nvPr/>
        </p:nvSpPr>
        <p:spPr>
          <a:xfrm>
            <a:off x="179387" y="981075"/>
            <a:ext cx="4406900" cy="33972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Réaliser la réception des produits </a:t>
            </a:r>
            <a:endParaRPr/>
          </a:p>
        </p:txBody>
      </p:sp>
      <p:sp>
        <p:nvSpPr>
          <p:cNvPr id="144" name="Google Shape;144;p17"/>
          <p:cNvSpPr txBox="1"/>
          <p:nvPr/>
        </p:nvSpPr>
        <p:spPr>
          <a:xfrm>
            <a:off x="4787900" y="981075"/>
            <a:ext cx="4227512" cy="33972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Préparer les commandes destinées aux clients </a:t>
            </a:r>
            <a:endParaRPr/>
          </a:p>
        </p:txBody>
      </p:sp>
      <p:sp>
        <p:nvSpPr>
          <p:cNvPr id="145" name="Google Shape;145;p17"/>
          <p:cNvSpPr txBox="1"/>
          <p:nvPr/>
        </p:nvSpPr>
        <p:spPr>
          <a:xfrm>
            <a:off x="179387" y="4508500"/>
            <a:ext cx="8713787" cy="33813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Utiliser le matériel de manutention adapté </a:t>
            </a:r>
            <a:endParaRPr/>
          </a:p>
        </p:txBody>
      </p:sp>
      <p:pic>
        <p:nvPicPr>
          <p:cNvPr id="146" name="Google Shape;146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64387" y="5013325"/>
            <a:ext cx="1754187" cy="175418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7"/>
          <p:cNvSpPr txBox="1"/>
          <p:nvPr/>
        </p:nvSpPr>
        <p:spPr>
          <a:xfrm>
            <a:off x="4787900" y="4005262"/>
            <a:ext cx="863600" cy="24606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</a:pPr>
            <a:r>
              <a:rPr b="1" i="0" lang="en-US" sz="1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lien vidéo 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/>
          <p:nvPr>
            <p:ph type="title"/>
          </p:nvPr>
        </p:nvSpPr>
        <p:spPr>
          <a:xfrm>
            <a:off x="20637" y="38100"/>
            <a:ext cx="9102725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000"/>
              <a:buFont typeface="Arial"/>
              <a:buNone/>
            </a:pPr>
            <a:r>
              <a:rPr b="1" i="0" lang="en-US" sz="4000" u="sng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Mettre en valeur et approvisionner </a:t>
            </a:r>
            <a:endParaRPr/>
          </a:p>
        </p:txBody>
      </p:sp>
      <p:sp>
        <p:nvSpPr>
          <p:cNvPr id="153" name="Google Shape;153;p18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154" name="Google Shape;15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50" y="1700212"/>
            <a:ext cx="5127625" cy="418306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/>
          <p:nvPr/>
        </p:nvSpPr>
        <p:spPr>
          <a:xfrm>
            <a:off x="107950" y="981075"/>
            <a:ext cx="5127625" cy="584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Approvisionner, mettre en rayon et ranger selon la nature des produits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5580062" y="981075"/>
            <a:ext cx="3384550" cy="584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Installer et mettre à jour la signalétique</a:t>
            </a:r>
            <a:endParaRPr/>
          </a:p>
        </p:txBody>
      </p:sp>
      <p:pic>
        <p:nvPicPr>
          <p:cNvPr id="157" name="Google Shape;15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0062" y="1773237"/>
            <a:ext cx="3389312" cy="199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80062" y="3933825"/>
            <a:ext cx="3389312" cy="192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/>
          <p:nvPr>
            <p:ph type="title"/>
          </p:nvPr>
        </p:nvSpPr>
        <p:spPr>
          <a:xfrm>
            <a:off x="26987" y="0"/>
            <a:ext cx="9117012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000"/>
              <a:buFont typeface="Arial"/>
              <a:buNone/>
            </a:pPr>
            <a:r>
              <a:rPr b="1" i="0" lang="en-US" sz="4000" u="sng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Mettre en valeur et approvisionner </a:t>
            </a:r>
            <a:endParaRPr/>
          </a:p>
        </p:txBody>
      </p:sp>
      <p:sp>
        <p:nvSpPr>
          <p:cNvPr id="164" name="Google Shape;164;p19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165" name="Google Shape;16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1368425"/>
            <a:ext cx="3779837" cy="22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3650" y="1368425"/>
            <a:ext cx="3779837" cy="22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850" y="4581525"/>
            <a:ext cx="3779837" cy="21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73650" y="4586287"/>
            <a:ext cx="3779837" cy="214153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9"/>
          <p:cNvSpPr txBox="1"/>
          <p:nvPr/>
        </p:nvSpPr>
        <p:spPr>
          <a:xfrm>
            <a:off x="323850" y="4005262"/>
            <a:ext cx="8569325" cy="33813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Participer aux opérations de conditionnement des produits</a:t>
            </a:r>
            <a:endParaRPr/>
          </a:p>
        </p:txBody>
      </p:sp>
      <p:sp>
        <p:nvSpPr>
          <p:cNvPr id="170" name="Google Shape;170;p19"/>
          <p:cNvSpPr txBox="1"/>
          <p:nvPr/>
        </p:nvSpPr>
        <p:spPr>
          <a:xfrm>
            <a:off x="323850" y="792162"/>
            <a:ext cx="8496300" cy="33972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Mettre en valeur les produits et l’espace commercial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/>
          <p:nvPr>
            <p:ph type="title"/>
          </p:nvPr>
        </p:nvSpPr>
        <p:spPr>
          <a:xfrm>
            <a:off x="0" y="11112"/>
            <a:ext cx="9144000" cy="1228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000"/>
              <a:buFont typeface="Arial"/>
              <a:buNone/>
            </a:pPr>
            <a:r>
              <a:rPr b="1" i="0" lang="en-US" sz="4000" u="sng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Conseiller et accompagner le client dans son parcours d’achat</a:t>
            </a:r>
            <a:endParaRPr/>
          </a:p>
        </p:txBody>
      </p:sp>
      <p:pic>
        <p:nvPicPr>
          <p:cNvPr id="176" name="Google Shape;17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062" y="2316162"/>
            <a:ext cx="2328862" cy="15700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ésultat de recherche d'images pour &quot;point retrait colis&quot;" id="177" name="Google Shape;17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67537" y="2316162"/>
            <a:ext cx="1841500" cy="1570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387" y="5024437"/>
            <a:ext cx="2881312" cy="15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54200" y="3535362"/>
            <a:ext cx="1206500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9862" y="3535362"/>
            <a:ext cx="1420812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0"/>
          <p:cNvSpPr txBox="1"/>
          <p:nvPr/>
        </p:nvSpPr>
        <p:spPr>
          <a:xfrm>
            <a:off x="177800" y="3101975"/>
            <a:ext cx="2892425" cy="33813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Conseiller et orienter le client </a:t>
            </a:r>
            <a:endParaRPr/>
          </a:p>
        </p:txBody>
      </p:sp>
      <p:sp>
        <p:nvSpPr>
          <p:cNvPr id="182" name="Google Shape;182;p20"/>
          <p:cNvSpPr txBox="1"/>
          <p:nvPr/>
        </p:nvSpPr>
        <p:spPr>
          <a:xfrm>
            <a:off x="4427537" y="1474787"/>
            <a:ext cx="4373562" cy="584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Accompagner le parcours client dans un contexte omnicanal</a:t>
            </a:r>
            <a:endParaRPr/>
          </a:p>
        </p:txBody>
      </p:sp>
      <p:pic>
        <p:nvPicPr>
          <p:cNvPr id="183" name="Google Shape;183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27537" y="4098925"/>
            <a:ext cx="4381500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 txBox="1"/>
          <p:nvPr/>
        </p:nvSpPr>
        <p:spPr>
          <a:xfrm>
            <a:off x="169862" y="1474787"/>
            <a:ext cx="2890837" cy="33813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Accueillir le client </a:t>
            </a:r>
            <a:endParaRPr/>
          </a:p>
        </p:txBody>
      </p:sp>
      <p:pic>
        <p:nvPicPr>
          <p:cNvPr id="185" name="Google Shape;185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9387" y="1916112"/>
            <a:ext cx="2879725" cy="1081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/>
          <p:nvPr>
            <p:ph type="title"/>
          </p:nvPr>
        </p:nvSpPr>
        <p:spPr>
          <a:xfrm>
            <a:off x="0" y="260350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000"/>
              <a:buFont typeface="Arial"/>
              <a:buNone/>
            </a:pPr>
            <a:r>
              <a:rPr b="1" i="0" lang="en-US" sz="4000" u="sng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Conseiller et accompagner le client dans son parcours d’achat</a:t>
            </a:r>
            <a:endParaRPr/>
          </a:p>
        </p:txBody>
      </p:sp>
      <p:sp>
        <p:nvSpPr>
          <p:cNvPr id="191" name="Google Shape;191;p21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2" name="Google Shape;192;p21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1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ouchette-usb-lecteur-000052538-4" id="194" name="Google Shape;19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9050" y="2047875"/>
            <a:ext cx="1557337" cy="81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925" y="4264025"/>
            <a:ext cx="984250" cy="68421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1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1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iroir_caisse" id="198" name="Google Shape;198;p21"/>
          <p:cNvPicPr preferRelativeResize="0"/>
          <p:nvPr/>
        </p:nvPicPr>
        <p:blipFill rotWithShape="1">
          <a:blip r:embed="rId5">
            <a:alphaModFix/>
          </a:blip>
          <a:srcRect b="0" l="-1" r="0" t="0"/>
          <a:stretch/>
        </p:blipFill>
        <p:spPr>
          <a:xfrm>
            <a:off x="1270000" y="5226050"/>
            <a:ext cx="1082675" cy="89376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1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070926134745_tm-u295-noire" id="200" name="Google Shape;200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0175" y="5213350"/>
            <a:ext cx="99060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aitech.fr/media_center/admin/Image/TPV/PTX-POS1.jpg" id="201" name="Google Shape;201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3987" y="2041525"/>
            <a:ext cx="1008062" cy="814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ésultat de recherche d'images pour &quot;tpe&quot;" id="202" name="Google Shape;202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7325" y="3163887"/>
            <a:ext cx="985837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46200" y="3163887"/>
            <a:ext cx="985837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038600" y="1976437"/>
            <a:ext cx="1325562" cy="16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932487" y="1982787"/>
            <a:ext cx="2743200" cy="164623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0" y="1419225"/>
            <a:ext cx="9144000" cy="33813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Encaisser et / ou accompagner l’encaissement digital</a:t>
            </a:r>
            <a:r>
              <a:rPr b="1" i="1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automatique et / ou mobile</a:t>
            </a:r>
            <a:endParaRPr/>
          </a:p>
        </p:txBody>
      </p:sp>
      <p:pic>
        <p:nvPicPr>
          <p:cNvPr id="207" name="Google Shape;207;p2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032250" y="3954462"/>
            <a:ext cx="4643437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335087" y="4264025"/>
            <a:ext cx="996950" cy="73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