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5" r:id="rId5"/>
  </p:sldMasterIdLst>
  <p:notesMasterIdLst>
    <p:notesMasterId r:id="rId18"/>
  </p:notesMasterIdLst>
  <p:sldIdLst>
    <p:sldId id="347" r:id="rId6"/>
    <p:sldId id="343" r:id="rId7"/>
    <p:sldId id="334" r:id="rId8"/>
    <p:sldId id="293" r:id="rId9"/>
    <p:sldId id="313" r:id="rId10"/>
    <p:sldId id="315" r:id="rId11"/>
    <p:sldId id="342" r:id="rId12"/>
    <p:sldId id="340" r:id="rId13"/>
    <p:sldId id="335" r:id="rId14"/>
    <p:sldId id="336" r:id="rId15"/>
    <p:sldId id="341" r:id="rId16"/>
    <p:sldId id="346" r:id="rId1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47"/>
            <p14:sldId id="343"/>
            <p14:sldId id="334"/>
            <p14:sldId id="293"/>
            <p14:sldId id="313"/>
            <p14:sldId id="315"/>
            <p14:sldId id="342"/>
            <p14:sldId id="340"/>
            <p14:sldId id="335"/>
            <p14:sldId id="336"/>
            <p14:sldId id="341"/>
            <p14:sldId id="346"/>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CEA"/>
    <a:srgbClr val="5487C3"/>
    <a:srgbClr val="DCECD0"/>
    <a:srgbClr val="FFF0C5"/>
    <a:srgbClr val="BDD6EE"/>
    <a:srgbClr val="FBE4D5"/>
    <a:srgbClr val="FFE599"/>
    <a:srgbClr val="A8D08D"/>
    <a:srgbClr val="F4B083"/>
    <a:srgbClr val="C8E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p:restoredTop sz="61207" autoAdjust="0"/>
  </p:normalViewPr>
  <p:slideViewPr>
    <p:cSldViewPr showGuides="1">
      <p:cViewPr varScale="1">
        <p:scale>
          <a:sx n="50" d="100"/>
          <a:sy n="50" d="100"/>
        </p:scale>
        <p:origin x="686" y="43"/>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B55A9-963B-4D42-AB96-7E8DF6C2DE2D}" type="doc">
      <dgm:prSet loTypeId="urn:microsoft.com/office/officeart/2005/8/layout/gear1" loCatId="relationship" qsTypeId="urn:microsoft.com/office/officeart/2005/8/quickstyle/simple1" qsCatId="simple" csTypeId="urn:microsoft.com/office/officeart/2005/8/colors/accent0_1" csCatId="mainScheme" phldr="1"/>
      <dgm:spPr/>
    </dgm:pt>
    <dgm:pt modelId="{DF26FB30-9380-4D1C-8959-613039D7487B}">
      <dgm:prSet phldrT="[Texte]"/>
      <dgm:spPr/>
      <dgm:t>
        <a:bodyPr/>
        <a:lstStyle/>
        <a:p>
          <a:r>
            <a:rPr lang="fr-FR" dirty="0"/>
            <a:t>Tutorat</a:t>
          </a:r>
        </a:p>
      </dgm:t>
    </dgm:pt>
    <dgm:pt modelId="{7A51F589-479D-4E47-B49E-8E7075A98043}" type="parTrans" cxnId="{92D86837-9238-47E3-AA55-596E2B56C8ED}">
      <dgm:prSet/>
      <dgm:spPr/>
      <dgm:t>
        <a:bodyPr/>
        <a:lstStyle/>
        <a:p>
          <a:endParaRPr lang="fr-FR"/>
        </a:p>
      </dgm:t>
    </dgm:pt>
    <dgm:pt modelId="{95533BF6-1E56-4776-B081-F3505CBE3C06}" type="sibTrans" cxnId="{92D86837-9238-47E3-AA55-596E2B56C8ED}">
      <dgm:prSet/>
      <dgm:spPr/>
      <dgm:t>
        <a:bodyPr/>
        <a:lstStyle/>
        <a:p>
          <a:endParaRPr lang="fr-FR"/>
        </a:p>
      </dgm:t>
    </dgm:pt>
    <dgm:pt modelId="{E563B04E-5B8A-4EB7-B2BB-8721F443EB5B}">
      <dgm:prSet phldrT="[Texte]"/>
      <dgm:spPr/>
      <dgm:t>
        <a:bodyPr/>
        <a:lstStyle/>
        <a:p>
          <a:r>
            <a:rPr lang="fr-FR" dirty="0"/>
            <a:t>Mentorat</a:t>
          </a:r>
        </a:p>
      </dgm:t>
    </dgm:pt>
    <dgm:pt modelId="{0057738E-D4FB-47A4-B74C-AF306675020A}" type="parTrans" cxnId="{9750B6F8-F008-4F27-A5AD-DFA778609243}">
      <dgm:prSet/>
      <dgm:spPr/>
      <dgm:t>
        <a:bodyPr/>
        <a:lstStyle/>
        <a:p>
          <a:endParaRPr lang="fr-FR"/>
        </a:p>
      </dgm:t>
    </dgm:pt>
    <dgm:pt modelId="{FDC8463A-9986-4CB1-8B32-70866AD94E8C}" type="sibTrans" cxnId="{9750B6F8-F008-4F27-A5AD-DFA778609243}">
      <dgm:prSet/>
      <dgm:spPr/>
      <dgm:t>
        <a:bodyPr/>
        <a:lstStyle/>
        <a:p>
          <a:endParaRPr lang="fr-FR"/>
        </a:p>
      </dgm:t>
    </dgm:pt>
    <dgm:pt modelId="{48949F50-9D88-447B-A545-6B2DD94CA479}" type="pres">
      <dgm:prSet presAssocID="{E38B55A9-963B-4D42-AB96-7E8DF6C2DE2D}" presName="composite" presStyleCnt="0">
        <dgm:presLayoutVars>
          <dgm:chMax val="3"/>
          <dgm:animLvl val="lvl"/>
          <dgm:resizeHandles val="exact"/>
        </dgm:presLayoutVars>
      </dgm:prSet>
      <dgm:spPr/>
    </dgm:pt>
    <dgm:pt modelId="{0ACE72B9-65BA-4EFD-8E4F-40CFC4A74635}" type="pres">
      <dgm:prSet presAssocID="{DF26FB30-9380-4D1C-8959-613039D7487B}" presName="gear1" presStyleLbl="node1" presStyleIdx="0" presStyleCnt="2" custScaleX="88260" custScaleY="91127" custLinFactNeighborX="-4286" custLinFactNeighborY="-2218">
        <dgm:presLayoutVars>
          <dgm:chMax val="1"/>
          <dgm:bulletEnabled val="1"/>
        </dgm:presLayoutVars>
      </dgm:prSet>
      <dgm:spPr/>
      <dgm:t>
        <a:bodyPr/>
        <a:lstStyle/>
        <a:p>
          <a:endParaRPr lang="fr-FR"/>
        </a:p>
      </dgm:t>
    </dgm:pt>
    <dgm:pt modelId="{C31C1250-415C-4333-B7BB-1762A2135E9D}" type="pres">
      <dgm:prSet presAssocID="{DF26FB30-9380-4D1C-8959-613039D7487B}" presName="gear1srcNode" presStyleLbl="node1" presStyleIdx="0" presStyleCnt="2"/>
      <dgm:spPr/>
      <dgm:t>
        <a:bodyPr/>
        <a:lstStyle/>
        <a:p>
          <a:endParaRPr lang="fr-FR"/>
        </a:p>
      </dgm:t>
    </dgm:pt>
    <dgm:pt modelId="{8E29D415-4AA1-47AE-BCC1-F9FD5AFCE8EE}" type="pres">
      <dgm:prSet presAssocID="{DF26FB30-9380-4D1C-8959-613039D7487B}" presName="gear1dstNode" presStyleLbl="node1" presStyleIdx="0" presStyleCnt="2"/>
      <dgm:spPr/>
      <dgm:t>
        <a:bodyPr/>
        <a:lstStyle/>
        <a:p>
          <a:endParaRPr lang="fr-FR"/>
        </a:p>
      </dgm:t>
    </dgm:pt>
    <dgm:pt modelId="{D3CAC37C-CF5E-4DF5-88C3-7B3402413BD3}" type="pres">
      <dgm:prSet presAssocID="{E563B04E-5B8A-4EB7-B2BB-8721F443EB5B}" presName="gear2" presStyleLbl="node1" presStyleIdx="1" presStyleCnt="2" custScaleX="109242" custScaleY="110479" custLinFactNeighborX="-3842" custLinFactNeighborY="-7578">
        <dgm:presLayoutVars>
          <dgm:chMax val="1"/>
          <dgm:bulletEnabled val="1"/>
        </dgm:presLayoutVars>
      </dgm:prSet>
      <dgm:spPr/>
      <dgm:t>
        <a:bodyPr/>
        <a:lstStyle/>
        <a:p>
          <a:endParaRPr lang="fr-FR"/>
        </a:p>
      </dgm:t>
    </dgm:pt>
    <dgm:pt modelId="{12B92A81-4C51-4A94-AC8B-875DBDF6F921}" type="pres">
      <dgm:prSet presAssocID="{E563B04E-5B8A-4EB7-B2BB-8721F443EB5B}" presName="gear2srcNode" presStyleLbl="node1" presStyleIdx="1" presStyleCnt="2"/>
      <dgm:spPr/>
      <dgm:t>
        <a:bodyPr/>
        <a:lstStyle/>
        <a:p>
          <a:endParaRPr lang="fr-FR"/>
        </a:p>
      </dgm:t>
    </dgm:pt>
    <dgm:pt modelId="{DAD0E488-B133-4DA4-AD06-C6D417AE40B5}" type="pres">
      <dgm:prSet presAssocID="{E563B04E-5B8A-4EB7-B2BB-8721F443EB5B}" presName="gear2dstNode" presStyleLbl="node1" presStyleIdx="1" presStyleCnt="2"/>
      <dgm:spPr/>
      <dgm:t>
        <a:bodyPr/>
        <a:lstStyle/>
        <a:p>
          <a:endParaRPr lang="fr-FR"/>
        </a:p>
      </dgm:t>
    </dgm:pt>
    <dgm:pt modelId="{B48F60F5-B46A-4DC9-ADBF-839B86B5E901}" type="pres">
      <dgm:prSet presAssocID="{95533BF6-1E56-4776-B081-F3505CBE3C06}" presName="connector1" presStyleLbl="sibTrans2D1" presStyleIdx="0" presStyleCnt="2" custLinFactNeighborX="-11170" custLinFactNeighborY="-280"/>
      <dgm:spPr/>
      <dgm:t>
        <a:bodyPr/>
        <a:lstStyle/>
        <a:p>
          <a:endParaRPr lang="fr-FR"/>
        </a:p>
      </dgm:t>
    </dgm:pt>
    <dgm:pt modelId="{7743CD97-EFED-4D42-ABD5-3D2D11C9A6D2}" type="pres">
      <dgm:prSet presAssocID="{FDC8463A-9986-4CB1-8B32-70866AD94E8C}" presName="connector2" presStyleLbl="sibTrans2D1" presStyleIdx="1" presStyleCnt="2" custLinFactNeighborX="-7340" custLinFactNeighborY="-6430"/>
      <dgm:spPr/>
      <dgm:t>
        <a:bodyPr/>
        <a:lstStyle/>
        <a:p>
          <a:endParaRPr lang="fr-FR"/>
        </a:p>
      </dgm:t>
    </dgm:pt>
  </dgm:ptLst>
  <dgm:cxnLst>
    <dgm:cxn modelId="{D77BF9E0-4886-4325-82FF-21B81DCD1AF6}" type="presOf" srcId="{E563B04E-5B8A-4EB7-B2BB-8721F443EB5B}" destId="{D3CAC37C-CF5E-4DF5-88C3-7B3402413BD3}" srcOrd="0" destOrd="0" presId="urn:microsoft.com/office/officeart/2005/8/layout/gear1"/>
    <dgm:cxn modelId="{5FA81D6E-09E6-4755-9461-12C1A809C1A7}" type="presOf" srcId="{FDC8463A-9986-4CB1-8B32-70866AD94E8C}" destId="{7743CD97-EFED-4D42-ABD5-3D2D11C9A6D2}" srcOrd="0" destOrd="0" presId="urn:microsoft.com/office/officeart/2005/8/layout/gear1"/>
    <dgm:cxn modelId="{8E7164CD-2913-42EA-978D-5B6EAD3E77FC}" type="presOf" srcId="{DF26FB30-9380-4D1C-8959-613039D7487B}" destId="{0ACE72B9-65BA-4EFD-8E4F-40CFC4A74635}" srcOrd="0" destOrd="0" presId="urn:microsoft.com/office/officeart/2005/8/layout/gear1"/>
    <dgm:cxn modelId="{E4C422AC-A8BB-465C-8183-7D8AB18453EE}" type="presOf" srcId="{E563B04E-5B8A-4EB7-B2BB-8721F443EB5B}" destId="{DAD0E488-B133-4DA4-AD06-C6D417AE40B5}" srcOrd="2" destOrd="0" presId="urn:microsoft.com/office/officeart/2005/8/layout/gear1"/>
    <dgm:cxn modelId="{92D86837-9238-47E3-AA55-596E2B56C8ED}" srcId="{E38B55A9-963B-4D42-AB96-7E8DF6C2DE2D}" destId="{DF26FB30-9380-4D1C-8959-613039D7487B}" srcOrd="0" destOrd="0" parTransId="{7A51F589-479D-4E47-B49E-8E7075A98043}" sibTransId="{95533BF6-1E56-4776-B081-F3505CBE3C06}"/>
    <dgm:cxn modelId="{E9CE04A7-681C-40D4-BBBC-A863C03BE695}" type="presOf" srcId="{E38B55A9-963B-4D42-AB96-7E8DF6C2DE2D}" destId="{48949F50-9D88-447B-A545-6B2DD94CA479}" srcOrd="0" destOrd="0" presId="urn:microsoft.com/office/officeart/2005/8/layout/gear1"/>
    <dgm:cxn modelId="{891661EC-54C9-4520-9256-C4E3FA0AAD6A}" type="presOf" srcId="{DF26FB30-9380-4D1C-8959-613039D7487B}" destId="{8E29D415-4AA1-47AE-BCC1-F9FD5AFCE8EE}" srcOrd="2" destOrd="0" presId="urn:microsoft.com/office/officeart/2005/8/layout/gear1"/>
    <dgm:cxn modelId="{9750B6F8-F008-4F27-A5AD-DFA778609243}" srcId="{E38B55A9-963B-4D42-AB96-7E8DF6C2DE2D}" destId="{E563B04E-5B8A-4EB7-B2BB-8721F443EB5B}" srcOrd="1" destOrd="0" parTransId="{0057738E-D4FB-47A4-B74C-AF306675020A}" sibTransId="{FDC8463A-9986-4CB1-8B32-70866AD94E8C}"/>
    <dgm:cxn modelId="{F274BA18-4BD8-4909-83BB-159D6E874A14}" type="presOf" srcId="{DF26FB30-9380-4D1C-8959-613039D7487B}" destId="{C31C1250-415C-4333-B7BB-1762A2135E9D}" srcOrd="1" destOrd="0" presId="urn:microsoft.com/office/officeart/2005/8/layout/gear1"/>
    <dgm:cxn modelId="{9587E08E-578C-4172-9F46-E90EF0B6A31E}" type="presOf" srcId="{E563B04E-5B8A-4EB7-B2BB-8721F443EB5B}" destId="{12B92A81-4C51-4A94-AC8B-875DBDF6F921}" srcOrd="1" destOrd="0" presId="urn:microsoft.com/office/officeart/2005/8/layout/gear1"/>
    <dgm:cxn modelId="{07A3D6D6-EA84-4399-AD17-92B244F5562A}" type="presOf" srcId="{95533BF6-1E56-4776-B081-F3505CBE3C06}" destId="{B48F60F5-B46A-4DC9-ADBF-839B86B5E901}" srcOrd="0" destOrd="0" presId="urn:microsoft.com/office/officeart/2005/8/layout/gear1"/>
    <dgm:cxn modelId="{774D70DF-5B3B-4D9E-B79B-706FB9A64585}" type="presParOf" srcId="{48949F50-9D88-447B-A545-6B2DD94CA479}" destId="{0ACE72B9-65BA-4EFD-8E4F-40CFC4A74635}" srcOrd="0" destOrd="0" presId="urn:microsoft.com/office/officeart/2005/8/layout/gear1"/>
    <dgm:cxn modelId="{8B926117-A070-4223-AB7D-4BCA2C99C44F}" type="presParOf" srcId="{48949F50-9D88-447B-A545-6B2DD94CA479}" destId="{C31C1250-415C-4333-B7BB-1762A2135E9D}" srcOrd="1" destOrd="0" presId="urn:microsoft.com/office/officeart/2005/8/layout/gear1"/>
    <dgm:cxn modelId="{63DC929E-A6BA-44F0-AAD9-E74B4DFCE431}" type="presParOf" srcId="{48949F50-9D88-447B-A545-6B2DD94CA479}" destId="{8E29D415-4AA1-47AE-BCC1-F9FD5AFCE8EE}" srcOrd="2" destOrd="0" presId="urn:microsoft.com/office/officeart/2005/8/layout/gear1"/>
    <dgm:cxn modelId="{5212D35C-0D74-4C95-90C4-2E7F7742AC47}" type="presParOf" srcId="{48949F50-9D88-447B-A545-6B2DD94CA479}" destId="{D3CAC37C-CF5E-4DF5-88C3-7B3402413BD3}" srcOrd="3" destOrd="0" presId="urn:microsoft.com/office/officeart/2005/8/layout/gear1"/>
    <dgm:cxn modelId="{6EAEAE6C-9517-4E93-B9C7-EE6127B2FECC}" type="presParOf" srcId="{48949F50-9D88-447B-A545-6B2DD94CA479}" destId="{12B92A81-4C51-4A94-AC8B-875DBDF6F921}" srcOrd="4" destOrd="0" presId="urn:microsoft.com/office/officeart/2005/8/layout/gear1"/>
    <dgm:cxn modelId="{6A0D8141-119F-4B0C-A582-9E1E869E6582}" type="presParOf" srcId="{48949F50-9D88-447B-A545-6B2DD94CA479}" destId="{DAD0E488-B133-4DA4-AD06-C6D417AE40B5}" srcOrd="5" destOrd="0" presId="urn:microsoft.com/office/officeart/2005/8/layout/gear1"/>
    <dgm:cxn modelId="{53CC845A-9421-47D1-9380-7830FEE2B58B}" type="presParOf" srcId="{48949F50-9D88-447B-A545-6B2DD94CA479}" destId="{B48F60F5-B46A-4DC9-ADBF-839B86B5E901}" srcOrd="6" destOrd="0" presId="urn:microsoft.com/office/officeart/2005/8/layout/gear1"/>
    <dgm:cxn modelId="{BF98985B-7E69-49A9-816A-6CD63BFE0F74}" type="presParOf" srcId="{48949F50-9D88-447B-A545-6B2DD94CA479}" destId="{7743CD97-EFED-4D42-ABD5-3D2D11C9A6D2}" srcOrd="7"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43E262-B5D4-4087-B8F0-48242004AEFD}" type="doc">
      <dgm:prSet loTypeId="urn:microsoft.com/office/officeart/2005/8/layout/cycle6" loCatId="cycle" qsTypeId="urn:microsoft.com/office/officeart/2005/8/quickstyle/simple3" qsCatId="simple" csTypeId="urn:microsoft.com/office/officeart/2005/8/colors/colorful4" csCatId="colorful" phldr="1"/>
      <dgm:spPr/>
      <dgm:t>
        <a:bodyPr/>
        <a:lstStyle/>
        <a:p>
          <a:endParaRPr lang="fr-FR"/>
        </a:p>
      </dgm:t>
    </dgm:pt>
    <dgm:pt modelId="{15AB63F8-EE67-40DE-807A-07A1D70EE08C}">
      <dgm:prSet phldrT="[Texte]" custT="1"/>
      <dgm:spPr/>
      <dgm:t>
        <a:bodyPr/>
        <a:lstStyle/>
        <a:p>
          <a:r>
            <a:rPr lang="fr-FR" sz="1400" b="0" dirty="0"/>
            <a:t>IGESR</a:t>
          </a:r>
        </a:p>
      </dgm:t>
    </dgm:pt>
    <dgm:pt modelId="{DFA8352B-0AC3-4821-B90E-21CFECC6BB90}" type="parTrans" cxnId="{DB31E411-AE42-4C83-9DE8-4C616AFE2515}">
      <dgm:prSet/>
      <dgm:spPr/>
      <dgm:t>
        <a:bodyPr/>
        <a:lstStyle/>
        <a:p>
          <a:endParaRPr lang="fr-FR"/>
        </a:p>
      </dgm:t>
    </dgm:pt>
    <dgm:pt modelId="{BCBB8047-1FCD-421D-95A6-FC1A70605FFD}" type="sibTrans" cxnId="{DB31E411-AE42-4C83-9DE8-4C616AFE2515}">
      <dgm:prSet/>
      <dgm:spPr/>
      <dgm:t>
        <a:bodyPr/>
        <a:lstStyle/>
        <a:p>
          <a:endParaRPr lang="fr-FR"/>
        </a:p>
      </dgm:t>
    </dgm:pt>
    <dgm:pt modelId="{08D29B0C-941E-40BF-86E8-A57067A293E3}">
      <dgm:prSet phldrT="[Texte]" custT="1"/>
      <dgm:spPr/>
      <dgm:t>
        <a:bodyPr/>
        <a:lstStyle/>
        <a:p>
          <a:r>
            <a:rPr lang="fr-FR" sz="1400" b="0" dirty="0" smtClean="0"/>
            <a:t>IA-IPR </a:t>
          </a:r>
          <a:endParaRPr lang="fr-FR" sz="1400" b="0" dirty="0"/>
        </a:p>
      </dgm:t>
    </dgm:pt>
    <dgm:pt modelId="{45CB1412-92E5-4D67-9376-2FE856A77E86}" type="parTrans" cxnId="{1A8C3EE7-9B04-48BC-90BD-E1BA0B39D762}">
      <dgm:prSet/>
      <dgm:spPr/>
      <dgm:t>
        <a:bodyPr/>
        <a:lstStyle/>
        <a:p>
          <a:endParaRPr lang="fr-FR"/>
        </a:p>
      </dgm:t>
    </dgm:pt>
    <dgm:pt modelId="{E75D42EF-49C3-46EC-B38F-32A0CC9DAC01}" type="sibTrans" cxnId="{1A8C3EE7-9B04-48BC-90BD-E1BA0B39D762}">
      <dgm:prSet/>
      <dgm:spPr/>
      <dgm:t>
        <a:bodyPr/>
        <a:lstStyle/>
        <a:p>
          <a:endParaRPr lang="fr-FR"/>
        </a:p>
      </dgm:t>
    </dgm:pt>
    <dgm:pt modelId="{3F0AED72-60AD-49A7-923B-1B539E47A85F}">
      <dgm:prSet phldrT="[Texte]" custT="1"/>
      <dgm:spPr/>
      <dgm:t>
        <a:bodyPr/>
        <a:lstStyle/>
        <a:p>
          <a:r>
            <a:rPr lang="fr-FR" sz="1400" b="0" dirty="0"/>
            <a:t>Enseignants experts</a:t>
          </a:r>
        </a:p>
      </dgm:t>
    </dgm:pt>
    <dgm:pt modelId="{21F92638-A281-49A0-B243-2E7EE5FFA31A}" type="parTrans" cxnId="{CEA5CA44-C4D9-4132-BD6B-7EB78A8AF015}">
      <dgm:prSet/>
      <dgm:spPr/>
      <dgm:t>
        <a:bodyPr/>
        <a:lstStyle/>
        <a:p>
          <a:endParaRPr lang="fr-FR"/>
        </a:p>
      </dgm:t>
    </dgm:pt>
    <dgm:pt modelId="{A200686B-FCB1-4DAA-869E-206723A5ACF5}" type="sibTrans" cxnId="{CEA5CA44-C4D9-4132-BD6B-7EB78A8AF015}">
      <dgm:prSet/>
      <dgm:spPr/>
      <dgm:t>
        <a:bodyPr/>
        <a:lstStyle/>
        <a:p>
          <a:endParaRPr lang="fr-FR"/>
        </a:p>
      </dgm:t>
    </dgm:pt>
    <dgm:pt modelId="{BF58C8E6-FCCF-40C9-AE05-D723465256DB}">
      <dgm:prSet phldrT="[Texte]" custT="1"/>
      <dgm:spPr/>
      <dgm:t>
        <a:bodyPr/>
        <a:lstStyle/>
        <a:p>
          <a:r>
            <a:rPr lang="fr-FR" sz="1400" b="0" dirty="0"/>
            <a:t>Entreprises alimentaires, bioindustries, bioanalyses</a:t>
          </a:r>
        </a:p>
      </dgm:t>
    </dgm:pt>
    <dgm:pt modelId="{79FAB427-FEE4-4D63-878A-75153B8AC5AD}" type="parTrans" cxnId="{69F09437-3787-4338-9931-76DAE3AAB146}">
      <dgm:prSet/>
      <dgm:spPr/>
      <dgm:t>
        <a:bodyPr/>
        <a:lstStyle/>
        <a:p>
          <a:endParaRPr lang="fr-FR"/>
        </a:p>
      </dgm:t>
    </dgm:pt>
    <dgm:pt modelId="{CE2FCD5F-3165-4C11-8F97-810BC29F29B8}" type="sibTrans" cxnId="{69F09437-3787-4338-9931-76DAE3AAB146}">
      <dgm:prSet/>
      <dgm:spPr/>
      <dgm:t>
        <a:bodyPr/>
        <a:lstStyle/>
        <a:p>
          <a:endParaRPr lang="fr-FR"/>
        </a:p>
      </dgm:t>
    </dgm:pt>
    <dgm:pt modelId="{B0162809-46DB-4B9A-9F6A-2579FB8980A8}">
      <dgm:prSet phldrT="[Texte]" custT="1"/>
      <dgm:spPr/>
      <dgm:t>
        <a:bodyPr/>
        <a:lstStyle/>
        <a:p>
          <a:r>
            <a:rPr lang="fr-FR" sz="1400" b="0" dirty="0"/>
            <a:t>Laboratoires d’analyse départementaux</a:t>
          </a:r>
        </a:p>
      </dgm:t>
    </dgm:pt>
    <dgm:pt modelId="{842C51CC-7D33-4DF3-B7AE-DFBACAA01E52}" type="parTrans" cxnId="{D8BB6ECD-EDE6-4F14-9F35-D1F79BE0DE49}">
      <dgm:prSet/>
      <dgm:spPr/>
      <dgm:t>
        <a:bodyPr/>
        <a:lstStyle/>
        <a:p>
          <a:endParaRPr lang="fr-FR"/>
        </a:p>
      </dgm:t>
    </dgm:pt>
    <dgm:pt modelId="{2D3CA930-F5EB-4E68-9D7F-BBF6063EC2F2}" type="sibTrans" cxnId="{D8BB6ECD-EDE6-4F14-9F35-D1F79BE0DE49}">
      <dgm:prSet/>
      <dgm:spPr/>
      <dgm:t>
        <a:bodyPr/>
        <a:lstStyle/>
        <a:p>
          <a:endParaRPr lang="fr-FR"/>
        </a:p>
      </dgm:t>
    </dgm:pt>
    <dgm:pt modelId="{1FFD7840-E1B7-4501-BA0E-F6EDD4E88889}" type="pres">
      <dgm:prSet presAssocID="{2C43E262-B5D4-4087-B8F0-48242004AEFD}" presName="cycle" presStyleCnt="0">
        <dgm:presLayoutVars>
          <dgm:dir/>
          <dgm:resizeHandles val="exact"/>
        </dgm:presLayoutVars>
      </dgm:prSet>
      <dgm:spPr/>
      <dgm:t>
        <a:bodyPr/>
        <a:lstStyle/>
        <a:p>
          <a:endParaRPr lang="fr-FR"/>
        </a:p>
      </dgm:t>
    </dgm:pt>
    <dgm:pt modelId="{F01978FD-CF8E-4B04-BC86-0078A4D68507}" type="pres">
      <dgm:prSet presAssocID="{15AB63F8-EE67-40DE-807A-07A1D70EE08C}" presName="node" presStyleLbl="node1" presStyleIdx="0" presStyleCnt="5" custScaleX="93877" custScaleY="81814" custRadScaleRad="99127">
        <dgm:presLayoutVars>
          <dgm:bulletEnabled val="1"/>
        </dgm:presLayoutVars>
      </dgm:prSet>
      <dgm:spPr/>
      <dgm:t>
        <a:bodyPr/>
        <a:lstStyle/>
        <a:p>
          <a:endParaRPr lang="fr-FR"/>
        </a:p>
      </dgm:t>
    </dgm:pt>
    <dgm:pt modelId="{5FD8E725-A22C-4186-A03C-D5CE728B10F3}" type="pres">
      <dgm:prSet presAssocID="{15AB63F8-EE67-40DE-807A-07A1D70EE08C}" presName="spNode" presStyleCnt="0"/>
      <dgm:spPr/>
    </dgm:pt>
    <dgm:pt modelId="{0DE14879-038B-4F64-A21F-82BA7A9C88B1}" type="pres">
      <dgm:prSet presAssocID="{BCBB8047-1FCD-421D-95A6-FC1A70605FFD}" presName="sibTrans" presStyleLbl="sibTrans1D1" presStyleIdx="0" presStyleCnt="5"/>
      <dgm:spPr/>
      <dgm:t>
        <a:bodyPr/>
        <a:lstStyle/>
        <a:p>
          <a:endParaRPr lang="fr-FR"/>
        </a:p>
      </dgm:t>
    </dgm:pt>
    <dgm:pt modelId="{66ECFA24-9F9B-4097-A712-1A4FECB833D9}" type="pres">
      <dgm:prSet presAssocID="{08D29B0C-941E-40BF-86E8-A57067A293E3}" presName="node" presStyleLbl="node1" presStyleIdx="1" presStyleCnt="5" custScaleX="66732">
        <dgm:presLayoutVars>
          <dgm:bulletEnabled val="1"/>
        </dgm:presLayoutVars>
      </dgm:prSet>
      <dgm:spPr/>
      <dgm:t>
        <a:bodyPr/>
        <a:lstStyle/>
        <a:p>
          <a:endParaRPr lang="fr-FR"/>
        </a:p>
      </dgm:t>
    </dgm:pt>
    <dgm:pt modelId="{1857FF9C-370D-4736-8F9E-A8183FB580B3}" type="pres">
      <dgm:prSet presAssocID="{08D29B0C-941E-40BF-86E8-A57067A293E3}" presName="spNode" presStyleCnt="0"/>
      <dgm:spPr/>
    </dgm:pt>
    <dgm:pt modelId="{781260C1-ACD0-414C-8753-BF0B4AD97744}" type="pres">
      <dgm:prSet presAssocID="{E75D42EF-49C3-46EC-B38F-32A0CC9DAC01}" presName="sibTrans" presStyleLbl="sibTrans1D1" presStyleIdx="1" presStyleCnt="5"/>
      <dgm:spPr/>
      <dgm:t>
        <a:bodyPr/>
        <a:lstStyle/>
        <a:p>
          <a:endParaRPr lang="fr-FR"/>
        </a:p>
      </dgm:t>
    </dgm:pt>
    <dgm:pt modelId="{BCCDB1FA-2487-4290-AF6D-0AA7411F40EB}" type="pres">
      <dgm:prSet presAssocID="{3F0AED72-60AD-49A7-923B-1B539E47A85F}" presName="node" presStyleLbl="node1" presStyleIdx="2" presStyleCnt="5" custScaleX="106668" custScaleY="93305" custRadScaleRad="98592" custRadScaleInc="19774">
        <dgm:presLayoutVars>
          <dgm:bulletEnabled val="1"/>
        </dgm:presLayoutVars>
      </dgm:prSet>
      <dgm:spPr/>
      <dgm:t>
        <a:bodyPr/>
        <a:lstStyle/>
        <a:p>
          <a:endParaRPr lang="fr-FR"/>
        </a:p>
      </dgm:t>
    </dgm:pt>
    <dgm:pt modelId="{1BC373D7-EB9F-4140-879F-B827ACB888DF}" type="pres">
      <dgm:prSet presAssocID="{3F0AED72-60AD-49A7-923B-1B539E47A85F}" presName="spNode" presStyleCnt="0"/>
      <dgm:spPr/>
    </dgm:pt>
    <dgm:pt modelId="{A7F97AE8-2A57-4873-A9A5-E3B0BDA98819}" type="pres">
      <dgm:prSet presAssocID="{A200686B-FCB1-4DAA-869E-206723A5ACF5}" presName="sibTrans" presStyleLbl="sibTrans1D1" presStyleIdx="2" presStyleCnt="5"/>
      <dgm:spPr/>
      <dgm:t>
        <a:bodyPr/>
        <a:lstStyle/>
        <a:p>
          <a:endParaRPr lang="fr-FR"/>
        </a:p>
      </dgm:t>
    </dgm:pt>
    <dgm:pt modelId="{F17BE2AA-CB2D-44BE-9193-59EC1F8405A1}" type="pres">
      <dgm:prSet presAssocID="{BF58C8E6-FCCF-40C9-AE05-D723465256DB}" presName="node" presStyleLbl="node1" presStyleIdx="3" presStyleCnt="5" custScaleX="201375" custScaleY="108124" custRadScaleRad="94160" custRadScaleInc="74495">
        <dgm:presLayoutVars>
          <dgm:bulletEnabled val="1"/>
        </dgm:presLayoutVars>
      </dgm:prSet>
      <dgm:spPr/>
      <dgm:t>
        <a:bodyPr/>
        <a:lstStyle/>
        <a:p>
          <a:endParaRPr lang="fr-FR"/>
        </a:p>
      </dgm:t>
    </dgm:pt>
    <dgm:pt modelId="{FB1C5765-6544-4295-9791-8293515BAE17}" type="pres">
      <dgm:prSet presAssocID="{BF58C8E6-FCCF-40C9-AE05-D723465256DB}" presName="spNode" presStyleCnt="0"/>
      <dgm:spPr/>
    </dgm:pt>
    <dgm:pt modelId="{EEB14843-FA86-4F9C-B09C-4B9779243111}" type="pres">
      <dgm:prSet presAssocID="{CE2FCD5F-3165-4C11-8F97-810BC29F29B8}" presName="sibTrans" presStyleLbl="sibTrans1D1" presStyleIdx="3" presStyleCnt="5"/>
      <dgm:spPr/>
      <dgm:t>
        <a:bodyPr/>
        <a:lstStyle/>
        <a:p>
          <a:endParaRPr lang="fr-FR"/>
        </a:p>
      </dgm:t>
    </dgm:pt>
    <dgm:pt modelId="{DD2F97E3-F094-4260-8181-D53AFCF4A8B4}" type="pres">
      <dgm:prSet presAssocID="{B0162809-46DB-4B9A-9F6A-2579FB8980A8}" presName="node" presStyleLbl="node1" presStyleIdx="4" presStyleCnt="5" custScaleX="198135" custScaleY="94418" custRadScaleRad="94784" custRadScaleInc="57720">
        <dgm:presLayoutVars>
          <dgm:bulletEnabled val="1"/>
        </dgm:presLayoutVars>
      </dgm:prSet>
      <dgm:spPr/>
      <dgm:t>
        <a:bodyPr/>
        <a:lstStyle/>
        <a:p>
          <a:endParaRPr lang="fr-FR"/>
        </a:p>
      </dgm:t>
    </dgm:pt>
    <dgm:pt modelId="{23009493-5158-4A9D-8892-C18E2F4AADAC}" type="pres">
      <dgm:prSet presAssocID="{B0162809-46DB-4B9A-9F6A-2579FB8980A8}" presName="spNode" presStyleCnt="0"/>
      <dgm:spPr/>
    </dgm:pt>
    <dgm:pt modelId="{61021B13-4646-4D94-B1F4-D22E401490FB}" type="pres">
      <dgm:prSet presAssocID="{2D3CA930-F5EB-4E68-9D7F-BBF6063EC2F2}" presName="sibTrans" presStyleLbl="sibTrans1D1" presStyleIdx="4" presStyleCnt="5"/>
      <dgm:spPr/>
      <dgm:t>
        <a:bodyPr/>
        <a:lstStyle/>
        <a:p>
          <a:endParaRPr lang="fr-FR"/>
        </a:p>
      </dgm:t>
    </dgm:pt>
  </dgm:ptLst>
  <dgm:cxnLst>
    <dgm:cxn modelId="{9505B47E-EF24-4FD9-AF03-CDF04BFCF2A8}" type="presOf" srcId="{15AB63F8-EE67-40DE-807A-07A1D70EE08C}" destId="{F01978FD-CF8E-4B04-BC86-0078A4D68507}" srcOrd="0" destOrd="0" presId="urn:microsoft.com/office/officeart/2005/8/layout/cycle6"/>
    <dgm:cxn modelId="{FAC30C8F-3D08-4D0D-A29A-2B9B9B566DBA}" type="presOf" srcId="{A200686B-FCB1-4DAA-869E-206723A5ACF5}" destId="{A7F97AE8-2A57-4873-A9A5-E3B0BDA98819}" srcOrd="0" destOrd="0" presId="urn:microsoft.com/office/officeart/2005/8/layout/cycle6"/>
    <dgm:cxn modelId="{1A8C3EE7-9B04-48BC-90BD-E1BA0B39D762}" srcId="{2C43E262-B5D4-4087-B8F0-48242004AEFD}" destId="{08D29B0C-941E-40BF-86E8-A57067A293E3}" srcOrd="1" destOrd="0" parTransId="{45CB1412-92E5-4D67-9376-2FE856A77E86}" sibTransId="{E75D42EF-49C3-46EC-B38F-32A0CC9DAC01}"/>
    <dgm:cxn modelId="{EA13026F-24FA-4809-95D7-C54E4B4794EC}" type="presOf" srcId="{B0162809-46DB-4B9A-9F6A-2579FB8980A8}" destId="{DD2F97E3-F094-4260-8181-D53AFCF4A8B4}" srcOrd="0" destOrd="0" presId="urn:microsoft.com/office/officeart/2005/8/layout/cycle6"/>
    <dgm:cxn modelId="{DB31E411-AE42-4C83-9DE8-4C616AFE2515}" srcId="{2C43E262-B5D4-4087-B8F0-48242004AEFD}" destId="{15AB63F8-EE67-40DE-807A-07A1D70EE08C}" srcOrd="0" destOrd="0" parTransId="{DFA8352B-0AC3-4821-B90E-21CFECC6BB90}" sibTransId="{BCBB8047-1FCD-421D-95A6-FC1A70605FFD}"/>
    <dgm:cxn modelId="{BA4CFD4C-EE75-43EC-B942-905896104BE1}" type="presOf" srcId="{3F0AED72-60AD-49A7-923B-1B539E47A85F}" destId="{BCCDB1FA-2487-4290-AF6D-0AA7411F40EB}" srcOrd="0" destOrd="0" presId="urn:microsoft.com/office/officeart/2005/8/layout/cycle6"/>
    <dgm:cxn modelId="{7EE5D767-66C7-4969-962A-E76CCC19F5CD}" type="presOf" srcId="{BF58C8E6-FCCF-40C9-AE05-D723465256DB}" destId="{F17BE2AA-CB2D-44BE-9193-59EC1F8405A1}" srcOrd="0" destOrd="0" presId="urn:microsoft.com/office/officeart/2005/8/layout/cycle6"/>
    <dgm:cxn modelId="{8ABEF2AB-6878-4849-B87A-91D8DAB85E53}" type="presOf" srcId="{E75D42EF-49C3-46EC-B38F-32A0CC9DAC01}" destId="{781260C1-ACD0-414C-8753-BF0B4AD97744}" srcOrd="0" destOrd="0" presId="urn:microsoft.com/office/officeart/2005/8/layout/cycle6"/>
    <dgm:cxn modelId="{89A3786E-33BE-4E06-BF28-6F657C4FF4BA}" type="presOf" srcId="{CE2FCD5F-3165-4C11-8F97-810BC29F29B8}" destId="{EEB14843-FA86-4F9C-B09C-4B9779243111}" srcOrd="0" destOrd="0" presId="urn:microsoft.com/office/officeart/2005/8/layout/cycle6"/>
    <dgm:cxn modelId="{69F09437-3787-4338-9931-76DAE3AAB146}" srcId="{2C43E262-B5D4-4087-B8F0-48242004AEFD}" destId="{BF58C8E6-FCCF-40C9-AE05-D723465256DB}" srcOrd="3" destOrd="0" parTransId="{79FAB427-FEE4-4D63-878A-75153B8AC5AD}" sibTransId="{CE2FCD5F-3165-4C11-8F97-810BC29F29B8}"/>
    <dgm:cxn modelId="{74207E89-50C5-41BA-BF39-E73E4881C6EC}" type="presOf" srcId="{2C43E262-B5D4-4087-B8F0-48242004AEFD}" destId="{1FFD7840-E1B7-4501-BA0E-F6EDD4E88889}" srcOrd="0" destOrd="0" presId="urn:microsoft.com/office/officeart/2005/8/layout/cycle6"/>
    <dgm:cxn modelId="{9003EF47-DFAE-4F47-86D0-4FD5332E2970}" type="presOf" srcId="{BCBB8047-1FCD-421D-95A6-FC1A70605FFD}" destId="{0DE14879-038B-4F64-A21F-82BA7A9C88B1}" srcOrd="0" destOrd="0" presId="urn:microsoft.com/office/officeart/2005/8/layout/cycle6"/>
    <dgm:cxn modelId="{CEA5CA44-C4D9-4132-BD6B-7EB78A8AF015}" srcId="{2C43E262-B5D4-4087-B8F0-48242004AEFD}" destId="{3F0AED72-60AD-49A7-923B-1B539E47A85F}" srcOrd="2" destOrd="0" parTransId="{21F92638-A281-49A0-B243-2E7EE5FFA31A}" sibTransId="{A200686B-FCB1-4DAA-869E-206723A5ACF5}"/>
    <dgm:cxn modelId="{8C68736C-B51E-4069-9BFC-3262ED97EF80}" type="presOf" srcId="{08D29B0C-941E-40BF-86E8-A57067A293E3}" destId="{66ECFA24-9F9B-4097-A712-1A4FECB833D9}" srcOrd="0" destOrd="0" presId="urn:microsoft.com/office/officeart/2005/8/layout/cycle6"/>
    <dgm:cxn modelId="{2A1723B6-3AAE-462D-A57D-3F7D5547CA6D}" type="presOf" srcId="{2D3CA930-F5EB-4E68-9D7F-BBF6063EC2F2}" destId="{61021B13-4646-4D94-B1F4-D22E401490FB}" srcOrd="0" destOrd="0" presId="urn:microsoft.com/office/officeart/2005/8/layout/cycle6"/>
    <dgm:cxn modelId="{D8BB6ECD-EDE6-4F14-9F35-D1F79BE0DE49}" srcId="{2C43E262-B5D4-4087-B8F0-48242004AEFD}" destId="{B0162809-46DB-4B9A-9F6A-2579FB8980A8}" srcOrd="4" destOrd="0" parTransId="{842C51CC-7D33-4DF3-B7AE-DFBACAA01E52}" sibTransId="{2D3CA930-F5EB-4E68-9D7F-BBF6063EC2F2}"/>
    <dgm:cxn modelId="{63F6F1EB-6994-4C97-BBEA-01A859665F85}" type="presParOf" srcId="{1FFD7840-E1B7-4501-BA0E-F6EDD4E88889}" destId="{F01978FD-CF8E-4B04-BC86-0078A4D68507}" srcOrd="0" destOrd="0" presId="urn:microsoft.com/office/officeart/2005/8/layout/cycle6"/>
    <dgm:cxn modelId="{8B310373-7D77-4524-B81F-B3535635E8FA}" type="presParOf" srcId="{1FFD7840-E1B7-4501-BA0E-F6EDD4E88889}" destId="{5FD8E725-A22C-4186-A03C-D5CE728B10F3}" srcOrd="1" destOrd="0" presId="urn:microsoft.com/office/officeart/2005/8/layout/cycle6"/>
    <dgm:cxn modelId="{D5C831EE-AEE5-4A33-9FE9-84FC9D11A98F}" type="presParOf" srcId="{1FFD7840-E1B7-4501-BA0E-F6EDD4E88889}" destId="{0DE14879-038B-4F64-A21F-82BA7A9C88B1}" srcOrd="2" destOrd="0" presId="urn:microsoft.com/office/officeart/2005/8/layout/cycle6"/>
    <dgm:cxn modelId="{B36E1AD7-2574-456C-A7E1-CB250CD56699}" type="presParOf" srcId="{1FFD7840-E1B7-4501-BA0E-F6EDD4E88889}" destId="{66ECFA24-9F9B-4097-A712-1A4FECB833D9}" srcOrd="3" destOrd="0" presId="urn:microsoft.com/office/officeart/2005/8/layout/cycle6"/>
    <dgm:cxn modelId="{F938B281-32B0-4F98-BE3E-A8C16ECF50DE}" type="presParOf" srcId="{1FFD7840-E1B7-4501-BA0E-F6EDD4E88889}" destId="{1857FF9C-370D-4736-8F9E-A8183FB580B3}" srcOrd="4" destOrd="0" presId="urn:microsoft.com/office/officeart/2005/8/layout/cycle6"/>
    <dgm:cxn modelId="{33C6703D-58DE-4D71-A11A-1088069F2C60}" type="presParOf" srcId="{1FFD7840-E1B7-4501-BA0E-F6EDD4E88889}" destId="{781260C1-ACD0-414C-8753-BF0B4AD97744}" srcOrd="5" destOrd="0" presId="urn:microsoft.com/office/officeart/2005/8/layout/cycle6"/>
    <dgm:cxn modelId="{A72D7215-CF69-430B-BD34-0AE5412054D7}" type="presParOf" srcId="{1FFD7840-E1B7-4501-BA0E-F6EDD4E88889}" destId="{BCCDB1FA-2487-4290-AF6D-0AA7411F40EB}" srcOrd="6" destOrd="0" presId="urn:microsoft.com/office/officeart/2005/8/layout/cycle6"/>
    <dgm:cxn modelId="{A0048F5F-9EAA-441E-8509-76A3302F9545}" type="presParOf" srcId="{1FFD7840-E1B7-4501-BA0E-F6EDD4E88889}" destId="{1BC373D7-EB9F-4140-879F-B827ACB888DF}" srcOrd="7" destOrd="0" presId="urn:microsoft.com/office/officeart/2005/8/layout/cycle6"/>
    <dgm:cxn modelId="{ABDCA35D-B1E7-4BF6-9442-2F187F074465}" type="presParOf" srcId="{1FFD7840-E1B7-4501-BA0E-F6EDD4E88889}" destId="{A7F97AE8-2A57-4873-A9A5-E3B0BDA98819}" srcOrd="8" destOrd="0" presId="urn:microsoft.com/office/officeart/2005/8/layout/cycle6"/>
    <dgm:cxn modelId="{BB40A8F8-537C-4E4B-BC3D-40F5E8CC9C57}" type="presParOf" srcId="{1FFD7840-E1B7-4501-BA0E-F6EDD4E88889}" destId="{F17BE2AA-CB2D-44BE-9193-59EC1F8405A1}" srcOrd="9" destOrd="0" presId="urn:microsoft.com/office/officeart/2005/8/layout/cycle6"/>
    <dgm:cxn modelId="{73422DD3-5175-4ED3-8C3E-69D446F37247}" type="presParOf" srcId="{1FFD7840-E1B7-4501-BA0E-F6EDD4E88889}" destId="{FB1C5765-6544-4295-9791-8293515BAE17}" srcOrd="10" destOrd="0" presId="urn:microsoft.com/office/officeart/2005/8/layout/cycle6"/>
    <dgm:cxn modelId="{658817A3-7C26-4950-ABC1-BA307E25090C}" type="presParOf" srcId="{1FFD7840-E1B7-4501-BA0E-F6EDD4E88889}" destId="{EEB14843-FA86-4F9C-B09C-4B9779243111}" srcOrd="11" destOrd="0" presId="urn:microsoft.com/office/officeart/2005/8/layout/cycle6"/>
    <dgm:cxn modelId="{B0F31AE6-E05C-41CE-9C74-106477A50150}" type="presParOf" srcId="{1FFD7840-E1B7-4501-BA0E-F6EDD4E88889}" destId="{DD2F97E3-F094-4260-8181-D53AFCF4A8B4}" srcOrd="12" destOrd="0" presId="urn:microsoft.com/office/officeart/2005/8/layout/cycle6"/>
    <dgm:cxn modelId="{A7D39F0C-EA63-4098-9E2F-CA2DDC8DF129}" type="presParOf" srcId="{1FFD7840-E1B7-4501-BA0E-F6EDD4E88889}" destId="{23009493-5158-4A9D-8892-C18E2F4AADAC}" srcOrd="13" destOrd="0" presId="urn:microsoft.com/office/officeart/2005/8/layout/cycle6"/>
    <dgm:cxn modelId="{43B43A3B-2532-439A-B6A9-D161372714A8}" type="presParOf" srcId="{1FFD7840-E1B7-4501-BA0E-F6EDD4E88889}" destId="{61021B13-4646-4D94-B1F4-D22E401490FB}"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E72B9-65BA-4EFD-8E4F-40CFC4A74635}">
      <dsp:nvSpPr>
        <dsp:cNvPr id="0" name=""/>
        <dsp:cNvSpPr/>
      </dsp:nvSpPr>
      <dsp:spPr>
        <a:xfrm>
          <a:off x="1331570" y="865659"/>
          <a:ext cx="1122368" cy="1158827"/>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a:t>Tutorat</a:t>
          </a:r>
        </a:p>
      </dsp:txBody>
      <dsp:txXfrm>
        <a:off x="1557216" y="1134686"/>
        <a:ext cx="671076" cy="600347"/>
      </dsp:txXfrm>
    </dsp:sp>
    <dsp:sp modelId="{D3CAC37C-CF5E-4DF5-88C3-7B3402413BD3}">
      <dsp:nvSpPr>
        <dsp:cNvPr id="0" name=""/>
        <dsp:cNvSpPr/>
      </dsp:nvSpPr>
      <dsp:spPr>
        <a:xfrm>
          <a:off x="493282" y="418331"/>
          <a:ext cx="1010318" cy="1021759"/>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a:t>Mentorat</a:t>
          </a:r>
        </a:p>
      </dsp:txBody>
      <dsp:txXfrm>
        <a:off x="747633" y="675907"/>
        <a:ext cx="501616" cy="506607"/>
      </dsp:txXfrm>
    </dsp:sp>
    <dsp:sp modelId="{B48F60F5-B46A-4DC9-ADBF-839B86B5E901}">
      <dsp:nvSpPr>
        <dsp:cNvPr id="0" name=""/>
        <dsp:cNvSpPr/>
      </dsp:nvSpPr>
      <dsp:spPr>
        <a:xfrm>
          <a:off x="1154348" y="638764"/>
          <a:ext cx="1564143" cy="1564143"/>
        </a:xfrm>
        <a:prstGeom prst="circularArrow">
          <a:avLst>
            <a:gd name="adj1" fmla="val 4878"/>
            <a:gd name="adj2" fmla="val 312630"/>
            <a:gd name="adj3" fmla="val 2947945"/>
            <a:gd name="adj4" fmla="val 15510014"/>
            <a:gd name="adj5" fmla="val 569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3CD97-EFED-4D42-ABD5-3D2D11C9A6D2}">
      <dsp:nvSpPr>
        <dsp:cNvPr id="0" name=""/>
        <dsp:cNvSpPr/>
      </dsp:nvSpPr>
      <dsp:spPr>
        <a:xfrm>
          <a:off x="320957" y="264273"/>
          <a:ext cx="1182645" cy="1182645"/>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78FD-CF8E-4B04-BC86-0078A4D68507}">
      <dsp:nvSpPr>
        <dsp:cNvPr id="0" name=""/>
        <dsp:cNvSpPr/>
      </dsp:nvSpPr>
      <dsp:spPr>
        <a:xfrm>
          <a:off x="2016275" y="46691"/>
          <a:ext cx="1033114" cy="585235"/>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a:t>IGESR</a:t>
          </a:r>
        </a:p>
      </dsp:txBody>
      <dsp:txXfrm>
        <a:off x="2044844" y="75260"/>
        <a:ext cx="975976" cy="528097"/>
      </dsp:txXfrm>
    </dsp:sp>
    <dsp:sp modelId="{0DE14879-038B-4F64-A21F-82BA7A9C88B1}">
      <dsp:nvSpPr>
        <dsp:cNvPr id="0" name=""/>
        <dsp:cNvSpPr/>
      </dsp:nvSpPr>
      <dsp:spPr>
        <a:xfrm>
          <a:off x="1115047" y="344975"/>
          <a:ext cx="2860459" cy="2860459"/>
        </a:xfrm>
        <a:custGeom>
          <a:avLst/>
          <a:gdLst/>
          <a:ahLst/>
          <a:cxnLst/>
          <a:rect l="0" t="0" r="0" b="0"/>
          <a:pathLst>
            <a:path>
              <a:moveTo>
                <a:pt x="1942268" y="94799"/>
              </a:moveTo>
              <a:arcTo wR="1430229" hR="1430229" stAng="17458688" swAng="202845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ECFA24-9F9B-4097-A712-1A4FECB833D9}">
      <dsp:nvSpPr>
        <dsp:cNvPr id="0" name=""/>
        <dsp:cNvSpPr/>
      </dsp:nvSpPr>
      <dsp:spPr>
        <a:xfrm>
          <a:off x="3525870" y="957426"/>
          <a:ext cx="734384" cy="715323"/>
        </a:xfrm>
        <a:prstGeom prst="roundRect">
          <a:avLst/>
        </a:prstGeom>
        <a:gradFill rotWithShape="0">
          <a:gsLst>
            <a:gs pos="0">
              <a:schemeClr val="accent4">
                <a:hueOff val="5059437"/>
                <a:satOff val="-5105"/>
                <a:lumOff val="-5441"/>
                <a:alphaOff val="0"/>
                <a:tint val="50000"/>
                <a:satMod val="300000"/>
              </a:schemeClr>
            </a:gs>
            <a:gs pos="35000">
              <a:schemeClr val="accent4">
                <a:hueOff val="5059437"/>
                <a:satOff val="-5105"/>
                <a:lumOff val="-5441"/>
                <a:alphaOff val="0"/>
                <a:tint val="37000"/>
                <a:satMod val="300000"/>
              </a:schemeClr>
            </a:gs>
            <a:gs pos="100000">
              <a:schemeClr val="accent4">
                <a:hueOff val="5059437"/>
                <a:satOff val="-5105"/>
                <a:lumOff val="-54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smtClean="0"/>
            <a:t>IA-IPR </a:t>
          </a:r>
          <a:endParaRPr lang="fr-FR" sz="1400" b="0" kern="1200" dirty="0"/>
        </a:p>
      </dsp:txBody>
      <dsp:txXfrm>
        <a:off x="3560789" y="992345"/>
        <a:ext cx="664546" cy="645485"/>
      </dsp:txXfrm>
    </dsp:sp>
    <dsp:sp modelId="{781260C1-ACD0-414C-8753-BF0B4AD97744}">
      <dsp:nvSpPr>
        <dsp:cNvPr id="0" name=""/>
        <dsp:cNvSpPr/>
      </dsp:nvSpPr>
      <dsp:spPr>
        <a:xfrm>
          <a:off x="1101132" y="296418"/>
          <a:ext cx="2860459" cy="2860459"/>
        </a:xfrm>
        <a:custGeom>
          <a:avLst/>
          <a:gdLst/>
          <a:ahLst/>
          <a:cxnLst/>
          <a:rect l="0" t="0" r="0" b="0"/>
          <a:pathLst>
            <a:path>
              <a:moveTo>
                <a:pt x="2859788" y="1386405"/>
              </a:moveTo>
              <a:arcTo wR="1430229" hR="1430229" stAng="21494646" swAng="2427521"/>
            </a:path>
          </a:pathLst>
        </a:custGeom>
        <a:noFill/>
        <a:ln w="9525" cap="flat" cmpd="sng" algn="ctr">
          <a:solidFill>
            <a:schemeClr val="accent4">
              <a:hueOff val="5059437"/>
              <a:satOff val="-5105"/>
              <a:lumOff val="-5441"/>
              <a:alphaOff val="0"/>
            </a:schemeClr>
          </a:solidFill>
          <a:prstDash val="solid"/>
        </a:ln>
        <a:effectLst/>
      </dsp:spPr>
      <dsp:style>
        <a:lnRef idx="1">
          <a:scrgbClr r="0" g="0" b="0"/>
        </a:lnRef>
        <a:fillRef idx="0">
          <a:scrgbClr r="0" g="0" b="0"/>
        </a:fillRef>
        <a:effectRef idx="0">
          <a:scrgbClr r="0" g="0" b="0"/>
        </a:effectRef>
        <a:fontRef idx="minor"/>
      </dsp:style>
    </dsp:sp>
    <dsp:sp modelId="{BCCDB1FA-2487-4290-AF6D-0AA7411F40EB}">
      <dsp:nvSpPr>
        <dsp:cNvPr id="0" name=""/>
        <dsp:cNvSpPr/>
      </dsp:nvSpPr>
      <dsp:spPr>
        <a:xfrm>
          <a:off x="2677500" y="2628787"/>
          <a:ext cx="1173879" cy="667433"/>
        </a:xfrm>
        <a:prstGeom prst="roundRect">
          <a:avLst/>
        </a:prstGeom>
        <a:gradFill rotWithShape="0">
          <a:gsLst>
            <a:gs pos="0">
              <a:schemeClr val="accent4">
                <a:hueOff val="10118874"/>
                <a:satOff val="-10210"/>
                <a:lumOff val="-10881"/>
                <a:alphaOff val="0"/>
                <a:tint val="50000"/>
                <a:satMod val="300000"/>
              </a:schemeClr>
            </a:gs>
            <a:gs pos="35000">
              <a:schemeClr val="accent4">
                <a:hueOff val="10118874"/>
                <a:satOff val="-10210"/>
                <a:lumOff val="-10881"/>
                <a:alphaOff val="0"/>
                <a:tint val="37000"/>
                <a:satMod val="300000"/>
              </a:schemeClr>
            </a:gs>
            <a:gs pos="100000">
              <a:schemeClr val="accent4">
                <a:hueOff val="10118874"/>
                <a:satOff val="-10210"/>
                <a:lumOff val="-108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a:t>Enseignants experts</a:t>
          </a:r>
        </a:p>
      </dsp:txBody>
      <dsp:txXfrm>
        <a:off x="2710081" y="2661368"/>
        <a:ext cx="1108717" cy="602271"/>
      </dsp:txXfrm>
    </dsp:sp>
    <dsp:sp modelId="{A7F97AE8-2A57-4873-A9A5-E3B0BDA98819}">
      <dsp:nvSpPr>
        <dsp:cNvPr id="0" name=""/>
        <dsp:cNvSpPr/>
      </dsp:nvSpPr>
      <dsp:spPr>
        <a:xfrm>
          <a:off x="1220496" y="299495"/>
          <a:ext cx="2860459" cy="2860459"/>
        </a:xfrm>
        <a:custGeom>
          <a:avLst/>
          <a:gdLst/>
          <a:ahLst/>
          <a:cxnLst/>
          <a:rect l="0" t="0" r="0" b="0"/>
          <a:pathLst>
            <a:path>
              <a:moveTo>
                <a:pt x="1448773" y="2860339"/>
              </a:moveTo>
              <a:arcTo wR="1430229" hR="1430229" stAng="5355426" swAng="1967268"/>
            </a:path>
          </a:pathLst>
        </a:custGeom>
        <a:noFill/>
        <a:ln w="9525" cap="flat" cmpd="sng" algn="ctr">
          <a:solidFill>
            <a:schemeClr val="accent4">
              <a:hueOff val="10118874"/>
              <a:satOff val="-10210"/>
              <a:lumOff val="-10881"/>
              <a:alphaOff val="0"/>
            </a:schemeClr>
          </a:solidFill>
          <a:prstDash val="solid"/>
        </a:ln>
        <a:effectLst/>
      </dsp:spPr>
      <dsp:style>
        <a:lnRef idx="1">
          <a:scrgbClr r="0" g="0" b="0"/>
        </a:lnRef>
        <a:fillRef idx="0">
          <a:scrgbClr r="0" g="0" b="0"/>
        </a:fillRef>
        <a:effectRef idx="0">
          <a:scrgbClr r="0" g="0" b="0"/>
        </a:effectRef>
        <a:fontRef idx="minor"/>
      </dsp:style>
    </dsp:sp>
    <dsp:sp modelId="{F17BE2AA-CB2D-44BE-9193-59EC1F8405A1}">
      <dsp:nvSpPr>
        <dsp:cNvPr id="0" name=""/>
        <dsp:cNvSpPr/>
      </dsp:nvSpPr>
      <dsp:spPr>
        <a:xfrm>
          <a:off x="336938" y="2164210"/>
          <a:ext cx="2216128" cy="773436"/>
        </a:xfrm>
        <a:prstGeom prst="roundRect">
          <a:avLst/>
        </a:prstGeom>
        <a:gradFill rotWithShape="0">
          <a:gsLst>
            <a:gs pos="0">
              <a:schemeClr val="accent4">
                <a:hueOff val="15178312"/>
                <a:satOff val="-15314"/>
                <a:lumOff val="-16322"/>
                <a:alphaOff val="0"/>
                <a:tint val="50000"/>
                <a:satMod val="300000"/>
              </a:schemeClr>
            </a:gs>
            <a:gs pos="35000">
              <a:schemeClr val="accent4">
                <a:hueOff val="15178312"/>
                <a:satOff val="-15314"/>
                <a:lumOff val="-16322"/>
                <a:alphaOff val="0"/>
                <a:tint val="37000"/>
                <a:satMod val="300000"/>
              </a:schemeClr>
            </a:gs>
            <a:gs pos="100000">
              <a:schemeClr val="accent4">
                <a:hueOff val="15178312"/>
                <a:satOff val="-15314"/>
                <a:lumOff val="-1632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a:t>Entreprises alimentaires, bioindustries, bioanalyses</a:t>
          </a:r>
        </a:p>
      </dsp:txBody>
      <dsp:txXfrm>
        <a:off x="374694" y="2201966"/>
        <a:ext cx="2140616" cy="697924"/>
      </dsp:txXfrm>
    </dsp:sp>
    <dsp:sp modelId="{EEB14843-FA86-4F9C-B09C-4B9779243111}">
      <dsp:nvSpPr>
        <dsp:cNvPr id="0" name=""/>
        <dsp:cNvSpPr/>
      </dsp:nvSpPr>
      <dsp:spPr>
        <a:xfrm>
          <a:off x="1184724" y="309548"/>
          <a:ext cx="2860459" cy="2860459"/>
        </a:xfrm>
        <a:custGeom>
          <a:avLst/>
          <a:gdLst/>
          <a:ahLst/>
          <a:cxnLst/>
          <a:rect l="0" t="0" r="0" b="0"/>
          <a:pathLst>
            <a:path>
              <a:moveTo>
                <a:pt x="62118" y="1847158"/>
              </a:moveTo>
              <a:arcTo wR="1430229" hR="1430229" stAng="9783092" swAng="1873861"/>
            </a:path>
          </a:pathLst>
        </a:custGeom>
        <a:noFill/>
        <a:ln w="9525" cap="flat" cmpd="sng" algn="ctr">
          <a:solidFill>
            <a:schemeClr val="accent4">
              <a:hueOff val="15178312"/>
              <a:satOff val="-15314"/>
              <a:lumOff val="-16322"/>
              <a:alphaOff val="0"/>
            </a:schemeClr>
          </a:solidFill>
          <a:prstDash val="solid"/>
        </a:ln>
        <a:effectLst/>
      </dsp:spPr>
      <dsp:style>
        <a:lnRef idx="1">
          <a:scrgbClr r="0" g="0" b="0"/>
        </a:lnRef>
        <a:fillRef idx="0">
          <a:scrgbClr r="0" g="0" b="0"/>
        </a:fillRef>
        <a:effectRef idx="0">
          <a:scrgbClr r="0" g="0" b="0"/>
        </a:effectRef>
        <a:fontRef idx="minor"/>
      </dsp:style>
    </dsp:sp>
    <dsp:sp modelId="{DD2F97E3-F094-4260-8181-D53AFCF4A8B4}">
      <dsp:nvSpPr>
        <dsp:cNvPr id="0" name=""/>
        <dsp:cNvSpPr/>
      </dsp:nvSpPr>
      <dsp:spPr>
        <a:xfrm>
          <a:off x="291116" y="703938"/>
          <a:ext cx="2180472" cy="675394"/>
        </a:xfrm>
        <a:prstGeom prst="roundRect">
          <a:avLst/>
        </a:prstGeom>
        <a:gradFill rotWithShape="0">
          <a:gsLst>
            <a:gs pos="0">
              <a:schemeClr val="accent4">
                <a:hueOff val="20237748"/>
                <a:satOff val="-20419"/>
                <a:lumOff val="-21763"/>
                <a:alphaOff val="0"/>
                <a:tint val="50000"/>
                <a:satMod val="300000"/>
              </a:schemeClr>
            </a:gs>
            <a:gs pos="35000">
              <a:schemeClr val="accent4">
                <a:hueOff val="20237748"/>
                <a:satOff val="-20419"/>
                <a:lumOff val="-21763"/>
                <a:alphaOff val="0"/>
                <a:tint val="37000"/>
                <a:satMod val="300000"/>
              </a:schemeClr>
            </a:gs>
            <a:gs pos="100000">
              <a:schemeClr val="accent4">
                <a:hueOff val="20237748"/>
                <a:satOff val="-20419"/>
                <a:lumOff val="-217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0" kern="1200" dirty="0"/>
            <a:t>Laboratoires d’analyse départementaux</a:t>
          </a:r>
        </a:p>
      </dsp:txBody>
      <dsp:txXfrm>
        <a:off x="324086" y="736908"/>
        <a:ext cx="2114532" cy="609454"/>
      </dsp:txXfrm>
    </dsp:sp>
    <dsp:sp modelId="{61021B13-4646-4D94-B1F4-D22E401490FB}">
      <dsp:nvSpPr>
        <dsp:cNvPr id="0" name=""/>
        <dsp:cNvSpPr/>
      </dsp:nvSpPr>
      <dsp:spPr>
        <a:xfrm>
          <a:off x="1295829" y="248211"/>
          <a:ext cx="2860459" cy="2860459"/>
        </a:xfrm>
        <a:custGeom>
          <a:avLst/>
          <a:gdLst/>
          <a:ahLst/>
          <a:cxnLst/>
          <a:rect l="0" t="0" r="0" b="0"/>
          <a:pathLst>
            <a:path>
              <a:moveTo>
                <a:pt x="386312" y="452582"/>
              </a:moveTo>
              <a:arcTo wR="1430229" hR="1430229" stAng="13387344" swAng="1017095"/>
            </a:path>
          </a:pathLst>
        </a:custGeom>
        <a:noFill/>
        <a:ln w="9525" cap="flat" cmpd="sng" algn="ctr">
          <a:solidFill>
            <a:schemeClr val="accent4">
              <a:hueOff val="20237748"/>
              <a:satOff val="-20419"/>
              <a:lumOff val="-2176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11/04/2024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boR34KXEzz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panose="020B0604020202020204" pitchFamily="34" charset="0"/>
                <a:cs typeface="Arial" panose="020B0604020202020204" pitchFamily="34" charset="0"/>
              </a:rPr>
              <a:t>L’intitulé du BTS évolue pour réaffirmer que l’environnement</a:t>
            </a:r>
            <a:r>
              <a:rPr lang="fr-FR" sz="1200" baseline="0" dirty="0" smtClean="0">
                <a:latin typeface="Arial" panose="020B0604020202020204" pitchFamily="34" charset="0"/>
                <a:cs typeface="Arial" panose="020B0604020202020204" pitchFamily="34" charset="0"/>
              </a:rPr>
              <a:t> de travail est le laboratoire de contrôle qualité au sein des bio-industries ou le laboratoire de contrôle au service d’une entreprise de bioproduction,  ou pour le département, la région ou l’état.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Arial" panose="020B0604020202020204" pitchFamily="34" charset="0"/>
                <a:cs typeface="Arial" panose="020B0604020202020204" pitchFamily="34" charset="0"/>
              </a:rPr>
              <a:t>Si ce</a:t>
            </a:r>
            <a:r>
              <a:rPr lang="fr-FR" sz="1200" dirty="0" smtClean="0">
                <a:latin typeface="Arial" panose="020B0604020202020204" pitchFamily="34" charset="0"/>
                <a:cs typeface="Arial" panose="020B0604020202020204" pitchFamily="34" charset="0"/>
              </a:rPr>
              <a:t> laboratoire peut être en étroite association avec le service qualité, ou l’atelier de production au sein d’une bio-industrie</a:t>
            </a:r>
            <a:r>
              <a:rPr lang="fr-FR" sz="1200" baseline="0" dirty="0" smtClean="0">
                <a:latin typeface="Arial" panose="020B0604020202020204" pitchFamily="34" charset="0"/>
                <a:cs typeface="Arial" panose="020B0604020202020204" pitchFamily="34" charset="0"/>
              </a:rPr>
              <a:t> il est avant tout le lieu l’expertise du technicien de bio-analyse en vue du contrôle. </a:t>
            </a: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61177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smtClean="0"/>
          </a:p>
          <a:p>
            <a:r>
              <a:rPr lang="fr-FR" sz="1200" kern="1200" dirty="0" smtClean="0">
                <a:solidFill>
                  <a:schemeClr val="tx1"/>
                </a:solidFill>
                <a:effectLst/>
                <a:latin typeface="Arial" pitchFamily="34" charset="0"/>
                <a:ea typeface="+mn-ea"/>
                <a:cs typeface="+mn-cs"/>
              </a:rPr>
              <a:t>Cette carte présente l’implantation des lycées proposant le BTS </a:t>
            </a:r>
            <a:r>
              <a:rPr lang="fr-FR" sz="1200" kern="1200" dirty="0" err="1" smtClean="0">
                <a:solidFill>
                  <a:schemeClr val="tx1"/>
                </a:solidFill>
                <a:effectLst/>
                <a:latin typeface="Arial" pitchFamily="34" charset="0"/>
                <a:ea typeface="+mn-ea"/>
                <a:cs typeface="+mn-cs"/>
              </a:rPr>
              <a:t>Bioanalyses</a:t>
            </a:r>
            <a:r>
              <a:rPr lang="fr-FR" sz="1200" kern="1200" dirty="0" smtClean="0">
                <a:solidFill>
                  <a:schemeClr val="tx1"/>
                </a:solidFill>
                <a:effectLst/>
                <a:latin typeface="Arial" pitchFamily="34" charset="0"/>
                <a:ea typeface="+mn-ea"/>
                <a:cs typeface="+mn-cs"/>
              </a:rPr>
              <a:t> en laboratoire de contrôle ;</a:t>
            </a:r>
          </a:p>
          <a:p>
            <a:r>
              <a:rPr lang="fr-FR" sz="1200" kern="1200" dirty="0" smtClean="0">
                <a:solidFill>
                  <a:schemeClr val="tx1"/>
                </a:solidFill>
                <a:effectLst/>
                <a:latin typeface="Arial" pitchFamily="34" charset="0"/>
                <a:ea typeface="+mn-ea"/>
                <a:cs typeface="+mn-cs"/>
              </a:rPr>
              <a:t>Ces lycées, publics et privés SC, sont répartis sur l’ensemble des régions de France au nombre de 40 établissements. </a:t>
            </a:r>
          </a:p>
          <a:p>
            <a:r>
              <a:rPr lang="fr-FR" sz="1200" kern="1200" dirty="0" smtClean="0">
                <a:solidFill>
                  <a:schemeClr val="tx1"/>
                </a:solidFill>
                <a:effectLst/>
                <a:latin typeface="Arial" pitchFamily="34" charset="0"/>
                <a:ea typeface="+mn-ea"/>
                <a:cs typeface="+mn-cs"/>
              </a:rPr>
              <a:t>Ils sont équipés de plateaux techniques, qui sont des laboratoires professionnels, de biologie cellulaire, de biologie moléculaire, de microbiologie ainsi que de biochimie ; dans des salles de préparation attenantes à ces plateaux techniques,  des personnels techniques de laboratoire assurent les préparations des activités technologiques. </a:t>
            </a:r>
          </a:p>
          <a:p>
            <a:r>
              <a:rPr lang="fr-FR" sz="1200" kern="1200" dirty="0" smtClean="0">
                <a:solidFill>
                  <a:schemeClr val="tx1"/>
                </a:solidFill>
                <a:effectLst/>
                <a:latin typeface="Arial" pitchFamily="34" charset="0"/>
                <a:ea typeface="+mn-ea"/>
                <a:cs typeface="+mn-cs"/>
              </a:rPr>
              <a:t>Le fonctionnement de ces laboratoires est sous la responsabilité d’un directeur délégué aux formations professionnelles et technologiques, </a:t>
            </a:r>
            <a:r>
              <a:rPr lang="fr-FR" sz="1200" kern="1200" dirty="0" err="1" smtClean="0">
                <a:solidFill>
                  <a:schemeClr val="tx1"/>
                </a:solidFill>
                <a:effectLst/>
                <a:latin typeface="Arial" pitchFamily="34" charset="0"/>
                <a:ea typeface="+mn-ea"/>
                <a:cs typeface="+mn-cs"/>
              </a:rPr>
              <a:t>DDFPT</a:t>
            </a:r>
            <a:r>
              <a:rPr lang="fr-FR" sz="1200" kern="1200" dirty="0" smtClean="0">
                <a:solidFill>
                  <a:schemeClr val="tx1"/>
                </a:solidFill>
                <a:effectLst/>
                <a:latin typeface="Arial" pitchFamily="34" charset="0"/>
                <a:ea typeface="+mn-ea"/>
                <a:cs typeface="+mn-cs"/>
              </a:rPr>
              <a:t> ; il appartient à l’équipe de direction,  et supervise également les relations avec les entreprises, les conventions et conformités des stages. </a:t>
            </a:r>
          </a:p>
          <a:p>
            <a:r>
              <a:rPr lang="fr-FR" sz="1200" kern="1200" dirty="0" smtClean="0">
                <a:solidFill>
                  <a:schemeClr val="tx1"/>
                </a:solidFill>
                <a:effectLst/>
                <a:latin typeface="Arial" pitchFamily="34" charset="0"/>
                <a:ea typeface="+mn-ea"/>
                <a:cs typeface="+mn-cs"/>
              </a:rPr>
              <a:t>Les professeurs de l’enseignement général sont les mêmes que ceux qui assurent les enseignements pour les élèves de baccalauréat général ou technologique ou , de  </a:t>
            </a:r>
            <a:r>
              <a:rPr lang="fr-FR" sz="1200" kern="1200" dirty="0" err="1" smtClean="0">
                <a:solidFill>
                  <a:schemeClr val="tx1"/>
                </a:solidFill>
                <a:effectLst/>
                <a:latin typeface="Arial" pitchFamily="34" charset="0"/>
                <a:ea typeface="+mn-ea"/>
                <a:cs typeface="+mn-cs"/>
              </a:rPr>
              <a:t>CPGE</a:t>
            </a:r>
            <a:r>
              <a:rPr lang="fr-FR" sz="1200" kern="1200" dirty="0" smtClean="0">
                <a:solidFill>
                  <a:schemeClr val="tx1"/>
                </a:solidFill>
                <a:effectLst/>
                <a:latin typeface="Arial" pitchFamily="34" charset="0"/>
                <a:ea typeface="+mn-ea"/>
                <a:cs typeface="+mn-cs"/>
              </a:rPr>
              <a:t>, ; les professeurs de l’enseignement technologique assurent les enseignements professionnels des 4 blocs ; ils sont tous certifiés ou agrégés de biotechnologies-biochimie génie biologique.</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202802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Cette diapositive  présente le nom et la ville des établissements proposant le BTS BioALC ainsi</a:t>
            </a:r>
            <a:r>
              <a:rPr lang="fr-FR" baseline="0" dirty="0" smtClean="0"/>
              <a:t> que l’académie correspondante.</a:t>
            </a:r>
          </a:p>
          <a:p>
            <a:r>
              <a:rPr lang="fr-FR" baseline="0" dirty="0" smtClean="0"/>
              <a:t>Le chef d’établissement, le DDFPT, et l’IA-IPR de Biotechnologies Génie Biologique sont responsable du diplôme respectivement dans chacun des établissements ou dans chacune des académies.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Ces acteurs,  avec les enseignants de biotechnologies qui réalisent les visites de stage ou qui organisent les heures de développement des partenariats professionnels, seront les interlocuteurs des  professionnels en entreprise.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2096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 plus de ce diplôme rénové, d’autres diplômes délivrés par l’éducation nationale peuvent répondre aux besoins en ressources humaines de la filière biotechnologies et </a:t>
            </a:r>
            <a:r>
              <a:rPr lang="fr-FR" baseline="0" dirty="0" err="1" smtClean="0">
                <a:solidFill>
                  <a:srgbClr val="000000"/>
                </a:solidFill>
                <a:latin typeface="arimo-regular"/>
              </a:rPr>
              <a:t>bio-inudstries</a:t>
            </a:r>
            <a:r>
              <a:rPr lang="fr-FR" baseline="0" dirty="0" smtClean="0">
                <a:solidFill>
                  <a:srgbClr val="000000"/>
                </a:solidFill>
                <a:latin typeface="arimo-regular"/>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Cette dernière vue récapitule les diplômes particulièrement reconnus pour permettre le développement  d’une bio expertise chez les différents collaborateurs dans les secteurs de la filière biotechnologie et bio-industries.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des bio-industries, sont recrutés de nombreux titulaires du bac pro PIPAC , expert dans la connaissance du milieu industriel de production. On peut y retrouver des titulaires du BTS métiers de l’eau car formés à la conduite de gros pilotes de production, et expert dans la production et l’épuration d’eaux.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de la bioproduction, le titulaire du BTS Biotechnologie en RP intervient pour son expertise biotechnologique  de la production à petites ou à grandes échelles et de recherche pour la mise au point de nouvelles molécules thérapeutiques à l’aide de cellules. Le titulaire du BTS ABM peut contribuer à ce secteur s’il est employé dans une industrie produisant des dérivés du plasma.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Le secteur du laboratoire est occupé par des titulaires du BTS de bioanalyses en labo de contrôles qui met en œuvre des analyse, interprète les résultats au regard des normes qualité, et peut être amené à adapter ou à proposer de nouvelles méthodes.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Dans le secteur du laboratoire, le technicien supérieur en BTS biotechnologie en recherche et en production travaille en étroite collaboration avec l’atelier de production pour adapter des stratégies de production ou proposer de nouveaux biomédicaments. Le titulaire du CAP ETL est recruté pour appliquer des procédure opératoires ou pour assister le technicien dans la préparation de matériel et de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rgbClr val="000000"/>
              </a:solidFill>
              <a:latin typeface="arim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rgbClr val="000000"/>
                </a:solidFill>
                <a:latin typeface="arimo-regular"/>
              </a:rPr>
              <a:t>Enfin à l’interface de ces secteurs  : les ateliers de production et les laboratoires de recherche de contrôles et de développement du procédé industriel, le titulaire du BTS bioqualité est responsable du management de la démarche qualité au sein de l’entreprise.</a:t>
            </a:r>
            <a:endParaRPr lang="fr-FR" dirty="0" smtClean="0">
              <a:solidFill>
                <a:srgbClr val="000000"/>
              </a:solidFill>
              <a:latin typeface="arimo-regular"/>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68752-B72C-475C-900C-3093C00A8A2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85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
            </a:r>
            <a:br>
              <a:rPr lang="fr-FR" sz="1200" b="0" i="0" kern="1200" dirty="0">
                <a:solidFill>
                  <a:schemeClr val="tx1"/>
                </a:solidFill>
                <a:effectLst/>
                <a:latin typeface="+mn-lt"/>
                <a:ea typeface="+mn-ea"/>
                <a:cs typeface="+mn-cs"/>
              </a:rPr>
            </a:b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hlinkClick r:id="rId3"/>
              </a:rPr>
              <a:t>https://youtu.be/boR34KXEzzw</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a:t>
            </a:r>
            <a:r>
              <a:rPr lang="fr-FR" baseline="0" dirty="0" smtClean="0"/>
              <a:t> laboratoire de contrôle qualité, </a:t>
            </a:r>
            <a:r>
              <a:rPr lang="fr-FR" dirty="0" smtClean="0"/>
              <a:t>apparait ici sur le haut de la diapositive représentant l’ensemble de la filière, l’image fait un focus sur les</a:t>
            </a:r>
            <a:r>
              <a:rPr lang="fr-FR" baseline="0" dirty="0" smtClean="0"/>
              <a:t> geste techniques, très exigeants dans un environnement où les équipements sont adaptés aux  finalités des bioanalyses en vue du contrôle ( appareils divers permettant de qualifier et de quantifier) . Ces contrôles incontournables dans la filière demandent une forte expertise technique en conscience des risques de contamination des échantillons analysés  avec des conséquences sur les résultats produits, pour une conclusion de conformité ou de non-conformité. </a:t>
            </a:r>
            <a:r>
              <a:rPr lang="fr-FR" sz="1200" baseline="0" dirty="0" smtClean="0">
                <a:latin typeface="Arial" panose="020B0604020202020204" pitchFamily="34" charset="0"/>
                <a:cs typeface="Arial" panose="020B0604020202020204" pitchFamily="34" charset="0"/>
              </a:rPr>
              <a:t>L’expertise du technicien supérieur de bio-analyses en laboratoire de contrôle va jusqu’au développement et à la validation de nouvelles techniques d’analyses au sein du laboratoire pour répondre toujours mieux aux besoins des entreprises au service duquel il analyse, et à l’évolution des technologies.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068752-B72C-475C-900C-3093C00A8A2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46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4 pôles d’activités professionnelles présentent l’ensemble des activités mises en œuvre quotidiennement par le technicien supérieur de Bioanalyses en laboratoire de contrôle. </a:t>
            </a:r>
          </a:p>
          <a:p>
            <a:endParaRPr lang="fr-FR" dirty="0" smtClean="0"/>
          </a:p>
          <a:p>
            <a:r>
              <a:rPr lang="fr-FR" dirty="0" smtClean="0"/>
              <a:t>Elles se répartissent en 4</a:t>
            </a:r>
            <a:r>
              <a:rPr lang="fr-FR" baseline="0" dirty="0" smtClean="0"/>
              <a:t> pôles d’activités </a:t>
            </a:r>
            <a:r>
              <a:rPr lang="fr-FR" dirty="0" smtClean="0"/>
              <a:t>en fonction de leur finalités, dans le même environnement professionnel, le laboratoire de contrôle dans</a:t>
            </a:r>
            <a:r>
              <a:rPr lang="fr-FR" baseline="0" dirty="0" smtClean="0"/>
              <a:t> toutes ses composante, du stockage de produits  , à l’entretien des appareils, et au renouvellement de ces derniers, à la gestion de la paillasse, à la tenue des classeurs documentaires, et à l’interface du laboratoire avec les partenaires internes (qualité) et extérieurs (fournisseurs, clients, autres entreprises, recrutement, formation…) .</a:t>
            </a:r>
          </a:p>
          <a:p>
            <a:r>
              <a:rPr lang="fr-FR" baseline="0" dirty="0" smtClean="0"/>
              <a:t>Ces activités professionnelles d’un pôle </a:t>
            </a:r>
            <a:r>
              <a:rPr lang="fr-FR" dirty="0" smtClean="0"/>
              <a:t>vont être mises</a:t>
            </a:r>
            <a:r>
              <a:rPr lang="fr-FR" baseline="0" dirty="0" smtClean="0"/>
              <a:t> en œuvre en mobilisant des compétences du bloc correspondant </a:t>
            </a:r>
          </a:p>
          <a:p>
            <a:r>
              <a:rPr lang="fr-FR" sz="1200" kern="1200" dirty="0" smtClean="0">
                <a:solidFill>
                  <a:schemeClr val="tx1"/>
                </a:solidFill>
                <a:effectLst/>
                <a:latin typeface="Arial" pitchFamily="34" charset="0"/>
                <a:ea typeface="+mn-ea"/>
                <a:cs typeface="+mn-cs"/>
              </a:rPr>
              <a:t>Afin d’être bien lisible même par des non experts chaque activité professionnelle  est déclinée en taches élémentaires successives  qui explicitent l’action du technicien en </a:t>
            </a:r>
            <a:r>
              <a:rPr lang="fr-FR" sz="1200" kern="1200" dirty="0" err="1" smtClean="0">
                <a:solidFill>
                  <a:schemeClr val="tx1"/>
                </a:solidFill>
                <a:effectLst/>
                <a:latin typeface="Arial" pitchFamily="34" charset="0"/>
                <a:ea typeface="+mn-ea"/>
                <a:cs typeface="+mn-cs"/>
              </a:rPr>
              <a:t>bioanalyses</a:t>
            </a:r>
            <a:r>
              <a:rPr lang="fr-FR" sz="1200" kern="1200" dirty="0" smtClean="0">
                <a:solidFill>
                  <a:schemeClr val="tx1"/>
                </a:solidFill>
                <a:effectLst/>
                <a:latin typeface="Arial" pitchFamily="34" charset="0"/>
                <a:ea typeface="+mn-ea"/>
                <a:cs typeface="+mn-cs"/>
              </a:rPr>
              <a:t> en laboratoire de contrôle</a:t>
            </a:r>
            <a:endParaRPr lang="fr-FR" sz="1200" kern="1200" dirty="0">
              <a:solidFill>
                <a:schemeClr val="tx1"/>
              </a:solidFill>
              <a:effectLst/>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794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Parmi les 4 blocs de compétences associés au 4 pôles d’activités professionnelles, Deux d’entre eux sont spécifiques du diplôme et ainsi dits « cœur de métier »</a:t>
            </a:r>
            <a:r>
              <a:rPr lang="fr-FR" baseline="0" dirty="0" smtClean="0"/>
              <a:t> : l</a:t>
            </a:r>
            <a:r>
              <a:rPr lang="fr-FR" dirty="0" smtClean="0"/>
              <a:t>eurs compétences à développer sont majeures</a:t>
            </a:r>
            <a:r>
              <a:rPr lang="fr-FR" baseline="0" dirty="0" smtClean="0"/>
              <a:t> en vue du contrôle qualité,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techniques de laboratoire seront mises en </a:t>
            </a:r>
            <a:r>
              <a:rPr lang="fr-FR" baseline="0" dirty="0" err="1" smtClean="0"/>
              <a:t>oeuvre</a:t>
            </a:r>
            <a:r>
              <a:rPr lang="fr-FR" baseline="0" dirty="0" smtClean="0"/>
              <a:t> dans les laboratoires spécialisés et équipées, dans les lycées proposant cette formation. Ces compétences seront développées, en lycée, en stage en milieu professionnel; et lors de visites spécifiques des laboratoires de service, des bio-industries ou des industries de bioproduction. Le portfolio attestera de leurs développements et de leur maitrise suffisante.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La mise en œuvre des techniques de laboratoire est en partie susceptible d’être réinvestie dans les deux autres BTS laboratoire du secteur des biotechnologies.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42159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 bloc de compétence est</a:t>
            </a:r>
            <a:r>
              <a:rPr lang="fr-FR" baseline="0" dirty="0" smtClean="0"/>
              <a:t> nouveau et assez transversal même si sa déclinaison est adaptée au laboratoire de contrôle. Les compétences seront développées lors des stages, en lycée, et au cours des projets collaboratifs . Ces compétences feront elles aussi l’objet d’un suivi et d’une analyse dans le portfolio. </a:t>
            </a:r>
          </a:p>
          <a:p>
            <a:r>
              <a:rPr lang="fr-FR" baseline="0" dirty="0" smtClean="0"/>
              <a:t>Ce bloc de compétences « gestion opérationnelle et documentaire »  est équivalent au bloc 1 « gestion opérationnelle du laboratoire » du  BTS Biotechnologie en recherche et en production ». Maintenance, prévention des risques, analyse de pratiques , fonctionnement du laboratoire sont les compétences  identifiées dans ce bloc.</a:t>
            </a:r>
            <a:endParaRPr lang="fr-FR" dirty="0"/>
          </a:p>
        </p:txBody>
      </p:sp>
      <p:sp>
        <p:nvSpPr>
          <p:cNvPr id="4" name="Espace réservé du numéro de diapositive 3"/>
          <p:cNvSpPr>
            <a:spLocks noGrp="1"/>
          </p:cNvSpPr>
          <p:nvPr>
            <p:ph type="sldNum" sz="quarter" idx="5"/>
          </p:nvPr>
        </p:nvSpPr>
        <p:spPr/>
        <p:txBody>
          <a:bodyPr/>
          <a:lstStyle/>
          <a:p>
            <a:fld id="{6D48B3AA-3AF7-48CE-A4C6-165E02CACF76}" type="slidenum">
              <a:rPr lang="fr-FR" smtClean="0"/>
              <a:t>5</a:t>
            </a:fld>
            <a:endParaRPr lang="fr-FR"/>
          </a:p>
        </p:txBody>
      </p:sp>
    </p:spTree>
    <p:extLst>
      <p:ext uri="{BB962C8B-B14F-4D97-AF65-F5344CB8AC3E}">
        <p14:creationId xmlns:p14="http://schemas.microsoft.com/office/powerpoint/2010/main" val="39821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smtClean="0"/>
              <a:t>Ce bloc 4 est également nouveau dans le référentiel suite à la demande des</a:t>
            </a:r>
            <a:r>
              <a:rPr lang="fr-FR" baseline="0" dirty="0" smtClean="0"/>
              <a:t> professionnels </a:t>
            </a:r>
            <a:r>
              <a:rPr lang="fr-FR" dirty="0" smtClean="0"/>
              <a:t>présents dans le groupe d</a:t>
            </a:r>
            <a:r>
              <a:rPr lang="fr-FR" baseline="0" dirty="0" smtClean="0"/>
              <a:t>e travail. La notion de partenariat, de réseau professionnel et de réflexivité sur la place du technicien dans un collectif, fait partie du niveau de maitrise attendu pour une qualification de niveau 5. </a:t>
            </a:r>
          </a:p>
          <a:p>
            <a:endParaRPr lang="fr-FR" baseline="0" dirty="0" smtClean="0"/>
          </a:p>
          <a:p>
            <a:r>
              <a:rPr lang="fr-FR" baseline="0" dirty="0" smtClean="0"/>
              <a:t>Le technicien peut s’appuyer sur une documentation, en lien avec la qualité, . Il est amené à communiquer des informations en interne ou en externe, à l’oral ou à l’écrit ; Les compétences psychosociales sont mobilisées. </a:t>
            </a:r>
            <a:endParaRPr lang="fr-FR" dirty="0"/>
          </a:p>
        </p:txBody>
      </p:sp>
      <p:sp>
        <p:nvSpPr>
          <p:cNvPr id="4" name="Espace réservé du numéro de diapositive 3"/>
          <p:cNvSpPr>
            <a:spLocks noGrp="1"/>
          </p:cNvSpPr>
          <p:nvPr>
            <p:ph type="sldNum" sz="quarter" idx="5"/>
          </p:nvPr>
        </p:nvSpPr>
        <p:spPr/>
        <p:txBody>
          <a:bodyPr/>
          <a:lstStyle/>
          <a:p>
            <a:fld id="{6D48B3AA-3AF7-48CE-A4C6-165E02CACF76}" type="slidenum">
              <a:rPr lang="fr-FR" smtClean="0"/>
              <a:t>6</a:t>
            </a:fld>
            <a:endParaRPr lang="fr-FR"/>
          </a:p>
        </p:txBody>
      </p:sp>
    </p:spTree>
    <p:extLst>
      <p:ext uri="{BB962C8B-B14F-4D97-AF65-F5344CB8AC3E}">
        <p14:creationId xmlns:p14="http://schemas.microsoft.com/office/powerpoint/2010/main" val="282717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rgbClr val="000000"/>
                </a:solidFill>
                <a:latin typeface="Arial" panose="020B0604020202020204" pitchFamily="34" charset="0"/>
                <a:cs typeface="Arial" panose="020B0604020202020204" pitchFamily="34" charset="0"/>
              </a:rPr>
              <a:t>Comme dans l’ancien référentiel, deux périodes de stage sont prévues, en première et deuxième 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000000"/>
                </a:solidFill>
                <a:latin typeface="Arial" panose="020B0604020202020204" pitchFamily="34" charset="0"/>
                <a:cs typeface="Arial" panose="020B0604020202020204" pitchFamily="34" charset="0"/>
              </a:rPr>
              <a:t>Dans</a:t>
            </a:r>
            <a:r>
              <a:rPr lang="fr-FR" sz="1200" b="1" baseline="0" dirty="0" smtClean="0">
                <a:solidFill>
                  <a:srgbClr val="000000"/>
                </a:solidFill>
                <a:latin typeface="Arial" panose="020B0604020202020204" pitchFamily="34" charset="0"/>
                <a:cs typeface="Arial" panose="020B0604020202020204" pitchFamily="34" charset="0"/>
              </a:rPr>
              <a:t> ce référentiel rénové, l</a:t>
            </a:r>
            <a:r>
              <a:rPr lang="fr-FR" sz="1200" b="1" dirty="0" smtClean="0">
                <a:solidFill>
                  <a:srgbClr val="000000"/>
                </a:solidFill>
                <a:latin typeface="Arial" panose="020B0604020202020204" pitchFamily="34" charset="0"/>
                <a:cs typeface="Arial" panose="020B0604020202020204" pitchFamily="34" charset="0"/>
              </a:rPr>
              <a:t>es stages sont recentrés sur une maitrise </a:t>
            </a:r>
            <a:r>
              <a:rPr lang="fr-FR" sz="1200" b="1" baseline="0" dirty="0" smtClean="0">
                <a:solidFill>
                  <a:srgbClr val="000000"/>
                </a:solidFill>
                <a:latin typeface="Arial" panose="020B0604020202020204" pitchFamily="34" charset="0"/>
                <a:cs typeface="Arial" panose="020B0604020202020204" pitchFamily="34" charset="0"/>
              </a:rPr>
              <a:t>technique et technologique représentant les activités cœur de métier du technicien supérieur en laboratoire de contrôle qualité. Cette maitrise nécessite une appropriation des notions et concepts liés aux techniques mises en œuvre. Ces techniques sont fondées sur des technologies de </a:t>
            </a:r>
            <a:r>
              <a:rPr lang="fr-FR" sz="1200" b="1" baseline="0" dirty="0" err="1" smtClean="0">
                <a:solidFill>
                  <a:srgbClr val="000000"/>
                </a:solidFill>
                <a:latin typeface="Arial" panose="020B0604020202020204" pitchFamily="34" charset="0"/>
                <a:cs typeface="Arial" panose="020B0604020202020204" pitchFamily="34" charset="0"/>
              </a:rPr>
              <a:t>bioanalyses</a:t>
            </a:r>
            <a:r>
              <a:rPr lang="fr-FR" sz="1200" b="1" baseline="0" dirty="0" smtClean="0">
                <a:solidFill>
                  <a:srgbClr val="000000"/>
                </a:solidFill>
                <a:latin typeface="Arial" panose="020B0604020202020204" pitchFamily="34" charset="0"/>
                <a:cs typeface="Arial" panose="020B0604020202020204" pitchFamily="34" charset="0"/>
              </a:rPr>
              <a:t>, nécessitent une expertise fine, et pouvant être mobilisées dans des démarches d’amélioration de protocoles.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Arial" panose="020B0604020202020204" pitchFamily="34" charset="0"/>
                <a:cs typeface="Arial" panose="020B0604020202020204" pitchFamily="34" charset="0"/>
              </a:rPr>
              <a:t>En lien avec ces deux stages, les compétences développées sont recentrées sur les réelles compétences du technicien qui correspondent à son quotidien, accompagné par </a:t>
            </a:r>
            <a:r>
              <a:rPr lang="fr-FR" sz="1200" b="0" baseline="0" dirty="0" smtClean="0">
                <a:solidFill>
                  <a:srgbClr val="000000"/>
                </a:solidFill>
                <a:latin typeface="Arial" panose="020B0604020202020204" pitchFamily="34" charset="0"/>
                <a:cs typeface="Arial" panose="020B0604020202020204" pitchFamily="34" charset="0"/>
              </a:rPr>
              <a:t>le responsable du laboratoire de contrôle.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dirty="0" smtClean="0">
                <a:solidFill>
                  <a:srgbClr val="000000"/>
                </a:solidFill>
                <a:latin typeface="Arial" panose="020B0604020202020204" pitchFamily="34" charset="0"/>
                <a:cs typeface="Arial" panose="020B0604020202020204" pitchFamily="34" charset="0"/>
              </a:rPr>
              <a:t>L’ensemble des compétences des 4 blocs  sont développées lors des stages en milieu professionnel. Cependant seules les compétences identifiées dans les blocs 1 et 4 donnent lieu à une évaluation certificative à l’examen, en lien direct avec ces périodes de formation en milieu professionnel.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baseline="0" dirty="0" smtClean="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baseline="0" dirty="0" smtClean="0">
              <a:solidFill>
                <a:srgbClr val="000000"/>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0155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Concernant les horaires,</a:t>
            </a:r>
            <a:r>
              <a:rPr lang="fr-FR" baseline="0" dirty="0" smtClean="0"/>
              <a:t> l’enseignement général retrouve une place clairement affichée pour une formation transversale de niveau BTS donc un niveau de qualification 5 pour un diplôme professionnalisant de technicien et de niveau bac +2 permettant une poursuite d’études en niveau L3.</a:t>
            </a:r>
          </a:p>
          <a:p>
            <a:r>
              <a:rPr lang="fr-FR" baseline="0" dirty="0" smtClean="0"/>
              <a:t>Chaque enseignement général est validé par une épreuve certifiant les acquis, au service des compétences professionnelles et de la poursuite d’étude. </a:t>
            </a:r>
          </a:p>
          <a:p>
            <a:endParaRPr lang="fr-FR" baseline="0" dirty="0" smtClean="0"/>
          </a:p>
          <a:p>
            <a:r>
              <a:rPr lang="fr-FR" baseline="0" dirty="0" smtClean="0"/>
              <a:t>Chaque bloc de compétences est défini par un horaire classe entière, pour mener des activités de natures variées, et en groupe restreints (12 à 15 étudiants) dans les laboratoires spécialisés du lycée.</a:t>
            </a:r>
          </a:p>
          <a:p>
            <a:endParaRPr lang="fr-FR" baseline="0" dirty="0" smtClean="0"/>
          </a:p>
          <a:p>
            <a:r>
              <a:rPr lang="fr-FR" dirty="0" smtClean="0"/>
              <a:t>Un nombre important d’heures de formation est attribué pour la pratique en laboratoire des activités technologiques permettant de développer les compétences professionnelles.</a:t>
            </a:r>
          </a:p>
          <a:p>
            <a:r>
              <a:rPr lang="fr-FR" dirty="0" smtClean="0"/>
              <a:t>Les compétences des 4 blocs</a:t>
            </a:r>
            <a:r>
              <a:rPr lang="fr-FR" baseline="0" dirty="0" smtClean="0"/>
              <a:t> se développent et se renforcent également lors des deux stages en milieu professionnel</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82258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smtClean="0"/>
          </a:p>
          <a:p>
            <a:r>
              <a:rPr lang="fr-FR" b="1" dirty="0" smtClean="0"/>
              <a:t>Le groupe de travail d’élaboration</a:t>
            </a:r>
            <a:r>
              <a:rPr lang="fr-FR" b="1" baseline="0" dirty="0" smtClean="0"/>
              <a:t> du nouveau référentiel, en association avec la direction générale de l’enseignement scolaire, la </a:t>
            </a:r>
            <a:r>
              <a:rPr lang="fr-FR" b="1" baseline="0" dirty="0" err="1" smtClean="0"/>
              <a:t>DGESCO</a:t>
            </a:r>
            <a:r>
              <a:rPr lang="fr-FR" b="1" baseline="0" dirty="0" smtClean="0"/>
              <a:t> est composé de professionnels des </a:t>
            </a:r>
            <a:r>
              <a:rPr lang="fr-FR" b="1" baseline="0" dirty="0" err="1" smtClean="0"/>
              <a:t>bioanalyses</a:t>
            </a:r>
            <a:r>
              <a:rPr lang="fr-FR" b="1" baseline="0" dirty="0" smtClean="0"/>
              <a:t> en laboratoire de contrôle.</a:t>
            </a:r>
          </a:p>
          <a:p>
            <a:r>
              <a:rPr lang="fr-FR" b="1" baseline="0" dirty="0" smtClean="0"/>
              <a:t>Ce </a:t>
            </a:r>
            <a:r>
              <a:rPr lang="fr-FR" b="1" baseline="0" dirty="0" err="1" smtClean="0"/>
              <a:t>nv</a:t>
            </a:r>
            <a:r>
              <a:rPr lang="fr-FR" b="1" baseline="0" dirty="0" smtClean="0"/>
              <a:t> </a:t>
            </a:r>
            <a:r>
              <a:rPr lang="fr-FR" b="1" baseline="0" dirty="0" err="1" smtClean="0"/>
              <a:t>referentiel</a:t>
            </a:r>
            <a:r>
              <a:rPr lang="fr-FR" b="1" baseline="0" dirty="0" smtClean="0"/>
              <a:t> a été présenté comme diplôme de l’enseignement supérieur par la </a:t>
            </a:r>
            <a:r>
              <a:rPr lang="fr-FR" b="1" baseline="0" dirty="0" err="1" smtClean="0"/>
              <a:t>DGESIP</a:t>
            </a:r>
            <a:r>
              <a:rPr lang="fr-FR" b="1" baseline="0" dirty="0" smtClean="0"/>
              <a:t>  au </a:t>
            </a:r>
            <a:r>
              <a:rPr lang="fr-FR" b="1" baseline="0" dirty="0" err="1" smtClean="0"/>
              <a:t>CNESER</a:t>
            </a:r>
            <a:r>
              <a:rPr lang="fr-FR" b="1" baseline="0" dirty="0" smtClean="0"/>
              <a:t> (conseil national enseignement supérieur et de la recherche) qui a validé le niveau de formation et les modalités de certification, </a:t>
            </a:r>
          </a:p>
          <a:p>
            <a:r>
              <a:rPr lang="fr-FR" b="1" baseline="0" dirty="0" smtClean="0"/>
              <a:t>Il a aussi été présenté à la CSL (</a:t>
            </a:r>
            <a:r>
              <a:rPr lang="fr-FR" b="1" baseline="0" dirty="0" err="1" smtClean="0"/>
              <a:t>comm</a:t>
            </a:r>
            <a:r>
              <a:rPr lang="fr-FR" b="1" baseline="0" dirty="0" smtClean="0"/>
              <a:t> </a:t>
            </a:r>
            <a:r>
              <a:rPr lang="fr-FR" b="1" baseline="0" dirty="0" err="1" smtClean="0"/>
              <a:t>specialisée</a:t>
            </a:r>
            <a:r>
              <a:rPr lang="fr-FR" b="1" baseline="0" dirty="0" smtClean="0"/>
              <a:t> des </a:t>
            </a:r>
            <a:r>
              <a:rPr lang="fr-FR" b="1" baseline="0" dirty="0" err="1" smtClean="0"/>
              <a:t>lycees</a:t>
            </a:r>
            <a:r>
              <a:rPr lang="fr-FR" b="1" baseline="0" dirty="0" smtClean="0"/>
              <a:t>) pour les enseignements , en particulier les enseignements généraux </a:t>
            </a:r>
          </a:p>
          <a:p>
            <a:r>
              <a:rPr lang="fr-FR" b="1" baseline="0" dirty="0" smtClean="0"/>
              <a:t>Il a aussi été présenté au </a:t>
            </a:r>
            <a:r>
              <a:rPr lang="fr-FR" b="1" baseline="0" dirty="0" err="1" smtClean="0"/>
              <a:t>CSE</a:t>
            </a:r>
            <a:r>
              <a:rPr lang="fr-FR" b="1" baseline="0" dirty="0" smtClean="0"/>
              <a:t> (conseil sup de l’éducation) pour les valeurs éducatives menant à la professionnalisation en vue de l’insertion professionnelle et préparant également à la poursuite d’études. </a:t>
            </a:r>
          </a:p>
          <a:p>
            <a:r>
              <a:rPr lang="fr-FR" b="1" baseline="0" dirty="0" smtClean="0"/>
              <a:t>Trois séances en </a:t>
            </a:r>
            <a:r>
              <a:rPr lang="fr-FR" b="1" baseline="0" dirty="0" err="1" smtClean="0"/>
              <a:t>CPC</a:t>
            </a:r>
            <a:r>
              <a:rPr lang="fr-FR" b="1" baseline="0" dirty="0" smtClean="0"/>
              <a:t> (</a:t>
            </a:r>
            <a:r>
              <a:rPr lang="fr-FR" b="1" baseline="0" dirty="0" err="1" smtClean="0"/>
              <a:t>comm</a:t>
            </a:r>
            <a:r>
              <a:rPr lang="fr-FR" b="1" baseline="0" dirty="0" smtClean="0"/>
              <a:t> prof consultative) ont validé successivement la note d’opportunité de rénovation en juin 2021 , le nouveau référentiel d’activités professionnelles en septembre 2022, et  puis le 2 février 2024 où il a reçu un avis conforme.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1357557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02/02/2024</a:t>
            </a:r>
            <a:endParaRPr lang="fr-FR" dirty="0"/>
          </a:p>
        </p:txBody>
      </p:sp>
      <p:sp>
        <p:nvSpPr>
          <p:cNvPr id="5" name="Espace réservé du pied de page 4"/>
          <p:cNvSpPr>
            <a:spLocks noGrp="1"/>
          </p:cNvSpPr>
          <p:nvPr>
            <p:ph type="ftr" sz="quarter" idx="11"/>
          </p:nvPr>
        </p:nvSpPr>
        <p:spPr bwMode="gray">
          <a:xfrm>
            <a:off x="720000" y="3919897"/>
            <a:ext cx="5940232" cy="900000"/>
          </a:xfrm>
        </p:spPr>
        <p:txBody>
          <a:bodyPr anchor="b" anchorCtr="0"/>
          <a:lstStyle>
            <a:lvl1pPr>
              <a:defRPr sz="1150"/>
            </a:lvl1pPr>
          </a:lstStyle>
          <a:p>
            <a:r>
              <a:rPr lang="fr-FR"/>
              <a:t>DGESCO – DGESIP - IGÉSR</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7C30FD0E-4091-7947-B2D3-D2B7AE5FDF4D}"/>
              </a:ext>
            </a:extLst>
          </p:cNvPr>
          <p:cNvPicPr>
            <a:picLocks noChangeAspect="1"/>
          </p:cNvPicPr>
          <p:nvPr userDrawn="1"/>
        </p:nvPicPr>
        <p:blipFill>
          <a:blip r:embed="rId2"/>
          <a:stretch>
            <a:fillRect/>
          </a:stretch>
        </p:blipFill>
        <p:spPr>
          <a:xfrm>
            <a:off x="451330" y="267494"/>
            <a:ext cx="3168352" cy="3922267"/>
          </a:xfrm>
          <a:prstGeom prst="rect">
            <a:avLst/>
          </a:prstGeom>
        </p:spPr>
      </p:pic>
      <p:pic>
        <p:nvPicPr>
          <p:cNvPr id="2" name="Image 1">
            <a:extLst>
              <a:ext uri="{FF2B5EF4-FFF2-40B4-BE49-F238E27FC236}">
                <a16:creationId xmlns:a16="http://schemas.microsoft.com/office/drawing/2014/main" id="{1828DAA0-0809-B64F-98BB-B50E3782395C}"/>
              </a:ext>
            </a:extLst>
          </p:cNvPr>
          <p:cNvPicPr>
            <a:picLocks noChangeAspect="1"/>
          </p:cNvPicPr>
          <p:nvPr userDrawn="1"/>
        </p:nvPicPr>
        <p:blipFill>
          <a:blip r:embed="rId3"/>
          <a:stretch>
            <a:fillRect/>
          </a:stretch>
        </p:blipFill>
        <p:spPr>
          <a:xfrm>
            <a:off x="6444208" y="544975"/>
            <a:ext cx="2016224" cy="1248855"/>
          </a:xfrm>
          <a:prstGeom prst="rect">
            <a:avLst/>
          </a:prstGeom>
        </p:spPr>
      </p:pic>
      <p:pic>
        <p:nvPicPr>
          <p:cNvPr id="3" name="Image 2"/>
          <p:cNvPicPr>
            <a:picLocks noChangeAspect="1"/>
          </p:cNvPicPr>
          <p:nvPr userDrawn="1"/>
        </p:nvPicPr>
        <p:blipFill>
          <a:blip r:embed="rId4"/>
          <a:stretch>
            <a:fillRect/>
          </a:stretch>
        </p:blipFill>
        <p:spPr>
          <a:xfrm>
            <a:off x="7040774" y="4189761"/>
            <a:ext cx="823092" cy="66100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99924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89901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02/02/2024</a:t>
            </a:r>
            <a:endParaRPr lang="fr-FR"/>
          </a:p>
        </p:txBody>
      </p:sp>
      <p:sp>
        <p:nvSpPr>
          <p:cNvPr id="8" name="Espace réservé du pied de page 7"/>
          <p:cNvSpPr>
            <a:spLocks noGrp="1"/>
          </p:cNvSpPr>
          <p:nvPr>
            <p:ph type="ftr" sz="quarter" idx="11"/>
          </p:nvPr>
        </p:nvSpPr>
        <p:spPr/>
        <p:txBody>
          <a:bodyPr/>
          <a:lstStyle/>
          <a:p>
            <a:r>
              <a:rPr lang="fr-FR" smtClean="0"/>
              <a:t>DGESCO – DGESIP - IGÉSR</a:t>
            </a:r>
            <a:endParaRPr lang="fr-FR"/>
          </a:p>
        </p:txBody>
      </p:sp>
      <p:sp>
        <p:nvSpPr>
          <p:cNvPr id="9" name="Espace réservé du numéro de diapositive 8"/>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04068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02/02/2024</a:t>
            </a:r>
            <a:endParaRPr lang="fr-FR"/>
          </a:p>
        </p:txBody>
      </p:sp>
      <p:sp>
        <p:nvSpPr>
          <p:cNvPr id="4" name="Espace réservé du pied de page 3"/>
          <p:cNvSpPr>
            <a:spLocks noGrp="1"/>
          </p:cNvSpPr>
          <p:nvPr>
            <p:ph type="ftr" sz="quarter" idx="11"/>
          </p:nvPr>
        </p:nvSpPr>
        <p:spPr/>
        <p:txBody>
          <a:bodyPr/>
          <a:lstStyle/>
          <a:p>
            <a:r>
              <a:rPr lang="fr-FR" smtClean="0"/>
              <a:t>DGESCO – DGESIP - IGÉSR</a:t>
            </a:r>
            <a:endParaRPr lang="fr-FR"/>
          </a:p>
        </p:txBody>
      </p:sp>
      <p:sp>
        <p:nvSpPr>
          <p:cNvPr id="5" name="Espace réservé du numéro de diapositive 4"/>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56741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02/02/2024</a:t>
            </a:r>
            <a:endParaRPr lang="fr-FR"/>
          </a:p>
        </p:txBody>
      </p:sp>
      <p:sp>
        <p:nvSpPr>
          <p:cNvPr id="3" name="Espace réservé du pied de page 2"/>
          <p:cNvSpPr>
            <a:spLocks noGrp="1"/>
          </p:cNvSpPr>
          <p:nvPr>
            <p:ph type="ftr" sz="quarter" idx="11"/>
          </p:nvPr>
        </p:nvSpPr>
        <p:spPr/>
        <p:txBody>
          <a:bodyPr/>
          <a:lstStyle/>
          <a:p>
            <a:r>
              <a:rPr lang="fr-FR" smtClean="0"/>
              <a:t>DGESCO – DGESIP - IGÉSR</a:t>
            </a:r>
            <a:endParaRPr lang="fr-FR"/>
          </a:p>
        </p:txBody>
      </p:sp>
      <p:sp>
        <p:nvSpPr>
          <p:cNvPr id="4" name="Espace réservé du numéro de diapositive 3"/>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3441266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266882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02/02/2024</a:t>
            </a:r>
            <a:endParaRPr lang="fr-FR"/>
          </a:p>
        </p:txBody>
      </p:sp>
      <p:sp>
        <p:nvSpPr>
          <p:cNvPr id="6" name="Espace réservé du pied de page 5"/>
          <p:cNvSpPr>
            <a:spLocks noGrp="1"/>
          </p:cNvSpPr>
          <p:nvPr>
            <p:ph type="ftr" sz="quarter" idx="11"/>
          </p:nvPr>
        </p:nvSpPr>
        <p:spPr/>
        <p:txBody>
          <a:bodyPr/>
          <a:lstStyle/>
          <a:p>
            <a:r>
              <a:rPr lang="fr-FR" smtClean="0"/>
              <a:t>DGESCO – DGESIP - IGÉSR</a:t>
            </a:r>
            <a:endParaRPr lang="fr-FR"/>
          </a:p>
        </p:txBody>
      </p:sp>
      <p:sp>
        <p:nvSpPr>
          <p:cNvPr id="7" name="Espace réservé du numéro de diapositive 6"/>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415868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4026981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28266080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smtClean="0"/>
              <a:t>02/02/2024</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a:t>DGESCO – DGESIP - IGÉSR</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180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60742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1"/>
            <a:ext cx="1278117" cy="1581669"/>
          </a:xfrm>
          <a:prstGeom prst="rect">
            <a:avLst/>
          </a:prstGeom>
        </p:spPr>
      </p:pic>
      <p:pic>
        <p:nvPicPr>
          <p:cNvPr id="4" name="Image 3">
            <a:extLst>
              <a:ext uri="{FF2B5EF4-FFF2-40B4-BE49-F238E27FC236}">
                <a16:creationId xmlns:a16="http://schemas.microsoft.com/office/drawing/2014/main" id="{68F04B3B-184E-300B-81DF-B2546BDC1945}"/>
              </a:ext>
            </a:extLst>
          </p:cNvPr>
          <p:cNvPicPr>
            <a:picLocks noChangeAspect="1"/>
          </p:cNvPicPr>
          <p:nvPr userDrawn="1"/>
        </p:nvPicPr>
        <p:blipFill>
          <a:blip r:embed="rId3"/>
          <a:stretch>
            <a:fillRect/>
          </a:stretch>
        </p:blipFill>
        <p:spPr>
          <a:xfrm>
            <a:off x="7773233" y="90001"/>
            <a:ext cx="1216588" cy="753558"/>
          </a:xfrm>
          <a:prstGeom prst="rect">
            <a:avLst/>
          </a:prstGeom>
        </p:spPr>
      </p:pic>
      <p:pic>
        <p:nvPicPr>
          <p:cNvPr id="13" name="Image 12"/>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73233" y="4718006"/>
            <a:ext cx="418486" cy="379616"/>
          </a:xfrm>
          <a:prstGeom prst="rect">
            <a:avLst/>
          </a:prstGeom>
          <a:noFill/>
        </p:spPr>
      </p:pic>
    </p:spTree>
    <p:extLst>
      <p:ext uri="{BB962C8B-B14F-4D97-AF65-F5344CB8AC3E}">
        <p14:creationId xmlns:p14="http://schemas.microsoft.com/office/powerpoint/2010/main" val="41433564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70233" y="4737623"/>
            <a:ext cx="990448" cy="360000"/>
          </a:xfrm>
        </p:spPr>
        <p:txBody>
          <a:bodyPr/>
          <a:lstStyle>
            <a:lvl1pPr>
              <a:defRPr/>
            </a:lvl1pPr>
          </a:lstStyle>
          <a:p>
            <a:pPr algn="r"/>
            <a:r>
              <a:rPr lang="fr-FR" cap="all" dirty="0" smtClean="0"/>
              <a:t>10/04/2024</a:t>
            </a:r>
            <a:endParaRPr lang="fr-FR" cap="all" dirty="0"/>
          </a:p>
        </p:txBody>
      </p:sp>
      <p:sp>
        <p:nvSpPr>
          <p:cNvPr id="3" name="Espace réservé du pied de page 2"/>
          <p:cNvSpPr>
            <a:spLocks noGrp="1"/>
          </p:cNvSpPr>
          <p:nvPr>
            <p:ph type="ftr" sz="quarter" idx="11"/>
          </p:nvPr>
        </p:nvSpPr>
        <p:spPr bwMode="gray">
          <a:xfrm>
            <a:off x="353693" y="4759933"/>
            <a:ext cx="5904000" cy="360000"/>
          </a:xfrm>
        </p:spPr>
        <p:txBody>
          <a:bodyPr/>
          <a:lstStyle>
            <a:lvl1pPr>
              <a:defRPr/>
            </a:lvl1pPr>
          </a:lstStyle>
          <a:p>
            <a:r>
              <a:rPr lang="fr-FR"/>
              <a:t>DGESCO – DGESIP - IGÉSR</a:t>
            </a:r>
            <a:endParaRPr lang="fr-FR" dirty="0"/>
          </a:p>
        </p:txBody>
      </p:sp>
      <p:sp>
        <p:nvSpPr>
          <p:cNvPr id="8" name="Espace réservé du numéro de diapositive 7"/>
          <p:cNvSpPr>
            <a:spLocks noGrp="1"/>
          </p:cNvSpPr>
          <p:nvPr>
            <p:ph type="sldNum" sz="quarter" idx="12"/>
          </p:nvPr>
        </p:nvSpPr>
        <p:spPr bwMode="gray">
          <a:xfrm>
            <a:off x="6264000" y="4761084"/>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180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167996" y="4647668"/>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0"/>
            <a:ext cx="1278117" cy="1581669"/>
          </a:xfrm>
          <a:prstGeom prst="rect">
            <a:avLst/>
          </a:prstGeom>
        </p:spPr>
      </p:pic>
      <p:pic>
        <p:nvPicPr>
          <p:cNvPr id="4" name="Image 3">
            <a:extLst>
              <a:ext uri="{FF2B5EF4-FFF2-40B4-BE49-F238E27FC236}">
                <a16:creationId xmlns:a16="http://schemas.microsoft.com/office/drawing/2014/main" id="{68F04B3B-184E-300B-81DF-B2546BDC1945}"/>
              </a:ext>
            </a:extLst>
          </p:cNvPr>
          <p:cNvPicPr>
            <a:picLocks noChangeAspect="1"/>
          </p:cNvPicPr>
          <p:nvPr userDrawn="1"/>
        </p:nvPicPr>
        <p:blipFill>
          <a:blip r:embed="rId3"/>
          <a:stretch>
            <a:fillRect/>
          </a:stretch>
        </p:blipFill>
        <p:spPr>
          <a:xfrm>
            <a:off x="7773232" y="90001"/>
            <a:ext cx="1216588" cy="753558"/>
          </a:xfrm>
          <a:prstGeom prst="rect">
            <a:avLst/>
          </a:prstGeom>
        </p:spPr>
      </p:pic>
      <p:pic>
        <p:nvPicPr>
          <p:cNvPr id="14" name="Image 13"/>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48265" y="4668313"/>
            <a:ext cx="665736" cy="475187"/>
          </a:xfrm>
          <a:prstGeom prst="rect">
            <a:avLst/>
          </a:prstGeom>
          <a:noFill/>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02/02/2024</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DGESCO – DGESIP - IGÉSR</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288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02/02/2024</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DGESCO – DGESIP - IGÉSR</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02/02/2024</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a:t>DGESCO – DGESIP - IGÉSR</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69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789756" y="273844"/>
            <a:ext cx="7886700" cy="994172"/>
          </a:xfrm>
        </p:spPr>
        <p:txBody>
          <a:bodyPr/>
          <a:lstStyle/>
          <a:p>
            <a:pPr>
              <a:defRPr/>
            </a:pPr>
            <a:r>
              <a:rPr lang="fr-FR"/>
              <a:t>Modifiez le style du titre</a:t>
            </a:r>
            <a:endParaRPr/>
          </a:p>
        </p:txBody>
      </p:sp>
      <p:sp>
        <p:nvSpPr>
          <p:cNvPr id="5" name="Espace réservé du contenu 2"/>
          <p:cNvSpPr>
            <a:spLocks noGrp="1"/>
          </p:cNvSpPr>
          <p:nvPr>
            <p:ph idx="1"/>
          </p:nvPr>
        </p:nvSpPr>
        <p:spPr bwMode="auto"/>
        <p:txBody>
          <a:bodyPr/>
          <a:lstStyle/>
          <a:p>
            <a:pPr>
              <a:defRPr/>
            </a:pPr>
            <a:r>
              <a:rPr lang="fr-FR"/>
              <a:t>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endParaRPr/>
          </a:p>
        </p:txBody>
      </p:sp>
      <p:sp>
        <p:nvSpPr>
          <p:cNvPr id="6" name="Espace réservé de la date 3"/>
          <p:cNvSpPr>
            <a:spLocks noGrp="1"/>
          </p:cNvSpPr>
          <p:nvPr>
            <p:ph type="dt" sz="half" idx="10"/>
          </p:nvPr>
        </p:nvSpPr>
        <p:spPr bwMode="auto"/>
        <p:txBody>
          <a:bodyPr/>
          <a:lstStyle/>
          <a:p>
            <a:pPr>
              <a:defRPr/>
            </a:pPr>
            <a:fld id="{CAB60F20-1B14-4A11-9377-57573636B32B}" type="datetime1">
              <a:rPr lang="fr-FR"/>
              <a:t>11/04/2024</a:t>
            </a:fld>
            <a:endParaRPr lang="fr-FR"/>
          </a:p>
        </p:txBody>
      </p:sp>
      <p:sp>
        <p:nvSpPr>
          <p:cNvPr id="8" name="Espace réservé du numéro de diapositive 5"/>
          <p:cNvSpPr>
            <a:spLocks noGrp="1"/>
          </p:cNvSpPr>
          <p:nvPr>
            <p:ph type="sldNum" sz="quarter" idx="12"/>
          </p:nvPr>
        </p:nvSpPr>
        <p:spPr bwMode="auto"/>
        <p:txBody>
          <a:bodyPr/>
          <a:lstStyle/>
          <a:p>
            <a:pPr>
              <a:defRPr/>
            </a:pPr>
            <a:fld id="{25DE6D80-3B35-5D44-A1AD-6C3031C29133}" type="slidenum">
              <a:rPr lang="fr-FR"/>
              <a:t>‹N°›</a:t>
            </a:fld>
            <a:endParaRPr lang="fr-FR"/>
          </a:p>
        </p:txBody>
      </p:sp>
      <p:sp>
        <p:nvSpPr>
          <p:cNvPr id="9" name="Espace réservé du pied de page 5">
            <a:extLst>
              <a:ext uri="{FF2B5EF4-FFF2-40B4-BE49-F238E27FC236}">
                <a16:creationId xmlns:a16="http://schemas.microsoft.com/office/drawing/2014/main" id="{E0CF3C36-369F-4875-8873-109FADE2E90B}"/>
              </a:ext>
            </a:extLst>
          </p:cNvPr>
          <p:cNvSpPr txBox="1">
            <a:spLocks/>
          </p:cNvSpPr>
          <p:nvPr userDrawn="1"/>
        </p:nvSpPr>
        <p:spPr bwMode="auto">
          <a:xfrm>
            <a:off x="3028950" y="4860336"/>
            <a:ext cx="3086100" cy="273844"/>
          </a:xfrm>
          <a:prstGeom prst="rect">
            <a:avLst/>
          </a:prstGeom>
        </p:spPr>
        <p:txBody>
          <a:bodyPr vert="horz" lIns="68580" tIns="34290" rIns="68580" bIns="34290" rtlCol="0" anchor="ctr"/>
          <a:lstStyle>
            <a:defPPr>
              <a:defRPr lang="fr-FR"/>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sz="900"/>
              <a:t>CPC industries - séance du 6 janvier 2023</a:t>
            </a:r>
            <a:endParaRPr lang="fr-FR" sz="900" dirty="0"/>
          </a:p>
        </p:txBody>
      </p:sp>
      <p:grpSp>
        <p:nvGrpSpPr>
          <p:cNvPr id="7" name="Groupe 6">
            <a:extLst>
              <a:ext uri="{FF2B5EF4-FFF2-40B4-BE49-F238E27FC236}">
                <a16:creationId xmlns:a16="http://schemas.microsoft.com/office/drawing/2014/main" id="{60389FE3-5337-404E-AB4D-76361F83AF21}"/>
              </a:ext>
            </a:extLst>
          </p:cNvPr>
          <p:cNvGrpSpPr/>
          <p:nvPr userDrawn="1"/>
        </p:nvGrpSpPr>
        <p:grpSpPr>
          <a:xfrm>
            <a:off x="2902" y="94767"/>
            <a:ext cx="788678" cy="694785"/>
            <a:chOff x="0" y="0"/>
            <a:chExt cx="2351584" cy="1772816"/>
          </a:xfrm>
        </p:grpSpPr>
        <p:sp>
          <p:nvSpPr>
            <p:cNvPr id="10" name="Rectangle 9">
              <a:extLst>
                <a:ext uri="{FF2B5EF4-FFF2-40B4-BE49-F238E27FC236}">
                  <a16:creationId xmlns:a16="http://schemas.microsoft.com/office/drawing/2014/main" id="{5891DC51-4D56-4B0F-9E83-08C23F81FA99}"/>
                </a:ext>
              </a:extLst>
            </p:cNvPr>
            <p:cNvSpPr/>
            <p:nvPr/>
          </p:nvSpPr>
          <p:spPr>
            <a:xfrm>
              <a:off x="0" y="0"/>
              <a:ext cx="2351584" cy="1772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Image 10">
              <a:extLst>
                <a:ext uri="{FF2B5EF4-FFF2-40B4-BE49-F238E27FC236}">
                  <a16:creationId xmlns:a16="http://schemas.microsoft.com/office/drawing/2014/main" id="{A4799DB0-55AE-4AE9-96E7-D0A2D11FBA4A}"/>
                </a:ext>
              </a:extLst>
            </p:cNvPr>
            <p:cNvPicPr>
              <a:picLocks noChangeAspect="1"/>
            </p:cNvPicPr>
            <p:nvPr/>
          </p:nvPicPr>
          <p:blipFill>
            <a:blip r:embed="rId2"/>
            <a:stretch>
              <a:fillRect/>
            </a:stretch>
          </p:blipFill>
          <p:spPr>
            <a:xfrm>
              <a:off x="18678" y="33837"/>
              <a:ext cx="2220342" cy="1738979"/>
            </a:xfrm>
            <a:prstGeom prst="rect">
              <a:avLst/>
            </a:prstGeom>
            <a:ln>
              <a:noFill/>
            </a:ln>
          </p:spPr>
        </p:pic>
      </p:grpSp>
    </p:spTree>
    <p:extLst>
      <p:ext uri="{BB962C8B-B14F-4D97-AF65-F5344CB8AC3E}">
        <p14:creationId xmlns:p14="http://schemas.microsoft.com/office/powerpoint/2010/main" val="250699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10124784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02/02/2024</a:t>
            </a:r>
            <a:endParaRPr lang="fr-FR"/>
          </a:p>
        </p:txBody>
      </p:sp>
      <p:sp>
        <p:nvSpPr>
          <p:cNvPr id="5" name="Espace réservé du pied de page 4"/>
          <p:cNvSpPr>
            <a:spLocks noGrp="1"/>
          </p:cNvSpPr>
          <p:nvPr>
            <p:ph type="ftr" sz="quarter" idx="11"/>
          </p:nvPr>
        </p:nvSpPr>
        <p:spPr/>
        <p:txBody>
          <a:bodyPr/>
          <a:lstStyle/>
          <a:p>
            <a:r>
              <a:rPr lang="fr-FR" smtClean="0"/>
              <a:t>DGESCO – DGESIP - IGÉSR</a:t>
            </a:r>
            <a:endParaRPr lang="fr-FR"/>
          </a:p>
        </p:txBody>
      </p:sp>
      <p:sp>
        <p:nvSpPr>
          <p:cNvPr id="6" name="Espace réservé du numéro de diapositive 5"/>
          <p:cNvSpPr>
            <a:spLocks noGrp="1"/>
          </p:cNvSpPr>
          <p:nvPr>
            <p:ph type="sldNum" sz="quarter" idx="12"/>
          </p:nvPr>
        </p:nvSpPr>
        <p:spPr/>
        <p:txBody>
          <a:bodyPr/>
          <a:lstStyle/>
          <a:p>
            <a:fld id="{9BE67ED9-B119-4002-A371-935603667797}" type="slidenum">
              <a:rPr lang="fr-FR" smtClean="0"/>
              <a:t>‹N°›</a:t>
            </a:fld>
            <a:endParaRPr lang="fr-FR"/>
          </a:p>
        </p:txBody>
      </p:sp>
    </p:spTree>
    <p:extLst>
      <p:ext uri="{BB962C8B-B14F-4D97-AF65-F5344CB8AC3E}">
        <p14:creationId xmlns:p14="http://schemas.microsoft.com/office/powerpoint/2010/main" val="454753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02/02/2024</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DGESCO – DGESIP - IGÉSR</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2332B04-A50D-4F43-8C65-139447E7B825}"/>
              </a:ext>
            </a:extLst>
          </p:cNvPr>
          <p:cNvPicPr>
            <a:picLocks noChangeAspect="1"/>
          </p:cNvPicPr>
          <p:nvPr userDrawn="1"/>
        </p:nvPicPr>
        <p:blipFill>
          <a:blip r:embed="rId9"/>
          <a:stretch>
            <a:fillRect/>
          </a:stretch>
        </p:blipFill>
        <p:spPr>
          <a:xfrm>
            <a:off x="331959" y="60567"/>
            <a:ext cx="639641" cy="791555"/>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4" r:id="rId7"/>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smtClean="0"/>
              <a:t>02/02/2024</a:t>
            </a:r>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smtClean="0"/>
              <a:t>DGESCO – DGESIP - IGÉSR</a:t>
            </a:r>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E67ED9-B119-4002-A371-935603667797}" type="slidenum">
              <a:rPr lang="fr-FR" smtClean="0"/>
              <a:t>‹N°›</a:t>
            </a:fld>
            <a:endParaRPr lang="fr-FR"/>
          </a:p>
        </p:txBody>
      </p:sp>
    </p:spTree>
    <p:extLst>
      <p:ext uri="{BB962C8B-B14F-4D97-AF65-F5344CB8AC3E}">
        <p14:creationId xmlns:p14="http://schemas.microsoft.com/office/powerpoint/2010/main" val="273704569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umap.openstreetmap.fr/fr/map/bts-bioanalyses-et-controles_1032357#7/46.729/1.04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17.jpeg"/><Relationship Id="rId12" Type="http://schemas.openxmlformats.org/officeDocument/2006/relationships/image" Target="../media/image28.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5.jpeg"/><Relationship Id="rId11" Type="http://schemas.openxmlformats.org/officeDocument/2006/relationships/image" Target="../media/image12.png"/><Relationship Id="rId5" Type="http://schemas.openxmlformats.org/officeDocument/2006/relationships/image" Target="../media/image15.jpe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26.png"/><Relationship Id="rId1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Étoile à 7 branches 7"/>
          <p:cNvSpPr/>
          <p:nvPr/>
        </p:nvSpPr>
        <p:spPr>
          <a:xfrm rot="20960158">
            <a:off x="1849026" y="215868"/>
            <a:ext cx="4719997" cy="1224667"/>
          </a:xfrm>
          <a:prstGeom prst="star7">
            <a:avLst/>
          </a:prstGeom>
          <a:solidFill>
            <a:srgbClr val="B4CC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4">
                  <a:lumMod val="20000"/>
                  <a:lumOff val="80000"/>
                </a:schemeClr>
              </a:solidFill>
            </a:endParaRPr>
          </a:p>
        </p:txBody>
      </p:sp>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r>
              <a:rPr lang="fr-FR" cap="all" dirty="0" smtClean="0"/>
              <a:t>10/04/2024</a:t>
            </a:r>
            <a:endParaRPr lang="fr-FR" cap="all" dirty="0"/>
          </a:p>
        </p:txBody>
      </p:sp>
      <p:sp>
        <p:nvSpPr>
          <p:cNvPr id="4" name="Espace réservé du pied de page 3"/>
          <p:cNvSpPr>
            <a:spLocks noGrp="1"/>
          </p:cNvSpPr>
          <p:nvPr>
            <p:ph type="ftr" sz="quarter" idx="11"/>
          </p:nvPr>
        </p:nvSpPr>
        <p:spPr>
          <a:xfrm>
            <a:off x="96152" y="4737623"/>
            <a:ext cx="5904000" cy="360000"/>
          </a:xfrm>
        </p:spPr>
        <p:txBody>
          <a:bodyPr/>
          <a:lstStyle/>
          <a:p>
            <a:r>
              <a:rPr lang="fr-FR" dirty="0"/>
              <a:t>DGESCO – DGESIP - IGÉSR</a:t>
            </a:r>
          </a:p>
        </p:txBody>
      </p:sp>
      <p:sp>
        <p:nvSpPr>
          <p:cNvPr id="5" name="Espace réservé du numéro de diapositive 4"/>
          <p:cNvSpPr>
            <a:spLocks noGrp="1"/>
          </p:cNvSpPr>
          <p:nvPr>
            <p:ph type="sldNum" sz="quarter" idx="12"/>
          </p:nvPr>
        </p:nvSpPr>
        <p:spPr>
          <a:xfrm>
            <a:off x="6642233" y="4804341"/>
            <a:ext cx="1350000" cy="360000"/>
          </a:xfrm>
        </p:spPr>
        <p:txBody>
          <a:bodyPr/>
          <a:lstStyle/>
          <a:p>
            <a:fld id="{733122C9-A0B9-462F-8757-0847AD287B63}" type="slidenum">
              <a:rPr lang="fr-FR" smtClean="0"/>
              <a:pPr/>
              <a:t>1</a:t>
            </a:fld>
            <a:endParaRPr lang="fr-FR" dirty="0"/>
          </a:p>
        </p:txBody>
      </p:sp>
      <p:sp>
        <p:nvSpPr>
          <p:cNvPr id="6" name="Espace réservé du texte 5"/>
          <p:cNvSpPr>
            <a:spLocks noGrp="1"/>
          </p:cNvSpPr>
          <p:nvPr>
            <p:ph type="body" sz="quarter" idx="13"/>
          </p:nvPr>
        </p:nvSpPr>
        <p:spPr>
          <a:xfrm>
            <a:off x="342088" y="1779662"/>
            <a:ext cx="8424000" cy="2448272"/>
          </a:xfrm>
        </p:spPr>
        <p:txBody>
          <a:bodyPr/>
          <a:lstStyle/>
          <a:p>
            <a:pPr algn="ctr"/>
            <a:r>
              <a:rPr lang="fr-FR" sz="3600" dirty="0"/>
              <a:t>Brevet de Technicien Supérieur</a:t>
            </a:r>
          </a:p>
          <a:p>
            <a:pPr algn="ctr"/>
            <a:endParaRPr lang="fr-FR" sz="3600" dirty="0"/>
          </a:p>
          <a:p>
            <a:pPr algn="ctr"/>
            <a:r>
              <a:rPr lang="fr-FR" sz="3600" dirty="0"/>
              <a:t> BIO-ANALYSES EN </a:t>
            </a:r>
          </a:p>
          <a:p>
            <a:pPr algn="ctr"/>
            <a:endParaRPr lang="fr-FR" sz="3600" dirty="0"/>
          </a:p>
          <a:p>
            <a:pPr algn="ctr"/>
            <a:r>
              <a:rPr lang="fr-FR" sz="3600" dirty="0"/>
              <a:t>LABORATOIRE DE CONTRÔLE</a:t>
            </a:r>
          </a:p>
        </p:txBody>
      </p:sp>
      <p:sp>
        <p:nvSpPr>
          <p:cNvPr id="7" name="Rectangle 6"/>
          <p:cNvSpPr/>
          <p:nvPr/>
        </p:nvSpPr>
        <p:spPr>
          <a:xfrm rot="20784406">
            <a:off x="1925937" y="570615"/>
            <a:ext cx="4857313" cy="646331"/>
          </a:xfrm>
          <a:prstGeom prst="rect">
            <a:avLst/>
          </a:prstGeom>
          <a:noFill/>
        </p:spPr>
        <p:txBody>
          <a:bodyPr wrap="square" lIns="91440" tIns="45720" rIns="91440" bIns="45720">
            <a:spAutoFit/>
          </a:bodyPr>
          <a:lstStyle/>
          <a:p>
            <a:pPr algn="ctr"/>
            <a:r>
              <a:rPr lang="fr-FR" sz="3600" b="1" cap="none" spc="0"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NOUVEAU</a:t>
            </a:r>
            <a:endParaRPr lang="fr-FR"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9" name="ZoneTexte 8"/>
          <p:cNvSpPr txBox="1"/>
          <p:nvPr/>
        </p:nvSpPr>
        <p:spPr>
          <a:xfrm>
            <a:off x="1251577" y="4731990"/>
            <a:ext cx="5904656" cy="276999"/>
          </a:xfrm>
          <a:prstGeom prst="rect">
            <a:avLst/>
          </a:prstGeom>
          <a:noFill/>
        </p:spPr>
        <p:txBody>
          <a:bodyPr wrap="square" rtlCol="0">
            <a:spAutoFit/>
          </a:bodyPr>
          <a:lstStyle/>
          <a:p>
            <a:r>
              <a:rPr lang="fr-FR" sz="1200" dirty="0" smtClean="0">
                <a:solidFill>
                  <a:srgbClr val="2C9598"/>
                </a:solidFill>
              </a:rPr>
              <a:t>     </a:t>
            </a:r>
            <a:r>
              <a:rPr lang="fr-FR" sz="1200" dirty="0" smtClean="0">
                <a:solidFill>
                  <a:srgbClr val="2C9598"/>
                </a:solidFill>
              </a:rPr>
              <a:t>G</a:t>
            </a:r>
            <a:r>
              <a:rPr lang="fr-FR" sz="1200" dirty="0" smtClean="0">
                <a:solidFill>
                  <a:srgbClr val="2C9598"/>
                </a:solidFill>
              </a:rPr>
              <a:t>roupe  de travail rénovation / Caroline </a:t>
            </a:r>
            <a:r>
              <a:rPr lang="fr-FR" sz="1200" dirty="0" smtClean="0">
                <a:solidFill>
                  <a:srgbClr val="2C9598"/>
                </a:solidFill>
              </a:rPr>
              <a:t>Bonnefoy, </a:t>
            </a:r>
            <a:r>
              <a:rPr lang="fr-FR" sz="1200" dirty="0" smtClean="0">
                <a:solidFill>
                  <a:srgbClr val="2C9598"/>
                </a:solidFill>
              </a:rPr>
              <a:t>IGESR</a:t>
            </a:r>
            <a:r>
              <a:rPr lang="fr-FR" sz="1200" dirty="0" smtClean="0">
                <a:solidFill>
                  <a:srgbClr val="2C9598"/>
                </a:solidFill>
              </a:rPr>
              <a:t>/ </a:t>
            </a:r>
            <a:r>
              <a:rPr lang="fr-FR" sz="1200" dirty="0" smtClean="0">
                <a:solidFill>
                  <a:srgbClr val="2C9598"/>
                </a:solidFill>
              </a:rPr>
              <a:t>Sabine Orsoni, IA-IPR</a:t>
            </a:r>
            <a:endParaRPr lang="fr-FR" sz="1200" dirty="0">
              <a:solidFill>
                <a:srgbClr val="2C9598"/>
              </a:solidFill>
            </a:endParaRPr>
          </a:p>
        </p:txBody>
      </p:sp>
    </p:spTree>
    <p:extLst>
      <p:ext uri="{BB962C8B-B14F-4D97-AF65-F5344CB8AC3E}">
        <p14:creationId xmlns:p14="http://schemas.microsoft.com/office/powerpoint/2010/main" val="980903275"/>
      </p:ext>
    </p:extLst>
  </p:cSld>
  <p:clrMapOvr>
    <a:masterClrMapping/>
  </p:clrMapOvr>
  <mc:AlternateContent xmlns:mc="http://schemas.openxmlformats.org/markup-compatibility/2006" xmlns:p14="http://schemas.microsoft.com/office/powerpoint/2010/main">
    <mc:Choice Requires="p14">
      <p:transition spd="slow" p14:dur="2000" advTm="31183"/>
    </mc:Choice>
    <mc:Fallback xmlns="">
      <p:transition spd="slow" advTm="3118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B6243-E116-8636-D5EB-73AC18763204}"/>
              </a:ext>
            </a:extLst>
          </p:cNvPr>
          <p:cNvSpPr>
            <a:spLocks noGrp="1"/>
          </p:cNvSpPr>
          <p:nvPr>
            <p:ph type="title"/>
          </p:nvPr>
        </p:nvSpPr>
        <p:spPr/>
        <p:txBody>
          <a:bodyPr/>
          <a:lstStyle/>
          <a:p>
            <a:r>
              <a:rPr lang="fr-FR" dirty="0"/>
              <a:t>Carto</a:t>
            </a:r>
          </a:p>
        </p:txBody>
      </p:sp>
      <p:sp>
        <p:nvSpPr>
          <p:cNvPr id="4" name="Espace réservé du pied de page 3">
            <a:extLst>
              <a:ext uri="{FF2B5EF4-FFF2-40B4-BE49-F238E27FC236}">
                <a16:creationId xmlns:a16="http://schemas.microsoft.com/office/drawing/2014/main" id="{E8553DB3-F193-C20E-0E96-913E0E6F6422}"/>
              </a:ext>
            </a:extLst>
          </p:cNvPr>
          <p:cNvSpPr>
            <a:spLocks noGrp="1"/>
          </p:cNvSpPr>
          <p:nvPr>
            <p:ph type="ftr" sz="quarter" idx="11"/>
          </p:nvPr>
        </p:nvSpPr>
        <p:spPr/>
        <p:txBody>
          <a:bodyPr/>
          <a:lstStyle/>
          <a:p>
            <a:r>
              <a:rPr lang="fr-FR"/>
              <a:t>DGESCO – DGESIP - IGÉSR</a:t>
            </a:r>
            <a:endParaRPr lang="fr-FR" dirty="0"/>
          </a:p>
        </p:txBody>
      </p:sp>
      <p:sp>
        <p:nvSpPr>
          <p:cNvPr id="5" name="Espace réservé du numéro de diapositive 4">
            <a:extLst>
              <a:ext uri="{FF2B5EF4-FFF2-40B4-BE49-F238E27FC236}">
                <a16:creationId xmlns:a16="http://schemas.microsoft.com/office/drawing/2014/main" id="{59BF4444-2C01-D1D1-BF20-BF80408C9F17}"/>
              </a:ext>
            </a:extLst>
          </p:cNvPr>
          <p:cNvSpPr>
            <a:spLocks noGrp="1"/>
          </p:cNvSpPr>
          <p:nvPr>
            <p:ph type="sldNum" sz="quarter" idx="12"/>
          </p:nvPr>
        </p:nvSpPr>
        <p:spPr>
          <a:xfrm>
            <a:off x="6264000" y="4731990"/>
            <a:ext cx="1350000" cy="360000"/>
          </a:xfrm>
        </p:spPr>
        <p:txBody>
          <a:bodyPr/>
          <a:lstStyle/>
          <a:p>
            <a:fld id="{733122C9-A0B9-462F-8757-0847AD287B63}" type="slidenum">
              <a:rPr lang="fr-FR" smtClean="0"/>
              <a:pPr/>
              <a:t>10</a:t>
            </a:fld>
            <a:endParaRPr lang="fr-FR" dirty="0"/>
          </a:p>
        </p:txBody>
      </p:sp>
      <p:pic>
        <p:nvPicPr>
          <p:cNvPr id="9" name="Image 8">
            <a:extLst>
              <a:ext uri="{FF2B5EF4-FFF2-40B4-BE49-F238E27FC236}">
                <a16:creationId xmlns:a16="http://schemas.microsoft.com/office/drawing/2014/main" id="{B081F439-9165-7EA4-44A9-3495F4568EAA}"/>
              </a:ext>
            </a:extLst>
          </p:cNvPr>
          <p:cNvPicPr>
            <a:picLocks noChangeAspect="1"/>
          </p:cNvPicPr>
          <p:nvPr/>
        </p:nvPicPr>
        <p:blipFill>
          <a:blip r:embed="rId3"/>
          <a:stretch>
            <a:fillRect/>
          </a:stretch>
        </p:blipFill>
        <p:spPr>
          <a:xfrm>
            <a:off x="4416252" y="90000"/>
            <a:ext cx="4596998" cy="4497974"/>
          </a:xfrm>
          <a:prstGeom prst="rect">
            <a:avLst/>
          </a:prstGeom>
          <a:ln>
            <a:solidFill>
              <a:schemeClr val="tx2"/>
            </a:solidFill>
          </a:ln>
        </p:spPr>
      </p:pic>
      <p:sp>
        <p:nvSpPr>
          <p:cNvPr id="12" name="Rectangle : avec coin arrondi 4">
            <a:extLst>
              <a:ext uri="{FF2B5EF4-FFF2-40B4-BE49-F238E27FC236}">
                <a16:creationId xmlns:a16="http://schemas.microsoft.com/office/drawing/2014/main" id="{87ED2DCA-23C4-FD90-9C23-F08D66AD8219}"/>
              </a:ext>
            </a:extLst>
          </p:cNvPr>
          <p:cNvSpPr txBox="1"/>
          <p:nvPr/>
        </p:nvSpPr>
        <p:spPr>
          <a:xfrm>
            <a:off x="467544" y="2673590"/>
            <a:ext cx="2982731" cy="1166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74676" rIns="74676" bIns="74676" numCol="1" spcCol="1270" anchor="ctr" anchorCtr="0">
            <a:noAutofit/>
          </a:bodyPr>
          <a:lstStyle/>
          <a:p>
            <a:pPr algn="ctr" defTabSz="466725">
              <a:lnSpc>
                <a:spcPct val="90000"/>
              </a:lnSpc>
              <a:spcBef>
                <a:spcPct val="0"/>
              </a:spcBef>
              <a:spcAft>
                <a:spcPct val="35000"/>
              </a:spcAft>
              <a:defRPr/>
            </a:pPr>
            <a:r>
              <a:rPr lang="fr-FR" sz="1350" b="1" dirty="0">
                <a:solidFill>
                  <a:prstClr val="black"/>
                </a:solidFill>
                <a:latin typeface="Calibri" panose="020F0502020204030204"/>
              </a:rPr>
              <a:t/>
            </a:r>
            <a:br>
              <a:rPr lang="fr-FR" sz="1350" b="1" dirty="0">
                <a:solidFill>
                  <a:prstClr val="black"/>
                </a:solidFill>
                <a:latin typeface="Calibri" panose="020F0502020204030204"/>
              </a:rPr>
            </a:br>
            <a:r>
              <a:rPr lang="fr-FR" sz="1600" b="1" dirty="0">
                <a:solidFill>
                  <a:schemeClr val="tx2"/>
                </a:solidFill>
                <a:latin typeface="Calibri" panose="020F0502020204030204"/>
                <a:hlinkClick r:id="rId4">
                  <a:extLst>
                    <a:ext uri="{A12FA001-AC4F-418D-AE19-62706E023703}">
                      <ahyp:hlinkClr xmlns:ahyp="http://schemas.microsoft.com/office/drawing/2018/hyperlinkcolor" xmlns="" val="tx"/>
                    </a:ext>
                  </a:extLst>
                </a:hlinkClick>
              </a:rPr>
              <a:t>Cartographie des </a:t>
            </a:r>
            <a:r>
              <a:rPr lang="fr-FR" sz="1600" b="1" dirty="0" smtClean="0">
                <a:solidFill>
                  <a:schemeClr val="tx2"/>
                </a:solidFill>
                <a:latin typeface="Calibri" panose="020F0502020204030204"/>
                <a:hlinkClick r:id="rId4">
                  <a:extLst>
                    <a:ext uri="{A12FA001-AC4F-418D-AE19-62706E023703}">
                      <ahyp:hlinkClr xmlns:ahyp="http://schemas.microsoft.com/office/drawing/2018/hyperlinkcolor" xmlns="" val="tx"/>
                    </a:ext>
                  </a:extLst>
                </a:hlinkClick>
              </a:rPr>
              <a:t>40 établissements </a:t>
            </a:r>
            <a:endParaRPr lang="fr-FR" sz="1350" b="1" dirty="0">
              <a:solidFill>
                <a:schemeClr val="tx2"/>
              </a:solidFill>
              <a:latin typeface="Calibri" panose="020F0502020204030204"/>
            </a:endParaRPr>
          </a:p>
        </p:txBody>
      </p:sp>
      <p:sp>
        <p:nvSpPr>
          <p:cNvPr id="7" name="ZoneTexte 6">
            <a:extLst>
              <a:ext uri="{FF2B5EF4-FFF2-40B4-BE49-F238E27FC236}">
                <a16:creationId xmlns:a16="http://schemas.microsoft.com/office/drawing/2014/main" id="{02E62AE4-3FB7-3D05-B507-9B678F5E5C30}"/>
              </a:ext>
            </a:extLst>
          </p:cNvPr>
          <p:cNvSpPr txBox="1"/>
          <p:nvPr/>
        </p:nvSpPr>
        <p:spPr>
          <a:xfrm>
            <a:off x="180000" y="1873996"/>
            <a:ext cx="4236252" cy="1200329"/>
          </a:xfrm>
          <a:prstGeom prst="rect">
            <a:avLst/>
          </a:prstGeom>
          <a:noFill/>
          <a:ln>
            <a:noFill/>
          </a:ln>
        </p:spPr>
        <p:txBody>
          <a:bodyPr wrap="square">
            <a:spAutoFit/>
          </a:bodyPr>
          <a:lstStyle/>
          <a:p>
            <a:r>
              <a:rPr lang="fr-FR" cap="none" dirty="0"/>
              <a:t>Brevet de Technicien </a:t>
            </a:r>
            <a:r>
              <a:rPr lang="fr-FR" dirty="0"/>
              <a:t>S</a:t>
            </a:r>
            <a:r>
              <a:rPr lang="fr-FR" cap="none" dirty="0"/>
              <a:t>upérieur</a:t>
            </a:r>
          </a:p>
          <a:p>
            <a:r>
              <a:rPr lang="fr-FR" b="1" cap="none" dirty="0"/>
              <a:t>Bioanalyses en laboratoire de contrôle</a:t>
            </a:r>
          </a:p>
          <a:p>
            <a:endParaRPr lang="fr-FR" dirty="0">
              <a:solidFill>
                <a:schemeClr val="tx2"/>
              </a:solidFill>
            </a:endParaRPr>
          </a:p>
        </p:txBody>
      </p:sp>
    </p:spTree>
    <p:extLst>
      <p:ext uri="{BB962C8B-B14F-4D97-AF65-F5344CB8AC3E}">
        <p14:creationId xmlns:p14="http://schemas.microsoft.com/office/powerpoint/2010/main" val="3770130137"/>
      </p:ext>
    </p:extLst>
  </p:cSld>
  <p:clrMapOvr>
    <a:masterClrMapping/>
  </p:clrMapOvr>
  <mc:AlternateContent xmlns:mc="http://schemas.openxmlformats.org/markup-compatibility/2006" xmlns:p14="http://schemas.microsoft.com/office/powerpoint/2010/main">
    <mc:Choice Requires="p14">
      <p:transition spd="slow" p14:dur="2000" advTm="72421"/>
    </mc:Choice>
    <mc:Fallback xmlns="">
      <p:transition spd="slow" advTm="7242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B6243-E116-8636-D5EB-73AC18763204}"/>
              </a:ext>
            </a:extLst>
          </p:cNvPr>
          <p:cNvSpPr>
            <a:spLocks noGrp="1"/>
          </p:cNvSpPr>
          <p:nvPr>
            <p:ph type="title"/>
          </p:nvPr>
        </p:nvSpPr>
        <p:spPr/>
        <p:txBody>
          <a:bodyPr/>
          <a:lstStyle/>
          <a:p>
            <a:r>
              <a:rPr lang="fr-FR" dirty="0"/>
              <a:t>Carto</a:t>
            </a:r>
          </a:p>
        </p:txBody>
      </p:sp>
      <p:sp>
        <p:nvSpPr>
          <p:cNvPr id="4" name="Espace réservé du pied de page 3">
            <a:extLst>
              <a:ext uri="{FF2B5EF4-FFF2-40B4-BE49-F238E27FC236}">
                <a16:creationId xmlns:a16="http://schemas.microsoft.com/office/drawing/2014/main" id="{E8553DB3-F193-C20E-0E96-913E0E6F6422}"/>
              </a:ext>
            </a:extLst>
          </p:cNvPr>
          <p:cNvSpPr>
            <a:spLocks noGrp="1"/>
          </p:cNvSpPr>
          <p:nvPr>
            <p:ph type="ftr" sz="quarter" idx="11"/>
          </p:nvPr>
        </p:nvSpPr>
        <p:spPr/>
        <p:txBody>
          <a:bodyPr/>
          <a:lstStyle/>
          <a:p>
            <a:r>
              <a:rPr lang="fr-FR"/>
              <a:t>DGESCO – DGESIP - IGÉSR</a:t>
            </a:r>
            <a:endParaRPr lang="fr-FR" dirty="0"/>
          </a:p>
        </p:txBody>
      </p:sp>
      <p:sp>
        <p:nvSpPr>
          <p:cNvPr id="5" name="Espace réservé du numéro de diapositive 4">
            <a:extLst>
              <a:ext uri="{FF2B5EF4-FFF2-40B4-BE49-F238E27FC236}">
                <a16:creationId xmlns:a16="http://schemas.microsoft.com/office/drawing/2014/main" id="{59BF4444-2C01-D1D1-BF20-BF80408C9F17}"/>
              </a:ext>
            </a:extLst>
          </p:cNvPr>
          <p:cNvSpPr>
            <a:spLocks noGrp="1"/>
          </p:cNvSpPr>
          <p:nvPr>
            <p:ph type="sldNum" sz="quarter" idx="12"/>
          </p:nvPr>
        </p:nvSpPr>
        <p:spPr>
          <a:xfrm>
            <a:off x="6264000" y="4731990"/>
            <a:ext cx="1350000" cy="360000"/>
          </a:xfrm>
        </p:spPr>
        <p:txBody>
          <a:bodyPr/>
          <a:lstStyle/>
          <a:p>
            <a:fld id="{733122C9-A0B9-462F-8757-0847AD287B63}" type="slidenum">
              <a:rPr lang="fr-FR" smtClean="0"/>
              <a:pPr/>
              <a:t>11</a:t>
            </a:fld>
            <a:endParaRPr lang="fr-FR" dirty="0"/>
          </a:p>
        </p:txBody>
      </p:sp>
      <p:sp>
        <p:nvSpPr>
          <p:cNvPr id="12" name="Rectangle : avec coin arrondi 4">
            <a:extLst>
              <a:ext uri="{FF2B5EF4-FFF2-40B4-BE49-F238E27FC236}">
                <a16:creationId xmlns:a16="http://schemas.microsoft.com/office/drawing/2014/main" id="{87ED2DCA-23C4-FD90-9C23-F08D66AD8219}"/>
              </a:ext>
            </a:extLst>
          </p:cNvPr>
          <p:cNvSpPr txBox="1"/>
          <p:nvPr/>
        </p:nvSpPr>
        <p:spPr>
          <a:xfrm>
            <a:off x="467544" y="2673590"/>
            <a:ext cx="2982731" cy="1166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74676" rIns="74676" bIns="74676" numCol="1" spcCol="1270" anchor="ctr" anchorCtr="0">
            <a:noAutofit/>
          </a:bodyPr>
          <a:lstStyle/>
          <a:p>
            <a:pPr algn="ctr" defTabSz="466725">
              <a:lnSpc>
                <a:spcPct val="90000"/>
              </a:lnSpc>
              <a:spcBef>
                <a:spcPct val="0"/>
              </a:spcBef>
              <a:spcAft>
                <a:spcPct val="35000"/>
              </a:spcAft>
              <a:defRPr/>
            </a:pPr>
            <a:r>
              <a:rPr lang="fr-FR" sz="1350" b="1" dirty="0">
                <a:solidFill>
                  <a:prstClr val="black"/>
                </a:solidFill>
                <a:latin typeface="Calibri" panose="020F0502020204030204"/>
              </a:rPr>
              <a:t/>
            </a:r>
            <a:br>
              <a:rPr lang="fr-FR" sz="1350" b="1" dirty="0">
                <a:solidFill>
                  <a:prstClr val="black"/>
                </a:solidFill>
                <a:latin typeface="Calibri" panose="020F0502020204030204"/>
              </a:rPr>
            </a:br>
            <a:endParaRPr lang="fr-FR" sz="1350" b="1" dirty="0">
              <a:solidFill>
                <a:schemeClr val="tx2"/>
              </a:solidFill>
              <a:latin typeface="Calibri" panose="020F0502020204030204"/>
            </a:endParaRPr>
          </a:p>
        </p:txBody>
      </p:sp>
      <p:sp>
        <p:nvSpPr>
          <p:cNvPr id="7" name="ZoneTexte 6">
            <a:extLst>
              <a:ext uri="{FF2B5EF4-FFF2-40B4-BE49-F238E27FC236}">
                <a16:creationId xmlns:a16="http://schemas.microsoft.com/office/drawing/2014/main" id="{02E62AE4-3FB7-3D05-B507-9B678F5E5C30}"/>
              </a:ext>
            </a:extLst>
          </p:cNvPr>
          <p:cNvSpPr txBox="1"/>
          <p:nvPr/>
        </p:nvSpPr>
        <p:spPr>
          <a:xfrm>
            <a:off x="1648493" y="439514"/>
            <a:ext cx="5965506" cy="338554"/>
          </a:xfrm>
          <a:prstGeom prst="rect">
            <a:avLst/>
          </a:prstGeom>
          <a:noFill/>
          <a:ln>
            <a:solidFill>
              <a:schemeClr val="tx2"/>
            </a:solidFill>
          </a:ln>
        </p:spPr>
        <p:txBody>
          <a:bodyPr wrap="square">
            <a:spAutoFit/>
          </a:bodyPr>
          <a:lstStyle/>
          <a:p>
            <a:r>
              <a:rPr lang="fr-FR" sz="1600" b="1" dirty="0" smtClean="0">
                <a:solidFill>
                  <a:schemeClr val="tx2"/>
                </a:solidFill>
                <a:latin typeface="Calibri" panose="020F0502020204030204"/>
              </a:rPr>
              <a:t>Liste des lycées publics et privés sous contrat proposant la </a:t>
            </a:r>
            <a:r>
              <a:rPr lang="fr-FR" sz="1600" b="1" dirty="0">
                <a:solidFill>
                  <a:schemeClr val="tx2"/>
                </a:solidFill>
                <a:latin typeface="Calibri" panose="020F0502020204030204"/>
              </a:rPr>
              <a:t>formation </a:t>
            </a:r>
          </a:p>
        </p:txBody>
      </p:sp>
      <p:sp>
        <p:nvSpPr>
          <p:cNvPr id="10" name="Rectangle 9"/>
          <p:cNvSpPr/>
          <p:nvPr/>
        </p:nvSpPr>
        <p:spPr>
          <a:xfrm>
            <a:off x="1619672" y="131737"/>
            <a:ext cx="5994327" cy="307777"/>
          </a:xfrm>
          <a:prstGeom prst="rect">
            <a:avLst/>
          </a:prstGeom>
        </p:spPr>
        <p:txBody>
          <a:bodyPr wrap="square">
            <a:spAutoFit/>
          </a:bodyPr>
          <a:lstStyle/>
          <a:p>
            <a:pPr algn="ctr"/>
            <a:r>
              <a:rPr lang="fr-FR" sz="1400" dirty="0" smtClean="0">
                <a:solidFill>
                  <a:schemeClr val="tx2"/>
                </a:solidFill>
              </a:rPr>
              <a:t>BTS </a:t>
            </a:r>
            <a:r>
              <a:rPr lang="fr-FR" sz="1400" b="1" dirty="0" smtClean="0">
                <a:solidFill>
                  <a:schemeClr val="tx2"/>
                </a:solidFill>
              </a:rPr>
              <a:t>Bioanalyses </a:t>
            </a:r>
            <a:r>
              <a:rPr lang="fr-FR" sz="1400" b="1" dirty="0">
                <a:solidFill>
                  <a:schemeClr val="tx2"/>
                </a:solidFill>
              </a:rPr>
              <a:t>en laboratoire de contrôle</a:t>
            </a:r>
          </a:p>
        </p:txBody>
      </p:sp>
      <p:graphicFrame>
        <p:nvGraphicFramePr>
          <p:cNvPr id="15" name="Objet 14"/>
          <p:cNvGraphicFramePr>
            <a:graphicFrameLocks noChangeAspect="1"/>
          </p:cNvGraphicFramePr>
          <p:nvPr>
            <p:extLst>
              <p:ext uri="{D42A27DB-BD31-4B8C-83A1-F6EECF244321}">
                <p14:modId xmlns:p14="http://schemas.microsoft.com/office/powerpoint/2010/main" val="1101252985"/>
              </p:ext>
            </p:extLst>
          </p:nvPr>
        </p:nvGraphicFramePr>
        <p:xfrm>
          <a:off x="1331640" y="806011"/>
          <a:ext cx="3863975" cy="3840163"/>
        </p:xfrm>
        <a:graphic>
          <a:graphicData uri="http://schemas.openxmlformats.org/presentationml/2006/ole">
            <mc:AlternateContent xmlns:mc="http://schemas.openxmlformats.org/markup-compatibility/2006">
              <mc:Choice xmlns:v="urn:schemas-microsoft-com:vml" Requires="v">
                <p:oleObj spid="_x0000_s2161" name="Feuille de calcul" r:id="rId4" imgW="3863379" imgH="3840436" progId="Excel.Sheet.12">
                  <p:embed/>
                </p:oleObj>
              </mc:Choice>
              <mc:Fallback>
                <p:oleObj name="Feuille de calcul" r:id="rId4" imgW="3863379" imgH="3840436" progId="Excel.Sheet.12">
                  <p:embed/>
                  <p:pic>
                    <p:nvPicPr>
                      <p:cNvPr id="0" name=""/>
                      <p:cNvPicPr/>
                      <p:nvPr/>
                    </p:nvPicPr>
                    <p:blipFill>
                      <a:blip r:embed="rId5"/>
                      <a:stretch>
                        <a:fillRect/>
                      </a:stretch>
                    </p:blipFill>
                    <p:spPr>
                      <a:xfrm>
                        <a:off x="1331640" y="806011"/>
                        <a:ext cx="3863975" cy="3840163"/>
                      </a:xfrm>
                      <a:prstGeom prst="rect">
                        <a:avLst/>
                      </a:prstGeom>
                    </p:spPr>
                  </p:pic>
                </p:oleObj>
              </mc:Fallback>
            </mc:AlternateContent>
          </a:graphicData>
        </a:graphic>
      </p:graphicFrame>
      <p:graphicFrame>
        <p:nvGraphicFramePr>
          <p:cNvPr id="16" name="Objet 15"/>
          <p:cNvGraphicFramePr>
            <a:graphicFrameLocks noChangeAspect="1"/>
          </p:cNvGraphicFramePr>
          <p:nvPr>
            <p:extLst>
              <p:ext uri="{D42A27DB-BD31-4B8C-83A1-F6EECF244321}">
                <p14:modId xmlns:p14="http://schemas.microsoft.com/office/powerpoint/2010/main" val="3862526824"/>
              </p:ext>
            </p:extLst>
          </p:nvPr>
        </p:nvGraphicFramePr>
        <p:xfrm>
          <a:off x="5220072" y="889239"/>
          <a:ext cx="3870325" cy="3703637"/>
        </p:xfrm>
        <a:graphic>
          <a:graphicData uri="http://schemas.openxmlformats.org/presentationml/2006/ole">
            <mc:AlternateContent xmlns:mc="http://schemas.openxmlformats.org/markup-compatibility/2006">
              <mc:Choice xmlns:v="urn:schemas-microsoft-com:vml" Requires="v">
                <p:oleObj spid="_x0000_s2162" name="Feuille de calcul" r:id="rId6" imgW="3870839" imgH="3703176" progId="Excel.Sheet.12">
                  <p:embed/>
                </p:oleObj>
              </mc:Choice>
              <mc:Fallback>
                <p:oleObj name="Feuille de calcul" r:id="rId6" imgW="3870839" imgH="3703176" progId="Excel.Sheet.12">
                  <p:embed/>
                  <p:pic>
                    <p:nvPicPr>
                      <p:cNvPr id="0" name=""/>
                      <p:cNvPicPr/>
                      <p:nvPr/>
                    </p:nvPicPr>
                    <p:blipFill>
                      <a:blip r:embed="rId7"/>
                      <a:stretch>
                        <a:fillRect/>
                      </a:stretch>
                    </p:blipFill>
                    <p:spPr>
                      <a:xfrm>
                        <a:off x="5220072" y="889239"/>
                        <a:ext cx="3870325" cy="3703637"/>
                      </a:xfrm>
                      <a:prstGeom prst="rect">
                        <a:avLst/>
                      </a:prstGeom>
                    </p:spPr>
                  </p:pic>
                </p:oleObj>
              </mc:Fallback>
            </mc:AlternateContent>
          </a:graphicData>
        </a:graphic>
      </p:graphicFrame>
    </p:spTree>
    <p:extLst>
      <p:ext uri="{BB962C8B-B14F-4D97-AF65-F5344CB8AC3E}">
        <p14:creationId xmlns:p14="http://schemas.microsoft.com/office/powerpoint/2010/main" val="2243349043"/>
      </p:ext>
    </p:extLst>
  </p:cSld>
  <p:clrMapOvr>
    <a:masterClrMapping/>
  </p:clrMapOvr>
  <mc:AlternateContent xmlns:mc="http://schemas.openxmlformats.org/markup-compatibility/2006" xmlns:p14="http://schemas.microsoft.com/office/powerpoint/2010/main">
    <mc:Choice Requires="p14">
      <p:transition spd="slow" p14:dur="2000" advTm="35446"/>
    </mc:Choice>
    <mc:Fallback xmlns="">
      <p:transition spd="slow" advTm="3544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avec coins arrondis en diagonale 19"/>
          <p:cNvSpPr/>
          <p:nvPr/>
        </p:nvSpPr>
        <p:spPr bwMode="auto">
          <a:xfrm>
            <a:off x="266619" y="374209"/>
            <a:ext cx="2725454" cy="290924"/>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200" b="1" kern="0" dirty="0">
                <a:solidFill>
                  <a:srgbClr val="C00000">
                    <a:lumMod val="75000"/>
                  </a:srgbClr>
                </a:solidFill>
                <a:latin typeface="News Gothic MT"/>
                <a:cs typeface="Arial"/>
              </a:rPr>
              <a:t>Bioindustries</a:t>
            </a:r>
            <a:r>
              <a:rPr lang="fr-FR" sz="1350" b="1" kern="0" dirty="0">
                <a:solidFill>
                  <a:srgbClr val="C00000">
                    <a:lumMod val="75000"/>
                  </a:srgbClr>
                </a:solidFill>
                <a:latin typeface="News Gothic MT"/>
                <a:cs typeface="Arial"/>
              </a:rPr>
              <a:t> </a:t>
            </a:r>
          </a:p>
        </p:txBody>
      </p:sp>
      <p:sp>
        <p:nvSpPr>
          <p:cNvPr id="21" name="Rectangle avec coins arrondis en diagonale 20"/>
          <p:cNvSpPr/>
          <p:nvPr/>
        </p:nvSpPr>
        <p:spPr bwMode="auto">
          <a:xfrm>
            <a:off x="192270" y="2755133"/>
            <a:ext cx="2732021" cy="412874"/>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200" b="1" kern="0" dirty="0">
                <a:solidFill>
                  <a:srgbClr val="C00000">
                    <a:lumMod val="75000"/>
                  </a:srgbClr>
                </a:solidFill>
                <a:latin typeface="News Gothic MT"/>
                <a:cs typeface="Arial"/>
              </a:rPr>
              <a:t>Industries de bioproduction vaccins, biomédicaments</a:t>
            </a:r>
          </a:p>
        </p:txBody>
      </p:sp>
      <p:sp>
        <p:nvSpPr>
          <p:cNvPr id="22" name="Rectangle avec coins arrondis en diagonale 21"/>
          <p:cNvSpPr/>
          <p:nvPr/>
        </p:nvSpPr>
        <p:spPr bwMode="auto">
          <a:xfrm>
            <a:off x="6472766" y="397518"/>
            <a:ext cx="2466267" cy="425822"/>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a:t>
            </a:r>
          </a:p>
          <a:p>
            <a:pPr algn="ctr" defTabSz="685800"/>
            <a:r>
              <a:rPr lang="fr-FR" sz="1350" b="1" kern="0" dirty="0">
                <a:solidFill>
                  <a:srgbClr val="C00000">
                    <a:lumMod val="75000"/>
                  </a:srgbClr>
                </a:solidFill>
                <a:latin typeface="News Gothic MT"/>
                <a:cs typeface="Arial"/>
              </a:rPr>
              <a:t>Contrôle qualité </a:t>
            </a:r>
          </a:p>
        </p:txBody>
      </p:sp>
      <p:sp>
        <p:nvSpPr>
          <p:cNvPr id="23" name="Rectangle avec coins arrondis en diagonale 22"/>
          <p:cNvSpPr/>
          <p:nvPr/>
        </p:nvSpPr>
        <p:spPr bwMode="auto">
          <a:xfrm>
            <a:off x="6416722" y="2793312"/>
            <a:ext cx="2522313" cy="448901"/>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de recherche </a:t>
            </a:r>
          </a:p>
          <a:p>
            <a:pPr algn="ctr" defTabSz="685800"/>
            <a:r>
              <a:rPr lang="fr-FR" sz="1350" b="1" kern="0" dirty="0">
                <a:solidFill>
                  <a:srgbClr val="C00000">
                    <a:lumMod val="75000"/>
                  </a:srgbClr>
                </a:solidFill>
                <a:latin typeface="News Gothic MT"/>
                <a:cs typeface="Arial"/>
              </a:rPr>
              <a:t>et de développement</a:t>
            </a:r>
          </a:p>
        </p:txBody>
      </p:sp>
      <p:sp>
        <p:nvSpPr>
          <p:cNvPr id="18" name="Rectangle avec coins arrondis en diagonale 17"/>
          <p:cNvSpPr/>
          <p:nvPr/>
        </p:nvSpPr>
        <p:spPr bwMode="auto">
          <a:xfrm>
            <a:off x="3471590" y="1683006"/>
            <a:ext cx="2030393" cy="364332"/>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Service qualité </a:t>
            </a:r>
          </a:p>
        </p:txBody>
      </p:sp>
      <p:sp>
        <p:nvSpPr>
          <p:cNvPr id="7" name="Rectangle 6"/>
          <p:cNvSpPr/>
          <p:nvPr/>
        </p:nvSpPr>
        <p:spPr>
          <a:xfrm flipH="1">
            <a:off x="1946344" y="2033268"/>
            <a:ext cx="1314020" cy="473206"/>
          </a:xfrm>
          <a:prstGeom prst="rect">
            <a:avLst/>
          </a:prstGeom>
        </p:spPr>
        <p:txBody>
          <a:bodyPr wrap="square">
            <a:spAutoFit/>
          </a:bodyPr>
          <a:lstStyle/>
          <a:p>
            <a:pPr algn="ctr" defTabSz="685800"/>
            <a:r>
              <a:rPr lang="fr-FR" sz="825" kern="0" dirty="0">
                <a:solidFill>
                  <a:srgbClr val="C00000">
                    <a:lumMod val="75000"/>
                  </a:srgbClr>
                </a:solidFill>
                <a:latin typeface="News Gothic MT"/>
                <a:cs typeface="Arial"/>
              </a:rPr>
              <a:t>Pharmaceutique, Agroalimentaire, Cosmétique</a:t>
            </a:r>
          </a:p>
        </p:txBody>
      </p:sp>
      <p:pic>
        <p:nvPicPr>
          <p:cNvPr id="10" name="Image 9"/>
          <p:cNvPicPr>
            <a:picLocks noChangeAspect="1"/>
          </p:cNvPicPr>
          <p:nvPr/>
        </p:nvPicPr>
        <p:blipFill>
          <a:blip r:embed="rId4"/>
          <a:stretch>
            <a:fillRect/>
          </a:stretch>
        </p:blipFill>
        <p:spPr>
          <a:xfrm>
            <a:off x="3465027" y="2049560"/>
            <a:ext cx="2033687" cy="1467296"/>
          </a:xfrm>
          <a:prstGeom prst="rect">
            <a:avLst/>
          </a:prstGeom>
        </p:spPr>
      </p:pic>
      <p:pic>
        <p:nvPicPr>
          <p:cNvPr id="13" name="Picture 2" descr="Postes de sécurité microbiologiq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722" y="3194890"/>
            <a:ext cx="2522312" cy="184969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 donne a changé pour le financement des biotechs thérapeutiques en Europ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038" y="831768"/>
            <a:ext cx="2451723" cy="1636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îte De Pétri Avec Des Bactéries Rouges, Le Travail De Laboratoire Banque  D'Images et Photos Libres De Droits. Image 221000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9126" y="3231434"/>
            <a:ext cx="1106204" cy="736903"/>
          </a:xfrm>
          <a:prstGeom prst="rect">
            <a:avLst/>
          </a:prstGeom>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8"/>
          <a:stretch>
            <a:fillRect/>
          </a:stretch>
        </p:blipFill>
        <p:spPr>
          <a:xfrm>
            <a:off x="6150473" y="1519376"/>
            <a:ext cx="779575" cy="1061583"/>
          </a:xfrm>
          <a:prstGeom prst="rect">
            <a:avLst/>
          </a:prstGeom>
        </p:spPr>
      </p:pic>
      <p:pic>
        <p:nvPicPr>
          <p:cNvPr id="2" name="Image 1"/>
          <p:cNvPicPr>
            <a:picLocks noChangeAspect="1"/>
          </p:cNvPicPr>
          <p:nvPr/>
        </p:nvPicPr>
        <p:blipFill>
          <a:blip r:embed="rId9"/>
          <a:stretch>
            <a:fillRect/>
          </a:stretch>
        </p:blipFill>
        <p:spPr>
          <a:xfrm>
            <a:off x="1958476" y="624792"/>
            <a:ext cx="1033598" cy="1385462"/>
          </a:xfrm>
          <a:prstGeom prst="rect">
            <a:avLst/>
          </a:prstGeom>
        </p:spPr>
      </p:pic>
      <p:pic>
        <p:nvPicPr>
          <p:cNvPr id="4" name="Image 3"/>
          <p:cNvPicPr>
            <a:picLocks noChangeAspect="1"/>
          </p:cNvPicPr>
          <p:nvPr/>
        </p:nvPicPr>
        <p:blipFill>
          <a:blip r:embed="rId10"/>
          <a:stretch>
            <a:fillRect/>
          </a:stretch>
        </p:blipFill>
        <p:spPr>
          <a:xfrm>
            <a:off x="266619" y="635392"/>
            <a:ext cx="1691856" cy="1796627"/>
          </a:xfrm>
          <a:prstGeom prst="rect">
            <a:avLst/>
          </a:prstGeom>
        </p:spPr>
      </p:pic>
      <p:pic>
        <p:nvPicPr>
          <p:cNvPr id="19" name="Image 18"/>
          <p:cNvPicPr>
            <a:picLocks noChangeAspect="1"/>
          </p:cNvPicPr>
          <p:nvPr/>
        </p:nvPicPr>
        <p:blipFill>
          <a:blip r:embed="rId11"/>
          <a:stretch>
            <a:fillRect/>
          </a:stretch>
        </p:blipFill>
        <p:spPr>
          <a:xfrm>
            <a:off x="1478959" y="1843047"/>
            <a:ext cx="666731" cy="727486"/>
          </a:xfrm>
          <a:prstGeom prst="rect">
            <a:avLst/>
          </a:prstGeom>
        </p:spPr>
      </p:pic>
      <p:pic>
        <p:nvPicPr>
          <p:cNvPr id="9" name="Image 8"/>
          <p:cNvPicPr>
            <a:picLocks noChangeAspect="1"/>
          </p:cNvPicPr>
          <p:nvPr/>
        </p:nvPicPr>
        <p:blipFill>
          <a:blip r:embed="rId12"/>
          <a:stretch>
            <a:fillRect/>
          </a:stretch>
        </p:blipFill>
        <p:spPr>
          <a:xfrm>
            <a:off x="201403" y="3176254"/>
            <a:ext cx="1224698" cy="1822466"/>
          </a:xfrm>
          <a:prstGeom prst="rect">
            <a:avLst/>
          </a:prstGeom>
        </p:spPr>
      </p:pic>
      <p:pic>
        <p:nvPicPr>
          <p:cNvPr id="14" name="Image 13"/>
          <p:cNvPicPr>
            <a:picLocks noChangeAspect="1"/>
          </p:cNvPicPr>
          <p:nvPr/>
        </p:nvPicPr>
        <p:blipFill>
          <a:blip r:embed="rId13"/>
          <a:stretch>
            <a:fillRect/>
          </a:stretch>
        </p:blipFill>
        <p:spPr>
          <a:xfrm>
            <a:off x="1422549" y="3176981"/>
            <a:ext cx="1501742" cy="1821738"/>
          </a:xfrm>
          <a:prstGeom prst="rect">
            <a:avLst/>
          </a:prstGeom>
        </p:spPr>
      </p:pic>
      <p:pic>
        <p:nvPicPr>
          <p:cNvPr id="25" name="Picture 8" descr="Sanofi récupère un actif prometteur de Teva contre les maladies inflammatoires de l’intest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9048" y="4443769"/>
            <a:ext cx="950725" cy="634524"/>
          </a:xfrm>
          <a:prstGeom prst="rect">
            <a:avLst/>
          </a:prstGeom>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15"/>
          <a:stretch>
            <a:fillRect/>
          </a:stretch>
        </p:blipFill>
        <p:spPr>
          <a:xfrm>
            <a:off x="4429536" y="3123796"/>
            <a:ext cx="1065884" cy="817178"/>
          </a:xfrm>
          <a:prstGeom prst="rect">
            <a:avLst/>
          </a:prstGeom>
        </p:spPr>
      </p:pic>
      <p:sp>
        <p:nvSpPr>
          <p:cNvPr id="24" name="Ellipse 23"/>
          <p:cNvSpPr/>
          <p:nvPr/>
        </p:nvSpPr>
        <p:spPr bwMode="auto">
          <a:xfrm>
            <a:off x="5135284" y="379030"/>
            <a:ext cx="1934507" cy="1001501"/>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685800"/>
            <a:r>
              <a:rPr lang="fr-FR" sz="900" b="1" kern="0" dirty="0">
                <a:solidFill>
                  <a:prstClr val="black"/>
                </a:solidFill>
                <a:latin typeface="News Gothic MT"/>
                <a:cs typeface="Arial"/>
              </a:rPr>
              <a:t>BTS Bioanalyse en Laboratoire de Contrôles</a:t>
            </a:r>
          </a:p>
          <a:p>
            <a:pPr algn="ctr" defTabSz="685800"/>
            <a:r>
              <a:rPr lang="fr-FR" sz="900" b="1" kern="0" dirty="0">
                <a:solidFill>
                  <a:prstClr val="white"/>
                </a:solidFill>
                <a:latin typeface="News Gothic MT"/>
                <a:cs typeface="Arial"/>
              </a:rPr>
              <a:t>Optimisation de méthodes et analyse de la qualité technologique et sanitaire</a:t>
            </a:r>
          </a:p>
        </p:txBody>
      </p:sp>
      <p:sp>
        <p:nvSpPr>
          <p:cNvPr id="26" name="Ellipse 25"/>
          <p:cNvSpPr/>
          <p:nvPr/>
        </p:nvSpPr>
        <p:spPr bwMode="auto">
          <a:xfrm>
            <a:off x="5318312" y="3952367"/>
            <a:ext cx="1921760" cy="1155426"/>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900" b="1" kern="0" dirty="0">
                <a:solidFill>
                  <a:prstClr val="black"/>
                </a:solidFill>
                <a:latin typeface="News Gothic MT"/>
                <a:cs typeface="Arial"/>
              </a:rPr>
              <a:t>BTS Biotechnologies en recherche et en production</a:t>
            </a:r>
          </a:p>
          <a:p>
            <a:pPr algn="ctr" defTabSz="685800"/>
            <a:r>
              <a:rPr lang="fr-FR" sz="900" b="1" kern="0" dirty="0">
                <a:solidFill>
                  <a:prstClr val="white"/>
                </a:solidFill>
                <a:latin typeface="News Gothic MT"/>
                <a:cs typeface="Arial"/>
              </a:rPr>
              <a:t>Expertise technologique pour la recherche en biologie</a:t>
            </a:r>
          </a:p>
        </p:txBody>
      </p:sp>
      <p:sp>
        <p:nvSpPr>
          <p:cNvPr id="27" name="Ellipse 26"/>
          <p:cNvSpPr/>
          <p:nvPr/>
        </p:nvSpPr>
        <p:spPr bwMode="auto">
          <a:xfrm>
            <a:off x="2053616" y="3819333"/>
            <a:ext cx="1876914" cy="1006001"/>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900" b="1" kern="0" dirty="0">
                <a:solidFill>
                  <a:prstClr val="black"/>
                </a:solidFill>
                <a:latin typeface="News Gothic MT"/>
                <a:cs typeface="Arial"/>
              </a:rPr>
              <a:t>BTS Biotechnologies en recherche et en production</a:t>
            </a:r>
          </a:p>
          <a:p>
            <a:pPr algn="ctr" defTabSz="685800"/>
            <a:r>
              <a:rPr lang="fr-FR" sz="900" b="1" kern="0" dirty="0">
                <a:solidFill>
                  <a:prstClr val="white"/>
                </a:solidFill>
                <a:latin typeface="News Gothic MT"/>
                <a:cs typeface="Arial"/>
              </a:rPr>
              <a:t>Expertise technologique pour la bioproduction</a:t>
            </a:r>
          </a:p>
        </p:txBody>
      </p:sp>
      <p:sp>
        <p:nvSpPr>
          <p:cNvPr id="31" name="Ellipse 30"/>
          <p:cNvSpPr/>
          <p:nvPr/>
        </p:nvSpPr>
        <p:spPr bwMode="auto">
          <a:xfrm>
            <a:off x="4258642" y="2010254"/>
            <a:ext cx="1776294" cy="777843"/>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900" b="1" kern="0" dirty="0">
                <a:solidFill>
                  <a:prstClr val="black"/>
                </a:solidFill>
                <a:latin typeface="News Gothic MT"/>
                <a:cs typeface="Arial"/>
              </a:rPr>
              <a:t>BTS Bioqualité</a:t>
            </a:r>
          </a:p>
          <a:p>
            <a:pPr algn="ctr" defTabSz="685800"/>
            <a:r>
              <a:rPr lang="fr-FR" sz="900" b="1" kern="0" dirty="0">
                <a:solidFill>
                  <a:prstClr val="white"/>
                </a:solidFill>
                <a:latin typeface="News Gothic MT"/>
                <a:cs typeface="Arial"/>
              </a:rPr>
              <a:t>Management de la qualité à l’interface de la production et du contrôle</a:t>
            </a:r>
          </a:p>
        </p:txBody>
      </p:sp>
      <p:sp>
        <p:nvSpPr>
          <p:cNvPr id="28" name="Ellipse 27"/>
          <p:cNvSpPr/>
          <p:nvPr/>
        </p:nvSpPr>
        <p:spPr bwMode="auto">
          <a:xfrm>
            <a:off x="2789962" y="1162328"/>
            <a:ext cx="1347008" cy="657873"/>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fr-FR" sz="900" b="1" kern="0" dirty="0">
                <a:solidFill>
                  <a:prstClr val="black"/>
                </a:solidFill>
                <a:latin typeface="News Gothic MT"/>
                <a:cs typeface="Arial"/>
              </a:rPr>
              <a:t>Bac Pro PIPAC</a:t>
            </a:r>
          </a:p>
          <a:p>
            <a:pPr algn="ctr" defTabSz="685800">
              <a:defRPr/>
            </a:pPr>
            <a:r>
              <a:rPr lang="fr-FR" sz="825" b="1" kern="0" dirty="0">
                <a:solidFill>
                  <a:prstClr val="white"/>
                </a:solidFill>
                <a:latin typeface="News Gothic MT"/>
                <a:cs typeface="Arial"/>
              </a:rPr>
              <a:t>Production en environnement contrôlé</a:t>
            </a:r>
            <a:endParaRPr lang="fr-FR" sz="1050" b="1" kern="0" dirty="0">
              <a:solidFill>
                <a:prstClr val="white"/>
              </a:solidFill>
              <a:latin typeface="News Gothic MT"/>
              <a:cs typeface="Arial"/>
            </a:endParaRPr>
          </a:p>
        </p:txBody>
      </p:sp>
      <p:sp>
        <p:nvSpPr>
          <p:cNvPr id="29" name="Ellipse 28"/>
          <p:cNvSpPr/>
          <p:nvPr/>
        </p:nvSpPr>
        <p:spPr bwMode="auto">
          <a:xfrm>
            <a:off x="17604" y="1965761"/>
            <a:ext cx="1386160" cy="578205"/>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675" b="1" kern="0" dirty="0">
                <a:solidFill>
                  <a:prstClr val="black"/>
                </a:solidFill>
                <a:latin typeface="News Gothic MT"/>
                <a:cs typeface="Arial"/>
              </a:rPr>
              <a:t>BTS Métiers de l’eau</a:t>
            </a:r>
          </a:p>
          <a:p>
            <a:pPr algn="ctr" defTabSz="685800"/>
            <a:r>
              <a:rPr lang="fr-FR" sz="600" b="1" kern="0" dirty="0">
                <a:solidFill>
                  <a:prstClr val="white"/>
                </a:solidFill>
                <a:latin typeface="News Gothic MT"/>
                <a:cs typeface="Arial"/>
              </a:rPr>
              <a:t>Production d’eau industrielle </a:t>
            </a:r>
          </a:p>
          <a:p>
            <a:pPr algn="ctr" defTabSz="685800"/>
            <a:r>
              <a:rPr lang="fr-FR" sz="600" b="1" kern="0" dirty="0">
                <a:solidFill>
                  <a:prstClr val="white"/>
                </a:solidFill>
                <a:latin typeface="News Gothic MT"/>
                <a:cs typeface="Arial"/>
              </a:rPr>
              <a:t>Epuration des eaux de production</a:t>
            </a:r>
            <a:r>
              <a:rPr lang="fr-FR" sz="675" b="1" kern="0" dirty="0">
                <a:solidFill>
                  <a:prstClr val="white"/>
                </a:solidFill>
                <a:latin typeface="News Gothic MT"/>
                <a:cs typeface="Arial"/>
              </a:rPr>
              <a:t> </a:t>
            </a:r>
          </a:p>
        </p:txBody>
      </p:sp>
      <p:sp>
        <p:nvSpPr>
          <p:cNvPr id="30" name="Ellipse 29"/>
          <p:cNvSpPr/>
          <p:nvPr/>
        </p:nvSpPr>
        <p:spPr bwMode="auto">
          <a:xfrm>
            <a:off x="28296" y="4329954"/>
            <a:ext cx="1048996" cy="677012"/>
          </a:xfrm>
          <a:prstGeom prst="ellipse">
            <a:avLst/>
          </a:prstGeom>
          <a:solidFill>
            <a:schemeClr val="accent4"/>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675" b="1" kern="0" dirty="0">
                <a:solidFill>
                  <a:prstClr val="black"/>
                </a:solidFill>
                <a:latin typeface="News Gothic MT"/>
                <a:cs typeface="Arial"/>
              </a:rPr>
              <a:t>BTS </a:t>
            </a:r>
            <a:r>
              <a:rPr lang="fr-FR" sz="675" b="1" kern="0" dirty="0" err="1">
                <a:solidFill>
                  <a:prstClr val="black"/>
                </a:solidFill>
                <a:latin typeface="News Gothic MT"/>
                <a:cs typeface="Arial"/>
              </a:rPr>
              <a:t>Alalyse</a:t>
            </a:r>
            <a:r>
              <a:rPr lang="fr-FR" sz="675" b="1" kern="0" dirty="0">
                <a:solidFill>
                  <a:prstClr val="black"/>
                </a:solidFill>
                <a:latin typeface="News Gothic MT"/>
                <a:cs typeface="Arial"/>
              </a:rPr>
              <a:t> de biologie médicale</a:t>
            </a:r>
          </a:p>
          <a:p>
            <a:pPr algn="ctr" defTabSz="685800"/>
            <a:r>
              <a:rPr lang="fr-FR" sz="600" b="1" kern="0" dirty="0">
                <a:solidFill>
                  <a:prstClr val="white"/>
                </a:solidFill>
                <a:latin typeface="News Gothic MT"/>
                <a:cs typeface="Arial"/>
              </a:rPr>
              <a:t>Production de dérivés du plasma</a:t>
            </a:r>
          </a:p>
        </p:txBody>
      </p:sp>
      <p:sp>
        <p:nvSpPr>
          <p:cNvPr id="32" name="Ellipse 31"/>
          <p:cNvSpPr/>
          <p:nvPr/>
        </p:nvSpPr>
        <p:spPr bwMode="auto">
          <a:xfrm>
            <a:off x="6752321" y="2136556"/>
            <a:ext cx="1204253" cy="706585"/>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r>
              <a:rPr lang="fr-FR" sz="750" b="1" kern="0" dirty="0">
                <a:solidFill>
                  <a:prstClr val="black"/>
                </a:solidFill>
                <a:latin typeface="News Gothic MT"/>
                <a:cs typeface="Arial"/>
              </a:rPr>
              <a:t>CAP ETL</a:t>
            </a:r>
          </a:p>
          <a:p>
            <a:pPr algn="ctr" defTabSz="685800">
              <a:defRPr/>
            </a:pPr>
            <a:r>
              <a:rPr lang="fr-FR" sz="750" b="1" kern="0" dirty="0">
                <a:solidFill>
                  <a:prstClr val="white"/>
                </a:solidFill>
                <a:latin typeface="News Gothic MT"/>
                <a:cs typeface="Arial"/>
              </a:rPr>
              <a:t>Employé technique de laboratoire</a:t>
            </a:r>
          </a:p>
        </p:txBody>
      </p:sp>
      <p:grpSp>
        <p:nvGrpSpPr>
          <p:cNvPr id="17" name="Groupe 16"/>
          <p:cNvGrpSpPr/>
          <p:nvPr/>
        </p:nvGrpSpPr>
        <p:grpSpPr>
          <a:xfrm>
            <a:off x="3024210" y="343598"/>
            <a:ext cx="2112494" cy="846050"/>
            <a:chOff x="4095129" y="212426"/>
            <a:chExt cx="2816659" cy="1128067"/>
          </a:xfrm>
        </p:grpSpPr>
        <p:sp>
          <p:nvSpPr>
            <p:cNvPr id="16" name="Étoile à 6 branches 15"/>
            <p:cNvSpPr/>
            <p:nvPr/>
          </p:nvSpPr>
          <p:spPr>
            <a:xfrm>
              <a:off x="4095129" y="212426"/>
              <a:ext cx="2816659" cy="1128067"/>
            </a:xfrm>
            <a:prstGeom prst="star6">
              <a:avLst/>
            </a:prstGeom>
            <a:solidFill>
              <a:schemeClr val="accent2">
                <a:lumMod val="60000"/>
                <a:lumOff val="40000"/>
              </a:schemeClr>
            </a:solidFill>
            <a:ln w="190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fr-FR" sz="1500" b="1" kern="0">
                <a:solidFill>
                  <a:srgbClr val="C00000">
                    <a:lumMod val="75000"/>
                  </a:srgbClr>
                </a:solidFill>
                <a:latin typeface="News Gothic MT"/>
                <a:cs typeface="Arial"/>
              </a:endParaRPr>
            </a:p>
          </p:txBody>
        </p:sp>
        <p:sp>
          <p:nvSpPr>
            <p:cNvPr id="5" name="ZoneTexte 4"/>
            <p:cNvSpPr txBox="1"/>
            <p:nvPr/>
          </p:nvSpPr>
          <p:spPr>
            <a:xfrm>
              <a:off x="4482300" y="628105"/>
              <a:ext cx="2067319" cy="326517"/>
            </a:xfrm>
            <a:prstGeom prst="rect">
              <a:avLst/>
            </a:prstGeom>
            <a:solidFill>
              <a:schemeClr val="accent2">
                <a:lumMod val="60000"/>
                <a:lumOff val="40000"/>
              </a:schemeClr>
            </a:solidFill>
            <a:ln w="1905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fr-FR"/>
              </a:defPPr>
              <a:lvl1pPr algn="ctr">
                <a:defRPr sz="2000" b="1" kern="0">
                  <a:solidFill>
                    <a:srgbClr val="C00000">
                      <a:lumMod val="75000"/>
                    </a:srgbClr>
                  </a:solidFill>
                  <a:latin typeface="News Gothic MT"/>
                  <a:cs typeface="Arial"/>
                </a:defRPr>
              </a:lvl1pPr>
            </a:lstStyle>
            <a:p>
              <a:pPr defTabSz="685800"/>
              <a:r>
                <a:rPr lang="fr-FR" sz="1800" dirty="0"/>
                <a:t>Bioexpertise</a:t>
              </a:r>
              <a:endParaRPr lang="fr-FR" sz="1500" dirty="0"/>
            </a:p>
          </p:txBody>
        </p:sp>
      </p:grpSp>
      <p:sp>
        <p:nvSpPr>
          <p:cNvPr id="11" name="Rectangle avec coins arrondis en diagonale 10"/>
          <p:cNvSpPr/>
          <p:nvPr/>
        </p:nvSpPr>
        <p:spPr bwMode="auto">
          <a:xfrm>
            <a:off x="266618" y="35350"/>
            <a:ext cx="8672416" cy="288284"/>
          </a:xfrm>
          <a:prstGeom prst="round2Diag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500" b="1" kern="0" dirty="0">
                <a:solidFill>
                  <a:srgbClr val="C00000">
                    <a:lumMod val="75000"/>
                  </a:srgbClr>
                </a:solidFill>
                <a:latin typeface="News Gothic MT"/>
                <a:cs typeface="Arial"/>
              </a:rPr>
              <a:t>FILI</a:t>
            </a:r>
            <a:r>
              <a:rPr lang="fr-FR" sz="1500" b="1" kern="0" cap="all" dirty="0">
                <a:solidFill>
                  <a:srgbClr val="C00000">
                    <a:lumMod val="75000"/>
                  </a:srgbClr>
                </a:solidFill>
                <a:latin typeface="News Gothic MT"/>
                <a:cs typeface="Arial"/>
              </a:rPr>
              <a:t>è</a:t>
            </a:r>
            <a:r>
              <a:rPr lang="fr-FR" sz="1500" b="1" kern="0" dirty="0">
                <a:solidFill>
                  <a:srgbClr val="C00000">
                    <a:lumMod val="75000"/>
                  </a:srgbClr>
                </a:solidFill>
                <a:latin typeface="News Gothic MT"/>
                <a:cs typeface="Arial"/>
              </a:rPr>
              <a:t>RE Biotechnologie et Bio-industries</a:t>
            </a:r>
          </a:p>
        </p:txBody>
      </p:sp>
    </p:spTree>
    <p:custDataLst>
      <p:tags r:id="rId1"/>
    </p:custDataLst>
    <p:extLst>
      <p:ext uri="{BB962C8B-B14F-4D97-AF65-F5344CB8AC3E}">
        <p14:creationId xmlns:p14="http://schemas.microsoft.com/office/powerpoint/2010/main" val="3381778717"/>
      </p:ext>
    </p:extLst>
  </p:cSld>
  <p:clrMapOvr>
    <a:masterClrMapping/>
  </p:clrMapOvr>
  <mc:AlternateContent xmlns:mc="http://schemas.openxmlformats.org/markup-compatibility/2006" xmlns:p14="http://schemas.microsoft.com/office/powerpoint/2010/main">
    <mc:Choice Requires="p14">
      <p:transition spd="slow" p14:dur="2000" advTm="54611"/>
    </mc:Choice>
    <mc:Fallback xmlns="">
      <p:transition spd="slow" advTm="546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necteur droit avec flèche 18"/>
          <p:cNvCxnSpPr/>
          <p:nvPr/>
        </p:nvCxnSpPr>
        <p:spPr>
          <a:xfrm flipH="1" flipV="1">
            <a:off x="2584828" y="734490"/>
            <a:ext cx="837863" cy="935209"/>
          </a:xfrm>
          <a:prstGeom prst="straightConnector1">
            <a:avLst/>
          </a:prstGeom>
          <a:ln w="66675">
            <a:solidFill>
              <a:srgbClr val="FFFF01"/>
            </a:solidFill>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25" name="Connecteur droit avec flèche 24"/>
          <p:cNvCxnSpPr/>
          <p:nvPr/>
        </p:nvCxnSpPr>
        <p:spPr>
          <a:xfrm flipH="1">
            <a:off x="5459449" y="1253521"/>
            <a:ext cx="936755" cy="454245"/>
          </a:xfrm>
          <a:prstGeom prst="straightConnector1">
            <a:avLst/>
          </a:prstGeom>
          <a:ln w="66675">
            <a:solidFill>
              <a:srgbClr val="FFFF01"/>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32" name="Picture 2" descr="L’Île-de-France doit développer ses capacités industrielles de bioprodu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55" y="3455171"/>
            <a:ext cx="2542092" cy="16966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Sanofi récupère un actif prometteur de Teva contre les maladies inflammatoires de l’intest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4857" y="4488502"/>
            <a:ext cx="967133" cy="645475"/>
          </a:xfrm>
          <a:prstGeom prst="rect">
            <a:avLst/>
          </a:prstGeom>
          <a:ln w="28575">
            <a:solidFill>
              <a:schemeClr val="tx1"/>
            </a:solidFill>
          </a:ln>
          <a:extLst>
            <a:ext uri="{909E8E84-426E-40DD-AFC4-6F175D3DCCD1}">
              <a14:hiddenFill xmlns:a14="http://schemas.microsoft.com/office/drawing/2010/main">
                <a:solidFill>
                  <a:srgbClr val="FFFFFF"/>
                </a:solidFill>
              </a14:hiddenFill>
            </a:ext>
          </a:extLst>
        </p:spPr>
      </p:pic>
      <p:sp>
        <p:nvSpPr>
          <p:cNvPr id="34" name="Rectangle avec coins arrondis en diagonale 33"/>
          <p:cNvSpPr/>
          <p:nvPr/>
        </p:nvSpPr>
        <p:spPr bwMode="auto">
          <a:xfrm>
            <a:off x="357188" y="43555"/>
            <a:ext cx="8447600" cy="288284"/>
          </a:xfrm>
          <a:prstGeom prst="round2Diag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500" b="1" kern="0" dirty="0">
                <a:solidFill>
                  <a:srgbClr val="C00000">
                    <a:lumMod val="75000"/>
                  </a:srgbClr>
                </a:solidFill>
                <a:latin typeface="News Gothic MT"/>
                <a:cs typeface="Arial"/>
              </a:rPr>
              <a:t>FILIERE   Bioindustries – Bioproduction – </a:t>
            </a:r>
            <a:r>
              <a:rPr lang="fr-FR" sz="1500" b="1" kern="0" dirty="0" err="1">
                <a:solidFill>
                  <a:srgbClr val="C00000">
                    <a:lumMod val="75000"/>
                  </a:srgbClr>
                </a:solidFill>
                <a:latin typeface="News Gothic MT"/>
                <a:cs typeface="Arial"/>
              </a:rPr>
              <a:t>Bioqualité</a:t>
            </a:r>
            <a:r>
              <a:rPr lang="fr-FR" sz="1500" b="1" kern="0" dirty="0">
                <a:solidFill>
                  <a:srgbClr val="C00000">
                    <a:lumMod val="75000"/>
                  </a:srgbClr>
                </a:solidFill>
                <a:latin typeface="News Gothic MT"/>
                <a:cs typeface="Arial"/>
              </a:rPr>
              <a:t> – Laboratoires</a:t>
            </a:r>
          </a:p>
        </p:txBody>
      </p:sp>
      <p:pic>
        <p:nvPicPr>
          <p:cNvPr id="35" name="Picture 16" descr="Isobutène : Global Bioenergies réussit sa montée en échel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293" y="734334"/>
            <a:ext cx="2358723" cy="1574237"/>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a:blip r:embed="rId7"/>
          <a:stretch>
            <a:fillRect/>
          </a:stretch>
        </p:blipFill>
        <p:spPr>
          <a:xfrm>
            <a:off x="6399498" y="833886"/>
            <a:ext cx="2472263" cy="1542056"/>
          </a:xfrm>
          <a:prstGeom prst="rect">
            <a:avLst/>
          </a:prstGeom>
        </p:spPr>
      </p:pic>
      <p:pic>
        <p:nvPicPr>
          <p:cNvPr id="38" name="Image 37"/>
          <p:cNvPicPr>
            <a:picLocks noChangeAspect="1"/>
          </p:cNvPicPr>
          <p:nvPr/>
        </p:nvPicPr>
        <p:blipFill>
          <a:blip r:embed="rId8"/>
          <a:stretch>
            <a:fillRect/>
          </a:stretch>
        </p:blipFill>
        <p:spPr>
          <a:xfrm>
            <a:off x="1809976" y="1448237"/>
            <a:ext cx="1071563" cy="1169205"/>
          </a:xfrm>
          <a:prstGeom prst="rect">
            <a:avLst/>
          </a:prstGeom>
          <a:ln w="28575">
            <a:solidFill>
              <a:schemeClr val="tx1"/>
            </a:solidFill>
          </a:ln>
        </p:spPr>
      </p:pic>
      <p:sp>
        <p:nvSpPr>
          <p:cNvPr id="39" name="Rectangle avec coins arrondis en diagonale 38"/>
          <p:cNvSpPr/>
          <p:nvPr/>
        </p:nvSpPr>
        <p:spPr bwMode="auto">
          <a:xfrm>
            <a:off x="285294" y="443410"/>
            <a:ext cx="2358723" cy="290924"/>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Bioindustries </a:t>
            </a:r>
          </a:p>
        </p:txBody>
      </p:sp>
      <p:sp>
        <p:nvSpPr>
          <p:cNvPr id="40" name="Rectangle avec coins arrondis en diagonale 39"/>
          <p:cNvSpPr/>
          <p:nvPr/>
        </p:nvSpPr>
        <p:spPr bwMode="auto">
          <a:xfrm>
            <a:off x="191255" y="2966732"/>
            <a:ext cx="2542092" cy="481292"/>
          </a:xfrm>
          <a:prstGeom prst="round2Diag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Industries de </a:t>
            </a:r>
            <a:r>
              <a:rPr lang="fr-FR" sz="1350" b="1" kern="0" dirty="0" err="1">
                <a:solidFill>
                  <a:srgbClr val="C00000">
                    <a:lumMod val="75000"/>
                  </a:srgbClr>
                </a:solidFill>
                <a:latin typeface="News Gothic MT"/>
                <a:cs typeface="Arial"/>
              </a:rPr>
              <a:t>bioproduction</a:t>
            </a:r>
            <a:r>
              <a:rPr lang="fr-FR" sz="1350" b="1" kern="0" dirty="0">
                <a:solidFill>
                  <a:srgbClr val="C00000">
                    <a:lumMod val="75000"/>
                  </a:srgbClr>
                </a:solidFill>
                <a:latin typeface="News Gothic MT"/>
                <a:cs typeface="Arial"/>
              </a:rPr>
              <a:t> vaccins, thérapies ciblées</a:t>
            </a:r>
          </a:p>
        </p:txBody>
      </p:sp>
      <p:sp>
        <p:nvSpPr>
          <p:cNvPr id="41" name="Rectangle avec coins arrondis en diagonale 40"/>
          <p:cNvSpPr/>
          <p:nvPr/>
        </p:nvSpPr>
        <p:spPr bwMode="auto">
          <a:xfrm>
            <a:off x="6399497" y="402519"/>
            <a:ext cx="2466267" cy="425822"/>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a:t>
            </a:r>
          </a:p>
          <a:p>
            <a:pPr algn="ctr" defTabSz="685800"/>
            <a:r>
              <a:rPr lang="fr-FR" sz="1350" b="1" kern="0" dirty="0">
                <a:solidFill>
                  <a:srgbClr val="C00000">
                    <a:lumMod val="75000"/>
                  </a:srgbClr>
                </a:solidFill>
                <a:latin typeface="News Gothic MT"/>
                <a:cs typeface="Arial"/>
              </a:rPr>
              <a:t>Contrôle qualité </a:t>
            </a:r>
          </a:p>
        </p:txBody>
      </p:sp>
      <p:sp>
        <p:nvSpPr>
          <p:cNvPr id="42" name="Rectangle avec coins arrondis en diagonale 41"/>
          <p:cNvSpPr/>
          <p:nvPr/>
        </p:nvSpPr>
        <p:spPr bwMode="auto">
          <a:xfrm>
            <a:off x="6414042" y="2793312"/>
            <a:ext cx="2524993" cy="404995"/>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de recherche </a:t>
            </a:r>
          </a:p>
          <a:p>
            <a:pPr algn="ctr" defTabSz="685800"/>
            <a:r>
              <a:rPr lang="fr-FR" sz="1350" b="1" kern="0" dirty="0">
                <a:solidFill>
                  <a:srgbClr val="C00000">
                    <a:lumMod val="75000"/>
                  </a:srgbClr>
                </a:solidFill>
                <a:latin typeface="News Gothic MT"/>
                <a:cs typeface="Arial"/>
              </a:rPr>
              <a:t>et de développement</a:t>
            </a:r>
          </a:p>
        </p:txBody>
      </p:sp>
      <p:sp>
        <p:nvSpPr>
          <p:cNvPr id="43" name="Rectangle avec coins arrondis en diagonale 42"/>
          <p:cNvSpPr/>
          <p:nvPr/>
        </p:nvSpPr>
        <p:spPr bwMode="auto">
          <a:xfrm>
            <a:off x="3425475" y="1669699"/>
            <a:ext cx="2069945" cy="364332"/>
          </a:xfrm>
          <a:prstGeom prst="round2DiagRect">
            <a:avLst/>
          </a:prstGeom>
          <a:solidFill>
            <a:schemeClr val="accent6">
              <a:lumMod val="75000"/>
              <a:alpha val="38000"/>
            </a:schemeClr>
          </a:solidFill>
          <a:ln>
            <a:solidFill>
              <a:schemeClr val="accent6">
                <a:lumMod val="50000"/>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Service qualité </a:t>
            </a:r>
          </a:p>
        </p:txBody>
      </p:sp>
      <p:sp>
        <p:nvSpPr>
          <p:cNvPr id="44" name="Rectangle 43"/>
          <p:cNvSpPr/>
          <p:nvPr/>
        </p:nvSpPr>
        <p:spPr>
          <a:xfrm flipH="1">
            <a:off x="285293" y="2301424"/>
            <a:ext cx="1493119" cy="473206"/>
          </a:xfrm>
          <a:prstGeom prst="rect">
            <a:avLst/>
          </a:prstGeom>
        </p:spPr>
        <p:txBody>
          <a:bodyPr wrap="square">
            <a:spAutoFit/>
          </a:bodyPr>
          <a:lstStyle/>
          <a:p>
            <a:pPr algn="ctr" defTabSz="685800"/>
            <a:r>
              <a:rPr lang="fr-FR" sz="825" kern="0" dirty="0">
                <a:solidFill>
                  <a:srgbClr val="C00000">
                    <a:lumMod val="75000"/>
                  </a:srgbClr>
                </a:solidFill>
                <a:latin typeface="News Gothic MT"/>
                <a:cs typeface="Arial"/>
              </a:rPr>
              <a:t>Pharmaceutique, Agroalimentaire, Cosmétique</a:t>
            </a:r>
          </a:p>
        </p:txBody>
      </p:sp>
      <p:pic>
        <p:nvPicPr>
          <p:cNvPr id="45" name="Image 44"/>
          <p:cNvPicPr>
            <a:picLocks noChangeAspect="1"/>
          </p:cNvPicPr>
          <p:nvPr/>
        </p:nvPicPr>
        <p:blipFill>
          <a:blip r:embed="rId9"/>
          <a:stretch>
            <a:fillRect/>
          </a:stretch>
        </p:blipFill>
        <p:spPr>
          <a:xfrm>
            <a:off x="3465027" y="2049560"/>
            <a:ext cx="2033687" cy="1467296"/>
          </a:xfrm>
          <a:prstGeom prst="rect">
            <a:avLst/>
          </a:prstGeom>
        </p:spPr>
      </p:pic>
      <p:pic>
        <p:nvPicPr>
          <p:cNvPr id="46" name="Image 45"/>
          <p:cNvPicPr>
            <a:picLocks noChangeAspect="1"/>
          </p:cNvPicPr>
          <p:nvPr/>
        </p:nvPicPr>
        <p:blipFill>
          <a:blip r:embed="rId10"/>
          <a:stretch>
            <a:fillRect/>
          </a:stretch>
        </p:blipFill>
        <p:spPr>
          <a:xfrm>
            <a:off x="4580988" y="3039925"/>
            <a:ext cx="1054721" cy="771219"/>
          </a:xfrm>
          <a:prstGeom prst="rect">
            <a:avLst/>
          </a:prstGeom>
          <a:ln>
            <a:solidFill>
              <a:schemeClr val="tx1"/>
            </a:solidFill>
          </a:ln>
        </p:spPr>
      </p:pic>
      <p:pic>
        <p:nvPicPr>
          <p:cNvPr id="47" name="Picture 2" descr="Postes de sécurité microbiologiq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16722" y="3194890"/>
            <a:ext cx="2522312" cy="1849697"/>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 47"/>
          <p:cNvPicPr>
            <a:picLocks noChangeAspect="1"/>
          </p:cNvPicPr>
          <p:nvPr/>
        </p:nvPicPr>
        <p:blipFill>
          <a:blip r:embed="rId12"/>
          <a:stretch>
            <a:fillRect/>
          </a:stretch>
        </p:blipFill>
        <p:spPr>
          <a:xfrm>
            <a:off x="6402792" y="1591910"/>
            <a:ext cx="779575" cy="1061583"/>
          </a:xfrm>
          <a:prstGeom prst="rect">
            <a:avLst/>
          </a:prstGeom>
          <a:ln w="28575">
            <a:solidFill>
              <a:schemeClr val="tx1"/>
            </a:solidFill>
          </a:ln>
        </p:spPr>
      </p:pic>
      <p:cxnSp>
        <p:nvCxnSpPr>
          <p:cNvPr id="50" name="Connecteur droit avec flèche 49"/>
          <p:cNvCxnSpPr/>
          <p:nvPr/>
        </p:nvCxnSpPr>
        <p:spPr>
          <a:xfrm flipH="1">
            <a:off x="2748397" y="3589251"/>
            <a:ext cx="1293967" cy="633958"/>
          </a:xfrm>
          <a:prstGeom prst="straightConnector1">
            <a:avLst/>
          </a:prstGeom>
          <a:ln w="66675">
            <a:solidFill>
              <a:srgbClr val="FFFF01"/>
            </a:solidFill>
            <a:headEnd type="triangle"/>
            <a:tailEnd type="triangle"/>
          </a:ln>
        </p:spPr>
        <p:style>
          <a:lnRef idx="1">
            <a:schemeClr val="accent4"/>
          </a:lnRef>
          <a:fillRef idx="0">
            <a:schemeClr val="accent4"/>
          </a:fillRef>
          <a:effectRef idx="0">
            <a:schemeClr val="accent4"/>
          </a:effectRef>
          <a:fontRef idx="minor">
            <a:schemeClr val="tx1"/>
          </a:fontRef>
        </p:style>
      </p:cxnSp>
      <p:sp>
        <p:nvSpPr>
          <p:cNvPr id="2" name="Ellipse 1">
            <a:extLst>
              <a:ext uri="{FF2B5EF4-FFF2-40B4-BE49-F238E27FC236}">
                <a16:creationId xmlns:a16="http://schemas.microsoft.com/office/drawing/2014/main" id="{A024556F-2A88-4351-BC6F-007A3E2FE0A1}"/>
              </a:ext>
            </a:extLst>
          </p:cNvPr>
          <p:cNvSpPr/>
          <p:nvPr/>
        </p:nvSpPr>
        <p:spPr>
          <a:xfrm>
            <a:off x="5796136" y="331839"/>
            <a:ext cx="3329879" cy="2442791"/>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pic>
        <p:nvPicPr>
          <p:cNvPr id="37" name="Picture 2" descr="Boîte De Pétri Avec Des Bactéries Rouges, Le Travail De Laboratoire Banque  D'Images et Photos Libres De Droits. Image 221000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33484" y="4439554"/>
            <a:ext cx="904976" cy="602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30" name="Connecteur droit avec flèche 29"/>
          <p:cNvCxnSpPr/>
          <p:nvPr/>
        </p:nvCxnSpPr>
        <p:spPr>
          <a:xfrm flipH="1" flipV="1">
            <a:off x="5592946" y="3748363"/>
            <a:ext cx="764501" cy="864196"/>
          </a:xfrm>
          <a:prstGeom prst="straightConnector1">
            <a:avLst/>
          </a:prstGeom>
          <a:ln w="66675">
            <a:solidFill>
              <a:srgbClr val="FFFF01"/>
            </a:solidFill>
            <a:headEnd type="triangle"/>
            <a:tailEnd type="triangle"/>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2879015153"/>
      </p:ext>
    </p:extLst>
  </p:cSld>
  <p:clrMapOvr>
    <a:masterClrMapping/>
  </p:clrMapOvr>
  <mc:AlternateContent xmlns:mc="http://schemas.openxmlformats.org/markup-compatibility/2006" xmlns:p14="http://schemas.microsoft.com/office/powerpoint/2010/main">
    <mc:Choice Requires="p14">
      <p:transition spd="slow" p14:dur="2000" advTm="29959"/>
    </mc:Choice>
    <mc:Fallback xmlns="">
      <p:transition spd="slow" advTm="299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DGESCO – DGESIP - IGÉSR</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texte 4">
            <a:extLst>
              <a:ext uri="{FF2B5EF4-FFF2-40B4-BE49-F238E27FC236}">
                <a16:creationId xmlns:a16="http://schemas.microsoft.com/office/drawing/2014/main" id="{3E84710F-4F6B-4464-A427-B3F941CB44D1}"/>
              </a:ext>
            </a:extLst>
          </p:cNvPr>
          <p:cNvSpPr txBox="1">
            <a:spLocks/>
          </p:cNvSpPr>
          <p:nvPr/>
        </p:nvSpPr>
        <p:spPr bwMode="gray">
          <a:xfrm>
            <a:off x="2339752" y="174729"/>
            <a:ext cx="6437376" cy="207720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spcAft>
                <a:spcPts val="0"/>
              </a:spcAft>
              <a:buFont typeface="Arial" pitchFamily="34" charset="0"/>
              <a:buNone/>
              <a:defRPr sz="180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cap="none" dirty="0"/>
              <a:t>Référentiel d’activités professionnelles</a:t>
            </a:r>
            <a:br>
              <a:rPr lang="fr-FR" cap="none" dirty="0"/>
            </a:br>
            <a:endParaRPr lang="fr-FR" cap="none" dirty="0"/>
          </a:p>
        </p:txBody>
      </p:sp>
      <p:graphicFrame>
        <p:nvGraphicFramePr>
          <p:cNvPr id="6" name="Tableau 5">
            <a:extLst>
              <a:ext uri="{FF2B5EF4-FFF2-40B4-BE49-F238E27FC236}">
                <a16:creationId xmlns:a16="http://schemas.microsoft.com/office/drawing/2014/main" id="{0C058308-C05D-46B8-9D53-A1AE7FC995F5}"/>
              </a:ext>
            </a:extLst>
          </p:cNvPr>
          <p:cNvGraphicFramePr>
            <a:graphicFrameLocks noGrp="1"/>
          </p:cNvGraphicFramePr>
          <p:nvPr>
            <p:extLst>
              <p:ext uri="{D42A27DB-BD31-4B8C-83A1-F6EECF244321}">
                <p14:modId xmlns:p14="http://schemas.microsoft.com/office/powerpoint/2010/main" val="1612422911"/>
              </p:ext>
            </p:extLst>
          </p:nvPr>
        </p:nvGraphicFramePr>
        <p:xfrm>
          <a:off x="1403648" y="987574"/>
          <a:ext cx="7560840" cy="3611223"/>
        </p:xfrm>
        <a:graphic>
          <a:graphicData uri="http://schemas.openxmlformats.org/drawingml/2006/table">
            <a:tbl>
              <a:tblPr firstRow="1" firstCol="1" bandRow="1">
                <a:tableStyleId>{7E9639D4-E3E2-4D34-9284-5A2195B3D0D7}</a:tableStyleId>
              </a:tblPr>
              <a:tblGrid>
                <a:gridCol w="1146539">
                  <a:extLst>
                    <a:ext uri="{9D8B030D-6E8A-4147-A177-3AD203B41FA5}">
                      <a16:colId xmlns:a16="http://schemas.microsoft.com/office/drawing/2014/main" val="5243176"/>
                    </a:ext>
                  </a:extLst>
                </a:gridCol>
                <a:gridCol w="6414301">
                  <a:extLst>
                    <a:ext uri="{9D8B030D-6E8A-4147-A177-3AD203B41FA5}">
                      <a16:colId xmlns:a16="http://schemas.microsoft.com/office/drawing/2014/main" val="2915838708"/>
                    </a:ext>
                  </a:extLst>
                </a:gridCol>
              </a:tblGrid>
              <a:tr h="206757">
                <a:tc>
                  <a:txBody>
                    <a:bodyPr/>
                    <a:lstStyle/>
                    <a:p>
                      <a:pPr marL="17780" algn="ctr">
                        <a:spcAft>
                          <a:spcPts val="0"/>
                        </a:spcAft>
                      </a:pPr>
                      <a:r>
                        <a:rPr lang="fr-FR" sz="1200" dirty="0">
                          <a:solidFill>
                            <a:schemeClr val="tx1"/>
                          </a:solidFill>
                          <a:effectLst/>
                        </a:rPr>
                        <a:t>Pôle 1</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3"/>
                    </a:solidFill>
                  </a:tcPr>
                </a:tc>
                <a:tc>
                  <a:txBody>
                    <a:bodyPr/>
                    <a:lstStyle/>
                    <a:p>
                      <a:pPr marL="20955" algn="ctr">
                        <a:lnSpc>
                          <a:spcPct val="115000"/>
                        </a:lnSpc>
                        <a:spcAft>
                          <a:spcPts val="0"/>
                        </a:spcAft>
                      </a:pPr>
                      <a:r>
                        <a:rPr lang="fr-FR" sz="1200" dirty="0">
                          <a:solidFill>
                            <a:schemeClr val="tx1"/>
                          </a:solidFill>
                          <a:effectLst/>
                        </a:rPr>
                        <a:t>Gestion opérationnelle et documentaire du laboratoire </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3"/>
                    </a:solidFill>
                  </a:tcPr>
                </a:tc>
                <a:extLst>
                  <a:ext uri="{0D108BD9-81ED-4DB2-BD59-A6C34878D82A}">
                    <a16:rowId xmlns:a16="http://schemas.microsoft.com/office/drawing/2014/main" val="1400811242"/>
                  </a:ext>
                </a:extLst>
              </a:tr>
              <a:tr h="170796">
                <a:tc>
                  <a:txBody>
                    <a:bodyPr/>
                    <a:lstStyle/>
                    <a:p>
                      <a:pPr marL="17780" algn="r">
                        <a:lnSpc>
                          <a:spcPct val="107000"/>
                        </a:lnSpc>
                        <a:spcAft>
                          <a:spcPts val="300"/>
                        </a:spcAft>
                      </a:pPr>
                      <a:r>
                        <a:rPr lang="fr-FR" sz="1100" dirty="0">
                          <a:effectLst/>
                        </a:rPr>
                        <a:t>Activité 1.1.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4B083"/>
                    </a:solidFill>
                  </a:tcPr>
                </a:tc>
                <a:tc>
                  <a:txBody>
                    <a:bodyPr/>
                    <a:lstStyle/>
                    <a:p>
                      <a:pPr algn="l">
                        <a:lnSpc>
                          <a:spcPct val="107000"/>
                        </a:lnSpc>
                        <a:spcAft>
                          <a:spcPts val="300"/>
                        </a:spcAft>
                      </a:pPr>
                      <a:r>
                        <a:rPr lang="fr-FR" sz="1100" dirty="0">
                          <a:effectLst/>
                        </a:rPr>
                        <a:t>Organisation de l’environnement de travail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72322"/>
                  </a:ext>
                </a:extLst>
              </a:tr>
              <a:tr h="170796">
                <a:tc>
                  <a:txBody>
                    <a:bodyPr/>
                    <a:lstStyle/>
                    <a:p>
                      <a:pPr marL="17780" algn="r">
                        <a:lnSpc>
                          <a:spcPct val="107000"/>
                        </a:lnSpc>
                        <a:spcAft>
                          <a:spcPts val="300"/>
                        </a:spcAft>
                      </a:pPr>
                      <a:r>
                        <a:rPr lang="fr-FR" sz="1100" dirty="0">
                          <a:effectLst/>
                        </a:rPr>
                        <a:t>Activité 1.2.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4B083"/>
                    </a:solidFill>
                  </a:tcPr>
                </a:tc>
                <a:tc>
                  <a:txBody>
                    <a:bodyPr/>
                    <a:lstStyle/>
                    <a:p>
                      <a:pPr algn="l">
                        <a:lnSpc>
                          <a:spcPct val="107000"/>
                        </a:lnSpc>
                        <a:spcAft>
                          <a:spcPts val="300"/>
                        </a:spcAft>
                      </a:pPr>
                      <a:r>
                        <a:rPr lang="fr-FR" sz="1100" dirty="0">
                          <a:effectLst/>
                        </a:rPr>
                        <a:t>Gestion des consommables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5112345"/>
                  </a:ext>
                </a:extLst>
              </a:tr>
              <a:tr h="170796">
                <a:tc>
                  <a:txBody>
                    <a:bodyPr/>
                    <a:lstStyle/>
                    <a:p>
                      <a:pPr marL="17780" algn="r">
                        <a:lnSpc>
                          <a:spcPct val="107000"/>
                        </a:lnSpc>
                        <a:spcAft>
                          <a:spcPts val="300"/>
                        </a:spcAft>
                      </a:pPr>
                      <a:r>
                        <a:rPr lang="fr-FR" sz="1100" dirty="0">
                          <a:effectLst/>
                        </a:rPr>
                        <a:t>Activité 1.3.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4B083"/>
                    </a:solidFill>
                  </a:tcPr>
                </a:tc>
                <a:tc>
                  <a:txBody>
                    <a:bodyPr/>
                    <a:lstStyle/>
                    <a:p>
                      <a:pPr algn="l">
                        <a:lnSpc>
                          <a:spcPct val="107000"/>
                        </a:lnSpc>
                        <a:spcAft>
                          <a:spcPts val="300"/>
                        </a:spcAft>
                      </a:pPr>
                      <a:r>
                        <a:rPr lang="fr-FR" sz="1100" dirty="0">
                          <a:effectLst/>
                        </a:rPr>
                        <a:t>Suivi des équipements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480361"/>
                  </a:ext>
                </a:extLst>
              </a:tr>
              <a:tr h="170796">
                <a:tc>
                  <a:txBody>
                    <a:bodyPr/>
                    <a:lstStyle/>
                    <a:p>
                      <a:pPr marL="17780" algn="r">
                        <a:lnSpc>
                          <a:spcPct val="107000"/>
                        </a:lnSpc>
                        <a:spcAft>
                          <a:spcPts val="300"/>
                        </a:spcAft>
                      </a:pPr>
                      <a:r>
                        <a:rPr lang="fr-FR" sz="1100" dirty="0">
                          <a:effectLst/>
                        </a:rPr>
                        <a:t>Activité 1.4.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B083"/>
                    </a:solidFill>
                  </a:tcPr>
                </a:tc>
                <a:tc>
                  <a:txBody>
                    <a:bodyPr/>
                    <a:lstStyle/>
                    <a:p>
                      <a:pPr algn="l">
                        <a:lnSpc>
                          <a:spcPct val="107000"/>
                        </a:lnSpc>
                        <a:spcAft>
                          <a:spcPts val="300"/>
                        </a:spcAft>
                      </a:pPr>
                      <a:r>
                        <a:rPr lang="fr-FR" sz="1100" dirty="0">
                          <a:effectLst/>
                        </a:rPr>
                        <a:t>Contribution à la prévention des risques professionnels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274426"/>
                  </a:ext>
                </a:extLst>
              </a:tr>
              <a:tr h="241154">
                <a:tc>
                  <a:txBody>
                    <a:bodyPr/>
                    <a:lstStyle/>
                    <a:p>
                      <a:pPr marL="17780" algn="ctr">
                        <a:spcAft>
                          <a:spcPts val="300"/>
                        </a:spcAft>
                      </a:pPr>
                      <a:r>
                        <a:rPr lang="fr-FR" sz="1200" b="1" dirty="0">
                          <a:effectLst/>
                        </a:rPr>
                        <a:t>Pôle 2</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08D"/>
                    </a:solidFill>
                  </a:tcPr>
                </a:tc>
                <a:tc>
                  <a:txBody>
                    <a:bodyPr/>
                    <a:lstStyle/>
                    <a:p>
                      <a:pPr algn="ctr">
                        <a:spcAft>
                          <a:spcPts val="300"/>
                        </a:spcAft>
                      </a:pPr>
                      <a:r>
                        <a:rPr lang="fr-FR" sz="1200" b="1" dirty="0">
                          <a:effectLst/>
                        </a:rPr>
                        <a:t>Réalisation des analyses au laboratoire dans le cadre d’un contrôle qualité</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08D"/>
                    </a:solidFill>
                  </a:tcPr>
                </a:tc>
                <a:extLst>
                  <a:ext uri="{0D108BD9-81ED-4DB2-BD59-A6C34878D82A}">
                    <a16:rowId xmlns:a16="http://schemas.microsoft.com/office/drawing/2014/main" val="2890641999"/>
                  </a:ext>
                </a:extLst>
              </a:tr>
              <a:tr h="165049">
                <a:tc>
                  <a:txBody>
                    <a:bodyPr/>
                    <a:lstStyle/>
                    <a:p>
                      <a:pPr marL="17780" algn="r">
                        <a:lnSpc>
                          <a:spcPct val="107000"/>
                        </a:lnSpc>
                        <a:spcAft>
                          <a:spcPts val="300"/>
                        </a:spcAft>
                      </a:pPr>
                      <a:r>
                        <a:rPr lang="fr-FR" sz="1050" dirty="0">
                          <a:effectLst/>
                        </a:rPr>
                        <a:t>Activité 2.1.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A8D08D"/>
                    </a:solidFill>
                  </a:tcPr>
                </a:tc>
                <a:tc>
                  <a:txBody>
                    <a:bodyPr/>
                    <a:lstStyle/>
                    <a:p>
                      <a:pPr algn="l">
                        <a:lnSpc>
                          <a:spcPct val="107000"/>
                        </a:lnSpc>
                        <a:spcAft>
                          <a:spcPts val="300"/>
                        </a:spcAft>
                      </a:pPr>
                      <a:r>
                        <a:rPr lang="fr-FR" sz="1050" dirty="0">
                          <a:effectLst/>
                        </a:rPr>
                        <a:t>Contrôle des matières premières ou des produits finis, selon les normes ou procédures en vigueur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2965573"/>
                  </a:ext>
                </a:extLst>
              </a:tr>
              <a:tr h="170796">
                <a:tc>
                  <a:txBody>
                    <a:bodyPr/>
                    <a:lstStyle/>
                    <a:p>
                      <a:pPr marL="17780" algn="r">
                        <a:lnSpc>
                          <a:spcPct val="107000"/>
                        </a:lnSpc>
                        <a:spcAft>
                          <a:spcPts val="300"/>
                        </a:spcAft>
                      </a:pPr>
                      <a:r>
                        <a:rPr lang="fr-FR" sz="1050" dirty="0">
                          <a:effectLst/>
                        </a:rPr>
                        <a:t>Activité 2.2.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8D08D"/>
                    </a:solidFill>
                  </a:tcPr>
                </a:tc>
                <a:tc>
                  <a:txBody>
                    <a:bodyPr/>
                    <a:lstStyle/>
                    <a:p>
                      <a:pPr algn="l">
                        <a:lnSpc>
                          <a:spcPct val="107000"/>
                        </a:lnSpc>
                        <a:spcAft>
                          <a:spcPts val="300"/>
                        </a:spcAft>
                      </a:pPr>
                      <a:r>
                        <a:rPr lang="fr-FR" sz="1050" dirty="0">
                          <a:effectLst/>
                        </a:rPr>
                        <a:t>Analyse de produits en cours de fabrication pour le suivi des procédés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146664"/>
                  </a:ext>
                </a:extLst>
              </a:tr>
              <a:tr h="170796">
                <a:tc>
                  <a:txBody>
                    <a:bodyPr/>
                    <a:lstStyle/>
                    <a:p>
                      <a:pPr marL="17780" algn="r">
                        <a:lnSpc>
                          <a:spcPct val="107000"/>
                        </a:lnSpc>
                        <a:spcAft>
                          <a:spcPts val="300"/>
                        </a:spcAft>
                      </a:pPr>
                      <a:r>
                        <a:rPr lang="fr-FR" sz="1050" dirty="0">
                          <a:effectLst/>
                        </a:rPr>
                        <a:t>Activité 2.3.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8D08D"/>
                    </a:solidFill>
                  </a:tcPr>
                </a:tc>
                <a:tc>
                  <a:txBody>
                    <a:bodyPr/>
                    <a:lstStyle/>
                    <a:p>
                      <a:pPr algn="l">
                        <a:lnSpc>
                          <a:spcPct val="107000"/>
                        </a:lnSpc>
                        <a:spcAft>
                          <a:spcPts val="300"/>
                        </a:spcAft>
                      </a:pPr>
                      <a:r>
                        <a:rPr lang="fr-FR" sz="1050" dirty="0">
                          <a:effectLst/>
                        </a:rPr>
                        <a:t>Contrôle de l'environnement de production ou de l’environnement d’analyse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9192034"/>
                  </a:ext>
                </a:extLst>
              </a:tr>
              <a:tr h="170796">
                <a:tc>
                  <a:txBody>
                    <a:bodyPr/>
                    <a:lstStyle/>
                    <a:p>
                      <a:pPr marL="17780" algn="r">
                        <a:lnSpc>
                          <a:spcPct val="107000"/>
                        </a:lnSpc>
                        <a:spcAft>
                          <a:spcPts val="300"/>
                        </a:spcAft>
                      </a:pPr>
                      <a:r>
                        <a:rPr lang="fr-FR" sz="1050" dirty="0">
                          <a:effectLst/>
                        </a:rPr>
                        <a:t>Activité 2.4.</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8D08D"/>
                    </a:solidFill>
                  </a:tcPr>
                </a:tc>
                <a:tc>
                  <a:txBody>
                    <a:bodyPr/>
                    <a:lstStyle/>
                    <a:p>
                      <a:pPr algn="l">
                        <a:lnSpc>
                          <a:spcPct val="107000"/>
                        </a:lnSpc>
                        <a:spcAft>
                          <a:spcPts val="300"/>
                        </a:spcAft>
                      </a:pPr>
                      <a:r>
                        <a:rPr lang="fr-FR" sz="1050" dirty="0">
                          <a:effectLst/>
                        </a:rPr>
                        <a:t>Contrôle qualité interne et externe du laboratoire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5169922"/>
                  </a:ext>
                </a:extLst>
              </a:tr>
              <a:tr h="195282">
                <a:tc>
                  <a:txBody>
                    <a:bodyPr/>
                    <a:lstStyle/>
                    <a:p>
                      <a:pPr marL="17780" algn="ctr">
                        <a:lnSpc>
                          <a:spcPct val="107000"/>
                        </a:lnSpc>
                        <a:spcAft>
                          <a:spcPts val="300"/>
                        </a:spcAft>
                      </a:pPr>
                      <a:r>
                        <a:rPr lang="fr-FR" sz="1200" b="1" dirty="0">
                          <a:effectLst/>
                        </a:rPr>
                        <a:t>Pôle 3</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a:txBody>
                    <a:bodyPr/>
                    <a:lstStyle/>
                    <a:p>
                      <a:pPr marL="20955" algn="ctr">
                        <a:spcAft>
                          <a:spcPts val="300"/>
                        </a:spcAft>
                      </a:pPr>
                      <a:r>
                        <a:rPr lang="fr-FR" sz="1200" b="1" dirty="0">
                          <a:effectLst/>
                        </a:rPr>
                        <a:t> Expertise au laboratoire pour l’optimisation de méthodes de bioanalyse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extLst>
                  <a:ext uri="{0D108BD9-81ED-4DB2-BD59-A6C34878D82A}">
                    <a16:rowId xmlns:a16="http://schemas.microsoft.com/office/drawing/2014/main" val="1903870784"/>
                  </a:ext>
                </a:extLst>
              </a:tr>
              <a:tr h="170796">
                <a:tc>
                  <a:txBody>
                    <a:bodyPr/>
                    <a:lstStyle/>
                    <a:p>
                      <a:pPr marL="17780" algn="r">
                        <a:lnSpc>
                          <a:spcPct val="107000"/>
                        </a:lnSpc>
                        <a:spcAft>
                          <a:spcPts val="300"/>
                        </a:spcAft>
                      </a:pPr>
                      <a:r>
                        <a:rPr lang="fr-FR" sz="1050" dirty="0">
                          <a:effectLst/>
                        </a:rPr>
                        <a:t>Activité 3.1.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FE599"/>
                    </a:solidFill>
                  </a:tcPr>
                </a:tc>
                <a:tc>
                  <a:txBody>
                    <a:bodyPr/>
                    <a:lstStyle/>
                    <a:p>
                      <a:pPr algn="just">
                        <a:lnSpc>
                          <a:spcPct val="107000"/>
                        </a:lnSpc>
                        <a:spcAft>
                          <a:spcPts val="300"/>
                        </a:spcAft>
                      </a:pPr>
                      <a:r>
                        <a:rPr lang="fr-FR" sz="1050" dirty="0">
                          <a:effectLst/>
                        </a:rPr>
                        <a:t>Adoption d’une nouvelle méthode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532189"/>
                  </a:ext>
                </a:extLst>
              </a:tr>
              <a:tr h="170796">
                <a:tc>
                  <a:txBody>
                    <a:bodyPr/>
                    <a:lstStyle/>
                    <a:p>
                      <a:pPr marL="17780" algn="r">
                        <a:lnSpc>
                          <a:spcPct val="107000"/>
                        </a:lnSpc>
                        <a:spcAft>
                          <a:spcPts val="300"/>
                        </a:spcAft>
                      </a:pPr>
                      <a:r>
                        <a:rPr lang="fr-FR" sz="1050" dirty="0">
                          <a:effectLst/>
                        </a:rPr>
                        <a:t>Activité 3.2.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E599"/>
                    </a:solidFill>
                  </a:tcPr>
                </a:tc>
                <a:tc>
                  <a:txBody>
                    <a:bodyPr/>
                    <a:lstStyle/>
                    <a:p>
                      <a:pPr algn="just">
                        <a:lnSpc>
                          <a:spcPct val="107000"/>
                        </a:lnSpc>
                        <a:spcAft>
                          <a:spcPts val="300"/>
                        </a:spcAft>
                      </a:pPr>
                      <a:r>
                        <a:rPr lang="fr-FR" sz="1050" dirty="0">
                          <a:effectLst/>
                        </a:rPr>
                        <a:t>Adaptation d’une méthode connue suivant l’évolution des normes en vigueur</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7955138"/>
                  </a:ext>
                </a:extLst>
              </a:tr>
              <a:tr h="170796">
                <a:tc>
                  <a:txBody>
                    <a:bodyPr/>
                    <a:lstStyle/>
                    <a:p>
                      <a:pPr marL="17780" algn="r">
                        <a:lnSpc>
                          <a:spcPct val="107000"/>
                        </a:lnSpc>
                        <a:spcAft>
                          <a:spcPts val="300"/>
                        </a:spcAft>
                      </a:pPr>
                      <a:r>
                        <a:rPr lang="fr-FR" sz="1050" dirty="0">
                          <a:effectLst/>
                        </a:rPr>
                        <a:t>Activité 3.3.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FFE599"/>
                    </a:solidFill>
                  </a:tcPr>
                </a:tc>
                <a:tc>
                  <a:txBody>
                    <a:bodyPr/>
                    <a:lstStyle/>
                    <a:p>
                      <a:pPr algn="just">
                        <a:lnSpc>
                          <a:spcPct val="107000"/>
                        </a:lnSpc>
                        <a:spcAft>
                          <a:spcPts val="300"/>
                        </a:spcAft>
                      </a:pPr>
                      <a:r>
                        <a:rPr lang="fr-FR" sz="1050" dirty="0">
                          <a:effectLst/>
                        </a:rPr>
                        <a:t>Comparaison métrologique de deux méthodes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241663"/>
                  </a:ext>
                </a:extLst>
              </a:tr>
              <a:tr h="170796">
                <a:tc>
                  <a:txBody>
                    <a:bodyPr/>
                    <a:lstStyle/>
                    <a:p>
                      <a:pPr marL="17780" algn="r">
                        <a:lnSpc>
                          <a:spcPct val="107000"/>
                        </a:lnSpc>
                        <a:spcAft>
                          <a:spcPts val="300"/>
                        </a:spcAft>
                      </a:pPr>
                      <a:r>
                        <a:rPr lang="fr-FR" sz="1050" dirty="0">
                          <a:effectLst/>
                        </a:rPr>
                        <a:t>Activité 3.4. </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99"/>
                    </a:solidFill>
                  </a:tcPr>
                </a:tc>
                <a:tc>
                  <a:txBody>
                    <a:bodyPr/>
                    <a:lstStyle/>
                    <a:p>
                      <a:pPr algn="just">
                        <a:lnSpc>
                          <a:spcPct val="107000"/>
                        </a:lnSpc>
                        <a:spcAft>
                          <a:spcPts val="300"/>
                        </a:spcAft>
                      </a:pPr>
                      <a:r>
                        <a:rPr lang="fr-FR" sz="1050" dirty="0">
                          <a:effectLst/>
                        </a:rPr>
                        <a:t>Innovation technologique en laboratoire de bioanalyses et contrôle qualité</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5709228"/>
                  </a:ext>
                </a:extLst>
              </a:tr>
              <a:tr h="192146">
                <a:tc>
                  <a:txBody>
                    <a:bodyPr/>
                    <a:lstStyle/>
                    <a:p>
                      <a:pPr marL="17780" algn="ctr">
                        <a:spcAft>
                          <a:spcPts val="300"/>
                        </a:spcAft>
                      </a:pPr>
                      <a:r>
                        <a:rPr lang="fr-FR" sz="1200" b="1" dirty="0">
                          <a:effectLst/>
                        </a:rPr>
                        <a:t>Pôle 4</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tc>
                  <a:txBody>
                    <a:bodyPr/>
                    <a:lstStyle/>
                    <a:p>
                      <a:pPr marL="20955" algn="ctr">
                        <a:spcAft>
                          <a:spcPts val="300"/>
                        </a:spcAft>
                      </a:pPr>
                      <a:r>
                        <a:rPr lang="fr-FR" sz="1200" b="1" dirty="0">
                          <a:effectLst/>
                        </a:rPr>
                        <a:t>Relations professionnelles au laboratoire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713643842"/>
                  </a:ext>
                </a:extLst>
              </a:tr>
              <a:tr h="170796">
                <a:tc>
                  <a:txBody>
                    <a:bodyPr/>
                    <a:lstStyle/>
                    <a:p>
                      <a:pPr marL="17780" algn="r">
                        <a:lnSpc>
                          <a:spcPct val="107000"/>
                        </a:lnSpc>
                        <a:spcAft>
                          <a:spcPts val="300"/>
                        </a:spcAft>
                      </a:pPr>
                      <a:r>
                        <a:rPr lang="fr-FR" sz="1050" dirty="0">
                          <a:effectLst/>
                        </a:rPr>
                        <a:t>Activité 4.1.</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BDD6EE"/>
                    </a:solidFill>
                  </a:tcPr>
                </a:tc>
                <a:tc>
                  <a:txBody>
                    <a:bodyPr/>
                    <a:lstStyle/>
                    <a:p>
                      <a:pPr>
                        <a:lnSpc>
                          <a:spcPct val="107000"/>
                        </a:lnSpc>
                        <a:spcAft>
                          <a:spcPts val="300"/>
                        </a:spcAft>
                      </a:pPr>
                      <a:r>
                        <a:rPr lang="fr-FR" sz="1050" dirty="0">
                          <a:effectLst/>
                        </a:rPr>
                        <a:t>Communication en lien avec la réalisation des analyses</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0451467"/>
                  </a:ext>
                </a:extLst>
              </a:tr>
              <a:tr h="170796">
                <a:tc>
                  <a:txBody>
                    <a:bodyPr/>
                    <a:lstStyle/>
                    <a:p>
                      <a:pPr marL="17780" algn="r">
                        <a:lnSpc>
                          <a:spcPct val="107000"/>
                        </a:lnSpc>
                        <a:spcAft>
                          <a:spcPts val="300"/>
                        </a:spcAft>
                      </a:pPr>
                      <a:r>
                        <a:rPr lang="fr-FR" sz="1050" dirty="0">
                          <a:effectLst/>
                        </a:rPr>
                        <a:t>Activité 4.2.</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BDD6EE"/>
                    </a:solidFill>
                  </a:tcPr>
                </a:tc>
                <a:tc>
                  <a:txBody>
                    <a:bodyPr/>
                    <a:lstStyle/>
                    <a:p>
                      <a:pPr marL="17780">
                        <a:lnSpc>
                          <a:spcPct val="107000"/>
                        </a:lnSpc>
                        <a:spcAft>
                          <a:spcPts val="300"/>
                        </a:spcAft>
                      </a:pPr>
                      <a:r>
                        <a:rPr lang="fr-FR" sz="1050" dirty="0">
                          <a:effectLst/>
                        </a:rPr>
                        <a:t>Coopération pour l’évaluation et la mise en œuvre de la démarche qualité</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6328150"/>
                  </a:ext>
                </a:extLst>
              </a:tr>
              <a:tr h="170796">
                <a:tc>
                  <a:txBody>
                    <a:bodyPr/>
                    <a:lstStyle/>
                    <a:p>
                      <a:pPr marL="17780" algn="r">
                        <a:lnSpc>
                          <a:spcPct val="107000"/>
                        </a:lnSpc>
                        <a:spcAft>
                          <a:spcPts val="300"/>
                        </a:spcAft>
                      </a:pPr>
                      <a:r>
                        <a:rPr lang="fr-FR" sz="1050" dirty="0">
                          <a:effectLst/>
                        </a:rPr>
                        <a:t>Activité 4.3.</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17780">
                        <a:lnSpc>
                          <a:spcPct val="107000"/>
                        </a:lnSpc>
                        <a:spcAft>
                          <a:spcPts val="300"/>
                        </a:spcAft>
                      </a:pPr>
                      <a:r>
                        <a:rPr lang="fr-FR" sz="1050" dirty="0">
                          <a:effectLst/>
                        </a:rPr>
                        <a:t>Formation dans le laboratoire d’un nouveau technicien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2051384"/>
                  </a:ext>
                </a:extLst>
              </a:tr>
              <a:tr h="170796">
                <a:tc>
                  <a:txBody>
                    <a:bodyPr/>
                    <a:lstStyle/>
                    <a:p>
                      <a:pPr marL="17780" algn="r">
                        <a:lnSpc>
                          <a:spcPct val="107000"/>
                        </a:lnSpc>
                        <a:spcAft>
                          <a:spcPts val="300"/>
                        </a:spcAft>
                      </a:pPr>
                      <a:r>
                        <a:rPr lang="fr-FR" sz="1050" dirty="0">
                          <a:effectLst/>
                        </a:rPr>
                        <a:t>Activité 4.4.</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w="12700"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DD6EE"/>
                    </a:solidFill>
                  </a:tcPr>
                </a:tc>
                <a:tc>
                  <a:txBody>
                    <a:bodyPr/>
                    <a:lstStyle/>
                    <a:p>
                      <a:pPr marL="17780">
                        <a:lnSpc>
                          <a:spcPct val="107000"/>
                        </a:lnSpc>
                        <a:spcAft>
                          <a:spcPts val="300"/>
                        </a:spcAft>
                      </a:pPr>
                      <a:r>
                        <a:rPr lang="fr-FR" sz="1050" dirty="0">
                          <a:effectLst/>
                        </a:rPr>
                        <a:t>Construction et développement d’un réseau professionnel</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6948" marR="46948" marT="0" marB="0">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468330"/>
                  </a:ext>
                </a:extLst>
              </a:tr>
            </a:tbl>
          </a:graphicData>
        </a:graphic>
      </p:graphicFrame>
      <p:sp>
        <p:nvSpPr>
          <p:cNvPr id="7" name="ZoneTexte 6">
            <a:extLst>
              <a:ext uri="{FF2B5EF4-FFF2-40B4-BE49-F238E27FC236}">
                <a16:creationId xmlns:a16="http://schemas.microsoft.com/office/drawing/2014/main" id="{D8B44D7E-CCAD-8468-C264-A5EBB40EBDCA}"/>
              </a:ext>
            </a:extLst>
          </p:cNvPr>
          <p:cNvSpPr txBox="1"/>
          <p:nvPr/>
        </p:nvSpPr>
        <p:spPr>
          <a:xfrm>
            <a:off x="2283012" y="521590"/>
            <a:ext cx="4577976" cy="369332"/>
          </a:xfrm>
          <a:prstGeom prst="rect">
            <a:avLst/>
          </a:prstGeom>
          <a:noFill/>
        </p:spPr>
        <p:txBody>
          <a:bodyPr wrap="square">
            <a:spAutoFit/>
          </a:bodyPr>
          <a:lstStyle/>
          <a:p>
            <a:r>
              <a:rPr lang="fr-FR" sz="1800" b="1" cap="none" dirty="0"/>
              <a:t>Bio-analyses en laboratoire de contrôle</a:t>
            </a:r>
          </a:p>
        </p:txBody>
      </p:sp>
    </p:spTree>
    <p:extLst>
      <p:ext uri="{BB962C8B-B14F-4D97-AF65-F5344CB8AC3E}">
        <p14:creationId xmlns:p14="http://schemas.microsoft.com/office/powerpoint/2010/main" val="2216619781"/>
      </p:ext>
    </p:extLst>
  </p:cSld>
  <p:clrMapOvr>
    <a:masterClrMapping/>
  </p:clrMapOvr>
  <mc:AlternateContent xmlns:mc="http://schemas.openxmlformats.org/markup-compatibility/2006" xmlns:p14="http://schemas.microsoft.com/office/powerpoint/2010/main">
    <mc:Choice Requires="p14">
      <p:transition spd="slow" p14:dur="2000" advTm="63398"/>
    </mc:Choice>
    <mc:Fallback xmlns="">
      <p:transition spd="slow" advTm="6339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09107A-9099-B617-CB4C-446DB7D71DD4}"/>
              </a:ext>
            </a:extLst>
          </p:cNvPr>
          <p:cNvSpPr/>
          <p:nvPr/>
        </p:nvSpPr>
        <p:spPr>
          <a:xfrm>
            <a:off x="7614000" y="0"/>
            <a:ext cx="1422496" cy="9875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EFE327A-5BD4-4CDE-C0A1-2312169E924A}"/>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C7ED61AF-CBA4-183A-386A-1BFD4A6640EF}"/>
              </a:ext>
            </a:extLst>
          </p:cNvPr>
          <p:cNvSpPr>
            <a:spLocks noGrp="1"/>
          </p:cNvSpPr>
          <p:nvPr>
            <p:ph type="ftr" sz="quarter" idx="11"/>
          </p:nvPr>
        </p:nvSpPr>
        <p:spPr/>
        <p:txBody>
          <a:bodyPr/>
          <a:lstStyle/>
          <a:p>
            <a:r>
              <a:rPr lang="fr-FR"/>
              <a:t>DGESCO – DGESIP - IGÉSR</a:t>
            </a:r>
            <a:endParaRPr lang="fr-FR" dirty="0"/>
          </a:p>
        </p:txBody>
      </p:sp>
      <p:sp>
        <p:nvSpPr>
          <p:cNvPr id="4" name="Espace réservé du numéro de diapositive 3">
            <a:extLst>
              <a:ext uri="{FF2B5EF4-FFF2-40B4-BE49-F238E27FC236}">
                <a16:creationId xmlns:a16="http://schemas.microsoft.com/office/drawing/2014/main" id="{57A4FB74-DD00-4113-DF1A-00CD9EC06FF6}"/>
              </a:ext>
            </a:extLst>
          </p:cNvPr>
          <p:cNvSpPr>
            <a:spLocks noGrp="1"/>
          </p:cNvSpPr>
          <p:nvPr>
            <p:ph type="sldNum" sz="quarter" idx="12"/>
          </p:nvPr>
        </p:nvSpPr>
        <p:spPr/>
        <p:txBody>
          <a:bodyPr/>
          <a:lstStyle/>
          <a:p>
            <a:fld id="{733122C9-A0B9-462F-8757-0847AD287B63}" type="slidenum">
              <a:rPr lang="fr-FR" smtClean="0"/>
              <a:pPr/>
              <a:t>4</a:t>
            </a:fld>
            <a:endParaRPr lang="fr-FR" dirty="0"/>
          </a:p>
        </p:txBody>
      </p:sp>
      <p:graphicFrame>
        <p:nvGraphicFramePr>
          <p:cNvPr id="7" name="Tableau 6">
            <a:extLst>
              <a:ext uri="{FF2B5EF4-FFF2-40B4-BE49-F238E27FC236}">
                <a16:creationId xmlns:a16="http://schemas.microsoft.com/office/drawing/2014/main" id="{8BA7E2BC-E10E-E86A-DF55-24B7EC0EC5C7}"/>
              </a:ext>
            </a:extLst>
          </p:cNvPr>
          <p:cNvGraphicFramePr>
            <a:graphicFrameLocks noGrp="1"/>
          </p:cNvGraphicFramePr>
          <p:nvPr>
            <p:extLst>
              <p:ext uri="{D42A27DB-BD31-4B8C-83A1-F6EECF244321}">
                <p14:modId xmlns:p14="http://schemas.microsoft.com/office/powerpoint/2010/main" val="4068555267"/>
              </p:ext>
            </p:extLst>
          </p:nvPr>
        </p:nvGraphicFramePr>
        <p:xfrm>
          <a:off x="3131840" y="96531"/>
          <a:ext cx="5904656" cy="4521407"/>
        </p:xfrm>
        <a:graphic>
          <a:graphicData uri="http://schemas.openxmlformats.org/drawingml/2006/table">
            <a:tbl>
              <a:tblPr/>
              <a:tblGrid>
                <a:gridCol w="1800200">
                  <a:extLst>
                    <a:ext uri="{9D8B030D-6E8A-4147-A177-3AD203B41FA5}">
                      <a16:colId xmlns:a16="http://schemas.microsoft.com/office/drawing/2014/main" val="3606616039"/>
                    </a:ext>
                  </a:extLst>
                </a:gridCol>
                <a:gridCol w="4104456">
                  <a:extLst>
                    <a:ext uri="{9D8B030D-6E8A-4147-A177-3AD203B41FA5}">
                      <a16:colId xmlns:a16="http://schemas.microsoft.com/office/drawing/2014/main" val="2311802538"/>
                    </a:ext>
                  </a:extLst>
                </a:gridCol>
              </a:tblGrid>
              <a:tr h="263021">
                <a:tc>
                  <a:txBody>
                    <a:bodyPr/>
                    <a:lstStyle/>
                    <a:p>
                      <a:pPr algn="ctr">
                        <a:spcBef>
                          <a:spcPts val="0"/>
                        </a:spcBef>
                        <a:spcAft>
                          <a:spcPts val="0"/>
                        </a:spcAft>
                      </a:pPr>
                      <a:r>
                        <a:rPr lang="fr-FR" sz="800" b="1" dirty="0">
                          <a:solidFill>
                            <a:srgbClr val="000000"/>
                          </a:solidFill>
                          <a:effectLst/>
                          <a:latin typeface="Arial" panose="020B0604020202020204" pitchFamily="34" charset="0"/>
                        </a:rPr>
                        <a:t>Pôles d’activités professionnelles</a:t>
                      </a:r>
                      <a:endParaRPr lang="fr-FR" sz="800"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Bef>
                          <a:spcPts val="0"/>
                        </a:spcBef>
                        <a:spcAft>
                          <a:spcPts val="0"/>
                        </a:spcAft>
                      </a:pPr>
                      <a:r>
                        <a:rPr lang="fr-FR" sz="800" b="1" dirty="0">
                          <a:solidFill>
                            <a:srgbClr val="000000"/>
                          </a:solidFill>
                          <a:effectLst/>
                          <a:latin typeface="Arial" panose="020B0604020202020204" pitchFamily="34" charset="0"/>
                        </a:rPr>
                        <a:t>Blocs de compétences</a:t>
                      </a:r>
                      <a:endParaRPr lang="fr-FR" sz="8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421370"/>
                  </a:ext>
                </a:extLst>
              </a:tr>
              <a:tr h="556014">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Pôle 1 : Gestion opérationnelle et documentaire du laboratoire </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BC1 </a:t>
                      </a:r>
                      <a:r>
                        <a:rPr lang="fr-FR" sz="1000" b="1" dirty="0" smtClean="0">
                          <a:solidFill>
                            <a:srgbClr val="000000"/>
                          </a:solidFill>
                          <a:effectLst/>
                          <a:latin typeface="Arial" panose="020B0604020202020204" pitchFamily="34" charset="0"/>
                        </a:rPr>
                        <a:t>(voir diapo 6)</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301344350"/>
                  </a:ext>
                </a:extLst>
              </a:tr>
              <a:tr h="1771310">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Pôle 2 : Réalisation des analyses au laboratoire dans le cadre d’un contrôle qualité</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D"/>
                    </a:solidFill>
                  </a:tcPr>
                </a:tc>
                <a:tc>
                  <a:txBody>
                    <a:bodyPr/>
                    <a:lstStyle/>
                    <a:p>
                      <a:pPr marL="17780" algn="ctr">
                        <a:spcBef>
                          <a:spcPts val="1200"/>
                        </a:spcBef>
                        <a:spcAft>
                          <a:spcPts val="0"/>
                        </a:spcAft>
                      </a:pPr>
                      <a:r>
                        <a:rPr lang="fr-FR" sz="900" b="1" dirty="0">
                          <a:solidFill>
                            <a:srgbClr val="000000"/>
                          </a:solidFill>
                          <a:effectLst/>
                          <a:latin typeface="Arial" panose="020B0604020202020204" pitchFamily="34" charset="0"/>
                        </a:rPr>
                        <a:t>BC2</a:t>
                      </a:r>
                      <a:endParaRPr lang="fr-FR" sz="900" b="1"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C2.1 S’approprier une situation relative à la réalisation d’une </a:t>
                      </a:r>
                      <a:r>
                        <a:rPr lang="fr-FR" sz="1000" dirty="0" err="1" smtClean="0">
                          <a:solidFill>
                            <a:srgbClr val="000000"/>
                          </a:solidFill>
                          <a:effectLst/>
                          <a:latin typeface="Arial" panose="020B0604020202020204" pitchFamily="34" charset="0"/>
                        </a:rPr>
                        <a:t>bioanalyse</a:t>
                      </a:r>
                      <a:r>
                        <a:rPr lang="fr-FR" sz="1000" dirty="0" smtClean="0">
                          <a:solidFill>
                            <a:srgbClr val="000000"/>
                          </a:solidFill>
                          <a:effectLst/>
                          <a:latin typeface="Arial" panose="020B0604020202020204" pitchFamily="34" charset="0"/>
                        </a:rPr>
                        <a:t> </a:t>
                      </a:r>
                      <a:r>
                        <a:rPr lang="fr-FR" sz="1000" dirty="0">
                          <a:solidFill>
                            <a:srgbClr val="000000"/>
                          </a:solidFill>
                          <a:effectLst/>
                          <a:latin typeface="Arial" panose="020B0604020202020204" pitchFamily="34" charset="0"/>
                        </a:rPr>
                        <a:t>en contrôle qualité </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C2.2. Organiser les analyses selon le plan de charge du laboratoire</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C2.3. Réaliser des analyses au laboratoire de biochimie analytique </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C2.4. Réaliser des analyses au laboratoire microbiologie</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C2.5. Réaliser des analyses au laboratoire de biologie moléculaire</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C2.6. Réaliser des analyses au laboratoire de biologie cellulaire</a:t>
                      </a:r>
                      <a:endParaRPr lang="fr-FR" sz="1000" dirty="0">
                        <a:effectLst/>
                      </a:endParaRPr>
                    </a:p>
                    <a:p>
                      <a:pPr>
                        <a:lnSpc>
                          <a:spcPct val="106000"/>
                        </a:lnSpc>
                        <a:spcBef>
                          <a:spcPts val="100"/>
                        </a:spcBef>
                        <a:spcAft>
                          <a:spcPts val="100"/>
                        </a:spcAft>
                      </a:pPr>
                      <a:r>
                        <a:rPr lang="fr-FR" sz="1000" dirty="0">
                          <a:solidFill>
                            <a:srgbClr val="000000"/>
                          </a:solidFill>
                          <a:effectLst/>
                          <a:latin typeface="Arial" panose="020B0604020202020204" pitchFamily="34" charset="0"/>
                        </a:rPr>
                        <a:t>C2.7. Valider la conformité des analyses</a:t>
                      </a:r>
                      <a:endParaRPr lang="fr-FR" sz="1000" dirty="0">
                        <a:effectLst/>
                      </a:endParaRPr>
                    </a:p>
                    <a:p>
                      <a:pPr>
                        <a:spcBef>
                          <a:spcPts val="0"/>
                        </a:spcBef>
                        <a:spcAft>
                          <a:spcPts val="0"/>
                        </a:spcAft>
                      </a:pPr>
                      <a:r>
                        <a:rPr lang="fr-FR" sz="1000" dirty="0">
                          <a:solidFill>
                            <a:srgbClr val="000000"/>
                          </a:solidFill>
                          <a:effectLst/>
                          <a:latin typeface="Arial" panose="020B0604020202020204" pitchFamily="34" charset="0"/>
                        </a:rPr>
                        <a:t>C2.8. Rendre compte des résultats</a:t>
                      </a:r>
                      <a:endParaRPr lang="fr-FR" sz="1000"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D"/>
                    </a:solidFill>
                  </a:tcPr>
                </a:tc>
                <a:extLst>
                  <a:ext uri="{0D108BD9-81ED-4DB2-BD59-A6C34878D82A}">
                    <a16:rowId xmlns:a16="http://schemas.microsoft.com/office/drawing/2014/main" val="1239330685"/>
                  </a:ext>
                </a:extLst>
              </a:tr>
              <a:tr h="1215091">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Pôle 3 : Expertise au laboratoire pour l’optimisation méthodes de </a:t>
                      </a:r>
                      <a:r>
                        <a:rPr lang="fr-FR" sz="1000" b="1" dirty="0" err="1" smtClean="0">
                          <a:solidFill>
                            <a:srgbClr val="000000"/>
                          </a:solidFill>
                          <a:effectLst/>
                          <a:latin typeface="Arial" panose="020B0604020202020204" pitchFamily="34" charset="0"/>
                        </a:rPr>
                        <a:t>bioanalyse</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BC3</a:t>
                      </a:r>
                      <a:endParaRPr lang="fr-FR" sz="1000" b="1" dirty="0">
                        <a:effectLst/>
                      </a:endParaRPr>
                    </a:p>
                    <a:p>
                      <a:pPr>
                        <a:spcBef>
                          <a:spcPts val="0"/>
                        </a:spcBef>
                        <a:spcAft>
                          <a:spcPts val="0"/>
                        </a:spcAft>
                      </a:pPr>
                      <a:r>
                        <a:rPr lang="fr-FR" sz="1000" dirty="0">
                          <a:solidFill>
                            <a:srgbClr val="000000"/>
                          </a:solidFill>
                          <a:effectLst/>
                          <a:latin typeface="Arial" panose="020B0604020202020204" pitchFamily="34" charset="0"/>
                        </a:rPr>
                        <a:t>C3.1 S’approprier une situation relative à l’amélioration d’une bio-analyse</a:t>
                      </a:r>
                      <a:endParaRPr lang="fr-FR" sz="1000" dirty="0">
                        <a:effectLst/>
                      </a:endParaRPr>
                    </a:p>
                    <a:p>
                      <a:pPr>
                        <a:spcBef>
                          <a:spcPts val="0"/>
                        </a:spcBef>
                        <a:spcAft>
                          <a:spcPts val="0"/>
                        </a:spcAft>
                      </a:pPr>
                      <a:r>
                        <a:rPr lang="fr-FR" sz="1000" dirty="0">
                          <a:solidFill>
                            <a:srgbClr val="000000"/>
                          </a:solidFill>
                          <a:effectLst/>
                          <a:latin typeface="Arial" panose="020B0604020202020204" pitchFamily="34" charset="0"/>
                        </a:rPr>
                        <a:t>C3.2 Analyser une procédure en mobilisant des ressources internes et externes </a:t>
                      </a:r>
                      <a:endParaRPr lang="fr-FR" sz="1000" dirty="0">
                        <a:effectLst/>
                      </a:endParaRPr>
                    </a:p>
                    <a:p>
                      <a:pPr>
                        <a:spcBef>
                          <a:spcPts val="0"/>
                        </a:spcBef>
                        <a:spcAft>
                          <a:spcPts val="0"/>
                        </a:spcAft>
                      </a:pPr>
                      <a:r>
                        <a:rPr lang="fr-FR" sz="1000" dirty="0">
                          <a:solidFill>
                            <a:srgbClr val="000000"/>
                          </a:solidFill>
                          <a:effectLst/>
                          <a:latin typeface="Arial" panose="020B0604020202020204" pitchFamily="34" charset="0"/>
                        </a:rPr>
                        <a:t>C3.3 Installer une nouvelle méthode</a:t>
                      </a:r>
                      <a:endParaRPr lang="fr-FR" sz="1000" dirty="0">
                        <a:effectLst/>
                      </a:endParaRPr>
                    </a:p>
                    <a:p>
                      <a:pPr>
                        <a:spcBef>
                          <a:spcPts val="0"/>
                        </a:spcBef>
                        <a:spcAft>
                          <a:spcPts val="0"/>
                        </a:spcAft>
                      </a:pPr>
                      <a:r>
                        <a:rPr lang="fr-FR" sz="1000" dirty="0">
                          <a:solidFill>
                            <a:srgbClr val="000000"/>
                          </a:solidFill>
                          <a:effectLst/>
                          <a:latin typeface="Arial" panose="020B0604020202020204" pitchFamily="34" charset="0"/>
                        </a:rPr>
                        <a:t>C3.4 Concevoir une démarche expérimentale pour adapter une méthode</a:t>
                      </a:r>
                      <a:endParaRPr lang="fr-FR" sz="1000"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393322097"/>
                  </a:ext>
                </a:extLst>
              </a:tr>
              <a:tr h="715971">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Pôle 4 : Relations professionnelles au laboratoire</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marL="17780" algn="ctr">
                        <a:spcBef>
                          <a:spcPts val="1200"/>
                        </a:spcBef>
                        <a:spcAft>
                          <a:spcPts val="0"/>
                        </a:spcAft>
                      </a:pPr>
                      <a:r>
                        <a:rPr lang="fr-FR" sz="1000" b="1" dirty="0">
                          <a:solidFill>
                            <a:srgbClr val="000000"/>
                          </a:solidFill>
                          <a:effectLst/>
                          <a:latin typeface="Arial" panose="020B0604020202020204" pitchFamily="34" charset="0"/>
                        </a:rPr>
                        <a:t>BC4</a:t>
                      </a:r>
                      <a:r>
                        <a:rPr lang="fr-FR" sz="1000" b="1" baseline="0" dirty="0">
                          <a:solidFill>
                            <a:srgbClr val="000000"/>
                          </a:solidFill>
                          <a:effectLst/>
                          <a:latin typeface="Arial" panose="020B0604020202020204" pitchFamily="34" charset="0"/>
                        </a:rPr>
                        <a:t> (voir diapo </a:t>
                      </a:r>
                      <a:r>
                        <a:rPr lang="fr-FR" sz="1000" b="1" baseline="0" dirty="0" smtClean="0">
                          <a:solidFill>
                            <a:srgbClr val="000000"/>
                          </a:solidFill>
                          <a:effectLst/>
                          <a:latin typeface="Arial" panose="020B0604020202020204" pitchFamily="34" charset="0"/>
                        </a:rPr>
                        <a:t>7)</a:t>
                      </a:r>
                      <a:endParaRPr lang="fr-FR" sz="1000" b="1" dirty="0">
                        <a:effectLst/>
                      </a:endParaRPr>
                    </a:p>
                  </a:txBody>
                  <a:tcPr marL="14829" marR="14829"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01476343"/>
                  </a:ext>
                </a:extLst>
              </a:tr>
            </a:tbl>
          </a:graphicData>
        </a:graphic>
      </p:graphicFrame>
      <p:grpSp>
        <p:nvGrpSpPr>
          <p:cNvPr id="10" name="Groupe 9">
            <a:extLst>
              <a:ext uri="{FF2B5EF4-FFF2-40B4-BE49-F238E27FC236}">
                <a16:creationId xmlns:a16="http://schemas.microsoft.com/office/drawing/2014/main" id="{3FEA50BB-ADB3-4126-71B3-E6C9840CC432}"/>
              </a:ext>
            </a:extLst>
          </p:cNvPr>
          <p:cNvGrpSpPr/>
          <p:nvPr/>
        </p:nvGrpSpPr>
        <p:grpSpPr>
          <a:xfrm>
            <a:off x="395536" y="1785653"/>
            <a:ext cx="2475287" cy="2730313"/>
            <a:chOff x="761069" y="1480044"/>
            <a:chExt cx="2475287" cy="2730313"/>
          </a:xfrm>
        </p:grpSpPr>
        <p:pic>
          <p:nvPicPr>
            <p:cNvPr id="5" name="Image 4">
              <a:extLst>
                <a:ext uri="{FF2B5EF4-FFF2-40B4-BE49-F238E27FC236}">
                  <a16:creationId xmlns:a16="http://schemas.microsoft.com/office/drawing/2014/main" id="{30153CE7-442B-C181-1D79-87FEB4E421BE}"/>
                </a:ext>
              </a:extLst>
            </p:cNvPr>
            <p:cNvPicPr>
              <a:picLocks noChangeAspect="1"/>
            </p:cNvPicPr>
            <p:nvPr/>
          </p:nvPicPr>
          <p:blipFill>
            <a:blip r:embed="rId3"/>
            <a:stretch>
              <a:fillRect/>
            </a:stretch>
          </p:blipFill>
          <p:spPr>
            <a:xfrm>
              <a:off x="764093" y="1981723"/>
              <a:ext cx="2472263" cy="1542056"/>
            </a:xfrm>
            <a:prstGeom prst="rect">
              <a:avLst/>
            </a:prstGeom>
            <a:ln w="38100">
              <a:solidFill>
                <a:schemeClr val="tx1"/>
              </a:solidFill>
            </a:ln>
          </p:spPr>
        </p:pic>
        <p:sp>
          <p:nvSpPr>
            <p:cNvPr id="6" name="Rectangle avec coins arrondis en diagonale 40">
              <a:extLst>
                <a:ext uri="{FF2B5EF4-FFF2-40B4-BE49-F238E27FC236}">
                  <a16:creationId xmlns:a16="http://schemas.microsoft.com/office/drawing/2014/main" id="{5250784D-CC92-3E97-C0AD-7C0B73E2043B}"/>
                </a:ext>
              </a:extLst>
            </p:cNvPr>
            <p:cNvSpPr/>
            <p:nvPr/>
          </p:nvSpPr>
          <p:spPr bwMode="auto">
            <a:xfrm>
              <a:off x="761069" y="1480044"/>
              <a:ext cx="2466267" cy="425822"/>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a:t>
              </a:r>
            </a:p>
            <a:p>
              <a:pPr algn="ctr" defTabSz="685800"/>
              <a:r>
                <a:rPr lang="fr-FR" sz="1350" b="1" kern="0" dirty="0">
                  <a:solidFill>
                    <a:srgbClr val="C00000">
                      <a:lumMod val="75000"/>
                    </a:srgbClr>
                  </a:solidFill>
                  <a:latin typeface="News Gothic MT"/>
                  <a:cs typeface="Arial"/>
                </a:rPr>
                <a:t>Contrôle qualité </a:t>
              </a:r>
            </a:p>
          </p:txBody>
        </p:sp>
        <p:pic>
          <p:nvPicPr>
            <p:cNvPr id="8" name="Image 7">
              <a:extLst>
                <a:ext uri="{FF2B5EF4-FFF2-40B4-BE49-F238E27FC236}">
                  <a16:creationId xmlns:a16="http://schemas.microsoft.com/office/drawing/2014/main" id="{CF40EFA5-2D33-9A6A-D4AB-36D145FD4201}"/>
                </a:ext>
              </a:extLst>
            </p:cNvPr>
            <p:cNvPicPr>
              <a:picLocks noChangeAspect="1"/>
            </p:cNvPicPr>
            <p:nvPr/>
          </p:nvPicPr>
          <p:blipFill>
            <a:blip r:embed="rId4"/>
            <a:stretch>
              <a:fillRect/>
            </a:stretch>
          </p:blipFill>
          <p:spPr>
            <a:xfrm>
              <a:off x="2419451" y="3148774"/>
              <a:ext cx="779575" cy="1061583"/>
            </a:xfrm>
            <a:prstGeom prst="rect">
              <a:avLst/>
            </a:prstGeom>
            <a:ln w="28575">
              <a:solidFill>
                <a:schemeClr val="tx1"/>
              </a:solidFill>
            </a:ln>
          </p:spPr>
        </p:pic>
      </p:grpSp>
    </p:spTree>
    <p:extLst>
      <p:ext uri="{BB962C8B-B14F-4D97-AF65-F5344CB8AC3E}">
        <p14:creationId xmlns:p14="http://schemas.microsoft.com/office/powerpoint/2010/main" val="2297355541"/>
      </p:ext>
    </p:extLst>
  </p:cSld>
  <p:clrMapOvr>
    <a:masterClrMapping/>
  </p:clrMapOvr>
  <mc:AlternateContent xmlns:mc="http://schemas.openxmlformats.org/markup-compatibility/2006" xmlns:p14="http://schemas.microsoft.com/office/powerpoint/2010/main">
    <mc:Choice Requires="p14">
      <p:transition spd="slow" p14:dur="2000" advTm="49659"/>
    </mc:Choice>
    <mc:Fallback xmlns="">
      <p:transition spd="slow" advTm="4965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D641E-B577-F794-68AF-D5E856F7949E}"/>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0ACC771E-4E3F-12F2-1FE5-D30F1C170176}"/>
              </a:ext>
            </a:extLst>
          </p:cNvPr>
          <p:cNvSpPr>
            <a:spLocks noGrp="1"/>
          </p:cNvSpPr>
          <p:nvPr>
            <p:ph type="ftr" sz="quarter" idx="11"/>
          </p:nvPr>
        </p:nvSpPr>
        <p:spPr/>
        <p:txBody>
          <a:bodyPr/>
          <a:lstStyle/>
          <a:p>
            <a:r>
              <a:rPr lang="fr-FR"/>
              <a:t>DGESCO – DGESIP - IGÉSR</a:t>
            </a:r>
            <a:endParaRPr lang="fr-FR" dirty="0"/>
          </a:p>
        </p:txBody>
      </p:sp>
      <p:sp>
        <p:nvSpPr>
          <p:cNvPr id="4" name="Espace réservé du numéro de diapositive 3">
            <a:extLst>
              <a:ext uri="{FF2B5EF4-FFF2-40B4-BE49-F238E27FC236}">
                <a16:creationId xmlns:a16="http://schemas.microsoft.com/office/drawing/2014/main" id="{5DD449A2-9E48-E1DE-FAF2-F2BAF1292D21}"/>
              </a:ext>
            </a:extLst>
          </p:cNvPr>
          <p:cNvSpPr>
            <a:spLocks noGrp="1"/>
          </p:cNvSpPr>
          <p:nvPr>
            <p:ph type="sldNum" sz="quarter" idx="12"/>
          </p:nvPr>
        </p:nvSpPr>
        <p:spPr/>
        <p:txBody>
          <a:bodyPr/>
          <a:lstStyle/>
          <a:p>
            <a:fld id="{733122C9-A0B9-462F-8757-0847AD287B63}" type="slidenum">
              <a:rPr lang="fr-FR" smtClean="0"/>
              <a:pPr/>
              <a:t>5</a:t>
            </a:fld>
            <a:endParaRPr lang="fr-FR" dirty="0"/>
          </a:p>
        </p:txBody>
      </p:sp>
      <p:graphicFrame>
        <p:nvGraphicFramePr>
          <p:cNvPr id="6" name="Tableau 5">
            <a:extLst>
              <a:ext uri="{FF2B5EF4-FFF2-40B4-BE49-F238E27FC236}">
                <a16:creationId xmlns:a16="http://schemas.microsoft.com/office/drawing/2014/main" id="{D6364E35-FAA5-3D2E-4CF9-A99E7E837A29}"/>
              </a:ext>
            </a:extLst>
          </p:cNvPr>
          <p:cNvGraphicFramePr>
            <a:graphicFrameLocks noGrp="1"/>
          </p:cNvGraphicFramePr>
          <p:nvPr>
            <p:extLst>
              <p:ext uri="{D42A27DB-BD31-4B8C-83A1-F6EECF244321}">
                <p14:modId xmlns:p14="http://schemas.microsoft.com/office/powerpoint/2010/main" val="2948725642"/>
              </p:ext>
            </p:extLst>
          </p:nvPr>
        </p:nvGraphicFramePr>
        <p:xfrm>
          <a:off x="3673828" y="1347614"/>
          <a:ext cx="2701668" cy="2817310"/>
        </p:xfrm>
        <a:graphic>
          <a:graphicData uri="http://schemas.openxmlformats.org/drawingml/2006/table">
            <a:tbl>
              <a:tblPr/>
              <a:tblGrid>
                <a:gridCol w="1564124">
                  <a:extLst>
                    <a:ext uri="{9D8B030D-6E8A-4147-A177-3AD203B41FA5}">
                      <a16:colId xmlns:a16="http://schemas.microsoft.com/office/drawing/2014/main" val="3190980643"/>
                    </a:ext>
                  </a:extLst>
                </a:gridCol>
                <a:gridCol w="1137544">
                  <a:extLst>
                    <a:ext uri="{9D8B030D-6E8A-4147-A177-3AD203B41FA5}">
                      <a16:colId xmlns:a16="http://schemas.microsoft.com/office/drawing/2014/main" val="465328102"/>
                    </a:ext>
                  </a:extLst>
                </a:gridCol>
              </a:tblGrid>
              <a:tr h="559885">
                <a:tc>
                  <a:txBody>
                    <a:bodyPr/>
                    <a:lstStyle/>
                    <a:p>
                      <a:pPr marL="17780" algn="ctr">
                        <a:spcBef>
                          <a:spcPts val="0"/>
                        </a:spcBef>
                        <a:spcAft>
                          <a:spcPts val="0"/>
                        </a:spcAft>
                      </a:pPr>
                      <a:r>
                        <a:rPr lang="fr-FR" sz="900" b="1" dirty="0">
                          <a:solidFill>
                            <a:srgbClr val="000000"/>
                          </a:solidFill>
                          <a:effectLst/>
                          <a:latin typeface="Arial" panose="020B0604020202020204" pitchFamily="34" charset="0"/>
                        </a:rPr>
                        <a:t>BC1 - Compétences</a:t>
                      </a:r>
                      <a:endParaRPr lang="fr-FR" sz="900" b="1" dirty="0">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tc>
                  <a:txBody>
                    <a:bodyPr/>
                    <a:lstStyle/>
                    <a:p>
                      <a:pPr marL="17780" algn="ctr">
                        <a:spcBef>
                          <a:spcPts val="0"/>
                        </a:spcBef>
                        <a:spcAft>
                          <a:spcPts val="0"/>
                        </a:spcAft>
                      </a:pPr>
                      <a:r>
                        <a:rPr lang="fr-FR" sz="900" b="1" dirty="0">
                          <a:solidFill>
                            <a:srgbClr val="000000"/>
                          </a:solidFill>
                          <a:effectLst/>
                          <a:latin typeface="Arial" panose="020B0604020202020204" pitchFamily="34" charset="0"/>
                        </a:rPr>
                        <a:t>Thèmes des savoirs associés</a:t>
                      </a:r>
                      <a:endParaRPr lang="fr-FR" sz="900" b="1" dirty="0">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381650455"/>
                  </a:ext>
                </a:extLst>
              </a:tr>
              <a:tr h="1981400">
                <a:tc>
                  <a:txBody>
                    <a:bodyPr/>
                    <a:lstStyle/>
                    <a:p>
                      <a:pPr>
                        <a:lnSpc>
                          <a:spcPct val="106000"/>
                        </a:lnSpc>
                        <a:spcBef>
                          <a:spcPts val="100"/>
                        </a:spcBef>
                        <a:spcAft>
                          <a:spcPts val="100"/>
                        </a:spcAft>
                      </a:pPr>
                      <a:r>
                        <a:rPr lang="fr-FR" sz="900" dirty="0">
                          <a:solidFill>
                            <a:schemeClr val="tx1"/>
                          </a:solidFill>
                          <a:effectLst/>
                          <a:latin typeface="Arial" panose="020B0604020202020204" pitchFamily="34" charset="0"/>
                        </a:rPr>
                        <a:t>C1.1 Assurer le bon fonctionnement du laboratoire</a:t>
                      </a:r>
                      <a:endParaRPr lang="fr-FR" sz="900" dirty="0">
                        <a:solidFill>
                          <a:schemeClr val="tx1"/>
                        </a:solidFill>
                        <a:effectLst/>
                      </a:endParaRPr>
                    </a:p>
                    <a:p>
                      <a:pPr>
                        <a:lnSpc>
                          <a:spcPct val="106000"/>
                        </a:lnSpc>
                        <a:spcBef>
                          <a:spcPts val="100"/>
                        </a:spcBef>
                        <a:spcAft>
                          <a:spcPts val="100"/>
                        </a:spcAft>
                      </a:pPr>
                      <a:r>
                        <a:rPr lang="fr-FR" sz="900" dirty="0">
                          <a:solidFill>
                            <a:schemeClr val="tx1"/>
                          </a:solidFill>
                          <a:effectLst/>
                          <a:latin typeface="Arial" panose="020B0604020202020204" pitchFamily="34" charset="0"/>
                        </a:rPr>
                        <a:t>C1.2 Garantir la performance des installations pour les analyses et contrôles</a:t>
                      </a:r>
                      <a:endParaRPr lang="fr-FR" sz="900" dirty="0">
                        <a:solidFill>
                          <a:schemeClr val="tx1"/>
                        </a:solidFill>
                        <a:effectLst/>
                      </a:endParaRPr>
                    </a:p>
                    <a:p>
                      <a:pPr>
                        <a:lnSpc>
                          <a:spcPct val="106000"/>
                        </a:lnSpc>
                        <a:spcBef>
                          <a:spcPts val="100"/>
                        </a:spcBef>
                        <a:spcAft>
                          <a:spcPts val="100"/>
                        </a:spcAft>
                      </a:pPr>
                      <a:r>
                        <a:rPr lang="fr-FR" sz="900" dirty="0">
                          <a:solidFill>
                            <a:schemeClr val="tx1"/>
                          </a:solidFill>
                          <a:effectLst/>
                          <a:latin typeface="Arial" panose="020B0604020202020204" pitchFamily="34" charset="0"/>
                        </a:rPr>
                        <a:t>C1.3 Participer à la démarche de prévention des risques </a:t>
                      </a:r>
                      <a:endParaRPr lang="fr-FR" sz="900" dirty="0">
                        <a:solidFill>
                          <a:schemeClr val="tx1"/>
                        </a:solidFill>
                        <a:effectLst/>
                      </a:endParaRPr>
                    </a:p>
                    <a:p>
                      <a:pPr>
                        <a:lnSpc>
                          <a:spcPct val="106000"/>
                        </a:lnSpc>
                        <a:spcBef>
                          <a:spcPts val="100"/>
                        </a:spcBef>
                        <a:spcAft>
                          <a:spcPts val="100"/>
                        </a:spcAft>
                      </a:pPr>
                      <a:r>
                        <a:rPr lang="fr-FR" sz="900" dirty="0">
                          <a:solidFill>
                            <a:schemeClr val="tx1"/>
                          </a:solidFill>
                          <a:effectLst/>
                          <a:latin typeface="Arial" panose="020B0604020202020204" pitchFamily="34" charset="0"/>
                        </a:rPr>
                        <a:t>C1.4 Analyser des pratiques en vue d’un projet d’amélioration du fonctionnement du laboratoire</a:t>
                      </a:r>
                      <a:endParaRPr lang="fr-FR" sz="900" dirty="0">
                        <a:solidFill>
                          <a:schemeClr val="tx1"/>
                        </a:solidFill>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tc>
                  <a:txBody>
                    <a:bodyPr/>
                    <a:lstStyle/>
                    <a:p>
                      <a:pPr>
                        <a:lnSpc>
                          <a:spcPct val="106000"/>
                        </a:lnSpc>
                        <a:spcBef>
                          <a:spcPts val="100"/>
                        </a:spcBef>
                        <a:spcAft>
                          <a:spcPts val="100"/>
                        </a:spcAft>
                      </a:pPr>
                      <a:r>
                        <a:rPr lang="fr-FR" sz="900" dirty="0">
                          <a:solidFill>
                            <a:schemeClr val="tx1"/>
                          </a:solidFill>
                          <a:effectLst/>
                          <a:latin typeface="Arial" panose="020B0604020202020204" pitchFamily="34" charset="0"/>
                        </a:rPr>
                        <a:t>- T1.1 Maîtrise des informations documentées</a:t>
                      </a:r>
                      <a:endParaRPr lang="fr-FR" sz="900" dirty="0">
                        <a:solidFill>
                          <a:schemeClr val="tx1"/>
                        </a:solidFill>
                        <a:effectLst/>
                      </a:endParaRPr>
                    </a:p>
                    <a:p>
                      <a:pPr>
                        <a:lnSpc>
                          <a:spcPct val="106000"/>
                        </a:lnSpc>
                        <a:spcBef>
                          <a:spcPts val="100"/>
                        </a:spcBef>
                        <a:spcAft>
                          <a:spcPts val="100"/>
                        </a:spcAft>
                      </a:pPr>
                      <a:r>
                        <a:rPr lang="fr-FR" sz="900" dirty="0">
                          <a:solidFill>
                            <a:schemeClr val="tx1"/>
                          </a:solidFill>
                          <a:effectLst/>
                          <a:latin typeface="Arial" panose="020B0604020202020204" pitchFamily="34" charset="0"/>
                        </a:rPr>
                        <a:t>- T1.2 Gestion des risques</a:t>
                      </a:r>
                      <a:endParaRPr lang="fr-FR" sz="900" dirty="0">
                        <a:solidFill>
                          <a:schemeClr val="tx1"/>
                        </a:solidFill>
                        <a:effectLst/>
                      </a:endParaRPr>
                    </a:p>
                    <a:p>
                      <a:pPr>
                        <a:lnSpc>
                          <a:spcPct val="106000"/>
                        </a:lnSpc>
                        <a:spcBef>
                          <a:spcPts val="100"/>
                        </a:spcBef>
                        <a:spcAft>
                          <a:spcPts val="100"/>
                        </a:spcAft>
                      </a:pPr>
                      <a:r>
                        <a:rPr lang="fr-FR" sz="900" dirty="0">
                          <a:solidFill>
                            <a:schemeClr val="tx1"/>
                          </a:solidFill>
                          <a:effectLst/>
                          <a:latin typeface="Arial" panose="020B0604020202020204" pitchFamily="34" charset="0"/>
                        </a:rPr>
                        <a:t>- T1.3 Garantie de la conformité des analyses</a:t>
                      </a:r>
                      <a:endParaRPr lang="fr-FR" sz="900" dirty="0">
                        <a:solidFill>
                          <a:schemeClr val="tx1"/>
                        </a:solidFill>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4152661698"/>
                  </a:ext>
                </a:extLst>
              </a:tr>
            </a:tbl>
          </a:graphicData>
        </a:graphic>
      </p:graphicFrame>
      <p:sp>
        <p:nvSpPr>
          <p:cNvPr id="17" name="Rectangle avec coins arrondis en diagonale 30">
            <a:extLst>
              <a:ext uri="{FF2B5EF4-FFF2-40B4-BE49-F238E27FC236}">
                <a16:creationId xmlns:a16="http://schemas.microsoft.com/office/drawing/2014/main" id="{B0F7CB40-45ED-74A4-DE68-7E86FCF67131}"/>
              </a:ext>
            </a:extLst>
          </p:cNvPr>
          <p:cNvSpPr/>
          <p:nvPr/>
        </p:nvSpPr>
        <p:spPr bwMode="auto">
          <a:xfrm>
            <a:off x="5364088" y="105880"/>
            <a:ext cx="2466267" cy="425822"/>
          </a:xfrm>
          <a:prstGeom prst="round2DiagRect">
            <a:avLst/>
          </a:prstGeom>
          <a:no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sz="1350" b="1" kern="0" dirty="0">
                <a:solidFill>
                  <a:srgbClr val="C00000">
                    <a:lumMod val="75000"/>
                  </a:srgbClr>
                </a:solidFill>
                <a:latin typeface="News Gothic MT"/>
                <a:cs typeface="Arial"/>
              </a:rPr>
              <a:t>Laboratoire </a:t>
            </a:r>
          </a:p>
          <a:p>
            <a:pPr algn="ctr"/>
            <a:r>
              <a:rPr lang="fr-FR" sz="1350" b="1" kern="0" dirty="0">
                <a:solidFill>
                  <a:srgbClr val="C00000">
                    <a:lumMod val="75000"/>
                  </a:srgbClr>
                </a:solidFill>
                <a:latin typeface="News Gothic MT"/>
                <a:cs typeface="Arial"/>
              </a:rPr>
              <a:t>contrôle qualité </a:t>
            </a:r>
          </a:p>
        </p:txBody>
      </p:sp>
      <p:pic>
        <p:nvPicPr>
          <p:cNvPr id="18" name="Image 17">
            <a:extLst>
              <a:ext uri="{FF2B5EF4-FFF2-40B4-BE49-F238E27FC236}">
                <a16:creationId xmlns:a16="http://schemas.microsoft.com/office/drawing/2014/main" id="{9B4D9818-2F1F-B2B5-8B92-8958F56B68A6}"/>
              </a:ext>
            </a:extLst>
          </p:cNvPr>
          <p:cNvPicPr>
            <a:picLocks noChangeAspect="1"/>
          </p:cNvPicPr>
          <p:nvPr/>
        </p:nvPicPr>
        <p:blipFill>
          <a:blip r:embed="rId3"/>
          <a:stretch>
            <a:fillRect/>
          </a:stretch>
        </p:blipFill>
        <p:spPr bwMode="auto">
          <a:xfrm>
            <a:off x="5759578" y="585623"/>
            <a:ext cx="1674264" cy="671061"/>
          </a:xfrm>
          <a:prstGeom prst="rect">
            <a:avLst/>
          </a:prstGeom>
        </p:spPr>
      </p:pic>
      <p:sp>
        <p:nvSpPr>
          <p:cNvPr id="11" name="Rectangle : avec coin arrondi 4">
            <a:extLst>
              <a:ext uri="{FF2B5EF4-FFF2-40B4-BE49-F238E27FC236}">
                <a16:creationId xmlns:a16="http://schemas.microsoft.com/office/drawing/2014/main" id="{CE79F4EA-2ABD-D67C-624A-7BD297145C54}"/>
              </a:ext>
            </a:extLst>
          </p:cNvPr>
          <p:cNvSpPr txBox="1"/>
          <p:nvPr/>
        </p:nvSpPr>
        <p:spPr>
          <a:xfrm>
            <a:off x="1425482" y="83330"/>
            <a:ext cx="2982731" cy="1166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74676" rIns="74676" bIns="74676" numCol="1" spcCol="1270" anchor="ctr" anchorCtr="0">
            <a:noAutofit/>
          </a:bodyPr>
          <a:lstStyle/>
          <a:p>
            <a:pPr algn="ctr" defTabSz="466725">
              <a:lnSpc>
                <a:spcPct val="90000"/>
              </a:lnSpc>
              <a:spcBef>
                <a:spcPct val="0"/>
              </a:spcBef>
              <a:spcAft>
                <a:spcPct val="35000"/>
              </a:spcAft>
              <a:defRPr/>
            </a:pPr>
            <a:r>
              <a:rPr lang="fr-FR" sz="1350" b="1" dirty="0">
                <a:solidFill>
                  <a:prstClr val="black"/>
                </a:solidFill>
                <a:latin typeface="Calibri" panose="020F0502020204030204"/>
              </a:rPr>
              <a:t/>
            </a:r>
            <a:br>
              <a:rPr lang="fr-FR" sz="1350" b="1" dirty="0">
                <a:solidFill>
                  <a:prstClr val="black"/>
                </a:solidFill>
                <a:latin typeface="Calibri" panose="020F0502020204030204"/>
              </a:rPr>
            </a:br>
            <a:r>
              <a:rPr lang="fr-FR" sz="1600" b="1" dirty="0">
                <a:solidFill>
                  <a:prstClr val="black"/>
                </a:solidFill>
                <a:latin typeface="Calibri" panose="020F0502020204030204"/>
              </a:rPr>
              <a:t>Bloc 1 - </a:t>
            </a:r>
            <a:r>
              <a:rPr lang="fr-FR" b="1" dirty="0">
                <a:solidFill>
                  <a:schemeClr val="tx1"/>
                </a:solidFill>
                <a:latin typeface="Calibri" panose="020F0502020204030204"/>
              </a:rPr>
              <a:t>Gestion opérationnelle et documentaire du laboratoire</a:t>
            </a:r>
            <a:endParaRPr lang="fr-FR" sz="1350" b="1" dirty="0">
              <a:solidFill>
                <a:schemeClr val="tx1"/>
              </a:solidFill>
              <a:latin typeface="Calibri" panose="020F0502020204030204"/>
            </a:endParaRPr>
          </a:p>
        </p:txBody>
      </p:sp>
      <p:grpSp>
        <p:nvGrpSpPr>
          <p:cNvPr id="8" name="Groupe 7">
            <a:extLst>
              <a:ext uri="{FF2B5EF4-FFF2-40B4-BE49-F238E27FC236}">
                <a16:creationId xmlns:a16="http://schemas.microsoft.com/office/drawing/2014/main" id="{E49BA04B-67AD-BA3E-61E5-3E065C9F9CDE}"/>
              </a:ext>
            </a:extLst>
          </p:cNvPr>
          <p:cNvGrpSpPr/>
          <p:nvPr/>
        </p:nvGrpSpPr>
        <p:grpSpPr>
          <a:xfrm>
            <a:off x="4424763" y="597195"/>
            <a:ext cx="1115936" cy="595129"/>
            <a:chOff x="5148064" y="78018"/>
            <a:chExt cx="1115936" cy="595129"/>
          </a:xfrm>
        </p:grpSpPr>
        <p:grpSp>
          <p:nvGrpSpPr>
            <p:cNvPr id="12" name="Groupe 11">
              <a:extLst>
                <a:ext uri="{FF2B5EF4-FFF2-40B4-BE49-F238E27FC236}">
                  <a16:creationId xmlns:a16="http://schemas.microsoft.com/office/drawing/2014/main" id="{907A12A3-E046-5F99-4664-B94A911E6246}"/>
                </a:ext>
              </a:extLst>
            </p:cNvPr>
            <p:cNvGrpSpPr/>
            <p:nvPr/>
          </p:nvGrpSpPr>
          <p:grpSpPr>
            <a:xfrm>
              <a:off x="5148064" y="90000"/>
              <a:ext cx="1115936" cy="583147"/>
              <a:chOff x="3352800" y="1828800"/>
              <a:chExt cx="5486400" cy="3200398"/>
            </a:xfrm>
          </p:grpSpPr>
          <p:sp>
            <p:nvSpPr>
              <p:cNvPr id="14" name="Rectangle : avec coin arrondi 13">
                <a:extLst>
                  <a:ext uri="{FF2B5EF4-FFF2-40B4-BE49-F238E27FC236}">
                    <a16:creationId xmlns:a16="http://schemas.microsoft.com/office/drawing/2014/main" id="{538FDF1C-5DE2-6858-E5C1-8512AE3B7FEA}"/>
                  </a:ext>
                </a:extLst>
              </p:cNvPr>
              <p:cNvSpPr/>
              <p:nvPr/>
            </p:nvSpPr>
            <p:spPr>
              <a:xfrm rot="16200000">
                <a:off x="3943338" y="1257302"/>
                <a:ext cx="1600200" cy="2743200"/>
              </a:xfrm>
              <a:prstGeom prst="round1Rect">
                <a:avLst/>
              </a:prstGeom>
              <a:solidFill>
                <a:srgbClr val="F4B08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15" name="Rectangle : avec coin arrondi 14">
                <a:extLst>
                  <a:ext uri="{FF2B5EF4-FFF2-40B4-BE49-F238E27FC236}">
                    <a16:creationId xmlns:a16="http://schemas.microsoft.com/office/drawing/2014/main" id="{56AE3DDF-72CD-BCD1-C7EB-1AE22D416C55}"/>
                  </a:ext>
                </a:extLst>
              </p:cNvPr>
              <p:cNvSpPr/>
              <p:nvPr/>
            </p:nvSpPr>
            <p:spPr>
              <a:xfrm>
                <a:off x="6096000" y="1828800"/>
                <a:ext cx="2743200" cy="1600200"/>
              </a:xfrm>
              <a:prstGeom prst="round1Rect">
                <a:avLst/>
              </a:prstGeom>
              <a:solidFill>
                <a:srgbClr val="C8E1B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fr-FR" dirty="0"/>
              </a:p>
            </p:txBody>
          </p:sp>
          <p:sp>
            <p:nvSpPr>
              <p:cNvPr id="16" name="Rectangle : avec coin arrondi 15">
                <a:extLst>
                  <a:ext uri="{FF2B5EF4-FFF2-40B4-BE49-F238E27FC236}">
                    <a16:creationId xmlns:a16="http://schemas.microsoft.com/office/drawing/2014/main" id="{B4A728ED-66BD-B6BE-E78A-A737E1D8C45B}"/>
                  </a:ext>
                </a:extLst>
              </p:cNvPr>
              <p:cNvSpPr/>
              <p:nvPr/>
            </p:nvSpPr>
            <p:spPr>
              <a:xfrm rot="10800000">
                <a:off x="3352800" y="3428999"/>
                <a:ext cx="2743201" cy="1600199"/>
              </a:xfrm>
              <a:prstGeom prst="round1Rect">
                <a:avLst/>
              </a:prstGeom>
              <a:solidFill>
                <a:srgbClr val="FFF0C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fr-FR"/>
              </a:p>
            </p:txBody>
          </p:sp>
          <p:sp>
            <p:nvSpPr>
              <p:cNvPr id="19" name="Rectangle : avec coin arrondi 18">
                <a:extLst>
                  <a:ext uri="{FF2B5EF4-FFF2-40B4-BE49-F238E27FC236}">
                    <a16:creationId xmlns:a16="http://schemas.microsoft.com/office/drawing/2014/main" id="{9EAE63A2-7479-0117-E22B-430F4F2FB3F1}"/>
                  </a:ext>
                </a:extLst>
              </p:cNvPr>
              <p:cNvSpPr/>
              <p:nvPr/>
            </p:nvSpPr>
            <p:spPr>
              <a:xfrm rot="5400000">
                <a:off x="6667499" y="2857497"/>
                <a:ext cx="1600201" cy="2743200"/>
              </a:xfrm>
              <a:prstGeom prst="round1Rect">
                <a:avLst/>
              </a:prstGeom>
              <a:solidFill>
                <a:srgbClr val="DAE9F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a:p>
            </p:txBody>
          </p:sp>
          <p:grpSp>
            <p:nvGrpSpPr>
              <p:cNvPr id="20" name="Groupe 19">
                <a:extLst>
                  <a:ext uri="{FF2B5EF4-FFF2-40B4-BE49-F238E27FC236}">
                    <a16:creationId xmlns:a16="http://schemas.microsoft.com/office/drawing/2014/main" id="{21F3B651-283A-C8AF-8722-F08E3601F5D4}"/>
                  </a:ext>
                </a:extLst>
              </p:cNvPr>
              <p:cNvGrpSpPr/>
              <p:nvPr/>
            </p:nvGrpSpPr>
            <p:grpSpPr>
              <a:xfrm>
                <a:off x="5273040" y="3028950"/>
                <a:ext cx="1645920" cy="800100"/>
                <a:chOff x="1920240" y="1200150"/>
                <a:chExt cx="1645920" cy="800100"/>
              </a:xfrm>
            </p:grpSpPr>
            <p:sp>
              <p:nvSpPr>
                <p:cNvPr id="21" name="Rectangle : coins arrondis 20">
                  <a:extLst>
                    <a:ext uri="{FF2B5EF4-FFF2-40B4-BE49-F238E27FC236}">
                      <a16:creationId xmlns:a16="http://schemas.microsoft.com/office/drawing/2014/main" id="{67913CC6-81A4-6452-C0ED-A6A5EFD934CD}"/>
                    </a:ext>
                  </a:extLst>
                </p:cNvPr>
                <p:cNvSpPr/>
                <p:nvPr/>
              </p:nvSpPr>
              <p:spPr>
                <a:xfrm>
                  <a:off x="1920240" y="1200150"/>
                  <a:ext cx="1645920" cy="800100"/>
                </a:xfrm>
                <a:prstGeom prst="roundRect">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2" name="Rectangle : coins arrondis 12">
                  <a:extLst>
                    <a:ext uri="{FF2B5EF4-FFF2-40B4-BE49-F238E27FC236}">
                      <a16:creationId xmlns:a16="http://schemas.microsoft.com/office/drawing/2014/main" id="{BB00AC88-2BAB-9AEB-D0B4-022CFE53A494}"/>
                    </a:ext>
                  </a:extLst>
                </p:cNvPr>
                <p:cNvSpPr txBox="1"/>
                <p:nvPr/>
              </p:nvSpPr>
              <p:spPr>
                <a:xfrm>
                  <a:off x="1959298" y="1239209"/>
                  <a:ext cx="1567804" cy="721984"/>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r-FR" kern="1200" dirty="0"/>
                </a:p>
              </p:txBody>
            </p:sp>
          </p:grpSp>
        </p:grpSp>
        <p:sp>
          <p:nvSpPr>
            <p:cNvPr id="13" name="ZoneTexte 12">
              <a:extLst>
                <a:ext uri="{FF2B5EF4-FFF2-40B4-BE49-F238E27FC236}">
                  <a16:creationId xmlns:a16="http://schemas.microsoft.com/office/drawing/2014/main" id="{B9B46DDF-6AE7-ADC4-8D30-A2670B4AFAF4}"/>
                </a:ext>
              </a:extLst>
            </p:cNvPr>
            <p:cNvSpPr txBox="1"/>
            <p:nvPr/>
          </p:nvSpPr>
          <p:spPr>
            <a:xfrm>
              <a:off x="5294354" y="78018"/>
              <a:ext cx="199236" cy="369332"/>
            </a:xfrm>
            <a:prstGeom prst="rect">
              <a:avLst/>
            </a:prstGeom>
            <a:noFill/>
          </p:spPr>
          <p:txBody>
            <a:bodyPr wrap="square" rtlCol="0">
              <a:spAutoFit/>
            </a:bodyPr>
            <a:lstStyle/>
            <a:p>
              <a:r>
                <a:rPr lang="fr-FR" dirty="0">
                  <a:sym typeface="Wingdings" panose="05000000000000000000" pitchFamily="2" charset="2"/>
                </a:rPr>
                <a:t></a:t>
              </a:r>
              <a:endParaRPr lang="fr-FR" dirty="0"/>
            </a:p>
          </p:txBody>
        </p:sp>
      </p:grpSp>
      <p:graphicFrame>
        <p:nvGraphicFramePr>
          <p:cNvPr id="10" name="Tableau 9">
            <a:extLst>
              <a:ext uri="{FF2B5EF4-FFF2-40B4-BE49-F238E27FC236}">
                <a16:creationId xmlns:a16="http://schemas.microsoft.com/office/drawing/2014/main" id="{E311A22F-CEFD-F483-A145-7A848F1F75C4}"/>
              </a:ext>
            </a:extLst>
          </p:cNvPr>
          <p:cNvGraphicFramePr>
            <a:graphicFrameLocks noGrp="1"/>
          </p:cNvGraphicFramePr>
          <p:nvPr>
            <p:extLst>
              <p:ext uri="{D42A27DB-BD31-4B8C-83A1-F6EECF244321}">
                <p14:modId xmlns:p14="http://schemas.microsoft.com/office/powerpoint/2010/main" val="2068272016"/>
              </p:ext>
            </p:extLst>
          </p:nvPr>
        </p:nvGraphicFramePr>
        <p:xfrm>
          <a:off x="365117" y="3291830"/>
          <a:ext cx="3096345" cy="891540"/>
        </p:xfrm>
        <a:graphic>
          <a:graphicData uri="http://schemas.openxmlformats.org/drawingml/2006/table">
            <a:tbl>
              <a:tblPr firstRow="1" bandRow="1">
                <a:tableStyleId>{5C22544A-7EE6-4342-B048-85BDC9FD1C3A}</a:tableStyleId>
              </a:tblPr>
              <a:tblGrid>
                <a:gridCol w="3096345">
                  <a:extLst>
                    <a:ext uri="{9D8B030D-6E8A-4147-A177-3AD203B41FA5}">
                      <a16:colId xmlns:a16="http://schemas.microsoft.com/office/drawing/2014/main" val="247343887"/>
                    </a:ext>
                  </a:extLst>
                </a:gridCol>
              </a:tblGrid>
              <a:tr h="826762">
                <a:tc>
                  <a:txBody>
                    <a:bodyPr/>
                    <a:lstStyle/>
                    <a:p>
                      <a:r>
                        <a:rPr lang="fr-FR" sz="900" b="0" i="0" dirty="0">
                          <a:solidFill>
                            <a:srgbClr val="000000"/>
                          </a:solidFill>
                          <a:effectLst/>
                          <a:latin typeface="ArialMT"/>
                        </a:rPr>
                        <a:t>Le rôle et la responsabilité de chacun sont identifiés.</a:t>
                      </a:r>
                      <a:br>
                        <a:rPr lang="fr-FR" sz="900" b="0" i="0" dirty="0">
                          <a:solidFill>
                            <a:srgbClr val="000000"/>
                          </a:solidFill>
                          <a:effectLst/>
                          <a:latin typeface="ArialMT"/>
                        </a:rPr>
                      </a:br>
                      <a:r>
                        <a:rPr lang="fr-FR" sz="900" b="0" i="0" dirty="0">
                          <a:solidFill>
                            <a:srgbClr val="000000"/>
                          </a:solidFill>
                          <a:effectLst/>
                          <a:latin typeface="ArialMT"/>
                        </a:rPr>
                        <a:t>Une répartition des missions dans le temps est élaborée.</a:t>
                      </a:r>
                      <a:br>
                        <a:rPr lang="fr-FR" sz="900" b="0" i="0" dirty="0">
                          <a:solidFill>
                            <a:srgbClr val="000000"/>
                          </a:solidFill>
                          <a:effectLst/>
                          <a:latin typeface="ArialMT"/>
                        </a:rPr>
                      </a:br>
                      <a:r>
                        <a:rPr lang="fr-FR" sz="900" b="0" i="0" dirty="0">
                          <a:solidFill>
                            <a:srgbClr val="000000"/>
                          </a:solidFill>
                          <a:effectLst/>
                          <a:latin typeface="ArialMT"/>
                        </a:rPr>
                        <a:t>Les activités sont coordonnées.</a:t>
                      </a:r>
                      <a:br>
                        <a:rPr lang="fr-FR" sz="900" b="0" i="0" dirty="0">
                          <a:solidFill>
                            <a:srgbClr val="000000"/>
                          </a:solidFill>
                          <a:effectLst/>
                          <a:latin typeface="ArialMT"/>
                        </a:rPr>
                      </a:br>
                      <a:r>
                        <a:rPr lang="fr-FR" sz="900" b="1" i="0" dirty="0">
                          <a:solidFill>
                            <a:srgbClr val="000000"/>
                          </a:solidFill>
                          <a:effectLst/>
                          <a:latin typeface="ArialMT"/>
                        </a:rPr>
                        <a:t>Les compétences psychosociales de chacun sont prises en compte.</a:t>
                      </a:r>
                      <a:r>
                        <a:rPr lang="fr-FR" sz="900" b="0" i="0" dirty="0">
                          <a:solidFill>
                            <a:srgbClr val="000000"/>
                          </a:solidFill>
                          <a:effectLst/>
                          <a:latin typeface="ArialMT"/>
                        </a:rPr>
                        <a:t/>
                      </a:r>
                      <a:br>
                        <a:rPr lang="fr-FR" sz="900" b="0" i="0" dirty="0">
                          <a:solidFill>
                            <a:srgbClr val="000000"/>
                          </a:solidFill>
                          <a:effectLst/>
                          <a:latin typeface="ArialMT"/>
                        </a:rPr>
                      </a:br>
                      <a:r>
                        <a:rPr lang="fr-FR" sz="900" b="0" i="0" dirty="0">
                          <a:solidFill>
                            <a:srgbClr val="000000"/>
                          </a:solidFill>
                          <a:effectLst/>
                          <a:latin typeface="ArialMT"/>
                        </a:rPr>
                        <a:t>Les retours d’expérience sont partagés.</a:t>
                      </a:r>
                      <a:endParaRPr lang="fr-FR" sz="900" dirty="0">
                        <a:effectLst/>
                      </a:endParaRPr>
                    </a:p>
                  </a:txBody>
                  <a:tcPr marL="68580" marR="68580" marT="34290" marB="34290" anchor="ctr">
                    <a:solidFill>
                      <a:srgbClr val="FADBC6"/>
                    </a:solidFill>
                  </a:tcPr>
                </a:tc>
                <a:extLst>
                  <a:ext uri="{0D108BD9-81ED-4DB2-BD59-A6C34878D82A}">
                    <a16:rowId xmlns:a16="http://schemas.microsoft.com/office/drawing/2014/main" val="1797593698"/>
                  </a:ext>
                </a:extLst>
              </a:tr>
            </a:tbl>
          </a:graphicData>
        </a:graphic>
      </p:graphicFrame>
      <p:sp>
        <p:nvSpPr>
          <p:cNvPr id="23" name="Ellipse 22">
            <a:extLst>
              <a:ext uri="{FF2B5EF4-FFF2-40B4-BE49-F238E27FC236}">
                <a16:creationId xmlns:a16="http://schemas.microsoft.com/office/drawing/2014/main" id="{FE576652-2F87-62A5-836C-F6985E75BECA}"/>
              </a:ext>
            </a:extLst>
          </p:cNvPr>
          <p:cNvSpPr/>
          <p:nvPr/>
        </p:nvSpPr>
        <p:spPr>
          <a:xfrm>
            <a:off x="3531006" y="3291830"/>
            <a:ext cx="1719881" cy="891539"/>
          </a:xfrm>
          <a:prstGeom prst="ellipse">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fr-FR" sz="1350"/>
          </a:p>
        </p:txBody>
      </p:sp>
      <p:cxnSp>
        <p:nvCxnSpPr>
          <p:cNvPr id="24" name="Connecteur : en arc 23">
            <a:extLst>
              <a:ext uri="{FF2B5EF4-FFF2-40B4-BE49-F238E27FC236}">
                <a16:creationId xmlns:a16="http://schemas.microsoft.com/office/drawing/2014/main" id="{51B62571-BA42-06F1-5DDA-342822358B45}"/>
              </a:ext>
            </a:extLst>
          </p:cNvPr>
          <p:cNvCxnSpPr>
            <a:cxnSpLocks/>
          </p:cNvCxnSpPr>
          <p:nvPr/>
        </p:nvCxnSpPr>
        <p:spPr>
          <a:xfrm rot="10800000">
            <a:off x="3392150" y="4012508"/>
            <a:ext cx="277713" cy="12700"/>
          </a:xfrm>
          <a:prstGeom prst="curvedConnector3">
            <a:avLst>
              <a:gd name="adj1" fmla="val 50000"/>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188E4139-E524-E177-D475-575AE21382F9}"/>
              </a:ext>
            </a:extLst>
          </p:cNvPr>
          <p:cNvSpPr txBox="1"/>
          <p:nvPr/>
        </p:nvSpPr>
        <p:spPr>
          <a:xfrm>
            <a:off x="360000" y="4227934"/>
            <a:ext cx="8456248" cy="300082"/>
          </a:xfrm>
          <a:prstGeom prst="rect">
            <a:avLst/>
          </a:prstGeom>
          <a:solidFill>
            <a:srgbClr val="E7E6E6">
              <a:lumMod val="90000"/>
            </a:srgbClr>
          </a:solidFill>
        </p:spPr>
        <p:txBody>
          <a:bodyPr wrap="square" rtlCol="0">
            <a:spAutoFit/>
          </a:bodyPr>
          <a:lstStyle/>
          <a:p>
            <a:pPr algn="ctr" defTabSz="685800">
              <a:defRPr/>
            </a:pPr>
            <a:r>
              <a:rPr lang="fr-FR" sz="1350" kern="0" dirty="0">
                <a:solidFill>
                  <a:prstClr val="black"/>
                </a:solidFill>
                <a:latin typeface="Calibri" panose="020F0502020204030204"/>
              </a:rPr>
              <a:t>Stages de 7 semaines en 1</a:t>
            </a:r>
            <a:r>
              <a:rPr lang="fr-FR" sz="1350" kern="0" baseline="30000" dirty="0">
                <a:solidFill>
                  <a:prstClr val="black"/>
                </a:solidFill>
                <a:latin typeface="Calibri" panose="020F0502020204030204"/>
              </a:rPr>
              <a:t>ère</a:t>
            </a:r>
            <a:r>
              <a:rPr lang="fr-FR" sz="1350" kern="0" dirty="0">
                <a:solidFill>
                  <a:prstClr val="black"/>
                </a:solidFill>
                <a:latin typeface="Calibri" panose="020F0502020204030204"/>
              </a:rPr>
              <a:t> et 7 semaines en 2</a:t>
            </a:r>
            <a:r>
              <a:rPr lang="fr-FR" sz="1350" kern="0" baseline="30000" dirty="0">
                <a:solidFill>
                  <a:prstClr val="black"/>
                </a:solidFill>
                <a:latin typeface="Calibri" panose="020F0502020204030204"/>
              </a:rPr>
              <a:t>ème</a:t>
            </a:r>
            <a:r>
              <a:rPr lang="fr-FR" sz="1350" kern="0" dirty="0">
                <a:solidFill>
                  <a:prstClr val="black"/>
                </a:solidFill>
                <a:latin typeface="Calibri" panose="020F0502020204030204"/>
              </a:rPr>
              <a:t> année – Formation en établissement </a:t>
            </a:r>
          </a:p>
        </p:txBody>
      </p:sp>
      <p:sp>
        <p:nvSpPr>
          <p:cNvPr id="7" name="ZoneTexte 6">
            <a:extLst>
              <a:ext uri="{FF2B5EF4-FFF2-40B4-BE49-F238E27FC236}">
                <a16:creationId xmlns:a16="http://schemas.microsoft.com/office/drawing/2014/main" id="{A6098B96-C1B2-4DA9-1C4B-A6DA2BD803C7}"/>
              </a:ext>
            </a:extLst>
          </p:cNvPr>
          <p:cNvSpPr txBox="1"/>
          <p:nvPr/>
        </p:nvSpPr>
        <p:spPr>
          <a:xfrm flipH="1">
            <a:off x="696600" y="1663747"/>
            <a:ext cx="2232248" cy="1569660"/>
          </a:xfrm>
          <a:prstGeom prst="rect">
            <a:avLst/>
          </a:prstGeom>
          <a:noFill/>
        </p:spPr>
        <p:txBody>
          <a:bodyPr wrap="square" rtlCol="0">
            <a:spAutoFit/>
          </a:bodyPr>
          <a:lstStyle/>
          <a:p>
            <a:pPr marL="342900" indent="-342900">
              <a:buFont typeface="Arial" panose="020B0604020202020204" pitchFamily="34" charset="0"/>
              <a:buChar char="•"/>
            </a:pPr>
            <a:r>
              <a:rPr lang="fr-FR" sz="1200" dirty="0"/>
              <a:t>Élaboration d’un </a:t>
            </a:r>
            <a:r>
              <a:rPr lang="fr-FR" sz="1200" b="1" dirty="0"/>
              <a:t>portfolio</a:t>
            </a:r>
            <a:r>
              <a:rPr lang="fr-FR" sz="1200" dirty="0"/>
              <a:t> d’aide à la formalisation des compétences</a:t>
            </a:r>
          </a:p>
          <a:p>
            <a:endParaRPr lang="fr-FR" sz="1200" dirty="0"/>
          </a:p>
          <a:p>
            <a:pPr marL="342900" indent="-342900">
              <a:buFont typeface="Arial" panose="020B0604020202020204" pitchFamily="34" charset="0"/>
              <a:buChar char="•"/>
            </a:pPr>
            <a:r>
              <a:rPr lang="fr-FR" sz="1200" dirty="0"/>
              <a:t>Un </a:t>
            </a:r>
            <a:r>
              <a:rPr lang="fr-FR" sz="1200" b="1" dirty="0"/>
              <a:t>projet </a:t>
            </a:r>
            <a:r>
              <a:rPr lang="fr-FR" sz="1200" dirty="0"/>
              <a:t>d’amélioration du fonctionnement du laboratoire </a:t>
            </a:r>
          </a:p>
        </p:txBody>
      </p:sp>
      <p:grpSp>
        <p:nvGrpSpPr>
          <p:cNvPr id="27" name="Groupe 26">
            <a:extLst>
              <a:ext uri="{FF2B5EF4-FFF2-40B4-BE49-F238E27FC236}">
                <a16:creationId xmlns:a16="http://schemas.microsoft.com/office/drawing/2014/main" id="{9A756202-0DE2-8A02-678A-23082C18E6B0}"/>
              </a:ext>
            </a:extLst>
          </p:cNvPr>
          <p:cNvGrpSpPr/>
          <p:nvPr/>
        </p:nvGrpSpPr>
        <p:grpSpPr>
          <a:xfrm>
            <a:off x="6498946" y="1347614"/>
            <a:ext cx="2304138" cy="2820761"/>
            <a:chOff x="6498946" y="1574101"/>
            <a:chExt cx="2304138" cy="2820761"/>
          </a:xfrm>
        </p:grpSpPr>
        <p:pic>
          <p:nvPicPr>
            <p:cNvPr id="9" name="Image 8">
              <a:extLst>
                <a:ext uri="{FF2B5EF4-FFF2-40B4-BE49-F238E27FC236}">
                  <a16:creationId xmlns:a16="http://schemas.microsoft.com/office/drawing/2014/main" id="{15813B70-3681-2DDC-BAAF-AFC761BC5D1E}"/>
                </a:ext>
              </a:extLst>
            </p:cNvPr>
            <p:cNvPicPr>
              <a:picLocks noChangeAspect="1"/>
            </p:cNvPicPr>
            <p:nvPr/>
          </p:nvPicPr>
          <p:blipFill>
            <a:blip r:embed="rId4"/>
            <a:stretch>
              <a:fillRect/>
            </a:stretch>
          </p:blipFill>
          <p:spPr>
            <a:xfrm>
              <a:off x="6498946" y="1574101"/>
              <a:ext cx="2304138" cy="2820761"/>
            </a:xfrm>
            <a:prstGeom prst="rect">
              <a:avLst/>
            </a:prstGeom>
            <a:ln w="6350">
              <a:solidFill>
                <a:schemeClr val="tx1"/>
              </a:solidFill>
            </a:ln>
          </p:spPr>
        </p:pic>
        <p:sp>
          <p:nvSpPr>
            <p:cNvPr id="26" name="Rectangle 25">
              <a:extLst>
                <a:ext uri="{FF2B5EF4-FFF2-40B4-BE49-F238E27FC236}">
                  <a16:creationId xmlns:a16="http://schemas.microsoft.com/office/drawing/2014/main" id="{66DF0EFC-2D5C-AF3B-D287-3D68AE622FB0}"/>
                </a:ext>
              </a:extLst>
            </p:cNvPr>
            <p:cNvSpPr/>
            <p:nvPr/>
          </p:nvSpPr>
          <p:spPr>
            <a:xfrm>
              <a:off x="7668345" y="1707654"/>
              <a:ext cx="449034" cy="154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grpSp>
    </p:spTree>
    <p:extLst>
      <p:ext uri="{BB962C8B-B14F-4D97-AF65-F5344CB8AC3E}">
        <p14:creationId xmlns:p14="http://schemas.microsoft.com/office/powerpoint/2010/main" val="2350343140"/>
      </p:ext>
    </p:extLst>
  </p:cSld>
  <p:clrMapOvr>
    <a:masterClrMapping/>
  </p:clrMapOvr>
  <mc:AlternateContent xmlns:mc="http://schemas.openxmlformats.org/markup-compatibility/2006" xmlns:p14="http://schemas.microsoft.com/office/powerpoint/2010/main">
    <mc:Choice Requires="p14">
      <p:transition spd="slow" p14:dur="2000" advTm="38868"/>
    </mc:Choice>
    <mc:Fallback xmlns="">
      <p:transition spd="slow" advTm="3886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217110-EC4F-4847-6136-9E16B00C954F}"/>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C3B6A605-D0A6-8190-002E-5B37CD60A6E6}"/>
              </a:ext>
            </a:extLst>
          </p:cNvPr>
          <p:cNvSpPr>
            <a:spLocks noGrp="1"/>
          </p:cNvSpPr>
          <p:nvPr>
            <p:ph type="ftr" sz="quarter" idx="11"/>
          </p:nvPr>
        </p:nvSpPr>
        <p:spPr>
          <a:xfrm>
            <a:off x="353693" y="4732030"/>
            <a:ext cx="5904000" cy="360000"/>
          </a:xfrm>
        </p:spPr>
        <p:txBody>
          <a:bodyPr/>
          <a:lstStyle/>
          <a:p>
            <a:r>
              <a:rPr lang="fr-FR"/>
              <a:t>DGESCO – DGESIP - IGÉSR</a:t>
            </a:r>
            <a:endParaRPr lang="fr-FR" dirty="0"/>
          </a:p>
        </p:txBody>
      </p:sp>
      <p:sp>
        <p:nvSpPr>
          <p:cNvPr id="4" name="Espace réservé du numéro de diapositive 3">
            <a:extLst>
              <a:ext uri="{FF2B5EF4-FFF2-40B4-BE49-F238E27FC236}">
                <a16:creationId xmlns:a16="http://schemas.microsoft.com/office/drawing/2014/main" id="{B284A766-B6B7-DDE3-E5AF-85BEF9EDF5F5}"/>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Rectangle : avec coin arrondi 10">
            <a:extLst>
              <a:ext uri="{FF2B5EF4-FFF2-40B4-BE49-F238E27FC236}">
                <a16:creationId xmlns:a16="http://schemas.microsoft.com/office/drawing/2014/main" id="{B8720706-9959-E21A-9A49-D3F7492ACBC5}"/>
              </a:ext>
            </a:extLst>
          </p:cNvPr>
          <p:cNvSpPr txBox="1"/>
          <p:nvPr/>
        </p:nvSpPr>
        <p:spPr>
          <a:xfrm>
            <a:off x="1259632" y="-33221"/>
            <a:ext cx="3448236" cy="796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676" tIns="74676" rIns="74676" bIns="74676" numCol="1" spcCol="1270" anchor="ctr" anchorCtr="0">
            <a:noAutofit/>
          </a:bodyPr>
          <a:lstStyle/>
          <a:p>
            <a:pPr algn="ctr" defTabSz="466725">
              <a:lnSpc>
                <a:spcPct val="90000"/>
              </a:lnSpc>
              <a:spcBef>
                <a:spcPct val="0"/>
              </a:spcBef>
              <a:spcAft>
                <a:spcPct val="35000"/>
              </a:spcAft>
              <a:defRPr/>
            </a:pPr>
            <a:r>
              <a:rPr lang="fr-FR" sz="1800" b="1" dirty="0">
                <a:solidFill>
                  <a:prstClr val="black"/>
                </a:solidFill>
                <a:latin typeface="Calibri" panose="020F0502020204030204"/>
              </a:rPr>
              <a:t>Bloc 4 - </a:t>
            </a:r>
            <a:r>
              <a:rPr lang="fr-FR" b="1" dirty="0">
                <a:solidFill>
                  <a:schemeClr val="tx1"/>
                </a:solidFill>
                <a:latin typeface="Calibri" panose="020F0502020204030204"/>
              </a:rPr>
              <a:t>Relations professionnelles au laboratoire</a:t>
            </a:r>
          </a:p>
        </p:txBody>
      </p:sp>
      <p:pic>
        <p:nvPicPr>
          <p:cNvPr id="11" name="Image 10">
            <a:extLst>
              <a:ext uri="{FF2B5EF4-FFF2-40B4-BE49-F238E27FC236}">
                <a16:creationId xmlns:a16="http://schemas.microsoft.com/office/drawing/2014/main" id="{19FCF744-6066-3EC3-8BDF-8E19B84C9BC9}"/>
              </a:ext>
            </a:extLst>
          </p:cNvPr>
          <p:cNvPicPr>
            <a:picLocks noChangeAspect="1"/>
          </p:cNvPicPr>
          <p:nvPr/>
        </p:nvPicPr>
        <p:blipFill>
          <a:blip r:embed="rId3"/>
          <a:stretch>
            <a:fillRect/>
          </a:stretch>
        </p:blipFill>
        <p:spPr>
          <a:xfrm>
            <a:off x="6290215" y="561839"/>
            <a:ext cx="1297569" cy="1051116"/>
          </a:xfrm>
          <a:prstGeom prst="rect">
            <a:avLst/>
          </a:prstGeom>
        </p:spPr>
      </p:pic>
      <p:graphicFrame>
        <p:nvGraphicFramePr>
          <p:cNvPr id="14" name="Diagramme 13">
            <a:extLst>
              <a:ext uri="{FF2B5EF4-FFF2-40B4-BE49-F238E27FC236}">
                <a16:creationId xmlns:a16="http://schemas.microsoft.com/office/drawing/2014/main" id="{FED2974B-9E34-299C-7175-6D57C89951ED}"/>
              </a:ext>
            </a:extLst>
          </p:cNvPr>
          <p:cNvGraphicFramePr/>
          <p:nvPr>
            <p:extLst>
              <p:ext uri="{D42A27DB-BD31-4B8C-83A1-F6EECF244321}">
                <p14:modId xmlns:p14="http://schemas.microsoft.com/office/powerpoint/2010/main" val="1506649249"/>
              </p:ext>
            </p:extLst>
          </p:nvPr>
        </p:nvGraphicFramePr>
        <p:xfrm>
          <a:off x="6210088" y="1243622"/>
          <a:ext cx="2807824" cy="2312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avec coins arrondis en diagonale 30">
            <a:extLst>
              <a:ext uri="{FF2B5EF4-FFF2-40B4-BE49-F238E27FC236}">
                <a16:creationId xmlns:a16="http://schemas.microsoft.com/office/drawing/2014/main" id="{B704A18C-8179-39E5-03E1-6453424A603F}"/>
              </a:ext>
            </a:extLst>
          </p:cNvPr>
          <p:cNvSpPr/>
          <p:nvPr/>
        </p:nvSpPr>
        <p:spPr bwMode="auto">
          <a:xfrm>
            <a:off x="5168952" y="105525"/>
            <a:ext cx="2466267" cy="425822"/>
          </a:xfrm>
          <a:prstGeom prst="round2DiagRect">
            <a:avLst/>
          </a:prstGeom>
          <a:no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sz="1350" b="1" kern="0" dirty="0">
                <a:solidFill>
                  <a:srgbClr val="C00000">
                    <a:lumMod val="75000"/>
                  </a:srgbClr>
                </a:solidFill>
                <a:latin typeface="News Gothic MT"/>
                <a:cs typeface="Arial"/>
              </a:rPr>
              <a:t>Laboratoire </a:t>
            </a:r>
          </a:p>
          <a:p>
            <a:pPr algn="ctr"/>
            <a:r>
              <a:rPr lang="fr-FR" sz="1350" b="1" kern="0" dirty="0">
                <a:solidFill>
                  <a:srgbClr val="C00000">
                    <a:lumMod val="75000"/>
                  </a:srgbClr>
                </a:solidFill>
                <a:latin typeface="News Gothic MT"/>
                <a:cs typeface="Arial"/>
              </a:rPr>
              <a:t>contrôle qualité </a:t>
            </a:r>
          </a:p>
        </p:txBody>
      </p:sp>
      <p:grpSp>
        <p:nvGrpSpPr>
          <p:cNvPr id="10" name="Groupe 9">
            <a:extLst>
              <a:ext uri="{FF2B5EF4-FFF2-40B4-BE49-F238E27FC236}">
                <a16:creationId xmlns:a16="http://schemas.microsoft.com/office/drawing/2014/main" id="{28831281-6D81-2EC7-2096-E1725FC2BB20}"/>
              </a:ext>
            </a:extLst>
          </p:cNvPr>
          <p:cNvGrpSpPr/>
          <p:nvPr/>
        </p:nvGrpSpPr>
        <p:grpSpPr>
          <a:xfrm>
            <a:off x="7772187" y="952051"/>
            <a:ext cx="1115936" cy="660904"/>
            <a:chOff x="5148064" y="90000"/>
            <a:chExt cx="1115936" cy="660904"/>
          </a:xfrm>
        </p:grpSpPr>
        <p:grpSp>
          <p:nvGrpSpPr>
            <p:cNvPr id="13" name="Groupe 12">
              <a:extLst>
                <a:ext uri="{FF2B5EF4-FFF2-40B4-BE49-F238E27FC236}">
                  <a16:creationId xmlns:a16="http://schemas.microsoft.com/office/drawing/2014/main" id="{F2ECDC0C-32DF-DCCA-6B74-EF1210D8F832}"/>
                </a:ext>
              </a:extLst>
            </p:cNvPr>
            <p:cNvGrpSpPr/>
            <p:nvPr/>
          </p:nvGrpSpPr>
          <p:grpSpPr>
            <a:xfrm>
              <a:off x="5148064" y="90000"/>
              <a:ext cx="1115936" cy="583147"/>
              <a:chOff x="3352800" y="1828800"/>
              <a:chExt cx="5486400" cy="3200398"/>
            </a:xfrm>
          </p:grpSpPr>
          <p:sp>
            <p:nvSpPr>
              <p:cNvPr id="18" name="Rectangle : avec coin arrondi 17">
                <a:extLst>
                  <a:ext uri="{FF2B5EF4-FFF2-40B4-BE49-F238E27FC236}">
                    <a16:creationId xmlns:a16="http://schemas.microsoft.com/office/drawing/2014/main" id="{9DEF9CE6-402F-AC8B-5789-349ADF13D2A1}"/>
                  </a:ext>
                </a:extLst>
              </p:cNvPr>
              <p:cNvSpPr/>
              <p:nvPr/>
            </p:nvSpPr>
            <p:spPr>
              <a:xfrm rot="16200000">
                <a:off x="3943338" y="1257302"/>
                <a:ext cx="1600200" cy="2743200"/>
              </a:xfrm>
              <a:prstGeom prst="round1Rect">
                <a:avLst/>
              </a:prstGeom>
              <a:solidFill>
                <a:srgbClr val="FBE4D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FR"/>
              </a:p>
            </p:txBody>
          </p:sp>
          <p:sp>
            <p:nvSpPr>
              <p:cNvPr id="19" name="Rectangle : avec coin arrondi 18">
                <a:extLst>
                  <a:ext uri="{FF2B5EF4-FFF2-40B4-BE49-F238E27FC236}">
                    <a16:creationId xmlns:a16="http://schemas.microsoft.com/office/drawing/2014/main" id="{B15F0B4E-39EA-B800-88D4-4E4EE3AA88BF}"/>
                  </a:ext>
                </a:extLst>
              </p:cNvPr>
              <p:cNvSpPr/>
              <p:nvPr/>
            </p:nvSpPr>
            <p:spPr>
              <a:xfrm>
                <a:off x="6096000" y="1828800"/>
                <a:ext cx="2743200" cy="1600200"/>
              </a:xfrm>
              <a:prstGeom prst="round1Rect">
                <a:avLst/>
              </a:prstGeom>
              <a:solidFill>
                <a:srgbClr val="DCECD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fr-FR" dirty="0"/>
              </a:p>
            </p:txBody>
          </p:sp>
          <p:sp>
            <p:nvSpPr>
              <p:cNvPr id="20" name="Rectangle : avec coin arrondi 19">
                <a:extLst>
                  <a:ext uri="{FF2B5EF4-FFF2-40B4-BE49-F238E27FC236}">
                    <a16:creationId xmlns:a16="http://schemas.microsoft.com/office/drawing/2014/main" id="{FB5DE40E-33CF-227F-DA12-3E34836EE163}"/>
                  </a:ext>
                </a:extLst>
              </p:cNvPr>
              <p:cNvSpPr/>
              <p:nvPr/>
            </p:nvSpPr>
            <p:spPr>
              <a:xfrm rot="10800000">
                <a:off x="3352800" y="3428999"/>
                <a:ext cx="2743201" cy="1600199"/>
              </a:xfrm>
              <a:prstGeom prst="round1Rect">
                <a:avLst/>
              </a:prstGeom>
              <a:solidFill>
                <a:srgbClr val="FFF0C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fr-FR"/>
              </a:p>
            </p:txBody>
          </p:sp>
          <p:sp>
            <p:nvSpPr>
              <p:cNvPr id="21" name="Rectangle : avec coin arrondi 20">
                <a:extLst>
                  <a:ext uri="{FF2B5EF4-FFF2-40B4-BE49-F238E27FC236}">
                    <a16:creationId xmlns:a16="http://schemas.microsoft.com/office/drawing/2014/main" id="{238ED04C-A868-4C30-452C-47D1A5BF568B}"/>
                  </a:ext>
                </a:extLst>
              </p:cNvPr>
              <p:cNvSpPr/>
              <p:nvPr/>
            </p:nvSpPr>
            <p:spPr>
              <a:xfrm rot="5400000">
                <a:off x="6667499" y="2857497"/>
                <a:ext cx="1600201" cy="2743200"/>
              </a:xfrm>
              <a:prstGeom prst="round1Rect">
                <a:avLst/>
              </a:prstGeom>
              <a:solidFill>
                <a:srgbClr val="BDD6E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FR"/>
              </a:p>
            </p:txBody>
          </p:sp>
          <p:grpSp>
            <p:nvGrpSpPr>
              <p:cNvPr id="22" name="Groupe 21">
                <a:extLst>
                  <a:ext uri="{FF2B5EF4-FFF2-40B4-BE49-F238E27FC236}">
                    <a16:creationId xmlns:a16="http://schemas.microsoft.com/office/drawing/2014/main" id="{6FBBEFF3-7594-126D-5009-9F9726514D29}"/>
                  </a:ext>
                </a:extLst>
              </p:cNvPr>
              <p:cNvGrpSpPr/>
              <p:nvPr/>
            </p:nvGrpSpPr>
            <p:grpSpPr>
              <a:xfrm>
                <a:off x="5273040" y="3028950"/>
                <a:ext cx="1645920" cy="800100"/>
                <a:chOff x="1920240" y="1200150"/>
                <a:chExt cx="1645920" cy="800100"/>
              </a:xfrm>
            </p:grpSpPr>
            <p:sp>
              <p:nvSpPr>
                <p:cNvPr id="23" name="Rectangle : coins arrondis 22">
                  <a:extLst>
                    <a:ext uri="{FF2B5EF4-FFF2-40B4-BE49-F238E27FC236}">
                      <a16:creationId xmlns:a16="http://schemas.microsoft.com/office/drawing/2014/main" id="{5D1E23CD-F618-DD26-9324-16B7B093ABFA}"/>
                    </a:ext>
                  </a:extLst>
                </p:cNvPr>
                <p:cNvSpPr/>
                <p:nvPr/>
              </p:nvSpPr>
              <p:spPr>
                <a:xfrm>
                  <a:off x="1920240" y="1200150"/>
                  <a:ext cx="1645920" cy="800100"/>
                </a:xfrm>
                <a:prstGeom prst="roundRect">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4" name="Rectangle : coins arrondis 12">
                  <a:extLst>
                    <a:ext uri="{FF2B5EF4-FFF2-40B4-BE49-F238E27FC236}">
                      <a16:creationId xmlns:a16="http://schemas.microsoft.com/office/drawing/2014/main" id="{C39DF1A6-B3BC-BDE5-F488-659B749DF7F4}"/>
                    </a:ext>
                  </a:extLst>
                </p:cNvPr>
                <p:cNvSpPr txBox="1"/>
                <p:nvPr/>
              </p:nvSpPr>
              <p:spPr>
                <a:xfrm>
                  <a:off x="1959298" y="1239209"/>
                  <a:ext cx="1567804" cy="721984"/>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r-FR" kern="1200" dirty="0"/>
                </a:p>
              </p:txBody>
            </p:sp>
          </p:grpSp>
        </p:grpSp>
        <p:sp>
          <p:nvSpPr>
            <p:cNvPr id="15" name="ZoneTexte 14">
              <a:extLst>
                <a:ext uri="{FF2B5EF4-FFF2-40B4-BE49-F238E27FC236}">
                  <a16:creationId xmlns:a16="http://schemas.microsoft.com/office/drawing/2014/main" id="{8C22D46B-1C99-FA5A-7575-BC624F32502F}"/>
                </a:ext>
              </a:extLst>
            </p:cNvPr>
            <p:cNvSpPr txBox="1"/>
            <p:nvPr/>
          </p:nvSpPr>
          <p:spPr>
            <a:xfrm>
              <a:off x="5887616" y="381572"/>
              <a:ext cx="199236" cy="369332"/>
            </a:xfrm>
            <a:prstGeom prst="rect">
              <a:avLst/>
            </a:prstGeom>
            <a:noFill/>
          </p:spPr>
          <p:txBody>
            <a:bodyPr wrap="square" rtlCol="0">
              <a:spAutoFit/>
            </a:bodyPr>
            <a:lstStyle/>
            <a:p>
              <a:r>
                <a:rPr lang="fr-FR" dirty="0">
                  <a:sym typeface="Wingdings" panose="05000000000000000000" pitchFamily="2" charset="2"/>
                </a:rPr>
                <a:t></a:t>
              </a:r>
              <a:endParaRPr lang="fr-FR" dirty="0"/>
            </a:p>
          </p:txBody>
        </p:sp>
      </p:grpSp>
      <p:graphicFrame>
        <p:nvGraphicFramePr>
          <p:cNvPr id="25" name="Tableau 24">
            <a:extLst>
              <a:ext uri="{FF2B5EF4-FFF2-40B4-BE49-F238E27FC236}">
                <a16:creationId xmlns:a16="http://schemas.microsoft.com/office/drawing/2014/main" id="{5443E386-4AFD-6AC4-832A-5C826EA05C1C}"/>
              </a:ext>
            </a:extLst>
          </p:cNvPr>
          <p:cNvGraphicFramePr>
            <a:graphicFrameLocks noGrp="1"/>
          </p:cNvGraphicFramePr>
          <p:nvPr>
            <p:extLst>
              <p:ext uri="{D42A27DB-BD31-4B8C-83A1-F6EECF244321}">
                <p14:modId xmlns:p14="http://schemas.microsoft.com/office/powerpoint/2010/main" val="2915555407"/>
              </p:ext>
            </p:extLst>
          </p:nvPr>
        </p:nvGraphicFramePr>
        <p:xfrm>
          <a:off x="6435320" y="3320834"/>
          <a:ext cx="2275655" cy="1051116"/>
        </p:xfrm>
        <a:graphic>
          <a:graphicData uri="http://schemas.openxmlformats.org/drawingml/2006/table">
            <a:tbl>
              <a:tblPr/>
              <a:tblGrid>
                <a:gridCol w="2275655">
                  <a:extLst>
                    <a:ext uri="{9D8B030D-6E8A-4147-A177-3AD203B41FA5}">
                      <a16:colId xmlns:a16="http://schemas.microsoft.com/office/drawing/2014/main" val="2692955295"/>
                    </a:ext>
                  </a:extLst>
                </a:gridCol>
              </a:tblGrid>
              <a:tr h="212885">
                <a:tc>
                  <a:txBody>
                    <a:bodyPr/>
                    <a:lstStyle/>
                    <a:p>
                      <a:pPr marL="17780" algn="ctr">
                        <a:spcBef>
                          <a:spcPts val="0"/>
                        </a:spcBef>
                        <a:spcAft>
                          <a:spcPts val="0"/>
                        </a:spcAft>
                      </a:pPr>
                      <a:r>
                        <a:rPr lang="fr-FR" sz="1050" b="1" dirty="0">
                          <a:solidFill>
                            <a:srgbClr val="000000"/>
                          </a:solidFill>
                          <a:effectLst/>
                          <a:latin typeface="Arial" panose="020B0604020202020204" pitchFamily="34" charset="0"/>
                        </a:rPr>
                        <a:t>Thèmes des savoirs associés</a:t>
                      </a:r>
                      <a:endParaRPr lang="fr-FR" sz="1050" b="1" dirty="0">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37119189"/>
                  </a:ext>
                </a:extLst>
              </a:tr>
              <a:tr h="838231">
                <a:tc>
                  <a:txBody>
                    <a:bodyPr/>
                    <a:lstStyle/>
                    <a:p>
                      <a:pPr marL="90170" indent="-90170">
                        <a:spcBef>
                          <a:spcPts val="0"/>
                        </a:spcBef>
                        <a:spcAft>
                          <a:spcPts val="0"/>
                        </a:spcAft>
                      </a:pPr>
                      <a:r>
                        <a:rPr lang="fr-FR" sz="900" dirty="0">
                          <a:solidFill>
                            <a:schemeClr val="tx2"/>
                          </a:solidFill>
                          <a:effectLst/>
                          <a:latin typeface="Arial" panose="020B0604020202020204" pitchFamily="34" charset="0"/>
                        </a:rPr>
                        <a:t>- </a:t>
                      </a:r>
                      <a:r>
                        <a:rPr lang="fr-FR" sz="900" dirty="0">
                          <a:solidFill>
                            <a:schemeClr val="tx1"/>
                          </a:solidFill>
                          <a:effectLst/>
                          <a:latin typeface="Arial" panose="020B0604020202020204" pitchFamily="34" charset="0"/>
                        </a:rPr>
                        <a:t>T4.1 Culture professionnelle</a:t>
                      </a:r>
                      <a:endParaRPr lang="fr-FR" sz="900" dirty="0">
                        <a:solidFill>
                          <a:schemeClr val="tx1"/>
                        </a:solidFill>
                        <a:effectLst/>
                      </a:endParaRPr>
                    </a:p>
                    <a:p>
                      <a:pPr marL="90170" indent="-90170">
                        <a:spcBef>
                          <a:spcPts val="0"/>
                        </a:spcBef>
                        <a:spcAft>
                          <a:spcPts val="0"/>
                        </a:spcAft>
                      </a:pPr>
                      <a:r>
                        <a:rPr lang="fr-FR" sz="900" dirty="0">
                          <a:solidFill>
                            <a:schemeClr val="tx1"/>
                          </a:solidFill>
                          <a:effectLst/>
                          <a:latin typeface="Arial" panose="020B0604020202020204" pitchFamily="34" charset="0"/>
                        </a:rPr>
                        <a:t>- T4.2 Métiers et interactions dans les secteurs des </a:t>
                      </a:r>
                      <a:r>
                        <a:rPr lang="fr-FR" sz="900" dirty="0" err="1">
                          <a:solidFill>
                            <a:schemeClr val="tx1"/>
                          </a:solidFill>
                          <a:effectLst/>
                          <a:latin typeface="Arial" panose="020B0604020202020204" pitchFamily="34" charset="0"/>
                        </a:rPr>
                        <a:t>bioanalyses</a:t>
                      </a:r>
                      <a:r>
                        <a:rPr lang="fr-FR" sz="900" dirty="0">
                          <a:solidFill>
                            <a:schemeClr val="tx1"/>
                          </a:solidFill>
                          <a:effectLst/>
                          <a:latin typeface="Arial" panose="020B0604020202020204" pitchFamily="34" charset="0"/>
                        </a:rPr>
                        <a:t> et contrôles</a:t>
                      </a:r>
                      <a:endParaRPr lang="fr-FR" sz="900" dirty="0">
                        <a:solidFill>
                          <a:schemeClr val="tx1"/>
                        </a:solidFill>
                        <a:effectLst/>
                      </a:endParaRPr>
                    </a:p>
                    <a:p>
                      <a:pPr marL="90170" indent="-90170">
                        <a:spcBef>
                          <a:spcPts val="0"/>
                        </a:spcBef>
                        <a:spcAft>
                          <a:spcPts val="0"/>
                        </a:spcAft>
                      </a:pPr>
                      <a:r>
                        <a:rPr lang="fr-FR" sz="900" dirty="0">
                          <a:solidFill>
                            <a:schemeClr val="tx1"/>
                          </a:solidFill>
                          <a:effectLst/>
                          <a:latin typeface="Arial" panose="020B0604020202020204" pitchFamily="34" charset="0"/>
                        </a:rPr>
                        <a:t>- T4.3 Communications dans le cadre de son activité professionnelle</a:t>
                      </a:r>
                      <a:endParaRPr lang="fr-FR" sz="900" dirty="0">
                        <a:solidFill>
                          <a:schemeClr val="tx1"/>
                        </a:solidFill>
                        <a:effectLst/>
                      </a:endParaRPr>
                    </a:p>
                  </a:txBody>
                  <a:tcPr marL="51293" marR="5129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04194262"/>
                  </a:ext>
                </a:extLst>
              </a:tr>
            </a:tbl>
          </a:graphicData>
        </a:graphic>
      </p:graphicFrame>
      <p:graphicFrame>
        <p:nvGraphicFramePr>
          <p:cNvPr id="29" name="Tableau 28">
            <a:extLst>
              <a:ext uri="{FF2B5EF4-FFF2-40B4-BE49-F238E27FC236}">
                <a16:creationId xmlns:a16="http://schemas.microsoft.com/office/drawing/2014/main" id="{A6B34456-F1B7-8B40-7CB1-773CDB8A5EAD}"/>
              </a:ext>
            </a:extLst>
          </p:cNvPr>
          <p:cNvGraphicFramePr>
            <a:graphicFrameLocks noGrp="1"/>
          </p:cNvGraphicFramePr>
          <p:nvPr>
            <p:extLst>
              <p:ext uri="{D42A27DB-BD31-4B8C-83A1-F6EECF244321}">
                <p14:modId xmlns:p14="http://schemas.microsoft.com/office/powerpoint/2010/main" val="3778457229"/>
              </p:ext>
            </p:extLst>
          </p:nvPr>
        </p:nvGraphicFramePr>
        <p:xfrm>
          <a:off x="1371813" y="786321"/>
          <a:ext cx="4670155" cy="3827620"/>
        </p:xfrm>
        <a:graphic>
          <a:graphicData uri="http://schemas.openxmlformats.org/drawingml/2006/table">
            <a:tbl>
              <a:tblPr/>
              <a:tblGrid>
                <a:gridCol w="1516922">
                  <a:extLst>
                    <a:ext uri="{9D8B030D-6E8A-4147-A177-3AD203B41FA5}">
                      <a16:colId xmlns:a16="http://schemas.microsoft.com/office/drawing/2014/main" val="3663705022"/>
                    </a:ext>
                  </a:extLst>
                </a:gridCol>
                <a:gridCol w="3153233">
                  <a:extLst>
                    <a:ext uri="{9D8B030D-6E8A-4147-A177-3AD203B41FA5}">
                      <a16:colId xmlns:a16="http://schemas.microsoft.com/office/drawing/2014/main" val="2089207800"/>
                    </a:ext>
                  </a:extLst>
                </a:gridCol>
              </a:tblGrid>
              <a:tr h="163710">
                <a:tc>
                  <a:txBody>
                    <a:bodyPr/>
                    <a:lstStyle/>
                    <a:p>
                      <a:pPr algn="ctr" rtl="0">
                        <a:lnSpc>
                          <a:spcPct val="108000"/>
                        </a:lnSpc>
                      </a:pPr>
                      <a:r>
                        <a:rPr lang="fr-FR" sz="800" b="1" dirty="0">
                          <a:effectLst/>
                          <a:latin typeface="Arial, serif"/>
                        </a:rPr>
                        <a:t>COMPÉTENCES </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tc>
                  <a:txBody>
                    <a:bodyPr/>
                    <a:lstStyle/>
                    <a:p>
                      <a:pPr algn="ctr" rtl="0">
                        <a:lnSpc>
                          <a:spcPct val="108000"/>
                        </a:lnSpc>
                      </a:pPr>
                      <a:r>
                        <a:rPr lang="fr-FR" sz="800" b="1" dirty="0">
                          <a:effectLst/>
                          <a:latin typeface="Arial, serif"/>
                        </a:rPr>
                        <a:t>Savoir faire </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246373375"/>
                  </a:ext>
                </a:extLst>
              </a:tr>
              <a:tr h="291526">
                <a:tc rowSpan="4">
                  <a:txBody>
                    <a:bodyPr/>
                    <a:lstStyle/>
                    <a:p>
                      <a:pPr algn="l" rtl="0">
                        <a:lnSpc>
                          <a:spcPct val="108000"/>
                        </a:lnSpc>
                      </a:pPr>
                      <a:r>
                        <a:rPr lang="fr-FR" sz="800" b="1" dirty="0">
                          <a:effectLst/>
                          <a:latin typeface="Arial, serif"/>
                        </a:rPr>
                        <a:t>C4.1 S’intégrer dans une équipe ou un réseau professionnel</a:t>
                      </a:r>
                      <a:endParaRPr lang="fr-FR" sz="800" b="0" dirty="0">
                        <a:effectLst/>
                      </a:endParaRPr>
                    </a:p>
                    <a:p>
                      <a:pPr algn="l" rtl="0">
                        <a:lnSpc>
                          <a:spcPct val="108000"/>
                        </a:lnSpc>
                      </a:pPr>
                      <a:r>
                        <a:rPr lang="fr-FR" sz="800" dirty="0">
                          <a:effectLst/>
                        </a:rPr>
                        <a:t/>
                      </a:r>
                      <a:br>
                        <a:rPr lang="fr-FR" sz="800" dirty="0">
                          <a:effectLst/>
                        </a:rPr>
                      </a:br>
                      <a:r>
                        <a:rPr lang="fr-FR" sz="800" dirty="0">
                          <a:effectLst/>
                        </a:rPr>
                        <a:t/>
                      </a:r>
                      <a:br>
                        <a:rPr lang="fr-FR" sz="800" dirty="0">
                          <a:effectLst/>
                        </a:rPr>
                      </a:br>
                      <a:endParaRPr lang="fr-FR" sz="800" dirty="0">
                        <a:effectLst/>
                      </a:endParaRPr>
                    </a:p>
                    <a:p>
                      <a:pPr algn="l" rtl="0">
                        <a:lnSpc>
                          <a:spcPct val="108000"/>
                        </a:lnSpc>
                      </a:pPr>
                      <a:r>
                        <a:rPr lang="fr-FR" sz="800" b="0" dirty="0">
                          <a:effectLst/>
                        </a:rPr>
                        <a:t/>
                      </a:r>
                      <a:br>
                        <a:rPr lang="fr-FR" sz="800" b="0" dirty="0">
                          <a:effectLst/>
                        </a:rPr>
                      </a:b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tc>
                  <a:txBody>
                    <a:bodyPr/>
                    <a:lstStyle/>
                    <a:p>
                      <a:pPr algn="l" rtl="0">
                        <a:lnSpc>
                          <a:spcPct val="108000"/>
                        </a:lnSpc>
                      </a:pPr>
                      <a:r>
                        <a:rPr lang="fr-FR" sz="800" b="0" dirty="0">
                          <a:effectLst/>
                          <a:latin typeface="Arial, serif"/>
                        </a:rPr>
                        <a:t>S4.1.1 Adopter un comportement professionnel en lien avec l’organisation de la structure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4013505"/>
                  </a:ext>
                </a:extLst>
              </a:tr>
              <a:tr h="291526">
                <a:tc vMerge="1">
                  <a:txBody>
                    <a:bodyPr/>
                    <a:lstStyle/>
                    <a:p>
                      <a:endParaRPr lang="fr-FR"/>
                    </a:p>
                  </a:txBody>
                  <a:tcPr/>
                </a:tc>
                <a:tc>
                  <a:txBody>
                    <a:bodyPr/>
                    <a:lstStyle/>
                    <a:p>
                      <a:pPr algn="l" rtl="0">
                        <a:lnSpc>
                          <a:spcPct val="108000"/>
                        </a:lnSpc>
                      </a:pPr>
                      <a:r>
                        <a:rPr lang="fr-FR" sz="800" b="0" dirty="0">
                          <a:effectLst/>
                          <a:latin typeface="Arial, serif"/>
                        </a:rPr>
                        <a:t>S4.1.2 Identifier la position de chaque acteur dans un environnement de travail </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928465987"/>
                  </a:ext>
                </a:extLst>
              </a:tr>
              <a:tr h="291526">
                <a:tc vMerge="1">
                  <a:txBody>
                    <a:bodyPr/>
                    <a:lstStyle/>
                    <a:p>
                      <a:endParaRPr lang="fr-FR"/>
                    </a:p>
                  </a:txBody>
                  <a:tcPr/>
                </a:tc>
                <a:tc>
                  <a:txBody>
                    <a:bodyPr/>
                    <a:lstStyle/>
                    <a:p>
                      <a:pPr algn="l" rtl="0">
                        <a:lnSpc>
                          <a:spcPct val="108000"/>
                        </a:lnSpc>
                      </a:pPr>
                      <a:r>
                        <a:rPr lang="fr-FR" sz="800" b="0" dirty="0">
                          <a:effectLst/>
                          <a:latin typeface="Arial, serif"/>
                        </a:rPr>
                        <a:t>S4.1.3 Établir une relation professionnelle efficace dans le respect des règles de déontologie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084275"/>
                  </a:ext>
                </a:extLst>
              </a:tr>
              <a:tr h="291526">
                <a:tc vMerge="1">
                  <a:txBody>
                    <a:bodyPr/>
                    <a:lstStyle/>
                    <a:p>
                      <a:endParaRPr lang="fr-FR"/>
                    </a:p>
                  </a:txBody>
                  <a:tcPr/>
                </a:tc>
                <a:tc>
                  <a:txBody>
                    <a:bodyPr/>
                    <a:lstStyle/>
                    <a:p>
                      <a:pPr algn="l" rtl="0">
                        <a:lnSpc>
                          <a:spcPct val="108000"/>
                        </a:lnSpc>
                      </a:pPr>
                      <a:r>
                        <a:rPr lang="fr-FR" sz="800" b="0" dirty="0">
                          <a:effectLst/>
                          <a:latin typeface="Arial, serif"/>
                        </a:rPr>
                        <a:t>S4.1.4 Coopérer au sein d’une organisation en mobilisant des compétences sociales</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391960853"/>
                  </a:ext>
                </a:extLst>
              </a:tr>
              <a:tr h="291526">
                <a:tc rowSpan="3">
                  <a:txBody>
                    <a:bodyPr/>
                    <a:lstStyle/>
                    <a:p>
                      <a:pPr algn="l" rtl="0">
                        <a:lnSpc>
                          <a:spcPct val="108000"/>
                        </a:lnSpc>
                      </a:pPr>
                      <a:r>
                        <a:rPr lang="fr-FR" sz="800" b="1" dirty="0">
                          <a:effectLst/>
                          <a:latin typeface="Arial, serif"/>
                        </a:rPr>
                        <a:t>C4.2 Exploiter des informations techniques, liés à la qualité et au développement professionnel</a:t>
                      </a:r>
                      <a:endParaRPr lang="fr-FR" sz="800" b="0" dirty="0">
                        <a:effectLst/>
                      </a:endParaRPr>
                    </a:p>
                    <a:p>
                      <a:pPr algn="l" rtl="0">
                        <a:lnSpc>
                          <a:spcPct val="108000"/>
                        </a:lnSpc>
                      </a:pPr>
                      <a:r>
                        <a:rPr lang="fr-FR" sz="800" dirty="0">
                          <a:effectLst/>
                        </a:rPr>
                        <a:t/>
                      </a:r>
                      <a:br>
                        <a:rPr lang="fr-FR" sz="800" dirty="0">
                          <a:effectLst/>
                        </a:rPr>
                      </a:br>
                      <a:endParaRPr lang="fr-FR" sz="80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tc>
                  <a:txBody>
                    <a:bodyPr/>
                    <a:lstStyle/>
                    <a:p>
                      <a:pPr algn="l" rtl="0">
                        <a:lnSpc>
                          <a:spcPct val="108000"/>
                        </a:lnSpc>
                      </a:pPr>
                      <a:r>
                        <a:rPr lang="fr-FR" sz="800" b="0" dirty="0">
                          <a:effectLst/>
                          <a:latin typeface="Arial, serif"/>
                        </a:rPr>
                        <a:t>S4.2.1 Rechercher les informations dans le cadre des évolutions techniques</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515609783"/>
                  </a:ext>
                </a:extLst>
              </a:tr>
              <a:tr h="291526">
                <a:tc vMerge="1">
                  <a:txBody>
                    <a:bodyPr/>
                    <a:lstStyle/>
                    <a:p>
                      <a:endParaRPr lang="fr-FR"/>
                    </a:p>
                  </a:txBody>
                  <a:tcPr/>
                </a:tc>
                <a:tc>
                  <a:txBody>
                    <a:bodyPr/>
                    <a:lstStyle/>
                    <a:p>
                      <a:pPr algn="l" rtl="0">
                        <a:lnSpc>
                          <a:spcPct val="108000"/>
                        </a:lnSpc>
                      </a:pPr>
                      <a:r>
                        <a:rPr lang="fr-FR" sz="800" b="0" dirty="0">
                          <a:effectLst/>
                          <a:latin typeface="Arial, serif"/>
                        </a:rPr>
                        <a:t>S4.2.2 Utiliser des informations liées à la qualité pour faire évoluer sa pratique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176140485"/>
                  </a:ext>
                </a:extLst>
              </a:tr>
              <a:tr h="363786">
                <a:tc vMerge="1">
                  <a:txBody>
                    <a:bodyPr/>
                    <a:lstStyle/>
                    <a:p>
                      <a:endParaRPr lang="fr-FR"/>
                    </a:p>
                  </a:txBody>
                  <a:tcPr/>
                </a:tc>
                <a:tc>
                  <a:txBody>
                    <a:bodyPr/>
                    <a:lstStyle/>
                    <a:p>
                      <a:pPr algn="l" rtl="0">
                        <a:lnSpc>
                          <a:spcPct val="108000"/>
                        </a:lnSpc>
                      </a:pPr>
                      <a:r>
                        <a:rPr lang="fr-FR" sz="800" b="0" dirty="0">
                          <a:effectLst/>
                          <a:latin typeface="Arial, serif"/>
                        </a:rPr>
                        <a:t>S4.2.3 Rechercher des informations dans le cadre de son évolution professionnelle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4865424"/>
                  </a:ext>
                </a:extLst>
              </a:tr>
              <a:tr h="291526">
                <a:tc rowSpan="3">
                  <a:txBody>
                    <a:bodyPr/>
                    <a:lstStyle/>
                    <a:p>
                      <a:pPr algn="l" rtl="0">
                        <a:lnSpc>
                          <a:spcPct val="108000"/>
                        </a:lnSpc>
                      </a:pPr>
                      <a:r>
                        <a:rPr lang="fr-FR" sz="800" b="1" dirty="0">
                          <a:effectLst/>
                          <a:latin typeface="Arial, serif"/>
                        </a:rPr>
                        <a:t>C4.3 Produire une information professionnelle écrite ou orale</a:t>
                      </a:r>
                      <a:endParaRPr lang="fr-FR" sz="800" b="0" dirty="0">
                        <a:effectLst/>
                      </a:endParaRPr>
                    </a:p>
                    <a:p>
                      <a:pPr algn="l" rtl="0">
                        <a:lnSpc>
                          <a:spcPct val="108000"/>
                        </a:lnSpc>
                      </a:pPr>
                      <a:r>
                        <a:rPr lang="fr-FR" sz="800" b="0" dirty="0">
                          <a:effectLst/>
                        </a:rPr>
                        <a:t/>
                      </a:r>
                      <a:br>
                        <a:rPr lang="fr-FR" sz="800" b="0" dirty="0">
                          <a:effectLst/>
                        </a:rPr>
                      </a:b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tc>
                  <a:txBody>
                    <a:bodyPr/>
                    <a:lstStyle/>
                    <a:p>
                      <a:pPr algn="l" rtl="0">
                        <a:lnSpc>
                          <a:spcPct val="108000"/>
                        </a:lnSpc>
                      </a:pPr>
                      <a:r>
                        <a:rPr lang="fr-FR" sz="800" b="0" dirty="0">
                          <a:effectLst/>
                          <a:latin typeface="Arial, serif"/>
                        </a:rPr>
                        <a:t>S4.3.1 Utiliser les outils informatiques pour émettre/générer l’information professionnelle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854967556"/>
                  </a:ext>
                </a:extLst>
              </a:tr>
              <a:tr h="163710">
                <a:tc vMerge="1">
                  <a:txBody>
                    <a:bodyPr/>
                    <a:lstStyle/>
                    <a:p>
                      <a:endParaRPr lang="fr-FR"/>
                    </a:p>
                  </a:txBody>
                  <a:tcPr/>
                </a:tc>
                <a:tc>
                  <a:txBody>
                    <a:bodyPr/>
                    <a:lstStyle/>
                    <a:p>
                      <a:pPr algn="l" rtl="0">
                        <a:lnSpc>
                          <a:spcPct val="108000"/>
                        </a:lnSpc>
                      </a:pPr>
                      <a:r>
                        <a:rPr lang="fr-FR" sz="800" b="0" dirty="0">
                          <a:effectLst/>
                          <a:latin typeface="Arial, serif"/>
                        </a:rPr>
                        <a:t>S4.3.2 Produire des documents professionnels écrits</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063850297"/>
                  </a:ext>
                </a:extLst>
              </a:tr>
              <a:tr h="315472">
                <a:tc vMerge="1">
                  <a:txBody>
                    <a:bodyPr/>
                    <a:lstStyle/>
                    <a:p>
                      <a:endParaRPr lang="fr-FR"/>
                    </a:p>
                  </a:txBody>
                  <a:tcPr/>
                </a:tc>
                <a:tc>
                  <a:txBody>
                    <a:bodyPr/>
                    <a:lstStyle/>
                    <a:p>
                      <a:pPr algn="l" rtl="0">
                        <a:lnSpc>
                          <a:spcPct val="108000"/>
                        </a:lnSpc>
                      </a:pPr>
                      <a:r>
                        <a:rPr lang="fr-FR" sz="800" b="0" dirty="0">
                          <a:effectLst/>
                          <a:latin typeface="Arial, serif"/>
                        </a:rPr>
                        <a:t>S4.3.3 Transmettre une information professionnelle orale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731197"/>
                  </a:ext>
                </a:extLst>
              </a:tr>
              <a:tr h="291526">
                <a:tc rowSpan="2">
                  <a:txBody>
                    <a:bodyPr/>
                    <a:lstStyle/>
                    <a:p>
                      <a:pPr algn="l" rtl="0">
                        <a:lnSpc>
                          <a:spcPct val="108000"/>
                        </a:lnSpc>
                      </a:pPr>
                      <a:r>
                        <a:rPr lang="fr-FR" sz="800" b="1" dirty="0">
                          <a:effectLst/>
                          <a:latin typeface="Arial, serif"/>
                        </a:rPr>
                        <a:t>C4.4 Interagir avec des professionnels extérieurs au laboratoire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DD6EE"/>
                    </a:solidFill>
                  </a:tcPr>
                </a:tc>
                <a:tc>
                  <a:txBody>
                    <a:bodyPr/>
                    <a:lstStyle/>
                    <a:p>
                      <a:pPr algn="l" rtl="0">
                        <a:lnSpc>
                          <a:spcPct val="108000"/>
                        </a:lnSpc>
                      </a:pPr>
                      <a:r>
                        <a:rPr lang="fr-FR" sz="800" b="0" dirty="0">
                          <a:effectLst/>
                          <a:latin typeface="Arial, serif"/>
                        </a:rPr>
                        <a:t>S4.4.1 Partager des informations pour présenter une structure, une entreprise</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672882"/>
                  </a:ext>
                </a:extLst>
              </a:tr>
              <a:tr h="291526">
                <a:tc vMerge="1">
                  <a:txBody>
                    <a:bodyPr/>
                    <a:lstStyle/>
                    <a:p>
                      <a:endParaRPr lang="fr-FR"/>
                    </a:p>
                  </a:txBody>
                  <a:tcPr/>
                </a:tc>
                <a:tc>
                  <a:txBody>
                    <a:bodyPr/>
                    <a:lstStyle/>
                    <a:p>
                      <a:pPr algn="l" rtl="0">
                        <a:lnSpc>
                          <a:spcPct val="108000"/>
                        </a:lnSpc>
                      </a:pPr>
                      <a:r>
                        <a:rPr lang="fr-FR" sz="800" b="0" dirty="0">
                          <a:effectLst/>
                          <a:latin typeface="Arial, serif"/>
                        </a:rPr>
                        <a:t>S4.4.2 Accompagner la formation technique d’un nouveau collaborateur</a:t>
                      </a:r>
                      <a:endParaRPr lang="fr-FR" sz="800" b="0" dirty="0">
                        <a:effectLst/>
                      </a:endParaRPr>
                    </a:p>
                  </a:txBody>
                  <a:tcPr marL="23381" marR="23381" marT="23381" marB="233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8681031"/>
                  </a:ext>
                </a:extLst>
              </a:tr>
            </a:tbl>
          </a:graphicData>
        </a:graphic>
      </p:graphicFrame>
    </p:spTree>
    <p:extLst>
      <p:ext uri="{BB962C8B-B14F-4D97-AF65-F5344CB8AC3E}">
        <p14:creationId xmlns:p14="http://schemas.microsoft.com/office/powerpoint/2010/main" val="950186909"/>
      </p:ext>
    </p:extLst>
  </p:cSld>
  <p:clrMapOvr>
    <a:masterClrMapping/>
  </p:clrMapOvr>
  <mc:AlternateContent xmlns:mc="http://schemas.openxmlformats.org/markup-compatibility/2006" xmlns:p14="http://schemas.microsoft.com/office/powerpoint/2010/main">
    <mc:Choice Requires="p14">
      <p:transition spd="slow" p14:dur="2000" advTm="32457"/>
    </mc:Choice>
    <mc:Fallback xmlns="">
      <p:transition spd="slow" advTm="3245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9C3E0-8857-245A-080F-7C1F4D923E73}"/>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FA1CD19-6138-2F68-2A51-4B6D83BF7963}"/>
              </a:ext>
            </a:extLst>
          </p:cNvPr>
          <p:cNvSpPr>
            <a:spLocks noGrp="1"/>
          </p:cNvSpPr>
          <p:nvPr>
            <p:ph type="ftr" sz="quarter" idx="11"/>
          </p:nvPr>
        </p:nvSpPr>
        <p:spPr>
          <a:xfrm>
            <a:off x="360000" y="4735866"/>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DGESCO – DGESIP - IGÉSR</a:t>
            </a:r>
          </a:p>
        </p:txBody>
      </p:sp>
      <p:sp>
        <p:nvSpPr>
          <p:cNvPr id="5" name="Espace réservé du numéro de diapositive 4">
            <a:extLst>
              <a:ext uri="{FF2B5EF4-FFF2-40B4-BE49-F238E27FC236}">
                <a16:creationId xmlns:a16="http://schemas.microsoft.com/office/drawing/2014/main" id="{CE0DF053-A8AA-CC95-05C1-F7E282D6AF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7" name="ZoneTexte 6">
            <a:extLst>
              <a:ext uri="{FF2B5EF4-FFF2-40B4-BE49-F238E27FC236}">
                <a16:creationId xmlns:a16="http://schemas.microsoft.com/office/drawing/2014/main" id="{984006C8-1562-BC40-8757-F88C5D0BFB4B}"/>
              </a:ext>
            </a:extLst>
          </p:cNvPr>
          <p:cNvSpPr txBox="1"/>
          <p:nvPr/>
        </p:nvSpPr>
        <p:spPr>
          <a:xfrm>
            <a:off x="2284094" y="180000"/>
            <a:ext cx="5024209" cy="646331"/>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a:ea typeface="+mn-ea"/>
                <a:cs typeface="+mn-cs"/>
              </a:rPr>
              <a:t>Brevet de Technicien Supérieur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000000"/>
                </a:solidFill>
                <a:effectLst/>
                <a:uLnTx/>
                <a:uFillTx/>
                <a:latin typeface="Arial"/>
                <a:ea typeface="+mn-ea"/>
                <a:cs typeface="+mn-cs"/>
              </a:rPr>
              <a:t> Bio-Analyses en Laboratoire de Contrôle</a:t>
            </a:r>
            <a:endParaRPr kumimoji="0" lang="fr-FR"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Espace réservé du texte 5">
            <a:extLst>
              <a:ext uri="{FF2B5EF4-FFF2-40B4-BE49-F238E27FC236}">
                <a16:creationId xmlns:a16="http://schemas.microsoft.com/office/drawing/2014/main" id="{6F36A6EA-3055-10EE-F93C-73C1F0F93CCF}"/>
              </a:ext>
            </a:extLst>
          </p:cNvPr>
          <p:cNvSpPr>
            <a:spLocks noGrp="1"/>
          </p:cNvSpPr>
          <p:nvPr>
            <p:ph type="body" sz="quarter" idx="13"/>
          </p:nvPr>
        </p:nvSpPr>
        <p:spPr>
          <a:xfrm>
            <a:off x="2563281" y="1149507"/>
            <a:ext cx="7308344" cy="329478"/>
          </a:xfrm>
        </p:spPr>
        <p:txBody>
          <a:bodyPr/>
          <a:lstStyle/>
          <a:p>
            <a:r>
              <a:rPr lang="fr-FR" cap="none" dirty="0" smtClean="0"/>
              <a:t>Evolution des stages en entreprises </a:t>
            </a:r>
            <a:endParaRPr lang="fr-FR" cap="none" dirty="0"/>
          </a:p>
        </p:txBody>
      </p:sp>
      <p:grpSp>
        <p:nvGrpSpPr>
          <p:cNvPr id="16" name="Groupe 15"/>
          <p:cNvGrpSpPr/>
          <p:nvPr/>
        </p:nvGrpSpPr>
        <p:grpSpPr>
          <a:xfrm>
            <a:off x="3543656" y="1968364"/>
            <a:ext cx="2180472" cy="675394"/>
            <a:chOff x="291116" y="703938"/>
            <a:chExt cx="2180472" cy="675394"/>
          </a:xfrm>
          <a:solidFill>
            <a:schemeClr val="accent3">
              <a:lumMod val="40000"/>
              <a:lumOff val="60000"/>
            </a:schemeClr>
          </a:solidFill>
          <a:scene3d>
            <a:camera prst="orthographicFront"/>
            <a:lightRig rig="flat" dir="t"/>
          </a:scene3d>
        </p:grpSpPr>
        <p:sp>
          <p:nvSpPr>
            <p:cNvPr id="17" name="Rectangle à coins arrondis 16"/>
            <p:cNvSpPr/>
            <p:nvPr/>
          </p:nvSpPr>
          <p:spPr>
            <a:xfrm>
              <a:off x="291116" y="703938"/>
              <a:ext cx="2180472" cy="675394"/>
            </a:xfrm>
            <a:prstGeom prst="roundRect">
              <a:avLst/>
            </a:prstGeom>
            <a:grpFill/>
            <a:sp3d prstMaterial="dkEdge">
              <a:bevelT w="8200" h="38100"/>
            </a:sp3d>
          </p:spPr>
          <p:style>
            <a:lnRef idx="0">
              <a:schemeClr val="lt1">
                <a:hueOff val="0"/>
                <a:satOff val="0"/>
                <a:lumOff val="0"/>
                <a:alphaOff val="0"/>
              </a:schemeClr>
            </a:lnRef>
            <a:fillRef idx="2">
              <a:schemeClr val="accent4">
                <a:hueOff val="20237748"/>
                <a:satOff val="-20419"/>
                <a:lumOff val="-21763"/>
                <a:alphaOff val="0"/>
              </a:schemeClr>
            </a:fillRef>
            <a:effectRef idx="1">
              <a:schemeClr val="accent4">
                <a:hueOff val="20237748"/>
                <a:satOff val="-20419"/>
                <a:lumOff val="-21763"/>
                <a:alphaOff val="0"/>
              </a:schemeClr>
            </a:effectRef>
            <a:fontRef idx="minor">
              <a:schemeClr val="dk1"/>
            </a:fontRef>
          </p:style>
        </p:sp>
        <p:sp>
          <p:nvSpPr>
            <p:cNvPr id="18" name="ZoneTexte 17"/>
            <p:cNvSpPr txBox="1"/>
            <p:nvPr/>
          </p:nvSpPr>
          <p:spPr>
            <a:xfrm>
              <a:off x="324086" y="736908"/>
              <a:ext cx="2114532" cy="60945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Arial"/>
                  <a:ea typeface="+mn-ea"/>
                  <a:cs typeface="+mn-cs"/>
                </a:rPr>
                <a:t>Laboratoires </a:t>
              </a:r>
              <a:r>
                <a:rPr kumimoji="0" lang="fr-FR" sz="1400" b="0" i="0" u="none" strike="noStrike" kern="1200" cap="none" spc="0" normalizeH="0" baseline="0" noProof="0" dirty="0" smtClean="0">
                  <a:ln>
                    <a:noFill/>
                  </a:ln>
                  <a:solidFill>
                    <a:srgbClr val="000000"/>
                  </a:solidFill>
                  <a:effectLst/>
                  <a:uLnTx/>
                  <a:uFillTx/>
                  <a:latin typeface="Arial"/>
                  <a:ea typeface="+mn-ea"/>
                  <a:cs typeface="+mn-cs"/>
                </a:rPr>
                <a:t>d’analyses départementaux, régionaux ou nationaux</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9" name="Groupe 18"/>
          <p:cNvGrpSpPr/>
          <p:nvPr/>
        </p:nvGrpSpPr>
        <p:grpSpPr>
          <a:xfrm>
            <a:off x="3563888" y="2950442"/>
            <a:ext cx="2216128" cy="1061468"/>
            <a:chOff x="336938" y="2164210"/>
            <a:chExt cx="2216128" cy="773436"/>
          </a:xfrm>
          <a:solidFill>
            <a:schemeClr val="accent3">
              <a:lumMod val="40000"/>
              <a:lumOff val="60000"/>
            </a:schemeClr>
          </a:solidFill>
          <a:scene3d>
            <a:camera prst="orthographicFront"/>
            <a:lightRig rig="flat" dir="t"/>
          </a:scene3d>
        </p:grpSpPr>
        <p:sp>
          <p:nvSpPr>
            <p:cNvPr id="20" name="Rectangle à coins arrondis 19"/>
            <p:cNvSpPr/>
            <p:nvPr/>
          </p:nvSpPr>
          <p:spPr>
            <a:xfrm>
              <a:off x="336938" y="2164210"/>
              <a:ext cx="2216128" cy="773436"/>
            </a:xfrm>
            <a:prstGeom prst="roundRect">
              <a:avLst/>
            </a:prstGeom>
            <a:grpFill/>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1" name="ZoneTexte 20"/>
            <p:cNvSpPr txBox="1"/>
            <p:nvPr/>
          </p:nvSpPr>
          <p:spPr>
            <a:xfrm>
              <a:off x="374694" y="2201966"/>
              <a:ext cx="2140616" cy="697924"/>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smtClean="0">
                  <a:ln>
                    <a:noFill/>
                  </a:ln>
                  <a:solidFill>
                    <a:srgbClr val="000000"/>
                  </a:solidFill>
                  <a:effectLst/>
                  <a:uLnTx/>
                  <a:uFillTx/>
                  <a:latin typeface="Arial"/>
                  <a:ea typeface="+mn-ea"/>
                  <a:cs typeface="+mn-cs"/>
                </a:rPr>
                <a:t>Laboratoires de contrôle au service des bioindustries</a:t>
              </a:r>
              <a:r>
                <a:rPr kumimoji="0" lang="fr-FR" sz="1400" b="0" i="0" u="none" strike="noStrike" kern="1200" cap="none" spc="0" normalizeH="0" baseline="0" noProof="0" dirty="0">
                  <a:ln>
                    <a:noFill/>
                  </a:ln>
                  <a:solidFill>
                    <a:srgbClr val="000000"/>
                  </a:solidFill>
                  <a:effectLst/>
                  <a:uLnTx/>
                  <a:uFillTx/>
                  <a:latin typeface="Arial"/>
                  <a:ea typeface="+mn-ea"/>
                  <a:cs typeface="+mn-cs"/>
                </a:rPr>
                <a:t>, </a:t>
              </a:r>
              <a:r>
                <a:rPr kumimoji="0" lang="fr-FR" sz="1400" b="0" i="0" u="none" strike="noStrike" kern="1200" cap="none" spc="0" normalizeH="0" baseline="0" noProof="0" dirty="0" smtClean="0">
                  <a:ln>
                    <a:noFill/>
                  </a:ln>
                  <a:solidFill>
                    <a:srgbClr val="000000"/>
                  </a:solidFill>
                  <a:effectLst/>
                  <a:uLnTx/>
                  <a:uFillTx/>
                  <a:latin typeface="Arial"/>
                  <a:ea typeface="+mn-ea"/>
                  <a:cs typeface="+mn-cs"/>
                </a:rPr>
                <a:t>ou des entreprises de </a:t>
              </a:r>
              <a:r>
                <a:rPr kumimoji="0" lang="fr-FR" sz="1400" b="0" i="0" u="none" strike="noStrike" kern="1200" cap="none" spc="0" normalizeH="0" baseline="0" noProof="0" dirty="0" err="1" smtClean="0">
                  <a:ln>
                    <a:noFill/>
                  </a:ln>
                  <a:solidFill>
                    <a:srgbClr val="000000"/>
                  </a:solidFill>
                  <a:effectLst/>
                  <a:uLnTx/>
                  <a:uFillTx/>
                  <a:latin typeface="Arial"/>
                  <a:ea typeface="+mn-ea"/>
                  <a:cs typeface="+mn-cs"/>
                </a:rPr>
                <a:t>bioproductions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2" name="Groupe 21"/>
          <p:cNvGrpSpPr/>
          <p:nvPr/>
        </p:nvGrpSpPr>
        <p:grpSpPr>
          <a:xfrm>
            <a:off x="539551" y="1635645"/>
            <a:ext cx="2795821" cy="2520281"/>
            <a:chOff x="336938" y="2108657"/>
            <a:chExt cx="2216128" cy="818730"/>
          </a:xfrm>
          <a:scene3d>
            <a:camera prst="orthographicFront"/>
            <a:lightRig rig="flat" dir="t"/>
          </a:scene3d>
        </p:grpSpPr>
        <p:sp>
          <p:nvSpPr>
            <p:cNvPr id="23" name="Rectangle à coins arrondis 22"/>
            <p:cNvSpPr/>
            <p:nvPr/>
          </p:nvSpPr>
          <p:spPr>
            <a:xfrm>
              <a:off x="336938" y="2108657"/>
              <a:ext cx="2216128" cy="818730"/>
            </a:xfrm>
            <a:prstGeom prst="roundRect">
              <a:avLst/>
            </a:prstGeom>
            <a:solidFill>
              <a:schemeClr val="accent1">
                <a:lumMod val="10000"/>
                <a:lumOff val="90000"/>
              </a:schemeClr>
            </a:solidFill>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4" name="ZoneTexte 23"/>
            <p:cNvSpPr txBox="1"/>
            <p:nvPr/>
          </p:nvSpPr>
          <p:spPr>
            <a:xfrm>
              <a:off x="374694" y="2165178"/>
              <a:ext cx="2178372" cy="62263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ea typeface="+mn-ea"/>
                  <a:cs typeface="+mn-cs"/>
                </a:rPr>
                <a:t>AVANT</a:t>
              </a:r>
              <a:r>
                <a:rPr kumimoji="0" lang="fr-FR" sz="1400" b="0" i="0" u="none" strike="noStrike" kern="1200" cap="none" spc="0" normalizeH="0" baseline="0" noProof="0" dirty="0" smtClean="0">
                  <a:ln>
                    <a:noFill/>
                  </a:ln>
                  <a:solidFill>
                    <a:srgbClr val="000000"/>
                  </a:solidFill>
                  <a:effectLst/>
                  <a:uLnTx/>
                  <a:uFillTx/>
                  <a:latin typeface="Arial"/>
                  <a:ea typeface="+mn-ea"/>
                  <a:cs typeface="+mn-cs"/>
                </a:rPr>
                <a:t> </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smtClean="0">
                  <a:ln>
                    <a:noFill/>
                  </a:ln>
                  <a:solidFill>
                    <a:srgbClr val="000000"/>
                  </a:solidFill>
                  <a:effectLst/>
                  <a:uLnTx/>
                  <a:uFillTx/>
                  <a:latin typeface="Arial"/>
                  <a:ea typeface="+mn-ea"/>
                  <a:cs typeface="+mn-cs"/>
                </a:rPr>
                <a:t>De 5 à 7 semaines en première et de 9 à 7 en deuxième année </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ea typeface="+mn-ea"/>
                  <a:cs typeface="+mn-cs"/>
                </a:rPr>
                <a:t>Nécessité de définir un « sujet de stage » </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0" i="0" u="none" strike="noStrike" kern="1200" cap="none" spc="0" normalizeH="0" baseline="0" noProof="0" dirty="0" smtClean="0">
                  <a:ln>
                    <a:noFill/>
                  </a:ln>
                  <a:solidFill>
                    <a:srgbClr val="000000"/>
                  </a:solidFill>
                  <a:effectLst/>
                  <a:uLnTx/>
                  <a:uFillTx/>
                  <a:latin typeface="Arial"/>
                  <a:ea typeface="+mn-ea"/>
                  <a:cs typeface="+mn-cs"/>
                </a:rPr>
                <a:t>Rapport portant sur le sujet de stage</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ea typeface="+mn-ea"/>
                  <a:cs typeface="+mn-cs"/>
                </a:rPr>
                <a:t>Evaluation certificative </a:t>
              </a:r>
              <a:br>
                <a:rPr kumimoji="0" lang="fr-FR" sz="1400" b="1" i="0" u="none" strike="noStrike" kern="1200" cap="none" spc="0" normalizeH="0" baseline="0" noProof="0" dirty="0" smtClean="0">
                  <a:ln>
                    <a:noFill/>
                  </a:ln>
                  <a:solidFill>
                    <a:srgbClr val="000000"/>
                  </a:solidFill>
                  <a:effectLst/>
                  <a:uLnTx/>
                  <a:uFillTx/>
                  <a:latin typeface="Arial"/>
                  <a:ea typeface="+mn-ea"/>
                  <a:cs typeface="+mn-cs"/>
                </a:rPr>
              </a:br>
              <a:r>
                <a:rPr kumimoji="0" lang="fr-FR" sz="1400" b="1" i="0" u="none" strike="noStrike" kern="1200" cap="none" spc="0" normalizeH="0" baseline="0" noProof="0" dirty="0" smtClean="0">
                  <a:ln>
                    <a:noFill/>
                  </a:ln>
                  <a:solidFill>
                    <a:srgbClr val="000000"/>
                  </a:solidFill>
                  <a:effectLst/>
                  <a:uLnTx/>
                  <a:uFillTx/>
                  <a:latin typeface="Arial"/>
                  <a:ea typeface="+mn-ea"/>
                  <a:cs typeface="+mn-cs"/>
                </a:rPr>
                <a:t>du rapport et de la soutenance </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grpSp>
      <p:sp>
        <p:nvSpPr>
          <p:cNvPr id="26" name="Rectangle à coins arrondis 25"/>
          <p:cNvSpPr/>
          <p:nvPr/>
        </p:nvSpPr>
        <p:spPr>
          <a:xfrm>
            <a:off x="5940152" y="1419622"/>
            <a:ext cx="2952327" cy="3032329"/>
          </a:xfrm>
          <a:prstGeom prst="roundRect">
            <a:avLst/>
          </a:prstGeom>
          <a:solidFill>
            <a:schemeClr val="accent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5178312"/>
              <a:satOff val="-15314"/>
              <a:lumOff val="-16322"/>
              <a:alphaOff val="0"/>
            </a:schemeClr>
          </a:fillRef>
          <a:effectRef idx="1">
            <a:schemeClr val="accent4">
              <a:hueOff val="15178312"/>
              <a:satOff val="-15314"/>
              <a:lumOff val="-16322"/>
              <a:alphaOff val="0"/>
            </a:schemeClr>
          </a:effectRef>
          <a:fontRef idx="minor">
            <a:schemeClr val="dk1"/>
          </a:fontRef>
        </p:style>
      </p:sp>
      <p:sp>
        <p:nvSpPr>
          <p:cNvPr id="29" name="ZoneTexte 28"/>
          <p:cNvSpPr txBox="1"/>
          <p:nvPr/>
        </p:nvSpPr>
        <p:spPr>
          <a:xfrm>
            <a:off x="5940152" y="1828826"/>
            <a:ext cx="3040455" cy="283115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ea typeface="+mn-ea"/>
                <a:cs typeface="+mn-cs"/>
              </a:rPr>
              <a:t>APRES</a:t>
            </a:r>
            <a:r>
              <a:rPr kumimoji="0" lang="fr-FR" sz="1400" b="0" i="0" u="none" strike="noStrike" kern="1200" cap="none" spc="0" normalizeH="0" baseline="0" noProof="0" dirty="0" smtClean="0">
                <a:ln>
                  <a:noFill/>
                </a:ln>
                <a:solidFill>
                  <a:srgbClr val="000000"/>
                </a:solidFill>
                <a:effectLst/>
                <a:uLnTx/>
                <a:uFillTx/>
                <a:latin typeface="Arial"/>
                <a:ea typeface="+mn-ea"/>
                <a:cs typeface="+mn-cs"/>
              </a:rPr>
              <a:t> </a:t>
            </a:r>
          </a:p>
          <a:p>
            <a:pPr lvl="0" defTabSz="622300">
              <a:lnSpc>
                <a:spcPct val="90000"/>
              </a:lnSpc>
              <a:spcBef>
                <a:spcPct val="0"/>
              </a:spcBef>
              <a:spcAft>
                <a:spcPct val="35000"/>
              </a:spcAft>
            </a:pPr>
            <a:r>
              <a:rPr kumimoji="0" lang="fr-FR" sz="1400" b="0" i="0" u="none" strike="noStrike" kern="1200" cap="none" spc="0" normalizeH="0" baseline="0" noProof="0" dirty="0" smtClean="0">
                <a:ln>
                  <a:noFill/>
                </a:ln>
                <a:solidFill>
                  <a:srgbClr val="000000"/>
                </a:solidFill>
                <a:effectLst/>
                <a:uLnTx/>
                <a:uFillTx/>
                <a:latin typeface="Arial"/>
              </a:rPr>
              <a:t>7 semaines en </a:t>
            </a:r>
            <a:r>
              <a:rPr lang="fr-FR" sz="1400" dirty="0">
                <a:solidFill>
                  <a:srgbClr val="000000"/>
                </a:solidFill>
              </a:rPr>
              <a:t>première </a:t>
            </a:r>
            <a:r>
              <a:rPr lang="fr-FR" sz="1400" dirty="0" smtClean="0">
                <a:solidFill>
                  <a:srgbClr val="000000"/>
                </a:solidFill>
              </a:rPr>
              <a:t>année</a:t>
            </a:r>
            <a:br>
              <a:rPr lang="fr-FR" sz="1400" dirty="0" smtClean="0">
                <a:solidFill>
                  <a:srgbClr val="000000"/>
                </a:solidFill>
              </a:rPr>
            </a:br>
            <a:r>
              <a:rPr lang="fr-FR" sz="1400" dirty="0" smtClean="0">
                <a:solidFill>
                  <a:srgbClr val="000000"/>
                </a:solidFill>
              </a:rPr>
              <a:t>et </a:t>
            </a:r>
            <a:r>
              <a:rPr lang="fr-FR" sz="1400" dirty="0">
                <a:solidFill>
                  <a:srgbClr val="000000"/>
                </a:solidFill>
              </a:rPr>
              <a:t>7 </a:t>
            </a:r>
            <a:r>
              <a:rPr lang="fr-FR" sz="1400" dirty="0" smtClean="0">
                <a:solidFill>
                  <a:srgbClr val="000000"/>
                </a:solidFill>
              </a:rPr>
              <a:t>semaines en </a:t>
            </a:r>
            <a:r>
              <a:rPr kumimoji="0" lang="fr-FR" sz="1400" b="0" i="0" u="none" strike="noStrike" kern="1200" cap="none" spc="0" normalizeH="0" baseline="0" noProof="0" dirty="0" smtClean="0">
                <a:ln>
                  <a:noFill/>
                </a:ln>
                <a:solidFill>
                  <a:srgbClr val="000000"/>
                </a:solidFill>
                <a:effectLst/>
                <a:uLnTx/>
                <a:uFillTx/>
                <a:latin typeface="Arial"/>
              </a:rPr>
              <a:t>deuxième année </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rPr>
              <a:t>Portfolio de suivi de développement des compétences</a:t>
            </a:r>
          </a:p>
          <a:p>
            <a:pPr defTabSz="622300">
              <a:lnSpc>
                <a:spcPct val="90000"/>
              </a:lnSpc>
              <a:spcBef>
                <a:spcPct val="0"/>
              </a:spcBef>
              <a:spcAft>
                <a:spcPct val="35000"/>
              </a:spcAft>
            </a:pPr>
            <a:r>
              <a:rPr lang="fr-FR" sz="1400" dirty="0"/>
              <a:t>Co-évaluation certificative  tuteur/professeur </a:t>
            </a:r>
            <a:r>
              <a:rPr lang="fr-FR" sz="1400" dirty="0" smtClean="0"/>
              <a:t>sur le </a:t>
            </a:r>
            <a:r>
              <a:rPr lang="fr-FR" sz="1400" dirty="0"/>
              <a:t>site </a:t>
            </a:r>
            <a:r>
              <a:rPr lang="fr-FR" sz="1400" dirty="0" smtClean="0"/>
              <a:t>du stage</a:t>
            </a:r>
            <a:endParaRPr lang="fr-FR" sz="1400" dirty="0"/>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smtClean="0">
                <a:ln>
                  <a:noFill/>
                </a:ln>
                <a:solidFill>
                  <a:srgbClr val="000000"/>
                </a:solidFill>
                <a:effectLst/>
                <a:uLnTx/>
                <a:uFillTx/>
                <a:latin typeface="Arial"/>
              </a:rPr>
              <a:t>Rédaction d’un bilan d’activités  professionnelles</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fr-FR" sz="1400" i="0" u="none" strike="noStrike" kern="1200" cap="none" spc="0" normalizeH="0" baseline="0" noProof="0" dirty="0" smtClean="0">
                <a:ln>
                  <a:noFill/>
                </a:ln>
                <a:solidFill>
                  <a:srgbClr val="000000"/>
                </a:solidFill>
                <a:effectLst/>
                <a:uLnTx/>
                <a:uFillTx/>
                <a:latin typeface="Arial"/>
              </a:rPr>
              <a:t>Evaluation certificative : présentation orale </a:t>
            </a:r>
            <a:r>
              <a:rPr kumimoji="0" lang="fr-FR" sz="1400" b="0" i="0" u="none" strike="noStrike" kern="1200" cap="none" spc="0" normalizeH="0" baseline="0" noProof="0" dirty="0" smtClean="0">
                <a:ln>
                  <a:noFill/>
                </a:ln>
                <a:solidFill>
                  <a:srgbClr val="000000"/>
                </a:solidFill>
                <a:effectLst/>
                <a:uLnTx/>
                <a:uFillTx/>
                <a:latin typeface="Arial"/>
              </a:rPr>
              <a:t>argumentée des compétences acquises en stage </a:t>
            </a: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fr-FR" sz="16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fr-FR" sz="16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9879938"/>
      </p:ext>
    </p:extLst>
  </p:cSld>
  <p:clrMapOvr>
    <a:masterClrMapping/>
  </p:clrMapOvr>
  <mc:AlternateContent xmlns:mc="http://schemas.openxmlformats.org/markup-compatibility/2006" xmlns:p14="http://schemas.microsoft.com/office/powerpoint/2010/main">
    <mc:Choice Requires="p14">
      <p:transition spd="slow" p14:dur="2000" advTm="66623"/>
    </mc:Choice>
    <mc:Fallback xmlns="">
      <p:transition spd="slow" advTm="666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C6085-9B4D-07B2-4867-CE13EE55FBD6}"/>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3B25F32-2996-7271-AF40-B1D273C6AD36}"/>
              </a:ext>
            </a:extLst>
          </p:cNvPr>
          <p:cNvSpPr>
            <a:spLocks noGrp="1"/>
          </p:cNvSpPr>
          <p:nvPr>
            <p:ph type="ftr" sz="quarter" idx="11"/>
          </p:nvPr>
        </p:nvSpPr>
        <p:spPr>
          <a:xfrm>
            <a:off x="353693" y="4731990"/>
            <a:ext cx="5904000" cy="360000"/>
          </a:xfrm>
        </p:spPr>
        <p:txBody>
          <a:bodyPr/>
          <a:lstStyle/>
          <a:p>
            <a:r>
              <a:rPr lang="fr-FR" dirty="0"/>
              <a:t>DGESCO – DGESIP - IGÉSR</a:t>
            </a:r>
          </a:p>
        </p:txBody>
      </p:sp>
      <p:sp>
        <p:nvSpPr>
          <p:cNvPr id="5" name="Espace réservé du numéro de diapositive 4">
            <a:extLst>
              <a:ext uri="{FF2B5EF4-FFF2-40B4-BE49-F238E27FC236}">
                <a16:creationId xmlns:a16="http://schemas.microsoft.com/office/drawing/2014/main" id="{AFD7E844-4B3D-C1E0-0B89-9D2D5A2B6573}"/>
              </a:ext>
            </a:extLst>
          </p:cNvPr>
          <p:cNvSpPr>
            <a:spLocks noGrp="1"/>
          </p:cNvSpPr>
          <p:nvPr>
            <p:ph type="sldNum" sz="quarter" idx="12"/>
          </p:nvPr>
        </p:nvSpPr>
        <p:spPr/>
        <p:txBody>
          <a:bodyPr/>
          <a:lstStyle/>
          <a:p>
            <a:fld id="{733122C9-A0B9-462F-8757-0847AD287B63}" type="slidenum">
              <a:rPr lang="fr-FR" smtClean="0"/>
              <a:pPr/>
              <a:t>8</a:t>
            </a:fld>
            <a:endParaRPr lang="fr-FR" dirty="0"/>
          </a:p>
        </p:txBody>
      </p:sp>
      <p:grpSp>
        <p:nvGrpSpPr>
          <p:cNvPr id="12" name="Groupe 11">
            <a:extLst>
              <a:ext uri="{FF2B5EF4-FFF2-40B4-BE49-F238E27FC236}">
                <a16:creationId xmlns:a16="http://schemas.microsoft.com/office/drawing/2014/main" id="{242AD140-6FEC-7A07-34C4-9DA850AB7DD1}"/>
              </a:ext>
            </a:extLst>
          </p:cNvPr>
          <p:cNvGrpSpPr/>
          <p:nvPr/>
        </p:nvGrpSpPr>
        <p:grpSpPr>
          <a:xfrm>
            <a:off x="611560" y="1923678"/>
            <a:ext cx="1745851" cy="1638451"/>
            <a:chOff x="1018711" y="1455148"/>
            <a:chExt cx="2229034" cy="1896599"/>
          </a:xfrm>
        </p:grpSpPr>
        <p:pic>
          <p:nvPicPr>
            <p:cNvPr id="13" name="Image 12">
              <a:extLst>
                <a:ext uri="{FF2B5EF4-FFF2-40B4-BE49-F238E27FC236}">
                  <a16:creationId xmlns:a16="http://schemas.microsoft.com/office/drawing/2014/main" id="{50547E36-8816-AB5D-F0E7-40A4C10DA78A}"/>
                </a:ext>
              </a:extLst>
            </p:cNvPr>
            <p:cNvPicPr>
              <a:picLocks noChangeAspect="1"/>
            </p:cNvPicPr>
            <p:nvPr/>
          </p:nvPicPr>
          <p:blipFill>
            <a:blip r:embed="rId4"/>
            <a:stretch>
              <a:fillRect/>
            </a:stretch>
          </p:blipFill>
          <p:spPr>
            <a:xfrm>
              <a:off x="1039904" y="1981724"/>
              <a:ext cx="2196452" cy="1370022"/>
            </a:xfrm>
            <a:prstGeom prst="rect">
              <a:avLst/>
            </a:prstGeom>
            <a:ln w="38100">
              <a:solidFill>
                <a:schemeClr val="tx1"/>
              </a:solidFill>
            </a:ln>
          </p:spPr>
        </p:pic>
        <p:sp>
          <p:nvSpPr>
            <p:cNvPr id="14" name="Rectangle avec coins arrondis en diagonale 40">
              <a:extLst>
                <a:ext uri="{FF2B5EF4-FFF2-40B4-BE49-F238E27FC236}">
                  <a16:creationId xmlns:a16="http://schemas.microsoft.com/office/drawing/2014/main" id="{AECF2EA4-9905-F5D7-A2C0-F0AEC656D9C3}"/>
                </a:ext>
              </a:extLst>
            </p:cNvPr>
            <p:cNvSpPr/>
            <p:nvPr/>
          </p:nvSpPr>
          <p:spPr bwMode="auto">
            <a:xfrm>
              <a:off x="1051293" y="1455148"/>
              <a:ext cx="2196452" cy="436910"/>
            </a:xfrm>
            <a:prstGeom prst="round2DiagRect">
              <a:avLst/>
            </a:prstGeom>
            <a:solidFill>
              <a:srgbClr val="FCFD04">
                <a:alpha val="40000"/>
              </a:srgbClr>
            </a:solidFill>
            <a:ln>
              <a:solidFill>
                <a:schemeClr val="accent1">
                  <a:alpha val="17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r>
                <a:rPr lang="fr-FR" sz="1350" b="1" kern="0" dirty="0">
                  <a:solidFill>
                    <a:srgbClr val="C00000">
                      <a:lumMod val="75000"/>
                    </a:srgbClr>
                  </a:solidFill>
                  <a:latin typeface="News Gothic MT"/>
                  <a:cs typeface="Arial"/>
                </a:rPr>
                <a:t>Laboratoire </a:t>
              </a:r>
            </a:p>
            <a:p>
              <a:pPr algn="ctr" defTabSz="685800"/>
              <a:r>
                <a:rPr lang="fr-FR" sz="1350" b="1" kern="0" dirty="0">
                  <a:solidFill>
                    <a:srgbClr val="C00000">
                      <a:lumMod val="75000"/>
                    </a:srgbClr>
                  </a:solidFill>
                  <a:latin typeface="News Gothic MT"/>
                  <a:cs typeface="Arial"/>
                </a:rPr>
                <a:t>Contrôle qualité </a:t>
              </a:r>
            </a:p>
          </p:txBody>
        </p:sp>
        <p:pic>
          <p:nvPicPr>
            <p:cNvPr id="15" name="Image 14">
              <a:extLst>
                <a:ext uri="{FF2B5EF4-FFF2-40B4-BE49-F238E27FC236}">
                  <a16:creationId xmlns:a16="http://schemas.microsoft.com/office/drawing/2014/main" id="{A8B7135B-77F4-2991-BE80-2ED75B9CE464}"/>
                </a:ext>
              </a:extLst>
            </p:cNvPr>
            <p:cNvPicPr>
              <a:picLocks noChangeAspect="1"/>
            </p:cNvPicPr>
            <p:nvPr/>
          </p:nvPicPr>
          <p:blipFill>
            <a:blip r:embed="rId5"/>
            <a:stretch>
              <a:fillRect/>
            </a:stretch>
          </p:blipFill>
          <p:spPr>
            <a:xfrm>
              <a:off x="1018711" y="2348343"/>
              <a:ext cx="736851" cy="1003404"/>
            </a:xfrm>
            <a:prstGeom prst="rect">
              <a:avLst/>
            </a:prstGeom>
            <a:ln w="28575">
              <a:solidFill>
                <a:schemeClr val="tx1"/>
              </a:solidFill>
            </a:ln>
          </p:spPr>
        </p:pic>
      </p:grpSp>
      <p:graphicFrame>
        <p:nvGraphicFramePr>
          <p:cNvPr id="17" name="Tableau 16">
            <a:extLst>
              <a:ext uri="{FF2B5EF4-FFF2-40B4-BE49-F238E27FC236}">
                <a16:creationId xmlns:a16="http://schemas.microsoft.com/office/drawing/2014/main" id="{1D6BE259-6E65-72B1-0D59-FD35B718725D}"/>
              </a:ext>
            </a:extLst>
          </p:cNvPr>
          <p:cNvGraphicFramePr>
            <a:graphicFrameLocks noGrp="1"/>
          </p:cNvGraphicFramePr>
          <p:nvPr>
            <p:extLst>
              <p:ext uri="{D42A27DB-BD31-4B8C-83A1-F6EECF244321}">
                <p14:modId xmlns:p14="http://schemas.microsoft.com/office/powerpoint/2010/main" val="4025777943"/>
              </p:ext>
            </p:extLst>
          </p:nvPr>
        </p:nvGraphicFramePr>
        <p:xfrm>
          <a:off x="6444208" y="1491630"/>
          <a:ext cx="1967965" cy="2892890"/>
        </p:xfrm>
        <a:graphic>
          <a:graphicData uri="http://schemas.openxmlformats.org/drawingml/2006/table">
            <a:tbl>
              <a:tblPr>
                <a:effectLst/>
                <a:tableStyleId>{5C22544A-7EE6-4342-B048-85BDC9FD1C3A}</a:tableStyleId>
              </a:tblPr>
              <a:tblGrid>
                <a:gridCol w="966919">
                  <a:extLst>
                    <a:ext uri="{9D8B030D-6E8A-4147-A177-3AD203B41FA5}">
                      <a16:colId xmlns:a16="http://schemas.microsoft.com/office/drawing/2014/main" val="2920606984"/>
                    </a:ext>
                  </a:extLst>
                </a:gridCol>
                <a:gridCol w="1001046">
                  <a:extLst>
                    <a:ext uri="{9D8B030D-6E8A-4147-A177-3AD203B41FA5}">
                      <a16:colId xmlns:a16="http://schemas.microsoft.com/office/drawing/2014/main" val="598599543"/>
                    </a:ext>
                  </a:extLst>
                </a:gridCol>
              </a:tblGrid>
              <a:tr h="56686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600" b="1" dirty="0">
                          <a:solidFill>
                            <a:schemeClr val="tx1"/>
                          </a:solidFill>
                        </a:rPr>
                        <a:t>Horaires en laboratoire</a:t>
                      </a: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fr-FR"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34023764"/>
                  </a:ext>
                </a:extLst>
              </a:tr>
              <a:tr h="361574">
                <a:tc>
                  <a:txBody>
                    <a:bodyPr/>
                    <a:lstStyle/>
                    <a:p>
                      <a:pPr algn="ctr"/>
                      <a:r>
                        <a:rPr lang="fr-FR" sz="1400" b="1" dirty="0">
                          <a:solidFill>
                            <a:schemeClr val="tx1"/>
                          </a:solidFill>
                        </a:rPr>
                        <a:t>1</a:t>
                      </a:r>
                      <a:r>
                        <a:rPr lang="fr-FR" sz="1400" b="1" baseline="30000" dirty="0">
                          <a:solidFill>
                            <a:schemeClr val="tx1"/>
                          </a:solidFill>
                        </a:rPr>
                        <a:t>ère</a:t>
                      </a:r>
                      <a:r>
                        <a:rPr lang="fr-FR" sz="1400" b="1" dirty="0">
                          <a:solidFill>
                            <a:schemeClr val="tx1"/>
                          </a:solidFill>
                        </a:rPr>
                        <a:t> année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fr-FR" sz="1400" b="1" dirty="0">
                          <a:solidFill>
                            <a:schemeClr val="tx1"/>
                          </a:solidFill>
                        </a:rPr>
                        <a:t>2</a:t>
                      </a:r>
                      <a:r>
                        <a:rPr lang="fr-FR" sz="1400" b="1" baseline="30000" dirty="0">
                          <a:solidFill>
                            <a:schemeClr val="tx1"/>
                          </a:solidFill>
                        </a:rPr>
                        <a:t>ème</a:t>
                      </a:r>
                      <a:r>
                        <a:rPr lang="fr-FR" sz="1400" b="1" dirty="0">
                          <a:solidFill>
                            <a:schemeClr val="tx1"/>
                          </a:solidFill>
                        </a:rPr>
                        <a:t> année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630637"/>
                  </a:ext>
                </a:extLst>
              </a:tr>
              <a:tr h="361574">
                <a:tc>
                  <a:txBody>
                    <a:bodyPr/>
                    <a:lstStyle/>
                    <a:p>
                      <a:pPr algn="ctr"/>
                      <a:r>
                        <a:rPr lang="fr-FR" sz="1400" dirty="0">
                          <a:highlight>
                            <a:srgbClr val="FBE4D5"/>
                          </a:highlight>
                        </a:rPr>
                        <a:t>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BE4D5"/>
                    </a:solidFill>
                  </a:tcPr>
                </a:tc>
                <a:tc>
                  <a:txBody>
                    <a:bodyPr/>
                    <a:lstStyle/>
                    <a:p>
                      <a:pPr algn="ctr"/>
                      <a:r>
                        <a:rPr lang="fr-FR" sz="1400" dirty="0">
                          <a:highlight>
                            <a:srgbClr val="FBE4D5"/>
                          </a:highlight>
                        </a:rPr>
                        <a:t>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BE4D5"/>
                    </a:solidFill>
                  </a:tcPr>
                </a:tc>
                <a:extLst>
                  <a:ext uri="{0D108BD9-81ED-4DB2-BD59-A6C34878D82A}">
                    <a16:rowId xmlns:a16="http://schemas.microsoft.com/office/drawing/2014/main" val="1952518129"/>
                  </a:ext>
                </a:extLst>
              </a:tr>
              <a:tr h="361574">
                <a:tc>
                  <a:txBody>
                    <a:bodyPr/>
                    <a:lstStyle/>
                    <a:p>
                      <a:pPr algn="ctr"/>
                      <a:r>
                        <a:rPr lang="fr-FR" sz="1400" dirty="0"/>
                        <a:t>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DD6EE"/>
                    </a:solidFill>
                  </a:tcPr>
                </a:tc>
                <a:tc>
                  <a:txBody>
                    <a:bodyPr/>
                    <a:lstStyle/>
                    <a:p>
                      <a:pPr algn="ctr"/>
                      <a:r>
                        <a:rPr lang="fr-FR" sz="1400" dirty="0"/>
                        <a:t>7</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BDD6EE"/>
                    </a:solidFill>
                  </a:tcPr>
                </a:tc>
                <a:extLst>
                  <a:ext uri="{0D108BD9-81ED-4DB2-BD59-A6C34878D82A}">
                    <a16:rowId xmlns:a16="http://schemas.microsoft.com/office/drawing/2014/main" val="1301386252"/>
                  </a:ext>
                </a:extLst>
              </a:tr>
              <a:tr h="361574">
                <a:tc>
                  <a:txBody>
                    <a:bodyPr/>
                    <a:lstStyle/>
                    <a:p>
                      <a:pPr algn="ctr"/>
                      <a:r>
                        <a:rPr lang="fr-FR" sz="1400" dirty="0"/>
                        <a:t>3</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0C5"/>
                    </a:solidFill>
                  </a:tcPr>
                </a:tc>
                <a:tc>
                  <a:txBody>
                    <a:bodyPr/>
                    <a:lstStyle/>
                    <a:p>
                      <a:pPr algn="ctr"/>
                      <a:r>
                        <a:rPr lang="fr-FR" sz="1400" dirty="0"/>
                        <a:t>4</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0C5"/>
                    </a:solidFill>
                  </a:tcPr>
                </a:tc>
                <a:extLst>
                  <a:ext uri="{0D108BD9-81ED-4DB2-BD59-A6C34878D82A}">
                    <a16:rowId xmlns:a16="http://schemas.microsoft.com/office/drawing/2014/main" val="1959315345"/>
                  </a:ext>
                </a:extLst>
              </a:tr>
              <a:tr h="361574">
                <a:tc>
                  <a:txBody>
                    <a:bodyPr/>
                    <a:lstStyle/>
                    <a:p>
                      <a:pPr algn="ctr"/>
                      <a:r>
                        <a:rPr lang="fr-FR" sz="1400" dirty="0"/>
                        <a:t>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CD0"/>
                    </a:solidFill>
                  </a:tcPr>
                </a:tc>
                <a:tc>
                  <a:txBody>
                    <a:bodyPr/>
                    <a:lstStyle/>
                    <a:p>
                      <a:pPr algn="ctr"/>
                      <a:r>
                        <a:rPr lang="fr-FR" sz="1400" dirty="0"/>
                        <a:t>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DCECD0"/>
                    </a:solidFill>
                  </a:tcPr>
                </a:tc>
                <a:extLst>
                  <a:ext uri="{0D108BD9-81ED-4DB2-BD59-A6C34878D82A}">
                    <a16:rowId xmlns:a16="http://schemas.microsoft.com/office/drawing/2014/main" val="3577829954"/>
                  </a:ext>
                </a:extLst>
              </a:tr>
              <a:tr h="361574">
                <a:tc>
                  <a:txBody>
                    <a:bodyPr/>
                    <a:lstStyle/>
                    <a:p>
                      <a:pPr algn="ctr"/>
                      <a:r>
                        <a:rPr lang="fr-FR" sz="1400" b="1" dirty="0"/>
                        <a:t>13</a:t>
                      </a:r>
                      <a:r>
                        <a:rPr lang="fr-FR" sz="1400" b="1" baseline="0" dirty="0"/>
                        <a:t> </a:t>
                      </a:r>
                      <a:r>
                        <a:rPr lang="fr-FR" sz="1400" b="1" dirty="0"/>
                        <a:t>h</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lang="fr-FR" sz="1400" b="1" dirty="0"/>
                        <a:t>16</a:t>
                      </a:r>
                      <a:r>
                        <a:rPr lang="fr-FR" sz="1400" b="1" baseline="0" dirty="0"/>
                        <a:t> </a:t>
                      </a:r>
                      <a:r>
                        <a:rPr lang="fr-FR" sz="1400" b="1" dirty="0"/>
                        <a:t>h</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998174"/>
                  </a:ext>
                </a:extLst>
              </a:tr>
            </a:tbl>
          </a:graphicData>
        </a:graphic>
      </p:graphicFrame>
      <p:sp>
        <p:nvSpPr>
          <p:cNvPr id="3" name="Rectangle 2"/>
          <p:cNvSpPr/>
          <p:nvPr/>
        </p:nvSpPr>
        <p:spPr>
          <a:xfrm>
            <a:off x="1152058" y="51470"/>
            <a:ext cx="6461942" cy="590931"/>
          </a:xfrm>
          <a:prstGeom prst="rect">
            <a:avLst/>
          </a:prstGeom>
        </p:spPr>
        <p:txBody>
          <a:bodyPr wrap="square">
            <a:spAutoFit/>
          </a:bodyPr>
          <a:lstStyle/>
          <a:p>
            <a:pPr algn="ctr">
              <a:lnSpc>
                <a:spcPct val="90000"/>
              </a:lnSpc>
              <a:buNone/>
            </a:pPr>
            <a:r>
              <a:rPr lang="fr-FR" b="1" spc="-1" dirty="0">
                <a:solidFill>
                  <a:schemeClr val="accent5">
                    <a:lumMod val="50000"/>
                  </a:schemeClr>
                </a:solidFill>
                <a:latin typeface="Calibri" panose="020F0502020204030204" pitchFamily="34" charset="0"/>
                <a:ea typeface="Arial"/>
                <a:cs typeface="Calibri" panose="020F0502020204030204" pitchFamily="34" charset="0"/>
              </a:rPr>
              <a:t>Répartition horaire par bloc </a:t>
            </a:r>
          </a:p>
          <a:p>
            <a:pPr algn="ctr">
              <a:lnSpc>
                <a:spcPct val="90000"/>
              </a:lnSpc>
              <a:buNone/>
            </a:pPr>
            <a:r>
              <a:rPr lang="fr-FR" b="1" spc="-1" dirty="0">
                <a:solidFill>
                  <a:schemeClr val="accent5">
                    <a:lumMod val="50000"/>
                  </a:schemeClr>
                </a:solidFill>
                <a:latin typeface="Calibri" panose="020F0502020204030204" pitchFamily="34" charset="0"/>
                <a:ea typeface="Arial"/>
                <a:cs typeface="Calibri" panose="020F0502020204030204" pitchFamily="34" charset="0"/>
              </a:rPr>
              <a:t>sur les deux années de formation</a:t>
            </a:r>
            <a:endParaRPr lang="fr-FR" dirty="0"/>
          </a:p>
        </p:txBody>
      </p:sp>
      <p:graphicFrame>
        <p:nvGraphicFramePr>
          <p:cNvPr id="25" name="Objet 24"/>
          <p:cNvGraphicFramePr>
            <a:graphicFrameLocks noChangeAspect="1"/>
          </p:cNvGraphicFramePr>
          <p:nvPr>
            <p:extLst>
              <p:ext uri="{D42A27DB-BD31-4B8C-83A1-F6EECF244321}">
                <p14:modId xmlns:p14="http://schemas.microsoft.com/office/powerpoint/2010/main" val="3549950228"/>
              </p:ext>
            </p:extLst>
          </p:nvPr>
        </p:nvGraphicFramePr>
        <p:xfrm>
          <a:off x="2699793" y="627534"/>
          <a:ext cx="3410822" cy="3960440"/>
        </p:xfrm>
        <a:graphic>
          <a:graphicData uri="http://schemas.openxmlformats.org/presentationml/2006/ole">
            <mc:AlternateContent xmlns:mc="http://schemas.openxmlformats.org/markup-compatibility/2006">
              <mc:Choice xmlns:v="urn:schemas-microsoft-com:vml" Requires="v">
                <p:oleObj spid="_x0000_s1099" name="Feuille de calcul" r:id="rId6" imgW="3733712" imgH="4335919" progId="Excel.Sheet.12">
                  <p:embed/>
                </p:oleObj>
              </mc:Choice>
              <mc:Fallback>
                <p:oleObj name="Feuille de calcul" r:id="rId6" imgW="3733712" imgH="4335919" progId="Excel.Sheet.12">
                  <p:embed/>
                  <p:pic>
                    <p:nvPicPr>
                      <p:cNvPr id="0" name=""/>
                      <p:cNvPicPr/>
                      <p:nvPr/>
                    </p:nvPicPr>
                    <p:blipFill>
                      <a:blip r:embed="rId7"/>
                      <a:stretch>
                        <a:fillRect/>
                      </a:stretch>
                    </p:blipFill>
                    <p:spPr>
                      <a:xfrm>
                        <a:off x="2699793" y="627534"/>
                        <a:ext cx="3410822" cy="3960440"/>
                      </a:xfrm>
                      <a:prstGeom prst="rect">
                        <a:avLst/>
                      </a:prstGeom>
                    </p:spPr>
                  </p:pic>
                </p:oleObj>
              </mc:Fallback>
            </mc:AlternateContent>
          </a:graphicData>
        </a:graphic>
      </p:graphicFrame>
    </p:spTree>
    <p:extLst>
      <p:ext uri="{BB962C8B-B14F-4D97-AF65-F5344CB8AC3E}">
        <p14:creationId xmlns:p14="http://schemas.microsoft.com/office/powerpoint/2010/main" val="2998607075"/>
      </p:ext>
    </p:extLst>
  </p:cSld>
  <p:clrMapOvr>
    <a:masterClrMapping/>
  </p:clrMapOvr>
  <mc:AlternateContent xmlns:mc="http://schemas.openxmlformats.org/markup-compatibility/2006" xmlns:p14="http://schemas.microsoft.com/office/powerpoint/2010/main">
    <mc:Choice Requires="p14">
      <p:transition spd="slow" p14:dur="2000" advTm="56336"/>
    </mc:Choice>
    <mc:Fallback xmlns="">
      <p:transition spd="slow" advTm="5633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29C3E0-8857-245A-080F-7C1F4D923E73}"/>
              </a:ext>
            </a:extLst>
          </p:cNvPr>
          <p:cNvSpPr>
            <a:spLocks noGrp="1"/>
          </p:cNvSpPr>
          <p:nvPr>
            <p:ph type="title"/>
          </p:nvPr>
        </p:nvSpPr>
        <p:spPr/>
        <p:txBody>
          <a:bodyPr/>
          <a:lstStyle/>
          <a:p>
            <a:endParaRPr lang="fr-FR"/>
          </a:p>
        </p:txBody>
      </p:sp>
      <p:sp>
        <p:nvSpPr>
          <p:cNvPr id="4" name="Espace réservé du pied de page 3">
            <a:extLst>
              <a:ext uri="{FF2B5EF4-FFF2-40B4-BE49-F238E27FC236}">
                <a16:creationId xmlns:a16="http://schemas.microsoft.com/office/drawing/2014/main" id="{5FA1CD19-6138-2F68-2A51-4B6D83BF7963}"/>
              </a:ext>
            </a:extLst>
          </p:cNvPr>
          <p:cNvSpPr>
            <a:spLocks noGrp="1"/>
          </p:cNvSpPr>
          <p:nvPr>
            <p:ph type="ftr" sz="quarter" idx="11"/>
          </p:nvPr>
        </p:nvSpPr>
        <p:spPr>
          <a:xfrm>
            <a:off x="353693" y="4731990"/>
            <a:ext cx="5904000" cy="360000"/>
          </a:xfrm>
        </p:spPr>
        <p:txBody>
          <a:bodyPr/>
          <a:lstStyle/>
          <a:p>
            <a:r>
              <a:rPr lang="fr-FR" dirty="0"/>
              <a:t>DGESCO – DGESIP - IGÉSR</a:t>
            </a:r>
          </a:p>
        </p:txBody>
      </p:sp>
      <p:sp>
        <p:nvSpPr>
          <p:cNvPr id="5" name="Espace réservé du numéro de diapositive 4">
            <a:extLst>
              <a:ext uri="{FF2B5EF4-FFF2-40B4-BE49-F238E27FC236}">
                <a16:creationId xmlns:a16="http://schemas.microsoft.com/office/drawing/2014/main" id="{CE0DF053-A8AA-CC95-05C1-F7E282D6AF90}"/>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7" name="ZoneTexte 6">
            <a:extLst>
              <a:ext uri="{FF2B5EF4-FFF2-40B4-BE49-F238E27FC236}">
                <a16:creationId xmlns:a16="http://schemas.microsoft.com/office/drawing/2014/main" id="{984006C8-1562-BC40-8757-F88C5D0BFB4B}"/>
              </a:ext>
            </a:extLst>
          </p:cNvPr>
          <p:cNvSpPr txBox="1"/>
          <p:nvPr/>
        </p:nvSpPr>
        <p:spPr>
          <a:xfrm>
            <a:off x="2284095" y="180000"/>
            <a:ext cx="4575810" cy="923330"/>
          </a:xfrm>
          <a:prstGeom prst="rect">
            <a:avLst/>
          </a:prstGeom>
          <a:noFill/>
          <a:ln>
            <a:solidFill>
              <a:schemeClr val="tx1"/>
            </a:solidFill>
          </a:ln>
        </p:spPr>
        <p:txBody>
          <a:bodyPr wrap="square">
            <a:spAutoFit/>
          </a:bodyPr>
          <a:lstStyle/>
          <a:p>
            <a:r>
              <a:rPr lang="fr-FR" sz="1800" cap="none" dirty="0"/>
              <a:t>Brevet de Technicien </a:t>
            </a:r>
            <a:r>
              <a:rPr lang="fr-FR" dirty="0"/>
              <a:t>S</a:t>
            </a:r>
            <a:r>
              <a:rPr lang="fr-FR" sz="1800" cap="none" dirty="0"/>
              <a:t>upérieur</a:t>
            </a:r>
          </a:p>
          <a:p>
            <a:r>
              <a:rPr lang="fr-FR" sz="1800" b="1" cap="none" dirty="0"/>
              <a:t>Bioanalyses en laboratoire de contrôle</a:t>
            </a:r>
          </a:p>
          <a:p>
            <a:endParaRPr lang="fr-FR" dirty="0"/>
          </a:p>
        </p:txBody>
      </p:sp>
      <p:grpSp>
        <p:nvGrpSpPr>
          <p:cNvPr id="8" name="Groupe 7">
            <a:extLst>
              <a:ext uri="{FF2B5EF4-FFF2-40B4-BE49-F238E27FC236}">
                <a16:creationId xmlns:a16="http://schemas.microsoft.com/office/drawing/2014/main" id="{AB0823A5-29A8-DB67-6332-0D839C2B095C}"/>
              </a:ext>
            </a:extLst>
          </p:cNvPr>
          <p:cNvGrpSpPr/>
          <p:nvPr/>
        </p:nvGrpSpPr>
        <p:grpSpPr>
          <a:xfrm>
            <a:off x="356755" y="1075723"/>
            <a:ext cx="8719919" cy="3547677"/>
            <a:chOff x="369963" y="1131590"/>
            <a:chExt cx="8719919" cy="3547677"/>
          </a:xfrm>
        </p:grpSpPr>
        <p:sp>
          <p:nvSpPr>
            <p:cNvPr id="9" name="ZoneTexte 8">
              <a:extLst>
                <a:ext uri="{FF2B5EF4-FFF2-40B4-BE49-F238E27FC236}">
                  <a16:creationId xmlns:a16="http://schemas.microsoft.com/office/drawing/2014/main" id="{6446F45D-8733-15DB-791A-64A76BAA0848}"/>
                </a:ext>
              </a:extLst>
            </p:cNvPr>
            <p:cNvSpPr txBox="1"/>
            <p:nvPr/>
          </p:nvSpPr>
          <p:spPr>
            <a:xfrm>
              <a:off x="7033480" y="3131673"/>
              <a:ext cx="2056402" cy="1439008"/>
            </a:xfrm>
            <a:prstGeom prst="rect">
              <a:avLst/>
            </a:prstGeom>
            <a:gradFill rotWithShape="0">
              <a:gsLst>
                <a:gs pos="0">
                  <a:srgbClr val="EA5433">
                    <a:hueOff val="10118874"/>
                    <a:satOff val="-10210"/>
                    <a:lumOff val="-10881"/>
                    <a:alphaOff val="0"/>
                    <a:tint val="50000"/>
                    <a:satMod val="300000"/>
                  </a:srgbClr>
                </a:gs>
                <a:gs pos="35000">
                  <a:srgbClr val="EA5433">
                    <a:hueOff val="10118874"/>
                    <a:satOff val="-10210"/>
                    <a:lumOff val="-10881"/>
                    <a:alphaOff val="0"/>
                    <a:tint val="37000"/>
                    <a:satMod val="300000"/>
                  </a:srgbClr>
                </a:gs>
                <a:gs pos="100000">
                  <a:srgbClr val="EA5433">
                    <a:hueOff val="10118874"/>
                    <a:satOff val="-10210"/>
                    <a:lumOff val="-10881"/>
                    <a:alphaOff val="0"/>
                    <a:tint val="15000"/>
                    <a:satMod val="350000"/>
                  </a:srgbClr>
                </a:gs>
              </a:gsLst>
              <a:lin ang="16200000" scaled="1"/>
            </a:gradFill>
            <a:ln>
              <a:solidFill>
                <a:schemeClr val="bg1"/>
              </a:solidFill>
            </a:ln>
            <a:effectLst/>
          </p:spPr>
          <p:txBody>
            <a:bodyPr spcFirstLastPara="0" vert="horz" wrap="square" lIns="53340" tIns="53340" rIns="53340" bIns="53340" numCol="1" spcCol="1270" anchor="ctr" anchorCtr="0">
              <a:noAutofit/>
            </a:bodyPr>
            <a:lstStyle>
              <a:lvl1pPr>
                <a:defRPr sz="1400" b="0"/>
              </a:lvl1pPr>
            </a:lstStyle>
            <a:p>
              <a:r>
                <a:rPr lang="fr-FR" sz="1100" b="1" dirty="0"/>
                <a:t>Bruno Durand</a:t>
              </a:r>
              <a:r>
                <a:rPr lang="fr-FR" sz="1100" dirty="0"/>
                <a:t>, Angers</a:t>
              </a:r>
            </a:p>
            <a:p>
              <a:r>
                <a:rPr lang="fr-FR" sz="1100" b="1" dirty="0"/>
                <a:t>Olivier Beaumesnil</a:t>
              </a:r>
              <a:r>
                <a:rPr lang="fr-FR" sz="1100" dirty="0"/>
                <a:t>, </a:t>
              </a:r>
              <a:r>
                <a:rPr lang="fr-FR" sz="1100" dirty="0" err="1"/>
                <a:t>Evreux</a:t>
              </a:r>
              <a:endParaRPr lang="fr-FR" sz="1100" dirty="0"/>
            </a:p>
            <a:p>
              <a:r>
                <a:rPr lang="fr-FR" sz="1100" b="1" dirty="0"/>
                <a:t>Muriel </a:t>
              </a:r>
              <a:r>
                <a:rPr lang="fr-FR" sz="1100" b="1" dirty="0" err="1"/>
                <a:t>Chavanel</a:t>
              </a:r>
              <a:r>
                <a:rPr lang="fr-FR" sz="1100" dirty="0"/>
                <a:t>, Bordeaux</a:t>
              </a:r>
            </a:p>
            <a:p>
              <a:r>
                <a:rPr lang="fr-FR" sz="1100" b="1" dirty="0"/>
                <a:t>Sabah Kelai,</a:t>
              </a:r>
              <a:r>
                <a:rPr lang="fr-FR" sz="1100" dirty="0"/>
                <a:t> St Germain en L.</a:t>
              </a:r>
            </a:p>
            <a:p>
              <a:r>
                <a:rPr lang="fr-FR" sz="1100" b="1" dirty="0"/>
                <a:t>Françoise Lopez</a:t>
              </a:r>
              <a:r>
                <a:rPr lang="fr-FR" sz="1100" dirty="0"/>
                <a:t>, Ambérieu</a:t>
              </a:r>
            </a:p>
            <a:p>
              <a:r>
                <a:rPr lang="fr-FR" sz="1100" b="1" dirty="0"/>
                <a:t>Fabienne Méline</a:t>
              </a:r>
              <a:r>
                <a:rPr lang="fr-FR" sz="1100" dirty="0"/>
                <a:t>, Amiens</a:t>
              </a:r>
            </a:p>
            <a:p>
              <a:r>
                <a:rPr lang="fr-FR" sz="1100" b="1" dirty="0"/>
                <a:t>Claude Rossi</a:t>
              </a:r>
              <a:r>
                <a:rPr lang="fr-FR" sz="1100" dirty="0"/>
                <a:t>, Reims</a:t>
              </a:r>
            </a:p>
          </p:txBody>
        </p:sp>
        <p:sp>
          <p:nvSpPr>
            <p:cNvPr id="10" name="ZoneTexte 9">
              <a:extLst>
                <a:ext uri="{FF2B5EF4-FFF2-40B4-BE49-F238E27FC236}">
                  <a16:creationId xmlns:a16="http://schemas.microsoft.com/office/drawing/2014/main" id="{B925415F-2BD5-4DEE-96B6-6BC05DD68D45}"/>
                </a:ext>
              </a:extLst>
            </p:cNvPr>
            <p:cNvSpPr txBox="1"/>
            <p:nvPr/>
          </p:nvSpPr>
          <p:spPr>
            <a:xfrm>
              <a:off x="7457363" y="1973048"/>
              <a:ext cx="1527614" cy="620577"/>
            </a:xfrm>
            <a:prstGeom prst="rect">
              <a:avLst/>
            </a:prstGeom>
            <a:gradFill rotWithShape="0">
              <a:gsLst>
                <a:gs pos="0">
                  <a:srgbClr val="EA5433">
                    <a:hueOff val="5059437"/>
                    <a:satOff val="-5105"/>
                    <a:lumOff val="-5441"/>
                    <a:alphaOff val="0"/>
                    <a:tint val="50000"/>
                    <a:satMod val="300000"/>
                  </a:srgbClr>
                </a:gs>
                <a:gs pos="35000">
                  <a:srgbClr val="EA5433">
                    <a:hueOff val="5059437"/>
                    <a:satOff val="-5105"/>
                    <a:lumOff val="-5441"/>
                    <a:alphaOff val="0"/>
                    <a:tint val="37000"/>
                    <a:satMod val="300000"/>
                  </a:srgbClr>
                </a:gs>
                <a:gs pos="100000">
                  <a:srgbClr val="EA5433">
                    <a:hueOff val="5059437"/>
                    <a:satOff val="-5105"/>
                    <a:lumOff val="-5441"/>
                    <a:alphaOff val="0"/>
                    <a:tint val="15000"/>
                    <a:satMod val="350000"/>
                  </a:srgbClr>
                </a:gs>
              </a:gsLst>
              <a:lin ang="16200000" scaled="1"/>
            </a:gradFill>
            <a:ln>
              <a:solidFill>
                <a:schemeClr val="bg1"/>
              </a:solidFill>
            </a:ln>
            <a:effectLst/>
          </p:spPr>
          <p:txBody>
            <a:bodyPr spcFirstLastPara="0" vert="horz" wrap="square" lIns="53340" tIns="53340" rIns="53340" bIns="53340" numCol="1" spcCol="1270" anchor="ctr" anchorCtr="0">
              <a:noAutofit/>
            </a:bodyPr>
            <a:lstStyle>
              <a:lvl1pPr>
                <a:defRPr sz="1400" b="0"/>
              </a:lvl1pPr>
            </a:lstStyle>
            <a:p>
              <a:r>
                <a:rPr lang="fr-FR" sz="1200" b="1" dirty="0"/>
                <a:t>Sylvain </a:t>
              </a:r>
              <a:r>
                <a:rPr lang="fr-FR" sz="1200" b="1" dirty="0" smtClean="0"/>
                <a:t>André </a:t>
              </a:r>
              <a:endParaRPr lang="fr-FR" sz="1200" b="1" dirty="0"/>
            </a:p>
            <a:p>
              <a:r>
                <a:rPr lang="fr-FR" sz="1200" b="1" dirty="0"/>
                <a:t>Valérie </a:t>
              </a:r>
              <a:r>
                <a:rPr lang="fr-FR" sz="1200" b="1" dirty="0" err="1"/>
                <a:t>Bochard</a:t>
              </a:r>
              <a:endParaRPr lang="fr-FR" sz="1200" b="1" dirty="0"/>
            </a:p>
            <a:p>
              <a:r>
                <a:rPr lang="fr-FR" sz="1200" b="1" dirty="0"/>
                <a:t>Marie-Laure Sastre</a:t>
              </a:r>
            </a:p>
          </p:txBody>
        </p:sp>
        <p:sp>
          <p:nvSpPr>
            <p:cNvPr id="11" name="ZoneTexte 10">
              <a:extLst>
                <a:ext uri="{FF2B5EF4-FFF2-40B4-BE49-F238E27FC236}">
                  <a16:creationId xmlns:a16="http://schemas.microsoft.com/office/drawing/2014/main" id="{1A2F0E32-9813-4DCB-AF32-BD090EF15B01}"/>
                </a:ext>
              </a:extLst>
            </p:cNvPr>
            <p:cNvSpPr txBox="1"/>
            <p:nvPr/>
          </p:nvSpPr>
          <p:spPr>
            <a:xfrm>
              <a:off x="369963" y="2555609"/>
              <a:ext cx="4626017" cy="2123658"/>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t"/>
              <a:r>
                <a:rPr lang="fr-FR" sz="1200" b="1" dirty="0"/>
                <a:t>Marie-Christine </a:t>
              </a:r>
              <a:r>
                <a:rPr lang="fr-FR" sz="1200" b="1" dirty="0" err="1"/>
                <a:t>Bertémès</a:t>
              </a:r>
              <a:r>
                <a:rPr lang="fr-FR" sz="1200" b="1" dirty="0"/>
                <a:t>, </a:t>
              </a:r>
              <a:r>
                <a:rPr lang="fr-FR" sz="1200" dirty="0"/>
                <a:t>Responsable </a:t>
              </a:r>
            </a:p>
            <a:p>
              <a:pPr fontAlgn="t"/>
              <a:r>
                <a:rPr lang="fr-FR" sz="1200" dirty="0"/>
                <a:t>laboratoires œnologie, Moët &amp; Chandon </a:t>
              </a:r>
            </a:p>
            <a:p>
              <a:pPr fontAlgn="t"/>
              <a:r>
                <a:rPr lang="fr-FR" sz="1200" b="1" dirty="0"/>
                <a:t>Emmanuel </a:t>
              </a:r>
              <a:r>
                <a:rPr lang="fr-FR" sz="1200" b="1" dirty="0" err="1"/>
                <a:t>Corfias</a:t>
              </a:r>
              <a:r>
                <a:rPr lang="fr-FR" sz="1200" b="1" dirty="0"/>
                <a:t>, </a:t>
              </a:r>
              <a:r>
                <a:rPr lang="fr-FR" sz="1200" dirty="0"/>
                <a:t>Ingénieur chargé d’études </a:t>
              </a:r>
            </a:p>
            <a:p>
              <a:pPr fontAlgn="t"/>
              <a:r>
                <a:rPr lang="fr-FR" sz="1200" dirty="0"/>
                <a:t>et projet, CRT-AGIR</a:t>
              </a:r>
            </a:p>
            <a:p>
              <a:pPr fontAlgn="t"/>
              <a:r>
                <a:rPr lang="fr-FR" sz="1200" b="1" dirty="0"/>
                <a:t>Guillaume </a:t>
              </a:r>
              <a:r>
                <a:rPr lang="fr-FR" sz="1200" b="1" dirty="0" err="1"/>
                <a:t>Frelat</a:t>
              </a:r>
              <a:r>
                <a:rPr lang="fr-FR" sz="1200" b="1" dirty="0"/>
                <a:t>, </a:t>
              </a:r>
              <a:r>
                <a:rPr lang="fr-FR" sz="1200" dirty="0"/>
                <a:t>Manager BU FSC France</a:t>
              </a:r>
            </a:p>
            <a:p>
              <a:pPr fontAlgn="t"/>
              <a:r>
                <a:rPr lang="fr-FR" sz="1200" b="1" dirty="0"/>
                <a:t>Guilhem Cathala</a:t>
              </a:r>
              <a:r>
                <a:rPr lang="fr-FR" sz="1200" dirty="0"/>
                <a:t>, Responsable production </a:t>
              </a:r>
            </a:p>
            <a:p>
              <a:pPr fontAlgn="t"/>
              <a:r>
                <a:rPr lang="fr-FR" sz="1200" dirty="0"/>
                <a:t>pharmacie, SEPPIC</a:t>
              </a:r>
            </a:p>
            <a:p>
              <a:pPr fontAlgn="t"/>
              <a:r>
                <a:rPr lang="fr-FR" sz="1200" b="1" dirty="0"/>
                <a:t>Christiane </a:t>
              </a:r>
              <a:r>
                <a:rPr lang="fr-FR" sz="1200" b="1" dirty="0" err="1"/>
                <a:t>Vénencie</a:t>
              </a:r>
              <a:r>
                <a:rPr lang="fr-FR" sz="1200" b="1" dirty="0"/>
                <a:t>,</a:t>
              </a:r>
              <a:r>
                <a:rPr lang="fr-FR" sz="1200" dirty="0"/>
                <a:t> Directrice du laboratoire</a:t>
              </a:r>
            </a:p>
            <a:p>
              <a:pPr fontAlgn="t"/>
              <a:r>
                <a:rPr lang="fr-FR" sz="1200" dirty="0"/>
                <a:t>d'analyse du centre vinicole Mouton-Cadet</a:t>
              </a:r>
            </a:p>
            <a:p>
              <a:pPr fontAlgn="t"/>
              <a:r>
                <a:rPr lang="fr-FR" sz="1200" b="1" dirty="0"/>
                <a:t>Mickaël </a:t>
              </a:r>
              <a:r>
                <a:rPr lang="fr-FR" sz="1200" b="1" dirty="0" err="1"/>
                <a:t>Watier</a:t>
              </a:r>
              <a:r>
                <a:rPr lang="fr-FR" sz="1200" b="1" dirty="0"/>
                <a:t>,</a:t>
              </a:r>
              <a:r>
                <a:rPr lang="fr-FR" sz="1200" dirty="0"/>
                <a:t> Responsable procédés</a:t>
              </a:r>
            </a:p>
            <a:p>
              <a:pPr fontAlgn="t"/>
              <a:r>
                <a:rPr lang="fr-FR" sz="1200" dirty="0"/>
                <a:t>développement analytique, groupe Avril </a:t>
              </a:r>
            </a:p>
          </p:txBody>
        </p:sp>
        <p:sp>
          <p:nvSpPr>
            <p:cNvPr id="12" name="ZoneTexte 11">
              <a:extLst>
                <a:ext uri="{FF2B5EF4-FFF2-40B4-BE49-F238E27FC236}">
                  <a16:creationId xmlns:a16="http://schemas.microsoft.com/office/drawing/2014/main" id="{8ADB76F3-FA85-7431-7E93-330F96ED7E25}"/>
                </a:ext>
              </a:extLst>
            </p:cNvPr>
            <p:cNvSpPr txBox="1"/>
            <p:nvPr/>
          </p:nvSpPr>
          <p:spPr>
            <a:xfrm>
              <a:off x="369963" y="1618187"/>
              <a:ext cx="3658229" cy="861774"/>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fontAlgn="t"/>
              <a:r>
                <a:rPr lang="fr-FR" sz="1200" b="1" dirty="0"/>
                <a:t>Florence </a:t>
              </a:r>
              <a:r>
                <a:rPr lang="fr-FR" sz="1200" b="1" dirty="0" err="1"/>
                <a:t>Baurier</a:t>
              </a:r>
              <a:r>
                <a:rPr lang="fr-FR" sz="1200" b="1" dirty="0"/>
                <a:t>, </a:t>
              </a:r>
              <a:r>
                <a:rPr lang="fr-FR" sz="1200" dirty="0"/>
                <a:t>Directrice laboratoire, </a:t>
              </a:r>
              <a:r>
                <a:rPr lang="fr-FR" sz="1200" dirty="0" err="1"/>
                <a:t>Terana</a:t>
              </a:r>
              <a:r>
                <a:rPr lang="fr-FR" sz="1200" dirty="0"/>
                <a:t> Bourges</a:t>
              </a:r>
            </a:p>
            <a:p>
              <a:pPr fontAlgn="t"/>
              <a:r>
                <a:rPr lang="fr-FR" sz="1200" b="1" dirty="0"/>
                <a:t>Frédéric </a:t>
              </a:r>
              <a:r>
                <a:rPr lang="fr-FR" sz="1200" b="1" dirty="0" err="1"/>
                <a:t>Paté</a:t>
              </a:r>
              <a:r>
                <a:rPr lang="fr-FR" sz="1200" b="1" dirty="0"/>
                <a:t>, </a:t>
              </a:r>
              <a:r>
                <a:rPr lang="fr-FR" sz="1200" dirty="0"/>
                <a:t>Laboratoire départementale analyses, Strasbourg</a:t>
              </a:r>
              <a:r>
                <a:rPr lang="fr-FR" sz="1400" dirty="0"/>
                <a:t> </a:t>
              </a:r>
            </a:p>
          </p:txBody>
        </p:sp>
        <p:sp>
          <p:nvSpPr>
            <p:cNvPr id="13" name="ZoneTexte 12">
              <a:extLst>
                <a:ext uri="{FF2B5EF4-FFF2-40B4-BE49-F238E27FC236}">
                  <a16:creationId xmlns:a16="http://schemas.microsoft.com/office/drawing/2014/main" id="{C7578334-FA3D-8A65-9986-D42E887E210E}"/>
                </a:ext>
              </a:extLst>
            </p:cNvPr>
            <p:cNvSpPr txBox="1"/>
            <p:nvPr/>
          </p:nvSpPr>
          <p:spPr>
            <a:xfrm>
              <a:off x="6305235" y="1229848"/>
              <a:ext cx="2304256" cy="461665"/>
            </a:xfrm>
            <a:prstGeom prst="rect">
              <a:avLst/>
            </a:prstGeom>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sz="1200" b="1" dirty="0"/>
                <a:t>Caroline Bonnefoy – IGÉSR</a:t>
              </a:r>
            </a:p>
            <a:p>
              <a:endParaRPr lang="fr-FR" sz="1200" b="1" dirty="0"/>
            </a:p>
          </p:txBody>
        </p:sp>
        <p:graphicFrame>
          <p:nvGraphicFramePr>
            <p:cNvPr id="14" name="Diagramme 13">
              <a:extLst>
                <a:ext uri="{FF2B5EF4-FFF2-40B4-BE49-F238E27FC236}">
                  <a16:creationId xmlns:a16="http://schemas.microsoft.com/office/drawing/2014/main" id="{DDC67ABA-ED58-729D-D8C3-42A23134FD5C}"/>
                </a:ext>
              </a:extLst>
            </p:cNvPr>
            <p:cNvGraphicFramePr/>
            <p:nvPr>
              <p:extLst>
                <p:ext uri="{D42A27DB-BD31-4B8C-83A1-F6EECF244321}">
                  <p14:modId xmlns:p14="http://schemas.microsoft.com/office/powerpoint/2010/main" val="612379258"/>
                </p:ext>
              </p:extLst>
            </p:nvPr>
          </p:nvGraphicFramePr>
          <p:xfrm>
            <a:off x="3203848" y="1131590"/>
            <a:ext cx="4342622" cy="335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5" name="Espace réservé du texte 5">
            <a:extLst>
              <a:ext uri="{FF2B5EF4-FFF2-40B4-BE49-F238E27FC236}">
                <a16:creationId xmlns:a16="http://schemas.microsoft.com/office/drawing/2014/main" id="{6F36A6EA-3055-10EE-F93C-73C1F0F93CCF}"/>
              </a:ext>
            </a:extLst>
          </p:cNvPr>
          <p:cNvSpPr>
            <a:spLocks noGrp="1"/>
          </p:cNvSpPr>
          <p:nvPr>
            <p:ph type="body" sz="quarter" idx="13"/>
          </p:nvPr>
        </p:nvSpPr>
        <p:spPr>
          <a:xfrm>
            <a:off x="1331640" y="1328608"/>
            <a:ext cx="7308344" cy="926469"/>
          </a:xfrm>
        </p:spPr>
        <p:txBody>
          <a:bodyPr/>
          <a:lstStyle/>
          <a:p>
            <a:r>
              <a:rPr lang="fr-FR" cap="none" dirty="0"/>
              <a:t>Composition du groupe de travail </a:t>
            </a:r>
          </a:p>
        </p:txBody>
      </p:sp>
    </p:spTree>
    <p:extLst>
      <p:ext uri="{BB962C8B-B14F-4D97-AF65-F5344CB8AC3E}">
        <p14:creationId xmlns:p14="http://schemas.microsoft.com/office/powerpoint/2010/main" val="2033721636"/>
      </p:ext>
    </p:extLst>
  </p:cSld>
  <p:clrMapOvr>
    <a:masterClrMapping/>
  </p:clrMapOvr>
  <mc:AlternateContent xmlns:mc="http://schemas.openxmlformats.org/markup-compatibility/2006" xmlns:p14="http://schemas.microsoft.com/office/powerpoint/2010/main">
    <mc:Choice Requires="p14">
      <p:transition spd="slow" p14:dur="2000" advTm="67422"/>
    </mc:Choice>
    <mc:Fallback xmlns="">
      <p:transition spd="slow" advTm="6742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
</p:tagLst>
</file>

<file path=ppt/tags/tag2.xml><?xml version="1.0" encoding="utf-8"?>
<p:tagLst xmlns:a="http://schemas.openxmlformats.org/drawingml/2006/main" xmlns:r="http://schemas.openxmlformats.org/officeDocument/2006/relationships" xmlns:p="http://schemas.openxmlformats.org/presentationml/2006/main">
  <p:tag name="TIMING" val="|6|9.8|13.8|10.3"/>
</p:tagLst>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FCAED9DFBF6A44A548820E5329224B" ma:contentTypeVersion="1" ma:contentTypeDescription="Crée un document." ma:contentTypeScope="" ma:versionID="5415f2bb9d56da0acdfb4450274b3283">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5FEE13-FEC8-4F1C-8222-8648587329A0}">
  <ds:schemaRefs>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B957A1D6-DBE0-4F71-AA10-B9F6DCEE3E1C}">
  <ds:schemaRefs>
    <ds:schemaRef ds:uri="http://schemas.microsoft.com/sharepoint/v3/contenttype/forms"/>
  </ds:schemaRefs>
</ds:datastoreItem>
</file>

<file path=customXml/itemProps3.xml><?xml version="1.0" encoding="utf-8"?>
<ds:datastoreItem xmlns:ds="http://schemas.openxmlformats.org/officeDocument/2006/customXml" ds:itemID="{9E8ED51B-F660-4907-AFC9-63B362A5CE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1638</TotalTime>
  <Words>3144</Words>
  <Application>Microsoft Office PowerPoint</Application>
  <PresentationFormat>Affichage à l'écran (16:9)</PresentationFormat>
  <Paragraphs>326</Paragraphs>
  <Slides>12</Slides>
  <Notes>12</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1</vt:i4>
      </vt:variant>
      <vt:variant>
        <vt:lpstr>Titres des diapositives</vt:lpstr>
      </vt:variant>
      <vt:variant>
        <vt:i4>12</vt:i4>
      </vt:variant>
    </vt:vector>
  </HeadingPairs>
  <TitlesOfParts>
    <vt:vector size="25" baseType="lpstr">
      <vt:lpstr>Arial</vt:lpstr>
      <vt:lpstr>Arial</vt:lpstr>
      <vt:lpstr>Arial, serif</vt:lpstr>
      <vt:lpstr>ArialMT</vt:lpstr>
      <vt:lpstr>arimo-regular</vt:lpstr>
      <vt:lpstr>Calibri</vt:lpstr>
      <vt:lpstr>Calibri Light</vt:lpstr>
      <vt:lpstr>News Gothic MT</vt:lpstr>
      <vt:lpstr>Times New Roman</vt:lpstr>
      <vt:lpstr>Wingdings</vt:lpstr>
      <vt:lpstr>MINISTÈRIEL</vt:lpstr>
      <vt:lpstr>Thème Office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Carto</vt:lpstr>
      <vt:lpstr>Carto</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CAROLINE BONNEFOY</cp:lastModifiedBy>
  <cp:revision>137</cp:revision>
  <dcterms:created xsi:type="dcterms:W3CDTF">2020-03-05T15:21:24Z</dcterms:created>
  <dcterms:modified xsi:type="dcterms:W3CDTF">2024-04-11T14:45:42Z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0x01010093FCAED9DFBF6A44A548820E5329224B</vt:lpwstr>
  </property>
</Properties>
</file>