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24"/>
  </p:notes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7" r:id="rId13"/>
    <p:sldId id="275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5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/>
    <p:restoredTop sz="94650"/>
  </p:normalViewPr>
  <p:slideViewPr>
    <p:cSldViewPr snapToGrid="0">
      <p:cViewPr>
        <p:scale>
          <a:sx n="100" d="100"/>
          <a:sy n="100" d="100"/>
        </p:scale>
        <p:origin x="108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CC45A-EB2C-4211-84FD-3E05378C98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BEF3D9E-19AC-4ED1-936B-19E3BAB7A6F0}">
      <dgm:prSet/>
      <dgm:spPr/>
      <dgm:t>
        <a:bodyPr/>
        <a:lstStyle/>
        <a:p>
          <a:pPr>
            <a:defRPr cap="all"/>
          </a:pPr>
          <a:r>
            <a:rPr lang="fr-FR" dirty="0"/>
            <a:t>partage</a:t>
          </a:r>
          <a:endParaRPr lang="en-US" dirty="0"/>
        </a:p>
      </dgm:t>
    </dgm:pt>
    <dgm:pt modelId="{4477B5FD-8D40-41C2-9E7C-19A8AEE08AFC}" type="parTrans" cxnId="{AB59421A-F369-4859-9885-28DF0F52DF81}">
      <dgm:prSet/>
      <dgm:spPr/>
      <dgm:t>
        <a:bodyPr/>
        <a:lstStyle/>
        <a:p>
          <a:endParaRPr lang="en-US"/>
        </a:p>
      </dgm:t>
    </dgm:pt>
    <dgm:pt modelId="{41596385-B12B-40FF-96BB-20B9C6F8D0B4}" type="sibTrans" cxnId="{AB59421A-F369-4859-9885-28DF0F52DF81}">
      <dgm:prSet/>
      <dgm:spPr/>
      <dgm:t>
        <a:bodyPr/>
        <a:lstStyle/>
        <a:p>
          <a:endParaRPr lang="en-US"/>
        </a:p>
      </dgm:t>
    </dgm:pt>
    <dgm:pt modelId="{4984145B-31DB-4107-8598-74BA1BBC5DD4}">
      <dgm:prSet/>
      <dgm:spPr/>
      <dgm:t>
        <a:bodyPr/>
        <a:lstStyle/>
        <a:p>
          <a:pPr>
            <a:defRPr cap="all"/>
          </a:pPr>
          <a:r>
            <a:rPr lang="fr-FR"/>
            <a:t>Les outils </a:t>
          </a:r>
          <a:endParaRPr lang="en-US"/>
        </a:p>
      </dgm:t>
    </dgm:pt>
    <dgm:pt modelId="{996E09CC-A029-4935-AA78-7A83B7963958}" type="parTrans" cxnId="{0474FA51-47B0-49D0-A1EB-CC16FB864175}">
      <dgm:prSet/>
      <dgm:spPr/>
      <dgm:t>
        <a:bodyPr/>
        <a:lstStyle/>
        <a:p>
          <a:endParaRPr lang="en-US"/>
        </a:p>
      </dgm:t>
    </dgm:pt>
    <dgm:pt modelId="{41F66E47-E16C-4733-83BD-DB09BC84E937}" type="sibTrans" cxnId="{0474FA51-47B0-49D0-A1EB-CC16FB864175}">
      <dgm:prSet/>
      <dgm:spPr/>
      <dgm:t>
        <a:bodyPr/>
        <a:lstStyle/>
        <a:p>
          <a:endParaRPr lang="en-US"/>
        </a:p>
      </dgm:t>
    </dgm:pt>
    <dgm:pt modelId="{6A98ED46-6D96-4248-9887-9E07FBF80F1B}">
      <dgm:prSet/>
      <dgm:spPr/>
      <dgm:t>
        <a:bodyPr/>
        <a:lstStyle/>
        <a:p>
          <a:pPr>
            <a:defRPr cap="all"/>
          </a:pPr>
          <a:r>
            <a:rPr lang="fr-FR" dirty="0"/>
            <a:t>cloud académique </a:t>
          </a:r>
          <a:endParaRPr lang="en-US" dirty="0"/>
        </a:p>
      </dgm:t>
    </dgm:pt>
    <dgm:pt modelId="{D46E7DCA-49F2-49B6-8006-1C9DC171EF55}" type="parTrans" cxnId="{A0C5D157-B525-4FF9-ADE4-C0F771CDA7F2}">
      <dgm:prSet/>
      <dgm:spPr/>
      <dgm:t>
        <a:bodyPr/>
        <a:lstStyle/>
        <a:p>
          <a:endParaRPr lang="en-US"/>
        </a:p>
      </dgm:t>
    </dgm:pt>
    <dgm:pt modelId="{F347D833-DCA9-439E-AC74-7DC66489D64E}" type="sibTrans" cxnId="{A0C5D157-B525-4FF9-ADE4-C0F771CDA7F2}">
      <dgm:prSet/>
      <dgm:spPr/>
      <dgm:t>
        <a:bodyPr/>
        <a:lstStyle/>
        <a:p>
          <a:endParaRPr lang="en-US"/>
        </a:p>
      </dgm:t>
    </dgm:pt>
    <dgm:pt modelId="{7A3DA60F-3E57-4235-8944-89D1CEA98C31}" type="pres">
      <dgm:prSet presAssocID="{790CC45A-EB2C-4211-84FD-3E05378C986E}" presName="root" presStyleCnt="0">
        <dgm:presLayoutVars>
          <dgm:dir/>
          <dgm:resizeHandles val="exact"/>
        </dgm:presLayoutVars>
      </dgm:prSet>
      <dgm:spPr/>
    </dgm:pt>
    <dgm:pt modelId="{2C76FD7F-DF11-4906-BB43-7E1D7BC1659D}" type="pres">
      <dgm:prSet presAssocID="{7BEF3D9E-19AC-4ED1-936B-19E3BAB7A6F0}" presName="compNode" presStyleCnt="0"/>
      <dgm:spPr/>
    </dgm:pt>
    <dgm:pt modelId="{1C9DD371-EB86-4E97-B4DD-D073FA994B20}" type="pres">
      <dgm:prSet presAssocID="{7BEF3D9E-19AC-4ED1-936B-19E3BAB7A6F0}" presName="iconBgRect" presStyleLbl="bgShp" presStyleIdx="0" presStyleCnt="3"/>
      <dgm:spPr/>
    </dgm:pt>
    <dgm:pt modelId="{1D85269D-3DC3-4B34-A738-A72974F4ECB0}" type="pres">
      <dgm:prSet presAssocID="{7BEF3D9E-19AC-4ED1-936B-19E3BAB7A6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76D7CE4-41CB-4A52-8719-57DB619AE32D}" type="pres">
      <dgm:prSet presAssocID="{7BEF3D9E-19AC-4ED1-936B-19E3BAB7A6F0}" presName="spaceRect" presStyleCnt="0"/>
      <dgm:spPr/>
    </dgm:pt>
    <dgm:pt modelId="{6895CFEA-DCCB-4F2A-BD8F-375679ECC8E4}" type="pres">
      <dgm:prSet presAssocID="{7BEF3D9E-19AC-4ED1-936B-19E3BAB7A6F0}" presName="textRect" presStyleLbl="revTx" presStyleIdx="0" presStyleCnt="3">
        <dgm:presLayoutVars>
          <dgm:chMax val="1"/>
          <dgm:chPref val="1"/>
        </dgm:presLayoutVars>
      </dgm:prSet>
      <dgm:spPr/>
    </dgm:pt>
    <dgm:pt modelId="{F6BB9434-9E06-4AEE-AC30-C62822AE6F9B}" type="pres">
      <dgm:prSet presAssocID="{41596385-B12B-40FF-96BB-20B9C6F8D0B4}" presName="sibTrans" presStyleCnt="0"/>
      <dgm:spPr/>
    </dgm:pt>
    <dgm:pt modelId="{7A933804-FEEE-4A82-9983-49697F4B3164}" type="pres">
      <dgm:prSet presAssocID="{4984145B-31DB-4107-8598-74BA1BBC5DD4}" presName="compNode" presStyleCnt="0"/>
      <dgm:spPr/>
    </dgm:pt>
    <dgm:pt modelId="{4ABB013F-438F-488D-BD35-1ACA0AD852F3}" type="pres">
      <dgm:prSet presAssocID="{4984145B-31DB-4107-8598-74BA1BBC5DD4}" presName="iconBgRect" presStyleLbl="bgShp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FB862CCC-7B0E-43AB-8370-F7B3955D5B94}" type="pres">
      <dgm:prSet presAssocID="{4984145B-31DB-4107-8598-74BA1BBC5D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utils"/>
        </a:ext>
      </dgm:extLst>
    </dgm:pt>
    <dgm:pt modelId="{F703C3AB-374D-4904-A0FD-85BF4C998178}" type="pres">
      <dgm:prSet presAssocID="{4984145B-31DB-4107-8598-74BA1BBC5DD4}" presName="spaceRect" presStyleCnt="0"/>
      <dgm:spPr/>
    </dgm:pt>
    <dgm:pt modelId="{2E2A8CB2-B14D-45FC-A5A0-FFF988533248}" type="pres">
      <dgm:prSet presAssocID="{4984145B-31DB-4107-8598-74BA1BBC5DD4}" presName="textRect" presStyleLbl="revTx" presStyleIdx="1" presStyleCnt="3">
        <dgm:presLayoutVars>
          <dgm:chMax val="1"/>
          <dgm:chPref val="1"/>
        </dgm:presLayoutVars>
      </dgm:prSet>
      <dgm:spPr/>
    </dgm:pt>
    <dgm:pt modelId="{1190B237-B7B1-46BD-BDAD-36346371ADCE}" type="pres">
      <dgm:prSet presAssocID="{41F66E47-E16C-4733-83BD-DB09BC84E937}" presName="sibTrans" presStyleCnt="0"/>
      <dgm:spPr/>
    </dgm:pt>
    <dgm:pt modelId="{280D2E46-37C9-44F3-8D5A-34CD09C624EF}" type="pres">
      <dgm:prSet presAssocID="{6A98ED46-6D96-4248-9887-9E07FBF80F1B}" presName="compNode" presStyleCnt="0"/>
      <dgm:spPr/>
    </dgm:pt>
    <dgm:pt modelId="{FA067828-17AC-4437-BCAE-194A74BFBAEA}" type="pres">
      <dgm:prSet presAssocID="{6A98ED46-6D96-4248-9887-9E07FBF80F1B}" presName="iconBgRect" presStyleLbl="bgShp" presStyleIdx="2" presStyleCnt="3"/>
      <dgm:spPr/>
    </dgm:pt>
    <dgm:pt modelId="{0645D697-A279-43B9-A530-066D70F486AC}" type="pres">
      <dgm:prSet presAssocID="{6A98ED46-6D96-4248-9887-9E07FBF80F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age"/>
        </a:ext>
      </dgm:extLst>
    </dgm:pt>
    <dgm:pt modelId="{E6E9678E-969B-4102-A773-611EC6F4DE5F}" type="pres">
      <dgm:prSet presAssocID="{6A98ED46-6D96-4248-9887-9E07FBF80F1B}" presName="spaceRect" presStyleCnt="0"/>
      <dgm:spPr/>
    </dgm:pt>
    <dgm:pt modelId="{B8994E8A-DA61-4CF9-A20E-B688779F92EE}" type="pres">
      <dgm:prSet presAssocID="{6A98ED46-6D96-4248-9887-9E07FBF80F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59421A-F369-4859-9885-28DF0F52DF81}" srcId="{790CC45A-EB2C-4211-84FD-3E05378C986E}" destId="{7BEF3D9E-19AC-4ED1-936B-19E3BAB7A6F0}" srcOrd="0" destOrd="0" parTransId="{4477B5FD-8D40-41C2-9E7C-19A8AEE08AFC}" sibTransId="{41596385-B12B-40FF-96BB-20B9C6F8D0B4}"/>
    <dgm:cxn modelId="{F8918E28-BC6B-4631-B8FB-A4B666C39D93}" type="presOf" srcId="{7BEF3D9E-19AC-4ED1-936B-19E3BAB7A6F0}" destId="{6895CFEA-DCCB-4F2A-BD8F-375679ECC8E4}" srcOrd="0" destOrd="0" presId="urn:microsoft.com/office/officeart/2018/5/layout/IconCircleLabelList"/>
    <dgm:cxn modelId="{0474FA51-47B0-49D0-A1EB-CC16FB864175}" srcId="{790CC45A-EB2C-4211-84FD-3E05378C986E}" destId="{4984145B-31DB-4107-8598-74BA1BBC5DD4}" srcOrd="1" destOrd="0" parTransId="{996E09CC-A029-4935-AA78-7A83B7963958}" sibTransId="{41F66E47-E16C-4733-83BD-DB09BC84E937}"/>
    <dgm:cxn modelId="{A0C5D157-B525-4FF9-ADE4-C0F771CDA7F2}" srcId="{790CC45A-EB2C-4211-84FD-3E05378C986E}" destId="{6A98ED46-6D96-4248-9887-9E07FBF80F1B}" srcOrd="2" destOrd="0" parTransId="{D46E7DCA-49F2-49B6-8006-1C9DC171EF55}" sibTransId="{F347D833-DCA9-439E-AC74-7DC66489D64E}"/>
    <dgm:cxn modelId="{59B1DAC7-6A04-4CE3-B8FD-A17D864312AD}" type="presOf" srcId="{6A98ED46-6D96-4248-9887-9E07FBF80F1B}" destId="{B8994E8A-DA61-4CF9-A20E-B688779F92EE}" srcOrd="0" destOrd="0" presId="urn:microsoft.com/office/officeart/2018/5/layout/IconCircleLabelList"/>
    <dgm:cxn modelId="{F99D8AF0-0D7D-4F14-9E16-CC624835F1A2}" type="presOf" srcId="{4984145B-31DB-4107-8598-74BA1BBC5DD4}" destId="{2E2A8CB2-B14D-45FC-A5A0-FFF988533248}" srcOrd="0" destOrd="0" presId="urn:microsoft.com/office/officeart/2018/5/layout/IconCircleLabelList"/>
    <dgm:cxn modelId="{EFF9A5FF-D490-48B5-AE41-DE432C67696F}" type="presOf" srcId="{790CC45A-EB2C-4211-84FD-3E05378C986E}" destId="{7A3DA60F-3E57-4235-8944-89D1CEA98C31}" srcOrd="0" destOrd="0" presId="urn:microsoft.com/office/officeart/2018/5/layout/IconCircleLabelList"/>
    <dgm:cxn modelId="{165F095F-F162-4FB2-AB88-8FDE0C553445}" type="presParOf" srcId="{7A3DA60F-3E57-4235-8944-89D1CEA98C31}" destId="{2C76FD7F-DF11-4906-BB43-7E1D7BC1659D}" srcOrd="0" destOrd="0" presId="urn:microsoft.com/office/officeart/2018/5/layout/IconCircleLabelList"/>
    <dgm:cxn modelId="{54526F10-BCED-467B-9B17-B44C7A895D34}" type="presParOf" srcId="{2C76FD7F-DF11-4906-BB43-7E1D7BC1659D}" destId="{1C9DD371-EB86-4E97-B4DD-D073FA994B20}" srcOrd="0" destOrd="0" presId="urn:microsoft.com/office/officeart/2018/5/layout/IconCircleLabelList"/>
    <dgm:cxn modelId="{977A2C14-0411-481A-96BC-54295C200DF0}" type="presParOf" srcId="{2C76FD7F-DF11-4906-BB43-7E1D7BC1659D}" destId="{1D85269D-3DC3-4B34-A738-A72974F4ECB0}" srcOrd="1" destOrd="0" presId="urn:microsoft.com/office/officeart/2018/5/layout/IconCircleLabelList"/>
    <dgm:cxn modelId="{DB08DD91-CC0F-4DA4-A150-3723BF305D60}" type="presParOf" srcId="{2C76FD7F-DF11-4906-BB43-7E1D7BC1659D}" destId="{176D7CE4-41CB-4A52-8719-57DB619AE32D}" srcOrd="2" destOrd="0" presId="urn:microsoft.com/office/officeart/2018/5/layout/IconCircleLabelList"/>
    <dgm:cxn modelId="{3F9FAD08-F5E3-4584-8EAD-2654953F5D71}" type="presParOf" srcId="{2C76FD7F-DF11-4906-BB43-7E1D7BC1659D}" destId="{6895CFEA-DCCB-4F2A-BD8F-375679ECC8E4}" srcOrd="3" destOrd="0" presId="urn:microsoft.com/office/officeart/2018/5/layout/IconCircleLabelList"/>
    <dgm:cxn modelId="{07CE3873-E18C-4340-AB4D-C98E5D35F708}" type="presParOf" srcId="{7A3DA60F-3E57-4235-8944-89D1CEA98C31}" destId="{F6BB9434-9E06-4AEE-AC30-C62822AE6F9B}" srcOrd="1" destOrd="0" presId="urn:microsoft.com/office/officeart/2018/5/layout/IconCircleLabelList"/>
    <dgm:cxn modelId="{151D9D21-6003-4EFA-986F-1EE76F6804E8}" type="presParOf" srcId="{7A3DA60F-3E57-4235-8944-89D1CEA98C31}" destId="{7A933804-FEEE-4A82-9983-49697F4B3164}" srcOrd="2" destOrd="0" presId="urn:microsoft.com/office/officeart/2018/5/layout/IconCircleLabelList"/>
    <dgm:cxn modelId="{C7035101-96A5-4B70-BE1E-FC6415D39EE4}" type="presParOf" srcId="{7A933804-FEEE-4A82-9983-49697F4B3164}" destId="{4ABB013F-438F-488D-BD35-1ACA0AD852F3}" srcOrd="0" destOrd="0" presId="urn:microsoft.com/office/officeart/2018/5/layout/IconCircleLabelList"/>
    <dgm:cxn modelId="{8F7399B4-51B9-42D6-AFC4-4D127FF85F2F}" type="presParOf" srcId="{7A933804-FEEE-4A82-9983-49697F4B3164}" destId="{FB862CCC-7B0E-43AB-8370-F7B3955D5B94}" srcOrd="1" destOrd="0" presId="urn:microsoft.com/office/officeart/2018/5/layout/IconCircleLabelList"/>
    <dgm:cxn modelId="{3048DAC2-A56A-4E59-B8D3-231C3842647D}" type="presParOf" srcId="{7A933804-FEEE-4A82-9983-49697F4B3164}" destId="{F703C3AB-374D-4904-A0FD-85BF4C998178}" srcOrd="2" destOrd="0" presId="urn:microsoft.com/office/officeart/2018/5/layout/IconCircleLabelList"/>
    <dgm:cxn modelId="{41EB1EBA-BA80-4CBC-8194-214C6CFDB732}" type="presParOf" srcId="{7A933804-FEEE-4A82-9983-49697F4B3164}" destId="{2E2A8CB2-B14D-45FC-A5A0-FFF988533248}" srcOrd="3" destOrd="0" presId="urn:microsoft.com/office/officeart/2018/5/layout/IconCircleLabelList"/>
    <dgm:cxn modelId="{1E0F2743-A13C-480D-A4AE-6D14F1D1B681}" type="presParOf" srcId="{7A3DA60F-3E57-4235-8944-89D1CEA98C31}" destId="{1190B237-B7B1-46BD-BDAD-36346371ADCE}" srcOrd="3" destOrd="0" presId="urn:microsoft.com/office/officeart/2018/5/layout/IconCircleLabelList"/>
    <dgm:cxn modelId="{AF71387F-26CB-4B21-BFB3-5E7936F481E4}" type="presParOf" srcId="{7A3DA60F-3E57-4235-8944-89D1CEA98C31}" destId="{280D2E46-37C9-44F3-8D5A-34CD09C624EF}" srcOrd="4" destOrd="0" presId="urn:microsoft.com/office/officeart/2018/5/layout/IconCircleLabelList"/>
    <dgm:cxn modelId="{1BA01DB1-D2B3-4BC7-81CC-2179B7B6EF3C}" type="presParOf" srcId="{280D2E46-37C9-44F3-8D5A-34CD09C624EF}" destId="{FA067828-17AC-4437-BCAE-194A74BFBAEA}" srcOrd="0" destOrd="0" presId="urn:microsoft.com/office/officeart/2018/5/layout/IconCircleLabelList"/>
    <dgm:cxn modelId="{7B413965-E635-4C57-81AB-B56F5DDF2CEA}" type="presParOf" srcId="{280D2E46-37C9-44F3-8D5A-34CD09C624EF}" destId="{0645D697-A279-43B9-A530-066D70F486AC}" srcOrd="1" destOrd="0" presId="urn:microsoft.com/office/officeart/2018/5/layout/IconCircleLabelList"/>
    <dgm:cxn modelId="{9A0373CE-B166-4B73-A75E-A30D622AF033}" type="presParOf" srcId="{280D2E46-37C9-44F3-8D5A-34CD09C624EF}" destId="{E6E9678E-969B-4102-A773-611EC6F4DE5F}" srcOrd="2" destOrd="0" presId="urn:microsoft.com/office/officeart/2018/5/layout/IconCircleLabelList"/>
    <dgm:cxn modelId="{461BC459-F3F9-43CC-B9CA-90D8DF9A5BC0}" type="presParOf" srcId="{280D2E46-37C9-44F3-8D5A-34CD09C624EF}" destId="{B8994E8A-DA61-4CF9-A20E-B688779F92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D371-EB86-4E97-B4DD-D073FA994B20}">
      <dsp:nvSpPr>
        <dsp:cNvPr id="0" name=""/>
        <dsp:cNvSpPr/>
      </dsp:nvSpPr>
      <dsp:spPr>
        <a:xfrm>
          <a:off x="688014" y="429614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5269D-3DC3-4B34-A738-A72974F4ECB0}">
      <dsp:nvSpPr>
        <dsp:cNvPr id="0" name=""/>
        <dsp:cNvSpPr/>
      </dsp:nvSpPr>
      <dsp:spPr>
        <a:xfrm>
          <a:off x="1112139" y="853739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CFEA-DCCB-4F2A-BD8F-375679ECC8E4}">
      <dsp:nvSpPr>
        <dsp:cNvPr id="0" name=""/>
        <dsp:cNvSpPr/>
      </dsp:nvSpPr>
      <dsp:spPr>
        <a:xfrm>
          <a:off x="51826" y="303961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 dirty="0"/>
            <a:t>partage</a:t>
          </a:r>
          <a:endParaRPr lang="en-US" sz="2500" kern="1200" dirty="0"/>
        </a:p>
      </dsp:txBody>
      <dsp:txXfrm>
        <a:off x="51826" y="3039614"/>
        <a:ext cx="3262500" cy="720000"/>
      </dsp:txXfrm>
    </dsp:sp>
    <dsp:sp modelId="{4ABB013F-438F-488D-BD35-1ACA0AD852F3}">
      <dsp:nvSpPr>
        <dsp:cNvPr id="0" name=""/>
        <dsp:cNvSpPr/>
      </dsp:nvSpPr>
      <dsp:spPr>
        <a:xfrm>
          <a:off x="4521452" y="429614"/>
          <a:ext cx="1990125" cy="19901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62CCC-7B0E-43AB-8370-F7B3955D5B94}">
      <dsp:nvSpPr>
        <dsp:cNvPr id="0" name=""/>
        <dsp:cNvSpPr/>
      </dsp:nvSpPr>
      <dsp:spPr>
        <a:xfrm>
          <a:off x="4945577" y="853739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A8CB2-B14D-45FC-A5A0-FFF988533248}">
      <dsp:nvSpPr>
        <dsp:cNvPr id="0" name=""/>
        <dsp:cNvSpPr/>
      </dsp:nvSpPr>
      <dsp:spPr>
        <a:xfrm>
          <a:off x="3885264" y="303961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Les outils </a:t>
          </a:r>
          <a:endParaRPr lang="en-US" sz="2500" kern="1200"/>
        </a:p>
      </dsp:txBody>
      <dsp:txXfrm>
        <a:off x="3885264" y="3039614"/>
        <a:ext cx="3262500" cy="720000"/>
      </dsp:txXfrm>
    </dsp:sp>
    <dsp:sp modelId="{FA067828-17AC-4437-BCAE-194A74BFBAEA}">
      <dsp:nvSpPr>
        <dsp:cNvPr id="0" name=""/>
        <dsp:cNvSpPr/>
      </dsp:nvSpPr>
      <dsp:spPr>
        <a:xfrm>
          <a:off x="8354889" y="429614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D697-A279-43B9-A530-066D70F486AC}">
      <dsp:nvSpPr>
        <dsp:cNvPr id="0" name=""/>
        <dsp:cNvSpPr/>
      </dsp:nvSpPr>
      <dsp:spPr>
        <a:xfrm>
          <a:off x="8779014" y="853739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94E8A-DA61-4CF9-A20E-B688779F92EE}">
      <dsp:nvSpPr>
        <dsp:cNvPr id="0" name=""/>
        <dsp:cNvSpPr/>
      </dsp:nvSpPr>
      <dsp:spPr>
        <a:xfrm>
          <a:off x="7718702" y="303961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 dirty="0"/>
            <a:t>cloud académique </a:t>
          </a:r>
          <a:endParaRPr lang="en-US" sz="2500" kern="1200" dirty="0"/>
        </a:p>
      </dsp:txBody>
      <dsp:txXfrm>
        <a:off x="7718702" y="3039614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0BFC-F96B-CA43-8F94-011AC80C2C6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89B2-4598-8D4E-B62E-0DAA517BC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LSL : Livret scolaire du lycée </a:t>
            </a:r>
          </a:p>
          <a:p>
            <a:r>
              <a:rPr lang="fr-FR" dirty="0"/>
              <a:t>IMAG’IN : Portail de gestion et convocation aux examens </a:t>
            </a:r>
          </a:p>
          <a:p>
            <a:r>
              <a:rPr lang="fr-FR" dirty="0"/>
              <a:t>BNS : Banque national de sujets</a:t>
            </a:r>
          </a:p>
          <a:p>
            <a:r>
              <a:rPr lang="fr-FR" dirty="0"/>
              <a:t>I-Prof : Dossiers de l’enseignant, CV, demandes de mutation</a:t>
            </a:r>
          </a:p>
          <a:p>
            <a:r>
              <a:rPr lang="fr-FR" dirty="0" err="1"/>
              <a:t>M@gistère</a:t>
            </a:r>
            <a:r>
              <a:rPr lang="fr-FR" dirty="0"/>
              <a:t> : plateforme de formation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D89B2-4598-8D4E-B62E-0DAA517BC9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avait l'adresse de l'école de vétérinaire et Maisons-Alfort mais on voulait savoir la localisation précise car c'est un grand complexe sachant qu'il y a eu des ajustements de dernières minutes indépendants des organisateurs.</a:t>
            </a:r>
          </a:p>
          <a:p>
            <a:r>
              <a:rPr lang="fr-FR" dirty="0"/>
              <a:t>Une collègue nous a envoyé la localisation exacte du </a:t>
            </a:r>
            <a:r>
              <a:rPr lang="fr-FR" dirty="0" err="1"/>
              <a:t>batiment</a:t>
            </a:r>
            <a:r>
              <a:rPr lang="fr-FR" dirty="0"/>
              <a:t> dans lequel on devait se retrouver.</a:t>
            </a:r>
          </a:p>
          <a:p>
            <a:r>
              <a:rPr lang="fr-FR" dirty="0"/>
              <a:t>Cette même collègue a ensuite précisé l'amphi où avait lieu le séminaire.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D89B2-4598-8D4E-B62E-0DAA517BC9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5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May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May 24,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99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 descr="Arrière-plan abstrait triangulaire">
            <a:extLst>
              <a:ext uri="{FF2B5EF4-FFF2-40B4-BE49-F238E27FC236}">
                <a16:creationId xmlns:a16="http://schemas.microsoft.com/office/drawing/2014/main" id="{38CB0A73-EACB-4E1B-D4E5-36EF9DBBB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4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234DBE-77E6-2E72-20E3-B1B65706D655}"/>
              </a:ext>
            </a:extLst>
          </p:cNvPr>
          <p:cNvSpPr txBox="1"/>
          <p:nvPr/>
        </p:nvSpPr>
        <p:spPr>
          <a:xfrm>
            <a:off x="5986589" y="4754680"/>
            <a:ext cx="475861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Café du numérique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Présentation de partage et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du cloud académique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7A9D6B10-6605-A451-EBF5-39EC7AF1C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801" t="23898" r="30690" b="22200"/>
          <a:stretch/>
        </p:blipFill>
        <p:spPr>
          <a:xfrm>
            <a:off x="1078086" y="5116135"/>
            <a:ext cx="2169275" cy="16697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F8E480D-6D5F-4823-5A83-190067E606CA}"/>
              </a:ext>
            </a:extLst>
          </p:cNvPr>
          <p:cNvSpPr txBox="1"/>
          <p:nvPr/>
        </p:nvSpPr>
        <p:spPr>
          <a:xfrm>
            <a:off x="102192" y="4630789"/>
            <a:ext cx="3901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Robin PAYET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4" name="Image 1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3A0DE6B5-8A5E-5547-B8EA-F7708DC17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5699" y="561713"/>
            <a:ext cx="8023854" cy="133730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5C709802-0005-2193-7DB4-C2CDD58EFB5A}"/>
              </a:ext>
            </a:extLst>
          </p:cNvPr>
          <p:cNvSpPr/>
          <p:nvPr/>
        </p:nvSpPr>
        <p:spPr>
          <a:xfrm>
            <a:off x="3446166" y="747998"/>
            <a:ext cx="1150624" cy="1008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9E512BE-2F62-3E0E-3F77-CFC1234AD246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976096" y="1767852"/>
            <a:ext cx="982587" cy="1216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8D66573-69EA-05F3-0D8B-8D3C8096EBEC}"/>
              </a:ext>
            </a:extLst>
          </p:cNvPr>
          <p:cNvSpPr txBox="1"/>
          <p:nvPr/>
        </p:nvSpPr>
        <p:spPr>
          <a:xfrm>
            <a:off x="1701802" y="2983918"/>
            <a:ext cx="254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Activités, agenda partage et navigation récente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48D655-8CA0-BC77-CA9B-103FC5E14B98}"/>
              </a:ext>
            </a:extLst>
          </p:cNvPr>
          <p:cNvSpPr/>
          <p:nvPr/>
        </p:nvSpPr>
        <p:spPr>
          <a:xfrm>
            <a:off x="4806869" y="735021"/>
            <a:ext cx="1476909" cy="1008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23C8FC4-E170-1B72-BEFF-525EBD60F582}"/>
              </a:ext>
            </a:extLst>
          </p:cNvPr>
          <p:cNvSpPr/>
          <p:nvPr/>
        </p:nvSpPr>
        <p:spPr>
          <a:xfrm>
            <a:off x="6460404" y="747998"/>
            <a:ext cx="1150625" cy="1008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B3DFA82-DCE1-7739-4D9B-185AC8E264B3}"/>
              </a:ext>
            </a:extLst>
          </p:cNvPr>
          <p:cNvSpPr/>
          <p:nvPr/>
        </p:nvSpPr>
        <p:spPr>
          <a:xfrm>
            <a:off x="7942934" y="753305"/>
            <a:ext cx="1150625" cy="1008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2482203-105A-E01E-9945-0145065F10F6}"/>
              </a:ext>
            </a:extLst>
          </p:cNvPr>
          <p:cNvSpPr/>
          <p:nvPr/>
        </p:nvSpPr>
        <p:spPr>
          <a:xfrm>
            <a:off x="9441190" y="668114"/>
            <a:ext cx="1150625" cy="1008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CAABCDB-9D9D-F6CE-B5ED-41B220794DF0}"/>
              </a:ext>
            </a:extLst>
          </p:cNvPr>
          <p:cNvCxnSpPr>
            <a:cxnSpLocks/>
          </p:cNvCxnSpPr>
          <p:nvPr/>
        </p:nvCxnSpPr>
        <p:spPr>
          <a:xfrm flipH="1">
            <a:off x="4570524" y="1756263"/>
            <a:ext cx="974799" cy="25535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DF4C627-9F0C-7F35-7A70-C18A743E7D2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713407" y="1767852"/>
            <a:ext cx="300132" cy="3434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EB9B5D6-1AC3-A72C-0EE3-DA0F97F0CAE2}"/>
              </a:ext>
            </a:extLst>
          </p:cNvPr>
          <p:cNvCxnSpPr>
            <a:cxnSpLocks/>
          </p:cNvCxnSpPr>
          <p:nvPr/>
        </p:nvCxnSpPr>
        <p:spPr>
          <a:xfrm flipH="1">
            <a:off x="8425194" y="1767852"/>
            <a:ext cx="81901" cy="2516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545192A-FF4F-1A35-20AA-A98CB7807E60}"/>
              </a:ext>
            </a:extLst>
          </p:cNvPr>
          <p:cNvCxnSpPr>
            <a:cxnSpLocks/>
          </p:cNvCxnSpPr>
          <p:nvPr/>
        </p:nvCxnSpPr>
        <p:spPr>
          <a:xfrm>
            <a:off x="10074246" y="1676379"/>
            <a:ext cx="328214" cy="1542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BF302E7-3176-4C60-4BA4-7CA03E463AC1}"/>
              </a:ext>
            </a:extLst>
          </p:cNvPr>
          <p:cNvSpPr txBox="1"/>
          <p:nvPr/>
        </p:nvSpPr>
        <p:spPr>
          <a:xfrm>
            <a:off x="3273340" y="4300689"/>
            <a:ext cx="254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fameux « outils »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41E3B0C-4E60-1D34-20E3-5E4FBBC5ED9D}"/>
              </a:ext>
            </a:extLst>
          </p:cNvPr>
          <p:cNvSpPr txBox="1"/>
          <p:nvPr/>
        </p:nvSpPr>
        <p:spPr>
          <a:xfrm>
            <a:off x="5783347" y="5202017"/>
            <a:ext cx="186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Consultation des alertes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55DA080-8017-BDD9-4762-03EC7EF5E252}"/>
              </a:ext>
            </a:extLst>
          </p:cNvPr>
          <p:cNvSpPr txBox="1"/>
          <p:nvPr/>
        </p:nvSpPr>
        <p:spPr>
          <a:xfrm>
            <a:off x="7491325" y="4284208"/>
            <a:ext cx="186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Création d’évènements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5E4109C-6043-D35B-1090-60299D92B2A4}"/>
              </a:ext>
            </a:extLst>
          </p:cNvPr>
          <p:cNvSpPr txBox="1"/>
          <p:nvPr/>
        </p:nvSpPr>
        <p:spPr>
          <a:xfrm>
            <a:off x="9195087" y="3201639"/>
            <a:ext cx="255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Agenda, navigation récente, espaces de travail, favori et profil</a:t>
            </a:r>
          </a:p>
        </p:txBody>
      </p:sp>
    </p:spTree>
    <p:extLst>
      <p:ext uri="{BB962C8B-B14F-4D97-AF65-F5344CB8AC3E}">
        <p14:creationId xmlns:p14="http://schemas.microsoft.com/office/powerpoint/2010/main" val="297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5" grpId="0" animBg="1"/>
      <p:bldP spid="26" grpId="0" animBg="1"/>
      <p:bldP spid="27" grpId="0" animBg="1"/>
      <p:bldP spid="28" grpId="0" animBg="1"/>
      <p:bldP spid="37" grpId="0"/>
      <p:bldP spid="39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2192000" cy="2161309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7551318" y="2621487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4477608" y="2762649"/>
            <a:ext cx="3236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</p:spTree>
    <p:extLst>
      <p:ext uri="{BB962C8B-B14F-4D97-AF65-F5344CB8AC3E}">
        <p14:creationId xmlns:p14="http://schemas.microsoft.com/office/powerpoint/2010/main" val="169112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A1C1D9A-371A-1BDA-5C7D-BB262284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57" y="968874"/>
            <a:ext cx="4681950" cy="4500479"/>
          </a:xfrm>
          <a:prstGeom prst="rect">
            <a:avLst/>
          </a:prstGeom>
        </p:spPr>
      </p:pic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2242868" cy="2161309"/>
          </a:xfrm>
          <a:prstGeom prst="homePlate">
            <a:avLst>
              <a:gd name="adj" fmla="val 23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B84E5A3-0AB2-BFF8-AB41-C4FFEA1EE434}"/>
              </a:ext>
            </a:extLst>
          </p:cNvPr>
          <p:cNvSpPr/>
          <p:nvPr/>
        </p:nvSpPr>
        <p:spPr>
          <a:xfrm>
            <a:off x="3110577" y="1849096"/>
            <a:ext cx="679669" cy="340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EB22895-C84D-FAF7-7104-82AA2416239F}"/>
              </a:ext>
            </a:extLst>
          </p:cNvPr>
          <p:cNvCxnSpPr>
            <a:cxnSpLocks/>
            <a:stCxn id="41" idx="1"/>
            <a:endCxn id="38" idx="6"/>
          </p:cNvCxnSpPr>
          <p:nvPr/>
        </p:nvCxnSpPr>
        <p:spPr>
          <a:xfrm flipH="1">
            <a:off x="5100361" y="2127745"/>
            <a:ext cx="1864446" cy="415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53A6711-2823-E12F-5D95-6A58B2F86B1B}"/>
              </a:ext>
            </a:extLst>
          </p:cNvPr>
          <p:cNvSpPr txBox="1"/>
          <p:nvPr/>
        </p:nvSpPr>
        <p:spPr>
          <a:xfrm>
            <a:off x="6964807" y="1103441"/>
            <a:ext cx="497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mon identité numérique » : Modifier/réinitialiser/récupérer le </a:t>
            </a:r>
            <a:r>
              <a:rPr lang="fr-FR" dirty="0" err="1"/>
              <a:t>mdp</a:t>
            </a:r>
            <a:r>
              <a:rPr lang="fr-FR" dirty="0"/>
              <a:t> académique.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7F5E252-BFE4-1DF5-C3FF-A7B12B144843}"/>
              </a:ext>
            </a:extLst>
          </p:cNvPr>
          <p:cNvCxnSpPr>
            <a:cxnSpLocks/>
            <a:endCxn id="21" idx="6"/>
          </p:cNvCxnSpPr>
          <p:nvPr/>
        </p:nvCxnSpPr>
        <p:spPr>
          <a:xfrm flipH="1">
            <a:off x="3790246" y="1413909"/>
            <a:ext cx="3174561" cy="605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9B0DC4C5-B45D-5AF8-BF19-0D13C6534947}"/>
              </a:ext>
            </a:extLst>
          </p:cNvPr>
          <p:cNvSpPr/>
          <p:nvPr/>
        </p:nvSpPr>
        <p:spPr>
          <a:xfrm>
            <a:off x="3082026" y="2329363"/>
            <a:ext cx="2018335" cy="427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68CD49D-2683-69CE-558E-1FC23E3087B9}"/>
              </a:ext>
            </a:extLst>
          </p:cNvPr>
          <p:cNvSpPr txBox="1"/>
          <p:nvPr/>
        </p:nvSpPr>
        <p:spPr>
          <a:xfrm>
            <a:off x="6964807" y="1943079"/>
            <a:ext cx="522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Inscription aux examens et concours.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8E14B84-26DC-2D0E-9C92-7FBEFEAD27D5}"/>
              </a:ext>
            </a:extLst>
          </p:cNvPr>
          <p:cNvSpPr/>
          <p:nvPr/>
        </p:nvSpPr>
        <p:spPr>
          <a:xfrm>
            <a:off x="3034147" y="4416555"/>
            <a:ext cx="821416" cy="427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AD66D43-AB43-4D7C-4E30-1318103E442A}"/>
              </a:ext>
            </a:extLst>
          </p:cNvPr>
          <p:cNvSpPr/>
          <p:nvPr/>
        </p:nvSpPr>
        <p:spPr>
          <a:xfrm>
            <a:off x="3026270" y="4945681"/>
            <a:ext cx="1620603" cy="427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62FB99D-10CF-9246-E0B0-6E88F3E79CC4}"/>
              </a:ext>
            </a:extLst>
          </p:cNvPr>
          <p:cNvCxnSpPr>
            <a:cxnSpLocks/>
          </p:cNvCxnSpPr>
          <p:nvPr/>
        </p:nvCxnSpPr>
        <p:spPr>
          <a:xfrm flipH="1">
            <a:off x="3855563" y="3496733"/>
            <a:ext cx="3109244" cy="1141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19865A1-25E4-835F-DEB7-6A023ADDC7A1}"/>
              </a:ext>
            </a:extLst>
          </p:cNvPr>
          <p:cNvSpPr txBox="1"/>
          <p:nvPr/>
        </p:nvSpPr>
        <p:spPr>
          <a:xfrm>
            <a:off x="6964807" y="2880157"/>
            <a:ext cx="506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Tubes</a:t>
            </a:r>
            <a:r>
              <a:rPr lang="fr-FR" dirty="0"/>
              <a:t> (Vidéothèque) : support d’hébergement et de diffusion de vidéos pour l’EN.</a:t>
            </a:r>
          </a:p>
          <a:p>
            <a:pPr algn="just"/>
            <a:r>
              <a:rPr lang="fr-FR" dirty="0"/>
              <a:t>Aménagement des conditions de travail, antivirus pour les agents.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9915062-782A-3FC5-174B-3EE12E64901E}"/>
              </a:ext>
            </a:extLst>
          </p:cNvPr>
          <p:cNvCxnSpPr>
            <a:cxnSpLocks/>
          </p:cNvCxnSpPr>
          <p:nvPr/>
        </p:nvCxnSpPr>
        <p:spPr>
          <a:xfrm flipH="1">
            <a:off x="4646873" y="5012267"/>
            <a:ext cx="2317934" cy="161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9C4E5C7-3443-9340-47E4-7DED323276C0}"/>
              </a:ext>
            </a:extLst>
          </p:cNvPr>
          <p:cNvSpPr txBox="1"/>
          <p:nvPr/>
        </p:nvSpPr>
        <p:spPr>
          <a:xfrm>
            <a:off x="6964807" y="4315790"/>
            <a:ext cx="5063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Tchap</a:t>
            </a:r>
            <a:r>
              <a:rPr lang="fr-FR" dirty="0"/>
              <a:t> : outil de communication entre personnels du service public. </a:t>
            </a:r>
          </a:p>
          <a:p>
            <a:pPr algn="just"/>
            <a:r>
              <a:rPr lang="fr-FR" b="1" dirty="0" err="1"/>
              <a:t>Filensender</a:t>
            </a:r>
            <a:r>
              <a:rPr lang="fr-FR" dirty="0"/>
              <a:t> : envoi de fichiers volumineux.</a:t>
            </a:r>
          </a:p>
          <a:p>
            <a:pPr algn="just"/>
            <a:r>
              <a:rPr lang="fr-FR" dirty="0"/>
              <a:t>Mais aussi : création de sondage, accès/création de listes de diffusion et planification de réunion. </a:t>
            </a:r>
          </a:p>
        </p:txBody>
      </p:sp>
    </p:spTree>
    <p:extLst>
      <p:ext uri="{BB962C8B-B14F-4D97-AF65-F5344CB8AC3E}">
        <p14:creationId xmlns:p14="http://schemas.microsoft.com/office/powerpoint/2010/main" val="31587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 animBg="1"/>
      <p:bldP spid="41" grpId="0"/>
      <p:bldP spid="27" grpId="0" animBg="1"/>
      <p:bldP spid="28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7B6281D-6D7C-C5A0-C393-F4345D07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54" y="684193"/>
            <a:ext cx="4033568" cy="5081660"/>
          </a:xfrm>
          <a:prstGeom prst="rect">
            <a:avLst/>
          </a:prstGeom>
        </p:spPr>
      </p:pic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2242868" cy="2161309"/>
          </a:xfrm>
          <a:prstGeom prst="homePlate">
            <a:avLst>
              <a:gd name="adj" fmla="val 23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EB22895-C84D-FAF7-7104-82AA2416239F}"/>
              </a:ext>
            </a:extLst>
          </p:cNvPr>
          <p:cNvCxnSpPr>
            <a:cxnSpLocks/>
            <a:stCxn id="41" idx="1"/>
            <a:endCxn id="38" idx="6"/>
          </p:cNvCxnSpPr>
          <p:nvPr/>
        </p:nvCxnSpPr>
        <p:spPr>
          <a:xfrm flipH="1">
            <a:off x="4901487" y="2127745"/>
            <a:ext cx="2063320" cy="5113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9B0DC4C5-B45D-5AF8-BF19-0D13C6534947}"/>
              </a:ext>
            </a:extLst>
          </p:cNvPr>
          <p:cNvSpPr/>
          <p:nvPr/>
        </p:nvSpPr>
        <p:spPr>
          <a:xfrm>
            <a:off x="2883152" y="2425372"/>
            <a:ext cx="2018335" cy="427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68CD49D-2683-69CE-558E-1FC23E3087B9}"/>
              </a:ext>
            </a:extLst>
          </p:cNvPr>
          <p:cNvSpPr txBox="1"/>
          <p:nvPr/>
        </p:nvSpPr>
        <p:spPr>
          <a:xfrm>
            <a:off x="6964807" y="1943079"/>
            <a:ext cx="522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Accès à Tribu et autres espaces collaboratifs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8E14B84-26DC-2D0E-9C92-7FBEFEAD27D5}"/>
              </a:ext>
            </a:extLst>
          </p:cNvPr>
          <p:cNvSpPr/>
          <p:nvPr/>
        </p:nvSpPr>
        <p:spPr>
          <a:xfrm>
            <a:off x="2991391" y="4754881"/>
            <a:ext cx="1580610" cy="427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62FB99D-10CF-9246-E0B0-6E88F3E79CC4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572001" y="4313438"/>
            <a:ext cx="2392806" cy="656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19865A1-25E4-835F-DEB7-6A023ADDC7A1}"/>
              </a:ext>
            </a:extLst>
          </p:cNvPr>
          <p:cNvSpPr txBox="1"/>
          <p:nvPr/>
        </p:nvSpPr>
        <p:spPr>
          <a:xfrm>
            <a:off x="6964807" y="2882277"/>
            <a:ext cx="5063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Big </a:t>
            </a:r>
            <a:r>
              <a:rPr lang="fr-FR" b="1" dirty="0" err="1"/>
              <a:t>blue</a:t>
            </a:r>
            <a:r>
              <a:rPr lang="fr-FR" b="1" dirty="0"/>
              <a:t> </a:t>
            </a:r>
            <a:r>
              <a:rPr lang="fr-FR" b="1" dirty="0" err="1"/>
              <a:t>button</a:t>
            </a:r>
            <a:r>
              <a:rPr lang="fr-FR" b="1" dirty="0"/>
              <a:t> </a:t>
            </a:r>
            <a:r>
              <a:rPr lang="fr-FR" dirty="0"/>
              <a:t>(avec enregistrement) </a:t>
            </a:r>
          </a:p>
          <a:p>
            <a:pPr algn="just"/>
            <a:r>
              <a:rPr lang="fr-FR" dirty="0"/>
              <a:t>= </a:t>
            </a:r>
            <a:r>
              <a:rPr lang="fr-FR" b="1" dirty="0" err="1"/>
              <a:t>visio</a:t>
            </a:r>
            <a:r>
              <a:rPr lang="fr-FR" b="1" dirty="0"/>
              <a:t> agents 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Big </a:t>
            </a:r>
            <a:r>
              <a:rPr lang="fr-FR" b="1" dirty="0" err="1"/>
              <a:t>blue</a:t>
            </a:r>
            <a:r>
              <a:rPr lang="fr-FR" b="1" dirty="0"/>
              <a:t> </a:t>
            </a:r>
            <a:r>
              <a:rPr lang="fr-FR" b="1" dirty="0" err="1"/>
              <a:t>blutton</a:t>
            </a:r>
            <a:r>
              <a:rPr lang="fr-FR" b="1" dirty="0"/>
              <a:t> </a:t>
            </a:r>
            <a:r>
              <a:rPr lang="fr-FR" dirty="0"/>
              <a:t>(sans enregistrement) </a:t>
            </a:r>
          </a:p>
          <a:p>
            <a:pPr algn="just"/>
            <a:r>
              <a:rPr lang="fr-FR" dirty="0"/>
              <a:t>= </a:t>
            </a:r>
            <a:r>
              <a:rPr lang="fr-FR" b="1" dirty="0"/>
              <a:t>classes virtuelles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Utiliser préférentiellement Big Blue Button, sinon </a:t>
            </a:r>
            <a:r>
              <a:rPr lang="fr-FR" dirty="0" err="1"/>
              <a:t>Renater</a:t>
            </a:r>
            <a:r>
              <a:rPr lang="fr-FR" dirty="0"/>
              <a:t> (RD et RV)</a:t>
            </a:r>
          </a:p>
          <a:p>
            <a:pPr algn="just"/>
            <a:endParaRPr lang="fr-FR" b="1" dirty="0"/>
          </a:p>
          <a:p>
            <a:pPr algn="just"/>
            <a:r>
              <a:rPr lang="fr-FR" dirty="0"/>
              <a:t>Sinon</a:t>
            </a:r>
            <a:r>
              <a:rPr lang="fr-FR" b="1" dirty="0"/>
              <a:t> </a:t>
            </a:r>
            <a:r>
              <a:rPr lang="fr-FR" dirty="0"/>
              <a:t>Via</a:t>
            </a:r>
          </a:p>
        </p:txBody>
      </p:sp>
    </p:spTree>
    <p:extLst>
      <p:ext uri="{BB962C8B-B14F-4D97-AF65-F5344CB8AC3E}">
        <p14:creationId xmlns:p14="http://schemas.microsoft.com/office/powerpoint/2010/main" val="9098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27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2242868" cy="2161309"/>
          </a:xfrm>
          <a:prstGeom prst="homePlate">
            <a:avLst>
              <a:gd name="adj" fmla="val 23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F1E3D6C-8AA5-6294-588C-490EE52914FA}"/>
              </a:ext>
            </a:extLst>
          </p:cNvPr>
          <p:cNvSpPr txBox="1"/>
          <p:nvPr/>
        </p:nvSpPr>
        <p:spPr>
          <a:xfrm>
            <a:off x="4804267" y="215763"/>
            <a:ext cx="440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Pourquoi utiliser « </a:t>
            </a:r>
            <a:r>
              <a:rPr lang="fr-FR" sz="2400" b="1" dirty="0" err="1"/>
              <a:t>Tchap</a:t>
            </a:r>
            <a:r>
              <a:rPr lang="fr-FR" sz="2400" b="1" dirty="0"/>
              <a:t> » ?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995E1A6-EAB2-BBAE-BFA5-2B110E15DD87}"/>
              </a:ext>
            </a:extLst>
          </p:cNvPr>
          <p:cNvSpPr txBox="1"/>
          <p:nvPr/>
        </p:nvSpPr>
        <p:spPr>
          <a:xfrm>
            <a:off x="2242869" y="761856"/>
            <a:ext cx="4409219" cy="46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sz="2000" b="1" dirty="0"/>
              <a:t>Communiquer</a:t>
            </a:r>
            <a:r>
              <a:rPr lang="fr-FR" sz="2000" dirty="0"/>
              <a:t> avec n’importe quel </a:t>
            </a:r>
            <a:r>
              <a:rPr lang="fr-FR" sz="2000" b="1" dirty="0"/>
              <a:t>agent</a:t>
            </a:r>
            <a:r>
              <a:rPr lang="fr-FR" sz="2000" dirty="0"/>
              <a:t> du </a:t>
            </a:r>
            <a:r>
              <a:rPr lang="fr-FR" sz="2000" b="1" dirty="0"/>
              <a:t>service public </a:t>
            </a:r>
            <a:r>
              <a:rPr lang="fr-FR" sz="2000" dirty="0"/>
              <a:t>au niveau </a:t>
            </a:r>
            <a:r>
              <a:rPr lang="fr-FR" sz="2000" b="1" dirty="0"/>
              <a:t>national 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sz="2000" b="1" dirty="0"/>
              <a:t>Rejoindre </a:t>
            </a:r>
            <a:r>
              <a:rPr lang="fr-FR" sz="2000" dirty="0"/>
              <a:t>des</a:t>
            </a:r>
            <a:r>
              <a:rPr lang="fr-FR" sz="2000" b="1" dirty="0"/>
              <a:t> salons </a:t>
            </a:r>
            <a:r>
              <a:rPr lang="fr-FR" sz="2000" dirty="0"/>
              <a:t>de</a:t>
            </a:r>
            <a:r>
              <a:rPr lang="fr-FR" sz="2000" b="1" dirty="0"/>
              <a:t> discussion nationaux 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sz="2000" b="1" dirty="0"/>
              <a:t>Moins </a:t>
            </a:r>
            <a:r>
              <a:rPr lang="fr-FR" sz="2000" dirty="0"/>
              <a:t>de</a:t>
            </a:r>
            <a:r>
              <a:rPr lang="fr-FR" sz="2000" b="1" dirty="0"/>
              <a:t> mails </a:t>
            </a:r>
            <a:r>
              <a:rPr lang="fr-FR" sz="2000" dirty="0"/>
              <a:t>et tout en une </a:t>
            </a:r>
            <a:r>
              <a:rPr lang="fr-FR" sz="2000" b="1" dirty="0"/>
              <a:t>conversation</a:t>
            </a:r>
            <a:r>
              <a:rPr lang="fr-FR" sz="2000" dirty="0"/>
              <a:t> </a:t>
            </a:r>
            <a:r>
              <a:rPr lang="fr-FR" sz="2000" b="1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sz="2000" b="1" dirty="0"/>
              <a:t>Facile </a:t>
            </a:r>
            <a:r>
              <a:rPr lang="fr-FR" sz="2000" dirty="0"/>
              <a:t>d’</a:t>
            </a:r>
            <a:r>
              <a:rPr lang="fr-FR" sz="2000" b="1" dirty="0"/>
              <a:t>utilisation 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sz="2000" b="1" dirty="0"/>
              <a:t>Accessibilité :</a:t>
            </a:r>
            <a:r>
              <a:rPr lang="fr-FR" sz="2000" dirty="0"/>
              <a:t> </a:t>
            </a:r>
            <a:r>
              <a:rPr lang="fr-FR" sz="2000" b="1" dirty="0"/>
              <a:t>partage</a:t>
            </a:r>
            <a:r>
              <a:rPr lang="fr-FR" sz="2000" dirty="0"/>
              <a:t> et sous forme d’</a:t>
            </a:r>
            <a:r>
              <a:rPr lang="fr-FR" sz="2000" b="1" dirty="0"/>
              <a:t>application mobile.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D3FBFD4-5118-DF8A-B66B-4CB6B31C6FC0}"/>
              </a:ext>
            </a:extLst>
          </p:cNvPr>
          <p:cNvSpPr txBox="1"/>
          <p:nvPr/>
        </p:nvSpPr>
        <p:spPr>
          <a:xfrm>
            <a:off x="2263893" y="5715310"/>
            <a:ext cx="8381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6"/>
                </a:solidFill>
                <a:sym typeface="Wingdings" pitchFamily="2" charset="2"/>
              </a:rPr>
              <a:t> Inscription nécessaire à l’aide des identifiants académiques</a:t>
            </a:r>
            <a:endParaRPr lang="fr-FR" sz="2200" b="1" dirty="0">
              <a:solidFill>
                <a:schemeClr val="accent6"/>
              </a:solidFill>
            </a:endParaRPr>
          </a:p>
        </p:txBody>
      </p:sp>
      <p:pic>
        <p:nvPicPr>
          <p:cNvPr id="52" name="Image 51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9C42A627-D044-2576-2835-C8714A08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293" y="1295438"/>
            <a:ext cx="5089260" cy="4051644"/>
          </a:xfrm>
          <a:prstGeom prst="rect">
            <a:avLst/>
          </a:prstGeom>
        </p:spPr>
      </p:pic>
      <p:pic>
        <p:nvPicPr>
          <p:cNvPr id="53" name="Image 52" descr="Une image contenant symbole, logo, Marque, Police&#10;&#10;Description générée automatiquement">
            <a:extLst>
              <a:ext uri="{FF2B5EF4-FFF2-40B4-BE49-F238E27FC236}">
                <a16:creationId xmlns:a16="http://schemas.microsoft.com/office/drawing/2014/main" id="{BEDC7AE4-F526-6C06-D6CB-167EAA6448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-2701" b="29819"/>
          <a:stretch/>
        </p:blipFill>
        <p:spPr>
          <a:xfrm>
            <a:off x="11082252" y="68480"/>
            <a:ext cx="1069997" cy="10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2242868" cy="2161309"/>
          </a:xfrm>
          <a:prstGeom prst="homePlate">
            <a:avLst>
              <a:gd name="adj" fmla="val 23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F1E3D6C-8AA5-6294-588C-490EE52914FA}"/>
              </a:ext>
            </a:extLst>
          </p:cNvPr>
          <p:cNvSpPr txBox="1"/>
          <p:nvPr/>
        </p:nvSpPr>
        <p:spPr>
          <a:xfrm>
            <a:off x="4804267" y="215763"/>
            <a:ext cx="440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Pourquoi utiliser « </a:t>
            </a:r>
            <a:r>
              <a:rPr lang="fr-FR" sz="2400" b="1" dirty="0" err="1"/>
              <a:t>Tchap</a:t>
            </a:r>
            <a:r>
              <a:rPr lang="fr-FR" sz="2400" b="1" dirty="0"/>
              <a:t> » ?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0B16CF-6B1C-6A31-E8F1-1A368B57BC6A}"/>
              </a:ext>
            </a:extLst>
          </p:cNvPr>
          <p:cNvGrpSpPr/>
          <p:nvPr/>
        </p:nvGrpSpPr>
        <p:grpSpPr>
          <a:xfrm>
            <a:off x="2494286" y="842972"/>
            <a:ext cx="8869347" cy="5094189"/>
            <a:chOff x="2261900" y="842971"/>
            <a:chExt cx="8869347" cy="5094189"/>
          </a:xfrm>
        </p:grpSpPr>
        <p:pic>
          <p:nvPicPr>
            <p:cNvPr id="20" name="Image 19" descr="Une image contenant texte, capture d’écran, logiciel, Page web&#10;&#10;Description générée automatiquement">
              <a:extLst>
                <a:ext uri="{FF2B5EF4-FFF2-40B4-BE49-F238E27FC236}">
                  <a16:creationId xmlns:a16="http://schemas.microsoft.com/office/drawing/2014/main" id="{A4C00E69-F3EE-397F-0CD2-A8CE567F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1900" y="842971"/>
              <a:ext cx="8869347" cy="5094189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C784ED7B-BE58-46F4-6FEA-6CAAD5A40900}"/>
                </a:ext>
              </a:extLst>
            </p:cNvPr>
            <p:cNvGrpSpPr/>
            <p:nvPr/>
          </p:nvGrpSpPr>
          <p:grpSpPr>
            <a:xfrm>
              <a:off x="2745030" y="1653561"/>
              <a:ext cx="1890071" cy="3596627"/>
              <a:chOff x="2745030" y="1653561"/>
              <a:chExt cx="1890071" cy="3596627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23F231F-7B89-4E9A-2ADE-C3AA365F9F11}"/>
                  </a:ext>
                </a:extLst>
              </p:cNvPr>
              <p:cNvSpPr txBox="1"/>
              <p:nvPr/>
            </p:nvSpPr>
            <p:spPr>
              <a:xfrm>
                <a:off x="2745032" y="4537459"/>
                <a:ext cx="189006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/>
                  <a:t>Nom Prénom [Académie]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4E43BB9-689C-3DB7-AC33-CCF08E331B90}"/>
                  </a:ext>
                </a:extLst>
              </p:cNvPr>
              <p:cNvSpPr txBox="1"/>
              <p:nvPr/>
            </p:nvSpPr>
            <p:spPr>
              <a:xfrm>
                <a:off x="2745031" y="5065522"/>
                <a:ext cx="189006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/>
                  <a:t>Nom Prénom [Académie]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1EC69CE-C57E-C9E8-AD11-8B6F3E64830B}"/>
                  </a:ext>
                </a:extLst>
              </p:cNvPr>
              <p:cNvSpPr txBox="1"/>
              <p:nvPr/>
            </p:nvSpPr>
            <p:spPr>
              <a:xfrm>
                <a:off x="2745030" y="1653561"/>
                <a:ext cx="189006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/>
                  <a:t>Nom Prénom [Académie]</a:t>
                </a: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8CDBEBB-BB48-8205-4A0D-1AF9FDEC4B75}"/>
                </a:ext>
              </a:extLst>
            </p:cNvPr>
            <p:cNvSpPr txBox="1"/>
            <p:nvPr/>
          </p:nvSpPr>
          <p:spPr>
            <a:xfrm>
              <a:off x="5426529" y="3372959"/>
              <a:ext cx="5377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Echanger des informations en temps réel dont des images et captures d’écran</a:t>
              </a:r>
            </a:p>
          </p:txBody>
        </p:sp>
      </p:grpSp>
      <p:pic>
        <p:nvPicPr>
          <p:cNvPr id="49" name="Image 48" descr="Une image contenant symbole, logo, Marque, Police&#10;&#10;Description générée automatiquement">
            <a:extLst>
              <a:ext uri="{FF2B5EF4-FFF2-40B4-BE49-F238E27FC236}">
                <a16:creationId xmlns:a16="http://schemas.microsoft.com/office/drawing/2014/main" id="{2C3392F8-4FE5-AFAF-8B77-D9C6A420C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2701" b="29819"/>
          <a:stretch/>
        </p:blipFill>
        <p:spPr>
          <a:xfrm>
            <a:off x="11082252" y="68480"/>
            <a:ext cx="1069997" cy="10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745670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2192002" cy="2178401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8377136" y="4635255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204102" y="4482917"/>
            <a:ext cx="3783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sz="4400" dirty="0">
                <a:solidFill>
                  <a:schemeClr val="bg1"/>
                </a:solidFill>
              </a:rPr>
              <a:t>ACADÉMIQUE</a:t>
            </a:r>
          </a:p>
        </p:txBody>
      </p:sp>
    </p:spTree>
    <p:extLst>
      <p:ext uri="{BB962C8B-B14F-4D97-AF65-F5344CB8AC3E}">
        <p14:creationId xmlns:p14="http://schemas.microsoft.com/office/powerpoint/2010/main" val="216280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745670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2242868" cy="2178401"/>
          </a:xfrm>
          <a:prstGeom prst="homePlate">
            <a:avLst>
              <a:gd name="adj" fmla="val 230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2" name="Image 11" descr="Une image contenant texte, Page web, logiciel, Site web&#10;&#10;Description générée automatiquement">
            <a:extLst>
              <a:ext uri="{FF2B5EF4-FFF2-40B4-BE49-F238E27FC236}">
                <a16:creationId xmlns:a16="http://schemas.microsoft.com/office/drawing/2014/main" id="{485AB21C-3491-E627-59F9-20167A82B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900" y="452867"/>
            <a:ext cx="9505408" cy="5354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37FD47-C346-AC79-9FE2-50483DEF4FBF}"/>
              </a:ext>
            </a:extLst>
          </p:cNvPr>
          <p:cNvSpPr/>
          <p:nvPr/>
        </p:nvSpPr>
        <p:spPr>
          <a:xfrm rot="16200000">
            <a:off x="2489906" y="3618676"/>
            <a:ext cx="530870" cy="687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745670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2242868" cy="2178401"/>
          </a:xfrm>
          <a:prstGeom prst="homePlate">
            <a:avLst>
              <a:gd name="adj" fmla="val 230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3555B8-71E8-9DF0-A233-2E3686BB9B4A}"/>
              </a:ext>
            </a:extLst>
          </p:cNvPr>
          <p:cNvSpPr txBox="1"/>
          <p:nvPr/>
        </p:nvSpPr>
        <p:spPr>
          <a:xfrm>
            <a:off x="4029351" y="381307"/>
            <a:ext cx="621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Qu’est-ce que le  « cloud académique »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A79769-1826-B7A0-9FF1-5D5B80C7A3F4}"/>
              </a:ext>
            </a:extLst>
          </p:cNvPr>
          <p:cNvSpPr txBox="1"/>
          <p:nvPr/>
        </p:nvSpPr>
        <p:spPr>
          <a:xfrm>
            <a:off x="2168450" y="1128400"/>
            <a:ext cx="9697716" cy="370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dirty="0"/>
              <a:t>Plateforme de </a:t>
            </a:r>
            <a:r>
              <a:rPr lang="fr-FR" sz="2000" b="1" dirty="0"/>
              <a:t>stockage (jusqu’à 15 Gb) ;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b="1" dirty="0"/>
              <a:t>Partage </a:t>
            </a:r>
            <a:r>
              <a:rPr lang="fr-FR" sz="2000" dirty="0"/>
              <a:t>de</a:t>
            </a:r>
            <a:r>
              <a:rPr lang="fr-FR" sz="2000" b="1" dirty="0"/>
              <a:t> documents </a:t>
            </a:r>
            <a:r>
              <a:rPr lang="fr-FR" sz="2000" dirty="0"/>
              <a:t>entre les </a:t>
            </a:r>
            <a:r>
              <a:rPr lang="fr-FR" sz="2000" b="1" dirty="0"/>
              <a:t>agents </a:t>
            </a:r>
            <a:r>
              <a:rPr lang="fr-FR" sz="2000" dirty="0"/>
              <a:t>de l’</a:t>
            </a:r>
            <a:r>
              <a:rPr lang="fr-FR" sz="2000" b="1" dirty="0"/>
              <a:t>académie ;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b="1" dirty="0"/>
              <a:t>Modification </a:t>
            </a:r>
            <a:r>
              <a:rPr lang="fr-FR" sz="2000" dirty="0"/>
              <a:t>des</a:t>
            </a:r>
            <a:r>
              <a:rPr lang="fr-FR" sz="2000" b="1" dirty="0"/>
              <a:t> documents en ligne </a:t>
            </a:r>
            <a:r>
              <a:rPr lang="fr-FR" sz="2000" dirty="0"/>
              <a:t>possible</a:t>
            </a:r>
            <a:r>
              <a:rPr lang="fr-FR" sz="2000" b="1" dirty="0"/>
              <a:t> ;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b="1" dirty="0"/>
              <a:t>Gratuit </a:t>
            </a:r>
            <a:r>
              <a:rPr lang="fr-FR" sz="2000" dirty="0"/>
              <a:t>et fourni par l’EN</a:t>
            </a:r>
            <a:r>
              <a:rPr lang="fr-FR" sz="2000" b="1" dirty="0"/>
              <a:t> ; 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b="1" dirty="0"/>
              <a:t>Facile </a:t>
            </a:r>
            <a:r>
              <a:rPr lang="fr-FR" sz="2000" dirty="0"/>
              <a:t>d’</a:t>
            </a:r>
            <a:r>
              <a:rPr lang="fr-FR" sz="2000" b="1" dirty="0"/>
              <a:t>utilisation ;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fr-FR" sz="2000" b="1" dirty="0"/>
              <a:t>Accessibilité :</a:t>
            </a:r>
            <a:r>
              <a:rPr lang="fr-FR" sz="2000" dirty="0"/>
              <a:t> </a:t>
            </a:r>
            <a:r>
              <a:rPr lang="fr-FR" sz="2000" b="1" dirty="0"/>
              <a:t>partage</a:t>
            </a:r>
            <a:r>
              <a:rPr lang="fr-FR" sz="2000" dirty="0"/>
              <a:t> et sous forme d’</a:t>
            </a:r>
            <a:r>
              <a:rPr lang="fr-FR" sz="2000" b="1" dirty="0"/>
              <a:t>application mobile (</a:t>
            </a:r>
            <a:r>
              <a:rPr lang="fr-FR" sz="2000" b="1" dirty="0" err="1"/>
              <a:t>Nextcloud</a:t>
            </a:r>
            <a:r>
              <a:rPr lang="fr-FR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03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texte, logiciel&#10;&#10;Description générée automatiquement">
            <a:extLst>
              <a:ext uri="{FF2B5EF4-FFF2-40B4-BE49-F238E27FC236}">
                <a16:creationId xmlns:a16="http://schemas.microsoft.com/office/drawing/2014/main" id="{A95BAD00-8808-CDD0-AD79-2BC6A833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72" y="235150"/>
            <a:ext cx="10077825" cy="5682313"/>
          </a:xfrm>
          <a:prstGeom prst="rect">
            <a:avLst/>
          </a:prstGeom>
        </p:spPr>
      </p:pic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745670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2242868" cy="2178401"/>
          </a:xfrm>
          <a:prstGeom prst="homePlate">
            <a:avLst>
              <a:gd name="adj" fmla="val 230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28B40D2-A51B-120C-FFAF-54087671F359}"/>
              </a:ext>
            </a:extLst>
          </p:cNvPr>
          <p:cNvSpPr/>
          <p:nvPr/>
        </p:nvSpPr>
        <p:spPr>
          <a:xfrm>
            <a:off x="1983368" y="518959"/>
            <a:ext cx="1555712" cy="2690610"/>
          </a:xfrm>
          <a:prstGeom prst="roundRect">
            <a:avLst>
              <a:gd name="adj" fmla="val 277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62912AE-30A3-D469-BE53-9FC4062B0BD5}"/>
              </a:ext>
            </a:extLst>
          </p:cNvPr>
          <p:cNvSpPr txBox="1"/>
          <p:nvPr/>
        </p:nvSpPr>
        <p:spPr>
          <a:xfrm>
            <a:off x="1866907" y="3218994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Gestion des fichiers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976CF0A-EE62-BD07-7355-FC92A25E8262}"/>
              </a:ext>
            </a:extLst>
          </p:cNvPr>
          <p:cNvSpPr/>
          <p:nvPr/>
        </p:nvSpPr>
        <p:spPr>
          <a:xfrm>
            <a:off x="3980205" y="2066716"/>
            <a:ext cx="1962010" cy="3225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E8EC8-1BD1-4219-8A7C-B14FBA9CBB61}"/>
              </a:ext>
            </a:extLst>
          </p:cNvPr>
          <p:cNvSpPr txBox="1"/>
          <p:nvPr/>
        </p:nvSpPr>
        <p:spPr>
          <a:xfrm>
            <a:off x="5830831" y="5484411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fichiers/dossiers enregistrés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DC9656F-0612-4FC3-6813-323911F3DAE7}"/>
              </a:ext>
            </a:extLst>
          </p:cNvPr>
          <p:cNvSpPr/>
          <p:nvPr/>
        </p:nvSpPr>
        <p:spPr>
          <a:xfrm>
            <a:off x="11884767" y="518959"/>
            <a:ext cx="246116" cy="303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F1CBFA-BF7C-2F79-1DA7-EF284C05C217}"/>
              </a:ext>
            </a:extLst>
          </p:cNvPr>
          <p:cNvSpPr txBox="1"/>
          <p:nvPr/>
        </p:nvSpPr>
        <p:spPr>
          <a:xfrm>
            <a:off x="10265402" y="822830"/>
            <a:ext cx="209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Mode d’affichage des dossiers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1A15DB2-C4F0-4BCE-BED9-2A2A491D69E3}"/>
              </a:ext>
            </a:extLst>
          </p:cNvPr>
          <p:cNvSpPr/>
          <p:nvPr/>
        </p:nvSpPr>
        <p:spPr>
          <a:xfrm>
            <a:off x="4342757" y="540521"/>
            <a:ext cx="304496" cy="303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6B4B169-9F21-5848-4A2C-FAC76F3FA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0852" y="613606"/>
            <a:ext cx="2257959" cy="279019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901743A-B5CC-794B-2C0F-E1049DB7F116}"/>
              </a:ext>
            </a:extLst>
          </p:cNvPr>
          <p:cNvSpPr/>
          <p:nvPr/>
        </p:nvSpPr>
        <p:spPr>
          <a:xfrm>
            <a:off x="6738351" y="540521"/>
            <a:ext cx="2257959" cy="2888480"/>
          </a:xfrm>
          <a:prstGeom prst="roundRect">
            <a:avLst>
              <a:gd name="adj" fmla="val 666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F707D1B-E29F-2D81-1401-7A2851C1EE4D}"/>
              </a:ext>
            </a:extLst>
          </p:cNvPr>
          <p:cNvCxnSpPr>
            <a:cxnSpLocks/>
          </p:cNvCxnSpPr>
          <p:nvPr/>
        </p:nvCxnSpPr>
        <p:spPr>
          <a:xfrm>
            <a:off x="4647253" y="822146"/>
            <a:ext cx="2101856" cy="15040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603DA7B-FFFE-DA86-B0CB-DC1BC7DD9655}"/>
              </a:ext>
            </a:extLst>
          </p:cNvPr>
          <p:cNvCxnSpPr>
            <a:cxnSpLocks/>
          </p:cNvCxnSpPr>
          <p:nvPr/>
        </p:nvCxnSpPr>
        <p:spPr>
          <a:xfrm>
            <a:off x="4647253" y="549886"/>
            <a:ext cx="2101856" cy="805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0EDC69F8-FD74-1231-D362-B9C0BFA225AC}"/>
              </a:ext>
            </a:extLst>
          </p:cNvPr>
          <p:cNvSpPr txBox="1"/>
          <p:nvPr/>
        </p:nvSpPr>
        <p:spPr>
          <a:xfrm>
            <a:off x="2999921" y="5917463"/>
            <a:ext cx="7322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6"/>
                </a:solidFill>
                <a:sym typeface="Wingdings" pitchFamily="2" charset="2"/>
              </a:rPr>
              <a:t> Ajout de document en « glisser-déposer » possible</a:t>
            </a:r>
            <a:endParaRPr lang="fr-FR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D453A9-B11D-CFB7-DF39-CFC3F5BC5166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Sommaire</a:t>
            </a: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63F15B39-04A5-A27A-2D17-A950F8B6B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1302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49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1" y="2066716"/>
            <a:ext cx="1745670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2242868" cy="2178401"/>
          </a:xfrm>
          <a:prstGeom prst="homePlate">
            <a:avLst>
              <a:gd name="adj" fmla="val 230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0D0A24F-A67C-BF6C-430B-62DAB573D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805" y="72751"/>
            <a:ext cx="9833224" cy="45735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7D1BEDA-9212-28CB-B1A3-6D0409F2D595}"/>
              </a:ext>
            </a:extLst>
          </p:cNvPr>
          <p:cNvGrpSpPr/>
          <p:nvPr/>
        </p:nvGrpSpPr>
        <p:grpSpPr>
          <a:xfrm>
            <a:off x="2154194" y="954777"/>
            <a:ext cx="2743200" cy="1892300"/>
            <a:chOff x="2154194" y="954777"/>
            <a:chExt cx="2743200" cy="1892300"/>
          </a:xfrm>
        </p:grpSpPr>
        <p:pic>
          <p:nvPicPr>
            <p:cNvPr id="17" name="Image 16" descr="Une image contenant texte, capture d’écran, Police, nombre&#10;&#10;Description générée automatiquement">
              <a:extLst>
                <a:ext uri="{FF2B5EF4-FFF2-40B4-BE49-F238E27FC236}">
                  <a16:creationId xmlns:a16="http://schemas.microsoft.com/office/drawing/2014/main" id="{021791D1-C961-EFC0-7DB7-17E76AE75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4194" y="954777"/>
              <a:ext cx="2743200" cy="18923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4EA9459-14AC-6644-AB15-E31C49C050D2}"/>
                </a:ext>
              </a:extLst>
            </p:cNvPr>
            <p:cNvSpPr txBox="1"/>
            <p:nvPr/>
          </p:nvSpPr>
          <p:spPr>
            <a:xfrm>
              <a:off x="2483146" y="2557101"/>
              <a:ext cx="2083904" cy="16158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050" b="1" dirty="0"/>
                <a:t>Nom Prénom [mail académique]</a:t>
              </a:r>
            </a:p>
          </p:txBody>
        </p:sp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1570F16-3B02-1BEF-1F35-0FE4FAB72B85}"/>
              </a:ext>
            </a:extLst>
          </p:cNvPr>
          <p:cNvCxnSpPr>
            <a:cxnSpLocks/>
          </p:cNvCxnSpPr>
          <p:nvPr/>
        </p:nvCxnSpPr>
        <p:spPr>
          <a:xfrm flipH="1">
            <a:off x="4897394" y="358768"/>
            <a:ext cx="4160109" cy="827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56FEDAF-F1C2-4E7B-8FA9-18EDBEA1AA5F}"/>
              </a:ext>
            </a:extLst>
          </p:cNvPr>
          <p:cNvCxnSpPr>
            <a:cxnSpLocks/>
          </p:cNvCxnSpPr>
          <p:nvPr/>
        </p:nvCxnSpPr>
        <p:spPr>
          <a:xfrm>
            <a:off x="4621345" y="2105115"/>
            <a:ext cx="494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24F171D-6AD1-742F-484F-ECF8C36C5AE5}"/>
              </a:ext>
            </a:extLst>
          </p:cNvPr>
          <p:cNvSpPr txBox="1"/>
          <p:nvPr/>
        </p:nvSpPr>
        <p:spPr>
          <a:xfrm>
            <a:off x="4897394" y="1866968"/>
            <a:ext cx="174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Ajouter un agent au partage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A86E2E5-738F-2AEA-DAE5-98591A71DF32}"/>
              </a:ext>
            </a:extLst>
          </p:cNvPr>
          <p:cNvCxnSpPr>
            <a:cxnSpLocks/>
          </p:cNvCxnSpPr>
          <p:nvPr/>
        </p:nvCxnSpPr>
        <p:spPr>
          <a:xfrm>
            <a:off x="3277922" y="2718684"/>
            <a:ext cx="0" cy="428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A165796-8E66-A74B-6D44-8FDFCA288F85}"/>
              </a:ext>
            </a:extLst>
          </p:cNvPr>
          <p:cNvSpPr txBox="1"/>
          <p:nvPr/>
        </p:nvSpPr>
        <p:spPr>
          <a:xfrm>
            <a:off x="2412428" y="3087594"/>
            <a:ext cx="174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Personne avec qui le document est partagé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00927CB-179E-E4D0-567B-3A976410839B}"/>
              </a:ext>
            </a:extLst>
          </p:cNvPr>
          <p:cNvCxnSpPr>
            <a:cxnSpLocks/>
          </p:cNvCxnSpPr>
          <p:nvPr/>
        </p:nvCxnSpPr>
        <p:spPr>
          <a:xfrm>
            <a:off x="4648097" y="2699133"/>
            <a:ext cx="440847" cy="432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8BC98BA-B4EB-6FE3-F759-12FAC51FD3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8943" y="3194018"/>
            <a:ext cx="1767015" cy="21613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F3109312-4B39-9497-4D40-F6055EA1999D}"/>
              </a:ext>
            </a:extLst>
          </p:cNvPr>
          <p:cNvSpPr txBox="1"/>
          <p:nvPr/>
        </p:nvSpPr>
        <p:spPr>
          <a:xfrm>
            <a:off x="4158099" y="5426082"/>
            <a:ext cx="36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Paramètres à vérifier et sélectionner pour un partage « optimal »</a:t>
            </a:r>
          </a:p>
        </p:txBody>
      </p:sp>
      <p:pic>
        <p:nvPicPr>
          <p:cNvPr id="39" name="Image 3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C5A17A8-D13D-59D5-F489-1DE3D6728A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4149" y="1120590"/>
            <a:ext cx="1890161" cy="252664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5BA6FF1-8D4D-A0F4-E0E8-9C0E22B2BEC2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9938793" y="358768"/>
            <a:ext cx="260437" cy="761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985F947-5AB4-D4E2-3518-8A9B4418164B}"/>
              </a:ext>
            </a:extLst>
          </p:cNvPr>
          <p:cNvSpPr txBox="1"/>
          <p:nvPr/>
        </p:nvSpPr>
        <p:spPr>
          <a:xfrm>
            <a:off x="8378813" y="3766360"/>
            <a:ext cx="364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Actions sur le dossier </a:t>
            </a:r>
          </a:p>
          <a:p>
            <a:pPr algn="ctr"/>
            <a:r>
              <a:rPr lang="fr-FR" dirty="0"/>
              <a:t>(possibilité de le télécharger entièrement)</a:t>
            </a:r>
          </a:p>
        </p:txBody>
      </p:sp>
    </p:spTree>
    <p:extLst>
      <p:ext uri="{BB962C8B-B14F-4D97-AF65-F5344CB8AC3E}">
        <p14:creationId xmlns:p14="http://schemas.microsoft.com/office/powerpoint/2010/main" val="36550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7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4" name="Image 13" descr="Une image contenant texte, logiciel, nombre, Icône d’ordinateur&#10;&#10;Description générée automatiquement">
            <a:extLst>
              <a:ext uri="{FF2B5EF4-FFF2-40B4-BE49-F238E27FC236}">
                <a16:creationId xmlns:a16="http://schemas.microsoft.com/office/drawing/2014/main" id="{4E85524F-1312-503D-0FF6-C15C0BEC9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172" y="664751"/>
            <a:ext cx="9815325" cy="55118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885C51-CD22-C53D-E11E-927B05E766EB}"/>
              </a:ext>
            </a:extLst>
          </p:cNvPr>
          <p:cNvSpPr txBox="1"/>
          <p:nvPr/>
        </p:nvSpPr>
        <p:spPr>
          <a:xfrm>
            <a:off x="5601324" y="97032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 prochain café ?</a:t>
            </a:r>
          </a:p>
        </p:txBody>
      </p:sp>
    </p:spTree>
    <p:extLst>
      <p:ext uri="{BB962C8B-B14F-4D97-AF65-F5344CB8AC3E}">
        <p14:creationId xmlns:p14="http://schemas.microsoft.com/office/powerpoint/2010/main" val="142043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1745673" cy="2069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772756-B375-619A-9C79-537493BDDD16}"/>
              </a:ext>
            </a:extLst>
          </p:cNvPr>
          <p:cNvSpPr txBox="1"/>
          <p:nvPr/>
        </p:nvSpPr>
        <p:spPr>
          <a:xfrm>
            <a:off x="5601324" y="97032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 prochain café ?</a:t>
            </a:r>
          </a:p>
        </p:txBody>
      </p:sp>
      <p:pic>
        <p:nvPicPr>
          <p:cNvPr id="14" name="Image 13" descr="Une image contenant texte, logiciel, nombre, Icône d’ordinateur&#10;&#10;Description générée automatiquement">
            <a:extLst>
              <a:ext uri="{FF2B5EF4-FFF2-40B4-BE49-F238E27FC236}">
                <a16:creationId xmlns:a16="http://schemas.microsoft.com/office/drawing/2014/main" id="{4E85524F-1312-503D-0FF6-C15C0BEC93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7731"/>
          <a:stretch/>
        </p:blipFill>
        <p:spPr>
          <a:xfrm>
            <a:off x="2061172" y="664752"/>
            <a:ext cx="9815326" cy="1778646"/>
          </a:xfrm>
          <a:prstGeom prst="rect">
            <a:avLst/>
          </a:prstGeom>
        </p:spPr>
      </p:pic>
      <p:pic>
        <p:nvPicPr>
          <p:cNvPr id="13" name="Image 12" descr="Une image contenant texte, Polic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CE0580B6-16FC-1034-E75F-BA2DCFB74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1171" y="2451823"/>
            <a:ext cx="9815325" cy="2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3" y="1"/>
            <a:ext cx="12192003" cy="206971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7404593" y="488803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4787402" y="650138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</p:spTree>
    <p:extLst>
      <p:ext uri="{BB962C8B-B14F-4D97-AF65-F5344CB8AC3E}">
        <p14:creationId xmlns:p14="http://schemas.microsoft.com/office/powerpoint/2010/main" val="20956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4" name="Image 13" descr="Une image contenant texte, Page web, logiciel, Site web&#10;&#10;Description générée automatiquement">
            <a:extLst>
              <a:ext uri="{FF2B5EF4-FFF2-40B4-BE49-F238E27FC236}">
                <a16:creationId xmlns:a16="http://schemas.microsoft.com/office/drawing/2014/main" id="{0B4AB1D9-3911-AB0F-ADD3-2470CFF3F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900" y="452867"/>
            <a:ext cx="9505408" cy="5354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2DD684-7A3A-F375-62D8-29246395156C}"/>
              </a:ext>
            </a:extLst>
          </p:cNvPr>
          <p:cNvSpPr/>
          <p:nvPr/>
        </p:nvSpPr>
        <p:spPr>
          <a:xfrm>
            <a:off x="2379559" y="1034114"/>
            <a:ext cx="759125" cy="4364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2" name="Image 11" descr="Une image contenant texte, Page web, logiciel, Site web&#10;&#10;Description générée automatiquement">
            <a:extLst>
              <a:ext uri="{FF2B5EF4-FFF2-40B4-BE49-F238E27FC236}">
                <a16:creationId xmlns:a16="http://schemas.microsoft.com/office/drawing/2014/main" id="{8EAA83D5-39B5-3681-8963-36906A9107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2" t="9727" r="90776" b="8761"/>
          <a:stretch/>
        </p:blipFill>
        <p:spPr>
          <a:xfrm>
            <a:off x="2366748" y="0"/>
            <a:ext cx="1075972" cy="626840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EE2DE37-6F92-5548-EC36-4AA311374CE3}"/>
              </a:ext>
            </a:extLst>
          </p:cNvPr>
          <p:cNvSpPr/>
          <p:nvPr/>
        </p:nvSpPr>
        <p:spPr>
          <a:xfrm>
            <a:off x="2366748" y="138023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4784907-662D-31B6-2D61-9FE9D17F446C}"/>
              </a:ext>
            </a:extLst>
          </p:cNvPr>
          <p:cNvCxnSpPr>
            <a:cxnSpLocks/>
            <a:endCxn id="3" idx="6"/>
          </p:cNvCxnSpPr>
          <p:nvPr/>
        </p:nvCxnSpPr>
        <p:spPr>
          <a:xfrm flipH="1">
            <a:off x="3442720" y="490498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7EFC2D7-9E98-4FFB-9740-FDE86B4D81E6}"/>
              </a:ext>
            </a:extLst>
          </p:cNvPr>
          <p:cNvSpPr txBox="1"/>
          <p:nvPr/>
        </p:nvSpPr>
        <p:spPr>
          <a:xfrm>
            <a:off x="4161034" y="305831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Revenir à la page d’accueil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3B147DA-75D0-7600-E1AD-D27CC83F7985}"/>
              </a:ext>
            </a:extLst>
          </p:cNvPr>
          <p:cNvSpPr/>
          <p:nvPr/>
        </p:nvSpPr>
        <p:spPr>
          <a:xfrm>
            <a:off x="2366748" y="937454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5EBF26F-3ADE-61A2-7B61-9BEC78C6CFA7}"/>
              </a:ext>
            </a:extLst>
          </p:cNvPr>
          <p:cNvCxnSpPr>
            <a:cxnSpLocks/>
            <a:endCxn id="19" idx="6"/>
          </p:cNvCxnSpPr>
          <p:nvPr/>
        </p:nvCxnSpPr>
        <p:spPr>
          <a:xfrm flipH="1">
            <a:off x="3442720" y="1289929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9A3CE0D4-7FA9-AF84-94AE-B33F5A3B39EC}"/>
              </a:ext>
            </a:extLst>
          </p:cNvPr>
          <p:cNvSpPr txBox="1"/>
          <p:nvPr/>
        </p:nvSpPr>
        <p:spPr>
          <a:xfrm>
            <a:off x="4161034" y="1003664"/>
            <a:ext cx="79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Accès à la messagerie académique, le calendrier, les contacts et outils internes à la messagerie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F7C0EF-869B-A2E4-6057-EE79D39BA043}"/>
              </a:ext>
            </a:extLst>
          </p:cNvPr>
          <p:cNvSpPr/>
          <p:nvPr/>
        </p:nvSpPr>
        <p:spPr>
          <a:xfrm>
            <a:off x="2366748" y="1702748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AA80C80-331B-363E-E66E-6F3B40D2C6F8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3442720" y="2055223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5BA4DFF-5975-912A-C226-2CA067F51E79}"/>
              </a:ext>
            </a:extLst>
          </p:cNvPr>
          <p:cNvSpPr txBox="1"/>
          <p:nvPr/>
        </p:nvSpPr>
        <p:spPr>
          <a:xfrm>
            <a:off x="4161034" y="1870556"/>
            <a:ext cx="790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Accès à l’annuaire de l’ensemble des services de l’EN de l’académie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4D9971E-05BC-30F0-B3FE-A3608022E5DB}"/>
              </a:ext>
            </a:extLst>
          </p:cNvPr>
          <p:cNvSpPr/>
          <p:nvPr/>
        </p:nvSpPr>
        <p:spPr>
          <a:xfrm>
            <a:off x="2366748" y="2440159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11F97EB-E376-4486-6658-437A1B50563B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3442720" y="2792634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766265E-5ED7-A3BE-8849-949DD95F6D49}"/>
              </a:ext>
            </a:extLst>
          </p:cNvPr>
          <p:cNvSpPr txBox="1"/>
          <p:nvPr/>
        </p:nvSpPr>
        <p:spPr>
          <a:xfrm>
            <a:off x="4161034" y="2607967"/>
            <a:ext cx="656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Accès à ARENA : Le LSL, IMAG’IN, la BNS, I-Prof, </a:t>
            </a:r>
            <a:r>
              <a:rPr lang="fr-FR" dirty="0" err="1"/>
              <a:t>M@gistère</a:t>
            </a:r>
            <a:r>
              <a:rPr lang="fr-FR" dirty="0"/>
              <a:t>, etc.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44FACB8-373F-5EB3-1FC1-FF0BF007F6C9}"/>
              </a:ext>
            </a:extLst>
          </p:cNvPr>
          <p:cNvSpPr/>
          <p:nvPr/>
        </p:nvSpPr>
        <p:spPr>
          <a:xfrm>
            <a:off x="2366748" y="3194428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5D48E55-24C9-F460-8070-900E4DA6E969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3442720" y="3546903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4FE98448-B1D4-5079-8A46-C38FC519DDF0}"/>
              </a:ext>
            </a:extLst>
          </p:cNvPr>
          <p:cNvSpPr txBox="1"/>
          <p:nvPr/>
        </p:nvSpPr>
        <p:spPr>
          <a:xfrm>
            <a:off x="4161034" y="3250270"/>
            <a:ext cx="79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Accès à CHORUS (déclaration de frais de déplacement), les modalités de remboursement, des guides selon la situation, VEHI’P, les congés bonifiés, etc.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C3FB106-0872-768A-5EA4-CB93A1ECF59C}"/>
              </a:ext>
            </a:extLst>
          </p:cNvPr>
          <p:cNvSpPr/>
          <p:nvPr/>
        </p:nvSpPr>
        <p:spPr>
          <a:xfrm>
            <a:off x="2366748" y="3957666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C53CEEA-6413-3B10-6FC5-AF3D1CAE003D}"/>
              </a:ext>
            </a:extLst>
          </p:cNvPr>
          <p:cNvCxnSpPr>
            <a:cxnSpLocks/>
            <a:endCxn id="31" idx="6"/>
          </p:cNvCxnSpPr>
          <p:nvPr/>
        </p:nvCxnSpPr>
        <p:spPr>
          <a:xfrm flipH="1">
            <a:off x="3442720" y="4310141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B1AD5BB-1BF7-5655-B1BB-8CB5D1F50DD9}"/>
              </a:ext>
            </a:extLst>
          </p:cNvPr>
          <p:cNvSpPr txBox="1"/>
          <p:nvPr/>
        </p:nvSpPr>
        <p:spPr>
          <a:xfrm>
            <a:off x="4161034" y="4023876"/>
            <a:ext cx="79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Accès au cloud : Plateforme de stockage et de partage entre les personnels de l’EN de l’académie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2C1477F-58A5-500E-8ED6-1C0F817A76DB}"/>
              </a:ext>
            </a:extLst>
          </p:cNvPr>
          <p:cNvSpPr/>
          <p:nvPr/>
        </p:nvSpPr>
        <p:spPr>
          <a:xfrm>
            <a:off x="2366748" y="4720903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00DE255-C7F9-2C74-0AC2-2CA63EA6C15A}"/>
              </a:ext>
            </a:extLst>
          </p:cNvPr>
          <p:cNvCxnSpPr>
            <a:cxnSpLocks/>
            <a:endCxn id="34" idx="6"/>
          </p:cNvCxnSpPr>
          <p:nvPr/>
        </p:nvCxnSpPr>
        <p:spPr>
          <a:xfrm flipH="1">
            <a:off x="3442720" y="5073378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8A68146D-E444-D86E-84C1-6E2FFCF35B8E}"/>
              </a:ext>
            </a:extLst>
          </p:cNvPr>
          <p:cNvSpPr txBox="1"/>
          <p:nvPr/>
        </p:nvSpPr>
        <p:spPr>
          <a:xfrm>
            <a:off x="4161034" y="4888711"/>
            <a:ext cx="74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Permet d’accéder à la plateforme de gestion des fiches de paie (</a:t>
            </a:r>
            <a:r>
              <a:rPr lang="fr-FR" dirty="0" err="1"/>
              <a:t>ensap.gouv.fr</a:t>
            </a:r>
            <a:r>
              <a:rPr lang="fr-FR" dirty="0"/>
              <a:t>)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8FC510F-118E-B6D8-110A-BAB1119AA031}"/>
              </a:ext>
            </a:extLst>
          </p:cNvPr>
          <p:cNvSpPr/>
          <p:nvPr/>
        </p:nvSpPr>
        <p:spPr>
          <a:xfrm>
            <a:off x="2366748" y="5469248"/>
            <a:ext cx="1075972" cy="7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FA4FF71-E2F7-896A-EC0A-AF8E36A86770}"/>
              </a:ext>
            </a:extLst>
          </p:cNvPr>
          <p:cNvCxnSpPr>
            <a:cxnSpLocks/>
            <a:endCxn id="37" idx="6"/>
          </p:cNvCxnSpPr>
          <p:nvPr/>
        </p:nvCxnSpPr>
        <p:spPr>
          <a:xfrm flipH="1">
            <a:off x="3442720" y="5821723"/>
            <a:ext cx="7183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2AE39A2-6435-18E5-9906-3C6B983F7417}"/>
              </a:ext>
            </a:extLst>
          </p:cNvPr>
          <p:cNvSpPr txBox="1"/>
          <p:nvPr/>
        </p:nvSpPr>
        <p:spPr>
          <a:xfrm>
            <a:off x="4161034" y="5637056"/>
            <a:ext cx="565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Accompagnement des agents sur diverses problématiques </a:t>
            </a:r>
          </a:p>
        </p:txBody>
      </p:sp>
    </p:spTree>
    <p:extLst>
      <p:ext uri="{BB962C8B-B14F-4D97-AF65-F5344CB8AC3E}">
        <p14:creationId xmlns:p14="http://schemas.microsoft.com/office/powerpoint/2010/main" val="26311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6" grpId="0"/>
      <p:bldP spid="37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2" name="Image 11" descr="Une image contenant texte, Page web, logiciel, Site web&#10;&#10;Description générée automatiquement">
            <a:extLst>
              <a:ext uri="{FF2B5EF4-FFF2-40B4-BE49-F238E27FC236}">
                <a16:creationId xmlns:a16="http://schemas.microsoft.com/office/drawing/2014/main" id="{8EAA83D5-39B5-3681-8963-36906A910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900" y="452867"/>
            <a:ext cx="9505408" cy="5354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2495D8-584C-09F7-03C6-E811B0B2E6FE}"/>
              </a:ext>
            </a:extLst>
          </p:cNvPr>
          <p:cNvSpPr/>
          <p:nvPr/>
        </p:nvSpPr>
        <p:spPr>
          <a:xfrm rot="16200000">
            <a:off x="7121322" y="-2751341"/>
            <a:ext cx="721510" cy="8353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75B3F9-A6B0-BB8E-935E-C403C61E9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241" y="576835"/>
            <a:ext cx="9774607" cy="6911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F8F7D6D-892C-909D-8C20-49F99E569F1C}"/>
              </a:ext>
            </a:extLst>
          </p:cNvPr>
          <p:cNvSpPr txBox="1"/>
          <p:nvPr/>
        </p:nvSpPr>
        <p:spPr>
          <a:xfrm>
            <a:off x="5102724" y="65586"/>
            <a:ext cx="425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Les rubriques de documentation</a:t>
            </a:r>
          </a:p>
        </p:txBody>
      </p:sp>
      <p:pic>
        <p:nvPicPr>
          <p:cNvPr id="17" name="Image 16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8F929801-2130-424A-18C6-E3836BFC3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433" y="1431868"/>
            <a:ext cx="9724028" cy="46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078511-5422-5F54-90C6-2E2902E87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241" y="576835"/>
            <a:ext cx="9774607" cy="69113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A2D772-9D3B-4C82-FB9B-504717D34B4A}"/>
              </a:ext>
            </a:extLst>
          </p:cNvPr>
          <p:cNvSpPr txBox="1"/>
          <p:nvPr/>
        </p:nvSpPr>
        <p:spPr>
          <a:xfrm>
            <a:off x="5102724" y="65586"/>
            <a:ext cx="425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Les rubriques de documentation</a:t>
            </a:r>
          </a:p>
        </p:txBody>
      </p:sp>
      <p:pic>
        <p:nvPicPr>
          <p:cNvPr id="18" name="Image 17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C34C6939-3241-DA1B-63C7-E15434C7F9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26" r="1" b="86208"/>
          <a:stretch/>
        </p:blipFill>
        <p:spPr>
          <a:xfrm>
            <a:off x="2344241" y="1431868"/>
            <a:ext cx="9736220" cy="634848"/>
          </a:xfrm>
          <a:prstGeom prst="rect">
            <a:avLst/>
          </a:prstGeom>
        </p:spPr>
      </p:pic>
      <p:pic>
        <p:nvPicPr>
          <p:cNvPr id="20" name="Image 1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D51AE63-595C-F104-6B7B-B3ECB2218F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2049" y="2099066"/>
            <a:ext cx="9739690" cy="37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6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2" y="1"/>
            <a:ext cx="2242870" cy="2069716"/>
          </a:xfrm>
          <a:prstGeom prst="homePlate">
            <a:avLst>
              <a:gd name="adj" fmla="val 243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D2962-9701-B350-E9A1-CE23BBC54B3D}"/>
              </a:ext>
            </a:extLst>
          </p:cNvPr>
          <p:cNvSpPr/>
          <p:nvPr/>
        </p:nvSpPr>
        <p:spPr>
          <a:xfrm>
            <a:off x="0" y="2066716"/>
            <a:ext cx="1745673" cy="2161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8D6C5-3461-F4A7-9F63-06432D83C003}"/>
              </a:ext>
            </a:extLst>
          </p:cNvPr>
          <p:cNvSpPr/>
          <p:nvPr/>
        </p:nvSpPr>
        <p:spPr>
          <a:xfrm>
            <a:off x="-2" y="4228025"/>
            <a:ext cx="1745673" cy="217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 descr="Chat">
            <a:extLst>
              <a:ext uri="{FF2B5EF4-FFF2-40B4-BE49-F238E27FC236}">
                <a16:creationId xmlns:a16="http://schemas.microsoft.com/office/drawing/2014/main" id="{9B5C5CDC-3286-C892-9686-B9EAF44DB5D3}"/>
              </a:ext>
            </a:extLst>
          </p:cNvPr>
          <p:cNvSpPr/>
          <p:nvPr/>
        </p:nvSpPr>
        <p:spPr>
          <a:xfrm>
            <a:off x="270447" y="272035"/>
            <a:ext cx="1141874" cy="114187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Outils">
            <a:extLst>
              <a:ext uri="{FF2B5EF4-FFF2-40B4-BE49-F238E27FC236}">
                <a16:creationId xmlns:a16="http://schemas.microsoft.com/office/drawing/2014/main" id="{B16B1F96-91D7-3654-53E0-A80648E21A4E}"/>
              </a:ext>
            </a:extLst>
          </p:cNvPr>
          <p:cNvSpPr/>
          <p:nvPr/>
        </p:nvSpPr>
        <p:spPr>
          <a:xfrm>
            <a:off x="315502" y="2321195"/>
            <a:ext cx="1051764" cy="10517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Nuage">
            <a:extLst>
              <a:ext uri="{FF2B5EF4-FFF2-40B4-BE49-F238E27FC236}">
                <a16:creationId xmlns:a16="http://schemas.microsoft.com/office/drawing/2014/main" id="{384AD270-84C6-0F3A-843B-261FD5135C0C}"/>
              </a:ext>
            </a:extLst>
          </p:cNvPr>
          <p:cNvSpPr/>
          <p:nvPr/>
        </p:nvSpPr>
        <p:spPr>
          <a:xfrm>
            <a:off x="270447" y="4284208"/>
            <a:ext cx="1141874" cy="114187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3AC7A-603B-390F-5BC4-8B50FD3DA12C}"/>
              </a:ext>
            </a:extLst>
          </p:cNvPr>
          <p:cNvSpPr txBox="1"/>
          <p:nvPr/>
        </p:nvSpPr>
        <p:spPr>
          <a:xfrm>
            <a:off x="251415" y="1402320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PARTAGE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B59248-004B-7230-944C-3AA5465B8D21}"/>
              </a:ext>
            </a:extLst>
          </p:cNvPr>
          <p:cNvSpPr txBox="1"/>
          <p:nvPr/>
        </p:nvSpPr>
        <p:spPr>
          <a:xfrm>
            <a:off x="123880" y="3586571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OUTILS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ACD1CA-BAA9-8EBF-8817-58C0492F8EB9}"/>
              </a:ext>
            </a:extLst>
          </p:cNvPr>
          <p:cNvSpPr txBox="1"/>
          <p:nvPr/>
        </p:nvSpPr>
        <p:spPr>
          <a:xfrm>
            <a:off x="43600" y="5453964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CLOUD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ACADÉMIQUE</a:t>
            </a:r>
          </a:p>
        </p:txBody>
      </p:sp>
      <p:pic>
        <p:nvPicPr>
          <p:cNvPr id="12" name="Image 11" descr="Une image contenant texte, Page web, logiciel, Site web&#10;&#10;Description générée automatiquement">
            <a:extLst>
              <a:ext uri="{FF2B5EF4-FFF2-40B4-BE49-F238E27FC236}">
                <a16:creationId xmlns:a16="http://schemas.microsoft.com/office/drawing/2014/main" id="{8EAA83D5-39B5-3681-8963-36906A910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900" y="452867"/>
            <a:ext cx="9505408" cy="5354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2495D8-584C-09F7-03C6-E811B0B2E6FE}"/>
              </a:ext>
            </a:extLst>
          </p:cNvPr>
          <p:cNvSpPr/>
          <p:nvPr/>
        </p:nvSpPr>
        <p:spPr>
          <a:xfrm rot="16200000">
            <a:off x="9921995" y="-882148"/>
            <a:ext cx="530870" cy="3159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9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B40C73-CCC1-6843-B9EC-8FDD4F348939}">
  <we:reference id="wa104178141" version="4.3.3.0" store="fr-F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15816</TotalTime>
  <Words>719</Words>
  <Application>Microsoft Macintosh PowerPoint</Application>
  <PresentationFormat>Grand écran</PresentationFormat>
  <Paragraphs>162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Nova</vt:lpstr>
      <vt:lpstr>GradientRiseVTI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PAYET</dc:creator>
  <cp:lastModifiedBy>Robin PAYET</cp:lastModifiedBy>
  <cp:revision>9</cp:revision>
  <dcterms:created xsi:type="dcterms:W3CDTF">2023-05-12T16:50:51Z</dcterms:created>
  <dcterms:modified xsi:type="dcterms:W3CDTF">2023-05-24T13:20:38Z</dcterms:modified>
</cp:coreProperties>
</file>