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26"/>
  </p:notesMasterIdLst>
  <p:sldIdLst>
    <p:sldId id="256" r:id="rId2"/>
    <p:sldId id="286" r:id="rId3"/>
    <p:sldId id="287" r:id="rId4"/>
    <p:sldId id="295" r:id="rId5"/>
    <p:sldId id="257" r:id="rId6"/>
    <p:sldId id="262" r:id="rId7"/>
    <p:sldId id="266" r:id="rId8"/>
    <p:sldId id="267" r:id="rId9"/>
    <p:sldId id="268" r:id="rId10"/>
    <p:sldId id="269" r:id="rId11"/>
    <p:sldId id="270" r:id="rId12"/>
    <p:sldId id="289" r:id="rId13"/>
    <p:sldId id="288" r:id="rId14"/>
    <p:sldId id="258" r:id="rId15"/>
    <p:sldId id="272" r:id="rId16"/>
    <p:sldId id="273" r:id="rId17"/>
    <p:sldId id="274" r:id="rId18"/>
    <p:sldId id="277" r:id="rId19"/>
    <p:sldId id="275" r:id="rId20"/>
    <p:sldId id="281" r:id="rId21"/>
    <p:sldId id="280" r:id="rId22"/>
    <p:sldId id="282" r:id="rId23"/>
    <p:sldId id="284" r:id="rId24"/>
    <p:sldId id="29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CC0099"/>
    <a:srgbClr val="FF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5C09A-B27B-4141-A10A-78CCB9CD28D2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66053-FE50-4542-A3A5-64F8B9681A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537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Diapo d’intro –tout le monde s’installe – Présentation Jeanne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B66053-FE50-4542-A3A5-64F8B9681A7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054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Insister sur la posture et le but de cette formation : le langage corporel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B66053-FE50-4542-A3A5-64F8B9681A7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88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Au cours de cette journée on ne travaillera pas du tout le contenu du discours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B66053-FE50-4542-A3A5-64F8B9681A7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27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5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11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669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90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2220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388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841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72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4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0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04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49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01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30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866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2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9A64E-DDF1-4A16-9EF0-0F0518C59C76}" type="datetimeFigureOut">
              <a:rPr lang="fr-FR" smtClean="0"/>
              <a:t>05/04/2022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EEE4EF-D3BD-44B4-9245-E4A7AC0B27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17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D230378-B544-4DF6-936A-4469478718E9}"/>
              </a:ext>
            </a:extLst>
          </p:cNvPr>
          <p:cNvSpPr txBox="1"/>
          <p:nvPr/>
        </p:nvSpPr>
        <p:spPr>
          <a:xfrm>
            <a:off x="561893" y="1616839"/>
            <a:ext cx="90415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+mj-lt"/>
              </a:rPr>
              <a:t>Développer les compétences orales des élèves en vue de l’épreuve du Grand Oral</a:t>
            </a:r>
          </a:p>
          <a:p>
            <a:pPr algn="ctr"/>
            <a:endParaRPr lang="fr-FR" sz="4000" dirty="0">
              <a:latin typeface="+mj-lt"/>
            </a:endParaRPr>
          </a:p>
          <a:p>
            <a:pPr algn="ctr"/>
            <a:r>
              <a:rPr lang="fr-FR" sz="2800" dirty="0">
                <a:latin typeface="+mj-lt"/>
              </a:rPr>
              <a:t>Formation du 06 avril 2022</a:t>
            </a:r>
          </a:p>
          <a:p>
            <a:pPr algn="ctr"/>
            <a:endParaRPr lang="fr-FR" sz="2800" dirty="0">
              <a:latin typeface="+mj-lt"/>
            </a:endParaRPr>
          </a:p>
          <a:p>
            <a:pPr algn="ctr"/>
            <a:r>
              <a:rPr lang="fr-FR" sz="2800" dirty="0">
                <a:latin typeface="+mj-lt"/>
              </a:rPr>
              <a:t>Lycée Arthur Varoquaux TOMBLAINE</a:t>
            </a:r>
          </a:p>
        </p:txBody>
      </p:sp>
    </p:spTree>
    <p:extLst>
      <p:ext uri="{BB962C8B-B14F-4D97-AF65-F5344CB8AC3E}">
        <p14:creationId xmlns:p14="http://schemas.microsoft.com/office/powerpoint/2010/main" val="2590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30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10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FE65B4-9D48-46E6-8245-70C8016DFF07}"/>
              </a:ext>
            </a:extLst>
          </p:cNvPr>
          <p:cNvSpPr txBox="1"/>
          <p:nvPr/>
        </p:nvSpPr>
        <p:spPr>
          <a:xfrm>
            <a:off x="133076" y="3431080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Un orateur est d’abord </a:t>
            </a:r>
            <a:r>
              <a:rPr lang="fr-FR" sz="3200" b="1" dirty="0">
                <a:latin typeface="+mj-lt"/>
              </a:rPr>
              <a:t>vu</a:t>
            </a:r>
            <a:endParaRPr lang="fr-FR" sz="2000" b="1" dirty="0"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7E3A484-BC22-45D8-BC44-59BBF3423C1E}"/>
              </a:ext>
            </a:extLst>
          </p:cNvPr>
          <p:cNvSpPr txBox="1"/>
          <p:nvPr/>
        </p:nvSpPr>
        <p:spPr>
          <a:xfrm>
            <a:off x="3307583" y="3431080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CC0099"/>
                </a:solidFill>
                <a:latin typeface="+mj-lt"/>
              </a:rPr>
              <a:t>Il est ensuite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entendu</a:t>
            </a:r>
            <a:endParaRPr lang="fr-FR" sz="2000" b="1" dirty="0">
              <a:solidFill>
                <a:srgbClr val="CC0099"/>
              </a:solidFill>
              <a:latin typeface="+mj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6141BED-979C-4A83-9279-48CD3380CF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15880" r="6618" b="16576"/>
          <a:stretch/>
        </p:blipFill>
        <p:spPr>
          <a:xfrm>
            <a:off x="4375249" y="4705526"/>
            <a:ext cx="1213207" cy="94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30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10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FE65B4-9D48-46E6-8245-70C8016DFF07}"/>
              </a:ext>
            </a:extLst>
          </p:cNvPr>
          <p:cNvSpPr txBox="1"/>
          <p:nvPr/>
        </p:nvSpPr>
        <p:spPr>
          <a:xfrm>
            <a:off x="133076" y="3431080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Un orateur est d’abord </a:t>
            </a:r>
            <a:r>
              <a:rPr lang="fr-FR" sz="3200" b="1" dirty="0">
                <a:latin typeface="+mj-lt"/>
              </a:rPr>
              <a:t>vu</a:t>
            </a:r>
            <a:endParaRPr lang="fr-FR" sz="2000" b="1" dirty="0"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7E3A484-BC22-45D8-BC44-59BBF3423C1E}"/>
              </a:ext>
            </a:extLst>
          </p:cNvPr>
          <p:cNvSpPr txBox="1"/>
          <p:nvPr/>
        </p:nvSpPr>
        <p:spPr>
          <a:xfrm>
            <a:off x="3307583" y="3431080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Il est ensuite </a:t>
            </a:r>
            <a:r>
              <a:rPr lang="fr-FR" sz="3200" b="1" dirty="0">
                <a:latin typeface="+mj-lt"/>
              </a:rPr>
              <a:t>entendu</a:t>
            </a:r>
            <a:endParaRPr lang="fr-FR" sz="2000" b="1" dirty="0"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2215524-2599-4093-B3BF-EA95EEF9FB62}"/>
              </a:ext>
            </a:extLst>
          </p:cNvPr>
          <p:cNvSpPr txBox="1"/>
          <p:nvPr/>
        </p:nvSpPr>
        <p:spPr>
          <a:xfrm>
            <a:off x="6482090" y="3426920"/>
            <a:ext cx="36769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CC0099"/>
                </a:solidFill>
                <a:latin typeface="+mj-lt"/>
              </a:rPr>
              <a:t>Il est enfin seulement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compris</a:t>
            </a:r>
            <a:endParaRPr lang="fr-FR" sz="2000" b="1" dirty="0">
              <a:solidFill>
                <a:srgbClr val="CC0099"/>
              </a:solidFill>
              <a:latin typeface="+mj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6B64844-CEA6-458F-998E-1C61EDB82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797" y="4996580"/>
            <a:ext cx="941507" cy="94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04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8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30" name="Straight Connector 20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7311280-40A5-4F5E-B189-F7C428CD76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88" y="408476"/>
            <a:ext cx="1974850" cy="1974850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3DCD38DE-3DAE-49C0-A00D-421EC6D5F3CB}"/>
              </a:ext>
            </a:extLst>
          </p:cNvPr>
          <p:cNvSpPr txBox="1"/>
          <p:nvPr/>
        </p:nvSpPr>
        <p:spPr>
          <a:xfrm>
            <a:off x="2524301" y="929974"/>
            <a:ext cx="6655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Cela ne signifie pas qu’il faut négliger son discours !</a:t>
            </a:r>
            <a:endParaRPr lang="fr-FR" sz="2000" dirty="0">
              <a:latin typeface="+mj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329581E-D36D-41BC-89E2-94BD84C98F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112" y="2708276"/>
            <a:ext cx="7304267" cy="34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84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>
            <a:extLst>
              <a:ext uri="{FF2B5EF4-FFF2-40B4-BE49-F238E27FC236}">
                <a16:creationId xmlns:a16="http://schemas.microsoft.com/office/drawing/2014/main" id="{914A93D5-2317-49CD-BCFF-B1EDB4DE2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2" t="2951" r="19205"/>
          <a:stretch/>
        </p:blipFill>
        <p:spPr>
          <a:xfrm>
            <a:off x="942038" y="736846"/>
            <a:ext cx="1766656" cy="512808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6B38899C-6F6B-4599-AD98-5CB3BB5F00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4" t="2951" r="17331" b="1787"/>
          <a:stretch/>
        </p:blipFill>
        <p:spPr>
          <a:xfrm flipH="1">
            <a:off x="6589179" y="656947"/>
            <a:ext cx="1766656" cy="5033639"/>
          </a:xfrm>
          <a:prstGeom prst="rect">
            <a:avLst/>
          </a:prstGeom>
        </p:spPr>
      </p:pic>
      <p:sp>
        <p:nvSpPr>
          <p:cNvPr id="25" name="Flèche : double flèche horizontale 24">
            <a:extLst>
              <a:ext uri="{FF2B5EF4-FFF2-40B4-BE49-F238E27FC236}">
                <a16:creationId xmlns:a16="http://schemas.microsoft.com/office/drawing/2014/main" id="{C4AE8E87-DFFD-4D72-9064-850B8CF258EF}"/>
              </a:ext>
            </a:extLst>
          </p:cNvPr>
          <p:cNvSpPr/>
          <p:nvPr/>
        </p:nvSpPr>
        <p:spPr>
          <a:xfrm>
            <a:off x="2993251" y="2023449"/>
            <a:ext cx="3311371" cy="470517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DF4DBB8-3681-4596-BA01-534F29406628}"/>
              </a:ext>
            </a:extLst>
          </p:cNvPr>
          <p:cNvSpPr txBox="1"/>
          <p:nvPr/>
        </p:nvSpPr>
        <p:spPr>
          <a:xfrm>
            <a:off x="128161" y="12100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Prise de parole en public ?</a:t>
            </a:r>
            <a:endParaRPr lang="fr-FR" sz="2000" dirty="0"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8046075-7F30-40EC-9C54-4E1F9B379BCA}"/>
              </a:ext>
            </a:extLst>
          </p:cNvPr>
          <p:cNvSpPr txBox="1"/>
          <p:nvPr/>
        </p:nvSpPr>
        <p:spPr>
          <a:xfrm>
            <a:off x="128162" y="5801557"/>
            <a:ext cx="339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Emetteur</a:t>
            </a:r>
            <a:endParaRPr lang="fr-FR" sz="2000" b="1" dirty="0">
              <a:latin typeface="+mj-lt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BCAF8E6-781B-43E3-9A1F-7B747B03E68C}"/>
              </a:ext>
            </a:extLst>
          </p:cNvPr>
          <p:cNvSpPr txBox="1"/>
          <p:nvPr/>
        </p:nvSpPr>
        <p:spPr>
          <a:xfrm>
            <a:off x="5775303" y="5721657"/>
            <a:ext cx="339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Récepteur</a:t>
            </a:r>
            <a:endParaRPr lang="fr-FR" sz="2000" b="1" dirty="0">
              <a:latin typeface="+mj-lt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A13D3C6-717C-4089-A77E-7E9C2E581E4D}"/>
              </a:ext>
            </a:extLst>
          </p:cNvPr>
          <p:cNvSpPr txBox="1"/>
          <p:nvPr/>
        </p:nvSpPr>
        <p:spPr>
          <a:xfrm>
            <a:off x="2951732" y="1495802"/>
            <a:ext cx="339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Informations</a:t>
            </a:r>
            <a:endParaRPr lang="fr-FR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276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35EC759-87B0-4CF6-A434-154949285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539" y="786987"/>
            <a:ext cx="2782919" cy="5284023"/>
          </a:xfrm>
          <a:prstGeom prst="rect">
            <a:avLst/>
          </a:prstGeom>
        </p:spPr>
      </p:pic>
      <p:sp>
        <p:nvSpPr>
          <p:cNvPr id="15" name="Accolade ouvrante 14">
            <a:extLst>
              <a:ext uri="{FF2B5EF4-FFF2-40B4-BE49-F238E27FC236}">
                <a16:creationId xmlns:a16="http://schemas.microsoft.com/office/drawing/2014/main" id="{A79F370B-F89A-436F-ACCC-57094C06505C}"/>
              </a:ext>
            </a:extLst>
          </p:cNvPr>
          <p:cNvSpPr/>
          <p:nvPr/>
        </p:nvSpPr>
        <p:spPr>
          <a:xfrm>
            <a:off x="4469095" y="1020930"/>
            <a:ext cx="207687" cy="505008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2343212" y="3253583"/>
            <a:ext cx="2236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POSTURE</a:t>
            </a:r>
            <a:endParaRPr lang="fr-FR" sz="20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Flèche : haut 16">
            <a:extLst>
              <a:ext uri="{FF2B5EF4-FFF2-40B4-BE49-F238E27FC236}">
                <a16:creationId xmlns:a16="http://schemas.microsoft.com/office/drawing/2014/main" id="{A2D677DB-47EB-492B-A906-776E423D09F4}"/>
              </a:ext>
            </a:extLst>
          </p:cNvPr>
          <p:cNvSpPr/>
          <p:nvPr/>
        </p:nvSpPr>
        <p:spPr>
          <a:xfrm rot="4654911">
            <a:off x="6845451" y="870820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5B813D4-0D64-47F3-BAC5-96A1ACA33946}"/>
              </a:ext>
            </a:extLst>
          </p:cNvPr>
          <p:cNvSpPr txBox="1"/>
          <p:nvPr/>
        </p:nvSpPr>
        <p:spPr>
          <a:xfrm>
            <a:off x="7065703" y="873123"/>
            <a:ext cx="2236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REGARD</a:t>
            </a:r>
            <a:endParaRPr lang="fr-FR" sz="20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9" name="Flèche : haut 18">
            <a:extLst>
              <a:ext uri="{FF2B5EF4-FFF2-40B4-BE49-F238E27FC236}">
                <a16:creationId xmlns:a16="http://schemas.microsoft.com/office/drawing/2014/main" id="{5B302BC6-B0C7-4C79-8B42-C73CC3A64450}"/>
              </a:ext>
            </a:extLst>
          </p:cNvPr>
          <p:cNvSpPr/>
          <p:nvPr/>
        </p:nvSpPr>
        <p:spPr>
          <a:xfrm rot="6559496">
            <a:off x="6802524" y="1411237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8F7A2ED-7B34-453C-AA31-7BCBEA014812}"/>
              </a:ext>
            </a:extLst>
          </p:cNvPr>
          <p:cNvSpPr txBox="1"/>
          <p:nvPr/>
        </p:nvSpPr>
        <p:spPr>
          <a:xfrm>
            <a:off x="6802665" y="1587244"/>
            <a:ext cx="2091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VOIX</a:t>
            </a:r>
            <a:endParaRPr lang="fr-FR" sz="20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2269C20-2ED8-4E57-98DA-01DF6EA7D7AB}"/>
              </a:ext>
            </a:extLst>
          </p:cNvPr>
          <p:cNvSpPr txBox="1"/>
          <p:nvPr/>
        </p:nvSpPr>
        <p:spPr>
          <a:xfrm>
            <a:off x="6972051" y="2771305"/>
            <a:ext cx="2782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GESTUELLE</a:t>
            </a:r>
            <a:endParaRPr lang="fr-FR" sz="20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Accolade ouvrante 22">
            <a:extLst>
              <a:ext uri="{FF2B5EF4-FFF2-40B4-BE49-F238E27FC236}">
                <a16:creationId xmlns:a16="http://schemas.microsoft.com/office/drawing/2014/main" id="{2EB9988E-3C11-4760-847B-7F0A1DED675D}"/>
              </a:ext>
            </a:extLst>
          </p:cNvPr>
          <p:cNvSpPr/>
          <p:nvPr/>
        </p:nvSpPr>
        <p:spPr>
          <a:xfrm rot="10800000">
            <a:off x="6961859" y="2111395"/>
            <a:ext cx="185406" cy="1901805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DFD7638-B0F4-4EF6-899D-C89878DDD3FE}"/>
              </a:ext>
            </a:extLst>
          </p:cNvPr>
          <p:cNvSpPr txBox="1"/>
          <p:nvPr/>
        </p:nvSpPr>
        <p:spPr>
          <a:xfrm>
            <a:off x="4398795" y="6045511"/>
            <a:ext cx="339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Emetteur</a:t>
            </a:r>
            <a:endParaRPr lang="fr-FR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546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19" grpId="0" animBg="1"/>
      <p:bldP spid="20" grpId="0"/>
      <p:bldP spid="22" grpId="0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319416" y="220060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POSTURE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995656" y="1199544"/>
            <a:ext cx="510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Se tenir droit</a:t>
            </a:r>
            <a:endParaRPr lang="fr-FR" sz="2000" dirty="0"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ACFBA7-EF83-40A3-AF1B-9CDD66165C81}"/>
              </a:ext>
            </a:extLst>
          </p:cNvPr>
          <p:cNvSpPr txBox="1"/>
          <p:nvPr/>
        </p:nvSpPr>
        <p:spPr>
          <a:xfrm>
            <a:off x="995654" y="2066434"/>
            <a:ext cx="53050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Pieds écartés dans le prolongement des épaules</a:t>
            </a:r>
            <a:endParaRPr lang="fr-FR" sz="2000" dirty="0"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378E5D3-A852-46A2-98F2-6C7DFC1B7698}"/>
              </a:ext>
            </a:extLst>
          </p:cNvPr>
          <p:cNvSpPr txBox="1"/>
          <p:nvPr/>
        </p:nvSpPr>
        <p:spPr>
          <a:xfrm>
            <a:off x="995654" y="3446705"/>
            <a:ext cx="5165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S’ancrer dans le sol</a:t>
            </a:r>
            <a:endParaRPr lang="fr-FR" sz="2000" dirty="0"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B0108F2-A5CE-480F-A1C8-9AA904185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749" y="471919"/>
            <a:ext cx="2782919" cy="528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97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319416" y="220060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POSTURE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1799382" y="1169823"/>
            <a:ext cx="4793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Pas de balancement</a:t>
            </a:r>
            <a:endParaRPr lang="fr-FR" sz="2000" dirty="0"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ACFBA7-EF83-40A3-AF1B-9CDD66165C81}"/>
              </a:ext>
            </a:extLst>
          </p:cNvPr>
          <p:cNvSpPr txBox="1"/>
          <p:nvPr/>
        </p:nvSpPr>
        <p:spPr>
          <a:xfrm>
            <a:off x="1799381" y="2036713"/>
            <a:ext cx="49580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Pas de croisement des jambes, des bras</a:t>
            </a:r>
            <a:endParaRPr lang="fr-FR" sz="2000" dirty="0"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378E5D3-A852-46A2-98F2-6C7DFC1B7698}"/>
              </a:ext>
            </a:extLst>
          </p:cNvPr>
          <p:cNvSpPr txBox="1"/>
          <p:nvPr/>
        </p:nvSpPr>
        <p:spPr>
          <a:xfrm>
            <a:off x="1813837" y="3463150"/>
            <a:ext cx="52453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Pas de mains dans les poches</a:t>
            </a:r>
            <a:endParaRPr lang="fr-FR" sz="2000" dirty="0">
              <a:latin typeface="+mj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BA39A3A-FEF2-4735-811F-2A7FF17CE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64" y="1077335"/>
            <a:ext cx="748434" cy="74843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2C5F02D-5289-4D81-BB17-5D5A2F7E79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749" y="471919"/>
            <a:ext cx="2782919" cy="528402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9A05EC5-ECB2-41F9-AD3B-49304364CA4B}"/>
              </a:ext>
            </a:extLst>
          </p:cNvPr>
          <p:cNvSpPr txBox="1"/>
          <p:nvPr/>
        </p:nvSpPr>
        <p:spPr>
          <a:xfrm>
            <a:off x="1799381" y="4819782"/>
            <a:ext cx="5100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Tout déplacement doit être justifié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676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535EC759-87B0-4CF6-A434-154949285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16" y="806633"/>
            <a:ext cx="2782919" cy="5284023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684172" y="265780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REGARD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3725281" y="1154725"/>
            <a:ext cx="5153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Capter l’attention du récepteur</a:t>
            </a:r>
            <a:endParaRPr lang="fr-FR" sz="2000" dirty="0"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ACFBA7-EF83-40A3-AF1B-9CDD66165C81}"/>
              </a:ext>
            </a:extLst>
          </p:cNvPr>
          <p:cNvSpPr txBox="1"/>
          <p:nvPr/>
        </p:nvSpPr>
        <p:spPr>
          <a:xfrm>
            <a:off x="3725276" y="2441540"/>
            <a:ext cx="58989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Recevoir des informations pour adapter son propos</a:t>
            </a:r>
            <a:endParaRPr lang="fr-FR" sz="2000" dirty="0">
              <a:latin typeface="+mj-lt"/>
            </a:endParaRPr>
          </a:p>
        </p:txBody>
      </p:sp>
      <p:sp>
        <p:nvSpPr>
          <p:cNvPr id="8" name="Flèche : haut 7">
            <a:extLst>
              <a:ext uri="{FF2B5EF4-FFF2-40B4-BE49-F238E27FC236}">
                <a16:creationId xmlns:a16="http://schemas.microsoft.com/office/drawing/2014/main" id="{369ED18E-1489-4D01-81CB-C4314A22CC58}"/>
              </a:ext>
            </a:extLst>
          </p:cNvPr>
          <p:cNvSpPr/>
          <p:nvPr/>
        </p:nvSpPr>
        <p:spPr>
          <a:xfrm rot="5400000">
            <a:off x="2368931" y="1112513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535EC759-87B0-4CF6-A434-154949285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16" y="806633"/>
            <a:ext cx="2782919" cy="5284023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684172" y="265780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REGARD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378E5D3-A852-46A2-98F2-6C7DFC1B7698}"/>
              </a:ext>
            </a:extLst>
          </p:cNvPr>
          <p:cNvSpPr txBox="1"/>
          <p:nvPr/>
        </p:nvSpPr>
        <p:spPr>
          <a:xfrm>
            <a:off x="3450956" y="1131460"/>
            <a:ext cx="58989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Doit être le plus souvent vers le récepteur</a:t>
            </a:r>
            <a:endParaRPr lang="fr-FR" sz="2000" dirty="0">
              <a:latin typeface="+mj-lt"/>
            </a:endParaRPr>
          </a:p>
        </p:txBody>
      </p:sp>
      <p:sp>
        <p:nvSpPr>
          <p:cNvPr id="8" name="Flèche : haut 7">
            <a:extLst>
              <a:ext uri="{FF2B5EF4-FFF2-40B4-BE49-F238E27FC236}">
                <a16:creationId xmlns:a16="http://schemas.microsoft.com/office/drawing/2014/main" id="{369ED18E-1489-4D01-81CB-C4314A22CC58}"/>
              </a:ext>
            </a:extLst>
          </p:cNvPr>
          <p:cNvSpPr/>
          <p:nvPr/>
        </p:nvSpPr>
        <p:spPr>
          <a:xfrm rot="5400000">
            <a:off x="2368931" y="1112513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6CD17A4-DB08-431A-9B6D-6496CD7AD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091" y="265780"/>
            <a:ext cx="748434" cy="7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2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535EC759-87B0-4CF6-A434-154949285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16" y="806633"/>
            <a:ext cx="2782919" cy="5284023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592732" y="293212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VOIX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3716136" y="1410757"/>
            <a:ext cx="5702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Placer sa voix et la projeter </a:t>
            </a:r>
            <a:r>
              <a:rPr lang="fr-FR" sz="3200" dirty="0">
                <a:latin typeface="+mj-lt"/>
                <a:sym typeface="Wingdings" panose="05000000000000000000" pitchFamily="2" charset="2"/>
              </a:rPr>
              <a:t> respiration ventrale</a:t>
            </a:r>
            <a:endParaRPr lang="fr-FR" sz="2000" dirty="0">
              <a:latin typeface="+mj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3ACFBA7-EF83-40A3-AF1B-9CDD66165C81}"/>
              </a:ext>
            </a:extLst>
          </p:cNvPr>
          <p:cNvSpPr txBox="1"/>
          <p:nvPr/>
        </p:nvSpPr>
        <p:spPr>
          <a:xfrm>
            <a:off x="3716132" y="2697572"/>
            <a:ext cx="58989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Prendre son temps, maîtriser les silences</a:t>
            </a:r>
            <a:endParaRPr lang="fr-FR" sz="2000" dirty="0"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378E5D3-A852-46A2-98F2-6C7DFC1B7698}"/>
              </a:ext>
            </a:extLst>
          </p:cNvPr>
          <p:cNvSpPr txBox="1"/>
          <p:nvPr/>
        </p:nvSpPr>
        <p:spPr>
          <a:xfrm>
            <a:off x="3716132" y="3984388"/>
            <a:ext cx="5898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Varier le ton, musicalité</a:t>
            </a:r>
            <a:endParaRPr lang="fr-FR" sz="2000" dirty="0">
              <a:latin typeface="+mj-lt"/>
            </a:endParaRPr>
          </a:p>
        </p:txBody>
      </p:sp>
      <p:sp>
        <p:nvSpPr>
          <p:cNvPr id="8" name="Flèche : haut 7">
            <a:extLst>
              <a:ext uri="{FF2B5EF4-FFF2-40B4-BE49-F238E27FC236}">
                <a16:creationId xmlns:a16="http://schemas.microsoft.com/office/drawing/2014/main" id="{369ED18E-1489-4D01-81CB-C4314A22CC58}"/>
              </a:ext>
            </a:extLst>
          </p:cNvPr>
          <p:cNvSpPr/>
          <p:nvPr/>
        </p:nvSpPr>
        <p:spPr>
          <a:xfrm rot="5400000">
            <a:off x="2363842" y="1352883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11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8FB6891-76F8-45FB-A31D-788FF3CE5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024985"/>
              </p:ext>
            </p:extLst>
          </p:nvPr>
        </p:nvGraphicFramePr>
        <p:xfrm>
          <a:off x="754874" y="993144"/>
          <a:ext cx="8466136" cy="4906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389">
                  <a:extLst>
                    <a:ext uri="{9D8B030D-6E8A-4147-A177-3AD203B41FA5}">
                      <a16:colId xmlns:a16="http://schemas.microsoft.com/office/drawing/2014/main" val="1125670779"/>
                    </a:ext>
                  </a:extLst>
                </a:gridCol>
                <a:gridCol w="1924822">
                  <a:extLst>
                    <a:ext uri="{9D8B030D-6E8A-4147-A177-3AD203B41FA5}">
                      <a16:colId xmlns:a16="http://schemas.microsoft.com/office/drawing/2014/main" val="1797266899"/>
                    </a:ext>
                  </a:extLst>
                </a:gridCol>
                <a:gridCol w="1361901">
                  <a:extLst>
                    <a:ext uri="{9D8B030D-6E8A-4147-A177-3AD203B41FA5}">
                      <a16:colId xmlns:a16="http://schemas.microsoft.com/office/drawing/2014/main" val="1249277596"/>
                    </a:ext>
                  </a:extLst>
                </a:gridCol>
                <a:gridCol w="1574930">
                  <a:extLst>
                    <a:ext uri="{9D8B030D-6E8A-4147-A177-3AD203B41FA5}">
                      <a16:colId xmlns:a16="http://schemas.microsoft.com/office/drawing/2014/main" val="3862187870"/>
                    </a:ext>
                  </a:extLst>
                </a:gridCol>
                <a:gridCol w="1421406">
                  <a:extLst>
                    <a:ext uri="{9D8B030D-6E8A-4147-A177-3AD203B41FA5}">
                      <a16:colId xmlns:a16="http://schemas.microsoft.com/office/drawing/2014/main" val="3270369810"/>
                    </a:ext>
                  </a:extLst>
                </a:gridCol>
                <a:gridCol w="1435688">
                  <a:extLst>
                    <a:ext uri="{9D8B030D-6E8A-4147-A177-3AD203B41FA5}">
                      <a16:colId xmlns:a16="http://schemas.microsoft.com/office/drawing/2014/main" val="2837307601"/>
                    </a:ext>
                  </a:extLst>
                </a:gridCol>
              </a:tblGrid>
              <a:tr h="273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Qualité orale de l'épreuve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Qualité de la prise de parole en continu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Qualité des connaissances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Qualité de l'interaction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Qualité et construction de l'argumentation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4256123176"/>
                  </a:ext>
                </a:extLst>
              </a:tr>
              <a:tr h="5937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Très insuffisant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Difficilement audible sur l'ensemble de la prestation.</a:t>
                      </a:r>
                      <a:endParaRPr lang="fr-FR" sz="1100" noProof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Le candidat ne parvient pas à capter l'attention.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Énoncés courts, ponctués de pauses et de faux démarrages ou énoncés longs à la syntaxe mal maîtrisée.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Connaissances imprécises, incapacité à répondre aux questions, même avec une aide et des relances.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Réponses courtes ou rares. La communication repose principalement sur l'évaluateur.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Pas de compréhension du sujet, discours non argumenté et décousu.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1634376354"/>
                  </a:ext>
                </a:extLst>
              </a:tr>
              <a:tr h="5937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Insuffisant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La voix devient plus audible et intelligible au fil de l'épreuve mais demeure monocorde.</a:t>
                      </a:r>
                      <a:endParaRPr lang="fr-FR" sz="1100" noProof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Vocabulaire limité ou approximatif.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Discours assez clair mais vocabulaire limité et énoncés schématiques.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Connaissances réelles, mais difficulté à les mobiliser en situation à l'occasion des questions du jury.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L'entretien permet une amorce d'échange. L'interaction reste limitée.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Début de démonstration mais raisonnement lacunaire.</a:t>
                      </a:r>
                      <a:endParaRPr lang="fr-FR" sz="1100" noProof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Discours insuffisamment structuré.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1959332704"/>
                  </a:ext>
                </a:extLst>
              </a:tr>
              <a:tr h="5937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Satisfaisant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Quelques variations dans l'utilisation de la voix ; prise de parole affirmée. Il utilise un lexique adapté.</a:t>
                      </a:r>
                      <a:endParaRPr lang="fr-FR" sz="1100" noProof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Le candidat parvient à susciter l'intérêt.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Discours articulé et pertinent, énoncés bien construits.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Connaissances précises, une capacité à les mobiliser en réponses aux questions du jury avec éventuellement quelques relances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Répond, contribue, réagit. Se reprend, reformule en s'aidant des propositions du jury.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Démonstration construite et appuyée sur des arguments précis et pertinents.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3454185068"/>
                  </a:ext>
                </a:extLst>
              </a:tr>
              <a:tr h="9143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Très satisfaisant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La voix soutient efficacement le discours.</a:t>
                      </a:r>
                      <a:endParaRPr lang="fr-FR" sz="1100" noProof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Qualités prosodiques marquées (débit, fluidité, variations et nuances pertinentes, etc.).</a:t>
                      </a:r>
                      <a:endParaRPr lang="fr-FR" sz="1100" noProof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Le candidat est pleinement engagé dans sa parole.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Il utilise un vocabulaire riche et précis.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Discours fluide, efficace, tirant pleinement profit du temps et développant ses propositions.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>
                          <a:effectLst/>
                        </a:rPr>
                        <a:t>Connaissances maîtrisées, les réponses aux questions du jury témoignent d'une capacité à mobiliser ces connaissances à bon escient et à les exposer clairement.</a:t>
                      </a:r>
                      <a:endParaRPr lang="fr-FR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S'engage dans sa parole, réagit de façon pertinente. Prend l'initiative dans l'échange. Exploite judicieusement les éléments fournis par la situation d'interaction.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noProof="0" dirty="0">
                          <a:effectLst/>
                        </a:rPr>
                        <a:t>Maîtrise des enjeux du sujet, capacité à conduire et exprimer une argumentation personnelle, bien construite et raisonnée.</a:t>
                      </a:r>
                      <a:endParaRPr lang="fr-FR" sz="1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210492314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887C045-12AE-4F88-A09C-EC507F2767FA}"/>
              </a:ext>
            </a:extLst>
          </p:cNvPr>
          <p:cNvSpPr/>
          <p:nvPr/>
        </p:nvSpPr>
        <p:spPr>
          <a:xfrm>
            <a:off x="772357" y="1003177"/>
            <a:ext cx="3988179" cy="4906470"/>
          </a:xfrm>
          <a:prstGeom prst="rect">
            <a:avLst/>
          </a:prstGeom>
          <a:noFill/>
          <a:ln w="38100"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0A2AA82-BFA3-4F45-BC45-3917D52C3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16" y="259903"/>
            <a:ext cx="8841612" cy="80856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Grille d'évaluation indicative de l'épreuve orale terminale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fr-FR" sz="30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060787-F92D-4861-843B-736ECEF96033}"/>
              </a:ext>
            </a:extLst>
          </p:cNvPr>
          <p:cNvSpPr/>
          <p:nvPr/>
        </p:nvSpPr>
        <p:spPr>
          <a:xfrm>
            <a:off x="6337005" y="993144"/>
            <a:ext cx="1435395" cy="4906470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59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535EC759-87B0-4CF6-A434-154949285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16" y="806633"/>
            <a:ext cx="2782919" cy="5284023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592732" y="293212"/>
            <a:ext cx="2236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VOIX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3325842" y="1433336"/>
            <a:ext cx="5702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Tics de langage qui polluent</a:t>
            </a:r>
            <a:endParaRPr lang="fr-FR" sz="2000" dirty="0">
              <a:latin typeface="+mj-lt"/>
            </a:endParaRPr>
          </a:p>
        </p:txBody>
      </p:sp>
      <p:sp>
        <p:nvSpPr>
          <p:cNvPr id="8" name="Flèche : haut 7">
            <a:extLst>
              <a:ext uri="{FF2B5EF4-FFF2-40B4-BE49-F238E27FC236}">
                <a16:creationId xmlns:a16="http://schemas.microsoft.com/office/drawing/2014/main" id="{369ED18E-1489-4D01-81CB-C4314A22CC58}"/>
              </a:ext>
            </a:extLst>
          </p:cNvPr>
          <p:cNvSpPr/>
          <p:nvPr/>
        </p:nvSpPr>
        <p:spPr>
          <a:xfrm rot="5400000">
            <a:off x="2363842" y="1352883"/>
            <a:ext cx="249446" cy="680903"/>
          </a:xfrm>
          <a:prstGeom prst="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293A82E-C725-4C58-9F93-45230D2D2E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132" y="242160"/>
            <a:ext cx="748434" cy="748434"/>
          </a:xfrm>
          <a:prstGeom prst="rect">
            <a:avLst/>
          </a:prstGeom>
        </p:spPr>
      </p:pic>
      <p:grpSp>
        <p:nvGrpSpPr>
          <p:cNvPr id="3" name="Groupe 2">
            <a:extLst>
              <a:ext uri="{FF2B5EF4-FFF2-40B4-BE49-F238E27FC236}">
                <a16:creationId xmlns:a16="http://schemas.microsoft.com/office/drawing/2014/main" id="{BD2ECA04-4F1D-42EF-9F5E-4D4F4C1A392B}"/>
              </a:ext>
            </a:extLst>
          </p:cNvPr>
          <p:cNvGrpSpPr/>
          <p:nvPr/>
        </p:nvGrpSpPr>
        <p:grpSpPr>
          <a:xfrm>
            <a:off x="4134396" y="2239819"/>
            <a:ext cx="4085074" cy="2020824"/>
            <a:chOff x="4272542" y="2203704"/>
            <a:chExt cx="4085074" cy="2020824"/>
          </a:xfrm>
        </p:grpSpPr>
        <p:sp>
          <p:nvSpPr>
            <p:cNvPr id="2" name="Bulle narrative : ronde 1">
              <a:extLst>
                <a:ext uri="{FF2B5EF4-FFF2-40B4-BE49-F238E27FC236}">
                  <a16:creationId xmlns:a16="http://schemas.microsoft.com/office/drawing/2014/main" id="{6F0190B3-210B-4345-8805-1DDDB9423E19}"/>
                </a:ext>
              </a:extLst>
            </p:cNvPr>
            <p:cNvSpPr/>
            <p:nvPr/>
          </p:nvSpPr>
          <p:spPr>
            <a:xfrm>
              <a:off x="4272542" y="2203704"/>
              <a:ext cx="4085074" cy="2020824"/>
            </a:xfrm>
            <a:prstGeom prst="wedgeEllipseCallou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A7C6E81D-23D4-4AA8-9DED-FC51532B4E91}"/>
                </a:ext>
              </a:extLst>
            </p:cNvPr>
            <p:cNvSpPr txBox="1"/>
            <p:nvPr/>
          </p:nvSpPr>
          <p:spPr>
            <a:xfrm rot="20722130">
              <a:off x="4322028" y="2536171"/>
              <a:ext cx="22597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>
                  <a:latin typeface="+mj-lt"/>
                </a:rPr>
                <a:t>« En fait »</a:t>
              </a:r>
              <a:endParaRPr lang="fr-FR" sz="2000" dirty="0">
                <a:latin typeface="+mj-lt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21ECC820-D0DA-4A38-B0C0-FBD5B7649C89}"/>
                </a:ext>
              </a:extLst>
            </p:cNvPr>
            <p:cNvSpPr txBox="1"/>
            <p:nvPr/>
          </p:nvSpPr>
          <p:spPr>
            <a:xfrm rot="667154">
              <a:off x="5947244" y="3001082"/>
              <a:ext cx="23886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>
                  <a:latin typeface="+mj-lt"/>
                </a:rPr>
                <a:t>« Du coup »</a:t>
              </a:r>
              <a:endParaRPr lang="fr-FR" sz="2000" dirty="0">
                <a:latin typeface="+mj-lt"/>
              </a:endParaRP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C8B3E921-327B-4E9F-9E44-212B0ACA7233}"/>
                </a:ext>
              </a:extLst>
            </p:cNvPr>
            <p:cNvSpPr txBox="1"/>
            <p:nvPr/>
          </p:nvSpPr>
          <p:spPr>
            <a:xfrm>
              <a:off x="5185189" y="3434968"/>
              <a:ext cx="22597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dirty="0">
                  <a:latin typeface="+mj-lt"/>
                </a:rPr>
                <a:t>« Euh »</a:t>
              </a:r>
              <a:endParaRPr lang="fr-FR" sz="2000" dirty="0">
                <a:latin typeface="+mj-lt"/>
              </a:endParaRPr>
            </a:p>
          </p:txBody>
        </p:sp>
      </p:grp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A9F1917-B5F2-455F-913F-89BB76BE6F8C}"/>
              </a:ext>
            </a:extLst>
          </p:cNvPr>
          <p:cNvCxnSpPr>
            <a:cxnSpLocks/>
          </p:cNvCxnSpPr>
          <p:nvPr/>
        </p:nvCxnSpPr>
        <p:spPr>
          <a:xfrm>
            <a:off x="5984911" y="4537216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F5699C47-5795-42A5-9378-AF06CCF6ADEE}"/>
              </a:ext>
            </a:extLst>
          </p:cNvPr>
          <p:cNvSpPr txBox="1"/>
          <p:nvPr/>
        </p:nvSpPr>
        <p:spPr>
          <a:xfrm>
            <a:off x="3196616" y="5128581"/>
            <a:ext cx="59606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Ils sont utilisés le plus souvent pour meubler un silence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176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319416" y="220060"/>
            <a:ext cx="278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GESTUELLE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4BCBF60-74E9-439A-96A8-D5719A8CE014}"/>
              </a:ext>
            </a:extLst>
          </p:cNvPr>
          <p:cNvSpPr txBox="1"/>
          <p:nvPr/>
        </p:nvSpPr>
        <p:spPr>
          <a:xfrm>
            <a:off x="649428" y="1209480"/>
            <a:ext cx="5795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Adaptée au message qu’on souhaite transmettre</a:t>
            </a:r>
            <a:endParaRPr lang="fr-FR" sz="2000" dirty="0"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378E5D3-A852-46A2-98F2-6C7DFC1B7698}"/>
              </a:ext>
            </a:extLst>
          </p:cNvPr>
          <p:cNvSpPr txBox="1"/>
          <p:nvPr/>
        </p:nvSpPr>
        <p:spPr>
          <a:xfrm>
            <a:off x="649429" y="2583136"/>
            <a:ext cx="63455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Gestes situés dans un « cercle » entre le nombril et la tête</a:t>
            </a:r>
            <a:endParaRPr lang="fr-FR" sz="2000" dirty="0">
              <a:latin typeface="+mj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4CB25A2-49B2-408E-B32B-2248EE3655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62"/>
          <a:stretch/>
        </p:blipFill>
        <p:spPr>
          <a:xfrm>
            <a:off x="6994931" y="401657"/>
            <a:ext cx="2185645" cy="5284023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B8CF05CB-3049-4EBB-9276-64E0EBDBFB53}"/>
              </a:ext>
            </a:extLst>
          </p:cNvPr>
          <p:cNvSpPr/>
          <p:nvPr/>
        </p:nvSpPr>
        <p:spPr>
          <a:xfrm>
            <a:off x="6711046" y="628942"/>
            <a:ext cx="3382392" cy="2352002"/>
          </a:xfrm>
          <a:prstGeom prst="ellipse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209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319416" y="220060"/>
            <a:ext cx="278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GESTUELLE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6C2A82D-5B13-4689-93E0-F7A1FBB0EFB8}"/>
              </a:ext>
            </a:extLst>
          </p:cNvPr>
          <p:cNvSpPr txBox="1"/>
          <p:nvPr/>
        </p:nvSpPr>
        <p:spPr>
          <a:xfrm>
            <a:off x="1496144" y="1142391"/>
            <a:ext cx="51568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Eviter les gestes situés en dessous du nombril</a:t>
            </a:r>
            <a:endParaRPr lang="fr-FR" sz="2000" dirty="0">
              <a:latin typeface="+mj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2697637-9D43-4066-9684-2C0924309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26" y="1049903"/>
            <a:ext cx="748434" cy="748434"/>
          </a:xfrm>
          <a:prstGeom prst="rect">
            <a:avLst/>
          </a:prstGeom>
        </p:spPr>
      </p:pic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5EC437EB-EA08-4352-AA14-6909CE3B7ACB}"/>
              </a:ext>
            </a:extLst>
          </p:cNvPr>
          <p:cNvCxnSpPr>
            <a:cxnSpLocks/>
          </p:cNvCxnSpPr>
          <p:nvPr/>
        </p:nvCxnSpPr>
        <p:spPr>
          <a:xfrm>
            <a:off x="3968138" y="2286160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FE4C3C47-2D87-449F-B2B3-6903C53E3C67}"/>
              </a:ext>
            </a:extLst>
          </p:cNvPr>
          <p:cNvSpPr txBox="1"/>
          <p:nvPr/>
        </p:nvSpPr>
        <p:spPr>
          <a:xfrm>
            <a:off x="1308346" y="2807316"/>
            <a:ext cx="567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= « je n’ose pas m’affirmer »</a:t>
            </a:r>
            <a:endParaRPr lang="fr-FR" sz="2000" dirty="0">
              <a:latin typeface="+mj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2EA80E6-31CB-42EE-A7A6-AD31A8B6D1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62"/>
          <a:stretch/>
        </p:blipFill>
        <p:spPr>
          <a:xfrm>
            <a:off x="6994931" y="401657"/>
            <a:ext cx="2185645" cy="528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71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F6C5F088-DC53-4087-A884-CBDD0E33D954}"/>
              </a:ext>
            </a:extLst>
          </p:cNvPr>
          <p:cNvSpPr txBox="1"/>
          <p:nvPr/>
        </p:nvSpPr>
        <p:spPr>
          <a:xfrm>
            <a:off x="319416" y="220060"/>
            <a:ext cx="278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GESTUELLE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B0108F2-A5CE-480F-A1C8-9AA9041851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62"/>
          <a:stretch/>
        </p:blipFill>
        <p:spPr>
          <a:xfrm>
            <a:off x="6994931" y="401657"/>
            <a:ext cx="2185645" cy="5284023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6C2A82D-5B13-4689-93E0-F7A1FBB0EFB8}"/>
              </a:ext>
            </a:extLst>
          </p:cNvPr>
          <p:cNvSpPr txBox="1"/>
          <p:nvPr/>
        </p:nvSpPr>
        <p:spPr>
          <a:xfrm>
            <a:off x="1496144" y="1142391"/>
            <a:ext cx="51568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Eviter les gestes situés en dessous du nombril</a:t>
            </a:r>
            <a:endParaRPr lang="fr-FR" sz="2000" dirty="0">
              <a:latin typeface="+mj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2697637-9D43-4066-9684-2C0924309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26" y="1049903"/>
            <a:ext cx="748434" cy="74843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ABED22-B48C-4B63-A2D1-DA22BFCABE6C}"/>
              </a:ext>
            </a:extLst>
          </p:cNvPr>
          <p:cNvSpPr txBox="1"/>
          <p:nvPr/>
        </p:nvSpPr>
        <p:spPr>
          <a:xfrm>
            <a:off x="1491648" y="2458894"/>
            <a:ext cx="528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- Eviter les gestes parasites</a:t>
            </a:r>
            <a:endParaRPr lang="fr-FR" sz="2000" dirty="0">
              <a:latin typeface="+mj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4A302C3-90D1-4490-A2B5-4ACB459D6916}"/>
              </a:ext>
            </a:extLst>
          </p:cNvPr>
          <p:cNvSpPr txBox="1"/>
          <p:nvPr/>
        </p:nvSpPr>
        <p:spPr>
          <a:xfrm rot="20722130">
            <a:off x="958225" y="3196851"/>
            <a:ext cx="2259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Se gratter</a:t>
            </a:r>
            <a:endParaRPr lang="fr-FR" sz="2000" dirty="0">
              <a:latin typeface="+mj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9324706-6490-4DA4-A13B-E69AAF5FA78E}"/>
              </a:ext>
            </a:extLst>
          </p:cNvPr>
          <p:cNvSpPr txBox="1"/>
          <p:nvPr/>
        </p:nvSpPr>
        <p:spPr>
          <a:xfrm rot="667154">
            <a:off x="5198208" y="3084497"/>
            <a:ext cx="23886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Passer sa main dans les cheveux</a:t>
            </a:r>
            <a:endParaRPr lang="fr-FR" sz="2000" dirty="0">
              <a:latin typeface="+mj-lt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EFB2EAB-6789-47D9-9D21-1ED0B0DAFC2D}"/>
              </a:ext>
            </a:extLst>
          </p:cNvPr>
          <p:cNvCxnSpPr>
            <a:cxnSpLocks/>
          </p:cNvCxnSpPr>
          <p:nvPr/>
        </p:nvCxnSpPr>
        <p:spPr>
          <a:xfrm>
            <a:off x="3864952" y="4549587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3215FFB4-BE4B-4ED5-9238-35E6B3ECDDE9}"/>
              </a:ext>
            </a:extLst>
          </p:cNvPr>
          <p:cNvSpPr txBox="1"/>
          <p:nvPr/>
        </p:nvSpPr>
        <p:spPr>
          <a:xfrm>
            <a:off x="1205159" y="4975099"/>
            <a:ext cx="6302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= « je ne suis pas très à l’aise »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AC9E19A-7AC5-4B05-9FB1-532B5B8DC6BA}"/>
              </a:ext>
            </a:extLst>
          </p:cNvPr>
          <p:cNvSpPr txBox="1"/>
          <p:nvPr/>
        </p:nvSpPr>
        <p:spPr>
          <a:xfrm>
            <a:off x="1143541" y="5681957"/>
            <a:ext cx="7381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ils perturbent l’attention du récepteur</a:t>
            </a:r>
            <a:endParaRPr lang="fr-FR" sz="2000" dirty="0">
              <a:latin typeface="+mj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747DBF4-0F34-40FE-A81D-7465E025CB97}"/>
              </a:ext>
            </a:extLst>
          </p:cNvPr>
          <p:cNvSpPr txBox="1"/>
          <p:nvPr/>
        </p:nvSpPr>
        <p:spPr>
          <a:xfrm>
            <a:off x="2809492" y="3380609"/>
            <a:ext cx="22597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Tirer sur son pull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297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7" grpId="0"/>
      <p:bldP spid="19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>
            <a:extLst>
              <a:ext uri="{FF2B5EF4-FFF2-40B4-BE49-F238E27FC236}">
                <a16:creationId xmlns:a16="http://schemas.microsoft.com/office/drawing/2014/main" id="{E43659A0-6090-44F2-84E2-5489C0612A32}"/>
              </a:ext>
            </a:extLst>
          </p:cNvPr>
          <p:cNvSpPr txBox="1"/>
          <p:nvPr/>
        </p:nvSpPr>
        <p:spPr>
          <a:xfrm>
            <a:off x="154607" y="212134"/>
            <a:ext cx="93502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+mj-lt"/>
              </a:rPr>
              <a:t>Pour être à l’aise le jour de l’oral, cela nécessite donc de travailler au préalable !</a:t>
            </a:r>
            <a:endParaRPr lang="fr-FR" sz="2000" dirty="0">
              <a:latin typeface="+mj-lt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D56D494-68A3-4E08-850C-722581ECB871}"/>
              </a:ext>
            </a:extLst>
          </p:cNvPr>
          <p:cNvGrpSpPr/>
          <p:nvPr/>
        </p:nvGrpSpPr>
        <p:grpSpPr>
          <a:xfrm>
            <a:off x="4855768" y="1301096"/>
            <a:ext cx="5168329" cy="4255808"/>
            <a:chOff x="362435" y="1436255"/>
            <a:chExt cx="6607781" cy="4891464"/>
          </a:xfrm>
        </p:grpSpPr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B36B506A-3FC9-4DD6-90A3-F99408964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6285" y="1436255"/>
              <a:ext cx="2396166" cy="4549682"/>
            </a:xfrm>
            <a:prstGeom prst="rect">
              <a:avLst/>
            </a:prstGeom>
          </p:spPr>
        </p:pic>
        <p:sp>
          <p:nvSpPr>
            <p:cNvPr id="21" name="Accolade ouvrante 20">
              <a:extLst>
                <a:ext uri="{FF2B5EF4-FFF2-40B4-BE49-F238E27FC236}">
                  <a16:creationId xmlns:a16="http://schemas.microsoft.com/office/drawing/2014/main" id="{9129C77F-D13E-495B-B9D7-1EA4D8614079}"/>
                </a:ext>
              </a:extLst>
            </p:cNvPr>
            <p:cNvSpPr/>
            <p:nvPr/>
          </p:nvSpPr>
          <p:spPr>
            <a:xfrm>
              <a:off x="2329125" y="1684898"/>
              <a:ext cx="269595" cy="4175611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A5E81877-DDA7-4452-9D63-3DE3C67919D7}"/>
                </a:ext>
              </a:extLst>
            </p:cNvPr>
            <p:cNvSpPr txBox="1"/>
            <p:nvPr/>
          </p:nvSpPr>
          <p:spPr>
            <a:xfrm>
              <a:off x="362435" y="3541870"/>
              <a:ext cx="22362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POSTURE</a:t>
              </a:r>
              <a:endParaRPr lang="fr-FR" sz="1400" b="1" dirty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3" name="Flèche : haut 22">
              <a:extLst>
                <a:ext uri="{FF2B5EF4-FFF2-40B4-BE49-F238E27FC236}">
                  <a16:creationId xmlns:a16="http://schemas.microsoft.com/office/drawing/2014/main" id="{7926343D-CC5D-4B3B-A788-C8E4126FE301}"/>
                </a:ext>
              </a:extLst>
            </p:cNvPr>
            <p:cNvSpPr/>
            <p:nvPr/>
          </p:nvSpPr>
          <p:spPr>
            <a:xfrm rot="4654911">
              <a:off x="4025124" y="1565577"/>
              <a:ext cx="165727" cy="558874"/>
            </a:xfrm>
            <a:prstGeom prst="up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B69110E4-B7C3-426B-8C1D-9A7661D2D1F0}"/>
                </a:ext>
              </a:extLst>
            </p:cNvPr>
            <p:cNvSpPr txBox="1"/>
            <p:nvPr/>
          </p:nvSpPr>
          <p:spPr>
            <a:xfrm>
              <a:off x="4070074" y="1503079"/>
              <a:ext cx="22362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REGARD</a:t>
              </a:r>
              <a:endParaRPr lang="fr-FR" sz="1400" b="1" dirty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5" name="Flèche : haut 24">
              <a:extLst>
                <a:ext uri="{FF2B5EF4-FFF2-40B4-BE49-F238E27FC236}">
                  <a16:creationId xmlns:a16="http://schemas.microsoft.com/office/drawing/2014/main" id="{C9E23073-61E8-42B7-AFDE-42670F30E0F1}"/>
                </a:ext>
              </a:extLst>
            </p:cNvPr>
            <p:cNvSpPr/>
            <p:nvPr/>
          </p:nvSpPr>
          <p:spPr>
            <a:xfrm rot="5915652">
              <a:off x="4026331" y="1860829"/>
              <a:ext cx="167357" cy="558655"/>
            </a:xfrm>
            <a:prstGeom prst="up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8D0647DA-2632-46B2-9D30-61CD858C090F}"/>
                </a:ext>
              </a:extLst>
            </p:cNvPr>
            <p:cNvSpPr txBox="1"/>
            <p:nvPr/>
          </p:nvSpPr>
          <p:spPr>
            <a:xfrm>
              <a:off x="3906627" y="1958631"/>
              <a:ext cx="20918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VOIX</a:t>
              </a:r>
              <a:endParaRPr lang="fr-FR" sz="1400" b="1" dirty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F3A554EB-FFE6-4180-8669-51D4BE2C0F79}"/>
                </a:ext>
              </a:extLst>
            </p:cNvPr>
            <p:cNvSpPr txBox="1"/>
            <p:nvPr/>
          </p:nvSpPr>
          <p:spPr>
            <a:xfrm>
              <a:off x="4187297" y="3018599"/>
              <a:ext cx="27829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GESTUELLE</a:t>
              </a:r>
              <a:endParaRPr lang="fr-FR" sz="1400" b="1" dirty="0">
                <a:solidFill>
                  <a:schemeClr val="accent2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8" name="Accolade ouvrante 27">
              <a:extLst>
                <a:ext uri="{FF2B5EF4-FFF2-40B4-BE49-F238E27FC236}">
                  <a16:creationId xmlns:a16="http://schemas.microsoft.com/office/drawing/2014/main" id="{926C1BEB-FDE0-4B25-90C8-1859CCF318E6}"/>
                </a:ext>
              </a:extLst>
            </p:cNvPr>
            <p:cNvSpPr/>
            <p:nvPr/>
          </p:nvSpPr>
          <p:spPr>
            <a:xfrm rot="10800000">
              <a:off x="4491332" y="2417792"/>
              <a:ext cx="137507" cy="1711835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92240DC6-7F1A-4CC9-8E6B-13D84CF54F8A}"/>
                </a:ext>
              </a:extLst>
            </p:cNvPr>
            <p:cNvSpPr txBox="1"/>
            <p:nvPr/>
          </p:nvSpPr>
          <p:spPr>
            <a:xfrm>
              <a:off x="1737164" y="5866054"/>
              <a:ext cx="33944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dirty="0">
                  <a:latin typeface="+mj-lt"/>
                </a:rPr>
                <a:t>Emetteur</a:t>
              </a:r>
              <a:endParaRPr lang="fr-FR" sz="1400" b="1" dirty="0">
                <a:latin typeface="+mj-lt"/>
              </a:endParaRP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9EF718EE-788D-49B4-B20A-A19770D2A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50" y="2441787"/>
            <a:ext cx="4615218" cy="197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3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EC6278FF-A39F-45C9-A13B-211F599DB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16" y="259903"/>
            <a:ext cx="8841612" cy="80856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Grille d'évaluation indicative de l'épreuve orale terminale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fr-FR" sz="30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38AAD35-FA41-4E11-803F-3BF99A3A67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381491"/>
              </p:ext>
            </p:extLst>
          </p:nvPr>
        </p:nvGraphicFramePr>
        <p:xfrm>
          <a:off x="816746" y="836528"/>
          <a:ext cx="8513686" cy="808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308">
                  <a:extLst>
                    <a:ext uri="{9D8B030D-6E8A-4147-A177-3AD203B41FA5}">
                      <a16:colId xmlns:a16="http://schemas.microsoft.com/office/drawing/2014/main" val="2707301851"/>
                    </a:ext>
                  </a:extLst>
                </a:gridCol>
                <a:gridCol w="3607251">
                  <a:extLst>
                    <a:ext uri="{9D8B030D-6E8A-4147-A177-3AD203B41FA5}">
                      <a16:colId xmlns:a16="http://schemas.microsoft.com/office/drawing/2014/main" val="3867587351"/>
                    </a:ext>
                  </a:extLst>
                </a:gridCol>
                <a:gridCol w="3329127">
                  <a:extLst>
                    <a:ext uri="{9D8B030D-6E8A-4147-A177-3AD203B41FA5}">
                      <a16:colId xmlns:a16="http://schemas.microsoft.com/office/drawing/2014/main" val="2892426709"/>
                    </a:ext>
                  </a:extLst>
                </a:gridCol>
              </a:tblGrid>
              <a:tr h="273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32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Qualité orale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de l'épreuve</a:t>
                      </a:r>
                      <a:endParaRPr lang="fr-FR" sz="2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Qualité de la prise de parole en continu</a:t>
                      </a:r>
                      <a:endParaRPr lang="fr-FR" sz="2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2152706695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74F45AC-C057-4057-A031-D44BD417F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694116"/>
              </p:ext>
            </p:extLst>
          </p:nvPr>
        </p:nvGraphicFramePr>
        <p:xfrm>
          <a:off x="816745" y="1636211"/>
          <a:ext cx="8513686" cy="3881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225">
                  <a:extLst>
                    <a:ext uri="{9D8B030D-6E8A-4147-A177-3AD203B41FA5}">
                      <a16:colId xmlns:a16="http://schemas.microsoft.com/office/drawing/2014/main" val="868902098"/>
                    </a:ext>
                  </a:extLst>
                </a:gridCol>
                <a:gridCol w="3604334">
                  <a:extLst>
                    <a:ext uri="{9D8B030D-6E8A-4147-A177-3AD203B41FA5}">
                      <a16:colId xmlns:a16="http://schemas.microsoft.com/office/drawing/2014/main" val="449192317"/>
                    </a:ext>
                  </a:extLst>
                </a:gridCol>
                <a:gridCol w="3329127">
                  <a:extLst>
                    <a:ext uri="{9D8B030D-6E8A-4147-A177-3AD203B41FA5}">
                      <a16:colId xmlns:a16="http://schemas.microsoft.com/office/drawing/2014/main" val="4283605773"/>
                    </a:ext>
                  </a:extLst>
                </a:gridCol>
              </a:tblGrid>
              <a:tr h="9143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Très satisfaisant</a:t>
                      </a:r>
                      <a:endParaRPr lang="fr-FR" sz="2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La voix soutient efficacement le discours.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Qualités prosodiques marquées (débit, fluidité, variations et nuances pertinentes, etc.).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Le candidat est pleinement engagé dans sa parole.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Il utilise un vocabulaire riche et précis.</a:t>
                      </a:r>
                      <a:endParaRPr lang="fr-FR" sz="220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Discours fluide, efficace, tirant pleinement profit du temps et développant ses propositions.</a:t>
                      </a:r>
                      <a:endParaRPr lang="fr-FR" sz="220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29009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1FB2B87-27C6-4531-9DAB-F0C9CD55D430}"/>
              </a:ext>
            </a:extLst>
          </p:cNvPr>
          <p:cNvSpPr/>
          <p:nvPr/>
        </p:nvSpPr>
        <p:spPr>
          <a:xfrm>
            <a:off x="816744" y="836528"/>
            <a:ext cx="8513686" cy="4681644"/>
          </a:xfrm>
          <a:prstGeom prst="rect">
            <a:avLst/>
          </a:prstGeom>
          <a:noFill/>
          <a:ln w="38100"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049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F41498C6-174E-45FD-A16F-002BD092898C}"/>
              </a:ext>
            </a:extLst>
          </p:cNvPr>
          <p:cNvSpPr txBox="1"/>
          <p:nvPr/>
        </p:nvSpPr>
        <p:spPr>
          <a:xfrm>
            <a:off x="6302039" y="3075057"/>
            <a:ext cx="36715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6">
                    <a:lumMod val="75000"/>
                  </a:schemeClr>
                </a:solidFill>
              </a:rPr>
              <a:t>Attitude globale de l’élève au cours de l’argumentation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77E7608-7EB3-44DD-95BC-C7537B9CC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347430"/>
              </p:ext>
            </p:extLst>
          </p:nvPr>
        </p:nvGraphicFramePr>
        <p:xfrm>
          <a:off x="498962" y="1645117"/>
          <a:ext cx="5597038" cy="706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308">
                  <a:extLst>
                    <a:ext uri="{9D8B030D-6E8A-4147-A177-3AD203B41FA5}">
                      <a16:colId xmlns:a16="http://schemas.microsoft.com/office/drawing/2014/main" val="3286101601"/>
                    </a:ext>
                  </a:extLst>
                </a:gridCol>
                <a:gridCol w="4019730">
                  <a:extLst>
                    <a:ext uri="{9D8B030D-6E8A-4147-A177-3AD203B41FA5}">
                      <a16:colId xmlns:a16="http://schemas.microsoft.com/office/drawing/2014/main" val="574308133"/>
                    </a:ext>
                  </a:extLst>
                </a:gridCol>
              </a:tblGrid>
              <a:tr h="273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32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Qualité et construction de l’argumentation</a:t>
                      </a:r>
                      <a:endParaRPr lang="fr-FR" sz="2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extLst>
                  <a:ext uri="{0D108BD9-81ED-4DB2-BD59-A6C34878D82A}">
                    <a16:rowId xmlns:a16="http://schemas.microsoft.com/office/drawing/2014/main" val="2864658700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B648E7D-9538-44B0-B434-DE465E1C2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13855"/>
              </p:ext>
            </p:extLst>
          </p:nvPr>
        </p:nvGraphicFramePr>
        <p:xfrm>
          <a:off x="498962" y="2333224"/>
          <a:ext cx="5597038" cy="2704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225">
                  <a:extLst>
                    <a:ext uri="{9D8B030D-6E8A-4147-A177-3AD203B41FA5}">
                      <a16:colId xmlns:a16="http://schemas.microsoft.com/office/drawing/2014/main" val="2490786644"/>
                    </a:ext>
                  </a:extLst>
                </a:gridCol>
                <a:gridCol w="4016813">
                  <a:extLst>
                    <a:ext uri="{9D8B030D-6E8A-4147-A177-3AD203B41FA5}">
                      <a16:colId xmlns:a16="http://schemas.microsoft.com/office/drawing/2014/main" val="1390494972"/>
                    </a:ext>
                  </a:extLst>
                </a:gridCol>
              </a:tblGrid>
              <a:tr h="9143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effectLst/>
                        </a:rPr>
                        <a:t>Très satisfaisant</a:t>
                      </a:r>
                      <a:endParaRPr lang="fr-FR" sz="2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S'engage dans sa parole, réagit de façon pertinente.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Prend l'initiative dans l'échange.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200" noProof="0" dirty="0">
                          <a:solidFill>
                            <a:schemeClr val="tx1"/>
                          </a:solidFill>
                          <a:effectLst/>
                        </a:rPr>
                        <a:t>Exploite judicieusement les éléments fournis par la situation d'interaction.</a:t>
                      </a:r>
                      <a:endParaRPr lang="fr-FR" sz="220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9" marR="3659" marT="3659" marB="365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317365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45372540-EA69-48B8-B308-FCA9FD41895D}"/>
              </a:ext>
            </a:extLst>
          </p:cNvPr>
          <p:cNvSpPr/>
          <p:nvPr/>
        </p:nvSpPr>
        <p:spPr>
          <a:xfrm>
            <a:off x="498962" y="1645117"/>
            <a:ext cx="5597038" cy="3392143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196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04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04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30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…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9152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30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10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295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9DDC578-C186-4603-B1CE-93242886F704}"/>
              </a:ext>
            </a:extLst>
          </p:cNvPr>
          <p:cNvSpPr txBox="1"/>
          <p:nvPr/>
        </p:nvSpPr>
        <p:spPr>
          <a:xfrm>
            <a:off x="295564" y="427230"/>
            <a:ext cx="904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La force de conviction d’un discours passe : </a:t>
            </a:r>
            <a:endParaRPr lang="fr-FR" sz="2000" dirty="0">
              <a:latin typeface="+mj-lt"/>
            </a:endParaRP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8D289B7-4A7D-4931-93B9-8EFF5174D28C}"/>
              </a:ext>
            </a:extLst>
          </p:cNvPr>
          <p:cNvCxnSpPr>
            <a:cxnSpLocks/>
          </p:cNvCxnSpPr>
          <p:nvPr/>
        </p:nvCxnSpPr>
        <p:spPr>
          <a:xfrm flipH="1">
            <a:off x="1908699" y="1242874"/>
            <a:ext cx="710213" cy="426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F01D102-4942-446E-98FB-8EB70EC3C129}"/>
              </a:ext>
            </a:extLst>
          </p:cNvPr>
          <p:cNvCxnSpPr>
            <a:cxnSpLocks/>
          </p:cNvCxnSpPr>
          <p:nvPr/>
        </p:nvCxnSpPr>
        <p:spPr>
          <a:xfrm>
            <a:off x="4893076" y="1203639"/>
            <a:ext cx="0" cy="504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6E8516-0CCE-4B30-B7C7-89A1403210CD}"/>
              </a:ext>
            </a:extLst>
          </p:cNvPr>
          <p:cNvCxnSpPr>
            <a:cxnSpLocks/>
          </p:cNvCxnSpPr>
          <p:nvPr/>
        </p:nvCxnSpPr>
        <p:spPr>
          <a:xfrm>
            <a:off x="7201271" y="1217720"/>
            <a:ext cx="779756" cy="442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29366A65-1006-4655-A34C-6B63D1A6BF0F}"/>
              </a:ext>
            </a:extLst>
          </p:cNvPr>
          <p:cNvSpPr txBox="1"/>
          <p:nvPr/>
        </p:nvSpPr>
        <p:spPr>
          <a:xfrm>
            <a:off x="211495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60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 corps</a:t>
            </a:r>
            <a:endParaRPr lang="fr-FR" sz="2000" dirty="0">
              <a:latin typeface="+mj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BCA66A4-36F1-47AA-AF6D-2D6EAE791267}"/>
              </a:ext>
            </a:extLst>
          </p:cNvPr>
          <p:cNvSpPr txBox="1"/>
          <p:nvPr/>
        </p:nvSpPr>
        <p:spPr>
          <a:xfrm>
            <a:off x="3284649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30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la voix</a:t>
            </a:r>
            <a:endParaRPr lang="fr-FR" sz="2000" dirty="0">
              <a:latin typeface="+mj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C8E8FB-D61A-4606-9B6B-C745085A7389}"/>
              </a:ext>
            </a:extLst>
          </p:cNvPr>
          <p:cNvSpPr txBox="1"/>
          <p:nvPr/>
        </p:nvSpPr>
        <p:spPr>
          <a:xfrm>
            <a:off x="6482090" y="1811094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+mj-lt"/>
              </a:rPr>
              <a:t>à </a:t>
            </a:r>
            <a:r>
              <a:rPr lang="fr-FR" sz="3200" b="1" dirty="0">
                <a:latin typeface="+mj-lt"/>
              </a:rPr>
              <a:t>10</a:t>
            </a:r>
            <a:r>
              <a:rPr lang="fr-FR" sz="3200" dirty="0">
                <a:latin typeface="+mj-lt"/>
              </a:rPr>
              <a:t> %</a:t>
            </a:r>
          </a:p>
          <a:p>
            <a:pPr algn="ctr"/>
            <a:r>
              <a:rPr lang="fr-FR" sz="3200" dirty="0">
                <a:latin typeface="+mj-lt"/>
              </a:rPr>
              <a:t>par les mots</a:t>
            </a:r>
            <a:endParaRPr lang="fr-FR" sz="2000" dirty="0">
              <a:latin typeface="+mj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FE65B4-9D48-46E6-8245-70C8016DFF07}"/>
              </a:ext>
            </a:extLst>
          </p:cNvPr>
          <p:cNvSpPr txBox="1"/>
          <p:nvPr/>
        </p:nvSpPr>
        <p:spPr>
          <a:xfrm>
            <a:off x="133076" y="3431080"/>
            <a:ext cx="3394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rgbClr val="CC0099"/>
                </a:solidFill>
                <a:latin typeface="+mj-lt"/>
              </a:rPr>
              <a:t>Un orateur est d’abord </a:t>
            </a:r>
            <a:r>
              <a:rPr lang="fr-FR" sz="3200" b="1" dirty="0">
                <a:solidFill>
                  <a:srgbClr val="CC0099"/>
                </a:solidFill>
                <a:latin typeface="+mj-lt"/>
              </a:rPr>
              <a:t>vu</a:t>
            </a:r>
            <a:endParaRPr lang="fr-FR" sz="2000" b="1" dirty="0">
              <a:solidFill>
                <a:srgbClr val="CC0099"/>
              </a:solidFill>
              <a:latin typeface="+mj-lt"/>
            </a:endParaRPr>
          </a:p>
        </p:txBody>
      </p:sp>
      <p:pic>
        <p:nvPicPr>
          <p:cNvPr id="3" name="Image 2" descr="Une image contenant texte, horloge&#10;&#10;Description générée automatiquement">
            <a:extLst>
              <a:ext uri="{FF2B5EF4-FFF2-40B4-BE49-F238E27FC236}">
                <a16:creationId xmlns:a16="http://schemas.microsoft.com/office/drawing/2014/main" id="{23326832-8B99-40FD-8B90-357D3A1619D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21" y="4647044"/>
            <a:ext cx="1318240" cy="96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360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578</TotalTime>
  <Words>1022</Words>
  <Application>Microsoft Office PowerPoint</Application>
  <PresentationFormat>Grand écran</PresentationFormat>
  <Paragraphs>173</Paragraphs>
  <Slides>24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ANGIOGRAPHIE-CARDIAQUE</dc:title>
  <dc:creator>Jeanne</dc:creator>
  <cp:lastModifiedBy>Jeanne</cp:lastModifiedBy>
  <cp:revision>137</cp:revision>
  <dcterms:created xsi:type="dcterms:W3CDTF">2022-01-26T13:26:15Z</dcterms:created>
  <dcterms:modified xsi:type="dcterms:W3CDTF">2022-04-05T21:34:27Z</dcterms:modified>
</cp:coreProperties>
</file>