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14"/>
  </p:notesMasterIdLst>
  <p:handoutMasterIdLst>
    <p:handoutMasterId r:id="rId15"/>
  </p:handoutMasterIdLst>
  <p:sldIdLst>
    <p:sldId id="296" r:id="rId2"/>
    <p:sldId id="297" r:id="rId3"/>
    <p:sldId id="298" r:id="rId4"/>
    <p:sldId id="289" r:id="rId5"/>
    <p:sldId id="281" r:id="rId6"/>
    <p:sldId id="287" r:id="rId7"/>
    <p:sldId id="277" r:id="rId8"/>
    <p:sldId id="260" r:id="rId9"/>
    <p:sldId id="282" r:id="rId10"/>
    <p:sldId id="283" r:id="rId11"/>
    <p:sldId id="300" r:id="rId12"/>
    <p:sldId id="299" r:id="rId1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401918"/>
    <a:srgbClr val="0D3047"/>
    <a:srgbClr val="731F1C"/>
    <a:srgbClr val="CA929B"/>
    <a:srgbClr val="0B2B41"/>
    <a:srgbClr val="B2606E"/>
    <a:srgbClr val="114263"/>
    <a:srgbClr val="AB678E"/>
    <a:srgbClr val="248C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89" autoAdjust="0"/>
  </p:normalViewPr>
  <p:slideViewPr>
    <p:cSldViewPr snapToGrid="0">
      <p:cViewPr varScale="1">
        <p:scale>
          <a:sx n="75" d="100"/>
          <a:sy n="75" d="100"/>
        </p:scale>
        <p:origin x="642" y="66"/>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B0087A2D-9F8F-45E9-B127-C2407E795365}"/>
              </a:ext>
            </a:extLst>
          </p:cNvPr>
          <p:cNvSpPr>
            <a:spLocks noGrp="1"/>
          </p:cNvSpPr>
          <p:nvPr>
            <p:ph type="dt" sz="quarter" idx="1"/>
          </p:nvPr>
        </p:nvSpPr>
        <p:spPr>
          <a:xfrm>
            <a:off x="4143588" y="0"/>
            <a:ext cx="3169920" cy="481728"/>
          </a:xfrm>
          <a:prstGeom prst="rect">
            <a:avLst/>
          </a:prstGeom>
        </p:spPr>
        <p:txBody>
          <a:bodyPr vert="horz" lIns="91440" tIns="45720" rIns="91440" bIns="45720" rtlCol="0"/>
          <a:lstStyle>
            <a:lvl1pPr algn="r">
              <a:defRPr sz="1200"/>
            </a:lvl1pPr>
          </a:lstStyle>
          <a:p>
            <a:pPr rtl="0"/>
            <a:fld id="{6A304465-9F8F-4E6E-9E0A-D4832F175C18}" type="datetime1">
              <a:rPr lang="fr-FR" smtClean="0"/>
              <a:t>13/10/2023</a:t>
            </a:fld>
            <a:endParaRPr lang="fr-FR"/>
          </a:p>
        </p:txBody>
      </p:sp>
      <p:sp>
        <p:nvSpPr>
          <p:cNvPr id="4" name="Espace réservé du pied de page 3">
            <a:extLst>
              <a:ext uri="{FF2B5EF4-FFF2-40B4-BE49-F238E27FC236}">
                <a16:creationId xmlns:a16="http://schemas.microsoft.com/office/drawing/2014/main" id="{60515058-9F03-4AC5-A723-3D23E2772005}"/>
              </a:ext>
            </a:extLst>
          </p:cNvPr>
          <p:cNvSpPr>
            <a:spLocks noGrp="1"/>
          </p:cNvSpPr>
          <p:nvPr>
            <p:ph type="ftr" sz="quarter" idx="2"/>
          </p:nvPr>
        </p:nvSpPr>
        <p:spPr>
          <a:xfrm>
            <a:off x="0" y="9119474"/>
            <a:ext cx="3169920" cy="481726"/>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986E583C-77B5-479A-A9CA-17DC816BC653}"/>
              </a:ext>
            </a:extLst>
          </p:cNvPr>
          <p:cNvSpPr>
            <a:spLocks noGrp="1"/>
          </p:cNvSpPr>
          <p:nvPr>
            <p:ph type="sldNum" sz="quarter" idx="3"/>
          </p:nvPr>
        </p:nvSpPr>
        <p:spPr>
          <a:xfrm>
            <a:off x="4143588" y="9119474"/>
            <a:ext cx="3169920" cy="481726"/>
          </a:xfrm>
          <a:prstGeom prst="rect">
            <a:avLst/>
          </a:prstGeom>
        </p:spPr>
        <p:txBody>
          <a:bodyPr vert="horz" lIns="91440" tIns="45720" rIns="91440" bIns="45720" rtlCol="0" anchor="b"/>
          <a:lstStyle>
            <a:lvl1pPr algn="r">
              <a:defRPr sz="1200"/>
            </a:lvl1pPr>
          </a:lstStyle>
          <a:p>
            <a:pPr rtl="0"/>
            <a:fld id="{7F3D57C9-54A6-4BAA-A5CD-C535F9370C4B}" type="slidenum">
              <a:rPr lang="fr-FR" smtClean="0"/>
              <a:t>‹N°›</a:t>
            </a:fld>
            <a:endParaRPr lang="fr-FR"/>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4143588" y="0"/>
            <a:ext cx="3169920" cy="481728"/>
          </a:xfrm>
          <a:prstGeom prst="rect">
            <a:avLst/>
          </a:prstGeom>
        </p:spPr>
        <p:txBody>
          <a:bodyPr vert="horz" lIns="91440" tIns="45720" rIns="91440" bIns="45720" rtlCol="0"/>
          <a:lstStyle>
            <a:lvl1pPr algn="r">
              <a:defRPr sz="1200"/>
            </a:lvl1pPr>
          </a:lstStyle>
          <a:p>
            <a:fld id="{D4679DA2-282D-4D5F-82DD-205B1DC49208}" type="datetime1">
              <a:rPr lang="fr-FR" smtClean="0"/>
              <a:pPr/>
              <a:t>13/10/2023</a:t>
            </a:fld>
            <a:endParaRPr lang="fr-FR" dirty="0"/>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731521" y="4620578"/>
            <a:ext cx="5852160" cy="3780472"/>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4143588" y="9119474"/>
            <a:ext cx="3169920" cy="481726"/>
          </a:xfrm>
          <a:prstGeom prst="rect">
            <a:avLst/>
          </a:prstGeom>
        </p:spPr>
        <p:txBody>
          <a:bodyPr vert="horz" lIns="91440" tIns="45720" rIns="91440" bIns="45720" rtlCol="0" anchor="b"/>
          <a:lstStyle>
            <a:lvl1pPr algn="r">
              <a:defRPr sz="1200"/>
            </a:lvl1pPr>
          </a:lstStyle>
          <a:p>
            <a:pPr rtl="0"/>
            <a:fld id="{6BF82289-BCFD-4053-9D06-A9140C63A457}" type="slidenum">
              <a:rPr lang="fr-FR" noProof="0" smtClean="0"/>
              <a:t>‹N°›</a:t>
            </a:fld>
            <a:endParaRPr lang="fr-FR" noProof="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F82289-BCFD-4053-9D06-A9140C63A457}" type="slidenum">
              <a:rPr lang="fr-FR" smtClean="0"/>
              <a:t>4</a:t>
            </a:fld>
            <a:endParaRPr lang="fr-FR"/>
          </a:p>
        </p:txBody>
      </p:sp>
    </p:spTree>
    <p:extLst>
      <p:ext uri="{BB962C8B-B14F-4D97-AF65-F5344CB8AC3E}">
        <p14:creationId xmlns:p14="http://schemas.microsoft.com/office/powerpoint/2010/main" val="62992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F82289-BCFD-4053-9D06-A9140C63A457}" type="slidenum">
              <a:rPr lang="fr-FR" smtClean="0"/>
              <a:t>5</a:t>
            </a:fld>
            <a:endParaRPr lang="fr-FR"/>
          </a:p>
        </p:txBody>
      </p:sp>
    </p:spTree>
    <p:extLst>
      <p:ext uri="{BB962C8B-B14F-4D97-AF65-F5344CB8AC3E}">
        <p14:creationId xmlns:p14="http://schemas.microsoft.com/office/powerpoint/2010/main" val="291725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F82289-BCFD-4053-9D06-A9140C63A457}" type="slidenum">
              <a:rPr lang="fr-FR" smtClean="0"/>
              <a:t>6</a:t>
            </a:fld>
            <a:endParaRPr lang="fr-FR"/>
          </a:p>
        </p:txBody>
      </p:sp>
    </p:spTree>
    <p:extLst>
      <p:ext uri="{BB962C8B-B14F-4D97-AF65-F5344CB8AC3E}">
        <p14:creationId xmlns:p14="http://schemas.microsoft.com/office/powerpoint/2010/main" val="263054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F82289-BCFD-4053-9D06-A9140C63A457}" type="slidenum">
              <a:rPr lang="fr-FR" smtClean="0"/>
              <a:t>7</a:t>
            </a:fld>
            <a:endParaRPr lang="fr-FR"/>
          </a:p>
        </p:txBody>
      </p:sp>
    </p:spTree>
    <p:extLst>
      <p:ext uri="{BB962C8B-B14F-4D97-AF65-F5344CB8AC3E}">
        <p14:creationId xmlns:p14="http://schemas.microsoft.com/office/powerpoint/2010/main" val="236760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F82289-BCFD-4053-9D06-A9140C63A457}" type="slidenum">
              <a:rPr lang="fr-FR" smtClean="0"/>
              <a:t>8</a:t>
            </a:fld>
            <a:endParaRPr lang="fr-FR"/>
          </a:p>
        </p:txBody>
      </p:sp>
    </p:spTree>
    <p:extLst>
      <p:ext uri="{BB962C8B-B14F-4D97-AF65-F5344CB8AC3E}">
        <p14:creationId xmlns:p14="http://schemas.microsoft.com/office/powerpoint/2010/main" val="138457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F82289-BCFD-4053-9D06-A9140C63A457}" type="slidenum">
              <a:rPr lang="fr-FR" smtClean="0"/>
              <a:t>9</a:t>
            </a:fld>
            <a:endParaRPr lang="fr-FR"/>
          </a:p>
        </p:txBody>
      </p:sp>
    </p:spTree>
    <p:extLst>
      <p:ext uri="{BB962C8B-B14F-4D97-AF65-F5344CB8AC3E}">
        <p14:creationId xmlns:p14="http://schemas.microsoft.com/office/powerpoint/2010/main" val="44445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F82289-BCFD-4053-9D06-A9140C63A457}" type="slidenum">
              <a:rPr lang="fr-FR" smtClean="0"/>
              <a:t>10</a:t>
            </a:fld>
            <a:endParaRPr lang="fr-FR"/>
          </a:p>
        </p:txBody>
      </p:sp>
    </p:spTree>
    <p:extLst>
      <p:ext uri="{BB962C8B-B14F-4D97-AF65-F5344CB8AC3E}">
        <p14:creationId xmlns:p14="http://schemas.microsoft.com/office/powerpoint/2010/main" val="224152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10/13/2023</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‹N°›</a:t>
            </a:fld>
            <a:endParaRPr lang="en-US" dirty="0"/>
          </a:p>
        </p:txBody>
      </p:sp>
      <p:grpSp>
        <p:nvGrpSpPr>
          <p:cNvPr id="10" name="Groupe 9">
            <a:extLst>
              <a:ext uri="{FF2B5EF4-FFF2-40B4-BE49-F238E27FC236}">
                <a16:creationId xmlns:a16="http://schemas.microsoft.com/office/drawing/2014/main" id="{EC101904-2082-40BC-9B6A-EDB09FC45F1E}"/>
              </a:ext>
            </a:extLst>
          </p:cNvPr>
          <p:cNvGrpSpPr/>
          <p:nvPr userDrawn="1"/>
        </p:nvGrpSpPr>
        <p:grpSpPr>
          <a:xfrm>
            <a:off x="9140346" y="5054600"/>
            <a:ext cx="676275" cy="114300"/>
            <a:chOff x="9330846" y="5054600"/>
            <a:chExt cx="676275" cy="114300"/>
          </a:xfrm>
        </p:grpSpPr>
        <p:sp>
          <p:nvSpPr>
            <p:cNvPr id="11" name="Ovale 6">
              <a:extLst>
                <a:ext uri="{FF2B5EF4-FFF2-40B4-BE49-F238E27FC236}">
                  <a16:creationId xmlns:a16="http://schemas.microsoft.com/office/drawing/2014/main" id="{8FD121B4-A54D-4EA4-A306-6F455135C6A2}"/>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Ovale 7">
              <a:extLst>
                <a:ext uri="{FF2B5EF4-FFF2-40B4-BE49-F238E27FC236}">
                  <a16:creationId xmlns:a16="http://schemas.microsoft.com/office/drawing/2014/main" id="{3DD89795-921F-4EF5-B15E-3E43BD7020C9}"/>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Ovale 8">
              <a:extLst>
                <a:ext uri="{FF2B5EF4-FFF2-40B4-BE49-F238E27FC236}">
                  <a16:creationId xmlns:a16="http://schemas.microsoft.com/office/drawing/2014/main" id="{241C1037-AABE-4971-AB0E-D2D0604993B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Ovale 10">
              <a:extLst>
                <a:ext uri="{FF2B5EF4-FFF2-40B4-BE49-F238E27FC236}">
                  <a16:creationId xmlns:a16="http://schemas.microsoft.com/office/drawing/2014/main" id="{93289E0D-9210-4BD6-9A5F-A4B9064C958D}"/>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15" name="Forme libre : Forme 12">
            <a:extLst>
              <a:ext uri="{FF2B5EF4-FFF2-40B4-BE49-F238E27FC236}">
                <a16:creationId xmlns:a16="http://schemas.microsoft.com/office/drawing/2014/main" id="{C826FF70-FEBA-4EE8-9B41-329D73D5A1F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Tree>
    <p:extLst>
      <p:ext uri="{BB962C8B-B14F-4D97-AF65-F5344CB8AC3E}">
        <p14:creationId xmlns:p14="http://schemas.microsoft.com/office/powerpoint/2010/main" val="206848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rtl="0"/>
            <a:fld id="{817179DE-9BF3-494C-804F-0C7C90AC8700}" type="slidenum">
              <a:rPr lang="fr-FR" noProof="0" smtClean="0"/>
              <a:pPr algn="ctr"/>
              <a:t>‹N°›</a:t>
            </a:fld>
            <a:endParaRPr lang="fr-FR" noProof="0"/>
          </a:p>
        </p:txBody>
      </p:sp>
    </p:spTree>
    <p:extLst>
      <p:ext uri="{BB962C8B-B14F-4D97-AF65-F5344CB8AC3E}">
        <p14:creationId xmlns:p14="http://schemas.microsoft.com/office/powerpoint/2010/main" val="387497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rtl="0"/>
            <a:fld id="{817179DE-9BF3-494C-804F-0C7C90AC8700}" type="slidenum">
              <a:rPr lang="fr-FR" noProof="0" smtClean="0"/>
              <a:pPr algn="ctr"/>
              <a:t>‹N°›</a:t>
            </a:fld>
            <a:endParaRPr lang="fr-FR" noProof="0"/>
          </a:p>
        </p:txBody>
      </p:sp>
    </p:spTree>
    <p:extLst>
      <p:ext uri="{BB962C8B-B14F-4D97-AF65-F5344CB8AC3E}">
        <p14:creationId xmlns:p14="http://schemas.microsoft.com/office/powerpoint/2010/main" val="2914378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5 Contenu">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rtl="0">
              <a:lnSpc>
                <a:spcPct val="100000"/>
              </a:lnSpc>
              <a:spcBef>
                <a:spcPct val="0"/>
              </a:spcBef>
              <a:buNone/>
            </a:pPr>
            <a:r>
              <a:rPr lang="fr-FR" noProof="0"/>
              <a:t>Modifiez les styles du texte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fr-FR" noProof="0"/>
              <a:t>Modifiez le style du titre</a:t>
            </a:r>
          </a:p>
        </p:txBody>
      </p:sp>
      <p:sp>
        <p:nvSpPr>
          <p:cNvPr id="16" name="Espace réservé du contenu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defRPr>
            </a:lvl1pPr>
          </a:lstStyle>
          <a:p>
            <a:pPr lvl="0" rtl="0"/>
            <a:r>
              <a:rPr lang="fr-FR" noProof="0"/>
              <a:t>Icône</a:t>
            </a:r>
          </a:p>
        </p:txBody>
      </p:sp>
      <p:grpSp>
        <p:nvGrpSpPr>
          <p:cNvPr id="11" name="Groupe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Ovale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15" name="Espace réservé du numéro de diapositive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Tree>
    <p:extLst>
      <p:ext uri="{BB962C8B-B14F-4D97-AF65-F5344CB8AC3E}">
        <p14:creationId xmlns:p14="http://schemas.microsoft.com/office/powerpoint/2010/main" val="196613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Images_Important texte 01">
    <p:spTree>
      <p:nvGrpSpPr>
        <p:cNvPr id="1" name=""/>
        <p:cNvGrpSpPr/>
        <p:nvPr/>
      </p:nvGrpSpPr>
      <p:grpSpPr>
        <a:xfrm>
          <a:off x="0" y="0"/>
          <a:ext cx="0" cy="0"/>
          <a:chOff x="0" y="0"/>
          <a:chExt cx="0" cy="0"/>
        </a:xfrm>
      </p:grpSpPr>
      <p:sp>
        <p:nvSpPr>
          <p:cNvPr id="12" name="Espace réservé d’image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fr-FR" noProof="0"/>
              <a:t>Insérer une image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rtl="0">
              <a:lnSpc>
                <a:spcPct val="100000"/>
              </a:lnSpc>
            </a:pPr>
            <a:r>
              <a:rPr lang="fr-FR" noProof="0"/>
              <a:t>Modifiez le style du titre</a:t>
            </a:r>
          </a:p>
        </p:txBody>
      </p:sp>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rtl="0">
              <a:lnSpc>
                <a:spcPct val="100000"/>
              </a:lnSpc>
              <a:spcBef>
                <a:spcPct val="0"/>
              </a:spcBef>
            </a:pPr>
            <a:r>
              <a:rPr lang="fr-FR" noProof="0"/>
              <a:t>Modifiez les styles du texte</a:t>
            </a:r>
          </a:p>
        </p:txBody>
      </p:sp>
      <p:sp>
        <p:nvSpPr>
          <p:cNvPr id="17" name="Espace réservé d’image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rtl="0"/>
            <a:r>
              <a:rPr lang="fr-FR" noProof="0"/>
              <a:t>Insérer une image</a:t>
            </a:r>
          </a:p>
        </p:txBody>
      </p:sp>
      <p:sp>
        <p:nvSpPr>
          <p:cNvPr id="20" name="Espace réservé du numéro de diapositive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a:t>‹N°›</a:t>
            </a:fld>
            <a:endParaRPr lang="fr-FR" noProof="0"/>
          </a:p>
        </p:txBody>
      </p:sp>
    </p:spTree>
    <p:extLst>
      <p:ext uri="{BB962C8B-B14F-4D97-AF65-F5344CB8AC3E}">
        <p14:creationId xmlns:p14="http://schemas.microsoft.com/office/powerpoint/2010/main" val="394940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_01">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Espace réservé d’image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fr-FR" noProof="0"/>
              <a:t>Insérer une image</a:t>
            </a:r>
          </a:p>
        </p:txBody>
      </p:sp>
      <p:sp>
        <p:nvSpPr>
          <p:cNvPr id="2" name="Titr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fr-FR" noProof="0"/>
              <a:t>TITRE</a:t>
            </a:r>
          </a:p>
        </p:txBody>
      </p:sp>
      <p:sp>
        <p:nvSpPr>
          <p:cNvPr id="3" name="Sous-titr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fr-FR" noProof="0"/>
              <a:t>Sous-titre</a:t>
            </a:r>
          </a:p>
        </p:txBody>
      </p:sp>
      <p:grpSp>
        <p:nvGrpSpPr>
          <p:cNvPr id="6" name="Groupe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e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Ovale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Ovale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Ovale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Tree>
    <p:extLst>
      <p:ext uri="{BB962C8B-B14F-4D97-AF65-F5344CB8AC3E}">
        <p14:creationId xmlns:p14="http://schemas.microsoft.com/office/powerpoint/2010/main" val="3104292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_03">
    <p:spTree>
      <p:nvGrpSpPr>
        <p:cNvPr id="1" name=""/>
        <p:cNvGrpSpPr/>
        <p:nvPr/>
      </p:nvGrpSpPr>
      <p:grpSpPr>
        <a:xfrm>
          <a:off x="0" y="0"/>
          <a:ext cx="0" cy="0"/>
          <a:chOff x="0" y="0"/>
          <a:chExt cx="0" cy="0"/>
        </a:xfrm>
      </p:grpSpPr>
      <p:sp>
        <p:nvSpPr>
          <p:cNvPr id="7" name="Espace réservé d’image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fr-FR" noProof="0"/>
              <a:t>Insérer une image</a:t>
            </a:r>
          </a:p>
        </p:txBody>
      </p:sp>
      <p:sp>
        <p:nvSpPr>
          <p:cNvPr id="2" name="Titr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fr-FR" noProof="0"/>
              <a:t>TITRE</a:t>
            </a:r>
          </a:p>
        </p:txBody>
      </p:sp>
      <p:sp>
        <p:nvSpPr>
          <p:cNvPr id="3" name="Sous-titr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fr-FR" noProof="0"/>
              <a:t>Sous-titre</a:t>
            </a:r>
          </a:p>
        </p:txBody>
      </p:sp>
    </p:spTree>
    <p:extLst>
      <p:ext uri="{BB962C8B-B14F-4D97-AF65-F5344CB8AC3E}">
        <p14:creationId xmlns:p14="http://schemas.microsoft.com/office/powerpoint/2010/main" val="176654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tête de section avec image">
    <p:spTree>
      <p:nvGrpSpPr>
        <p:cNvPr id="1" name=""/>
        <p:cNvGrpSpPr/>
        <p:nvPr/>
      </p:nvGrpSpPr>
      <p:grpSpPr>
        <a:xfrm>
          <a:off x="0" y="0"/>
          <a:ext cx="0" cy="0"/>
          <a:chOff x="0" y="0"/>
          <a:chExt cx="0" cy="0"/>
        </a:xfrm>
      </p:grpSpPr>
      <p:sp>
        <p:nvSpPr>
          <p:cNvPr id="7" name="Espace réservé d’image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fr-FR" noProof="0"/>
              <a:t>Insérer une image</a:t>
            </a:r>
          </a:p>
        </p:txBody>
      </p:sp>
      <p:sp>
        <p:nvSpPr>
          <p:cNvPr id="2" name="Titr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fr-FR" noProof="0"/>
              <a:t>Modifiez le style du titre</a:t>
            </a:r>
          </a:p>
        </p:txBody>
      </p:sp>
      <p:sp>
        <p:nvSpPr>
          <p:cNvPr id="3" name="Espace réservé du texte 2">
            <a:extLst>
              <a:ext uri="{FF2B5EF4-FFF2-40B4-BE49-F238E27FC236}">
                <a16:creationId xmlns:a16="http://schemas.microsoft.com/office/drawing/2014/main" id="{2728D712-0D13-4ECD-9BEB-B8EE651FF63F}"/>
              </a:ext>
            </a:extLst>
          </p:cNvPr>
          <p:cNvSpPr>
            <a:spLocks noGrp="1"/>
          </p:cNvSpPr>
          <p:nvPr>
            <p:ph type="body" idx="1" hasCustomPrompt="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fr-FR" noProof="0"/>
              <a:t>Modifiez les styles du texte</a:t>
            </a:r>
          </a:p>
        </p:txBody>
      </p:sp>
    </p:spTree>
    <p:extLst>
      <p:ext uri="{BB962C8B-B14F-4D97-AF65-F5344CB8AC3E}">
        <p14:creationId xmlns:p14="http://schemas.microsoft.com/office/powerpoint/2010/main" val="498684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01 Content_2 colonne">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fr-FR" noProof="0"/>
              <a:t>Insérer une image</a:t>
            </a:r>
          </a:p>
        </p:txBody>
      </p:sp>
      <p:sp>
        <p:nvSpPr>
          <p:cNvPr id="14" name="Espace réservé du texte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fr-FR" noProof="0"/>
              <a:t>Modifiez les styles du texte</a:t>
            </a:r>
          </a:p>
        </p:txBody>
      </p:sp>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fr-FR" noProof="0"/>
              <a:t>Modifiez les styles du texte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fr-FR" noProof="0"/>
              <a:t>Modifiez le style du titre</a:t>
            </a:r>
          </a:p>
        </p:txBody>
      </p:sp>
      <p:sp>
        <p:nvSpPr>
          <p:cNvPr id="16" name="Espace réservé du contenu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fr-FR" noProof="0"/>
              <a:t>Icône</a:t>
            </a:r>
          </a:p>
        </p:txBody>
      </p:sp>
      <p:sp>
        <p:nvSpPr>
          <p:cNvPr id="17" name="Espace réservé du contenu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fr-FR" noProof="0"/>
              <a:t>Icône</a:t>
            </a:r>
          </a:p>
        </p:txBody>
      </p:sp>
      <p:sp>
        <p:nvSpPr>
          <p:cNvPr id="18" name="Espace réservé du numéro de diapositive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a:t>‹N°›</a:t>
            </a:fld>
            <a:endParaRPr lang="fr-FR" noProof="0"/>
          </a:p>
        </p:txBody>
      </p:sp>
    </p:spTree>
    <p:extLst>
      <p:ext uri="{BB962C8B-B14F-4D97-AF65-F5344CB8AC3E}">
        <p14:creationId xmlns:p14="http://schemas.microsoft.com/office/powerpoint/2010/main" val="18241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_02">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Espace réservé d’image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defRPr>
            </a:lvl1pPr>
          </a:lstStyle>
          <a:p>
            <a:pPr rtl="0"/>
            <a:r>
              <a:rPr lang="fr-FR" noProof="0"/>
              <a:t>Insérer une image</a:t>
            </a:r>
          </a:p>
        </p:txBody>
      </p:sp>
      <p:sp>
        <p:nvSpPr>
          <p:cNvPr id="2" name="Titr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fr-FR" noProof="0"/>
              <a:t>TITRE</a:t>
            </a:r>
          </a:p>
        </p:txBody>
      </p:sp>
      <p:sp>
        <p:nvSpPr>
          <p:cNvPr id="3" name="Sous-titr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fr-FR" noProof="0"/>
              <a:t>Sous-titre</a:t>
            </a:r>
          </a:p>
        </p:txBody>
      </p:sp>
    </p:spTree>
    <p:extLst>
      <p:ext uri="{BB962C8B-B14F-4D97-AF65-F5344CB8AC3E}">
        <p14:creationId xmlns:p14="http://schemas.microsoft.com/office/powerpoint/2010/main" val="1270854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nne Content_3 02">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fr-FR" noProof="0"/>
              <a:t>Insérer une image</a:t>
            </a:r>
          </a:p>
        </p:txBody>
      </p:sp>
      <p:sp>
        <p:nvSpPr>
          <p:cNvPr id="14" name="Espace réservé du texte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fr-FR" noProof="0"/>
              <a:t>Modifiez les styles du texte</a:t>
            </a:r>
          </a:p>
        </p:txBody>
      </p:sp>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fr-FR" noProof="0"/>
              <a:t>Modifiez les styles du texte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fr-FR" noProof="0"/>
              <a:t>Modifiez le style du titre</a:t>
            </a:r>
          </a:p>
        </p:txBody>
      </p:sp>
      <p:sp>
        <p:nvSpPr>
          <p:cNvPr id="16" name="Espace réservé du contenu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17" name="Espace réservé du contenu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8" name="Espace réservé du texte 12">
            <a:extLst>
              <a:ext uri="{FF2B5EF4-FFF2-40B4-BE49-F238E27FC236}">
                <a16:creationId xmlns:a16="http://schemas.microsoft.com/office/drawing/2014/main" id="{DEF523FD-B1FC-40A7-93AA-389CB38E17C0}"/>
              </a:ext>
            </a:extLst>
          </p:cNvPr>
          <p:cNvSpPr>
            <a:spLocks noGrp="1"/>
          </p:cNvSpPr>
          <p:nvPr>
            <p:ph type="body" sz="quarter" idx="15" hasCustomPrompt="1"/>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fr-FR" noProof="0"/>
              <a:t>Modifiez les styles du texte</a:t>
            </a:r>
          </a:p>
        </p:txBody>
      </p:sp>
      <p:sp>
        <p:nvSpPr>
          <p:cNvPr id="10" name="Espace réservé du contenu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11" name="Espace réservé du numéro de diapositive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a:t>‹N°›</a:t>
            </a:fld>
            <a:endParaRPr lang="fr-FR" noProof="0"/>
          </a:p>
        </p:txBody>
      </p:sp>
    </p:spTree>
    <p:extLst>
      <p:ext uri="{BB962C8B-B14F-4D97-AF65-F5344CB8AC3E}">
        <p14:creationId xmlns:p14="http://schemas.microsoft.com/office/powerpoint/2010/main" val="105480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grpSp>
        <p:nvGrpSpPr>
          <p:cNvPr id="7" name="Groupe 6">
            <a:extLst>
              <a:ext uri="{FF2B5EF4-FFF2-40B4-BE49-F238E27FC236}">
                <a16:creationId xmlns:a16="http://schemas.microsoft.com/office/drawing/2014/main" id="{1A80A729-7A10-4EFA-BDAC-CEE27463CE06}"/>
              </a:ext>
            </a:extLst>
          </p:cNvPr>
          <p:cNvGrpSpPr/>
          <p:nvPr userDrawn="1"/>
        </p:nvGrpSpPr>
        <p:grpSpPr>
          <a:xfrm>
            <a:off x="0" y="6086479"/>
            <a:ext cx="12192000" cy="600974"/>
            <a:chOff x="0" y="6086479"/>
            <a:chExt cx="12192000" cy="600974"/>
          </a:xfrm>
        </p:grpSpPr>
        <p:sp>
          <p:nvSpPr>
            <p:cNvPr id="8" name="Rectangle 7">
              <a:extLst>
                <a:ext uri="{FF2B5EF4-FFF2-40B4-BE49-F238E27FC236}">
                  <a16:creationId xmlns:a16="http://schemas.microsoft.com/office/drawing/2014/main" id="{259EE3AC-DA8F-49D5-9EC3-2C4B4992B829}"/>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Ovale 6">
              <a:extLst>
                <a:ext uri="{FF2B5EF4-FFF2-40B4-BE49-F238E27FC236}">
                  <a16:creationId xmlns:a16="http://schemas.microsoft.com/office/drawing/2014/main" id="{D545D2C2-D86A-4E86-A802-E5D5E7D9C406}"/>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10" name="Espace réservé du numéro de diapositive 5">
            <a:extLst>
              <a:ext uri="{FF2B5EF4-FFF2-40B4-BE49-F238E27FC236}">
                <a16:creationId xmlns:a16="http://schemas.microsoft.com/office/drawing/2014/main" id="{F849871B-ACDE-416B-BB4E-CD2E97B6D153}"/>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Tree>
    <p:extLst>
      <p:ext uri="{BB962C8B-B14F-4D97-AF65-F5344CB8AC3E}">
        <p14:creationId xmlns:p14="http://schemas.microsoft.com/office/powerpoint/2010/main" val="3998314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fr-FR" noProof="0"/>
              <a:t>Insérer une image</a:t>
            </a:r>
          </a:p>
        </p:txBody>
      </p:sp>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fr-FR" noProof="0"/>
              <a:t>Modifiez les styles du texte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fr-FR" noProof="0"/>
              <a:t>Modifiez le style du titre</a:t>
            </a:r>
          </a:p>
        </p:txBody>
      </p:sp>
      <p:sp>
        <p:nvSpPr>
          <p:cNvPr id="16" name="Espace réservé du contenu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11" name="Espace réservé du texte 12">
            <a:extLst>
              <a:ext uri="{FF2B5EF4-FFF2-40B4-BE49-F238E27FC236}">
                <a16:creationId xmlns:a16="http://schemas.microsoft.com/office/drawing/2014/main" id="{C3BB8EAB-4266-4938-A8CB-6D18C938017F}"/>
              </a:ext>
            </a:extLst>
          </p:cNvPr>
          <p:cNvSpPr>
            <a:spLocks noGrp="1"/>
          </p:cNvSpPr>
          <p:nvPr>
            <p:ph type="body" sz="quarter" idx="14" hasCustomPrompt="1"/>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fr-FR" noProof="0"/>
              <a:t>Modifiez les styles du texte</a:t>
            </a:r>
          </a:p>
        </p:txBody>
      </p:sp>
      <p:sp>
        <p:nvSpPr>
          <p:cNvPr id="12" name="Espace réservé du contenu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15" name="Espace réservé du numéro de diapositive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a:t>‹N°›</a:t>
            </a:fld>
            <a:endParaRPr lang="fr-FR" noProof="0"/>
          </a:p>
        </p:txBody>
      </p:sp>
    </p:spTree>
    <p:extLst>
      <p:ext uri="{BB962C8B-B14F-4D97-AF65-F5344CB8AC3E}">
        <p14:creationId xmlns:p14="http://schemas.microsoft.com/office/powerpoint/2010/main" val="2447190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4 Content_1 colonne">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fr-FR" noProof="0"/>
              <a:t>Insérer une image</a:t>
            </a:r>
          </a:p>
        </p:txBody>
      </p:sp>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fr-FR" noProof="0"/>
              <a:t>Modifiez les styles du texte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fr-FR" noProof="0"/>
              <a:t>Modifiez le style du titre</a:t>
            </a:r>
          </a:p>
        </p:txBody>
      </p:sp>
      <p:sp>
        <p:nvSpPr>
          <p:cNvPr id="16" name="Espace réservé du contenu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8" name="Espace réservé du numéro de diapositive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a:t>‹N°›</a:t>
            </a:fld>
            <a:endParaRPr lang="fr-FR" noProof="0"/>
          </a:p>
        </p:txBody>
      </p:sp>
    </p:spTree>
    <p:extLst>
      <p:ext uri="{BB962C8B-B14F-4D97-AF65-F5344CB8AC3E}">
        <p14:creationId xmlns:p14="http://schemas.microsoft.com/office/powerpoint/2010/main" val="2215973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fr-FR" noProof="0"/>
              <a:t>Modifiez le style du titre</a:t>
            </a:r>
          </a:p>
        </p:txBody>
      </p:sp>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fr-FR" noProof="0"/>
              <a:t>Insérer une image</a:t>
            </a:r>
          </a:p>
        </p:txBody>
      </p:sp>
      <p:sp>
        <p:nvSpPr>
          <p:cNvPr id="10" name="Titr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fr-FR" noProof="0"/>
              <a:t>TITRE</a:t>
            </a:r>
          </a:p>
        </p:txBody>
      </p:sp>
      <p:sp>
        <p:nvSpPr>
          <p:cNvPr id="17" name="Espace réservé du texte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Nom</a:t>
            </a:r>
          </a:p>
        </p:txBody>
      </p:sp>
      <p:sp>
        <p:nvSpPr>
          <p:cNvPr id="18" name="Espace réservé du texte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Téléphone</a:t>
            </a:r>
          </a:p>
        </p:txBody>
      </p:sp>
      <p:sp>
        <p:nvSpPr>
          <p:cNvPr id="19" name="Espace réservé du texte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Adresse électronique</a:t>
            </a:r>
          </a:p>
        </p:txBody>
      </p:sp>
      <p:sp>
        <p:nvSpPr>
          <p:cNvPr id="20" name="Espace réservé du texte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Site web</a:t>
            </a:r>
          </a:p>
        </p:txBody>
      </p:sp>
      <p:sp>
        <p:nvSpPr>
          <p:cNvPr id="3" name="Espace réservé du contenu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fr-FR" noProof="0"/>
              <a:t>Icône</a:t>
            </a:r>
          </a:p>
        </p:txBody>
      </p:sp>
      <p:sp>
        <p:nvSpPr>
          <p:cNvPr id="28" name="Espace réservé du contenu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fr-FR" noProof="0"/>
              <a:t>Icône</a:t>
            </a:r>
          </a:p>
        </p:txBody>
      </p:sp>
      <p:sp>
        <p:nvSpPr>
          <p:cNvPr id="29" name="Espace réservé du contenu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fr-FR" noProof="0"/>
              <a:t>Icône</a:t>
            </a:r>
          </a:p>
        </p:txBody>
      </p:sp>
      <p:sp>
        <p:nvSpPr>
          <p:cNvPr id="30" name="Espace réservé du contenu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fr-FR" noProof="0"/>
              <a:t>Icône</a:t>
            </a:r>
          </a:p>
        </p:txBody>
      </p:sp>
    </p:spTree>
    <p:extLst>
      <p:ext uri="{BB962C8B-B14F-4D97-AF65-F5344CB8AC3E}">
        <p14:creationId xmlns:p14="http://schemas.microsoft.com/office/powerpoint/2010/main" val="4169354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fr-FR" noProof="0"/>
              <a:t>TITRE</a:t>
            </a:r>
          </a:p>
        </p:txBody>
      </p:sp>
      <p:sp>
        <p:nvSpPr>
          <p:cNvPr id="3" name="Sous-titr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fr-FR" noProof="0"/>
              <a:t>Sous-titre</a:t>
            </a:r>
          </a:p>
        </p:txBody>
      </p:sp>
      <p:grpSp>
        <p:nvGrpSpPr>
          <p:cNvPr id="6" name="Groupe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e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Ovale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Ovale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Ovale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13" name="Forme libre : Form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Tree>
    <p:extLst>
      <p:ext uri="{BB962C8B-B14F-4D97-AF65-F5344CB8AC3E}">
        <p14:creationId xmlns:p14="http://schemas.microsoft.com/office/powerpoint/2010/main" val="2466734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2" name="Titr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fr-FR" noProof="0"/>
              <a:t>TITRE</a:t>
            </a:r>
          </a:p>
        </p:txBody>
      </p:sp>
      <p:sp>
        <p:nvSpPr>
          <p:cNvPr id="3" name="Sous-titr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fr-FR" noProof="0"/>
              <a:t>Sous-titre</a:t>
            </a:r>
          </a:p>
        </p:txBody>
      </p:sp>
      <p:grpSp>
        <p:nvGrpSpPr>
          <p:cNvPr id="6" name="Groupe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e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Ovale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Ovale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Ovale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Tree>
    <p:extLst>
      <p:ext uri="{BB962C8B-B14F-4D97-AF65-F5344CB8AC3E}">
        <p14:creationId xmlns:p14="http://schemas.microsoft.com/office/powerpoint/2010/main" val="3873491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fr-FR" noProof="0"/>
              <a:t>Modifiez le style du titre</a:t>
            </a:r>
          </a:p>
        </p:txBody>
      </p:sp>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
        <p:nvSpPr>
          <p:cNvPr id="9" name="Espace réservé du contenu 2">
            <a:extLst>
              <a:ext uri="{FF2B5EF4-FFF2-40B4-BE49-F238E27FC236}">
                <a16:creationId xmlns:a16="http://schemas.microsoft.com/office/drawing/2014/main" id="{C7BBA6D3-FEB9-412B-8FBB-095FC3A60ABF}"/>
              </a:ext>
            </a:extLst>
          </p:cNvPr>
          <p:cNvSpPr>
            <a:spLocks noGrp="1"/>
          </p:cNvSpPr>
          <p:nvPr>
            <p:ph idx="1" hasCustomPrompt="1"/>
          </p:nvPr>
        </p:nvSpPr>
        <p:spPr>
          <a:xfrm>
            <a:off x="633186" y="1825625"/>
            <a:ext cx="10815864"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201002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fr-FR" noProof="0"/>
              <a:t>Modifiez le style du titre</a:t>
            </a:r>
          </a:p>
        </p:txBody>
      </p:sp>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
        <p:nvSpPr>
          <p:cNvPr id="9" name="Espace réservé du contenu 2">
            <a:extLst>
              <a:ext uri="{FF2B5EF4-FFF2-40B4-BE49-F238E27FC236}">
                <a16:creationId xmlns:a16="http://schemas.microsoft.com/office/drawing/2014/main" id="{64A4F74B-B2CD-407C-865A-037EDFAC9DB0}"/>
              </a:ext>
            </a:extLst>
          </p:cNvPr>
          <p:cNvSpPr>
            <a:spLocks noGrp="1"/>
          </p:cNvSpPr>
          <p:nvPr>
            <p:ph sz="half" idx="1" hasCustomPrompt="1"/>
          </p:nvPr>
        </p:nvSpPr>
        <p:spPr>
          <a:xfrm>
            <a:off x="633186" y="1825625"/>
            <a:ext cx="5386614"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contenu 3">
            <a:extLst>
              <a:ext uri="{FF2B5EF4-FFF2-40B4-BE49-F238E27FC236}">
                <a16:creationId xmlns:a16="http://schemas.microsoft.com/office/drawing/2014/main" id="{A2548E2E-973A-4D52-ACB9-BF564F407308}"/>
              </a:ext>
            </a:extLst>
          </p:cNvPr>
          <p:cNvSpPr>
            <a:spLocks noGrp="1"/>
          </p:cNvSpPr>
          <p:nvPr>
            <p:ph sz="half" idx="2" hasCustomPrompt="1"/>
          </p:nvPr>
        </p:nvSpPr>
        <p:spPr>
          <a:xfrm>
            <a:off x="6172200" y="1825625"/>
            <a:ext cx="527685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051069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fr-FR" noProof="0"/>
              <a:t>Modifiez le style du titre</a:t>
            </a:r>
          </a:p>
        </p:txBody>
      </p:sp>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
        <p:nvSpPr>
          <p:cNvPr id="9" name="Espace réservé du texte 2">
            <a:extLst>
              <a:ext uri="{FF2B5EF4-FFF2-40B4-BE49-F238E27FC236}">
                <a16:creationId xmlns:a16="http://schemas.microsoft.com/office/drawing/2014/main" id="{10CD1AD0-C8B7-4785-A47D-D822CF4F248F}"/>
              </a:ext>
            </a:extLst>
          </p:cNvPr>
          <p:cNvSpPr>
            <a:spLocks noGrp="1"/>
          </p:cNvSpPr>
          <p:nvPr>
            <p:ph type="body" idx="1" hasCustomPrompt="1"/>
          </p:nvPr>
        </p:nvSpPr>
        <p:spPr>
          <a:xfrm>
            <a:off x="633186" y="1681163"/>
            <a:ext cx="533214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0" name="Espace réservé du texte 4">
            <a:extLst>
              <a:ext uri="{FF2B5EF4-FFF2-40B4-BE49-F238E27FC236}">
                <a16:creationId xmlns:a16="http://schemas.microsoft.com/office/drawing/2014/main" id="{90A1BBCF-EEF1-4C9A-BA10-9657A79560D3}"/>
              </a:ext>
            </a:extLst>
          </p:cNvPr>
          <p:cNvSpPr>
            <a:spLocks noGrp="1"/>
          </p:cNvSpPr>
          <p:nvPr>
            <p:ph type="body" sz="quarter" idx="3" hasCustomPrompt="1"/>
          </p:nvPr>
        </p:nvSpPr>
        <p:spPr>
          <a:xfrm>
            <a:off x="6172200" y="1681163"/>
            <a:ext cx="527685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1" name="Espace réservé du contenu 3">
            <a:extLst>
              <a:ext uri="{FF2B5EF4-FFF2-40B4-BE49-F238E27FC236}">
                <a16:creationId xmlns:a16="http://schemas.microsoft.com/office/drawing/2014/main" id="{79F8415A-57A2-4D5C-97B0-E78499CC7C6F}"/>
              </a:ext>
            </a:extLst>
          </p:cNvPr>
          <p:cNvSpPr>
            <a:spLocks noGrp="1"/>
          </p:cNvSpPr>
          <p:nvPr>
            <p:ph sz="half" idx="2" hasCustomPrompt="1"/>
          </p:nvPr>
        </p:nvSpPr>
        <p:spPr>
          <a:xfrm>
            <a:off x="633186" y="2505075"/>
            <a:ext cx="533214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u contenu 5">
            <a:extLst>
              <a:ext uri="{FF2B5EF4-FFF2-40B4-BE49-F238E27FC236}">
                <a16:creationId xmlns:a16="http://schemas.microsoft.com/office/drawing/2014/main" id="{37A31490-A10D-455A-B515-E26064D0E10A}"/>
              </a:ext>
            </a:extLst>
          </p:cNvPr>
          <p:cNvSpPr>
            <a:spLocks noGrp="1"/>
          </p:cNvSpPr>
          <p:nvPr>
            <p:ph sz="quarter" idx="4" hasCustomPrompt="1"/>
          </p:nvPr>
        </p:nvSpPr>
        <p:spPr>
          <a:xfrm>
            <a:off x="6172200" y="2505075"/>
            <a:ext cx="527685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949070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
        <p:nvSpPr>
          <p:cNvPr id="9" name="Espace réservé du texte 3">
            <a:extLst>
              <a:ext uri="{FF2B5EF4-FFF2-40B4-BE49-F238E27FC236}">
                <a16:creationId xmlns:a16="http://schemas.microsoft.com/office/drawing/2014/main" id="{9F5DF135-B773-4FF0-A198-687768159124}"/>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0" name="Espace réservé du contenu 2">
            <a:extLst>
              <a:ext uri="{FF2B5EF4-FFF2-40B4-BE49-F238E27FC236}">
                <a16:creationId xmlns:a16="http://schemas.microsoft.com/office/drawing/2014/main" id="{4D4BA48E-457A-42FA-BC00-3AE386B38A0C}"/>
              </a:ext>
            </a:extLst>
          </p:cNvPr>
          <p:cNvSpPr>
            <a:spLocks noGrp="1"/>
          </p:cNvSpPr>
          <p:nvPr>
            <p:ph idx="1" hasCustomPrompt="1"/>
          </p:nvPr>
        </p:nvSpPr>
        <p:spPr>
          <a:xfrm>
            <a:off x="5183188" y="987425"/>
            <a:ext cx="6265862"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Titr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Tree>
    <p:extLst>
      <p:ext uri="{BB962C8B-B14F-4D97-AF65-F5344CB8AC3E}">
        <p14:creationId xmlns:p14="http://schemas.microsoft.com/office/powerpoint/2010/main" val="397698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rtl="0"/>
            <a:fld id="{817179DE-9BF3-494C-804F-0C7C90AC8700}" type="slidenum">
              <a:rPr lang="fr-FR" noProof="0" smtClean="0"/>
              <a:pPr algn="ctr"/>
              <a:t>‹N°›</a:t>
            </a:fld>
            <a:endParaRPr lang="fr-FR" noProof="0"/>
          </a:p>
        </p:txBody>
      </p:sp>
    </p:spTree>
    <p:extLst>
      <p:ext uri="{BB962C8B-B14F-4D97-AF65-F5344CB8AC3E}">
        <p14:creationId xmlns:p14="http://schemas.microsoft.com/office/powerpoint/2010/main" val="333378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
        <p:nvSpPr>
          <p:cNvPr id="9" name="Titr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
        <p:nvSpPr>
          <p:cNvPr id="10" name="Espace réservé du texte 3">
            <a:extLst>
              <a:ext uri="{FF2B5EF4-FFF2-40B4-BE49-F238E27FC236}">
                <a16:creationId xmlns:a16="http://schemas.microsoft.com/office/drawing/2014/main" id="{436B2E80-B2B9-4309-8C9B-11D0B83C43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1" name="Espace réservé d’image 2">
            <a:extLst>
              <a:ext uri="{FF2B5EF4-FFF2-40B4-BE49-F238E27FC236}">
                <a16:creationId xmlns:a16="http://schemas.microsoft.com/office/drawing/2014/main" id="{03DB89DF-F372-4E54-9DFD-D53E42A2B8E8}"/>
              </a:ext>
            </a:extLst>
          </p:cNvPr>
          <p:cNvSpPr>
            <a:spLocks noGrp="1"/>
          </p:cNvSpPr>
          <p:nvPr>
            <p:ph type="pic" idx="1" hasCustomPrompt="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Tree>
    <p:extLst>
      <p:ext uri="{BB962C8B-B14F-4D97-AF65-F5344CB8AC3E}">
        <p14:creationId xmlns:p14="http://schemas.microsoft.com/office/powerpoint/2010/main" val="429434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grpSp>
        <p:nvGrpSpPr>
          <p:cNvPr id="8" name="Groupe 7">
            <a:extLst>
              <a:ext uri="{FF2B5EF4-FFF2-40B4-BE49-F238E27FC236}">
                <a16:creationId xmlns:a16="http://schemas.microsoft.com/office/drawing/2014/main" id="{436E18F8-0C8E-4CFB-9641-C7A830793D52}"/>
              </a:ext>
            </a:extLst>
          </p:cNvPr>
          <p:cNvGrpSpPr/>
          <p:nvPr userDrawn="1"/>
        </p:nvGrpSpPr>
        <p:grpSpPr>
          <a:xfrm>
            <a:off x="0" y="6086479"/>
            <a:ext cx="12192000" cy="600974"/>
            <a:chOff x="0" y="6086479"/>
            <a:chExt cx="12192000" cy="600974"/>
          </a:xfrm>
        </p:grpSpPr>
        <p:sp>
          <p:nvSpPr>
            <p:cNvPr id="9" name="Rectangle 8">
              <a:extLst>
                <a:ext uri="{FF2B5EF4-FFF2-40B4-BE49-F238E27FC236}">
                  <a16:creationId xmlns:a16="http://schemas.microsoft.com/office/drawing/2014/main" id="{52FC5E68-6201-4BEE-B301-CF1DB87FDB3C}"/>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Ovale 6">
              <a:extLst>
                <a:ext uri="{FF2B5EF4-FFF2-40B4-BE49-F238E27FC236}">
                  <a16:creationId xmlns:a16="http://schemas.microsoft.com/office/drawing/2014/main" id="{08732EE1-6C4E-4098-BA12-2EB31C29961C}"/>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11" name="Espace réservé du numéro de diapositive 5">
            <a:extLst>
              <a:ext uri="{FF2B5EF4-FFF2-40B4-BE49-F238E27FC236}">
                <a16:creationId xmlns:a16="http://schemas.microsoft.com/office/drawing/2014/main" id="{35CEA7AA-0D92-4748-8427-AA10CABC4A15}"/>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Tree>
    <p:extLst>
      <p:ext uri="{BB962C8B-B14F-4D97-AF65-F5344CB8AC3E}">
        <p14:creationId xmlns:p14="http://schemas.microsoft.com/office/powerpoint/2010/main" val="98730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grpSp>
        <p:nvGrpSpPr>
          <p:cNvPr id="11" name="Groupe 10">
            <a:extLst>
              <a:ext uri="{FF2B5EF4-FFF2-40B4-BE49-F238E27FC236}">
                <a16:creationId xmlns:a16="http://schemas.microsoft.com/office/drawing/2014/main" id="{57DF293F-DD73-4BCE-A40E-FE61B57CCA11}"/>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C56427B9-A89C-45DC-93FB-E4D7C3B80535}"/>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Ovale 6">
              <a:extLst>
                <a:ext uri="{FF2B5EF4-FFF2-40B4-BE49-F238E27FC236}">
                  <a16:creationId xmlns:a16="http://schemas.microsoft.com/office/drawing/2014/main" id="{0E1DC530-A680-4B69-BEB2-53B533BB2D4E}"/>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14" name="Espace réservé du numéro de diapositive 5">
            <a:extLst>
              <a:ext uri="{FF2B5EF4-FFF2-40B4-BE49-F238E27FC236}">
                <a16:creationId xmlns:a16="http://schemas.microsoft.com/office/drawing/2014/main" id="{0AEAF1E6-27F5-47E0-A08A-5C996A670E97}"/>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Tree>
    <p:extLst>
      <p:ext uri="{BB962C8B-B14F-4D97-AF65-F5344CB8AC3E}">
        <p14:creationId xmlns:p14="http://schemas.microsoft.com/office/powerpoint/2010/main" val="355927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ctr" rtl="0"/>
            <a:fld id="{817179DE-9BF3-494C-804F-0C7C90AC8700}" type="slidenum">
              <a:rPr lang="fr-FR" noProof="0" smtClean="0"/>
              <a:pPr algn="ctr"/>
              <a:t>‹N°›</a:t>
            </a:fld>
            <a:endParaRPr lang="fr-FR" noProof="0"/>
          </a:p>
        </p:txBody>
      </p:sp>
    </p:spTree>
    <p:extLst>
      <p:ext uri="{BB962C8B-B14F-4D97-AF65-F5344CB8AC3E}">
        <p14:creationId xmlns:p14="http://schemas.microsoft.com/office/powerpoint/2010/main" val="371329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ctr" rtl="0"/>
            <a:fld id="{817179DE-9BF3-494C-804F-0C7C90AC8700}" type="slidenum">
              <a:rPr lang="fr-FR" noProof="0" smtClean="0"/>
              <a:pPr algn="ctr"/>
              <a:t>‹N°›</a:t>
            </a:fld>
            <a:endParaRPr lang="fr-FR" noProof="0"/>
          </a:p>
        </p:txBody>
      </p:sp>
      <p:grpSp>
        <p:nvGrpSpPr>
          <p:cNvPr id="5" name="Groupe 4">
            <a:extLst>
              <a:ext uri="{FF2B5EF4-FFF2-40B4-BE49-F238E27FC236}">
                <a16:creationId xmlns:a16="http://schemas.microsoft.com/office/drawing/2014/main" id="{468ED4C6-BB70-4838-BF9E-20780E10BEE7}"/>
              </a:ext>
            </a:extLst>
          </p:cNvPr>
          <p:cNvGrpSpPr/>
          <p:nvPr userDrawn="1"/>
        </p:nvGrpSpPr>
        <p:grpSpPr>
          <a:xfrm>
            <a:off x="0" y="6086479"/>
            <a:ext cx="12192000" cy="600974"/>
            <a:chOff x="0" y="6086479"/>
            <a:chExt cx="12192000" cy="600974"/>
          </a:xfrm>
        </p:grpSpPr>
        <p:sp>
          <p:nvSpPr>
            <p:cNvPr id="6" name="Rectangle 5">
              <a:extLst>
                <a:ext uri="{FF2B5EF4-FFF2-40B4-BE49-F238E27FC236}">
                  <a16:creationId xmlns:a16="http://schemas.microsoft.com/office/drawing/2014/main" id="{DF26EAD4-94E2-4A32-BC68-0C6841342AA4}"/>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5">
              <a:extLst>
                <a:ext uri="{FF2B5EF4-FFF2-40B4-BE49-F238E27FC236}">
                  <a16:creationId xmlns:a16="http://schemas.microsoft.com/office/drawing/2014/main" id="{12B11CBB-6737-48E5-9170-FA4F939A2E26}"/>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Tree>
    <p:extLst>
      <p:ext uri="{BB962C8B-B14F-4D97-AF65-F5344CB8AC3E}">
        <p14:creationId xmlns:p14="http://schemas.microsoft.com/office/powerpoint/2010/main" val="203335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217C01CDF565}" type="slidenum">
              <a:rPr lang="en-US" smtClean="0"/>
              <a:pPr/>
              <a:t>‹N°›</a:t>
            </a:fld>
            <a:endParaRPr lang="en-US" dirty="0"/>
          </a:p>
        </p:txBody>
      </p:sp>
      <p:grpSp>
        <p:nvGrpSpPr>
          <p:cNvPr id="10" name="Groupe 9">
            <a:extLst>
              <a:ext uri="{FF2B5EF4-FFF2-40B4-BE49-F238E27FC236}">
                <a16:creationId xmlns:a16="http://schemas.microsoft.com/office/drawing/2014/main" id="{CCEF868A-F34B-4EA9-B334-3D701CDB1770}"/>
              </a:ext>
            </a:extLst>
          </p:cNvPr>
          <p:cNvGrpSpPr/>
          <p:nvPr userDrawn="1"/>
        </p:nvGrpSpPr>
        <p:grpSpPr>
          <a:xfrm>
            <a:off x="0" y="6086479"/>
            <a:ext cx="12192000" cy="600974"/>
            <a:chOff x="0" y="6086479"/>
            <a:chExt cx="12192000" cy="600974"/>
          </a:xfrm>
        </p:grpSpPr>
        <p:sp>
          <p:nvSpPr>
            <p:cNvPr id="11" name="Rectangle 10">
              <a:extLst>
                <a:ext uri="{FF2B5EF4-FFF2-40B4-BE49-F238E27FC236}">
                  <a16:creationId xmlns:a16="http://schemas.microsoft.com/office/drawing/2014/main" id="{56A6B3F7-4B70-43D6-B1E9-E884365E1550}"/>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Ovale 6">
              <a:extLst>
                <a:ext uri="{FF2B5EF4-FFF2-40B4-BE49-F238E27FC236}">
                  <a16:creationId xmlns:a16="http://schemas.microsoft.com/office/drawing/2014/main" id="{7870F470-CFA5-4E97-9AD6-6A9FDBD58CA3}"/>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13" name="Espace réservé du numéro de diapositive 5">
            <a:extLst>
              <a:ext uri="{FF2B5EF4-FFF2-40B4-BE49-F238E27FC236}">
                <a16:creationId xmlns:a16="http://schemas.microsoft.com/office/drawing/2014/main" id="{F75ACF1D-C799-4839-BB7D-71C1329DDE6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Tree>
    <p:extLst>
      <p:ext uri="{BB962C8B-B14F-4D97-AF65-F5344CB8AC3E}">
        <p14:creationId xmlns:p14="http://schemas.microsoft.com/office/powerpoint/2010/main" val="186558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10/13/2023</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‹N°›</a:t>
            </a:fld>
            <a:endParaRPr lang="en-US" dirty="0"/>
          </a:p>
        </p:txBody>
      </p:sp>
      <p:grpSp>
        <p:nvGrpSpPr>
          <p:cNvPr id="8" name="Groupe 7">
            <a:extLst>
              <a:ext uri="{FF2B5EF4-FFF2-40B4-BE49-F238E27FC236}">
                <a16:creationId xmlns:a16="http://schemas.microsoft.com/office/drawing/2014/main" id="{D90B3602-4E33-48CE-8D19-24E78F1534ED}"/>
              </a:ext>
            </a:extLst>
          </p:cNvPr>
          <p:cNvGrpSpPr/>
          <p:nvPr userDrawn="1"/>
        </p:nvGrpSpPr>
        <p:grpSpPr>
          <a:xfrm>
            <a:off x="0" y="6086479"/>
            <a:ext cx="12192000" cy="600974"/>
            <a:chOff x="0" y="6086479"/>
            <a:chExt cx="12192000" cy="600974"/>
          </a:xfrm>
        </p:grpSpPr>
        <p:sp>
          <p:nvSpPr>
            <p:cNvPr id="9" name="Rectangle 8">
              <a:extLst>
                <a:ext uri="{FF2B5EF4-FFF2-40B4-BE49-F238E27FC236}">
                  <a16:creationId xmlns:a16="http://schemas.microsoft.com/office/drawing/2014/main" id="{59B396EF-9D8F-4EC5-8E67-3712DE4B233B}"/>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Ovale 6">
              <a:extLst>
                <a:ext uri="{FF2B5EF4-FFF2-40B4-BE49-F238E27FC236}">
                  <a16:creationId xmlns:a16="http://schemas.microsoft.com/office/drawing/2014/main" id="{C6BEA902-E82A-44F5-93BB-981A991AC2D0}"/>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11" name="Espace réservé du numéro de diapositive 5">
            <a:extLst>
              <a:ext uri="{FF2B5EF4-FFF2-40B4-BE49-F238E27FC236}">
                <a16:creationId xmlns:a16="http://schemas.microsoft.com/office/drawing/2014/main" id="{2B53A523-8903-489E-926B-070CC423D4D5}"/>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a:t>‹N°›</a:t>
            </a:fld>
            <a:endParaRPr lang="fr-FR" sz="1200" noProof="0">
              <a:solidFill>
                <a:schemeClr val="bg1"/>
              </a:solidFill>
            </a:endParaRPr>
          </a:p>
        </p:txBody>
      </p:sp>
    </p:spTree>
    <p:extLst>
      <p:ext uri="{BB962C8B-B14F-4D97-AF65-F5344CB8AC3E}">
        <p14:creationId xmlns:p14="http://schemas.microsoft.com/office/powerpoint/2010/main" val="12623378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1BEF0D-F0BB-DE4B-95CE-6DB70DBA9567}" type="datetimeFigureOut">
              <a:rPr lang="en-US" smtClean="0"/>
              <a:pPr/>
              <a:t>10/13/2023</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lgn="ctr" rtl="0"/>
            <a:fld id="{817179DE-9BF3-494C-804F-0C7C90AC8700}" type="slidenum">
              <a:rPr lang="fr-FR" noProof="0" smtClean="0"/>
              <a:pPr algn="ctr"/>
              <a:t>‹N°›</a:t>
            </a:fld>
            <a:endParaRPr lang="fr-FR" noProof="0"/>
          </a:p>
        </p:txBody>
      </p:sp>
    </p:spTree>
    <p:extLst>
      <p:ext uri="{BB962C8B-B14F-4D97-AF65-F5344CB8AC3E}">
        <p14:creationId xmlns:p14="http://schemas.microsoft.com/office/powerpoint/2010/main" val="18687498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661" r:id="rId18"/>
    <p:sldLayoutId id="2147483665" r:id="rId19"/>
    <p:sldLayoutId id="2147483666" r:id="rId20"/>
    <p:sldLayoutId id="2147483667"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sites.ac-nancy-metz.fr/casnav-carep/spip/spip.php?article235"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hyperlink" Target="https://sites.ac-nancy-metz.fr/casnav-carep/spip/spip.php?article281&amp;var_hasard=1264470200639b4143bbd5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edagogie.ac-aix-marseille.fr/upload/docs/application/pdf/2021-07/tableau_comparatif_des_systemes_scolaires.pdf" TargetMode="External"/><Relationship Id="rId2" Type="http://schemas.openxmlformats.org/officeDocument/2006/relationships/hyperlink" Target="https://www.reseau-canope.fr/actualites/actualite/education-quels-systemes-chez-nos-voisins-europeens.html" TargetMode="External"/><Relationship Id="rId1" Type="http://schemas.openxmlformats.org/officeDocument/2006/relationships/slideLayout" Target="../slideLayouts/slideLayout12.xml"/><Relationship Id="rId6" Type="http://schemas.openxmlformats.org/officeDocument/2006/relationships/hyperlink" Target="https://pixabay.com/fr/monde-terre-mains-personnes-304586/" TargetMode="External"/><Relationship Id="rId5" Type="http://schemas.openxmlformats.org/officeDocument/2006/relationships/image" Target="../media/image16.png"/><Relationship Id="rId4" Type="http://schemas.openxmlformats.org/officeDocument/2006/relationships/hyperlink" Target="https://dareic.ac-nancy-metz.fr/les-systemes-scolaires-dans-le-mond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pedagogie.ac-toulouse.fr/casnav/brochures-de-presentation-du-dispositif-oepre-en-plusieurs-langues" TargetMode="External"/><Relationship Id="rId2" Type="http://schemas.openxmlformats.org/officeDocument/2006/relationships/hyperlink" Target="https://sites.ac-nancy-metz.fr/casnav-carep/spip/spip.php?article439" TargetMode="External"/><Relationship Id="rId1" Type="http://schemas.openxmlformats.org/officeDocument/2006/relationships/slideLayout" Target="../slideLayouts/slideLayout12.xml"/><Relationship Id="rId5" Type="http://schemas.openxmlformats.org/officeDocument/2006/relationships/hyperlink" Target="https://padlet.com/claire_hornung1/ressources-oepre-propos-es-par-le-casnav-de-l-acad-mie-de-cr-uk5mhyv5tytw" TargetMode="External"/><Relationship Id="rId4" Type="http://schemas.openxmlformats.org/officeDocument/2006/relationships/hyperlink" Target="http://eduscol.education.fr/cid49489/ouvrir-l-ecole-aux-parents-pour-la-reussite-des-enfant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www.onisep.fr/orientation/le-systeme-educatif/l-ecole-expliquee-aux-parents-en-vide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mallettedesparents.education.gouv.f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eduscol.education.fr/1191/ressources-pour-l-accueil-et-la-scolarisation-des-eleves-allophones-nouvellement-arrives-ean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s://sites.ac-nancy-metz.fr/casnav-carep/spip/spip.php?article528" TargetMode="External"/><Relationship Id="rId5" Type="http://schemas.openxmlformats.org/officeDocument/2006/relationships/hyperlink" Target="https://sites.ac-nancy-metz.fr/casnav-carep/spip/spip.php?article215"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hyperlink" Target="https://sites.ac-nancy-metz.fr/dsden54-gtd/maternelle54/spip.php?rubrique137" TargetMode="Externa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ulles de discours vides">
            <a:extLst>
              <a:ext uri="{FF2B5EF4-FFF2-40B4-BE49-F238E27FC236}">
                <a16:creationId xmlns:a16="http://schemas.microsoft.com/office/drawing/2014/main" id="{93EE5829-E54B-4D08-8937-970A4594204A}"/>
              </a:ext>
            </a:extLst>
          </p:cNvPr>
          <p:cNvPicPr>
            <a:picLocks noChangeAspect="1"/>
          </p:cNvPicPr>
          <p:nvPr/>
        </p:nvPicPr>
        <p:blipFill>
          <a:blip r:embed="rId2">
            <a:alphaModFix/>
          </a:blip>
          <a:srcRect/>
          <a:stretch/>
        </p:blipFill>
        <p:spPr>
          <a:xfrm>
            <a:off x="790510" y="127000"/>
            <a:ext cx="10922000" cy="3113914"/>
          </a:xfrm>
          <a:prstGeom prst="rect">
            <a:avLst/>
          </a:prstGeom>
          <a:effectLst>
            <a:outerShdw blurRad="254000" dist="50800" dir="5400000" algn="ctr" rotWithShape="0">
              <a:srgbClr val="000000">
                <a:alpha val="92000"/>
              </a:srgbClr>
            </a:outerShdw>
            <a:reflection stA="0" endPos="65000" dist="50800" dir="5400000" sy="-100000" algn="bl" rotWithShape="0"/>
          </a:effectLst>
        </p:spPr>
      </p:pic>
      <p:sp>
        <p:nvSpPr>
          <p:cNvPr id="2" name="Espace réservé du texte 1">
            <a:extLst>
              <a:ext uri="{FF2B5EF4-FFF2-40B4-BE49-F238E27FC236}">
                <a16:creationId xmlns:a16="http://schemas.microsoft.com/office/drawing/2014/main" id="{939274BA-F04D-479A-9297-E45076222EF8}"/>
              </a:ext>
            </a:extLst>
          </p:cNvPr>
          <p:cNvSpPr>
            <a:spLocks noGrp="1"/>
          </p:cNvSpPr>
          <p:nvPr>
            <p:ph type="body" sz="quarter" idx="11"/>
          </p:nvPr>
        </p:nvSpPr>
        <p:spPr>
          <a:xfrm>
            <a:off x="606490" y="-292100"/>
            <a:ext cx="11290041" cy="5778501"/>
          </a:xfrm>
        </p:spPr>
        <p:txBody>
          <a:bodyPr/>
          <a:lstStyle/>
          <a:p>
            <a:pPr marL="1571400" lvl="8" indent="0">
              <a:buNone/>
            </a:pPr>
            <a:r>
              <a:rPr lang="fr-FR" sz="5200" b="1" dirty="0">
                <a:solidFill>
                  <a:schemeClr val="accent1">
                    <a:lumMod val="50000"/>
                  </a:schemeClr>
                </a:solidFill>
                <a:latin typeface="+mj-lt"/>
              </a:rPr>
              <a:t>             </a:t>
            </a:r>
          </a:p>
          <a:p>
            <a:pPr marL="1571400" lvl="8" indent="0" algn="ctr">
              <a:buNone/>
            </a:pPr>
            <a:endParaRPr lang="fr-FR" sz="4800" b="1" dirty="0">
              <a:solidFill>
                <a:schemeClr val="accent1">
                  <a:lumMod val="50000"/>
                </a:schemeClr>
              </a:solidFill>
              <a:latin typeface="+mj-lt"/>
            </a:endParaRPr>
          </a:p>
          <a:p>
            <a:pPr marL="1571400" lvl="8" indent="0" algn="ctr">
              <a:buNone/>
            </a:pPr>
            <a:r>
              <a:rPr lang="fr-FR" sz="4800" b="1" dirty="0">
                <a:solidFill>
                  <a:schemeClr val="accent1">
                    <a:lumMod val="50000"/>
                  </a:schemeClr>
                </a:solidFill>
                <a:latin typeface="+mj-lt"/>
              </a:rPr>
              <a:t>PRESENTATION</a:t>
            </a:r>
          </a:p>
          <a:p>
            <a:pPr marL="1571400" lvl="8" indent="0">
              <a:buNone/>
            </a:pPr>
            <a:endParaRPr lang="fr-FR" sz="4800" b="1" dirty="0">
              <a:solidFill>
                <a:schemeClr val="accent1">
                  <a:lumMod val="50000"/>
                </a:schemeClr>
              </a:solidFill>
              <a:latin typeface="+mj-lt"/>
            </a:endParaRPr>
          </a:p>
          <a:p>
            <a:pPr marL="0" indent="0" algn="ctr">
              <a:buNone/>
            </a:pPr>
            <a:endParaRPr lang="fr-FR" sz="4800" b="1" dirty="0">
              <a:solidFill>
                <a:schemeClr val="accent1">
                  <a:lumMod val="50000"/>
                </a:schemeClr>
              </a:solidFill>
              <a:latin typeface="+mj-lt"/>
            </a:endParaRPr>
          </a:p>
          <a:p>
            <a:pPr marL="0" indent="0" algn="ctr">
              <a:buNone/>
            </a:pPr>
            <a:r>
              <a:rPr lang="fr-FR" sz="4800" b="1" dirty="0">
                <a:solidFill>
                  <a:schemeClr val="accent1">
                    <a:lumMod val="50000"/>
                  </a:schemeClr>
                </a:solidFill>
                <a:latin typeface="+mj-lt"/>
              </a:rPr>
              <a:t>Des outils pour aider les élèves et les parents allophones à entrer dans l’école et à mieux comprendre son fonctionnement</a:t>
            </a:r>
          </a:p>
          <a:p>
            <a:pPr marL="0" indent="0" algn="ctr">
              <a:buNone/>
            </a:pPr>
            <a:endParaRPr lang="fr-FR" sz="4800" b="1" dirty="0">
              <a:solidFill>
                <a:schemeClr val="accent1">
                  <a:lumMod val="50000"/>
                </a:schemeClr>
              </a:solidFill>
              <a:latin typeface="+mj-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3300"/>
                </a:solidFill>
                <a:effectLst/>
                <a:uLnTx/>
                <a:uFillTx/>
                <a:latin typeface="Marianne" panose="02000000000000000000" pitchFamily="50" charset="0"/>
                <a:ea typeface="+mn-ea"/>
                <a:cs typeface="+mn-cs"/>
              </a:rPr>
              <a:t>Laure </a:t>
            </a:r>
            <a:r>
              <a:rPr kumimoji="0" lang="fr-FR" sz="2400" b="1" i="0" u="none" strike="noStrike" kern="1200" cap="none" spc="0" normalizeH="0" baseline="0" noProof="0" dirty="0" err="1">
                <a:ln>
                  <a:noFill/>
                </a:ln>
                <a:solidFill>
                  <a:srgbClr val="FF3300"/>
                </a:solidFill>
                <a:effectLst/>
                <a:uLnTx/>
                <a:uFillTx/>
                <a:latin typeface="Marianne" panose="02000000000000000000" pitchFamily="50" charset="0"/>
                <a:ea typeface="+mn-ea"/>
                <a:cs typeface="+mn-cs"/>
              </a:rPr>
              <a:t>Esserméant</a:t>
            </a:r>
            <a:r>
              <a:rPr kumimoji="0" lang="fr-FR" sz="2400" b="1" i="0" u="none" strike="noStrike" kern="1200" cap="none" spc="0" normalizeH="0" baseline="0" noProof="0" dirty="0">
                <a:ln>
                  <a:noFill/>
                </a:ln>
                <a:solidFill>
                  <a:srgbClr val="FF3300"/>
                </a:solidFill>
                <a:effectLst/>
                <a:uLnTx/>
                <a:uFillTx/>
                <a:latin typeface="Marianne" panose="02000000000000000000" pitchFamily="50" charset="0"/>
                <a:ea typeface="+mn-ea"/>
                <a:cs typeface="+mn-cs"/>
              </a:rPr>
              <a:t>                               </a:t>
            </a:r>
            <a:r>
              <a:rPr kumimoji="0" lang="fr-FR" sz="1800" b="0" i="0" u="none" strike="noStrike" kern="1200" cap="none" spc="0" normalizeH="0" baseline="0" noProof="0" dirty="0" err="1">
                <a:ln>
                  <a:noFill/>
                </a:ln>
                <a:solidFill>
                  <a:srgbClr val="FF3300"/>
                </a:solidFill>
                <a:effectLst/>
                <a:uLnTx/>
                <a:uFillTx/>
                <a:latin typeface="Marianne" panose="02000000000000000000" pitchFamily="50" charset="0"/>
                <a:ea typeface="+mn-ea"/>
                <a:cs typeface="+mn-cs"/>
              </a:rPr>
              <a:t>Casnav</a:t>
            </a:r>
            <a:r>
              <a:rPr kumimoji="0" lang="fr-FR" sz="1800" b="0" i="0" u="none" strike="noStrike" kern="1200" cap="none" spc="0" normalizeH="0" baseline="0" noProof="0" dirty="0">
                <a:ln>
                  <a:noFill/>
                </a:ln>
                <a:solidFill>
                  <a:srgbClr val="FF3300"/>
                </a:solidFill>
                <a:effectLst/>
                <a:uLnTx/>
                <a:uFillTx/>
                <a:latin typeface="Marianne" panose="02000000000000000000" pitchFamily="50" charset="0"/>
                <a:ea typeface="+mn-ea"/>
                <a:cs typeface="+mn-cs"/>
              </a:rPr>
              <a:t> – Académie de Nancy-Metz</a:t>
            </a:r>
          </a:p>
          <a:p>
            <a:pPr marL="0" indent="0" algn="ctr">
              <a:buNone/>
            </a:pPr>
            <a:endParaRPr lang="fr-FR" sz="4800" b="1" dirty="0">
              <a:solidFill>
                <a:schemeClr val="accent1">
                  <a:lumMod val="50000"/>
                </a:schemeClr>
              </a:solidFill>
              <a:latin typeface="+mj-lt"/>
            </a:endParaRPr>
          </a:p>
          <a:p>
            <a:pPr marL="0" indent="0" algn="ctr">
              <a:buNone/>
            </a:pPr>
            <a:endParaRPr lang="fr-FR" sz="4800" b="1" dirty="0">
              <a:solidFill>
                <a:schemeClr val="accent1">
                  <a:lumMod val="50000"/>
                </a:schemeClr>
              </a:solidFill>
              <a:latin typeface="+mj-lt"/>
            </a:endParaRPr>
          </a:p>
          <a:p>
            <a:pPr marL="0" indent="0" algn="ctr">
              <a:buNone/>
            </a:pPr>
            <a:endParaRPr lang="fr-FR" sz="4800" b="1" dirty="0">
              <a:solidFill>
                <a:schemeClr val="accent1">
                  <a:lumMod val="50000"/>
                </a:schemeClr>
              </a:solidFill>
              <a:latin typeface="+mj-lt"/>
            </a:endParaRPr>
          </a:p>
        </p:txBody>
      </p:sp>
    </p:spTree>
    <p:extLst>
      <p:ext uri="{BB962C8B-B14F-4D97-AF65-F5344CB8AC3E}">
        <p14:creationId xmlns:p14="http://schemas.microsoft.com/office/powerpoint/2010/main" val="102182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0" name="Parallélogramme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9" name="Parallélogramme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2" name="Parallélogramme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pic>
        <p:nvPicPr>
          <p:cNvPr id="7" name="Espace réservé d’image 6" descr="garçon marchant avec un sac de libre et un vélo">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3" cstate="email">
            <a:alphaModFix amt="52000"/>
            <a:extLst>
              <a:ext uri="{28A0092B-C50C-407E-A947-70E740481C1C}">
                <a14:useLocalDpi xmlns:a14="http://schemas.microsoft.com/office/drawing/2010/main"/>
              </a:ext>
            </a:extLst>
          </a:blip>
          <a:srcRect t="49" b="49"/>
          <a:stretch/>
        </p:blipFill>
        <p:spPr/>
      </p:pic>
      <p:sp>
        <p:nvSpPr>
          <p:cNvPr id="4" name="Titre 3" descr="Titre">
            <a:extLst>
              <a:ext uri="{FF2B5EF4-FFF2-40B4-BE49-F238E27FC236}">
                <a16:creationId xmlns:a16="http://schemas.microsoft.com/office/drawing/2014/main" id="{DFF36EE7-AE57-42F4-ACA9-A328C1F4EA02}"/>
              </a:ext>
            </a:extLst>
          </p:cNvPr>
          <p:cNvSpPr>
            <a:spLocks noGrp="1"/>
          </p:cNvSpPr>
          <p:nvPr>
            <p:ph type="title"/>
          </p:nvPr>
        </p:nvSpPr>
        <p:spPr>
          <a:xfrm>
            <a:off x="113672" y="767715"/>
            <a:ext cx="6722453" cy="5421630"/>
          </a:xfrm>
        </p:spPr>
        <p:txBody>
          <a:bodyPr rtlCol="0"/>
          <a:lstStyle/>
          <a:p>
            <a:pPr marL="342900" marR="0" indent="-342900" algn="ctr">
              <a:lnSpc>
                <a:spcPct val="119000"/>
              </a:lnSpc>
              <a:spcBef>
                <a:spcPts val="0"/>
              </a:spcBef>
              <a:spcAft>
                <a:spcPts val="600"/>
              </a:spcAft>
              <a:buFont typeface="Wingdings" panose="05000000000000000000" pitchFamily="2" charset="2"/>
              <a:buChar char="§"/>
            </a:pPr>
            <a:r>
              <a:rPr lang="fr-FR" sz="2000" b="1" u="sng" kern="1400" dirty="0">
                <a:ln>
                  <a:noFill/>
                </a:ln>
                <a:solidFill>
                  <a:srgbClr val="401918"/>
                </a:solidFill>
                <a:effectLst/>
                <a:latin typeface="+mn-lt"/>
              </a:rPr>
              <a:t>Présentation de la voie professionnelle en 7 langues</a:t>
            </a:r>
            <a:r>
              <a:rPr lang="fr-FR" sz="2000" b="1" kern="1400" dirty="0">
                <a:ln>
                  <a:noFill/>
                </a:ln>
                <a:solidFill>
                  <a:srgbClr val="401918"/>
                </a:solidFill>
                <a:effectLst/>
                <a:latin typeface="+mn-lt"/>
              </a:rPr>
              <a:t>:</a:t>
            </a:r>
            <a:br>
              <a:rPr lang="fr-FR" sz="2000" b="1" kern="1400" dirty="0">
                <a:ln>
                  <a:noFill/>
                </a:ln>
                <a:solidFill>
                  <a:srgbClr val="0D3047"/>
                </a:solidFill>
                <a:effectLst/>
                <a:latin typeface="+mn-lt"/>
              </a:rPr>
            </a:br>
            <a:br>
              <a:rPr lang="fr-FR" sz="2000" b="1" kern="1400" dirty="0">
                <a:ln>
                  <a:noFill/>
                </a:ln>
                <a:solidFill>
                  <a:schemeClr val="tx2">
                    <a:lumMod val="90000"/>
                    <a:lumOff val="10000"/>
                  </a:schemeClr>
                </a:solidFill>
                <a:effectLst/>
                <a:latin typeface="+mn-lt"/>
              </a:rPr>
            </a:br>
            <a:r>
              <a:rPr lang="fr-FR" sz="2000" kern="1400" dirty="0">
                <a:ln>
                  <a:noFill/>
                </a:ln>
                <a:solidFill>
                  <a:schemeClr val="tx2">
                    <a:lumMod val="90000"/>
                    <a:lumOff val="10000"/>
                  </a:schemeClr>
                </a:solidFill>
                <a:effectLst/>
                <a:latin typeface="+mn-lt"/>
              </a:rPr>
              <a:t>Le LPR du Toulois, le CASNAV - CAREP de l’académie de Nancy - Metz et le PRIPI de Lorraine se sont associés pour élaborer un document d’information sur la voie professionnelle après la troisième et la présentation des différentes filières du lycée du Toulois.</a:t>
            </a:r>
            <a:br>
              <a:rPr lang="fr-FR" sz="2000" kern="1400" dirty="0">
                <a:ln>
                  <a:noFill/>
                </a:ln>
                <a:solidFill>
                  <a:schemeClr val="tx2">
                    <a:lumMod val="90000"/>
                    <a:lumOff val="10000"/>
                  </a:schemeClr>
                </a:solidFill>
                <a:effectLst/>
                <a:latin typeface="+mn-lt"/>
              </a:rPr>
            </a:br>
            <a:br>
              <a:rPr lang="fr-FR" sz="2000" kern="1400" dirty="0">
                <a:ln>
                  <a:noFill/>
                </a:ln>
                <a:solidFill>
                  <a:schemeClr val="tx2">
                    <a:lumMod val="90000"/>
                    <a:lumOff val="10000"/>
                  </a:schemeClr>
                </a:solidFill>
                <a:effectLst/>
                <a:latin typeface="+mn-lt"/>
              </a:rPr>
            </a:br>
            <a:r>
              <a:rPr lang="fr-FR" sz="2000" kern="1400" dirty="0">
                <a:ln>
                  <a:noFill/>
                </a:ln>
                <a:solidFill>
                  <a:schemeClr val="tx2">
                    <a:lumMod val="90000"/>
                    <a:lumOff val="10000"/>
                  </a:schemeClr>
                </a:solidFill>
                <a:effectLst/>
                <a:latin typeface="+mn-lt"/>
              </a:rPr>
              <a:t>Langues : anglais, arabe, chinois, espagnol, italien, portugais, serbe:</a:t>
            </a:r>
            <a:br>
              <a:rPr lang="fr-FR" sz="2000" kern="1400" dirty="0">
                <a:ln>
                  <a:noFill/>
                </a:ln>
                <a:solidFill>
                  <a:schemeClr val="tx2">
                    <a:lumMod val="90000"/>
                    <a:lumOff val="10000"/>
                  </a:schemeClr>
                </a:solidFill>
                <a:effectLst/>
                <a:latin typeface="+mn-lt"/>
              </a:rPr>
            </a:br>
            <a:br>
              <a:rPr lang="fr-FR" sz="2000" kern="1400" dirty="0">
                <a:ln>
                  <a:noFill/>
                </a:ln>
                <a:solidFill>
                  <a:schemeClr val="tx2">
                    <a:lumMod val="90000"/>
                    <a:lumOff val="10000"/>
                  </a:schemeClr>
                </a:solidFill>
                <a:effectLst/>
                <a:latin typeface="+mn-lt"/>
              </a:rPr>
            </a:br>
            <a:br>
              <a:rPr lang="fr-FR" sz="2000" kern="1400" dirty="0">
                <a:ln>
                  <a:noFill/>
                </a:ln>
                <a:solidFill>
                  <a:schemeClr val="tx2">
                    <a:lumMod val="90000"/>
                    <a:lumOff val="10000"/>
                  </a:schemeClr>
                </a:solidFill>
                <a:effectLst/>
                <a:latin typeface="+mn-lt"/>
              </a:rPr>
            </a:br>
            <a:r>
              <a:rPr lang="fr-FR" sz="2000" kern="1400" dirty="0">
                <a:ln>
                  <a:noFill/>
                </a:ln>
                <a:solidFill>
                  <a:schemeClr val="accent1">
                    <a:lumMod val="50000"/>
                  </a:schemeClr>
                </a:solidFill>
                <a:effectLst/>
                <a:latin typeface="+mn-lt"/>
                <a:hlinkClick r:id="rId4">
                  <a:extLst>
                    <a:ext uri="{A12FA001-AC4F-418D-AE19-62706E023703}">
                      <ahyp:hlinkClr xmlns:ahyp="http://schemas.microsoft.com/office/drawing/2018/hyperlinkcolor" val="tx"/>
                    </a:ext>
                  </a:extLst>
                </a:hlinkClick>
              </a:rPr>
              <a:t>https://sites.ac-nancy-metz.fr/casnav-carep/spip/spip.php?article235</a:t>
            </a:r>
            <a:br>
              <a:rPr lang="fr-FR" sz="2000" kern="1400" dirty="0">
                <a:ln>
                  <a:noFill/>
                </a:ln>
                <a:solidFill>
                  <a:schemeClr val="tx2">
                    <a:lumMod val="90000"/>
                    <a:lumOff val="10000"/>
                  </a:schemeClr>
                </a:solidFill>
                <a:effectLst/>
                <a:latin typeface="+mn-lt"/>
              </a:rPr>
            </a:br>
            <a:br>
              <a:rPr lang="fr-FR" sz="2000" kern="1400" dirty="0">
                <a:ln>
                  <a:noFill/>
                </a:ln>
                <a:solidFill>
                  <a:schemeClr val="tx2">
                    <a:lumMod val="90000"/>
                    <a:lumOff val="10000"/>
                  </a:schemeClr>
                </a:solidFill>
                <a:effectLst/>
                <a:latin typeface="+mn-lt"/>
              </a:rPr>
            </a:br>
            <a:br>
              <a:rPr lang="fr-FR" sz="2000" kern="1400" dirty="0">
                <a:ln>
                  <a:noFill/>
                </a:ln>
                <a:solidFill>
                  <a:schemeClr val="tx1">
                    <a:lumMod val="95000"/>
                    <a:lumOff val="5000"/>
                  </a:schemeClr>
                </a:solidFill>
                <a:effectLst/>
                <a:latin typeface="+mn-lt"/>
              </a:rPr>
            </a:br>
            <a:br>
              <a:rPr lang="fr-FR" sz="2000" kern="1400" dirty="0">
                <a:ln>
                  <a:noFill/>
                </a:ln>
                <a:solidFill>
                  <a:schemeClr val="tx1">
                    <a:lumMod val="95000"/>
                    <a:lumOff val="5000"/>
                  </a:schemeClr>
                </a:solidFill>
                <a:effectLst/>
                <a:latin typeface="+mn-lt"/>
              </a:rPr>
            </a:br>
            <a:br>
              <a:rPr lang="fr-FR" sz="2000" kern="1400" dirty="0">
                <a:ln>
                  <a:noFill/>
                </a:ln>
                <a:solidFill>
                  <a:schemeClr val="tx1">
                    <a:lumMod val="95000"/>
                    <a:lumOff val="5000"/>
                  </a:schemeClr>
                </a:solidFill>
                <a:effectLst/>
                <a:latin typeface="+mn-lt"/>
              </a:rPr>
            </a:br>
            <a:br>
              <a:rPr lang="fr-FR" sz="2000" kern="1400" dirty="0">
                <a:ln>
                  <a:noFill/>
                </a:ln>
                <a:solidFill>
                  <a:schemeClr val="tx1">
                    <a:lumMod val="95000"/>
                    <a:lumOff val="5000"/>
                  </a:schemeClr>
                </a:solidFill>
                <a:effectLst/>
                <a:latin typeface="+mn-lt"/>
              </a:rPr>
            </a:br>
            <a:br>
              <a:rPr lang="fr-FR" sz="2000" kern="1400" dirty="0">
                <a:ln>
                  <a:noFill/>
                </a:ln>
                <a:solidFill>
                  <a:schemeClr val="tx1">
                    <a:lumMod val="95000"/>
                    <a:lumOff val="5000"/>
                  </a:schemeClr>
                </a:solidFill>
                <a:effectLst/>
                <a:latin typeface="+mn-lt"/>
              </a:rPr>
            </a:br>
            <a:br>
              <a:rPr lang="fr-FR" sz="1800" kern="1400" dirty="0">
                <a:ln>
                  <a:noFill/>
                </a:ln>
                <a:solidFill>
                  <a:srgbClr val="000000"/>
                </a:solidFill>
                <a:effectLst/>
                <a:latin typeface="Calibri" panose="020F0502020204030204" pitchFamily="34" charset="0"/>
              </a:rPr>
            </a:br>
            <a:br>
              <a:rPr lang="fr-FR" sz="1800" kern="1400" dirty="0">
                <a:ln>
                  <a:noFill/>
                </a:ln>
                <a:solidFill>
                  <a:srgbClr val="000000"/>
                </a:solidFill>
                <a:effectLst/>
                <a:latin typeface="Calibri" panose="020F0502020204030204" pitchFamily="34" charset="0"/>
              </a:rPr>
            </a:br>
            <a:br>
              <a:rPr lang="fr-FR" sz="1800" kern="1400" dirty="0">
                <a:ln>
                  <a:noFill/>
                </a:ln>
                <a:solidFill>
                  <a:srgbClr val="000000"/>
                </a:solidFill>
                <a:effectLst/>
                <a:latin typeface="Calibri" panose="020F0502020204030204" pitchFamily="34" charset="0"/>
              </a:rPr>
            </a:br>
            <a:r>
              <a:rPr lang="fr-FR" sz="1800" kern="1400" dirty="0">
                <a:ln>
                  <a:noFill/>
                </a:ln>
                <a:solidFill>
                  <a:srgbClr val="000000"/>
                </a:solidFill>
                <a:effectLst/>
                <a:latin typeface="Calibri" panose="020F0502020204030204" pitchFamily="34" charset="0"/>
              </a:rPr>
              <a:t> </a:t>
            </a:r>
            <a:br>
              <a:rPr lang="fr-FR" sz="1800" kern="1400" dirty="0">
                <a:ln>
                  <a:noFill/>
                </a:ln>
                <a:solidFill>
                  <a:srgbClr val="000000"/>
                </a:solidFill>
                <a:effectLst/>
                <a:latin typeface="Calibri" panose="020F0502020204030204" pitchFamily="34" charset="0"/>
              </a:rPr>
            </a:br>
            <a:endParaRPr lang="fr-FR" dirty="0"/>
          </a:p>
        </p:txBody>
      </p:sp>
      <p:pic>
        <p:nvPicPr>
          <p:cNvPr id="35" name="Espace réservé du contenu 34" descr="Livre ouvert">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3672" y="219075"/>
            <a:ext cx="548640" cy="548640"/>
          </a:xfrm>
        </p:spPr>
      </p:pic>
      <p:pic>
        <p:nvPicPr>
          <p:cNvPr id="36" name="Espace réservé du contenu 35" descr="Médaille">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626811" y="136480"/>
            <a:ext cx="548640" cy="54864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descr="Numéro de diapositive">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10</a:t>
            </a:fld>
            <a:endParaRPr lang="fr-FR" sz="1200">
              <a:solidFill>
                <a:schemeClr val="bg1"/>
              </a:solidFill>
            </a:endParaRPr>
          </a:p>
        </p:txBody>
      </p:sp>
    </p:spTree>
    <p:extLst>
      <p:ext uri="{BB962C8B-B14F-4D97-AF65-F5344CB8AC3E}">
        <p14:creationId xmlns:p14="http://schemas.microsoft.com/office/powerpoint/2010/main" val="2118823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Plusieurs mains levées et prêtes à répondre à une question">
            <a:extLst>
              <a:ext uri="{FF2B5EF4-FFF2-40B4-BE49-F238E27FC236}">
                <a16:creationId xmlns:a16="http://schemas.microsoft.com/office/drawing/2014/main" id="{3BE32AEC-EC16-4FF5-B125-C180D5B59D7C}"/>
              </a:ext>
            </a:extLst>
          </p:cNvPr>
          <p:cNvPicPr>
            <a:picLocks noChangeAspect="1"/>
          </p:cNvPicPr>
          <p:nvPr/>
        </p:nvPicPr>
        <p:blipFill>
          <a:blip r:embed="rId2">
            <a:duotone>
              <a:schemeClr val="accent4">
                <a:shade val="45000"/>
                <a:satMod val="135000"/>
              </a:schemeClr>
              <a:prstClr val="white"/>
            </a:duotone>
            <a:alphaModFix amt="14000"/>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64314" y="369116"/>
            <a:ext cx="12191999" cy="6858000"/>
          </a:xfrm>
          <a:prstGeom prst="rect">
            <a:avLst/>
          </a:prstGeom>
        </p:spPr>
      </p:pic>
      <p:sp>
        <p:nvSpPr>
          <p:cNvPr id="2" name="Espace réservé du texte 1">
            <a:extLst>
              <a:ext uri="{FF2B5EF4-FFF2-40B4-BE49-F238E27FC236}">
                <a16:creationId xmlns:a16="http://schemas.microsoft.com/office/drawing/2014/main" id="{C9F366C0-444E-42F3-B234-789B1CEB9498}"/>
              </a:ext>
            </a:extLst>
          </p:cNvPr>
          <p:cNvSpPr>
            <a:spLocks noGrp="1"/>
          </p:cNvSpPr>
          <p:nvPr>
            <p:ph type="body" sz="quarter" idx="11"/>
          </p:nvPr>
        </p:nvSpPr>
        <p:spPr>
          <a:xfrm>
            <a:off x="254465" y="1170685"/>
            <a:ext cx="11811698" cy="4119344"/>
          </a:xfrm>
        </p:spPr>
        <p:txBody>
          <a:bodyPr/>
          <a:lstStyle/>
          <a:p>
            <a:endParaRPr lang="fr-FR" sz="2000" b="0" i="0" dirty="0">
              <a:solidFill>
                <a:srgbClr val="000000"/>
              </a:solidFill>
              <a:effectLst/>
              <a:latin typeface="+mj-lt"/>
            </a:endParaRPr>
          </a:p>
          <a:p>
            <a:endParaRPr lang="fr-FR" sz="2000" dirty="0">
              <a:solidFill>
                <a:srgbClr val="000000"/>
              </a:solidFill>
              <a:latin typeface="+mj-lt"/>
            </a:endParaRPr>
          </a:p>
          <a:p>
            <a:endParaRPr lang="fr-FR" sz="2000" b="0" i="0" dirty="0">
              <a:solidFill>
                <a:srgbClr val="B2606E"/>
              </a:solidFill>
              <a:effectLst/>
              <a:latin typeface="+mj-lt"/>
            </a:endParaRPr>
          </a:p>
          <a:p>
            <a:endParaRPr lang="fr-FR" sz="2000" b="0" i="0" dirty="0">
              <a:solidFill>
                <a:srgbClr val="B2606E"/>
              </a:solidFill>
              <a:effectLst/>
            </a:endParaRPr>
          </a:p>
          <a:p>
            <a:pPr marL="0" indent="0">
              <a:buNone/>
            </a:pPr>
            <a:r>
              <a:rPr lang="fr-FR" sz="1800" b="1" i="0" dirty="0">
                <a:solidFill>
                  <a:schemeClr val="tx2">
                    <a:lumMod val="90000"/>
                    <a:lumOff val="10000"/>
                  </a:schemeClr>
                </a:solidFill>
                <a:effectLst/>
              </a:rPr>
              <a:t>     Traduction en 10 langues d’un document invitant les familles à participer aux élections des représentants des parents d’élèves au conseil d’école:</a:t>
            </a:r>
          </a:p>
          <a:p>
            <a:pPr marL="0" indent="0">
              <a:buNone/>
            </a:pPr>
            <a:endParaRPr lang="fr-FR" sz="1800" b="1" dirty="0">
              <a:solidFill>
                <a:schemeClr val="tx2">
                  <a:lumMod val="90000"/>
                  <a:lumOff val="10000"/>
                </a:schemeClr>
              </a:solidFill>
              <a:hlinkClick r:id="rId4">
                <a:extLst>
                  <a:ext uri="{A12FA001-AC4F-418D-AE19-62706E023703}">
                    <ahyp:hlinkClr xmlns:ahyp="http://schemas.microsoft.com/office/drawing/2018/hyperlinkcolor" val="tx"/>
                  </a:ext>
                </a:extLst>
              </a:hlinkClick>
            </a:endParaRPr>
          </a:p>
          <a:p>
            <a:pPr marL="0" indent="0">
              <a:buNone/>
            </a:pPr>
            <a:r>
              <a:rPr lang="fr-FR" sz="1800" b="1" i="0" dirty="0">
                <a:solidFill>
                  <a:schemeClr val="tx2">
                    <a:lumMod val="90000"/>
                    <a:lumOff val="10000"/>
                  </a:schemeClr>
                </a:solidFill>
                <a:effectLst/>
                <a:hlinkClick r:id="rId4">
                  <a:extLst>
                    <a:ext uri="{A12FA001-AC4F-418D-AE19-62706E023703}">
                      <ahyp:hlinkClr xmlns:ahyp="http://schemas.microsoft.com/office/drawing/2018/hyperlinkcolor" val="tx"/>
                    </a:ext>
                  </a:extLst>
                </a:hlinkClick>
              </a:rPr>
              <a:t>https://sites.ac-nancy-metz.fr/casnav-carep/spip/spip.php?article281&amp;var_hasard=1264470200639b4143bbd54</a:t>
            </a:r>
            <a:endParaRPr lang="fr-FR" sz="1800" b="1" i="0" dirty="0">
              <a:solidFill>
                <a:schemeClr val="tx2">
                  <a:lumMod val="90000"/>
                  <a:lumOff val="10000"/>
                </a:schemeClr>
              </a:solidFill>
              <a:effectLst/>
            </a:endParaRPr>
          </a:p>
          <a:p>
            <a:endParaRPr lang="fr-FR" dirty="0">
              <a:solidFill>
                <a:srgbClr val="000000"/>
              </a:solidFill>
              <a:latin typeface="Verdana" panose="020B0604030504040204" pitchFamily="34" charset="0"/>
            </a:endParaRPr>
          </a:p>
          <a:p>
            <a:endParaRPr lang="fr-FR" b="0" i="0" dirty="0">
              <a:solidFill>
                <a:srgbClr val="000000"/>
              </a:solidFill>
              <a:effectLst/>
              <a:latin typeface="Verdana" panose="020B0604030504040204" pitchFamily="34" charset="0"/>
            </a:endParaRPr>
          </a:p>
          <a:p>
            <a:endParaRPr lang="fr-FR" dirty="0">
              <a:solidFill>
                <a:srgbClr val="000000"/>
              </a:solidFill>
              <a:latin typeface="Verdana" panose="020B0604030504040204" pitchFamily="34" charset="0"/>
            </a:endParaRPr>
          </a:p>
          <a:p>
            <a:endParaRPr lang="fr-FR" dirty="0">
              <a:solidFill>
                <a:srgbClr val="000000"/>
              </a:solidFill>
              <a:latin typeface="Verdana" panose="020B0604030504040204" pitchFamily="34" charset="0"/>
            </a:endParaRPr>
          </a:p>
          <a:p>
            <a:endParaRPr lang="fr-FR" dirty="0">
              <a:solidFill>
                <a:srgbClr val="000000"/>
              </a:solidFill>
              <a:latin typeface="Verdana" panose="020B0604030504040204" pitchFamily="34" charset="0"/>
            </a:endParaRPr>
          </a:p>
        </p:txBody>
      </p:sp>
      <p:sp>
        <p:nvSpPr>
          <p:cNvPr id="3" name="Titre 2">
            <a:extLst>
              <a:ext uri="{FF2B5EF4-FFF2-40B4-BE49-F238E27FC236}">
                <a16:creationId xmlns:a16="http://schemas.microsoft.com/office/drawing/2014/main" id="{D841E9D6-BE94-4F9C-A97F-186C31742155}"/>
              </a:ext>
            </a:extLst>
          </p:cNvPr>
          <p:cNvSpPr>
            <a:spLocks noGrp="1"/>
          </p:cNvSpPr>
          <p:nvPr>
            <p:ph type="title"/>
          </p:nvPr>
        </p:nvSpPr>
        <p:spPr>
          <a:xfrm>
            <a:off x="-88268" y="1832566"/>
            <a:ext cx="10815864" cy="608631"/>
          </a:xfrm>
        </p:spPr>
        <p:txBody>
          <a:bodyPr/>
          <a:lstStyle/>
          <a:p>
            <a:pPr marL="457200" indent="-457200" algn="ctr">
              <a:buFont typeface="Wingdings" panose="05000000000000000000" pitchFamily="2" charset="2"/>
              <a:buChar char="§"/>
            </a:pPr>
            <a:r>
              <a:rPr lang="fr-FR" sz="2000" b="1" u="sng" dirty="0">
                <a:solidFill>
                  <a:srgbClr val="401918"/>
                </a:solidFill>
                <a:latin typeface="Calibri Light" panose="020F0302020204030204" pitchFamily="34" charset="0"/>
                <a:cs typeface="Calibri Light" panose="020F0302020204030204" pitchFamily="34" charset="0"/>
              </a:rPr>
              <a:t>Les élections des représentants des parents d’élèves au conseil d’école</a:t>
            </a:r>
          </a:p>
        </p:txBody>
      </p:sp>
      <p:sp>
        <p:nvSpPr>
          <p:cNvPr id="4" name="Flèche : droite 3">
            <a:extLst>
              <a:ext uri="{FF2B5EF4-FFF2-40B4-BE49-F238E27FC236}">
                <a16:creationId xmlns:a16="http://schemas.microsoft.com/office/drawing/2014/main" id="{758223D1-1414-421A-B62A-1A62B7AE3C80}"/>
              </a:ext>
            </a:extLst>
          </p:cNvPr>
          <p:cNvSpPr/>
          <p:nvPr/>
        </p:nvSpPr>
        <p:spPr>
          <a:xfrm>
            <a:off x="321577" y="2965080"/>
            <a:ext cx="190152" cy="13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57849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8257BA1-0872-4C48-B9E5-DFFD92723CC9}"/>
              </a:ext>
            </a:extLst>
          </p:cNvPr>
          <p:cNvSpPr>
            <a:spLocks noGrp="1"/>
          </p:cNvSpPr>
          <p:nvPr>
            <p:ph type="body" sz="quarter" idx="11"/>
          </p:nvPr>
        </p:nvSpPr>
        <p:spPr>
          <a:xfrm>
            <a:off x="257263" y="2257068"/>
            <a:ext cx="11677474" cy="4043493"/>
          </a:xfrm>
        </p:spPr>
        <p:txBody>
          <a:bodyPr/>
          <a:lstStyle/>
          <a:p>
            <a:pPr>
              <a:buFont typeface="Wingdings" panose="05000000000000000000" pitchFamily="2" charset="2"/>
              <a:buChar char="§"/>
            </a:pPr>
            <a:r>
              <a:rPr lang="fr-FR" sz="1800" b="1" dirty="0">
                <a:solidFill>
                  <a:schemeClr val="tx2">
                    <a:lumMod val="90000"/>
                    <a:lumOff val="10000"/>
                  </a:schemeClr>
                </a:solidFill>
              </a:rPr>
              <a:t> Comparer notre système éducatif avec celui de nos voisins Européens:</a:t>
            </a:r>
          </a:p>
          <a:p>
            <a:pPr marL="0" indent="0">
              <a:buNone/>
            </a:pPr>
            <a:r>
              <a:rPr lang="fr-FR" sz="1800" b="1" dirty="0">
                <a:solidFill>
                  <a:schemeClr val="tx2">
                    <a:lumMod val="90000"/>
                    <a:lumOff val="10000"/>
                  </a:schemeClr>
                </a:solidFill>
                <a:hlinkClick r:id="rId2">
                  <a:extLst>
                    <a:ext uri="{A12FA001-AC4F-418D-AE19-62706E023703}">
                      <ahyp:hlinkClr xmlns:ahyp="http://schemas.microsoft.com/office/drawing/2018/hyperlinkcolor" val="tx"/>
                    </a:ext>
                  </a:extLst>
                </a:hlinkClick>
              </a:rPr>
              <a:t>https://www.reseau-canope.fr/actualites/actualite/education-quels-systemes-chez-nos-voisins-europeens.html</a:t>
            </a:r>
            <a:endParaRPr lang="fr-FR" sz="1800" b="1" dirty="0">
              <a:solidFill>
                <a:schemeClr val="tx2">
                  <a:lumMod val="90000"/>
                  <a:lumOff val="10000"/>
                </a:schemeClr>
              </a:solidFill>
            </a:endParaRPr>
          </a:p>
          <a:p>
            <a:pPr marL="0" indent="0">
              <a:buNone/>
            </a:pPr>
            <a:endParaRPr lang="fr-FR" sz="1800" b="1" dirty="0">
              <a:solidFill>
                <a:schemeClr val="tx2">
                  <a:lumMod val="90000"/>
                  <a:lumOff val="10000"/>
                </a:schemeClr>
              </a:solidFill>
            </a:endParaRPr>
          </a:p>
          <a:p>
            <a:pPr>
              <a:buFont typeface="Wingdings" panose="05000000000000000000" pitchFamily="2" charset="2"/>
              <a:buChar char="§"/>
            </a:pPr>
            <a:r>
              <a:rPr lang="fr-FR" sz="1800" b="1" dirty="0">
                <a:solidFill>
                  <a:schemeClr val="tx2">
                    <a:lumMod val="90000"/>
                    <a:lumOff val="10000"/>
                  </a:schemeClr>
                </a:solidFill>
              </a:rPr>
              <a:t> Un tableau comparatif des systèmes scolaires dans le monde:</a:t>
            </a:r>
          </a:p>
          <a:p>
            <a:pPr marL="0" indent="0">
              <a:buNone/>
            </a:pPr>
            <a:r>
              <a:rPr lang="fr-FR" sz="1800" b="1" dirty="0">
                <a:solidFill>
                  <a:schemeClr val="tx2">
                    <a:lumMod val="90000"/>
                    <a:lumOff val="10000"/>
                  </a:schemeClr>
                </a:solidFill>
                <a:hlinkClick r:id="rId3">
                  <a:extLst>
                    <a:ext uri="{A12FA001-AC4F-418D-AE19-62706E023703}">
                      <ahyp:hlinkClr xmlns:ahyp="http://schemas.microsoft.com/office/drawing/2018/hyperlinkcolor" val="tx"/>
                    </a:ext>
                  </a:extLst>
                </a:hlinkClick>
              </a:rPr>
              <a:t>https://www.pedagogie.ac-aix-marseille.fr/upload/docs/application/pdf/2021-07/tableau_comparatif_des_systemes_scolaires.pdf</a:t>
            </a:r>
            <a:endParaRPr lang="fr-FR" sz="1800" b="1" dirty="0">
              <a:solidFill>
                <a:schemeClr val="tx2">
                  <a:lumMod val="90000"/>
                  <a:lumOff val="10000"/>
                </a:schemeClr>
              </a:solidFill>
            </a:endParaRPr>
          </a:p>
          <a:p>
            <a:pPr marL="0" indent="0">
              <a:buNone/>
            </a:pPr>
            <a:endParaRPr lang="fr-FR" sz="1800" b="1" dirty="0">
              <a:solidFill>
                <a:schemeClr val="tx2">
                  <a:lumMod val="90000"/>
                  <a:lumOff val="10000"/>
                </a:schemeClr>
              </a:solidFill>
            </a:endParaRPr>
          </a:p>
          <a:p>
            <a:pPr>
              <a:buFont typeface="Wingdings" panose="05000000000000000000" pitchFamily="2" charset="2"/>
              <a:buChar char="§"/>
            </a:pPr>
            <a:r>
              <a:rPr lang="fr-FR" sz="1800" b="1" dirty="0">
                <a:solidFill>
                  <a:schemeClr val="tx2">
                    <a:lumMod val="90000"/>
                    <a:lumOff val="10000"/>
                  </a:schemeClr>
                </a:solidFill>
              </a:rPr>
              <a:t> Guide des différents systèmes scolaires dans le monde:</a:t>
            </a:r>
          </a:p>
          <a:p>
            <a:pPr marL="0" indent="0">
              <a:buNone/>
            </a:pPr>
            <a:r>
              <a:rPr lang="fr-FR" sz="1800" b="1" dirty="0">
                <a:solidFill>
                  <a:schemeClr val="tx2">
                    <a:lumMod val="90000"/>
                    <a:lumOff val="10000"/>
                  </a:schemeClr>
                </a:solidFill>
                <a:hlinkClick r:id="rId4">
                  <a:extLst>
                    <a:ext uri="{A12FA001-AC4F-418D-AE19-62706E023703}">
                      <ahyp:hlinkClr xmlns:ahyp="http://schemas.microsoft.com/office/drawing/2018/hyperlinkcolor" val="tx"/>
                    </a:ext>
                  </a:extLst>
                </a:hlinkClick>
              </a:rPr>
              <a:t>https://dareic.ac-nancy-metz.fr/les-systemes-scolaires-dans-le-monde/</a:t>
            </a:r>
            <a:endParaRPr lang="fr-FR" sz="1800" b="1" dirty="0">
              <a:solidFill>
                <a:schemeClr val="tx2">
                  <a:lumMod val="90000"/>
                  <a:lumOff val="10000"/>
                </a:schemeClr>
              </a:solidFill>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a:t>
            </a:r>
          </a:p>
          <a:p>
            <a:pPr marL="0" indent="0">
              <a:buNone/>
            </a:pPr>
            <a:endParaRPr lang="fr-FR" dirty="0"/>
          </a:p>
          <a:p>
            <a:pPr marL="0" indent="0">
              <a:buNone/>
            </a:pPr>
            <a:endParaRPr lang="fr-FR" dirty="0"/>
          </a:p>
        </p:txBody>
      </p:sp>
      <p:sp>
        <p:nvSpPr>
          <p:cNvPr id="3" name="Titre 2">
            <a:extLst>
              <a:ext uri="{FF2B5EF4-FFF2-40B4-BE49-F238E27FC236}">
                <a16:creationId xmlns:a16="http://schemas.microsoft.com/office/drawing/2014/main" id="{DE5A2870-5854-4C2E-A7A3-B4F4B855855B}"/>
              </a:ext>
            </a:extLst>
          </p:cNvPr>
          <p:cNvSpPr>
            <a:spLocks noGrp="1"/>
          </p:cNvSpPr>
          <p:nvPr>
            <p:ph type="title"/>
          </p:nvPr>
        </p:nvSpPr>
        <p:spPr/>
        <p:txBody>
          <a:bodyPr/>
          <a:lstStyle/>
          <a:p>
            <a:pPr algn="ctr"/>
            <a:r>
              <a:rPr lang="fr-FR" sz="3200" b="1" dirty="0">
                <a:solidFill>
                  <a:srgbClr val="401918"/>
                </a:solidFill>
                <a:latin typeface="Eras Demi ITC" panose="020B0805030504020804" pitchFamily="34" charset="0"/>
              </a:rPr>
              <a:t>Pour aller plus loin…</a:t>
            </a:r>
          </a:p>
        </p:txBody>
      </p:sp>
      <p:pic>
        <p:nvPicPr>
          <p:cNvPr id="6" name="Image 5">
            <a:extLst>
              <a:ext uri="{FF2B5EF4-FFF2-40B4-BE49-F238E27FC236}">
                <a16:creationId xmlns:a16="http://schemas.microsoft.com/office/drawing/2014/main" id="{9D3B2877-BDB5-4715-9EDD-87B9BF94354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896670" y="264067"/>
            <a:ext cx="1417740" cy="1417740"/>
          </a:xfrm>
          <a:prstGeom prst="rect">
            <a:avLst/>
          </a:prstGeom>
        </p:spPr>
      </p:pic>
    </p:spTree>
    <p:extLst>
      <p:ext uri="{BB962C8B-B14F-4D97-AF65-F5344CB8AC3E}">
        <p14:creationId xmlns:p14="http://schemas.microsoft.com/office/powerpoint/2010/main" val="388289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352E33-CF21-4D92-87A6-4D91181D1565}"/>
              </a:ext>
            </a:extLst>
          </p:cNvPr>
          <p:cNvSpPr>
            <a:spLocks noGrp="1"/>
          </p:cNvSpPr>
          <p:nvPr>
            <p:ph type="body" sz="quarter" idx="11"/>
          </p:nvPr>
        </p:nvSpPr>
        <p:spPr>
          <a:xfrm>
            <a:off x="731589" y="517223"/>
            <a:ext cx="11231111" cy="6185581"/>
          </a:xfrm>
        </p:spPr>
        <p:txBody>
          <a:bodyPr/>
          <a:lstStyle/>
          <a:p>
            <a:endParaRPr lang="fr-FR" dirty="0"/>
          </a:p>
        </p:txBody>
      </p:sp>
      <p:pic>
        <p:nvPicPr>
          <p:cNvPr id="6" name="Image 5">
            <a:extLst>
              <a:ext uri="{FF2B5EF4-FFF2-40B4-BE49-F238E27FC236}">
                <a16:creationId xmlns:a16="http://schemas.microsoft.com/office/drawing/2014/main" id="{796BFF1D-D4AD-4397-8C87-19322706E00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522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462A58C3-DAB8-4F45-879F-EF8568921DA4}"/>
              </a:ext>
              <a:ext uri="{C183D7F6-B498-43B3-948B-1728B52AA6E4}">
                <adec:decorative xmlns:adec="http://schemas.microsoft.com/office/drawing/2017/decorative" val="1"/>
              </a:ext>
            </a:extLst>
          </p:cNvPr>
          <p:cNvGrpSpPr/>
          <p:nvPr/>
        </p:nvGrpSpPr>
        <p:grpSpPr>
          <a:xfrm>
            <a:off x="109059" y="152535"/>
            <a:ext cx="12082942" cy="854144"/>
            <a:chOff x="0" y="3808320"/>
            <a:chExt cx="7833208" cy="2547440"/>
          </a:xfrm>
          <a:effectLst>
            <a:outerShdw dist="50800" dir="5400000" algn="ctr" rotWithShape="0">
              <a:srgbClr val="000000">
                <a:alpha val="0"/>
              </a:srgbClr>
            </a:outerShdw>
            <a:reflection endPos="65000" dist="50800" dir="5400000" sy="-100000" algn="bl" rotWithShape="0"/>
          </a:effectLst>
        </p:grpSpPr>
        <p:sp>
          <p:nvSpPr>
            <p:cNvPr id="7" name="Forme libre : Forme 9">
              <a:extLst>
                <a:ext uri="{FF2B5EF4-FFF2-40B4-BE49-F238E27FC236}">
                  <a16:creationId xmlns:a16="http://schemas.microsoft.com/office/drawing/2014/main" id="{B1FFB4FB-18AE-4044-A407-CE3902D64DF8}"/>
                </a:ext>
                <a:ext uri="{C183D7F6-B498-43B3-948B-1728B52AA6E4}">
                  <adec:decorative xmlns:adec="http://schemas.microsoft.com/office/drawing/2017/decorative"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8" name="Forme libre : Forme 10">
              <a:extLst>
                <a:ext uri="{FF2B5EF4-FFF2-40B4-BE49-F238E27FC236}">
                  <a16:creationId xmlns:a16="http://schemas.microsoft.com/office/drawing/2014/main" id="{4892D012-516F-47CA-839D-B5D342A683C2}"/>
                </a:ext>
                <a:ext uri="{C183D7F6-B498-43B3-948B-1728B52AA6E4}">
                  <adec:decorative xmlns:adec="http://schemas.microsoft.com/office/drawing/2017/decorative"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grpSp>
      <p:sp>
        <p:nvSpPr>
          <p:cNvPr id="2" name="Espace réservé du texte 1">
            <a:extLst>
              <a:ext uri="{FF2B5EF4-FFF2-40B4-BE49-F238E27FC236}">
                <a16:creationId xmlns:a16="http://schemas.microsoft.com/office/drawing/2014/main" id="{6C4CB4C2-7D44-4C3B-A428-C914759D4F1D}"/>
              </a:ext>
            </a:extLst>
          </p:cNvPr>
          <p:cNvSpPr>
            <a:spLocks noGrp="1"/>
          </p:cNvSpPr>
          <p:nvPr>
            <p:ph type="body" sz="quarter" idx="11"/>
          </p:nvPr>
        </p:nvSpPr>
        <p:spPr>
          <a:xfrm>
            <a:off x="229515" y="1495902"/>
            <a:ext cx="11866006" cy="5209563"/>
          </a:xfrm>
        </p:spPr>
        <p:txBody>
          <a:bodyPr/>
          <a:lstStyle/>
          <a:p>
            <a:pPr>
              <a:buFont typeface="Wingdings" panose="05000000000000000000" pitchFamily="2" charset="2"/>
              <a:buChar char="§"/>
            </a:pPr>
            <a:r>
              <a:rPr lang="fr-FR" b="1" dirty="0">
                <a:solidFill>
                  <a:schemeClr val="tx2">
                    <a:lumMod val="90000"/>
                    <a:lumOff val="10000"/>
                  </a:schemeClr>
                </a:solidFill>
                <a:latin typeface="Calibri Light" panose="020F0302020204030204" pitchFamily="34" charset="0"/>
                <a:cs typeface="Calibri Light" panose="020F0302020204030204" pitchFamily="34" charset="0"/>
              </a:rPr>
              <a:t>Voir le lien vers le site du </a:t>
            </a:r>
            <a:r>
              <a:rPr lang="fr-FR" b="1" dirty="0" err="1">
                <a:solidFill>
                  <a:schemeClr val="tx2">
                    <a:lumMod val="90000"/>
                    <a:lumOff val="10000"/>
                  </a:schemeClr>
                </a:solidFill>
                <a:latin typeface="Calibri Light" panose="020F0302020204030204" pitchFamily="34" charset="0"/>
                <a:cs typeface="Calibri Light" panose="020F0302020204030204" pitchFamily="34" charset="0"/>
              </a:rPr>
              <a:t>Casnav-Carep</a:t>
            </a:r>
            <a:r>
              <a:rPr lang="fr-FR" b="1" dirty="0">
                <a:solidFill>
                  <a:schemeClr val="tx2">
                    <a:lumMod val="90000"/>
                    <a:lumOff val="10000"/>
                  </a:schemeClr>
                </a:solidFill>
                <a:latin typeface="Calibri Light" panose="020F0302020204030204" pitchFamily="34" charset="0"/>
                <a:cs typeface="Calibri Light" panose="020F0302020204030204" pitchFamily="34" charset="0"/>
              </a:rPr>
              <a:t> de Nancy-Metz:                                                                                   </a:t>
            </a:r>
          </a:p>
          <a:p>
            <a:pPr marL="0" indent="0">
              <a:buNone/>
            </a:pPr>
            <a:r>
              <a:rPr lang="fr-FR" b="1" dirty="0">
                <a:solidFill>
                  <a:schemeClr val="tx2">
                    <a:lumMod val="90000"/>
                    <a:lumOff val="10000"/>
                  </a:schemeClr>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https://sites.ac-nancy-metz.fr/casnav-carep/spip/spip.php?article439</a:t>
            </a:r>
            <a:endParaRPr lang="fr-FR" b="1" dirty="0">
              <a:solidFill>
                <a:schemeClr val="tx2">
                  <a:lumMod val="90000"/>
                  <a:lumOff val="10000"/>
                </a:schemeClr>
              </a:solidFill>
              <a:latin typeface="Calibri Light" panose="020F0302020204030204" pitchFamily="34" charset="0"/>
              <a:cs typeface="Calibri Light" panose="020F0302020204030204" pitchFamily="34" charset="0"/>
            </a:endParaRPr>
          </a:p>
          <a:p>
            <a:pPr marL="0" indent="0">
              <a:buNone/>
            </a:pPr>
            <a:endParaRPr lang="fr-FR" b="1" dirty="0">
              <a:solidFill>
                <a:schemeClr val="tx2">
                  <a:lumMod val="90000"/>
                  <a:lumOff val="10000"/>
                </a:schemeClr>
              </a:solidFill>
              <a:latin typeface="Calibri Light" panose="020F0302020204030204" pitchFamily="34" charset="0"/>
              <a:cs typeface="Calibri Light" panose="020F0302020204030204" pitchFamily="34" charset="0"/>
            </a:endParaRPr>
          </a:p>
          <a:p>
            <a:pPr>
              <a:buFont typeface="Wingdings" panose="05000000000000000000" pitchFamily="2" charset="2"/>
              <a:buChar char="§"/>
            </a:pPr>
            <a:r>
              <a:rPr lang="fr-FR" b="1" dirty="0">
                <a:solidFill>
                  <a:schemeClr val="tx2">
                    <a:lumMod val="90000"/>
                    <a:lumOff val="10000"/>
                  </a:schemeClr>
                </a:solidFill>
                <a:latin typeface="Calibri Light" panose="020F0302020204030204" pitchFamily="34" charset="0"/>
                <a:cs typeface="Calibri Light" panose="020F0302020204030204" pitchFamily="34" charset="0"/>
              </a:rPr>
              <a:t>Le site du </a:t>
            </a:r>
            <a:r>
              <a:rPr lang="fr-FR" b="1" dirty="0" err="1">
                <a:solidFill>
                  <a:schemeClr val="tx2">
                    <a:lumMod val="90000"/>
                    <a:lumOff val="10000"/>
                  </a:schemeClr>
                </a:solidFill>
                <a:latin typeface="Calibri Light" panose="020F0302020204030204" pitchFamily="34" charset="0"/>
                <a:cs typeface="Calibri Light" panose="020F0302020204030204" pitchFamily="34" charset="0"/>
              </a:rPr>
              <a:t>Casnav</a:t>
            </a:r>
            <a:r>
              <a:rPr lang="fr-FR" b="1" dirty="0">
                <a:solidFill>
                  <a:schemeClr val="tx2">
                    <a:lumMod val="90000"/>
                    <a:lumOff val="10000"/>
                  </a:schemeClr>
                </a:solidFill>
                <a:latin typeface="Calibri Light" panose="020F0302020204030204" pitchFamily="34" charset="0"/>
                <a:cs typeface="Calibri Light" panose="020F0302020204030204" pitchFamily="34" charset="0"/>
              </a:rPr>
              <a:t> de Toulouse qui s'est inspiré des livrets du </a:t>
            </a:r>
            <a:r>
              <a:rPr lang="fr-FR" b="1" dirty="0" err="1">
                <a:solidFill>
                  <a:schemeClr val="tx2">
                    <a:lumMod val="90000"/>
                    <a:lumOff val="10000"/>
                  </a:schemeClr>
                </a:solidFill>
                <a:latin typeface="Calibri Light" panose="020F0302020204030204" pitchFamily="34" charset="0"/>
                <a:cs typeface="Calibri Light" panose="020F0302020204030204" pitchFamily="34" charset="0"/>
              </a:rPr>
              <a:t>Casnav</a:t>
            </a:r>
            <a:r>
              <a:rPr lang="fr-FR" b="1" dirty="0">
                <a:solidFill>
                  <a:schemeClr val="tx2">
                    <a:lumMod val="90000"/>
                    <a:lumOff val="10000"/>
                  </a:schemeClr>
                </a:solidFill>
                <a:latin typeface="Calibri Light" panose="020F0302020204030204" pitchFamily="34" charset="0"/>
                <a:cs typeface="Calibri Light" panose="020F0302020204030204" pitchFamily="34" charset="0"/>
              </a:rPr>
              <a:t> de Nancy-Metz:</a:t>
            </a:r>
          </a:p>
          <a:p>
            <a:pPr marL="0" indent="0">
              <a:buNone/>
            </a:pPr>
            <a:r>
              <a:rPr lang="fr-FR" b="1" dirty="0">
                <a:solidFill>
                  <a:schemeClr val="tx2">
                    <a:lumMod val="90000"/>
                    <a:lumOff val="10000"/>
                  </a:schemeClr>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https://pedagogie.ac-toulouse.fr/casnav/brochures-de-presentation-du-dispositif-oepre-en-plusieurs-langues</a:t>
            </a:r>
            <a:endParaRPr lang="fr-FR" b="1" dirty="0">
              <a:solidFill>
                <a:schemeClr val="tx2">
                  <a:lumMod val="90000"/>
                  <a:lumOff val="10000"/>
                </a:schemeClr>
              </a:solidFill>
              <a:latin typeface="Calibri Light" panose="020F0302020204030204" pitchFamily="34" charset="0"/>
              <a:cs typeface="Calibri Light" panose="020F0302020204030204" pitchFamily="34" charset="0"/>
            </a:endParaRPr>
          </a:p>
          <a:p>
            <a:pPr marL="0" indent="0">
              <a:buNone/>
            </a:pPr>
            <a:endParaRPr lang="fr-FR" b="1" dirty="0">
              <a:solidFill>
                <a:schemeClr val="tx2">
                  <a:lumMod val="90000"/>
                  <a:lumOff val="10000"/>
                </a:schemeClr>
              </a:solidFill>
              <a:latin typeface="Calibri Light" panose="020F0302020204030204" pitchFamily="34" charset="0"/>
              <a:cs typeface="Calibri Light" panose="020F0302020204030204" pitchFamily="34" charset="0"/>
            </a:endParaRPr>
          </a:p>
          <a:p>
            <a:pPr>
              <a:buFont typeface="Wingdings" panose="05000000000000000000" pitchFamily="2" charset="2"/>
              <a:buChar char="§"/>
            </a:pPr>
            <a:r>
              <a:rPr lang="fr-FR" b="1" dirty="0">
                <a:solidFill>
                  <a:schemeClr val="tx2">
                    <a:lumMod val="90000"/>
                    <a:lumOff val="10000"/>
                  </a:schemeClr>
                </a:solidFill>
                <a:latin typeface="Calibri Light" panose="020F0302020204030204" pitchFamily="34" charset="0"/>
                <a:cs typeface="Calibri Light" panose="020F0302020204030204" pitchFamily="34" charset="0"/>
              </a:rPr>
              <a:t>Le site Eduscol propose également des pistes pour la mise en place d’un dispositif OEPRE:</a:t>
            </a:r>
          </a:p>
          <a:p>
            <a:pPr marL="0" indent="0">
              <a:buNone/>
            </a:pPr>
            <a:r>
              <a:rPr lang="fr-FR" b="1" dirty="0">
                <a:solidFill>
                  <a:schemeClr val="tx2">
                    <a:lumMod val="90000"/>
                    <a:lumOff val="10000"/>
                  </a:schemeClr>
                </a:solidFill>
                <a:latin typeface="Calibri Light" panose="020F0302020204030204" pitchFamily="34" charset="0"/>
                <a:cs typeface="Calibri Light" panose="020F0302020204030204" pitchFamily="34" charset="0"/>
              </a:rPr>
              <a:t> </a:t>
            </a:r>
            <a:r>
              <a:rPr lang="fr-FR" b="1" dirty="0">
                <a:solidFill>
                  <a:schemeClr val="tx2">
                    <a:lumMod val="90000"/>
                    <a:lumOff val="10000"/>
                  </a:schemeClr>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http://eduscol.education.fr/cid49489/ouvrir-l-ecole-aux-parents-pour-la-reussite-des-enfants.html</a:t>
            </a:r>
            <a:endParaRPr lang="fr-FR" b="1" dirty="0">
              <a:solidFill>
                <a:schemeClr val="tx2">
                  <a:lumMod val="90000"/>
                  <a:lumOff val="10000"/>
                </a:schemeClr>
              </a:solidFill>
              <a:latin typeface="Calibri Light" panose="020F0302020204030204" pitchFamily="34" charset="0"/>
              <a:cs typeface="Calibri Light" panose="020F0302020204030204" pitchFamily="34" charset="0"/>
            </a:endParaRPr>
          </a:p>
          <a:p>
            <a:pPr marL="0" indent="0">
              <a:buNone/>
            </a:pPr>
            <a:endParaRPr lang="fr-FR" b="1" dirty="0">
              <a:solidFill>
                <a:schemeClr val="tx2">
                  <a:lumMod val="90000"/>
                  <a:lumOff val="10000"/>
                </a:schemeClr>
              </a:solidFill>
              <a:latin typeface="Calibri Light" panose="020F0302020204030204" pitchFamily="34" charset="0"/>
              <a:cs typeface="Calibri Light" panose="020F0302020204030204" pitchFamily="34" charset="0"/>
            </a:endParaRPr>
          </a:p>
          <a:p>
            <a:pPr>
              <a:buFont typeface="Wingdings" panose="05000000000000000000" pitchFamily="2" charset="2"/>
              <a:buChar char="§"/>
            </a:pPr>
            <a:r>
              <a:rPr lang="fr-FR" b="1" dirty="0">
                <a:solidFill>
                  <a:schemeClr val="tx2">
                    <a:lumMod val="90000"/>
                    <a:lumOff val="10000"/>
                  </a:schemeClr>
                </a:solidFill>
                <a:latin typeface="Calibri Light" panose="020F0302020204030204" pitchFamily="34" charset="0"/>
                <a:cs typeface="Calibri Light" panose="020F0302020204030204" pitchFamily="34" charset="0"/>
              </a:rPr>
              <a:t>Des idées concrètes avec une programmation de séances « clé en main » à mettre en place tout au long de l'année dans l'objectif de mettre en place le dispositif OEPRE de façon utile et pertinente:</a:t>
            </a:r>
          </a:p>
          <a:p>
            <a:pPr marL="0" indent="0">
              <a:buNone/>
            </a:pPr>
            <a:r>
              <a:rPr lang="fr-FR" b="1" dirty="0">
                <a:solidFill>
                  <a:schemeClr val="tx2">
                    <a:lumMod val="90000"/>
                    <a:lumOff val="10000"/>
                  </a:schemeClr>
                </a:solidFill>
                <a:latin typeface="Calibri Light" panose="020F0302020204030204" pitchFamily="34" charset="0"/>
                <a:cs typeface="Calibri Light" panose="020F0302020204030204" pitchFamily="34" charset="0"/>
              </a:rPr>
              <a:t>Voir le </a:t>
            </a:r>
            <a:r>
              <a:rPr lang="fr-FR" b="1" dirty="0" err="1">
                <a:solidFill>
                  <a:schemeClr val="tx2">
                    <a:lumMod val="90000"/>
                    <a:lumOff val="10000"/>
                  </a:schemeClr>
                </a:solidFill>
                <a:latin typeface="Calibri Light" panose="020F0302020204030204" pitchFamily="34" charset="0"/>
                <a:cs typeface="Calibri Light" panose="020F0302020204030204" pitchFamily="34" charset="0"/>
              </a:rPr>
              <a:t>padlet</a:t>
            </a:r>
            <a:r>
              <a:rPr lang="fr-FR" b="1" dirty="0">
                <a:solidFill>
                  <a:schemeClr val="tx2">
                    <a:lumMod val="90000"/>
                    <a:lumOff val="10000"/>
                  </a:schemeClr>
                </a:solidFill>
                <a:latin typeface="Calibri Light" panose="020F0302020204030204" pitchFamily="34" charset="0"/>
                <a:cs typeface="Calibri Light" panose="020F0302020204030204" pitchFamily="34" charset="0"/>
              </a:rPr>
              <a:t> qui recense les ressources proposé par le </a:t>
            </a:r>
            <a:r>
              <a:rPr lang="fr-FR" b="1" dirty="0" err="1">
                <a:solidFill>
                  <a:schemeClr val="tx2">
                    <a:lumMod val="90000"/>
                    <a:lumOff val="10000"/>
                  </a:schemeClr>
                </a:solidFill>
                <a:latin typeface="Calibri Light" panose="020F0302020204030204" pitchFamily="34" charset="0"/>
                <a:cs typeface="Calibri Light" panose="020F0302020204030204" pitchFamily="34" charset="0"/>
              </a:rPr>
              <a:t>Casnav</a:t>
            </a:r>
            <a:r>
              <a:rPr lang="fr-FR" b="1" dirty="0">
                <a:solidFill>
                  <a:schemeClr val="tx2">
                    <a:lumMod val="90000"/>
                    <a:lumOff val="10000"/>
                  </a:schemeClr>
                </a:solidFill>
                <a:latin typeface="Calibri Light" panose="020F0302020204030204" pitchFamily="34" charset="0"/>
                <a:cs typeface="Calibri Light" panose="020F0302020204030204" pitchFamily="34" charset="0"/>
              </a:rPr>
              <a:t> de Créteil:</a:t>
            </a:r>
          </a:p>
          <a:p>
            <a:pPr marL="0" indent="0">
              <a:buNone/>
            </a:pPr>
            <a:endParaRPr lang="fr-FR" b="1" u="sng" dirty="0">
              <a:solidFill>
                <a:schemeClr val="tx2">
                  <a:lumMod val="90000"/>
                  <a:lumOff val="10000"/>
                </a:schemeClr>
              </a:solidFill>
              <a:latin typeface="Calibri Light" panose="020F0302020204030204" pitchFamily="34" charset="0"/>
              <a:cs typeface="Calibri Light" panose="020F0302020204030204" pitchFamily="34" charset="0"/>
            </a:endParaRPr>
          </a:p>
          <a:p>
            <a:pPr marL="0" indent="0">
              <a:buNone/>
            </a:pPr>
            <a:r>
              <a:rPr lang="fr-FR" b="1" u="sng" dirty="0">
                <a:solidFill>
                  <a:schemeClr val="accent1">
                    <a:lumMod val="50000"/>
                  </a:schemeClr>
                </a:solidFill>
                <a:latin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https://padlet.com/claire_hornung1/ressources-oepre-propos-es-par-le-casnav-de-l-acad-mie-de-cr-uk5mhyv5tytw</a:t>
            </a:r>
            <a:endParaRPr lang="fr-FR" b="1" u="sng" dirty="0">
              <a:solidFill>
                <a:schemeClr val="accent1">
                  <a:lumMod val="50000"/>
                </a:schemeClr>
              </a:solidFill>
              <a:latin typeface="Calibri Light" panose="020F0302020204030204" pitchFamily="34" charset="0"/>
              <a:cs typeface="Calibri Light" panose="020F0302020204030204" pitchFamily="34" charset="0"/>
            </a:endParaRPr>
          </a:p>
          <a:p>
            <a:pPr marL="0" indent="0">
              <a:buNone/>
            </a:pPr>
            <a:endParaRPr lang="fr-FR" b="1" u="sng" dirty="0">
              <a:solidFill>
                <a:schemeClr val="tx2">
                  <a:lumMod val="90000"/>
                  <a:lumOff val="10000"/>
                </a:schemeClr>
              </a:solidFill>
              <a:latin typeface="Calibri Light" panose="020F0302020204030204" pitchFamily="34" charset="0"/>
              <a:cs typeface="Calibri Light" panose="020F0302020204030204" pitchFamily="34" charset="0"/>
            </a:endParaRPr>
          </a:p>
          <a:p>
            <a:pPr marL="0" indent="0">
              <a:buNone/>
            </a:pPr>
            <a:endParaRPr lang="fr-FR" b="1" dirty="0">
              <a:solidFill>
                <a:schemeClr val="tx2">
                  <a:lumMod val="90000"/>
                  <a:lumOff val="10000"/>
                </a:schemeClr>
              </a:solidFill>
              <a:latin typeface="Calibri Light" panose="020F0302020204030204" pitchFamily="34" charset="0"/>
              <a:cs typeface="Calibri Light" panose="020F0302020204030204" pitchFamily="34" charset="0"/>
            </a:endParaRPr>
          </a:p>
          <a:p>
            <a:pPr marL="0" indent="0">
              <a:buNone/>
            </a:pPr>
            <a:endParaRPr lang="fr-FR" b="1" dirty="0">
              <a:solidFill>
                <a:schemeClr val="tx2">
                  <a:lumMod val="90000"/>
                  <a:lumOff val="10000"/>
                </a:schemeClr>
              </a:solidFill>
              <a:latin typeface="Calibri Light" panose="020F0302020204030204" pitchFamily="34" charset="0"/>
              <a:cs typeface="Calibri Light" panose="020F0302020204030204" pitchFamily="34" charset="0"/>
            </a:endParaRPr>
          </a:p>
          <a:p>
            <a:pPr marL="0" indent="0">
              <a:buNone/>
            </a:pPr>
            <a:endParaRPr lang="fr-FR" sz="1300" b="1" dirty="0">
              <a:solidFill>
                <a:srgbClr val="002060"/>
              </a:solidFill>
              <a:latin typeface="Calibri Light" panose="020F0302020204030204" pitchFamily="34" charset="0"/>
              <a:cs typeface="Calibri Light" panose="020F0302020204030204" pitchFamily="34" charset="0"/>
            </a:endParaRPr>
          </a:p>
          <a:p>
            <a:pPr marL="0" indent="0">
              <a:buNone/>
            </a:pPr>
            <a:endParaRPr lang="fr-FR" sz="1300" b="1" dirty="0">
              <a:solidFill>
                <a:srgbClr val="002060"/>
              </a:solidFill>
              <a:latin typeface="Calibri Light" panose="020F0302020204030204" pitchFamily="34" charset="0"/>
              <a:cs typeface="Calibri Light" panose="020F0302020204030204" pitchFamily="34"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3" name="Titre 2">
            <a:extLst>
              <a:ext uri="{FF2B5EF4-FFF2-40B4-BE49-F238E27FC236}">
                <a16:creationId xmlns:a16="http://schemas.microsoft.com/office/drawing/2014/main" id="{A6445D76-8A92-4A78-8ADC-116AB761FB0C}"/>
              </a:ext>
            </a:extLst>
          </p:cNvPr>
          <p:cNvSpPr>
            <a:spLocks noGrp="1"/>
          </p:cNvSpPr>
          <p:nvPr>
            <p:ph type="title"/>
          </p:nvPr>
        </p:nvSpPr>
        <p:spPr>
          <a:xfrm>
            <a:off x="-1" y="152535"/>
            <a:ext cx="12082939" cy="1206481"/>
          </a:xfrm>
          <a:solidFill>
            <a:schemeClr val="tx2">
              <a:lumMod val="75000"/>
              <a:lumOff val="25000"/>
            </a:schemeClr>
          </a:solidFill>
        </p:spPr>
        <p:txBody>
          <a:bodyPr/>
          <a:lstStyle/>
          <a:p>
            <a:pPr algn="ctr"/>
            <a:r>
              <a:rPr lang="fr-FR" b="1" dirty="0">
                <a:solidFill>
                  <a:schemeClr val="accent1">
                    <a:lumMod val="40000"/>
                    <a:lumOff val="60000"/>
                  </a:schemeClr>
                </a:solidFill>
                <a:latin typeface="Eras Demi ITC" panose="020B0805030504020804" pitchFamily="34" charset="0"/>
                <a:cs typeface="Calibri Light" panose="020F0302020204030204" pitchFamily="34" charset="0"/>
              </a:rPr>
              <a:t>DES OUTILS POUR PRESENTER LE DISPOSITIF OEPRE AUX PARENTS</a:t>
            </a:r>
            <a:br>
              <a:rPr lang="fr-FR" sz="1600" b="1" dirty="0">
                <a:solidFill>
                  <a:schemeClr val="tx1">
                    <a:lumMod val="95000"/>
                    <a:lumOff val="5000"/>
                  </a:schemeClr>
                </a:solidFill>
                <a:latin typeface="Calibri Light" panose="020F0302020204030204" pitchFamily="34" charset="0"/>
                <a:cs typeface="Calibri Light" panose="020F0302020204030204" pitchFamily="34" charset="0"/>
              </a:rPr>
            </a:br>
            <a:br>
              <a:rPr lang="fr-FR" sz="1600" b="1" dirty="0">
                <a:solidFill>
                  <a:srgbClr val="002060"/>
                </a:solidFill>
                <a:latin typeface="Calibri Light" panose="020F0302020204030204" pitchFamily="34" charset="0"/>
                <a:cs typeface="Calibri Light" panose="020F0302020204030204" pitchFamily="34" charset="0"/>
              </a:rPr>
            </a:br>
            <a:r>
              <a:rPr lang="fr-FR" sz="1600" i="1" dirty="0">
                <a:solidFill>
                  <a:schemeClr val="accent1">
                    <a:lumMod val="40000"/>
                    <a:lumOff val="60000"/>
                  </a:schemeClr>
                </a:solidFill>
                <a:latin typeface="Calibri Light" panose="020F0302020204030204" pitchFamily="34" charset="0"/>
                <a:cs typeface="Calibri Light" panose="020F0302020204030204" pitchFamily="34" charset="0"/>
              </a:rPr>
              <a:t>Importance pour les parents de savoir qu'il existe un dispositif spécifique pour les aider à connaitre et à comprendre le fonctionnement de l'école française et surtout celui de leur enfant pour suivre leur scolarité dans les meilleures conditions possibles.</a:t>
            </a:r>
            <a:br>
              <a:rPr lang="fr-FR" sz="1600" dirty="0">
                <a:solidFill>
                  <a:schemeClr val="bg2">
                    <a:lumMod val="50000"/>
                  </a:schemeClr>
                </a:solidFill>
                <a:latin typeface="Calibri Light" panose="020F0302020204030204" pitchFamily="34" charset="0"/>
                <a:cs typeface="Calibri Light" panose="020F0302020204030204" pitchFamily="34" charset="0"/>
              </a:rPr>
            </a:br>
            <a:endParaRPr lang="fr-FR" sz="1600" dirty="0">
              <a:solidFill>
                <a:schemeClr val="bg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7986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image 4" descr="fille avec des écouteurs, un sac à dos et une pile de classeurs/livre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3" cstate="email">
            <a:alphaModFix amt="32000"/>
            <a:extLst>
              <a:ext uri="{28A0092B-C50C-407E-A947-70E740481C1C}">
                <a14:useLocalDpi xmlns:a14="http://schemas.microsoft.com/office/drawing/2010/main"/>
              </a:ext>
            </a:extLst>
          </a:blip>
          <a:srcRect l="21" r="21"/>
          <a:stretch/>
        </p:blipFill>
        <p:spPr/>
      </p:pic>
      <p:pic>
        <p:nvPicPr>
          <p:cNvPr id="17" name="Espace réservé d’image 16" descr="vue rapprochée d’une horloge">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4" cstate="email">
            <a:alphaModFix amt="42000"/>
            <a:extLst>
              <a:ext uri="{28A0092B-C50C-407E-A947-70E740481C1C}">
                <a14:useLocalDpi xmlns:a14="http://schemas.microsoft.com/office/drawing/2010/main"/>
              </a:ext>
            </a:extLst>
          </a:blip>
          <a:srcRect/>
          <a:stretch/>
        </p:blipFill>
        <p:spPr>
          <a:xfrm>
            <a:off x="5961847" y="-273412"/>
            <a:ext cx="5727700" cy="6858000"/>
          </a:xfrm>
        </p:spPr>
      </p:pic>
      <p:sp>
        <p:nvSpPr>
          <p:cNvPr id="11" name="Forme libre : Forme 10">
            <a:extLst>
              <a:ext uri="{FF2B5EF4-FFF2-40B4-BE49-F238E27FC236}">
                <a16:creationId xmlns:a16="http://schemas.microsoft.com/office/drawing/2014/main" id="{FA9D7AC8-80D5-49DC-A585-FCFFA6CA4B66}"/>
              </a:ext>
              <a:ext uri="{C183D7F6-B498-43B3-948B-1728B52AA6E4}">
                <adec:decorative xmlns:adec="http://schemas.microsoft.com/office/drawing/2017/decorative" val="1"/>
              </a:ext>
            </a:extLst>
          </p:cNvPr>
          <p:cNvSpPr/>
          <p:nvPr/>
        </p:nvSpPr>
        <p:spPr>
          <a:xfrm>
            <a:off x="176169" y="3945867"/>
            <a:ext cx="7592037" cy="2326685"/>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r>
              <a:rPr lang="fr-FR" sz="2400" b="1" dirty="0">
                <a:solidFill>
                  <a:schemeClr val="accent1">
                    <a:lumMod val="40000"/>
                    <a:lumOff val="60000"/>
                  </a:schemeClr>
                </a:solidFill>
                <a:latin typeface="Eras Demi ITC" panose="020B0805030504020804" pitchFamily="34" charset="0"/>
                <a:cs typeface="Calibri Light" panose="020F0302020204030204" pitchFamily="34" charset="0"/>
              </a:rPr>
              <a:t>Des outils pour aider les parents allophones à suivre la scolarité de leurs enfants</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2" name="Espace réservé du numéro de diapositive 5" descr="numéro de diapositive">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4</a:t>
            </a:fld>
            <a:endParaRPr lang="fr-FR" sz="1200">
              <a:solidFill>
                <a:schemeClr val="bg1"/>
              </a:solidFill>
            </a:endParaRPr>
          </a:p>
        </p:txBody>
      </p:sp>
    </p:spTree>
    <p:extLst>
      <p:ext uri="{BB962C8B-B14F-4D97-AF65-F5344CB8AC3E}">
        <p14:creationId xmlns:p14="http://schemas.microsoft.com/office/powerpoint/2010/main" val="162433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descr="Trois personnes assises à une table de pique-niqu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3993161" cy="6858000"/>
          </a:xfrm>
        </p:spPr>
      </p:pic>
      <p:sp>
        <p:nvSpPr>
          <p:cNvPr id="2" name="Titre 1" descr="titre">
            <a:extLst>
              <a:ext uri="{FF2B5EF4-FFF2-40B4-BE49-F238E27FC236}">
                <a16:creationId xmlns:a16="http://schemas.microsoft.com/office/drawing/2014/main" id="{28BAA8DA-C40B-4AB9-9407-30FB70335152}"/>
              </a:ext>
            </a:extLst>
          </p:cNvPr>
          <p:cNvSpPr>
            <a:spLocks noGrp="1"/>
          </p:cNvSpPr>
          <p:nvPr>
            <p:ph type="ctrTitle"/>
          </p:nvPr>
        </p:nvSpPr>
        <p:spPr>
          <a:xfrm>
            <a:off x="3993160" y="764998"/>
            <a:ext cx="8198840" cy="5451244"/>
          </a:xfrm>
        </p:spPr>
        <p:txBody>
          <a:bodyPr rtlCol="0"/>
          <a:lstStyle/>
          <a:p>
            <a:pPr marL="342900" marR="0" indent="-342900" algn="ctr">
              <a:lnSpc>
                <a:spcPct val="119000"/>
              </a:lnSpc>
              <a:spcBef>
                <a:spcPts val="0"/>
              </a:spcBef>
              <a:spcAft>
                <a:spcPts val="600"/>
              </a:spcAft>
              <a:buFont typeface="Wingdings" panose="05000000000000000000" pitchFamily="2" charset="2"/>
              <a:buChar char="§"/>
            </a:pPr>
            <a:r>
              <a:rPr lang="fr-FR" sz="2000" b="1" u="sng" kern="1400" dirty="0">
                <a:solidFill>
                  <a:srgbClr val="401918"/>
                </a:solidFill>
                <a:latin typeface="+mn-lt"/>
              </a:rPr>
              <a:t>L'école expliquée aux parents par le site de l'Onisep:</a:t>
            </a:r>
            <a:br>
              <a:rPr lang="fr-FR" sz="2000" b="1" u="sng" kern="1400" dirty="0">
                <a:solidFill>
                  <a:schemeClr val="tx2">
                    <a:lumMod val="90000"/>
                    <a:lumOff val="10000"/>
                  </a:schemeClr>
                </a:solidFill>
                <a:latin typeface="+mn-lt"/>
              </a:rPr>
            </a:br>
            <a:br>
              <a:rPr lang="fr-FR" sz="2000" b="1" u="sng" kern="1400" dirty="0">
                <a:solidFill>
                  <a:schemeClr val="tx2">
                    <a:lumMod val="90000"/>
                    <a:lumOff val="10000"/>
                  </a:schemeClr>
                </a:solidFill>
                <a:latin typeface="+mn-lt"/>
              </a:rPr>
            </a:br>
            <a:br>
              <a:rPr lang="fr-FR" sz="2000" b="1" u="sng" kern="1400" dirty="0">
                <a:solidFill>
                  <a:schemeClr val="tx2">
                    <a:lumMod val="90000"/>
                    <a:lumOff val="10000"/>
                  </a:schemeClr>
                </a:solidFill>
                <a:latin typeface="+mn-lt"/>
              </a:rPr>
            </a:br>
            <a:br>
              <a:rPr lang="fr-FR" sz="2000" b="1" u="sng" kern="1400" dirty="0">
                <a:solidFill>
                  <a:schemeClr val="tx2">
                    <a:lumMod val="90000"/>
                    <a:lumOff val="10000"/>
                  </a:schemeClr>
                </a:solidFill>
                <a:latin typeface="+mn-lt"/>
              </a:rPr>
            </a:br>
            <a:br>
              <a:rPr lang="fr-FR" sz="2000" kern="1400" dirty="0">
                <a:ln>
                  <a:noFill/>
                </a:ln>
                <a:solidFill>
                  <a:schemeClr val="tx2">
                    <a:lumMod val="90000"/>
                    <a:lumOff val="10000"/>
                  </a:schemeClr>
                </a:solidFill>
                <a:effectLst/>
                <a:latin typeface="+mn-lt"/>
              </a:rPr>
            </a:br>
            <a:r>
              <a:rPr lang="fr-FR" sz="2000" kern="1400" dirty="0">
                <a:ln>
                  <a:noFill/>
                </a:ln>
                <a:solidFill>
                  <a:schemeClr val="accent1">
                    <a:lumMod val="50000"/>
                  </a:schemeClr>
                </a:solidFill>
                <a:effectLst/>
                <a:latin typeface="+mn-lt"/>
                <a:hlinkClick r:id="rId4">
                  <a:extLst>
                    <a:ext uri="{A12FA001-AC4F-418D-AE19-62706E023703}">
                      <ahyp:hlinkClr xmlns:ahyp="http://schemas.microsoft.com/office/drawing/2018/hyperlinkcolor" val="tx"/>
                    </a:ext>
                  </a:extLst>
                </a:hlinkClick>
              </a:rPr>
              <a:t>https://www.onisep.fr/orientation/le-systeme-educatif/l-ecole-expliquee-aux-parents-en-video</a:t>
            </a:r>
            <a:br>
              <a:rPr lang="fr-FR" sz="2000" kern="1400" dirty="0">
                <a:ln>
                  <a:noFill/>
                </a:ln>
                <a:solidFill>
                  <a:schemeClr val="tx2">
                    <a:lumMod val="90000"/>
                    <a:lumOff val="10000"/>
                  </a:schemeClr>
                </a:solidFill>
                <a:effectLst/>
                <a:latin typeface="+mn-lt"/>
              </a:rPr>
            </a:br>
            <a:br>
              <a:rPr lang="fr-FR" sz="1800" kern="1400" dirty="0">
                <a:ln>
                  <a:noFill/>
                </a:ln>
                <a:solidFill>
                  <a:schemeClr val="tx1">
                    <a:lumMod val="95000"/>
                    <a:lumOff val="5000"/>
                  </a:schemeClr>
                </a:solidFill>
                <a:effectLst/>
                <a:latin typeface="Calibri" panose="020F0502020204030204" pitchFamily="34" charset="0"/>
              </a:rPr>
            </a:br>
            <a:br>
              <a:rPr lang="fr-FR" sz="1800" kern="1400" dirty="0">
                <a:ln>
                  <a:noFill/>
                </a:ln>
                <a:solidFill>
                  <a:srgbClr val="000000"/>
                </a:solidFill>
                <a:effectLst/>
                <a:latin typeface="Calibri" panose="020F0502020204030204" pitchFamily="34" charset="0"/>
              </a:rPr>
            </a:br>
            <a:r>
              <a:rPr lang="fr-FR" sz="1800" kern="1400" dirty="0">
                <a:ln>
                  <a:noFill/>
                </a:ln>
                <a:solidFill>
                  <a:srgbClr val="000000"/>
                </a:solidFill>
                <a:effectLst/>
                <a:latin typeface="Calibri" panose="020F0502020204030204" pitchFamily="34" charset="0"/>
              </a:rPr>
              <a:t> </a:t>
            </a:r>
            <a:br>
              <a:rPr lang="fr-FR" sz="1800" kern="1400" dirty="0">
                <a:ln>
                  <a:noFill/>
                </a:ln>
                <a:solidFill>
                  <a:srgbClr val="000000"/>
                </a:solidFill>
                <a:effectLst/>
                <a:latin typeface="Calibri" panose="020F0502020204030204" pitchFamily="34" charset="0"/>
              </a:rPr>
            </a:br>
            <a:endParaRPr lang="fr-FR" dirty="0"/>
          </a:p>
        </p:txBody>
      </p:sp>
      <p:grpSp>
        <p:nvGrpSpPr>
          <p:cNvPr id="4" name="Groupe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39" y="0"/>
            <a:ext cx="4928078" cy="6858000"/>
            <a:chOff x="-3740" y="0"/>
            <a:chExt cx="6208649" cy="6858000"/>
          </a:xfrm>
        </p:grpSpPr>
        <p:sp>
          <p:nvSpPr>
            <p:cNvPr id="11" name="Forme libre : Form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spTree>
    <p:extLst>
      <p:ext uri="{BB962C8B-B14F-4D97-AF65-F5344CB8AC3E}">
        <p14:creationId xmlns:p14="http://schemas.microsoft.com/office/powerpoint/2010/main" val="172556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descr="salle de chaises rouges devant une fenêtre">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3001616"/>
            <a:ext cx="3754360" cy="3856383"/>
          </a:xfrm>
        </p:spPr>
      </p:pic>
      <p:sp>
        <p:nvSpPr>
          <p:cNvPr id="2" name="Titre 1" descr="titre">
            <a:extLst>
              <a:ext uri="{FF2B5EF4-FFF2-40B4-BE49-F238E27FC236}">
                <a16:creationId xmlns:a16="http://schemas.microsoft.com/office/drawing/2014/main" id="{28BAA8DA-C40B-4AB9-9407-30FB70335152}"/>
              </a:ext>
            </a:extLst>
          </p:cNvPr>
          <p:cNvSpPr>
            <a:spLocks noGrp="1"/>
          </p:cNvSpPr>
          <p:nvPr>
            <p:ph type="ctrTitle"/>
          </p:nvPr>
        </p:nvSpPr>
        <p:spPr>
          <a:xfrm>
            <a:off x="5209528" y="0"/>
            <a:ext cx="6208649" cy="7621392"/>
          </a:xfrm>
        </p:spPr>
        <p:txBody>
          <a:bodyPr rtlCol="0"/>
          <a:lstStyle/>
          <a:p>
            <a:pPr marL="359994" marR="0" indent="-359994" algn="ctr">
              <a:lnSpc>
                <a:spcPct val="119000"/>
              </a:lnSpc>
              <a:spcBef>
                <a:spcPts val="0"/>
              </a:spcBef>
              <a:spcAft>
                <a:spcPts val="600"/>
              </a:spcAft>
              <a:buFont typeface="Wingdings" panose="05000000000000000000" pitchFamily="2" charset="2"/>
              <a:buChar char="§"/>
            </a:pPr>
            <a:r>
              <a:rPr lang="fr-FR" sz="2000" b="1" kern="1400" dirty="0">
                <a:ln>
                  <a:noFill/>
                </a:ln>
                <a:solidFill>
                  <a:srgbClr val="401918"/>
                </a:solidFill>
                <a:latin typeface="+mn-lt"/>
              </a:rPr>
              <a:t> </a:t>
            </a:r>
            <a:r>
              <a:rPr lang="fr-FR" sz="2000" b="1" u="sng" kern="1400" dirty="0">
                <a:ln>
                  <a:noFill/>
                </a:ln>
                <a:solidFill>
                  <a:srgbClr val="401918"/>
                </a:solidFill>
                <a:latin typeface="+mn-lt"/>
              </a:rPr>
              <a:t>la Mallette des parents:</a:t>
            </a:r>
            <a:br>
              <a:rPr lang="fr-FR" sz="2000" b="1" kern="1400" dirty="0">
                <a:ln>
                  <a:noFill/>
                </a:ln>
                <a:solidFill>
                  <a:srgbClr val="0D3047"/>
                </a:solidFill>
                <a:effectLst/>
                <a:latin typeface="+mn-lt"/>
              </a:rPr>
            </a:br>
            <a:br>
              <a:rPr lang="fr-FR" sz="2000" b="1" kern="1400" dirty="0">
                <a:ln>
                  <a:noFill/>
                </a:ln>
                <a:solidFill>
                  <a:srgbClr val="0D3047"/>
                </a:solidFill>
                <a:effectLst/>
                <a:latin typeface="+mn-lt"/>
              </a:rPr>
            </a:br>
            <a:r>
              <a:rPr lang="fr-FR" sz="2000" kern="1400" dirty="0">
                <a:solidFill>
                  <a:schemeClr val="tx2">
                    <a:lumMod val="90000"/>
                    <a:lumOff val="10000"/>
                  </a:schemeClr>
                </a:solidFill>
                <a:latin typeface="+mn-lt"/>
              </a:rPr>
              <a:t>Elle</a:t>
            </a:r>
            <a:r>
              <a:rPr lang="fr-FR" sz="2000" kern="1400" dirty="0">
                <a:ln>
                  <a:noFill/>
                </a:ln>
                <a:solidFill>
                  <a:schemeClr val="tx2">
                    <a:lumMod val="90000"/>
                    <a:lumOff val="10000"/>
                  </a:schemeClr>
                </a:solidFill>
                <a:effectLst/>
                <a:latin typeface="+mn-lt"/>
              </a:rPr>
              <a:t> propose aux familles et à toutes les équipes éducatives des ressources, des outils et des conseils pour renforcer le lien de confiance école-parents.</a:t>
            </a:r>
            <a:br>
              <a:rPr lang="fr-FR" sz="2000" kern="1400" dirty="0">
                <a:ln>
                  <a:noFill/>
                </a:ln>
                <a:solidFill>
                  <a:schemeClr val="tx2">
                    <a:lumMod val="90000"/>
                    <a:lumOff val="10000"/>
                  </a:schemeClr>
                </a:solidFill>
                <a:effectLst/>
                <a:latin typeface="+mn-lt"/>
              </a:rPr>
            </a:br>
            <a:r>
              <a:rPr lang="fr-FR" sz="2000" kern="1400" dirty="0">
                <a:ln>
                  <a:noFill/>
                </a:ln>
                <a:solidFill>
                  <a:schemeClr val="tx2">
                    <a:lumMod val="90000"/>
                    <a:lumOff val="10000"/>
                  </a:schemeClr>
                </a:solidFill>
                <a:effectLst/>
                <a:latin typeface="+mn-lt"/>
              </a:rPr>
              <a:t>L'objectif de la Mallette des parents est d'inviter toutes les familles à l'école et au collège afin d'expliciter les enjeux de la scolarité, l'organisation de l'École, le rôle de chaque interlocuteur, le déroulement des apprentissages, les savoirs à acquérir ou encore les grandes étapes du suivi médical de l'enfant </a:t>
            </a:r>
            <a:br>
              <a:rPr lang="fr-FR" sz="2000" kern="1400" dirty="0">
                <a:ln>
                  <a:noFill/>
                </a:ln>
                <a:solidFill>
                  <a:schemeClr val="tx2">
                    <a:lumMod val="90000"/>
                    <a:lumOff val="10000"/>
                  </a:schemeClr>
                </a:solidFill>
                <a:effectLst/>
                <a:latin typeface="+mn-lt"/>
              </a:rPr>
            </a:br>
            <a:br>
              <a:rPr lang="fr-FR" sz="2000" kern="1400" dirty="0">
                <a:ln>
                  <a:noFill/>
                </a:ln>
                <a:solidFill>
                  <a:schemeClr val="tx2">
                    <a:lumMod val="90000"/>
                    <a:lumOff val="10000"/>
                  </a:schemeClr>
                </a:solidFill>
                <a:effectLst/>
                <a:latin typeface="+mn-lt"/>
              </a:rPr>
            </a:br>
            <a:r>
              <a:rPr lang="fr-FR" sz="2000" kern="1400" dirty="0">
                <a:ln>
                  <a:noFill/>
                </a:ln>
                <a:solidFill>
                  <a:schemeClr val="tx2">
                    <a:lumMod val="90000"/>
                    <a:lumOff val="10000"/>
                  </a:schemeClr>
                </a:solidFill>
                <a:effectLst/>
                <a:latin typeface="+mn-lt"/>
              </a:rPr>
              <a:t>https://mallettedesparents.education.gouv.fr/</a:t>
            </a:r>
            <a:br>
              <a:rPr lang="fr-FR" sz="1200" b="1" kern="1400" dirty="0">
                <a:ln>
                  <a:noFill/>
                </a:ln>
                <a:solidFill>
                  <a:srgbClr val="0D3047"/>
                </a:solidFill>
                <a:effectLst/>
                <a:latin typeface="+mn-lt"/>
              </a:rPr>
            </a:br>
            <a:br>
              <a:rPr lang="fr-FR" sz="1200" kern="1400" dirty="0">
                <a:ln>
                  <a:noFill/>
                </a:ln>
                <a:solidFill>
                  <a:srgbClr val="0D3047"/>
                </a:solidFill>
                <a:effectLst/>
                <a:latin typeface="+mn-lt"/>
              </a:rPr>
            </a:br>
            <a:br>
              <a:rPr lang="fr-FR" sz="1200" kern="1400" dirty="0">
                <a:ln>
                  <a:noFill/>
                </a:ln>
                <a:solidFill>
                  <a:srgbClr val="0D3047"/>
                </a:solidFill>
                <a:effectLst/>
                <a:latin typeface="+mn-lt"/>
              </a:rPr>
            </a:br>
            <a:br>
              <a:rPr lang="fr-FR" sz="1200" kern="1400" dirty="0">
                <a:ln>
                  <a:noFill/>
                </a:ln>
                <a:solidFill>
                  <a:srgbClr val="0D3047"/>
                </a:solidFill>
                <a:effectLst/>
                <a:latin typeface="+mn-lt"/>
              </a:rPr>
            </a:br>
            <a:br>
              <a:rPr lang="fr-FR" sz="1200" kern="1400" dirty="0">
                <a:ln>
                  <a:noFill/>
                </a:ln>
                <a:solidFill>
                  <a:srgbClr val="0D3047"/>
                </a:solidFill>
                <a:effectLst/>
                <a:latin typeface="+mn-lt"/>
              </a:rPr>
            </a:br>
            <a:br>
              <a:rPr lang="fr-FR" sz="1800" kern="1400" dirty="0">
                <a:ln>
                  <a:noFill/>
                </a:ln>
                <a:solidFill>
                  <a:srgbClr val="000000"/>
                </a:solidFill>
                <a:effectLst/>
                <a:latin typeface="Calibri" panose="020F0502020204030204" pitchFamily="34" charset="0"/>
              </a:rPr>
            </a:br>
            <a:br>
              <a:rPr lang="fr-FR" sz="1800" kern="1400" dirty="0">
                <a:ln>
                  <a:noFill/>
                </a:ln>
                <a:solidFill>
                  <a:srgbClr val="000000"/>
                </a:solidFill>
                <a:effectLst/>
                <a:latin typeface="Calibri" panose="020F0502020204030204" pitchFamily="34" charset="0"/>
              </a:rPr>
            </a:br>
            <a:r>
              <a:rPr lang="fr-FR" sz="1800" kern="1400" dirty="0">
                <a:ln>
                  <a:noFill/>
                </a:ln>
                <a:solidFill>
                  <a:srgbClr val="000000"/>
                </a:solidFill>
                <a:effectLst/>
                <a:latin typeface="Calibri" panose="020F0502020204030204" pitchFamily="34" charset="0"/>
              </a:rPr>
              <a:t> </a:t>
            </a:r>
            <a:br>
              <a:rPr lang="fr-FR" sz="1800" kern="1400" dirty="0">
                <a:ln>
                  <a:noFill/>
                </a:ln>
                <a:solidFill>
                  <a:srgbClr val="000000"/>
                </a:solidFill>
                <a:effectLst/>
                <a:latin typeface="Calibri" panose="020F0502020204030204" pitchFamily="34" charset="0"/>
              </a:rPr>
            </a:br>
            <a:endParaRPr lang="fr-FR" dirty="0"/>
          </a:p>
        </p:txBody>
      </p:sp>
      <p:sp>
        <p:nvSpPr>
          <p:cNvPr id="12" name="Sous-titre 11" descr="sous-titre">
            <a:extLst>
              <a:ext uri="{FF2B5EF4-FFF2-40B4-BE49-F238E27FC236}">
                <a16:creationId xmlns:a16="http://schemas.microsoft.com/office/drawing/2014/main" id="{B28A8D9C-5123-4D2B-9272-016EF90E0E50}"/>
              </a:ext>
            </a:extLst>
          </p:cNvPr>
          <p:cNvSpPr>
            <a:spLocks noGrp="1"/>
          </p:cNvSpPr>
          <p:nvPr>
            <p:ph type="subTitle" idx="1"/>
          </p:nvPr>
        </p:nvSpPr>
        <p:spPr>
          <a:xfrm>
            <a:off x="5639608" y="5603846"/>
            <a:ext cx="6381815" cy="318782"/>
          </a:xfrm>
        </p:spPr>
        <p:txBody>
          <a:bodyPr rtlCol="0"/>
          <a:lstStyle/>
          <a:p>
            <a:pPr rtl="0"/>
            <a:r>
              <a:rPr lang="fr-FR" sz="1600" dirty="0">
                <a:solidFill>
                  <a:schemeClr val="accent1">
                    <a:lumMod val="50000"/>
                  </a:schemeClr>
                </a:solidFill>
                <a:hlinkClick r:id="rId4">
                  <a:extLst>
                    <a:ext uri="{A12FA001-AC4F-418D-AE19-62706E023703}">
                      <ahyp:hlinkClr xmlns:ahyp="http://schemas.microsoft.com/office/drawing/2018/hyperlinkcolor" val="tx"/>
                    </a:ext>
                  </a:extLst>
                </a:hlinkClick>
              </a:rPr>
              <a:t>https://mallettedesparents.education.gouv.fr/</a:t>
            </a:r>
            <a:endParaRPr lang="fr-FR" sz="1600" dirty="0">
              <a:solidFill>
                <a:schemeClr val="accent1">
                  <a:lumMod val="50000"/>
                </a:schemeClr>
              </a:solidFill>
            </a:endParaRPr>
          </a:p>
          <a:p>
            <a:pPr rtl="0"/>
            <a:endParaRPr lang="fr-FR" sz="1600" dirty="0">
              <a:solidFill>
                <a:schemeClr val="accent1">
                  <a:lumMod val="50000"/>
                </a:schemeClr>
              </a:solidFill>
            </a:endParaRPr>
          </a:p>
        </p:txBody>
      </p:sp>
      <p:grpSp>
        <p:nvGrpSpPr>
          <p:cNvPr id="4" name="Groupe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0" y="1635853"/>
            <a:ext cx="4412609" cy="5669822"/>
            <a:chOff x="-3740" y="0"/>
            <a:chExt cx="6208649" cy="6858000"/>
          </a:xfrm>
        </p:grpSpPr>
        <p:sp>
          <p:nvSpPr>
            <p:cNvPr id="11" name="Forme libre : Form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spTree>
    <p:extLst>
      <p:ext uri="{BB962C8B-B14F-4D97-AF65-F5344CB8AC3E}">
        <p14:creationId xmlns:p14="http://schemas.microsoft.com/office/powerpoint/2010/main" val="281238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image 19" descr="groupe d’étudiants à une table qui travaillent dans la bibliothèque">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3" cstate="email">
            <a:alphaModFix amt="38000"/>
            <a:extLst>
              <a:ext uri="{28A0092B-C50C-407E-A947-70E740481C1C}">
                <a14:useLocalDpi xmlns:a14="http://schemas.microsoft.com/office/drawing/2010/main"/>
              </a:ext>
            </a:extLst>
          </a:blip>
          <a:srcRect/>
          <a:stretch/>
        </p:blipFill>
        <p:spPr/>
      </p:pic>
      <p:sp>
        <p:nvSpPr>
          <p:cNvPr id="31" name="Titre 30" descr="titre">
            <a:extLst>
              <a:ext uri="{FF2B5EF4-FFF2-40B4-BE49-F238E27FC236}">
                <a16:creationId xmlns:a16="http://schemas.microsoft.com/office/drawing/2014/main" id="{9284195F-D106-45D8-ABAA-959FA68948B0}"/>
              </a:ext>
            </a:extLst>
          </p:cNvPr>
          <p:cNvSpPr>
            <a:spLocks noGrp="1"/>
          </p:cNvSpPr>
          <p:nvPr>
            <p:ph type="ctrTitle"/>
          </p:nvPr>
        </p:nvSpPr>
        <p:spPr>
          <a:xfrm>
            <a:off x="-99686" y="-1174060"/>
            <a:ext cx="11732195" cy="8136355"/>
          </a:xfrm>
        </p:spPr>
        <p:txBody>
          <a:bodyPr rtlCol="0"/>
          <a:lstStyle/>
          <a:p>
            <a:pPr marL="359994" marR="0" indent="-359994" algn="ctr">
              <a:lnSpc>
                <a:spcPct val="119000"/>
              </a:lnSpc>
              <a:spcBef>
                <a:spcPts val="0"/>
              </a:spcBef>
              <a:spcAft>
                <a:spcPts val="600"/>
              </a:spcAft>
              <a:buFont typeface="Wingdings" panose="05000000000000000000" pitchFamily="2" charset="2"/>
              <a:buChar char="§"/>
            </a:pPr>
            <a:r>
              <a:rPr lang="fr-FR" sz="2000" b="1" u="sng" kern="1400" dirty="0">
                <a:ln>
                  <a:noFill/>
                </a:ln>
                <a:solidFill>
                  <a:srgbClr val="401918"/>
                </a:solidFill>
                <a:effectLst/>
                <a:latin typeface="+mn-lt"/>
              </a:rPr>
              <a:t>Des livrets d'accueil bilingues</a:t>
            </a:r>
            <a:r>
              <a:rPr lang="fr-FR" sz="2000" b="1" kern="1400" dirty="0">
                <a:ln>
                  <a:noFill/>
                </a:ln>
                <a:solidFill>
                  <a:srgbClr val="401918"/>
                </a:solidFill>
                <a:effectLst/>
                <a:latin typeface="+mn-lt"/>
              </a:rPr>
              <a:t>:</a:t>
            </a:r>
            <a:br>
              <a:rPr lang="fr-FR" sz="2000" b="1" kern="1400" dirty="0">
                <a:solidFill>
                  <a:srgbClr val="0D3047"/>
                </a:solidFill>
                <a:latin typeface="+mn-lt"/>
              </a:rPr>
            </a:br>
            <a:br>
              <a:rPr lang="fr-FR" sz="2000" b="1" kern="1400" dirty="0">
                <a:solidFill>
                  <a:srgbClr val="0D3047"/>
                </a:solidFill>
                <a:latin typeface="+mn-lt"/>
              </a:rPr>
            </a:br>
            <a:br>
              <a:rPr lang="fr-FR" sz="2000" b="1" kern="1400" dirty="0">
                <a:solidFill>
                  <a:srgbClr val="0D3047"/>
                </a:solidFill>
                <a:latin typeface="+mn-lt"/>
              </a:rPr>
            </a:br>
            <a:r>
              <a:rPr lang="fr-FR" sz="2000" kern="1400" dirty="0">
                <a:ln>
                  <a:noFill/>
                </a:ln>
                <a:solidFill>
                  <a:srgbClr val="0D3047"/>
                </a:solidFill>
                <a:effectLst/>
                <a:latin typeface="+mn-lt"/>
              </a:rPr>
              <a:t> </a:t>
            </a:r>
            <a:br>
              <a:rPr lang="fr-FR" sz="2000" kern="1400" dirty="0">
                <a:ln>
                  <a:noFill/>
                </a:ln>
                <a:solidFill>
                  <a:srgbClr val="0D3047"/>
                </a:solidFill>
                <a:effectLst/>
                <a:latin typeface="+mn-lt"/>
              </a:rPr>
            </a:br>
            <a:r>
              <a:rPr lang="fr-FR" sz="2000" kern="1400" dirty="0">
                <a:ln>
                  <a:noFill/>
                </a:ln>
                <a:solidFill>
                  <a:schemeClr val="tx2">
                    <a:lumMod val="90000"/>
                    <a:lumOff val="10000"/>
                  </a:schemeClr>
                </a:solidFill>
                <a:effectLst/>
                <a:latin typeface="+mn-lt"/>
              </a:rPr>
              <a:t>Le livret d'accueil est un outil d'information et de communication qui s'adresse aux parents et aux élèves allophones nouvellement arrivés découvrant le système éducatif français. Ce document explique l'organisation de la scolarité à l'école, au collège et au lycée, ainsi que l'accompagnement spécifique qui sera mis en œuvre pour l'apprentissage du français langue de scolarisation.</a:t>
            </a:r>
            <a:br>
              <a:rPr lang="fr-FR" sz="2000" kern="1400" dirty="0">
                <a:ln>
                  <a:noFill/>
                </a:ln>
                <a:solidFill>
                  <a:schemeClr val="tx2">
                    <a:lumMod val="90000"/>
                    <a:lumOff val="10000"/>
                  </a:schemeClr>
                </a:solidFill>
                <a:effectLst/>
                <a:latin typeface="+mn-lt"/>
              </a:rPr>
            </a:br>
            <a:r>
              <a:rPr lang="fr-FR" sz="2000" kern="1400" dirty="0">
                <a:ln>
                  <a:noFill/>
                </a:ln>
                <a:solidFill>
                  <a:schemeClr val="tx2">
                    <a:lumMod val="90000"/>
                    <a:lumOff val="10000"/>
                  </a:schemeClr>
                </a:solidFill>
                <a:effectLst/>
                <a:latin typeface="+mn-lt"/>
              </a:rPr>
              <a:t>Il se présente sous la forme d'un livret bilingue traduit actuellement en douze langues: </a:t>
            </a:r>
            <a:br>
              <a:rPr lang="fr-FR" sz="2000" kern="1400" dirty="0">
                <a:ln>
                  <a:noFill/>
                </a:ln>
                <a:solidFill>
                  <a:schemeClr val="tx2">
                    <a:lumMod val="90000"/>
                    <a:lumOff val="10000"/>
                  </a:schemeClr>
                </a:solidFill>
                <a:effectLst/>
                <a:latin typeface="+mn-lt"/>
              </a:rPr>
            </a:br>
            <a:br>
              <a:rPr lang="fr-FR" sz="2000" kern="1400" dirty="0">
                <a:ln>
                  <a:noFill/>
                </a:ln>
                <a:solidFill>
                  <a:schemeClr val="tx2">
                    <a:lumMod val="90000"/>
                    <a:lumOff val="10000"/>
                  </a:schemeClr>
                </a:solidFill>
                <a:effectLst/>
                <a:latin typeface="+mn-lt"/>
              </a:rPr>
            </a:br>
            <a:br>
              <a:rPr lang="fr-FR" sz="2000" kern="1400" dirty="0">
                <a:ln>
                  <a:noFill/>
                </a:ln>
                <a:solidFill>
                  <a:schemeClr val="tx2">
                    <a:lumMod val="90000"/>
                    <a:lumOff val="10000"/>
                  </a:schemeClr>
                </a:solidFill>
                <a:effectLst/>
                <a:latin typeface="+mn-lt"/>
              </a:rPr>
            </a:br>
            <a:br>
              <a:rPr lang="fr-FR" sz="2000" b="1" kern="1400" dirty="0">
                <a:ln>
                  <a:noFill/>
                </a:ln>
                <a:solidFill>
                  <a:schemeClr val="tx2">
                    <a:lumMod val="90000"/>
                    <a:lumOff val="10000"/>
                  </a:schemeClr>
                </a:solidFill>
                <a:effectLst/>
                <a:latin typeface="+mn-lt"/>
              </a:rPr>
            </a:br>
            <a:r>
              <a:rPr lang="fr-FR" sz="2000" b="1" kern="1400" dirty="0">
                <a:ln>
                  <a:noFill/>
                </a:ln>
                <a:solidFill>
                  <a:schemeClr val="tx2">
                    <a:lumMod val="90000"/>
                    <a:lumOff val="10000"/>
                  </a:schemeClr>
                </a:solidFill>
                <a:effectLst/>
                <a:latin typeface="+mn-lt"/>
                <a:hlinkClick r:id="rId4">
                  <a:extLst>
                    <a:ext uri="{A12FA001-AC4F-418D-AE19-62706E023703}">
                      <ahyp:hlinkClr xmlns:ahyp="http://schemas.microsoft.com/office/drawing/2018/hyperlinkcolor" val="tx"/>
                    </a:ext>
                  </a:extLst>
                </a:hlinkClick>
              </a:rPr>
              <a:t>https://eduscol.education.fr/1191/ressources-pour-l-accueil-et-la-scolarisation-des-eleves-allophones-nouvellement-arrives-eana</a:t>
            </a:r>
            <a:br>
              <a:rPr lang="fr-FR" sz="1400" kern="1400" dirty="0">
                <a:ln>
                  <a:noFill/>
                </a:ln>
                <a:solidFill>
                  <a:schemeClr val="tx2">
                    <a:lumMod val="90000"/>
                    <a:lumOff val="10000"/>
                  </a:schemeClr>
                </a:solidFill>
                <a:effectLst/>
                <a:latin typeface="+mn-lt"/>
              </a:rPr>
            </a:br>
            <a:br>
              <a:rPr lang="fr-FR" sz="1800" kern="1400" dirty="0">
                <a:ln>
                  <a:noFill/>
                </a:ln>
                <a:solidFill>
                  <a:srgbClr val="000000"/>
                </a:solidFill>
                <a:effectLst/>
                <a:latin typeface="Calibri" panose="020F0502020204030204" pitchFamily="34" charset="0"/>
              </a:rPr>
            </a:br>
            <a:endParaRPr lang="fr-FR" dirty="0"/>
          </a:p>
        </p:txBody>
      </p:sp>
    </p:spTree>
    <p:extLst>
      <p:ext uri="{BB962C8B-B14F-4D97-AF65-F5344CB8AC3E}">
        <p14:creationId xmlns:p14="http://schemas.microsoft.com/office/powerpoint/2010/main" val="236657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orme libre : Form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18" name="Forme libre : Form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16" name="Forme libre : Form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14" name="Forme libre : Form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grpSp>
      <p:pic>
        <p:nvPicPr>
          <p:cNvPr id="5" name="Espace réservé d’image 4" descr="vue rapprochée de pages d’un livre">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3" cstate="email">
            <a:alphaModFix amt="29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56" r="56"/>
          <a:stretch/>
        </p:blipFill>
        <p:spPr/>
      </p:pic>
      <p:sp>
        <p:nvSpPr>
          <p:cNvPr id="34" name="Titre 33" descr="titre">
            <a:extLst>
              <a:ext uri="{FF2B5EF4-FFF2-40B4-BE49-F238E27FC236}">
                <a16:creationId xmlns:a16="http://schemas.microsoft.com/office/drawing/2014/main" id="{3749FE94-FC7C-4359-A56E-6C7A87BDEE87}"/>
              </a:ext>
            </a:extLst>
          </p:cNvPr>
          <p:cNvSpPr>
            <a:spLocks noGrp="1"/>
          </p:cNvSpPr>
          <p:nvPr>
            <p:ph type="title"/>
          </p:nvPr>
        </p:nvSpPr>
        <p:spPr>
          <a:xfrm>
            <a:off x="377687" y="956345"/>
            <a:ext cx="10108095" cy="5370015"/>
          </a:xfrm>
        </p:spPr>
        <p:txBody>
          <a:bodyPr rtlCol="0"/>
          <a:lstStyle/>
          <a:p>
            <a:pPr marR="0">
              <a:lnSpc>
                <a:spcPct val="119000"/>
              </a:lnSpc>
              <a:spcBef>
                <a:spcPts val="0"/>
              </a:spcBef>
              <a:spcAft>
                <a:spcPts val="600"/>
              </a:spcAft>
            </a:pPr>
            <a:br>
              <a:rPr lang="fr-FR" sz="2000" b="1" kern="1400" dirty="0">
                <a:ln>
                  <a:noFill/>
                </a:ln>
                <a:solidFill>
                  <a:srgbClr val="0D3047"/>
                </a:solidFill>
                <a:effectLst/>
                <a:latin typeface="+mn-lt"/>
              </a:rPr>
            </a:br>
            <a:r>
              <a:rPr lang="fr-FR" sz="2000" b="1" kern="1400" dirty="0">
                <a:ln>
                  <a:noFill/>
                </a:ln>
                <a:solidFill>
                  <a:srgbClr val="0D3047"/>
                </a:solidFill>
                <a:effectLst/>
                <a:latin typeface="+mn-lt"/>
              </a:rPr>
              <a:t>                                                                             </a:t>
            </a:r>
            <a:r>
              <a:rPr lang="fr-FR" sz="2000" b="1" u="sng" kern="1400" dirty="0">
                <a:solidFill>
                  <a:srgbClr val="401918"/>
                </a:solidFill>
                <a:latin typeface="+mn-lt"/>
              </a:rPr>
              <a:t>Présentation du collège en 15 langues</a:t>
            </a:r>
            <a:r>
              <a:rPr lang="fr-FR" sz="2000" b="1" kern="1400" dirty="0">
                <a:solidFill>
                  <a:srgbClr val="401918"/>
                </a:solidFill>
                <a:latin typeface="+mn-lt"/>
              </a:rPr>
              <a:t>:</a:t>
            </a:r>
            <a:br>
              <a:rPr lang="fr-FR" sz="2000" b="1" kern="1400" dirty="0">
                <a:ln>
                  <a:noFill/>
                </a:ln>
                <a:solidFill>
                  <a:srgbClr val="0D3047"/>
                </a:solidFill>
                <a:effectLst/>
                <a:latin typeface="+mn-lt"/>
              </a:rPr>
            </a:br>
            <a:br>
              <a:rPr lang="fr-FR" sz="2000" b="1" kern="1400" dirty="0">
                <a:ln>
                  <a:noFill/>
                </a:ln>
                <a:solidFill>
                  <a:srgbClr val="0D3047"/>
                </a:solidFill>
                <a:effectLst/>
                <a:latin typeface="+mn-lt"/>
              </a:rPr>
            </a:br>
            <a:r>
              <a:rPr lang="fr-FR" sz="2000" kern="1400" dirty="0">
                <a:ln>
                  <a:noFill/>
                </a:ln>
                <a:solidFill>
                  <a:schemeClr val="tx2">
                    <a:lumMod val="90000"/>
                    <a:lumOff val="10000"/>
                  </a:schemeClr>
                </a:solidFill>
                <a:effectLst/>
                <a:latin typeface="+mn-lt"/>
              </a:rPr>
              <a:t>A destination des familles non francophones, un document de présentation des personnes ressources au collège, des rendez-vous à ne pas manquer et des dispositifs facilitant les échanges (traduction en 14 langues) </a:t>
            </a:r>
            <a:br>
              <a:rPr lang="fr-FR" sz="2000" kern="1400" dirty="0">
                <a:ln>
                  <a:noFill/>
                </a:ln>
                <a:solidFill>
                  <a:schemeClr val="tx2">
                    <a:lumMod val="90000"/>
                    <a:lumOff val="10000"/>
                  </a:schemeClr>
                </a:solidFill>
                <a:effectLst/>
                <a:latin typeface="+mn-lt"/>
              </a:rPr>
            </a:br>
            <a:br>
              <a:rPr lang="fr-FR" sz="2000" kern="1400" dirty="0">
                <a:ln>
                  <a:noFill/>
                </a:ln>
                <a:solidFill>
                  <a:schemeClr val="tx2">
                    <a:lumMod val="90000"/>
                    <a:lumOff val="10000"/>
                  </a:schemeClr>
                </a:solidFill>
                <a:effectLst/>
                <a:latin typeface="+mn-lt"/>
              </a:rPr>
            </a:br>
            <a:r>
              <a:rPr lang="fr-FR" sz="2000" b="1" kern="1400" dirty="0">
                <a:ln>
                  <a:noFill/>
                </a:ln>
                <a:solidFill>
                  <a:schemeClr val="tx2">
                    <a:lumMod val="90000"/>
                    <a:lumOff val="10000"/>
                  </a:schemeClr>
                </a:solidFill>
                <a:effectLst/>
                <a:latin typeface="+mn-lt"/>
                <a:hlinkClick r:id="rId5">
                  <a:extLst>
                    <a:ext uri="{A12FA001-AC4F-418D-AE19-62706E023703}">
                      <ahyp:hlinkClr xmlns:ahyp="http://schemas.microsoft.com/office/drawing/2018/hyperlinkcolor" val="tx"/>
                    </a:ext>
                  </a:extLst>
                </a:hlinkClick>
              </a:rPr>
              <a:t>https://sites.ac-nancy-metz.fr/casnav-carep/spip/spip.php?article215</a:t>
            </a:r>
            <a:br>
              <a:rPr lang="fr-FR" sz="2000" kern="1400" dirty="0">
                <a:ln>
                  <a:noFill/>
                </a:ln>
                <a:solidFill>
                  <a:schemeClr val="tx2">
                    <a:lumMod val="90000"/>
                    <a:lumOff val="10000"/>
                  </a:schemeClr>
                </a:solidFill>
                <a:effectLst/>
                <a:latin typeface="+mn-lt"/>
              </a:rPr>
            </a:br>
            <a:br>
              <a:rPr lang="fr-FR" sz="2000" kern="1400" dirty="0">
                <a:solidFill>
                  <a:schemeClr val="tx2">
                    <a:lumMod val="90000"/>
                    <a:lumOff val="10000"/>
                  </a:schemeClr>
                </a:solidFill>
                <a:latin typeface="+mn-lt"/>
              </a:rPr>
            </a:br>
            <a:r>
              <a:rPr lang="fr-FR" sz="2000" kern="1400" dirty="0">
                <a:solidFill>
                  <a:schemeClr val="tx2">
                    <a:lumMod val="90000"/>
                    <a:lumOff val="10000"/>
                  </a:schemeClr>
                </a:solidFill>
                <a:latin typeface="+mn-lt"/>
              </a:rPr>
              <a:t>               Voir aussi les livrets bilingues réalisés par les élèves pour présenter leur établissement = projets qui peuvent être menés en interdisciplinarité</a:t>
            </a:r>
            <a:br>
              <a:rPr lang="fr-FR" sz="2000" kern="1400" dirty="0">
                <a:ln>
                  <a:noFill/>
                </a:ln>
                <a:solidFill>
                  <a:schemeClr val="tx1">
                    <a:lumMod val="95000"/>
                    <a:lumOff val="5000"/>
                  </a:schemeClr>
                </a:solidFill>
                <a:effectLst/>
                <a:latin typeface="+mn-lt"/>
              </a:rPr>
            </a:br>
            <a:br>
              <a:rPr lang="fr-FR" sz="2000" kern="1400" dirty="0">
                <a:ln>
                  <a:noFill/>
                </a:ln>
                <a:solidFill>
                  <a:srgbClr val="000000"/>
                </a:solidFill>
                <a:effectLst/>
                <a:latin typeface="+mn-lt"/>
              </a:rPr>
            </a:br>
            <a:r>
              <a:rPr lang="fr-FR" sz="2000" b="1" kern="1400" dirty="0">
                <a:solidFill>
                  <a:schemeClr val="tx2">
                    <a:lumMod val="90000"/>
                    <a:lumOff val="10000"/>
                  </a:schemeClr>
                </a:solidFill>
                <a:latin typeface="+mn-lt"/>
                <a:hlinkClick r:id="rId6">
                  <a:extLst>
                    <a:ext uri="{A12FA001-AC4F-418D-AE19-62706E023703}">
                      <ahyp:hlinkClr xmlns:ahyp="http://schemas.microsoft.com/office/drawing/2018/hyperlinkcolor" val="tx"/>
                    </a:ext>
                  </a:extLst>
                </a:hlinkClick>
              </a:rPr>
              <a:t>https://sites.ac-nancy-metz.fr/casnav-carep/spip/spip.php?article528</a:t>
            </a:r>
            <a:br>
              <a:rPr lang="fr-FR" sz="1800" kern="1400" dirty="0">
                <a:ln>
                  <a:noFill/>
                </a:ln>
                <a:solidFill>
                  <a:srgbClr val="000000"/>
                </a:solidFill>
                <a:effectLst/>
                <a:latin typeface="Calibri" panose="020F0502020204030204" pitchFamily="34" charset="0"/>
              </a:rPr>
            </a:br>
            <a:endParaRPr lang="fr-FR" dirty="0"/>
          </a:p>
        </p:txBody>
      </p:sp>
      <p:cxnSp>
        <p:nvCxnSpPr>
          <p:cNvPr id="3" name="Connecteur : en arc 2">
            <a:extLst>
              <a:ext uri="{FF2B5EF4-FFF2-40B4-BE49-F238E27FC236}">
                <a16:creationId xmlns:a16="http://schemas.microsoft.com/office/drawing/2014/main" id="{81AAA092-DD44-4241-BC68-9DE6F972BFA1}"/>
              </a:ext>
            </a:extLst>
          </p:cNvPr>
          <p:cNvCxnSpPr>
            <a:cxnSpLocks/>
          </p:cNvCxnSpPr>
          <p:nvPr/>
        </p:nvCxnSpPr>
        <p:spPr>
          <a:xfrm>
            <a:off x="377686" y="4060272"/>
            <a:ext cx="679509" cy="12700"/>
          </a:xfrm>
          <a:prstGeom prst="curvedConnector3">
            <a:avLst/>
          </a:prstGeom>
          <a:ln w="57150">
            <a:solidFill>
              <a:schemeClr val="tx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B8E36C9-AD18-4653-959A-6FFA2D23EDF1}"/>
              </a:ext>
            </a:extLst>
          </p:cNvPr>
          <p:cNvSpPr/>
          <p:nvPr/>
        </p:nvSpPr>
        <p:spPr>
          <a:xfrm>
            <a:off x="3528586" y="1435449"/>
            <a:ext cx="79052" cy="82958"/>
          </a:xfrm>
          <a:prstGeom prst="rect">
            <a:avLst/>
          </a:prstGeom>
          <a:solidFill>
            <a:srgbClr val="4019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781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orme libre : Form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8" name="Forme libre : Form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6" name="Forme libre : Form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Forme libre : Form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pic>
        <p:nvPicPr>
          <p:cNvPr id="10" name="Espace réservé d’image 9" descr="Livres sur une étagère">
            <a:extLst>
              <a:ext uri="{FF2B5EF4-FFF2-40B4-BE49-F238E27FC236}">
                <a16:creationId xmlns:a16="http://schemas.microsoft.com/office/drawing/2014/main" id="{0BCD2159-BE65-43D5-9E0A-9EB4B1B2F85B}"/>
              </a:ext>
            </a:extLst>
          </p:cNvPr>
          <p:cNvPicPr>
            <a:picLocks noGrp="1" noChangeAspect="1"/>
          </p:cNvPicPr>
          <p:nvPr>
            <p:ph type="pic" sz="quarter" idx="10"/>
          </p:nvPr>
        </p:nvPicPr>
        <p:blipFill>
          <a:blip r:embed="rId3" cstate="email">
            <a:alphaModFix amt="68000"/>
            <a:extLst>
              <a:ext uri="{BEBA8EAE-BF5A-486C-A8C5-ECC9F3942E4B}">
                <a14:imgProps xmlns:a14="http://schemas.microsoft.com/office/drawing/2010/main">
                  <a14:imgLayer r:embed="rId4">
                    <a14:imgEffect>
                      <a14:colorTemperature colorTemp="5745"/>
                    </a14:imgEffect>
                    <a14:imgEffect>
                      <a14:saturation sat="300000"/>
                    </a14:imgEffect>
                    <a14:imgEffect>
                      <a14:brightnessContrast bright="-40000"/>
                    </a14:imgEffect>
                  </a14:imgLayer>
                </a14:imgProps>
              </a:ext>
              <a:ext uri="{28A0092B-C50C-407E-A947-70E740481C1C}">
                <a14:useLocalDpi xmlns:a14="http://schemas.microsoft.com/office/drawing/2010/main"/>
              </a:ext>
            </a:extLst>
          </a:blip>
          <a:srcRect t="69" b="69"/>
          <a:stretch>
            <a:fillRect/>
          </a:stretch>
        </p:blipFill>
        <p:spPr/>
      </p:pic>
      <p:sp>
        <p:nvSpPr>
          <p:cNvPr id="34" name="Titre 33" descr="titre">
            <a:extLst>
              <a:ext uri="{FF2B5EF4-FFF2-40B4-BE49-F238E27FC236}">
                <a16:creationId xmlns:a16="http://schemas.microsoft.com/office/drawing/2014/main" id="{3749FE94-FC7C-4359-A56E-6C7A87BDEE87}"/>
              </a:ext>
            </a:extLst>
          </p:cNvPr>
          <p:cNvSpPr>
            <a:spLocks noGrp="1"/>
          </p:cNvSpPr>
          <p:nvPr>
            <p:ph type="title"/>
          </p:nvPr>
        </p:nvSpPr>
        <p:spPr>
          <a:xfrm>
            <a:off x="281904" y="707209"/>
            <a:ext cx="10840213" cy="7033070"/>
          </a:xfrm>
        </p:spPr>
        <p:txBody>
          <a:bodyPr rtlCol="0"/>
          <a:lstStyle/>
          <a:p>
            <a:pPr marL="285750" marR="0" indent="-285750">
              <a:lnSpc>
                <a:spcPct val="119000"/>
              </a:lnSpc>
              <a:spcBef>
                <a:spcPts val="0"/>
              </a:spcBef>
              <a:spcAft>
                <a:spcPts val="600"/>
              </a:spcAft>
              <a:buFont typeface="Wingdings" panose="05000000000000000000" pitchFamily="2" charset="2"/>
              <a:buChar char="§"/>
            </a:pPr>
            <a:r>
              <a:rPr lang="fr-FR" sz="2000" kern="1400" dirty="0">
                <a:ln>
                  <a:noFill/>
                </a:ln>
                <a:solidFill>
                  <a:schemeClr val="accent1">
                    <a:lumMod val="20000"/>
                    <a:lumOff val="80000"/>
                  </a:schemeClr>
                </a:solidFill>
                <a:effectLst/>
                <a:latin typeface="+mn-lt"/>
              </a:rPr>
              <a:t> </a:t>
            </a:r>
            <a:r>
              <a:rPr lang="fr-FR" sz="2000" b="1" kern="1400" dirty="0">
                <a:ln>
                  <a:noFill/>
                </a:ln>
                <a:solidFill>
                  <a:schemeClr val="accent1">
                    <a:lumMod val="20000"/>
                    <a:lumOff val="80000"/>
                  </a:schemeClr>
                </a:solidFill>
                <a:effectLst/>
                <a:latin typeface="+mn-lt"/>
              </a:rPr>
              <a:t>Un livret pour l’accueil et la scolarisation des enfants allophones en maternelle </a:t>
            </a:r>
            <a:r>
              <a:rPr lang="fr-FR" sz="2000" kern="1400" dirty="0">
                <a:ln>
                  <a:noFill/>
                </a:ln>
                <a:solidFill>
                  <a:schemeClr val="accent1">
                    <a:lumMod val="20000"/>
                    <a:lumOff val="80000"/>
                  </a:schemeClr>
                </a:solidFill>
                <a:effectLst/>
                <a:latin typeface="+mn-lt"/>
              </a:rPr>
              <a:t>a été élaboré par le groupe de travail maternelle 54 en collaboration avec le CASNAV-CAREP de Nancy-Metz.</a:t>
            </a:r>
            <a:br>
              <a:rPr lang="fr-FR" sz="2000" kern="1400" dirty="0">
                <a:ln>
                  <a:noFill/>
                </a:ln>
                <a:solidFill>
                  <a:schemeClr val="accent1">
                    <a:lumMod val="20000"/>
                    <a:lumOff val="80000"/>
                  </a:schemeClr>
                </a:solidFill>
                <a:effectLst/>
                <a:latin typeface="+mn-lt"/>
              </a:rPr>
            </a:br>
            <a:br>
              <a:rPr lang="fr-FR" sz="2000" kern="1400" dirty="0">
                <a:ln>
                  <a:noFill/>
                </a:ln>
                <a:solidFill>
                  <a:schemeClr val="accent1">
                    <a:lumMod val="20000"/>
                    <a:lumOff val="80000"/>
                  </a:schemeClr>
                </a:solidFill>
                <a:effectLst/>
                <a:latin typeface="+mn-lt"/>
              </a:rPr>
            </a:br>
            <a:r>
              <a:rPr lang="fr-FR" sz="2000" kern="1400" dirty="0">
                <a:ln>
                  <a:noFill/>
                </a:ln>
                <a:solidFill>
                  <a:schemeClr val="accent1">
                    <a:lumMod val="20000"/>
                    <a:lumOff val="80000"/>
                  </a:schemeClr>
                </a:solidFill>
                <a:effectLst/>
                <a:latin typeface="+mn-lt"/>
              </a:rPr>
              <a:t>Cet outil organisé en quatre fiches propose des pistes pédagogiques, une sélection de ressources en ligne et en prêt au CASNAV-CAREP. Il est accompagné d’un livret de présentation de l’école personnalisable et traduit en plusieurs langues afin de faciliter la communication avec les familles</a:t>
            </a:r>
            <a:br>
              <a:rPr lang="fr-FR" sz="2000" kern="1400" dirty="0">
                <a:ln>
                  <a:noFill/>
                </a:ln>
                <a:solidFill>
                  <a:schemeClr val="accent1">
                    <a:lumMod val="20000"/>
                    <a:lumOff val="80000"/>
                  </a:schemeClr>
                </a:solidFill>
                <a:effectLst/>
                <a:latin typeface="+mn-lt"/>
              </a:rPr>
            </a:br>
            <a:br>
              <a:rPr lang="fr-FR" sz="2000" kern="1400" dirty="0">
                <a:ln>
                  <a:noFill/>
                </a:ln>
                <a:solidFill>
                  <a:schemeClr val="accent1">
                    <a:lumMod val="20000"/>
                    <a:lumOff val="80000"/>
                  </a:schemeClr>
                </a:solidFill>
                <a:effectLst/>
                <a:latin typeface="+mn-lt"/>
              </a:rPr>
            </a:br>
            <a:br>
              <a:rPr lang="fr-FR" sz="2000" kern="1400" dirty="0">
                <a:ln>
                  <a:noFill/>
                </a:ln>
                <a:solidFill>
                  <a:schemeClr val="accent1">
                    <a:lumMod val="20000"/>
                    <a:lumOff val="80000"/>
                  </a:schemeClr>
                </a:solidFill>
                <a:effectLst/>
                <a:latin typeface="+mn-lt"/>
              </a:rPr>
            </a:br>
            <a:r>
              <a:rPr lang="fr-FR" sz="2000" kern="1400" dirty="0">
                <a:ln>
                  <a:noFill/>
                </a:ln>
                <a:solidFill>
                  <a:schemeClr val="accent1">
                    <a:lumMod val="20000"/>
                    <a:lumOff val="80000"/>
                  </a:schemeClr>
                </a:solidFill>
                <a:effectLst/>
                <a:latin typeface="+mn-lt"/>
                <a:hlinkClick r:id="rId5"/>
              </a:rPr>
              <a:t>https://sites.ac-nancy-metz.fr/dsden54-gtd/maternelle54/spip.php?rubrique137</a:t>
            </a:r>
            <a:br>
              <a:rPr lang="fr-FR" sz="2000" kern="1400" dirty="0">
                <a:ln>
                  <a:noFill/>
                </a:ln>
                <a:solidFill>
                  <a:schemeClr val="accent1">
                    <a:lumMod val="20000"/>
                    <a:lumOff val="80000"/>
                  </a:schemeClr>
                </a:solidFill>
                <a:effectLst/>
                <a:latin typeface="+mn-lt"/>
              </a:rPr>
            </a:br>
            <a:br>
              <a:rPr lang="fr-FR" sz="1800" kern="1400" dirty="0">
                <a:ln>
                  <a:noFill/>
                </a:ln>
                <a:solidFill>
                  <a:srgbClr val="0D3047"/>
                </a:solidFill>
                <a:effectLst/>
                <a:latin typeface="Calibri" panose="020F0502020204030204" pitchFamily="34" charset="0"/>
              </a:rPr>
            </a:br>
            <a:br>
              <a:rPr lang="fr-FR" sz="1800" kern="1400" dirty="0">
                <a:ln>
                  <a:noFill/>
                </a:ln>
                <a:solidFill>
                  <a:srgbClr val="000000"/>
                </a:solidFill>
                <a:effectLst/>
                <a:latin typeface="Calibri" panose="020F0502020204030204" pitchFamily="34" charset="0"/>
              </a:rPr>
            </a:br>
            <a:br>
              <a:rPr lang="fr-FR" sz="1800" kern="1400" dirty="0">
                <a:ln>
                  <a:noFill/>
                </a:ln>
                <a:solidFill>
                  <a:srgbClr val="000000"/>
                </a:solidFill>
                <a:effectLst/>
                <a:latin typeface="Calibri" panose="020F0502020204030204" pitchFamily="34" charset="0"/>
              </a:rPr>
            </a:br>
            <a:r>
              <a:rPr lang="fr-FR" sz="1800" kern="1400" dirty="0">
                <a:ln>
                  <a:noFill/>
                </a:ln>
                <a:solidFill>
                  <a:srgbClr val="000000"/>
                </a:solidFill>
                <a:effectLst/>
                <a:latin typeface="Calibri" panose="020F0502020204030204" pitchFamily="34" charset="0"/>
              </a:rPr>
              <a:t> </a:t>
            </a:r>
            <a:br>
              <a:rPr lang="fr-FR" sz="1800" kern="1400" dirty="0">
                <a:ln>
                  <a:noFill/>
                </a:ln>
                <a:solidFill>
                  <a:srgbClr val="000000"/>
                </a:solidFill>
                <a:effectLst/>
                <a:latin typeface="Calibri" panose="020F0502020204030204" pitchFamily="34" charset="0"/>
              </a:rPr>
            </a:br>
            <a:endParaRPr lang="fr-FR" dirty="0"/>
          </a:p>
        </p:txBody>
      </p:sp>
    </p:spTree>
    <p:extLst>
      <p:ext uri="{BB962C8B-B14F-4D97-AF65-F5344CB8AC3E}">
        <p14:creationId xmlns:p14="http://schemas.microsoft.com/office/powerpoint/2010/main" val="4021511427"/>
      </p:ext>
    </p:extLst>
  </p:cSld>
  <p:clrMapOvr>
    <a:masterClrMapping/>
  </p:clrMapOvr>
</p:sld>
</file>

<file path=ppt/theme/theme1.xml><?xml version="1.0" encoding="utf-8"?>
<a:theme xmlns:a="http://schemas.openxmlformats.org/drawingml/2006/main" name="Métropolitain">
  <a:themeElements>
    <a:clrScheme name="Métropolitai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étropolitai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étropolitai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256</TotalTime>
  <Words>977</Words>
  <Application>Microsoft Office PowerPoint</Application>
  <PresentationFormat>Grand écran</PresentationFormat>
  <Paragraphs>75</Paragraphs>
  <Slides>12</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Arial</vt:lpstr>
      <vt:lpstr>Calibri</vt:lpstr>
      <vt:lpstr>Calibri Light</vt:lpstr>
      <vt:lpstr>Corbel</vt:lpstr>
      <vt:lpstr>Eras Demi ITC</vt:lpstr>
      <vt:lpstr>Marianne</vt:lpstr>
      <vt:lpstr>Verdana</vt:lpstr>
      <vt:lpstr>Wingdings</vt:lpstr>
      <vt:lpstr>Métropolitain</vt:lpstr>
      <vt:lpstr>Présentation PowerPoint</vt:lpstr>
      <vt:lpstr>Présentation PowerPoint</vt:lpstr>
      <vt:lpstr>DES OUTILS POUR PRESENTER LE DISPOSITIF OEPRE AUX PARENTS  Importance pour les parents de savoir qu'il existe un dispositif spécifique pour les aider à connaitre et à comprendre le fonctionnement de l'école française et surtout celui de leur enfant pour suivre leur scolarité dans les meilleures conditions possibles. </vt:lpstr>
      <vt:lpstr>Présentation PowerPoint</vt:lpstr>
      <vt:lpstr>L'école expliquée aux parents par le site de l'Onisep:     https://www.onisep.fr/orientation/le-systeme-educatif/l-ecole-expliquee-aux-parents-en-video     </vt:lpstr>
      <vt:lpstr> la Mallette des parents:  Elle propose aux familles et à toutes les équipes éducatives des ressources, des outils et des conseils pour renforcer le lien de confiance école-parents. L'objectif de la Mallette des parents est d'inviter toutes les familles à l'école et au collège afin d'expliciter les enjeux de la scolarité, l'organisation de l'École, le rôle de chaque interlocuteur, le déroulement des apprentissages, les savoirs à acquérir ou encore les grandes étapes du suivi médical de l'enfant   https://mallettedesparents.education.gouv.fr/         </vt:lpstr>
      <vt:lpstr>Des livrets d'accueil bilingues:     Le livret d'accueil est un outil d'information et de communication qui s'adresse aux parents et aux élèves allophones nouvellement arrivés découvrant le système éducatif français. Ce document explique l'organisation de la scolarité à l'école, au collège et au lycée, ainsi que l'accompagnement spécifique qui sera mis en œuvre pour l'apprentissage du français langue de scolarisation. Il se présente sous la forme d'un livret bilingue traduit actuellement en douze langues:     https://eduscol.education.fr/1191/ressources-pour-l-accueil-et-la-scolarisation-des-eleves-allophones-nouvellement-arrives-eana  </vt:lpstr>
      <vt:lpstr>                                                                              Présentation du collège en 15 langues:  A destination des familles non francophones, un document de présentation des personnes ressources au collège, des rendez-vous à ne pas manquer et des dispositifs facilitant les échanges (traduction en 14 langues)   https://sites.ac-nancy-metz.fr/casnav-carep/spip/spip.php?article215                 Voir aussi les livrets bilingues réalisés par les élèves pour présenter leur établissement = projets qui peuvent être menés en interdisciplinarité  https://sites.ac-nancy-metz.fr/casnav-carep/spip/spip.php?article528 </vt:lpstr>
      <vt:lpstr> Un livret pour l’accueil et la scolarisation des enfants allophones en maternelle a été élaboré par le groupe de travail maternelle 54 en collaboration avec le CASNAV-CAREP de Nancy-Metz.  Cet outil organisé en quatre fiches propose des pistes pédagogiques, une sélection de ressources en ligne et en prêt au CASNAV-CAREP. Il est accompagné d’un livret de présentation de l’école personnalisable et traduit en plusieurs langues afin de faciliter la communication avec les familles   https://sites.ac-nancy-metz.fr/dsden54-gtd/maternelle54/spip.php?rubrique137      </vt:lpstr>
      <vt:lpstr>Présentation de la voie professionnelle en 7 langues:  Le LPR du Toulois, le CASNAV - CAREP de l’académie de Nancy - Metz et le PRIPI de Lorraine se sont associés pour élaborer un document d’information sur la voie professionnelle après la troisième et la présentation des différentes filières du lycée du Toulois.  Langues : anglais, arabe, chinois, espagnol, italien, portugais, serbe:   https://sites.ac-nancy-metz.fr/casnav-carep/spip/spip.php?article235            </vt:lpstr>
      <vt:lpstr>Les élections des représentants des parents d’élèves au conseil d’école</vt:lpstr>
      <vt:lpstr>Pour aller plus loin…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outils pour aider les parents allophones à suivre la scolarité de leurs enfants</dc:title>
  <dc:creator>lessermeant@int.ac-nancy-metz.fr</dc:creator>
  <cp:lastModifiedBy>lessermeant@int.ac-nancy-metz.fr</cp:lastModifiedBy>
  <cp:revision>37</cp:revision>
  <cp:lastPrinted>2023-05-24T14:09:44Z</cp:lastPrinted>
  <dcterms:created xsi:type="dcterms:W3CDTF">2022-12-15T13:33:46Z</dcterms:created>
  <dcterms:modified xsi:type="dcterms:W3CDTF">2023-10-13T15:10:14Z</dcterms:modified>
</cp:coreProperties>
</file>