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55" r:id="rId3"/>
    <p:sldId id="351" r:id="rId4"/>
    <p:sldId id="275" r:id="rId5"/>
    <p:sldId id="276" r:id="rId6"/>
    <p:sldId id="356" r:id="rId7"/>
    <p:sldId id="260" r:id="rId8"/>
    <p:sldId id="362" r:id="rId9"/>
    <p:sldId id="350" r:id="rId10"/>
    <p:sldId id="264" r:id="rId11"/>
    <p:sldId id="265" r:id="rId12"/>
    <p:sldId id="307" r:id="rId13"/>
    <p:sldId id="308" r:id="rId14"/>
    <p:sldId id="309" r:id="rId15"/>
    <p:sldId id="357" r:id="rId16"/>
    <p:sldId id="358" r:id="rId17"/>
    <p:sldId id="359" r:id="rId18"/>
    <p:sldId id="360" r:id="rId19"/>
    <p:sldId id="352" r:id="rId20"/>
    <p:sldId id="315" r:id="rId21"/>
    <p:sldId id="316" r:id="rId22"/>
    <p:sldId id="267" r:id="rId23"/>
    <p:sldId id="268" r:id="rId24"/>
    <p:sldId id="361" r:id="rId25"/>
    <p:sldId id="325" r:id="rId26"/>
    <p:sldId id="36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D5E9"/>
    <a:srgbClr val="FFCCCC"/>
    <a:srgbClr val="CCE9A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835" autoAdjust="0"/>
  </p:normalViewPr>
  <p:slideViewPr>
    <p:cSldViewPr>
      <p:cViewPr varScale="1">
        <p:scale>
          <a:sx n="35" d="100"/>
          <a:sy n="35" d="100"/>
        </p:scale>
        <p:origin x="12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10BF0F-2E81-44A0-9CCD-F86AC139D1E7}"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fr-FR"/>
        </a:p>
      </dgm:t>
    </dgm:pt>
    <dgm:pt modelId="{19AF6584-538C-4A69-AEE8-AB1006E9C0A2}">
      <dgm:prSet phldrT="[Texte]" custT="1"/>
      <dgm:spPr>
        <a:noFill/>
      </dgm:spPr>
      <dgm:t>
        <a:bodyPr/>
        <a:lstStyle/>
        <a:p>
          <a:r>
            <a:rPr lang="fr-FR" sz="3200" b="0" cap="none" spc="0" dirty="0" smtClean="0">
              <a:ln w="0"/>
              <a:solidFill>
                <a:schemeClr val="tx1"/>
              </a:solidFill>
              <a:effectLst>
                <a:outerShdw blurRad="38100" dist="19050" dir="2700000" algn="tl" rotWithShape="0">
                  <a:schemeClr val="dk1">
                    <a:alpha val="40000"/>
                  </a:schemeClr>
                </a:outerShdw>
              </a:effectLst>
            </a:rPr>
            <a:t>L’enfant apprend en…</a:t>
          </a:r>
          <a:endParaRPr lang="fr-FR" sz="3200" b="0" cap="none" spc="0" dirty="0">
            <a:ln w="0"/>
            <a:solidFill>
              <a:schemeClr val="tx1"/>
            </a:solidFill>
            <a:effectLst>
              <a:outerShdw blurRad="38100" dist="19050" dir="2700000" algn="tl" rotWithShape="0">
                <a:schemeClr val="dk1">
                  <a:alpha val="40000"/>
                </a:schemeClr>
              </a:outerShdw>
            </a:effectLst>
          </a:endParaRPr>
        </a:p>
      </dgm:t>
    </dgm:pt>
    <dgm:pt modelId="{AB64063D-3244-41D7-824F-A4F4871EEE5F}" type="parTrans" cxnId="{B246919F-32F0-4F47-A947-BD73A8EEF614}">
      <dgm:prSet/>
      <dgm:spPr/>
      <dgm:t>
        <a:bodyPr/>
        <a:lstStyle/>
        <a:p>
          <a:endParaRPr lang="fr-FR"/>
        </a:p>
      </dgm:t>
    </dgm:pt>
    <dgm:pt modelId="{54E88884-7675-4023-B4E4-6340C0A7410E}" type="sibTrans" cxnId="{B246919F-32F0-4F47-A947-BD73A8EEF614}">
      <dgm:prSet/>
      <dgm:spPr/>
      <dgm:t>
        <a:bodyPr/>
        <a:lstStyle/>
        <a:p>
          <a:endParaRPr lang="fr-FR"/>
        </a:p>
      </dgm:t>
    </dgm:pt>
    <dgm:pt modelId="{21CD22A0-CD9C-433C-8F01-D3957E296CA7}">
      <dgm:prSet phldrT="[Texte]" custT="1"/>
      <dgm:spPr/>
      <dgm:t>
        <a:bodyPr/>
        <a:lstStyle/>
        <a:p>
          <a:r>
            <a:rPr lang="fr-FR" sz="2800" baseline="0" dirty="0" smtClean="0"/>
            <a:t>jouant</a:t>
          </a:r>
          <a:endParaRPr lang="fr-FR" sz="2800" baseline="0" dirty="0"/>
        </a:p>
      </dgm:t>
    </dgm:pt>
    <dgm:pt modelId="{E73EDA4A-B2C0-45CA-872D-1A9A56C515FF}" type="parTrans" cxnId="{801C716E-6739-4A7B-9F7D-2410FCD062AF}">
      <dgm:prSet/>
      <dgm:spPr/>
      <dgm:t>
        <a:bodyPr/>
        <a:lstStyle/>
        <a:p>
          <a:endParaRPr lang="fr-FR"/>
        </a:p>
      </dgm:t>
    </dgm:pt>
    <dgm:pt modelId="{3A733EBE-5D0F-4995-8B75-C0E0FDFB8AFD}" type="sibTrans" cxnId="{801C716E-6739-4A7B-9F7D-2410FCD062AF}">
      <dgm:prSet/>
      <dgm:spPr/>
      <dgm:t>
        <a:bodyPr/>
        <a:lstStyle/>
        <a:p>
          <a:endParaRPr lang="fr-FR"/>
        </a:p>
      </dgm:t>
    </dgm:pt>
    <dgm:pt modelId="{DCAF7056-8868-4FFA-9E01-583BDC09110E}">
      <dgm:prSet phldrT="[Texte]" custT="1"/>
      <dgm:spPr/>
      <dgm:t>
        <a:bodyPr/>
        <a:lstStyle/>
        <a:p>
          <a:r>
            <a:rPr lang="fr-FR" sz="2800" dirty="0" smtClean="0"/>
            <a:t>cherchant</a:t>
          </a:r>
          <a:endParaRPr lang="fr-FR" sz="2800" dirty="0"/>
        </a:p>
      </dgm:t>
    </dgm:pt>
    <dgm:pt modelId="{15213641-20BF-4BA4-99E3-ABA646AAEEF6}" type="parTrans" cxnId="{FA1AB668-0665-45ED-8536-29F471946740}">
      <dgm:prSet/>
      <dgm:spPr/>
      <dgm:t>
        <a:bodyPr/>
        <a:lstStyle/>
        <a:p>
          <a:endParaRPr lang="fr-FR"/>
        </a:p>
      </dgm:t>
    </dgm:pt>
    <dgm:pt modelId="{6E3B8666-C5F2-44E4-A13F-920B23E172C5}" type="sibTrans" cxnId="{FA1AB668-0665-45ED-8536-29F471946740}">
      <dgm:prSet/>
      <dgm:spPr/>
      <dgm:t>
        <a:bodyPr/>
        <a:lstStyle/>
        <a:p>
          <a:endParaRPr lang="fr-FR"/>
        </a:p>
      </dgm:t>
    </dgm:pt>
    <dgm:pt modelId="{87CBA17F-636F-429C-9093-AD933AFE1771}">
      <dgm:prSet phldrT="[Texte]" custT="1"/>
      <dgm:spPr/>
      <dgm:t>
        <a:bodyPr/>
        <a:lstStyle/>
        <a:p>
          <a:r>
            <a:rPr lang="fr-FR" sz="2800" dirty="0" smtClean="0"/>
            <a:t>s’exerçant</a:t>
          </a:r>
          <a:endParaRPr lang="fr-FR" sz="2400" dirty="0"/>
        </a:p>
      </dgm:t>
    </dgm:pt>
    <dgm:pt modelId="{5C02B5CB-D217-43D6-826B-66993989B9F5}" type="parTrans" cxnId="{7550D04B-80C7-49F8-8A4E-6084A84AE19C}">
      <dgm:prSet/>
      <dgm:spPr/>
      <dgm:t>
        <a:bodyPr/>
        <a:lstStyle/>
        <a:p>
          <a:endParaRPr lang="fr-FR"/>
        </a:p>
      </dgm:t>
    </dgm:pt>
    <dgm:pt modelId="{8C3FF20F-7559-4390-A832-69B681C813A9}" type="sibTrans" cxnId="{7550D04B-80C7-49F8-8A4E-6084A84AE19C}">
      <dgm:prSet/>
      <dgm:spPr/>
      <dgm:t>
        <a:bodyPr/>
        <a:lstStyle/>
        <a:p>
          <a:endParaRPr lang="fr-FR"/>
        </a:p>
      </dgm:t>
    </dgm:pt>
    <dgm:pt modelId="{7D10F886-3B75-4FF8-B016-393AF3BC373F}">
      <dgm:prSet phldrT="[Texte]" custT="1"/>
      <dgm:spPr/>
      <dgm:t>
        <a:bodyPr/>
        <a:lstStyle/>
        <a:p>
          <a:r>
            <a:rPr lang="fr-FR" sz="2800" dirty="0" smtClean="0"/>
            <a:t>mémorisant</a:t>
          </a:r>
          <a:endParaRPr lang="fr-FR" sz="2400" dirty="0"/>
        </a:p>
      </dgm:t>
    </dgm:pt>
    <dgm:pt modelId="{F4EC9929-9A6C-4931-9ACB-C8C0C9E7B20C}" type="parTrans" cxnId="{C37A937C-4EAE-4053-943A-06A739FCF5EC}">
      <dgm:prSet/>
      <dgm:spPr/>
      <dgm:t>
        <a:bodyPr/>
        <a:lstStyle/>
        <a:p>
          <a:endParaRPr lang="fr-FR"/>
        </a:p>
      </dgm:t>
    </dgm:pt>
    <dgm:pt modelId="{B18BAA79-987D-4BCE-BF4E-CBCAEA404381}" type="sibTrans" cxnId="{C37A937C-4EAE-4053-943A-06A739FCF5EC}">
      <dgm:prSet/>
      <dgm:spPr/>
      <dgm:t>
        <a:bodyPr/>
        <a:lstStyle/>
        <a:p>
          <a:endParaRPr lang="fr-FR"/>
        </a:p>
      </dgm:t>
    </dgm:pt>
    <dgm:pt modelId="{19FB7A9D-A23B-488D-831E-A61654F3BE1F}">
      <dgm:prSet phldrT="[Texte]" custT="1"/>
      <dgm:spPr/>
      <dgm:t>
        <a:bodyPr/>
        <a:lstStyle/>
        <a:p>
          <a:r>
            <a:rPr lang="fr-FR" sz="2800" dirty="0" smtClean="0"/>
            <a:t>se remémorant</a:t>
          </a:r>
          <a:endParaRPr lang="fr-FR" sz="2800" dirty="0"/>
        </a:p>
      </dgm:t>
    </dgm:pt>
    <dgm:pt modelId="{E0D3F125-BFA3-4652-BEE6-FA0D8FC4E5B5}" type="parTrans" cxnId="{A46B8AD8-7EAA-4107-8506-058D6BD3BCC0}">
      <dgm:prSet/>
      <dgm:spPr/>
      <dgm:t>
        <a:bodyPr/>
        <a:lstStyle/>
        <a:p>
          <a:endParaRPr lang="fr-FR"/>
        </a:p>
      </dgm:t>
    </dgm:pt>
    <dgm:pt modelId="{5B24BC2F-03D2-4219-B0AB-4F23F0CEB03E}" type="sibTrans" cxnId="{A46B8AD8-7EAA-4107-8506-058D6BD3BCC0}">
      <dgm:prSet/>
      <dgm:spPr/>
      <dgm:t>
        <a:bodyPr/>
        <a:lstStyle/>
        <a:p>
          <a:endParaRPr lang="fr-FR"/>
        </a:p>
      </dgm:t>
    </dgm:pt>
    <dgm:pt modelId="{DCED71B8-6F5A-4537-B7F9-54821E41EBC5}" type="pres">
      <dgm:prSet presAssocID="{2610BF0F-2E81-44A0-9CCD-F86AC139D1E7}" presName="Name0" presStyleCnt="0">
        <dgm:presLayoutVars>
          <dgm:chMax val="1"/>
          <dgm:dir/>
          <dgm:animLvl val="ctr"/>
          <dgm:resizeHandles val="exact"/>
        </dgm:presLayoutVars>
      </dgm:prSet>
      <dgm:spPr/>
      <dgm:t>
        <a:bodyPr/>
        <a:lstStyle/>
        <a:p>
          <a:endParaRPr lang="fr-FR"/>
        </a:p>
      </dgm:t>
    </dgm:pt>
    <dgm:pt modelId="{9DEBA20E-FA8C-47C1-92AB-94DA121A8D37}" type="pres">
      <dgm:prSet presAssocID="{19AF6584-538C-4A69-AEE8-AB1006E9C0A2}" presName="centerShape" presStyleLbl="node0" presStyleIdx="0" presStyleCnt="1" custScaleX="185947" custScaleY="108025" custLinFactNeighborX="7839" custLinFactNeighborY="-421"/>
      <dgm:spPr/>
      <dgm:t>
        <a:bodyPr/>
        <a:lstStyle/>
        <a:p>
          <a:endParaRPr lang="fr-FR"/>
        </a:p>
      </dgm:t>
    </dgm:pt>
    <dgm:pt modelId="{57FF04D4-2E4C-4991-B1D4-316E4FCF440C}" type="pres">
      <dgm:prSet presAssocID="{21CD22A0-CD9C-433C-8F01-D3957E296CA7}" presName="node" presStyleLbl="node1" presStyleIdx="0" presStyleCnt="5" custScaleX="176973" custScaleY="107094" custRadScaleRad="110510" custRadScaleInc="4824">
        <dgm:presLayoutVars>
          <dgm:bulletEnabled val="1"/>
        </dgm:presLayoutVars>
      </dgm:prSet>
      <dgm:spPr/>
      <dgm:t>
        <a:bodyPr/>
        <a:lstStyle/>
        <a:p>
          <a:endParaRPr lang="fr-FR"/>
        </a:p>
      </dgm:t>
    </dgm:pt>
    <dgm:pt modelId="{AE456EEB-12D0-4CEE-A986-816BD0EDFB44}" type="pres">
      <dgm:prSet presAssocID="{21CD22A0-CD9C-433C-8F01-D3957E296CA7}" presName="dummy" presStyleCnt="0"/>
      <dgm:spPr/>
      <dgm:t>
        <a:bodyPr/>
        <a:lstStyle/>
        <a:p>
          <a:endParaRPr lang="fr-FR"/>
        </a:p>
      </dgm:t>
    </dgm:pt>
    <dgm:pt modelId="{0320FD24-0FAF-4729-A1AA-7BAD658F3031}" type="pres">
      <dgm:prSet presAssocID="{3A733EBE-5D0F-4995-8B75-C0E0FDFB8AFD}" presName="sibTrans" presStyleLbl="sibTrans2D1" presStyleIdx="0" presStyleCnt="5" custScaleX="127118" custScaleY="132735" custLinFactNeighborX="-1178" custLinFactNeighborY="7297"/>
      <dgm:spPr/>
      <dgm:t>
        <a:bodyPr/>
        <a:lstStyle/>
        <a:p>
          <a:endParaRPr lang="fr-FR"/>
        </a:p>
      </dgm:t>
    </dgm:pt>
    <dgm:pt modelId="{9659EDFC-757A-4DC2-854D-FECBC460AA09}" type="pres">
      <dgm:prSet presAssocID="{DCAF7056-8868-4FFA-9E01-583BDC09110E}" presName="node" presStyleLbl="node1" presStyleIdx="1" presStyleCnt="5" custScaleX="191964" custScaleY="132136" custRadScaleRad="142901" custRadScaleInc="11001">
        <dgm:presLayoutVars>
          <dgm:bulletEnabled val="1"/>
        </dgm:presLayoutVars>
      </dgm:prSet>
      <dgm:spPr/>
      <dgm:t>
        <a:bodyPr/>
        <a:lstStyle/>
        <a:p>
          <a:endParaRPr lang="fr-FR"/>
        </a:p>
      </dgm:t>
    </dgm:pt>
    <dgm:pt modelId="{154CB2AA-DC87-439E-BA86-1D58456DB36A}" type="pres">
      <dgm:prSet presAssocID="{DCAF7056-8868-4FFA-9E01-583BDC09110E}" presName="dummy" presStyleCnt="0"/>
      <dgm:spPr/>
      <dgm:t>
        <a:bodyPr/>
        <a:lstStyle/>
        <a:p>
          <a:endParaRPr lang="fr-FR"/>
        </a:p>
      </dgm:t>
    </dgm:pt>
    <dgm:pt modelId="{E3CFA79C-95D1-4406-84EA-CB708C26F03E}" type="pres">
      <dgm:prSet presAssocID="{6E3B8666-C5F2-44E4-A13F-920B23E172C5}" presName="sibTrans" presStyleLbl="sibTrans2D1" presStyleIdx="1" presStyleCnt="5" custScaleX="134180" custScaleY="106899" custLinFactNeighborY="2909"/>
      <dgm:spPr/>
      <dgm:t>
        <a:bodyPr/>
        <a:lstStyle/>
        <a:p>
          <a:endParaRPr lang="fr-FR"/>
        </a:p>
      </dgm:t>
    </dgm:pt>
    <dgm:pt modelId="{141EAB5A-81D4-4E8F-8DAD-8E85B1BDDE89}" type="pres">
      <dgm:prSet presAssocID="{87CBA17F-636F-429C-9093-AD933AFE1771}" presName="node" presStyleLbl="node1" presStyleIdx="2" presStyleCnt="5" custScaleX="232429" custScaleY="122659" custRadScaleRad="122194" custRadScaleInc="-67353">
        <dgm:presLayoutVars>
          <dgm:bulletEnabled val="1"/>
        </dgm:presLayoutVars>
      </dgm:prSet>
      <dgm:spPr/>
      <dgm:t>
        <a:bodyPr/>
        <a:lstStyle/>
        <a:p>
          <a:endParaRPr lang="fr-FR"/>
        </a:p>
      </dgm:t>
    </dgm:pt>
    <dgm:pt modelId="{55855C05-E3BD-415D-98C4-1CF7C424E948}" type="pres">
      <dgm:prSet presAssocID="{87CBA17F-636F-429C-9093-AD933AFE1771}" presName="dummy" presStyleCnt="0"/>
      <dgm:spPr/>
      <dgm:t>
        <a:bodyPr/>
        <a:lstStyle/>
        <a:p>
          <a:endParaRPr lang="fr-FR"/>
        </a:p>
      </dgm:t>
    </dgm:pt>
    <dgm:pt modelId="{77039BB7-98F2-49B1-8952-F259D0698DDD}" type="pres">
      <dgm:prSet presAssocID="{8C3FF20F-7559-4390-A832-69B681C813A9}" presName="sibTrans" presStyleLbl="sibTrans2D1" presStyleIdx="2" presStyleCnt="5" custScaleY="89305" custLinFactNeighborX="-970" custLinFactNeighborY="-4849"/>
      <dgm:spPr/>
      <dgm:t>
        <a:bodyPr/>
        <a:lstStyle/>
        <a:p>
          <a:endParaRPr lang="fr-FR"/>
        </a:p>
      </dgm:t>
    </dgm:pt>
    <dgm:pt modelId="{8488E48B-BF8B-4A2A-B55E-27B76FA89AEF}" type="pres">
      <dgm:prSet presAssocID="{7D10F886-3B75-4FF8-B016-393AF3BC373F}" presName="node" presStyleLbl="node1" presStyleIdx="3" presStyleCnt="5" custScaleX="229722" custScaleY="126894" custRadScaleRad="112683" custRadScaleInc="71488">
        <dgm:presLayoutVars>
          <dgm:bulletEnabled val="1"/>
        </dgm:presLayoutVars>
      </dgm:prSet>
      <dgm:spPr/>
      <dgm:t>
        <a:bodyPr/>
        <a:lstStyle/>
        <a:p>
          <a:endParaRPr lang="fr-FR"/>
        </a:p>
      </dgm:t>
    </dgm:pt>
    <dgm:pt modelId="{6931C313-0515-4683-96BC-AFBA1B7D7F68}" type="pres">
      <dgm:prSet presAssocID="{7D10F886-3B75-4FF8-B016-393AF3BC373F}" presName="dummy" presStyleCnt="0"/>
      <dgm:spPr/>
      <dgm:t>
        <a:bodyPr/>
        <a:lstStyle/>
        <a:p>
          <a:endParaRPr lang="fr-FR"/>
        </a:p>
      </dgm:t>
    </dgm:pt>
    <dgm:pt modelId="{5DA349A9-4115-4B9F-A640-120C0A65909C}" type="pres">
      <dgm:prSet presAssocID="{B18BAA79-987D-4BCE-BF4E-CBCAEA404381}" presName="sibTrans" presStyleLbl="sibTrans2D1" presStyleIdx="3" presStyleCnt="5" custScaleX="134456" custScaleY="104474"/>
      <dgm:spPr/>
      <dgm:t>
        <a:bodyPr/>
        <a:lstStyle/>
        <a:p>
          <a:endParaRPr lang="fr-FR"/>
        </a:p>
      </dgm:t>
    </dgm:pt>
    <dgm:pt modelId="{58FB6B8D-7140-4D25-8A8F-32EBB01A9578}" type="pres">
      <dgm:prSet presAssocID="{19FB7A9D-A23B-488D-831E-A61654F3BE1F}" presName="node" presStyleLbl="node1" presStyleIdx="4" presStyleCnt="5" custScaleX="234639" custScaleY="132947" custRadScaleRad="128031" custRadScaleInc="-7216">
        <dgm:presLayoutVars>
          <dgm:bulletEnabled val="1"/>
        </dgm:presLayoutVars>
      </dgm:prSet>
      <dgm:spPr/>
      <dgm:t>
        <a:bodyPr/>
        <a:lstStyle/>
        <a:p>
          <a:endParaRPr lang="fr-FR"/>
        </a:p>
      </dgm:t>
    </dgm:pt>
    <dgm:pt modelId="{55A66F29-B2BB-433E-BFA2-5DFFD7AF131D}" type="pres">
      <dgm:prSet presAssocID="{19FB7A9D-A23B-488D-831E-A61654F3BE1F}" presName="dummy" presStyleCnt="0"/>
      <dgm:spPr/>
      <dgm:t>
        <a:bodyPr/>
        <a:lstStyle/>
        <a:p>
          <a:endParaRPr lang="fr-FR"/>
        </a:p>
      </dgm:t>
    </dgm:pt>
    <dgm:pt modelId="{82D1D244-0335-439A-A8D9-AD1C4D4D37A1}" type="pres">
      <dgm:prSet presAssocID="{5B24BC2F-03D2-4219-B0AB-4F23F0CEB03E}" presName="sibTrans" presStyleLbl="sibTrans2D1" presStyleIdx="4" presStyleCnt="5" custScaleX="135426" custScaleY="130219" custLinFactNeighborX="-574" custLinFactNeighborY="7849"/>
      <dgm:spPr/>
      <dgm:t>
        <a:bodyPr/>
        <a:lstStyle/>
        <a:p>
          <a:endParaRPr lang="fr-FR"/>
        </a:p>
      </dgm:t>
    </dgm:pt>
  </dgm:ptLst>
  <dgm:cxnLst>
    <dgm:cxn modelId="{A46B8AD8-7EAA-4107-8506-058D6BD3BCC0}" srcId="{19AF6584-538C-4A69-AEE8-AB1006E9C0A2}" destId="{19FB7A9D-A23B-488D-831E-A61654F3BE1F}" srcOrd="4" destOrd="0" parTransId="{E0D3F125-BFA3-4652-BEE6-FA0D8FC4E5B5}" sibTransId="{5B24BC2F-03D2-4219-B0AB-4F23F0CEB03E}"/>
    <dgm:cxn modelId="{801C716E-6739-4A7B-9F7D-2410FCD062AF}" srcId="{19AF6584-538C-4A69-AEE8-AB1006E9C0A2}" destId="{21CD22A0-CD9C-433C-8F01-D3957E296CA7}" srcOrd="0" destOrd="0" parTransId="{E73EDA4A-B2C0-45CA-872D-1A9A56C515FF}" sibTransId="{3A733EBE-5D0F-4995-8B75-C0E0FDFB8AFD}"/>
    <dgm:cxn modelId="{C37A937C-4EAE-4053-943A-06A739FCF5EC}" srcId="{19AF6584-538C-4A69-AEE8-AB1006E9C0A2}" destId="{7D10F886-3B75-4FF8-B016-393AF3BC373F}" srcOrd="3" destOrd="0" parTransId="{F4EC9929-9A6C-4931-9ACB-C8C0C9E7B20C}" sibTransId="{B18BAA79-987D-4BCE-BF4E-CBCAEA404381}"/>
    <dgm:cxn modelId="{DC9DDB9F-28BA-44C7-88E4-54C9E44BD19A}" type="presOf" srcId="{DCAF7056-8868-4FFA-9E01-583BDC09110E}" destId="{9659EDFC-757A-4DC2-854D-FECBC460AA09}" srcOrd="0" destOrd="0" presId="urn:microsoft.com/office/officeart/2005/8/layout/radial6"/>
    <dgm:cxn modelId="{3C294321-7AF7-46B1-B340-D723CE836930}" type="presOf" srcId="{6E3B8666-C5F2-44E4-A13F-920B23E172C5}" destId="{E3CFA79C-95D1-4406-84EA-CB708C26F03E}" srcOrd="0" destOrd="0" presId="urn:microsoft.com/office/officeart/2005/8/layout/radial6"/>
    <dgm:cxn modelId="{B246919F-32F0-4F47-A947-BD73A8EEF614}" srcId="{2610BF0F-2E81-44A0-9CCD-F86AC139D1E7}" destId="{19AF6584-538C-4A69-AEE8-AB1006E9C0A2}" srcOrd="0" destOrd="0" parTransId="{AB64063D-3244-41D7-824F-A4F4871EEE5F}" sibTransId="{54E88884-7675-4023-B4E4-6340C0A7410E}"/>
    <dgm:cxn modelId="{3FFFDCF2-8853-479D-9FB4-AD611C0B6693}" type="presOf" srcId="{87CBA17F-636F-429C-9093-AD933AFE1771}" destId="{141EAB5A-81D4-4E8F-8DAD-8E85B1BDDE89}" srcOrd="0" destOrd="0" presId="urn:microsoft.com/office/officeart/2005/8/layout/radial6"/>
    <dgm:cxn modelId="{8EC2B4DF-3647-4CB2-8E90-74F5367BBFC6}" type="presOf" srcId="{7D10F886-3B75-4FF8-B016-393AF3BC373F}" destId="{8488E48B-BF8B-4A2A-B55E-27B76FA89AEF}" srcOrd="0" destOrd="0" presId="urn:microsoft.com/office/officeart/2005/8/layout/radial6"/>
    <dgm:cxn modelId="{8F2395A1-9DA2-4EB5-98B2-315C8171721C}" type="presOf" srcId="{19FB7A9D-A23B-488D-831E-A61654F3BE1F}" destId="{58FB6B8D-7140-4D25-8A8F-32EBB01A9578}" srcOrd="0" destOrd="0" presId="urn:microsoft.com/office/officeart/2005/8/layout/radial6"/>
    <dgm:cxn modelId="{AC1CE778-58E5-42E9-89B6-04840D0C6850}" type="presOf" srcId="{5B24BC2F-03D2-4219-B0AB-4F23F0CEB03E}" destId="{82D1D244-0335-439A-A8D9-AD1C4D4D37A1}" srcOrd="0" destOrd="0" presId="urn:microsoft.com/office/officeart/2005/8/layout/radial6"/>
    <dgm:cxn modelId="{5C2E2082-9C39-4FA4-82ED-825D5ACFF716}" type="presOf" srcId="{3A733EBE-5D0F-4995-8B75-C0E0FDFB8AFD}" destId="{0320FD24-0FAF-4729-A1AA-7BAD658F3031}" srcOrd="0" destOrd="0" presId="urn:microsoft.com/office/officeart/2005/8/layout/radial6"/>
    <dgm:cxn modelId="{7550D04B-80C7-49F8-8A4E-6084A84AE19C}" srcId="{19AF6584-538C-4A69-AEE8-AB1006E9C0A2}" destId="{87CBA17F-636F-429C-9093-AD933AFE1771}" srcOrd="2" destOrd="0" parTransId="{5C02B5CB-D217-43D6-826B-66993989B9F5}" sibTransId="{8C3FF20F-7559-4390-A832-69B681C813A9}"/>
    <dgm:cxn modelId="{1BDB1DA1-571B-4A1A-8978-21A43A278AF0}" type="presOf" srcId="{8C3FF20F-7559-4390-A832-69B681C813A9}" destId="{77039BB7-98F2-49B1-8952-F259D0698DDD}" srcOrd="0" destOrd="0" presId="urn:microsoft.com/office/officeart/2005/8/layout/radial6"/>
    <dgm:cxn modelId="{0DBF61A9-5F63-4D3C-A128-417EE812ED78}" type="presOf" srcId="{19AF6584-538C-4A69-AEE8-AB1006E9C0A2}" destId="{9DEBA20E-FA8C-47C1-92AB-94DA121A8D37}" srcOrd="0" destOrd="0" presId="urn:microsoft.com/office/officeart/2005/8/layout/radial6"/>
    <dgm:cxn modelId="{798D54DB-F632-4339-986F-FFBF38165CD8}" type="presOf" srcId="{2610BF0F-2E81-44A0-9CCD-F86AC139D1E7}" destId="{DCED71B8-6F5A-4537-B7F9-54821E41EBC5}" srcOrd="0" destOrd="0" presId="urn:microsoft.com/office/officeart/2005/8/layout/radial6"/>
    <dgm:cxn modelId="{551C53FE-42E4-4673-8270-9A3B9D0A47D4}" type="presOf" srcId="{B18BAA79-987D-4BCE-BF4E-CBCAEA404381}" destId="{5DA349A9-4115-4B9F-A640-120C0A65909C}" srcOrd="0" destOrd="0" presId="urn:microsoft.com/office/officeart/2005/8/layout/radial6"/>
    <dgm:cxn modelId="{FA1AB668-0665-45ED-8536-29F471946740}" srcId="{19AF6584-538C-4A69-AEE8-AB1006E9C0A2}" destId="{DCAF7056-8868-4FFA-9E01-583BDC09110E}" srcOrd="1" destOrd="0" parTransId="{15213641-20BF-4BA4-99E3-ABA646AAEEF6}" sibTransId="{6E3B8666-C5F2-44E4-A13F-920B23E172C5}"/>
    <dgm:cxn modelId="{E5F605A7-0EFC-4D57-84BF-6D72894D19F5}" type="presOf" srcId="{21CD22A0-CD9C-433C-8F01-D3957E296CA7}" destId="{57FF04D4-2E4C-4991-B1D4-316E4FCF440C}" srcOrd="0" destOrd="0" presId="urn:microsoft.com/office/officeart/2005/8/layout/radial6"/>
    <dgm:cxn modelId="{577B180A-06E3-49A6-A6F7-CB0CE343C205}" type="presParOf" srcId="{DCED71B8-6F5A-4537-B7F9-54821E41EBC5}" destId="{9DEBA20E-FA8C-47C1-92AB-94DA121A8D37}" srcOrd="0" destOrd="0" presId="urn:microsoft.com/office/officeart/2005/8/layout/radial6"/>
    <dgm:cxn modelId="{77B93D7C-8E36-4BEC-B49C-DF6D63C6D7C9}" type="presParOf" srcId="{DCED71B8-6F5A-4537-B7F9-54821E41EBC5}" destId="{57FF04D4-2E4C-4991-B1D4-316E4FCF440C}" srcOrd="1" destOrd="0" presId="urn:microsoft.com/office/officeart/2005/8/layout/radial6"/>
    <dgm:cxn modelId="{77BF2B78-0F2C-43FB-A211-61D08B676C7B}" type="presParOf" srcId="{DCED71B8-6F5A-4537-B7F9-54821E41EBC5}" destId="{AE456EEB-12D0-4CEE-A986-816BD0EDFB44}" srcOrd="2" destOrd="0" presId="urn:microsoft.com/office/officeart/2005/8/layout/radial6"/>
    <dgm:cxn modelId="{43CF838E-C62D-44E3-A343-E2CA49DF9F59}" type="presParOf" srcId="{DCED71B8-6F5A-4537-B7F9-54821E41EBC5}" destId="{0320FD24-0FAF-4729-A1AA-7BAD658F3031}" srcOrd="3" destOrd="0" presId="urn:microsoft.com/office/officeart/2005/8/layout/radial6"/>
    <dgm:cxn modelId="{7492F112-147F-4FCF-887D-A07C66D7B684}" type="presParOf" srcId="{DCED71B8-6F5A-4537-B7F9-54821E41EBC5}" destId="{9659EDFC-757A-4DC2-854D-FECBC460AA09}" srcOrd="4" destOrd="0" presId="urn:microsoft.com/office/officeart/2005/8/layout/radial6"/>
    <dgm:cxn modelId="{E8E6EFFA-DB2F-4A4F-8B27-3E27564BB05D}" type="presParOf" srcId="{DCED71B8-6F5A-4537-B7F9-54821E41EBC5}" destId="{154CB2AA-DC87-439E-BA86-1D58456DB36A}" srcOrd="5" destOrd="0" presId="urn:microsoft.com/office/officeart/2005/8/layout/radial6"/>
    <dgm:cxn modelId="{E749D23A-5667-49BA-87F7-A158C55FF463}" type="presParOf" srcId="{DCED71B8-6F5A-4537-B7F9-54821E41EBC5}" destId="{E3CFA79C-95D1-4406-84EA-CB708C26F03E}" srcOrd="6" destOrd="0" presId="urn:microsoft.com/office/officeart/2005/8/layout/radial6"/>
    <dgm:cxn modelId="{0AF11385-076D-4181-A454-C31677362477}" type="presParOf" srcId="{DCED71B8-6F5A-4537-B7F9-54821E41EBC5}" destId="{141EAB5A-81D4-4E8F-8DAD-8E85B1BDDE89}" srcOrd="7" destOrd="0" presId="urn:microsoft.com/office/officeart/2005/8/layout/radial6"/>
    <dgm:cxn modelId="{3365E2F7-7F33-43BB-B1F9-FA16A329B0AE}" type="presParOf" srcId="{DCED71B8-6F5A-4537-B7F9-54821E41EBC5}" destId="{55855C05-E3BD-415D-98C4-1CF7C424E948}" srcOrd="8" destOrd="0" presId="urn:microsoft.com/office/officeart/2005/8/layout/radial6"/>
    <dgm:cxn modelId="{DFA5705D-74D5-4867-996F-8E7F6B6DEDC6}" type="presParOf" srcId="{DCED71B8-6F5A-4537-B7F9-54821E41EBC5}" destId="{77039BB7-98F2-49B1-8952-F259D0698DDD}" srcOrd="9" destOrd="0" presId="urn:microsoft.com/office/officeart/2005/8/layout/radial6"/>
    <dgm:cxn modelId="{FF7994F2-74AF-4A6D-B2C6-5C3CB7DC39E5}" type="presParOf" srcId="{DCED71B8-6F5A-4537-B7F9-54821E41EBC5}" destId="{8488E48B-BF8B-4A2A-B55E-27B76FA89AEF}" srcOrd="10" destOrd="0" presId="urn:microsoft.com/office/officeart/2005/8/layout/radial6"/>
    <dgm:cxn modelId="{9CD97510-0762-4DC7-859E-B8706DD5F6E7}" type="presParOf" srcId="{DCED71B8-6F5A-4537-B7F9-54821E41EBC5}" destId="{6931C313-0515-4683-96BC-AFBA1B7D7F68}" srcOrd="11" destOrd="0" presId="urn:microsoft.com/office/officeart/2005/8/layout/radial6"/>
    <dgm:cxn modelId="{D641E696-E9C3-47F9-A2B4-A548DD11C67C}" type="presParOf" srcId="{DCED71B8-6F5A-4537-B7F9-54821E41EBC5}" destId="{5DA349A9-4115-4B9F-A640-120C0A65909C}" srcOrd="12" destOrd="0" presId="urn:microsoft.com/office/officeart/2005/8/layout/radial6"/>
    <dgm:cxn modelId="{FD31E8FC-0F70-4D52-B33A-76366EC9EE7E}" type="presParOf" srcId="{DCED71B8-6F5A-4537-B7F9-54821E41EBC5}" destId="{58FB6B8D-7140-4D25-8A8F-32EBB01A9578}" srcOrd="13" destOrd="0" presId="urn:microsoft.com/office/officeart/2005/8/layout/radial6"/>
    <dgm:cxn modelId="{0CB6D440-EBCF-45BE-8164-04EBB7DAAB23}" type="presParOf" srcId="{DCED71B8-6F5A-4537-B7F9-54821E41EBC5}" destId="{55A66F29-B2BB-433E-BFA2-5DFFD7AF131D}" srcOrd="14" destOrd="0" presId="urn:microsoft.com/office/officeart/2005/8/layout/radial6"/>
    <dgm:cxn modelId="{3933A569-597C-4BFE-B968-86BDCD645B57}" type="presParOf" srcId="{DCED71B8-6F5A-4537-B7F9-54821E41EBC5}" destId="{82D1D244-0335-439A-A8D9-AD1C4D4D37A1}"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1D244-0335-439A-A8D9-AD1C4D4D37A1}">
      <dsp:nvSpPr>
        <dsp:cNvPr id="0" name=""/>
        <dsp:cNvSpPr/>
      </dsp:nvSpPr>
      <dsp:spPr>
        <a:xfrm>
          <a:off x="900767" y="168649"/>
          <a:ext cx="5289104" cy="5085743"/>
        </a:xfrm>
        <a:prstGeom prst="blockArc">
          <a:avLst>
            <a:gd name="adj1" fmla="val 11891406"/>
            <a:gd name="adj2" fmla="val 17252325"/>
            <a:gd name="adj3" fmla="val 464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DA349A9-4115-4B9F-A640-120C0A65909C}">
      <dsp:nvSpPr>
        <dsp:cNvPr id="0" name=""/>
        <dsp:cNvSpPr/>
      </dsp:nvSpPr>
      <dsp:spPr>
        <a:xfrm>
          <a:off x="969914" y="272462"/>
          <a:ext cx="5251220" cy="4080264"/>
        </a:xfrm>
        <a:prstGeom prst="blockArc">
          <a:avLst>
            <a:gd name="adj1" fmla="val 7775577"/>
            <a:gd name="adj2" fmla="val 11717521"/>
            <a:gd name="adj3" fmla="val 464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7039BB7-98F2-49B1-8952-F259D0698DDD}">
      <dsp:nvSpPr>
        <dsp:cNvPr id="0" name=""/>
        <dsp:cNvSpPr/>
      </dsp:nvSpPr>
      <dsp:spPr>
        <a:xfrm>
          <a:off x="2196562" y="1239405"/>
          <a:ext cx="3905530" cy="3487834"/>
        </a:xfrm>
        <a:prstGeom prst="blockArc">
          <a:avLst>
            <a:gd name="adj1" fmla="val 1390442"/>
            <a:gd name="adj2" fmla="val 9681429"/>
            <a:gd name="adj3" fmla="val 464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3CFA79C-95D1-4406-84EA-CB708C26F03E}">
      <dsp:nvSpPr>
        <dsp:cNvPr id="0" name=""/>
        <dsp:cNvSpPr/>
      </dsp:nvSpPr>
      <dsp:spPr>
        <a:xfrm>
          <a:off x="2277411" y="352508"/>
          <a:ext cx="5240441" cy="4174973"/>
        </a:xfrm>
        <a:prstGeom prst="blockArc">
          <a:avLst>
            <a:gd name="adj1" fmla="val 20585561"/>
            <a:gd name="adj2" fmla="val 3410865"/>
            <a:gd name="adj3" fmla="val 464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320FD24-0FAF-4729-A1AA-7BAD658F3031}">
      <dsp:nvSpPr>
        <dsp:cNvPr id="0" name=""/>
        <dsp:cNvSpPr/>
      </dsp:nvSpPr>
      <dsp:spPr>
        <a:xfrm>
          <a:off x="2372410" y="29468"/>
          <a:ext cx="4964632" cy="5184006"/>
        </a:xfrm>
        <a:prstGeom prst="blockArc">
          <a:avLst>
            <a:gd name="adj1" fmla="val 14794711"/>
            <a:gd name="adj2" fmla="val 20566516"/>
            <a:gd name="adj3" fmla="val 4643"/>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DEBA20E-FA8C-47C1-92AB-94DA121A8D37}">
      <dsp:nvSpPr>
        <dsp:cNvPr id="0" name=""/>
        <dsp:cNvSpPr/>
      </dsp:nvSpPr>
      <dsp:spPr>
        <a:xfrm>
          <a:off x="2726542" y="1505979"/>
          <a:ext cx="3344915" cy="1943212"/>
        </a:xfrm>
        <a:prstGeom prst="ellipse">
          <a:avLst/>
        </a:prstGeom>
        <a:no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r-FR" sz="3200" b="0" kern="1200" cap="none" spc="0" dirty="0" smtClean="0">
              <a:ln w="0"/>
              <a:solidFill>
                <a:schemeClr val="tx1"/>
              </a:solidFill>
              <a:effectLst>
                <a:outerShdw blurRad="38100" dist="19050" dir="2700000" algn="tl" rotWithShape="0">
                  <a:schemeClr val="dk1">
                    <a:alpha val="40000"/>
                  </a:schemeClr>
                </a:outerShdw>
              </a:effectLst>
            </a:rPr>
            <a:t>L’enfant apprend en…</a:t>
          </a:r>
          <a:endParaRPr lang="fr-FR" sz="3200" b="0" kern="1200" cap="none" spc="0" dirty="0">
            <a:ln w="0"/>
            <a:solidFill>
              <a:schemeClr val="tx1"/>
            </a:solidFill>
            <a:effectLst>
              <a:outerShdw blurRad="38100" dist="19050" dir="2700000" algn="tl" rotWithShape="0">
                <a:schemeClr val="dk1">
                  <a:alpha val="40000"/>
                </a:schemeClr>
              </a:outerShdw>
            </a:effectLst>
          </a:endParaRPr>
        </a:p>
      </dsp:txBody>
      <dsp:txXfrm>
        <a:off x="3216393" y="1790556"/>
        <a:ext cx="2365213" cy="1374058"/>
      </dsp:txXfrm>
    </dsp:sp>
    <dsp:sp modelId="{57FF04D4-2E4C-4991-B1D4-316E4FCF440C}">
      <dsp:nvSpPr>
        <dsp:cNvPr id="0" name=""/>
        <dsp:cNvSpPr/>
      </dsp:nvSpPr>
      <dsp:spPr>
        <a:xfrm>
          <a:off x="3028323" y="-88050"/>
          <a:ext cx="2228440" cy="134852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baseline="0" dirty="0" smtClean="0"/>
            <a:t>jouant</a:t>
          </a:r>
          <a:endParaRPr lang="fr-FR" sz="2800" kern="1200" baseline="0" dirty="0"/>
        </a:p>
      </dsp:txBody>
      <dsp:txXfrm>
        <a:off x="3354670" y="109437"/>
        <a:ext cx="1575746" cy="953551"/>
      </dsp:txXfrm>
    </dsp:sp>
    <dsp:sp modelId="{9659EDFC-757A-4DC2-854D-FECBC460AA09}">
      <dsp:nvSpPr>
        <dsp:cNvPr id="0" name=""/>
        <dsp:cNvSpPr/>
      </dsp:nvSpPr>
      <dsp:spPr>
        <a:xfrm>
          <a:off x="5514017" y="939727"/>
          <a:ext cx="2417206" cy="1663853"/>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cherchant</a:t>
          </a:r>
          <a:endParaRPr lang="fr-FR" sz="2800" kern="1200" dirty="0"/>
        </a:p>
      </dsp:txBody>
      <dsp:txXfrm>
        <a:off x="5868009" y="1183393"/>
        <a:ext cx="1709222" cy="1176521"/>
      </dsp:txXfrm>
    </dsp:sp>
    <dsp:sp modelId="{141EAB5A-81D4-4E8F-8DAD-8E85B1BDDE89}">
      <dsp:nvSpPr>
        <dsp:cNvPr id="0" name=""/>
        <dsp:cNvSpPr/>
      </dsp:nvSpPr>
      <dsp:spPr>
        <a:xfrm>
          <a:off x="4477371" y="3151065"/>
          <a:ext cx="2926741" cy="154451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s’exerçant</a:t>
          </a:r>
          <a:endParaRPr lang="fr-FR" sz="2400" kern="1200" dirty="0"/>
        </a:p>
      </dsp:txBody>
      <dsp:txXfrm>
        <a:off x="4905982" y="3377255"/>
        <a:ext cx="2069519" cy="1092139"/>
      </dsp:txXfrm>
    </dsp:sp>
    <dsp:sp modelId="{8488E48B-BF8B-4A2A-B55E-27B76FA89AEF}">
      <dsp:nvSpPr>
        <dsp:cNvPr id="0" name=""/>
        <dsp:cNvSpPr/>
      </dsp:nvSpPr>
      <dsp:spPr>
        <a:xfrm>
          <a:off x="933534" y="2983524"/>
          <a:ext cx="2892654" cy="159784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mémorisant</a:t>
          </a:r>
          <a:endParaRPr lang="fr-FR" sz="2400" kern="1200" dirty="0"/>
        </a:p>
      </dsp:txBody>
      <dsp:txXfrm>
        <a:off x="1357153" y="3217523"/>
        <a:ext cx="2045416" cy="1129848"/>
      </dsp:txXfrm>
    </dsp:sp>
    <dsp:sp modelId="{58FB6B8D-7140-4D25-8A8F-32EBB01A9578}">
      <dsp:nvSpPr>
        <dsp:cNvPr id="0" name=""/>
        <dsp:cNvSpPr/>
      </dsp:nvSpPr>
      <dsp:spPr>
        <a:xfrm>
          <a:off x="278340" y="972497"/>
          <a:ext cx="2954569" cy="1674065"/>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t>se remémorant</a:t>
          </a:r>
          <a:endParaRPr lang="fr-FR" sz="2800" kern="1200" dirty="0"/>
        </a:p>
      </dsp:txBody>
      <dsp:txXfrm>
        <a:off x="711027" y="1217658"/>
        <a:ext cx="2089195" cy="11837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C3EC6D-0A02-48B0-9E5D-3C19A3F1D734}" type="datetimeFigureOut">
              <a:rPr lang="fr-FR" smtClean="0"/>
              <a:t>09/06/2020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48DEB3-2D7C-4982-8356-639B2142F010}" type="slidenum">
              <a:rPr lang="fr-FR" smtClean="0"/>
              <a:t>‹N°›</a:t>
            </a:fld>
            <a:endParaRPr lang="fr-FR"/>
          </a:p>
        </p:txBody>
      </p:sp>
    </p:spTree>
    <p:extLst>
      <p:ext uri="{BB962C8B-B14F-4D97-AF65-F5344CB8AC3E}">
        <p14:creationId xmlns:p14="http://schemas.microsoft.com/office/powerpoint/2010/main" val="29446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Ce diaporama est un </a:t>
            </a:r>
            <a:r>
              <a:rPr lang="fr-FR" b="1" dirty="0" smtClean="0"/>
              <a:t>support visuel</a:t>
            </a:r>
            <a:r>
              <a:rPr lang="fr-FR" b="1" baseline="0" dirty="0" smtClean="0"/>
              <a:t> </a:t>
            </a:r>
            <a:r>
              <a:rPr lang="fr-FR" dirty="0" smtClean="0"/>
              <a:t>à adapter </a:t>
            </a:r>
            <a:r>
              <a:rPr lang="fr-FR" u="sng" dirty="0" smtClean="0"/>
              <a:t>en fonction de sa classe</a:t>
            </a:r>
            <a:r>
              <a:rPr lang="fr-FR" u="none" dirty="0" smtClean="0"/>
              <a:t> et </a:t>
            </a:r>
            <a:r>
              <a:rPr lang="fr-FR" u="sng" dirty="0" smtClean="0"/>
              <a:t>de</a:t>
            </a:r>
            <a:r>
              <a:rPr lang="fr-FR" u="sng" baseline="0" dirty="0" smtClean="0"/>
              <a:t> la période</a:t>
            </a:r>
            <a:r>
              <a:rPr lang="fr-FR"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Lors </a:t>
            </a:r>
            <a:r>
              <a:rPr lang="fr-FR" baseline="0" dirty="0" smtClean="0"/>
              <a:t>des réunions de parents, il permet de </a:t>
            </a:r>
            <a:r>
              <a:rPr lang="fr-FR" dirty="0" smtClean="0"/>
              <a:t>donner de la visibilité aux différents </a:t>
            </a:r>
            <a:r>
              <a:rPr lang="fr-FR" baseline="0" dirty="0" smtClean="0"/>
              <a:t>apprentissages </a:t>
            </a:r>
            <a:r>
              <a:rPr lang="fr-FR" baseline="0" dirty="0" smtClean="0"/>
              <a:t>et </a:t>
            </a:r>
            <a:r>
              <a:rPr lang="fr-FR" baseline="0" dirty="0" smtClean="0"/>
              <a:t>projets à venir. Attention, pour déterminer la durée de votre réunion, il faut compter </a:t>
            </a:r>
            <a:r>
              <a:rPr lang="fr-FR" u="sng" baseline="0" dirty="0" smtClean="0"/>
              <a:t>en moyenne</a:t>
            </a:r>
            <a:r>
              <a:rPr lang="fr-FR" u="none" baseline="0" dirty="0" smtClean="0"/>
              <a:t> 5</a:t>
            </a:r>
            <a:r>
              <a:rPr lang="fr-FR" baseline="0" dirty="0" smtClean="0"/>
              <a:t> minutes par diapositive (soit 2 heures pour ces 25 diapos).</a:t>
            </a:r>
            <a:r>
              <a:rPr lang="fr-FR" baseline="0" dirty="0" smtClean="0"/>
              <a:t/>
            </a:r>
            <a:br>
              <a:rPr lang="fr-FR" baseline="0" dirty="0" smtClean="0"/>
            </a:b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Les </a:t>
            </a:r>
            <a:r>
              <a:rPr lang="fr-FR" baseline="0" dirty="0" smtClean="0"/>
              <a:t>photos des enfants en action, des lieux investis, des productions réalisées, etc. aident les parents qui ne maîtrisent pas la langue française, à se représenter les situations d’apprentissage proposées à l’école maternelle.</a:t>
            </a:r>
            <a:br>
              <a:rPr lang="fr-FR" baseline="0" dirty="0" smtClean="0"/>
            </a:b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Vous pouvez insérer autant de </a:t>
            </a:r>
            <a:r>
              <a:rPr lang="fr-FR" b="1" baseline="0" dirty="0" smtClean="0"/>
              <a:t>diapositives</a:t>
            </a:r>
            <a:r>
              <a:rPr lang="fr-FR" baseline="0" dirty="0" smtClean="0"/>
              <a:t> que de besoin pour ajouter des </a:t>
            </a:r>
            <a:r>
              <a:rPr lang="fr-FR" b="1" baseline="0" dirty="0" smtClean="0"/>
              <a:t>photos</a:t>
            </a:r>
            <a:r>
              <a:rPr lang="fr-FR" baseline="0" dirty="0" smtClean="0"/>
              <a:t>. </a:t>
            </a: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baseline="0" dirty="0" smtClean="0"/>
              <a:t>Des </a:t>
            </a:r>
            <a:r>
              <a:rPr lang="fr-FR" baseline="0" dirty="0" smtClean="0"/>
              <a:t>suggestions concernant les activités à rendre visibles sont </a:t>
            </a:r>
            <a:r>
              <a:rPr lang="fr-FR" baseline="0" dirty="0" smtClean="0"/>
              <a:t>proposées dans la zone de COMMENTAIRES </a:t>
            </a:r>
            <a:r>
              <a:rPr lang="fr-FR" baseline="0" dirty="0" smtClean="0"/>
              <a:t>en [</a:t>
            </a:r>
            <a:r>
              <a:rPr lang="fr-FR" i="1" baseline="0" dirty="0" smtClean="0">
                <a:solidFill>
                  <a:srgbClr val="FF0000"/>
                </a:solidFill>
              </a:rPr>
              <a:t>italique</a:t>
            </a:r>
            <a:r>
              <a:rPr lang="fr-FR" baseline="0" dirty="0" smtClean="0"/>
              <a:t>], sans recherche d’exhaustivité.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Pour chaque domaine et sous-domaine d’apprentissage, vous </a:t>
            </a:r>
            <a:r>
              <a:rPr lang="fr-FR" baseline="0" dirty="0" smtClean="0"/>
              <a:t>trouverez dans la zone « COMMENTAIRES » des </a:t>
            </a:r>
            <a:r>
              <a:rPr lang="fr-FR" b="1" baseline="0" dirty="0" smtClean="0"/>
              <a:t>extraits du Programme de 2015 </a:t>
            </a:r>
            <a:r>
              <a:rPr lang="fr-FR" baseline="0" dirty="0" smtClean="0"/>
              <a:t>de la PS à la </a:t>
            </a:r>
            <a:r>
              <a:rPr lang="fr-FR" baseline="0" dirty="0" smtClean="0"/>
              <a:t>GS. </a:t>
            </a:r>
            <a:r>
              <a:rPr lang="fr-FR" baseline="0" dirty="0" smtClean="0"/>
              <a:t>Il conviendra de les ajuster au niveau de votre classe. Ces références vous permettront de préciser ou d’argumenter vos propos. Lors de la projection, ils ne sont pas visibles par l’auditoire.</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a:t>
            </a:fld>
            <a:endParaRPr lang="fr-FR"/>
          </a:p>
        </p:txBody>
      </p:sp>
    </p:spTree>
    <p:extLst>
      <p:ext uri="{BB962C8B-B14F-4D97-AF65-F5344CB8AC3E}">
        <p14:creationId xmlns:p14="http://schemas.microsoft.com/office/powerpoint/2010/main" val="3579726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Les domaines  « </a:t>
            </a:r>
            <a:r>
              <a:rPr lang="fr-FR" sz="1200" b="1" kern="1200" dirty="0" smtClean="0">
                <a:solidFill>
                  <a:schemeClr val="tx1"/>
                </a:solidFill>
                <a:effectLst/>
                <a:latin typeface="+mn-lt"/>
                <a:ea typeface="+mn-ea"/>
                <a:cs typeface="+mn-cs"/>
              </a:rPr>
              <a:t>Agir, s’exprimer, comprendre à travers l’activité physique</a:t>
            </a:r>
            <a:r>
              <a:rPr lang="fr-FR" sz="1200" kern="1200" dirty="0" smtClean="0">
                <a:solidFill>
                  <a:schemeClr val="tx1"/>
                </a:solidFill>
                <a:effectLst/>
                <a:latin typeface="+mn-lt"/>
                <a:ea typeface="+mn-ea"/>
                <a:cs typeface="+mn-cs"/>
              </a:rPr>
              <a:t> » ; « Agir, s’exprimer, comprendre à travers les activités artistiques » permettent de développer les interactions entre l’action, les sensations, l’imaginaire, la sensibilité et la pensée. </a:t>
            </a:r>
            <a:r>
              <a:rPr lang="fr-FR"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Tous les enfants ne sont pas au même niveau de développement moteur.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Une programmation de classe et de cycle permet d’atteindre les quatre objectifs caractéristiques de ce domaine d’apprentissage.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besoin de mouvement des enfants est réel.</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=&gt;</a:t>
            </a:r>
            <a:r>
              <a:rPr lang="fr-FR" sz="1200" kern="1200" baseline="0" dirty="0" smtClean="0">
                <a:solidFill>
                  <a:schemeClr val="tx1"/>
                </a:solidFill>
                <a:effectLst/>
                <a:latin typeface="+mn-lt"/>
                <a:ea typeface="+mn-ea"/>
                <a:cs typeface="+mn-cs"/>
              </a:rPr>
              <a:t> U</a:t>
            </a:r>
            <a:r>
              <a:rPr lang="fr-FR" sz="1200" kern="1200" dirty="0" smtClean="0">
                <a:solidFill>
                  <a:schemeClr val="tx1"/>
                </a:solidFill>
                <a:effectLst/>
                <a:latin typeface="+mn-lt"/>
                <a:ea typeface="+mn-ea"/>
                <a:cs typeface="+mn-cs"/>
              </a:rPr>
              <a:t>ne séance </a:t>
            </a:r>
            <a:r>
              <a:rPr lang="fr-FR" sz="1200" b="1" kern="1200" dirty="0" smtClean="0">
                <a:solidFill>
                  <a:schemeClr val="tx1"/>
                </a:solidFill>
                <a:effectLst/>
                <a:latin typeface="+mn-lt"/>
                <a:ea typeface="+mn-ea"/>
                <a:cs typeface="+mn-cs"/>
              </a:rPr>
              <a:t>quotidienne</a:t>
            </a:r>
            <a:r>
              <a:rPr lang="fr-FR" sz="1200" kern="1200" dirty="0" smtClean="0">
                <a:solidFill>
                  <a:schemeClr val="tx1"/>
                </a:solidFill>
                <a:effectLst/>
                <a:latin typeface="+mn-lt"/>
                <a:ea typeface="+mn-ea"/>
                <a:cs typeface="+mn-cs"/>
              </a:rPr>
              <a:t> inscrite</a:t>
            </a:r>
            <a:r>
              <a:rPr lang="fr-FR" sz="1200" kern="1200" baseline="0" dirty="0" smtClean="0">
                <a:solidFill>
                  <a:schemeClr val="tx1"/>
                </a:solidFill>
                <a:effectLst/>
                <a:latin typeface="+mn-lt"/>
                <a:ea typeface="+mn-ea"/>
                <a:cs typeface="+mn-cs"/>
              </a:rPr>
              <a:t> à l’emploi du temps</a:t>
            </a:r>
            <a:r>
              <a:rPr lang="fr-FR" sz="1200" kern="1200" dirty="0" smtClean="0">
                <a:solidFill>
                  <a:schemeClr val="tx1"/>
                </a:solidFill>
                <a:effectLst/>
                <a:latin typeface="+mn-lt"/>
                <a:ea typeface="+mn-ea"/>
                <a:cs typeface="+mn-cs"/>
              </a:rPr>
              <a:t> de 30 à 40 minutes environ. </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10</a:t>
            </a:fld>
            <a:endParaRPr lang="fr-FR"/>
          </a:p>
        </p:txBody>
      </p:sp>
    </p:spTree>
    <p:extLst>
      <p:ext uri="{BB962C8B-B14F-4D97-AF65-F5344CB8AC3E}">
        <p14:creationId xmlns:p14="http://schemas.microsoft.com/office/powerpoint/2010/main" val="4217020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Agir dans l’espace, dans la durée et sur les objets</a:t>
            </a:r>
          </a:p>
          <a:p>
            <a:pPr marL="171450" indent="-171450">
              <a:buFont typeface="Wingdings" panose="05000000000000000000" pitchFamily="2" charset="2"/>
              <a:buChar char="v"/>
            </a:pPr>
            <a:r>
              <a:rPr lang="fr-FR" dirty="0" smtClean="0"/>
              <a:t>[</a:t>
            </a:r>
            <a:r>
              <a:rPr lang="fr-FR" i="1" dirty="0" smtClean="0"/>
              <a:t>Des photos prises dans la salle de motricité ou en extérieur</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11</a:t>
            </a:fld>
            <a:endParaRPr lang="fr-FR"/>
          </a:p>
        </p:txBody>
      </p:sp>
    </p:spTree>
    <p:extLst>
      <p:ext uri="{BB962C8B-B14F-4D97-AF65-F5344CB8AC3E}">
        <p14:creationId xmlns:p14="http://schemas.microsoft.com/office/powerpoint/2010/main" val="103254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Adapter ses équilibres et ses déplacements à des environnements ou des contraintes variés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dirty="0" smtClean="0"/>
              <a:t>[</a:t>
            </a:r>
            <a:r>
              <a:rPr lang="fr-FR" i="1" dirty="0" smtClean="0"/>
              <a:t>Des photos prises dans la salle de motricité ou en extérieur,</a:t>
            </a:r>
            <a:r>
              <a:rPr lang="fr-FR" i="1" baseline="0" dirty="0" smtClean="0"/>
              <a:t> voire à la piscine</a:t>
            </a:r>
            <a:r>
              <a:rPr lang="fr-FR" baseline="0" dirty="0" smtClean="0"/>
              <a:t>]</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12</a:t>
            </a:fld>
            <a:endParaRPr lang="fr-FR"/>
          </a:p>
        </p:txBody>
      </p:sp>
    </p:spTree>
    <p:extLst>
      <p:ext uri="{BB962C8B-B14F-4D97-AF65-F5344CB8AC3E}">
        <p14:creationId xmlns:p14="http://schemas.microsoft.com/office/powerpoint/2010/main" val="410959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Communiquer avec les autres au travers d’actions à visée expressive ou artistique</a:t>
            </a:r>
          </a:p>
          <a:p>
            <a:pPr marL="171450" indent="-171450">
              <a:buFont typeface="Wingdings" panose="05000000000000000000" pitchFamily="2" charset="2"/>
              <a:buChar char="v"/>
            </a:pPr>
            <a:r>
              <a:rPr lang="fr-FR" dirty="0" smtClean="0"/>
              <a:t>[</a:t>
            </a:r>
            <a:r>
              <a:rPr lang="fr-FR" i="1" dirty="0" smtClean="0"/>
              <a:t>Des photos prises dans la salle de motricité ou en extérieur</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13</a:t>
            </a:fld>
            <a:endParaRPr lang="fr-FR"/>
          </a:p>
        </p:txBody>
      </p:sp>
    </p:spTree>
    <p:extLst>
      <p:ext uri="{BB962C8B-B14F-4D97-AF65-F5344CB8AC3E}">
        <p14:creationId xmlns:p14="http://schemas.microsoft.com/office/powerpoint/2010/main" val="4195696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Collaborer, coopérer, s’opposer</a:t>
            </a:r>
            <a:endParaRPr lang="fr-FR" b="1"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14</a:t>
            </a:fld>
            <a:endParaRPr lang="fr-FR"/>
          </a:p>
        </p:txBody>
      </p:sp>
    </p:spTree>
    <p:extLst>
      <p:ext uri="{BB962C8B-B14F-4D97-AF65-F5344CB8AC3E}">
        <p14:creationId xmlns:p14="http://schemas.microsoft.com/office/powerpoint/2010/main" val="2993560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sz="1200" kern="1200" dirty="0" smtClean="0">
                <a:solidFill>
                  <a:schemeClr val="tx1"/>
                </a:solidFill>
                <a:effectLst/>
                <a:latin typeface="+mn-lt"/>
                <a:ea typeface="+mn-ea"/>
                <a:cs typeface="+mn-cs"/>
              </a:rPr>
              <a:t>Les domaines  « Agir, s’exprimer, comprendre à travers l’activité physique » ; « </a:t>
            </a:r>
            <a:r>
              <a:rPr lang="fr-FR" sz="1200" b="1" kern="1200" dirty="0" smtClean="0">
                <a:solidFill>
                  <a:schemeClr val="tx1"/>
                </a:solidFill>
                <a:effectLst/>
                <a:latin typeface="+mn-lt"/>
                <a:ea typeface="+mn-ea"/>
                <a:cs typeface="+mn-cs"/>
              </a:rPr>
              <a:t>Agir, s’exprimer, comprendre à travers les activités artistiques </a:t>
            </a:r>
            <a:r>
              <a:rPr lang="fr-FR" sz="1200" kern="1200" dirty="0" smtClean="0">
                <a:solidFill>
                  <a:schemeClr val="tx1"/>
                </a:solidFill>
                <a:effectLst/>
                <a:latin typeface="+mn-lt"/>
                <a:ea typeface="+mn-ea"/>
                <a:cs typeface="+mn-cs"/>
              </a:rPr>
              <a:t>» permettent de développer les interactions entre l’action, les sensations, l’imaginaire, la sensibilité et la pensée.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Développer du goût pour les pratiques artistiques</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Découvrir différentes formes d’expression </a:t>
            </a:r>
            <a:r>
              <a:rPr lang="fr-FR" sz="1200" kern="1200" dirty="0" smtClean="0">
                <a:solidFill>
                  <a:schemeClr val="tx1"/>
                </a:solidFill>
                <a:effectLst/>
                <a:latin typeface="+mn-lt"/>
                <a:ea typeface="+mn-ea"/>
                <a:cs typeface="+mn-cs"/>
              </a:rPr>
              <a:t>artistique  </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smtClean="0">
                <a:solidFill>
                  <a:schemeClr val="tx1"/>
                </a:solidFill>
                <a:effectLst/>
                <a:latin typeface="+mn-lt"/>
                <a:ea typeface="+mn-ea"/>
                <a:cs typeface="+mn-cs"/>
              </a:rPr>
              <a:t>Vivre et </a:t>
            </a:r>
            <a:r>
              <a:rPr lang="fr-FR" sz="1200" kern="1200" dirty="0" smtClean="0">
                <a:solidFill>
                  <a:schemeClr val="tx1"/>
                </a:solidFill>
                <a:effectLst/>
                <a:latin typeface="+mn-lt"/>
                <a:ea typeface="+mn-ea"/>
                <a:cs typeface="+mn-cs"/>
              </a:rPr>
              <a:t>exprimer des émotions, formuler des choix</a:t>
            </a:r>
            <a:r>
              <a:rPr lang="fr-FR" sz="1200"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r>
              <a:rPr lang="fr-FR" sz="1200" b="1" kern="1200" dirty="0" smtClean="0">
                <a:solidFill>
                  <a:schemeClr val="tx1"/>
                </a:solidFill>
                <a:effectLst/>
                <a:latin typeface="+mn-lt"/>
                <a:ea typeface="+mn-ea"/>
                <a:cs typeface="+mn-cs"/>
              </a:rPr>
              <a:t>Tout au long du cycle</a:t>
            </a:r>
            <a:r>
              <a:rPr lang="fr-FR" sz="1200" kern="1200" dirty="0" smtClean="0">
                <a:solidFill>
                  <a:schemeClr val="tx1"/>
                </a:solidFill>
                <a:effectLst/>
                <a:latin typeface="+mn-lt"/>
                <a:ea typeface="+mn-ea"/>
                <a:cs typeface="+mn-cs"/>
              </a:rPr>
              <a:t>, ils s’intéressent aux effets produits, aux résultats d’actions et situent ces effets ou résultats par rapport aux intentions qu’ils avaient. </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15</a:t>
            </a:fld>
            <a:endParaRPr lang="fr-FR"/>
          </a:p>
        </p:txBody>
      </p:sp>
    </p:spTree>
    <p:extLst>
      <p:ext uri="{BB962C8B-B14F-4D97-AF65-F5344CB8AC3E}">
        <p14:creationId xmlns:p14="http://schemas.microsoft.com/office/powerpoint/2010/main" val="1191367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a:t>
            </a:r>
            <a:r>
              <a:rPr lang="fr-FR" sz="1200" b="1" kern="1200" dirty="0" smtClean="0">
                <a:solidFill>
                  <a:schemeClr val="tx1"/>
                </a:solidFill>
                <a:effectLst/>
                <a:latin typeface="+mn-lt"/>
                <a:ea typeface="+mn-ea"/>
                <a:cs typeface="+mn-cs"/>
              </a:rPr>
              <a:t>productions plastiques et visuelles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Dessiner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Donner des occasions fréquentes de pratiquer, individuellement et collectivement</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Les enfants explorent librement, laissent des traces spontanées avec les outils qu’ils choisissent ou que l’enseignant leur propose, dans un espace dédié.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Ils découvrent des matériaux qui suscitent l’exploration de possibilités nouvelles, s’adaptent à une contrainte matérielle.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ébauches ou les 1ers dessins sont conservés pour favoriser des comparaisons dans la durée et aider chaque enfant à percevoir ses progrès ; ils peuvent faire l’objet de reprises ou de prolongements.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[Photos de réalisations différentes – du coin peinture]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S’exercer </a:t>
            </a:r>
            <a:r>
              <a:rPr lang="fr-FR" sz="1200" b="1" kern="1200" dirty="0" smtClean="0">
                <a:solidFill>
                  <a:schemeClr val="tx1"/>
                </a:solidFill>
                <a:effectLst/>
                <a:latin typeface="+mn-lt"/>
                <a:ea typeface="+mn-ea"/>
                <a:cs typeface="+mn-cs"/>
              </a:rPr>
              <a:t>au graphisme décoratif  </a:t>
            </a:r>
            <a:endParaRPr lang="fr-FR"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Tout au long du cycle</a:t>
            </a:r>
            <a:r>
              <a:rPr lang="fr-FR" sz="1200" kern="1200" dirty="0" smtClean="0">
                <a:solidFill>
                  <a:schemeClr val="tx1"/>
                </a:solidFill>
                <a:effectLst/>
                <a:latin typeface="+mn-lt"/>
                <a:ea typeface="+mn-ea"/>
                <a:cs typeface="+mn-cs"/>
              </a:rPr>
              <a:t>, les enfants rencontrent des graphismes décoratifs issus de traditions culturelles et d’époques variées.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Ils constituent des répertoires d’images, de motifs divers où ils puisent pour apprendre à reproduire, assembler, organiser, enchaîner à des fins créatives, mais aussi transformer et inventer dans des compositions.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L’exécution de tracés volontaires, sous la conduite de l’enseignant, conduit à une </a:t>
            </a:r>
            <a:r>
              <a:rPr lang="fr-FR" sz="1200" b="1" kern="1200" dirty="0" smtClean="0">
                <a:solidFill>
                  <a:schemeClr val="tx1"/>
                </a:solidFill>
                <a:effectLst/>
                <a:latin typeface="+mn-lt"/>
                <a:ea typeface="+mn-ea"/>
                <a:cs typeface="+mn-cs"/>
              </a:rPr>
              <a:t>observation fine </a:t>
            </a:r>
            <a:r>
              <a:rPr lang="fr-FR" sz="1200" kern="1200" dirty="0" smtClean="0">
                <a:solidFill>
                  <a:schemeClr val="tx1"/>
                </a:solidFill>
                <a:effectLst/>
                <a:latin typeface="+mn-lt"/>
                <a:ea typeface="+mn-ea"/>
                <a:cs typeface="+mn-cs"/>
              </a:rPr>
              <a:t>et à la discrimination des formes. Cela développe la coordination entre l’œil et la main ainsi qu’une habileté gestuelle diversifiée et adaptée qui va faciliter la maîtrise des tracés de l'écriture.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Réaliser </a:t>
            </a:r>
            <a:r>
              <a:rPr lang="fr-FR" sz="1200" b="1" kern="1200" dirty="0" smtClean="0">
                <a:solidFill>
                  <a:schemeClr val="tx1"/>
                </a:solidFill>
                <a:effectLst/>
                <a:latin typeface="+mn-lt"/>
                <a:ea typeface="+mn-ea"/>
                <a:cs typeface="+mn-cs"/>
              </a:rPr>
              <a:t>des compositions plastiques, planes et en </a:t>
            </a:r>
            <a:r>
              <a:rPr lang="fr-FR" sz="1200" b="1" kern="1200" dirty="0" smtClean="0">
                <a:solidFill>
                  <a:schemeClr val="tx1"/>
                </a:solidFill>
                <a:effectLst/>
                <a:latin typeface="+mn-lt"/>
                <a:ea typeface="+mn-ea"/>
                <a:cs typeface="+mn-cs"/>
              </a:rPr>
              <a:t>volume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PLAN</a:t>
            </a:r>
            <a:r>
              <a:rPr lang="fr-FR" sz="1200" b="1" kern="1200" baseline="0" dirty="0" smtClean="0">
                <a:solidFill>
                  <a:schemeClr val="tx1"/>
                </a:solidFill>
                <a:effectLst/>
                <a:latin typeface="+mn-lt"/>
                <a:ea typeface="+mn-ea"/>
                <a:cs typeface="+mn-cs"/>
              </a:rPr>
              <a:t> en 2D</a:t>
            </a:r>
            <a:endParaRPr lang="fr-FR"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Seuls ou en petit groupe, les enfants sont conduits à s'intéresser à la couleur, aux formes et aux volumes.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enfants expérimentent </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les mélanges (à partir des couleurs primaires), les nuances et les camaïeux, les superpositions, les juxtapositions, l’utilisation d’images et de moyens différents (craies, encre, peinture, pigments naturels…).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Ces expériences s'accompagnent de </a:t>
            </a:r>
            <a:r>
              <a:rPr lang="fr-FR" sz="1200" u="sng" kern="1200" dirty="0" smtClean="0">
                <a:solidFill>
                  <a:schemeClr val="tx1"/>
                </a:solidFill>
                <a:effectLst/>
                <a:latin typeface="+mn-lt"/>
                <a:ea typeface="+mn-ea"/>
                <a:cs typeface="+mn-cs"/>
              </a:rPr>
              <a:t>l'acquisition d'un lexique </a:t>
            </a:r>
            <a:r>
              <a:rPr lang="fr-FR" sz="1200" kern="1200" dirty="0" smtClean="0">
                <a:solidFill>
                  <a:schemeClr val="tx1"/>
                </a:solidFill>
                <a:effectLst/>
                <a:latin typeface="+mn-lt"/>
                <a:ea typeface="+mn-ea"/>
                <a:cs typeface="+mn-cs"/>
              </a:rPr>
              <a:t>approprié pour décrire les actions (foncer, éclaircir, épaissir...) ou les effets produits (épais, opaque, transparent...).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travail en volume permet aux enfants d’appréhender des matériaux très différents (argile, bois, béton cellulaire, carton, papier, etc.) ; une consigne présentée comme problème à résoudre transforme la représentation habituelle du matériau utilisé. Ce travail favorise la représentation du monde en trois dimensions, la recherche de l’équilibre et de la verticalité.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VOLUME en</a:t>
            </a:r>
            <a:r>
              <a:rPr lang="fr-FR" sz="1200" b="1" kern="1200" baseline="0" dirty="0" smtClean="0">
                <a:solidFill>
                  <a:schemeClr val="tx1"/>
                </a:solidFill>
                <a:effectLst/>
                <a:latin typeface="+mn-lt"/>
                <a:ea typeface="+mn-ea"/>
                <a:cs typeface="+mn-cs"/>
              </a:rPr>
              <a:t> 3D</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travail en volume permet aux enfants d’appréhender des matériaux très différents (argile, bois, béton cellulaire, carton, papier, etc.).</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Une consigne présentée comme problème à résoudre transforme la représentation habituelle du matériau utilisé.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Ce travail favorise la </a:t>
            </a:r>
            <a:r>
              <a:rPr lang="fr-FR" sz="1200" b="1" kern="1200" dirty="0" smtClean="0">
                <a:solidFill>
                  <a:schemeClr val="tx1"/>
                </a:solidFill>
                <a:effectLst/>
                <a:latin typeface="+mn-lt"/>
                <a:ea typeface="+mn-ea"/>
                <a:cs typeface="+mn-cs"/>
              </a:rPr>
              <a:t>représentation du monde en trois dimensions, la recherche de l’équilibre et de la verticalité</a:t>
            </a:r>
            <a:r>
              <a:rPr lang="fr-FR" sz="1200" kern="1200" dirty="0" smtClean="0">
                <a:solidFill>
                  <a:schemeClr val="tx1"/>
                </a:solidFill>
                <a:effectLst/>
                <a:latin typeface="+mn-lt"/>
                <a:ea typeface="+mn-ea"/>
                <a:cs typeface="+mn-cs"/>
              </a:rPr>
              <a:t>. </a:t>
            </a:r>
          </a:p>
          <a:p>
            <a:pPr marL="171450" indent="-171450">
              <a:buFontTx/>
              <a:buChar char="-"/>
            </a:pPr>
            <a:r>
              <a:rPr lang="fr-FR" sz="1200" b="1" kern="1200" dirty="0" smtClean="0">
                <a:solidFill>
                  <a:schemeClr val="tx1"/>
                </a:solidFill>
                <a:effectLst/>
                <a:latin typeface="+mn-lt"/>
                <a:ea typeface="+mn-ea"/>
                <a:cs typeface="+mn-cs"/>
              </a:rPr>
              <a:t>Observer, comprendre et transformer des images </a:t>
            </a:r>
          </a:p>
          <a:p>
            <a:pPr marL="0" indent="0">
              <a:buFontTx/>
              <a:buNone/>
            </a:pPr>
            <a:r>
              <a:rPr lang="fr-FR" sz="1200" kern="1200" dirty="0" smtClean="0">
                <a:solidFill>
                  <a:schemeClr val="tx1"/>
                </a:solidFill>
                <a:effectLst/>
                <a:latin typeface="+mn-lt"/>
                <a:ea typeface="+mn-ea"/>
                <a:cs typeface="+mn-cs"/>
              </a:rPr>
              <a:t>Les enfants apprennent peu à peu à caractériser les différentes images, fixes ou animées, et leurs fonctions, et à distinguer le réel de sa représentation, afin d’avoir à terme un regard critique sur la multitude d’images auxquelles ils sont confrontés depuis leur plus jeune âge. </a:t>
            </a:r>
          </a:p>
          <a:p>
            <a:r>
              <a:rPr lang="fr-FR" sz="1200" u="sng" kern="1200" dirty="0" smtClean="0">
                <a:solidFill>
                  <a:schemeClr val="tx1"/>
                </a:solidFill>
                <a:effectLst/>
                <a:latin typeface="+mn-lt"/>
                <a:ea typeface="+mn-ea"/>
                <a:cs typeface="+mn-cs"/>
              </a:rPr>
              <a:t>L’observation des œuvres, reproduites ou originales</a:t>
            </a:r>
            <a:r>
              <a:rPr lang="fr-FR" sz="1200" kern="1200" dirty="0" smtClean="0">
                <a:solidFill>
                  <a:schemeClr val="tx1"/>
                </a:solidFill>
                <a:effectLst/>
                <a:latin typeface="+mn-lt"/>
                <a:ea typeface="+mn-ea"/>
                <a:cs typeface="+mn-cs"/>
              </a:rPr>
              <a:t>, se mène en relation avec la pratique régulière de productions plastiques et d’échanges.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16</a:t>
            </a:fld>
            <a:endParaRPr lang="fr-FR"/>
          </a:p>
        </p:txBody>
      </p:sp>
    </p:spTree>
    <p:extLst>
      <p:ext uri="{BB962C8B-B14F-4D97-AF65-F5344CB8AC3E}">
        <p14:creationId xmlns:p14="http://schemas.microsoft.com/office/powerpoint/2010/main" val="2007441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Univers sonores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Jouer avec sa voix et acquérir un répertoire de comptines et de </a:t>
            </a:r>
            <a:r>
              <a:rPr lang="fr-FR" sz="1200" b="1" kern="1200" dirty="0" smtClean="0">
                <a:solidFill>
                  <a:schemeClr val="tx1"/>
                </a:solidFill>
                <a:effectLst/>
                <a:latin typeface="+mn-lt"/>
                <a:ea typeface="+mn-ea"/>
                <a:cs typeface="+mn-cs"/>
              </a:rPr>
              <a:t>chansons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Une exploration ludique (chuchotements, cris, respirations, bruits, imitations d'animaux ou d'éléments sonores de la vie quotidienne, jeux de hauteur...).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Dans un premier temps, l’enseignant privilégie les comptines et les chants composés de phrases musicales courtes, à structure simple, adaptées aux possibilités vocales des enfants (étendue restreinte, absence de trop grandes difficultés mélodiques et rythmiques). Il peut ensuite faire appel à des chants un peu plus complexes, notamment sur le plan rythmique.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Cahier</a:t>
            </a:r>
            <a:r>
              <a:rPr lang="fr-FR" sz="1200" i="1" kern="1200" baseline="0" dirty="0" smtClean="0">
                <a:solidFill>
                  <a:schemeClr val="tx1"/>
                </a:solidFill>
                <a:effectLst/>
                <a:latin typeface="+mn-lt"/>
                <a:ea typeface="+mn-ea"/>
                <a:cs typeface="+mn-cs"/>
              </a:rPr>
              <a:t> de chants – Extrait de la chanson en cours d’apprentissage – ENT : où trouver les fichiers sons pour chanter avec son enfant ?]</a:t>
            </a:r>
            <a:endParaRPr lang="fr-FR" sz="120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Explorer des instruments, utiliser les sonorités du </a:t>
            </a:r>
            <a:r>
              <a:rPr lang="fr-FR" sz="1200" b="1" kern="1200" dirty="0" smtClean="0">
                <a:solidFill>
                  <a:schemeClr val="tx1"/>
                </a:solidFill>
                <a:effectLst/>
                <a:latin typeface="+mn-lt"/>
                <a:ea typeface="+mn-ea"/>
                <a:cs typeface="+mn-cs"/>
              </a:rPr>
              <a:t>corps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Découverte de sources sonores variées,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liées à l'évolution des possibilités gestuelles des enfants.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Des activités d’exploration : les percussions corporelles, des objets divers parfois empruntés à la vie quotidienne, des instruments de percussion... Et contrôler progressivement les effets.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L'utilisation comparée d'instruments simples : apprécier les effets produits de manière à regrouper les instruments dans des familles :</a:t>
            </a:r>
            <a:r>
              <a:rPr lang="fr-FR" sz="1200" kern="1200" baseline="0" dirty="0" smtClean="0">
                <a:solidFill>
                  <a:schemeClr val="tx1"/>
                </a:solidFill>
                <a:effectLst/>
                <a:latin typeface="+mn-lt"/>
                <a:ea typeface="+mn-ea"/>
                <a:cs typeface="+mn-cs"/>
              </a:rPr>
              <a:t> « </a:t>
            </a:r>
            <a:r>
              <a:rPr lang="fr-FR" sz="1200" kern="1200" dirty="0" smtClean="0">
                <a:solidFill>
                  <a:schemeClr val="tx1"/>
                </a:solidFill>
                <a:effectLst/>
                <a:latin typeface="+mn-lt"/>
                <a:ea typeface="+mn-ea"/>
                <a:cs typeface="+mn-cs"/>
              </a:rPr>
              <a:t>ceux que l'on frappe, que l'on secoue, que l'on frotte, dans lesquels on souffle... ».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[Photo</a:t>
            </a:r>
            <a:r>
              <a:rPr lang="fr-FR" sz="1200" kern="1200" baseline="0" dirty="0" smtClean="0">
                <a:solidFill>
                  <a:schemeClr val="tx1"/>
                </a:solidFill>
                <a:effectLst/>
                <a:latin typeface="+mn-lt"/>
                <a:ea typeface="+mn-ea"/>
                <a:cs typeface="+mn-cs"/>
              </a:rPr>
              <a:t> ou vidéo d’une séance en classe – Ecoute d’une production collective]</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Affiner son </a:t>
            </a:r>
            <a:r>
              <a:rPr lang="fr-FR" sz="1200" b="1" kern="1200" dirty="0" smtClean="0">
                <a:solidFill>
                  <a:schemeClr val="tx1"/>
                </a:solidFill>
                <a:effectLst/>
                <a:latin typeface="+mn-lt"/>
                <a:ea typeface="+mn-ea"/>
                <a:cs typeface="+mn-cs"/>
              </a:rPr>
              <a:t>écoute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Développer la sensibilité, la discrimination et la mémoire auditive</a:t>
            </a:r>
            <a:r>
              <a:rPr lang="fr-FR" sz="1200" kern="1200" baseline="0" dirty="0" smtClean="0">
                <a:solidFill>
                  <a:schemeClr val="tx1"/>
                </a:solidFill>
                <a:effectLst/>
                <a:latin typeface="+mn-lt"/>
                <a:ea typeface="+mn-ea"/>
                <a:cs typeface="+mn-cs"/>
              </a:rPr>
              <a:t> :</a:t>
            </a:r>
            <a:br>
              <a:rPr lang="fr-FR" sz="1200" kern="1200" baseline="0" dirty="0" smtClean="0">
                <a:solidFill>
                  <a:schemeClr val="tx1"/>
                </a:solidFill>
                <a:effectLst/>
                <a:latin typeface="+mn-lt"/>
                <a:ea typeface="+mn-ea"/>
                <a:cs typeface="+mn-cs"/>
              </a:rPr>
            </a:br>
            <a:r>
              <a:rPr lang="fr-FR" sz="1200" kern="1200" baseline="0" dirty="0" smtClean="0">
                <a:solidFill>
                  <a:schemeClr val="tx1"/>
                </a:solidFill>
                <a:effectLst/>
                <a:latin typeface="+mn-lt"/>
                <a:ea typeface="+mn-ea"/>
                <a:cs typeface="+mn-cs"/>
              </a:rPr>
              <a:t>-- au cours des séances d’exploration et de production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 au cours de séances d’écoute tout d’abord à partir d’</a:t>
            </a:r>
            <a:r>
              <a:rPr lang="fr-FR" sz="1200" kern="1200" dirty="0" smtClean="0">
                <a:solidFill>
                  <a:schemeClr val="tx1"/>
                </a:solidFill>
                <a:effectLst/>
                <a:latin typeface="+mn-lt"/>
                <a:ea typeface="+mn-ea"/>
                <a:cs typeface="+mn-cs"/>
              </a:rPr>
              <a:t>extraits caractérisés par des contrastes forts (intensité sonore forte ou faible, tempo lent/rapide, sons graves/aigus, timbres de voix ou d'instruments...)</a:t>
            </a:r>
            <a:r>
              <a:rPr lang="fr-FR" sz="1200" kern="1200" baseline="0" dirty="0" smtClean="0">
                <a:solidFill>
                  <a:schemeClr val="tx1"/>
                </a:solidFill>
                <a:effectLst/>
                <a:latin typeface="+mn-lt"/>
                <a:ea typeface="+mn-ea"/>
                <a:cs typeface="+mn-cs"/>
              </a:rPr>
              <a:t> : </a:t>
            </a:r>
            <a:r>
              <a:rPr lang="fr-FR" sz="1200" kern="1200" dirty="0" smtClean="0">
                <a:solidFill>
                  <a:schemeClr val="tx1"/>
                </a:solidFill>
                <a:effectLst/>
                <a:latin typeface="+mn-lt"/>
                <a:ea typeface="+mn-ea"/>
                <a:cs typeface="+mn-cs"/>
              </a:rPr>
              <a:t>environnements sonores ;</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extraits d'œuvres musicales appartenant à différents styles, cultures et époques. </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17</a:t>
            </a:fld>
            <a:endParaRPr lang="fr-FR"/>
          </a:p>
        </p:txBody>
      </p:sp>
    </p:spTree>
    <p:extLst>
      <p:ext uri="{BB962C8B-B14F-4D97-AF65-F5344CB8AC3E}">
        <p14:creationId xmlns:p14="http://schemas.microsoft.com/office/powerpoint/2010/main" val="1574872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 spectacle vivant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Pratiquer quelques activités des arts du spectacle </a:t>
            </a:r>
            <a:r>
              <a:rPr lang="fr-FR" sz="1200" b="1" kern="1200" dirty="0" smtClean="0">
                <a:solidFill>
                  <a:schemeClr val="tx1"/>
                </a:solidFill>
                <a:effectLst/>
                <a:latin typeface="+mn-lt"/>
                <a:ea typeface="+mn-ea"/>
                <a:cs typeface="+mn-cs"/>
              </a:rPr>
              <a:t>vivant</a:t>
            </a:r>
            <a:r>
              <a:rPr lang="fr-FR" sz="1200" b="0" kern="1200" dirty="0" smtClean="0">
                <a:solidFill>
                  <a:schemeClr val="tx1"/>
                </a:solidFill>
                <a:effectLst/>
                <a:latin typeface="+mn-lt"/>
                <a:ea typeface="+mn-ea"/>
                <a:cs typeface="+mn-cs"/>
              </a:rPr>
              <a:t> en</a:t>
            </a:r>
            <a:r>
              <a:rPr lang="fr-FR" sz="1200" b="0" kern="1200" baseline="0" dirty="0" smtClean="0">
                <a:solidFill>
                  <a:schemeClr val="tx1"/>
                </a:solidFill>
                <a:effectLst/>
                <a:latin typeface="+mn-lt"/>
                <a:ea typeface="+mn-ea"/>
                <a:cs typeface="+mn-cs"/>
              </a:rPr>
              <a:t> lien avec les activités motrices</a:t>
            </a:r>
            <a:endParaRPr lang="fr-FR"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Au fil des séances, l’enseignant leur propose d’imiter, d’inventer, d’assembler des propositions personnelles ou partagées.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 les amène à s’approprier progressivement un espace scénique pour s’inscrire dans une production collective.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 les aide à entrer en relation avec les autres, que ce soit lors de rituels de début ou de fin de séance, lors de compositions instantanées au cours desquelles ils improvisent, ou lors d’un moment de production construit avec l’aide d’un adulte et que les enfants mémorisent.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Grâce aux temps </a:t>
            </a:r>
            <a:r>
              <a:rPr lang="fr-FR" sz="1200" b="1" kern="1200" dirty="0" smtClean="0">
                <a:solidFill>
                  <a:schemeClr val="tx1"/>
                </a:solidFill>
                <a:effectLst/>
                <a:latin typeface="+mn-lt"/>
                <a:ea typeface="+mn-ea"/>
                <a:cs typeface="+mn-cs"/>
              </a:rPr>
              <a:t>d’observation</a:t>
            </a:r>
            <a:r>
              <a:rPr lang="fr-FR" sz="1200" kern="1200" dirty="0" smtClean="0">
                <a:solidFill>
                  <a:schemeClr val="tx1"/>
                </a:solidFill>
                <a:effectLst/>
                <a:latin typeface="+mn-lt"/>
                <a:ea typeface="+mn-ea"/>
                <a:cs typeface="+mn-cs"/>
              </a:rPr>
              <a:t> et </a:t>
            </a:r>
            <a:r>
              <a:rPr lang="fr-FR" sz="1200" b="1" kern="1200" dirty="0" smtClean="0">
                <a:solidFill>
                  <a:schemeClr val="tx1"/>
                </a:solidFill>
                <a:effectLst/>
                <a:latin typeface="+mn-lt"/>
                <a:ea typeface="+mn-ea"/>
                <a:cs typeface="+mn-cs"/>
              </a:rPr>
              <a:t>d’échanges</a:t>
            </a:r>
            <a:r>
              <a:rPr lang="fr-FR" sz="1200" kern="1200" dirty="0" smtClean="0">
                <a:solidFill>
                  <a:schemeClr val="tx1"/>
                </a:solidFill>
                <a:effectLst/>
                <a:latin typeface="+mn-lt"/>
                <a:ea typeface="+mn-ea"/>
                <a:cs typeface="+mn-cs"/>
              </a:rPr>
              <a:t> avec les autres, les enfants deviennent progressivement des </a:t>
            </a:r>
            <a:r>
              <a:rPr lang="fr-FR" sz="1200" u="sng" kern="1200" dirty="0" smtClean="0">
                <a:solidFill>
                  <a:schemeClr val="tx1"/>
                </a:solidFill>
                <a:effectLst/>
                <a:latin typeface="+mn-lt"/>
                <a:ea typeface="+mn-ea"/>
                <a:cs typeface="+mn-cs"/>
              </a:rPr>
              <a:t>spectateurs actifs et attentifs</a:t>
            </a:r>
            <a:r>
              <a:rPr lang="fr-FR" sz="1200" kern="1200" dirty="0" smtClean="0">
                <a:solidFill>
                  <a:schemeClr val="tx1"/>
                </a:solidFill>
                <a:effectLst/>
                <a:latin typeface="+mn-lt"/>
                <a:ea typeface="+mn-ea"/>
                <a:cs typeface="+mn-cs"/>
              </a:rPr>
              <a:t>.</a:t>
            </a:r>
            <a:endParaRPr lang="fr-FR" sz="1200" b="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18</a:t>
            </a:fld>
            <a:endParaRPr lang="fr-FR"/>
          </a:p>
        </p:txBody>
      </p:sp>
    </p:spTree>
    <p:extLst>
      <p:ext uri="{BB962C8B-B14F-4D97-AF65-F5344CB8AC3E}">
        <p14:creationId xmlns:p14="http://schemas.microsoft.com/office/powerpoint/2010/main" val="984156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Les domaines «</a:t>
            </a:r>
            <a:r>
              <a:rPr lang="fr-FR" sz="1200" b="1" kern="1200" dirty="0" smtClean="0">
                <a:solidFill>
                  <a:schemeClr val="tx1"/>
                </a:solidFill>
                <a:effectLst/>
                <a:latin typeface="+mn-lt"/>
                <a:ea typeface="+mn-ea"/>
                <a:cs typeface="+mn-cs"/>
              </a:rPr>
              <a:t> Construire les premiers outils pour structurer sa pensée </a:t>
            </a:r>
            <a:r>
              <a:rPr lang="fr-FR" sz="1200" kern="1200" dirty="0" smtClean="0">
                <a:solidFill>
                  <a:schemeClr val="tx1"/>
                </a:solidFill>
                <a:effectLst/>
                <a:latin typeface="+mn-lt"/>
                <a:ea typeface="+mn-ea"/>
                <a:cs typeface="+mn-cs"/>
              </a:rPr>
              <a:t>» et « Explorer le monde » s’attachent à développer une première compréhension de l’environnement des enfants et à susciter leur questionnement. En s’appuyant sur des connaissances initiales liées à leur vécu, l’école maternelle met en place un parcours qui leur permet d’ordonner le monde qui les entoure, d’accéder à des représentations usuelles et à des savoirs que l’école élémentaire enrichira.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19</a:t>
            </a:fld>
            <a:endParaRPr lang="fr-FR"/>
          </a:p>
        </p:txBody>
      </p:sp>
    </p:spTree>
    <p:extLst>
      <p:ext uri="{BB962C8B-B14F-4D97-AF65-F5344CB8AC3E}">
        <p14:creationId xmlns:p14="http://schemas.microsoft.com/office/powerpoint/2010/main" val="16926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 L’enseignant met en place dans sa classe des situations d’apprentissage variées : jeu, résolution de problèmes, entraînements, etc. et les choisit selon les besoins du groupe classe et ceux de chaque enfant. </a:t>
            </a:r>
          </a:p>
          <a:p>
            <a:r>
              <a:rPr lang="fr-FR" sz="1200" kern="1200" dirty="0" smtClean="0">
                <a:solidFill>
                  <a:schemeClr val="tx1"/>
                </a:solidFill>
                <a:effectLst/>
                <a:latin typeface="+mn-lt"/>
                <a:ea typeface="+mn-ea"/>
                <a:cs typeface="+mn-cs"/>
              </a:rPr>
              <a:t>- Il favorise les interactions entre enfants et crée les conditions d’une attention partagée, la prise en compte du point de vue de l’autre en visant l’insertion dans une communauté d’apprentissage. </a:t>
            </a:r>
          </a:p>
          <a:p>
            <a:r>
              <a:rPr lang="fr-FR" sz="1200" kern="1200" dirty="0" smtClean="0">
                <a:solidFill>
                  <a:schemeClr val="tx1"/>
                </a:solidFill>
                <a:effectLst/>
                <a:latin typeface="+mn-lt"/>
                <a:ea typeface="+mn-ea"/>
                <a:cs typeface="+mn-cs"/>
              </a:rPr>
              <a:t>- Il développe leur capacité à interagir à travers des projets, pour réaliser des productions adaptées à leurs possibilités. </a:t>
            </a:r>
          </a:p>
          <a:p>
            <a:r>
              <a:rPr lang="fr-FR" sz="1200" kern="1200" dirty="0" smtClean="0">
                <a:solidFill>
                  <a:schemeClr val="tx1"/>
                </a:solidFill>
                <a:effectLst/>
                <a:latin typeface="+mn-lt"/>
                <a:ea typeface="+mn-ea"/>
                <a:cs typeface="+mn-cs"/>
              </a:rPr>
              <a:t>Dans tous les cas, les situations inscrites dans un vécu commun sont préférables aux exercices formels proposés sous forme de fiches. »</a:t>
            </a:r>
          </a:p>
          <a:p>
            <a:r>
              <a:rPr lang="fr-FR" b="1" dirty="0" smtClean="0"/>
              <a:t>« Apprendre en jouant</a:t>
            </a:r>
          </a:p>
          <a:p>
            <a:r>
              <a:rPr lang="fr-FR" dirty="0" smtClean="0"/>
              <a:t>Le jeu favorise la richesse des expériences vécues par les enfants dans l'ensemble des classes de l’école maternelle et alimente tous les domaines d’apprentissages. Il permet aux enfants d’exercer leur autonomie, d‘agir sur le réel, de construire des fictions et de développer leur imaginaire, d’exercer des conduites motrices, d’expérimenter des règles et des rôles sociaux variés. Il favorise la communication avec les autres et la construction de liens forts d’amitié. Il revêt diverses formes : jeux symboliques, jeux d’exploration, jeux de construction et de manipulation, jeux collectifs et jeux de société, jeux fabriqués et inventés, etc. L’enseignant donne à tous les enfants un temps suffisant pour déployer leur activité de jeu. Il les observe dans leur jeu libre afin de mieux les connaître. Il propose aussi des jeux structurés visant explicitement des apprentissages spécifiques. </a:t>
            </a:r>
          </a:p>
          <a:p>
            <a:r>
              <a:rPr lang="fr-FR" b="1" dirty="0" smtClean="0"/>
              <a:t>Apprendre en réfléchissant et en résolvant des problèmes</a:t>
            </a:r>
          </a:p>
          <a:p>
            <a:r>
              <a:rPr lang="fr-FR" dirty="0" smtClean="0"/>
              <a:t>Pour provoquer la réflexion des enfants, l’enseignant les met face à des problèmes à leur portée. Quels que soient le domaine d’apprentissage et le moment de vie de classe, il cible des situations, pose des questions ouvertes pour lesquelles les enfants n’ont pas alors de réponse directement disponible. Mentalement, ils recoupent des situations, ils font appel à leurs connaissances, ils font l’inventaire de possibles, ils sélectionnent. Ils tâtonnent et font des essais de réponse. L’enseignant est attentif aux cheminements qui se manifestent par le langage ou en action ; il valorise les essais et suscite des discussions. Ces activités cognitives de haut niveau sont fondamentales pour donner aux enfants l’envie d’apprendre et les rendre autonomes intellectuellement.</a:t>
            </a:r>
          </a:p>
          <a:p>
            <a:r>
              <a:rPr lang="fr-FR" b="1" dirty="0" smtClean="0"/>
              <a:t>Apprendre en s’exerçant</a:t>
            </a:r>
          </a:p>
          <a:p>
            <a:r>
              <a:rPr lang="fr-FR" dirty="0" smtClean="0"/>
              <a:t>Les apprentissages des jeunes enfants s’inscrivent dans un temps long et leurs progrès sont rarement linéaires. Ils nécessitent souvent un temps d’appropriation qui peut passer soit par la reprise de processus connus, soit par de nouvelles situations. Leur stabilisation nécessite de nombreuses répétitions dans des conditions variées. Les modalités d’apprentissage peuvent aller, pour les enfants les plus grands, jusqu’à des situations d’entraînement ou d’auto-entraînement, voire d’automatisation. L’enseignant veille alors à expliquer aux enfants ce qu’ils sont en train d’apprendre, à leur faire comprendre le sens des efforts demandés et à leur faire percevoir les progrès réalisés. Dans tous les cas, les choix pédagogiques prennent en compte les acquis des enfants.</a:t>
            </a:r>
          </a:p>
          <a:p>
            <a:r>
              <a:rPr lang="fr-FR" b="1" dirty="0" smtClean="0"/>
              <a:t>Apprendre en se remémorant et en mémorisant</a:t>
            </a:r>
          </a:p>
          <a:p>
            <a:r>
              <a:rPr lang="fr-FR" dirty="0" smtClean="0"/>
              <a:t>Les opérations mentales de mémorisation chez les jeunes enfants ne sont pas volontaires. Chez les plus jeunes, elles dépendent de l’aspect émotionnel des situations et du vécu d’évènements répétitifs qu’un adulte a nommés et commentés. Ces enfants s’appuient fortement sur ce qu’ils perçoivent visuellement pour maintenir des informations en mémoire temporaire, alors qu’à partir de cinq-six ans c’est le langage qui leur a été adressé qui leur permet de comprendre et de retenir. </a:t>
            </a:r>
          </a:p>
          <a:p>
            <a:r>
              <a:rPr lang="fr-FR" dirty="0" smtClean="0"/>
              <a:t>L’enseignant stabilise les informations, s’attache à ce qu’elles soient claires pour permettre aux enfants de se les remémorer. Il organise des retours réguliers sur les découvertes et acquisitions antérieures pour s’assurer de leur stabilisation, et ceci dans tous les domaines. Engager la classe dans l’activité est l’occasion d’un rappel de connaissances antérieures sur lesquelles s'appuyer, de mises en relations avec des situations différentes déjà rencontrées ou de problèmes similaires posés au groupe. L’enseignant anime des moments qui ont clairement la fonction de faire apprendre, notamment avec des comptines, des chansons ou des poèmes. Il valorise la restitution, l’évocation de ce qui a été mémorisé ; il aide les enfants à prendre conscience qu’apprendre à l’école, c’est remobiliser en permanence les acquis antérieurs pour aller plus loin. »</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a:t>
            </a:fld>
            <a:endParaRPr lang="fr-FR"/>
          </a:p>
        </p:txBody>
      </p:sp>
    </p:spTree>
    <p:extLst>
      <p:ext uri="{BB962C8B-B14F-4D97-AF65-F5344CB8AC3E}">
        <p14:creationId xmlns:p14="http://schemas.microsoft.com/office/powerpoint/2010/main" val="343166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Découvrir les nombres et leurs utilisations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Construire le nombre pour exprimer les quantités </a:t>
            </a:r>
            <a:endParaRPr lang="fr-FR"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Avant 4 ans</a:t>
            </a:r>
            <a:r>
              <a:rPr lang="fr-FR" sz="1200" kern="1200" dirty="0" smtClean="0">
                <a:solidFill>
                  <a:schemeClr val="tx1"/>
                </a:solidFill>
                <a:effectLst/>
                <a:latin typeface="+mn-lt"/>
                <a:ea typeface="+mn-ea"/>
                <a:cs typeface="+mn-cs"/>
              </a:rPr>
              <a:t>, l’enfant fait d’abord appel à une estimation perceptive et globale </a:t>
            </a:r>
            <a:r>
              <a:rPr lang="fr-FR" sz="1200" kern="1200" baseline="0" dirty="0" smtClean="0">
                <a:solidFill>
                  <a:schemeClr val="tx1"/>
                </a:solidFill>
                <a:effectLst/>
                <a:latin typeface="+mn-lt"/>
                <a:ea typeface="+mn-ea"/>
                <a:cs typeface="+mn-cs"/>
              </a:rPr>
              <a:t> : </a:t>
            </a:r>
            <a:r>
              <a:rPr lang="fr-FR" sz="1200" kern="1200" dirty="0" smtClean="0">
                <a:solidFill>
                  <a:schemeClr val="tx1"/>
                </a:solidFill>
                <a:effectLst/>
                <a:latin typeface="+mn-lt"/>
                <a:ea typeface="+mn-ea"/>
                <a:cs typeface="+mn-cs"/>
              </a:rPr>
              <a:t>plus, moins, pareil, beaucoup, pas beaucoup. Progressivement, il passe de l’apparence des collections à la prise en compte des quantités.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comparaison des collections et la production d’une collection de même cardinal qu’une autre sont des activités essentielles pour l’apprentissage du nombre.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nombre en tant </a:t>
            </a:r>
            <a:r>
              <a:rPr lang="fr-FR" sz="1200" b="1" kern="1200" dirty="0" smtClean="0">
                <a:solidFill>
                  <a:schemeClr val="tx1"/>
                </a:solidFill>
                <a:effectLst/>
                <a:latin typeface="+mn-lt"/>
                <a:ea typeface="+mn-ea"/>
                <a:cs typeface="+mn-cs"/>
              </a:rPr>
              <a:t>qu’outil de mesure de la quantité </a:t>
            </a:r>
            <a:r>
              <a:rPr lang="fr-FR" sz="1200" kern="1200" dirty="0" smtClean="0">
                <a:solidFill>
                  <a:schemeClr val="tx1"/>
                </a:solidFill>
                <a:effectLst/>
                <a:latin typeface="+mn-lt"/>
                <a:ea typeface="+mn-ea"/>
                <a:cs typeface="+mn-cs"/>
              </a:rPr>
              <a:t>est stabilisé quand l’enfant peut l’associer à une collection, quelle qu’en soit la nature, la taille des éléments et l’espace occupé : cinq permet indistinctement de désigner cinq fourmis, cinq cubes ou cinq éléphants.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Les 3 années de l’école maternelle </a:t>
            </a:r>
            <a:r>
              <a:rPr lang="fr-FR" sz="1200" kern="1200" dirty="0" smtClean="0">
                <a:solidFill>
                  <a:schemeClr val="tx1"/>
                </a:solidFill>
                <a:effectLst/>
                <a:latin typeface="+mn-lt"/>
                <a:ea typeface="+mn-ea"/>
                <a:cs typeface="+mn-cs"/>
              </a:rPr>
              <a:t>sont nécessaires et parfois non suffisantes pour stabiliser ces connaissances en veillant à ce que les nombres travaillés soient </a:t>
            </a:r>
            <a:r>
              <a:rPr lang="fr-FR" sz="1200" b="1" kern="1200" dirty="0" smtClean="0">
                <a:solidFill>
                  <a:schemeClr val="tx1"/>
                </a:solidFill>
                <a:effectLst/>
                <a:latin typeface="+mn-lt"/>
                <a:ea typeface="+mn-ea"/>
                <a:cs typeface="+mn-cs"/>
              </a:rPr>
              <a:t>composés</a:t>
            </a:r>
            <a:r>
              <a:rPr lang="fr-FR" sz="1200" kern="1200" dirty="0" smtClean="0">
                <a:solidFill>
                  <a:schemeClr val="tx1"/>
                </a:solidFill>
                <a:effectLst/>
                <a:latin typeface="+mn-lt"/>
                <a:ea typeface="+mn-ea"/>
                <a:cs typeface="+mn-cs"/>
              </a:rPr>
              <a:t> et </a:t>
            </a:r>
            <a:r>
              <a:rPr lang="fr-FR" sz="1200" b="1" kern="1200" dirty="0" smtClean="0">
                <a:solidFill>
                  <a:schemeClr val="tx1"/>
                </a:solidFill>
                <a:effectLst/>
                <a:latin typeface="+mn-lt"/>
                <a:ea typeface="+mn-ea"/>
                <a:cs typeface="+mn-cs"/>
              </a:rPr>
              <a:t>décomposés</a:t>
            </a:r>
            <a:r>
              <a:rPr lang="fr-FR" sz="1200" kern="1200" dirty="0" smtClean="0">
                <a:solidFill>
                  <a:schemeClr val="tx1"/>
                </a:solidFill>
                <a:effectLst/>
                <a:latin typeface="+mn-lt"/>
                <a:ea typeface="+mn-ea"/>
                <a:cs typeface="+mn-cs"/>
              </a:rPr>
              <a:t>. La maîtrise de la </a:t>
            </a:r>
            <a:r>
              <a:rPr lang="fr-FR" sz="1200" b="1" kern="1200" dirty="0" smtClean="0">
                <a:solidFill>
                  <a:schemeClr val="tx1"/>
                </a:solidFill>
                <a:effectLst/>
                <a:latin typeface="+mn-lt"/>
                <a:ea typeface="+mn-ea"/>
                <a:cs typeface="+mn-cs"/>
              </a:rPr>
              <a:t>décomposition</a:t>
            </a:r>
            <a:r>
              <a:rPr lang="fr-FR" sz="1200" kern="1200" dirty="0" smtClean="0">
                <a:solidFill>
                  <a:schemeClr val="tx1"/>
                </a:solidFill>
                <a:effectLst/>
                <a:latin typeface="+mn-lt"/>
                <a:ea typeface="+mn-ea"/>
                <a:cs typeface="+mn-cs"/>
              </a:rPr>
              <a:t> des nombres est une condition nécessaire à la construction du nombre. </a:t>
            </a:r>
            <a:endParaRPr lang="fr-FR" sz="1200" b="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Stabiliser la connaissance des petits </a:t>
            </a:r>
            <a:r>
              <a:rPr lang="fr-FR" sz="1200" b="1" kern="1200" dirty="0" smtClean="0">
                <a:solidFill>
                  <a:schemeClr val="tx1"/>
                </a:solidFill>
                <a:effectLst/>
                <a:latin typeface="+mn-lt"/>
                <a:ea typeface="+mn-ea"/>
                <a:cs typeface="+mn-cs"/>
              </a:rPr>
              <a:t>nombres,</a:t>
            </a:r>
            <a:r>
              <a:rPr lang="fr-FR" sz="1200" b="1" kern="1200" baseline="0" dirty="0" smtClean="0">
                <a:solidFill>
                  <a:schemeClr val="tx1"/>
                </a:solidFill>
                <a:effectLst/>
                <a:latin typeface="+mn-lt"/>
                <a:ea typeface="+mn-ea"/>
                <a:cs typeface="+mn-cs"/>
              </a:rPr>
              <a:t> </a:t>
            </a:r>
            <a:r>
              <a:rPr lang="fr-FR" sz="1200" b="0" kern="1200" baseline="0" dirty="0" smtClean="0">
                <a:solidFill>
                  <a:schemeClr val="tx1"/>
                </a:solidFill>
                <a:effectLst/>
                <a:latin typeface="+mn-lt"/>
                <a:ea typeface="+mn-ea"/>
                <a:cs typeface="+mn-cs"/>
              </a:rPr>
              <a:t>jusqu’à </a:t>
            </a:r>
            <a:r>
              <a:rPr lang="fr-FR" sz="1200" b="1" kern="1200" baseline="0" dirty="0" smtClean="0">
                <a:solidFill>
                  <a:schemeClr val="tx1"/>
                </a:solidFill>
                <a:effectLst/>
                <a:latin typeface="+mn-lt"/>
                <a:ea typeface="+mn-ea"/>
                <a:cs typeface="+mn-cs"/>
              </a:rPr>
              <a:t>10 </a:t>
            </a:r>
            <a:r>
              <a:rPr lang="fr-FR" sz="1200" b="0" kern="1200" baseline="0" dirty="0" smtClean="0">
                <a:solidFill>
                  <a:schemeClr val="tx1"/>
                </a:solidFill>
                <a:effectLst/>
                <a:latin typeface="+mn-lt"/>
                <a:ea typeface="+mn-ea"/>
                <a:cs typeface="+mn-cs"/>
              </a:rPr>
              <a:t>au Cycle 1</a:t>
            </a:r>
            <a:endParaRPr lang="fr-FR"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stabilisation de la notion de quantité : exemple 3, est la </a:t>
            </a:r>
            <a:r>
              <a:rPr lang="fr-FR" sz="1200" b="1" kern="1200" dirty="0" smtClean="0">
                <a:solidFill>
                  <a:schemeClr val="tx1"/>
                </a:solidFill>
                <a:effectLst/>
                <a:latin typeface="+mn-lt"/>
                <a:ea typeface="+mn-ea"/>
                <a:cs typeface="+mn-cs"/>
              </a:rPr>
              <a:t>capacité</a:t>
            </a:r>
            <a:r>
              <a:rPr lang="fr-FR" sz="1200" kern="1200" dirty="0" smtClean="0">
                <a:solidFill>
                  <a:schemeClr val="tx1"/>
                </a:solidFill>
                <a:effectLst/>
                <a:latin typeface="+mn-lt"/>
                <a:ea typeface="+mn-ea"/>
                <a:cs typeface="+mn-cs"/>
              </a:rPr>
              <a:t> à donner, montrer, évaluer ou prendre un, deux ou trois et à composer et décomposer deux et trois.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Avant 4 ans </a:t>
            </a:r>
            <a:r>
              <a:rPr lang="fr-FR" sz="1200" b="0" kern="1200" dirty="0" smtClean="0">
                <a:solidFill>
                  <a:schemeClr val="tx1"/>
                </a:solidFill>
                <a:effectLst/>
                <a:latin typeface="+mn-lt"/>
                <a:ea typeface="+mn-ea"/>
                <a:cs typeface="+mn-cs"/>
              </a:rPr>
              <a:t>: stabiliser </a:t>
            </a:r>
            <a:r>
              <a:rPr lang="fr-FR" sz="1200" b="1" kern="1200" dirty="0" smtClean="0">
                <a:solidFill>
                  <a:schemeClr val="tx1"/>
                </a:solidFill>
                <a:effectLst/>
                <a:latin typeface="+mn-lt"/>
                <a:ea typeface="+mn-ea"/>
                <a:cs typeface="+mn-cs"/>
              </a:rPr>
              <a:t>jusqu’à 5</a:t>
            </a:r>
            <a:r>
              <a:rPr lang="fr-FR" sz="1200" b="0" kern="1200" dirty="0" smtClean="0">
                <a:solidFill>
                  <a:schemeClr val="tx1"/>
                </a:solidFill>
                <a:effectLst/>
                <a:latin typeface="+mn-lt"/>
                <a:ea typeface="+mn-ea"/>
                <a:cs typeface="+mn-cs"/>
              </a:rPr>
              <a:t> grâce</a:t>
            </a:r>
            <a:r>
              <a:rPr lang="fr-FR" sz="1200" b="0" kern="1200" baseline="0" dirty="0" smtClean="0">
                <a:solidFill>
                  <a:schemeClr val="tx1"/>
                </a:solidFill>
                <a:effectLst/>
                <a:latin typeface="+mn-lt"/>
                <a:ea typeface="+mn-ea"/>
                <a:cs typeface="+mn-cs"/>
              </a:rPr>
              <a:t> à des activités </a:t>
            </a:r>
            <a:r>
              <a:rPr lang="fr-FR" sz="1200" kern="1200" dirty="0" smtClean="0">
                <a:solidFill>
                  <a:schemeClr val="tx1"/>
                </a:solidFill>
                <a:effectLst/>
                <a:latin typeface="+mn-lt"/>
                <a:ea typeface="+mn-ea"/>
                <a:cs typeface="+mn-cs"/>
              </a:rPr>
              <a:t>nombreuses et variées portant sur la décomposition et recomposition des petites quantités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Après 4 ans : </a:t>
            </a:r>
            <a:r>
              <a:rPr lang="fr-FR" sz="1200" b="0" kern="1200" dirty="0" smtClean="0">
                <a:solidFill>
                  <a:schemeClr val="tx1"/>
                </a:solidFill>
                <a:effectLst/>
                <a:latin typeface="+mn-lt"/>
                <a:ea typeface="+mn-ea"/>
                <a:cs typeface="+mn-cs"/>
              </a:rPr>
              <a:t>stabiliser </a:t>
            </a:r>
            <a:r>
              <a:rPr lang="fr-FR" sz="1200" b="1" kern="1200" dirty="0" smtClean="0">
                <a:solidFill>
                  <a:schemeClr val="tx1"/>
                </a:solidFill>
                <a:effectLst/>
                <a:latin typeface="+mn-lt"/>
                <a:ea typeface="+mn-ea"/>
                <a:cs typeface="+mn-cs"/>
              </a:rPr>
              <a:t>jusqu’à 10 </a:t>
            </a:r>
            <a:r>
              <a:rPr lang="fr-FR" sz="1200" b="0" kern="1200" dirty="0" smtClean="0">
                <a:solidFill>
                  <a:schemeClr val="tx1"/>
                </a:solidFill>
                <a:effectLst/>
                <a:latin typeface="+mn-lt"/>
                <a:ea typeface="+mn-ea"/>
                <a:cs typeface="+mn-cs"/>
              </a:rPr>
              <a:t>grâce</a:t>
            </a:r>
            <a:r>
              <a:rPr lang="fr-FR" sz="1200" b="0" kern="1200" baseline="0" dirty="0" smtClean="0">
                <a:solidFill>
                  <a:schemeClr val="tx1"/>
                </a:solidFill>
                <a:effectLst/>
                <a:latin typeface="+mn-lt"/>
                <a:ea typeface="+mn-ea"/>
                <a:cs typeface="+mn-cs"/>
              </a:rPr>
              <a:t> à des </a:t>
            </a:r>
            <a:r>
              <a:rPr lang="fr-FR" sz="1200" kern="1200" dirty="0" smtClean="0">
                <a:solidFill>
                  <a:schemeClr val="tx1"/>
                </a:solidFill>
                <a:effectLst/>
                <a:latin typeface="+mn-lt"/>
                <a:ea typeface="+mn-ea"/>
                <a:cs typeface="+mn-cs"/>
              </a:rPr>
              <a:t>activités de décomposition et recomposition </a:t>
            </a:r>
            <a:endParaRPr lang="fr-FR" sz="1200" b="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Utiliser le nombre pour désigner un rang, une </a:t>
            </a:r>
            <a:r>
              <a:rPr lang="fr-FR" sz="1200" b="1" kern="1200" dirty="0" smtClean="0">
                <a:solidFill>
                  <a:schemeClr val="tx1"/>
                </a:solidFill>
                <a:effectLst/>
                <a:latin typeface="+mn-lt"/>
                <a:ea typeface="+mn-ea"/>
                <a:cs typeface="+mn-cs"/>
              </a:rPr>
              <a:t>position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Pour</a:t>
            </a:r>
            <a:r>
              <a:rPr lang="fr-FR" sz="1200" b="0" kern="1200" baseline="0" dirty="0" smtClean="0">
                <a:solidFill>
                  <a:schemeClr val="tx1"/>
                </a:solidFill>
                <a:effectLst/>
                <a:latin typeface="+mn-lt"/>
                <a:ea typeface="+mn-ea"/>
                <a:cs typeface="+mn-cs"/>
              </a:rPr>
              <a:t> g</a:t>
            </a:r>
            <a:r>
              <a:rPr lang="fr-FR" sz="1200" kern="1200" dirty="0" smtClean="0">
                <a:solidFill>
                  <a:schemeClr val="tx1"/>
                </a:solidFill>
                <a:effectLst/>
                <a:latin typeface="+mn-lt"/>
                <a:ea typeface="+mn-ea"/>
                <a:cs typeface="+mn-cs"/>
              </a:rPr>
              <a:t>arder en mémoire le rang et la position des objets (troisième perle, cinquième cerceau), les enfants doivent définir un </a:t>
            </a:r>
            <a:r>
              <a:rPr lang="fr-FR" sz="1200" b="1" kern="1200" dirty="0" smtClean="0">
                <a:solidFill>
                  <a:schemeClr val="tx1"/>
                </a:solidFill>
                <a:effectLst/>
                <a:latin typeface="+mn-lt"/>
                <a:ea typeface="+mn-ea"/>
                <a:cs typeface="+mn-cs"/>
              </a:rPr>
              <a:t>sens de lecture</a:t>
            </a:r>
            <a:r>
              <a:rPr lang="fr-FR" sz="1200" kern="1200" dirty="0" smtClean="0">
                <a:solidFill>
                  <a:schemeClr val="tx1"/>
                </a:solidFill>
                <a:effectLst/>
                <a:latin typeface="+mn-lt"/>
                <a:ea typeface="+mn-ea"/>
                <a:cs typeface="+mn-cs"/>
              </a:rPr>
              <a:t>, un </a:t>
            </a:r>
            <a:r>
              <a:rPr lang="fr-FR" sz="1200" b="1" kern="1200" dirty="0" smtClean="0">
                <a:solidFill>
                  <a:schemeClr val="tx1"/>
                </a:solidFill>
                <a:effectLst/>
                <a:latin typeface="+mn-lt"/>
                <a:ea typeface="+mn-ea"/>
                <a:cs typeface="+mn-cs"/>
              </a:rPr>
              <a:t>sens de parcours</a:t>
            </a:r>
            <a:r>
              <a:rPr lang="fr-FR" sz="1200" kern="1200" dirty="0" smtClean="0">
                <a:solidFill>
                  <a:schemeClr val="tx1"/>
                </a:solidFill>
                <a:effectLst/>
                <a:latin typeface="+mn-lt"/>
                <a:ea typeface="+mn-ea"/>
                <a:cs typeface="+mn-cs"/>
              </a:rPr>
              <a:t>, c’est-à-dire donner un </a:t>
            </a:r>
            <a:r>
              <a:rPr lang="fr-FR" sz="1200" b="1" kern="1200" dirty="0" smtClean="0">
                <a:solidFill>
                  <a:schemeClr val="tx1"/>
                </a:solidFill>
                <a:effectLst/>
                <a:latin typeface="+mn-lt"/>
                <a:ea typeface="+mn-ea"/>
                <a:cs typeface="+mn-cs"/>
              </a:rPr>
              <a:t>ordre</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Cet usage du nombre s’appuie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à l’oral, sur la connaissance de la comptine numérique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à l’écrit, sur celle de l’écriture chiffrée.</a:t>
            </a:r>
            <a:endParaRPr lang="fr-FR" sz="1200" b="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Construire des premiers savoirs et savoir-faire avec </a:t>
            </a:r>
            <a:r>
              <a:rPr lang="fr-FR" sz="1200" b="1" kern="1200" dirty="0" smtClean="0">
                <a:solidFill>
                  <a:schemeClr val="tx1"/>
                </a:solidFill>
                <a:effectLst/>
                <a:latin typeface="+mn-lt"/>
                <a:ea typeface="+mn-ea"/>
                <a:cs typeface="+mn-cs"/>
              </a:rPr>
              <a:t>rigueur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 Acquérir la suite orale des mots-nombres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Pour</a:t>
            </a:r>
            <a:r>
              <a:rPr lang="fr-FR" sz="1200" kern="1200" baseline="0" dirty="0" smtClean="0">
                <a:solidFill>
                  <a:schemeClr val="tx1"/>
                </a:solidFill>
                <a:effectLst/>
                <a:latin typeface="+mn-lt"/>
                <a:ea typeface="+mn-ea"/>
                <a:cs typeface="+mn-cs"/>
              </a:rPr>
              <a:t> devenir une réelle ressource, i</a:t>
            </a:r>
            <a:r>
              <a:rPr lang="fr-FR" sz="1200" kern="1200" dirty="0" smtClean="0">
                <a:solidFill>
                  <a:schemeClr val="tx1"/>
                </a:solidFill>
                <a:effectLst/>
                <a:latin typeface="+mn-lt"/>
                <a:ea typeface="+mn-ea"/>
                <a:cs typeface="+mn-cs"/>
              </a:rPr>
              <a:t>l faut qu’elle soit stable, ordonnée, segmentée et suffisamment longue</a:t>
            </a:r>
            <a:r>
              <a:rPr lang="fr-FR" sz="1200" kern="1200" baseline="0" dirty="0" smtClean="0">
                <a:solidFill>
                  <a:schemeClr val="tx1"/>
                </a:solidFill>
                <a:effectLst/>
                <a:latin typeface="+mn-lt"/>
                <a:ea typeface="+mn-ea"/>
                <a:cs typeface="+mn-cs"/>
              </a:rPr>
              <a:t> : comptines numériques ; </a:t>
            </a:r>
            <a:r>
              <a:rPr lang="fr-FR" sz="1200" kern="1200" dirty="0" smtClean="0">
                <a:solidFill>
                  <a:schemeClr val="tx1"/>
                </a:solidFill>
                <a:effectLst/>
                <a:latin typeface="+mn-lt"/>
                <a:ea typeface="+mn-ea"/>
                <a:cs typeface="+mn-cs"/>
              </a:rPr>
              <a:t>segmentation </a:t>
            </a:r>
            <a:r>
              <a:rPr lang="fr-FR" sz="1200" kern="1200" baseline="0" dirty="0" smtClean="0">
                <a:solidFill>
                  <a:schemeClr val="tx1"/>
                </a:solidFill>
                <a:effectLst/>
                <a:latin typeface="+mn-lt"/>
                <a:ea typeface="+mn-ea"/>
                <a:cs typeface="+mn-cs"/>
              </a:rPr>
              <a:t>des mots-nombres pour </a:t>
            </a:r>
            <a:r>
              <a:rPr lang="fr-FR" sz="1200" kern="1200" dirty="0" smtClean="0">
                <a:solidFill>
                  <a:schemeClr val="tx1"/>
                </a:solidFill>
                <a:effectLst/>
                <a:latin typeface="+mn-lt"/>
                <a:ea typeface="+mn-ea"/>
                <a:cs typeface="+mn-cs"/>
              </a:rPr>
              <a:t>repérer les nombres qui sont </a:t>
            </a:r>
            <a:r>
              <a:rPr lang="fr-FR" sz="1200" b="1" kern="1200" dirty="0" smtClean="0">
                <a:solidFill>
                  <a:schemeClr val="tx1"/>
                </a:solidFill>
                <a:effectLst/>
                <a:latin typeface="+mn-lt"/>
                <a:ea typeface="+mn-ea"/>
                <a:cs typeface="+mn-cs"/>
              </a:rPr>
              <a:t>avant</a:t>
            </a:r>
            <a:r>
              <a:rPr lang="fr-FR" sz="1200" kern="1200" dirty="0" smtClean="0">
                <a:solidFill>
                  <a:schemeClr val="tx1"/>
                </a:solidFill>
                <a:effectLst/>
                <a:latin typeface="+mn-lt"/>
                <a:ea typeface="+mn-ea"/>
                <a:cs typeface="+mn-cs"/>
              </a:rPr>
              <a:t> et </a:t>
            </a:r>
            <a:r>
              <a:rPr lang="fr-FR" sz="1200" b="1" kern="1200" dirty="0" smtClean="0">
                <a:solidFill>
                  <a:schemeClr val="tx1"/>
                </a:solidFill>
                <a:effectLst/>
                <a:latin typeface="+mn-lt"/>
                <a:ea typeface="+mn-ea"/>
                <a:cs typeface="+mn-cs"/>
              </a:rPr>
              <a:t>après</a:t>
            </a:r>
            <a:r>
              <a:rPr lang="fr-FR" sz="1200" kern="1200" dirty="0" smtClean="0">
                <a:solidFill>
                  <a:schemeClr val="tx1"/>
                </a:solidFill>
                <a:effectLst/>
                <a:latin typeface="+mn-lt"/>
                <a:ea typeface="+mn-ea"/>
                <a:cs typeface="+mn-cs"/>
              </a:rPr>
              <a:t>, le </a:t>
            </a:r>
            <a:r>
              <a:rPr lang="fr-FR" sz="1200" b="1" kern="1200" dirty="0" smtClean="0">
                <a:solidFill>
                  <a:schemeClr val="tx1"/>
                </a:solidFill>
                <a:effectLst/>
                <a:latin typeface="+mn-lt"/>
                <a:ea typeface="+mn-ea"/>
                <a:cs typeface="+mn-cs"/>
              </a:rPr>
              <a:t>suivant</a:t>
            </a:r>
            <a:r>
              <a:rPr lang="fr-FR" sz="1200" kern="1200" dirty="0" smtClean="0">
                <a:solidFill>
                  <a:schemeClr val="tx1"/>
                </a:solidFill>
                <a:effectLst/>
                <a:latin typeface="+mn-lt"/>
                <a:ea typeface="+mn-ea"/>
                <a:cs typeface="+mn-cs"/>
              </a:rPr>
              <a:t> et le </a:t>
            </a:r>
            <a:r>
              <a:rPr lang="fr-FR" sz="1200" b="1" kern="1200" dirty="0" smtClean="0">
                <a:solidFill>
                  <a:schemeClr val="tx1"/>
                </a:solidFill>
                <a:effectLst/>
                <a:latin typeface="+mn-lt"/>
                <a:ea typeface="+mn-ea"/>
                <a:cs typeface="+mn-cs"/>
              </a:rPr>
              <a:t>précédent</a:t>
            </a:r>
            <a:r>
              <a:rPr lang="fr-FR" sz="1200" kern="1200" dirty="0" smtClean="0">
                <a:solidFill>
                  <a:schemeClr val="tx1"/>
                </a:solidFill>
                <a:effectLst/>
                <a:latin typeface="+mn-lt"/>
                <a:ea typeface="+mn-ea"/>
                <a:cs typeface="+mn-cs"/>
              </a:rPr>
              <a:t> d’un nombre, de prendre conscience du lien entre l’augmentation ou la diminution d’un élément d’une collection.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Avant 4 ans </a:t>
            </a:r>
            <a:r>
              <a:rPr lang="fr-FR" sz="1200" b="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jusqu’à 5 ou 6</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En fin de GS </a:t>
            </a:r>
            <a:r>
              <a:rPr lang="fr-FR" sz="1200" b="0" kern="1200" dirty="0" smtClean="0">
                <a:solidFill>
                  <a:schemeClr val="tx1"/>
                </a:solidFill>
                <a:effectLst/>
                <a:latin typeface="+mn-lt"/>
                <a:ea typeface="+mn-ea"/>
                <a:cs typeface="+mn-cs"/>
              </a:rPr>
              <a:t>: jusqu’à 30</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 Écrire les nombres avec les chiffres : </a:t>
            </a:r>
            <a:r>
              <a:rPr lang="fr-FR" sz="1200" b="0" u="sng" kern="1200" dirty="0" smtClean="0">
                <a:solidFill>
                  <a:schemeClr val="tx1"/>
                </a:solidFill>
                <a:effectLst/>
                <a:latin typeface="+mn-lt"/>
                <a:ea typeface="+mn-ea"/>
                <a:cs typeface="+mn-cs"/>
              </a:rPr>
              <a:t>à partir de</a:t>
            </a:r>
            <a:r>
              <a:rPr lang="fr-FR" sz="1200" b="1" u="sng" kern="1200" dirty="0" smtClean="0">
                <a:solidFill>
                  <a:schemeClr val="tx1"/>
                </a:solidFill>
                <a:effectLst/>
                <a:latin typeface="+mn-lt"/>
                <a:ea typeface="+mn-ea"/>
                <a:cs typeface="+mn-cs"/>
              </a:rPr>
              <a:t> 4 ans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a:t>
            </a:r>
            <a:r>
              <a:rPr lang="fr-FR" sz="1200" b="1" kern="1200" dirty="0" smtClean="0">
                <a:solidFill>
                  <a:schemeClr val="tx1"/>
                </a:solidFill>
                <a:effectLst/>
                <a:latin typeface="+mn-lt"/>
                <a:ea typeface="+mn-ea"/>
                <a:cs typeface="+mn-cs"/>
              </a:rPr>
              <a:t>1ères écritures des nombres </a:t>
            </a:r>
            <a:r>
              <a:rPr lang="fr-FR" sz="1200" kern="1200" dirty="0" smtClean="0">
                <a:solidFill>
                  <a:schemeClr val="tx1"/>
                </a:solidFill>
                <a:effectLst/>
                <a:latin typeface="+mn-lt"/>
                <a:ea typeface="+mn-ea"/>
                <a:cs typeface="+mn-cs"/>
              </a:rPr>
              <a:t>sont introduites à partir des besoins de communication</a:t>
            </a:r>
            <a:r>
              <a:rPr lang="fr-FR" sz="1200" kern="1200" baseline="0" dirty="0" smtClean="0">
                <a:solidFill>
                  <a:schemeClr val="tx1"/>
                </a:solidFill>
                <a:effectLst/>
                <a:latin typeface="+mn-lt"/>
                <a:ea typeface="+mn-ea"/>
                <a:cs typeface="+mn-cs"/>
              </a:rPr>
              <a:t> dans de cadre de </a:t>
            </a:r>
            <a:r>
              <a:rPr lang="fr-FR" sz="1200" kern="1200" dirty="0" smtClean="0">
                <a:solidFill>
                  <a:schemeClr val="tx1"/>
                </a:solidFill>
                <a:effectLst/>
                <a:latin typeface="+mn-lt"/>
                <a:ea typeface="+mn-ea"/>
                <a:cs typeface="+mn-cs"/>
              </a:rPr>
              <a:t>la résolution de situations concrètes. Avant cela, les stratégies</a:t>
            </a:r>
            <a:r>
              <a:rPr lang="fr-FR" sz="1200" kern="1200" baseline="0" dirty="0" smtClean="0">
                <a:solidFill>
                  <a:schemeClr val="tx1"/>
                </a:solidFill>
                <a:effectLst/>
                <a:latin typeface="+mn-lt"/>
                <a:ea typeface="+mn-ea"/>
                <a:cs typeface="+mn-cs"/>
              </a:rPr>
              <a:t> s’organisent progressivement avec </a:t>
            </a:r>
            <a:r>
              <a:rPr lang="fr-FR" sz="1200" kern="1200" dirty="0" smtClean="0">
                <a:solidFill>
                  <a:schemeClr val="tx1"/>
                </a:solidFill>
                <a:effectLst/>
                <a:latin typeface="+mn-lt"/>
                <a:ea typeface="+mn-ea"/>
                <a:cs typeface="+mn-cs"/>
              </a:rPr>
              <a:t>la correspondance terme à terme, l’expression d’une quantité avec les doigts de la main et la reconnaissance et l’observation des constellations du dé, la reconnaissance.</a:t>
            </a:r>
            <a:endParaRPr lang="fr-FR"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code écrit institutionnel est l’ultime étape de l’apprentissage qui se poursuit au cycle 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L’apprentissage du </a:t>
            </a:r>
            <a:r>
              <a:rPr lang="fr-FR" sz="1200" b="1" kern="1200" dirty="0" smtClean="0">
                <a:solidFill>
                  <a:schemeClr val="tx1"/>
                </a:solidFill>
                <a:effectLst/>
                <a:latin typeface="+mn-lt"/>
                <a:ea typeface="+mn-ea"/>
                <a:cs typeface="+mn-cs"/>
              </a:rPr>
              <a:t>tracé des chiffres </a:t>
            </a:r>
            <a:r>
              <a:rPr lang="fr-FR" sz="1200" kern="1200" dirty="0" smtClean="0">
                <a:solidFill>
                  <a:schemeClr val="tx1"/>
                </a:solidFill>
                <a:effectLst/>
                <a:latin typeface="+mn-lt"/>
                <a:ea typeface="+mn-ea"/>
                <a:cs typeface="+mn-cs"/>
              </a:rPr>
              <a:t>se fait avec la même rigueur que celui des lettres.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 Dénombrer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enfants doivent </a:t>
            </a:r>
            <a:r>
              <a:rPr lang="fr-FR" sz="1200" b="1" kern="1200" dirty="0" smtClean="0">
                <a:solidFill>
                  <a:schemeClr val="tx1"/>
                </a:solidFill>
                <a:effectLst/>
                <a:latin typeface="+mn-lt"/>
                <a:ea typeface="+mn-ea"/>
                <a:cs typeface="+mn-cs"/>
              </a:rPr>
              <a:t>tout d’abord </a:t>
            </a:r>
            <a:r>
              <a:rPr lang="fr-FR" sz="1200" kern="1200" dirty="0" smtClean="0">
                <a:solidFill>
                  <a:schemeClr val="tx1"/>
                </a:solidFill>
                <a:effectLst/>
                <a:latin typeface="+mn-lt"/>
                <a:ea typeface="+mn-ea"/>
                <a:cs typeface="+mn-cs"/>
              </a:rPr>
              <a:t>comprendre que toute quantité s’obtient en ajoutant un à la quantité précédente (ou en enlevant un à la quantité supérieure) et que sa dénomination s’obtient en avançant de un dans la suite des noms de nombres ou de leur écriture avec des chiffres.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Le dénombrement s’appuie sur la capacité à </a:t>
            </a:r>
            <a:r>
              <a:rPr lang="fr-FR" sz="1200" b="1" kern="1200" dirty="0" smtClean="0">
                <a:solidFill>
                  <a:schemeClr val="tx1"/>
                </a:solidFill>
                <a:effectLst/>
                <a:latin typeface="+mn-lt"/>
                <a:ea typeface="+mn-ea"/>
                <a:cs typeface="+mn-cs"/>
              </a:rPr>
              <a:t>énumérer</a:t>
            </a:r>
            <a:r>
              <a:rPr lang="fr-FR" sz="1200" kern="1200" dirty="0" smtClean="0">
                <a:solidFill>
                  <a:schemeClr val="tx1"/>
                </a:solidFill>
                <a:effectLst/>
                <a:latin typeface="+mn-lt"/>
                <a:ea typeface="+mn-ea"/>
                <a:cs typeface="+mn-cs"/>
              </a:rPr>
              <a:t> : s’organiser pour pointer une et une seule fois chaque élément de la collection.</a:t>
            </a:r>
            <a:br>
              <a:rPr lang="fr-FR" sz="1200" kern="1200" dirty="0" smtClean="0">
                <a:solidFill>
                  <a:schemeClr val="tx1"/>
                </a:solidFill>
                <a:effectLst/>
                <a:latin typeface="+mn-lt"/>
                <a:ea typeface="+mn-ea"/>
                <a:cs typeface="+mn-cs"/>
              </a:rPr>
            </a:b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20</a:t>
            </a:fld>
            <a:endParaRPr lang="fr-FR"/>
          </a:p>
        </p:txBody>
      </p:sp>
    </p:spTree>
    <p:extLst>
      <p:ext uri="{BB962C8B-B14F-4D97-AF65-F5344CB8AC3E}">
        <p14:creationId xmlns:p14="http://schemas.microsoft.com/office/powerpoint/2010/main" val="106693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Explorer des formes, des </a:t>
            </a:r>
            <a:r>
              <a:rPr lang="fr-FR" sz="1200" b="1" kern="1200" dirty="0" smtClean="0">
                <a:solidFill>
                  <a:schemeClr val="tx1"/>
                </a:solidFill>
                <a:effectLst/>
                <a:latin typeface="+mn-lt"/>
                <a:ea typeface="+mn-ea"/>
                <a:cs typeface="+mn-cs"/>
              </a:rPr>
              <a:t>grandeurs</a:t>
            </a:r>
            <a:r>
              <a:rPr lang="fr-FR" sz="1200" b="1"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a:t>
            </a:r>
          </a:p>
          <a:p>
            <a:r>
              <a:rPr lang="fr-FR" sz="1200" kern="1200" dirty="0" smtClean="0">
                <a:solidFill>
                  <a:schemeClr val="tx1"/>
                </a:solidFill>
                <a:effectLst/>
                <a:latin typeface="+mn-lt"/>
                <a:ea typeface="+mn-ea"/>
                <a:cs typeface="+mn-cs"/>
              </a:rPr>
              <a:t>Par des observations, des comparaisons, des tris, les enfants sont amenés à mieux distinguer </a:t>
            </a:r>
            <a:r>
              <a:rPr lang="fr-FR" sz="1200" b="1" kern="1200" dirty="0" smtClean="0">
                <a:solidFill>
                  <a:schemeClr val="tx1"/>
                </a:solidFill>
                <a:effectLst/>
                <a:latin typeface="+mn-lt"/>
                <a:ea typeface="+mn-ea"/>
                <a:cs typeface="+mn-cs"/>
              </a:rPr>
              <a:t>différents types de critères</a:t>
            </a:r>
            <a:r>
              <a:rPr lang="fr-FR" sz="1200" kern="1200" dirty="0" smtClean="0">
                <a:solidFill>
                  <a:schemeClr val="tx1"/>
                </a:solidFill>
                <a:effectLst/>
                <a:latin typeface="+mn-lt"/>
                <a:ea typeface="+mn-ea"/>
                <a:cs typeface="+mn-cs"/>
              </a:rPr>
              <a:t> : forme, longueur, masse, contenance essentiellement. </a:t>
            </a:r>
          </a:p>
          <a:p>
            <a:r>
              <a:rPr lang="fr-FR" sz="1200" kern="1200" dirty="0" smtClean="0">
                <a:solidFill>
                  <a:schemeClr val="tx1"/>
                </a:solidFill>
                <a:effectLst/>
                <a:latin typeface="+mn-lt"/>
                <a:ea typeface="+mn-ea"/>
                <a:cs typeface="+mn-cs"/>
              </a:rPr>
              <a:t>Ils apprennent progressivement à reconnaître, distinguer des </a:t>
            </a:r>
            <a:r>
              <a:rPr lang="fr-FR" sz="1200" b="1" kern="1200" dirty="0" smtClean="0">
                <a:solidFill>
                  <a:schemeClr val="tx1"/>
                </a:solidFill>
                <a:effectLst/>
                <a:latin typeface="+mn-lt"/>
                <a:ea typeface="+mn-ea"/>
                <a:cs typeface="+mn-cs"/>
              </a:rPr>
              <a:t>solides</a:t>
            </a:r>
            <a:r>
              <a:rPr lang="fr-FR" sz="1200" kern="1200" dirty="0" smtClean="0">
                <a:solidFill>
                  <a:schemeClr val="tx1"/>
                </a:solidFill>
                <a:effectLst/>
                <a:latin typeface="+mn-lt"/>
                <a:ea typeface="+mn-ea"/>
                <a:cs typeface="+mn-cs"/>
              </a:rPr>
              <a:t> </a:t>
            </a:r>
            <a:r>
              <a:rPr lang="fr-FR" sz="1200" u="sng" kern="1200" dirty="0" smtClean="0">
                <a:solidFill>
                  <a:schemeClr val="tx1"/>
                </a:solidFill>
                <a:effectLst/>
                <a:latin typeface="+mn-lt"/>
                <a:ea typeface="+mn-ea"/>
                <a:cs typeface="+mn-cs"/>
              </a:rPr>
              <a:t>puis</a:t>
            </a:r>
            <a:r>
              <a:rPr lang="fr-FR" sz="1200" kern="1200" dirty="0" smtClean="0">
                <a:solidFill>
                  <a:schemeClr val="tx1"/>
                </a:solidFill>
                <a:effectLst/>
                <a:latin typeface="+mn-lt"/>
                <a:ea typeface="+mn-ea"/>
                <a:cs typeface="+mn-cs"/>
              </a:rPr>
              <a:t> des </a:t>
            </a:r>
            <a:r>
              <a:rPr lang="fr-FR" sz="1200" b="1" kern="1200" dirty="0" smtClean="0">
                <a:solidFill>
                  <a:schemeClr val="tx1"/>
                </a:solidFill>
                <a:effectLst/>
                <a:latin typeface="+mn-lt"/>
                <a:ea typeface="+mn-ea"/>
                <a:cs typeface="+mn-cs"/>
              </a:rPr>
              <a:t>formes planes</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L’enseignant utilise un </a:t>
            </a:r>
            <a:r>
              <a:rPr lang="fr-FR" sz="1200" b="1" kern="1200" dirty="0" smtClean="0">
                <a:solidFill>
                  <a:schemeClr val="tx1"/>
                </a:solidFill>
                <a:effectLst/>
                <a:latin typeface="+mn-lt"/>
                <a:ea typeface="+mn-ea"/>
                <a:cs typeface="+mn-cs"/>
              </a:rPr>
              <a:t>vocabulaire</a:t>
            </a:r>
            <a:r>
              <a:rPr lang="fr-FR" sz="1200" kern="1200" dirty="0" smtClean="0">
                <a:solidFill>
                  <a:schemeClr val="tx1"/>
                </a:solidFill>
                <a:effectLst/>
                <a:latin typeface="+mn-lt"/>
                <a:ea typeface="+mn-ea"/>
                <a:cs typeface="+mn-cs"/>
              </a:rPr>
              <a:t> précis  (cube, boule, pyramide, cylindre, carré, rectangle, triangle, cercle ou disque (à préférer à « rond ») que les enfants sont entraînés ainsi à comprendre d’abord puis à utiliser à bon escient, mais la manipulation </a:t>
            </a:r>
            <a:r>
              <a:rPr lang="fr-FR" sz="1200" u="sng" kern="1200" dirty="0" smtClean="0">
                <a:solidFill>
                  <a:schemeClr val="tx1"/>
                </a:solidFill>
                <a:effectLst/>
                <a:latin typeface="+mn-lt"/>
                <a:ea typeface="+mn-ea"/>
                <a:cs typeface="+mn-cs"/>
              </a:rPr>
              <a:t>du vocabulaire mathématique n’est pas un objectif de l’école maternelle</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des suites organisées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Dès la PS : </a:t>
            </a:r>
            <a:r>
              <a:rPr lang="fr-FR" sz="1200" kern="1200" dirty="0" smtClean="0">
                <a:solidFill>
                  <a:schemeClr val="tx1"/>
                </a:solidFill>
                <a:effectLst/>
                <a:latin typeface="+mn-lt"/>
                <a:ea typeface="+mn-ea"/>
                <a:cs typeface="+mn-cs"/>
              </a:rPr>
              <a:t>organiser des suites d’objets en fonction de critères de formes et de couleurs ; les premiers algorithmes qui leur sont proposés sont simples.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En MS et GS </a:t>
            </a:r>
            <a:r>
              <a:rPr lang="fr-FR" sz="1200" kern="1200" dirty="0" smtClean="0">
                <a:solidFill>
                  <a:schemeClr val="tx1"/>
                </a:solidFill>
                <a:effectLst/>
                <a:latin typeface="+mn-lt"/>
                <a:ea typeface="+mn-ea"/>
                <a:cs typeface="+mn-cs"/>
              </a:rPr>
              <a:t>: progressivement, reconnaître un rythme dans une suite organisée et à continuer cette suite, à inventer des « rythmes » de plus en plus compliqués, à compléter des manques dans une suite organisée.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b="0"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21</a:t>
            </a:fld>
            <a:endParaRPr lang="fr-FR"/>
          </a:p>
        </p:txBody>
      </p:sp>
    </p:spTree>
    <p:extLst>
      <p:ext uri="{BB962C8B-B14F-4D97-AF65-F5344CB8AC3E}">
        <p14:creationId xmlns:p14="http://schemas.microsoft.com/office/powerpoint/2010/main" val="394060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Les domaines « Construire les premiers outils pour structurer sa pensée » et « </a:t>
            </a:r>
            <a:r>
              <a:rPr lang="fr-FR" sz="1200" b="1" kern="1200" dirty="0" smtClean="0">
                <a:solidFill>
                  <a:schemeClr val="tx1"/>
                </a:solidFill>
                <a:effectLst/>
                <a:latin typeface="+mn-lt"/>
                <a:ea typeface="+mn-ea"/>
                <a:cs typeface="+mn-cs"/>
              </a:rPr>
              <a:t>Explorer le monde</a:t>
            </a:r>
            <a:r>
              <a:rPr lang="fr-FR" sz="1200" kern="1200" dirty="0" smtClean="0">
                <a:solidFill>
                  <a:schemeClr val="tx1"/>
                </a:solidFill>
                <a:effectLst/>
                <a:latin typeface="+mn-lt"/>
                <a:ea typeface="+mn-ea"/>
                <a:cs typeface="+mn-cs"/>
              </a:rPr>
              <a:t> » s’attachent à développer une première compréhension de l’environnement des enfants et à susciter leur questionnement. En s’appuyant sur des connaissances initiales liées à leur vécu, l’école maternelle met en place un parcours qui leur permet d’ordonner le monde qui les entoure, d’accéder à des représentations usuelles et à des savoirs que l’école élémentaire enrichira. »</a:t>
            </a: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22</a:t>
            </a:fld>
            <a:endParaRPr lang="fr-FR"/>
          </a:p>
        </p:txBody>
      </p:sp>
    </p:spTree>
    <p:extLst>
      <p:ext uri="{BB962C8B-B14F-4D97-AF65-F5344CB8AC3E}">
        <p14:creationId xmlns:p14="http://schemas.microsoft.com/office/powerpoint/2010/main" val="731999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Se repérer dans le temps </a:t>
            </a:r>
          </a:p>
          <a:p>
            <a:r>
              <a:rPr lang="fr-FR" sz="1200" kern="1200" dirty="0" smtClean="0">
                <a:solidFill>
                  <a:schemeClr val="tx1"/>
                </a:solidFill>
                <a:effectLst/>
                <a:latin typeface="+mn-lt"/>
                <a:ea typeface="+mn-ea"/>
                <a:cs typeface="+mn-cs"/>
              </a:rPr>
              <a:t>Le </a:t>
            </a:r>
            <a:r>
              <a:rPr lang="fr-FR" sz="1200" kern="1200" dirty="0" smtClean="0">
                <a:solidFill>
                  <a:schemeClr val="tx1"/>
                </a:solidFill>
                <a:effectLst/>
                <a:latin typeface="+mn-lt"/>
                <a:ea typeface="+mn-ea"/>
                <a:cs typeface="+mn-cs"/>
              </a:rPr>
              <a:t>temps </a:t>
            </a:r>
          </a:p>
          <a:p>
            <a:r>
              <a:rPr lang="fr-FR" sz="1200" kern="1200" dirty="0" smtClean="0">
                <a:solidFill>
                  <a:schemeClr val="tx1"/>
                </a:solidFill>
                <a:effectLst/>
                <a:latin typeface="+mn-lt"/>
                <a:ea typeface="+mn-ea"/>
                <a:cs typeface="+mn-cs"/>
              </a:rPr>
              <a:t>NB - </a:t>
            </a:r>
            <a:r>
              <a:rPr lang="fr-FR" sz="1200" i="1" kern="1200" dirty="0" smtClean="0">
                <a:solidFill>
                  <a:schemeClr val="tx1"/>
                </a:solidFill>
                <a:effectLst/>
                <a:latin typeface="+mn-lt"/>
                <a:ea typeface="+mn-ea"/>
                <a:cs typeface="+mn-cs"/>
              </a:rPr>
              <a:t>L’appréhension du temps très long (temps historique) est plus difficile notamment en ce qui concerne la distinction entre passé proche et passé lointain.</a:t>
            </a:r>
            <a:endParaRPr lang="fr-FR" sz="120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Stabiliser les premiers repères </a:t>
            </a:r>
            <a:r>
              <a:rPr lang="fr-FR" sz="1200" b="1" kern="1200" dirty="0" smtClean="0">
                <a:solidFill>
                  <a:schemeClr val="tx1"/>
                </a:solidFill>
                <a:effectLst/>
                <a:latin typeface="+mn-lt"/>
                <a:ea typeface="+mn-ea"/>
                <a:cs typeface="+mn-cs"/>
              </a:rPr>
              <a:t>temporels : l</a:t>
            </a:r>
            <a:r>
              <a:rPr lang="fr-FR" sz="1200" b="0" kern="1200" dirty="0" smtClean="0">
                <a:solidFill>
                  <a:schemeClr val="tx1"/>
                </a:solidFill>
                <a:effectLst/>
                <a:latin typeface="+mn-lt"/>
                <a:ea typeface="+mn-ea"/>
                <a:cs typeface="+mn-cs"/>
              </a:rPr>
              <a:t>es 1ers</a:t>
            </a:r>
            <a:r>
              <a:rPr lang="fr-FR" sz="1200" b="0" kern="1200" baseline="0" dirty="0" smtClean="0">
                <a:solidFill>
                  <a:schemeClr val="tx1"/>
                </a:solidFill>
                <a:effectLst/>
                <a:latin typeface="+mn-lt"/>
                <a:ea typeface="+mn-ea"/>
                <a:cs typeface="+mn-cs"/>
              </a:rPr>
              <a:t> repères temporels se construisent grâce à la récurrences de certaines activités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baseline="0" dirty="0" smtClean="0">
                <a:solidFill>
                  <a:schemeClr val="tx1"/>
                </a:solidFill>
                <a:effectLst/>
                <a:latin typeface="+mn-lt"/>
                <a:ea typeface="+mn-ea"/>
                <a:cs typeface="+mn-cs"/>
              </a:rPr>
              <a:t>L’enseignant planifie un </a:t>
            </a:r>
            <a:r>
              <a:rPr lang="fr-FR" sz="1200" b="1" kern="1200" baseline="0" dirty="0" smtClean="0">
                <a:solidFill>
                  <a:schemeClr val="tx1"/>
                </a:solidFill>
                <a:effectLst/>
                <a:latin typeface="+mn-lt"/>
                <a:ea typeface="+mn-ea"/>
                <a:cs typeface="+mn-cs"/>
              </a:rPr>
              <a:t>emploi du temps </a:t>
            </a:r>
            <a:r>
              <a:rPr lang="fr-FR" sz="1200" b="0" kern="1200" baseline="0" dirty="0" smtClean="0">
                <a:solidFill>
                  <a:schemeClr val="tx1"/>
                </a:solidFill>
                <a:effectLst/>
                <a:latin typeface="+mn-lt"/>
                <a:ea typeface="+mn-ea"/>
                <a:cs typeface="+mn-cs"/>
              </a:rPr>
              <a:t>régulier et des rituels de transition pour engager </a:t>
            </a:r>
            <a:r>
              <a:rPr lang="fr-FR" sz="1200" kern="1200" dirty="0" smtClean="0">
                <a:solidFill>
                  <a:schemeClr val="tx1"/>
                </a:solidFill>
                <a:effectLst/>
                <a:latin typeface="+mn-lt"/>
                <a:ea typeface="+mn-ea"/>
                <a:cs typeface="+mn-cs"/>
              </a:rPr>
              <a:t>un premier travail d’évocation et d’anticipation en s’appuyant sur des évènements proches du moment présent.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b="0" i="1" kern="1200" dirty="0" smtClean="0">
                <a:solidFill>
                  <a:schemeClr val="tx1"/>
                </a:solidFill>
                <a:effectLst/>
                <a:latin typeface="+mn-lt"/>
                <a:ea typeface="+mn-ea"/>
                <a:cs typeface="+mn-cs"/>
              </a:rPr>
              <a:t>[</a:t>
            </a:r>
            <a:r>
              <a:rPr lang="fr-FR" sz="1200" b="0" i="1" u="sng" kern="1200" dirty="0" smtClean="0">
                <a:solidFill>
                  <a:schemeClr val="tx1"/>
                </a:solidFill>
                <a:effectLst/>
                <a:latin typeface="+mn-lt"/>
                <a:ea typeface="+mn-ea"/>
                <a:cs typeface="+mn-cs"/>
              </a:rPr>
              <a:t>avant 4 ans </a:t>
            </a:r>
            <a:r>
              <a:rPr lang="fr-FR" sz="1200" b="0" i="1" kern="1200" dirty="0" smtClean="0">
                <a:solidFill>
                  <a:schemeClr val="tx1"/>
                </a:solidFill>
                <a:effectLst/>
                <a:latin typeface="+mn-lt"/>
                <a:ea typeface="+mn-ea"/>
                <a:cs typeface="+mn-cs"/>
              </a:rPr>
              <a:t>: la frise</a:t>
            </a:r>
            <a:r>
              <a:rPr lang="fr-FR" sz="1200" b="0" i="1" kern="1200" baseline="0" dirty="0" smtClean="0">
                <a:solidFill>
                  <a:schemeClr val="tx1"/>
                </a:solidFill>
                <a:effectLst/>
                <a:latin typeface="+mn-lt"/>
                <a:ea typeface="+mn-ea"/>
                <a:cs typeface="+mn-cs"/>
              </a:rPr>
              <a:t> de la journée – </a:t>
            </a:r>
            <a:r>
              <a:rPr lang="fr-FR" sz="1200" b="0" i="1" u="sng" kern="1200" baseline="0" dirty="0" smtClean="0">
                <a:solidFill>
                  <a:schemeClr val="tx1"/>
                </a:solidFill>
                <a:effectLst/>
                <a:latin typeface="+mn-lt"/>
                <a:ea typeface="+mn-ea"/>
                <a:cs typeface="+mn-cs"/>
              </a:rPr>
              <a:t>après 4 ans</a:t>
            </a:r>
            <a:r>
              <a:rPr lang="fr-FR" sz="1200" b="0" i="1" kern="1200" baseline="0" dirty="0" smtClean="0">
                <a:solidFill>
                  <a:schemeClr val="tx1"/>
                </a:solidFill>
                <a:effectLst/>
                <a:latin typeface="+mn-lt"/>
                <a:ea typeface="+mn-ea"/>
                <a:cs typeface="+mn-cs"/>
              </a:rPr>
              <a:t>, la frise de la semaine]</a:t>
            </a:r>
            <a:endParaRPr lang="fr-FR" sz="1200" b="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Introduire les repères </a:t>
            </a:r>
            <a:r>
              <a:rPr lang="fr-FR" sz="1200" b="1" kern="1200" dirty="0" smtClean="0">
                <a:solidFill>
                  <a:schemeClr val="tx1"/>
                </a:solidFill>
                <a:effectLst/>
                <a:latin typeface="+mn-lt"/>
                <a:ea typeface="+mn-ea"/>
                <a:cs typeface="+mn-cs"/>
              </a:rPr>
              <a:t>sociaux : </a:t>
            </a:r>
            <a:endParaRPr lang="fr-FR"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À partir de MS</a:t>
            </a:r>
            <a:r>
              <a:rPr lang="fr-FR" sz="1200" kern="1200" dirty="0" smtClean="0">
                <a:solidFill>
                  <a:schemeClr val="tx1"/>
                </a:solidFill>
                <a:effectLst/>
                <a:latin typeface="+mn-lt"/>
                <a:ea typeface="+mn-ea"/>
                <a:cs typeface="+mn-cs"/>
              </a:rPr>
              <a:t>, les repères sociaux sont introduits et utilisés quotidiennement par les enfants pour déterminer les jours de la semaine, pour préciser les évènements de la vie scolaire.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Les jours de la semaine - Les anniversaires du</a:t>
            </a:r>
            <a:r>
              <a:rPr lang="fr-FR" sz="1200" i="1" kern="1200" baseline="0" dirty="0" smtClean="0">
                <a:solidFill>
                  <a:schemeClr val="tx1"/>
                </a:solidFill>
                <a:effectLst/>
                <a:latin typeface="+mn-lt"/>
                <a:ea typeface="+mn-ea"/>
                <a:cs typeface="+mn-cs"/>
              </a:rPr>
              <a:t> mois – Des instruments de mesure : sablier, horloge</a:t>
            </a:r>
            <a:r>
              <a:rPr lang="fr-FR" sz="1200" kern="1200" baseline="0" dirty="0" smtClean="0">
                <a:solidFill>
                  <a:schemeClr val="tx1"/>
                </a:solidFill>
                <a:effectLst/>
                <a:latin typeface="+mn-lt"/>
                <a:ea typeface="+mn-ea"/>
                <a:cs typeface="+mn-cs"/>
              </a:rPr>
              <a:t>]</a:t>
            </a:r>
            <a:r>
              <a:rPr lang="fr-FR" sz="1200" b="1"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Consolider la notion de </a:t>
            </a:r>
            <a:r>
              <a:rPr lang="fr-FR" sz="1200" b="1" kern="1200" dirty="0" smtClean="0">
                <a:solidFill>
                  <a:schemeClr val="tx1"/>
                </a:solidFill>
                <a:effectLst/>
                <a:latin typeface="+mn-lt"/>
                <a:ea typeface="+mn-ea"/>
                <a:cs typeface="+mn-cs"/>
              </a:rPr>
              <a:t>chronologie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En </a:t>
            </a:r>
            <a:r>
              <a:rPr lang="fr-FR" sz="1200" b="1" kern="1200" dirty="0" smtClean="0">
                <a:solidFill>
                  <a:schemeClr val="tx1"/>
                </a:solidFill>
                <a:effectLst/>
                <a:latin typeface="+mn-lt"/>
                <a:ea typeface="+mn-ea"/>
                <a:cs typeface="+mn-cs"/>
              </a:rPr>
              <a:t>MS</a:t>
            </a:r>
            <a:r>
              <a:rPr lang="fr-FR" sz="1200" b="0" kern="1200" dirty="0" smtClean="0">
                <a:solidFill>
                  <a:schemeClr val="tx1"/>
                </a:solidFill>
                <a:effectLst/>
                <a:latin typeface="+mn-lt"/>
                <a:ea typeface="+mn-ea"/>
                <a:cs typeface="+mn-cs"/>
              </a:rPr>
              <a:t>, l</a:t>
            </a:r>
            <a:r>
              <a:rPr lang="fr-FR" sz="1200" kern="1200" dirty="0" smtClean="0">
                <a:solidFill>
                  <a:schemeClr val="tx1"/>
                </a:solidFill>
                <a:effectLst/>
                <a:latin typeface="+mn-lt"/>
                <a:ea typeface="+mn-ea"/>
                <a:cs typeface="+mn-cs"/>
              </a:rPr>
              <a:t>es activités réalisées en classe favorisent l’acquisition des marques temporelles dans le </a:t>
            </a:r>
            <a:r>
              <a:rPr lang="fr-FR" sz="1200" b="1" kern="1200" dirty="0" smtClean="0">
                <a:solidFill>
                  <a:schemeClr val="tx1"/>
                </a:solidFill>
                <a:effectLst/>
                <a:latin typeface="+mn-lt"/>
                <a:ea typeface="+mn-ea"/>
                <a:cs typeface="+mn-cs"/>
              </a:rPr>
              <a:t>langage</a:t>
            </a:r>
            <a:r>
              <a:rPr lang="fr-FR" sz="1200" kern="1200" dirty="0" smtClean="0">
                <a:solidFill>
                  <a:schemeClr val="tx1"/>
                </a:solidFill>
                <a:effectLst/>
                <a:latin typeface="+mn-lt"/>
                <a:ea typeface="+mn-ea"/>
                <a:cs typeface="+mn-cs"/>
              </a:rPr>
              <a:t>, notamment pour situer un propos par rapport au moment de la parole (hier, aujourd’hui, maintenant, demain, plus tard…), ou l’utilisation des formes des verbes correspondantes.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L’enseignant crée les conditions pour que les relations temporelles de succession, d’antériorité, de postériorité, de simultanéité puissent être traduites par les formulations verbales adaptées (avant, après, pendant, bien avant, bien après, en même temps, etc.).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 </a:t>
            </a:r>
            <a:r>
              <a:rPr lang="fr-FR" sz="1200" b="1" kern="1200" dirty="0" smtClean="0">
                <a:solidFill>
                  <a:schemeClr val="tx1"/>
                </a:solidFill>
                <a:effectLst/>
                <a:latin typeface="+mn-lt"/>
                <a:ea typeface="+mn-ea"/>
                <a:cs typeface="+mn-cs"/>
              </a:rPr>
              <a:t>GS</a:t>
            </a:r>
            <a:r>
              <a:rPr lang="fr-FR" sz="1200" kern="1200" dirty="0" smtClean="0">
                <a:solidFill>
                  <a:schemeClr val="tx1"/>
                </a:solidFill>
                <a:effectLst/>
                <a:latin typeface="+mn-lt"/>
                <a:ea typeface="+mn-ea"/>
                <a:cs typeface="+mn-cs"/>
              </a:rPr>
              <a:t>, des évènements choisis en fonction des projets de classe (la disparition des dinosaures, l’apparition de l’écriture…) ou des éléments du patrimoine architectural proche, de la vie des parents et des grands-parents, peuvent être exploités pour mettre en ordre quelques repères communs mais </a:t>
            </a:r>
            <a:r>
              <a:rPr lang="fr-FR" sz="1200" u="sng" kern="1200" dirty="0" smtClean="0">
                <a:solidFill>
                  <a:schemeClr val="tx1"/>
                </a:solidFill>
                <a:effectLst/>
                <a:latin typeface="+mn-lt"/>
                <a:ea typeface="+mn-ea"/>
                <a:cs typeface="+mn-cs"/>
              </a:rPr>
              <a:t>sans souci de prise en compte de la mesure du temps.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Sensibiliser </a:t>
            </a:r>
            <a:r>
              <a:rPr lang="fr-FR" sz="1200" b="1" kern="1200" dirty="0" smtClean="0">
                <a:solidFill>
                  <a:schemeClr val="tx1"/>
                </a:solidFill>
                <a:effectLst/>
                <a:latin typeface="+mn-lt"/>
                <a:ea typeface="+mn-ea"/>
                <a:cs typeface="+mn-cs"/>
              </a:rPr>
              <a:t>à la notion de </a:t>
            </a:r>
            <a:r>
              <a:rPr lang="fr-FR" sz="1200" b="1" kern="1200" dirty="0" smtClean="0">
                <a:solidFill>
                  <a:schemeClr val="tx1"/>
                </a:solidFill>
                <a:effectLst/>
                <a:latin typeface="+mn-lt"/>
                <a:ea typeface="+mn-ea"/>
                <a:cs typeface="+mn-cs"/>
              </a:rPr>
              <a:t>durée : se met en place vers 4 ans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enfants non pas à mesurer le temps à proprement parler, mais à le matérialiser en visualisant son écoulement. Ainsi, les sabliers, les enregistrements d’une comptine ou d’une chanson peuvent permettre une première appréhension d’une durée stable donnée ou la comparaison avec une autre.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en activités physiques : ballon chronomètre, sablier pour déterminer temps d’un jeu des déménageurs…</a:t>
            </a:r>
            <a:r>
              <a:rPr lang="fr-FR"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23</a:t>
            </a:fld>
            <a:endParaRPr lang="fr-FR"/>
          </a:p>
        </p:txBody>
      </p:sp>
    </p:spTree>
    <p:extLst>
      <p:ext uri="{BB962C8B-B14F-4D97-AF65-F5344CB8AC3E}">
        <p14:creationId xmlns:p14="http://schemas.microsoft.com/office/powerpoint/2010/main" val="3542780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Se repérer dans l’espace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L’espace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Faire l’expérience de </a:t>
            </a:r>
            <a:r>
              <a:rPr lang="fr-FR" sz="1200" b="1" kern="1200" dirty="0" smtClean="0">
                <a:solidFill>
                  <a:schemeClr val="tx1"/>
                </a:solidFill>
                <a:effectLst/>
                <a:latin typeface="+mn-lt"/>
                <a:ea typeface="+mn-ea"/>
                <a:cs typeface="+mn-cs"/>
              </a:rPr>
              <a:t>l’espace </a:t>
            </a:r>
            <a:r>
              <a:rPr lang="fr-FR" sz="1200" kern="1200" dirty="0" smtClean="0">
                <a:solidFill>
                  <a:schemeClr val="tx1"/>
                </a:solidFill>
                <a:effectLst/>
                <a:latin typeface="+mn-lt"/>
                <a:ea typeface="+mn-ea"/>
                <a:cs typeface="+mn-cs"/>
              </a:rPr>
              <a:t>: connaissances liées aux déplacements, aux distances et aux repères spatiaux élaborés par les enfants au cours de leurs activités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L’enseignant crée les conditions d’une accumulation d'expériences assorties de prises de repères sur l’espace en permettant aux enfants de l'explorer, de le parcourir, d’observer les positions d’éléments fixes ou mobiles, les déplacements de leurs pairs, d’anticiper progressivement leurs propres itinéraires au travers d’échanges langagiers.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Des</a:t>
            </a:r>
            <a:r>
              <a:rPr lang="fr-FR" sz="1200" i="1" kern="1200" baseline="0" dirty="0" smtClean="0">
                <a:solidFill>
                  <a:schemeClr val="tx1"/>
                </a:solidFill>
                <a:effectLst/>
                <a:latin typeface="+mn-lt"/>
                <a:ea typeface="+mn-ea"/>
                <a:cs typeface="+mn-cs"/>
              </a:rPr>
              <a:t> moyens de s</a:t>
            </a:r>
            <a:r>
              <a:rPr lang="fr-FR" sz="1200" i="1" kern="1200" dirty="0" smtClean="0">
                <a:solidFill>
                  <a:schemeClr val="tx1"/>
                </a:solidFill>
                <a:effectLst/>
                <a:latin typeface="+mn-lt"/>
                <a:ea typeface="+mn-ea"/>
                <a:cs typeface="+mn-cs"/>
              </a:rPr>
              <a:t>e</a:t>
            </a:r>
            <a:r>
              <a:rPr lang="fr-FR" sz="1200" i="1" kern="1200" baseline="0" dirty="0" smtClean="0">
                <a:solidFill>
                  <a:schemeClr val="tx1"/>
                </a:solidFill>
                <a:effectLst/>
                <a:latin typeface="+mn-lt"/>
                <a:ea typeface="+mn-ea"/>
                <a:cs typeface="+mn-cs"/>
              </a:rPr>
              <a:t> repérer dans sa classe </a:t>
            </a:r>
            <a:r>
              <a:rPr lang="fr-FR" sz="1200" b="1" i="1" kern="1200" baseline="0" dirty="0" smtClean="0">
                <a:solidFill>
                  <a:schemeClr val="tx1"/>
                </a:solidFill>
                <a:effectLst/>
                <a:latin typeface="+mn-lt"/>
                <a:ea typeface="+mn-ea"/>
                <a:cs typeface="+mn-cs"/>
              </a:rPr>
              <a:t>PS</a:t>
            </a:r>
            <a:r>
              <a:rPr lang="fr-FR" sz="1200" i="1" kern="1200" baseline="0" dirty="0" smtClean="0">
                <a:solidFill>
                  <a:schemeClr val="tx1"/>
                </a:solidFill>
                <a:effectLst/>
                <a:latin typeface="+mn-lt"/>
                <a:ea typeface="+mn-ea"/>
                <a:cs typeface="+mn-cs"/>
              </a:rPr>
              <a:t> puis dans son école </a:t>
            </a:r>
            <a:r>
              <a:rPr lang="fr-FR" sz="1200" b="1" i="1" kern="1200" baseline="0" dirty="0" smtClean="0">
                <a:solidFill>
                  <a:schemeClr val="tx1"/>
                </a:solidFill>
                <a:effectLst/>
                <a:latin typeface="+mn-lt"/>
                <a:ea typeface="+mn-ea"/>
                <a:cs typeface="+mn-cs"/>
              </a:rPr>
              <a:t>MS</a:t>
            </a:r>
            <a:r>
              <a:rPr lang="fr-FR" sz="1200" i="1" kern="1200" baseline="0" dirty="0" smtClean="0">
                <a:solidFill>
                  <a:schemeClr val="tx1"/>
                </a:solidFill>
                <a:effectLst/>
                <a:latin typeface="+mn-lt"/>
                <a:ea typeface="+mn-ea"/>
                <a:cs typeface="+mn-cs"/>
              </a:rPr>
              <a:t> puis dans son quartier </a:t>
            </a:r>
            <a:r>
              <a:rPr lang="fr-FR" sz="1200" b="1" i="1" kern="1200" baseline="0" dirty="0" smtClean="0">
                <a:solidFill>
                  <a:schemeClr val="tx1"/>
                </a:solidFill>
                <a:effectLst/>
                <a:latin typeface="+mn-lt"/>
                <a:ea typeface="+mn-ea"/>
                <a:cs typeface="+mn-cs"/>
              </a:rPr>
              <a:t>GS]</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Représenter </a:t>
            </a:r>
            <a:r>
              <a:rPr lang="fr-FR" sz="1200" b="1" kern="1200" dirty="0" smtClean="0">
                <a:solidFill>
                  <a:schemeClr val="tx1"/>
                </a:solidFill>
                <a:effectLst/>
                <a:latin typeface="+mn-lt"/>
                <a:ea typeface="+mn-ea"/>
                <a:cs typeface="+mn-cs"/>
              </a:rPr>
              <a:t>l’espace </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Utilisation et production de représentations diverses (photos, maquettes, dessins, plans…) et échanges langagiers pour apprendre à restituer des déplacements et à en effectuer à partir de consignes orales comprises et mémorisées.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De plus, les dessins, comme les textes présentés sur des pages ou les productions graphiques, initient les enfants à se repérer et à s’orienter dans un espace à deux dimensions, celui de la page mais aussi celui des cahiers et des livres.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i="1" kern="1200" baseline="0" dirty="0" smtClean="0">
                <a:solidFill>
                  <a:schemeClr val="tx1"/>
                </a:solidFill>
                <a:effectLst/>
                <a:latin typeface="+mn-lt"/>
                <a:ea typeface="+mn-ea"/>
                <a:cs typeface="+mn-cs"/>
              </a:rPr>
              <a:t>[</a:t>
            </a:r>
            <a:r>
              <a:rPr lang="fr-FR" sz="1200" i="0" kern="1200" baseline="0" dirty="0" smtClean="0">
                <a:solidFill>
                  <a:schemeClr val="tx1"/>
                </a:solidFill>
                <a:effectLst/>
                <a:latin typeface="+mn-lt"/>
                <a:ea typeface="+mn-ea"/>
                <a:cs typeface="+mn-cs"/>
              </a:rPr>
              <a:t>Des activités d’orientation – Réalisation du plan en 3D de la classe – Activités physiques : symboliser un trajet sur un parcours ; symboliser l’installation d’un parcours pour le reconnaître et/ou le reproduire</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171450" lvl="0" indent="-171450">
              <a:buFontTx/>
              <a:buChar char="-"/>
            </a:pPr>
            <a:r>
              <a:rPr lang="fr-FR" b="1" dirty="0" smtClean="0"/>
              <a:t>Découvrir différents </a:t>
            </a:r>
            <a:r>
              <a:rPr lang="fr-FR" b="1" dirty="0" smtClean="0"/>
              <a:t>milieux</a:t>
            </a:r>
            <a:r>
              <a:rPr lang="fr-FR" dirty="0" smtClean="0"/>
              <a:t> :</a:t>
            </a:r>
          </a:p>
          <a:p>
            <a:pPr marL="0" lvl="0" indent="0">
              <a:buFontTx/>
              <a:buNone/>
            </a:pPr>
            <a:r>
              <a:rPr lang="fr-FR" sz="1200" kern="1200" dirty="0" smtClean="0">
                <a:solidFill>
                  <a:schemeClr val="tx1"/>
                </a:solidFill>
                <a:effectLst/>
                <a:latin typeface="+mn-lt"/>
                <a:ea typeface="+mn-ea"/>
                <a:cs typeface="+mn-cs"/>
              </a:rPr>
              <a:t>L'observation des </a:t>
            </a:r>
            <a:r>
              <a:rPr lang="fr-FR" sz="1200" b="1" kern="1200" dirty="0" smtClean="0">
                <a:solidFill>
                  <a:schemeClr val="tx1"/>
                </a:solidFill>
                <a:effectLst/>
                <a:latin typeface="+mn-lt"/>
                <a:ea typeface="+mn-ea"/>
                <a:cs typeface="+mn-cs"/>
              </a:rPr>
              <a:t>constructions humaines </a:t>
            </a:r>
            <a:r>
              <a:rPr lang="fr-FR" sz="1200" kern="1200" dirty="0" smtClean="0">
                <a:solidFill>
                  <a:schemeClr val="tx1"/>
                </a:solidFill>
                <a:effectLst/>
                <a:latin typeface="+mn-lt"/>
                <a:ea typeface="+mn-ea"/>
                <a:cs typeface="+mn-cs"/>
              </a:rPr>
              <a:t>(maisons, commerces, monuments, routes, ponts...) relève du même cheminement. </a:t>
            </a:r>
            <a:br>
              <a:rPr lang="fr-FR" sz="1200" kern="1200" dirty="0" smtClean="0">
                <a:solidFill>
                  <a:schemeClr val="tx1"/>
                </a:solidFill>
                <a:effectLst/>
                <a:latin typeface="+mn-lt"/>
                <a:ea typeface="+mn-ea"/>
                <a:cs typeface="+mn-cs"/>
              </a:rPr>
            </a:br>
            <a:r>
              <a:rPr lang="fr-FR" sz="1200" b="1" kern="1200" dirty="0" smtClean="0">
                <a:solidFill>
                  <a:schemeClr val="tx1"/>
                </a:solidFill>
                <a:effectLst/>
                <a:latin typeface="+mn-lt"/>
                <a:ea typeface="+mn-ea"/>
                <a:cs typeface="+mn-cs"/>
              </a:rPr>
              <a:t>Pour les plus grands</a:t>
            </a:r>
            <a:r>
              <a:rPr lang="fr-FR" sz="1200" kern="1200" dirty="0" smtClean="0">
                <a:solidFill>
                  <a:schemeClr val="tx1"/>
                </a:solidFill>
                <a:effectLst/>
                <a:latin typeface="+mn-lt"/>
                <a:ea typeface="+mn-ea"/>
                <a:cs typeface="+mn-cs"/>
              </a:rPr>
              <a:t>, une première approche du paysage comme milieu marqué par l'activité humaine devient possible. </a:t>
            </a:r>
          </a:p>
          <a:p>
            <a:pPr marL="0" lvl="0" indent="0">
              <a:buFontTx/>
              <a:buNone/>
            </a:pPr>
            <a:r>
              <a:rPr lang="fr-FR" sz="1200" kern="1200" dirty="0" smtClean="0">
                <a:solidFill>
                  <a:schemeClr val="tx1"/>
                </a:solidFill>
                <a:effectLst/>
                <a:latin typeface="+mn-lt"/>
                <a:ea typeface="+mn-ea"/>
                <a:cs typeface="+mn-cs"/>
              </a:rPr>
              <a:t>L’exploration des milieux permet aussi une initiation concrète à une </a:t>
            </a:r>
            <a:r>
              <a:rPr lang="fr-FR" sz="1200" b="1" kern="1200" dirty="0" smtClean="0">
                <a:solidFill>
                  <a:schemeClr val="tx1"/>
                </a:solidFill>
                <a:effectLst/>
                <a:latin typeface="+mn-lt"/>
                <a:ea typeface="+mn-ea"/>
                <a:cs typeface="+mn-cs"/>
              </a:rPr>
              <a:t>attitude responsable </a:t>
            </a:r>
            <a:r>
              <a:rPr lang="fr-FR" sz="1200" kern="1200" dirty="0" smtClean="0">
                <a:solidFill>
                  <a:schemeClr val="tx1"/>
                </a:solidFill>
                <a:effectLst/>
                <a:latin typeface="+mn-lt"/>
                <a:ea typeface="+mn-ea"/>
                <a:cs typeface="+mn-cs"/>
              </a:rPr>
              <a:t>(respect des lieux, de la vie, connaissance de l’impact de certains comportements sur l'environnement…).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À partir des expériences vécues à l’école et en dehors,</a:t>
            </a:r>
            <a:r>
              <a:rPr lang="fr-FR" sz="1200" kern="1200" baseline="0" dirty="0" smtClean="0">
                <a:solidFill>
                  <a:schemeClr val="tx1"/>
                </a:solidFill>
                <a:effectLst/>
                <a:latin typeface="+mn-lt"/>
                <a:ea typeface="+mn-ea"/>
                <a:cs typeface="+mn-cs"/>
              </a:rPr>
              <a:t> initier </a:t>
            </a:r>
            <a:r>
              <a:rPr lang="fr-FR" sz="1200" b="1" kern="1200" dirty="0" smtClean="0">
                <a:solidFill>
                  <a:schemeClr val="tx1"/>
                </a:solidFill>
                <a:effectLst/>
                <a:latin typeface="+mn-lt"/>
                <a:ea typeface="+mn-ea"/>
                <a:cs typeface="+mn-cs"/>
              </a:rPr>
              <a:t>une première découverte de pays et de cultures </a:t>
            </a:r>
            <a:r>
              <a:rPr lang="fr-FR" sz="1200" kern="1200" dirty="0" smtClean="0">
                <a:solidFill>
                  <a:schemeClr val="tx1"/>
                </a:solidFill>
                <a:effectLst/>
                <a:latin typeface="+mn-lt"/>
                <a:ea typeface="+mn-ea"/>
                <a:cs typeface="+mn-cs"/>
              </a:rPr>
              <a:t>pour les ouvrir à la diversité du monde en lien avec une première sensibilisation à la pluralité des langues. </a:t>
            </a:r>
          </a:p>
          <a:p>
            <a:pPr marL="0" lvl="0" indent="0">
              <a:buFontTx/>
              <a:buNone/>
            </a:pP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24</a:t>
            </a:fld>
            <a:endParaRPr lang="fr-FR"/>
          </a:p>
        </p:txBody>
      </p:sp>
    </p:spTree>
    <p:extLst>
      <p:ext uri="{BB962C8B-B14F-4D97-AF65-F5344CB8AC3E}">
        <p14:creationId xmlns:p14="http://schemas.microsoft.com/office/powerpoint/2010/main" val="1417286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Explorer le monde du vivant, des objets et de la </a:t>
            </a:r>
            <a:r>
              <a:rPr lang="fr-FR" sz="1200" b="1" kern="1200" dirty="0" smtClean="0">
                <a:solidFill>
                  <a:schemeClr val="tx1"/>
                </a:solidFill>
                <a:effectLst/>
                <a:latin typeface="+mn-lt"/>
                <a:ea typeface="+mn-ea"/>
                <a:cs typeface="+mn-cs"/>
              </a:rPr>
              <a:t>matière</a:t>
            </a:r>
          </a:p>
          <a:p>
            <a:pPr marL="171450" indent="-171450">
              <a:buFont typeface="Wingdings" panose="05000000000000000000" pitchFamily="2" charset="2"/>
              <a:buChar char="v"/>
            </a:pPr>
            <a:r>
              <a:rPr lang="fr-FR" sz="1200" b="0" kern="1200" dirty="0" smtClean="0">
                <a:solidFill>
                  <a:schemeClr val="tx1"/>
                </a:solidFill>
                <a:effectLst/>
                <a:latin typeface="+mn-lt"/>
                <a:ea typeface="+mn-ea"/>
                <a:cs typeface="+mn-cs"/>
              </a:rPr>
              <a:t>[</a:t>
            </a:r>
            <a:r>
              <a:rPr lang="fr-FR" sz="1200" b="0" i="1" kern="1200" dirty="0" smtClean="0">
                <a:solidFill>
                  <a:schemeClr val="tx1"/>
                </a:solidFill>
                <a:effectLst/>
                <a:latin typeface="+mn-lt"/>
                <a:ea typeface="+mn-ea"/>
                <a:cs typeface="+mn-cs"/>
              </a:rPr>
              <a:t>en fonction du contexte local, des activités et des projets de</a:t>
            </a:r>
            <a:r>
              <a:rPr lang="fr-FR" sz="1200" b="0" i="1" kern="1200" baseline="0" dirty="0" smtClean="0">
                <a:solidFill>
                  <a:schemeClr val="tx1"/>
                </a:solidFill>
                <a:effectLst/>
                <a:latin typeface="+mn-lt"/>
                <a:ea typeface="+mn-ea"/>
                <a:cs typeface="+mn-cs"/>
              </a:rPr>
              <a:t> la classe et de l’école</a:t>
            </a:r>
            <a:r>
              <a:rPr lang="fr-FR" sz="1200" b="0" kern="1200" baseline="0" dirty="0" smtClean="0">
                <a:solidFill>
                  <a:schemeClr val="tx1"/>
                </a:solidFill>
                <a:effectLst/>
                <a:latin typeface="+mn-lt"/>
                <a:ea typeface="+mn-ea"/>
                <a:cs typeface="+mn-cs"/>
              </a:rPr>
              <a:t>]</a:t>
            </a:r>
          </a:p>
          <a:p>
            <a:pPr marL="171450" indent="-171450">
              <a:buFont typeface="Wingdings" panose="05000000000000000000" pitchFamily="2" charset="2"/>
              <a:buChar char="v"/>
            </a:pPr>
            <a:endParaRPr lang="fr-FR"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Découvrir le monde </a:t>
            </a:r>
            <a:r>
              <a:rPr lang="fr-FR" sz="1200" b="1" kern="1200" dirty="0" smtClean="0">
                <a:solidFill>
                  <a:schemeClr val="tx1"/>
                </a:solidFill>
                <a:effectLst/>
                <a:latin typeface="+mn-lt"/>
                <a:ea typeface="+mn-ea"/>
                <a:cs typeface="+mn-cs"/>
              </a:rPr>
              <a:t>vivant </a:t>
            </a:r>
            <a:r>
              <a:rPr lang="fr-FR"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Observer les différentes manifestations de la vie animale et végétale.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Découvrir le cycle que constituent la naissance, la croissance, la reproduction, le vieillissement, la mort en assurant les soins nécessaires aux élevages et aux plantations dans la classe.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Identifier, nommer ou regrouper des animaux en fonction de leurs caractéristiques (poils, plumes, écailles…), de leurs modes de déplacements (marche, reptation, vol, nage…), de leurs milieux de vie, etc.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À travers les activités physiques vécues à l’école</a:t>
            </a:r>
            <a:r>
              <a:rPr lang="fr-FR" sz="1200" kern="1200" dirty="0" smtClean="0">
                <a:solidFill>
                  <a:schemeClr val="tx1"/>
                </a:solidFill>
                <a:effectLst/>
                <a:latin typeface="+mn-lt"/>
                <a:ea typeface="+mn-ea"/>
                <a:cs typeface="+mn-cs"/>
              </a:rPr>
              <a:t>, pour une</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hygiène de vie saine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Apprendre</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à mieux connaître et maîtriser leur corps.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Comprendre qu’il leur appartient, qu’ils doivent en prendre soin pour se maintenir en forme et favoriser leur bien-être. Identifier, désigner et nommer les différentes parties du corps.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1ère approche des questions nutritionnelles qui peut être liée à une éducation au goût.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Distinguer des réalités différentes selon leurs caractéristiques olfactives, gustatives, tactiles, auditives et visuelles.</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Explorer </a:t>
            </a:r>
            <a:r>
              <a:rPr lang="fr-FR" sz="1200" b="1" kern="1200" dirty="0" smtClean="0">
                <a:solidFill>
                  <a:schemeClr val="tx1"/>
                </a:solidFill>
                <a:effectLst/>
                <a:latin typeface="+mn-lt"/>
                <a:ea typeface="+mn-ea"/>
                <a:cs typeface="+mn-cs"/>
              </a:rPr>
              <a:t>la </a:t>
            </a:r>
            <a:r>
              <a:rPr lang="fr-FR" sz="1200" b="1" kern="1200" dirty="0" smtClean="0">
                <a:solidFill>
                  <a:schemeClr val="tx1"/>
                </a:solidFill>
                <a:effectLst/>
                <a:latin typeface="+mn-lt"/>
                <a:ea typeface="+mn-ea"/>
                <a:cs typeface="+mn-cs"/>
              </a:rPr>
              <a:t>matière </a:t>
            </a:r>
            <a:r>
              <a:rPr lang="fr-FR" sz="1200" kern="1200" dirty="0" smtClean="0">
                <a:solidFill>
                  <a:schemeClr val="tx1"/>
                </a:solidFill>
                <a:effectLst/>
                <a:latin typeface="+mn-lt"/>
                <a:ea typeface="+mn-ea"/>
                <a:cs typeface="+mn-cs"/>
              </a:rPr>
              <a:t>: par l’action directe sur les matériaux dès la petite section.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S'exercent régulièrement à des actions variées (transvaser, malaxer, mélanger, transporter, modeler, tailler, couper, morceler, assembler, transformer).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Découvrir les effets de leurs actions et utiliser</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quelques matières ou matériaux naturels (l’eau, le bois, la terre, le sable, l’air…) ou fabriqués par l’homme (le papier, le carton, la semoule, le tissu…).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activités qui conduisent à des mélanges, des dissolutions, des transformations mécaniques ou sous l’effet de la chaleur ou du froid permettent progressivement d’approcher quelques propriétés de ces matières et matériaux, quelques aspects de leurs transformations possibles. Elles sont l’occasion de discussions entre enfants et avec l’enseignant, et permettent de classer, désigner et définir leurs qualités en acquérant le vocabulaire approprié.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Utiliser</a:t>
            </a:r>
            <a:r>
              <a:rPr lang="fr-FR" sz="1200" b="1" kern="1200" dirty="0" smtClean="0">
                <a:solidFill>
                  <a:schemeClr val="tx1"/>
                </a:solidFill>
                <a:effectLst/>
                <a:latin typeface="+mn-lt"/>
                <a:ea typeface="+mn-ea"/>
                <a:cs typeface="+mn-cs"/>
              </a:rPr>
              <a:t>, fabriquer, manipuler des </a:t>
            </a:r>
            <a:r>
              <a:rPr lang="fr-FR" sz="1200" b="1" kern="1200" dirty="0" smtClean="0">
                <a:solidFill>
                  <a:schemeClr val="tx1"/>
                </a:solidFill>
                <a:effectLst/>
                <a:latin typeface="+mn-lt"/>
                <a:ea typeface="+mn-ea"/>
                <a:cs typeface="+mn-cs"/>
              </a:rPr>
              <a:t>objets </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kern="1200" dirty="0" smtClean="0">
                <a:solidFill>
                  <a:schemeClr val="tx1"/>
                </a:solidFill>
                <a:effectLst/>
                <a:latin typeface="+mn-lt"/>
                <a:ea typeface="+mn-ea"/>
                <a:cs typeface="+mn-cs"/>
              </a:rPr>
              <a:t>Les enfants ont besoin d’agir de </a:t>
            </a:r>
            <a:r>
              <a:rPr lang="fr-FR" sz="1200" b="1" i="1" kern="1200" dirty="0" smtClean="0">
                <a:solidFill>
                  <a:schemeClr val="tx1"/>
                </a:solidFill>
                <a:effectLst/>
                <a:latin typeface="+mn-lt"/>
                <a:ea typeface="+mn-ea"/>
                <a:cs typeface="+mn-cs"/>
              </a:rPr>
              <a:t>nombreuses fois </a:t>
            </a:r>
            <a:r>
              <a:rPr lang="fr-FR" sz="1200" i="1" kern="1200" dirty="0" smtClean="0">
                <a:solidFill>
                  <a:schemeClr val="tx1"/>
                </a:solidFill>
                <a:effectLst/>
                <a:latin typeface="+mn-lt"/>
                <a:ea typeface="+mn-ea"/>
                <a:cs typeface="+mn-cs"/>
              </a:rPr>
              <a:t>pour constater des </a:t>
            </a:r>
            <a:r>
              <a:rPr lang="fr-FR" sz="1200" b="1" i="1" kern="1200" dirty="0" smtClean="0">
                <a:solidFill>
                  <a:schemeClr val="tx1"/>
                </a:solidFill>
                <a:effectLst/>
                <a:latin typeface="+mn-lt"/>
                <a:ea typeface="+mn-ea"/>
                <a:cs typeface="+mn-cs"/>
              </a:rPr>
              <a:t>régularités</a:t>
            </a:r>
            <a:r>
              <a:rPr lang="fr-FR" sz="1200" i="1" kern="1200" dirty="0" smtClean="0">
                <a:solidFill>
                  <a:schemeClr val="tx1"/>
                </a:solidFill>
                <a:effectLst/>
                <a:latin typeface="+mn-lt"/>
                <a:ea typeface="+mn-ea"/>
                <a:cs typeface="+mn-cs"/>
              </a:rPr>
              <a:t> qui sont les manifestations des phénomènes physiques qu’ils étudieront beaucoup plus tard (la gravité, l’attraction entre deux pôles aimantés, les effets de la lumière, etc.).</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L'utilisation d'instruments, d’objets variés, d’outils conduit les enfants à développer une série d’habiletés, à manipuler et à découvrir leurs usages.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Progressivement et de manière de plus en plus complexe</a:t>
            </a:r>
            <a:r>
              <a:rPr lang="fr-FR" sz="1200" u="none" kern="1200" baseline="0" dirty="0" smtClean="0">
                <a:solidFill>
                  <a:schemeClr val="tx1"/>
                </a:solidFill>
                <a:effectLst/>
                <a:latin typeface="+mn-lt"/>
                <a:ea typeface="+mn-ea"/>
                <a:cs typeface="+mn-cs"/>
              </a:rPr>
              <a:t>, </a:t>
            </a:r>
            <a:r>
              <a:rPr lang="fr-FR" sz="1200" u="none" kern="1200" dirty="0" smtClean="0">
                <a:solidFill>
                  <a:schemeClr val="tx1"/>
                </a:solidFill>
                <a:effectLst/>
                <a:latin typeface="+mn-lt"/>
                <a:ea typeface="+mn-ea"/>
                <a:cs typeface="+mn-cs"/>
              </a:rPr>
              <a:t>relier</a:t>
            </a:r>
            <a:r>
              <a:rPr lang="fr-FR" sz="1200" kern="1200" dirty="0" smtClean="0">
                <a:solidFill>
                  <a:schemeClr val="tx1"/>
                </a:solidFill>
                <a:effectLst/>
                <a:latin typeface="+mn-lt"/>
                <a:ea typeface="+mn-ea"/>
                <a:cs typeface="+mn-cs"/>
              </a:rPr>
              <a:t> une </a:t>
            </a:r>
            <a:r>
              <a:rPr lang="fr-FR" sz="1200" b="1" kern="1200" dirty="0" smtClean="0">
                <a:solidFill>
                  <a:schemeClr val="tx1"/>
                </a:solidFill>
                <a:effectLst/>
                <a:latin typeface="+mn-lt"/>
                <a:ea typeface="+mn-ea"/>
                <a:cs typeface="+mn-cs"/>
              </a:rPr>
              <a:t>action</a:t>
            </a:r>
            <a:r>
              <a:rPr lang="fr-FR" sz="1200" kern="1200" dirty="0" smtClean="0">
                <a:solidFill>
                  <a:schemeClr val="tx1"/>
                </a:solidFill>
                <a:effectLst/>
                <a:latin typeface="+mn-lt"/>
                <a:ea typeface="+mn-ea"/>
                <a:cs typeface="+mn-cs"/>
              </a:rPr>
              <a:t> ou le choix d’un </a:t>
            </a:r>
            <a:r>
              <a:rPr lang="fr-FR" sz="1200" b="1" kern="1200" dirty="0" smtClean="0">
                <a:solidFill>
                  <a:schemeClr val="tx1"/>
                </a:solidFill>
                <a:effectLst/>
                <a:latin typeface="+mn-lt"/>
                <a:ea typeface="+mn-ea"/>
                <a:cs typeface="+mn-cs"/>
              </a:rPr>
              <a:t>outil</a:t>
            </a:r>
            <a:r>
              <a:rPr lang="fr-FR" sz="1200" kern="1200" dirty="0" smtClean="0">
                <a:solidFill>
                  <a:schemeClr val="tx1"/>
                </a:solidFill>
                <a:effectLst/>
                <a:latin typeface="+mn-lt"/>
                <a:ea typeface="+mn-ea"/>
                <a:cs typeface="+mn-cs"/>
              </a:rPr>
              <a:t> à </a:t>
            </a:r>
            <a:r>
              <a:rPr lang="fr-FR" sz="1200" b="1" kern="1200" dirty="0" smtClean="0">
                <a:solidFill>
                  <a:schemeClr val="tx1"/>
                </a:solidFill>
                <a:effectLst/>
                <a:latin typeface="+mn-lt"/>
                <a:ea typeface="+mn-ea"/>
                <a:cs typeface="+mn-cs"/>
              </a:rPr>
              <a:t>l’effet</a:t>
            </a:r>
            <a:r>
              <a:rPr lang="fr-FR" sz="1200" kern="1200" dirty="0" smtClean="0">
                <a:solidFill>
                  <a:schemeClr val="tx1"/>
                </a:solidFill>
                <a:effectLst/>
                <a:latin typeface="+mn-lt"/>
                <a:ea typeface="+mn-ea"/>
                <a:cs typeface="+mn-cs"/>
              </a:rPr>
              <a:t> qu’ils veulent obtenir : coller, enfiler, assembler, actionner, boutonner, découper, équilibrer, tenir un outil scripteur, plier, utiliser un gabarit, manipuler une souris d’ordinateur, agir sur une tablette numérique...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 </a:t>
            </a:r>
            <a:r>
              <a:rPr lang="fr-FR" sz="1200" b="1" kern="1200" dirty="0" smtClean="0">
                <a:solidFill>
                  <a:schemeClr val="tx1"/>
                </a:solidFill>
                <a:effectLst/>
                <a:latin typeface="+mn-lt"/>
                <a:ea typeface="+mn-ea"/>
                <a:cs typeface="+mn-cs"/>
              </a:rPr>
              <a:t>GS</a:t>
            </a:r>
            <a:r>
              <a:rPr lang="fr-FR" sz="1200" kern="1200" dirty="0" smtClean="0">
                <a:solidFill>
                  <a:schemeClr val="tx1"/>
                </a:solidFill>
                <a:effectLst/>
                <a:latin typeface="+mn-lt"/>
                <a:ea typeface="+mn-ea"/>
                <a:cs typeface="+mn-cs"/>
              </a:rPr>
              <a:t> : utilisation d’un mode d’emploi ou une fiche de construction illustrés.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montages et démontages dans le cadre des </a:t>
            </a:r>
            <a:r>
              <a:rPr lang="fr-FR" sz="1200" b="1" i="0" u="none" kern="1200" dirty="0" smtClean="0">
                <a:solidFill>
                  <a:schemeClr val="tx1"/>
                </a:solidFill>
                <a:effectLst/>
                <a:latin typeface="+mn-lt"/>
                <a:ea typeface="+mn-ea"/>
                <a:cs typeface="+mn-cs"/>
              </a:rPr>
              <a:t>jeux de construction</a:t>
            </a:r>
            <a:r>
              <a:rPr lang="fr-FR" sz="1200" kern="1200" dirty="0" smtClean="0">
                <a:solidFill>
                  <a:schemeClr val="tx1"/>
                </a:solidFill>
                <a:effectLst/>
                <a:latin typeface="+mn-lt"/>
                <a:ea typeface="+mn-ea"/>
                <a:cs typeface="+mn-cs"/>
              </a:rPr>
              <a:t> et de la réalisation de </a:t>
            </a:r>
            <a:r>
              <a:rPr lang="fr-FR" sz="1200" b="1" kern="1200" dirty="0" smtClean="0">
                <a:solidFill>
                  <a:schemeClr val="tx1"/>
                </a:solidFill>
                <a:effectLst/>
                <a:latin typeface="+mn-lt"/>
                <a:ea typeface="+mn-ea"/>
                <a:cs typeface="+mn-cs"/>
              </a:rPr>
              <a:t>maquettes</a:t>
            </a:r>
            <a:r>
              <a:rPr lang="fr-FR" sz="1200" kern="1200" dirty="0" smtClean="0">
                <a:solidFill>
                  <a:schemeClr val="tx1"/>
                </a:solidFill>
                <a:effectLst/>
                <a:latin typeface="+mn-lt"/>
                <a:ea typeface="+mn-ea"/>
                <a:cs typeface="+mn-cs"/>
              </a:rPr>
              <a:t>, la </a:t>
            </a:r>
            <a:r>
              <a:rPr lang="fr-FR" sz="1200" b="1" kern="1200" dirty="0" smtClean="0">
                <a:solidFill>
                  <a:schemeClr val="tx1"/>
                </a:solidFill>
                <a:effectLst/>
                <a:latin typeface="+mn-lt"/>
                <a:ea typeface="+mn-ea"/>
                <a:cs typeface="+mn-cs"/>
              </a:rPr>
              <a:t>fabrication d'objets </a:t>
            </a:r>
            <a:r>
              <a:rPr lang="fr-FR" sz="1200" kern="1200" dirty="0" smtClean="0">
                <a:solidFill>
                  <a:schemeClr val="tx1"/>
                </a:solidFill>
                <a:effectLst/>
                <a:latin typeface="+mn-lt"/>
                <a:ea typeface="+mn-ea"/>
                <a:cs typeface="+mn-cs"/>
              </a:rPr>
              <a:t>contribuent à une première découverte du monde technique.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Constater ainsi des </a:t>
            </a:r>
            <a:r>
              <a:rPr lang="fr-FR" sz="1200" b="1" kern="1200" dirty="0" smtClean="0">
                <a:solidFill>
                  <a:schemeClr val="tx1"/>
                </a:solidFill>
                <a:effectLst/>
                <a:latin typeface="+mn-lt"/>
                <a:ea typeface="+mn-ea"/>
                <a:cs typeface="+mn-cs"/>
              </a:rPr>
              <a:t>phénomènes physiques</a:t>
            </a:r>
            <a:r>
              <a:rPr lang="fr-FR" sz="1200" kern="1200" dirty="0" smtClean="0">
                <a:solidFill>
                  <a:schemeClr val="tx1"/>
                </a:solidFill>
                <a:effectLst/>
                <a:latin typeface="+mn-lt"/>
                <a:ea typeface="+mn-ea"/>
                <a:cs typeface="+mn-cs"/>
              </a:rPr>
              <a:t>, notamment en utilisant des instruments d’optique simples (les loupes notamment) ou en agissant avec des ressorts, des aimants, des poulies, des engrenages, des plans inclinés…</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De la PS à la GS : </a:t>
            </a:r>
            <a:r>
              <a:rPr lang="fr-FR" sz="1200" kern="1200" dirty="0" smtClean="0">
                <a:solidFill>
                  <a:schemeClr val="tx1"/>
                </a:solidFill>
                <a:effectLst/>
                <a:latin typeface="+mn-lt"/>
                <a:ea typeface="+mn-ea"/>
                <a:cs typeface="+mn-cs"/>
              </a:rPr>
              <a:t>prise de conscience des risques liés à l’usage des objets, notamment dans le cadre de la prévention des accidents domestiques.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Utiliser </a:t>
            </a:r>
            <a:r>
              <a:rPr lang="fr-FR" sz="1200" b="1" kern="1200" dirty="0" smtClean="0">
                <a:solidFill>
                  <a:schemeClr val="tx1"/>
                </a:solidFill>
                <a:effectLst/>
                <a:latin typeface="+mn-lt"/>
                <a:ea typeface="+mn-ea"/>
                <a:cs typeface="+mn-cs"/>
              </a:rPr>
              <a:t>des outils </a:t>
            </a:r>
            <a:r>
              <a:rPr lang="fr-FR" sz="1200" b="1" kern="1200" dirty="0" smtClean="0">
                <a:solidFill>
                  <a:schemeClr val="tx1"/>
                </a:solidFill>
                <a:effectLst/>
                <a:latin typeface="+mn-lt"/>
                <a:ea typeface="+mn-ea"/>
                <a:cs typeface="+mn-cs"/>
              </a:rPr>
              <a:t>numériques </a:t>
            </a:r>
            <a:r>
              <a:rPr lang="fr-FR"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a:t>
            </a:r>
            <a:r>
              <a:rPr lang="fr-FR" sz="1200" u="sng" kern="1200" dirty="0" smtClean="0">
                <a:solidFill>
                  <a:schemeClr val="tx1"/>
                </a:solidFill>
                <a:effectLst/>
                <a:latin typeface="+mn-lt"/>
                <a:ea typeface="+mn-ea"/>
                <a:cs typeface="+mn-cs"/>
              </a:rPr>
              <a:t>rôle de l’école </a:t>
            </a:r>
            <a:r>
              <a:rPr lang="fr-FR" sz="1200" u="none"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donner des repères pour en comprendre l’utilité et commencer à les utiliser de manière adaptée (tablette numérique, ordinateur, appareil photo numérique…).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Des recherches ciblées, via l’</a:t>
            </a:r>
            <a:r>
              <a:rPr lang="fr-FR" sz="1200" b="1" kern="1200" dirty="0" smtClean="0">
                <a:solidFill>
                  <a:schemeClr val="tx1"/>
                </a:solidFill>
                <a:effectLst/>
                <a:latin typeface="+mn-lt"/>
                <a:ea typeface="+mn-ea"/>
                <a:cs typeface="+mn-cs"/>
              </a:rPr>
              <a:t>Internet</a:t>
            </a:r>
            <a:r>
              <a:rPr lang="fr-FR" sz="1200" kern="1200" dirty="0" smtClean="0">
                <a:solidFill>
                  <a:schemeClr val="tx1"/>
                </a:solidFill>
                <a:effectLst/>
                <a:latin typeface="+mn-lt"/>
                <a:ea typeface="+mn-ea"/>
                <a:cs typeface="+mn-cs"/>
              </a:rPr>
              <a:t>, sont effectuées et commentées par l’enseignant.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Des projets de classe ou d’école sont</a:t>
            </a:r>
            <a:r>
              <a:rPr lang="fr-FR" sz="1200" kern="1200" baseline="0" dirty="0" smtClean="0">
                <a:solidFill>
                  <a:schemeClr val="tx1"/>
                </a:solidFill>
                <a:effectLst/>
                <a:latin typeface="+mn-lt"/>
                <a:ea typeface="+mn-ea"/>
                <a:cs typeface="+mn-cs"/>
              </a:rPr>
              <a:t> l’occasion pour l</a:t>
            </a:r>
            <a:r>
              <a:rPr lang="fr-FR" sz="1200" kern="1200" dirty="0" smtClean="0">
                <a:solidFill>
                  <a:schemeClr val="tx1"/>
                </a:solidFill>
                <a:effectLst/>
                <a:latin typeface="+mn-lt"/>
                <a:ea typeface="+mn-ea"/>
                <a:cs typeface="+mn-cs"/>
              </a:rPr>
              <a:t>’enseignant d’évoquer avec les enfants l’idée d’un </a:t>
            </a:r>
            <a:r>
              <a:rPr lang="fr-FR" sz="1200" b="1" kern="1200" dirty="0" smtClean="0">
                <a:solidFill>
                  <a:schemeClr val="tx1"/>
                </a:solidFill>
                <a:effectLst/>
                <a:latin typeface="+mn-lt"/>
                <a:ea typeface="+mn-ea"/>
                <a:cs typeface="+mn-cs"/>
              </a:rPr>
              <a:t>monde en réseau</a:t>
            </a:r>
            <a:r>
              <a:rPr lang="fr-FR" sz="1200" kern="1200" dirty="0" smtClean="0">
                <a:solidFill>
                  <a:schemeClr val="tx1"/>
                </a:solidFill>
                <a:effectLst/>
                <a:latin typeface="+mn-lt"/>
                <a:ea typeface="+mn-ea"/>
                <a:cs typeface="+mn-cs"/>
              </a:rPr>
              <a:t> qui peut permettre de parler à d’autres personnes parfois très éloignées.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enregistreurs</a:t>
            </a:r>
            <a:r>
              <a:rPr lang="fr-FR" sz="1200" kern="1200" baseline="0" dirty="0" smtClean="0">
                <a:solidFill>
                  <a:schemeClr val="tx1"/>
                </a:solidFill>
                <a:effectLst/>
                <a:latin typeface="+mn-lt"/>
                <a:ea typeface="+mn-ea"/>
                <a:cs typeface="+mn-cs"/>
              </a:rPr>
              <a:t> audio et la vidéo sont mis à contribution pour développer des activités inscrites dans des projets : enregistrer les comptines et chants ; réaliser un livre multimédia… consultables depuis l’ENT.</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25</a:t>
            </a:fld>
            <a:endParaRPr lang="fr-FR"/>
          </a:p>
        </p:txBody>
      </p:sp>
    </p:spTree>
    <p:extLst>
      <p:ext uri="{BB962C8B-B14F-4D97-AF65-F5344CB8AC3E}">
        <p14:creationId xmlns:p14="http://schemas.microsoft.com/office/powerpoint/2010/main" val="1681167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26</a:t>
            </a:fld>
            <a:endParaRPr lang="fr-FR"/>
          </a:p>
        </p:txBody>
      </p:sp>
    </p:spTree>
    <p:extLst>
      <p:ext uri="{BB962C8B-B14F-4D97-AF65-F5344CB8AC3E}">
        <p14:creationId xmlns:p14="http://schemas.microsoft.com/office/powerpoint/2010/main" val="107270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u="sng" dirty="0" smtClean="0"/>
              <a:t>Extrait Programme 2015</a:t>
            </a:r>
          </a:p>
          <a:p>
            <a:r>
              <a:rPr lang="fr-FR" dirty="0" smtClean="0"/>
              <a:t>« </a:t>
            </a:r>
            <a:r>
              <a:rPr lang="fr-FR" sz="1200" kern="1200" dirty="0" smtClean="0">
                <a:solidFill>
                  <a:schemeClr val="tx1"/>
                </a:solidFill>
                <a:effectLst/>
                <a:latin typeface="+mn-lt"/>
                <a:ea typeface="+mn-ea"/>
                <a:cs typeface="+mn-cs"/>
              </a:rPr>
              <a:t>La classe et le groupe constituent une communauté d’apprentissage qui établit les bases de la construction d’une citoyenneté respectueuse des règles de la laïcité et ouverte sur la pluralité des cultures dans le monde. C’est dans ce cadre que l’enfant est appelé à devenir élève, de manière très progressive sur l’ensemble du cycle. Les enfants apprennent à repérer les rôles des différents adultes, la fonction des différents espaces dans la classe, dans l’école et les règles qui s’y rattachent. Ils sont consultés sur certaines décisions les concernant et découvrent ainsi les fondements du débat collectif. L’école maternelle assure ainsi une première acquisition des principes de la vie en société. L’accueil et la scolarisation des enfants handicapés participent à cet enjeu pour ces enfants eux-mêmes et contribuent à développer pour tous un regard positif sur les différences. L’ensemble des adultes veille à ce que tous les enfants bénéficient en toutes circonstances d'un traitement équitable. L’école maternelle construit les conditions de l’égalité, notamment entre les filles et les garçons.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3</a:t>
            </a:fld>
            <a:endParaRPr lang="fr-FR"/>
          </a:p>
        </p:txBody>
      </p:sp>
    </p:spTree>
    <p:extLst>
      <p:ext uri="{BB962C8B-B14F-4D97-AF65-F5344CB8AC3E}">
        <p14:creationId xmlns:p14="http://schemas.microsoft.com/office/powerpoint/2010/main" val="3760432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Comprendre la fonction de l’école</a:t>
            </a:r>
          </a:p>
          <a:p>
            <a:r>
              <a:rPr lang="fr-FR" sz="1200" kern="1200" dirty="0" smtClean="0">
                <a:solidFill>
                  <a:schemeClr val="tx1"/>
                </a:solidFill>
                <a:effectLst/>
                <a:latin typeface="+mn-lt"/>
                <a:ea typeface="+mn-ea"/>
                <a:cs typeface="+mn-cs"/>
              </a:rPr>
              <a:t>« L’école maternelle est le lieu où l’enfant se familiarise progressivement avec une manière d’apprendre spécifique ; celle-ci s’appuie sur des activités, des expériences à sa portée, mais suppose qu’il en tire des connaissances ou des savoir-faire avec l’aide des autres enfants et de l’enseignant. Le </a:t>
            </a:r>
            <a:r>
              <a:rPr lang="fr-FR" sz="1200" b="1" kern="1200" dirty="0" smtClean="0">
                <a:solidFill>
                  <a:schemeClr val="tx1"/>
                </a:solidFill>
                <a:effectLst/>
                <a:latin typeface="+mn-lt"/>
                <a:ea typeface="+mn-ea"/>
                <a:cs typeface="+mn-cs"/>
              </a:rPr>
              <a:t>langage</a:t>
            </a:r>
            <a:r>
              <a:rPr lang="fr-FR" sz="1200" kern="1200" dirty="0" smtClean="0">
                <a:solidFill>
                  <a:schemeClr val="tx1"/>
                </a:solidFill>
                <a:effectLst/>
                <a:latin typeface="+mn-lt"/>
                <a:ea typeface="+mn-ea"/>
                <a:cs typeface="+mn-cs"/>
              </a:rPr>
              <a:t>, dans la diversité de ses usages, a une place importante dans ce processus. L’enfant apprend en même temps à </a:t>
            </a:r>
            <a:r>
              <a:rPr lang="fr-FR" sz="1200" b="1" kern="1200" dirty="0" smtClean="0">
                <a:solidFill>
                  <a:schemeClr val="tx1"/>
                </a:solidFill>
                <a:effectLst/>
                <a:latin typeface="+mn-lt"/>
                <a:ea typeface="+mn-ea"/>
                <a:cs typeface="+mn-cs"/>
              </a:rPr>
              <a:t>entrer dans un rythme collectif </a:t>
            </a:r>
            <a:r>
              <a:rPr lang="fr-FR" sz="1200" kern="1200" dirty="0" smtClean="0">
                <a:solidFill>
                  <a:schemeClr val="tx1"/>
                </a:solidFill>
                <a:effectLst/>
                <a:latin typeface="+mn-lt"/>
                <a:ea typeface="+mn-ea"/>
                <a:cs typeface="+mn-cs"/>
              </a:rPr>
              <a:t>(faire quelque chose ou être attentif en même temps que les autres, prendre en compte des consignes collectives) qui l’oblige à renoncer à ses désirs immédiats. L’école maternelle initie ainsi la construction progressive d’une posture d’élève. </a:t>
            </a: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L’emploi du temps d’une journée</a:t>
            </a:r>
            <a:r>
              <a:rPr lang="fr-FR" sz="1200" kern="1200" dirty="0" smtClean="0">
                <a:solidFill>
                  <a:schemeClr val="tx1"/>
                </a:solidFill>
                <a:effectLst/>
                <a:latin typeface="+mn-lt"/>
                <a:ea typeface="+mn-ea"/>
                <a:cs typeface="+mn-cs"/>
              </a:rPr>
              <a:t>]</a:t>
            </a:r>
          </a:p>
          <a:p>
            <a:pPr marL="171450" indent="-171450">
              <a:buFontTx/>
              <a:buChar char="-"/>
            </a:pPr>
            <a:r>
              <a:rPr lang="fr-FR" sz="1200" kern="1200" dirty="0" smtClean="0">
                <a:solidFill>
                  <a:schemeClr val="tx1"/>
                </a:solidFill>
                <a:effectLst/>
                <a:latin typeface="+mn-lt"/>
                <a:ea typeface="+mn-ea"/>
                <a:cs typeface="+mn-cs"/>
              </a:rPr>
              <a:t>L’enseignant </a:t>
            </a:r>
            <a:r>
              <a:rPr lang="fr-FR" sz="1200" b="1" kern="1200" dirty="0" smtClean="0">
                <a:solidFill>
                  <a:schemeClr val="tx1"/>
                </a:solidFill>
                <a:effectLst/>
                <a:latin typeface="+mn-lt"/>
                <a:ea typeface="+mn-ea"/>
                <a:cs typeface="+mn-cs"/>
              </a:rPr>
              <a:t>rend lisibles les exigences </a:t>
            </a:r>
            <a:r>
              <a:rPr lang="fr-FR" sz="1200" kern="1200" dirty="0" smtClean="0">
                <a:solidFill>
                  <a:schemeClr val="tx1"/>
                </a:solidFill>
                <a:effectLst/>
                <a:latin typeface="+mn-lt"/>
                <a:ea typeface="+mn-ea"/>
                <a:cs typeface="+mn-cs"/>
              </a:rPr>
              <a:t>de la situation scolaire par des mises en situations et des explications qui permettent aux enfants – et à leurs parents - de les identifier et de se les approprier. </a:t>
            </a: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Présence des parents dans la classe lors de l’accueil- Réunion de rentrée – Affichage dans</a:t>
            </a:r>
            <a:r>
              <a:rPr lang="fr-FR" sz="1200" i="1" kern="1200" baseline="0" dirty="0" smtClean="0">
                <a:solidFill>
                  <a:schemeClr val="tx1"/>
                </a:solidFill>
                <a:effectLst/>
                <a:latin typeface="+mn-lt"/>
                <a:ea typeface="+mn-ea"/>
                <a:cs typeface="+mn-cs"/>
              </a:rPr>
              <a:t> l’école</a:t>
            </a:r>
            <a:r>
              <a:rPr lang="fr-FR" sz="1200" kern="1200" dirty="0" smtClean="0">
                <a:solidFill>
                  <a:schemeClr val="tx1"/>
                </a:solidFill>
                <a:effectLst/>
                <a:latin typeface="+mn-lt"/>
                <a:ea typeface="+mn-ea"/>
                <a:cs typeface="+mn-cs"/>
              </a:rPr>
              <a:t>]</a:t>
            </a:r>
          </a:p>
          <a:p>
            <a:pPr marL="171450" indent="-171450">
              <a:buFontTx/>
              <a:buChar char="-"/>
            </a:pPr>
            <a:r>
              <a:rPr lang="fr-FR" sz="1200" kern="1200" dirty="0" smtClean="0">
                <a:solidFill>
                  <a:schemeClr val="tx1"/>
                </a:solidFill>
                <a:effectLst/>
                <a:latin typeface="+mn-lt"/>
                <a:ea typeface="+mn-ea"/>
                <a:cs typeface="+mn-cs"/>
              </a:rPr>
              <a:t>Il incite à coopérer, à s’engager dans l’effort, à persévérer </a:t>
            </a:r>
            <a:r>
              <a:rPr lang="fr-FR" sz="1200" b="1" kern="1200" dirty="0" smtClean="0">
                <a:solidFill>
                  <a:schemeClr val="tx1"/>
                </a:solidFill>
                <a:effectLst/>
                <a:latin typeface="+mn-lt"/>
                <a:ea typeface="+mn-ea"/>
                <a:cs typeface="+mn-cs"/>
              </a:rPr>
              <a:t>grâce à ses encouragements et à l’aide des pairs</a:t>
            </a:r>
            <a:r>
              <a:rPr lang="fr-FR" sz="1200" kern="1200" dirty="0" smtClean="0">
                <a:solidFill>
                  <a:schemeClr val="tx1"/>
                </a:solidFill>
                <a:effectLst/>
                <a:latin typeface="+mn-lt"/>
                <a:ea typeface="+mn-ea"/>
                <a:cs typeface="+mn-cs"/>
              </a:rPr>
              <a:t>.</a:t>
            </a:r>
          </a:p>
          <a:p>
            <a:pPr marL="228600" indent="-22860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Photo</a:t>
            </a:r>
            <a:r>
              <a:rPr lang="fr-FR" sz="1200" i="1" kern="1200" baseline="0" dirty="0" smtClean="0">
                <a:solidFill>
                  <a:schemeClr val="tx1"/>
                </a:solidFill>
                <a:effectLst/>
                <a:latin typeface="+mn-lt"/>
                <a:ea typeface="+mn-ea"/>
                <a:cs typeface="+mn-cs"/>
              </a:rPr>
              <a:t> des enfants en activité dans le même espace ou sur la même activité</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171450" indent="-171450">
              <a:buFontTx/>
              <a:buChar char="-"/>
            </a:pPr>
            <a:r>
              <a:rPr lang="fr-FR" sz="1200" kern="1200" dirty="0" smtClean="0">
                <a:solidFill>
                  <a:schemeClr val="tx1"/>
                </a:solidFill>
                <a:effectLst/>
                <a:latin typeface="+mn-lt"/>
                <a:ea typeface="+mn-ea"/>
                <a:cs typeface="+mn-cs"/>
              </a:rPr>
              <a:t>Il encourage à développer des essais personnels, prendre des initiatives, apprendre progressivement à faire des choix.</a:t>
            </a: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Extrait d’une vidéo</a:t>
            </a:r>
            <a:r>
              <a:rPr lang="fr-FR" sz="1200" i="1" kern="1200" baseline="0" dirty="0" smtClean="0">
                <a:solidFill>
                  <a:schemeClr val="tx1"/>
                </a:solidFill>
                <a:effectLst/>
                <a:latin typeface="+mn-lt"/>
                <a:ea typeface="+mn-ea"/>
                <a:cs typeface="+mn-cs"/>
              </a:rPr>
              <a:t> lors d’activités motrices : essais réitérés très visibles</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171450" indent="-171450">
              <a:buFontTx/>
              <a:buChar char="-"/>
            </a:pPr>
            <a:r>
              <a:rPr lang="fr-FR" sz="1200" kern="1200" dirty="0" smtClean="0">
                <a:solidFill>
                  <a:schemeClr val="tx1"/>
                </a:solidFill>
                <a:effectLst/>
                <a:latin typeface="+mn-lt"/>
                <a:ea typeface="+mn-ea"/>
                <a:cs typeface="+mn-cs"/>
              </a:rPr>
              <a:t>Il aide à identifier les objets sur lesquels portent les apprentissages, fait acquérir des habitudes de travail qui vont évoluer au fil du temps et que les enfants pourront transférer. Pour ce faire, il s’attache à </a:t>
            </a:r>
            <a:r>
              <a:rPr lang="fr-FR" sz="1200" b="1" kern="1200" dirty="0" smtClean="0">
                <a:solidFill>
                  <a:schemeClr val="tx1"/>
                </a:solidFill>
                <a:effectLst/>
                <a:latin typeface="+mn-lt"/>
                <a:ea typeface="+mn-ea"/>
                <a:cs typeface="+mn-cs"/>
              </a:rPr>
              <a:t>faire percevoir la continuité entre les situations d’apprentissage, les liens entre les différentes séances</a:t>
            </a:r>
            <a:r>
              <a:rPr lang="fr-FR" sz="1200" kern="1200" dirty="0" smtClean="0">
                <a:solidFill>
                  <a:schemeClr val="tx1"/>
                </a:solidFill>
                <a:effectLst/>
                <a:latin typeface="+mn-lt"/>
                <a:ea typeface="+mn-ea"/>
                <a:cs typeface="+mn-cs"/>
              </a:rPr>
              <a:t>. </a:t>
            </a:r>
          </a:p>
          <a:p>
            <a:pPr marL="0" indent="0">
              <a:buFontTx/>
              <a:buNone/>
            </a:pPr>
            <a:r>
              <a:rPr lang="fr-FR" sz="1200" b="1" kern="1200" dirty="0" smtClean="0">
                <a:solidFill>
                  <a:schemeClr val="tx1"/>
                </a:solidFill>
                <a:effectLst/>
                <a:latin typeface="+mn-lt"/>
                <a:ea typeface="+mn-ea"/>
                <a:cs typeface="+mn-cs"/>
              </a:rPr>
              <a:t>Pour stabiliser les premiers repères</a:t>
            </a:r>
            <a:r>
              <a:rPr lang="fr-FR" sz="1200" kern="1200" dirty="0" smtClean="0">
                <a:solidFill>
                  <a:schemeClr val="tx1"/>
                </a:solidFill>
                <a:effectLst/>
                <a:latin typeface="+mn-lt"/>
                <a:ea typeface="+mn-ea"/>
                <a:cs typeface="+mn-cs"/>
              </a:rPr>
              <a:t>, il utilise des procédés identiques dans ses manières de questionner le groupe, de faire expliciter par les enfants l’activité qui va être la leur, d’amener à reformuler ce qui a été dit, de produire eux-mêmes des explications pour d’autres à propos d’une tâche déjà vécue. </a:t>
            </a: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Le coin regroupement</a:t>
            </a:r>
            <a:r>
              <a:rPr lang="fr-FR" sz="1200" kern="1200" dirty="0" smtClean="0">
                <a:solidFill>
                  <a:schemeClr val="tx1"/>
                </a:solidFill>
                <a:effectLst/>
                <a:latin typeface="+mn-lt"/>
                <a:ea typeface="+mn-ea"/>
                <a:cs typeface="+mn-cs"/>
              </a:rPr>
              <a:t>]</a:t>
            </a:r>
          </a:p>
          <a:p>
            <a:r>
              <a:rPr lang="fr-FR" sz="1200" kern="1200" dirty="0" smtClean="0">
                <a:solidFill>
                  <a:schemeClr val="tx1"/>
                </a:solidFill>
                <a:effectLst/>
                <a:latin typeface="+mn-lt"/>
                <a:ea typeface="+mn-ea"/>
                <a:cs typeface="+mn-cs"/>
              </a:rPr>
              <a:t>L’enseignant exerce les enfants à l’identification des différentes étapes de l’apprentissage en utilisant des termes adaptés à leur âge. Il les aide à se représenter </a:t>
            </a:r>
            <a:r>
              <a:rPr lang="fr-FR" sz="1200" b="1" kern="1200" dirty="0" smtClean="0">
                <a:solidFill>
                  <a:schemeClr val="tx1"/>
                </a:solidFill>
                <a:effectLst/>
                <a:latin typeface="+mn-lt"/>
                <a:ea typeface="+mn-ea"/>
                <a:cs typeface="+mn-cs"/>
              </a:rPr>
              <a:t>ce qu’ils vont devoir faire, avec quels outils et selon quels procédés</a:t>
            </a:r>
            <a:r>
              <a:rPr lang="fr-FR" sz="1200" kern="1200" dirty="0" smtClean="0">
                <a:solidFill>
                  <a:schemeClr val="tx1"/>
                </a:solidFill>
                <a:effectLst/>
                <a:latin typeface="+mn-lt"/>
                <a:ea typeface="+mn-ea"/>
                <a:cs typeface="+mn-cs"/>
              </a:rPr>
              <a:t>. Il définit des </a:t>
            </a:r>
            <a:r>
              <a:rPr lang="fr-FR" sz="1200" b="1" kern="1200" dirty="0" smtClean="0">
                <a:solidFill>
                  <a:schemeClr val="tx1"/>
                </a:solidFill>
                <a:effectLst/>
                <a:latin typeface="+mn-lt"/>
                <a:ea typeface="+mn-ea"/>
                <a:cs typeface="+mn-cs"/>
              </a:rPr>
              <a:t>critères de réussite </a:t>
            </a:r>
            <a:r>
              <a:rPr lang="fr-FR" sz="1200" kern="1200" dirty="0" smtClean="0">
                <a:solidFill>
                  <a:schemeClr val="tx1"/>
                </a:solidFill>
                <a:effectLst/>
                <a:latin typeface="+mn-lt"/>
                <a:ea typeface="+mn-ea"/>
                <a:cs typeface="+mn-cs"/>
              </a:rPr>
              <a:t>pour que chacun puisse situer le chemin qu’il a réalisé et perçoive les </a:t>
            </a:r>
            <a:r>
              <a:rPr lang="fr-FR" sz="1200" b="1" kern="1200" dirty="0" smtClean="0">
                <a:solidFill>
                  <a:schemeClr val="tx1"/>
                </a:solidFill>
                <a:effectLst/>
                <a:latin typeface="+mn-lt"/>
                <a:ea typeface="+mn-ea"/>
                <a:cs typeface="+mn-cs"/>
              </a:rPr>
              <a:t>progrès</a:t>
            </a:r>
            <a:r>
              <a:rPr lang="fr-FR" sz="1200" kern="1200" dirty="0" smtClean="0">
                <a:solidFill>
                  <a:schemeClr val="tx1"/>
                </a:solidFill>
                <a:effectLst/>
                <a:latin typeface="+mn-lt"/>
                <a:ea typeface="+mn-ea"/>
                <a:cs typeface="+mn-cs"/>
              </a:rPr>
              <a:t> qu’il doit encore effectuer. » </a:t>
            </a: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[L’aménagement de la classe : matériel à disposition, affichages, etc.]</a:t>
            </a:r>
            <a:endParaRPr lang="fr-FR" dirty="0" smtClean="0">
              <a:effectLst/>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4</a:t>
            </a:fld>
            <a:endParaRPr lang="fr-FR"/>
          </a:p>
        </p:txBody>
      </p:sp>
    </p:spTree>
    <p:extLst>
      <p:ext uri="{BB962C8B-B14F-4D97-AF65-F5344CB8AC3E}">
        <p14:creationId xmlns:p14="http://schemas.microsoft.com/office/powerpoint/2010/main" val="113792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Se construire comme personne singulière au sein d’un groupe </a:t>
            </a:r>
          </a:p>
          <a:p>
            <a:r>
              <a:rPr lang="fr-FR" sz="1200" kern="1200" dirty="0" smtClean="0">
                <a:solidFill>
                  <a:schemeClr val="tx1"/>
                </a:solidFill>
                <a:effectLst/>
                <a:latin typeface="+mn-lt"/>
                <a:ea typeface="+mn-ea"/>
                <a:cs typeface="+mn-cs"/>
              </a:rPr>
              <a:t>« Se construire comme personne singulière, c'est découvrir le rôle du groupe dans ses propres cheminements, participer à la réalisation de projets communs, apprendre à coopérer. </a:t>
            </a:r>
          </a:p>
          <a:p>
            <a:r>
              <a:rPr lang="fr-FR" sz="1200" kern="1200" dirty="0" smtClean="0">
                <a:solidFill>
                  <a:schemeClr val="tx1"/>
                </a:solidFill>
                <a:effectLst/>
                <a:latin typeface="+mn-lt"/>
                <a:ea typeface="+mn-ea"/>
                <a:cs typeface="+mn-cs"/>
              </a:rPr>
              <a:t>C'est progressivement partager des tâches et prendre des initiatives et des responsabilités au sein du groupe. </a:t>
            </a:r>
          </a:p>
          <a:p>
            <a:r>
              <a:rPr lang="fr-FR" sz="1200" kern="1200" dirty="0" smtClean="0">
                <a:solidFill>
                  <a:schemeClr val="tx1"/>
                </a:solidFill>
                <a:effectLst/>
                <a:latin typeface="+mn-lt"/>
                <a:ea typeface="+mn-ea"/>
                <a:cs typeface="+mn-cs"/>
              </a:rPr>
              <a:t>Par sa participation, l'enfant acquiert le goût des activités collectives, prend du plaisir à échanger et à confronter son point de vue à celui des autres. Il apprend les règles de la communication et de l’échange. </a:t>
            </a:r>
          </a:p>
          <a:p>
            <a:r>
              <a:rPr lang="fr-FR" sz="1200" kern="1200" dirty="0" smtClean="0">
                <a:solidFill>
                  <a:schemeClr val="tx1"/>
                </a:solidFill>
                <a:effectLst/>
                <a:latin typeface="+mn-lt"/>
                <a:ea typeface="+mn-ea"/>
                <a:cs typeface="+mn-cs"/>
              </a:rPr>
              <a:t>L’enseignant a le souci de guider la réflexion collective pour que chacun puisse élargir sa propre manière de voir ou de penser. Ainsi, </a:t>
            </a:r>
            <a:r>
              <a:rPr lang="fr-FR" sz="1200" b="1" kern="1200" dirty="0" smtClean="0">
                <a:solidFill>
                  <a:schemeClr val="tx1"/>
                </a:solidFill>
                <a:effectLst/>
                <a:latin typeface="+mn-lt"/>
                <a:ea typeface="+mn-ea"/>
                <a:cs typeface="+mn-cs"/>
              </a:rPr>
              <a:t>l’enfant trouve sa place dans le groupe</a:t>
            </a:r>
            <a:r>
              <a:rPr lang="fr-FR" sz="1200" kern="1200" dirty="0" smtClean="0">
                <a:solidFill>
                  <a:schemeClr val="tx1"/>
                </a:solidFill>
                <a:effectLst/>
                <a:latin typeface="+mn-lt"/>
                <a:ea typeface="+mn-ea"/>
                <a:cs typeface="+mn-cs"/>
              </a:rPr>
              <a:t>, se fait reconnaître comme une personne à part entière et éprouve le rôle des autres dans la construction des apprentissages. </a:t>
            </a: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Les</a:t>
            </a:r>
            <a:r>
              <a:rPr lang="fr-FR" sz="1200" i="1" kern="1200" baseline="0" dirty="0" smtClean="0">
                <a:solidFill>
                  <a:schemeClr val="tx1"/>
                </a:solidFill>
                <a:effectLst/>
                <a:latin typeface="+mn-lt"/>
                <a:ea typeface="+mn-ea"/>
                <a:cs typeface="+mn-cs"/>
              </a:rPr>
              <a:t> étiquettes nominatives, le crochet, le lit (PS) des enfants</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Dans un premier temps, </a:t>
            </a:r>
            <a:r>
              <a:rPr lang="fr-FR" sz="1200" b="1" kern="1200" dirty="0" smtClean="0">
                <a:solidFill>
                  <a:schemeClr val="tx1"/>
                </a:solidFill>
                <a:effectLst/>
                <a:latin typeface="+mn-lt"/>
                <a:ea typeface="+mn-ea"/>
                <a:cs typeface="+mn-cs"/>
              </a:rPr>
              <a:t>les règles collectives </a:t>
            </a:r>
            <a:r>
              <a:rPr lang="fr-FR" sz="1200" kern="1200" dirty="0" smtClean="0">
                <a:solidFill>
                  <a:schemeClr val="tx1"/>
                </a:solidFill>
                <a:effectLst/>
                <a:latin typeface="+mn-lt"/>
                <a:ea typeface="+mn-ea"/>
                <a:cs typeface="+mn-cs"/>
              </a:rPr>
              <a:t>sont données et justifiées par l'enseignant qui signifie à l'enfant les droits (s’exprimer, jouer, apprendre, faire des erreurs, être aidé et protégé…) et les obligations dans la collectivité scolaire (attendre son tour, partager les objets, ranger, respecter le matériel...). Leur appropriation passe par la répétition d'activités rituelles et une première réflexion sur leur application. Progressivement, les enfants sont conduits à participer à une élaboration collective de règles de vie adaptées à l’environnement local. </a:t>
            </a: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Un exemple</a:t>
            </a:r>
            <a:r>
              <a:rPr lang="fr-FR" sz="1200" kern="1200" baseline="0" dirty="0" smtClean="0">
                <a:solidFill>
                  <a:schemeClr val="tx1"/>
                </a:solidFill>
                <a:effectLst/>
                <a:latin typeface="+mn-lt"/>
                <a:ea typeface="+mn-ea"/>
                <a:cs typeface="+mn-cs"/>
              </a:rPr>
              <a:t> d’affichage]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À travers les situations concrètes de la vie de la classe, </a:t>
            </a:r>
            <a:r>
              <a:rPr lang="fr-FR" sz="1200" b="1" kern="1200" dirty="0" smtClean="0">
                <a:solidFill>
                  <a:schemeClr val="tx1"/>
                </a:solidFill>
                <a:effectLst/>
                <a:latin typeface="+mn-lt"/>
                <a:ea typeface="+mn-ea"/>
                <a:cs typeface="+mn-cs"/>
              </a:rPr>
              <a:t>une première sensibilité aux expériences morales </a:t>
            </a:r>
            <a:r>
              <a:rPr lang="fr-FR" sz="1200" kern="1200" dirty="0" smtClean="0">
                <a:solidFill>
                  <a:schemeClr val="tx1"/>
                </a:solidFill>
                <a:effectLst/>
                <a:latin typeface="+mn-lt"/>
                <a:ea typeface="+mn-ea"/>
                <a:cs typeface="+mn-cs"/>
              </a:rPr>
              <a:t>(sentiment d’empathie, expression du juste et de l’injuste, questionnement des stéréotypes…) se construit. Les histoires lues, contes et saynètes y contribuent ; la mise en scène de personnages fictifs suscite des possibilités diversifiées d’identification et assure en même temps une mise à distance suffisante. </a:t>
            </a: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Temps </a:t>
            </a:r>
            <a:r>
              <a:rPr lang="fr-FR" sz="1200" i="1" kern="1200" baseline="0" dirty="0" smtClean="0">
                <a:solidFill>
                  <a:schemeClr val="tx1"/>
                </a:solidFill>
                <a:effectLst/>
                <a:latin typeface="+mn-lt"/>
                <a:ea typeface="+mn-ea"/>
                <a:cs typeface="+mn-cs"/>
              </a:rPr>
              <a:t>de lecture</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Au fil du cycle, l’enseignant </a:t>
            </a:r>
            <a:r>
              <a:rPr lang="fr-FR" sz="1200" b="1" kern="1200" dirty="0" smtClean="0">
                <a:solidFill>
                  <a:schemeClr val="tx1"/>
                </a:solidFill>
                <a:effectLst/>
                <a:latin typeface="+mn-lt"/>
                <a:ea typeface="+mn-ea"/>
                <a:cs typeface="+mn-cs"/>
              </a:rPr>
              <a:t>développe la capacité des enfants à identifier, exprimer verbalement leurs émotions et leurs sentiments</a:t>
            </a:r>
            <a:r>
              <a:rPr lang="fr-FR" sz="1200" kern="1200" dirty="0" smtClean="0">
                <a:solidFill>
                  <a:schemeClr val="tx1"/>
                </a:solidFill>
                <a:effectLst/>
                <a:latin typeface="+mn-lt"/>
                <a:ea typeface="+mn-ea"/>
                <a:cs typeface="+mn-cs"/>
              </a:rPr>
              <a:t>. Il est attentif à ce que tous puissent développer leur estime de soi, s’entraider et partager avec les autres » </a:t>
            </a: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v"/>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Projet</a:t>
            </a:r>
            <a:r>
              <a:rPr lang="fr-FR" sz="1200" i="1" kern="1200" baseline="0" dirty="0" smtClean="0">
                <a:solidFill>
                  <a:schemeClr val="tx1"/>
                </a:solidFill>
                <a:effectLst/>
                <a:latin typeface="+mn-lt"/>
                <a:ea typeface="+mn-ea"/>
                <a:cs typeface="+mn-cs"/>
              </a:rPr>
              <a:t> : jeu des 3 figures – Productions d’enfants</a:t>
            </a:r>
            <a:r>
              <a:rPr lang="fr-FR" sz="1200" kern="1200" baseline="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5</a:t>
            </a:fld>
            <a:endParaRPr lang="fr-FR"/>
          </a:p>
        </p:txBody>
      </p:sp>
    </p:spTree>
    <p:extLst>
      <p:ext uri="{BB962C8B-B14F-4D97-AF65-F5344CB8AC3E}">
        <p14:creationId xmlns:p14="http://schemas.microsoft.com/office/powerpoint/2010/main" val="3089951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6</a:t>
            </a:fld>
            <a:endParaRPr lang="fr-FR"/>
          </a:p>
        </p:txBody>
      </p:sp>
    </p:spTree>
    <p:extLst>
      <p:ext uri="{BB962C8B-B14F-4D97-AF65-F5344CB8AC3E}">
        <p14:creationId xmlns:p14="http://schemas.microsoft.com/office/powerpoint/2010/main" val="221781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sz="1200" kern="1200" dirty="0" smtClean="0">
                <a:solidFill>
                  <a:schemeClr val="tx1"/>
                </a:solidFill>
                <a:effectLst/>
                <a:latin typeface="+mn-lt"/>
                <a:ea typeface="+mn-ea"/>
                <a:cs typeface="+mn-cs"/>
              </a:rPr>
              <a:t>Le domaine « </a:t>
            </a:r>
            <a:r>
              <a:rPr lang="fr-FR" sz="1200" b="1" i="1" kern="1200" dirty="0" smtClean="0">
                <a:solidFill>
                  <a:schemeClr val="tx1"/>
                </a:solidFill>
                <a:effectLst/>
                <a:latin typeface="+mn-lt"/>
                <a:ea typeface="+mn-ea"/>
                <a:cs typeface="+mn-cs"/>
              </a:rPr>
              <a:t>Mobiliser le langage dans toutes ses dimensions </a:t>
            </a:r>
            <a:r>
              <a:rPr lang="fr-FR" sz="1200" kern="1200" dirty="0" smtClean="0">
                <a:solidFill>
                  <a:schemeClr val="tx1"/>
                </a:solidFill>
                <a:effectLst/>
                <a:latin typeface="+mn-lt"/>
                <a:ea typeface="+mn-ea"/>
                <a:cs typeface="+mn-cs"/>
              </a:rPr>
              <a:t>» réaffirme la place primordiale du langage à l’école maternelle comme condition essentielle de la réussite de toutes et de tous. La stimulation et la structuration du langage oral d’une part, l’entrée progressive dans la culture de l’écrit d’autre part, constituent des priorités de l’école maternelle et concernent l’ensemble des domaines. »</a:t>
            </a:r>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7</a:t>
            </a:fld>
            <a:endParaRPr lang="fr-FR"/>
          </a:p>
        </p:txBody>
      </p:sp>
    </p:spTree>
    <p:extLst>
      <p:ext uri="{BB962C8B-B14F-4D97-AF65-F5344CB8AC3E}">
        <p14:creationId xmlns:p14="http://schemas.microsoft.com/office/powerpoint/2010/main" val="3905025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LANGAGE ORAL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Oser </a:t>
            </a:r>
            <a:r>
              <a:rPr lang="fr-FR" sz="1200" b="1" kern="1200" dirty="0" smtClean="0">
                <a:solidFill>
                  <a:schemeClr val="tx1"/>
                </a:solidFill>
                <a:effectLst/>
                <a:latin typeface="+mn-lt"/>
                <a:ea typeface="+mn-ea"/>
                <a:cs typeface="+mn-cs"/>
              </a:rPr>
              <a:t>entrer en communication </a:t>
            </a:r>
            <a:endParaRPr lang="fr-FR" sz="1200" b="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u="sng" kern="1200" dirty="0" smtClean="0">
                <a:solidFill>
                  <a:schemeClr val="tx1"/>
                </a:solidFill>
                <a:effectLst/>
                <a:latin typeface="+mn-lt"/>
                <a:ea typeface="+mn-ea"/>
                <a:cs typeface="+mn-cs"/>
              </a:rPr>
              <a:t>Pour</a:t>
            </a:r>
            <a:r>
              <a:rPr lang="fr-FR" sz="1200" i="1" u="sng" kern="1200" baseline="0" dirty="0" smtClean="0">
                <a:solidFill>
                  <a:schemeClr val="tx1"/>
                </a:solidFill>
                <a:effectLst/>
                <a:latin typeface="+mn-lt"/>
                <a:ea typeface="+mn-ea"/>
                <a:cs typeface="+mn-cs"/>
              </a:rPr>
              <a:t> les plus jeunes </a:t>
            </a:r>
            <a:r>
              <a:rPr lang="fr-FR" sz="1200" i="1" kern="1200" baseline="0" dirty="0" smtClean="0">
                <a:solidFill>
                  <a:schemeClr val="tx1"/>
                </a:solidFill>
                <a:effectLst/>
                <a:latin typeface="+mn-lt"/>
                <a:ea typeface="+mn-ea"/>
                <a:cs typeface="+mn-cs"/>
              </a:rPr>
              <a:t>: un enfant qui demande quelque chose à l’ATSEM ou à l’enseignante – </a:t>
            </a:r>
            <a:r>
              <a:rPr lang="fr-FR" sz="1200" i="1" u="sng" kern="1200" baseline="0" dirty="0" smtClean="0">
                <a:solidFill>
                  <a:schemeClr val="tx1"/>
                </a:solidFill>
                <a:effectLst/>
                <a:latin typeface="+mn-lt"/>
                <a:ea typeface="+mn-ea"/>
                <a:cs typeface="+mn-cs"/>
              </a:rPr>
              <a:t>Pour les plus grands </a:t>
            </a:r>
            <a:r>
              <a:rPr lang="fr-FR" sz="1200" i="1" kern="1200" baseline="0" dirty="0" smtClean="0">
                <a:solidFill>
                  <a:schemeClr val="tx1"/>
                </a:solidFill>
                <a:effectLst/>
                <a:latin typeface="+mn-lt"/>
                <a:ea typeface="+mn-ea"/>
                <a:cs typeface="+mn-cs"/>
              </a:rPr>
              <a:t>: au </a:t>
            </a:r>
            <a:r>
              <a:rPr lang="fr-FR" sz="1200" i="1" kern="1200" dirty="0" smtClean="0">
                <a:solidFill>
                  <a:schemeClr val="tx1"/>
                </a:solidFill>
                <a:effectLst/>
                <a:latin typeface="+mn-lt"/>
                <a:ea typeface="+mn-ea"/>
                <a:cs typeface="+mn-cs"/>
              </a:rPr>
              <a:t>coin regroupement</a:t>
            </a:r>
            <a:r>
              <a:rPr lang="fr-FR" sz="1200" i="1" kern="1200" baseline="0" dirty="0" smtClean="0">
                <a:solidFill>
                  <a:schemeClr val="tx1"/>
                </a:solidFill>
                <a:effectLst/>
                <a:latin typeface="+mn-lt"/>
                <a:ea typeface="+mn-ea"/>
                <a:cs typeface="+mn-cs"/>
              </a:rPr>
              <a:t>, des enfants qui lèvent la main –  Des interactions entre enfants : une vidéo lors d’un jeu symbolique</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Comprendre </a:t>
            </a:r>
            <a:r>
              <a:rPr lang="fr-FR" sz="1200" b="1" kern="1200" dirty="0" smtClean="0">
                <a:solidFill>
                  <a:schemeClr val="tx1"/>
                </a:solidFill>
                <a:effectLst/>
                <a:latin typeface="+mn-lt"/>
                <a:ea typeface="+mn-ea"/>
                <a:cs typeface="+mn-cs"/>
              </a:rPr>
              <a:t>et apprendre </a:t>
            </a:r>
            <a:r>
              <a:rPr lang="fr-FR" sz="1200" kern="1200" dirty="0" smtClean="0">
                <a:solidFill>
                  <a:schemeClr val="tx1"/>
                </a:solidFill>
                <a:effectLst/>
                <a:latin typeface="+mn-lt"/>
                <a:ea typeface="+mn-ea"/>
                <a:cs typeface="+mn-cs"/>
              </a:rPr>
              <a:t>-</a:t>
            </a:r>
            <a:r>
              <a:rPr lang="fr-FR" sz="1200" kern="1200" baseline="0" dirty="0" smtClean="0">
                <a:solidFill>
                  <a:schemeClr val="tx1"/>
                </a:solidFill>
                <a:effectLst/>
                <a:latin typeface="+mn-lt"/>
                <a:ea typeface="+mn-ea"/>
                <a:cs typeface="+mn-cs"/>
              </a:rPr>
              <a:t> Des </a:t>
            </a:r>
            <a:r>
              <a:rPr lang="fr-FR" sz="1200" kern="1200" dirty="0" smtClean="0">
                <a:solidFill>
                  <a:schemeClr val="tx1"/>
                </a:solidFill>
                <a:effectLst/>
                <a:latin typeface="+mn-lt"/>
                <a:ea typeface="+mn-ea"/>
                <a:cs typeface="+mn-cs"/>
              </a:rPr>
              <a:t>activités </a:t>
            </a:r>
            <a:r>
              <a:rPr lang="fr-FR" sz="1200" i="1" kern="1200" dirty="0" smtClean="0">
                <a:solidFill>
                  <a:schemeClr val="tx1"/>
                </a:solidFill>
                <a:effectLst/>
                <a:latin typeface="+mn-lt"/>
                <a:ea typeface="+mn-ea"/>
                <a:cs typeface="+mn-cs"/>
              </a:rPr>
              <a:t>invisibles</a:t>
            </a:r>
            <a:r>
              <a:rPr lang="fr-FR" sz="1200" kern="1200" dirty="0" smtClean="0">
                <a:solidFill>
                  <a:schemeClr val="tx1"/>
                </a:solidFill>
                <a:effectLst/>
                <a:latin typeface="+mn-lt"/>
                <a:ea typeface="+mn-ea"/>
                <a:cs typeface="+mn-cs"/>
              </a:rPr>
              <a:t> : « reconnaître, rapprocher, catégoriser, contraster, se construire des images mentales à partir d’histoires fictives, relier des événements entendus et/ou vus dans des narrations ou des explications, dans des moments d’apprentissages structurés, traiter des mots renvoyant à l’espace, au temps, etc. </a:t>
            </a:r>
            <a:r>
              <a:rPr lang="fr-FR" sz="1200"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Des supports,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affichages</a:t>
            </a:r>
            <a:r>
              <a:rPr lang="fr-FR" sz="1200" kern="1200" baseline="0" dirty="0" smtClean="0">
                <a:solidFill>
                  <a:schemeClr val="tx1"/>
                </a:solidFill>
                <a:effectLst/>
                <a:latin typeface="+mn-lt"/>
                <a:ea typeface="+mn-ea"/>
                <a:cs typeface="+mn-cs"/>
              </a:rPr>
              <a:t> ou outils, pour identifier des tâches]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smtClean="0">
                <a:solidFill>
                  <a:schemeClr val="tx1"/>
                </a:solidFill>
                <a:effectLst/>
                <a:latin typeface="+mn-lt"/>
                <a:ea typeface="+mn-ea"/>
                <a:cs typeface="+mn-cs"/>
              </a:rPr>
              <a:t>Échanger </a:t>
            </a:r>
            <a:r>
              <a:rPr lang="fr-FR" sz="1200" kern="1200" dirty="0" smtClean="0">
                <a:solidFill>
                  <a:schemeClr val="tx1"/>
                </a:solidFill>
                <a:effectLst/>
                <a:latin typeface="+mn-lt"/>
                <a:ea typeface="+mn-ea"/>
                <a:cs typeface="+mn-cs"/>
              </a:rPr>
              <a:t>et réfléchir avec les </a:t>
            </a:r>
            <a:r>
              <a:rPr lang="fr-FR" sz="1200" kern="1200" dirty="0" smtClean="0">
                <a:solidFill>
                  <a:schemeClr val="tx1"/>
                </a:solidFill>
                <a:effectLst/>
                <a:latin typeface="+mn-lt"/>
                <a:ea typeface="+mn-ea"/>
                <a:cs typeface="+mn-cs"/>
              </a:rPr>
              <a:t>autres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baseline="0" dirty="0" smtClean="0">
                <a:solidFill>
                  <a:schemeClr val="tx1"/>
                </a:solidFill>
                <a:effectLst/>
                <a:latin typeface="+mn-lt"/>
                <a:ea typeface="+mn-ea"/>
                <a:cs typeface="+mn-cs"/>
              </a:rPr>
              <a:t>[</a:t>
            </a:r>
            <a:r>
              <a:rPr lang="fr-FR" sz="1200" i="1" kern="1200" baseline="0" dirty="0" smtClean="0">
                <a:solidFill>
                  <a:schemeClr val="tx1"/>
                </a:solidFill>
                <a:effectLst/>
                <a:latin typeface="+mn-lt"/>
                <a:ea typeface="+mn-ea"/>
                <a:cs typeface="+mn-cs"/>
              </a:rPr>
              <a:t>Un </a:t>
            </a:r>
            <a:r>
              <a:rPr lang="fr-FR" sz="1200" i="1" kern="1200" baseline="0" dirty="0" smtClean="0">
                <a:solidFill>
                  <a:schemeClr val="tx1"/>
                </a:solidFill>
                <a:effectLst/>
                <a:latin typeface="+mn-lt"/>
                <a:ea typeface="+mn-ea"/>
                <a:cs typeface="+mn-cs"/>
              </a:rPr>
              <a:t>jeu de construction à plusieurs - Une activité de recherche dans le domaine explorer le monde : vidéo des enfants</a:t>
            </a:r>
            <a:r>
              <a:rPr lang="fr-FR" sz="1200" kern="1200" baseline="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Commencer </a:t>
            </a:r>
            <a:r>
              <a:rPr lang="fr-FR" sz="1200" b="1" kern="1200" dirty="0" smtClean="0">
                <a:solidFill>
                  <a:schemeClr val="tx1"/>
                </a:solidFill>
                <a:effectLst/>
                <a:latin typeface="+mn-lt"/>
                <a:ea typeface="+mn-ea"/>
                <a:cs typeface="+mn-cs"/>
              </a:rPr>
              <a:t>à réfléchir sur la langue et acquérir une conscience phonologique</a:t>
            </a:r>
            <a:r>
              <a:rPr lang="fr-FR" sz="1200" kern="1200" dirty="0" smtClean="0">
                <a:solidFill>
                  <a:schemeClr val="tx1"/>
                </a:solidFill>
                <a:effectLst/>
                <a:latin typeface="+mn-lt"/>
                <a:ea typeface="+mn-ea"/>
                <a:cs typeface="+mn-cs"/>
              </a:rPr>
              <a:t>* : identifier les unités sonores que l’on emploie lorsqu’on parle français (conscience phonologique) et comprendre que l’écriture du français est un code au moyen duquel on transcrit des sons (principe alphabétique</a:t>
            </a:r>
            <a:r>
              <a:rPr lang="fr-FR" sz="1200"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u="sng" kern="1200" dirty="0" smtClean="0">
                <a:solidFill>
                  <a:schemeClr val="tx1"/>
                </a:solidFill>
                <a:effectLst/>
                <a:latin typeface="+mn-lt"/>
                <a:ea typeface="+mn-ea"/>
                <a:cs typeface="+mn-cs"/>
              </a:rPr>
              <a:t>Pour</a:t>
            </a:r>
            <a:r>
              <a:rPr lang="fr-FR" sz="1200" i="1" u="sng" kern="1200" baseline="0" dirty="0" smtClean="0">
                <a:solidFill>
                  <a:schemeClr val="tx1"/>
                </a:solidFill>
                <a:effectLst/>
                <a:latin typeface="+mn-lt"/>
                <a:ea typeface="+mn-ea"/>
                <a:cs typeface="+mn-cs"/>
              </a:rPr>
              <a:t> les plus jeunes </a:t>
            </a:r>
            <a:r>
              <a:rPr lang="fr-FR" sz="1200" i="1" kern="1200" baseline="0" dirty="0" smtClean="0">
                <a:solidFill>
                  <a:schemeClr val="tx1"/>
                </a:solidFill>
                <a:effectLst/>
                <a:latin typeface="+mn-lt"/>
                <a:ea typeface="+mn-ea"/>
                <a:cs typeface="+mn-cs"/>
              </a:rPr>
              <a:t>: les comptines, les vire-langues et les jeux sonores avec sa voix et son corps – </a:t>
            </a:r>
            <a:r>
              <a:rPr lang="fr-FR" sz="1200" i="1" u="sng" kern="1200" baseline="0" dirty="0" smtClean="0">
                <a:solidFill>
                  <a:schemeClr val="tx1"/>
                </a:solidFill>
                <a:effectLst/>
                <a:latin typeface="+mn-lt"/>
                <a:ea typeface="+mn-ea"/>
                <a:cs typeface="+mn-cs"/>
              </a:rPr>
              <a:t>A partir de 4 ans 1/2 </a:t>
            </a:r>
            <a:r>
              <a:rPr lang="fr-FR" sz="1200" i="1" kern="1200" baseline="0" dirty="0" smtClean="0">
                <a:solidFill>
                  <a:schemeClr val="tx1"/>
                </a:solidFill>
                <a:effectLst/>
                <a:latin typeface="+mn-lt"/>
                <a:ea typeface="+mn-ea"/>
                <a:cs typeface="+mn-cs"/>
              </a:rPr>
              <a:t>: vidéo de jeux phoniques sans support matériel, ni écrit ni imagé (décomposer en syllabes, repérer une syllabe identique, intervertir des syllabes)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i="0" kern="1200" baseline="0" dirty="0" smtClean="0">
                <a:solidFill>
                  <a:schemeClr val="tx1"/>
                </a:solidFill>
                <a:effectLst/>
                <a:latin typeface="+mn-lt"/>
                <a:ea typeface="+mn-ea"/>
                <a:cs typeface="+mn-cs"/>
              </a:rPr>
              <a:t>Éveil </a:t>
            </a:r>
            <a:r>
              <a:rPr lang="fr-FR" sz="1200" b="1" i="0" kern="1200" baseline="0" dirty="0" smtClean="0">
                <a:solidFill>
                  <a:schemeClr val="tx1"/>
                </a:solidFill>
                <a:effectLst/>
                <a:latin typeface="+mn-lt"/>
                <a:ea typeface="+mn-ea"/>
                <a:cs typeface="+mn-cs"/>
              </a:rPr>
              <a:t>à la diversité linguistique </a:t>
            </a:r>
            <a:r>
              <a:rPr lang="fr-FR" sz="1200" i="0" kern="1200" baseline="0" dirty="0" smtClean="0">
                <a:solidFill>
                  <a:schemeClr val="tx1"/>
                </a:solidFill>
                <a:effectLst/>
                <a:latin typeface="+mn-lt"/>
                <a:ea typeface="+mn-ea"/>
                <a:cs typeface="+mn-cs"/>
              </a:rPr>
              <a:t>: à</a:t>
            </a:r>
            <a:r>
              <a:rPr lang="fr-FR" sz="1200" kern="1200" dirty="0" smtClean="0">
                <a:solidFill>
                  <a:schemeClr val="tx1"/>
                </a:solidFill>
                <a:effectLst/>
                <a:latin typeface="+mn-lt"/>
                <a:ea typeface="+mn-ea"/>
                <a:cs typeface="+mn-cs"/>
              </a:rPr>
              <a:t> partir de MS, dans des situations ludiques (jeux, comptines…) ou auxquelles ils peuvent donner du sens (DVD d’histoires connues par exemple), ils prennent conscience que la communication peut passer par d’autres langues que le français : par exemple les langues régionales, les langues étrangères et la langue des signes française (LSF). Les ambitions sont modestes, mais les essais que les enfants sont amenés à faire, notamment pour répéter certains éléments, doivent être conduits avec une certaine rigueur. (Cf.</a:t>
            </a:r>
            <a:r>
              <a:rPr lang="fr-FR" sz="1200" kern="1200" baseline="0" dirty="0" smtClean="0">
                <a:solidFill>
                  <a:schemeClr val="tx1"/>
                </a:solidFill>
                <a:effectLst/>
                <a:latin typeface="+mn-lt"/>
                <a:ea typeface="+mn-ea"/>
                <a:cs typeface="+mn-cs"/>
              </a:rPr>
              <a:t> http://www4.ac-nancy-metz.fr/ia54-gtd/langues/spip.php?article177</a:t>
            </a:r>
            <a:r>
              <a:rPr lang="fr-FR" sz="1200" kern="1200" baseline="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Projet</a:t>
            </a:r>
            <a:r>
              <a:rPr lang="fr-FR" sz="1200" i="1" kern="1200" baseline="0" dirty="0" smtClean="0">
                <a:solidFill>
                  <a:schemeClr val="tx1"/>
                </a:solidFill>
                <a:effectLst/>
                <a:latin typeface="+mn-lt"/>
                <a:ea typeface="+mn-ea"/>
                <a:cs typeface="+mn-cs"/>
              </a:rPr>
              <a:t> - Un parent vient parler des éléments de sa culture : chants, traditions culinaires, caractéristiques du pays (drapeaux, monuments…) </a:t>
            </a:r>
            <a:r>
              <a:rPr lang="fr-FR" sz="1200" kern="1200" baseline="0" dirty="0" smtClean="0">
                <a:solidFill>
                  <a:schemeClr val="tx1"/>
                </a:solidFill>
                <a:effectLst/>
                <a:latin typeface="+mn-lt"/>
                <a:ea typeface="+mn-ea"/>
                <a:cs typeface="+mn-cs"/>
              </a:rPr>
              <a:t>]</a:t>
            </a:r>
            <a:endParaRPr lang="fr-FR" sz="120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kern="1200" baseline="0" dirty="0" smtClean="0">
              <a:solidFill>
                <a:schemeClr val="tx1"/>
              </a:solidFill>
              <a:effectLst/>
              <a:latin typeface="+mn-lt"/>
              <a:ea typeface="+mn-ea"/>
              <a:cs typeface="+mn-cs"/>
            </a:endParaRPr>
          </a:p>
          <a:p>
            <a:r>
              <a:rPr lang="fr-FR" sz="1200" i="1" kern="1200" baseline="0" dirty="0" smtClean="0">
                <a:solidFill>
                  <a:schemeClr val="tx1"/>
                </a:solidFill>
                <a:effectLst/>
                <a:latin typeface="+mn-lt"/>
                <a:ea typeface="+mn-ea"/>
                <a:cs typeface="+mn-cs"/>
              </a:rPr>
              <a:t>* </a:t>
            </a:r>
            <a:r>
              <a:rPr lang="fr-FR" sz="1200" i="1" u="sng" kern="1200" baseline="0" dirty="0" smtClean="0">
                <a:solidFill>
                  <a:schemeClr val="tx1"/>
                </a:solidFill>
                <a:effectLst/>
                <a:latin typeface="+mn-lt"/>
                <a:ea typeface="+mn-ea"/>
                <a:cs typeface="+mn-cs"/>
              </a:rPr>
              <a:t>Extrait 2015 </a:t>
            </a:r>
            <a:r>
              <a:rPr lang="fr-FR" sz="1200" i="1" kern="1200" baseline="0" dirty="0" smtClean="0">
                <a:solidFill>
                  <a:schemeClr val="tx1"/>
                </a:solidFill>
                <a:effectLst/>
                <a:latin typeface="+mn-lt"/>
                <a:ea typeface="+mn-ea"/>
                <a:cs typeface="+mn-cs"/>
              </a:rPr>
              <a:t>: « </a:t>
            </a:r>
            <a:r>
              <a:rPr lang="fr-FR" sz="1200" kern="1200" dirty="0" smtClean="0">
                <a:solidFill>
                  <a:schemeClr val="tx1"/>
                </a:solidFill>
                <a:effectLst/>
                <a:latin typeface="+mn-lt"/>
                <a:ea typeface="+mn-ea"/>
                <a:cs typeface="+mn-cs"/>
              </a:rPr>
              <a:t>L’unité la plus aisément perceptible est la </a:t>
            </a:r>
            <a:r>
              <a:rPr lang="fr-FR" sz="1200" b="1" kern="1200" dirty="0" smtClean="0">
                <a:solidFill>
                  <a:schemeClr val="tx1"/>
                </a:solidFill>
                <a:effectLst/>
                <a:latin typeface="+mn-lt"/>
                <a:ea typeface="+mn-ea"/>
                <a:cs typeface="+mn-cs"/>
              </a:rPr>
              <a:t>syllabe</a:t>
            </a:r>
            <a:r>
              <a:rPr lang="fr-FR" sz="1200" kern="1200" dirty="0" smtClean="0">
                <a:solidFill>
                  <a:schemeClr val="tx1"/>
                </a:solidFill>
                <a:effectLst/>
                <a:latin typeface="+mn-lt"/>
                <a:ea typeface="+mn-ea"/>
                <a:cs typeface="+mn-cs"/>
              </a:rPr>
              <a:t>. Une fois que les enfants sont capables d’identifier des syllabes communes à plusieurs mots, de les </a:t>
            </a:r>
            <a:r>
              <a:rPr lang="fr-FR" sz="1200" b="1" kern="1200" dirty="0" smtClean="0">
                <a:solidFill>
                  <a:schemeClr val="tx1"/>
                </a:solidFill>
                <a:effectLst/>
                <a:latin typeface="+mn-lt"/>
                <a:ea typeface="+mn-ea"/>
                <a:cs typeface="+mn-cs"/>
              </a:rPr>
              <a:t>isoler</a:t>
            </a:r>
            <a:r>
              <a:rPr lang="fr-FR" sz="1200" kern="1200" dirty="0" smtClean="0">
                <a:solidFill>
                  <a:schemeClr val="tx1"/>
                </a:solidFill>
                <a:effectLst/>
                <a:latin typeface="+mn-lt"/>
                <a:ea typeface="+mn-ea"/>
                <a:cs typeface="+mn-cs"/>
              </a:rPr>
              <a:t>, ils peuvent alors s’attacher à repérer des éléments plus petits qui entrent dans la composition des syllabes. Parce que les </a:t>
            </a:r>
            <a:r>
              <a:rPr lang="fr-FR" sz="1200" b="1" kern="1200" dirty="0" smtClean="0">
                <a:solidFill>
                  <a:schemeClr val="tx1"/>
                </a:solidFill>
                <a:effectLst/>
                <a:latin typeface="+mn-lt"/>
                <a:ea typeface="+mn-ea"/>
                <a:cs typeface="+mn-cs"/>
              </a:rPr>
              <a:t>sons-voyelles</a:t>
            </a:r>
            <a:r>
              <a:rPr lang="fr-FR" sz="1200" kern="1200" dirty="0" smtClean="0">
                <a:solidFill>
                  <a:schemeClr val="tx1"/>
                </a:solidFill>
                <a:effectLst/>
                <a:latin typeface="+mn-lt"/>
                <a:ea typeface="+mn-ea"/>
                <a:cs typeface="+mn-cs"/>
              </a:rPr>
              <a:t> sont plus aisés à percevoir que les sons-consonnes et qu’ils constituent parfois des syllabes, c’est par eux qu’il convient de commencer sans vouloir faire identifier tous ceux qui existent en français et sans exclure de faire percevoir quelques sons-consonnes parmi les plus accessibles.» </a:t>
            </a:r>
            <a:endParaRPr lang="fr-FR" sz="1200" i="1"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8</a:t>
            </a:fld>
            <a:endParaRPr lang="fr-FR"/>
          </a:p>
        </p:txBody>
      </p:sp>
    </p:spTree>
    <p:extLst>
      <p:ext uri="{BB962C8B-B14F-4D97-AF65-F5344CB8AC3E}">
        <p14:creationId xmlns:p14="http://schemas.microsoft.com/office/powerpoint/2010/main" val="167671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LANGAGE ECRIT dès la TPS ou </a:t>
            </a:r>
            <a:r>
              <a:rPr lang="fr-FR" sz="1200" b="1" kern="1200" dirty="0" smtClean="0">
                <a:solidFill>
                  <a:schemeClr val="tx1"/>
                </a:solidFill>
                <a:effectLst/>
                <a:latin typeface="+mn-lt"/>
                <a:ea typeface="+mn-ea"/>
                <a:cs typeface="+mn-cs"/>
              </a:rPr>
              <a:t>PS : </a:t>
            </a:r>
            <a:r>
              <a:rPr lang="fr-FR" sz="1200" b="0" kern="1200" dirty="0" smtClean="0">
                <a:solidFill>
                  <a:schemeClr val="tx1"/>
                </a:solidFill>
                <a:effectLst/>
                <a:latin typeface="+mn-lt"/>
                <a:ea typeface="+mn-ea"/>
                <a:cs typeface="+mn-cs"/>
              </a:rPr>
              <a:t>un long apprentissage qui nécessite la </a:t>
            </a:r>
            <a:r>
              <a:rPr lang="fr-FR" sz="1200" b="1" kern="1200" dirty="0" smtClean="0">
                <a:solidFill>
                  <a:schemeClr val="tx1"/>
                </a:solidFill>
                <a:effectLst/>
                <a:latin typeface="+mn-lt"/>
                <a:ea typeface="+mn-ea"/>
                <a:cs typeface="+mn-cs"/>
              </a:rPr>
              <a:t>valorisation</a:t>
            </a:r>
            <a:r>
              <a:rPr lang="fr-FR" sz="1200" b="0" kern="1200" baseline="0" dirty="0" smtClean="0">
                <a:solidFill>
                  <a:schemeClr val="tx1"/>
                </a:solidFill>
                <a:effectLst/>
                <a:latin typeface="+mn-lt"/>
                <a:ea typeface="+mn-ea"/>
                <a:cs typeface="+mn-cs"/>
              </a:rPr>
              <a:t> des tentatives, essais…</a:t>
            </a:r>
            <a:endParaRPr lang="fr-FR"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Il faut plusieurs années aux enfants pour acquérir les multiples habiletés nécessaires à l’écriture : utiliser leur regard pour piloter leur main, utiliser de façon coordonnée les quatre articulations qui servent à tenir et guider l’instrument d’écriture (épaule, coude, poignet, doigts), contrôler les tracés, et surtout tracer volontairement des signes abstraits dont ils comprennent qu’il ne s’agit pas de dessins mais de lettres, c’est-à-dire d’éléments d’un code qui transcrit des sons. »</a:t>
            </a:r>
            <a:endParaRPr lang="fr-FR"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Écouter de l’écrit et comprendre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L’enseignant prend en charge la lecture, oriente et anime les échanges qui suivent l’écoute. La progressivité réside essentiellement dans le choix de textes de plus en plus longs et éloignés de l’oral ; si la littérature de jeunesse y a une grande place, les textes documentaires ne sont pas négligés.</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Découvrir la fonction de l’écrit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L’écrit transmet, donne ou rappelle des informations et fait imaginer : il a des incidences cognitives sur celui qui le lit. À l’école maternelle, les enfants le découvrent en utilisant divers supports (livres variés, affiches, lettres, messages électroniques ou téléphoniques, étiquettes, etc.) en relation avec </a:t>
            </a:r>
            <a:r>
              <a:rPr lang="fr-FR" sz="1200" u="sng" kern="1200" dirty="0" smtClean="0">
                <a:solidFill>
                  <a:schemeClr val="tx1"/>
                </a:solidFill>
                <a:effectLst/>
                <a:latin typeface="+mn-lt"/>
                <a:ea typeface="+mn-ea"/>
                <a:cs typeface="+mn-cs"/>
              </a:rPr>
              <a:t>des situations ou des projets qui les rendent nécessaires </a:t>
            </a:r>
            <a:r>
              <a:rPr lang="fr-FR" sz="1200" kern="1200" dirty="0" smtClean="0">
                <a:solidFill>
                  <a:schemeClr val="tx1"/>
                </a:solidFill>
                <a:effectLst/>
                <a:latin typeface="+mn-lt"/>
                <a:ea typeface="+mn-ea"/>
                <a:cs typeface="+mn-cs"/>
              </a:rPr>
              <a:t>; ils en font une expérience plus précise encore quand ils sont spectateurs d’une écriture adressée et quand ils constatent eux‐mêmes les effets que produisent les écrits sur ceux qui les reçoivent.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Dès la TPS, l’enseignant écrit devant les élèves, dans des situations ciblées</a:t>
            </a:r>
            <a:r>
              <a:rPr lang="fr-FR" sz="1200" kern="1200" baseline="0" dirty="0" smtClean="0">
                <a:solidFill>
                  <a:schemeClr val="tx1"/>
                </a:solidFill>
                <a:effectLst/>
                <a:latin typeface="+mn-lt"/>
                <a:ea typeface="+mn-ea"/>
                <a:cs typeface="+mn-cs"/>
              </a:rPr>
              <a:t> :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baseline="0" dirty="0" smtClean="0">
                <a:solidFill>
                  <a:schemeClr val="tx1"/>
                </a:solidFill>
                <a:effectLst/>
                <a:latin typeface="+mn-lt"/>
                <a:ea typeface="+mn-ea"/>
                <a:cs typeface="+mn-cs"/>
              </a:rPr>
              <a:t>[</a:t>
            </a:r>
            <a:r>
              <a:rPr lang="fr-FR" sz="1200" i="1" kern="1200" baseline="0" dirty="0" smtClean="0">
                <a:solidFill>
                  <a:schemeClr val="tx1"/>
                </a:solidFill>
                <a:effectLst/>
                <a:latin typeface="+mn-lt"/>
                <a:ea typeface="+mn-ea"/>
                <a:cs typeface="+mn-cs"/>
              </a:rPr>
              <a:t>En éducation physique : prendre des photos pour garder un trace des actions ; décrire des actions (album écho) ; écrire la liste des verbes d’action].</a:t>
            </a:r>
            <a:endParaRPr lang="fr-FR" sz="1200" i="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Commencer à produire des écrits et en découvrir le fonctionnement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Toute production d’écrits nécessite différentes étapes et donc de la durée avant d’aboutir ; la phase d’élaboration orale préalable du message est fondamentale, notamment parce qu’elle permet la prise de conscience des transformations nécessaires d’un propos oral en phrases à écrire. La technique de dictée à l’adulte concerne l’une de ces étapes qui est la rédaction proprement dite. Ces expériences précoces de productions génèrent une prise de conscience du pouvoir que donne la maîtrise de l’écrit.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i="1" kern="1200" baseline="0" dirty="0" smtClean="0">
                <a:solidFill>
                  <a:schemeClr val="tx1"/>
                </a:solidFill>
                <a:effectLst/>
                <a:latin typeface="+mn-lt"/>
                <a:ea typeface="+mn-ea"/>
                <a:cs typeface="+mn-cs"/>
              </a:rPr>
              <a:t>[écrire un mot, des phrases ou un courrier à… ou aux correspondants, pour : raconter, expliquer, demander…]</a:t>
            </a:r>
            <a:endParaRPr lang="fr-FR"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1" kern="1200" dirty="0" smtClean="0">
                <a:solidFill>
                  <a:schemeClr val="tx1"/>
                </a:solidFill>
                <a:effectLst/>
                <a:latin typeface="+mn-lt"/>
                <a:ea typeface="+mn-ea"/>
                <a:cs typeface="+mn-cs"/>
              </a:rPr>
              <a:t>Découvrir le principe alphabétique </a:t>
            </a:r>
          </a:p>
          <a:p>
            <a:r>
              <a:rPr lang="fr-FR" sz="1200" kern="1200" dirty="0" smtClean="0">
                <a:solidFill>
                  <a:schemeClr val="tx1"/>
                </a:solidFill>
                <a:effectLst/>
                <a:latin typeface="+mn-lt"/>
                <a:ea typeface="+mn-ea"/>
                <a:cs typeface="+mn-cs"/>
              </a:rPr>
              <a:t>Principe selon lequel l’écrit code en grande partie, non pas directement le sens, mais l’oral (la sonorité) de ce qu’on dit</a:t>
            </a:r>
            <a:r>
              <a:rPr lang="fr-FR" sz="1200" kern="1200" baseline="0" dirty="0" smtClean="0">
                <a:solidFill>
                  <a:schemeClr val="tx1"/>
                </a:solidFill>
                <a:effectLst/>
                <a:latin typeface="+mn-lt"/>
                <a:ea typeface="+mn-ea"/>
                <a:cs typeface="+mn-cs"/>
              </a:rPr>
              <a:t> c’est-à-dire : </a:t>
            </a:r>
            <a:r>
              <a:rPr lang="fr-FR" sz="1200" kern="1200" dirty="0" smtClean="0">
                <a:solidFill>
                  <a:schemeClr val="tx1"/>
                </a:solidFill>
                <a:effectLst/>
                <a:latin typeface="+mn-lt"/>
                <a:ea typeface="+mn-ea"/>
                <a:cs typeface="+mn-cs"/>
              </a:rPr>
              <a:t>comprendre la relation entre lettres et sons.</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Il rend possible les premières écritures autonomes </a:t>
            </a:r>
            <a:r>
              <a:rPr lang="fr-FR" sz="1200" u="sng" kern="1200" dirty="0" smtClean="0">
                <a:solidFill>
                  <a:schemeClr val="tx1"/>
                </a:solidFill>
                <a:effectLst/>
                <a:latin typeface="+mn-lt"/>
                <a:ea typeface="+mn-ea"/>
                <a:cs typeface="+mn-cs"/>
              </a:rPr>
              <a:t>en fin d’école maternelle </a:t>
            </a:r>
            <a:r>
              <a:rPr lang="fr-FR" sz="1200" kern="1200" dirty="0" smtClean="0">
                <a:solidFill>
                  <a:schemeClr val="tx1"/>
                </a:solidFill>
                <a:effectLst/>
                <a:latin typeface="+mn-lt"/>
                <a:ea typeface="+mn-ea"/>
                <a:cs typeface="+mn-cs"/>
              </a:rPr>
              <a:t>parce qu’elle est associée à des savoirs complexes et à de nouveaux savoir‐faire :</a:t>
            </a:r>
          </a:p>
          <a:p>
            <a:r>
              <a:rPr lang="fr-FR" sz="1200" kern="1200" dirty="0" smtClean="0">
                <a:solidFill>
                  <a:schemeClr val="tx1"/>
                </a:solidFill>
                <a:effectLst/>
                <a:latin typeface="+mn-lt"/>
                <a:ea typeface="+mn-ea"/>
                <a:cs typeface="+mn-cs"/>
              </a:rPr>
              <a:t>‐ la découverte de la fonction de l’écrit et les productions avec l’aide d’un adulte ;</a:t>
            </a:r>
          </a:p>
          <a:p>
            <a:r>
              <a:rPr lang="fr-FR" sz="1200" kern="1200" dirty="0" smtClean="0">
                <a:solidFill>
                  <a:schemeClr val="tx1"/>
                </a:solidFill>
                <a:effectLst/>
                <a:latin typeface="+mn-lt"/>
                <a:ea typeface="+mn-ea"/>
                <a:cs typeface="+mn-cs"/>
              </a:rPr>
              <a:t>‐ la manipulation d’unités sonores non‐signifiantes de la langue qui produit des habiletés qui sont utilisées lorsque les enfants essaient d’écrire (exemples </a:t>
            </a:r>
            <a:r>
              <a:rPr lang="fr-FR" sz="1200" i="1" kern="1200" dirty="0" smtClean="0">
                <a:solidFill>
                  <a:schemeClr val="tx1"/>
                </a:solidFill>
                <a:effectLst/>
                <a:latin typeface="+mn-lt"/>
                <a:ea typeface="+mn-ea"/>
                <a:cs typeface="+mn-cs"/>
              </a:rPr>
              <a:t>Vers la Phono</a:t>
            </a:r>
            <a:r>
              <a:rPr lang="fr-FR" sz="1200" kern="1200" dirty="0" smtClean="0">
                <a:solidFill>
                  <a:schemeClr val="tx1"/>
                </a:solidFill>
                <a:effectLst/>
                <a:latin typeface="+mn-lt"/>
                <a:ea typeface="+mn-ea"/>
                <a:cs typeface="+mn-cs"/>
              </a:rPr>
              <a: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parallèlement, </a:t>
            </a:r>
            <a:r>
              <a:rPr lang="fr-FR" sz="1200" u="sng" kern="1200" dirty="0" smtClean="0">
                <a:solidFill>
                  <a:schemeClr val="tx1"/>
                </a:solidFill>
                <a:effectLst/>
                <a:latin typeface="+mn-lt"/>
                <a:ea typeface="+mn-ea"/>
                <a:cs typeface="+mn-cs"/>
              </a:rPr>
              <a:t>à partir de la MS</a:t>
            </a:r>
            <a:r>
              <a:rPr lang="fr-FR" sz="1200" kern="1200" dirty="0" smtClean="0">
                <a:solidFill>
                  <a:schemeClr val="tx1"/>
                </a:solidFill>
                <a:effectLst/>
                <a:latin typeface="+mn-lt"/>
                <a:ea typeface="+mn-ea"/>
                <a:cs typeface="+mn-cs"/>
              </a:rPr>
              <a:t>, l’initiation aux tracés de l’écriture ;</a:t>
            </a:r>
          </a:p>
          <a:p>
            <a:r>
              <a:rPr lang="fr-FR" sz="1200" kern="1200" dirty="0" smtClean="0">
                <a:solidFill>
                  <a:schemeClr val="tx1"/>
                </a:solidFill>
                <a:effectLst/>
                <a:latin typeface="+mn-lt"/>
                <a:ea typeface="+mn-ea"/>
                <a:cs typeface="+mn-cs"/>
              </a:rPr>
              <a:t>‐ la découverte des correspondances entre les trois écritures (cursive, script, capitales) qui donne aux enfants une palette de possibles, en tracé manuscrit et sur traitement de texte.</a:t>
            </a:r>
          </a:p>
          <a:p>
            <a:r>
              <a:rPr lang="fr-FR" sz="1200" kern="1200" dirty="0" smtClean="0">
                <a:solidFill>
                  <a:schemeClr val="tx1"/>
                </a:solidFill>
                <a:effectLst/>
                <a:latin typeface="+mn-lt"/>
                <a:ea typeface="+mn-ea"/>
                <a:cs typeface="+mn-cs"/>
              </a:rPr>
              <a:t>L’écriture autonome constitue l’aboutissement de ces différents apprentissages et découvertes.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a:t>
            </a:r>
            <a:r>
              <a:rPr lang="fr-FR" sz="1200" i="1" kern="1200" dirty="0" smtClean="0">
                <a:solidFill>
                  <a:schemeClr val="tx1"/>
                </a:solidFill>
                <a:effectLst/>
                <a:latin typeface="+mn-lt"/>
                <a:ea typeface="+mn-ea"/>
                <a:cs typeface="+mn-cs"/>
              </a:rPr>
              <a:t>Le coin écriture avec des affichages réalisés avec les enfants ; </a:t>
            </a:r>
            <a:endParaRPr lang="fr-FR"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Commencer à écrire tout seul : </a:t>
            </a:r>
            <a:br>
              <a:rPr lang="fr-FR" sz="1200" b="1"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 </a:t>
            </a:r>
            <a:r>
              <a:rPr lang="fr-FR" sz="1200" u="sng" kern="1200" dirty="0" smtClean="0">
                <a:solidFill>
                  <a:schemeClr val="tx1"/>
                </a:solidFill>
                <a:effectLst/>
                <a:latin typeface="+mn-lt"/>
                <a:ea typeface="+mn-ea"/>
                <a:cs typeface="+mn-cs"/>
              </a:rPr>
              <a:t>Un entraînement nécessaire avant de pratiquer l’écriture cursive</a:t>
            </a:r>
            <a:r>
              <a:rPr lang="fr-FR" sz="1200" kern="1200" dirty="0" smtClean="0">
                <a:solidFill>
                  <a:schemeClr val="tx1"/>
                </a:solidFill>
                <a:effectLst/>
                <a:latin typeface="+mn-lt"/>
                <a:ea typeface="+mn-ea"/>
                <a:cs typeface="+mn-cs"/>
              </a:rPr>
              <a:t> : des exercices graphiques : </a:t>
            </a:r>
            <a:r>
              <a:rPr lang="fr-FR" sz="1200" b="1" kern="1200" dirty="0" smtClean="0">
                <a:solidFill>
                  <a:schemeClr val="tx1"/>
                </a:solidFill>
                <a:effectLst/>
                <a:latin typeface="+mn-lt"/>
                <a:ea typeface="+mn-ea"/>
                <a:cs typeface="+mn-cs"/>
              </a:rPr>
              <a:t>distinguer</a:t>
            </a:r>
            <a:r>
              <a:rPr lang="fr-FR" sz="1200" b="1" kern="1200" baseline="0" dirty="0" smtClean="0">
                <a:solidFill>
                  <a:schemeClr val="tx1"/>
                </a:solidFill>
                <a:effectLst/>
                <a:latin typeface="+mn-lt"/>
                <a:ea typeface="+mn-ea"/>
                <a:cs typeface="+mn-cs"/>
              </a:rPr>
              <a:t> </a:t>
            </a:r>
            <a:r>
              <a:rPr lang="fr-FR" sz="1200" b="0" kern="1200" baseline="0" dirty="0" smtClean="0">
                <a:solidFill>
                  <a:schemeClr val="tx1"/>
                </a:solidFill>
                <a:effectLst/>
                <a:latin typeface="+mn-lt"/>
                <a:ea typeface="+mn-ea"/>
                <a:cs typeface="+mn-cs"/>
              </a:rPr>
              <a:t>exercices graphiques (</a:t>
            </a:r>
            <a:r>
              <a:rPr lang="fr-FR" sz="1200" kern="1200" dirty="0" smtClean="0">
                <a:solidFill>
                  <a:schemeClr val="tx1"/>
                </a:solidFill>
                <a:effectLst/>
                <a:latin typeface="+mn-lt"/>
                <a:ea typeface="+mn-ea"/>
                <a:cs typeface="+mn-cs"/>
              </a:rPr>
              <a:t>qui permettent de s’entraîner aux gestes moteurs) </a:t>
            </a:r>
            <a:r>
              <a:rPr lang="fr-FR" sz="1200" b="0" kern="1200" baseline="0" dirty="0" smtClean="0">
                <a:solidFill>
                  <a:schemeClr val="tx1"/>
                </a:solidFill>
                <a:effectLst/>
                <a:latin typeface="+mn-lt"/>
                <a:ea typeface="+mn-ea"/>
                <a:cs typeface="+mn-cs"/>
              </a:rPr>
              <a:t>et écriture </a:t>
            </a:r>
            <a:endParaRPr lang="fr-FR"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PS</a:t>
            </a:r>
            <a:r>
              <a:rPr lang="fr-FR" sz="1200" kern="1200" dirty="0" smtClean="0">
                <a:solidFill>
                  <a:schemeClr val="tx1"/>
                </a:solidFill>
                <a:effectLst/>
                <a:latin typeface="+mn-lt"/>
                <a:ea typeface="+mn-ea"/>
                <a:cs typeface="+mn-cs"/>
              </a:rPr>
              <a:t> : les exercices graphiques, habituer les enfants à contrôler et guider leurs gestes par le regard, à maîtriser les gestes moteurs, à prendre des repères dans l’espace de la feuille. </a:t>
            </a:r>
            <a:br>
              <a:rPr lang="fr-FR" sz="1200" kern="1200" dirty="0" smtClean="0">
                <a:solidFill>
                  <a:schemeClr val="tx1"/>
                </a:solidFill>
                <a:effectLst/>
                <a:latin typeface="+mn-lt"/>
                <a:ea typeface="+mn-ea"/>
                <a:cs typeface="+mn-cs"/>
              </a:rPr>
            </a:br>
            <a:r>
              <a:rPr lang="fr-FR" sz="1200" b="1" kern="1200" dirty="0" smtClean="0">
                <a:solidFill>
                  <a:schemeClr val="tx1"/>
                </a:solidFill>
                <a:effectLst/>
                <a:latin typeface="+mn-lt"/>
                <a:ea typeface="+mn-ea"/>
                <a:cs typeface="+mn-cs"/>
              </a:rPr>
              <a:t>MS</a:t>
            </a:r>
            <a:r>
              <a:rPr lang="fr-FR" sz="1200" kern="1200" dirty="0" smtClean="0">
                <a:solidFill>
                  <a:schemeClr val="tx1"/>
                </a:solidFill>
                <a:effectLst/>
                <a:latin typeface="+mn-lt"/>
                <a:ea typeface="+mn-ea"/>
                <a:cs typeface="+mn-cs"/>
              </a:rPr>
              <a:t> et </a:t>
            </a:r>
            <a:r>
              <a:rPr lang="fr-FR" sz="1200" b="1" kern="1200" dirty="0" smtClean="0">
                <a:solidFill>
                  <a:schemeClr val="tx1"/>
                </a:solidFill>
                <a:effectLst/>
                <a:latin typeface="+mn-lt"/>
                <a:ea typeface="+mn-ea"/>
                <a:cs typeface="+mn-cs"/>
              </a:rPr>
              <a:t>GS</a:t>
            </a:r>
            <a:r>
              <a:rPr lang="fr-FR" sz="1200" kern="1200" dirty="0" smtClean="0">
                <a:solidFill>
                  <a:schemeClr val="tx1"/>
                </a:solidFill>
                <a:effectLst/>
                <a:latin typeface="+mn-lt"/>
                <a:ea typeface="+mn-ea"/>
                <a:cs typeface="+mn-cs"/>
              </a:rPr>
              <a:t> : ils s’exercent régulièrement à des tâches de motricité fine qui préparent spécifiquement à l’écriture. Ils s’entraînent également aux gestes propres à l’écriture et ils apprennent à adopter une posture confortable, à tenir de façon adaptée l’instrument d’écriture, à gérer l’espace graphique (aller de gauche à droite, maintenir un alignement…).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L’écriture en capitales</a:t>
            </a:r>
            <a:r>
              <a:rPr lang="fr-FR" sz="1200" kern="1200" dirty="0" smtClean="0">
                <a:solidFill>
                  <a:schemeClr val="tx1"/>
                </a:solidFill>
                <a:effectLst/>
                <a:latin typeface="+mn-lt"/>
                <a:ea typeface="+mn-ea"/>
                <a:cs typeface="+mn-cs"/>
              </a:rPr>
              <a:t>, plus facile graphiquement, ne fait pas l’objet d’un enseignement systématique.</a:t>
            </a:r>
            <a:br>
              <a:rPr lang="fr-FR" sz="1200" kern="1200" dirty="0" smtClean="0">
                <a:solidFill>
                  <a:schemeClr val="tx1"/>
                </a:solidFill>
                <a:effectLst/>
                <a:latin typeface="+mn-lt"/>
                <a:ea typeface="+mn-ea"/>
                <a:cs typeface="+mn-cs"/>
              </a:rPr>
            </a:br>
            <a:r>
              <a:rPr lang="fr-FR" sz="1200" b="1" kern="1200" dirty="0" smtClean="0">
                <a:solidFill>
                  <a:schemeClr val="tx1"/>
                </a:solidFill>
                <a:effectLst/>
                <a:latin typeface="+mn-lt"/>
                <a:ea typeface="+mn-ea"/>
                <a:cs typeface="+mn-cs"/>
              </a:rPr>
              <a:t>L’écriture cursive</a:t>
            </a:r>
            <a:r>
              <a:rPr lang="fr-FR" sz="1200" b="0" kern="1200" dirty="0" smtClean="0">
                <a:solidFill>
                  <a:schemeClr val="tx1"/>
                </a:solidFill>
                <a:effectLst/>
                <a:latin typeface="+mn-lt"/>
                <a:ea typeface="+mn-ea"/>
                <a:cs typeface="+mn-cs"/>
              </a:rPr>
              <a:t>, à partir</a:t>
            </a:r>
            <a:r>
              <a:rPr lang="fr-FR" sz="1200" b="0" kern="1200" baseline="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de la </a:t>
            </a:r>
            <a:r>
              <a:rPr lang="fr-FR" sz="1200" b="1" kern="1200" dirty="0" smtClean="0">
                <a:solidFill>
                  <a:schemeClr val="tx1"/>
                </a:solidFill>
                <a:effectLst/>
                <a:latin typeface="+mn-lt"/>
                <a:ea typeface="+mn-ea"/>
                <a:cs typeface="+mn-cs"/>
              </a:rPr>
              <a:t>GS, </a:t>
            </a:r>
            <a:r>
              <a:rPr lang="fr-FR" sz="1200" kern="1200" dirty="0" smtClean="0">
                <a:solidFill>
                  <a:schemeClr val="tx1"/>
                </a:solidFill>
                <a:effectLst/>
                <a:latin typeface="+mn-lt"/>
                <a:ea typeface="+mn-ea"/>
                <a:cs typeface="+mn-cs"/>
              </a:rPr>
              <a:t>nécessite quant à elle un entraînement pour apprendre à tracer chaque lettre et l’enchaînement de plusieurs lettres, en ne levant qu’à bon escient l’instrument d’écriture.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L’écriture régulière du </a:t>
            </a:r>
            <a:r>
              <a:rPr lang="fr-FR" sz="1200" b="1" kern="1200" dirty="0" smtClean="0">
                <a:solidFill>
                  <a:schemeClr val="tx1"/>
                </a:solidFill>
                <a:effectLst/>
                <a:latin typeface="+mn-lt"/>
                <a:ea typeface="+mn-ea"/>
                <a:cs typeface="+mn-cs"/>
              </a:rPr>
              <a:t>prénom</a:t>
            </a:r>
            <a:r>
              <a:rPr lang="fr-FR" sz="1200" kern="1200" dirty="0" smtClean="0">
                <a:solidFill>
                  <a:schemeClr val="tx1"/>
                </a:solidFill>
                <a:effectLst/>
                <a:latin typeface="+mn-lt"/>
                <a:ea typeface="+mn-ea"/>
                <a:cs typeface="+mn-cs"/>
              </a:rPr>
              <a:t> fournit une occasion de s’y exercer, les enfants ayant un moindre effort de mémoire à fournir et pouvant alors se concentrer sur la qualité du tracé.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a:t>
            </a:r>
            <a:r>
              <a:rPr lang="fr-FR" sz="1200" b="1" kern="1200" dirty="0" smtClean="0">
                <a:solidFill>
                  <a:schemeClr val="tx1"/>
                </a:solidFill>
                <a:effectLst/>
                <a:latin typeface="+mn-lt"/>
                <a:ea typeface="+mn-ea"/>
                <a:cs typeface="+mn-cs"/>
              </a:rPr>
              <a:t>correspondance des trois écritures </a:t>
            </a:r>
            <a:r>
              <a:rPr lang="fr-FR" sz="1200" kern="1200" dirty="0" smtClean="0">
                <a:solidFill>
                  <a:schemeClr val="tx1"/>
                </a:solidFill>
                <a:effectLst/>
                <a:latin typeface="+mn-lt"/>
                <a:ea typeface="+mn-ea"/>
                <a:cs typeface="+mn-cs"/>
              </a:rPr>
              <a:t>(cursive, script, capitales) : expliquée par l’enseignant à partir de la </a:t>
            </a:r>
            <a:r>
              <a:rPr lang="fr-FR" sz="1200" b="1" kern="1200" dirty="0" smtClean="0">
                <a:solidFill>
                  <a:schemeClr val="tx1"/>
                </a:solidFill>
                <a:effectLst/>
                <a:latin typeface="+mn-lt"/>
                <a:ea typeface="+mn-ea"/>
                <a:cs typeface="+mn-cs"/>
              </a:rPr>
              <a:t>MS</a:t>
            </a:r>
            <a:r>
              <a:rPr lang="fr-FR" sz="1200" kern="1200" baseline="0" dirty="0" smtClean="0">
                <a:solidFill>
                  <a:schemeClr val="tx1"/>
                </a:solidFill>
                <a:effectLst/>
                <a:latin typeface="+mn-lt"/>
                <a:ea typeface="+mn-ea"/>
                <a:cs typeface="+mn-cs"/>
              </a:rPr>
              <a:t> et régulièrement en </a:t>
            </a:r>
            <a:r>
              <a:rPr lang="fr-FR" sz="1200" b="1" kern="1200" baseline="0" dirty="0" smtClean="0">
                <a:solidFill>
                  <a:schemeClr val="tx1"/>
                </a:solidFill>
                <a:effectLst/>
                <a:latin typeface="+mn-lt"/>
                <a:ea typeface="+mn-ea"/>
                <a:cs typeface="+mn-cs"/>
              </a:rPr>
              <a:t>GS</a:t>
            </a:r>
            <a:r>
              <a:rPr lang="fr-FR" sz="1200" kern="1200" baseline="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 </a:t>
            </a:r>
            <a:r>
              <a:rPr lang="fr-FR" sz="1050" b="0" u="sng" kern="1200" dirty="0" smtClean="0">
                <a:solidFill>
                  <a:schemeClr val="tx1"/>
                </a:solidFill>
                <a:effectLst/>
                <a:latin typeface="+mn-lt"/>
                <a:ea typeface="+mn-ea"/>
                <a:cs typeface="+mn-cs"/>
              </a:rPr>
              <a:t>Les essais d’écriture de mots </a:t>
            </a:r>
            <a:r>
              <a:rPr lang="fr-FR" sz="1050" b="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b="1" kern="1200" dirty="0" smtClean="0">
                <a:solidFill>
                  <a:schemeClr val="tx1"/>
                </a:solidFill>
                <a:effectLst/>
                <a:latin typeface="+mn-lt"/>
                <a:ea typeface="+mn-ea"/>
                <a:cs typeface="+mn-cs"/>
              </a:rPr>
              <a:t>PS</a:t>
            </a:r>
            <a:r>
              <a:rPr lang="fr-FR" sz="1050" b="0" kern="1200" dirty="0" smtClean="0">
                <a:solidFill>
                  <a:schemeClr val="tx1"/>
                </a:solidFill>
                <a:effectLst/>
                <a:latin typeface="+mn-lt"/>
                <a:ea typeface="+mn-ea"/>
                <a:cs typeface="+mn-cs"/>
              </a:rPr>
              <a:t> : valoriser les 1ers tentatives : </a:t>
            </a:r>
            <a:r>
              <a:rPr lang="fr-FR" sz="1200" kern="1200" dirty="0" smtClean="0">
                <a:solidFill>
                  <a:schemeClr val="tx1"/>
                </a:solidFill>
                <a:effectLst/>
                <a:latin typeface="+mn-lt"/>
                <a:ea typeface="+mn-ea"/>
                <a:cs typeface="+mn-cs"/>
              </a:rPr>
              <a:t>lignes, signes divers ou pseudo‐lettres</a:t>
            </a:r>
            <a:r>
              <a:rPr lang="fr-FR" sz="1050" b="0" kern="1200" dirty="0" smtClean="0">
                <a:solidFill>
                  <a:schemeClr val="tx1"/>
                </a:solidFill>
                <a:effectLst/>
                <a:latin typeface="+mn-lt"/>
                <a:ea typeface="+mn-ea"/>
                <a:cs typeface="+mn-cs"/>
              </a:rPr>
              <a:t> </a:t>
            </a:r>
            <a:br>
              <a:rPr lang="fr-FR" sz="1050" b="0" kern="1200" dirty="0" smtClean="0">
                <a:solidFill>
                  <a:schemeClr val="tx1"/>
                </a:solidFill>
                <a:effectLst/>
                <a:latin typeface="+mn-lt"/>
                <a:ea typeface="+mn-ea"/>
                <a:cs typeface="+mn-cs"/>
              </a:rPr>
            </a:br>
            <a:r>
              <a:rPr lang="fr-FR" sz="1050" b="0" kern="1200" dirty="0" smtClean="0">
                <a:solidFill>
                  <a:schemeClr val="tx1"/>
                </a:solidFill>
                <a:effectLst/>
                <a:latin typeface="+mn-lt"/>
                <a:ea typeface="+mn-ea"/>
                <a:cs typeface="+mn-cs"/>
              </a:rPr>
              <a:t>progressivement et à partir de la </a:t>
            </a:r>
            <a:r>
              <a:rPr lang="fr-FR" sz="1050" b="1" kern="1200" dirty="0" smtClean="0">
                <a:solidFill>
                  <a:schemeClr val="tx1"/>
                </a:solidFill>
                <a:effectLst/>
                <a:latin typeface="+mn-lt"/>
                <a:ea typeface="+mn-ea"/>
                <a:cs typeface="+mn-cs"/>
              </a:rPr>
              <a:t>MS</a:t>
            </a:r>
            <a:r>
              <a:rPr lang="fr-FR" sz="1050" b="0" kern="1200" dirty="0" smtClean="0">
                <a:solidFill>
                  <a:schemeClr val="tx1"/>
                </a:solidFill>
                <a:effectLst/>
                <a:latin typeface="+mn-lt"/>
                <a:ea typeface="+mn-ea"/>
                <a:cs typeface="+mn-cs"/>
              </a:rPr>
              <a:t> : idem +</a:t>
            </a:r>
            <a:r>
              <a:rPr lang="fr-FR" sz="1050" b="0" kern="1200" baseline="0" dirty="0" smtClean="0">
                <a:solidFill>
                  <a:schemeClr val="tx1"/>
                </a:solidFill>
                <a:effectLst/>
                <a:latin typeface="+mn-lt"/>
                <a:ea typeface="+mn-ea"/>
                <a:cs typeface="+mn-cs"/>
              </a:rPr>
              <a:t> 1ères </a:t>
            </a:r>
            <a:r>
              <a:rPr lang="fr-FR" sz="1200" kern="1200" dirty="0" smtClean="0">
                <a:solidFill>
                  <a:schemeClr val="tx1"/>
                </a:solidFill>
                <a:effectLst/>
                <a:latin typeface="+mn-lt"/>
                <a:ea typeface="+mn-ea"/>
                <a:cs typeface="+mn-cs"/>
              </a:rPr>
              <a:t>commandes d’écriture de mots simples (héros</a:t>
            </a:r>
            <a:r>
              <a:rPr lang="fr-FR" sz="1200" kern="1200" baseline="0" dirty="0" smtClean="0">
                <a:solidFill>
                  <a:schemeClr val="tx1"/>
                </a:solidFill>
                <a:effectLst/>
                <a:latin typeface="+mn-lt"/>
                <a:ea typeface="+mn-ea"/>
                <a:cs typeface="+mn-cs"/>
              </a:rPr>
              <a:t> d’une histoire, mascotte…) =&gt; </a:t>
            </a:r>
            <a:r>
              <a:rPr lang="fr-FR" sz="1200" kern="1200" dirty="0" smtClean="0">
                <a:solidFill>
                  <a:schemeClr val="tx1"/>
                </a:solidFill>
                <a:effectLst/>
                <a:latin typeface="+mn-lt"/>
                <a:ea typeface="+mn-ea"/>
                <a:cs typeface="+mn-cs"/>
              </a:rPr>
              <a:t>Une fois les tracés faits, l’enseignant lit, ou bruite ou dit qu’il ne peut pas encore lire. Il discute avec l’enfant, il explique lui‐même les procédés utilisés et écrit la forme canonique en faisant correspondre unités sonores et graphèmes. Il valorise les essais et termine par son écriture adulte sous l’essai de l’élève (cf. V.I.P. de Mireille </a:t>
            </a:r>
            <a:r>
              <a:rPr lang="fr-FR" sz="1200" kern="1200" dirty="0" err="1" smtClean="0">
                <a:solidFill>
                  <a:schemeClr val="tx1"/>
                </a:solidFill>
                <a:effectLst/>
                <a:latin typeface="+mn-lt"/>
                <a:ea typeface="+mn-ea"/>
                <a:cs typeface="+mn-cs"/>
              </a:rPr>
              <a:t>Brigaudiot</a:t>
            </a:r>
            <a:r>
              <a:rPr lang="fr-FR" sz="1200" kern="1200" dirty="0" smtClean="0">
                <a:solidFill>
                  <a:schemeClr val="tx1"/>
                </a:solidFill>
                <a:effectLst/>
                <a:latin typeface="+mn-lt"/>
                <a:ea typeface="+mn-ea"/>
                <a:cs typeface="+mn-cs"/>
              </a:rPr>
              <a:t>).</a:t>
            </a:r>
            <a:endParaRPr lang="fr-FR" sz="105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b="0" kern="1200" dirty="0" smtClean="0">
                <a:solidFill>
                  <a:schemeClr val="tx1"/>
                </a:solidFill>
                <a:effectLst/>
                <a:latin typeface="+mn-lt"/>
                <a:ea typeface="+mn-ea"/>
                <a:cs typeface="+mn-cs"/>
              </a:rPr>
              <a:t>-- </a:t>
            </a:r>
            <a:r>
              <a:rPr lang="fr-FR" sz="1050" b="0" u="sng" kern="1200" dirty="0" smtClean="0">
                <a:solidFill>
                  <a:schemeClr val="tx1"/>
                </a:solidFill>
                <a:effectLst/>
                <a:latin typeface="+mn-lt"/>
                <a:ea typeface="+mn-ea"/>
                <a:cs typeface="+mn-cs"/>
              </a:rPr>
              <a:t>Les premières productions autonomes d’écrits </a:t>
            </a:r>
            <a:r>
              <a:rPr lang="fr-FR" sz="1050" b="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b="1" kern="1200" dirty="0" smtClean="0">
                <a:solidFill>
                  <a:schemeClr val="tx1"/>
                </a:solidFill>
                <a:effectLst/>
                <a:latin typeface="+mn-lt"/>
                <a:ea typeface="+mn-ea"/>
                <a:cs typeface="+mn-cs"/>
              </a:rPr>
              <a:t>GS</a:t>
            </a:r>
            <a:r>
              <a:rPr lang="fr-FR" sz="1050" b="0" kern="1200" dirty="0" smtClean="0">
                <a:solidFill>
                  <a:schemeClr val="tx1"/>
                </a:solidFill>
                <a:effectLst/>
                <a:latin typeface="+mn-lt"/>
                <a:ea typeface="+mn-ea"/>
                <a:cs typeface="+mn-cs"/>
              </a:rPr>
              <a:t> : </a:t>
            </a:r>
            <a:r>
              <a:rPr lang="fr-FR" sz="1200" kern="1200" dirty="0" smtClean="0">
                <a:solidFill>
                  <a:schemeClr val="tx1"/>
                </a:solidFill>
                <a:effectLst/>
                <a:latin typeface="+mn-lt"/>
                <a:ea typeface="+mn-ea"/>
                <a:cs typeface="+mn-cs"/>
              </a:rPr>
              <a:t>Lorsque</a:t>
            </a:r>
            <a:r>
              <a:rPr lang="fr-FR" sz="1200" kern="1200" baseline="0" dirty="0" smtClean="0">
                <a:solidFill>
                  <a:schemeClr val="tx1"/>
                </a:solidFill>
                <a:effectLst/>
                <a:latin typeface="+mn-lt"/>
                <a:ea typeface="+mn-ea"/>
                <a:cs typeface="+mn-cs"/>
              </a:rPr>
              <a:t> les enfants </a:t>
            </a:r>
            <a:r>
              <a:rPr lang="fr-FR" sz="1200" kern="1200" dirty="0" smtClean="0">
                <a:solidFill>
                  <a:schemeClr val="tx1"/>
                </a:solidFill>
                <a:effectLst/>
                <a:latin typeface="+mn-lt"/>
                <a:ea typeface="+mn-ea"/>
                <a:cs typeface="+mn-cs"/>
              </a:rPr>
              <a:t>ne se contentent plus de recopier des mots qu’ils connaissent, mais veulent écrire de nouveaux mots, ils recourent à différentes stratégies, en les combinant ou non : ils peuvent recopier des morceaux pris à d’autres mots, tracer des lettres dont le son se retrouve dans le mot à écrire (par exemple les voyelles), attribuer à des lettres la valeur phonique de leur nom (utiliser la lettre K pour transcrire le son /ca/).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La séparation entre les mots reste un problème difficile à résoudre </a:t>
            </a:r>
            <a:r>
              <a:rPr lang="fr-FR" sz="1200" b="1" kern="1200" dirty="0" smtClean="0">
                <a:solidFill>
                  <a:schemeClr val="tx1"/>
                </a:solidFill>
                <a:effectLst/>
                <a:latin typeface="+mn-lt"/>
                <a:ea typeface="+mn-ea"/>
                <a:cs typeface="+mn-cs"/>
              </a:rPr>
              <a:t>jusqu’au CE1</a:t>
            </a:r>
            <a:r>
              <a:rPr lang="fr-FR"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Leur</a:t>
            </a:r>
            <a:r>
              <a:rPr lang="fr-FR" sz="1200" kern="1200" baseline="0" dirty="0" smtClean="0">
                <a:solidFill>
                  <a:schemeClr val="tx1"/>
                </a:solidFill>
                <a:effectLst/>
                <a:latin typeface="+mn-lt"/>
                <a:ea typeface="+mn-ea"/>
                <a:cs typeface="+mn-cs"/>
              </a:rPr>
              <a:t> donner </a:t>
            </a:r>
            <a:r>
              <a:rPr lang="fr-FR" sz="1200" kern="1200" dirty="0" smtClean="0">
                <a:solidFill>
                  <a:schemeClr val="tx1"/>
                </a:solidFill>
                <a:effectLst/>
                <a:latin typeface="+mn-lt"/>
                <a:ea typeface="+mn-ea"/>
                <a:cs typeface="+mn-cs"/>
              </a:rPr>
              <a:t>les moyens de </a:t>
            </a:r>
            <a:r>
              <a:rPr lang="fr-FR" sz="1200" u="sng" kern="1200" dirty="0" smtClean="0">
                <a:solidFill>
                  <a:schemeClr val="tx1"/>
                </a:solidFill>
                <a:effectLst/>
                <a:latin typeface="+mn-lt"/>
                <a:ea typeface="+mn-ea"/>
                <a:cs typeface="+mn-cs"/>
              </a:rPr>
              <a:t>s’entraîner</a:t>
            </a:r>
            <a:r>
              <a:rPr lang="fr-FR" sz="1200" kern="1200" dirty="0" smtClean="0">
                <a:solidFill>
                  <a:schemeClr val="tx1"/>
                </a:solidFill>
                <a:effectLst/>
                <a:latin typeface="+mn-lt"/>
                <a:ea typeface="+mn-ea"/>
                <a:cs typeface="+mn-cs"/>
              </a:rPr>
              <a:t>, notamment avec de la copie dans un </a:t>
            </a:r>
            <a:r>
              <a:rPr lang="fr-FR" sz="1200" b="1" kern="1200" dirty="0" smtClean="0">
                <a:solidFill>
                  <a:schemeClr val="tx1"/>
                </a:solidFill>
                <a:effectLst/>
                <a:latin typeface="+mn-lt"/>
                <a:ea typeface="+mn-ea"/>
                <a:cs typeface="+mn-cs"/>
              </a:rPr>
              <a:t>coin écriture aménagé </a:t>
            </a:r>
            <a:r>
              <a:rPr lang="fr-FR" sz="1200" kern="1200" dirty="0" smtClean="0">
                <a:solidFill>
                  <a:schemeClr val="tx1"/>
                </a:solidFill>
                <a:effectLst/>
                <a:latin typeface="+mn-lt"/>
                <a:ea typeface="+mn-ea"/>
                <a:cs typeface="+mn-cs"/>
              </a:rPr>
              <a:t>spécialement (outils, feuilles blanches et à lignes, ordinateur et imprimante, tablette numérique et stylets, tableaux de correspondance des graphies, textes connus).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Un </a:t>
            </a:r>
            <a:r>
              <a:rPr lang="fr-FR" sz="1200" b="1" kern="1200" dirty="0" smtClean="0">
                <a:solidFill>
                  <a:schemeClr val="tx1"/>
                </a:solidFill>
                <a:effectLst/>
                <a:latin typeface="+mn-lt"/>
                <a:ea typeface="+mn-ea"/>
                <a:cs typeface="+mn-cs"/>
              </a:rPr>
              <a:t>recueil individuel </a:t>
            </a:r>
            <a:r>
              <a:rPr lang="fr-FR" sz="1200" kern="1200" dirty="0" smtClean="0">
                <a:solidFill>
                  <a:schemeClr val="tx1"/>
                </a:solidFill>
                <a:effectLst/>
                <a:latin typeface="+mn-lt"/>
                <a:ea typeface="+mn-ea"/>
                <a:cs typeface="+mn-cs"/>
              </a:rPr>
              <a:t>de ces premières écritures peut devenir un dossier de référence pour chaque élève, à apporter pour leur rentrée au CP.</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fr-FR" sz="1200" kern="1200" dirty="0" smtClean="0">
                <a:solidFill>
                  <a:schemeClr val="tx1"/>
                </a:solidFill>
                <a:effectLst/>
                <a:latin typeface="+mn-lt"/>
                <a:ea typeface="+mn-ea"/>
                <a:cs typeface="+mn-cs"/>
              </a:rPr>
              <a:t>[D</a:t>
            </a:r>
            <a:r>
              <a:rPr lang="fr-FR" sz="1200" kern="1200" baseline="0" dirty="0" smtClean="0">
                <a:solidFill>
                  <a:schemeClr val="tx1"/>
                </a:solidFill>
                <a:effectLst/>
                <a:latin typeface="+mn-lt"/>
                <a:ea typeface="+mn-ea"/>
                <a:cs typeface="+mn-cs"/>
              </a:rPr>
              <a:t>ifférentes étapes d’écriture par lesquelles passent un enfant – Le coin écriture – les affichages – Les supports]</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b="0" kern="1200" dirty="0" smtClean="0">
              <a:solidFill>
                <a:schemeClr val="tx1"/>
              </a:solidFill>
              <a:effectLst/>
              <a:latin typeface="+mn-lt"/>
              <a:ea typeface="+mn-ea"/>
              <a:cs typeface="+mn-cs"/>
            </a:endParaRPr>
          </a:p>
          <a:p>
            <a:endParaRPr lang="fr-FR" dirty="0" smtClean="0"/>
          </a:p>
        </p:txBody>
      </p:sp>
      <p:sp>
        <p:nvSpPr>
          <p:cNvPr id="4" name="Espace réservé du numéro de diapositive 3"/>
          <p:cNvSpPr>
            <a:spLocks noGrp="1"/>
          </p:cNvSpPr>
          <p:nvPr>
            <p:ph type="sldNum" sz="quarter" idx="10"/>
          </p:nvPr>
        </p:nvSpPr>
        <p:spPr/>
        <p:txBody>
          <a:bodyPr/>
          <a:lstStyle/>
          <a:p>
            <a:fld id="{5F48DEB3-2D7C-4982-8356-639B2142F010}" type="slidenum">
              <a:rPr lang="fr-FR" smtClean="0"/>
              <a:t>9</a:t>
            </a:fld>
            <a:endParaRPr lang="fr-FR"/>
          </a:p>
        </p:txBody>
      </p:sp>
    </p:spTree>
    <p:extLst>
      <p:ext uri="{BB962C8B-B14F-4D97-AF65-F5344CB8AC3E}">
        <p14:creationId xmlns:p14="http://schemas.microsoft.com/office/powerpoint/2010/main" val="242769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345568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125127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205240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48745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242487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85A9BC2-41FA-4395-A35B-F16800A30225}"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257782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85A9BC2-41FA-4395-A35B-F16800A30225}" type="datetimeFigureOut">
              <a:rPr lang="fr-FR" smtClean="0"/>
              <a:t>09/06/2020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382675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85A9BC2-41FA-4395-A35B-F16800A30225}" type="datetimeFigureOut">
              <a:rPr lang="fr-FR" smtClean="0"/>
              <a:t>09/06/2020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55061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5A9BC2-41FA-4395-A35B-F16800A30225}" type="datetimeFigureOut">
              <a:rPr lang="fr-FR" smtClean="0"/>
              <a:t>09/06/2020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290526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85A9BC2-41FA-4395-A35B-F16800A30225}"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3870338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85A9BC2-41FA-4395-A35B-F16800A30225}"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89913C-8F21-467C-A2BF-651A33CF05F8}" type="slidenum">
              <a:rPr lang="fr-FR" smtClean="0"/>
              <a:t>‹N°›</a:t>
            </a:fld>
            <a:endParaRPr lang="fr-FR"/>
          </a:p>
        </p:txBody>
      </p:sp>
    </p:spTree>
    <p:extLst>
      <p:ext uri="{BB962C8B-B14F-4D97-AF65-F5344CB8AC3E}">
        <p14:creationId xmlns:p14="http://schemas.microsoft.com/office/powerpoint/2010/main" val="3961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A9BC2-41FA-4395-A35B-F16800A30225}" type="datetimeFigureOut">
              <a:rPr lang="fr-FR" smtClean="0"/>
              <a:t>09/06/2020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9913C-8F21-467C-A2BF-651A33CF05F8}" type="slidenum">
              <a:rPr lang="fr-FR" smtClean="0"/>
              <a:t>‹N°›</a:t>
            </a:fld>
            <a:endParaRPr lang="fr-FR"/>
          </a:p>
        </p:txBody>
      </p:sp>
    </p:spTree>
    <p:extLst>
      <p:ext uri="{BB962C8B-B14F-4D97-AF65-F5344CB8AC3E}">
        <p14:creationId xmlns:p14="http://schemas.microsoft.com/office/powerpoint/2010/main" val="3451401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idx="4294967295"/>
          </p:nvPr>
        </p:nvSpPr>
        <p:spPr>
          <a:xfrm>
            <a:off x="685800" y="1124744"/>
            <a:ext cx="7772400" cy="2763739"/>
          </a:xfrm>
        </p:spPr>
        <p:style>
          <a:lnRef idx="2">
            <a:schemeClr val="accent1"/>
          </a:lnRef>
          <a:fillRef idx="1">
            <a:schemeClr val="lt1"/>
          </a:fillRef>
          <a:effectRef idx="0">
            <a:schemeClr val="accent1"/>
          </a:effectRef>
          <a:fontRef idx="minor">
            <a:schemeClr val="dk1"/>
          </a:fontRef>
        </p:style>
        <p:txBody>
          <a:bodyPr>
            <a:noAutofit/>
          </a:bodyPr>
          <a:lstStyle/>
          <a:p>
            <a:pPr eaLnBrk="1" hangingPunct="1"/>
            <a:r>
              <a:rPr lang="fr-FR" altLang="fr-FR" sz="4800" b="1" dirty="0" smtClean="0"/>
              <a:t>Une année en classe </a:t>
            </a:r>
            <a:r>
              <a:rPr lang="fr-FR" altLang="fr-FR" sz="4800" b="1" dirty="0" smtClean="0"/>
              <a:t/>
            </a:r>
            <a:br>
              <a:rPr lang="fr-FR" altLang="fr-FR" sz="4800" b="1" dirty="0" smtClean="0"/>
            </a:br>
            <a:r>
              <a:rPr lang="fr-FR" altLang="fr-FR" sz="4800" b="1" smtClean="0"/>
              <a:t>de xxx</a:t>
            </a:r>
            <a:r>
              <a:rPr lang="fr-FR" altLang="fr-FR" sz="4800" b="1" dirty="0" smtClean="0"/>
              <a:t/>
            </a:r>
            <a:br>
              <a:rPr lang="fr-FR" altLang="fr-FR" sz="4800" b="1" dirty="0" smtClean="0"/>
            </a:br>
            <a:r>
              <a:rPr lang="fr-FR" altLang="fr-FR" sz="1800" b="1" dirty="0" smtClean="0"/>
              <a:t/>
            </a:r>
            <a:br>
              <a:rPr lang="fr-FR" altLang="fr-FR" sz="1800" b="1" dirty="0" smtClean="0"/>
            </a:br>
            <a:r>
              <a:rPr lang="fr-FR" altLang="fr-FR" sz="4000" b="1" dirty="0" smtClean="0"/>
              <a:t>LES </a:t>
            </a:r>
            <a:r>
              <a:rPr lang="fr-FR" altLang="fr-FR" sz="4000" b="1" dirty="0" smtClean="0"/>
              <a:t>DIFFERENTS APPRENTISSAGES</a:t>
            </a:r>
          </a:p>
        </p:txBody>
      </p:sp>
      <p:sp>
        <p:nvSpPr>
          <p:cNvPr id="3075" name="Sous-titre 2"/>
          <p:cNvSpPr>
            <a:spLocks noGrp="1"/>
          </p:cNvSpPr>
          <p:nvPr>
            <p:ph type="subTitle" idx="4294967295"/>
          </p:nvPr>
        </p:nvSpPr>
        <p:spPr>
          <a:xfrm>
            <a:off x="1371600" y="4437112"/>
            <a:ext cx="6400800" cy="1201688"/>
          </a:xfrm>
        </p:spPr>
        <p:txBody>
          <a:bodyPr>
            <a:normAutofit fontScale="92500" lnSpcReduction="20000"/>
          </a:bodyPr>
          <a:lstStyle/>
          <a:p>
            <a:pPr marL="0" indent="0" algn="r" eaLnBrk="1" hangingPunct="1">
              <a:buFontTx/>
              <a:buNone/>
            </a:pPr>
            <a:r>
              <a:rPr lang="fr-FR" altLang="fr-FR" sz="2000" dirty="0" smtClean="0"/>
              <a:t>Ecole maternelle/primaire : xxx</a:t>
            </a:r>
            <a:br>
              <a:rPr lang="fr-FR" altLang="fr-FR" sz="2000" dirty="0" smtClean="0"/>
            </a:br>
            <a:r>
              <a:rPr lang="fr-FR" altLang="fr-FR" sz="2000" dirty="0" smtClean="0"/>
              <a:t>Commune : xxx</a:t>
            </a:r>
          </a:p>
          <a:p>
            <a:pPr marL="0" indent="0" algn="r" eaLnBrk="1" hangingPunct="1">
              <a:buFontTx/>
              <a:buNone/>
            </a:pPr>
            <a:endParaRPr lang="fr-FR" altLang="fr-FR" sz="2000" dirty="0"/>
          </a:p>
          <a:p>
            <a:pPr marL="0" indent="0" algn="r" eaLnBrk="1" hangingPunct="1">
              <a:buFontTx/>
              <a:buNone/>
            </a:pPr>
            <a:r>
              <a:rPr lang="fr-FR" altLang="fr-FR" sz="2000" dirty="0" smtClean="0"/>
              <a:t>Année scolaire : 20xx – 20xx</a:t>
            </a:r>
          </a:p>
        </p:txBody>
      </p:sp>
    </p:spTree>
    <p:extLst>
      <p:ext uri="{BB962C8B-B14F-4D97-AF65-F5344CB8AC3E}">
        <p14:creationId xmlns:p14="http://schemas.microsoft.com/office/powerpoint/2010/main" val="215145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4"/>
          <p:cNvSpPr>
            <a:spLocks noGrp="1"/>
          </p:cNvSpPr>
          <p:nvPr>
            <p:ph type="ctrTitle" idx="4294967295"/>
          </p:nvPr>
        </p:nvSpPr>
        <p:spPr>
          <a:xfrm>
            <a:off x="0" y="0"/>
            <a:ext cx="9144000" cy="6858000"/>
          </a:xfrm>
          <a:solidFill>
            <a:srgbClr val="CCE9AD"/>
          </a:solidFill>
        </p:spPr>
        <p:txBody>
          <a:bodyPr/>
          <a:lstStyle/>
          <a:p>
            <a:pPr eaLnBrk="1" hangingPunct="1"/>
            <a:r>
              <a:rPr lang="fr-FR" altLang="fr-FR" sz="4000" b="1" dirty="0" smtClean="0"/>
              <a:t/>
            </a:r>
            <a:br>
              <a:rPr lang="fr-FR" altLang="fr-FR" sz="4000" b="1" dirty="0" smtClean="0"/>
            </a:br>
            <a:r>
              <a:rPr lang="fr-FR" altLang="fr-FR" sz="4800" b="1" dirty="0" smtClean="0"/>
              <a:t>AGIR</a:t>
            </a:r>
            <a:r>
              <a:rPr lang="fr-FR" altLang="fr-FR" sz="4800" b="1" dirty="0" smtClean="0"/>
              <a:t>, S’EXPRIMER, COMPRENDRE  A TRAVERS L’ACTIVITE </a:t>
            </a:r>
            <a:r>
              <a:rPr lang="fr-FR" altLang="fr-FR" sz="4800" b="1" dirty="0" smtClean="0"/>
              <a:t>PHYSIQUE</a:t>
            </a:r>
            <a:r>
              <a:rPr lang="fr-FR" altLang="fr-FR" sz="4000" b="1" dirty="0" smtClean="0"/>
              <a:t/>
            </a:r>
            <a:br>
              <a:rPr lang="fr-FR" altLang="fr-FR" sz="4000" b="1" dirty="0" smtClean="0"/>
            </a:br>
            <a:endParaRPr lang="fr-FR" altLang="fr-FR" sz="6000" dirty="0" smtClean="0"/>
          </a:p>
        </p:txBody>
      </p:sp>
    </p:spTree>
    <p:extLst>
      <p:ext uri="{BB962C8B-B14F-4D97-AF65-F5344CB8AC3E}">
        <p14:creationId xmlns:p14="http://schemas.microsoft.com/office/powerpoint/2010/main" val="355387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solidFill>
            <a:srgbClr val="CCE9AD"/>
          </a:solidFill>
        </p:spPr>
        <p:txBody>
          <a:bodyPr>
            <a:normAutofit fontScale="90000"/>
          </a:bodyPr>
          <a:lstStyle/>
          <a:p>
            <a:pPr eaLnBrk="1" hangingPunct="1">
              <a:defRPr/>
            </a:pPr>
            <a:r>
              <a:rPr lang="fr-FR" altLang="fr-FR" sz="1800" b="1" dirty="0" smtClean="0"/>
              <a:t>AGIR, S’EXPRIMER , COMPRENDRE  A TRAVERS L’ACTIVITE PHYSIQUE</a:t>
            </a:r>
          </a:p>
        </p:txBody>
      </p:sp>
      <p:sp>
        <p:nvSpPr>
          <p:cNvPr id="2" name="Espace réservé pour une image  1"/>
          <p:cNvSpPr>
            <a:spLocks noGrp="1"/>
          </p:cNvSpPr>
          <p:nvPr>
            <p:ph type="pic" idx="1"/>
          </p:nvPr>
        </p:nvSpPr>
        <p:spPr/>
      </p:sp>
      <p:sp>
        <p:nvSpPr>
          <p:cNvPr id="3" name="Espace réservé du texte 2"/>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663331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solidFill>
            <a:srgbClr val="CCE9AD"/>
          </a:solidFill>
        </p:spPr>
        <p:txBody>
          <a:bodyPr>
            <a:normAutofit fontScale="90000"/>
          </a:bodyPr>
          <a:lstStyle/>
          <a:p>
            <a:pPr eaLnBrk="1" hangingPunct="1">
              <a:defRPr/>
            </a:pPr>
            <a:r>
              <a:rPr lang="fr-FR" altLang="fr-FR" sz="1800" b="1" dirty="0" smtClean="0"/>
              <a:t>AGIR, S’EXPRIMER , COMPRENDRE  A TRAVERS L’ACTIVITE PHYSIQUE</a:t>
            </a:r>
          </a:p>
        </p:txBody>
      </p:sp>
      <p:sp>
        <p:nvSpPr>
          <p:cNvPr id="2" name="Espace réservé pour une image  1"/>
          <p:cNvSpPr>
            <a:spLocks noGrp="1"/>
          </p:cNvSpPr>
          <p:nvPr>
            <p:ph type="pic" idx="1"/>
          </p:nvPr>
        </p:nvSpPr>
        <p:spPr/>
      </p:sp>
      <p:sp>
        <p:nvSpPr>
          <p:cNvPr id="3" name="Espace réservé du texte 2"/>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008916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solidFill>
            <a:srgbClr val="CCE9AD"/>
          </a:solidFill>
        </p:spPr>
        <p:txBody>
          <a:bodyPr>
            <a:normAutofit fontScale="90000"/>
          </a:bodyPr>
          <a:lstStyle/>
          <a:p>
            <a:pPr eaLnBrk="1" hangingPunct="1">
              <a:defRPr/>
            </a:pPr>
            <a:r>
              <a:rPr lang="fr-FR" altLang="fr-FR" sz="1800" b="1" dirty="0" smtClean="0"/>
              <a:t>AGIR, S’EXPRIMER , COMPRENDRE  A TRAVERS L’ACTIVITE PHYSIQUE</a:t>
            </a:r>
          </a:p>
        </p:txBody>
      </p:sp>
      <p:sp>
        <p:nvSpPr>
          <p:cNvPr id="2" name="Espace réservé pour une image  1"/>
          <p:cNvSpPr>
            <a:spLocks noGrp="1"/>
          </p:cNvSpPr>
          <p:nvPr>
            <p:ph type="pic" idx="1"/>
          </p:nvPr>
        </p:nvSpPr>
        <p:spPr/>
      </p:sp>
      <p:sp>
        <p:nvSpPr>
          <p:cNvPr id="3" name="Espace réservé du texte 2"/>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008916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solidFill>
            <a:srgbClr val="CCE9AD"/>
          </a:solidFill>
        </p:spPr>
        <p:txBody>
          <a:bodyPr>
            <a:normAutofit fontScale="90000"/>
          </a:bodyPr>
          <a:lstStyle/>
          <a:p>
            <a:pPr eaLnBrk="1" hangingPunct="1">
              <a:defRPr/>
            </a:pPr>
            <a:r>
              <a:rPr lang="fr-FR" altLang="fr-FR" sz="1800" b="1" dirty="0" smtClean="0"/>
              <a:t>AGIR, S’EXPRIMER , COMPRENDRE  A TRAVERS L’ACTIVITE PHYSIQUE</a:t>
            </a:r>
          </a:p>
        </p:txBody>
      </p:sp>
      <p:sp>
        <p:nvSpPr>
          <p:cNvPr id="2" name="Espace réservé pour une image  1"/>
          <p:cNvSpPr>
            <a:spLocks noGrp="1"/>
          </p:cNvSpPr>
          <p:nvPr>
            <p:ph type="pic" idx="1"/>
          </p:nvPr>
        </p:nvSpPr>
        <p:spPr/>
      </p:sp>
      <p:sp>
        <p:nvSpPr>
          <p:cNvPr id="3" name="Espace réservé du texte 2"/>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008916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re 4"/>
          <p:cNvSpPr>
            <a:spLocks noGrp="1"/>
          </p:cNvSpPr>
          <p:nvPr>
            <p:ph type="ctrTitle" idx="4294967295"/>
          </p:nvPr>
        </p:nvSpPr>
        <p:spPr>
          <a:xfrm>
            <a:off x="0" y="0"/>
            <a:ext cx="9144000" cy="6858000"/>
          </a:xfrm>
          <a:solidFill>
            <a:srgbClr val="FFCCCC"/>
          </a:solidFill>
        </p:spPr>
        <p:txBody>
          <a:bodyPr/>
          <a:lstStyle/>
          <a:p>
            <a:pPr eaLnBrk="1" hangingPunct="1"/>
            <a:r>
              <a:rPr lang="fr-FR" altLang="fr-FR" sz="4800" b="1" dirty="0" smtClean="0"/>
              <a:t>AGIR, S’EXPRIMER, COMPRENDRE</a:t>
            </a:r>
            <a:br>
              <a:rPr lang="fr-FR" altLang="fr-FR" sz="4800" b="1" dirty="0" smtClean="0"/>
            </a:br>
            <a:r>
              <a:rPr lang="fr-FR" altLang="fr-FR" sz="4800" b="1" dirty="0" smtClean="0"/>
              <a:t>A TRAVERS LES ACTIVITES ARTISTIQUES</a:t>
            </a:r>
            <a:endParaRPr lang="fr-FR" altLang="fr-FR" sz="4800" dirty="0" smtClean="0"/>
          </a:p>
        </p:txBody>
      </p:sp>
    </p:spTree>
    <p:extLst>
      <p:ext uri="{BB962C8B-B14F-4D97-AF65-F5344CB8AC3E}">
        <p14:creationId xmlns:p14="http://schemas.microsoft.com/office/powerpoint/2010/main" val="4048649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68313" y="115888"/>
            <a:ext cx="8229600" cy="360362"/>
          </a:xfrm>
          <a:prstGeom prst="rect">
            <a:avLst/>
          </a:prstGeom>
          <a:solidFill>
            <a:srgbClr val="FFCCCC"/>
          </a:solidFill>
        </p:spPr>
        <p:txBody>
          <a:bodyP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3200" b="1" dirty="0"/>
              <a:t>AGIR, S’EXPRIMER, </a:t>
            </a:r>
            <a:r>
              <a:rPr lang="fr-FR" sz="3200" b="1" dirty="0" smtClean="0"/>
              <a:t>COMPRENDRE A TRAVERS </a:t>
            </a:r>
            <a:r>
              <a:rPr lang="fr-FR" sz="3200" b="1" dirty="0"/>
              <a:t>LES ACTIVITES ARTISTIQUES</a:t>
            </a:r>
            <a:endParaRPr lang="fr-FR" sz="32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56826793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68313" y="115888"/>
            <a:ext cx="8229600" cy="360362"/>
          </a:xfrm>
          <a:prstGeom prst="rect">
            <a:avLst/>
          </a:prstGeom>
          <a:solidFill>
            <a:srgbClr val="FFCCCC"/>
          </a:solidFill>
        </p:spPr>
        <p:txBody>
          <a:bodyP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3200" b="1" dirty="0"/>
              <a:t>AGIR, S’EXPRIMER, </a:t>
            </a:r>
            <a:r>
              <a:rPr lang="fr-FR" sz="3200" b="1" dirty="0" smtClean="0"/>
              <a:t>COMPRENDRE A TRAVERS </a:t>
            </a:r>
            <a:r>
              <a:rPr lang="fr-FR" sz="3200" b="1" dirty="0"/>
              <a:t>LES ACTIVITES ARTISTIQUES</a:t>
            </a:r>
            <a:endParaRPr lang="fr-FR" sz="32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28664159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68313" y="115888"/>
            <a:ext cx="8229600" cy="360362"/>
          </a:xfrm>
          <a:prstGeom prst="rect">
            <a:avLst/>
          </a:prstGeom>
          <a:solidFill>
            <a:srgbClr val="FFCCCC"/>
          </a:solidFill>
        </p:spPr>
        <p:txBody>
          <a:bodyP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3200" b="1" dirty="0"/>
              <a:t>AGIR, S’EXPRIMER, </a:t>
            </a:r>
            <a:r>
              <a:rPr lang="fr-FR" sz="3200" b="1" dirty="0" smtClean="0"/>
              <a:t>COMPRENDRE A TRAVERS </a:t>
            </a:r>
            <a:r>
              <a:rPr lang="fr-FR" sz="3200" b="1" dirty="0"/>
              <a:t>LES ACTIVITES ARTISTIQUES</a:t>
            </a:r>
            <a:endParaRPr lang="fr-FR" sz="32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02774694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idx="4294967295"/>
          </p:nvPr>
        </p:nvSpPr>
        <p:spPr>
          <a:xfrm>
            <a:off x="0" y="0"/>
            <a:ext cx="9144000" cy="6858000"/>
          </a:xfrm>
          <a:solidFill>
            <a:schemeClr val="accent6">
              <a:lumMod val="40000"/>
              <a:lumOff val="60000"/>
            </a:schemeClr>
          </a:solidFill>
        </p:spPr>
        <p:style>
          <a:lnRef idx="1">
            <a:schemeClr val="accent2"/>
          </a:lnRef>
          <a:fillRef idx="3">
            <a:schemeClr val="accent2"/>
          </a:fillRef>
          <a:effectRef idx="2">
            <a:schemeClr val="accent2"/>
          </a:effectRef>
          <a:fontRef idx="minor">
            <a:schemeClr val="lt1"/>
          </a:fontRef>
        </p:style>
        <p:txBody>
          <a:bodyPr>
            <a:normAutofit/>
          </a:bodyPr>
          <a:lstStyle/>
          <a:p>
            <a:r>
              <a:rPr lang="fr-FR" altLang="fr-FR" sz="4800" b="1" dirty="0" smtClean="0">
                <a:solidFill>
                  <a:schemeClr val="tx1"/>
                </a:solidFill>
              </a:rPr>
              <a:t>CONSTRUIRE </a:t>
            </a:r>
            <a:r>
              <a:rPr lang="fr-FR" altLang="fr-FR" sz="4800" b="1" dirty="0">
                <a:solidFill>
                  <a:schemeClr val="tx1"/>
                </a:solidFill>
              </a:rPr>
              <a:t>L</a:t>
            </a:r>
            <a:r>
              <a:rPr lang="fr-FR" altLang="fr-FR" sz="4800" b="1" dirty="0" smtClean="0">
                <a:solidFill>
                  <a:schemeClr val="tx1"/>
                </a:solidFill>
              </a:rPr>
              <a:t>ES </a:t>
            </a:r>
            <a:br>
              <a:rPr lang="fr-FR" altLang="fr-FR" sz="4800" b="1" dirty="0" smtClean="0">
                <a:solidFill>
                  <a:schemeClr val="tx1"/>
                </a:solidFill>
              </a:rPr>
            </a:br>
            <a:r>
              <a:rPr lang="fr-FR" altLang="fr-FR" sz="4800" b="1" dirty="0" smtClean="0">
                <a:solidFill>
                  <a:schemeClr val="tx1"/>
                </a:solidFill>
              </a:rPr>
              <a:t>1ers OUTILS </a:t>
            </a:r>
            <a:r>
              <a:rPr lang="fr-FR" altLang="fr-FR" sz="4800" b="1" dirty="0" smtClean="0">
                <a:solidFill>
                  <a:schemeClr val="tx1"/>
                </a:solidFill>
              </a:rPr>
              <a:t/>
            </a:r>
            <a:br>
              <a:rPr lang="fr-FR" altLang="fr-FR" sz="4800" b="1" dirty="0" smtClean="0">
                <a:solidFill>
                  <a:schemeClr val="tx1"/>
                </a:solidFill>
              </a:rPr>
            </a:br>
            <a:r>
              <a:rPr lang="fr-FR" altLang="fr-FR" sz="4800" b="1" dirty="0" smtClean="0">
                <a:solidFill>
                  <a:schemeClr val="tx1"/>
                </a:solidFill>
              </a:rPr>
              <a:t>POUR STUCTURER SA PENSEE</a:t>
            </a:r>
            <a:endParaRPr lang="fr-FR" altLang="fr-FR" sz="4800" dirty="0" smtClean="0">
              <a:solidFill>
                <a:schemeClr val="tx1"/>
              </a:solidFill>
            </a:endParaRPr>
          </a:p>
        </p:txBody>
      </p:sp>
    </p:spTree>
    <p:extLst>
      <p:ext uri="{BB962C8B-B14F-4D97-AF65-F5344CB8AC3E}">
        <p14:creationId xmlns:p14="http://schemas.microsoft.com/office/powerpoint/2010/main" val="1539397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3446384512"/>
              </p:ext>
            </p:extLst>
          </p:nvPr>
        </p:nvGraphicFramePr>
        <p:xfrm>
          <a:off x="457200" y="1417638"/>
          <a:ext cx="7931224" cy="4747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r>
              <a:rPr lang="fr-FR" dirty="0" smtClean="0"/>
              <a:t>A l’école maternelle…</a:t>
            </a:r>
            <a:endParaRPr lang="fr-FR" dirty="0"/>
          </a:p>
        </p:txBody>
      </p:sp>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7200" y="836711"/>
            <a:ext cx="1135856" cy="900113"/>
          </a:xfrm>
          <a:prstGeom prst="rect">
            <a:avLst/>
          </a:prstGeom>
        </p:spPr>
      </p:pic>
      <p:pic>
        <p:nvPicPr>
          <p:cNvPr id="7" name="Imag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606426" y="383560"/>
            <a:ext cx="1080374" cy="1806413"/>
          </a:xfrm>
          <a:prstGeom prst="rect">
            <a:avLst/>
          </a:prstGeom>
        </p:spPr>
      </p:pic>
    </p:spTree>
    <p:extLst>
      <p:ext uri="{BB962C8B-B14F-4D97-AF65-F5344CB8AC3E}">
        <p14:creationId xmlns:p14="http://schemas.microsoft.com/office/powerpoint/2010/main" val="127092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6632"/>
            <a:ext cx="7920880" cy="646331"/>
          </a:xfrm>
          <a:prstGeom prst="rect">
            <a:avLst/>
          </a:prstGeom>
          <a:solidFill>
            <a:schemeClr val="accent6">
              <a:lumMod val="40000"/>
              <a:lumOff val="60000"/>
            </a:schemeClr>
          </a:solidFill>
        </p:spPr>
        <p:txBody>
          <a:bodyPr wrap="square">
            <a:spAutoFit/>
          </a:bodyPr>
          <a:lstStyle/>
          <a:p>
            <a:pPr algn="ctr"/>
            <a:r>
              <a:rPr lang="fr-FR" altLang="fr-FR" b="1" dirty="0" smtClean="0">
                <a:solidFill>
                  <a:schemeClr val="bg1"/>
                </a:solidFill>
              </a:rPr>
              <a:t>CONSTRUIRE DES PREMIERS OUTILS POUR STUCTURER SA PENSEE</a:t>
            </a:r>
            <a:br>
              <a:rPr lang="fr-FR" altLang="fr-FR" b="1" dirty="0" smtClean="0">
                <a:solidFill>
                  <a:schemeClr val="bg1"/>
                </a:solidFill>
              </a:rPr>
            </a:br>
            <a:endParaRPr lang="fr-FR" dirty="0">
              <a:solidFill>
                <a:schemeClr val="bg1"/>
              </a:solidFill>
            </a:endParaRPr>
          </a:p>
        </p:txBody>
      </p:sp>
      <p:sp>
        <p:nvSpPr>
          <p:cNvPr id="3" name="Titre 2"/>
          <p:cNvSpPr>
            <a:spLocks noGrp="1"/>
          </p:cNvSpPr>
          <p:nvPr>
            <p:ph type="title"/>
          </p:nvPr>
        </p:nvSpPr>
        <p:spPr/>
        <p:txBody>
          <a:bodyPr/>
          <a:lstStyle/>
          <a:p>
            <a:endParaRPr lang="fr-FR"/>
          </a:p>
        </p:txBody>
      </p:sp>
      <p:sp>
        <p:nvSpPr>
          <p:cNvPr id="4" name="Espace réservé pour une image  3"/>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755584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6632"/>
            <a:ext cx="7920880" cy="646331"/>
          </a:xfrm>
          <a:prstGeom prst="rect">
            <a:avLst/>
          </a:prstGeom>
          <a:solidFill>
            <a:schemeClr val="accent6">
              <a:lumMod val="40000"/>
              <a:lumOff val="60000"/>
            </a:schemeClr>
          </a:solidFill>
        </p:spPr>
        <p:txBody>
          <a:bodyPr wrap="square">
            <a:spAutoFit/>
          </a:bodyPr>
          <a:lstStyle/>
          <a:p>
            <a:pPr algn="ctr"/>
            <a:r>
              <a:rPr lang="fr-FR" altLang="fr-FR" b="1" dirty="0" smtClean="0">
                <a:solidFill>
                  <a:schemeClr val="bg1"/>
                </a:solidFill>
              </a:rPr>
              <a:t>CONSTRUIRE DES OUTILS POUR SA PENSEE</a:t>
            </a:r>
            <a:br>
              <a:rPr lang="fr-FR" altLang="fr-FR" b="1" dirty="0" smtClean="0">
                <a:solidFill>
                  <a:schemeClr val="bg1"/>
                </a:solidFill>
              </a:rPr>
            </a:br>
            <a:r>
              <a:rPr lang="fr-FR" altLang="fr-FR" b="1" dirty="0">
                <a:solidFill>
                  <a:schemeClr val="bg1"/>
                </a:solidFill>
              </a:rPr>
              <a:t>PREMIERS STUCTURER </a:t>
            </a:r>
            <a:endParaRPr lang="fr-FR" dirty="0">
              <a:solidFill>
                <a:schemeClr val="bg1"/>
              </a:solidFill>
            </a:endParaRPr>
          </a:p>
        </p:txBody>
      </p:sp>
      <p:sp>
        <p:nvSpPr>
          <p:cNvPr id="3" name="Titre 2"/>
          <p:cNvSpPr>
            <a:spLocks noGrp="1"/>
          </p:cNvSpPr>
          <p:nvPr>
            <p:ph type="title"/>
          </p:nvPr>
        </p:nvSpPr>
        <p:spPr/>
        <p:txBody>
          <a:bodyPr/>
          <a:lstStyle/>
          <a:p>
            <a:endParaRPr lang="fr-FR"/>
          </a:p>
        </p:txBody>
      </p:sp>
      <p:sp>
        <p:nvSpPr>
          <p:cNvPr id="4" name="Espace réservé pour une image  3"/>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37691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re 4"/>
          <p:cNvSpPr>
            <a:spLocks noGrp="1"/>
          </p:cNvSpPr>
          <p:nvPr>
            <p:ph type="ctrTitle" idx="4294967295"/>
          </p:nvPr>
        </p:nvSpPr>
        <p:spPr>
          <a:xfrm>
            <a:off x="0" y="0"/>
            <a:ext cx="9144000" cy="6858000"/>
          </a:xfrm>
          <a:solidFill>
            <a:srgbClr val="C5D5E9"/>
          </a:solidFill>
        </p:spPr>
        <p:txBody>
          <a:bodyPr>
            <a:normAutofit/>
          </a:bodyPr>
          <a:lstStyle/>
          <a:p>
            <a:r>
              <a:rPr lang="fr-FR" altLang="fr-FR" sz="4800" b="1" dirty="0" smtClean="0"/>
              <a:t>EXPLORER LE </a:t>
            </a:r>
            <a:r>
              <a:rPr lang="fr-FR" altLang="fr-FR" sz="4800" b="1" dirty="0" smtClean="0"/>
              <a:t>MONDE</a:t>
            </a:r>
            <a:endParaRPr lang="fr-FR" altLang="fr-FR" sz="3200" dirty="0" smtClean="0"/>
          </a:p>
        </p:txBody>
      </p:sp>
    </p:spTree>
    <p:extLst>
      <p:ext uri="{BB962C8B-B14F-4D97-AF65-F5344CB8AC3E}">
        <p14:creationId xmlns:p14="http://schemas.microsoft.com/office/powerpoint/2010/main" val="675443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468313" y="188913"/>
            <a:ext cx="8229600" cy="360362"/>
          </a:xfrm>
          <a:prstGeom prst="rect">
            <a:avLst/>
          </a:prstGeom>
          <a:solidFill>
            <a:srgbClr val="C5D5E9"/>
          </a:solidFill>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2800" b="1" dirty="0" smtClean="0"/>
              <a:t>EXPLORER LE MONDE </a:t>
            </a:r>
            <a:endParaRPr lang="fr-FR" sz="20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353385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468313" y="188913"/>
            <a:ext cx="8229600" cy="360362"/>
          </a:xfrm>
          <a:prstGeom prst="rect">
            <a:avLst/>
          </a:prstGeom>
          <a:solidFill>
            <a:srgbClr val="C5D5E9"/>
          </a:solidFill>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2800" b="1" dirty="0" smtClean="0"/>
              <a:t>EXPLORER LE MONDE </a:t>
            </a:r>
            <a:endParaRPr lang="fr-FR" sz="20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437137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468313" y="188913"/>
            <a:ext cx="8229600" cy="360362"/>
          </a:xfrm>
          <a:prstGeom prst="rect">
            <a:avLst/>
          </a:prstGeom>
          <a:solidFill>
            <a:srgbClr val="C5D5E9"/>
          </a:solidFill>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fr-FR" sz="2800" b="1" dirty="0" smtClean="0"/>
              <a:t>EXPLORER LE MONDE </a:t>
            </a:r>
            <a:endParaRPr lang="fr-FR" sz="2000" dirty="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4" name="Espace réservé du texte 3"/>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435899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1792288" y="5229200"/>
            <a:ext cx="5486400" cy="566738"/>
          </a:xfrm>
        </p:spPr>
        <p:txBody>
          <a:bodyPr>
            <a:noAutofit/>
          </a:bodyPr>
          <a:lstStyle/>
          <a:p>
            <a:pPr algn="ctr"/>
            <a:r>
              <a:rPr lang="fr-FR" sz="3600" dirty="0"/>
              <a:t>Merci de votre </a:t>
            </a:r>
            <a:r>
              <a:rPr lang="fr-FR" sz="3600" dirty="0" smtClean="0"/>
              <a:t>attention</a:t>
            </a:r>
            <a:endParaRPr lang="fr-FR" sz="3600" dirty="0"/>
          </a:p>
        </p:txBody>
      </p:sp>
      <p:sp>
        <p:nvSpPr>
          <p:cNvPr id="7" name="Espace réservé pour une image  6"/>
          <p:cNvSpPr>
            <a:spLocks noGrp="1"/>
          </p:cNvSpPr>
          <p:nvPr>
            <p:ph type="pic" idx="1"/>
          </p:nvPr>
        </p:nvSpPr>
        <p:spPr>
          <a:xfrm>
            <a:off x="1820175" y="836712"/>
            <a:ext cx="5486400" cy="4114800"/>
          </a:xfrm>
        </p:spPr>
      </p:sp>
    </p:spTree>
    <p:extLst>
      <p:ext uri="{BB962C8B-B14F-4D97-AF65-F5344CB8AC3E}">
        <p14:creationId xmlns:p14="http://schemas.microsoft.com/office/powerpoint/2010/main" val="352420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4"/>
          <p:cNvSpPr>
            <a:spLocks noGrp="1"/>
          </p:cNvSpPr>
          <p:nvPr>
            <p:ph type="ctrTitle" idx="4294967295"/>
          </p:nvPr>
        </p:nvSpPr>
        <p:spPr>
          <a:xfrm>
            <a:off x="0" y="0"/>
            <a:ext cx="9144000" cy="6858000"/>
          </a:xfrm>
          <a:solidFill>
            <a:schemeClr val="bg1">
              <a:lumMod val="85000"/>
            </a:schemeClr>
          </a:solidFill>
        </p:spPr>
        <p:txBody>
          <a:bodyPr>
            <a:normAutofit/>
          </a:bodyPr>
          <a:lstStyle/>
          <a:p>
            <a:r>
              <a:rPr lang="fr-FR" altLang="fr-FR" sz="4800" b="1" dirty="0" smtClean="0"/>
              <a:t>APPRENDRE </a:t>
            </a:r>
            <a:r>
              <a:rPr lang="fr-FR" altLang="fr-FR" sz="4800" b="1" dirty="0"/>
              <a:t>ENSEMBLE </a:t>
            </a:r>
            <a:r>
              <a:rPr lang="fr-FR" altLang="fr-FR" sz="4800" b="1" dirty="0" smtClean="0"/>
              <a:t/>
            </a:r>
            <a:br>
              <a:rPr lang="fr-FR" altLang="fr-FR" sz="4800" b="1" dirty="0" smtClean="0"/>
            </a:br>
            <a:r>
              <a:rPr lang="fr-FR" altLang="fr-FR" sz="4800" b="1" dirty="0" smtClean="0"/>
              <a:t>VIVRE </a:t>
            </a:r>
            <a:r>
              <a:rPr lang="fr-FR" altLang="fr-FR" sz="4800" b="1" dirty="0" smtClean="0"/>
              <a:t>ENSEMBLE</a:t>
            </a:r>
            <a:endParaRPr lang="fr-FR" altLang="fr-FR" sz="4800" dirty="0" smtClean="0"/>
          </a:p>
        </p:txBody>
      </p:sp>
    </p:spTree>
    <p:extLst>
      <p:ext uri="{BB962C8B-B14F-4D97-AF65-F5344CB8AC3E}">
        <p14:creationId xmlns:p14="http://schemas.microsoft.com/office/powerpoint/2010/main" val="3010031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468313" y="188913"/>
            <a:ext cx="8229600" cy="360362"/>
          </a:xfrm>
          <a:prstGeom prst="rect">
            <a:avLst/>
          </a:prstGeom>
          <a:solidFill>
            <a:schemeClr val="bg1">
              <a:lumMod val="95000"/>
            </a:schemeClr>
          </a:solidFill>
          <a:ln>
            <a:noFill/>
          </a:ln>
          <a:effectLst/>
          <a:extLst/>
        </p:spPr>
        <p:txBody>
          <a:bodyPr anchor="ctr">
            <a:normAutofit fontScale="8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defRPr/>
            </a:pPr>
            <a:r>
              <a:rPr lang="fr-FR" altLang="fr-FR" sz="2500" b="1" kern="0" dirty="0" smtClean="0"/>
              <a:t> APPRENDRE ENSEMBLE - VIVRE ENSEMBLE</a:t>
            </a:r>
            <a:endParaRPr lang="fr-FR" altLang="fr-FR" sz="2500" kern="0" dirty="0" smtClean="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719148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468313" y="188913"/>
            <a:ext cx="8229600" cy="360362"/>
          </a:xfrm>
          <a:prstGeom prst="rect">
            <a:avLst/>
          </a:prstGeom>
          <a:solidFill>
            <a:schemeClr val="bg1">
              <a:lumMod val="95000"/>
            </a:schemeClr>
          </a:solidFill>
          <a:ln>
            <a:noFill/>
          </a:ln>
          <a:effectLst/>
          <a:extLst/>
        </p:spPr>
        <p:txBody>
          <a:bodyPr anchor="ctr">
            <a:normAutofit fontScale="8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defRPr/>
            </a:pPr>
            <a:r>
              <a:rPr lang="fr-FR" altLang="fr-FR" sz="2500" b="1" kern="0" dirty="0" smtClean="0"/>
              <a:t> </a:t>
            </a:r>
            <a:r>
              <a:rPr lang="fr-FR" altLang="fr-FR" sz="2500" b="1" kern="0" dirty="0"/>
              <a:t>APPRENDRE ENSEMBLE - VIVRE </a:t>
            </a:r>
            <a:r>
              <a:rPr lang="fr-FR" altLang="fr-FR" sz="2500" b="1" kern="0" dirty="0" smtClean="0"/>
              <a:t>ENSEMBLE</a:t>
            </a:r>
            <a:endParaRPr lang="fr-FR" altLang="fr-FR" sz="2500" kern="0" dirty="0" smtClean="0"/>
          </a:p>
        </p:txBody>
      </p:sp>
      <p:sp>
        <p:nvSpPr>
          <p:cNvPr id="2" name="Titre 1"/>
          <p:cNvSpPr>
            <a:spLocks noGrp="1"/>
          </p:cNvSpPr>
          <p:nvPr>
            <p:ph type="title"/>
          </p:nvPr>
        </p:nvSpPr>
        <p:spPr/>
        <p:txBody>
          <a:bodyPr/>
          <a:lstStyle/>
          <a:p>
            <a:endParaRPr lang="fr-FR"/>
          </a:p>
        </p:txBody>
      </p:sp>
      <p:sp>
        <p:nvSpPr>
          <p:cNvPr id="3" name="Espace réservé pour une image  2"/>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719148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556792"/>
            <a:ext cx="5932009" cy="2862322"/>
          </a:xfrm>
          <a:prstGeom prst="rect">
            <a:avLst/>
          </a:prstGeom>
        </p:spPr>
        <p:txBody>
          <a:bodyPr wrap="none">
            <a:spAutoFit/>
          </a:bodyPr>
          <a:lstStyle/>
          <a:p>
            <a:pPr algn="ctr"/>
            <a:r>
              <a:rPr lang="fr-FR" altLang="fr-FR" sz="6000" b="1" dirty="0">
                <a:latin typeface="+mj-lt"/>
                <a:ea typeface="+mj-ea"/>
                <a:cs typeface="+mj-cs"/>
              </a:rPr>
              <a:t>5 </a:t>
            </a:r>
            <a:endParaRPr lang="fr-FR" altLang="fr-FR" sz="6000" b="1" dirty="0" smtClean="0">
              <a:latin typeface="+mj-lt"/>
              <a:ea typeface="+mj-ea"/>
              <a:cs typeface="+mj-cs"/>
            </a:endParaRPr>
          </a:p>
          <a:p>
            <a:pPr algn="ctr"/>
            <a:r>
              <a:rPr lang="fr-FR" altLang="fr-FR" sz="6000" b="1" dirty="0" smtClean="0">
                <a:latin typeface="+mj-lt"/>
                <a:ea typeface="+mj-ea"/>
                <a:cs typeface="+mj-cs"/>
              </a:rPr>
              <a:t>DOMAINES </a:t>
            </a:r>
          </a:p>
          <a:p>
            <a:pPr algn="ctr"/>
            <a:r>
              <a:rPr lang="fr-FR" altLang="fr-FR" sz="6000" b="1" dirty="0" smtClean="0">
                <a:latin typeface="+mj-lt"/>
                <a:ea typeface="+mj-ea"/>
                <a:cs typeface="+mj-cs"/>
              </a:rPr>
              <a:t>d’APPRENTISSAGE</a:t>
            </a:r>
            <a:endParaRPr lang="fr-FR" sz="6000" b="1" dirty="0">
              <a:latin typeface="+mj-lt"/>
              <a:ea typeface="+mj-ea"/>
              <a:cs typeface="+mj-cs"/>
            </a:endParaRPr>
          </a:p>
        </p:txBody>
      </p:sp>
    </p:spTree>
    <p:extLst>
      <p:ext uri="{BB962C8B-B14F-4D97-AF65-F5344CB8AC3E}">
        <p14:creationId xmlns:p14="http://schemas.microsoft.com/office/powerpoint/2010/main" val="290489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4"/>
          <p:cNvSpPr>
            <a:spLocks noGrp="1"/>
          </p:cNvSpPr>
          <p:nvPr>
            <p:ph type="ctrTitle" idx="4294967295"/>
          </p:nvPr>
        </p:nvSpPr>
        <p:spPr>
          <a:xfrm>
            <a:off x="0" y="0"/>
            <a:ext cx="9144000" cy="6858000"/>
          </a:xfrm>
          <a:solidFill>
            <a:srgbClr val="FFFF99"/>
          </a:solidFill>
        </p:spPr>
        <p:txBody>
          <a:bodyPr>
            <a:normAutofit/>
          </a:bodyPr>
          <a:lstStyle/>
          <a:p>
            <a:pPr eaLnBrk="1" hangingPunct="1"/>
            <a:r>
              <a:rPr lang="fr-FR" altLang="fr-FR" sz="4800" b="1" dirty="0" smtClean="0"/>
              <a:t>MOBILISER LE LANGAGE</a:t>
            </a:r>
            <a:br>
              <a:rPr lang="fr-FR" altLang="fr-FR" sz="4800" b="1" dirty="0" smtClean="0"/>
            </a:br>
            <a:r>
              <a:rPr lang="fr-FR" altLang="fr-FR" sz="4800" b="1" dirty="0" smtClean="0"/>
              <a:t>DANS </a:t>
            </a:r>
            <a:br>
              <a:rPr lang="fr-FR" altLang="fr-FR" sz="4800" b="1" dirty="0" smtClean="0"/>
            </a:br>
            <a:r>
              <a:rPr lang="fr-FR" altLang="fr-FR" sz="4800" b="1" dirty="0" smtClean="0"/>
              <a:t>TOUTES SES DIMENSIONS</a:t>
            </a:r>
            <a:endParaRPr lang="fr-FR" altLang="fr-FR" sz="4800" dirty="0" smtClean="0"/>
          </a:p>
        </p:txBody>
      </p:sp>
    </p:spTree>
    <p:extLst>
      <p:ext uri="{BB962C8B-B14F-4D97-AF65-F5344CB8AC3E}">
        <p14:creationId xmlns:p14="http://schemas.microsoft.com/office/powerpoint/2010/main" val="1452279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p:cNvSpPr>
          <p:nvPr/>
        </p:nvSpPr>
        <p:spPr bwMode="auto">
          <a:xfrm>
            <a:off x="755650" y="333375"/>
            <a:ext cx="7704138" cy="360363"/>
          </a:xfrm>
          <a:prstGeom prst="rect">
            <a:avLst/>
          </a:prstGeom>
          <a:solidFill>
            <a:srgbClr val="FFFF99"/>
          </a:solidFill>
          <a:ln>
            <a:noFill/>
          </a:ln>
          <a:extLst/>
        </p:spPr>
        <p:txBody>
          <a:bodyPr anchor="ctr"/>
          <a:lstStyle>
            <a:lvl1pPr algn="ctr">
              <a:defRPr sz="4400">
                <a:solidFill>
                  <a:schemeClr val="tx1"/>
                </a:solidFill>
                <a:latin typeface="Calibri" pitchFamily="34" charset="0"/>
              </a:defRPr>
            </a:lvl1pPr>
            <a:lvl2pPr algn="ctr">
              <a:defRPr sz="4400">
                <a:solidFill>
                  <a:schemeClr val="tx1"/>
                </a:solidFill>
                <a:latin typeface="Calibri" pitchFamily="34" charset="0"/>
              </a:defRPr>
            </a:lvl2pPr>
            <a:lvl3pPr algn="ctr">
              <a:defRPr sz="4400">
                <a:solidFill>
                  <a:schemeClr val="tx1"/>
                </a:solidFill>
                <a:latin typeface="Calibri" pitchFamily="34" charset="0"/>
              </a:defRPr>
            </a:lvl3pPr>
            <a:lvl4pPr algn="ctr">
              <a:defRPr sz="4400">
                <a:solidFill>
                  <a:schemeClr val="tx1"/>
                </a:solidFill>
                <a:latin typeface="Calibri" pitchFamily="34" charset="0"/>
              </a:defRPr>
            </a:lvl4pPr>
            <a:lvl5pPr algn="ctr">
              <a:defRPr sz="4400">
                <a:solidFill>
                  <a:schemeClr val="tx1"/>
                </a:solidFill>
                <a:latin typeface="Calibri" pitchFamily="34" charset="0"/>
              </a:defRPr>
            </a:lvl5pPr>
            <a:lvl6pPr marL="457200" algn="ctr" fontAlgn="base">
              <a:spcBef>
                <a:spcPct val="0"/>
              </a:spcBef>
              <a:spcAft>
                <a:spcPct val="0"/>
              </a:spcAft>
              <a:defRPr sz="4400">
                <a:solidFill>
                  <a:schemeClr val="tx1"/>
                </a:solidFill>
                <a:latin typeface="Calibri" pitchFamily="34" charset="0"/>
              </a:defRPr>
            </a:lvl6pPr>
            <a:lvl7pPr marL="914400" algn="ctr" fontAlgn="base">
              <a:spcBef>
                <a:spcPct val="0"/>
              </a:spcBef>
              <a:spcAft>
                <a:spcPct val="0"/>
              </a:spcAft>
              <a:defRPr sz="4400">
                <a:solidFill>
                  <a:schemeClr val="tx1"/>
                </a:solidFill>
                <a:latin typeface="Calibri" pitchFamily="34" charset="0"/>
              </a:defRPr>
            </a:lvl7pPr>
            <a:lvl8pPr marL="1371600" algn="ctr" fontAlgn="base">
              <a:spcBef>
                <a:spcPct val="0"/>
              </a:spcBef>
              <a:spcAft>
                <a:spcPct val="0"/>
              </a:spcAft>
              <a:defRPr sz="4400">
                <a:solidFill>
                  <a:schemeClr val="tx1"/>
                </a:solidFill>
                <a:latin typeface="Calibri" pitchFamily="34" charset="0"/>
              </a:defRPr>
            </a:lvl8pPr>
            <a:lvl9pPr marL="1828800" algn="ctr" fontAlgn="base">
              <a:spcBef>
                <a:spcPct val="0"/>
              </a:spcBef>
              <a:spcAft>
                <a:spcPct val="0"/>
              </a:spcAft>
              <a:defRPr sz="4400">
                <a:solidFill>
                  <a:schemeClr val="tx1"/>
                </a:solidFill>
                <a:latin typeface="Calibri" pitchFamily="34" charset="0"/>
              </a:defRPr>
            </a:lvl9pPr>
          </a:lstStyle>
          <a:p>
            <a:r>
              <a:rPr lang="fr-FR" altLang="fr-FR" sz="2000" b="1"/>
              <a:t/>
            </a:r>
            <a:br>
              <a:rPr lang="fr-FR" altLang="fr-FR" sz="2000" b="1"/>
            </a:br>
            <a:r>
              <a:rPr lang="fr-FR" altLang="fr-FR" sz="2000" b="1"/>
              <a:t/>
            </a:r>
            <a:br>
              <a:rPr lang="fr-FR" altLang="fr-FR" sz="2000" b="1"/>
            </a:br>
            <a:endParaRPr lang="fr-FR" altLang="fr-FR" sz="2000"/>
          </a:p>
        </p:txBody>
      </p:sp>
      <p:sp>
        <p:nvSpPr>
          <p:cNvPr id="48133" name="Text Box 5"/>
          <p:cNvSpPr txBox="1">
            <a:spLocks noChangeArrowheads="1"/>
          </p:cNvSpPr>
          <p:nvPr/>
        </p:nvSpPr>
        <p:spPr bwMode="auto">
          <a:xfrm>
            <a:off x="1369938" y="323364"/>
            <a:ext cx="6404125" cy="369332"/>
          </a:xfrm>
          <a:prstGeom prst="rect">
            <a:avLst/>
          </a:prstGeom>
          <a:noFill/>
          <a:ln>
            <a:noFill/>
          </a:ln>
          <a:effectLst/>
          <a:extLst/>
        </p:spPr>
        <p:txBody>
          <a:bodyPr wrap="none">
            <a:spAutoFit/>
          </a:bodyPr>
          <a:lstStyle/>
          <a:p>
            <a:pPr algn="ctr"/>
            <a:r>
              <a:rPr lang="fr-FR" altLang="fr-FR" sz="1800" b="1" dirty="0"/>
              <a:t>MOBILISER LE LANGAGE DANS TOUTES SES DIMENSIONS : </a:t>
            </a:r>
            <a:r>
              <a:rPr lang="fr-FR" altLang="fr-FR" sz="1800" b="1" dirty="0" smtClean="0"/>
              <a:t>L’ORAL</a:t>
            </a:r>
            <a:endParaRPr lang="fr-FR" altLang="fr-FR" sz="1800" b="1" dirty="0"/>
          </a:p>
        </p:txBody>
      </p:sp>
      <p:sp>
        <p:nvSpPr>
          <p:cNvPr id="3" name="Titre 2"/>
          <p:cNvSpPr>
            <a:spLocks noGrp="1"/>
          </p:cNvSpPr>
          <p:nvPr>
            <p:ph type="title"/>
          </p:nvPr>
        </p:nvSpPr>
        <p:spPr/>
        <p:txBody>
          <a:bodyPr/>
          <a:lstStyle/>
          <a:p>
            <a:endParaRPr lang="fr-FR"/>
          </a:p>
        </p:txBody>
      </p:sp>
      <p:sp>
        <p:nvSpPr>
          <p:cNvPr id="4" name="Espace réservé pour une image  3"/>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2279065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p:cNvSpPr>
          <p:nvPr/>
        </p:nvSpPr>
        <p:spPr bwMode="auto">
          <a:xfrm>
            <a:off x="755650" y="333375"/>
            <a:ext cx="7704138" cy="360363"/>
          </a:xfrm>
          <a:prstGeom prst="rect">
            <a:avLst/>
          </a:prstGeom>
          <a:solidFill>
            <a:srgbClr val="FFFF99"/>
          </a:solidFill>
          <a:ln>
            <a:noFill/>
          </a:ln>
          <a:extLst/>
        </p:spPr>
        <p:txBody>
          <a:bodyPr anchor="ctr"/>
          <a:lstStyle>
            <a:lvl1pPr algn="ctr">
              <a:defRPr sz="4400">
                <a:solidFill>
                  <a:schemeClr val="tx1"/>
                </a:solidFill>
                <a:latin typeface="Calibri" pitchFamily="34" charset="0"/>
              </a:defRPr>
            </a:lvl1pPr>
            <a:lvl2pPr algn="ctr">
              <a:defRPr sz="4400">
                <a:solidFill>
                  <a:schemeClr val="tx1"/>
                </a:solidFill>
                <a:latin typeface="Calibri" pitchFamily="34" charset="0"/>
              </a:defRPr>
            </a:lvl2pPr>
            <a:lvl3pPr algn="ctr">
              <a:defRPr sz="4400">
                <a:solidFill>
                  <a:schemeClr val="tx1"/>
                </a:solidFill>
                <a:latin typeface="Calibri" pitchFamily="34" charset="0"/>
              </a:defRPr>
            </a:lvl3pPr>
            <a:lvl4pPr algn="ctr">
              <a:defRPr sz="4400">
                <a:solidFill>
                  <a:schemeClr val="tx1"/>
                </a:solidFill>
                <a:latin typeface="Calibri" pitchFamily="34" charset="0"/>
              </a:defRPr>
            </a:lvl4pPr>
            <a:lvl5pPr algn="ctr">
              <a:defRPr sz="4400">
                <a:solidFill>
                  <a:schemeClr val="tx1"/>
                </a:solidFill>
                <a:latin typeface="Calibri" pitchFamily="34" charset="0"/>
              </a:defRPr>
            </a:lvl5pPr>
            <a:lvl6pPr marL="457200" algn="ctr" fontAlgn="base">
              <a:spcBef>
                <a:spcPct val="0"/>
              </a:spcBef>
              <a:spcAft>
                <a:spcPct val="0"/>
              </a:spcAft>
              <a:defRPr sz="4400">
                <a:solidFill>
                  <a:schemeClr val="tx1"/>
                </a:solidFill>
                <a:latin typeface="Calibri" pitchFamily="34" charset="0"/>
              </a:defRPr>
            </a:lvl6pPr>
            <a:lvl7pPr marL="914400" algn="ctr" fontAlgn="base">
              <a:spcBef>
                <a:spcPct val="0"/>
              </a:spcBef>
              <a:spcAft>
                <a:spcPct val="0"/>
              </a:spcAft>
              <a:defRPr sz="4400">
                <a:solidFill>
                  <a:schemeClr val="tx1"/>
                </a:solidFill>
                <a:latin typeface="Calibri" pitchFamily="34" charset="0"/>
              </a:defRPr>
            </a:lvl7pPr>
            <a:lvl8pPr marL="1371600" algn="ctr" fontAlgn="base">
              <a:spcBef>
                <a:spcPct val="0"/>
              </a:spcBef>
              <a:spcAft>
                <a:spcPct val="0"/>
              </a:spcAft>
              <a:defRPr sz="4400">
                <a:solidFill>
                  <a:schemeClr val="tx1"/>
                </a:solidFill>
                <a:latin typeface="Calibri" pitchFamily="34" charset="0"/>
              </a:defRPr>
            </a:lvl8pPr>
            <a:lvl9pPr marL="1828800" algn="ctr" fontAlgn="base">
              <a:spcBef>
                <a:spcPct val="0"/>
              </a:spcBef>
              <a:spcAft>
                <a:spcPct val="0"/>
              </a:spcAft>
              <a:defRPr sz="4400">
                <a:solidFill>
                  <a:schemeClr val="tx1"/>
                </a:solidFill>
                <a:latin typeface="Calibri" pitchFamily="34" charset="0"/>
              </a:defRPr>
            </a:lvl9pPr>
          </a:lstStyle>
          <a:p>
            <a:r>
              <a:rPr lang="fr-FR" altLang="fr-FR" sz="2000" b="1"/>
              <a:t/>
            </a:r>
            <a:br>
              <a:rPr lang="fr-FR" altLang="fr-FR" sz="2000" b="1"/>
            </a:br>
            <a:r>
              <a:rPr lang="fr-FR" altLang="fr-FR" sz="2000" b="1"/>
              <a:t/>
            </a:r>
            <a:br>
              <a:rPr lang="fr-FR" altLang="fr-FR" sz="2000" b="1"/>
            </a:br>
            <a:endParaRPr lang="fr-FR" altLang="fr-FR" sz="2000"/>
          </a:p>
        </p:txBody>
      </p:sp>
      <p:sp>
        <p:nvSpPr>
          <p:cNvPr id="48133" name="Text Box 5"/>
          <p:cNvSpPr txBox="1">
            <a:spLocks noChangeArrowheads="1"/>
          </p:cNvSpPr>
          <p:nvPr/>
        </p:nvSpPr>
        <p:spPr bwMode="auto">
          <a:xfrm>
            <a:off x="1359678" y="323364"/>
            <a:ext cx="6424643" cy="369332"/>
          </a:xfrm>
          <a:prstGeom prst="rect">
            <a:avLst/>
          </a:prstGeom>
          <a:noFill/>
          <a:ln>
            <a:noFill/>
          </a:ln>
          <a:effectLst/>
          <a:extLst/>
        </p:spPr>
        <p:txBody>
          <a:bodyPr wrap="none">
            <a:spAutoFit/>
          </a:bodyPr>
          <a:lstStyle/>
          <a:p>
            <a:pPr algn="ctr"/>
            <a:r>
              <a:rPr lang="fr-FR" altLang="fr-FR" sz="1800" b="1" dirty="0"/>
              <a:t>MOBILISER LE LANGAGE DANS TOUTES SES DIMENSIONS : </a:t>
            </a:r>
            <a:r>
              <a:rPr lang="fr-FR" altLang="fr-FR" sz="1800" b="1" dirty="0" smtClean="0"/>
              <a:t>L’ECRIT</a:t>
            </a:r>
            <a:endParaRPr lang="fr-FR" altLang="fr-FR" sz="1800" b="1" dirty="0"/>
          </a:p>
        </p:txBody>
      </p:sp>
      <p:sp>
        <p:nvSpPr>
          <p:cNvPr id="3" name="Titre 2"/>
          <p:cNvSpPr>
            <a:spLocks noGrp="1"/>
          </p:cNvSpPr>
          <p:nvPr>
            <p:ph type="title"/>
          </p:nvPr>
        </p:nvSpPr>
        <p:spPr/>
        <p:txBody>
          <a:bodyPr/>
          <a:lstStyle/>
          <a:p>
            <a:endParaRPr lang="fr-FR"/>
          </a:p>
        </p:txBody>
      </p:sp>
      <p:sp>
        <p:nvSpPr>
          <p:cNvPr id="4" name="Espace réservé pour une image  3"/>
          <p:cNvSpPr>
            <a:spLocks noGrp="1"/>
          </p:cNvSpPr>
          <p:nvPr>
            <p:ph type="pic" idx="1"/>
          </p:nvPr>
        </p:nvSpPr>
        <p:spPr/>
      </p:sp>
      <p:sp>
        <p:nvSpPr>
          <p:cNvPr id="5" name="Espace réservé du texte 4"/>
          <p:cNvSpPr>
            <a:spLocks noGrp="1"/>
          </p:cNvSpPr>
          <p:nvPr>
            <p:ph type="body" sz="half" idx="2"/>
          </p:nvPr>
        </p:nvSpPr>
        <p:spPr/>
        <p:txBody>
          <a:bodyPr/>
          <a:lstStyle/>
          <a:p>
            <a:endParaRPr lang="fr-FR"/>
          </a:p>
        </p:txBody>
      </p:sp>
    </p:spTree>
    <p:extLst>
      <p:ext uri="{BB962C8B-B14F-4D97-AF65-F5344CB8AC3E}">
        <p14:creationId xmlns:p14="http://schemas.microsoft.com/office/powerpoint/2010/main" val="103066480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507</TotalTime>
  <Words>1332</Words>
  <Application>Microsoft Office PowerPoint</Application>
  <PresentationFormat>Affichage à l'écran (4:3)</PresentationFormat>
  <Paragraphs>317</Paragraphs>
  <Slides>26</Slides>
  <Notes>26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Symbol</vt:lpstr>
      <vt:lpstr>Wingdings</vt:lpstr>
      <vt:lpstr>Thème Office</vt:lpstr>
      <vt:lpstr>Une année en classe  de xxx  LES DIFFERENTS APPRENTISSAGES</vt:lpstr>
      <vt:lpstr>A l’école maternelle…</vt:lpstr>
      <vt:lpstr>APPRENDRE ENSEMBLE  VIVRE ENSEMBLE</vt:lpstr>
      <vt:lpstr>Présentation PowerPoint</vt:lpstr>
      <vt:lpstr>Présentation PowerPoint</vt:lpstr>
      <vt:lpstr>Présentation PowerPoint</vt:lpstr>
      <vt:lpstr>MOBILISER LE LANGAGE DANS  TOUTES SES DIMENSIONS</vt:lpstr>
      <vt:lpstr>Présentation PowerPoint</vt:lpstr>
      <vt:lpstr>Présentation PowerPoint</vt:lpstr>
      <vt:lpstr> AGIR, S’EXPRIMER, COMPRENDRE  A TRAVERS L’ACTIVITE PHYSIQUE </vt:lpstr>
      <vt:lpstr>AGIR, S’EXPRIMER , COMPRENDRE  A TRAVERS L’ACTIVITE PHYSIQUE</vt:lpstr>
      <vt:lpstr>AGIR, S’EXPRIMER , COMPRENDRE  A TRAVERS L’ACTIVITE PHYSIQUE</vt:lpstr>
      <vt:lpstr>AGIR, S’EXPRIMER , COMPRENDRE  A TRAVERS L’ACTIVITE PHYSIQUE</vt:lpstr>
      <vt:lpstr>AGIR, S’EXPRIMER , COMPRENDRE  A TRAVERS L’ACTIVITE PHYSIQUE</vt:lpstr>
      <vt:lpstr>AGIR, S’EXPRIMER, COMPRENDRE A TRAVERS LES ACTIVITES ARTISTIQUES</vt:lpstr>
      <vt:lpstr>Présentation PowerPoint</vt:lpstr>
      <vt:lpstr>Présentation PowerPoint</vt:lpstr>
      <vt:lpstr>Présentation PowerPoint</vt:lpstr>
      <vt:lpstr>CONSTRUIRE LES  1ers OUTILS  POUR STUCTURER SA PENSEE</vt:lpstr>
      <vt:lpstr>Présentation PowerPoint</vt:lpstr>
      <vt:lpstr>Présentation PowerPoint</vt:lpstr>
      <vt:lpstr>EXPLORER LE MONDE</vt:lpstr>
      <vt:lpstr>Présentation PowerPoint</vt:lpstr>
      <vt:lpstr>Présentation PowerPoint</vt:lpstr>
      <vt:lpstr>Présentation PowerPoint</vt:lpstr>
      <vt:lpstr>Merci de votre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DIFFERENTS APPRENTISSAGES</dc:title>
  <dc:creator>Sylvie Nussbaum</dc:creator>
  <cp:lastModifiedBy>bouche yannick</cp:lastModifiedBy>
  <cp:revision>85</cp:revision>
  <dcterms:created xsi:type="dcterms:W3CDTF">2016-04-11T16:27:05Z</dcterms:created>
  <dcterms:modified xsi:type="dcterms:W3CDTF">2020-06-09T15:15:45Z</dcterms:modified>
</cp:coreProperties>
</file>