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8" r:id="rId3"/>
    <p:sldId id="270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005" y="1059427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1/ </a:t>
            </a:r>
            <a:r>
              <a:rPr dirty="0" err="1"/>
              <a:t>Chaque</a:t>
            </a:r>
            <a:r>
              <a:rPr dirty="0"/>
              <a:t> </a:t>
            </a:r>
            <a:r>
              <a:rPr dirty="0" err="1"/>
              <a:t>élève</a:t>
            </a:r>
            <a:r>
              <a:rPr dirty="0"/>
              <a:t> lance la pièce 20 </a:t>
            </a:r>
            <a:r>
              <a:rPr dirty="0" err="1"/>
              <a:t>fois</a:t>
            </a:r>
            <a:r>
              <a:rPr dirty="0"/>
              <a:t>.</a:t>
            </a:r>
          </a:p>
          <a:p>
            <a:pPr marL="0" indent="0">
              <a:buNone/>
            </a:pP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dirty="0"/>
              <a:t>Le </a:t>
            </a:r>
            <a:r>
              <a:rPr dirty="0" err="1"/>
              <a:t>partenaire</a:t>
            </a:r>
            <a:r>
              <a:rPr dirty="0"/>
              <a:t> note les </a:t>
            </a:r>
            <a:r>
              <a:rPr dirty="0" err="1"/>
              <a:t>résultats</a:t>
            </a:r>
            <a:r>
              <a:rPr lang="fr-FR" dirty="0"/>
              <a:t> : </a:t>
            </a:r>
          </a:p>
          <a:p>
            <a:pPr marL="0" indent="0" algn="ctr">
              <a:buNone/>
            </a:pPr>
            <a:r>
              <a:rPr lang="fr-FR" dirty="0"/>
              <a:t>P – F – F – P – F – P – P – F – F – P  …</a:t>
            </a:r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lang="fr-FR" dirty="0"/>
              <a:t>2/ On inverse les rôles et donc à la fin, on </a:t>
            </a:r>
            <a:r>
              <a:rPr dirty="0" err="1"/>
              <a:t>obtient</a:t>
            </a:r>
            <a:r>
              <a:rPr dirty="0"/>
              <a:t> 40 lancers.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3/ On obtient ici : </a:t>
            </a:r>
            <a:r>
              <a:rPr lang="fr-FR" u="sng" dirty="0"/>
              <a:t>5 Piles </a:t>
            </a:r>
            <a:r>
              <a:rPr lang="fr-FR" dirty="0"/>
              <a:t>et </a:t>
            </a:r>
            <a:r>
              <a:rPr lang="fr-FR" u="sng" dirty="0"/>
              <a:t>5 Faces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07214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4/ On regarde ce qui arrive après chaque PILE : 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P – F – F – P – F – P – P – F – F – P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>
                <a:solidFill>
                  <a:srgbClr val="00B050"/>
                </a:solidFill>
              </a:rPr>
              <a:t>F – F – P – F</a:t>
            </a:r>
          </a:p>
          <a:p>
            <a:pPr marL="0" indent="0">
              <a:buNone/>
            </a:pPr>
            <a:r>
              <a:rPr lang="fr-FR" dirty="0"/>
              <a:t>5/ On obtient ici : </a:t>
            </a:r>
            <a:r>
              <a:rPr lang="fr-FR" u="sng" dirty="0"/>
              <a:t>1 Pile </a:t>
            </a:r>
            <a:r>
              <a:rPr lang="fr-FR" dirty="0"/>
              <a:t>et </a:t>
            </a:r>
            <a:r>
              <a:rPr lang="fr-FR" u="sng" dirty="0"/>
              <a:t>3 Faces</a:t>
            </a:r>
          </a:p>
          <a:p>
            <a:pPr marL="0" indent="0" algn="ctr">
              <a:buNone/>
            </a:pPr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C1AC5549-0DB3-2AB2-EB19-CC191C71C08C}"/>
              </a:ext>
            </a:extLst>
          </p:cNvPr>
          <p:cNvSpPr/>
          <p:nvPr/>
        </p:nvSpPr>
        <p:spPr>
          <a:xfrm>
            <a:off x="1799303" y="3293806"/>
            <a:ext cx="275303" cy="521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BEE377A-55D3-165E-8BA5-B74318AAE3FD}"/>
              </a:ext>
            </a:extLst>
          </p:cNvPr>
          <p:cNvSpPr/>
          <p:nvPr/>
        </p:nvSpPr>
        <p:spPr>
          <a:xfrm>
            <a:off x="4714568" y="3288890"/>
            <a:ext cx="275303" cy="521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D990F20-9247-696D-9B01-5D1A4C27C28C}"/>
              </a:ext>
            </a:extLst>
          </p:cNvPr>
          <p:cNvSpPr/>
          <p:nvPr/>
        </p:nvSpPr>
        <p:spPr>
          <a:xfrm>
            <a:off x="3544530" y="3293806"/>
            <a:ext cx="275303" cy="521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F7F7D66-868A-4732-D568-90550EFB8C62}"/>
              </a:ext>
            </a:extLst>
          </p:cNvPr>
          <p:cNvSpPr/>
          <p:nvPr/>
        </p:nvSpPr>
        <p:spPr>
          <a:xfrm>
            <a:off x="5338916" y="3288890"/>
            <a:ext cx="275303" cy="521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370D49E-7B27-2DE7-0718-4BD43DB888BA}"/>
              </a:ext>
            </a:extLst>
          </p:cNvPr>
          <p:cNvSpPr/>
          <p:nvPr/>
        </p:nvSpPr>
        <p:spPr>
          <a:xfrm>
            <a:off x="7054645" y="3293806"/>
            <a:ext cx="275303" cy="521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courbe vers le haut 20">
            <a:extLst>
              <a:ext uri="{FF2B5EF4-FFF2-40B4-BE49-F238E27FC236}">
                <a16:creationId xmlns:a16="http://schemas.microsoft.com/office/drawing/2014/main" id="{B9377964-F08C-60DE-E2ED-D57A90380438}"/>
              </a:ext>
            </a:extLst>
          </p:cNvPr>
          <p:cNvSpPr/>
          <p:nvPr/>
        </p:nvSpPr>
        <p:spPr>
          <a:xfrm>
            <a:off x="2074606" y="3769197"/>
            <a:ext cx="471949" cy="183371"/>
          </a:xfrm>
          <a:prstGeom prst="curved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3" name="Flèche : courbe vers le haut 22">
            <a:extLst>
              <a:ext uri="{FF2B5EF4-FFF2-40B4-BE49-F238E27FC236}">
                <a16:creationId xmlns:a16="http://schemas.microsoft.com/office/drawing/2014/main" id="{0A906663-43F6-4090-A76A-1ADE501D7CCC}"/>
              </a:ext>
            </a:extLst>
          </p:cNvPr>
          <p:cNvSpPr/>
          <p:nvPr/>
        </p:nvSpPr>
        <p:spPr>
          <a:xfrm>
            <a:off x="3746089" y="3829911"/>
            <a:ext cx="471949" cy="183371"/>
          </a:xfrm>
          <a:prstGeom prst="curved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4" name="Flèche : courbe vers le haut 23">
            <a:extLst>
              <a:ext uri="{FF2B5EF4-FFF2-40B4-BE49-F238E27FC236}">
                <a16:creationId xmlns:a16="http://schemas.microsoft.com/office/drawing/2014/main" id="{92762069-7A75-908F-E30F-B0919381B951}"/>
              </a:ext>
            </a:extLst>
          </p:cNvPr>
          <p:cNvSpPr/>
          <p:nvPr/>
        </p:nvSpPr>
        <p:spPr>
          <a:xfrm>
            <a:off x="4950539" y="3860882"/>
            <a:ext cx="471949" cy="183371"/>
          </a:xfrm>
          <a:prstGeom prst="curved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Flèche : courbe vers le haut 24">
            <a:extLst>
              <a:ext uri="{FF2B5EF4-FFF2-40B4-BE49-F238E27FC236}">
                <a16:creationId xmlns:a16="http://schemas.microsoft.com/office/drawing/2014/main" id="{44916C9F-4CD5-9DB1-2815-1DDD3E9D14AB}"/>
              </a:ext>
            </a:extLst>
          </p:cNvPr>
          <p:cNvSpPr/>
          <p:nvPr/>
        </p:nvSpPr>
        <p:spPr>
          <a:xfrm>
            <a:off x="5589637" y="3777308"/>
            <a:ext cx="471949" cy="183371"/>
          </a:xfrm>
          <a:prstGeom prst="curved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55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07214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6/ On regarde ce qui arrive après chaque FACE : 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P – F – F – P – F – P – P – F – F – P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>
                <a:solidFill>
                  <a:srgbClr val="00B050"/>
                </a:solidFill>
              </a:rPr>
              <a:t>F – P – P – F – P </a:t>
            </a:r>
          </a:p>
          <a:p>
            <a:pPr marL="0" indent="0">
              <a:buNone/>
            </a:pPr>
            <a:r>
              <a:rPr lang="fr-FR" dirty="0"/>
              <a:t>7/ On obtient ici : </a:t>
            </a:r>
            <a:r>
              <a:rPr lang="fr-FR" u="sng" dirty="0"/>
              <a:t>3 Piles </a:t>
            </a:r>
            <a:r>
              <a:rPr lang="fr-FR" dirty="0"/>
              <a:t>et </a:t>
            </a:r>
            <a:r>
              <a:rPr lang="fr-FR" u="sng" dirty="0"/>
              <a:t>2 Faces</a:t>
            </a:r>
          </a:p>
          <a:p>
            <a:pPr marL="0" indent="0" algn="ctr">
              <a:buNone/>
            </a:pPr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C1AC5549-0DB3-2AB2-EB19-CC191C71C08C}"/>
              </a:ext>
            </a:extLst>
          </p:cNvPr>
          <p:cNvSpPr/>
          <p:nvPr/>
        </p:nvSpPr>
        <p:spPr>
          <a:xfrm>
            <a:off x="2384325" y="3288890"/>
            <a:ext cx="275303" cy="521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BEE377A-55D3-165E-8BA5-B74318AAE3FD}"/>
              </a:ext>
            </a:extLst>
          </p:cNvPr>
          <p:cNvSpPr/>
          <p:nvPr/>
        </p:nvSpPr>
        <p:spPr>
          <a:xfrm>
            <a:off x="4124630" y="3288890"/>
            <a:ext cx="275303" cy="521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D990F20-9247-696D-9B01-5D1A4C27C28C}"/>
              </a:ext>
            </a:extLst>
          </p:cNvPr>
          <p:cNvSpPr/>
          <p:nvPr/>
        </p:nvSpPr>
        <p:spPr>
          <a:xfrm>
            <a:off x="2964424" y="3308801"/>
            <a:ext cx="275303" cy="521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F7F7D66-868A-4732-D568-90550EFB8C62}"/>
              </a:ext>
            </a:extLst>
          </p:cNvPr>
          <p:cNvSpPr/>
          <p:nvPr/>
        </p:nvSpPr>
        <p:spPr>
          <a:xfrm>
            <a:off x="5923934" y="3288890"/>
            <a:ext cx="275303" cy="521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370D49E-7B27-2DE7-0718-4BD43DB888BA}"/>
              </a:ext>
            </a:extLst>
          </p:cNvPr>
          <p:cNvSpPr/>
          <p:nvPr/>
        </p:nvSpPr>
        <p:spPr>
          <a:xfrm>
            <a:off x="6474540" y="3274388"/>
            <a:ext cx="275303" cy="521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courbe vers le haut 20">
            <a:extLst>
              <a:ext uri="{FF2B5EF4-FFF2-40B4-BE49-F238E27FC236}">
                <a16:creationId xmlns:a16="http://schemas.microsoft.com/office/drawing/2014/main" id="{B9377964-F08C-60DE-E2ED-D57A90380438}"/>
              </a:ext>
            </a:extLst>
          </p:cNvPr>
          <p:cNvSpPr/>
          <p:nvPr/>
        </p:nvSpPr>
        <p:spPr>
          <a:xfrm>
            <a:off x="2630126" y="3868993"/>
            <a:ext cx="471949" cy="183371"/>
          </a:xfrm>
          <a:prstGeom prst="curved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3" name="Flèche : courbe vers le haut 22">
            <a:extLst>
              <a:ext uri="{FF2B5EF4-FFF2-40B4-BE49-F238E27FC236}">
                <a16:creationId xmlns:a16="http://schemas.microsoft.com/office/drawing/2014/main" id="{0A906663-43F6-4090-A76A-1ADE501D7CCC}"/>
              </a:ext>
            </a:extLst>
          </p:cNvPr>
          <p:cNvSpPr/>
          <p:nvPr/>
        </p:nvSpPr>
        <p:spPr>
          <a:xfrm>
            <a:off x="3210229" y="3829911"/>
            <a:ext cx="471949" cy="183371"/>
          </a:xfrm>
          <a:prstGeom prst="curved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4" name="Flèche : courbe vers le haut 23">
            <a:extLst>
              <a:ext uri="{FF2B5EF4-FFF2-40B4-BE49-F238E27FC236}">
                <a16:creationId xmlns:a16="http://schemas.microsoft.com/office/drawing/2014/main" id="{92762069-7A75-908F-E30F-B0919381B951}"/>
              </a:ext>
            </a:extLst>
          </p:cNvPr>
          <p:cNvSpPr/>
          <p:nvPr/>
        </p:nvSpPr>
        <p:spPr>
          <a:xfrm>
            <a:off x="4291779" y="3868993"/>
            <a:ext cx="471949" cy="183371"/>
          </a:xfrm>
          <a:prstGeom prst="curved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Flèche : courbe vers le haut 24">
            <a:extLst>
              <a:ext uri="{FF2B5EF4-FFF2-40B4-BE49-F238E27FC236}">
                <a16:creationId xmlns:a16="http://schemas.microsoft.com/office/drawing/2014/main" id="{44916C9F-4CD5-9DB1-2815-1DDD3E9D14AB}"/>
              </a:ext>
            </a:extLst>
          </p:cNvPr>
          <p:cNvSpPr/>
          <p:nvPr/>
        </p:nvSpPr>
        <p:spPr>
          <a:xfrm>
            <a:off x="6140242" y="3868992"/>
            <a:ext cx="471949" cy="183371"/>
          </a:xfrm>
          <a:prstGeom prst="curved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Flèche : courbe vers le haut 7">
            <a:extLst>
              <a:ext uri="{FF2B5EF4-FFF2-40B4-BE49-F238E27FC236}">
                <a16:creationId xmlns:a16="http://schemas.microsoft.com/office/drawing/2014/main" id="{BE11CDB4-D9E5-12CA-7E7F-A36748A17265}"/>
              </a:ext>
            </a:extLst>
          </p:cNvPr>
          <p:cNvSpPr/>
          <p:nvPr/>
        </p:nvSpPr>
        <p:spPr>
          <a:xfrm>
            <a:off x="6749843" y="3816389"/>
            <a:ext cx="471949" cy="183371"/>
          </a:xfrm>
          <a:prstGeom prst="curved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450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163</Words>
  <Application>Microsoft Office PowerPoint</Application>
  <PresentationFormat>Affichage à l'écran (4:3)</PresentationFormat>
  <Paragraphs>19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</vt:lpstr>
      <vt:lpstr>Office Theme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omerel</dc:creator>
  <cp:keywords/>
  <dc:description>generated using python-pptx</dc:description>
  <cp:lastModifiedBy>omerel@int.ac-nancy-metz.fr</cp:lastModifiedBy>
  <cp:revision>4</cp:revision>
  <dcterms:created xsi:type="dcterms:W3CDTF">2013-01-27T09:14:16Z</dcterms:created>
  <dcterms:modified xsi:type="dcterms:W3CDTF">2026-03-05T11:12:40Z</dcterms:modified>
  <cp:category/>
</cp:coreProperties>
</file>