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8" r:id="rId3"/>
    <p:sldId id="269" r:id="rId4"/>
    <p:sldId id="270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79" r:id="rId14"/>
    <p:sldId id="257" r:id="rId15"/>
    <p:sldId id="280" r:id="rId1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A430"/>
    <a:srgbClr val="ECE346"/>
    <a:srgbClr val="CFB773"/>
    <a:srgbClr val="7868A4"/>
    <a:srgbClr val="FDEE91"/>
    <a:srgbClr val="AE903C"/>
    <a:srgbClr val="6E662A"/>
    <a:srgbClr val="E4E802"/>
    <a:srgbClr val="AEF797"/>
    <a:srgbClr val="FCE3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6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2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26FB90-580B-E3FA-B988-2B05A01FAD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0BF2000-CE9F-508C-3E86-F8B46C298E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0F85491-6A6A-9E76-70E0-BFA96C9F4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1DC79-E89C-406D-BFCB-70362DB5068F}" type="datetimeFigureOut">
              <a:rPr lang="fr-FR" smtClean="0"/>
              <a:t>24/06/2026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C0BE1FA-F6BB-AF97-3192-4F23BD90B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D23A2A8-B49D-FA29-47D5-2FD020022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6F17B-E667-4888-972E-6607BC452E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8894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2984F5-79DE-B9FA-CD1A-49CA98AC8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D16DAD3-A56A-26F4-4880-DEE3AC4E4D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F08FA8E-5A18-B6ED-DF8E-2C92B3A51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1DC79-E89C-406D-BFCB-70362DB5068F}" type="datetimeFigureOut">
              <a:rPr lang="fr-FR" smtClean="0"/>
              <a:t>24/06/2026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6683B5-095E-951A-3710-E7649BC25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4D5D482-C471-C248-55DA-6CCE943A5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6F17B-E667-4888-972E-6607BC452E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135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D66492-A124-11C8-F517-273758B5F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D8B40FB-F3A9-3A10-420B-ED9112DF8D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C35B9E-0A7F-D4DF-2FF1-E582E3360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1DC79-E89C-406D-BFCB-70362DB5068F}" type="datetimeFigureOut">
              <a:rPr lang="fr-FR" smtClean="0"/>
              <a:t>24/06/2026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5E4E74F-5412-E721-0502-1DE7E4048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6C7606B-E01E-1FA5-EC94-9D57F170C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6F17B-E667-4888-972E-6607BC452E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3532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E847C1-3FBB-8B9A-CD56-66B95AB49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6EC1BD3-47A0-4E4E-559E-FBC213491B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A8763D9-40CB-4295-9FD3-46BAAF4D5E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0EEEF90-CCA0-5F05-8EA8-E9B46FF14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1DC79-E89C-406D-BFCB-70362DB5068F}" type="datetimeFigureOut">
              <a:rPr lang="fr-FR" smtClean="0"/>
              <a:t>24/06/2026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E80A531-072F-8A26-2170-3A3F5D00D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BEF2D19-0729-A1DE-09A3-505D4C289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6F17B-E667-4888-972E-6607BC452E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374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D6B323-9E61-B0A1-8892-BB8BA872E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DDF96EC-6B34-91CF-9107-EC646C7BF0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13C3FA7-E101-D029-E0FC-B7C5A01626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2AA665C-38CC-8EA0-AA9A-762EBB2AC8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5DC69E7-EB47-6A20-C0DF-F13E206F52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8A62D09-BC8D-4E56-DB1B-E78687546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1DC79-E89C-406D-BFCB-70362DB5068F}" type="datetimeFigureOut">
              <a:rPr lang="fr-FR" smtClean="0"/>
              <a:t>24/06/2026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5AB6274-09BC-64FB-FC8D-97E44F85E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3A5B400-E759-6922-E9B4-93D204FF0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6F17B-E667-4888-972E-6607BC452E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3762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CA60A-DDCE-A7D9-E6CB-A1E3F8DC1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4F3F8FE-9537-1098-F619-4C769AB8E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1DC79-E89C-406D-BFCB-70362DB5068F}" type="datetimeFigureOut">
              <a:rPr lang="fr-FR" smtClean="0"/>
              <a:t>24/06/2026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638958B-608B-FCE5-863E-AA35D74C4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A9ED32C-C3FA-B3EF-25AA-71AB810EC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6F17B-E667-4888-972E-6607BC452E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9179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46F04F1-6870-CD13-58A1-C4899F625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1DC79-E89C-406D-BFCB-70362DB5068F}" type="datetimeFigureOut">
              <a:rPr lang="fr-FR" smtClean="0"/>
              <a:t>24/06/2026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D5725E0-2284-2673-6AC4-03718AA0B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341DFCB-1FB9-9252-ED86-67559CEDF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6F17B-E667-4888-972E-6607BC452E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8479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5D29F6-3661-43B3-6746-EFCFA8DFB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F519743-0855-CB07-69B6-281948CC7A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477E759-8FCD-1E0E-4FDC-5E9323CE15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75D0041-6294-6E25-A92D-2F96B64CA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1DC79-E89C-406D-BFCB-70362DB5068F}" type="datetimeFigureOut">
              <a:rPr lang="fr-FR" smtClean="0"/>
              <a:t>24/06/2026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0EC52A7-6437-84C4-9107-B0CC9D8F5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D8612BA-0D4B-4392-D2D9-92B4B053A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6F17B-E667-4888-972E-6607BC452E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1789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D3705D-56A5-1B0F-6FAE-9FB5386E9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2B02FD4-FC44-9616-2E55-16FCF3CE87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04A846D-BE81-36FE-A3F5-CBC8DEF1E9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4E88043-458F-225F-E70E-37955E7F7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1DC79-E89C-406D-BFCB-70362DB5068F}" type="datetimeFigureOut">
              <a:rPr lang="fr-FR" smtClean="0"/>
              <a:t>24/06/2026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60309EA-5138-FDB9-F98B-FAD59A1B0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4CDE7FC-F43B-0DF4-5A55-5B2F96B98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6F17B-E667-4888-972E-6607BC452E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9282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0AFBC9-AA82-3944-44E4-CD0CA032F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84508D2-5B2A-FCB7-538F-C6379DC4EA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C78077-C4B0-AF92-EB8A-B8F2EA1D8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1DC79-E89C-406D-BFCB-70362DB5068F}" type="datetimeFigureOut">
              <a:rPr lang="fr-FR" smtClean="0"/>
              <a:t>24/06/2026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495E4BF-7713-FB8A-AEA5-C3E5964C5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4C46EF8-548F-E388-5A09-594AB42C5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6F17B-E667-4888-972E-6607BC452E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2966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FADC526-AF77-C064-B878-1024A64CA5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6A799A5-9456-0915-53A1-2506CCDCF7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DB6309-D2FD-3245-C652-2F67FA28D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1DC79-E89C-406D-BFCB-70362DB5068F}" type="datetimeFigureOut">
              <a:rPr lang="fr-FR" smtClean="0"/>
              <a:t>24/06/2026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9C9F40D-65BB-0E07-0F23-D9902447A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5B5889E-83F3-5E79-9911-04338CB35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6F17B-E667-4888-972E-6607BC452E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0286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4828C14-B5A9-A8FD-E710-D4A36E94D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0F1B212-42DD-6FF0-DBC8-0FE13B88BF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59B48BE-55C0-04CD-71DE-188F5FDF8B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F1DC79-E89C-406D-BFCB-70362DB5068F}" type="datetimeFigureOut">
              <a:rPr lang="fr-FR" smtClean="0"/>
              <a:t>24/06/2026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8E7CC3-3CC3-8650-ED7A-1ED187055E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66508DA-C013-AEAE-A3BC-1733DC597B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F6F17B-E667-4888-972E-6607BC452E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5113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www.alloprobabilites.fr/jeux/tirage-urne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FA950B-194F-BDCC-B790-964BE0634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9A38E9-4ED2-9212-FC55-5990A61A33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9767" y="2801729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fr-FR" u="sng" dirty="0"/>
              <a:t>Impression d’avoir :</a:t>
            </a:r>
            <a:br>
              <a:rPr lang="fr-FR" dirty="0"/>
            </a:br>
            <a:r>
              <a:rPr lang="fr-FR" dirty="0"/>
              <a:t> </a:t>
            </a:r>
            <a:br>
              <a:rPr lang="fr-FR" dirty="0"/>
            </a:br>
            <a:r>
              <a:rPr lang="fr-FR" dirty="0"/>
              <a:t>- plus de jaune</a:t>
            </a:r>
            <a:br>
              <a:rPr lang="fr-FR" dirty="0"/>
            </a:br>
            <a:r>
              <a:rPr lang="fr-FR" dirty="0"/>
              <a:t>- plus de vert</a:t>
            </a:r>
            <a:br>
              <a:rPr lang="fr-FR" dirty="0"/>
            </a:br>
            <a:r>
              <a:rPr lang="fr-FR" dirty="0"/>
              <a:t>- autant </a:t>
            </a:r>
            <a:br>
              <a:rPr lang="fr-FR" dirty="0"/>
            </a:br>
            <a:r>
              <a:rPr lang="fr-FR" dirty="0"/>
              <a:t>- « On ne sait pas… »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CC598F5-6F10-43AD-951A-E379F55BE65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348" y="4151091"/>
            <a:ext cx="2382809" cy="184241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40B26D3-0AC3-4531-A4A0-9026B9A179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849117">
            <a:off x="10483141" y="869383"/>
            <a:ext cx="1684166" cy="80779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725B302-C507-4DD8-A52C-AA01E5B1990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31050">
            <a:off x="10600254" y="3962241"/>
            <a:ext cx="1293133" cy="194335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1AF0BB2-0FCF-4846-BBA1-A48D3F61B99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4763" y="5693922"/>
            <a:ext cx="720325" cy="7221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5CA95EF-889E-4026-A096-9C6C48256C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2377" y="441928"/>
            <a:ext cx="2059250" cy="205925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548241D-1C55-4991-B0B7-D58BAE54910A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04032">
            <a:off x="1691079" y="1200330"/>
            <a:ext cx="1490543" cy="195256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6623FBE-0366-435B-AB44-DE00642D985D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39339">
            <a:off x="1354401" y="5309515"/>
            <a:ext cx="1518977" cy="115042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C0FC716-3B0B-4AF6-A53C-3024D59395C1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301998">
            <a:off x="9498217" y="939482"/>
            <a:ext cx="1690188" cy="145837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90ABE6D-ABDF-4799-A3CC-78F306F0E82B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64519">
            <a:off x="9211906" y="5019943"/>
            <a:ext cx="1560396" cy="1541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8849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FA950B-194F-BDCC-B790-964BE0634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A71DEB39-B143-45E2-8773-4B9E44845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733" y="224512"/>
            <a:ext cx="4892464" cy="640897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9389823-457F-420F-8770-30730356261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90689" y="3429000"/>
            <a:ext cx="5694230" cy="936468"/>
          </a:xfrm>
          <a:prstGeom prst="rect">
            <a:avLst/>
          </a:prstGeom>
        </p:spPr>
      </p:pic>
      <p:sp>
        <p:nvSpPr>
          <p:cNvPr id="11" name="Sous-titre 2">
            <a:extLst>
              <a:ext uri="{FF2B5EF4-FFF2-40B4-BE49-F238E27FC236}">
                <a16:creationId xmlns:a16="http://schemas.microsoft.com/office/drawing/2014/main" id="{F594ABFB-25F2-4A7B-94F6-A14ED607A7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42971" y="2434287"/>
            <a:ext cx="2514040" cy="603000"/>
          </a:xfrm>
        </p:spPr>
        <p:txBody>
          <a:bodyPr>
            <a:normAutofit/>
          </a:bodyPr>
          <a:lstStyle/>
          <a:p>
            <a:r>
              <a:rPr lang="fr-FR" sz="2800" dirty="0"/>
              <a:t>On pensait :</a:t>
            </a:r>
          </a:p>
        </p:txBody>
      </p:sp>
      <p:sp>
        <p:nvSpPr>
          <p:cNvPr id="12" name="Sous-titre 2">
            <a:extLst>
              <a:ext uri="{FF2B5EF4-FFF2-40B4-BE49-F238E27FC236}">
                <a16:creationId xmlns:a16="http://schemas.microsoft.com/office/drawing/2014/main" id="{C2709594-AFA3-4318-964D-C9DAAE163042}"/>
              </a:ext>
            </a:extLst>
          </p:cNvPr>
          <p:cNvSpPr txBox="1">
            <a:spLocks/>
          </p:cNvSpPr>
          <p:nvPr/>
        </p:nvSpPr>
        <p:spPr>
          <a:xfrm>
            <a:off x="6961653" y="852041"/>
            <a:ext cx="3598769" cy="603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u="sng" dirty="0"/>
              <a:t>La roue numérique :</a:t>
            </a:r>
          </a:p>
        </p:txBody>
      </p:sp>
    </p:spTree>
    <p:extLst>
      <p:ext uri="{BB962C8B-B14F-4D97-AF65-F5344CB8AC3E}">
        <p14:creationId xmlns:p14="http://schemas.microsoft.com/office/powerpoint/2010/main" val="2483771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FA950B-194F-BDCC-B790-964BE0634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24D51BEF-A261-44C1-A4BA-0F7A45473D47}"/>
              </a:ext>
            </a:extLst>
          </p:cNvPr>
          <p:cNvSpPr/>
          <p:nvPr/>
        </p:nvSpPr>
        <p:spPr>
          <a:xfrm>
            <a:off x="6217582" y="493058"/>
            <a:ext cx="5974419" cy="6364941"/>
          </a:xfrm>
          <a:prstGeom prst="rect">
            <a:avLst/>
          </a:prstGeom>
          <a:solidFill>
            <a:srgbClr val="AEF7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BAB5B43-CE3F-433C-B5D6-1C1E82CA7100}"/>
              </a:ext>
            </a:extLst>
          </p:cNvPr>
          <p:cNvSpPr/>
          <p:nvPr/>
        </p:nvSpPr>
        <p:spPr>
          <a:xfrm>
            <a:off x="0" y="493060"/>
            <a:ext cx="5974419" cy="6364940"/>
          </a:xfrm>
          <a:prstGeom prst="rect">
            <a:avLst/>
          </a:prstGeom>
          <a:solidFill>
            <a:srgbClr val="FDEE9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Sous-titre 2">
            <a:extLst>
              <a:ext uri="{FF2B5EF4-FFF2-40B4-BE49-F238E27FC236}">
                <a16:creationId xmlns:a16="http://schemas.microsoft.com/office/drawing/2014/main" id="{C2709594-AFA3-4318-964D-C9DAAE163042}"/>
              </a:ext>
            </a:extLst>
          </p:cNvPr>
          <p:cNvSpPr txBox="1">
            <a:spLocks/>
          </p:cNvSpPr>
          <p:nvPr/>
        </p:nvSpPr>
        <p:spPr>
          <a:xfrm>
            <a:off x="4473387" y="126240"/>
            <a:ext cx="3598769" cy="603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u="sng" dirty="0"/>
              <a:t>La roue numérique :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F722723-2B3B-4CFA-8EAF-9C6D35204E7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1123109" y="-95691"/>
            <a:ext cx="3621741" cy="520457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F264468-6A3D-423C-9E3E-D32636AC438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7097168" y="-82447"/>
            <a:ext cx="3544579" cy="5100920"/>
          </a:xfrm>
          <a:prstGeom prst="rect">
            <a:avLst/>
          </a:prstGeom>
        </p:spPr>
      </p:pic>
      <p:sp>
        <p:nvSpPr>
          <p:cNvPr id="13" name="Sous-titre 2">
            <a:extLst>
              <a:ext uri="{FF2B5EF4-FFF2-40B4-BE49-F238E27FC236}">
                <a16:creationId xmlns:a16="http://schemas.microsoft.com/office/drawing/2014/main" id="{B4898129-CC91-4184-AD93-F8526A19DA95}"/>
              </a:ext>
            </a:extLst>
          </p:cNvPr>
          <p:cNvSpPr txBox="1">
            <a:spLocks/>
          </p:cNvSpPr>
          <p:nvPr/>
        </p:nvSpPr>
        <p:spPr>
          <a:xfrm>
            <a:off x="874618" y="4401669"/>
            <a:ext cx="3598769" cy="60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216       +      175 </a:t>
            </a:r>
          </a:p>
        </p:txBody>
      </p:sp>
      <p:sp>
        <p:nvSpPr>
          <p:cNvPr id="14" name="Sous-titre 2">
            <a:extLst>
              <a:ext uri="{FF2B5EF4-FFF2-40B4-BE49-F238E27FC236}">
                <a16:creationId xmlns:a16="http://schemas.microsoft.com/office/drawing/2014/main" id="{D214F8CE-EC14-4B80-8C20-CB9AE691CA1D}"/>
              </a:ext>
            </a:extLst>
          </p:cNvPr>
          <p:cNvSpPr txBox="1">
            <a:spLocks/>
          </p:cNvSpPr>
          <p:nvPr/>
        </p:nvSpPr>
        <p:spPr>
          <a:xfrm>
            <a:off x="874618" y="4912658"/>
            <a:ext cx="3598769" cy="60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391</a:t>
            </a:r>
          </a:p>
        </p:txBody>
      </p:sp>
      <p:sp>
        <p:nvSpPr>
          <p:cNvPr id="15" name="Sous-titre 2">
            <a:extLst>
              <a:ext uri="{FF2B5EF4-FFF2-40B4-BE49-F238E27FC236}">
                <a16:creationId xmlns:a16="http://schemas.microsoft.com/office/drawing/2014/main" id="{E46ED068-832F-48D1-8832-817CA1815B95}"/>
              </a:ext>
            </a:extLst>
          </p:cNvPr>
          <p:cNvSpPr txBox="1">
            <a:spLocks/>
          </p:cNvSpPr>
          <p:nvPr/>
        </p:nvSpPr>
        <p:spPr>
          <a:xfrm>
            <a:off x="6988547" y="4401669"/>
            <a:ext cx="3598769" cy="60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200       +      102 </a:t>
            </a:r>
          </a:p>
        </p:txBody>
      </p:sp>
      <p:sp>
        <p:nvSpPr>
          <p:cNvPr id="16" name="Sous-titre 2">
            <a:extLst>
              <a:ext uri="{FF2B5EF4-FFF2-40B4-BE49-F238E27FC236}">
                <a16:creationId xmlns:a16="http://schemas.microsoft.com/office/drawing/2014/main" id="{26AD7217-F099-4FF7-B544-C23D8368757E}"/>
              </a:ext>
            </a:extLst>
          </p:cNvPr>
          <p:cNvSpPr txBox="1">
            <a:spLocks/>
          </p:cNvSpPr>
          <p:nvPr/>
        </p:nvSpPr>
        <p:spPr>
          <a:xfrm>
            <a:off x="6988547" y="4912658"/>
            <a:ext cx="3598769" cy="60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302</a:t>
            </a:r>
          </a:p>
        </p:txBody>
      </p:sp>
      <p:sp>
        <p:nvSpPr>
          <p:cNvPr id="18" name="Sous-titre 2">
            <a:extLst>
              <a:ext uri="{FF2B5EF4-FFF2-40B4-BE49-F238E27FC236}">
                <a16:creationId xmlns:a16="http://schemas.microsoft.com/office/drawing/2014/main" id="{384E4ABD-B1A5-4AD4-B596-F889FF6137AF}"/>
              </a:ext>
            </a:extLst>
          </p:cNvPr>
          <p:cNvSpPr txBox="1">
            <a:spLocks/>
          </p:cNvSpPr>
          <p:nvPr/>
        </p:nvSpPr>
        <p:spPr>
          <a:xfrm>
            <a:off x="3941951" y="5080785"/>
            <a:ext cx="4064936" cy="603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u="sng" dirty="0"/>
              <a:t>Nombre total de tirages :  </a:t>
            </a:r>
            <a:r>
              <a:rPr lang="fr-FR" dirty="0"/>
              <a:t>693</a:t>
            </a:r>
          </a:p>
        </p:txBody>
      </p:sp>
      <p:sp>
        <p:nvSpPr>
          <p:cNvPr id="21" name="Sous-titre 2">
            <a:extLst>
              <a:ext uri="{FF2B5EF4-FFF2-40B4-BE49-F238E27FC236}">
                <a16:creationId xmlns:a16="http://schemas.microsoft.com/office/drawing/2014/main" id="{A7ECDE65-6670-49BD-BA08-5E8FCFED981D}"/>
              </a:ext>
            </a:extLst>
          </p:cNvPr>
          <p:cNvSpPr txBox="1">
            <a:spLocks/>
          </p:cNvSpPr>
          <p:nvPr/>
        </p:nvSpPr>
        <p:spPr>
          <a:xfrm>
            <a:off x="2044510" y="5678344"/>
            <a:ext cx="1258983" cy="60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56%</a:t>
            </a:r>
          </a:p>
        </p:txBody>
      </p:sp>
      <p:sp>
        <p:nvSpPr>
          <p:cNvPr id="22" name="Sous-titre 2">
            <a:extLst>
              <a:ext uri="{FF2B5EF4-FFF2-40B4-BE49-F238E27FC236}">
                <a16:creationId xmlns:a16="http://schemas.microsoft.com/office/drawing/2014/main" id="{56E68496-0EEE-45AC-A802-39C376D1DEFF}"/>
              </a:ext>
            </a:extLst>
          </p:cNvPr>
          <p:cNvSpPr txBox="1">
            <a:spLocks/>
          </p:cNvSpPr>
          <p:nvPr/>
        </p:nvSpPr>
        <p:spPr>
          <a:xfrm>
            <a:off x="8207188" y="5559277"/>
            <a:ext cx="1258983" cy="60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44%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670401EA-F849-46DB-83AE-B70F31711F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534" y="5921573"/>
            <a:ext cx="1447925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250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8" grpId="0" animBg="1"/>
      <p:bldP spid="21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FA950B-194F-BDCC-B790-964BE0634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ous-titre 2">
            <a:extLst>
              <a:ext uri="{FF2B5EF4-FFF2-40B4-BE49-F238E27FC236}">
                <a16:creationId xmlns:a16="http://schemas.microsoft.com/office/drawing/2014/main" id="{C2709594-AFA3-4318-964D-C9DAAE163042}"/>
              </a:ext>
            </a:extLst>
          </p:cNvPr>
          <p:cNvSpPr txBox="1">
            <a:spLocks/>
          </p:cNvSpPr>
          <p:nvPr/>
        </p:nvSpPr>
        <p:spPr>
          <a:xfrm>
            <a:off x="4473387" y="126240"/>
            <a:ext cx="3598769" cy="603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u="sng" dirty="0"/>
              <a:t>La roue numérique :</a:t>
            </a:r>
          </a:p>
        </p:txBody>
      </p:sp>
      <p:sp>
        <p:nvSpPr>
          <p:cNvPr id="15" name="Sous-titre 2">
            <a:extLst>
              <a:ext uri="{FF2B5EF4-FFF2-40B4-BE49-F238E27FC236}">
                <a16:creationId xmlns:a16="http://schemas.microsoft.com/office/drawing/2014/main" id="{E46ED068-832F-48D1-8832-817CA1815B95}"/>
              </a:ext>
            </a:extLst>
          </p:cNvPr>
          <p:cNvSpPr txBox="1">
            <a:spLocks/>
          </p:cNvSpPr>
          <p:nvPr/>
        </p:nvSpPr>
        <p:spPr>
          <a:xfrm>
            <a:off x="5482737" y="5246596"/>
            <a:ext cx="4697485" cy="603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i="1" dirty="0">
                <a:solidFill>
                  <a:srgbClr val="FF0000"/>
                </a:solidFill>
              </a:rPr>
              <a:t>Peu importe comment on clique et où on clique sur la ressource numérique</a:t>
            </a:r>
            <a:r>
              <a:rPr lang="fr-FR" dirty="0"/>
              <a:t>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81AADDE-FC3C-4AFC-9832-D5B4A4A33E6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94946" y="2152734"/>
            <a:ext cx="2975583" cy="100147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EC3215C-4533-40BD-9FF0-5CEBFA53388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088" y="6371668"/>
            <a:ext cx="786565" cy="452786"/>
          </a:xfrm>
          <a:prstGeom prst="rect">
            <a:avLst/>
          </a:prstGeom>
        </p:spPr>
      </p:pic>
      <p:sp>
        <p:nvSpPr>
          <p:cNvPr id="20" name="Sous-titre 2">
            <a:extLst>
              <a:ext uri="{FF2B5EF4-FFF2-40B4-BE49-F238E27FC236}">
                <a16:creationId xmlns:a16="http://schemas.microsoft.com/office/drawing/2014/main" id="{97484D3A-3EDC-433D-8B26-D15995D4170B}"/>
              </a:ext>
            </a:extLst>
          </p:cNvPr>
          <p:cNvSpPr txBox="1">
            <a:spLocks/>
          </p:cNvSpPr>
          <p:nvPr/>
        </p:nvSpPr>
        <p:spPr>
          <a:xfrm>
            <a:off x="0" y="6552464"/>
            <a:ext cx="591829" cy="27199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300" dirty="0"/>
              <a:t>D’après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9917DD7-E07E-43B5-84EF-0EBC4998B3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629" y="358947"/>
            <a:ext cx="3694496" cy="5590517"/>
          </a:xfrm>
          <a:prstGeom prst="rect">
            <a:avLst/>
          </a:prstGeom>
        </p:spPr>
      </p:pic>
      <p:sp>
        <p:nvSpPr>
          <p:cNvPr id="23" name="Sous-titre 2">
            <a:extLst>
              <a:ext uri="{FF2B5EF4-FFF2-40B4-BE49-F238E27FC236}">
                <a16:creationId xmlns:a16="http://schemas.microsoft.com/office/drawing/2014/main" id="{14C0124B-70D7-4BD9-808A-B21D2564FAC1}"/>
              </a:ext>
            </a:extLst>
          </p:cNvPr>
          <p:cNvSpPr txBox="1">
            <a:spLocks/>
          </p:cNvSpPr>
          <p:nvPr/>
        </p:nvSpPr>
        <p:spPr>
          <a:xfrm>
            <a:off x="4701593" y="3460519"/>
            <a:ext cx="6382537" cy="19548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Autant de chance d’avoir du jaune que du vert. </a:t>
            </a:r>
          </a:p>
          <a:p>
            <a:r>
              <a:rPr lang="fr-FR" dirty="0"/>
              <a:t>50% - 50% </a:t>
            </a:r>
          </a:p>
          <a:p>
            <a:r>
              <a:rPr lang="fr-FR" dirty="0"/>
              <a:t>Une chance sur deux d’obtenir jaune.</a:t>
            </a:r>
          </a:p>
          <a:p>
            <a:r>
              <a:rPr lang="fr-FR" dirty="0"/>
              <a:t>Une chance sur deux d’obtenir vert.</a:t>
            </a:r>
          </a:p>
        </p:txBody>
      </p:sp>
      <p:sp>
        <p:nvSpPr>
          <p:cNvPr id="9" name="Sous-titre 2">
            <a:extLst>
              <a:ext uri="{FF2B5EF4-FFF2-40B4-BE49-F238E27FC236}">
                <a16:creationId xmlns:a16="http://schemas.microsoft.com/office/drawing/2014/main" id="{5202E5B8-290C-4693-93B4-95D257426CE1}"/>
              </a:ext>
            </a:extLst>
          </p:cNvPr>
          <p:cNvSpPr txBox="1">
            <a:spLocks/>
          </p:cNvSpPr>
          <p:nvPr/>
        </p:nvSpPr>
        <p:spPr>
          <a:xfrm>
            <a:off x="7359886" y="2323468"/>
            <a:ext cx="4697485" cy="60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L’importance du nombre d’essais ! </a:t>
            </a:r>
          </a:p>
        </p:txBody>
      </p:sp>
      <p:sp>
        <p:nvSpPr>
          <p:cNvPr id="13" name="Sous-titre 2">
            <a:extLst>
              <a:ext uri="{FF2B5EF4-FFF2-40B4-BE49-F238E27FC236}">
                <a16:creationId xmlns:a16="http://schemas.microsoft.com/office/drawing/2014/main" id="{A2518D74-B706-4D03-9053-42A1548508BC}"/>
              </a:ext>
            </a:extLst>
          </p:cNvPr>
          <p:cNvSpPr txBox="1">
            <a:spLocks/>
          </p:cNvSpPr>
          <p:nvPr/>
        </p:nvSpPr>
        <p:spPr>
          <a:xfrm>
            <a:off x="4267200" y="683893"/>
            <a:ext cx="7413811" cy="133187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2 secteurs jaunes sur 4 secteurs au total -&gt; 2 chances sur 4 d’obtenir jaune</a:t>
            </a:r>
          </a:p>
          <a:p>
            <a:r>
              <a:rPr lang="fr-FR" dirty="0"/>
              <a:t>2 secteurs verts sur 4 secteurs au total -&gt; 2 chances sur 4 d’obtenir vert</a:t>
            </a:r>
          </a:p>
        </p:txBody>
      </p:sp>
      <p:sp>
        <p:nvSpPr>
          <p:cNvPr id="14" name="Sous-titre 2">
            <a:extLst>
              <a:ext uri="{FF2B5EF4-FFF2-40B4-BE49-F238E27FC236}">
                <a16:creationId xmlns:a16="http://schemas.microsoft.com/office/drawing/2014/main" id="{A000EF7A-E81C-495A-B6A5-65837C05843F}"/>
              </a:ext>
            </a:extLst>
          </p:cNvPr>
          <p:cNvSpPr txBox="1">
            <a:spLocks/>
          </p:cNvSpPr>
          <p:nvPr/>
        </p:nvSpPr>
        <p:spPr>
          <a:xfrm>
            <a:off x="2904731" y="6033463"/>
            <a:ext cx="6382537" cy="6383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 dirty="0"/>
              <a:t>2 chances sur 4 = 1 chance sur 2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F30814FA-138F-444D-96CB-68AA94215BC3}"/>
              </a:ext>
            </a:extLst>
          </p:cNvPr>
          <p:cNvSpPr/>
          <p:nvPr/>
        </p:nvSpPr>
        <p:spPr>
          <a:xfrm>
            <a:off x="2755588" y="4509814"/>
            <a:ext cx="770965" cy="343211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5583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FA950B-194F-BDCC-B790-964BE0634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29389823-457F-420F-8770-30730356261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33672" y="3202961"/>
            <a:ext cx="4368800" cy="751421"/>
          </a:xfrm>
          <a:prstGeom prst="rect">
            <a:avLst/>
          </a:prstGeom>
        </p:spPr>
      </p:pic>
      <p:sp>
        <p:nvSpPr>
          <p:cNvPr id="11" name="Sous-titre 2">
            <a:extLst>
              <a:ext uri="{FF2B5EF4-FFF2-40B4-BE49-F238E27FC236}">
                <a16:creationId xmlns:a16="http://schemas.microsoft.com/office/drawing/2014/main" id="{F594ABFB-25F2-4A7B-94F6-A14ED607A7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42971" y="2434287"/>
            <a:ext cx="2514040" cy="603000"/>
          </a:xfrm>
        </p:spPr>
        <p:txBody>
          <a:bodyPr>
            <a:normAutofit/>
          </a:bodyPr>
          <a:lstStyle/>
          <a:p>
            <a:r>
              <a:rPr lang="fr-FR" sz="2800" dirty="0"/>
              <a:t>On pensait :</a:t>
            </a:r>
          </a:p>
        </p:txBody>
      </p:sp>
      <p:sp>
        <p:nvSpPr>
          <p:cNvPr id="12" name="Sous-titre 2">
            <a:extLst>
              <a:ext uri="{FF2B5EF4-FFF2-40B4-BE49-F238E27FC236}">
                <a16:creationId xmlns:a16="http://schemas.microsoft.com/office/drawing/2014/main" id="{C2709594-AFA3-4318-964D-C9DAAE163042}"/>
              </a:ext>
            </a:extLst>
          </p:cNvPr>
          <p:cNvSpPr txBox="1">
            <a:spLocks/>
          </p:cNvSpPr>
          <p:nvPr/>
        </p:nvSpPr>
        <p:spPr>
          <a:xfrm>
            <a:off x="6961653" y="852041"/>
            <a:ext cx="3598769" cy="6030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u="sng" dirty="0"/>
              <a:t>Les dés: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1CD765C-B51B-498D-8972-C8A58B24D83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046343" y="-174836"/>
            <a:ext cx="5330032" cy="7031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3289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FA950B-194F-BDCC-B790-964BE0634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24D51BEF-A261-44C1-A4BA-0F7A45473D47}"/>
              </a:ext>
            </a:extLst>
          </p:cNvPr>
          <p:cNvSpPr/>
          <p:nvPr/>
        </p:nvSpPr>
        <p:spPr>
          <a:xfrm>
            <a:off x="6184585" y="493059"/>
            <a:ext cx="5974419" cy="6364941"/>
          </a:xfrm>
          <a:prstGeom prst="rect">
            <a:avLst/>
          </a:prstGeom>
          <a:solidFill>
            <a:srgbClr val="AEF7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BAB5B43-CE3F-433C-B5D6-1C1E82CA7100}"/>
              </a:ext>
            </a:extLst>
          </p:cNvPr>
          <p:cNvSpPr/>
          <p:nvPr/>
        </p:nvSpPr>
        <p:spPr>
          <a:xfrm>
            <a:off x="0" y="493060"/>
            <a:ext cx="5974419" cy="6364940"/>
          </a:xfrm>
          <a:prstGeom prst="rect">
            <a:avLst/>
          </a:prstGeom>
          <a:solidFill>
            <a:srgbClr val="FDEE9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Sous-titre 2">
            <a:extLst>
              <a:ext uri="{FF2B5EF4-FFF2-40B4-BE49-F238E27FC236}">
                <a16:creationId xmlns:a16="http://schemas.microsoft.com/office/drawing/2014/main" id="{C2709594-AFA3-4318-964D-C9DAAE163042}"/>
              </a:ext>
            </a:extLst>
          </p:cNvPr>
          <p:cNvSpPr txBox="1">
            <a:spLocks/>
          </p:cNvSpPr>
          <p:nvPr/>
        </p:nvSpPr>
        <p:spPr>
          <a:xfrm>
            <a:off x="4361111" y="-26171"/>
            <a:ext cx="3598769" cy="60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 b="1" u="sng" dirty="0"/>
              <a:t>Les dés:</a:t>
            </a:r>
          </a:p>
        </p:txBody>
      </p:sp>
      <p:sp>
        <p:nvSpPr>
          <p:cNvPr id="13" name="Sous-titre 2">
            <a:extLst>
              <a:ext uri="{FF2B5EF4-FFF2-40B4-BE49-F238E27FC236}">
                <a16:creationId xmlns:a16="http://schemas.microsoft.com/office/drawing/2014/main" id="{B4898129-CC91-4184-AD93-F8526A19DA95}"/>
              </a:ext>
            </a:extLst>
          </p:cNvPr>
          <p:cNvSpPr txBox="1">
            <a:spLocks/>
          </p:cNvSpPr>
          <p:nvPr/>
        </p:nvSpPr>
        <p:spPr>
          <a:xfrm>
            <a:off x="817430" y="3831703"/>
            <a:ext cx="4566432" cy="60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200           +        212       +      46 </a:t>
            </a:r>
          </a:p>
        </p:txBody>
      </p:sp>
      <p:sp>
        <p:nvSpPr>
          <p:cNvPr id="14" name="Sous-titre 2">
            <a:extLst>
              <a:ext uri="{FF2B5EF4-FFF2-40B4-BE49-F238E27FC236}">
                <a16:creationId xmlns:a16="http://schemas.microsoft.com/office/drawing/2014/main" id="{D214F8CE-EC14-4B80-8C20-CB9AE691CA1D}"/>
              </a:ext>
            </a:extLst>
          </p:cNvPr>
          <p:cNvSpPr txBox="1">
            <a:spLocks/>
          </p:cNvSpPr>
          <p:nvPr/>
        </p:nvSpPr>
        <p:spPr>
          <a:xfrm>
            <a:off x="874618" y="4912658"/>
            <a:ext cx="3598769" cy="60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458</a:t>
            </a:r>
          </a:p>
        </p:txBody>
      </p:sp>
      <p:sp>
        <p:nvSpPr>
          <p:cNvPr id="16" name="Sous-titre 2">
            <a:extLst>
              <a:ext uri="{FF2B5EF4-FFF2-40B4-BE49-F238E27FC236}">
                <a16:creationId xmlns:a16="http://schemas.microsoft.com/office/drawing/2014/main" id="{26AD7217-F099-4FF7-B544-C23D8368757E}"/>
              </a:ext>
            </a:extLst>
          </p:cNvPr>
          <p:cNvSpPr txBox="1">
            <a:spLocks/>
          </p:cNvSpPr>
          <p:nvPr/>
        </p:nvSpPr>
        <p:spPr>
          <a:xfrm>
            <a:off x="6988547" y="4912658"/>
            <a:ext cx="3598769" cy="60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449</a:t>
            </a:r>
          </a:p>
        </p:txBody>
      </p:sp>
      <p:sp>
        <p:nvSpPr>
          <p:cNvPr id="18" name="Sous-titre 2">
            <a:extLst>
              <a:ext uri="{FF2B5EF4-FFF2-40B4-BE49-F238E27FC236}">
                <a16:creationId xmlns:a16="http://schemas.microsoft.com/office/drawing/2014/main" id="{384E4ABD-B1A5-4AD4-B596-F889FF6137AF}"/>
              </a:ext>
            </a:extLst>
          </p:cNvPr>
          <p:cNvSpPr txBox="1">
            <a:spLocks/>
          </p:cNvSpPr>
          <p:nvPr/>
        </p:nvSpPr>
        <p:spPr>
          <a:xfrm>
            <a:off x="3941951" y="5080785"/>
            <a:ext cx="4064936" cy="603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u="sng" dirty="0"/>
              <a:t>Nombre total de tirages : </a:t>
            </a:r>
            <a:r>
              <a:rPr lang="fr-FR" dirty="0"/>
              <a:t>907</a:t>
            </a:r>
          </a:p>
        </p:txBody>
      </p:sp>
      <p:sp>
        <p:nvSpPr>
          <p:cNvPr id="21" name="Sous-titre 2">
            <a:extLst>
              <a:ext uri="{FF2B5EF4-FFF2-40B4-BE49-F238E27FC236}">
                <a16:creationId xmlns:a16="http://schemas.microsoft.com/office/drawing/2014/main" id="{A7ECDE65-6670-49BD-BA08-5E8FCFED981D}"/>
              </a:ext>
            </a:extLst>
          </p:cNvPr>
          <p:cNvSpPr txBox="1">
            <a:spLocks/>
          </p:cNvSpPr>
          <p:nvPr/>
        </p:nvSpPr>
        <p:spPr>
          <a:xfrm>
            <a:off x="2044510" y="5678344"/>
            <a:ext cx="1258983" cy="60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50,4 %</a:t>
            </a:r>
          </a:p>
        </p:txBody>
      </p:sp>
      <p:sp>
        <p:nvSpPr>
          <p:cNvPr id="22" name="Sous-titre 2">
            <a:extLst>
              <a:ext uri="{FF2B5EF4-FFF2-40B4-BE49-F238E27FC236}">
                <a16:creationId xmlns:a16="http://schemas.microsoft.com/office/drawing/2014/main" id="{56E68496-0EEE-45AC-A802-39C376D1DEFF}"/>
              </a:ext>
            </a:extLst>
          </p:cNvPr>
          <p:cNvSpPr txBox="1">
            <a:spLocks/>
          </p:cNvSpPr>
          <p:nvPr/>
        </p:nvSpPr>
        <p:spPr>
          <a:xfrm>
            <a:off x="8207188" y="5559277"/>
            <a:ext cx="1258983" cy="60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49,5 %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670401EA-F849-46DB-83AE-B70F31711F2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50373" y="5946340"/>
            <a:ext cx="1258982" cy="63185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D6AF66A-060C-487C-AF43-05901A60B4B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7959526" y="-481609"/>
            <a:ext cx="2490529" cy="556968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61858A6-3636-4F7C-938A-28A728AF899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110334" y="1133739"/>
            <a:ext cx="5753749" cy="2593761"/>
          </a:xfrm>
          <a:prstGeom prst="rect">
            <a:avLst/>
          </a:prstGeom>
        </p:spPr>
      </p:pic>
      <p:sp>
        <p:nvSpPr>
          <p:cNvPr id="23" name="Sous-titre 2">
            <a:extLst>
              <a:ext uri="{FF2B5EF4-FFF2-40B4-BE49-F238E27FC236}">
                <a16:creationId xmlns:a16="http://schemas.microsoft.com/office/drawing/2014/main" id="{3020D540-6496-4A07-900F-542365B6AD41}"/>
              </a:ext>
            </a:extLst>
          </p:cNvPr>
          <p:cNvSpPr txBox="1">
            <a:spLocks/>
          </p:cNvSpPr>
          <p:nvPr/>
        </p:nvSpPr>
        <p:spPr>
          <a:xfrm>
            <a:off x="6988547" y="3705947"/>
            <a:ext cx="4566432" cy="60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200           +        200       +      49 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DA135F5-FD1B-4170-BF5A-660CDEE35E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1282" y="5995786"/>
            <a:ext cx="658425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169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8" grpId="0" animBg="1"/>
      <p:bldP spid="21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FA950B-194F-BDCC-B790-964BE0634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ous-titre 2">
            <a:extLst>
              <a:ext uri="{FF2B5EF4-FFF2-40B4-BE49-F238E27FC236}">
                <a16:creationId xmlns:a16="http://schemas.microsoft.com/office/drawing/2014/main" id="{C2709594-AFA3-4318-964D-C9DAAE163042}"/>
              </a:ext>
            </a:extLst>
          </p:cNvPr>
          <p:cNvSpPr txBox="1">
            <a:spLocks/>
          </p:cNvSpPr>
          <p:nvPr/>
        </p:nvSpPr>
        <p:spPr>
          <a:xfrm>
            <a:off x="4473387" y="126240"/>
            <a:ext cx="3598769" cy="6030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u="sng" dirty="0"/>
              <a:t>Les dés :</a:t>
            </a:r>
          </a:p>
        </p:txBody>
      </p:sp>
      <p:sp>
        <p:nvSpPr>
          <p:cNvPr id="15" name="Sous-titre 2">
            <a:extLst>
              <a:ext uri="{FF2B5EF4-FFF2-40B4-BE49-F238E27FC236}">
                <a16:creationId xmlns:a16="http://schemas.microsoft.com/office/drawing/2014/main" id="{E46ED068-832F-48D1-8832-817CA1815B95}"/>
              </a:ext>
            </a:extLst>
          </p:cNvPr>
          <p:cNvSpPr txBox="1">
            <a:spLocks/>
          </p:cNvSpPr>
          <p:nvPr/>
        </p:nvSpPr>
        <p:spPr>
          <a:xfrm>
            <a:off x="3442447" y="1122553"/>
            <a:ext cx="7374965" cy="133187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3 faces jaunes sur 6 faces au total -&gt; 3 chances sur 6 d’obtenir jaune</a:t>
            </a:r>
          </a:p>
          <a:p>
            <a:r>
              <a:rPr lang="fr-FR" dirty="0"/>
              <a:t>3 faces vertes sur 6 faces au total -&gt; 3 chances sur 6 d’obtenir vert</a:t>
            </a:r>
          </a:p>
        </p:txBody>
      </p:sp>
      <p:sp>
        <p:nvSpPr>
          <p:cNvPr id="23" name="Sous-titre 2">
            <a:extLst>
              <a:ext uri="{FF2B5EF4-FFF2-40B4-BE49-F238E27FC236}">
                <a16:creationId xmlns:a16="http://schemas.microsoft.com/office/drawing/2014/main" id="{14C0124B-70D7-4BD9-808A-B21D2564FAC1}"/>
              </a:ext>
            </a:extLst>
          </p:cNvPr>
          <p:cNvSpPr txBox="1">
            <a:spLocks/>
          </p:cNvSpPr>
          <p:nvPr/>
        </p:nvSpPr>
        <p:spPr>
          <a:xfrm>
            <a:off x="4977519" y="3187773"/>
            <a:ext cx="6382537" cy="19548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Autant de chance d’avoir du jaune que du vert. </a:t>
            </a:r>
          </a:p>
          <a:p>
            <a:r>
              <a:rPr lang="fr-FR" dirty="0"/>
              <a:t>50% - 50% </a:t>
            </a:r>
          </a:p>
          <a:p>
            <a:r>
              <a:rPr lang="fr-FR" dirty="0"/>
              <a:t>Une chance sur deux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DA0D310-860C-42D4-B122-72CEED662CD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4588" y="0"/>
            <a:ext cx="2179607" cy="1685297"/>
          </a:xfrm>
          <a:prstGeom prst="rect">
            <a:avLst/>
          </a:prstGeom>
        </p:spPr>
      </p:pic>
      <p:sp>
        <p:nvSpPr>
          <p:cNvPr id="19" name="Sous-titre 2">
            <a:extLst>
              <a:ext uri="{FF2B5EF4-FFF2-40B4-BE49-F238E27FC236}">
                <a16:creationId xmlns:a16="http://schemas.microsoft.com/office/drawing/2014/main" id="{4F4329A3-8810-4CCD-BBF9-6AA908C72F0C}"/>
              </a:ext>
            </a:extLst>
          </p:cNvPr>
          <p:cNvSpPr txBox="1">
            <a:spLocks/>
          </p:cNvSpPr>
          <p:nvPr/>
        </p:nvSpPr>
        <p:spPr>
          <a:xfrm>
            <a:off x="3081502" y="6031370"/>
            <a:ext cx="6382537" cy="60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 dirty="0"/>
              <a:t>3 chances sur 6 = 1 chance sur 2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9F03B1-F788-4368-936B-4A161FA6F00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9414" y="427740"/>
            <a:ext cx="784060" cy="78604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Sous-titre 2">
            <a:extLst>
              <a:ext uri="{FF2B5EF4-FFF2-40B4-BE49-F238E27FC236}">
                <a16:creationId xmlns:a16="http://schemas.microsoft.com/office/drawing/2014/main" id="{9E097CAF-CCF1-4B19-8BF9-93178FE98F9F}"/>
              </a:ext>
            </a:extLst>
          </p:cNvPr>
          <p:cNvSpPr txBox="1">
            <a:spLocks/>
          </p:cNvSpPr>
          <p:nvPr/>
        </p:nvSpPr>
        <p:spPr>
          <a:xfrm>
            <a:off x="5608686" y="4714718"/>
            <a:ext cx="4697485" cy="603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i="1" dirty="0">
                <a:solidFill>
                  <a:srgbClr val="FF0000"/>
                </a:solidFill>
              </a:rPr>
              <a:t>Qu’on souffle sur le dé ou pas, qu’on le lance fort ou pas</a:t>
            </a:r>
            <a:r>
              <a:rPr lang="fr-FR" dirty="0">
                <a:solidFill>
                  <a:srgbClr val="FF0000"/>
                </a:solidFill>
              </a:rPr>
              <a:t>.</a:t>
            </a:r>
            <a:r>
              <a:rPr lang="fr-FR" dirty="0"/>
              <a:t>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9A89D98-B3CD-47DB-B2F9-F0EEA2B6A75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772" y="2190487"/>
            <a:ext cx="4741237" cy="354496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191DBB0-90E6-4564-8779-75030CA2BD71}"/>
              </a:ext>
            </a:extLst>
          </p:cNvPr>
          <p:cNvSpPr txBox="1"/>
          <p:nvPr/>
        </p:nvSpPr>
        <p:spPr>
          <a:xfrm>
            <a:off x="2734233" y="2531192"/>
            <a:ext cx="504133" cy="261610"/>
          </a:xfrm>
          <a:prstGeom prst="rect">
            <a:avLst/>
          </a:prstGeom>
          <a:solidFill>
            <a:srgbClr val="7868A4"/>
          </a:solidFill>
        </p:spPr>
        <p:txBody>
          <a:bodyPr wrap="square" rtlCol="0">
            <a:spAutoFit/>
          </a:bodyPr>
          <a:lstStyle/>
          <a:p>
            <a:r>
              <a:rPr lang="fr-FR" sz="1100" dirty="0">
                <a:solidFill>
                  <a:schemeClr val="bg1"/>
                </a:solidFill>
              </a:rPr>
              <a:t>499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CB45399-076C-401B-B203-5F86215B41C4}"/>
              </a:ext>
            </a:extLst>
          </p:cNvPr>
          <p:cNvSpPr txBox="1"/>
          <p:nvPr/>
        </p:nvSpPr>
        <p:spPr>
          <a:xfrm>
            <a:off x="3302128" y="2531192"/>
            <a:ext cx="504133" cy="261610"/>
          </a:xfrm>
          <a:prstGeom prst="rect">
            <a:avLst/>
          </a:prstGeom>
          <a:solidFill>
            <a:srgbClr val="7868A4"/>
          </a:solidFill>
        </p:spPr>
        <p:txBody>
          <a:bodyPr wrap="square" rtlCol="0">
            <a:spAutoFit/>
          </a:bodyPr>
          <a:lstStyle/>
          <a:p>
            <a:r>
              <a:rPr lang="fr-FR" sz="1100" dirty="0">
                <a:solidFill>
                  <a:schemeClr val="bg1"/>
                </a:solidFill>
              </a:rPr>
              <a:t>501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F25AFD2-67E3-4533-97D7-92977C8B3C37}"/>
              </a:ext>
            </a:extLst>
          </p:cNvPr>
          <p:cNvSpPr/>
          <p:nvPr/>
        </p:nvSpPr>
        <p:spPr>
          <a:xfrm>
            <a:off x="3953435" y="3962967"/>
            <a:ext cx="770965" cy="343211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E74D4C0-9CB9-4F9E-B926-2BF23D77EC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3128" y="2101704"/>
            <a:ext cx="595522" cy="1005827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D868AFD0-399F-4AC1-B24A-DEF0D2805289}"/>
              </a:ext>
            </a:extLst>
          </p:cNvPr>
          <p:cNvSpPr txBox="1"/>
          <p:nvPr/>
        </p:nvSpPr>
        <p:spPr>
          <a:xfrm>
            <a:off x="3906890" y="2547097"/>
            <a:ext cx="504133" cy="261610"/>
          </a:xfrm>
          <a:prstGeom prst="rect">
            <a:avLst/>
          </a:prstGeom>
          <a:solidFill>
            <a:srgbClr val="7868A4"/>
          </a:solidFill>
        </p:spPr>
        <p:txBody>
          <a:bodyPr wrap="square" rtlCol="0">
            <a:spAutoFit/>
          </a:bodyPr>
          <a:lstStyle/>
          <a:p>
            <a:r>
              <a:rPr lang="fr-FR" sz="1100" dirty="0">
                <a:solidFill>
                  <a:schemeClr val="bg1"/>
                </a:solidFill>
              </a:rPr>
              <a:t>1 000</a:t>
            </a:r>
          </a:p>
        </p:txBody>
      </p:sp>
    </p:spTree>
    <p:extLst>
      <p:ext uri="{BB962C8B-B14F-4D97-AF65-F5344CB8AC3E}">
        <p14:creationId xmlns:p14="http://schemas.microsoft.com/office/powerpoint/2010/main" val="198874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FA950B-194F-BDCC-B790-964BE0634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ous-titre 2">
            <a:extLst>
              <a:ext uri="{FF2B5EF4-FFF2-40B4-BE49-F238E27FC236}">
                <a16:creationId xmlns:a16="http://schemas.microsoft.com/office/drawing/2014/main" id="{F594ABFB-25F2-4A7B-94F6-A14ED607A7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42971" y="2434287"/>
            <a:ext cx="2514040" cy="603000"/>
          </a:xfrm>
        </p:spPr>
        <p:txBody>
          <a:bodyPr>
            <a:normAutofit/>
          </a:bodyPr>
          <a:lstStyle/>
          <a:p>
            <a:r>
              <a:rPr lang="fr-FR" sz="2800" dirty="0"/>
              <a:t>On pensait :</a:t>
            </a:r>
          </a:p>
        </p:txBody>
      </p:sp>
      <p:sp>
        <p:nvSpPr>
          <p:cNvPr id="12" name="Sous-titre 2">
            <a:extLst>
              <a:ext uri="{FF2B5EF4-FFF2-40B4-BE49-F238E27FC236}">
                <a16:creationId xmlns:a16="http://schemas.microsoft.com/office/drawing/2014/main" id="{C2709594-AFA3-4318-964D-C9DAAE163042}"/>
              </a:ext>
            </a:extLst>
          </p:cNvPr>
          <p:cNvSpPr txBox="1">
            <a:spLocks/>
          </p:cNvSpPr>
          <p:nvPr/>
        </p:nvSpPr>
        <p:spPr>
          <a:xfrm>
            <a:off x="6961653" y="852041"/>
            <a:ext cx="3598769" cy="6030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u="sng" dirty="0"/>
              <a:t>Les pièces: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9389823-457F-420F-8770-30730356261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67206" y="3069293"/>
            <a:ext cx="4063378" cy="75142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D199FD4-4B96-4C64-82B3-E0CD12AAAFC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28819" y="3939586"/>
            <a:ext cx="2740152" cy="1135334"/>
          </a:xfrm>
          <a:prstGeom prst="rect">
            <a:avLst/>
          </a:prstGeom>
        </p:spPr>
      </p:pic>
      <p:sp>
        <p:nvSpPr>
          <p:cNvPr id="7" name="Sous-titre 2">
            <a:extLst>
              <a:ext uri="{FF2B5EF4-FFF2-40B4-BE49-F238E27FC236}">
                <a16:creationId xmlns:a16="http://schemas.microsoft.com/office/drawing/2014/main" id="{93211A96-5582-405C-9D0A-A4CA692E832B}"/>
              </a:ext>
            </a:extLst>
          </p:cNvPr>
          <p:cNvSpPr txBox="1">
            <a:spLocks/>
          </p:cNvSpPr>
          <p:nvPr/>
        </p:nvSpPr>
        <p:spPr>
          <a:xfrm>
            <a:off x="8354931" y="5195523"/>
            <a:ext cx="2514040" cy="603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 i="1" dirty="0"/>
              <a:t>« On ne sait pas s’il y a plus de jaunes ou plus de verts…. »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EFC2D14-AD49-4661-A483-1CC34BDE2DA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509" y="329184"/>
            <a:ext cx="6867144" cy="5925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466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FA950B-194F-BDCC-B790-964BE0634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24D51BEF-A261-44C1-A4BA-0F7A45473D47}"/>
              </a:ext>
            </a:extLst>
          </p:cNvPr>
          <p:cNvSpPr/>
          <p:nvPr/>
        </p:nvSpPr>
        <p:spPr>
          <a:xfrm>
            <a:off x="6217581" y="493059"/>
            <a:ext cx="5974419" cy="6364941"/>
          </a:xfrm>
          <a:prstGeom prst="rect">
            <a:avLst/>
          </a:prstGeom>
          <a:solidFill>
            <a:srgbClr val="AEF7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BAB5B43-CE3F-433C-B5D6-1C1E82CA7100}"/>
              </a:ext>
            </a:extLst>
          </p:cNvPr>
          <p:cNvSpPr/>
          <p:nvPr/>
        </p:nvSpPr>
        <p:spPr>
          <a:xfrm>
            <a:off x="-32995" y="493060"/>
            <a:ext cx="5974419" cy="6364940"/>
          </a:xfrm>
          <a:prstGeom prst="rect">
            <a:avLst/>
          </a:prstGeom>
          <a:solidFill>
            <a:srgbClr val="FDEE9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Sous-titre 2">
            <a:extLst>
              <a:ext uri="{FF2B5EF4-FFF2-40B4-BE49-F238E27FC236}">
                <a16:creationId xmlns:a16="http://schemas.microsoft.com/office/drawing/2014/main" id="{C2709594-AFA3-4318-964D-C9DAAE163042}"/>
              </a:ext>
            </a:extLst>
          </p:cNvPr>
          <p:cNvSpPr txBox="1">
            <a:spLocks/>
          </p:cNvSpPr>
          <p:nvPr/>
        </p:nvSpPr>
        <p:spPr>
          <a:xfrm>
            <a:off x="4361111" y="-26171"/>
            <a:ext cx="3598769" cy="60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 b="1" u="sng" dirty="0"/>
              <a:t>Les pièces :</a:t>
            </a:r>
          </a:p>
        </p:txBody>
      </p:sp>
      <p:sp>
        <p:nvSpPr>
          <p:cNvPr id="13" name="Sous-titre 2">
            <a:extLst>
              <a:ext uri="{FF2B5EF4-FFF2-40B4-BE49-F238E27FC236}">
                <a16:creationId xmlns:a16="http://schemas.microsoft.com/office/drawing/2014/main" id="{B4898129-CC91-4184-AD93-F8526A19DA95}"/>
              </a:ext>
            </a:extLst>
          </p:cNvPr>
          <p:cNvSpPr txBox="1">
            <a:spLocks/>
          </p:cNvSpPr>
          <p:nvPr/>
        </p:nvSpPr>
        <p:spPr>
          <a:xfrm>
            <a:off x="599777" y="3975117"/>
            <a:ext cx="4566432" cy="60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202           +        55</a:t>
            </a:r>
          </a:p>
        </p:txBody>
      </p:sp>
      <p:sp>
        <p:nvSpPr>
          <p:cNvPr id="14" name="Sous-titre 2">
            <a:extLst>
              <a:ext uri="{FF2B5EF4-FFF2-40B4-BE49-F238E27FC236}">
                <a16:creationId xmlns:a16="http://schemas.microsoft.com/office/drawing/2014/main" id="{D214F8CE-EC14-4B80-8C20-CB9AE691CA1D}"/>
              </a:ext>
            </a:extLst>
          </p:cNvPr>
          <p:cNvSpPr txBox="1">
            <a:spLocks/>
          </p:cNvSpPr>
          <p:nvPr/>
        </p:nvSpPr>
        <p:spPr>
          <a:xfrm>
            <a:off x="874618" y="4912658"/>
            <a:ext cx="3598769" cy="60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257</a:t>
            </a:r>
          </a:p>
        </p:txBody>
      </p:sp>
      <p:sp>
        <p:nvSpPr>
          <p:cNvPr id="16" name="Sous-titre 2">
            <a:extLst>
              <a:ext uri="{FF2B5EF4-FFF2-40B4-BE49-F238E27FC236}">
                <a16:creationId xmlns:a16="http://schemas.microsoft.com/office/drawing/2014/main" id="{26AD7217-F099-4FF7-B544-C23D8368757E}"/>
              </a:ext>
            </a:extLst>
          </p:cNvPr>
          <p:cNvSpPr txBox="1">
            <a:spLocks/>
          </p:cNvSpPr>
          <p:nvPr/>
        </p:nvSpPr>
        <p:spPr>
          <a:xfrm>
            <a:off x="6988547" y="4912658"/>
            <a:ext cx="3598769" cy="60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254</a:t>
            </a:r>
          </a:p>
        </p:txBody>
      </p:sp>
      <p:sp>
        <p:nvSpPr>
          <p:cNvPr id="18" name="Sous-titre 2">
            <a:extLst>
              <a:ext uri="{FF2B5EF4-FFF2-40B4-BE49-F238E27FC236}">
                <a16:creationId xmlns:a16="http://schemas.microsoft.com/office/drawing/2014/main" id="{384E4ABD-B1A5-4AD4-B596-F889FF6137AF}"/>
              </a:ext>
            </a:extLst>
          </p:cNvPr>
          <p:cNvSpPr txBox="1">
            <a:spLocks/>
          </p:cNvSpPr>
          <p:nvPr/>
        </p:nvSpPr>
        <p:spPr>
          <a:xfrm>
            <a:off x="3941951" y="5080785"/>
            <a:ext cx="4064936" cy="603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u="sng" dirty="0"/>
              <a:t>Nombre total de tirages : 511</a:t>
            </a:r>
            <a:endParaRPr lang="fr-FR" dirty="0"/>
          </a:p>
        </p:txBody>
      </p:sp>
      <p:sp>
        <p:nvSpPr>
          <p:cNvPr id="21" name="Sous-titre 2">
            <a:extLst>
              <a:ext uri="{FF2B5EF4-FFF2-40B4-BE49-F238E27FC236}">
                <a16:creationId xmlns:a16="http://schemas.microsoft.com/office/drawing/2014/main" id="{A7ECDE65-6670-49BD-BA08-5E8FCFED981D}"/>
              </a:ext>
            </a:extLst>
          </p:cNvPr>
          <p:cNvSpPr txBox="1">
            <a:spLocks/>
          </p:cNvSpPr>
          <p:nvPr/>
        </p:nvSpPr>
        <p:spPr>
          <a:xfrm>
            <a:off x="2044510" y="5678344"/>
            <a:ext cx="1258983" cy="60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50,3 %</a:t>
            </a:r>
          </a:p>
        </p:txBody>
      </p:sp>
      <p:sp>
        <p:nvSpPr>
          <p:cNvPr id="22" name="Sous-titre 2">
            <a:extLst>
              <a:ext uri="{FF2B5EF4-FFF2-40B4-BE49-F238E27FC236}">
                <a16:creationId xmlns:a16="http://schemas.microsoft.com/office/drawing/2014/main" id="{56E68496-0EEE-45AC-A802-39C376D1DEFF}"/>
              </a:ext>
            </a:extLst>
          </p:cNvPr>
          <p:cNvSpPr txBox="1">
            <a:spLocks/>
          </p:cNvSpPr>
          <p:nvPr/>
        </p:nvSpPr>
        <p:spPr>
          <a:xfrm>
            <a:off x="8207188" y="5559277"/>
            <a:ext cx="1258983" cy="60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49,7%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670401EA-F849-46DB-83AE-B70F31711F2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88937" y="5868884"/>
            <a:ext cx="981131" cy="699983"/>
          </a:xfrm>
          <a:prstGeom prst="rect">
            <a:avLst/>
          </a:prstGeom>
        </p:spPr>
      </p:pic>
      <p:sp>
        <p:nvSpPr>
          <p:cNvPr id="23" name="Sous-titre 2">
            <a:extLst>
              <a:ext uri="{FF2B5EF4-FFF2-40B4-BE49-F238E27FC236}">
                <a16:creationId xmlns:a16="http://schemas.microsoft.com/office/drawing/2014/main" id="{3020D540-6496-4A07-900F-542365B6AD41}"/>
              </a:ext>
            </a:extLst>
          </p:cNvPr>
          <p:cNvSpPr txBox="1">
            <a:spLocks/>
          </p:cNvSpPr>
          <p:nvPr/>
        </p:nvSpPr>
        <p:spPr>
          <a:xfrm>
            <a:off x="6988547" y="3863496"/>
            <a:ext cx="4566432" cy="60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200           +        54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5ECE64-6C33-43D0-A02F-E41E66F7B3C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493138" y="634056"/>
            <a:ext cx="4779710" cy="325699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2A3C407-4741-4725-A17E-CE37947479E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7658632" y="111961"/>
            <a:ext cx="3092316" cy="4260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745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8" grpId="0" animBg="1"/>
      <p:bldP spid="21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FA950B-194F-BDCC-B790-964BE0634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ous-titre 2">
            <a:extLst>
              <a:ext uri="{FF2B5EF4-FFF2-40B4-BE49-F238E27FC236}">
                <a16:creationId xmlns:a16="http://schemas.microsoft.com/office/drawing/2014/main" id="{C2709594-AFA3-4318-964D-C9DAAE163042}"/>
              </a:ext>
            </a:extLst>
          </p:cNvPr>
          <p:cNvSpPr txBox="1">
            <a:spLocks/>
          </p:cNvSpPr>
          <p:nvPr/>
        </p:nvSpPr>
        <p:spPr>
          <a:xfrm>
            <a:off x="4473387" y="126240"/>
            <a:ext cx="3598769" cy="6030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u="sng" dirty="0"/>
              <a:t>Les pièces :</a:t>
            </a:r>
          </a:p>
        </p:txBody>
      </p:sp>
      <p:sp>
        <p:nvSpPr>
          <p:cNvPr id="15" name="Sous-titre 2">
            <a:extLst>
              <a:ext uri="{FF2B5EF4-FFF2-40B4-BE49-F238E27FC236}">
                <a16:creationId xmlns:a16="http://schemas.microsoft.com/office/drawing/2014/main" id="{E46ED068-832F-48D1-8832-817CA1815B95}"/>
              </a:ext>
            </a:extLst>
          </p:cNvPr>
          <p:cNvSpPr txBox="1">
            <a:spLocks/>
          </p:cNvSpPr>
          <p:nvPr/>
        </p:nvSpPr>
        <p:spPr>
          <a:xfrm>
            <a:off x="5208499" y="1477547"/>
            <a:ext cx="6142592" cy="133187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1 face jaune sur 2 faces au total -&gt; 1 chance sur 2 d’obtenir du jaune</a:t>
            </a:r>
          </a:p>
          <a:p>
            <a:r>
              <a:rPr lang="fr-FR" dirty="0"/>
              <a:t>1 face verte sur 2 faces au total -&gt; 1 chance sur 2 d’obtenir du vert</a:t>
            </a:r>
          </a:p>
        </p:txBody>
      </p:sp>
      <p:sp>
        <p:nvSpPr>
          <p:cNvPr id="23" name="Sous-titre 2">
            <a:extLst>
              <a:ext uri="{FF2B5EF4-FFF2-40B4-BE49-F238E27FC236}">
                <a16:creationId xmlns:a16="http://schemas.microsoft.com/office/drawing/2014/main" id="{14C0124B-70D7-4BD9-808A-B21D2564FAC1}"/>
              </a:ext>
            </a:extLst>
          </p:cNvPr>
          <p:cNvSpPr txBox="1">
            <a:spLocks/>
          </p:cNvSpPr>
          <p:nvPr/>
        </p:nvSpPr>
        <p:spPr>
          <a:xfrm>
            <a:off x="5208499" y="3209016"/>
            <a:ext cx="6382537" cy="19548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Autant de chance d’avoir du jaune que du vert. </a:t>
            </a:r>
          </a:p>
          <a:p>
            <a:r>
              <a:rPr lang="fr-FR" dirty="0"/>
              <a:t>50% - 50% </a:t>
            </a:r>
          </a:p>
          <a:p>
            <a:r>
              <a:rPr lang="fr-FR" dirty="0"/>
              <a:t>Une chance sur deux </a:t>
            </a:r>
          </a:p>
        </p:txBody>
      </p:sp>
      <p:sp>
        <p:nvSpPr>
          <p:cNvPr id="19" name="Sous-titre 2">
            <a:extLst>
              <a:ext uri="{FF2B5EF4-FFF2-40B4-BE49-F238E27FC236}">
                <a16:creationId xmlns:a16="http://schemas.microsoft.com/office/drawing/2014/main" id="{4F4329A3-8810-4CCD-BBF9-6AA908C72F0C}"/>
              </a:ext>
            </a:extLst>
          </p:cNvPr>
          <p:cNvSpPr txBox="1">
            <a:spLocks/>
          </p:cNvSpPr>
          <p:nvPr/>
        </p:nvSpPr>
        <p:spPr>
          <a:xfrm>
            <a:off x="3362884" y="5914136"/>
            <a:ext cx="6382537" cy="8521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 dirty="0"/>
              <a:t>1 chance sur 2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2754AAE4-3DEC-4848-B193-471953C576D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088" y="6371668"/>
            <a:ext cx="786565" cy="452786"/>
          </a:xfrm>
          <a:prstGeom prst="rect">
            <a:avLst/>
          </a:prstGeom>
        </p:spPr>
      </p:pic>
      <p:sp>
        <p:nvSpPr>
          <p:cNvPr id="18" name="Sous-titre 2">
            <a:extLst>
              <a:ext uri="{FF2B5EF4-FFF2-40B4-BE49-F238E27FC236}">
                <a16:creationId xmlns:a16="http://schemas.microsoft.com/office/drawing/2014/main" id="{9BA3AABB-1B29-4013-A84A-C5E3B125F9D2}"/>
              </a:ext>
            </a:extLst>
          </p:cNvPr>
          <p:cNvSpPr txBox="1">
            <a:spLocks/>
          </p:cNvSpPr>
          <p:nvPr/>
        </p:nvSpPr>
        <p:spPr>
          <a:xfrm>
            <a:off x="0" y="6552464"/>
            <a:ext cx="591829" cy="27199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300" dirty="0"/>
              <a:t>D’après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70BBB36-2576-4CD0-8A44-D4DA24AAA3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6010"/>
            <a:ext cx="4907705" cy="471871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F3E0637-2F29-4EB8-A8CE-708753F94D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7865" y="1621522"/>
            <a:ext cx="595522" cy="1005827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3DF41A9-6396-4873-BD31-E78212F90BC3}"/>
              </a:ext>
            </a:extLst>
          </p:cNvPr>
          <p:cNvSpPr/>
          <p:nvPr/>
        </p:nvSpPr>
        <p:spPr>
          <a:xfrm>
            <a:off x="3991535" y="3962967"/>
            <a:ext cx="770965" cy="343211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Sous-titre 2">
            <a:extLst>
              <a:ext uri="{FF2B5EF4-FFF2-40B4-BE49-F238E27FC236}">
                <a16:creationId xmlns:a16="http://schemas.microsoft.com/office/drawing/2014/main" id="{4A6F1F72-584C-4D63-9C28-9576CDA1F3BA}"/>
              </a:ext>
            </a:extLst>
          </p:cNvPr>
          <p:cNvSpPr txBox="1">
            <a:spLocks/>
          </p:cNvSpPr>
          <p:nvPr/>
        </p:nvSpPr>
        <p:spPr>
          <a:xfrm>
            <a:off x="5866288" y="4771773"/>
            <a:ext cx="4907705" cy="784271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i="1" dirty="0">
                <a:solidFill>
                  <a:srgbClr val="FF0000"/>
                </a:solidFill>
              </a:rPr>
              <a:t>Qu’on compte le nombre de tours ou pas, qu’on lance lentement ou fort, qu’on retourne simplement ou pas.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68092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FA950B-194F-BDCC-B790-964BE0634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ous-titre 2">
            <a:extLst>
              <a:ext uri="{FF2B5EF4-FFF2-40B4-BE49-F238E27FC236}">
                <a16:creationId xmlns:a16="http://schemas.microsoft.com/office/drawing/2014/main" id="{F594ABFB-25F2-4A7B-94F6-A14ED607A7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42971" y="2434287"/>
            <a:ext cx="2514040" cy="603000"/>
          </a:xfrm>
        </p:spPr>
        <p:txBody>
          <a:bodyPr>
            <a:normAutofit/>
          </a:bodyPr>
          <a:lstStyle/>
          <a:p>
            <a:r>
              <a:rPr lang="fr-FR" sz="2800" dirty="0"/>
              <a:t>On pensait :</a:t>
            </a:r>
          </a:p>
        </p:txBody>
      </p:sp>
      <p:sp>
        <p:nvSpPr>
          <p:cNvPr id="12" name="Sous-titre 2">
            <a:extLst>
              <a:ext uri="{FF2B5EF4-FFF2-40B4-BE49-F238E27FC236}">
                <a16:creationId xmlns:a16="http://schemas.microsoft.com/office/drawing/2014/main" id="{C2709594-AFA3-4318-964D-C9DAAE163042}"/>
              </a:ext>
            </a:extLst>
          </p:cNvPr>
          <p:cNvSpPr txBox="1">
            <a:spLocks/>
          </p:cNvSpPr>
          <p:nvPr/>
        </p:nvSpPr>
        <p:spPr>
          <a:xfrm>
            <a:off x="6961653" y="852041"/>
            <a:ext cx="3598769" cy="6030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u="sng" dirty="0"/>
              <a:t>Les jetons: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9389823-457F-420F-8770-30730356261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24009" y="3053289"/>
            <a:ext cx="2476984" cy="75142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82DDE50-E94B-4A9A-BCD2-904EDB1D11E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61037" y="3884114"/>
            <a:ext cx="1097280" cy="75142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1EE1075-0D98-4684-9DAE-C9DA7B1A4EA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585"/>
          <a:stretch/>
        </p:blipFill>
        <p:spPr>
          <a:xfrm>
            <a:off x="317563" y="214918"/>
            <a:ext cx="6511412" cy="6428164"/>
          </a:xfrm>
          <a:prstGeom prst="rect">
            <a:avLst/>
          </a:prstGeom>
        </p:spPr>
      </p:pic>
      <p:sp>
        <p:nvSpPr>
          <p:cNvPr id="13" name="Sous-titre 2">
            <a:extLst>
              <a:ext uri="{FF2B5EF4-FFF2-40B4-BE49-F238E27FC236}">
                <a16:creationId xmlns:a16="http://schemas.microsoft.com/office/drawing/2014/main" id="{F0C43FD9-F334-40F7-836A-B0F51FDD4A66}"/>
              </a:ext>
            </a:extLst>
          </p:cNvPr>
          <p:cNvSpPr txBox="1">
            <a:spLocks/>
          </p:cNvSpPr>
          <p:nvPr/>
        </p:nvSpPr>
        <p:spPr>
          <a:xfrm>
            <a:off x="7886811" y="4714939"/>
            <a:ext cx="2514040" cy="60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i="1" dirty="0"/>
              <a:t>En désaccord…</a:t>
            </a:r>
          </a:p>
        </p:txBody>
      </p:sp>
    </p:spTree>
    <p:extLst>
      <p:ext uri="{BB962C8B-B14F-4D97-AF65-F5344CB8AC3E}">
        <p14:creationId xmlns:p14="http://schemas.microsoft.com/office/powerpoint/2010/main" val="36245656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FA950B-194F-BDCC-B790-964BE0634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24D51BEF-A261-44C1-A4BA-0F7A45473D47}"/>
              </a:ext>
            </a:extLst>
          </p:cNvPr>
          <p:cNvSpPr/>
          <p:nvPr/>
        </p:nvSpPr>
        <p:spPr>
          <a:xfrm>
            <a:off x="6217581" y="493059"/>
            <a:ext cx="5974419" cy="6364941"/>
          </a:xfrm>
          <a:prstGeom prst="rect">
            <a:avLst/>
          </a:prstGeom>
          <a:solidFill>
            <a:srgbClr val="AEF7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BAB5B43-CE3F-433C-B5D6-1C1E82CA7100}"/>
              </a:ext>
            </a:extLst>
          </p:cNvPr>
          <p:cNvSpPr/>
          <p:nvPr/>
        </p:nvSpPr>
        <p:spPr>
          <a:xfrm>
            <a:off x="-32995" y="493060"/>
            <a:ext cx="5974419" cy="6364940"/>
          </a:xfrm>
          <a:prstGeom prst="rect">
            <a:avLst/>
          </a:prstGeom>
          <a:solidFill>
            <a:srgbClr val="FDEE9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Sous-titre 2">
            <a:extLst>
              <a:ext uri="{FF2B5EF4-FFF2-40B4-BE49-F238E27FC236}">
                <a16:creationId xmlns:a16="http://schemas.microsoft.com/office/drawing/2014/main" id="{C2709594-AFA3-4318-964D-C9DAAE163042}"/>
              </a:ext>
            </a:extLst>
          </p:cNvPr>
          <p:cNvSpPr txBox="1">
            <a:spLocks/>
          </p:cNvSpPr>
          <p:nvPr/>
        </p:nvSpPr>
        <p:spPr>
          <a:xfrm>
            <a:off x="4361111" y="-26171"/>
            <a:ext cx="3598769" cy="60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 b="1" u="sng" dirty="0"/>
              <a:t>Les jetons :</a:t>
            </a:r>
          </a:p>
        </p:txBody>
      </p:sp>
      <p:sp>
        <p:nvSpPr>
          <p:cNvPr id="13" name="Sous-titre 2">
            <a:extLst>
              <a:ext uri="{FF2B5EF4-FFF2-40B4-BE49-F238E27FC236}">
                <a16:creationId xmlns:a16="http://schemas.microsoft.com/office/drawing/2014/main" id="{B4898129-CC91-4184-AD93-F8526A19DA95}"/>
              </a:ext>
            </a:extLst>
          </p:cNvPr>
          <p:cNvSpPr txBox="1">
            <a:spLocks/>
          </p:cNvSpPr>
          <p:nvPr/>
        </p:nvSpPr>
        <p:spPr>
          <a:xfrm>
            <a:off x="599777" y="3975117"/>
            <a:ext cx="4566432" cy="60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200           +        76</a:t>
            </a:r>
          </a:p>
        </p:txBody>
      </p:sp>
      <p:sp>
        <p:nvSpPr>
          <p:cNvPr id="14" name="Sous-titre 2">
            <a:extLst>
              <a:ext uri="{FF2B5EF4-FFF2-40B4-BE49-F238E27FC236}">
                <a16:creationId xmlns:a16="http://schemas.microsoft.com/office/drawing/2014/main" id="{D214F8CE-EC14-4B80-8C20-CB9AE691CA1D}"/>
              </a:ext>
            </a:extLst>
          </p:cNvPr>
          <p:cNvSpPr txBox="1">
            <a:spLocks/>
          </p:cNvSpPr>
          <p:nvPr/>
        </p:nvSpPr>
        <p:spPr>
          <a:xfrm>
            <a:off x="874618" y="4912658"/>
            <a:ext cx="3598769" cy="60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276</a:t>
            </a:r>
          </a:p>
        </p:txBody>
      </p:sp>
      <p:sp>
        <p:nvSpPr>
          <p:cNvPr id="16" name="Sous-titre 2">
            <a:extLst>
              <a:ext uri="{FF2B5EF4-FFF2-40B4-BE49-F238E27FC236}">
                <a16:creationId xmlns:a16="http://schemas.microsoft.com/office/drawing/2014/main" id="{26AD7217-F099-4FF7-B544-C23D8368757E}"/>
              </a:ext>
            </a:extLst>
          </p:cNvPr>
          <p:cNvSpPr txBox="1">
            <a:spLocks/>
          </p:cNvSpPr>
          <p:nvPr/>
        </p:nvSpPr>
        <p:spPr>
          <a:xfrm>
            <a:off x="6988547" y="4912658"/>
            <a:ext cx="3598769" cy="60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263</a:t>
            </a:r>
          </a:p>
        </p:txBody>
      </p:sp>
      <p:sp>
        <p:nvSpPr>
          <p:cNvPr id="18" name="Sous-titre 2">
            <a:extLst>
              <a:ext uri="{FF2B5EF4-FFF2-40B4-BE49-F238E27FC236}">
                <a16:creationId xmlns:a16="http://schemas.microsoft.com/office/drawing/2014/main" id="{384E4ABD-B1A5-4AD4-B596-F889FF6137AF}"/>
              </a:ext>
            </a:extLst>
          </p:cNvPr>
          <p:cNvSpPr txBox="1">
            <a:spLocks/>
          </p:cNvSpPr>
          <p:nvPr/>
        </p:nvSpPr>
        <p:spPr>
          <a:xfrm>
            <a:off x="3941951" y="5080785"/>
            <a:ext cx="4064936" cy="603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u="sng" dirty="0"/>
              <a:t>Nombre total de tirages : 539</a:t>
            </a:r>
            <a:endParaRPr lang="fr-FR" dirty="0"/>
          </a:p>
        </p:txBody>
      </p:sp>
      <p:sp>
        <p:nvSpPr>
          <p:cNvPr id="21" name="Sous-titre 2">
            <a:extLst>
              <a:ext uri="{FF2B5EF4-FFF2-40B4-BE49-F238E27FC236}">
                <a16:creationId xmlns:a16="http://schemas.microsoft.com/office/drawing/2014/main" id="{A7ECDE65-6670-49BD-BA08-5E8FCFED981D}"/>
              </a:ext>
            </a:extLst>
          </p:cNvPr>
          <p:cNvSpPr txBox="1">
            <a:spLocks/>
          </p:cNvSpPr>
          <p:nvPr/>
        </p:nvSpPr>
        <p:spPr>
          <a:xfrm>
            <a:off x="2044510" y="5678344"/>
            <a:ext cx="1258983" cy="60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51,2 %</a:t>
            </a:r>
          </a:p>
        </p:txBody>
      </p:sp>
      <p:sp>
        <p:nvSpPr>
          <p:cNvPr id="22" name="Sous-titre 2">
            <a:extLst>
              <a:ext uri="{FF2B5EF4-FFF2-40B4-BE49-F238E27FC236}">
                <a16:creationId xmlns:a16="http://schemas.microsoft.com/office/drawing/2014/main" id="{56E68496-0EEE-45AC-A802-39C376D1DEFF}"/>
              </a:ext>
            </a:extLst>
          </p:cNvPr>
          <p:cNvSpPr txBox="1">
            <a:spLocks/>
          </p:cNvSpPr>
          <p:nvPr/>
        </p:nvSpPr>
        <p:spPr>
          <a:xfrm>
            <a:off x="8207188" y="5559277"/>
            <a:ext cx="1258983" cy="60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48,7%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670401EA-F849-46DB-83AE-B70F31711F2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50"/>
          <a:stretch/>
        </p:blipFill>
        <p:spPr>
          <a:xfrm>
            <a:off x="4901512" y="5860777"/>
            <a:ext cx="1258983" cy="699983"/>
          </a:xfrm>
          <a:prstGeom prst="rect">
            <a:avLst/>
          </a:prstGeom>
        </p:spPr>
      </p:pic>
      <p:sp>
        <p:nvSpPr>
          <p:cNvPr id="23" name="Sous-titre 2">
            <a:extLst>
              <a:ext uri="{FF2B5EF4-FFF2-40B4-BE49-F238E27FC236}">
                <a16:creationId xmlns:a16="http://schemas.microsoft.com/office/drawing/2014/main" id="{3020D540-6496-4A07-900F-542365B6AD41}"/>
              </a:ext>
            </a:extLst>
          </p:cNvPr>
          <p:cNvSpPr txBox="1">
            <a:spLocks/>
          </p:cNvSpPr>
          <p:nvPr/>
        </p:nvSpPr>
        <p:spPr>
          <a:xfrm>
            <a:off x="6988547" y="3863496"/>
            <a:ext cx="4566432" cy="60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200           +        63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D1DE430-B956-4B21-9294-5F8C96AB8B9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1392207" y="-182576"/>
            <a:ext cx="3124014" cy="475488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D3B3E70-47B0-4495-9F10-EB35F11D750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7587891" y="-130423"/>
            <a:ext cx="3222843" cy="4711336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6430C1F-CFD1-4C9D-90B9-1E18A96F256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17581" y="5869616"/>
            <a:ext cx="961838" cy="65867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A9A1742-DE8E-4903-A491-E681A6D64D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1401" y="5978006"/>
            <a:ext cx="658425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877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8" grpId="0" animBg="1"/>
      <p:bldP spid="21" grpId="0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FA950B-194F-BDCC-B790-964BE0634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ous-titre 2">
            <a:extLst>
              <a:ext uri="{FF2B5EF4-FFF2-40B4-BE49-F238E27FC236}">
                <a16:creationId xmlns:a16="http://schemas.microsoft.com/office/drawing/2014/main" id="{C2709594-AFA3-4318-964D-C9DAAE163042}"/>
              </a:ext>
            </a:extLst>
          </p:cNvPr>
          <p:cNvSpPr txBox="1">
            <a:spLocks/>
          </p:cNvSpPr>
          <p:nvPr/>
        </p:nvSpPr>
        <p:spPr>
          <a:xfrm>
            <a:off x="4473387" y="126240"/>
            <a:ext cx="3598769" cy="6030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u="sng" dirty="0"/>
              <a:t>Les jetons :</a:t>
            </a:r>
          </a:p>
        </p:txBody>
      </p:sp>
      <p:sp>
        <p:nvSpPr>
          <p:cNvPr id="15" name="Sous-titre 2">
            <a:extLst>
              <a:ext uri="{FF2B5EF4-FFF2-40B4-BE49-F238E27FC236}">
                <a16:creationId xmlns:a16="http://schemas.microsoft.com/office/drawing/2014/main" id="{E46ED068-832F-48D1-8832-817CA1815B95}"/>
              </a:ext>
            </a:extLst>
          </p:cNvPr>
          <p:cNvSpPr txBox="1">
            <a:spLocks/>
          </p:cNvSpPr>
          <p:nvPr/>
        </p:nvSpPr>
        <p:spPr>
          <a:xfrm>
            <a:off x="4968800" y="1133353"/>
            <a:ext cx="6702679" cy="133187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5 jetons jaunes sur 10 jetons au total -&gt; 5 chances sur 10 d’obtenir jaune</a:t>
            </a:r>
          </a:p>
          <a:p>
            <a:r>
              <a:rPr lang="fr-FR" dirty="0"/>
              <a:t>5 jetons verts sur 10 jetons au total -&gt; 5 chances sur 10 d’obtenir vert</a:t>
            </a:r>
          </a:p>
        </p:txBody>
      </p:sp>
      <p:sp>
        <p:nvSpPr>
          <p:cNvPr id="23" name="Sous-titre 2">
            <a:extLst>
              <a:ext uri="{FF2B5EF4-FFF2-40B4-BE49-F238E27FC236}">
                <a16:creationId xmlns:a16="http://schemas.microsoft.com/office/drawing/2014/main" id="{14C0124B-70D7-4BD9-808A-B21D2564FAC1}"/>
              </a:ext>
            </a:extLst>
          </p:cNvPr>
          <p:cNvSpPr txBox="1">
            <a:spLocks/>
          </p:cNvSpPr>
          <p:nvPr/>
        </p:nvSpPr>
        <p:spPr>
          <a:xfrm>
            <a:off x="5030917" y="2869345"/>
            <a:ext cx="6382537" cy="16304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Autant de chance d’avoir du jaune que du vert. </a:t>
            </a:r>
          </a:p>
          <a:p>
            <a:r>
              <a:rPr lang="fr-FR" dirty="0"/>
              <a:t>50% - 50% </a:t>
            </a:r>
          </a:p>
          <a:p>
            <a:r>
              <a:rPr lang="fr-FR" dirty="0"/>
              <a:t>Une chance sur deux </a:t>
            </a:r>
          </a:p>
        </p:txBody>
      </p:sp>
      <p:sp>
        <p:nvSpPr>
          <p:cNvPr id="19" name="Sous-titre 2">
            <a:extLst>
              <a:ext uri="{FF2B5EF4-FFF2-40B4-BE49-F238E27FC236}">
                <a16:creationId xmlns:a16="http://schemas.microsoft.com/office/drawing/2014/main" id="{4F4329A3-8810-4CCD-BBF9-6AA908C72F0C}"/>
              </a:ext>
            </a:extLst>
          </p:cNvPr>
          <p:cNvSpPr txBox="1">
            <a:spLocks/>
          </p:cNvSpPr>
          <p:nvPr/>
        </p:nvSpPr>
        <p:spPr>
          <a:xfrm>
            <a:off x="4153720" y="5828021"/>
            <a:ext cx="6382537" cy="6610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 dirty="0"/>
              <a:t>5 chances sur 10 = 1 chance sur 2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A402398-AE3F-4BF0-B54B-3D6EEAC9C8D6}"/>
              </a:ext>
            </a:extLst>
          </p:cNvPr>
          <p:cNvSpPr txBox="1"/>
          <p:nvPr/>
        </p:nvSpPr>
        <p:spPr>
          <a:xfrm>
            <a:off x="1316508" y="6578233"/>
            <a:ext cx="293547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000" dirty="0"/>
              <a:t>Et </a:t>
            </a:r>
            <a:r>
              <a:rPr lang="fr-FR" sz="1000" dirty="0">
                <a:hlinkClick r:id="rId2"/>
              </a:rPr>
              <a:t>https://www.alloprobabilites.fr/jeux/tirage-urne</a:t>
            </a:r>
            <a:r>
              <a:rPr lang="fr-FR" sz="1000" dirty="0"/>
              <a:t> 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C918970C-2F14-45F3-877B-871FBE702FA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088" y="6371668"/>
            <a:ext cx="786565" cy="452786"/>
          </a:xfrm>
          <a:prstGeom prst="rect">
            <a:avLst/>
          </a:prstGeom>
        </p:spPr>
      </p:pic>
      <p:sp>
        <p:nvSpPr>
          <p:cNvPr id="27" name="Sous-titre 2">
            <a:extLst>
              <a:ext uri="{FF2B5EF4-FFF2-40B4-BE49-F238E27FC236}">
                <a16:creationId xmlns:a16="http://schemas.microsoft.com/office/drawing/2014/main" id="{BC3982AB-51A9-4306-A852-5088099DE784}"/>
              </a:ext>
            </a:extLst>
          </p:cNvPr>
          <p:cNvSpPr txBox="1">
            <a:spLocks/>
          </p:cNvSpPr>
          <p:nvPr/>
        </p:nvSpPr>
        <p:spPr>
          <a:xfrm>
            <a:off x="0" y="6552464"/>
            <a:ext cx="591829" cy="27199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300" dirty="0"/>
              <a:t>D’après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FB440AA-EDC4-4874-B8B8-058219089FB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763" y="238125"/>
            <a:ext cx="1181302" cy="177529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CDF9C8D8-3DD8-465A-9DDB-9B9B031AD35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772" y="2190487"/>
            <a:ext cx="4741237" cy="3544960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39A7E1A3-759A-48C3-8547-7D474B11404F}"/>
              </a:ext>
            </a:extLst>
          </p:cNvPr>
          <p:cNvSpPr txBox="1"/>
          <p:nvPr/>
        </p:nvSpPr>
        <p:spPr>
          <a:xfrm>
            <a:off x="3330552" y="2541233"/>
            <a:ext cx="557288" cy="246221"/>
          </a:xfrm>
          <a:prstGeom prst="rect">
            <a:avLst/>
          </a:prstGeom>
          <a:solidFill>
            <a:srgbClr val="7868A4"/>
          </a:solidFill>
        </p:spPr>
        <p:txBody>
          <a:bodyPr wrap="square" rtlCol="0">
            <a:spAutoFit/>
          </a:bodyPr>
          <a:lstStyle/>
          <a:p>
            <a:r>
              <a:rPr lang="fr-FR" sz="1000" dirty="0">
                <a:solidFill>
                  <a:schemeClr val="bg1"/>
                </a:solidFill>
              </a:rPr>
              <a:t>50045</a:t>
            </a:r>
            <a:endParaRPr lang="fr-FR" sz="1100" dirty="0">
              <a:solidFill>
                <a:schemeClr val="bg1"/>
              </a:solidFill>
            </a:endParaRP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E8B90C6E-94D8-43B4-A7DF-5FBF9DC73B5B}"/>
              </a:ext>
            </a:extLst>
          </p:cNvPr>
          <p:cNvSpPr/>
          <p:nvPr/>
        </p:nvSpPr>
        <p:spPr>
          <a:xfrm>
            <a:off x="3935465" y="4368597"/>
            <a:ext cx="770965" cy="343211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953905C6-C373-416A-9EBD-CCDC4BC093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43128" y="2101704"/>
            <a:ext cx="595522" cy="1005827"/>
          </a:xfrm>
          <a:prstGeom prst="rect">
            <a:avLst/>
          </a:prstGeom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3655C4CF-1407-4B93-9362-0CDB91A2D905}"/>
              </a:ext>
            </a:extLst>
          </p:cNvPr>
          <p:cNvSpPr txBox="1"/>
          <p:nvPr/>
        </p:nvSpPr>
        <p:spPr>
          <a:xfrm>
            <a:off x="3887840" y="2556622"/>
            <a:ext cx="531760" cy="230832"/>
          </a:xfrm>
          <a:prstGeom prst="rect">
            <a:avLst/>
          </a:prstGeom>
          <a:solidFill>
            <a:srgbClr val="7868A4"/>
          </a:solidFill>
        </p:spPr>
        <p:txBody>
          <a:bodyPr wrap="square" rtlCol="0">
            <a:spAutoFit/>
          </a:bodyPr>
          <a:lstStyle/>
          <a:p>
            <a:r>
              <a:rPr lang="fr-FR" sz="900" dirty="0">
                <a:solidFill>
                  <a:schemeClr val="bg1"/>
                </a:solidFill>
              </a:rPr>
              <a:t>100000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2F7C625B-B3CA-4ECC-B293-6D5AF9804C1F}"/>
              </a:ext>
            </a:extLst>
          </p:cNvPr>
          <p:cNvSpPr txBox="1"/>
          <p:nvPr/>
        </p:nvSpPr>
        <p:spPr>
          <a:xfrm>
            <a:off x="2705866" y="2556622"/>
            <a:ext cx="544995" cy="246221"/>
          </a:xfrm>
          <a:prstGeom prst="rect">
            <a:avLst/>
          </a:prstGeom>
          <a:solidFill>
            <a:srgbClr val="7868A4"/>
          </a:solidFill>
        </p:spPr>
        <p:txBody>
          <a:bodyPr wrap="square" rtlCol="0">
            <a:spAutoFit/>
          </a:bodyPr>
          <a:lstStyle/>
          <a:p>
            <a:r>
              <a:rPr lang="fr-FR" sz="1000" dirty="0">
                <a:solidFill>
                  <a:schemeClr val="bg1"/>
                </a:solidFill>
              </a:rPr>
              <a:t>49955</a:t>
            </a:r>
          </a:p>
        </p:txBody>
      </p:sp>
      <p:sp>
        <p:nvSpPr>
          <p:cNvPr id="35" name="Sous-titre 2">
            <a:extLst>
              <a:ext uri="{FF2B5EF4-FFF2-40B4-BE49-F238E27FC236}">
                <a16:creationId xmlns:a16="http://schemas.microsoft.com/office/drawing/2014/main" id="{957ACB9A-2B47-42F1-B0D5-0843FFAD4D71}"/>
              </a:ext>
            </a:extLst>
          </p:cNvPr>
          <p:cNvSpPr txBox="1">
            <a:spLocks/>
          </p:cNvSpPr>
          <p:nvPr/>
        </p:nvSpPr>
        <p:spPr>
          <a:xfrm>
            <a:off x="5866286" y="4605328"/>
            <a:ext cx="4907705" cy="7842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i="1" dirty="0">
                <a:solidFill>
                  <a:srgbClr val="FF0000"/>
                </a:solidFill>
              </a:rPr>
              <a:t>Qu’on remue bien le contenu de l’enveloppe ou pas.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96076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FA950B-194F-BDCC-B790-964BE0634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BCD97D62-800F-4155-985C-053367EB6685}"/>
              </a:ext>
            </a:extLst>
          </p:cNvPr>
          <p:cNvCxnSpPr/>
          <p:nvPr/>
        </p:nvCxnSpPr>
        <p:spPr>
          <a:xfrm>
            <a:off x="619800" y="3686174"/>
            <a:ext cx="1080000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BFE51DF5-4629-4570-80B6-4072A7CEA1AF}"/>
              </a:ext>
            </a:extLst>
          </p:cNvPr>
          <p:cNvCxnSpPr/>
          <p:nvPr/>
        </p:nvCxnSpPr>
        <p:spPr>
          <a:xfrm>
            <a:off x="619801" y="3333749"/>
            <a:ext cx="0" cy="77152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3D5108E-C1C3-432F-BF65-F001E196B5AC}"/>
              </a:ext>
            </a:extLst>
          </p:cNvPr>
          <p:cNvCxnSpPr/>
          <p:nvPr/>
        </p:nvCxnSpPr>
        <p:spPr>
          <a:xfrm>
            <a:off x="11419800" y="3333748"/>
            <a:ext cx="0" cy="77152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19E94933-4377-4F85-942F-E30DE7A09084}"/>
              </a:ext>
            </a:extLst>
          </p:cNvPr>
          <p:cNvCxnSpPr/>
          <p:nvPr/>
        </p:nvCxnSpPr>
        <p:spPr>
          <a:xfrm>
            <a:off x="6019799" y="3300411"/>
            <a:ext cx="0" cy="77152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14B4A2F1-93F5-4372-BF5A-0A00D7F3970F}"/>
              </a:ext>
            </a:extLst>
          </p:cNvPr>
          <p:cNvSpPr txBox="1"/>
          <p:nvPr/>
        </p:nvSpPr>
        <p:spPr>
          <a:xfrm>
            <a:off x="123825" y="4316967"/>
            <a:ext cx="1323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impossible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13785A0-9C4B-48D5-BF69-2C812DA15BC9}"/>
              </a:ext>
            </a:extLst>
          </p:cNvPr>
          <p:cNvSpPr txBox="1"/>
          <p:nvPr/>
        </p:nvSpPr>
        <p:spPr>
          <a:xfrm>
            <a:off x="5324475" y="4273033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1 chance sur 2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8D31097-E8C8-4446-980E-9A6A0386FD6B}"/>
              </a:ext>
            </a:extLst>
          </p:cNvPr>
          <p:cNvSpPr txBox="1"/>
          <p:nvPr/>
        </p:nvSpPr>
        <p:spPr>
          <a:xfrm>
            <a:off x="10991175" y="4214036"/>
            <a:ext cx="1029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certain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6E76F7E-E5C7-47DB-94A4-B4E8AFC67CEE}"/>
              </a:ext>
            </a:extLst>
          </p:cNvPr>
          <p:cNvSpPr txBox="1"/>
          <p:nvPr/>
        </p:nvSpPr>
        <p:spPr>
          <a:xfrm>
            <a:off x="2519699" y="3267075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peu probable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D620F86-D1C6-47AA-BDEF-AF55C4FE6FDC}"/>
              </a:ext>
            </a:extLst>
          </p:cNvPr>
          <p:cNvSpPr txBox="1"/>
          <p:nvPr/>
        </p:nvSpPr>
        <p:spPr>
          <a:xfrm>
            <a:off x="8577599" y="3267075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probable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CFC4CE3B-3615-4980-8B35-EE8E2BF1A1B7}"/>
              </a:ext>
            </a:extLst>
          </p:cNvPr>
          <p:cNvSpPr/>
          <p:nvPr/>
        </p:nvSpPr>
        <p:spPr>
          <a:xfrm>
            <a:off x="2695575" y="161925"/>
            <a:ext cx="1190625" cy="185737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1B01CE11-609E-442C-8F61-4212F4256B97}"/>
              </a:ext>
            </a:extLst>
          </p:cNvPr>
          <p:cNvSpPr/>
          <p:nvPr/>
        </p:nvSpPr>
        <p:spPr>
          <a:xfrm>
            <a:off x="2905125" y="285750"/>
            <a:ext cx="276225" cy="25717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8938F1C2-9188-48D6-852F-EA68074F6B51}"/>
              </a:ext>
            </a:extLst>
          </p:cNvPr>
          <p:cNvSpPr/>
          <p:nvPr/>
        </p:nvSpPr>
        <p:spPr>
          <a:xfrm>
            <a:off x="2905125" y="616743"/>
            <a:ext cx="276225" cy="25717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1BD41C28-78EE-4CD7-8899-7B3C7E57CEFC}"/>
              </a:ext>
            </a:extLst>
          </p:cNvPr>
          <p:cNvSpPr/>
          <p:nvPr/>
        </p:nvSpPr>
        <p:spPr>
          <a:xfrm>
            <a:off x="2905125" y="962024"/>
            <a:ext cx="276225" cy="25717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8C093423-DC30-44F0-955A-01D22B8B20D6}"/>
              </a:ext>
            </a:extLst>
          </p:cNvPr>
          <p:cNvSpPr/>
          <p:nvPr/>
        </p:nvSpPr>
        <p:spPr>
          <a:xfrm>
            <a:off x="2928937" y="1314449"/>
            <a:ext cx="276225" cy="25717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6484F59F-A7D3-437B-8E48-2A92910CD48B}"/>
              </a:ext>
            </a:extLst>
          </p:cNvPr>
          <p:cNvSpPr/>
          <p:nvPr/>
        </p:nvSpPr>
        <p:spPr>
          <a:xfrm>
            <a:off x="2905125" y="1666874"/>
            <a:ext cx="276225" cy="25717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1871646A-5C03-4E57-B0C9-4F4FF247AFBE}"/>
              </a:ext>
            </a:extLst>
          </p:cNvPr>
          <p:cNvSpPr/>
          <p:nvPr/>
        </p:nvSpPr>
        <p:spPr>
          <a:xfrm>
            <a:off x="3371850" y="285750"/>
            <a:ext cx="276225" cy="25717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FAA65BE1-B951-4DE8-A675-3626AD834CBB}"/>
              </a:ext>
            </a:extLst>
          </p:cNvPr>
          <p:cNvSpPr/>
          <p:nvPr/>
        </p:nvSpPr>
        <p:spPr>
          <a:xfrm>
            <a:off x="3371850" y="616743"/>
            <a:ext cx="276225" cy="25717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61B1261A-8EBE-4ECB-BEEF-F1424CF13EDA}"/>
              </a:ext>
            </a:extLst>
          </p:cNvPr>
          <p:cNvSpPr/>
          <p:nvPr/>
        </p:nvSpPr>
        <p:spPr>
          <a:xfrm>
            <a:off x="3371850" y="962024"/>
            <a:ext cx="276225" cy="25717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D4B24957-F552-4DCB-AF36-56F77458D557}"/>
              </a:ext>
            </a:extLst>
          </p:cNvPr>
          <p:cNvSpPr/>
          <p:nvPr/>
        </p:nvSpPr>
        <p:spPr>
          <a:xfrm>
            <a:off x="3395662" y="1314449"/>
            <a:ext cx="276225" cy="25717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E29E52C3-7878-4F74-878A-D3182DDFEF2E}"/>
              </a:ext>
            </a:extLst>
          </p:cNvPr>
          <p:cNvSpPr/>
          <p:nvPr/>
        </p:nvSpPr>
        <p:spPr>
          <a:xfrm>
            <a:off x="3371850" y="1666874"/>
            <a:ext cx="276225" cy="25717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B25AB249-EBB7-4C19-BC61-754B864593A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1909" y="114087"/>
            <a:ext cx="2565331" cy="1953048"/>
          </a:xfrm>
          <a:prstGeom prst="rect">
            <a:avLst/>
          </a:prstGeom>
        </p:spPr>
      </p:pic>
      <p:sp>
        <p:nvSpPr>
          <p:cNvPr id="33" name="Ellipse 32">
            <a:extLst>
              <a:ext uri="{FF2B5EF4-FFF2-40B4-BE49-F238E27FC236}">
                <a16:creationId xmlns:a16="http://schemas.microsoft.com/office/drawing/2014/main" id="{6CB3AF46-4E93-45BC-8B2C-EF1BC29413A6}"/>
              </a:ext>
            </a:extLst>
          </p:cNvPr>
          <p:cNvSpPr/>
          <p:nvPr/>
        </p:nvSpPr>
        <p:spPr>
          <a:xfrm>
            <a:off x="8577599" y="76200"/>
            <a:ext cx="2228850" cy="220979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E1458222-7E0D-4167-A5B5-52BF5B2C715F}"/>
              </a:ext>
            </a:extLst>
          </p:cNvPr>
          <p:cNvSpPr txBox="1"/>
          <p:nvPr/>
        </p:nvSpPr>
        <p:spPr>
          <a:xfrm>
            <a:off x="785812" y="5543551"/>
            <a:ext cx="109156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Inventez les situations pour que </a:t>
            </a:r>
            <a:r>
              <a:rPr lang="fr-FR" b="1" u="sng" dirty="0"/>
              <a:t>ça ne soit pas une chance sur deux d’avoir du jaune, ni impossible, ni certain</a:t>
            </a:r>
            <a:r>
              <a:rPr lang="fr-FR" dirty="0"/>
              <a:t>. 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4E59A3E4-5AFE-4691-8121-6E4863B5D7B7}"/>
              </a:ext>
            </a:extLst>
          </p:cNvPr>
          <p:cNvSpPr txBox="1"/>
          <p:nvPr/>
        </p:nvSpPr>
        <p:spPr>
          <a:xfrm>
            <a:off x="8586449" y="2239475"/>
            <a:ext cx="27813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i="1" dirty="0"/>
              <a:t>Partagez la roue en différentes secteurs avant de la colorier.</a:t>
            </a:r>
          </a:p>
        </p:txBody>
      </p:sp>
    </p:spTree>
    <p:extLst>
      <p:ext uri="{BB962C8B-B14F-4D97-AF65-F5344CB8AC3E}">
        <p14:creationId xmlns:p14="http://schemas.microsoft.com/office/powerpoint/2010/main" val="3931279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FA950B-194F-BDCC-B790-964BE0634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BCD97D62-800F-4155-985C-053367EB6685}"/>
              </a:ext>
            </a:extLst>
          </p:cNvPr>
          <p:cNvCxnSpPr/>
          <p:nvPr/>
        </p:nvCxnSpPr>
        <p:spPr>
          <a:xfrm>
            <a:off x="495975" y="4210049"/>
            <a:ext cx="1080000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BFE51DF5-4629-4570-80B6-4072A7CEA1AF}"/>
              </a:ext>
            </a:extLst>
          </p:cNvPr>
          <p:cNvCxnSpPr/>
          <p:nvPr/>
        </p:nvCxnSpPr>
        <p:spPr>
          <a:xfrm>
            <a:off x="495976" y="3857624"/>
            <a:ext cx="0" cy="77152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3D5108E-C1C3-432F-BF65-F001E196B5AC}"/>
              </a:ext>
            </a:extLst>
          </p:cNvPr>
          <p:cNvCxnSpPr/>
          <p:nvPr/>
        </p:nvCxnSpPr>
        <p:spPr>
          <a:xfrm>
            <a:off x="11295975" y="3857623"/>
            <a:ext cx="0" cy="77152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19E94933-4377-4F85-942F-E30DE7A09084}"/>
              </a:ext>
            </a:extLst>
          </p:cNvPr>
          <p:cNvCxnSpPr/>
          <p:nvPr/>
        </p:nvCxnSpPr>
        <p:spPr>
          <a:xfrm>
            <a:off x="5895974" y="3824286"/>
            <a:ext cx="0" cy="77152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14B4A2F1-93F5-4372-BF5A-0A00D7F3970F}"/>
              </a:ext>
            </a:extLst>
          </p:cNvPr>
          <p:cNvSpPr txBox="1"/>
          <p:nvPr/>
        </p:nvSpPr>
        <p:spPr>
          <a:xfrm>
            <a:off x="0" y="4840842"/>
            <a:ext cx="1323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impossible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13785A0-9C4B-48D5-BF69-2C812DA15BC9}"/>
              </a:ext>
            </a:extLst>
          </p:cNvPr>
          <p:cNvSpPr txBox="1"/>
          <p:nvPr/>
        </p:nvSpPr>
        <p:spPr>
          <a:xfrm>
            <a:off x="5200650" y="4796908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1 chance sur 2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8D31097-E8C8-4446-980E-9A6A0386FD6B}"/>
              </a:ext>
            </a:extLst>
          </p:cNvPr>
          <p:cNvSpPr txBox="1"/>
          <p:nvPr/>
        </p:nvSpPr>
        <p:spPr>
          <a:xfrm>
            <a:off x="10867350" y="4737911"/>
            <a:ext cx="1029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certain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6E76F7E-E5C7-47DB-94A4-B4E8AFC67CEE}"/>
              </a:ext>
            </a:extLst>
          </p:cNvPr>
          <p:cNvSpPr txBox="1"/>
          <p:nvPr/>
        </p:nvSpPr>
        <p:spPr>
          <a:xfrm>
            <a:off x="2395874" y="379095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peu probable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D620F86-D1C6-47AA-BDEF-AF55C4FE6FDC}"/>
              </a:ext>
            </a:extLst>
          </p:cNvPr>
          <p:cNvSpPr txBox="1"/>
          <p:nvPr/>
        </p:nvSpPr>
        <p:spPr>
          <a:xfrm>
            <a:off x="8453774" y="379095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probable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E1458222-7E0D-4167-A5B5-52BF5B2C715F}"/>
              </a:ext>
            </a:extLst>
          </p:cNvPr>
          <p:cNvSpPr txBox="1"/>
          <p:nvPr/>
        </p:nvSpPr>
        <p:spPr>
          <a:xfrm>
            <a:off x="7586662" y="1362671"/>
            <a:ext cx="450056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J’ai une chance sur deux d’obtenir du jaune ! </a:t>
            </a:r>
          </a:p>
          <a:p>
            <a:endParaRPr lang="fr-FR" dirty="0"/>
          </a:p>
          <a:p>
            <a:r>
              <a:rPr lang="fr-FR" dirty="0"/>
              <a:t>VRAI   ou    FAUX ? </a:t>
            </a:r>
          </a:p>
          <a:p>
            <a:endParaRPr lang="fr-FR" dirty="0"/>
          </a:p>
          <a:p>
            <a:r>
              <a:rPr lang="fr-FR" dirty="0"/>
              <a:t>Pourquoi ?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9785FE7-B05D-46F3-B73D-44EDCEFECBB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64663" y="656790"/>
            <a:ext cx="3062622" cy="296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90952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567</Words>
  <Application>Microsoft Office PowerPoint</Application>
  <PresentationFormat>Grand écran</PresentationFormat>
  <Paragraphs>104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9" baseType="lpstr">
      <vt:lpstr>Aptos</vt:lpstr>
      <vt:lpstr>Aptos Display</vt:lpstr>
      <vt:lpstr>Arial</vt:lpstr>
      <vt:lpstr>Thème Office</vt:lpstr>
      <vt:lpstr>Impression d’avoir :   - plus de jaune - plus de vert - autant  - « On ne sait pas… »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Impossible ? Peu probable ? Probable ? Certain ?</dc:title>
  <dc:creator>Longhini, Allan</dc:creator>
  <cp:lastModifiedBy>Laurent DURON</cp:lastModifiedBy>
  <cp:revision>34</cp:revision>
  <dcterms:created xsi:type="dcterms:W3CDTF">2025-12-01T19:46:45Z</dcterms:created>
  <dcterms:modified xsi:type="dcterms:W3CDTF">2026-06-24T15:02:16Z</dcterms:modified>
</cp:coreProperties>
</file>