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8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5" r:id="rId17"/>
    <p:sldId id="272" r:id="rId18"/>
    <p:sldId id="273" r:id="rId19"/>
    <p:sldId id="274" r:id="rId20"/>
    <p:sldId id="275" r:id="rId21"/>
    <p:sldId id="283" r:id="rId22"/>
    <p:sldId id="277" r:id="rId23"/>
    <p:sldId id="278" r:id="rId24"/>
    <p:sldId id="279" r:id="rId25"/>
    <p:sldId id="276" r:id="rId26"/>
    <p:sldId id="281" r:id="rId27"/>
    <p:sldId id="284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BD8D3-74CE-4A08-9DF1-D592907CF114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FFD1C-B3CE-4A79-AC0E-5673D685E0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450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74B7-6956-4638-9B8C-70F32E9D3B59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5856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faudrait peut-être rajouter « identiques »</a:t>
            </a:r>
            <a:r>
              <a:rPr lang="fr-FR" baseline="0" dirty="0" smtClean="0"/>
              <a:t> pour éviter les réponses du type « ça dépend de la taille des cailloux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4D45-1E46-407F-861C-991175F4820D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61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23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88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954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3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3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46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70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798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17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105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507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BD7F-D91B-40B8-9312-E379C94F00EF}" type="datetimeFigureOut">
              <a:rPr lang="fr-FR" smtClean="0"/>
              <a:t>13/01/2019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6E02-D650-47DE-9F88-6817655D92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99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course aux nombres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CM2 - sixième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7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13" y="2554968"/>
            <a:ext cx="7048500" cy="17335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39616" y="119675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Complète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7141029" y="2554968"/>
                <a:ext cx="70852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4,5</m:t>
                      </m:r>
                    </m:oMath>
                  </m:oMathPara>
                </a14:m>
                <a:endParaRPr lang="fr-FR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029" y="2554968"/>
                <a:ext cx="708527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53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778000" y="1240971"/>
                <a:ext cx="9013371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/>
                  <a:t>Ecriture décimale de  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4400" dirty="0" smtClean="0"/>
                  <a:t> </a:t>
                </a:r>
                <a:endParaRPr lang="fr-FR" sz="4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0" y="1240971"/>
                <a:ext cx="9013371" cy="1054071"/>
              </a:xfrm>
              <a:prstGeom prst="rect">
                <a:avLst/>
              </a:prstGeom>
              <a:blipFill rotWithShape="0">
                <a:blip r:embed="rId2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5646058" y="3436257"/>
                <a:ext cx="144911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2,37</m:t>
                      </m:r>
                    </m:oMath>
                  </m:oMathPara>
                </a14:m>
                <a:endParaRPr lang="fr-FR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058" y="3436257"/>
                <a:ext cx="144911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06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22" y="956582"/>
            <a:ext cx="4532205" cy="3744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156827" y="1074057"/>
            <a:ext cx="5903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périmètre du triangle ABC est égal à</a:t>
            </a:r>
            <a:endParaRPr lang="fr-F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7075714" y="2828582"/>
                <a:ext cx="152445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22,3 </m:t>
                    </m:r>
                  </m:oMath>
                </a14:m>
                <a:r>
                  <a:rPr lang="fr-FR" sz="3600" dirty="0" smtClean="0">
                    <a:solidFill>
                      <a:srgbClr val="FF0000"/>
                    </a:solidFill>
                  </a:rPr>
                  <a:t>cm</a:t>
                </a:r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714" y="2828582"/>
                <a:ext cx="1524456" cy="553998"/>
              </a:xfrm>
              <a:prstGeom prst="rect">
                <a:avLst/>
              </a:prstGeom>
              <a:blipFill rotWithShape="0">
                <a:blip r:embed="rId3"/>
                <a:stretch>
                  <a:fillRect t="-25275" r="-17200" b="-494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4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469" y="2080757"/>
            <a:ext cx="2413522" cy="2448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16743" y="740229"/>
            <a:ext cx="8701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fraction de la figure qui est colorée ?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7736114" y="2383971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FR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114" y="2383971"/>
                <a:ext cx="399148" cy="11564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19536" y="148478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Le plus grand nombre écrit avec deux chiffres est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447928" y="3428998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</a:rPr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20652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855640" y="2996953"/>
                <a:ext cx="448392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latin typeface="Cambria Math"/>
                        </a:rPr>
                        <m:t>99+</m:t>
                      </m:r>
                      <m:r>
                        <a:rPr lang="fr-FR" sz="7200" i="1"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fr-FR" sz="72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fr-FR" sz="72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996952"/>
                <a:ext cx="4483920" cy="12003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6960097" y="2924945"/>
                <a:ext cx="192713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solidFill>
                            <a:srgbClr val="FF0000"/>
                          </a:solidFill>
                          <a:latin typeface="Cambria Math"/>
                        </a:rPr>
                        <m:t>125</m:t>
                      </m:r>
                    </m:oMath>
                  </m:oMathPara>
                </a14:m>
                <a:endParaRPr lang="fr-FR" sz="7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924944"/>
                <a:ext cx="1927131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5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788228" y="3211285"/>
                <a:ext cx="47865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5400" b="0" i="1" smtClean="0">
                        <a:latin typeface="Cambria Math" panose="02040503050406030204" pitchFamily="18" charset="0"/>
                      </a:rPr>
                      <m:t>3,07 </m:t>
                    </m:r>
                  </m:oMath>
                </a14:m>
                <a:r>
                  <a:rPr lang="fr-FR" sz="5400" dirty="0" smtClean="0"/>
                  <a:t>km </a:t>
                </a:r>
                <a14:m>
                  <m:oMath xmlns:m="http://schemas.openxmlformats.org/officeDocument/2006/math">
                    <m:r>
                      <a:rPr lang="fr-FR" sz="5400" b="0" i="1" smtClean="0">
                        <a:latin typeface="Cambria Math" panose="02040503050406030204" pitchFamily="18" charset="0"/>
                      </a:rPr>
                      <m:t>=…  </m:t>
                    </m:r>
                  </m:oMath>
                </a14:m>
                <a:r>
                  <a:rPr lang="fr-FR" sz="5400" dirty="0" smtClean="0"/>
                  <a:t>m </a:t>
                </a:r>
                <a:endParaRPr lang="fr-FR" sz="5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228" y="3211285"/>
                <a:ext cx="4786567" cy="830997"/>
              </a:xfrm>
              <a:prstGeom prst="rect">
                <a:avLst/>
              </a:prstGeom>
              <a:blipFill rotWithShape="0">
                <a:blip r:embed="rId2"/>
                <a:stretch>
                  <a:fillRect t="-25735" r="-7761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2639616" y="119675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Complète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6328229" y="3211284"/>
                <a:ext cx="16895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3070</m:t>
                      </m:r>
                    </m:oMath>
                  </m:oMathPara>
                </a14:m>
                <a:endParaRPr lang="fr-FR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229" y="3211284"/>
                <a:ext cx="168956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67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19536" y="148478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Le chiffre des dixièmes de 17,18 est: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447928" y="3428999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140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778000" y="1240971"/>
                <a:ext cx="9013371" cy="104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/>
                  <a:t>Ecriture décimale de   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17+</m:t>
                    </m:r>
                    <m:f>
                      <m:f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0" y="1240971"/>
                <a:ext cx="9013371" cy="1049839"/>
              </a:xfrm>
              <a:prstGeom prst="rect">
                <a:avLst/>
              </a:prstGeom>
              <a:blipFill rotWithShape="0">
                <a:blip r:embed="rId2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5646058" y="3436257"/>
                <a:ext cx="183223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17,02</m:t>
                      </m:r>
                    </m:oMath>
                  </m:oMathPara>
                </a14:m>
                <a:endParaRPr lang="fr-FR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058" y="3436257"/>
                <a:ext cx="1832233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64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524125"/>
            <a:ext cx="8153400" cy="18097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39616" y="119675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Complète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4194629" y="3718322"/>
                <a:ext cx="78867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4,2</m:t>
                      </m:r>
                    </m:oMath>
                  </m:oMathPara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629" y="3718322"/>
                <a:ext cx="788677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89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229124" y="2444989"/>
                <a:ext cx="394210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latin typeface="Cambria Math"/>
                          <a:ea typeface="Cambria Math"/>
                        </a:rPr>
                        <m:t>2×11=</m:t>
                      </m:r>
                    </m:oMath>
                  </m:oMathPara>
                </a14:m>
                <a:endParaRPr lang="fr-FR" sz="72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23" y="2444988"/>
                <a:ext cx="394210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6816080" y="2432706"/>
                <a:ext cx="141577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solidFill>
                            <a:srgbClr val="FF0000"/>
                          </a:solidFill>
                          <a:latin typeface="Cambria Math"/>
                        </a:rPr>
                        <m:t>22</m:t>
                      </m:r>
                    </m:oMath>
                  </m:oMathPara>
                </a14:m>
                <a:endParaRPr lang="fr-FR" sz="7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32705"/>
                <a:ext cx="1415772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2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13430" y="1436914"/>
            <a:ext cx="6778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10 stylos coûtent 16 €.</a:t>
            </a:r>
          </a:p>
          <a:p>
            <a:pPr algn="ctr"/>
            <a:r>
              <a:rPr lang="fr-FR" sz="3600" dirty="0"/>
              <a:t>Combien coûtent 5 stylos 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5283200" y="3770086"/>
                <a:ext cx="10034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8 €</m:t>
                      </m:r>
                    </m:oMath>
                  </m:oMathPara>
                </a14:m>
                <a:endParaRPr lang="fr-FR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0" y="3770086"/>
                <a:ext cx="1003480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0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606800" y="2224314"/>
                <a:ext cx="3901196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2,2+0,9=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800" y="2224314"/>
                <a:ext cx="3901196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7366000" y="2178147"/>
                <a:ext cx="1300036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3,1</m:t>
                      </m:r>
                    </m:oMath>
                  </m:oMathPara>
                </a14:m>
                <a:endParaRPr lang="fr-FR" sz="6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0" y="2178147"/>
                <a:ext cx="1300036" cy="10156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8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2528887"/>
            <a:ext cx="8467725" cy="18002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39616" y="119675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Complète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5406571" y="3775114"/>
                <a:ext cx="9634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3,83</m:t>
                      </m:r>
                    </m:oMath>
                  </m:oMathPara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571" y="3775114"/>
                <a:ext cx="963405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15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955656" y="2492897"/>
                <a:ext cx="660629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latin typeface="Cambria Math" panose="02040503050406030204" pitchFamily="18" charset="0"/>
                        </a:rPr>
                        <m:t>25+19+75</m:t>
                      </m:r>
                      <m:r>
                        <a:rPr lang="fr-FR" sz="72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fr-FR" sz="72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56" y="2492896"/>
                <a:ext cx="6606296" cy="12003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8184233" y="2467519"/>
                <a:ext cx="192713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fr-FR" sz="7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fr-FR" sz="7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467518"/>
                <a:ext cx="1927131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13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70743" y="1211943"/>
            <a:ext cx="8452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Le côté d’un </a:t>
            </a:r>
            <a:r>
              <a:rPr lang="fr-FR" sz="4000" dirty="0" smtClean="0"/>
              <a:t>carré mesure 7 </a:t>
            </a:r>
            <a:r>
              <a:rPr lang="fr-FR" sz="4000" dirty="0"/>
              <a:t>cm.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Quel </a:t>
            </a:r>
            <a:r>
              <a:rPr lang="fr-FR" sz="4000" dirty="0"/>
              <a:t>est le périmètre de ce </a:t>
            </a:r>
            <a:r>
              <a:rPr lang="fr-FR" sz="4000" dirty="0" smtClean="0"/>
              <a:t>carré</a:t>
            </a:r>
            <a:r>
              <a:rPr lang="fr-FR" sz="4000" dirty="0"/>
              <a:t> 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942115" y="3523343"/>
                <a:ext cx="1962076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6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28 </m:t>
                    </m:r>
                  </m:oMath>
                </a14:m>
                <a:r>
                  <a:rPr lang="fr-FR" sz="6000" dirty="0" smtClean="0">
                    <a:solidFill>
                      <a:srgbClr val="FF0000"/>
                    </a:solidFill>
                  </a:rPr>
                  <a:t>cm</a:t>
                </a:r>
                <a:endParaRPr lang="fr-FR" sz="6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15" y="3523343"/>
                <a:ext cx="1962076" cy="923330"/>
              </a:xfrm>
              <a:prstGeom prst="rect">
                <a:avLst/>
              </a:prstGeom>
              <a:blipFill rotWithShape="0">
                <a:blip r:embed="rId2"/>
                <a:stretch>
                  <a:fillRect t="-25166" r="-22360" b="-490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78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650343" y="2775857"/>
                <a:ext cx="477374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2,8+</m:t>
                      </m:r>
                      <m:r>
                        <a:rPr lang="fr-FR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⋯=3,1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343" y="2775857"/>
                <a:ext cx="4773743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2639616" y="119675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Complète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5387196" y="2683524"/>
                <a:ext cx="1300036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0,3</m:t>
                      </m:r>
                    </m:oMath>
                  </m:oMathPara>
                </a14:m>
                <a:endParaRPr lang="fr-FR" sz="6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196" y="2683524"/>
                <a:ext cx="1300036" cy="10156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5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778000" y="1240971"/>
                <a:ext cx="9013371" cy="140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/>
                  <a:t>Ecriture décimale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6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fr-FR" sz="6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0" y="1240971"/>
                <a:ext cx="9013371" cy="1403782"/>
              </a:xfrm>
              <a:prstGeom prst="rect">
                <a:avLst/>
              </a:prstGeom>
              <a:blipFill rotWithShape="0">
                <a:blip r:embed="rId2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5646058" y="3436257"/>
                <a:ext cx="106599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5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,3</m:t>
                      </m:r>
                    </m:oMath>
                  </m:oMathPara>
                </a14:m>
                <a:endParaRPr lang="fr-FR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058" y="3436257"/>
                <a:ext cx="1065997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67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033485" y="1672772"/>
                <a:ext cx="713015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0" i="1" smtClean="0">
                          <a:latin typeface="Cambria Math" panose="02040503050406030204" pitchFamily="18" charset="0"/>
                        </a:rPr>
                        <m:t>1 000 000−250 000=</m:t>
                      </m:r>
                    </m:oMath>
                  </m:oMathPara>
                </a14:m>
                <a:endParaRPr lang="fr-FR" sz="5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485" y="1672772"/>
                <a:ext cx="7130157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898572" y="3566886"/>
                <a:ext cx="3185167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750 000</m:t>
                      </m:r>
                    </m:oMath>
                  </m:oMathPara>
                </a14:m>
                <a:endParaRPr lang="fr-FR" sz="6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2" y="3566886"/>
                <a:ext cx="3185167" cy="10156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0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229124" y="2444989"/>
                <a:ext cx="343074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latin typeface="Cambria Math"/>
                        </a:rPr>
                        <m:t>7</m:t>
                      </m:r>
                      <m:r>
                        <a:rPr lang="fr-FR" sz="7200" i="1">
                          <a:latin typeface="Cambria Math"/>
                          <a:ea typeface="Cambria Math"/>
                        </a:rPr>
                        <m:t>×6=</m:t>
                      </m:r>
                    </m:oMath>
                  </m:oMathPara>
                </a14:m>
                <a:endParaRPr lang="fr-FR" sz="72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23" y="2444988"/>
                <a:ext cx="3430747" cy="12003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6659870" y="2432706"/>
                <a:ext cx="141577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solidFill>
                            <a:srgbClr val="FF0000"/>
                          </a:solidFill>
                          <a:latin typeface="Cambria Math"/>
                        </a:rPr>
                        <m:t>42</m:t>
                      </m:r>
                    </m:oMath>
                  </m:oMathPara>
                </a14:m>
                <a:endParaRPr lang="fr-FR" sz="7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870" y="2432705"/>
                <a:ext cx="1415772" cy="12003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80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35560" y="1700809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Le produit de 7 par 5 est égal à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727848" y="3429000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solidFill>
                  <a:srgbClr val="FF0000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03202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415481" y="2466725"/>
                <a:ext cx="794781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fr-FR" sz="4000" i="1">
                              <a:latin typeface="Cambria Math"/>
                            </a:rPr>
                            <m:t>6</m:t>
                          </m:r>
                          <m:r>
                            <a:rPr lang="fr-FR" sz="4000" i="1">
                              <a:latin typeface="Cambria Math"/>
                              <a:ea typeface="Cambria Math"/>
                            </a:rPr>
                            <m:t>×1</m:t>
                          </m:r>
                          <m:r>
                            <a:rPr lang="fr-FR" sz="4000" i="1">
                              <a:latin typeface="Cambria Math" panose="02040503050406030204" pitchFamily="18" charset="0"/>
                              <a:ea typeface="Cambria Math"/>
                            </a:rPr>
                            <m:t>000</m:t>
                          </m:r>
                        </m:e>
                      </m:d>
                      <m:r>
                        <a:rPr lang="fr-FR" sz="4000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fr-FR" sz="4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fr-FR" sz="4000" i="1">
                              <a:latin typeface="Cambria Math"/>
                              <a:ea typeface="Cambria Math"/>
                            </a:rPr>
                            <m:t>9×10</m:t>
                          </m:r>
                        </m:e>
                      </m:d>
                      <m:r>
                        <a:rPr lang="fr-FR" sz="4000" i="1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fr-FR" sz="4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fr-FR" sz="4000" i="1">
                              <a:latin typeface="Cambria Math"/>
                              <a:ea typeface="Cambria Math"/>
                            </a:rPr>
                            <m:t>7×1</m:t>
                          </m:r>
                        </m:e>
                      </m:d>
                      <m:r>
                        <a:rPr lang="fr-FR" sz="40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466725"/>
                <a:ext cx="7947817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9120336" y="2405170"/>
                <a:ext cx="168988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800" i="1">
                          <a:solidFill>
                            <a:srgbClr val="FF0000"/>
                          </a:solidFill>
                          <a:latin typeface="Cambria Math"/>
                        </a:rPr>
                        <m:t>6097</m:t>
                      </m:r>
                    </m:oMath>
                  </m:oMathPara>
                </a14:m>
                <a:endParaRPr lang="fr-FR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405169"/>
                <a:ext cx="1689886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0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39616" y="119675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Complète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87689" y="2996953"/>
                <a:ext cx="553068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latin typeface="Cambria Math"/>
                        </a:rPr>
                        <m:t>18+</m:t>
                      </m:r>
                      <m:r>
                        <a:rPr lang="fr-FR" sz="7200" i="1">
                          <a:latin typeface="Cambria Math"/>
                          <a:ea typeface="Cambria Math"/>
                        </a:rPr>
                        <m:t>…=30</m:t>
                      </m:r>
                    </m:oMath>
                  </m:oMathPara>
                </a14:m>
                <a:endParaRPr lang="fr-FR" sz="72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996952"/>
                <a:ext cx="5530681" cy="12003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5375920" y="2996952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  <a:latin typeface="Cambria" panose="020405030504060302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2858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38" y="2566988"/>
            <a:ext cx="7400925" cy="17240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927648" y="3501008"/>
                <a:ext cx="13681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fr-F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501008"/>
                <a:ext cx="1368152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2639616" y="119675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Complète</a:t>
            </a:r>
          </a:p>
        </p:txBody>
      </p:sp>
    </p:spTree>
    <p:extLst>
      <p:ext uri="{BB962C8B-B14F-4D97-AF65-F5344CB8AC3E}">
        <p14:creationId xmlns:p14="http://schemas.microsoft.com/office/powerpoint/2010/main" val="35065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639617" y="2515363"/>
                <a:ext cx="394210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7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7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99=</m:t>
                      </m:r>
                    </m:oMath>
                  </m:oMathPara>
                </a14:m>
                <a:endParaRPr lang="fr-FR" sz="72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515362"/>
                <a:ext cx="3942105" cy="12003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6888089" y="2507670"/>
                <a:ext cx="192713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495</m:t>
                      </m:r>
                    </m:oMath>
                  </m:oMathPara>
                </a14:m>
                <a:endParaRPr lang="fr-FR" sz="7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507669"/>
                <a:ext cx="1927131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63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29471" y="15978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Je partage équitablement 24 cailloux en 3 tas. Combien de cailloux y a-t-il dans chaque tas?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65267" y="4005065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2210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179</Words>
  <Application>Microsoft Office PowerPoint</Application>
  <PresentationFormat>Grand écran</PresentationFormat>
  <Paragraphs>61</Paragraphs>
  <Slides>27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Cambria Math</vt:lpstr>
      <vt:lpstr>Thème Office</vt:lpstr>
      <vt:lpstr>La course aux 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course aux nombres</dc:title>
  <dc:creator>Michel Barthel</dc:creator>
  <cp:lastModifiedBy>Claire GRANDGIRARD</cp:lastModifiedBy>
  <cp:revision>10</cp:revision>
  <dcterms:created xsi:type="dcterms:W3CDTF">2015-09-21T20:49:45Z</dcterms:created>
  <dcterms:modified xsi:type="dcterms:W3CDTF">2019-01-13T14:57:02Z</dcterms:modified>
</cp:coreProperties>
</file>