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6"/>
  </p:notesMasterIdLst>
  <p:sldIdLst>
    <p:sldId id="326" r:id="rId5"/>
    <p:sldId id="347" r:id="rId6"/>
    <p:sldId id="360" r:id="rId7"/>
    <p:sldId id="348" r:id="rId8"/>
    <p:sldId id="361" r:id="rId9"/>
    <p:sldId id="368" r:id="rId10"/>
    <p:sldId id="346" r:id="rId11"/>
    <p:sldId id="337" r:id="rId12"/>
    <p:sldId id="362" r:id="rId13"/>
    <p:sldId id="363" r:id="rId14"/>
    <p:sldId id="364" r:id="rId15"/>
    <p:sldId id="365" r:id="rId16"/>
    <p:sldId id="366" r:id="rId17"/>
    <p:sldId id="343" r:id="rId18"/>
    <p:sldId id="345" r:id="rId19"/>
    <p:sldId id="342" r:id="rId20"/>
    <p:sldId id="352" r:id="rId21"/>
    <p:sldId id="369" r:id="rId22"/>
    <p:sldId id="371" r:id="rId23"/>
    <p:sldId id="372" r:id="rId24"/>
    <p:sldId id="373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47"/>
            <p14:sldId id="360"/>
            <p14:sldId id="348"/>
            <p14:sldId id="361"/>
            <p14:sldId id="368"/>
            <p14:sldId id="346"/>
            <p14:sldId id="337"/>
            <p14:sldId id="362"/>
            <p14:sldId id="363"/>
            <p14:sldId id="364"/>
            <p14:sldId id="365"/>
            <p14:sldId id="366"/>
            <p14:sldId id="343"/>
            <p14:sldId id="345"/>
            <p14:sldId id="342"/>
            <p14:sldId id="352"/>
            <p14:sldId id="369"/>
            <p14:sldId id="371"/>
            <p14:sldId id="372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53" autoAdjust="0"/>
  </p:normalViewPr>
  <p:slideViewPr>
    <p:cSldViewPr showGuides="1">
      <p:cViewPr varScale="1">
        <p:scale>
          <a:sx n="116" d="100"/>
          <a:sy n="116" d="100"/>
        </p:scale>
        <p:origin x="132" y="11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01/10/2023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32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Sphinx : pas d’envoi de dossier tout se fait directement sur la plateforme SPHINX, idem pour les dossiers qui y sont déposés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37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35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39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71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à bien faire apparaitre les concertations</a:t>
            </a:r>
            <a:r>
              <a:rPr lang="fr-FR" baseline="0" dirty="0"/>
              <a:t> sur la plateforme</a:t>
            </a:r>
          </a:p>
          <a:p>
            <a:r>
              <a:rPr lang="fr-FR" baseline="0" dirty="0"/>
              <a:t>SPHINX: montrer l’architecture de la plateforme, les différentes phases de validation</a:t>
            </a:r>
          </a:p>
          <a:p>
            <a:r>
              <a:rPr lang="fr-FR" baseline="0" dirty="0"/>
              <a:t>A quel moment l’équipe d’appui intervient sur la plateforme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41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à bien faire apparaitre les concertations</a:t>
            </a:r>
            <a:r>
              <a:rPr lang="fr-FR" baseline="0" dirty="0"/>
              <a:t> sur la plateforme</a:t>
            </a:r>
          </a:p>
          <a:p>
            <a:r>
              <a:rPr lang="fr-FR" baseline="0" dirty="0"/>
              <a:t>SPHINX: montrer l’architecture de la plateforme, les différentes phases de validation</a:t>
            </a:r>
          </a:p>
          <a:p>
            <a:r>
              <a:rPr lang="fr-FR" baseline="0" dirty="0"/>
              <a:t>A quel moment l’équipe d’appui intervient sur la plateforme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77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b91674456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7b91674456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27b91674456_3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90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1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03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76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57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54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050" b="1" i="1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La concertation initiale</a:t>
            </a:r>
            <a:br>
              <a:rPr lang="fr-FR" sz="105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Des discussions entre l’ensemble des personnels, familles, élèves et partenaires de l’École.</a:t>
            </a:r>
          </a:p>
          <a:p>
            <a:pPr marL="285750" indent="-285750"/>
            <a:endParaRPr lang="fr-FR" sz="12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i="1" dirty="0"/>
              <a:t>L’élaboration d’un projet pédagogique</a:t>
            </a:r>
            <a:br>
              <a:rPr lang="fr-FR" sz="105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 projet pluriannuel, élaboré, en partie ou totalement sur les piliers fondamentaux : excellence, égalité et bien-être.</a:t>
            </a:r>
          </a:p>
          <a:p>
            <a:pPr marL="285750" indent="-285750"/>
            <a:endParaRPr lang="fr-FR" sz="12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050" b="1" i="1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Le soutien financier</a:t>
            </a:r>
            <a:br>
              <a:rPr lang="fr-FR" sz="105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 accompagnement par un fonds d’innovation pédagogique.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i="1" dirty="0"/>
              <a:t>Temps et moyens des concertations</a:t>
            </a:r>
            <a:br>
              <a:rPr lang="fr-FR" sz="105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Premier degré : 12 heures sur 108 heures (hors temps de formation);</a:t>
            </a:r>
          </a:p>
          <a:p>
            <a:pPr marL="284400"/>
            <a:r>
              <a:rPr lang="fr-FR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Second degré : deux journées banalisées fractionnables.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7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76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70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286BA-A6A3-4641-B982-05130EEB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00868"/>
            <a:ext cx="4248472" cy="3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0BBDB5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308F312-CBAF-5645-8A46-BD427B47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0770"/>
            <a:ext cx="2166312" cy="17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BD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359998" y="1836000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312000" y="180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BDB5"/>
              </a:buClr>
              <a:buSzPts val="750"/>
              <a:buFont typeface="Arial"/>
              <a:buAutoNum type="arabicPeriod"/>
              <a:defRPr sz="750" b="1">
                <a:solidFill>
                  <a:srgbClr val="0BBDB5"/>
                </a:solidFill>
              </a:defRPr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BDB5"/>
              </a:buClr>
              <a:buSzPts val="750"/>
              <a:buFont typeface="Arial"/>
              <a:buAutoNum type="alphaLcPeriod"/>
              <a:defRPr sz="750">
                <a:solidFill>
                  <a:srgbClr val="0BBDB5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11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C697CA-7356-464F-88B7-F6516BFB21B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6087" y="108000"/>
            <a:ext cx="738120" cy="607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BBDB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otre.ecole@ac-nancy-metz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NR.processus.pd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ademecum%20Porteurs%20de%20projet_CNR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683D86-9511-C876-448A-C05A8198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04" y="-42503"/>
            <a:ext cx="9160204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0A57AB-D4D8-2A47-94C0-0FE1DE51D890}"/>
              </a:ext>
            </a:extLst>
          </p:cNvPr>
          <p:cNvSpPr txBox="1"/>
          <p:nvPr/>
        </p:nvSpPr>
        <p:spPr>
          <a:xfrm>
            <a:off x="3779912" y="1888981"/>
            <a:ext cx="30243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Présentation, généralités</a:t>
            </a:r>
          </a:p>
          <a:p>
            <a:pPr algn="ctr"/>
            <a:r>
              <a:rPr lang="fr-FR" b="1" u="sng" dirty="0"/>
              <a:t>et mise en œuvre </a:t>
            </a:r>
          </a:p>
          <a:p>
            <a:endParaRPr lang="fr-FR" dirty="0"/>
          </a:p>
          <a:p>
            <a:pPr algn="ctr"/>
            <a:r>
              <a:rPr lang="fr-FR" dirty="0"/>
              <a:t>Formation continuée des Directeurs</a:t>
            </a:r>
          </a:p>
          <a:p>
            <a:endParaRPr lang="fr-FR" dirty="0"/>
          </a:p>
          <a:p>
            <a:pPr algn="ctr"/>
            <a:r>
              <a:rPr lang="fr-FR" sz="1600" u="sng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n</a:t>
            </a:r>
            <a:r>
              <a:rPr lang="fr-FR" sz="1600" u="sng" dirty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  <a:hlinkClick r:id="rId4"/>
              </a:rPr>
              <a:t>otre.ecole@ac-nancy-metz.fr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ea typeface="Arial"/>
              <a:cs typeface="Arial"/>
              <a:sym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26594"/>
            <a:ext cx="6623800" cy="720000"/>
          </a:xfrm>
        </p:spPr>
        <p:txBody>
          <a:bodyPr/>
          <a:lstStyle/>
          <a:p>
            <a:r>
              <a:rPr lang="fr-FR" sz="3200" dirty="0" err="1"/>
              <a:t>Vademecum</a:t>
            </a:r>
            <a:r>
              <a:rPr lang="fr-FR" sz="3200" dirty="0"/>
              <a:t> « Porteur de projet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5650A-69E2-74C6-049C-7FE120EB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D2835-DB63-C8F4-AEF9-9AB4A745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E338-ED11-42B8-7A15-1449DB7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8028384" y="4876006"/>
            <a:ext cx="864096" cy="26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8" y="830392"/>
            <a:ext cx="7543661" cy="2370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63814"/>
          <a:stretch/>
        </p:blipFill>
        <p:spPr>
          <a:xfrm>
            <a:off x="77288" y="2787976"/>
            <a:ext cx="757343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9301" y="3195535"/>
            <a:ext cx="7668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Lien de connexion : </a:t>
            </a:r>
            <a:r>
              <a:rPr lang="fr-FR" sz="1400" b="1" dirty="0">
                <a:solidFill>
                  <a:srgbClr val="0000FF"/>
                </a:solidFill>
              </a:rPr>
              <a:t>ici </a:t>
            </a:r>
            <a:endParaRPr lang="fr-FR" sz="1400" dirty="0">
              <a:solidFill>
                <a:srgbClr val="0000FF"/>
              </a:solidFill>
            </a:endParaRPr>
          </a:p>
          <a:p>
            <a:r>
              <a:rPr lang="fr-FR" sz="1400" dirty="0">
                <a:solidFill>
                  <a:srgbClr val="0462C1"/>
                </a:solidFill>
              </a:rPr>
              <a:t>https://analyses-educenquete.adc.education.fr/DGESCO-B12/NEFE_depot/Deposant.htm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▪ Login : </a:t>
            </a:r>
            <a:r>
              <a:rPr lang="fr-FR" sz="1400" b="1" dirty="0">
                <a:solidFill>
                  <a:srgbClr val="000000"/>
                </a:solidFill>
              </a:rPr>
              <a:t>Nancy-Metz 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▪ Mot de passe : </a:t>
            </a:r>
            <a:r>
              <a:rPr lang="fr-FR" sz="1400" b="1" dirty="0">
                <a:solidFill>
                  <a:srgbClr val="000000"/>
                </a:solidFill>
              </a:rPr>
              <a:t>PU80 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0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95486"/>
            <a:ext cx="6623800" cy="720000"/>
          </a:xfrm>
        </p:spPr>
        <p:txBody>
          <a:bodyPr/>
          <a:lstStyle/>
          <a:p>
            <a:r>
              <a:rPr lang="fr-FR" sz="3200" dirty="0" err="1"/>
              <a:t>Vademecum</a:t>
            </a:r>
            <a:r>
              <a:rPr lang="fr-FR" sz="3200" dirty="0"/>
              <a:t> « Porteur de projet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5650A-69E2-74C6-049C-7FE120EB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D2835-DB63-C8F4-AEF9-9AB4A745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E338-ED11-42B8-7A15-1449DB7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8028384" y="4876006"/>
            <a:ext cx="864096" cy="26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47704"/>
            <a:ext cx="6398664" cy="40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6623800" cy="720000"/>
          </a:xfrm>
        </p:spPr>
        <p:txBody>
          <a:bodyPr/>
          <a:lstStyle/>
          <a:p>
            <a:r>
              <a:rPr lang="fr-FR" sz="3200" dirty="0" err="1"/>
              <a:t>Vademecum</a:t>
            </a:r>
            <a:r>
              <a:rPr lang="fr-FR" sz="3200" dirty="0"/>
              <a:t> « Porteur de projet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5650A-69E2-74C6-049C-7FE120EB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D2835-DB63-C8F4-AEF9-9AB4A745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E338-ED11-42B8-7A15-1449DB7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8028384" y="4876006"/>
            <a:ext cx="864096" cy="26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47704"/>
            <a:ext cx="6398664" cy="40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26594"/>
            <a:ext cx="6623800" cy="720000"/>
          </a:xfrm>
        </p:spPr>
        <p:txBody>
          <a:bodyPr/>
          <a:lstStyle/>
          <a:p>
            <a:r>
              <a:rPr lang="fr-FR" sz="3200" dirty="0" err="1"/>
              <a:t>Vademecum</a:t>
            </a:r>
            <a:r>
              <a:rPr lang="fr-FR" sz="3200" dirty="0"/>
              <a:t> « Porteur de projet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5650A-69E2-74C6-049C-7FE120EB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D2835-DB63-C8F4-AEF9-9AB4A745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E338-ED11-42B8-7A15-1449DB7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8028384" y="4876006"/>
            <a:ext cx="864096" cy="26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9582"/>
            <a:ext cx="6868484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104077"/>
            <a:ext cx="3695311" cy="485942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43558"/>
            <a:ext cx="6623800" cy="720000"/>
          </a:xfrm>
        </p:spPr>
        <p:txBody>
          <a:bodyPr/>
          <a:lstStyle/>
          <a:p>
            <a:r>
              <a:rPr lang="fr-FR" sz="3200" dirty="0"/>
              <a:t>Fiche portrait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5566"/>
            <a:ext cx="9036496" cy="319143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732"/>
            <a:ext cx="6623800" cy="720000"/>
          </a:xfrm>
        </p:spPr>
        <p:txBody>
          <a:bodyPr/>
          <a:lstStyle/>
          <a:p>
            <a:r>
              <a:rPr lang="fr-FR" sz="3200" dirty="0"/>
              <a:t>Trame budget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5EF94-13E0-8870-A197-A205C819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8424000" cy="720000"/>
          </a:xfrm>
        </p:spPr>
        <p:txBody>
          <a:bodyPr/>
          <a:lstStyle/>
          <a:p>
            <a:r>
              <a:rPr lang="fr-FR" dirty="0"/>
              <a:t>CNR, </a:t>
            </a:r>
            <a:r>
              <a:rPr lang="fr-FR" dirty="0">
                <a:hlinkClick r:id="rId2" action="ppaction://hlinkfile"/>
              </a:rPr>
              <a:t>processus</a:t>
            </a:r>
            <a:r>
              <a:rPr lang="fr-FR" dirty="0"/>
              <a:t> de construction, de validation et de suivi des projets.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7C552E-C86A-110F-EA36-0F94326D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5935E1-AB86-ABEF-B579-C717610B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0204"/>
          <a:stretch/>
        </p:blipFill>
        <p:spPr>
          <a:xfrm>
            <a:off x="611560" y="1275606"/>
            <a:ext cx="7209888" cy="316835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313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8424000" cy="720000"/>
          </a:xfrm>
        </p:spPr>
        <p:txBody>
          <a:bodyPr/>
          <a:lstStyle/>
          <a:p>
            <a:r>
              <a:rPr lang="fr-FR" dirty="0"/>
              <a:t> Présentation de la plateforme SPHINX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79512" y="1275606"/>
            <a:ext cx="8856984" cy="2574000"/>
          </a:xfrm>
        </p:spPr>
        <p:txBody>
          <a:bodyPr/>
          <a:lstStyle/>
          <a:p>
            <a:r>
              <a:rPr lang="fr-FR" b="1" dirty="0"/>
              <a:t> </a:t>
            </a:r>
            <a:endParaRPr lang="fr-FR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400" b="1" dirty="0"/>
              <a:t> </a:t>
            </a:r>
            <a:r>
              <a:rPr lang="fr-FR" sz="2000" b="1" dirty="0"/>
              <a:t>La plateforme SPHINX </a:t>
            </a:r>
            <a:endParaRPr lang="fr-FR" sz="2000" dirty="0"/>
          </a:p>
          <a:p>
            <a:r>
              <a:rPr lang="fr-FR" sz="2000" b="1" dirty="0"/>
              <a:t> </a:t>
            </a:r>
            <a:r>
              <a:rPr lang="fr-FR" sz="1600" b="1" dirty="0">
                <a:solidFill>
                  <a:srgbClr val="002060"/>
                </a:solidFill>
              </a:rPr>
              <a:t>https://analyses-educenquete.adc.education.fr/DGESCO-B12/NEFE_depot/Validateur.htm </a:t>
            </a:r>
          </a:p>
          <a:p>
            <a:r>
              <a:rPr lang="fr-FR" sz="2000" b="1" dirty="0"/>
              <a:t> </a:t>
            </a:r>
            <a:endParaRPr lang="fr-FR" sz="2000" dirty="0"/>
          </a:p>
          <a:p>
            <a:endParaRPr lang="fr-FR" sz="2000" b="1" i="1" dirty="0">
              <a:solidFill>
                <a:srgbClr val="00206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02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56787"/>
            <a:ext cx="6623800" cy="720000"/>
          </a:xfrm>
        </p:spPr>
        <p:txBody>
          <a:bodyPr/>
          <a:lstStyle/>
          <a:p>
            <a:r>
              <a:rPr lang="fr-FR" dirty="0"/>
              <a:t>Ecrire son projet sur sphinx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4609625" cy="3091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46675"/>
            <a:ext cx="3785196" cy="36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23478"/>
            <a:ext cx="6623800" cy="720000"/>
          </a:xfrm>
        </p:spPr>
        <p:txBody>
          <a:bodyPr/>
          <a:lstStyle/>
          <a:p>
            <a:r>
              <a:rPr lang="fr-FR" dirty="0"/>
              <a:t>Ecrire son projet sur sphinx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20808"/>
            <a:ext cx="4719643" cy="42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3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Equipe d’appui départementale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Octobre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2000" dirty="0"/>
              <a:t>S. PERRI : IEN ASH/Ecole inclusive, en charge du dossier CNR</a:t>
            </a:r>
          </a:p>
          <a:p>
            <a:endParaRPr lang="fr-FR" sz="2000" dirty="0"/>
          </a:p>
          <a:p>
            <a:r>
              <a:rPr lang="fr-FR" sz="2000" dirty="0"/>
              <a:t>S. OTH : CPD français, membre de l’équipe d’appui départementale + chargée de missions CARDIE </a:t>
            </a:r>
          </a:p>
          <a:p>
            <a:endParaRPr lang="fr-FR" sz="2000" dirty="0"/>
          </a:p>
          <a:p>
            <a:r>
              <a:rPr lang="fr-FR" sz="2000" dirty="0"/>
              <a:t>A. BARNABA-ORDITZ et A. HAMON : directeurs référents, membres de l’équipe d’appui départementale</a:t>
            </a:r>
          </a:p>
          <a:p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Notre école, faisons là ensemble CNR</a:t>
            </a:r>
          </a:p>
        </p:txBody>
      </p:sp>
    </p:spTree>
    <p:extLst>
      <p:ext uri="{BB962C8B-B14F-4D97-AF65-F5344CB8AC3E}">
        <p14:creationId xmlns:p14="http://schemas.microsoft.com/office/powerpoint/2010/main" val="377153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8424000" cy="720000"/>
          </a:xfrm>
        </p:spPr>
        <p:txBody>
          <a:bodyPr/>
          <a:lstStyle/>
          <a:p>
            <a:r>
              <a:rPr lang="fr-FR" dirty="0"/>
              <a:t> Présentation de la plateforme SPHINX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79512" y="1059582"/>
            <a:ext cx="8856984" cy="2574000"/>
          </a:xfrm>
        </p:spPr>
        <p:txBody>
          <a:bodyPr/>
          <a:lstStyle/>
          <a:p>
            <a:r>
              <a:rPr lang="fr-FR" b="1" dirty="0"/>
              <a:t> </a:t>
            </a:r>
            <a:endParaRPr lang="fr-FR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000" b="1" dirty="0"/>
              <a:t>Lecture et analyse d’un projet validé : </a:t>
            </a:r>
            <a:r>
              <a:rPr lang="fr-FR" sz="1800" b="1" i="1" dirty="0">
                <a:solidFill>
                  <a:srgbClr val="002060"/>
                </a:solidFill>
              </a:rPr>
              <a:t>« Les aventuriers du Montfaucon perdu » </a:t>
            </a:r>
          </a:p>
          <a:p>
            <a:endParaRPr lang="fr-FR" sz="2000" b="1" i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000" b="1" i="1" dirty="0"/>
              <a:t>Partage d’expériences</a:t>
            </a:r>
            <a:endParaRPr lang="fr-FR" sz="2000" i="1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144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b91674456_3_35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105" name="Google Shape;105;g27b91674456_3_35"/>
          <p:cNvSpPr txBox="1">
            <a:spLocks noGrp="1"/>
          </p:cNvSpPr>
          <p:nvPr>
            <p:ph type="body" idx="2"/>
          </p:nvPr>
        </p:nvSpPr>
        <p:spPr>
          <a:xfrm>
            <a:off x="3312000" y="314575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r>
              <a:rPr lang="fr-FR" sz="1850"/>
              <a:t>COMAC du 06/09/2023</a:t>
            </a:r>
            <a:endParaRPr sz="1850"/>
          </a:p>
        </p:txBody>
      </p:sp>
      <p:sp>
        <p:nvSpPr>
          <p:cNvPr id="106" name="Google Shape;106;g27b91674456_3_35"/>
          <p:cNvSpPr txBox="1"/>
          <p:nvPr/>
        </p:nvSpPr>
        <p:spPr>
          <a:xfrm>
            <a:off x="712325" y="835825"/>
            <a:ext cx="34926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/>
              <a:t>La première année du CNR : quelques chiffres académiques</a:t>
            </a:r>
            <a:endParaRPr sz="1900" b="1"/>
          </a:p>
        </p:txBody>
      </p:sp>
      <p:pic>
        <p:nvPicPr>
          <p:cNvPr id="107" name="Google Shape;107;g27b91674456_3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769" y="92525"/>
            <a:ext cx="4302508" cy="47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7b91674456_3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027" y="2420475"/>
            <a:ext cx="2003475" cy="17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7b91674456_3_35"/>
          <p:cNvSpPr txBox="1"/>
          <p:nvPr/>
        </p:nvSpPr>
        <p:spPr>
          <a:xfrm>
            <a:off x="166550" y="2659325"/>
            <a:ext cx="21462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/>
              <a:t>Écoles : 51 %</a:t>
            </a:r>
            <a:endParaRPr sz="1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/>
              <a:t>Collèges : 41 %</a:t>
            </a:r>
            <a:endParaRPr sz="1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/>
              <a:t>Lycées : 8 %</a:t>
            </a:r>
            <a:endParaRPr sz="1900" b="1"/>
          </a:p>
        </p:txBody>
      </p:sp>
    </p:spTree>
    <p:extLst>
      <p:ext uri="{BB962C8B-B14F-4D97-AF65-F5344CB8AC3E}">
        <p14:creationId xmlns:p14="http://schemas.microsoft.com/office/powerpoint/2010/main" val="56288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Equipe de soutien départementale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Octobre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4707" y="1605164"/>
            <a:ext cx="8424000" cy="2574000"/>
          </a:xfrm>
        </p:spPr>
        <p:txBody>
          <a:bodyPr/>
          <a:lstStyle/>
          <a:p>
            <a:r>
              <a:rPr lang="fr-FR" sz="2000" dirty="0"/>
              <a:t>PAC 3 du département</a:t>
            </a:r>
          </a:p>
          <a:p>
            <a:endParaRPr lang="fr-FR" sz="2000" dirty="0"/>
          </a:p>
          <a:p>
            <a:r>
              <a:rPr lang="fr-FR" sz="2000" dirty="0"/>
              <a:t>CPD en fonction des projets </a:t>
            </a:r>
          </a:p>
          <a:p>
            <a:endParaRPr lang="fr-FR" sz="2000" dirty="0"/>
          </a:p>
          <a:p>
            <a:r>
              <a:rPr lang="fr-FR" sz="2000" dirty="0"/>
              <a:t>Coordonnateurs REP, REP+</a:t>
            </a:r>
          </a:p>
          <a:p>
            <a:endParaRPr lang="fr-FR" sz="2000" dirty="0"/>
          </a:p>
          <a:p>
            <a:r>
              <a:rPr lang="fr-FR" sz="2000" dirty="0"/>
              <a:t>Mme SARRO, directrice d’école Les Avrils St  </a:t>
            </a:r>
            <a:r>
              <a:rPr lang="fr-FR" sz="2000" dirty="0" err="1"/>
              <a:t>Mihiel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Notre école, faisons là ensemble CNR</a:t>
            </a:r>
          </a:p>
        </p:txBody>
      </p:sp>
    </p:spTree>
    <p:extLst>
      <p:ext uri="{BB962C8B-B14F-4D97-AF65-F5344CB8AC3E}">
        <p14:creationId xmlns:p14="http://schemas.microsoft.com/office/powerpoint/2010/main" val="297751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551" y="171017"/>
            <a:ext cx="8424000" cy="720000"/>
          </a:xfrm>
        </p:spPr>
        <p:txBody>
          <a:bodyPr/>
          <a:lstStyle/>
          <a:p>
            <a:r>
              <a:rPr lang="fr-FR" dirty="0"/>
              <a:t>Missions du groupe départemental d’appui</a:t>
            </a:r>
            <a:br>
              <a:rPr lang="fr-FR" dirty="0"/>
            </a:br>
            <a:r>
              <a:rPr lang="fr-FR" dirty="0"/>
              <a:t>Accompagnants, membres en soutien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003298" y="1226599"/>
            <a:ext cx="4140702" cy="3411685"/>
          </a:xfrm>
        </p:spPr>
        <p:txBody>
          <a:bodyPr/>
          <a:lstStyle/>
          <a:p>
            <a:pPr marL="0" indent="0">
              <a:buNone/>
            </a:pPr>
            <a:r>
              <a:rPr lang="fr-FR" sz="1200" dirty="0"/>
              <a:t>     Accompagnants, membres en soutien à l’équipe     d’appui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b="0" dirty="0"/>
              <a:t>Accompagner les porteurs de projet dans la mise en œuvre de la démarche CNR (concertations élargies, analyse des besoins pour la réussite des élèves, et donc des plus-values pédagogiques)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b="0" dirty="0"/>
              <a:t>S’assurer de la cohérence du projet dans le territoire   (inter degré, réseau d’écoles, …) en lien avec l’IEN de circonscription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b="0" dirty="0"/>
              <a:t>Accompagner, si besoin, à la rédaction du projet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b="0" dirty="0"/>
              <a:t>Mettre les porteurs de projets en relation avec les partenaires (DRANE, DRAREIC, DRAC, USEP, …)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868649" y="1066498"/>
            <a:ext cx="4140702" cy="365191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41346" y="1249851"/>
            <a:ext cx="4230654" cy="3363878"/>
          </a:xfrm>
        </p:spPr>
        <p:txBody>
          <a:bodyPr/>
          <a:lstStyle/>
          <a:p>
            <a:pPr marL="0" indent="0">
              <a:buNone/>
            </a:pPr>
            <a:r>
              <a:rPr lang="fr-FR" sz="1100" dirty="0"/>
              <a:t>    Equipe d’appui départementale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Construire la réflexion du groupe départemental d’appui CNR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Examiner les projets déposés sur la plateforme SPHINX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Solliciter, si besoin, les accompagnants selon leur domaine de compétences (arts, langues, inter degré, EPS, Ecole inclusive…)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Faire le lien entre porteurs de projets, IEN et instances académiques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Synthétiser les projets en identifiant les plus- values pédagogiques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Présenter les projets en COMAC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0" dirty="0"/>
              <a:t>Construire l’accompagnement et le suivi des projets en cours et des projets validés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131590"/>
            <a:ext cx="4392488" cy="348213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6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CEFEEF54-8651-AA99-0880-3A7822E1D267}"/>
              </a:ext>
            </a:extLst>
          </p:cNvPr>
          <p:cNvSpPr txBox="1">
            <a:spLocks/>
          </p:cNvSpPr>
          <p:nvPr/>
        </p:nvSpPr>
        <p:spPr bwMode="gray">
          <a:xfrm>
            <a:off x="1187624" y="-1461"/>
            <a:ext cx="7417584" cy="79208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Aft>
                <a:spcPts val="300"/>
              </a:spcAft>
            </a:pPr>
            <a:r>
              <a:rPr lang="fr-FR" sz="3200" b="1" kern="0" dirty="0">
                <a:solidFill>
                  <a:srgbClr val="0BBDB5"/>
                </a:solidFill>
                <a:latin typeface="+mj-lt"/>
              </a:rPr>
              <a:t>Notre école, faisons-la ensemble, …. </a:t>
            </a:r>
            <a:endParaRPr lang="fr-FR" sz="32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55526"/>
            <a:ext cx="4919384" cy="413569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4039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CEFEEF54-8651-AA99-0880-3A7822E1D267}"/>
              </a:ext>
            </a:extLst>
          </p:cNvPr>
          <p:cNvSpPr txBox="1">
            <a:spLocks/>
          </p:cNvSpPr>
          <p:nvPr/>
        </p:nvSpPr>
        <p:spPr bwMode="gray">
          <a:xfrm>
            <a:off x="1187624" y="123509"/>
            <a:ext cx="7417584" cy="79208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Aft>
                <a:spcPts val="300"/>
              </a:spcAft>
            </a:pPr>
            <a:r>
              <a:rPr lang="fr-FR" sz="3200" b="1" kern="0" dirty="0">
                <a:solidFill>
                  <a:srgbClr val="0BBDB5"/>
                </a:solidFill>
                <a:latin typeface="+mj-lt"/>
              </a:rPr>
              <a:t>Notre école, faisons-la ensemble, …. </a:t>
            </a:r>
            <a:endParaRPr lang="fr-FR" sz="32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627534"/>
            <a:ext cx="4898499" cy="39603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4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163" y="195486"/>
            <a:ext cx="3276365" cy="375606"/>
          </a:xfrm>
        </p:spPr>
        <p:txBody>
          <a:bodyPr/>
          <a:lstStyle/>
          <a:p>
            <a:r>
              <a:rPr lang="fr-FR" sz="3200" dirty="0"/>
              <a:t>La méthodologie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23528" y="988425"/>
            <a:ext cx="8424000" cy="37053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fr-FR" sz="1600" dirty="0">
                <a:solidFill>
                  <a:srgbClr val="0BBDB5"/>
                </a:solidFill>
                <a:latin typeface="+mj-lt"/>
              </a:rPr>
              <a:t>Des concertations au cœur des territoires pour faire émerger l’</a:t>
            </a:r>
            <a:r>
              <a:rPr lang="fr-FR" sz="1600" dirty="0">
                <a:solidFill>
                  <a:srgbClr val="0BBDB5"/>
                </a:solidFill>
                <a:latin typeface="+mj-lt"/>
                <a:cs typeface="Arial" panose="020B0604020202020204" pitchFamily="34" charset="0"/>
              </a:rPr>
              <a:t>É</a:t>
            </a:r>
            <a:r>
              <a:rPr lang="fr-FR" sz="1600" dirty="0">
                <a:solidFill>
                  <a:srgbClr val="0BBDB5"/>
                </a:solidFill>
                <a:latin typeface="+mj-lt"/>
              </a:rPr>
              <a:t>cole du futur</a:t>
            </a:r>
          </a:p>
          <a:p>
            <a:pPr lvl="1">
              <a:spcAft>
                <a:spcPts val="300"/>
              </a:spcAft>
            </a:pPr>
            <a:r>
              <a:rPr lang="fr-FR" sz="1600" dirty="0">
                <a:latin typeface="+mj-lt"/>
              </a:rPr>
              <a:t> Une méthode nouvelle associant l’ensemble des partenaires</a:t>
            </a:r>
          </a:p>
          <a:p>
            <a:pPr lvl="1">
              <a:spcAft>
                <a:spcPts val="300"/>
              </a:spcAft>
            </a:pPr>
            <a:r>
              <a:rPr lang="fr-FR" sz="1600" dirty="0">
                <a:latin typeface="+mj-lt"/>
              </a:rPr>
              <a:t> Une démarche fondée sur les besoins des élèves</a:t>
            </a:r>
          </a:p>
          <a:p>
            <a:pPr lvl="1">
              <a:spcAft>
                <a:spcPts val="300"/>
              </a:spcAft>
            </a:pPr>
            <a:r>
              <a:rPr lang="fr-FR" sz="1600" dirty="0">
                <a:latin typeface="+mj-lt"/>
              </a:rPr>
              <a:t> Excellence, égalité et bien-être</a:t>
            </a:r>
          </a:p>
          <a:p>
            <a:pPr marL="180000" lvl="1" indent="0">
              <a:spcAft>
                <a:spcPts val="300"/>
              </a:spcAft>
              <a:buNone/>
            </a:pPr>
            <a:endParaRPr lang="fr-FR" sz="1600" dirty="0">
              <a:solidFill>
                <a:srgbClr val="0BBDB5"/>
              </a:solidFill>
              <a:latin typeface="+mj-lt"/>
            </a:endParaRPr>
          </a:p>
          <a:p>
            <a:pPr>
              <a:spcAft>
                <a:spcPts val="300"/>
              </a:spcAft>
              <a:buFont typeface="+mj-lt"/>
              <a:buAutoNum type="arabicPeriod" startAt="2"/>
            </a:pPr>
            <a:r>
              <a:rPr lang="fr-FR" sz="1600" dirty="0">
                <a:solidFill>
                  <a:srgbClr val="0BBDB5"/>
                </a:solidFill>
                <a:latin typeface="+mj-lt"/>
              </a:rPr>
              <a:t>Trois étapes au service de la réussite des élèves </a:t>
            </a:r>
          </a:p>
          <a:p>
            <a:pPr lvl="1">
              <a:spcAft>
                <a:spcPts val="300"/>
              </a:spcAft>
            </a:pPr>
            <a:r>
              <a:rPr lang="fr-FR" sz="1600" dirty="0">
                <a:latin typeface="+mj-lt"/>
              </a:rPr>
              <a:t> La concertation initiale</a:t>
            </a:r>
          </a:p>
          <a:p>
            <a:pPr lvl="1">
              <a:spcAft>
                <a:spcPts val="300"/>
              </a:spcAft>
            </a:pPr>
            <a:r>
              <a:rPr lang="fr-FR" sz="1600" dirty="0">
                <a:latin typeface="+mj-lt"/>
              </a:rPr>
              <a:t> L’élaboration d’un projet pédagogique</a:t>
            </a:r>
          </a:p>
          <a:p>
            <a:pPr lvl="1">
              <a:spcAft>
                <a:spcPts val="300"/>
              </a:spcAft>
            </a:pPr>
            <a:r>
              <a:rPr lang="fr-FR" sz="1600" dirty="0">
                <a:latin typeface="+mj-lt"/>
              </a:rPr>
              <a:t> Le soutien financier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96C49E-6DFD-0567-C9D5-DD93B8FA0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32" y="1417520"/>
            <a:ext cx="2383204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26594"/>
            <a:ext cx="6623800" cy="720000"/>
          </a:xfrm>
        </p:spPr>
        <p:txBody>
          <a:bodyPr/>
          <a:lstStyle/>
          <a:p>
            <a:r>
              <a:rPr lang="fr-FR" sz="3200" dirty="0" err="1"/>
              <a:t>Vademecum</a:t>
            </a:r>
            <a:r>
              <a:rPr lang="fr-FR" sz="3200" dirty="0"/>
              <a:t> « Porteur de projet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5650A-69E2-74C6-049C-7FE120EB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D2835-DB63-C8F4-AEF9-9AB4A745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E338-ED11-42B8-7A15-1449DB7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8028384" y="4876006"/>
            <a:ext cx="864096" cy="26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07960"/>
            <a:ext cx="8964488" cy="40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8D56-0779-3A35-209A-4CEC422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07270"/>
            <a:ext cx="6623800" cy="720000"/>
          </a:xfrm>
        </p:spPr>
        <p:txBody>
          <a:bodyPr/>
          <a:lstStyle/>
          <a:p>
            <a:r>
              <a:rPr lang="fr-FR" sz="3200" dirty="0" err="1"/>
              <a:t>Vademecum</a:t>
            </a:r>
            <a:r>
              <a:rPr lang="fr-FR" sz="3200" dirty="0"/>
              <a:t> « Porteur de projet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5650A-69E2-74C6-049C-7FE120EB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D2835-DB63-C8F4-AEF9-9AB4A745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E338-ED11-42B8-7A15-1449DB7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8028384" y="4876006"/>
            <a:ext cx="864096" cy="26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47204"/>
            <a:ext cx="6624736" cy="41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566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powerpoint_MENJS_16_9" id="{C14F3CAA-96F0-0646-9A82-BF343D842F40}" vid="{FE2C63DA-B243-8649-A14E-0752911EF1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2c7ddd52-0a06-43b1-a35c-dcb15ea2e3f4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905</TotalTime>
  <Words>916</Words>
  <Application>Microsoft Office PowerPoint</Application>
  <PresentationFormat>Affichage à l'écran (16:9)</PresentationFormat>
  <Paragraphs>160</Paragraphs>
  <Slides>21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MINISTÈRIEL</vt:lpstr>
      <vt:lpstr>Présentation PowerPoint</vt:lpstr>
      <vt:lpstr>Présentation Equipe d’appui départementale</vt:lpstr>
      <vt:lpstr>Présentation Equipe de soutien départementale</vt:lpstr>
      <vt:lpstr>Missions du groupe départemental d’appui Accompagnants, membres en soutien</vt:lpstr>
      <vt:lpstr>Présentation PowerPoint</vt:lpstr>
      <vt:lpstr>Présentation PowerPoint</vt:lpstr>
      <vt:lpstr>La méthodologie</vt:lpstr>
      <vt:lpstr>Vademecum « Porteur de projet »</vt:lpstr>
      <vt:lpstr>Vademecum « Porteur de projet »</vt:lpstr>
      <vt:lpstr>Vademecum « Porteur de projet »</vt:lpstr>
      <vt:lpstr>Vademecum « Porteur de projet »</vt:lpstr>
      <vt:lpstr>Vademecum « Porteur de projet »</vt:lpstr>
      <vt:lpstr>Vademecum « Porteur de projet »</vt:lpstr>
      <vt:lpstr>Fiche portrait</vt:lpstr>
      <vt:lpstr>Trame budget</vt:lpstr>
      <vt:lpstr>CNR, processus de construction, de validation et de suivi des projets.</vt:lpstr>
      <vt:lpstr> Présentation de la plateforme SPHINX  </vt:lpstr>
      <vt:lpstr>Ecrire son projet sur sphinx</vt:lpstr>
      <vt:lpstr>Ecrire son projet sur sphinx</vt:lpstr>
      <vt:lpstr> Présentation de la plateforme SPHINX  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angélique orditz</cp:lastModifiedBy>
  <cp:revision>76</cp:revision>
  <cp:lastPrinted>2023-10-01T19:49:01Z</cp:lastPrinted>
  <dcterms:created xsi:type="dcterms:W3CDTF">2022-09-14T13:04:55Z</dcterms:created>
  <dcterms:modified xsi:type="dcterms:W3CDTF">2023-10-01T19:49:21Z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