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5" r:id="rId2"/>
    <p:sldId id="256" r:id="rId3"/>
    <p:sldId id="257" r:id="rId4"/>
    <p:sldId id="258" r:id="rId5"/>
    <p:sldId id="284" r:id="rId6"/>
    <p:sldId id="291" r:id="rId7"/>
    <p:sldId id="292" r:id="rId8"/>
    <p:sldId id="293" r:id="rId9"/>
    <p:sldId id="288" r:id="rId10"/>
    <p:sldId id="289" r:id="rId11"/>
    <p:sldId id="259" r:id="rId12"/>
    <p:sldId id="261" r:id="rId13"/>
    <p:sldId id="262" r:id="rId14"/>
    <p:sldId id="263" r:id="rId15"/>
    <p:sldId id="287" r:id="rId16"/>
    <p:sldId id="294"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3672" autoAdjust="0"/>
  </p:normalViewPr>
  <p:slideViewPr>
    <p:cSldViewPr snapToGrid="0">
      <p:cViewPr varScale="1">
        <p:scale>
          <a:sx n="65" d="100"/>
          <a:sy n="65" d="100"/>
        </p:scale>
        <p:origin x="1134"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17F37E-19E0-4F08-988C-3A64CDD741E4}" type="datetimeFigureOut">
              <a:rPr lang="fr-FR" smtClean="0"/>
              <a:t>19/05/2025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E7F24B-A257-4561-9F3C-A72A2A610B08}" type="slidenum">
              <a:rPr lang="fr-FR" smtClean="0"/>
              <a:t>‹N°›</a:t>
            </a:fld>
            <a:endParaRPr lang="fr-FR"/>
          </a:p>
        </p:txBody>
      </p:sp>
    </p:spTree>
    <p:extLst>
      <p:ext uri="{BB962C8B-B14F-4D97-AF65-F5344CB8AC3E}">
        <p14:creationId xmlns:p14="http://schemas.microsoft.com/office/powerpoint/2010/main" val="3144295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 Commission d’harmonisation et non commission de contrôle</a:t>
            </a:r>
          </a:p>
          <a:p>
            <a:r>
              <a:rPr lang="fr-FR" dirty="0"/>
              <a:t>Il faut spécifier que le contrôle se fait en établissement sous la responsabilité du chef d’établissement. La transmission des documents par l’établissement vaut signature (exemple E31 qui n’est pas signé au format numérique). Il est donc garant du nombre de semaines de PFMP ainsi que des lieux choisis.</a:t>
            </a:r>
          </a:p>
        </p:txBody>
      </p:sp>
      <p:sp>
        <p:nvSpPr>
          <p:cNvPr id="4" name="Espace réservé du numéro de diapositive 3"/>
          <p:cNvSpPr>
            <a:spLocks noGrp="1"/>
          </p:cNvSpPr>
          <p:nvPr>
            <p:ph type="sldNum" sz="quarter" idx="5"/>
          </p:nvPr>
        </p:nvSpPr>
        <p:spPr/>
        <p:txBody>
          <a:bodyPr/>
          <a:lstStyle/>
          <a:p>
            <a:fld id="{6EE7F24B-A257-4561-9F3C-A72A2A610B08}" type="slidenum">
              <a:rPr lang="fr-FR" smtClean="0"/>
              <a:t>3</a:t>
            </a:fld>
            <a:endParaRPr lang="fr-FR"/>
          </a:p>
        </p:txBody>
      </p:sp>
    </p:spTree>
    <p:extLst>
      <p:ext uri="{BB962C8B-B14F-4D97-AF65-F5344CB8AC3E}">
        <p14:creationId xmlns:p14="http://schemas.microsoft.com/office/powerpoint/2010/main" val="10749046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Font typeface="Arial" panose="020B0604020202020204" pitchFamily="34" charset="0"/>
              <a:buChar char="•"/>
            </a:pPr>
            <a:r>
              <a:rPr lang="fr-FR" dirty="0"/>
              <a:t>engager l'échange sur la nécessité d'évaluer au fil de l'eau : construction progressive du profil de compétences</a:t>
            </a:r>
          </a:p>
          <a:p>
            <a:pPr>
              <a:buFont typeface="Arial" panose="020B0604020202020204" pitchFamily="34" charset="0"/>
              <a:buChar char="•"/>
            </a:pPr>
            <a:r>
              <a:rPr lang="fr-FR" dirty="0"/>
              <a:t>nécessité d'un outil commun, collaboratif :</a:t>
            </a:r>
            <a:br>
              <a:rPr lang="fr-FR" dirty="0"/>
            </a:br>
            <a:endParaRPr lang="fr-FR" dirty="0"/>
          </a:p>
          <a:p>
            <a:pPr marL="742950" lvl="1" indent="-285750">
              <a:buFont typeface="Arial" panose="020B0604020202020204" pitchFamily="34" charset="0"/>
              <a:buChar char="•"/>
            </a:pPr>
            <a:r>
              <a:rPr lang="fr-FR" dirty="0"/>
              <a:t>à tout moment, pour tout élève, consultation possible d'un profil de compétences arrêté à un instant T de sa formation</a:t>
            </a:r>
          </a:p>
          <a:p>
            <a:pPr marL="742950" lvl="1" indent="-285750">
              <a:buFont typeface="Arial" panose="020B0604020202020204" pitchFamily="34" charset="0"/>
              <a:buChar char="•"/>
            </a:pPr>
            <a:r>
              <a:rPr lang="fr-FR" dirty="0"/>
              <a:t>rappeler l'existence d'une proposition d'outil sur le site académique, depuis 3 ans</a:t>
            </a:r>
          </a:p>
          <a:p>
            <a:pPr marL="742950" lvl="1" indent="-285750">
              <a:buFont typeface="Arial" panose="020B0604020202020204" pitchFamily="34" charset="0"/>
              <a:buChar char="•"/>
            </a:pPr>
            <a:r>
              <a:rPr lang="fr-FR" dirty="0"/>
              <a:t>introduire l'idée d'un accompagnement l'année prochaine sur sa mise en œuvre en établissement</a:t>
            </a:r>
          </a:p>
          <a:p>
            <a:endParaRPr lang="fr-FR" dirty="0"/>
          </a:p>
        </p:txBody>
      </p:sp>
      <p:sp>
        <p:nvSpPr>
          <p:cNvPr id="4" name="Espace réservé du numéro de diapositive 3"/>
          <p:cNvSpPr>
            <a:spLocks noGrp="1"/>
          </p:cNvSpPr>
          <p:nvPr>
            <p:ph type="sldNum" sz="quarter" idx="5"/>
          </p:nvPr>
        </p:nvSpPr>
        <p:spPr/>
        <p:txBody>
          <a:bodyPr/>
          <a:lstStyle/>
          <a:p>
            <a:fld id="{6EE7F24B-A257-4561-9F3C-A72A2A610B08}" type="slidenum">
              <a:rPr lang="fr-FR" smtClean="0"/>
              <a:t>13</a:t>
            </a:fld>
            <a:endParaRPr lang="fr-FR"/>
          </a:p>
        </p:txBody>
      </p:sp>
    </p:spTree>
    <p:extLst>
      <p:ext uri="{BB962C8B-B14F-4D97-AF65-F5344CB8AC3E}">
        <p14:creationId xmlns:p14="http://schemas.microsoft.com/office/powerpoint/2010/main" val="2904425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Dossier complet = tous les candidats présents sur les bordereaux.</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6EE7F24B-A257-4561-9F3C-A72A2A610B08}" type="slidenum">
              <a:rPr lang="fr-FR" smtClean="0"/>
              <a:t>14</a:t>
            </a:fld>
            <a:endParaRPr lang="fr-FR"/>
          </a:p>
        </p:txBody>
      </p:sp>
    </p:spTree>
    <p:extLst>
      <p:ext uri="{BB962C8B-B14F-4D97-AF65-F5344CB8AC3E}">
        <p14:creationId xmlns:p14="http://schemas.microsoft.com/office/powerpoint/2010/main" val="605023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solidFill>
                  <a:srgbClr val="FF0000"/>
                </a:solidFill>
              </a:rPr>
              <a:t>1) Pour promouvoir ses bonnes pratiques, la formation continuera l’an prochain sur public désigné (trop peu d’inscrit cette année en inscription libre) : formation sur la base du triptyque scénario, digitalisation </a:t>
            </a:r>
            <a:r>
              <a:rPr lang="fr-FR" sz="1200" b="1" dirty="0" err="1">
                <a:solidFill>
                  <a:srgbClr val="FF0000"/>
                </a:solidFill>
              </a:rPr>
              <a:t>Cpro</a:t>
            </a:r>
            <a:r>
              <a:rPr lang="fr-FR" sz="1200" b="1" dirty="0">
                <a:solidFill>
                  <a:srgbClr val="FF0000"/>
                </a:solidFill>
              </a:rPr>
              <a:t>. Ces formations devront être aussi un moment de retour et d’échange en établissement sur les bonnes pratiques.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solidFill>
                  <a:srgbClr val="FF0000"/>
                </a:solidFill>
              </a:rPr>
              <a:t>2) Assurer l’équité des candidats : véritable échange qui est primordial. Il doit permettre de valider une note issue du positionnement . Une appréciation factuelle issue des critères d’évaluation de la grille doit être rédigée, elle doit permettre de respecter la règlementation et d’éviter les éventuels recours.</a:t>
            </a:r>
          </a:p>
          <a:p>
            <a:endParaRPr lang="fr-FR" dirty="0"/>
          </a:p>
        </p:txBody>
      </p:sp>
      <p:sp>
        <p:nvSpPr>
          <p:cNvPr id="4" name="Espace réservé du numéro de diapositive 3"/>
          <p:cNvSpPr>
            <a:spLocks noGrp="1"/>
          </p:cNvSpPr>
          <p:nvPr>
            <p:ph type="sldNum" sz="quarter" idx="5"/>
          </p:nvPr>
        </p:nvSpPr>
        <p:spPr/>
        <p:txBody>
          <a:bodyPr/>
          <a:lstStyle/>
          <a:p>
            <a:fld id="{6EE7F24B-A257-4561-9F3C-A72A2A610B08}" type="slidenum">
              <a:rPr lang="fr-FR" smtClean="0"/>
              <a:t>4</a:t>
            </a:fld>
            <a:endParaRPr lang="fr-FR"/>
          </a:p>
        </p:txBody>
      </p:sp>
    </p:spTree>
    <p:extLst>
      <p:ext uri="{BB962C8B-B14F-4D97-AF65-F5344CB8AC3E}">
        <p14:creationId xmlns:p14="http://schemas.microsoft.com/office/powerpoint/2010/main" val="1993003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endParaRPr lang="fr-FR" sz="1800" b="0" i="0" u="none" strike="noStrike" baseline="0" dirty="0">
              <a:solidFill>
                <a:srgbClr val="000000"/>
              </a:solidFill>
              <a:latin typeface="Arial" panose="020B0604020202020204" pitchFamily="34" charset="0"/>
            </a:endParaRPr>
          </a:p>
          <a:p>
            <a:r>
              <a:rPr lang="fr-FR" sz="1800" b="0" i="0" u="none" strike="noStrike" baseline="0" dirty="0">
                <a:solidFill>
                  <a:srgbClr val="000000"/>
                </a:solidFill>
                <a:latin typeface="Arial" panose="020B0604020202020204" pitchFamily="34" charset="0"/>
              </a:rPr>
              <a:t> Cette préconisation vise à rapprocher le temps de formation avec la dénomination et le format des épreuves certificatives (E2, E3 en BCP ; EP1 à EP3 en CAP). En accord avec vos chefs d’établissements, pourrez-vous veiller à ce que ces appellations figurent sur les emplois du temps et les bulletins scolaires. Les proportions de cette répartition sont à apprécier en fonction des particularités de chaque établissement. Vous noterez toutefois que le temps de préparation à l’épreuve de spécialité est progressif en première puis en terminale. </a:t>
            </a:r>
            <a:endParaRPr lang="fr-FR" dirty="0"/>
          </a:p>
        </p:txBody>
      </p:sp>
      <p:sp>
        <p:nvSpPr>
          <p:cNvPr id="4" name="Espace réservé du numéro de diapositive 3"/>
          <p:cNvSpPr>
            <a:spLocks noGrp="1"/>
          </p:cNvSpPr>
          <p:nvPr>
            <p:ph type="sldNum" sz="quarter" idx="5"/>
          </p:nvPr>
        </p:nvSpPr>
        <p:spPr/>
        <p:txBody>
          <a:bodyPr/>
          <a:lstStyle/>
          <a:p>
            <a:fld id="{6EE7F24B-A257-4561-9F3C-A72A2A610B08}" type="slidenum">
              <a:rPr lang="fr-FR" smtClean="0"/>
              <a:t>5</a:t>
            </a:fld>
            <a:endParaRPr lang="fr-FR"/>
          </a:p>
        </p:txBody>
      </p:sp>
    </p:spTree>
    <p:extLst>
      <p:ext uri="{BB962C8B-B14F-4D97-AF65-F5344CB8AC3E}">
        <p14:creationId xmlns:p14="http://schemas.microsoft.com/office/powerpoint/2010/main" val="21823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n’est pas envisageable de penser que la pratique professionnelle se limite aux PFMP (insuffisance du temps de formation, </a:t>
            </a:r>
            <a:r>
              <a:rPr lang="fr-FR" dirty="0" err="1"/>
              <a:t>inéquité</a:t>
            </a:r>
            <a:r>
              <a:rPr lang="fr-FR" dirty="0"/>
              <a:t> des élèves face aux PFMP)</a:t>
            </a:r>
          </a:p>
          <a:p>
            <a:endParaRPr lang="fr-FR" dirty="0"/>
          </a:p>
          <a:p>
            <a:r>
              <a:rPr lang="fr-FR" dirty="0"/>
              <a:t>Il n’est pas envisageable de penser qu’un apprenti couvre toutes les tâches du référentiel sur son lieu d’apprentissage</a:t>
            </a:r>
          </a:p>
        </p:txBody>
      </p:sp>
      <p:sp>
        <p:nvSpPr>
          <p:cNvPr id="4" name="Espace réservé du numéro de diapositive 3"/>
          <p:cNvSpPr>
            <a:spLocks noGrp="1"/>
          </p:cNvSpPr>
          <p:nvPr>
            <p:ph type="sldNum" sz="quarter" idx="5"/>
          </p:nvPr>
        </p:nvSpPr>
        <p:spPr/>
        <p:txBody>
          <a:bodyPr/>
          <a:lstStyle/>
          <a:p>
            <a:fld id="{6EE7F24B-A257-4561-9F3C-A72A2A610B08}" type="slidenum">
              <a:rPr lang="fr-FR" smtClean="0"/>
              <a:t>6</a:t>
            </a:fld>
            <a:endParaRPr lang="fr-FR"/>
          </a:p>
        </p:txBody>
      </p:sp>
    </p:spTree>
    <p:extLst>
      <p:ext uri="{BB962C8B-B14F-4D97-AF65-F5344CB8AC3E}">
        <p14:creationId xmlns:p14="http://schemas.microsoft.com/office/powerpoint/2010/main" val="1510783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17496-A3FE-FD56-90C0-995D834CB34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A172399-03DD-5E65-F615-0AEA871077F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821791C-00E0-E3C6-938D-41E0FAAE5D8F}"/>
              </a:ext>
            </a:extLst>
          </p:cNvPr>
          <p:cNvSpPr>
            <a:spLocks noGrp="1"/>
          </p:cNvSpPr>
          <p:nvPr>
            <p:ph type="body" idx="1"/>
          </p:nvPr>
        </p:nvSpPr>
        <p:spPr/>
        <p:txBody>
          <a:bodyPr/>
          <a:lstStyle/>
          <a:p>
            <a:r>
              <a:rPr lang="fr-FR" dirty="0"/>
              <a:t>La compétence d’un cuisinier ne s’atteint pas en lisant un livre de recettes, celle du mécanicien ne s’atteint pas en lisant une revue technique.</a:t>
            </a:r>
          </a:p>
          <a:p>
            <a:endParaRPr lang="fr-FR" dirty="0"/>
          </a:p>
          <a:p>
            <a:r>
              <a:rPr lang="fr-FR" dirty="0"/>
              <a:t>D’autres BCP ont leur plateau technique, le BCP MCV ne peut s’envisager autrement :</a:t>
            </a:r>
          </a:p>
          <a:p>
            <a:pPr marL="171450" indent="-171450">
              <a:buFont typeface="Arial" panose="020B0604020202020204" pitchFamily="34" charset="0"/>
              <a:buChar char="•"/>
            </a:pPr>
            <a:r>
              <a:rPr lang="fr-FR" dirty="0"/>
              <a:t>Réponse éducative adaptée au profil des élèves de la voie professionnelle</a:t>
            </a:r>
          </a:p>
          <a:p>
            <a:pPr marL="171450" indent="-171450">
              <a:buFont typeface="Arial" panose="020B0604020202020204" pitchFamily="34" charset="0"/>
              <a:buChar char="•"/>
            </a:pPr>
            <a:r>
              <a:rPr lang="fr-FR" dirty="0"/>
              <a:t>Ambition emploi</a:t>
            </a:r>
          </a:p>
        </p:txBody>
      </p:sp>
      <p:sp>
        <p:nvSpPr>
          <p:cNvPr id="4" name="Espace réservé du numéro de diapositive 3">
            <a:extLst>
              <a:ext uri="{FF2B5EF4-FFF2-40B4-BE49-F238E27FC236}">
                <a16:creationId xmlns:a16="http://schemas.microsoft.com/office/drawing/2014/main" id="{90F06887-D213-762F-5288-90BCA98F6092}"/>
              </a:ext>
            </a:extLst>
          </p:cNvPr>
          <p:cNvSpPr>
            <a:spLocks noGrp="1"/>
          </p:cNvSpPr>
          <p:nvPr>
            <p:ph type="sldNum" sz="quarter" idx="5"/>
          </p:nvPr>
        </p:nvSpPr>
        <p:spPr/>
        <p:txBody>
          <a:bodyPr/>
          <a:lstStyle/>
          <a:p>
            <a:fld id="{6EE7F24B-A257-4561-9F3C-A72A2A610B08}" type="slidenum">
              <a:rPr lang="fr-FR" smtClean="0"/>
              <a:t>7</a:t>
            </a:fld>
            <a:endParaRPr lang="fr-FR"/>
          </a:p>
        </p:txBody>
      </p:sp>
    </p:spTree>
    <p:extLst>
      <p:ext uri="{BB962C8B-B14F-4D97-AF65-F5344CB8AC3E}">
        <p14:creationId xmlns:p14="http://schemas.microsoft.com/office/powerpoint/2010/main" val="2987262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F046E-5294-567B-6A41-48CC3752163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EC6678B-A65A-E5FC-BEFA-1FCF88AFC82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FAA1328-86AC-5BFE-9294-52EBF56EADE1}"/>
              </a:ext>
            </a:extLst>
          </p:cNvPr>
          <p:cNvSpPr>
            <a:spLocks noGrp="1"/>
          </p:cNvSpPr>
          <p:nvPr>
            <p:ph type="body" idx="1"/>
          </p:nvPr>
        </p:nvSpPr>
        <p:spPr/>
        <p:txBody>
          <a:bodyPr/>
          <a:lstStyle/>
          <a:p>
            <a:r>
              <a:rPr lang="fr-FR" dirty="0"/>
              <a:t>Besoin important de conformer la formation aux besoins d’une insertion professionnelle : il faut SCÉNARISER, engager les élèves dans les tâches définies parle RAP et les leur faire traverser dans une succession de contextes permettant l’accroissement progressif de la difficulté</a:t>
            </a:r>
          </a:p>
          <a:p>
            <a:endParaRPr lang="fr-FR" dirty="0"/>
          </a:p>
          <a:p>
            <a:r>
              <a:rPr lang="fr-FR" dirty="0"/>
              <a:t>Parmi les lauréats engagés dans les poursuites d’études (BTS essentiellement), seul un élève de BCP sur 3 obtient le diplôme.</a:t>
            </a:r>
          </a:p>
          <a:p>
            <a:endParaRPr lang="fr-FR" dirty="0"/>
          </a:p>
          <a:p>
            <a:r>
              <a:rPr lang="fr-FR" dirty="0"/>
              <a:t>En 2</a:t>
            </a:r>
            <a:r>
              <a:rPr lang="fr-FR" baseline="30000" dirty="0"/>
              <a:t>ème</a:t>
            </a:r>
            <a:r>
              <a:rPr lang="fr-FR" dirty="0"/>
              <a:t> année de BTS, il n’y a que 22,5 % de bacheliers professionnels.</a:t>
            </a:r>
          </a:p>
        </p:txBody>
      </p:sp>
      <p:sp>
        <p:nvSpPr>
          <p:cNvPr id="4" name="Espace réservé du numéro de diapositive 3">
            <a:extLst>
              <a:ext uri="{FF2B5EF4-FFF2-40B4-BE49-F238E27FC236}">
                <a16:creationId xmlns:a16="http://schemas.microsoft.com/office/drawing/2014/main" id="{D7851465-CBE4-12A7-C604-1939ADEF42BC}"/>
              </a:ext>
            </a:extLst>
          </p:cNvPr>
          <p:cNvSpPr>
            <a:spLocks noGrp="1"/>
          </p:cNvSpPr>
          <p:nvPr>
            <p:ph type="sldNum" sz="quarter" idx="5"/>
          </p:nvPr>
        </p:nvSpPr>
        <p:spPr/>
        <p:txBody>
          <a:bodyPr/>
          <a:lstStyle/>
          <a:p>
            <a:fld id="{6EE7F24B-A257-4561-9F3C-A72A2A610B08}" type="slidenum">
              <a:rPr lang="fr-FR" smtClean="0"/>
              <a:t>8</a:t>
            </a:fld>
            <a:endParaRPr lang="fr-FR"/>
          </a:p>
        </p:txBody>
      </p:sp>
    </p:spTree>
    <p:extLst>
      <p:ext uri="{BB962C8B-B14F-4D97-AF65-F5344CB8AC3E}">
        <p14:creationId xmlns:p14="http://schemas.microsoft.com/office/powerpoint/2010/main" val="85644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AE8CF-B984-3347-0172-109B69FC7E6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941717E-236C-A077-4665-B917DB3024B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0F2F050-918E-101E-CE84-DA81B07F470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solidFill>
                  <a:srgbClr val="FF0000"/>
                </a:solidFill>
              </a:rPr>
              <a:t>1) Pour promouvoir ses bonnes pratiques, la formation continuera l’an prochain sur public désigné (trop peu d’inscrit cette année en inscription libre) : formation sur la base du triptyque scénario, digitalisation </a:t>
            </a:r>
            <a:r>
              <a:rPr lang="fr-FR" sz="1200" b="1" dirty="0" err="1">
                <a:solidFill>
                  <a:srgbClr val="FF0000"/>
                </a:solidFill>
              </a:rPr>
              <a:t>Cpro</a:t>
            </a:r>
            <a:r>
              <a:rPr lang="fr-FR" sz="1200" b="1" dirty="0">
                <a:solidFill>
                  <a:srgbClr val="FF0000"/>
                </a:solidFill>
              </a:rPr>
              <a:t>. Ces formations devront être aussi un moment de retour et d’échange en établissement sur les bonnes pratiques.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solidFill>
                  <a:srgbClr val="FF0000"/>
                </a:solidFill>
              </a:rPr>
              <a:t>2) Assurer l’équité des candidats : véritable échange qui est primordial. Il doit permettre de valider une note issue du positionnement . Une appréciation factuelle issue des critères d’évaluation de la grille doit être rédigée, elle doit permettre de respecter la règlementation et d’éviter les éventuels recours.</a:t>
            </a:r>
          </a:p>
          <a:p>
            <a:endParaRPr lang="fr-FR" dirty="0"/>
          </a:p>
        </p:txBody>
      </p:sp>
      <p:sp>
        <p:nvSpPr>
          <p:cNvPr id="4" name="Espace réservé du numéro de diapositive 3">
            <a:extLst>
              <a:ext uri="{FF2B5EF4-FFF2-40B4-BE49-F238E27FC236}">
                <a16:creationId xmlns:a16="http://schemas.microsoft.com/office/drawing/2014/main" id="{FFC2DE6C-CA74-9F1A-F602-2C38834F3918}"/>
              </a:ext>
            </a:extLst>
          </p:cNvPr>
          <p:cNvSpPr>
            <a:spLocks noGrp="1"/>
          </p:cNvSpPr>
          <p:nvPr>
            <p:ph type="sldNum" sz="quarter" idx="5"/>
          </p:nvPr>
        </p:nvSpPr>
        <p:spPr/>
        <p:txBody>
          <a:bodyPr/>
          <a:lstStyle/>
          <a:p>
            <a:fld id="{6EE7F24B-A257-4561-9F3C-A72A2A610B08}" type="slidenum">
              <a:rPr lang="fr-FR" smtClean="0"/>
              <a:t>9</a:t>
            </a:fld>
            <a:endParaRPr lang="fr-FR"/>
          </a:p>
        </p:txBody>
      </p:sp>
    </p:spTree>
    <p:extLst>
      <p:ext uri="{BB962C8B-B14F-4D97-AF65-F5344CB8AC3E}">
        <p14:creationId xmlns:p14="http://schemas.microsoft.com/office/powerpoint/2010/main" val="871485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5D1AA-7D61-BA9E-1505-82E3992F12D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BA7420C-8A22-08F3-A9BC-5BDB1D17C30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83ACD16-8FF7-F093-3ED1-07BF8D0BF939}"/>
              </a:ext>
            </a:extLst>
          </p:cNvPr>
          <p:cNvSpPr>
            <a:spLocks noGrp="1"/>
          </p:cNvSpPr>
          <p:nvPr>
            <p:ph type="body" idx="1"/>
          </p:nvPr>
        </p:nvSpPr>
        <p:spPr/>
        <p:txBody>
          <a:bodyPr/>
          <a:lstStyle/>
          <a:p>
            <a:r>
              <a:rPr lang="fr-FR" dirty="0" err="1"/>
              <a:t>Cpro</a:t>
            </a:r>
            <a:r>
              <a:rPr lang="fr-FR" dirty="0"/>
              <a:t> est un outil facilitant qui est une opportunité et un confort, pour former, évaluer et certifier.</a:t>
            </a:r>
            <a:br>
              <a:rPr lang="fr-FR" dirty="0"/>
            </a:br>
            <a:r>
              <a:rPr lang="fr-FR" dirty="0"/>
              <a:t>Il vient remplacer les outils imparfaits de suivi au fil de l’eau (tableur </a:t>
            </a:r>
            <a:r>
              <a:rPr lang="fr-FR" dirty="0" err="1"/>
              <a:t>excel</a:t>
            </a:r>
            <a:r>
              <a:rPr lang="fr-FR" dirty="0"/>
              <a:t>.</a:t>
            </a:r>
          </a:p>
        </p:txBody>
      </p:sp>
      <p:sp>
        <p:nvSpPr>
          <p:cNvPr id="4" name="Espace réservé du numéro de diapositive 3">
            <a:extLst>
              <a:ext uri="{FF2B5EF4-FFF2-40B4-BE49-F238E27FC236}">
                <a16:creationId xmlns:a16="http://schemas.microsoft.com/office/drawing/2014/main" id="{49D27F12-2048-1DF5-7139-6E93272E947C}"/>
              </a:ext>
            </a:extLst>
          </p:cNvPr>
          <p:cNvSpPr>
            <a:spLocks noGrp="1"/>
          </p:cNvSpPr>
          <p:nvPr>
            <p:ph type="sldNum" sz="quarter" idx="5"/>
          </p:nvPr>
        </p:nvSpPr>
        <p:spPr/>
        <p:txBody>
          <a:bodyPr/>
          <a:lstStyle/>
          <a:p>
            <a:fld id="{6EE7F24B-A257-4561-9F3C-A72A2A610B08}" type="slidenum">
              <a:rPr lang="fr-FR" smtClean="0"/>
              <a:t>10</a:t>
            </a:fld>
            <a:endParaRPr lang="fr-FR"/>
          </a:p>
        </p:txBody>
      </p:sp>
    </p:spTree>
    <p:extLst>
      <p:ext uri="{BB962C8B-B14F-4D97-AF65-F5344CB8AC3E}">
        <p14:creationId xmlns:p14="http://schemas.microsoft.com/office/powerpoint/2010/main" val="2037086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Compléter la note sur le bordereau</a:t>
            </a:r>
            <a:br>
              <a:rPr lang="fr-FR" dirty="0"/>
            </a:br>
            <a:r>
              <a:rPr lang="fr-FR" dirty="0"/>
              <a:t>Premier profil commun à analyser : Débrouillé, Débrouillé, Averti, Débrouillé : avis, dialogue échange</a:t>
            </a:r>
          </a:p>
          <a:p>
            <a:r>
              <a:rPr lang="fr-FR" dirty="0"/>
              <a:t>Deuxième profil novice, expert, expert, novice (très rare, voir impossible) forcément point de vigilance accrue (référé aux coordonnateurs).</a:t>
            </a:r>
            <a:br>
              <a:rPr lang="fr-FR" dirty="0"/>
            </a:br>
            <a:r>
              <a:rPr lang="fr-FR" dirty="0"/>
              <a:t>Consensus à dégager : </a:t>
            </a:r>
          </a:p>
          <a:p>
            <a:r>
              <a:rPr lang="fr-FR" dirty="0"/>
              <a:t>Novice : sous la moyenne jusque 9,5</a:t>
            </a:r>
          </a:p>
          <a:p>
            <a:r>
              <a:rPr lang="fr-FR" dirty="0"/>
              <a:t>Débrouillé : 10 à 13</a:t>
            </a:r>
          </a:p>
          <a:p>
            <a:r>
              <a:rPr lang="fr-FR" dirty="0"/>
              <a:t>Averti : 13.5 à 15,5</a:t>
            </a:r>
          </a:p>
          <a:p>
            <a:r>
              <a:rPr lang="fr-FR" dirty="0"/>
              <a:t>Expert : 16. a +</a:t>
            </a:r>
          </a:p>
        </p:txBody>
      </p:sp>
      <p:sp>
        <p:nvSpPr>
          <p:cNvPr id="4" name="Espace réservé du numéro de diapositive 3"/>
          <p:cNvSpPr>
            <a:spLocks noGrp="1"/>
          </p:cNvSpPr>
          <p:nvPr>
            <p:ph type="sldNum" sz="quarter" idx="5"/>
          </p:nvPr>
        </p:nvSpPr>
        <p:spPr/>
        <p:txBody>
          <a:bodyPr/>
          <a:lstStyle/>
          <a:p>
            <a:fld id="{6EE7F24B-A257-4561-9F3C-A72A2A610B08}" type="slidenum">
              <a:rPr lang="fr-FR" smtClean="0"/>
              <a:t>12</a:t>
            </a:fld>
            <a:endParaRPr lang="fr-FR"/>
          </a:p>
        </p:txBody>
      </p:sp>
    </p:spTree>
    <p:extLst>
      <p:ext uri="{BB962C8B-B14F-4D97-AF65-F5344CB8AC3E}">
        <p14:creationId xmlns:p14="http://schemas.microsoft.com/office/powerpoint/2010/main" val="610324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05D317-F9B8-4D40-B8D4-6CC6FC62A44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7BC7E58-70C8-4F56-B6B6-50B3285C52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400803B-86FB-43A7-957A-B501ECA4EBA4}"/>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5" name="Espace réservé du pied de page 4">
            <a:extLst>
              <a:ext uri="{FF2B5EF4-FFF2-40B4-BE49-F238E27FC236}">
                <a16:creationId xmlns:a16="http://schemas.microsoft.com/office/drawing/2014/main" id="{649701E1-448A-4A4A-A5DE-D0CEC0B5909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DDE689C-832D-4EDE-B98E-E6822E2C0AAC}"/>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1884093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854276-F25B-46D3-8A11-376B3F4AE58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6E2CEBE-530B-4B92-B033-6DCFF7F8B3D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DDE1E9-20B5-49A1-AA71-AB9DE7D3FB80}"/>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5" name="Espace réservé du pied de page 4">
            <a:extLst>
              <a:ext uri="{FF2B5EF4-FFF2-40B4-BE49-F238E27FC236}">
                <a16:creationId xmlns:a16="http://schemas.microsoft.com/office/drawing/2014/main" id="{3C91C62B-DF2E-4A91-9721-99482CB989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B9F5FB4-DD39-4441-9237-9E951911966F}"/>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4166809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BF0A8F4-902B-4462-B81A-F61B1A98E19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A406CFA-C0F4-4388-BAEC-64D061110F9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76F403F-95C7-4F0D-BECA-34264E19866F}"/>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5" name="Espace réservé du pied de page 4">
            <a:extLst>
              <a:ext uri="{FF2B5EF4-FFF2-40B4-BE49-F238E27FC236}">
                <a16:creationId xmlns:a16="http://schemas.microsoft.com/office/drawing/2014/main" id="{DCB6A044-E8C8-4571-A47E-99C10498990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0D0294-AB93-45A5-AF7D-46108BEEECA1}"/>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1697802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2854-327D-4F74-B6CF-A8C9C850619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CEDB6CF-F54D-46B7-93FD-4A49B956342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1C401A5-74B1-4AE1-8B4C-ED95CCCF0A3F}"/>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5" name="Espace réservé du pied de page 4">
            <a:extLst>
              <a:ext uri="{FF2B5EF4-FFF2-40B4-BE49-F238E27FC236}">
                <a16:creationId xmlns:a16="http://schemas.microsoft.com/office/drawing/2014/main" id="{4003FB73-9088-47D4-9C24-B97C13F5696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ED5CB3-1A28-4856-A796-7418A8CF5DB5}"/>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2107882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301266-0CFD-4993-876D-9250E734BA0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AAF7783-6094-453E-BFE2-339583B473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3BA5B84-EC92-476F-A0FF-BDECA65F0A71}"/>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5" name="Espace réservé du pied de page 4">
            <a:extLst>
              <a:ext uri="{FF2B5EF4-FFF2-40B4-BE49-F238E27FC236}">
                <a16:creationId xmlns:a16="http://schemas.microsoft.com/office/drawing/2014/main" id="{3D2ECAE2-0977-48FF-A71D-0DFA9F7F952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F5DE8C-9824-41BD-AA23-233C98ECA636}"/>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74087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5ADCC-0571-43A6-ADF0-68ECC608B52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D4CA211-7ED5-43D0-811A-549BA628FC7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5FED45C-5318-4415-987C-0330C373A0D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59063C6-6E3F-46F6-9098-C3D1E8AEECD0}"/>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6" name="Espace réservé du pied de page 5">
            <a:extLst>
              <a:ext uri="{FF2B5EF4-FFF2-40B4-BE49-F238E27FC236}">
                <a16:creationId xmlns:a16="http://schemas.microsoft.com/office/drawing/2014/main" id="{92D70868-001C-48AE-8D3A-3E707381DAD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921BCED-6861-4885-9ED1-8819533C3E0D}"/>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3865599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20A32B-476B-413B-997A-D66A4AAF5BD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E5B6046-3F8B-4865-B90D-440680D44D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6A37A56-4F84-4043-B34C-CFAEA583DE6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062CB53-362B-4520-B23D-5E46DB725B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CE291FF-AF9F-4CBE-AA63-2F266A46B97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985A4B1-0DC5-4C80-B96D-9453BF565A5D}"/>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8" name="Espace réservé du pied de page 7">
            <a:extLst>
              <a:ext uri="{FF2B5EF4-FFF2-40B4-BE49-F238E27FC236}">
                <a16:creationId xmlns:a16="http://schemas.microsoft.com/office/drawing/2014/main" id="{AEF33F0D-A136-4C36-A2CF-509FC572C02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B0BB7F6-53F7-46D4-8C0B-0BD28010B394}"/>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279694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511E2C-3C60-4ED0-8DFF-58F2CD68FA8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3985692-6D8B-4F27-84CA-CDB8ACC59C05}"/>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4" name="Espace réservé du pied de page 3">
            <a:extLst>
              <a:ext uri="{FF2B5EF4-FFF2-40B4-BE49-F238E27FC236}">
                <a16:creationId xmlns:a16="http://schemas.microsoft.com/office/drawing/2014/main" id="{DC4D7348-8124-47F2-A23D-1AC0A7CC8C1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66C0524-F248-4D2A-A751-70ED0C0C72D4}"/>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3546745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FBBCBDE-B568-4CB4-99B0-A717C7D00B16}"/>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3" name="Espace réservé du pied de page 2">
            <a:extLst>
              <a:ext uri="{FF2B5EF4-FFF2-40B4-BE49-F238E27FC236}">
                <a16:creationId xmlns:a16="http://schemas.microsoft.com/office/drawing/2014/main" id="{587E8993-17E2-4AC3-B3B5-99F8528B189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AD28B94-AE02-4880-93B0-CB7B4095404F}"/>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234075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EF18F6-0A0A-4BBC-9490-59D16037953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16169CD-F917-48E7-A5FD-C111C76A05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B65CF46-F7BD-473A-850F-3B4664CA99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DDC02C2-6E0B-42C6-BA5E-AB4FC61B8EA5}"/>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6" name="Espace réservé du pied de page 5">
            <a:extLst>
              <a:ext uri="{FF2B5EF4-FFF2-40B4-BE49-F238E27FC236}">
                <a16:creationId xmlns:a16="http://schemas.microsoft.com/office/drawing/2014/main" id="{A69663CD-0DB1-46D5-AF17-96FEEE6D22D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B9FD895-6683-4961-8409-A46717565010}"/>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4268689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B05225-F0CB-4540-9E4B-79C0F12C1B2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ECAD039-FB7F-442F-B60A-59753E0A05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3B3426E-7A77-402E-AD03-07D3986FB5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B76886C-A4D6-4631-A77C-A4AE7D3DA026}"/>
              </a:ext>
            </a:extLst>
          </p:cNvPr>
          <p:cNvSpPr>
            <a:spLocks noGrp="1"/>
          </p:cNvSpPr>
          <p:nvPr>
            <p:ph type="dt" sz="half" idx="10"/>
          </p:nvPr>
        </p:nvSpPr>
        <p:spPr/>
        <p:txBody>
          <a:bodyPr/>
          <a:lstStyle/>
          <a:p>
            <a:fld id="{C1551328-D7A5-4B58-9EBB-B276EDB880CA}" type="datetimeFigureOut">
              <a:rPr lang="fr-FR" smtClean="0"/>
              <a:t>19/05/2025</a:t>
            </a:fld>
            <a:endParaRPr lang="fr-FR"/>
          </a:p>
        </p:txBody>
      </p:sp>
      <p:sp>
        <p:nvSpPr>
          <p:cNvPr id="6" name="Espace réservé du pied de page 5">
            <a:extLst>
              <a:ext uri="{FF2B5EF4-FFF2-40B4-BE49-F238E27FC236}">
                <a16:creationId xmlns:a16="http://schemas.microsoft.com/office/drawing/2014/main" id="{6062ABFE-F207-4D9F-89EE-12C19D843B2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CB2EC8D-1BA1-4095-ABF5-7CBF44A4B97D}"/>
              </a:ext>
            </a:extLst>
          </p:cNvPr>
          <p:cNvSpPr>
            <a:spLocks noGrp="1"/>
          </p:cNvSpPr>
          <p:nvPr>
            <p:ph type="sldNum" sz="quarter" idx="12"/>
          </p:nvPr>
        </p:nvSpPr>
        <p:spPr/>
        <p:txBody>
          <a:bodyPr/>
          <a:lstStyle/>
          <a:p>
            <a:fld id="{31901AEC-2449-48B0-B487-08C5528FB5B9}" type="slidenum">
              <a:rPr lang="fr-FR" smtClean="0"/>
              <a:t>‹N°›</a:t>
            </a:fld>
            <a:endParaRPr lang="fr-FR"/>
          </a:p>
        </p:txBody>
      </p:sp>
    </p:spTree>
    <p:extLst>
      <p:ext uri="{BB962C8B-B14F-4D97-AF65-F5344CB8AC3E}">
        <p14:creationId xmlns:p14="http://schemas.microsoft.com/office/powerpoint/2010/main" val="36874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430BEF9-D671-4E8A-B00A-51B2ACB9C5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4B5D25F-457A-42BF-B558-2AE8FA781E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5F9A462-E9AB-482E-9779-A6772D3E61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551328-D7A5-4B58-9EBB-B276EDB880CA}" type="datetimeFigureOut">
              <a:rPr lang="fr-FR" smtClean="0"/>
              <a:t>19/05/2025</a:t>
            </a:fld>
            <a:endParaRPr lang="fr-FR"/>
          </a:p>
        </p:txBody>
      </p:sp>
      <p:sp>
        <p:nvSpPr>
          <p:cNvPr id="5" name="Espace réservé du pied de page 4">
            <a:extLst>
              <a:ext uri="{FF2B5EF4-FFF2-40B4-BE49-F238E27FC236}">
                <a16:creationId xmlns:a16="http://schemas.microsoft.com/office/drawing/2014/main" id="{5B863575-68AA-4FC8-AD5D-0FC419BC1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8234175-15CA-4E99-B2E5-D140770D0F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901AEC-2449-48B0-B487-08C5528FB5B9}" type="slidenum">
              <a:rPr lang="fr-FR" smtClean="0"/>
              <a:t>‹N°›</a:t>
            </a:fld>
            <a:endParaRPr lang="fr-FR"/>
          </a:p>
        </p:txBody>
      </p:sp>
    </p:spTree>
    <p:extLst>
      <p:ext uri="{BB962C8B-B14F-4D97-AF65-F5344CB8AC3E}">
        <p14:creationId xmlns:p14="http://schemas.microsoft.com/office/powerpoint/2010/main" val="515658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sites.ac-nancy-metz.fr/eco-gestion-lp/0EcogestLP/2022/06/03/agenda/" TargetMode="External"/><Relationship Id="rId5" Type="http://schemas.openxmlformats.org/officeDocument/2006/relationships/hyperlink" Target="https://sites.ac-nancy-metz.fr/eco-gestion-lp/0EcogestLP/2025/03/23/guide-cpro-pour-les-enseignants/" TargetMode="External"/><Relationship Id="rId4" Type="http://schemas.openxmlformats.org/officeDocument/2006/relationships/hyperlink" Target="https://sites.ac-nancy-metz.fr/eco-gestion-lp/0EcogestLP/category/metiers-de-la-relation-cli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CB97E4-CB6C-5337-C39F-90E071D654DF}"/>
              </a:ext>
            </a:extLst>
          </p:cNvPr>
          <p:cNvSpPr>
            <a:spLocks noGrp="1"/>
          </p:cNvSpPr>
          <p:nvPr>
            <p:ph type="title"/>
          </p:nvPr>
        </p:nvSpPr>
        <p:spPr>
          <a:xfrm>
            <a:off x="963706" y="376518"/>
            <a:ext cx="10515600" cy="5934635"/>
          </a:xfrm>
        </p:spPr>
        <p:txBody>
          <a:bodyPr>
            <a:normAutofit/>
          </a:bodyPr>
          <a:lstStyle/>
          <a:p>
            <a:pPr algn="ctr"/>
            <a:r>
              <a:rPr lang="fr-FR" sz="8000" b="1" dirty="0"/>
              <a:t>CANTINE</a:t>
            </a:r>
            <a:br>
              <a:rPr lang="fr-FR" sz="8000" b="1" dirty="0"/>
            </a:br>
            <a:r>
              <a:rPr lang="fr-FR" sz="8000" b="1" dirty="0"/>
              <a:t>REPAS DE MIDI</a:t>
            </a:r>
            <a:br>
              <a:rPr lang="fr-FR" sz="8000" b="1" dirty="0"/>
            </a:br>
            <a:r>
              <a:rPr lang="fr-FR" sz="8000" b="1" dirty="0"/>
              <a:t>PREPARER 8€95 ( de préférence par chèque)</a:t>
            </a:r>
            <a:br>
              <a:rPr lang="fr-FR" sz="8000" b="1" dirty="0"/>
            </a:br>
            <a:r>
              <a:rPr lang="fr-FR" sz="8000" b="1" dirty="0"/>
              <a:t>Avant 9h30</a:t>
            </a:r>
          </a:p>
        </p:txBody>
      </p:sp>
    </p:spTree>
    <p:extLst>
      <p:ext uri="{BB962C8B-B14F-4D97-AF65-F5344CB8AC3E}">
        <p14:creationId xmlns:p14="http://schemas.microsoft.com/office/powerpoint/2010/main" val="1642267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D6CEA-869C-79EE-FB6A-6CA22EF98815}"/>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C2CFC82D-787B-C42A-0043-120754384F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5" name="ZoneTexte 4">
            <a:extLst>
              <a:ext uri="{FF2B5EF4-FFF2-40B4-BE49-F238E27FC236}">
                <a16:creationId xmlns:a16="http://schemas.microsoft.com/office/drawing/2014/main" id="{D8624B90-212E-903F-6A77-BB16655C3E38}"/>
              </a:ext>
            </a:extLst>
          </p:cNvPr>
          <p:cNvSpPr txBox="1"/>
          <p:nvPr/>
        </p:nvSpPr>
        <p:spPr>
          <a:xfrm>
            <a:off x="494323" y="2028606"/>
            <a:ext cx="11203352" cy="4401205"/>
          </a:xfrm>
          <a:prstGeom prst="rect">
            <a:avLst/>
          </a:prstGeom>
          <a:noFill/>
        </p:spPr>
        <p:txBody>
          <a:bodyPr wrap="square" rtlCol="0">
            <a:spAutoFit/>
          </a:bodyPr>
          <a:lstStyle/>
          <a:p>
            <a:pPr marL="571500" indent="-571500">
              <a:buFontTx/>
              <a:buChar char="-"/>
            </a:pPr>
            <a:r>
              <a:rPr lang="fr-FR" sz="2800" dirty="0"/>
              <a:t>Nécessité d’une évaluation </a:t>
            </a:r>
            <a:r>
              <a:rPr lang="fr-FR" sz="2800" b="1" dirty="0"/>
              <a:t>individualisée</a:t>
            </a:r>
            <a:r>
              <a:rPr lang="fr-FR" sz="2800" dirty="0"/>
              <a:t> (l’élève), </a:t>
            </a:r>
            <a:r>
              <a:rPr lang="fr-FR" sz="2800" b="1" dirty="0"/>
              <a:t>collaborative</a:t>
            </a:r>
            <a:r>
              <a:rPr lang="fr-FR" sz="2800" dirty="0"/>
              <a:t> (les enseignants), </a:t>
            </a:r>
            <a:r>
              <a:rPr lang="fr-FR" sz="2800" b="1" dirty="0"/>
              <a:t>progressive</a:t>
            </a:r>
            <a:r>
              <a:rPr lang="fr-FR" sz="2800" dirty="0"/>
              <a:t> (« quand l’élève est prêt ») et </a:t>
            </a:r>
            <a:r>
              <a:rPr lang="fr-FR" sz="2800" b="1" dirty="0"/>
              <a:t>continue</a:t>
            </a:r>
            <a:r>
              <a:rPr lang="fr-FR" sz="2800" dirty="0"/>
              <a:t> (au fil de l’eau tout au long de la formation)</a:t>
            </a:r>
          </a:p>
          <a:p>
            <a:pPr marL="1028700" lvl="1" indent="-571500">
              <a:buFontTx/>
              <a:buChar char="-"/>
            </a:pPr>
            <a:r>
              <a:rPr lang="fr-FR" sz="2800" dirty="0"/>
              <a:t>Élaboration progressive du profil de compétences</a:t>
            </a:r>
          </a:p>
          <a:p>
            <a:pPr marL="1028700" lvl="1" indent="-571500">
              <a:buFontTx/>
              <a:buChar char="-"/>
            </a:pPr>
            <a:r>
              <a:rPr lang="fr-FR" sz="2800" dirty="0"/>
              <a:t>Révision attendue de stratégie d’évaluation en pratique professionnelle</a:t>
            </a:r>
          </a:p>
          <a:p>
            <a:pPr marL="1028700" lvl="1" indent="-571500">
              <a:buFontTx/>
              <a:buChar char="-"/>
            </a:pPr>
            <a:r>
              <a:rPr lang="fr-FR" sz="2800" dirty="0"/>
              <a:t>CPRO est un outil de rationalisation et de </a:t>
            </a:r>
            <a:r>
              <a:rPr lang="fr-FR" sz="2800" b="1" u="sng" dirty="0"/>
              <a:t>simplification</a:t>
            </a:r>
            <a:r>
              <a:rPr lang="fr-FR" sz="2800" dirty="0"/>
              <a:t> de l’enseignement de pratique professionnelle.</a:t>
            </a:r>
          </a:p>
          <a:p>
            <a:pPr marL="571500" indent="-571500">
              <a:buFontTx/>
              <a:buChar char="-"/>
            </a:pPr>
            <a:r>
              <a:rPr lang="fr-FR" sz="2800" dirty="0"/>
              <a:t>Variété des situations d’évaluation, en établissement, activité déportée et en PFMP.</a:t>
            </a:r>
          </a:p>
        </p:txBody>
      </p:sp>
      <p:pic>
        <p:nvPicPr>
          <p:cNvPr id="6" name="Image 5">
            <a:extLst>
              <a:ext uri="{FF2B5EF4-FFF2-40B4-BE49-F238E27FC236}">
                <a16:creationId xmlns:a16="http://schemas.microsoft.com/office/drawing/2014/main" id="{4C1D1F86-8AA2-3DC0-4E90-CCAA5614735B}"/>
              </a:ext>
            </a:extLst>
          </p:cNvPr>
          <p:cNvPicPr>
            <a:picLocks noChangeAspect="1"/>
          </p:cNvPicPr>
          <p:nvPr/>
        </p:nvPicPr>
        <p:blipFill>
          <a:blip r:embed="rId4"/>
          <a:stretch>
            <a:fillRect/>
          </a:stretch>
        </p:blipFill>
        <p:spPr>
          <a:xfrm>
            <a:off x="4860359" y="428189"/>
            <a:ext cx="2471281" cy="1498974"/>
          </a:xfrm>
          <a:prstGeom prst="rect">
            <a:avLst/>
          </a:prstGeom>
        </p:spPr>
      </p:pic>
    </p:spTree>
    <p:extLst>
      <p:ext uri="{BB962C8B-B14F-4D97-AF65-F5344CB8AC3E}">
        <p14:creationId xmlns:p14="http://schemas.microsoft.com/office/powerpoint/2010/main" val="25138839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3" name="ZoneTexte 2">
            <a:extLst>
              <a:ext uri="{FF2B5EF4-FFF2-40B4-BE49-F238E27FC236}">
                <a16:creationId xmlns:a16="http://schemas.microsoft.com/office/drawing/2014/main" id="{D10481D6-79C9-411A-AD09-1EFDC3D41159}"/>
              </a:ext>
            </a:extLst>
          </p:cNvPr>
          <p:cNvSpPr txBox="1"/>
          <p:nvPr/>
        </p:nvSpPr>
        <p:spPr>
          <a:xfrm>
            <a:off x="0" y="1542471"/>
            <a:ext cx="12191999" cy="584775"/>
          </a:xfrm>
          <a:prstGeom prst="rect">
            <a:avLst/>
          </a:prstGeom>
          <a:noFill/>
        </p:spPr>
        <p:txBody>
          <a:bodyPr wrap="square" rtlCol="0">
            <a:spAutoFit/>
          </a:bodyPr>
          <a:lstStyle/>
          <a:p>
            <a:pPr algn="ctr"/>
            <a:endParaRPr lang="fr-FR" sz="3200" b="1" dirty="0"/>
          </a:p>
        </p:txBody>
      </p:sp>
      <p:sp>
        <p:nvSpPr>
          <p:cNvPr id="6" name="Rectangle 5">
            <a:extLst>
              <a:ext uri="{FF2B5EF4-FFF2-40B4-BE49-F238E27FC236}">
                <a16:creationId xmlns:a16="http://schemas.microsoft.com/office/drawing/2014/main" id="{68EF1EA5-27B6-4B2E-BD0A-E43EBC5D685A}"/>
              </a:ext>
            </a:extLst>
          </p:cNvPr>
          <p:cNvSpPr/>
          <p:nvPr/>
        </p:nvSpPr>
        <p:spPr>
          <a:xfrm>
            <a:off x="281448" y="2361007"/>
            <a:ext cx="11629102" cy="175432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fr-FR" sz="5400" b="1" dirty="0">
                <a:ln/>
                <a:solidFill>
                  <a:schemeClr val="accent4"/>
                </a:solidFill>
              </a:rPr>
              <a:t>Présentation par les chargés de mission</a:t>
            </a:r>
          </a:p>
          <a:p>
            <a:pPr algn="ctr"/>
            <a:r>
              <a:rPr lang="fr-FR" sz="5400" b="1" dirty="0">
                <a:ln/>
                <a:solidFill>
                  <a:schemeClr val="accent4"/>
                </a:solidFill>
              </a:rPr>
              <a:t>Répartition dans les salles par diplômes</a:t>
            </a:r>
          </a:p>
        </p:txBody>
      </p:sp>
    </p:spTree>
    <p:extLst>
      <p:ext uri="{BB962C8B-B14F-4D97-AF65-F5344CB8AC3E}">
        <p14:creationId xmlns:p14="http://schemas.microsoft.com/office/powerpoint/2010/main" val="30266040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3" name="ZoneTexte 2">
            <a:extLst>
              <a:ext uri="{FF2B5EF4-FFF2-40B4-BE49-F238E27FC236}">
                <a16:creationId xmlns:a16="http://schemas.microsoft.com/office/drawing/2014/main" id="{6F4979EC-CD83-4981-9479-0343F7CDB880}"/>
              </a:ext>
            </a:extLst>
          </p:cNvPr>
          <p:cNvSpPr txBox="1"/>
          <p:nvPr/>
        </p:nvSpPr>
        <p:spPr>
          <a:xfrm>
            <a:off x="2013154" y="619431"/>
            <a:ext cx="9965539" cy="6463308"/>
          </a:xfrm>
          <a:prstGeom prst="rect">
            <a:avLst/>
          </a:prstGeom>
          <a:noFill/>
        </p:spPr>
        <p:txBody>
          <a:bodyPr wrap="square" rtlCol="0">
            <a:spAutoFit/>
          </a:bodyPr>
          <a:lstStyle/>
          <a:p>
            <a:pPr marL="457200" algn="just"/>
            <a:r>
              <a:rPr lang="fr-FR" sz="3200" dirty="0">
                <a:effectLst/>
              </a:rPr>
              <a:t>Présentation des opérations :</a:t>
            </a:r>
            <a:endParaRPr lang="fr-FR" sz="2800" dirty="0">
              <a:effectLst/>
            </a:endParaRPr>
          </a:p>
          <a:p>
            <a:pPr marL="742950" lvl="1" indent="-285750" algn="just">
              <a:buFont typeface="Courier New" panose="02070309020205020404" pitchFamily="49" charset="0"/>
              <a:buChar char="o"/>
            </a:pPr>
            <a:r>
              <a:rPr lang="fr-FR" sz="2800" dirty="0"/>
              <a:t>Temps d’échange autour des pratiques de formation et d’évaluation,</a:t>
            </a:r>
          </a:p>
          <a:p>
            <a:pPr lvl="1" algn="just"/>
            <a:endParaRPr lang="fr-FR" sz="2800" dirty="0"/>
          </a:p>
          <a:p>
            <a:pPr marL="742950" lvl="1" indent="-285750">
              <a:buFont typeface="Courier New" panose="02070309020205020404" pitchFamily="49" charset="0"/>
              <a:buChar char="o"/>
            </a:pPr>
            <a:r>
              <a:rPr lang="fr-FR" sz="2800" dirty="0">
                <a:effectLst/>
              </a:rPr>
              <a:t>Répartition en sous-commission </a:t>
            </a:r>
            <a:br>
              <a:rPr lang="fr-FR" sz="2800" dirty="0">
                <a:effectLst/>
              </a:rPr>
            </a:br>
            <a:r>
              <a:rPr lang="fr-FR" sz="2800" dirty="0">
                <a:effectLst/>
              </a:rPr>
              <a:t>(binômes voire trinômes - </a:t>
            </a:r>
            <a:r>
              <a:rPr lang="fr-FR" sz="2800" dirty="0"/>
              <a:t> </a:t>
            </a:r>
            <a:r>
              <a:rPr lang="fr-FR" sz="2800" dirty="0">
                <a:solidFill>
                  <a:srgbClr val="FF0000"/>
                </a:solidFill>
              </a:rPr>
              <a:t>binômes formés dont les compositions seront transmises sous peu</a:t>
            </a:r>
            <a:r>
              <a:rPr lang="fr-FR" sz="2800" dirty="0">
                <a:effectLst/>
              </a:rPr>
              <a:t>)</a:t>
            </a:r>
            <a:br>
              <a:rPr lang="fr-FR" sz="2800" dirty="0">
                <a:effectLst/>
              </a:rPr>
            </a:br>
            <a:endParaRPr lang="fr-FR" sz="2800" dirty="0">
              <a:effectLst/>
            </a:endParaRPr>
          </a:p>
          <a:p>
            <a:pPr marL="742950" lvl="1" indent="-285750" algn="just">
              <a:buFont typeface="Courier New" panose="02070309020205020404" pitchFamily="49" charset="0"/>
              <a:buChar char="o"/>
            </a:pPr>
            <a:r>
              <a:rPr lang="fr-FR" sz="2800" dirty="0">
                <a:effectLst/>
              </a:rPr>
              <a:t>Temps d’échange d’harmonisation des notes (binôme en sous-commission) en repérant les points de vigilance (profil de compétence atypique) par épreuve et saisie de la note sur CPRO et modifications éventuelles </a:t>
            </a:r>
            <a:r>
              <a:rPr lang="fr-FR" sz="2800" dirty="0"/>
              <a:t>d</a:t>
            </a:r>
            <a:r>
              <a:rPr lang="fr-FR" sz="2800" dirty="0">
                <a:effectLst/>
              </a:rPr>
              <a:t>es appréciations. </a:t>
            </a:r>
          </a:p>
          <a:p>
            <a:pPr marL="742950" lvl="1" indent="-285750" algn="just">
              <a:buFont typeface="Courier New" panose="02070309020205020404" pitchFamily="49" charset="0"/>
              <a:buChar char="o"/>
            </a:pPr>
            <a:r>
              <a:rPr lang="fr-FR" sz="2800" b="1" dirty="0">
                <a:latin typeface="Calibri" panose="020F0502020204030204" pitchFamily="34" charset="0"/>
                <a:ea typeface="Calibri" panose="020F0502020204030204" pitchFamily="34" charset="0"/>
                <a:cs typeface="Times New Roman" panose="02020603050405020304" pitchFamily="18" charset="0"/>
              </a:rPr>
              <a:t>Saisie des bordereaux de note avant le départ de la commission</a:t>
            </a:r>
            <a:endParaRPr lang="fr-FR"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fr-FR" dirty="0"/>
          </a:p>
        </p:txBody>
      </p:sp>
    </p:spTree>
    <p:extLst>
      <p:ext uri="{BB962C8B-B14F-4D97-AF65-F5344CB8AC3E}">
        <p14:creationId xmlns:p14="http://schemas.microsoft.com/office/powerpoint/2010/main" val="32059881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3" name="ZoneTexte 2">
            <a:extLst>
              <a:ext uri="{FF2B5EF4-FFF2-40B4-BE49-F238E27FC236}">
                <a16:creationId xmlns:a16="http://schemas.microsoft.com/office/drawing/2014/main" id="{C55A0558-F02E-48BD-B4F6-5EDA3458ABEA}"/>
              </a:ext>
            </a:extLst>
          </p:cNvPr>
          <p:cNvSpPr txBox="1"/>
          <p:nvPr/>
        </p:nvSpPr>
        <p:spPr>
          <a:xfrm>
            <a:off x="634017" y="1944912"/>
            <a:ext cx="11233626" cy="3816429"/>
          </a:xfrm>
          <a:prstGeom prst="rect">
            <a:avLst/>
          </a:prstGeom>
          <a:noFill/>
        </p:spPr>
        <p:txBody>
          <a:bodyPr wrap="square" rtlCol="0">
            <a:spAutoFit/>
          </a:bodyPr>
          <a:lstStyle/>
          <a:p>
            <a:r>
              <a:rPr lang="fr-FR" sz="2800" dirty="0">
                <a:effectLst/>
              </a:rPr>
              <a:t>Temps d’échange autour des pratiques et d’harmonisation des notes (binôme en </a:t>
            </a:r>
            <a:r>
              <a:rPr lang="fr-FR" sz="2800" dirty="0"/>
              <a:t>sous-commission) en repérant les points de vigilance (profil de compétence atypique).</a:t>
            </a:r>
          </a:p>
          <a:p>
            <a:r>
              <a:rPr lang="fr-FR" sz="2800" dirty="0"/>
              <a:t>Objectif : partager les bonnes pratiques d’évaluation.</a:t>
            </a:r>
          </a:p>
          <a:p>
            <a:endParaRPr lang="fr-FR" sz="2800" dirty="0"/>
          </a:p>
          <a:p>
            <a:r>
              <a:rPr lang="fr-FR" sz="2800" dirty="0"/>
              <a:t>Les travaux seront réalisés par épreuve et transmis aux coordonnateurs dès la conclusion de ces temps d’échange.</a:t>
            </a:r>
          </a:p>
          <a:p>
            <a:endParaRPr lang="fr-FR" sz="2800" dirty="0"/>
          </a:p>
          <a:p>
            <a:endParaRPr lang="fr-FR" dirty="0"/>
          </a:p>
        </p:txBody>
      </p:sp>
    </p:spTree>
    <p:extLst>
      <p:ext uri="{BB962C8B-B14F-4D97-AF65-F5344CB8AC3E}">
        <p14:creationId xmlns:p14="http://schemas.microsoft.com/office/powerpoint/2010/main" val="32314684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4" name="ZoneTexte 3">
            <a:extLst>
              <a:ext uri="{FF2B5EF4-FFF2-40B4-BE49-F238E27FC236}">
                <a16:creationId xmlns:a16="http://schemas.microsoft.com/office/drawing/2014/main" id="{B6FEC17C-043D-41E8-9332-763B69594FD2}"/>
              </a:ext>
            </a:extLst>
          </p:cNvPr>
          <p:cNvSpPr txBox="1"/>
          <p:nvPr/>
        </p:nvSpPr>
        <p:spPr>
          <a:xfrm>
            <a:off x="906161" y="1164134"/>
            <a:ext cx="10907349" cy="5262979"/>
          </a:xfrm>
          <a:prstGeom prst="rect">
            <a:avLst/>
          </a:prstGeom>
          <a:noFill/>
        </p:spPr>
        <p:txBody>
          <a:bodyPr wrap="square">
            <a:spAutoFit/>
          </a:bodyPr>
          <a:lstStyle/>
          <a:p>
            <a:pPr marL="457200" indent="-457200">
              <a:buFontTx/>
              <a:buChar char="-"/>
            </a:pPr>
            <a:r>
              <a:rPr lang="fr-FR" sz="2400" dirty="0"/>
              <a:t>Après modifications du positionnement (Note et/ou des observations) de l’élève après harmonisation : </a:t>
            </a:r>
            <a:r>
              <a:rPr lang="fr-FR" sz="2400" b="1" dirty="0">
                <a:solidFill>
                  <a:srgbClr val="FF0000"/>
                </a:solidFill>
              </a:rPr>
              <a:t>Export à partir de </a:t>
            </a:r>
            <a:r>
              <a:rPr lang="fr-FR" sz="2400" b="1" dirty="0" err="1">
                <a:solidFill>
                  <a:srgbClr val="FF0000"/>
                </a:solidFill>
              </a:rPr>
              <a:t>Cpro</a:t>
            </a:r>
            <a:r>
              <a:rPr lang="fr-FR" sz="2400" b="1" dirty="0">
                <a:solidFill>
                  <a:srgbClr val="FF0000"/>
                </a:solidFill>
              </a:rPr>
              <a:t> de l’ensemble des grilles de la division pour les faire remplacer sur le Cloud.</a:t>
            </a:r>
            <a:br>
              <a:rPr lang="fr-FR" altLang="fr-FR" sz="2400" b="1" dirty="0">
                <a:solidFill>
                  <a:srgbClr val="FF0000"/>
                </a:solidFill>
              </a:rPr>
            </a:br>
            <a:endParaRPr lang="fr-FR" altLang="fr-FR" sz="2400" b="1" dirty="0">
              <a:solidFill>
                <a:srgbClr val="FF0000"/>
              </a:solidFill>
            </a:endParaRPr>
          </a:p>
          <a:p>
            <a:pPr marL="457200" indent="-457200">
              <a:buFontTx/>
              <a:buChar char="-"/>
            </a:pPr>
            <a:r>
              <a:rPr lang="fr-FR" altLang="fr-FR" sz="2400" dirty="0"/>
              <a:t>Téléchargement sur cyclades ( ou scan)  du bordereau de saisie : </a:t>
            </a:r>
            <a:r>
              <a:rPr lang="fr-FR" sz="2400" dirty="0"/>
              <a:t>Exemple pour René Cassin Metz en MCV option A pour les notes E31 : </a:t>
            </a:r>
            <a:r>
              <a:rPr lang="fr-FR" sz="2400" b="1" dirty="0"/>
              <a:t>2025</a:t>
            </a:r>
            <a:r>
              <a:rPr lang="fr-FR" sz="2400" dirty="0"/>
              <a:t>_</a:t>
            </a:r>
            <a:r>
              <a:rPr lang="fr-FR" sz="2400" b="1" dirty="0"/>
              <a:t>Cassin_Metz_MCVA_Notes_E31.pdf</a:t>
            </a:r>
          </a:p>
          <a:p>
            <a:r>
              <a:rPr lang="fr-FR" sz="2400" dirty="0"/>
              <a:t>Scan avec une application sur votre téléphone mobile ou téléchargement du </a:t>
            </a:r>
            <a:r>
              <a:rPr lang="fr-FR" sz="2400" dirty="0" err="1"/>
              <a:t>pdf</a:t>
            </a:r>
            <a:r>
              <a:rPr lang="fr-FR" sz="2400" dirty="0"/>
              <a:t> lors de la saisie sur CYCLADES (à privilégier) (photo non acceptée, problème de taille sur le cloud et de lisibilité)</a:t>
            </a:r>
            <a:br>
              <a:rPr lang="fr-FR" sz="2400" dirty="0"/>
            </a:br>
            <a:endParaRPr lang="fr-FR" sz="2400" dirty="0"/>
          </a:p>
          <a:p>
            <a:pPr marL="457200" indent="-457200">
              <a:buFontTx/>
              <a:buChar char="-"/>
            </a:pPr>
            <a:r>
              <a:rPr lang="fr-FR" sz="2400" b="1" i="1" dirty="0">
                <a:solidFill>
                  <a:srgbClr val="FF0000"/>
                </a:solidFill>
              </a:rPr>
              <a:t>Transmission des dossiers établissement au coordonnateur de l’harmonisation  d’un dossier complet par établissement ( E31, E32, E33 et Bordereaux avec les observations levées)</a:t>
            </a:r>
          </a:p>
        </p:txBody>
      </p:sp>
      <p:sp>
        <p:nvSpPr>
          <p:cNvPr id="3" name="ZoneTexte 2">
            <a:extLst>
              <a:ext uri="{FF2B5EF4-FFF2-40B4-BE49-F238E27FC236}">
                <a16:creationId xmlns:a16="http://schemas.microsoft.com/office/drawing/2014/main" id="{57671CC1-C52A-4E05-88F1-AE01D2AFB44B}"/>
              </a:ext>
            </a:extLst>
          </p:cNvPr>
          <p:cNvSpPr txBox="1"/>
          <p:nvPr/>
        </p:nvSpPr>
        <p:spPr>
          <a:xfrm>
            <a:off x="4523569" y="280641"/>
            <a:ext cx="5912772" cy="646331"/>
          </a:xfrm>
          <a:prstGeom prst="rect">
            <a:avLst/>
          </a:prstGeom>
          <a:noFill/>
        </p:spPr>
        <p:txBody>
          <a:bodyPr wrap="none" rtlCol="0">
            <a:spAutoFit/>
          </a:bodyPr>
          <a:lstStyle/>
          <a:p>
            <a:r>
              <a:rPr lang="fr-FR" sz="3600" b="1" i="1" dirty="0"/>
              <a:t>Lors de ces temps d’échange : </a:t>
            </a:r>
          </a:p>
        </p:txBody>
      </p:sp>
    </p:spTree>
    <p:extLst>
      <p:ext uri="{BB962C8B-B14F-4D97-AF65-F5344CB8AC3E}">
        <p14:creationId xmlns:p14="http://schemas.microsoft.com/office/powerpoint/2010/main" val="40229313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grpSp>
        <p:nvGrpSpPr>
          <p:cNvPr id="8" name="Groupe 7">
            <a:extLst>
              <a:ext uri="{FF2B5EF4-FFF2-40B4-BE49-F238E27FC236}">
                <a16:creationId xmlns:a16="http://schemas.microsoft.com/office/drawing/2014/main" id="{8E93789D-8B8F-068D-D78E-CEFF2F7BEA99}"/>
              </a:ext>
            </a:extLst>
          </p:cNvPr>
          <p:cNvGrpSpPr/>
          <p:nvPr/>
        </p:nvGrpSpPr>
        <p:grpSpPr>
          <a:xfrm>
            <a:off x="1394022" y="1032226"/>
            <a:ext cx="10624616" cy="5692594"/>
            <a:chOff x="1394022" y="1032226"/>
            <a:chExt cx="10624616" cy="5692594"/>
          </a:xfrm>
        </p:grpSpPr>
        <p:pic>
          <p:nvPicPr>
            <p:cNvPr id="4" name="Image 3">
              <a:extLst>
                <a:ext uri="{FF2B5EF4-FFF2-40B4-BE49-F238E27FC236}">
                  <a16:creationId xmlns:a16="http://schemas.microsoft.com/office/drawing/2014/main" id="{C7310FC3-1EBD-4305-54D3-A13FB3958AD6}"/>
                </a:ext>
              </a:extLst>
            </p:cNvPr>
            <p:cNvPicPr>
              <a:picLocks noChangeAspect="1"/>
            </p:cNvPicPr>
            <p:nvPr/>
          </p:nvPicPr>
          <p:blipFill>
            <a:blip r:embed="rId3"/>
            <a:stretch>
              <a:fillRect/>
            </a:stretch>
          </p:blipFill>
          <p:spPr>
            <a:xfrm>
              <a:off x="1394022" y="1032226"/>
              <a:ext cx="5360739" cy="5692594"/>
            </a:xfrm>
            <a:prstGeom prst="rect">
              <a:avLst/>
            </a:prstGeom>
          </p:spPr>
        </p:pic>
        <p:pic>
          <p:nvPicPr>
            <p:cNvPr id="6" name="Image 5">
              <a:extLst>
                <a:ext uri="{FF2B5EF4-FFF2-40B4-BE49-F238E27FC236}">
                  <a16:creationId xmlns:a16="http://schemas.microsoft.com/office/drawing/2014/main" id="{4269ADEF-AF5D-8CED-5B4A-6B8F9E8B900D}"/>
                </a:ext>
              </a:extLst>
            </p:cNvPr>
            <p:cNvPicPr>
              <a:picLocks noChangeAspect="1"/>
            </p:cNvPicPr>
            <p:nvPr/>
          </p:nvPicPr>
          <p:blipFill>
            <a:blip r:embed="rId4"/>
            <a:stretch>
              <a:fillRect/>
            </a:stretch>
          </p:blipFill>
          <p:spPr>
            <a:xfrm>
              <a:off x="6843551" y="1032226"/>
              <a:ext cx="5175087" cy="5692594"/>
            </a:xfrm>
            <a:prstGeom prst="rect">
              <a:avLst/>
            </a:prstGeom>
          </p:spPr>
        </p:pic>
      </p:grpSp>
      <p:pic>
        <p:nvPicPr>
          <p:cNvPr id="3" name="Image 2">
            <a:extLst>
              <a:ext uri="{FF2B5EF4-FFF2-40B4-BE49-F238E27FC236}">
                <a16:creationId xmlns:a16="http://schemas.microsoft.com/office/drawing/2014/main" id="{24C6ED20-C315-9E23-246B-790D8ECA2A82}"/>
              </a:ext>
            </a:extLst>
          </p:cNvPr>
          <p:cNvPicPr>
            <a:picLocks noChangeAspect="1"/>
          </p:cNvPicPr>
          <p:nvPr/>
        </p:nvPicPr>
        <p:blipFill>
          <a:blip r:embed="rId5"/>
          <a:stretch>
            <a:fillRect/>
          </a:stretch>
        </p:blipFill>
        <p:spPr>
          <a:xfrm>
            <a:off x="7514303" y="2930356"/>
            <a:ext cx="3974691" cy="168810"/>
          </a:xfrm>
          <a:prstGeom prst="rect">
            <a:avLst/>
          </a:prstGeom>
        </p:spPr>
      </p:pic>
      <p:pic>
        <p:nvPicPr>
          <p:cNvPr id="9" name="Image 8">
            <a:extLst>
              <a:ext uri="{FF2B5EF4-FFF2-40B4-BE49-F238E27FC236}">
                <a16:creationId xmlns:a16="http://schemas.microsoft.com/office/drawing/2014/main" id="{6910167C-4A11-AA08-E4CC-B9300519C962}"/>
              </a:ext>
            </a:extLst>
          </p:cNvPr>
          <p:cNvPicPr>
            <a:picLocks noChangeAspect="1"/>
          </p:cNvPicPr>
          <p:nvPr/>
        </p:nvPicPr>
        <p:blipFill>
          <a:blip r:embed="rId6"/>
          <a:stretch>
            <a:fillRect/>
          </a:stretch>
        </p:blipFill>
        <p:spPr>
          <a:xfrm>
            <a:off x="7341308" y="6105525"/>
            <a:ext cx="4081317" cy="168810"/>
          </a:xfrm>
          <a:prstGeom prst="rect">
            <a:avLst/>
          </a:prstGeom>
        </p:spPr>
      </p:pic>
    </p:spTree>
    <p:extLst>
      <p:ext uri="{BB962C8B-B14F-4D97-AF65-F5344CB8AC3E}">
        <p14:creationId xmlns:p14="http://schemas.microsoft.com/office/powerpoint/2010/main" val="1834834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514A2-768B-D283-29B2-7EBD8226B9B8}"/>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4A7482A5-9111-182F-623C-89FF89579C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3" name="ZoneTexte 2">
            <a:extLst>
              <a:ext uri="{FF2B5EF4-FFF2-40B4-BE49-F238E27FC236}">
                <a16:creationId xmlns:a16="http://schemas.microsoft.com/office/drawing/2014/main" id="{6B2F3AAA-D7DD-3B85-6D15-67A3263A832A}"/>
              </a:ext>
            </a:extLst>
          </p:cNvPr>
          <p:cNvSpPr txBox="1"/>
          <p:nvPr/>
        </p:nvSpPr>
        <p:spPr>
          <a:xfrm>
            <a:off x="2563679" y="3429670"/>
            <a:ext cx="7064641" cy="1754326"/>
          </a:xfrm>
          <a:prstGeom prst="rect">
            <a:avLst/>
          </a:prstGeom>
          <a:noFill/>
        </p:spPr>
        <p:txBody>
          <a:bodyPr wrap="square" rtlCol="0">
            <a:spAutoFit/>
          </a:bodyPr>
          <a:lstStyle/>
          <a:p>
            <a:r>
              <a:rPr lang="fr-FR" sz="4000" dirty="0">
                <a:effectLst/>
              </a:rPr>
              <a:t>Merci pour votre investissement</a:t>
            </a:r>
            <a:endParaRPr lang="fr-FR" sz="4000" dirty="0"/>
          </a:p>
          <a:p>
            <a:endParaRPr lang="fr-FR" sz="4000" dirty="0"/>
          </a:p>
          <a:p>
            <a:endParaRPr lang="fr-FR" sz="2800" dirty="0"/>
          </a:p>
        </p:txBody>
      </p:sp>
    </p:spTree>
    <p:extLst>
      <p:ext uri="{BB962C8B-B14F-4D97-AF65-F5344CB8AC3E}">
        <p14:creationId xmlns:p14="http://schemas.microsoft.com/office/powerpoint/2010/main" val="3856275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2" name="Titre 1">
            <a:extLst>
              <a:ext uri="{FF2B5EF4-FFF2-40B4-BE49-F238E27FC236}">
                <a16:creationId xmlns:a16="http://schemas.microsoft.com/office/drawing/2014/main" id="{251CD709-A4DA-44DB-B20A-7FBCFA558503}"/>
              </a:ext>
            </a:extLst>
          </p:cNvPr>
          <p:cNvSpPr>
            <a:spLocks noGrp="1"/>
          </p:cNvSpPr>
          <p:nvPr>
            <p:ph type="ctrTitle"/>
          </p:nvPr>
        </p:nvSpPr>
        <p:spPr>
          <a:xfrm>
            <a:off x="1524000" y="769118"/>
            <a:ext cx="9144000" cy="2387600"/>
          </a:xfrm>
        </p:spPr>
        <p:txBody>
          <a:bodyPr>
            <a:normAutofit/>
          </a:bodyPr>
          <a:lstStyle/>
          <a:p>
            <a:r>
              <a:rPr lang="fr-FR" dirty="0"/>
              <a:t>Commission d’harmonisation</a:t>
            </a:r>
            <a:br>
              <a:rPr lang="fr-FR" dirty="0"/>
            </a:br>
            <a:r>
              <a:rPr lang="fr-FR" sz="4400" dirty="0"/>
              <a:t>Épreuves de pratique professionnelle</a:t>
            </a:r>
            <a:endParaRPr lang="fr-FR" dirty="0"/>
          </a:p>
        </p:txBody>
      </p:sp>
      <p:sp>
        <p:nvSpPr>
          <p:cNvPr id="4" name="ZoneTexte 3">
            <a:extLst>
              <a:ext uri="{FF2B5EF4-FFF2-40B4-BE49-F238E27FC236}">
                <a16:creationId xmlns:a16="http://schemas.microsoft.com/office/drawing/2014/main" id="{A7F64D38-BEDD-4707-8938-4F0742C6F5A2}"/>
              </a:ext>
            </a:extLst>
          </p:cNvPr>
          <p:cNvSpPr txBox="1"/>
          <p:nvPr/>
        </p:nvSpPr>
        <p:spPr>
          <a:xfrm>
            <a:off x="2707299" y="5140130"/>
            <a:ext cx="6519806" cy="369332"/>
          </a:xfrm>
          <a:prstGeom prst="rect">
            <a:avLst/>
          </a:prstGeom>
          <a:noFill/>
        </p:spPr>
        <p:txBody>
          <a:bodyPr wrap="square" rtlCol="0">
            <a:spAutoFit/>
          </a:bodyPr>
          <a:lstStyle/>
          <a:p>
            <a:r>
              <a:rPr lang="fr-FR" dirty="0"/>
              <a:t>Lundi 19 mai 2025 – Lycée des Métiers Marie </a:t>
            </a:r>
            <a:r>
              <a:rPr lang="fr-FR" dirty="0" err="1"/>
              <a:t>Marvingt</a:t>
            </a:r>
            <a:r>
              <a:rPr lang="fr-FR" dirty="0"/>
              <a:t> – Tomblaine</a:t>
            </a:r>
          </a:p>
        </p:txBody>
      </p:sp>
      <p:sp>
        <p:nvSpPr>
          <p:cNvPr id="5" name="Titre 1">
            <a:extLst>
              <a:ext uri="{FF2B5EF4-FFF2-40B4-BE49-F238E27FC236}">
                <a16:creationId xmlns:a16="http://schemas.microsoft.com/office/drawing/2014/main" id="{1A02FA92-F5A1-4553-B101-67B474567CBB}"/>
              </a:ext>
            </a:extLst>
          </p:cNvPr>
          <p:cNvSpPr txBox="1">
            <a:spLocks/>
          </p:cNvSpPr>
          <p:nvPr/>
        </p:nvSpPr>
        <p:spPr>
          <a:xfrm>
            <a:off x="261389" y="2708788"/>
            <a:ext cx="11411627" cy="2387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4900" dirty="0"/>
              <a:t>Baccalauréat professionnel</a:t>
            </a:r>
          </a:p>
          <a:p>
            <a:r>
              <a:rPr lang="fr-FR" sz="4500" b="1" i="1" dirty="0">
                <a:solidFill>
                  <a:schemeClr val="accent1"/>
                </a:solidFill>
              </a:rPr>
              <a:t>Métiers du Commerce et de la Vente et Accueil</a:t>
            </a:r>
          </a:p>
        </p:txBody>
      </p:sp>
      <p:sp>
        <p:nvSpPr>
          <p:cNvPr id="8" name="ZoneTexte 7">
            <a:extLst>
              <a:ext uri="{FF2B5EF4-FFF2-40B4-BE49-F238E27FC236}">
                <a16:creationId xmlns:a16="http://schemas.microsoft.com/office/drawing/2014/main" id="{FCACCB86-250F-42CA-9384-BB376A572F27}"/>
              </a:ext>
            </a:extLst>
          </p:cNvPr>
          <p:cNvSpPr txBox="1"/>
          <p:nvPr/>
        </p:nvSpPr>
        <p:spPr>
          <a:xfrm>
            <a:off x="437236" y="5842258"/>
            <a:ext cx="8119339" cy="646331"/>
          </a:xfrm>
          <a:prstGeom prst="rect">
            <a:avLst/>
          </a:prstGeom>
          <a:noFill/>
        </p:spPr>
        <p:txBody>
          <a:bodyPr wrap="none" rtlCol="0">
            <a:spAutoFit/>
          </a:bodyPr>
          <a:lstStyle/>
          <a:p>
            <a:r>
              <a:rPr lang="fr-FR" dirty="0"/>
              <a:t>Coordonnateurs : Aline </a:t>
            </a:r>
            <a:r>
              <a:rPr lang="fr-FR" dirty="0" err="1"/>
              <a:t>Philipp</a:t>
            </a:r>
            <a:r>
              <a:rPr lang="fr-FR" dirty="0"/>
              <a:t> – Catherine Loriot -  David </a:t>
            </a:r>
            <a:r>
              <a:rPr lang="fr-FR" dirty="0" err="1"/>
              <a:t>Zelch</a:t>
            </a:r>
            <a:r>
              <a:rPr lang="fr-FR" dirty="0"/>
              <a:t> - Johnny EISENHAUER</a:t>
            </a:r>
          </a:p>
          <a:p>
            <a:r>
              <a:rPr lang="fr-FR" dirty="0"/>
              <a:t>Sous la responsabilité de Josselin LEMAIRE – IEN Eco-gestion</a:t>
            </a:r>
          </a:p>
        </p:txBody>
      </p:sp>
    </p:spTree>
    <p:extLst>
      <p:ext uri="{BB962C8B-B14F-4D97-AF65-F5344CB8AC3E}">
        <p14:creationId xmlns:p14="http://schemas.microsoft.com/office/powerpoint/2010/main" val="22550171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8" name="ZoneTexte 7">
            <a:extLst>
              <a:ext uri="{FF2B5EF4-FFF2-40B4-BE49-F238E27FC236}">
                <a16:creationId xmlns:a16="http://schemas.microsoft.com/office/drawing/2014/main" id="{214B9644-DEEC-4EBF-BFD9-717B98A3834A}"/>
              </a:ext>
            </a:extLst>
          </p:cNvPr>
          <p:cNvSpPr txBox="1"/>
          <p:nvPr/>
        </p:nvSpPr>
        <p:spPr>
          <a:xfrm>
            <a:off x="0" y="1355017"/>
            <a:ext cx="12191999" cy="4524315"/>
          </a:xfrm>
          <a:prstGeom prst="rect">
            <a:avLst/>
          </a:prstGeom>
          <a:noFill/>
        </p:spPr>
        <p:txBody>
          <a:bodyPr wrap="square" rtlCol="0">
            <a:spAutoFit/>
          </a:bodyPr>
          <a:lstStyle/>
          <a:p>
            <a:pPr algn="ctr"/>
            <a:r>
              <a:rPr lang="fr-FR" sz="3200" b="1" dirty="0"/>
              <a:t>Postulat de départ de la commission d’harmonisation : </a:t>
            </a:r>
          </a:p>
          <a:p>
            <a:pPr algn="ctr"/>
            <a:endParaRPr lang="fr-FR" sz="3200" b="1" dirty="0"/>
          </a:p>
          <a:p>
            <a:pPr marL="457200" indent="-457200" algn="just">
              <a:buFont typeface="Arial" panose="020B0604020202020204" pitchFamily="34" charset="0"/>
              <a:buChar char="•"/>
            </a:pPr>
            <a:r>
              <a:rPr lang="fr-FR" sz="3200" dirty="0"/>
              <a:t>L’objectif réglementaire de la commission est d’harmoniser les pratiques d’évaluation.</a:t>
            </a:r>
          </a:p>
          <a:p>
            <a:pPr marL="457200" indent="-457200" algn="just">
              <a:buFont typeface="Arial" panose="020B0604020202020204" pitchFamily="34" charset="0"/>
              <a:buChar char="•"/>
            </a:pPr>
            <a:r>
              <a:rPr lang="fr-FR" sz="3200" dirty="0"/>
              <a:t>Le contrôle de ces pratiques est exercé par le chef d’établissement, le plus souvent délégué au DDFPT</a:t>
            </a:r>
          </a:p>
          <a:p>
            <a:pPr marL="457200" indent="-457200" algn="just">
              <a:buFont typeface="Arial" panose="020B0604020202020204" pitchFamily="34" charset="0"/>
              <a:buChar char="•"/>
            </a:pPr>
            <a:r>
              <a:rPr lang="fr-FR" sz="3200" dirty="0"/>
              <a:t>Les supports d’examen (enregistrements au fil de l’eau dans CPRO) seront conservés dans l’établissement au titre de copies d’examens.</a:t>
            </a:r>
          </a:p>
          <a:p>
            <a:pPr algn="ctr"/>
            <a:endParaRPr lang="fr-FR" sz="3200" dirty="0"/>
          </a:p>
        </p:txBody>
      </p:sp>
    </p:spTree>
    <p:extLst>
      <p:ext uri="{BB962C8B-B14F-4D97-AF65-F5344CB8AC3E}">
        <p14:creationId xmlns:p14="http://schemas.microsoft.com/office/powerpoint/2010/main" val="34390374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3B5A78-B70C-4CF3-B95D-513501BE4B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5" name="ZoneTexte 4">
            <a:extLst>
              <a:ext uri="{FF2B5EF4-FFF2-40B4-BE49-F238E27FC236}">
                <a16:creationId xmlns:a16="http://schemas.microsoft.com/office/drawing/2014/main" id="{03727CC8-7723-49C1-82DE-F55E24CD18B8}"/>
              </a:ext>
            </a:extLst>
          </p:cNvPr>
          <p:cNvSpPr txBox="1"/>
          <p:nvPr/>
        </p:nvSpPr>
        <p:spPr>
          <a:xfrm>
            <a:off x="855785" y="1761613"/>
            <a:ext cx="10703168" cy="4462760"/>
          </a:xfrm>
          <a:prstGeom prst="rect">
            <a:avLst/>
          </a:prstGeom>
          <a:noFill/>
        </p:spPr>
        <p:txBody>
          <a:bodyPr wrap="square" rtlCol="0">
            <a:spAutoFit/>
          </a:bodyPr>
          <a:lstStyle/>
          <a:p>
            <a:r>
              <a:rPr lang="fr-FR" sz="2800" b="1" dirty="0"/>
              <a:t>Participants, pour tous les établissements habilités à la pratique du CCF</a:t>
            </a:r>
            <a:br>
              <a:rPr lang="fr-FR" sz="2800" dirty="0"/>
            </a:br>
            <a:r>
              <a:rPr lang="fr-FR" sz="2800" dirty="0"/>
              <a:t>Enseignants ou formateurs à raison d’un personnel par classe de terminale avec pour missions de </a:t>
            </a:r>
            <a:r>
              <a:rPr lang="fr-FR" sz="2800" b="1" dirty="0"/>
              <a:t>: </a:t>
            </a:r>
          </a:p>
          <a:p>
            <a:pPr marL="514350" indent="-514350" algn="just">
              <a:buAutoNum type="arabicParenR"/>
            </a:pPr>
            <a:r>
              <a:rPr lang="fr-FR" sz="2800" b="1" dirty="0"/>
              <a:t>Promouvoir les bonnes pratiques </a:t>
            </a:r>
            <a:r>
              <a:rPr lang="fr-FR" sz="2800" dirty="0"/>
              <a:t>de scénarisation, de suivi des compétences et d’évaluation,</a:t>
            </a:r>
          </a:p>
          <a:p>
            <a:pPr marL="514350" indent="-514350" algn="just">
              <a:buAutoNum type="arabicParenR"/>
            </a:pPr>
            <a:r>
              <a:rPr lang="fr-FR" sz="2800" b="1" dirty="0"/>
              <a:t>Assurer l’équité des candidats en binômes :</a:t>
            </a:r>
          </a:p>
          <a:p>
            <a:pPr marL="971550" lvl="1" indent="-514350" algn="just">
              <a:buFont typeface="Arial" panose="020B0604020202020204" pitchFamily="34" charset="0"/>
              <a:buChar char="•"/>
            </a:pPr>
            <a:r>
              <a:rPr lang="fr-FR" sz="2800" dirty="0"/>
              <a:t>Harmoniser la transposition des positionnements en note</a:t>
            </a:r>
          </a:p>
          <a:p>
            <a:pPr marL="971550" lvl="1" indent="-514350" algn="just">
              <a:buFont typeface="Arial" panose="020B0604020202020204" pitchFamily="34" charset="0"/>
              <a:buChar char="•"/>
            </a:pPr>
            <a:r>
              <a:rPr lang="fr-FR" sz="2800" dirty="0"/>
              <a:t>Contrôler la conformité des appréciations portées sur les grilles de notation</a:t>
            </a:r>
          </a:p>
          <a:p>
            <a:pPr marL="514350" indent="-514350" algn="ctr">
              <a:buAutoNum type="arabicParenR"/>
            </a:pPr>
            <a:endParaRPr lang="fr-FR" sz="3200" dirty="0"/>
          </a:p>
        </p:txBody>
      </p:sp>
    </p:spTree>
    <p:extLst>
      <p:ext uri="{BB962C8B-B14F-4D97-AF65-F5344CB8AC3E}">
        <p14:creationId xmlns:p14="http://schemas.microsoft.com/office/powerpoint/2010/main" val="6817919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D260DA-9EBF-486B-B5EF-58CADEC19CDD}"/>
              </a:ext>
            </a:extLst>
          </p:cNvPr>
          <p:cNvSpPr>
            <a:spLocks noGrp="1"/>
          </p:cNvSpPr>
          <p:nvPr>
            <p:ph type="title"/>
          </p:nvPr>
        </p:nvSpPr>
        <p:spPr>
          <a:xfrm>
            <a:off x="2200275" y="365125"/>
            <a:ext cx="9153525" cy="1344613"/>
          </a:xfrm>
        </p:spPr>
        <p:txBody>
          <a:bodyPr/>
          <a:lstStyle/>
          <a:p>
            <a:r>
              <a:rPr lang="fr-FR" dirty="0">
                <a:latin typeface="Arial"/>
                <a:cs typeface="Arial"/>
              </a:rPr>
              <a:t>Stratégie pédagogique en voie professionnelle</a:t>
            </a:r>
          </a:p>
        </p:txBody>
      </p:sp>
      <p:pic>
        <p:nvPicPr>
          <p:cNvPr id="5" name="Image 4">
            <a:extLst>
              <a:ext uri="{FF2B5EF4-FFF2-40B4-BE49-F238E27FC236}">
                <a16:creationId xmlns:a16="http://schemas.microsoft.com/office/drawing/2014/main" id="{246C1B26-5888-4932-8F42-5D91A7415CDF}"/>
              </a:ext>
            </a:extLst>
          </p:cNvPr>
          <p:cNvPicPr>
            <a:picLocks noChangeAspect="1"/>
          </p:cNvPicPr>
          <p:nvPr/>
        </p:nvPicPr>
        <p:blipFill>
          <a:blip r:embed="rId3"/>
          <a:stretch>
            <a:fillRect/>
          </a:stretch>
        </p:blipFill>
        <p:spPr>
          <a:xfrm>
            <a:off x="66675" y="56007"/>
            <a:ext cx="1905000" cy="1354836"/>
          </a:xfrm>
          <a:prstGeom prst="rect">
            <a:avLst/>
          </a:prstGeom>
        </p:spPr>
      </p:pic>
      <p:pic>
        <p:nvPicPr>
          <p:cNvPr id="14" name="Image 13">
            <a:extLst>
              <a:ext uri="{FF2B5EF4-FFF2-40B4-BE49-F238E27FC236}">
                <a16:creationId xmlns:a16="http://schemas.microsoft.com/office/drawing/2014/main" id="{F0D63FDA-322F-1A72-E10C-BDE97FE22347}"/>
              </a:ext>
            </a:extLst>
          </p:cNvPr>
          <p:cNvPicPr>
            <a:picLocks noChangeAspect="1"/>
          </p:cNvPicPr>
          <p:nvPr/>
        </p:nvPicPr>
        <p:blipFill>
          <a:blip r:embed="rId4"/>
          <a:stretch>
            <a:fillRect/>
          </a:stretch>
        </p:blipFill>
        <p:spPr>
          <a:xfrm>
            <a:off x="159129" y="2331184"/>
            <a:ext cx="11699447" cy="4161691"/>
          </a:xfrm>
          <a:prstGeom prst="rect">
            <a:avLst/>
          </a:prstGeom>
        </p:spPr>
      </p:pic>
      <p:sp>
        <p:nvSpPr>
          <p:cNvPr id="16" name="ZoneTexte 15">
            <a:extLst>
              <a:ext uri="{FF2B5EF4-FFF2-40B4-BE49-F238E27FC236}">
                <a16:creationId xmlns:a16="http://schemas.microsoft.com/office/drawing/2014/main" id="{6909C61F-69F4-76D1-247B-F0F60ADAF292}"/>
              </a:ext>
            </a:extLst>
          </p:cNvPr>
          <p:cNvSpPr txBox="1"/>
          <p:nvPr/>
        </p:nvSpPr>
        <p:spPr>
          <a:xfrm>
            <a:off x="339968" y="1828800"/>
            <a:ext cx="10621109" cy="400110"/>
          </a:xfrm>
          <a:prstGeom prst="rect">
            <a:avLst/>
          </a:prstGeom>
          <a:noFill/>
        </p:spPr>
        <p:txBody>
          <a:bodyPr wrap="square" rtlCol="0">
            <a:spAutoFit/>
          </a:bodyPr>
          <a:lstStyle/>
          <a:p>
            <a:r>
              <a:rPr lang="fr-FR" sz="2000" b="1" dirty="0">
                <a:solidFill>
                  <a:srgbClr val="0070C0"/>
                </a:solidFill>
              </a:rPr>
              <a:t>Aménagement des emplois du temps et des bulletins scolaires : préconisation de décembre 2023 </a:t>
            </a:r>
          </a:p>
        </p:txBody>
      </p:sp>
    </p:spTree>
    <p:extLst>
      <p:ext uri="{BB962C8B-B14F-4D97-AF65-F5344CB8AC3E}">
        <p14:creationId xmlns:p14="http://schemas.microsoft.com/office/powerpoint/2010/main" val="1958350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27A39-2272-A1DC-D0B5-201E770295A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E00399F-366D-5F74-6A7C-923E7AB0AFA9}"/>
              </a:ext>
            </a:extLst>
          </p:cNvPr>
          <p:cNvSpPr>
            <a:spLocks noGrp="1"/>
          </p:cNvSpPr>
          <p:nvPr>
            <p:ph type="title"/>
          </p:nvPr>
        </p:nvSpPr>
        <p:spPr>
          <a:xfrm>
            <a:off x="2200275" y="365125"/>
            <a:ext cx="9153525" cy="1344613"/>
          </a:xfrm>
        </p:spPr>
        <p:txBody>
          <a:bodyPr/>
          <a:lstStyle/>
          <a:p>
            <a:r>
              <a:rPr lang="fr-FR" dirty="0">
                <a:latin typeface="Arial"/>
                <a:cs typeface="Arial"/>
              </a:rPr>
              <a:t>Stratégie pédagogique en voie professionnelle</a:t>
            </a:r>
          </a:p>
        </p:txBody>
      </p:sp>
      <p:pic>
        <p:nvPicPr>
          <p:cNvPr id="5" name="Image 4">
            <a:extLst>
              <a:ext uri="{FF2B5EF4-FFF2-40B4-BE49-F238E27FC236}">
                <a16:creationId xmlns:a16="http://schemas.microsoft.com/office/drawing/2014/main" id="{9BC7047B-77A7-01C0-5AB0-EA06C7A7A33A}"/>
              </a:ext>
            </a:extLst>
          </p:cNvPr>
          <p:cNvPicPr>
            <a:picLocks noChangeAspect="1"/>
          </p:cNvPicPr>
          <p:nvPr/>
        </p:nvPicPr>
        <p:blipFill>
          <a:blip r:embed="rId3"/>
          <a:stretch>
            <a:fillRect/>
          </a:stretch>
        </p:blipFill>
        <p:spPr>
          <a:xfrm>
            <a:off x="66675" y="56007"/>
            <a:ext cx="1905000" cy="1354836"/>
          </a:xfrm>
          <a:prstGeom prst="rect">
            <a:avLst/>
          </a:prstGeom>
        </p:spPr>
      </p:pic>
      <p:sp>
        <p:nvSpPr>
          <p:cNvPr id="10" name="Rectangle 9">
            <a:extLst>
              <a:ext uri="{FF2B5EF4-FFF2-40B4-BE49-F238E27FC236}">
                <a16:creationId xmlns:a16="http://schemas.microsoft.com/office/drawing/2014/main" id="{88BEDA9F-F724-64E2-D62D-8C9608AD3135}"/>
              </a:ext>
            </a:extLst>
          </p:cNvPr>
          <p:cNvSpPr/>
          <p:nvPr/>
        </p:nvSpPr>
        <p:spPr>
          <a:xfrm>
            <a:off x="8357455" y="1479306"/>
            <a:ext cx="3268540" cy="251057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b="1" dirty="0">
                <a:solidFill>
                  <a:schemeClr val="tx1"/>
                </a:solidFill>
              </a:rPr>
              <a:t>ACTIVITÉS (BLOCS)</a:t>
            </a:r>
            <a:br>
              <a:rPr lang="fr-FR" b="1" dirty="0">
                <a:solidFill>
                  <a:schemeClr val="tx1"/>
                </a:solidFill>
              </a:rPr>
            </a:br>
            <a:r>
              <a:rPr lang="fr-FR" b="1" dirty="0">
                <a:solidFill>
                  <a:schemeClr val="tx1"/>
                </a:solidFill>
              </a:rPr>
              <a:t>et listes des tâches</a:t>
            </a:r>
          </a:p>
        </p:txBody>
      </p:sp>
      <p:sp>
        <p:nvSpPr>
          <p:cNvPr id="8" name="Rectangle 7">
            <a:extLst>
              <a:ext uri="{FF2B5EF4-FFF2-40B4-BE49-F238E27FC236}">
                <a16:creationId xmlns:a16="http://schemas.microsoft.com/office/drawing/2014/main" id="{94A53E3C-5274-C88A-270C-CB0A9ECD3836}"/>
              </a:ext>
            </a:extLst>
          </p:cNvPr>
          <p:cNvSpPr/>
          <p:nvPr/>
        </p:nvSpPr>
        <p:spPr>
          <a:xfrm>
            <a:off x="5380895" y="2014538"/>
            <a:ext cx="3268540" cy="251057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1.1</a:t>
            </a:r>
          </a:p>
          <a:p>
            <a:pPr algn="ctr"/>
            <a:r>
              <a:rPr lang="fr-FR" b="1" dirty="0">
                <a:solidFill>
                  <a:schemeClr val="tx1"/>
                </a:solidFill>
              </a:rPr>
              <a:t>RÉFÉRENTIEL </a:t>
            </a:r>
          </a:p>
          <a:p>
            <a:pPr algn="ctr"/>
            <a:r>
              <a:rPr lang="fr-FR" b="1" dirty="0">
                <a:solidFill>
                  <a:schemeClr val="tx1"/>
                </a:solidFill>
              </a:rPr>
              <a:t>D’ACTIVITÉS</a:t>
            </a:r>
          </a:p>
          <a:p>
            <a:pPr algn="ctr"/>
            <a:r>
              <a:rPr lang="fr-FR" b="1" dirty="0">
                <a:solidFill>
                  <a:schemeClr val="tx1"/>
                </a:solidFill>
              </a:rPr>
              <a:t>PROFESSIONNELLES</a:t>
            </a:r>
          </a:p>
        </p:txBody>
      </p:sp>
      <p:sp>
        <p:nvSpPr>
          <p:cNvPr id="6" name="Rectangle 5">
            <a:extLst>
              <a:ext uri="{FF2B5EF4-FFF2-40B4-BE49-F238E27FC236}">
                <a16:creationId xmlns:a16="http://schemas.microsoft.com/office/drawing/2014/main" id="{D1A65042-1D64-863F-A30A-BEF86B1B30A3}"/>
              </a:ext>
            </a:extLst>
          </p:cNvPr>
          <p:cNvSpPr/>
          <p:nvPr/>
        </p:nvSpPr>
        <p:spPr>
          <a:xfrm>
            <a:off x="2676530" y="2178662"/>
            <a:ext cx="3268540" cy="3763108"/>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ANNEXE 1</a:t>
            </a:r>
          </a:p>
          <a:p>
            <a:pPr algn="ctr"/>
            <a:r>
              <a:rPr lang="fr-FR" b="1" dirty="0">
                <a:solidFill>
                  <a:schemeClr val="tx1"/>
                </a:solidFill>
              </a:rPr>
              <a:t>RÉFÉRENTIELS </a:t>
            </a:r>
          </a:p>
          <a:p>
            <a:pPr algn="ctr"/>
            <a:r>
              <a:rPr lang="fr-FR" b="1" dirty="0">
                <a:solidFill>
                  <a:schemeClr val="tx1"/>
                </a:solidFill>
              </a:rPr>
              <a:t>DU DIPLÔME</a:t>
            </a:r>
          </a:p>
        </p:txBody>
      </p:sp>
      <p:sp>
        <p:nvSpPr>
          <p:cNvPr id="4" name="Rectangle 3">
            <a:extLst>
              <a:ext uri="{FF2B5EF4-FFF2-40B4-BE49-F238E27FC236}">
                <a16:creationId xmlns:a16="http://schemas.microsoft.com/office/drawing/2014/main" id="{0A90843C-BC67-60CA-6AF1-3A7F24E9EE32}"/>
              </a:ext>
            </a:extLst>
          </p:cNvPr>
          <p:cNvSpPr/>
          <p:nvPr/>
        </p:nvSpPr>
        <p:spPr>
          <a:xfrm>
            <a:off x="400782" y="2297722"/>
            <a:ext cx="3141785" cy="4290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b="1" dirty="0"/>
              <a:t>Référentiel de spécialité</a:t>
            </a:r>
          </a:p>
        </p:txBody>
      </p:sp>
      <p:sp>
        <p:nvSpPr>
          <p:cNvPr id="11" name="Flèche : bas 10">
            <a:extLst>
              <a:ext uri="{FF2B5EF4-FFF2-40B4-BE49-F238E27FC236}">
                <a16:creationId xmlns:a16="http://schemas.microsoft.com/office/drawing/2014/main" id="{290EFBB5-AF93-727C-6537-35807B642442}"/>
              </a:ext>
            </a:extLst>
          </p:cNvPr>
          <p:cNvSpPr/>
          <p:nvPr/>
        </p:nvSpPr>
        <p:spPr>
          <a:xfrm>
            <a:off x="9800492" y="3751386"/>
            <a:ext cx="363416" cy="135267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EE140776-49D1-62E4-E77C-C96AC792CD11}"/>
              </a:ext>
            </a:extLst>
          </p:cNvPr>
          <p:cNvSpPr txBox="1"/>
          <p:nvPr/>
        </p:nvSpPr>
        <p:spPr>
          <a:xfrm>
            <a:off x="7561385" y="5111041"/>
            <a:ext cx="4478214" cy="1477328"/>
          </a:xfrm>
          <a:prstGeom prst="rect">
            <a:avLst/>
          </a:prstGeom>
          <a:noFill/>
        </p:spPr>
        <p:txBody>
          <a:bodyPr wrap="square" rtlCol="0">
            <a:spAutoFit/>
          </a:bodyPr>
          <a:lstStyle/>
          <a:p>
            <a:r>
              <a:rPr lang="fr-FR" dirty="0"/>
              <a:t>Toutes les tâches doivent pouvoir être réalisées en établissement</a:t>
            </a:r>
          </a:p>
          <a:p>
            <a:endParaRPr lang="fr-FR" dirty="0"/>
          </a:p>
          <a:p>
            <a:r>
              <a:rPr lang="fr-FR" dirty="0"/>
              <a:t>Recours indispensable au plateau technique en pratique professionnelle</a:t>
            </a:r>
          </a:p>
        </p:txBody>
      </p:sp>
      <p:sp>
        <p:nvSpPr>
          <p:cNvPr id="3" name="ZoneTexte 2">
            <a:extLst>
              <a:ext uri="{FF2B5EF4-FFF2-40B4-BE49-F238E27FC236}">
                <a16:creationId xmlns:a16="http://schemas.microsoft.com/office/drawing/2014/main" id="{D9FAB55D-A0B4-C597-E646-E5C7273E2FCD}"/>
              </a:ext>
            </a:extLst>
          </p:cNvPr>
          <p:cNvSpPr txBox="1"/>
          <p:nvPr/>
        </p:nvSpPr>
        <p:spPr>
          <a:xfrm>
            <a:off x="400782" y="1654227"/>
            <a:ext cx="10621109" cy="400110"/>
          </a:xfrm>
          <a:prstGeom prst="rect">
            <a:avLst/>
          </a:prstGeom>
          <a:noFill/>
        </p:spPr>
        <p:txBody>
          <a:bodyPr wrap="square" rtlCol="0">
            <a:spAutoFit/>
          </a:bodyPr>
          <a:lstStyle/>
          <a:p>
            <a:r>
              <a:rPr lang="fr-FR" sz="2000" b="1" dirty="0">
                <a:solidFill>
                  <a:srgbClr val="0070C0"/>
                </a:solidFill>
              </a:rPr>
              <a:t>Élaboration des contenus pédagogiques :</a:t>
            </a:r>
          </a:p>
        </p:txBody>
      </p:sp>
    </p:spTree>
    <p:extLst>
      <p:ext uri="{BB962C8B-B14F-4D97-AF65-F5344CB8AC3E}">
        <p14:creationId xmlns:p14="http://schemas.microsoft.com/office/powerpoint/2010/main" val="965180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64B88-2E09-BF1D-661C-35991CBEADD3}"/>
            </a:ext>
          </a:extLst>
        </p:cNvPr>
        <p:cNvGrpSpPr/>
        <p:nvPr/>
      </p:nvGrpSpPr>
      <p:grpSpPr>
        <a:xfrm>
          <a:off x="0" y="0"/>
          <a:ext cx="0" cy="0"/>
          <a:chOff x="0" y="0"/>
          <a:chExt cx="0" cy="0"/>
        </a:xfrm>
      </p:grpSpPr>
      <p:pic>
        <p:nvPicPr>
          <p:cNvPr id="1026" name="Picture 2" descr="Compétence professionnelle | DIDAPRO - Didactique professionnelle">
            <a:extLst>
              <a:ext uri="{FF2B5EF4-FFF2-40B4-BE49-F238E27FC236}">
                <a16:creationId xmlns:a16="http://schemas.microsoft.com/office/drawing/2014/main" id="{C3FA9D97-CEE6-7362-33DF-DBC0051AF6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7309" y="1410843"/>
            <a:ext cx="5195521" cy="5317769"/>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360622AA-045F-E0EF-B417-4EE2E5923822}"/>
              </a:ext>
            </a:extLst>
          </p:cNvPr>
          <p:cNvSpPr>
            <a:spLocks noGrp="1"/>
          </p:cNvSpPr>
          <p:nvPr>
            <p:ph type="title"/>
          </p:nvPr>
        </p:nvSpPr>
        <p:spPr>
          <a:xfrm>
            <a:off x="2200275" y="365125"/>
            <a:ext cx="9153525" cy="1344613"/>
          </a:xfrm>
        </p:spPr>
        <p:txBody>
          <a:bodyPr/>
          <a:lstStyle/>
          <a:p>
            <a:r>
              <a:rPr lang="fr-FR" dirty="0">
                <a:latin typeface="Arial"/>
                <a:cs typeface="Arial"/>
              </a:rPr>
              <a:t>Stratégie pédagogique en voie professionnelle</a:t>
            </a:r>
          </a:p>
        </p:txBody>
      </p:sp>
      <p:pic>
        <p:nvPicPr>
          <p:cNvPr id="5" name="Image 4">
            <a:extLst>
              <a:ext uri="{FF2B5EF4-FFF2-40B4-BE49-F238E27FC236}">
                <a16:creationId xmlns:a16="http://schemas.microsoft.com/office/drawing/2014/main" id="{C1EBA1CC-3911-E740-DA99-5DD2BFEF93AE}"/>
              </a:ext>
            </a:extLst>
          </p:cNvPr>
          <p:cNvPicPr>
            <a:picLocks noChangeAspect="1"/>
          </p:cNvPicPr>
          <p:nvPr/>
        </p:nvPicPr>
        <p:blipFill>
          <a:blip r:embed="rId4"/>
          <a:stretch>
            <a:fillRect/>
          </a:stretch>
        </p:blipFill>
        <p:spPr>
          <a:xfrm>
            <a:off x="66675" y="56007"/>
            <a:ext cx="1905000" cy="1354836"/>
          </a:xfrm>
          <a:prstGeom prst="rect">
            <a:avLst/>
          </a:prstGeom>
        </p:spPr>
      </p:pic>
      <p:sp>
        <p:nvSpPr>
          <p:cNvPr id="3" name="ZoneTexte 2">
            <a:extLst>
              <a:ext uri="{FF2B5EF4-FFF2-40B4-BE49-F238E27FC236}">
                <a16:creationId xmlns:a16="http://schemas.microsoft.com/office/drawing/2014/main" id="{39E43F1D-A0E3-482B-E3BA-E2A56DFA43A5}"/>
              </a:ext>
            </a:extLst>
          </p:cNvPr>
          <p:cNvSpPr txBox="1"/>
          <p:nvPr/>
        </p:nvSpPr>
        <p:spPr>
          <a:xfrm>
            <a:off x="224936" y="2278917"/>
            <a:ext cx="5195521" cy="2246769"/>
          </a:xfrm>
          <a:prstGeom prst="rect">
            <a:avLst/>
          </a:prstGeom>
          <a:noFill/>
        </p:spPr>
        <p:txBody>
          <a:bodyPr wrap="square" rtlCol="0">
            <a:spAutoFit/>
          </a:bodyPr>
          <a:lstStyle/>
          <a:p>
            <a:r>
              <a:rPr lang="fr-FR" sz="2000" b="1" dirty="0">
                <a:solidFill>
                  <a:srgbClr val="0070C0"/>
                </a:solidFill>
              </a:rPr>
              <a:t>Contextualisation pédagogique : </a:t>
            </a:r>
          </a:p>
          <a:p>
            <a:pPr marL="342900" indent="-342900">
              <a:buFont typeface="Arial" panose="020B0604020202020204" pitchFamily="34" charset="0"/>
              <a:buChar char="•"/>
            </a:pPr>
            <a:r>
              <a:rPr lang="fr-FR" sz="2000" dirty="0">
                <a:solidFill>
                  <a:srgbClr val="0070C0"/>
                </a:solidFill>
              </a:rPr>
              <a:t>Les compétences, ce qu’en dit la recherche :</a:t>
            </a:r>
          </a:p>
          <a:p>
            <a:pPr marL="800100" lvl="1" indent="-342900">
              <a:buFont typeface="Arial" panose="020B0604020202020204" pitchFamily="34" charset="0"/>
              <a:buChar char="•"/>
            </a:pPr>
            <a:r>
              <a:rPr lang="fr-FR" sz="2000" dirty="0">
                <a:solidFill>
                  <a:srgbClr val="0070C0"/>
                </a:solidFill>
              </a:rPr>
              <a:t>La connaissance est une composante de la compétence</a:t>
            </a:r>
          </a:p>
          <a:p>
            <a:pPr marL="342900" indent="-342900">
              <a:buFont typeface="Arial" panose="020B0604020202020204" pitchFamily="34" charset="0"/>
              <a:buChar char="•"/>
            </a:pPr>
            <a:r>
              <a:rPr lang="fr-FR" sz="2000" dirty="0">
                <a:solidFill>
                  <a:srgbClr val="0070C0"/>
                </a:solidFill>
              </a:rPr>
              <a:t>Le sens du plateau technique</a:t>
            </a:r>
          </a:p>
          <a:p>
            <a:pPr marL="800100" lvl="1" indent="-342900">
              <a:buFont typeface="Arial" panose="020B0604020202020204" pitchFamily="34" charset="0"/>
              <a:buChar char="•"/>
            </a:pPr>
            <a:r>
              <a:rPr lang="fr-FR" sz="2000" dirty="0">
                <a:solidFill>
                  <a:srgbClr val="0070C0"/>
                </a:solidFill>
              </a:rPr>
              <a:t>La compétence ne s’acquiert que dans le cadre d’un contexte (professionnel)</a:t>
            </a:r>
          </a:p>
        </p:txBody>
      </p:sp>
    </p:spTree>
    <p:extLst>
      <p:ext uri="{BB962C8B-B14F-4D97-AF65-F5344CB8AC3E}">
        <p14:creationId xmlns:p14="http://schemas.microsoft.com/office/powerpoint/2010/main" val="487349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D18F1-5B42-6817-0A3C-7F705789055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3AB11A7-B270-1434-DE9E-EEF6F678BC34}"/>
              </a:ext>
            </a:extLst>
          </p:cNvPr>
          <p:cNvSpPr>
            <a:spLocks noGrp="1"/>
          </p:cNvSpPr>
          <p:nvPr>
            <p:ph type="title"/>
          </p:nvPr>
        </p:nvSpPr>
        <p:spPr>
          <a:xfrm>
            <a:off x="2200275" y="365125"/>
            <a:ext cx="9153525" cy="1344613"/>
          </a:xfrm>
        </p:spPr>
        <p:txBody>
          <a:bodyPr/>
          <a:lstStyle/>
          <a:p>
            <a:r>
              <a:rPr lang="fr-FR" dirty="0">
                <a:latin typeface="Arial"/>
                <a:cs typeface="Arial"/>
              </a:rPr>
              <a:t>Stratégie pédagogique en voie professionnelle</a:t>
            </a:r>
          </a:p>
        </p:txBody>
      </p:sp>
      <p:pic>
        <p:nvPicPr>
          <p:cNvPr id="5" name="Image 4">
            <a:extLst>
              <a:ext uri="{FF2B5EF4-FFF2-40B4-BE49-F238E27FC236}">
                <a16:creationId xmlns:a16="http://schemas.microsoft.com/office/drawing/2014/main" id="{FCA1212F-A0C5-59DF-19CE-DCD1F9EB11C6}"/>
              </a:ext>
            </a:extLst>
          </p:cNvPr>
          <p:cNvPicPr>
            <a:picLocks noChangeAspect="1"/>
          </p:cNvPicPr>
          <p:nvPr/>
        </p:nvPicPr>
        <p:blipFill>
          <a:blip r:embed="rId3"/>
          <a:stretch>
            <a:fillRect/>
          </a:stretch>
        </p:blipFill>
        <p:spPr>
          <a:xfrm>
            <a:off x="66675" y="56007"/>
            <a:ext cx="1905000" cy="1354836"/>
          </a:xfrm>
          <a:prstGeom prst="rect">
            <a:avLst/>
          </a:prstGeom>
        </p:spPr>
      </p:pic>
      <p:pic>
        <p:nvPicPr>
          <p:cNvPr id="6" name="Image 5">
            <a:extLst>
              <a:ext uri="{FF2B5EF4-FFF2-40B4-BE49-F238E27FC236}">
                <a16:creationId xmlns:a16="http://schemas.microsoft.com/office/drawing/2014/main" id="{3E4DC418-9CDF-CCEA-BEA0-BE1D70EA5A50}"/>
              </a:ext>
            </a:extLst>
          </p:cNvPr>
          <p:cNvPicPr>
            <a:picLocks noChangeAspect="1"/>
          </p:cNvPicPr>
          <p:nvPr/>
        </p:nvPicPr>
        <p:blipFill>
          <a:blip r:embed="rId4"/>
          <a:srcRect b="43932"/>
          <a:stretch/>
        </p:blipFill>
        <p:spPr>
          <a:xfrm>
            <a:off x="294834" y="1604573"/>
            <a:ext cx="5953566" cy="5062922"/>
          </a:xfrm>
          <a:prstGeom prst="rect">
            <a:avLst/>
          </a:prstGeom>
        </p:spPr>
      </p:pic>
      <p:sp>
        <p:nvSpPr>
          <p:cNvPr id="7" name="ZoneTexte 6">
            <a:extLst>
              <a:ext uri="{FF2B5EF4-FFF2-40B4-BE49-F238E27FC236}">
                <a16:creationId xmlns:a16="http://schemas.microsoft.com/office/drawing/2014/main" id="{7788F747-89CF-F3DC-9962-CA920E0F001C}"/>
              </a:ext>
            </a:extLst>
          </p:cNvPr>
          <p:cNvSpPr txBox="1"/>
          <p:nvPr/>
        </p:nvSpPr>
        <p:spPr>
          <a:xfrm>
            <a:off x="7197969" y="1709738"/>
            <a:ext cx="4009293" cy="2308324"/>
          </a:xfrm>
          <a:prstGeom prst="rect">
            <a:avLst/>
          </a:prstGeom>
          <a:noFill/>
        </p:spPr>
        <p:txBody>
          <a:bodyPr wrap="square" rtlCol="0">
            <a:spAutoFit/>
          </a:bodyPr>
          <a:lstStyle/>
          <a:p>
            <a:r>
              <a:rPr lang="fr-FR" b="1" dirty="0"/>
              <a:t>DEPP, étude 2021</a:t>
            </a:r>
          </a:p>
          <a:p>
            <a:pPr marL="285750" indent="-285750">
              <a:buFont typeface="Arial" panose="020B0604020202020204" pitchFamily="34" charset="0"/>
              <a:buChar char="•"/>
            </a:pPr>
            <a:r>
              <a:rPr lang="fr-FR" dirty="0"/>
              <a:t>100 spécialités de BCP</a:t>
            </a:r>
          </a:p>
          <a:p>
            <a:pPr marL="285750" indent="-285750">
              <a:buFont typeface="Arial" panose="020B0604020202020204" pitchFamily="34" charset="0"/>
              <a:buChar char="•"/>
            </a:pPr>
            <a:r>
              <a:rPr lang="fr-FR" dirty="0"/>
              <a:t>Famille MRC la plus importante en effectifs</a:t>
            </a:r>
          </a:p>
          <a:p>
            <a:pPr marL="285750" indent="-285750">
              <a:buFont typeface="Arial" panose="020B0604020202020204" pitchFamily="34" charset="0"/>
              <a:buChar char="•"/>
            </a:pPr>
            <a:r>
              <a:rPr lang="fr-FR" dirty="0"/>
              <a:t>GA+MRC(+ASSP+MELEC)= 3/4 des effectifs de voie professionnelle</a:t>
            </a:r>
          </a:p>
          <a:p>
            <a:pPr marL="285750" indent="-285750">
              <a:buFont typeface="Arial" panose="020B0604020202020204" pitchFamily="34" charset="0"/>
              <a:buChar char="•"/>
            </a:pPr>
            <a:r>
              <a:rPr lang="fr-FR" dirty="0"/>
              <a:t>Aucune spécialité tertiaire dans les 15 formations les plus </a:t>
            </a:r>
            <a:r>
              <a:rPr lang="fr-FR" dirty="0" err="1"/>
              <a:t>insérantes</a:t>
            </a:r>
            <a:endParaRPr lang="fr-FR" dirty="0"/>
          </a:p>
        </p:txBody>
      </p:sp>
      <p:graphicFrame>
        <p:nvGraphicFramePr>
          <p:cNvPr id="8" name="Tableau 7">
            <a:extLst>
              <a:ext uri="{FF2B5EF4-FFF2-40B4-BE49-F238E27FC236}">
                <a16:creationId xmlns:a16="http://schemas.microsoft.com/office/drawing/2014/main" id="{6D8AB7BB-9701-45E8-BB6A-D3FC571509B3}"/>
              </a:ext>
            </a:extLst>
          </p:cNvPr>
          <p:cNvGraphicFramePr>
            <a:graphicFrameLocks noGrp="1"/>
          </p:cNvGraphicFramePr>
          <p:nvPr>
            <p:extLst>
              <p:ext uri="{D42A27DB-BD31-4B8C-83A1-F6EECF244321}">
                <p14:modId xmlns:p14="http://schemas.microsoft.com/office/powerpoint/2010/main" val="2574204614"/>
              </p:ext>
            </p:extLst>
          </p:nvPr>
        </p:nvGraphicFramePr>
        <p:xfrm>
          <a:off x="7291754" y="4136034"/>
          <a:ext cx="3915507" cy="2135812"/>
        </p:xfrm>
        <a:graphic>
          <a:graphicData uri="http://schemas.openxmlformats.org/drawingml/2006/table">
            <a:tbl>
              <a:tblPr firstRow="1" bandRow="1">
                <a:tableStyleId>{5C22544A-7EE6-4342-B048-85BDC9FD1C3A}</a:tableStyleId>
              </a:tblPr>
              <a:tblGrid>
                <a:gridCol w="1305169">
                  <a:extLst>
                    <a:ext uri="{9D8B030D-6E8A-4147-A177-3AD203B41FA5}">
                      <a16:colId xmlns:a16="http://schemas.microsoft.com/office/drawing/2014/main" val="1030499519"/>
                    </a:ext>
                  </a:extLst>
                </a:gridCol>
                <a:gridCol w="1305169">
                  <a:extLst>
                    <a:ext uri="{9D8B030D-6E8A-4147-A177-3AD203B41FA5}">
                      <a16:colId xmlns:a16="http://schemas.microsoft.com/office/drawing/2014/main" val="370892625"/>
                    </a:ext>
                  </a:extLst>
                </a:gridCol>
                <a:gridCol w="1305169">
                  <a:extLst>
                    <a:ext uri="{9D8B030D-6E8A-4147-A177-3AD203B41FA5}">
                      <a16:colId xmlns:a16="http://schemas.microsoft.com/office/drawing/2014/main" val="2151821039"/>
                    </a:ext>
                  </a:extLst>
                </a:gridCol>
              </a:tblGrid>
              <a:tr h="769441">
                <a:tc>
                  <a:txBody>
                    <a:bodyPr/>
                    <a:lstStyle/>
                    <a:p>
                      <a:endParaRPr lang="fr-FR"/>
                    </a:p>
                  </a:txBody>
                  <a:tcPr/>
                </a:tc>
                <a:tc>
                  <a:txBody>
                    <a:bodyPr/>
                    <a:lstStyle/>
                    <a:p>
                      <a:r>
                        <a:rPr lang="fr-FR" dirty="0">
                          <a:solidFill>
                            <a:schemeClr val="bg1"/>
                          </a:solidFill>
                        </a:rPr>
                        <a:t>6 mois après la sortie</a:t>
                      </a:r>
                    </a:p>
                  </a:txBody>
                  <a:tcPr/>
                </a:tc>
                <a:tc>
                  <a:txBody>
                    <a:bodyPr/>
                    <a:lstStyle/>
                    <a:p>
                      <a:r>
                        <a:rPr lang="fr-FR" dirty="0">
                          <a:solidFill>
                            <a:schemeClr val="bg1"/>
                          </a:solidFill>
                        </a:rPr>
                        <a:t>12 mois après la sortie</a:t>
                      </a:r>
                    </a:p>
                  </a:txBody>
                  <a:tcPr/>
                </a:tc>
                <a:extLst>
                  <a:ext uri="{0D108BD9-81ED-4DB2-BD59-A6C34878D82A}">
                    <a16:rowId xmlns:a16="http://schemas.microsoft.com/office/drawing/2014/main" val="3560875306"/>
                  </a:ext>
                </a:extLst>
              </a:tr>
              <a:tr h="435966">
                <a:tc>
                  <a:txBody>
                    <a:bodyPr/>
                    <a:lstStyle/>
                    <a:p>
                      <a:r>
                        <a:rPr lang="fr-FR" b="1" dirty="0"/>
                        <a:t>Vente</a:t>
                      </a:r>
                    </a:p>
                  </a:txBody>
                  <a:tcPr/>
                </a:tc>
                <a:tc>
                  <a:txBody>
                    <a:bodyPr/>
                    <a:lstStyle/>
                    <a:p>
                      <a:pPr algn="ctr"/>
                      <a:r>
                        <a:rPr lang="fr-FR" dirty="0"/>
                        <a:t>26%</a:t>
                      </a:r>
                    </a:p>
                  </a:txBody>
                  <a:tcPr/>
                </a:tc>
                <a:tc>
                  <a:txBody>
                    <a:bodyPr/>
                    <a:lstStyle/>
                    <a:p>
                      <a:pPr algn="ctr"/>
                      <a:r>
                        <a:rPr lang="fr-FR" dirty="0"/>
                        <a:t>44%</a:t>
                      </a:r>
                    </a:p>
                  </a:txBody>
                  <a:tcPr/>
                </a:tc>
                <a:extLst>
                  <a:ext uri="{0D108BD9-81ED-4DB2-BD59-A6C34878D82A}">
                    <a16:rowId xmlns:a16="http://schemas.microsoft.com/office/drawing/2014/main" val="2981800707"/>
                  </a:ext>
                </a:extLst>
              </a:tr>
              <a:tr h="375138">
                <a:tc>
                  <a:txBody>
                    <a:bodyPr/>
                    <a:lstStyle/>
                    <a:p>
                      <a:r>
                        <a:rPr lang="fr-FR" b="1" dirty="0"/>
                        <a:t>Commerce </a:t>
                      </a:r>
                    </a:p>
                  </a:txBody>
                  <a:tcPr/>
                </a:tc>
                <a:tc>
                  <a:txBody>
                    <a:bodyPr/>
                    <a:lstStyle/>
                    <a:p>
                      <a:pPr algn="ctr"/>
                      <a:r>
                        <a:rPr lang="fr-FR" dirty="0"/>
                        <a:t>24%</a:t>
                      </a:r>
                    </a:p>
                  </a:txBody>
                  <a:tcPr/>
                </a:tc>
                <a:tc>
                  <a:txBody>
                    <a:bodyPr/>
                    <a:lstStyle/>
                    <a:p>
                      <a:pPr algn="ctr"/>
                      <a:r>
                        <a:rPr lang="fr-FR" dirty="0"/>
                        <a:t>38%</a:t>
                      </a:r>
                    </a:p>
                  </a:txBody>
                  <a:tcPr/>
                </a:tc>
                <a:extLst>
                  <a:ext uri="{0D108BD9-81ED-4DB2-BD59-A6C34878D82A}">
                    <a16:rowId xmlns:a16="http://schemas.microsoft.com/office/drawing/2014/main" val="1228441494"/>
                  </a:ext>
                </a:extLst>
              </a:tr>
              <a:tr h="410308">
                <a:tc>
                  <a:txBody>
                    <a:bodyPr/>
                    <a:lstStyle/>
                    <a:p>
                      <a:r>
                        <a:rPr lang="fr-FR" b="1" dirty="0"/>
                        <a:t>ARCU</a:t>
                      </a:r>
                    </a:p>
                  </a:txBody>
                  <a:tcPr/>
                </a:tc>
                <a:tc>
                  <a:txBody>
                    <a:bodyPr/>
                    <a:lstStyle/>
                    <a:p>
                      <a:pPr algn="ctr"/>
                      <a:r>
                        <a:rPr lang="fr-FR" dirty="0"/>
                        <a:t>18%</a:t>
                      </a:r>
                    </a:p>
                  </a:txBody>
                  <a:tcPr/>
                </a:tc>
                <a:tc>
                  <a:txBody>
                    <a:bodyPr/>
                    <a:lstStyle/>
                    <a:p>
                      <a:pPr algn="ctr"/>
                      <a:r>
                        <a:rPr lang="fr-FR" dirty="0"/>
                        <a:t>26%</a:t>
                      </a:r>
                    </a:p>
                  </a:txBody>
                  <a:tcPr/>
                </a:tc>
                <a:extLst>
                  <a:ext uri="{0D108BD9-81ED-4DB2-BD59-A6C34878D82A}">
                    <a16:rowId xmlns:a16="http://schemas.microsoft.com/office/drawing/2014/main" val="315090854"/>
                  </a:ext>
                </a:extLst>
              </a:tr>
            </a:tbl>
          </a:graphicData>
        </a:graphic>
      </p:graphicFrame>
    </p:spTree>
    <p:extLst>
      <p:ext uri="{BB962C8B-B14F-4D97-AF65-F5344CB8AC3E}">
        <p14:creationId xmlns:p14="http://schemas.microsoft.com/office/powerpoint/2010/main" val="1373944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66B71-E6D1-8632-6B99-FBCF0C286D19}"/>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0483AEB8-37B8-8A69-A941-4564CDC783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2540000" cy="1761613"/>
          </a:xfrm>
          <a:prstGeom prst="rect">
            <a:avLst/>
          </a:prstGeom>
        </p:spPr>
      </p:pic>
      <p:sp>
        <p:nvSpPr>
          <p:cNvPr id="5" name="ZoneTexte 4">
            <a:extLst>
              <a:ext uri="{FF2B5EF4-FFF2-40B4-BE49-F238E27FC236}">
                <a16:creationId xmlns:a16="http://schemas.microsoft.com/office/drawing/2014/main" id="{14C0CEBB-D126-209A-67E7-F8FE3ECA4C8A}"/>
              </a:ext>
            </a:extLst>
          </p:cNvPr>
          <p:cNvSpPr txBox="1"/>
          <p:nvPr/>
        </p:nvSpPr>
        <p:spPr>
          <a:xfrm>
            <a:off x="1957440" y="1495402"/>
            <a:ext cx="9544907" cy="3785652"/>
          </a:xfrm>
          <a:prstGeom prst="rect">
            <a:avLst/>
          </a:prstGeom>
          <a:noFill/>
        </p:spPr>
        <p:txBody>
          <a:bodyPr wrap="square" rtlCol="0">
            <a:spAutoFit/>
          </a:bodyPr>
          <a:lstStyle/>
          <a:p>
            <a:r>
              <a:rPr lang="fr-FR" sz="4000" b="1" dirty="0"/>
              <a:t>Ressources disponibles</a:t>
            </a:r>
          </a:p>
          <a:p>
            <a:pPr marL="514350" indent="-514350" algn="just">
              <a:buAutoNum type="arabicParenR"/>
            </a:pPr>
            <a:r>
              <a:rPr lang="fr-FR" sz="4000" dirty="0"/>
              <a:t>Le site académique : </a:t>
            </a:r>
            <a:r>
              <a:rPr lang="fr-FR" sz="4000" dirty="0">
                <a:hlinkClick r:id="rId4"/>
              </a:rPr>
              <a:t>LIEN</a:t>
            </a:r>
            <a:endParaRPr lang="fr-FR" sz="4000" dirty="0"/>
          </a:p>
          <a:p>
            <a:pPr marL="1028700" lvl="1" indent="-571500">
              <a:buFont typeface="Arial" panose="020B0604020202020204" pitchFamily="34" charset="0"/>
              <a:buChar char="•"/>
            </a:pPr>
            <a:r>
              <a:rPr lang="fr-FR" sz="4000" dirty="0"/>
              <a:t>La préconisation académique « démarche de scénarisation »</a:t>
            </a:r>
          </a:p>
          <a:p>
            <a:pPr marL="514350" indent="-514350" algn="just">
              <a:buAutoNum type="arabicParenR"/>
            </a:pPr>
            <a:r>
              <a:rPr lang="fr-FR" sz="4000" b="1" dirty="0">
                <a:solidFill>
                  <a:srgbClr val="FF0000"/>
                </a:solidFill>
              </a:rPr>
              <a:t>Le guide CPRO enseignant : </a:t>
            </a:r>
            <a:r>
              <a:rPr lang="fr-FR" sz="4000" b="1" dirty="0">
                <a:solidFill>
                  <a:srgbClr val="FF0000"/>
                </a:solidFill>
                <a:hlinkClick r:id="rId5"/>
              </a:rPr>
              <a:t>LIEN</a:t>
            </a:r>
            <a:endParaRPr lang="fr-FR" sz="4000" b="1" dirty="0">
              <a:solidFill>
                <a:srgbClr val="FF0000"/>
              </a:solidFill>
            </a:endParaRPr>
          </a:p>
          <a:p>
            <a:pPr marL="514350" indent="-514350" algn="just">
              <a:buAutoNum type="arabicParenR"/>
            </a:pPr>
            <a:r>
              <a:rPr lang="fr-FR" sz="4000" dirty="0"/>
              <a:t>L’agenda académique dynamique : </a:t>
            </a:r>
            <a:r>
              <a:rPr lang="fr-FR" sz="4000" dirty="0">
                <a:hlinkClick r:id="rId6"/>
              </a:rPr>
              <a:t>LIEN</a:t>
            </a:r>
            <a:endParaRPr lang="fr-FR" sz="4000" dirty="0"/>
          </a:p>
        </p:txBody>
      </p:sp>
    </p:spTree>
    <p:extLst>
      <p:ext uri="{BB962C8B-B14F-4D97-AF65-F5344CB8AC3E}">
        <p14:creationId xmlns:p14="http://schemas.microsoft.com/office/powerpoint/2010/main" val="2308544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1534</Words>
  <Application>Microsoft Office PowerPoint</Application>
  <PresentationFormat>Grand écran</PresentationFormat>
  <Paragraphs>137</Paragraphs>
  <Slides>16</Slides>
  <Notes>11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Calibri Light</vt:lpstr>
      <vt:lpstr>Courier New</vt:lpstr>
      <vt:lpstr>Thème Office</vt:lpstr>
      <vt:lpstr>CANTINE REPAS DE MIDI PREPARER 8€95 ( de préférence par chèque) Avant 9h30</vt:lpstr>
      <vt:lpstr>Commission d’harmonisation Épreuves de pratique professionnelle</vt:lpstr>
      <vt:lpstr>Présentation PowerPoint</vt:lpstr>
      <vt:lpstr>Présentation PowerPoint</vt:lpstr>
      <vt:lpstr>Stratégie pédagogique en voie professionnelle</vt:lpstr>
      <vt:lpstr>Stratégie pédagogique en voie professionnelle</vt:lpstr>
      <vt:lpstr>Stratégie pédagogique en voie professionnelle</vt:lpstr>
      <vt:lpstr>Stratégie pédagogique en voie professionnelle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Journée Harmonisation Suivi de compétences Epreuves professionnelles</dc:title>
  <dc:creator>J. Eisenhauer</dc:creator>
  <cp:lastModifiedBy>EISENHAUER Johnny</cp:lastModifiedBy>
  <cp:revision>25</cp:revision>
  <dcterms:created xsi:type="dcterms:W3CDTF">2022-03-02T12:46:19Z</dcterms:created>
  <dcterms:modified xsi:type="dcterms:W3CDTF">2025-05-19T09:11:50Z</dcterms:modified>
</cp:coreProperties>
</file>