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7" r:id="rId3"/>
    <p:sldId id="258" r:id="rId4"/>
    <p:sldId id="259" r:id="rId5"/>
    <p:sldId id="260" r:id="rId6"/>
    <p:sldId id="261" r:id="rId7"/>
    <p:sldId id="264" r:id="rId8"/>
    <p:sldId id="263" r:id="rId9"/>
    <p:sldId id="262" r:id="rId10"/>
    <p:sldId id="265" r:id="rId11"/>
    <p:sldId id="266" r:id="rId12"/>
    <p:sldId id="267" r:id="rId13"/>
    <p:sldId id="268" r:id="rId14"/>
    <p:sldId id="269" r:id="rId15"/>
    <p:sldId id="270" r:id="rId16"/>
    <p:sldId id="271" r:id="rId17"/>
    <p:sldId id="272" r:id="rId18"/>
    <p:sldId id="273" r:id="rId19"/>
    <p:sldId id="274" r:id="rId20"/>
    <p:sldId id="276" r:id="rId21"/>
    <p:sldId id="277" r:id="rId2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73" autoAdjust="0"/>
    <p:restoredTop sz="92727" autoAdjust="0"/>
  </p:normalViewPr>
  <p:slideViewPr>
    <p:cSldViewPr snapToGrid="0">
      <p:cViewPr varScale="1">
        <p:scale>
          <a:sx n="78" d="100"/>
          <a:sy n="78" d="100"/>
        </p:scale>
        <p:origin x="104"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ADE34B1-F9BB-424B-B4E9-15FE571E9D33}" type="doc">
      <dgm:prSet loTypeId="urn:microsoft.com/office/officeart/2005/8/layout/cycle6" loCatId="cycle" qsTypeId="urn:microsoft.com/office/officeart/2005/8/quickstyle/simple1" qsCatId="simple" csTypeId="urn:microsoft.com/office/officeart/2005/8/colors/colorful1" csCatId="colorful" phldr="1"/>
      <dgm:spPr/>
      <dgm:t>
        <a:bodyPr/>
        <a:lstStyle/>
        <a:p>
          <a:endParaRPr lang="fr-FR"/>
        </a:p>
      </dgm:t>
    </dgm:pt>
    <dgm:pt modelId="{ADDED7F6-750E-425F-95EE-4D1AC859DC7D}">
      <dgm:prSet phldrT="[Texte]" custT="1"/>
      <dgm:spPr/>
      <dgm:t>
        <a:bodyPr/>
        <a:lstStyle/>
        <a:p>
          <a:r>
            <a:rPr lang="fr-FR" sz="1800" dirty="0"/>
            <a:t>Les langages…</a:t>
          </a:r>
        </a:p>
      </dgm:t>
    </dgm:pt>
    <dgm:pt modelId="{B9DB7A66-0312-45BD-BE2B-73D8617FB4F8}" type="parTrans" cxnId="{662C2587-24D4-4EB7-A140-D306C870599B}">
      <dgm:prSet/>
      <dgm:spPr/>
      <dgm:t>
        <a:bodyPr/>
        <a:lstStyle/>
        <a:p>
          <a:endParaRPr lang="fr-FR"/>
        </a:p>
      </dgm:t>
    </dgm:pt>
    <dgm:pt modelId="{79846A07-9566-4278-8FEA-AEFBE188E956}" type="sibTrans" cxnId="{662C2587-24D4-4EB7-A140-D306C870599B}">
      <dgm:prSet/>
      <dgm:spPr/>
      <dgm:t>
        <a:bodyPr/>
        <a:lstStyle/>
        <a:p>
          <a:endParaRPr lang="fr-FR"/>
        </a:p>
      </dgm:t>
    </dgm:pt>
    <dgm:pt modelId="{9AD50E93-CAED-428A-A0C9-2F71422FE837}">
      <dgm:prSet phldrT="[Texte]" custT="1"/>
      <dgm:spPr/>
      <dgm:t>
        <a:bodyPr/>
        <a:lstStyle/>
        <a:p>
          <a:r>
            <a:rPr lang="fr-FR" sz="1800" dirty="0"/>
            <a:t>Les méthodes et outils…</a:t>
          </a:r>
        </a:p>
      </dgm:t>
    </dgm:pt>
    <dgm:pt modelId="{D6844CFF-7BE7-4EF1-96E0-5843B4B0BEBD}" type="parTrans" cxnId="{23F02D28-8F2E-413F-9BD2-93AC85B0D713}">
      <dgm:prSet/>
      <dgm:spPr/>
      <dgm:t>
        <a:bodyPr/>
        <a:lstStyle/>
        <a:p>
          <a:endParaRPr lang="fr-FR"/>
        </a:p>
      </dgm:t>
    </dgm:pt>
    <dgm:pt modelId="{ECEC3CA9-F29C-4D39-95EE-9890510B8163}" type="sibTrans" cxnId="{23F02D28-8F2E-413F-9BD2-93AC85B0D713}">
      <dgm:prSet/>
      <dgm:spPr/>
      <dgm:t>
        <a:bodyPr/>
        <a:lstStyle/>
        <a:p>
          <a:endParaRPr lang="fr-FR"/>
        </a:p>
      </dgm:t>
    </dgm:pt>
    <dgm:pt modelId="{65B32280-D8E7-452B-ACA6-271D400AF24C}">
      <dgm:prSet phldrT="[Texte]"/>
      <dgm:spPr/>
      <dgm:t>
        <a:bodyPr/>
        <a:lstStyle/>
        <a:p>
          <a:r>
            <a:rPr lang="fr-FR" dirty="0"/>
            <a:t>La formation de la personne et du citoyen</a:t>
          </a:r>
        </a:p>
      </dgm:t>
    </dgm:pt>
    <dgm:pt modelId="{B76BD409-059B-43E3-9CAF-110E3991D4B7}" type="parTrans" cxnId="{3622B576-A4D3-4175-A112-BE81B77393C0}">
      <dgm:prSet/>
      <dgm:spPr/>
      <dgm:t>
        <a:bodyPr/>
        <a:lstStyle/>
        <a:p>
          <a:endParaRPr lang="fr-FR"/>
        </a:p>
      </dgm:t>
    </dgm:pt>
    <dgm:pt modelId="{D9F2C247-2C91-4318-AE63-C0A3C8FE689A}" type="sibTrans" cxnId="{3622B576-A4D3-4175-A112-BE81B77393C0}">
      <dgm:prSet/>
      <dgm:spPr/>
      <dgm:t>
        <a:bodyPr/>
        <a:lstStyle/>
        <a:p>
          <a:endParaRPr lang="fr-FR"/>
        </a:p>
      </dgm:t>
    </dgm:pt>
    <dgm:pt modelId="{13BA600E-30B8-48E3-85F5-156729E174D5}">
      <dgm:prSet phldrT="[Texte]" custT="1"/>
      <dgm:spPr/>
      <dgm:t>
        <a:bodyPr/>
        <a:lstStyle/>
        <a:p>
          <a:r>
            <a:rPr lang="fr-FR" sz="2000" dirty="0"/>
            <a:t>Les systèmes naturels et les systèmes techniques</a:t>
          </a:r>
        </a:p>
      </dgm:t>
    </dgm:pt>
    <dgm:pt modelId="{1E844407-5FB6-4F5B-B7B7-CFDBF223A44C}" type="parTrans" cxnId="{F9909B75-982B-4BED-8A28-95513C2CEFC7}">
      <dgm:prSet/>
      <dgm:spPr/>
      <dgm:t>
        <a:bodyPr/>
        <a:lstStyle/>
        <a:p>
          <a:endParaRPr lang="fr-FR"/>
        </a:p>
      </dgm:t>
    </dgm:pt>
    <dgm:pt modelId="{002E2FD0-0061-407B-8E14-372527FCBEAE}" type="sibTrans" cxnId="{F9909B75-982B-4BED-8A28-95513C2CEFC7}">
      <dgm:prSet/>
      <dgm:spPr/>
      <dgm:t>
        <a:bodyPr/>
        <a:lstStyle/>
        <a:p>
          <a:endParaRPr lang="fr-FR"/>
        </a:p>
      </dgm:t>
    </dgm:pt>
    <dgm:pt modelId="{237BF430-340B-4D6F-80D8-D52DACC3350A}">
      <dgm:prSet phldrT="[Texte]" custT="1"/>
      <dgm:spPr/>
      <dgm:t>
        <a:bodyPr/>
        <a:lstStyle/>
        <a:p>
          <a:r>
            <a:rPr lang="fr-FR" sz="1800" dirty="0"/>
            <a:t>Les représentations du monde et l’activité humaine</a:t>
          </a:r>
        </a:p>
      </dgm:t>
    </dgm:pt>
    <dgm:pt modelId="{C32E7ACF-1623-4491-A213-B75A15134368}" type="parTrans" cxnId="{B399C433-3381-407D-85B2-2F9558A9B9DF}">
      <dgm:prSet/>
      <dgm:spPr/>
      <dgm:t>
        <a:bodyPr/>
        <a:lstStyle/>
        <a:p>
          <a:endParaRPr lang="fr-FR"/>
        </a:p>
      </dgm:t>
    </dgm:pt>
    <dgm:pt modelId="{6372C23B-781E-4A5B-9532-8F4F0B5FAE05}" type="sibTrans" cxnId="{B399C433-3381-407D-85B2-2F9558A9B9DF}">
      <dgm:prSet/>
      <dgm:spPr/>
      <dgm:t>
        <a:bodyPr/>
        <a:lstStyle/>
        <a:p>
          <a:endParaRPr lang="fr-FR"/>
        </a:p>
      </dgm:t>
    </dgm:pt>
    <dgm:pt modelId="{D5D8CCB0-0143-42CD-A22D-16E66EC7E276}">
      <dgm:prSet phldrT="[Texte]" custT="1"/>
      <dgm:spPr/>
      <dgm:t>
        <a:bodyPr/>
        <a:lstStyle/>
        <a:p>
          <a:r>
            <a:rPr lang="fr-FR" sz="1800" dirty="0"/>
            <a:t>1.4 des arts et du corps</a:t>
          </a:r>
        </a:p>
      </dgm:t>
    </dgm:pt>
    <dgm:pt modelId="{92AE5BF3-0586-4EB0-B3DC-73674AA2CB62}" type="parTrans" cxnId="{5FA54E24-EBBF-4CA8-A2EB-FF6284D52BBC}">
      <dgm:prSet/>
      <dgm:spPr/>
      <dgm:t>
        <a:bodyPr/>
        <a:lstStyle/>
        <a:p>
          <a:endParaRPr lang="fr-FR"/>
        </a:p>
      </dgm:t>
    </dgm:pt>
    <dgm:pt modelId="{00D63E11-35A0-4AED-8741-18E5E609B8DC}" type="sibTrans" cxnId="{5FA54E24-EBBF-4CA8-A2EB-FF6284D52BBC}">
      <dgm:prSet/>
      <dgm:spPr/>
      <dgm:t>
        <a:bodyPr/>
        <a:lstStyle/>
        <a:p>
          <a:endParaRPr lang="fr-FR"/>
        </a:p>
      </dgm:t>
    </dgm:pt>
    <dgm:pt modelId="{75674B6C-8927-4F7A-963F-391294FF6A52}" type="pres">
      <dgm:prSet presAssocID="{9ADE34B1-F9BB-424B-B4E9-15FE571E9D33}" presName="cycle" presStyleCnt="0">
        <dgm:presLayoutVars>
          <dgm:dir/>
          <dgm:resizeHandles val="exact"/>
        </dgm:presLayoutVars>
      </dgm:prSet>
      <dgm:spPr/>
    </dgm:pt>
    <dgm:pt modelId="{72CF1D8C-6BF4-4A90-8C3B-FE91D05F61D0}" type="pres">
      <dgm:prSet presAssocID="{ADDED7F6-750E-425F-95EE-4D1AC859DC7D}" presName="node" presStyleLbl="node1" presStyleIdx="0" presStyleCnt="5" custScaleX="140685" custScaleY="118445">
        <dgm:presLayoutVars>
          <dgm:bulletEnabled val="1"/>
        </dgm:presLayoutVars>
      </dgm:prSet>
      <dgm:spPr/>
    </dgm:pt>
    <dgm:pt modelId="{7DD76BC7-9E14-48B8-BE4F-B4C2B392BA79}" type="pres">
      <dgm:prSet presAssocID="{ADDED7F6-750E-425F-95EE-4D1AC859DC7D}" presName="spNode" presStyleCnt="0"/>
      <dgm:spPr/>
    </dgm:pt>
    <dgm:pt modelId="{F21EA9EC-5C2B-4DD5-9078-919F6DC54FB9}" type="pres">
      <dgm:prSet presAssocID="{79846A07-9566-4278-8FEA-AEFBE188E956}" presName="sibTrans" presStyleLbl="sibTrans1D1" presStyleIdx="0" presStyleCnt="5"/>
      <dgm:spPr/>
    </dgm:pt>
    <dgm:pt modelId="{AB32ACC6-79F7-4F99-A485-3CB67D5406D1}" type="pres">
      <dgm:prSet presAssocID="{9AD50E93-CAED-428A-A0C9-2F71422FE837}" presName="node" presStyleLbl="node1" presStyleIdx="1" presStyleCnt="5" custScaleX="174573" custScaleY="93260">
        <dgm:presLayoutVars>
          <dgm:bulletEnabled val="1"/>
        </dgm:presLayoutVars>
      </dgm:prSet>
      <dgm:spPr/>
    </dgm:pt>
    <dgm:pt modelId="{5EDA96DD-27D9-4CE3-BD63-ED281C378F42}" type="pres">
      <dgm:prSet presAssocID="{9AD50E93-CAED-428A-A0C9-2F71422FE837}" presName="spNode" presStyleCnt="0"/>
      <dgm:spPr/>
    </dgm:pt>
    <dgm:pt modelId="{11C65319-862D-4E41-983D-4CD684FB80B0}" type="pres">
      <dgm:prSet presAssocID="{ECEC3CA9-F29C-4D39-95EE-9890510B8163}" presName="sibTrans" presStyleLbl="sibTrans1D1" presStyleIdx="1" presStyleCnt="5"/>
      <dgm:spPr/>
    </dgm:pt>
    <dgm:pt modelId="{4BC76E17-C2B1-4181-AC39-CC72E8EFC1BE}" type="pres">
      <dgm:prSet presAssocID="{65B32280-D8E7-452B-ACA6-271D400AF24C}" presName="node" presStyleLbl="node1" presStyleIdx="2" presStyleCnt="5" custScaleX="162797" custScaleY="130958" custRadScaleRad="102408" custRadScaleInc="-61821">
        <dgm:presLayoutVars>
          <dgm:bulletEnabled val="1"/>
        </dgm:presLayoutVars>
      </dgm:prSet>
      <dgm:spPr/>
    </dgm:pt>
    <dgm:pt modelId="{51E4F57B-8FA3-4150-A155-AE849EEFF9AB}" type="pres">
      <dgm:prSet presAssocID="{65B32280-D8E7-452B-ACA6-271D400AF24C}" presName="spNode" presStyleCnt="0"/>
      <dgm:spPr/>
    </dgm:pt>
    <dgm:pt modelId="{4A78505D-6A7F-46A0-9B3F-D481FB9211D0}" type="pres">
      <dgm:prSet presAssocID="{D9F2C247-2C91-4318-AE63-C0A3C8FE689A}" presName="sibTrans" presStyleLbl="sibTrans1D1" presStyleIdx="2" presStyleCnt="5"/>
      <dgm:spPr/>
    </dgm:pt>
    <dgm:pt modelId="{DE5C7C6D-A735-448C-B0C4-1186E2F588BF}" type="pres">
      <dgm:prSet presAssocID="{13BA600E-30B8-48E3-85F5-156729E174D5}" presName="node" presStyleLbl="node1" presStyleIdx="3" presStyleCnt="5" custScaleX="170921" custScaleY="132787" custRadScaleRad="99274" custRadScaleInc="61604">
        <dgm:presLayoutVars>
          <dgm:bulletEnabled val="1"/>
        </dgm:presLayoutVars>
      </dgm:prSet>
      <dgm:spPr/>
    </dgm:pt>
    <dgm:pt modelId="{091D62D2-72E0-4830-88A7-875EE7BE5878}" type="pres">
      <dgm:prSet presAssocID="{13BA600E-30B8-48E3-85F5-156729E174D5}" presName="spNode" presStyleCnt="0"/>
      <dgm:spPr/>
    </dgm:pt>
    <dgm:pt modelId="{61125511-5C7B-4E8F-8CC7-BEFAD5BA48F9}" type="pres">
      <dgm:prSet presAssocID="{002E2FD0-0061-407B-8E14-372527FCBEAE}" presName="sibTrans" presStyleLbl="sibTrans1D1" presStyleIdx="3" presStyleCnt="5"/>
      <dgm:spPr/>
    </dgm:pt>
    <dgm:pt modelId="{91F02EA3-48C8-43F6-AB1F-1F83C7641674}" type="pres">
      <dgm:prSet presAssocID="{237BF430-340B-4D6F-80D8-D52DACC3350A}" presName="node" presStyleLbl="node1" presStyleIdx="4" presStyleCnt="5" custScaleX="166038" custScaleY="140836">
        <dgm:presLayoutVars>
          <dgm:bulletEnabled val="1"/>
        </dgm:presLayoutVars>
      </dgm:prSet>
      <dgm:spPr/>
    </dgm:pt>
    <dgm:pt modelId="{8886964E-A38E-4C02-8F14-CFF087F09D3A}" type="pres">
      <dgm:prSet presAssocID="{237BF430-340B-4D6F-80D8-D52DACC3350A}" presName="spNode" presStyleCnt="0"/>
      <dgm:spPr/>
    </dgm:pt>
    <dgm:pt modelId="{B7694319-802B-46BE-97B2-AE3802D4D2FF}" type="pres">
      <dgm:prSet presAssocID="{6372C23B-781E-4A5B-9532-8F4F0B5FAE05}" presName="sibTrans" presStyleLbl="sibTrans1D1" presStyleIdx="4" presStyleCnt="5"/>
      <dgm:spPr/>
    </dgm:pt>
  </dgm:ptLst>
  <dgm:cxnLst>
    <dgm:cxn modelId="{2FB4620D-EDE7-4818-A90C-F836731642D4}" type="presOf" srcId="{9AD50E93-CAED-428A-A0C9-2F71422FE837}" destId="{AB32ACC6-79F7-4F99-A485-3CB67D5406D1}" srcOrd="0" destOrd="0" presId="urn:microsoft.com/office/officeart/2005/8/layout/cycle6"/>
    <dgm:cxn modelId="{5FA54E24-EBBF-4CA8-A2EB-FF6284D52BBC}" srcId="{ADDED7F6-750E-425F-95EE-4D1AC859DC7D}" destId="{D5D8CCB0-0143-42CD-A22D-16E66EC7E276}" srcOrd="0" destOrd="0" parTransId="{92AE5BF3-0586-4EB0-B3DC-73674AA2CB62}" sibTransId="{00D63E11-35A0-4AED-8741-18E5E609B8DC}"/>
    <dgm:cxn modelId="{23F02D28-8F2E-413F-9BD2-93AC85B0D713}" srcId="{9ADE34B1-F9BB-424B-B4E9-15FE571E9D33}" destId="{9AD50E93-CAED-428A-A0C9-2F71422FE837}" srcOrd="1" destOrd="0" parTransId="{D6844CFF-7BE7-4EF1-96E0-5843B4B0BEBD}" sibTransId="{ECEC3CA9-F29C-4D39-95EE-9890510B8163}"/>
    <dgm:cxn modelId="{B399C433-3381-407D-85B2-2F9558A9B9DF}" srcId="{9ADE34B1-F9BB-424B-B4E9-15FE571E9D33}" destId="{237BF430-340B-4D6F-80D8-D52DACC3350A}" srcOrd="4" destOrd="0" parTransId="{C32E7ACF-1623-4491-A213-B75A15134368}" sibTransId="{6372C23B-781E-4A5B-9532-8F4F0B5FAE05}"/>
    <dgm:cxn modelId="{01B7113C-73CC-4356-8EF3-5952BE4AD9EA}" type="presOf" srcId="{6372C23B-781E-4A5B-9532-8F4F0B5FAE05}" destId="{B7694319-802B-46BE-97B2-AE3802D4D2FF}" srcOrd="0" destOrd="0" presId="urn:microsoft.com/office/officeart/2005/8/layout/cycle6"/>
    <dgm:cxn modelId="{AB290B4C-28A6-47ED-ABD2-FFB37540E718}" type="presOf" srcId="{13BA600E-30B8-48E3-85F5-156729E174D5}" destId="{DE5C7C6D-A735-448C-B0C4-1186E2F588BF}" srcOrd="0" destOrd="0" presId="urn:microsoft.com/office/officeart/2005/8/layout/cycle6"/>
    <dgm:cxn modelId="{8FFAB474-B72E-4689-8383-E149D96A8C24}" type="presOf" srcId="{ECEC3CA9-F29C-4D39-95EE-9890510B8163}" destId="{11C65319-862D-4E41-983D-4CD684FB80B0}" srcOrd="0" destOrd="0" presId="urn:microsoft.com/office/officeart/2005/8/layout/cycle6"/>
    <dgm:cxn modelId="{F9909B75-982B-4BED-8A28-95513C2CEFC7}" srcId="{9ADE34B1-F9BB-424B-B4E9-15FE571E9D33}" destId="{13BA600E-30B8-48E3-85F5-156729E174D5}" srcOrd="3" destOrd="0" parTransId="{1E844407-5FB6-4F5B-B7B7-CFDBF223A44C}" sibTransId="{002E2FD0-0061-407B-8E14-372527FCBEAE}"/>
    <dgm:cxn modelId="{3622B576-A4D3-4175-A112-BE81B77393C0}" srcId="{9ADE34B1-F9BB-424B-B4E9-15FE571E9D33}" destId="{65B32280-D8E7-452B-ACA6-271D400AF24C}" srcOrd="2" destOrd="0" parTransId="{B76BD409-059B-43E3-9CAF-110E3991D4B7}" sibTransId="{D9F2C247-2C91-4318-AE63-C0A3C8FE689A}"/>
    <dgm:cxn modelId="{662C2587-24D4-4EB7-A140-D306C870599B}" srcId="{9ADE34B1-F9BB-424B-B4E9-15FE571E9D33}" destId="{ADDED7F6-750E-425F-95EE-4D1AC859DC7D}" srcOrd="0" destOrd="0" parTransId="{B9DB7A66-0312-45BD-BE2B-73D8617FB4F8}" sibTransId="{79846A07-9566-4278-8FEA-AEFBE188E956}"/>
    <dgm:cxn modelId="{79ABE089-2B29-470A-A43D-8FF5A63DAE45}" type="presOf" srcId="{D5D8CCB0-0143-42CD-A22D-16E66EC7E276}" destId="{72CF1D8C-6BF4-4A90-8C3B-FE91D05F61D0}" srcOrd="0" destOrd="1" presId="urn:microsoft.com/office/officeart/2005/8/layout/cycle6"/>
    <dgm:cxn modelId="{D1FA9FAB-AE4D-446E-A95C-CFA51B586CDF}" type="presOf" srcId="{9ADE34B1-F9BB-424B-B4E9-15FE571E9D33}" destId="{75674B6C-8927-4F7A-963F-391294FF6A52}" srcOrd="0" destOrd="0" presId="urn:microsoft.com/office/officeart/2005/8/layout/cycle6"/>
    <dgm:cxn modelId="{9DCD5BAD-A548-4C84-A075-FCE61C664A45}" type="presOf" srcId="{D9F2C247-2C91-4318-AE63-C0A3C8FE689A}" destId="{4A78505D-6A7F-46A0-9B3F-D481FB9211D0}" srcOrd="0" destOrd="0" presId="urn:microsoft.com/office/officeart/2005/8/layout/cycle6"/>
    <dgm:cxn modelId="{98B0BFC3-E051-473D-AD97-68DDA4A96E05}" type="presOf" srcId="{ADDED7F6-750E-425F-95EE-4D1AC859DC7D}" destId="{72CF1D8C-6BF4-4A90-8C3B-FE91D05F61D0}" srcOrd="0" destOrd="0" presId="urn:microsoft.com/office/officeart/2005/8/layout/cycle6"/>
    <dgm:cxn modelId="{B93785CA-8427-4CE2-97EF-FE6F5C8C809B}" type="presOf" srcId="{237BF430-340B-4D6F-80D8-D52DACC3350A}" destId="{91F02EA3-48C8-43F6-AB1F-1F83C7641674}" srcOrd="0" destOrd="0" presId="urn:microsoft.com/office/officeart/2005/8/layout/cycle6"/>
    <dgm:cxn modelId="{EF85B5D0-021F-49AA-A5E8-ADC777022268}" type="presOf" srcId="{79846A07-9566-4278-8FEA-AEFBE188E956}" destId="{F21EA9EC-5C2B-4DD5-9078-919F6DC54FB9}" srcOrd="0" destOrd="0" presId="urn:microsoft.com/office/officeart/2005/8/layout/cycle6"/>
    <dgm:cxn modelId="{BBE039E7-F99E-4975-B621-807CB2AEF890}" type="presOf" srcId="{65B32280-D8E7-452B-ACA6-271D400AF24C}" destId="{4BC76E17-C2B1-4181-AC39-CC72E8EFC1BE}" srcOrd="0" destOrd="0" presId="urn:microsoft.com/office/officeart/2005/8/layout/cycle6"/>
    <dgm:cxn modelId="{88BC66F4-3D05-438A-AAAA-C238ED2A1211}" type="presOf" srcId="{002E2FD0-0061-407B-8E14-372527FCBEAE}" destId="{61125511-5C7B-4E8F-8CC7-BEFAD5BA48F9}" srcOrd="0" destOrd="0" presId="urn:microsoft.com/office/officeart/2005/8/layout/cycle6"/>
    <dgm:cxn modelId="{7D40EF4E-2F09-49F6-A689-9FE6085D5477}" type="presParOf" srcId="{75674B6C-8927-4F7A-963F-391294FF6A52}" destId="{72CF1D8C-6BF4-4A90-8C3B-FE91D05F61D0}" srcOrd="0" destOrd="0" presId="urn:microsoft.com/office/officeart/2005/8/layout/cycle6"/>
    <dgm:cxn modelId="{00AFDCAB-697F-41C2-B6E5-3EFB14BF6DED}" type="presParOf" srcId="{75674B6C-8927-4F7A-963F-391294FF6A52}" destId="{7DD76BC7-9E14-48B8-BE4F-B4C2B392BA79}" srcOrd="1" destOrd="0" presId="urn:microsoft.com/office/officeart/2005/8/layout/cycle6"/>
    <dgm:cxn modelId="{2025FA58-C083-4C84-BA56-13DD200EADB8}" type="presParOf" srcId="{75674B6C-8927-4F7A-963F-391294FF6A52}" destId="{F21EA9EC-5C2B-4DD5-9078-919F6DC54FB9}" srcOrd="2" destOrd="0" presId="urn:microsoft.com/office/officeart/2005/8/layout/cycle6"/>
    <dgm:cxn modelId="{7D770C29-8918-404E-ACC9-F2859FAAD85D}" type="presParOf" srcId="{75674B6C-8927-4F7A-963F-391294FF6A52}" destId="{AB32ACC6-79F7-4F99-A485-3CB67D5406D1}" srcOrd="3" destOrd="0" presId="urn:microsoft.com/office/officeart/2005/8/layout/cycle6"/>
    <dgm:cxn modelId="{51265C0A-243B-4C40-BC99-800FBD9CA29D}" type="presParOf" srcId="{75674B6C-8927-4F7A-963F-391294FF6A52}" destId="{5EDA96DD-27D9-4CE3-BD63-ED281C378F42}" srcOrd="4" destOrd="0" presId="urn:microsoft.com/office/officeart/2005/8/layout/cycle6"/>
    <dgm:cxn modelId="{AFAA4B02-0862-4E3B-9377-C4436284D3CE}" type="presParOf" srcId="{75674B6C-8927-4F7A-963F-391294FF6A52}" destId="{11C65319-862D-4E41-983D-4CD684FB80B0}" srcOrd="5" destOrd="0" presId="urn:microsoft.com/office/officeart/2005/8/layout/cycle6"/>
    <dgm:cxn modelId="{0BC28353-14DF-4C09-8066-436BD0B97FE8}" type="presParOf" srcId="{75674B6C-8927-4F7A-963F-391294FF6A52}" destId="{4BC76E17-C2B1-4181-AC39-CC72E8EFC1BE}" srcOrd="6" destOrd="0" presId="urn:microsoft.com/office/officeart/2005/8/layout/cycle6"/>
    <dgm:cxn modelId="{EAE5AEEB-6E6B-4326-9837-BBD85B929170}" type="presParOf" srcId="{75674B6C-8927-4F7A-963F-391294FF6A52}" destId="{51E4F57B-8FA3-4150-A155-AE849EEFF9AB}" srcOrd="7" destOrd="0" presId="urn:microsoft.com/office/officeart/2005/8/layout/cycle6"/>
    <dgm:cxn modelId="{1525D9EB-A8BA-4DF3-BABD-F9020ED1A5B5}" type="presParOf" srcId="{75674B6C-8927-4F7A-963F-391294FF6A52}" destId="{4A78505D-6A7F-46A0-9B3F-D481FB9211D0}" srcOrd="8" destOrd="0" presId="urn:microsoft.com/office/officeart/2005/8/layout/cycle6"/>
    <dgm:cxn modelId="{BF378FDF-3DA6-4AFB-9148-617D6A3AA952}" type="presParOf" srcId="{75674B6C-8927-4F7A-963F-391294FF6A52}" destId="{DE5C7C6D-A735-448C-B0C4-1186E2F588BF}" srcOrd="9" destOrd="0" presId="urn:microsoft.com/office/officeart/2005/8/layout/cycle6"/>
    <dgm:cxn modelId="{CCD866F9-50F3-43E8-9B5B-FCFA379B785B}" type="presParOf" srcId="{75674B6C-8927-4F7A-963F-391294FF6A52}" destId="{091D62D2-72E0-4830-88A7-875EE7BE5878}" srcOrd="10" destOrd="0" presId="urn:microsoft.com/office/officeart/2005/8/layout/cycle6"/>
    <dgm:cxn modelId="{0218DE86-65EC-4679-ABA3-EE5E34F5829C}" type="presParOf" srcId="{75674B6C-8927-4F7A-963F-391294FF6A52}" destId="{61125511-5C7B-4E8F-8CC7-BEFAD5BA48F9}" srcOrd="11" destOrd="0" presId="urn:microsoft.com/office/officeart/2005/8/layout/cycle6"/>
    <dgm:cxn modelId="{B44E8D47-E23A-4B0B-B677-8BE4DB1D9F7B}" type="presParOf" srcId="{75674B6C-8927-4F7A-963F-391294FF6A52}" destId="{91F02EA3-48C8-43F6-AB1F-1F83C7641674}" srcOrd="12" destOrd="0" presId="urn:microsoft.com/office/officeart/2005/8/layout/cycle6"/>
    <dgm:cxn modelId="{1A6E8949-6775-44CA-A918-7C2BACBC53F8}" type="presParOf" srcId="{75674B6C-8927-4F7A-963F-391294FF6A52}" destId="{8886964E-A38E-4C02-8F14-CFF087F09D3A}" srcOrd="13" destOrd="0" presId="urn:microsoft.com/office/officeart/2005/8/layout/cycle6"/>
    <dgm:cxn modelId="{8385970C-F40E-4774-A3F5-894D6E054C2C}" type="presParOf" srcId="{75674B6C-8927-4F7A-963F-391294FF6A52}" destId="{B7694319-802B-46BE-97B2-AE3802D4D2FF}" srcOrd="14" destOrd="0" presId="urn:microsoft.com/office/officeart/2005/8/layout/cycle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50F30DF-BE0B-4733-B093-52242BE2ED3E}" type="doc">
      <dgm:prSet loTypeId="urn:microsoft.com/office/officeart/2005/8/layout/cycle6" loCatId="relationship" qsTypeId="urn:microsoft.com/office/officeart/2005/8/quickstyle/simple1" qsCatId="simple" csTypeId="urn:microsoft.com/office/officeart/2005/8/colors/colorful1" csCatId="colorful" phldr="1"/>
      <dgm:spPr/>
      <dgm:t>
        <a:bodyPr/>
        <a:lstStyle/>
        <a:p>
          <a:endParaRPr lang="fr-FR"/>
        </a:p>
      </dgm:t>
    </dgm:pt>
    <dgm:pt modelId="{EEC0C3B9-00B3-4CF6-90CF-AC2BDD1529C0}">
      <dgm:prSet phldrT="[Texte]" custT="1"/>
      <dgm:spPr/>
      <dgm:t>
        <a:bodyPr/>
        <a:lstStyle/>
        <a:p>
          <a:r>
            <a:rPr lang="fr-FR" sz="1600" dirty="0"/>
            <a:t>Développer sa motricité</a:t>
          </a:r>
        </a:p>
      </dgm:t>
    </dgm:pt>
    <dgm:pt modelId="{E89DAB61-E144-4685-BECC-8E5F3E04082E}" type="parTrans" cxnId="{0F395682-A223-4B89-A4D3-06FB4F5BF5AF}">
      <dgm:prSet/>
      <dgm:spPr/>
      <dgm:t>
        <a:bodyPr/>
        <a:lstStyle/>
        <a:p>
          <a:endParaRPr lang="fr-FR"/>
        </a:p>
      </dgm:t>
    </dgm:pt>
    <dgm:pt modelId="{7EE50268-7BBF-4214-8B03-5CF137B052E0}" type="sibTrans" cxnId="{0F395682-A223-4B89-A4D3-06FB4F5BF5AF}">
      <dgm:prSet/>
      <dgm:spPr/>
      <dgm:t>
        <a:bodyPr/>
        <a:lstStyle/>
        <a:p>
          <a:endParaRPr lang="fr-FR"/>
        </a:p>
      </dgm:t>
    </dgm:pt>
    <dgm:pt modelId="{47304A8F-39D4-48FF-A9D0-FF4077EEACB0}">
      <dgm:prSet phldrT="[Texte]" custT="1"/>
      <dgm:spPr/>
      <dgm:t>
        <a:bodyPr/>
        <a:lstStyle/>
        <a:p>
          <a:r>
            <a:rPr lang="fr-FR" sz="1600" dirty="0"/>
            <a:t>S’organiser pour apprendre et savoir s’entraîner</a:t>
          </a:r>
        </a:p>
      </dgm:t>
    </dgm:pt>
    <dgm:pt modelId="{53072CFD-953A-4F8A-9ED5-B1A0CA9803E5}" type="parTrans" cxnId="{A555149B-4B6A-4062-A976-40562A84B688}">
      <dgm:prSet/>
      <dgm:spPr/>
      <dgm:t>
        <a:bodyPr/>
        <a:lstStyle/>
        <a:p>
          <a:endParaRPr lang="fr-FR"/>
        </a:p>
      </dgm:t>
    </dgm:pt>
    <dgm:pt modelId="{61F8C5D6-A032-471E-AB72-AB30507B5FAE}" type="sibTrans" cxnId="{A555149B-4B6A-4062-A976-40562A84B688}">
      <dgm:prSet/>
      <dgm:spPr/>
      <dgm:t>
        <a:bodyPr/>
        <a:lstStyle/>
        <a:p>
          <a:endParaRPr lang="fr-FR"/>
        </a:p>
      </dgm:t>
    </dgm:pt>
    <dgm:pt modelId="{A9BA8495-0C73-40D5-9625-9C99392050EE}">
      <dgm:prSet phldrT="[Texte]" custT="1"/>
      <dgm:spPr/>
      <dgm:t>
        <a:bodyPr/>
        <a:lstStyle/>
        <a:p>
          <a:r>
            <a:rPr lang="fr-FR" sz="1600" dirty="0"/>
            <a:t>Exercer sa responsabilité dans un engagement personnel et solidaire</a:t>
          </a:r>
        </a:p>
      </dgm:t>
    </dgm:pt>
    <dgm:pt modelId="{82653B96-F27E-4ACE-8F82-FB5FF2AB0147}" type="parTrans" cxnId="{B3125FE5-5AC9-4D7D-90BF-2E46C537E4EF}">
      <dgm:prSet/>
      <dgm:spPr/>
      <dgm:t>
        <a:bodyPr/>
        <a:lstStyle/>
        <a:p>
          <a:endParaRPr lang="fr-FR"/>
        </a:p>
      </dgm:t>
    </dgm:pt>
    <dgm:pt modelId="{2FE76384-99ED-4BAF-A629-4F298DEF3B2C}" type="sibTrans" cxnId="{B3125FE5-5AC9-4D7D-90BF-2E46C537E4EF}">
      <dgm:prSet/>
      <dgm:spPr/>
      <dgm:t>
        <a:bodyPr/>
        <a:lstStyle/>
        <a:p>
          <a:endParaRPr lang="fr-FR"/>
        </a:p>
      </dgm:t>
    </dgm:pt>
    <dgm:pt modelId="{4E6398C4-3A27-4138-BF41-4C283AABAE2D}">
      <dgm:prSet phldrT="[Texte]" custT="1"/>
      <dgm:spPr/>
      <dgm:t>
        <a:bodyPr/>
        <a:lstStyle/>
        <a:p>
          <a:r>
            <a:rPr lang="fr-FR" sz="1800" dirty="0"/>
            <a:t>Construire durablement sa santé</a:t>
          </a:r>
        </a:p>
      </dgm:t>
    </dgm:pt>
    <dgm:pt modelId="{E8A72FBC-199E-4775-A920-4D36DC8ACCD3}" type="parTrans" cxnId="{DB7FE7F2-091A-43E4-BC63-4A700197AC1B}">
      <dgm:prSet/>
      <dgm:spPr/>
      <dgm:t>
        <a:bodyPr/>
        <a:lstStyle/>
        <a:p>
          <a:endParaRPr lang="fr-FR"/>
        </a:p>
      </dgm:t>
    </dgm:pt>
    <dgm:pt modelId="{93599E4D-B535-4E32-B058-EB10E5EC2D13}" type="sibTrans" cxnId="{DB7FE7F2-091A-43E4-BC63-4A700197AC1B}">
      <dgm:prSet/>
      <dgm:spPr/>
      <dgm:t>
        <a:bodyPr/>
        <a:lstStyle/>
        <a:p>
          <a:endParaRPr lang="fr-FR"/>
        </a:p>
      </dgm:t>
    </dgm:pt>
    <dgm:pt modelId="{C492AC69-B14F-425B-9D9B-69729D8B75E0}">
      <dgm:prSet phldrT="[Texte]" custT="1"/>
      <dgm:spPr/>
      <dgm:t>
        <a:bodyPr/>
        <a:lstStyle/>
        <a:p>
          <a:r>
            <a:rPr lang="fr-FR" sz="1600" dirty="0"/>
            <a:t>Accéder lucidement au patrimoine culturel</a:t>
          </a:r>
        </a:p>
      </dgm:t>
    </dgm:pt>
    <dgm:pt modelId="{21FA3859-F9E9-429B-93A3-ECE49F513E86}" type="parTrans" cxnId="{FCC38316-6681-443A-99BD-E84A2C8241F4}">
      <dgm:prSet/>
      <dgm:spPr/>
      <dgm:t>
        <a:bodyPr/>
        <a:lstStyle/>
        <a:p>
          <a:endParaRPr lang="fr-FR"/>
        </a:p>
      </dgm:t>
    </dgm:pt>
    <dgm:pt modelId="{1F1D6794-53E9-4654-B1CA-987FC246BEDF}" type="sibTrans" cxnId="{FCC38316-6681-443A-99BD-E84A2C8241F4}">
      <dgm:prSet/>
      <dgm:spPr/>
      <dgm:t>
        <a:bodyPr/>
        <a:lstStyle/>
        <a:p>
          <a:endParaRPr lang="fr-FR"/>
        </a:p>
      </dgm:t>
    </dgm:pt>
    <dgm:pt modelId="{252E5819-D254-4495-BE32-66973262A213}" type="pres">
      <dgm:prSet presAssocID="{A50F30DF-BE0B-4733-B093-52242BE2ED3E}" presName="cycle" presStyleCnt="0">
        <dgm:presLayoutVars>
          <dgm:dir/>
          <dgm:resizeHandles val="exact"/>
        </dgm:presLayoutVars>
      </dgm:prSet>
      <dgm:spPr/>
    </dgm:pt>
    <dgm:pt modelId="{B6BAABC0-399E-4FCB-BCD1-BBD459FA95A7}" type="pres">
      <dgm:prSet presAssocID="{EEC0C3B9-00B3-4CF6-90CF-AC2BDD1529C0}" presName="node" presStyleLbl="node1" presStyleIdx="0" presStyleCnt="5" custRadScaleRad="100151" custRadScaleInc="-8734">
        <dgm:presLayoutVars>
          <dgm:bulletEnabled val="1"/>
        </dgm:presLayoutVars>
      </dgm:prSet>
      <dgm:spPr/>
    </dgm:pt>
    <dgm:pt modelId="{27DA88D9-7D75-40D8-B136-7AA48C68FA9D}" type="pres">
      <dgm:prSet presAssocID="{EEC0C3B9-00B3-4CF6-90CF-AC2BDD1529C0}" presName="spNode" presStyleCnt="0"/>
      <dgm:spPr/>
    </dgm:pt>
    <dgm:pt modelId="{2540D262-D582-4CF9-80C5-83AF8E90C861}" type="pres">
      <dgm:prSet presAssocID="{7EE50268-7BBF-4214-8B03-5CF137B052E0}" presName="sibTrans" presStyleLbl="sibTrans1D1" presStyleIdx="0" presStyleCnt="5"/>
      <dgm:spPr/>
    </dgm:pt>
    <dgm:pt modelId="{C8E798E7-508B-4AF1-9D7D-7A2D12695CE6}" type="pres">
      <dgm:prSet presAssocID="{47304A8F-39D4-48FF-A9D0-FF4077EEACB0}" presName="node" presStyleLbl="node1" presStyleIdx="1" presStyleCnt="5" custScaleX="152945">
        <dgm:presLayoutVars>
          <dgm:bulletEnabled val="1"/>
        </dgm:presLayoutVars>
      </dgm:prSet>
      <dgm:spPr/>
    </dgm:pt>
    <dgm:pt modelId="{51189689-5793-4F2F-85BF-C255C8901102}" type="pres">
      <dgm:prSet presAssocID="{47304A8F-39D4-48FF-A9D0-FF4077EEACB0}" presName="spNode" presStyleCnt="0"/>
      <dgm:spPr/>
    </dgm:pt>
    <dgm:pt modelId="{0A5BA41B-4012-4013-A384-38AD9EC1A0CA}" type="pres">
      <dgm:prSet presAssocID="{61F8C5D6-A032-471E-AB72-AB30507B5FAE}" presName="sibTrans" presStyleLbl="sibTrans1D1" presStyleIdx="1" presStyleCnt="5"/>
      <dgm:spPr/>
    </dgm:pt>
    <dgm:pt modelId="{C5EED2EC-CF81-4902-B1E3-52D5C6584652}" type="pres">
      <dgm:prSet presAssocID="{A9BA8495-0C73-40D5-9625-9C99392050EE}" presName="node" presStyleLbl="node1" presStyleIdx="2" presStyleCnt="5" custScaleX="190967" custRadScaleRad="95880" custRadScaleInc="-44971">
        <dgm:presLayoutVars>
          <dgm:bulletEnabled val="1"/>
        </dgm:presLayoutVars>
      </dgm:prSet>
      <dgm:spPr/>
    </dgm:pt>
    <dgm:pt modelId="{3A891B72-07AA-4423-8ECE-E1247C02A101}" type="pres">
      <dgm:prSet presAssocID="{A9BA8495-0C73-40D5-9625-9C99392050EE}" presName="spNode" presStyleCnt="0"/>
      <dgm:spPr/>
    </dgm:pt>
    <dgm:pt modelId="{7DF15533-D53E-4CA6-826E-3B4213E195D4}" type="pres">
      <dgm:prSet presAssocID="{2FE76384-99ED-4BAF-A629-4F298DEF3B2C}" presName="sibTrans" presStyleLbl="sibTrans1D1" presStyleIdx="2" presStyleCnt="5"/>
      <dgm:spPr/>
    </dgm:pt>
    <dgm:pt modelId="{07A822ED-CDB7-4CAC-ACE9-60E79BAD52A9}" type="pres">
      <dgm:prSet presAssocID="{4E6398C4-3A27-4138-BF41-4C283AABAE2D}" presName="node" presStyleLbl="node1" presStyleIdx="3" presStyleCnt="5" custScaleX="146097" custRadScaleRad="96825" custRadScaleInc="47151">
        <dgm:presLayoutVars>
          <dgm:bulletEnabled val="1"/>
        </dgm:presLayoutVars>
      </dgm:prSet>
      <dgm:spPr/>
    </dgm:pt>
    <dgm:pt modelId="{35A78FC3-8DD8-4EC6-B759-3FF93A9BA7E5}" type="pres">
      <dgm:prSet presAssocID="{4E6398C4-3A27-4138-BF41-4C283AABAE2D}" presName="spNode" presStyleCnt="0"/>
      <dgm:spPr/>
    </dgm:pt>
    <dgm:pt modelId="{154A572C-EFDE-4C31-80B4-9B96FE34ADD3}" type="pres">
      <dgm:prSet presAssocID="{93599E4D-B535-4E32-B058-EB10E5EC2D13}" presName="sibTrans" presStyleLbl="sibTrans1D1" presStyleIdx="3" presStyleCnt="5"/>
      <dgm:spPr/>
    </dgm:pt>
    <dgm:pt modelId="{7163001D-4A91-4453-9E33-4FA03BAE1A86}" type="pres">
      <dgm:prSet presAssocID="{C492AC69-B14F-425B-9D9B-69729D8B75E0}" presName="node" presStyleLbl="node1" presStyleIdx="4" presStyleCnt="5" custScaleX="165064" custScaleY="92001">
        <dgm:presLayoutVars>
          <dgm:bulletEnabled val="1"/>
        </dgm:presLayoutVars>
      </dgm:prSet>
      <dgm:spPr/>
    </dgm:pt>
    <dgm:pt modelId="{12B4A018-0A2E-4CA7-BE5C-E26906740AA9}" type="pres">
      <dgm:prSet presAssocID="{C492AC69-B14F-425B-9D9B-69729D8B75E0}" presName="spNode" presStyleCnt="0"/>
      <dgm:spPr/>
    </dgm:pt>
    <dgm:pt modelId="{F92D5782-1CD9-419D-BFC8-0D47F2457D4B}" type="pres">
      <dgm:prSet presAssocID="{1F1D6794-53E9-4654-B1CA-987FC246BEDF}" presName="sibTrans" presStyleLbl="sibTrans1D1" presStyleIdx="4" presStyleCnt="5"/>
      <dgm:spPr/>
    </dgm:pt>
  </dgm:ptLst>
  <dgm:cxnLst>
    <dgm:cxn modelId="{4E7D180A-53DE-4055-B1D7-2C63F6E0456F}" type="presOf" srcId="{2FE76384-99ED-4BAF-A629-4F298DEF3B2C}" destId="{7DF15533-D53E-4CA6-826E-3B4213E195D4}" srcOrd="0" destOrd="0" presId="urn:microsoft.com/office/officeart/2005/8/layout/cycle6"/>
    <dgm:cxn modelId="{4D5C5312-205E-437E-BD1B-22D059A54735}" type="presOf" srcId="{61F8C5D6-A032-471E-AB72-AB30507B5FAE}" destId="{0A5BA41B-4012-4013-A384-38AD9EC1A0CA}" srcOrd="0" destOrd="0" presId="urn:microsoft.com/office/officeart/2005/8/layout/cycle6"/>
    <dgm:cxn modelId="{FCC38316-6681-443A-99BD-E84A2C8241F4}" srcId="{A50F30DF-BE0B-4733-B093-52242BE2ED3E}" destId="{C492AC69-B14F-425B-9D9B-69729D8B75E0}" srcOrd="4" destOrd="0" parTransId="{21FA3859-F9E9-429B-93A3-ECE49F513E86}" sibTransId="{1F1D6794-53E9-4654-B1CA-987FC246BEDF}"/>
    <dgm:cxn modelId="{41974C1C-A103-486D-9E3B-CD9058C1A703}" type="presOf" srcId="{47304A8F-39D4-48FF-A9D0-FF4077EEACB0}" destId="{C8E798E7-508B-4AF1-9D7D-7A2D12695CE6}" srcOrd="0" destOrd="0" presId="urn:microsoft.com/office/officeart/2005/8/layout/cycle6"/>
    <dgm:cxn modelId="{3E90AD39-D282-4774-AE15-01B497F3FD1A}" type="presOf" srcId="{93599E4D-B535-4E32-B058-EB10E5EC2D13}" destId="{154A572C-EFDE-4C31-80B4-9B96FE34ADD3}" srcOrd="0" destOrd="0" presId="urn:microsoft.com/office/officeart/2005/8/layout/cycle6"/>
    <dgm:cxn modelId="{0F395682-A223-4B89-A4D3-06FB4F5BF5AF}" srcId="{A50F30DF-BE0B-4733-B093-52242BE2ED3E}" destId="{EEC0C3B9-00B3-4CF6-90CF-AC2BDD1529C0}" srcOrd="0" destOrd="0" parTransId="{E89DAB61-E144-4685-BECC-8E5F3E04082E}" sibTransId="{7EE50268-7BBF-4214-8B03-5CF137B052E0}"/>
    <dgm:cxn modelId="{B3C4B18B-2396-45DF-BD9A-0BA016A60952}" type="presOf" srcId="{A9BA8495-0C73-40D5-9625-9C99392050EE}" destId="{C5EED2EC-CF81-4902-B1E3-52D5C6584652}" srcOrd="0" destOrd="0" presId="urn:microsoft.com/office/officeart/2005/8/layout/cycle6"/>
    <dgm:cxn modelId="{39EF968C-9872-43F7-AA1A-0637EAF915CD}" type="presOf" srcId="{7EE50268-7BBF-4214-8B03-5CF137B052E0}" destId="{2540D262-D582-4CF9-80C5-83AF8E90C861}" srcOrd="0" destOrd="0" presId="urn:microsoft.com/office/officeart/2005/8/layout/cycle6"/>
    <dgm:cxn modelId="{A555149B-4B6A-4062-A976-40562A84B688}" srcId="{A50F30DF-BE0B-4733-B093-52242BE2ED3E}" destId="{47304A8F-39D4-48FF-A9D0-FF4077EEACB0}" srcOrd="1" destOrd="0" parTransId="{53072CFD-953A-4F8A-9ED5-B1A0CA9803E5}" sibTransId="{61F8C5D6-A032-471E-AB72-AB30507B5FAE}"/>
    <dgm:cxn modelId="{ED0A11AB-F616-4640-BCEA-113326C0D058}" type="presOf" srcId="{A50F30DF-BE0B-4733-B093-52242BE2ED3E}" destId="{252E5819-D254-4495-BE32-66973262A213}" srcOrd="0" destOrd="0" presId="urn:microsoft.com/office/officeart/2005/8/layout/cycle6"/>
    <dgm:cxn modelId="{BDD4CEB4-2753-4D4F-9B54-95E4091ACC23}" type="presOf" srcId="{4E6398C4-3A27-4138-BF41-4C283AABAE2D}" destId="{07A822ED-CDB7-4CAC-ACE9-60E79BAD52A9}" srcOrd="0" destOrd="0" presId="urn:microsoft.com/office/officeart/2005/8/layout/cycle6"/>
    <dgm:cxn modelId="{B3125FE5-5AC9-4D7D-90BF-2E46C537E4EF}" srcId="{A50F30DF-BE0B-4733-B093-52242BE2ED3E}" destId="{A9BA8495-0C73-40D5-9625-9C99392050EE}" srcOrd="2" destOrd="0" parTransId="{82653B96-F27E-4ACE-8F82-FB5FF2AB0147}" sibTransId="{2FE76384-99ED-4BAF-A629-4F298DEF3B2C}"/>
    <dgm:cxn modelId="{851517F0-0885-442A-BDA1-8A027267338E}" type="presOf" srcId="{EEC0C3B9-00B3-4CF6-90CF-AC2BDD1529C0}" destId="{B6BAABC0-399E-4FCB-BCD1-BBD459FA95A7}" srcOrd="0" destOrd="0" presId="urn:microsoft.com/office/officeart/2005/8/layout/cycle6"/>
    <dgm:cxn modelId="{DB7FE7F2-091A-43E4-BC63-4A700197AC1B}" srcId="{A50F30DF-BE0B-4733-B093-52242BE2ED3E}" destId="{4E6398C4-3A27-4138-BF41-4C283AABAE2D}" srcOrd="3" destOrd="0" parTransId="{E8A72FBC-199E-4775-A920-4D36DC8ACCD3}" sibTransId="{93599E4D-B535-4E32-B058-EB10E5EC2D13}"/>
    <dgm:cxn modelId="{8E6CFFF4-F85E-4CC3-97FB-7C6B97A48C92}" type="presOf" srcId="{1F1D6794-53E9-4654-B1CA-987FC246BEDF}" destId="{F92D5782-1CD9-419D-BFC8-0D47F2457D4B}" srcOrd="0" destOrd="0" presId="urn:microsoft.com/office/officeart/2005/8/layout/cycle6"/>
    <dgm:cxn modelId="{67A636FE-3B0C-4D1B-AEB3-C18DD5691FC7}" type="presOf" srcId="{C492AC69-B14F-425B-9D9B-69729D8B75E0}" destId="{7163001D-4A91-4453-9E33-4FA03BAE1A86}" srcOrd="0" destOrd="0" presId="urn:microsoft.com/office/officeart/2005/8/layout/cycle6"/>
    <dgm:cxn modelId="{7A4E5546-4884-4833-8091-F935D2A10C4F}" type="presParOf" srcId="{252E5819-D254-4495-BE32-66973262A213}" destId="{B6BAABC0-399E-4FCB-BCD1-BBD459FA95A7}" srcOrd="0" destOrd="0" presId="urn:microsoft.com/office/officeart/2005/8/layout/cycle6"/>
    <dgm:cxn modelId="{406E3C04-6579-43A6-AA9E-84034B471863}" type="presParOf" srcId="{252E5819-D254-4495-BE32-66973262A213}" destId="{27DA88D9-7D75-40D8-B136-7AA48C68FA9D}" srcOrd="1" destOrd="0" presId="urn:microsoft.com/office/officeart/2005/8/layout/cycle6"/>
    <dgm:cxn modelId="{9042076B-9669-476F-8051-9CB809E27184}" type="presParOf" srcId="{252E5819-D254-4495-BE32-66973262A213}" destId="{2540D262-D582-4CF9-80C5-83AF8E90C861}" srcOrd="2" destOrd="0" presId="urn:microsoft.com/office/officeart/2005/8/layout/cycle6"/>
    <dgm:cxn modelId="{BD92CA2B-DA2D-4A2C-9917-DAC30932A72D}" type="presParOf" srcId="{252E5819-D254-4495-BE32-66973262A213}" destId="{C8E798E7-508B-4AF1-9D7D-7A2D12695CE6}" srcOrd="3" destOrd="0" presId="urn:microsoft.com/office/officeart/2005/8/layout/cycle6"/>
    <dgm:cxn modelId="{0680BB78-60FD-4996-8488-BDC9B212F378}" type="presParOf" srcId="{252E5819-D254-4495-BE32-66973262A213}" destId="{51189689-5793-4F2F-85BF-C255C8901102}" srcOrd="4" destOrd="0" presId="urn:microsoft.com/office/officeart/2005/8/layout/cycle6"/>
    <dgm:cxn modelId="{11607356-7593-4318-9A29-9DD481F4E474}" type="presParOf" srcId="{252E5819-D254-4495-BE32-66973262A213}" destId="{0A5BA41B-4012-4013-A384-38AD9EC1A0CA}" srcOrd="5" destOrd="0" presId="urn:microsoft.com/office/officeart/2005/8/layout/cycle6"/>
    <dgm:cxn modelId="{73C2933F-7559-4268-BAF8-AD685FCF7358}" type="presParOf" srcId="{252E5819-D254-4495-BE32-66973262A213}" destId="{C5EED2EC-CF81-4902-B1E3-52D5C6584652}" srcOrd="6" destOrd="0" presId="urn:microsoft.com/office/officeart/2005/8/layout/cycle6"/>
    <dgm:cxn modelId="{DB72DEFE-6059-4FD2-96E5-68BD55B7FBDD}" type="presParOf" srcId="{252E5819-D254-4495-BE32-66973262A213}" destId="{3A891B72-07AA-4423-8ECE-E1247C02A101}" srcOrd="7" destOrd="0" presId="urn:microsoft.com/office/officeart/2005/8/layout/cycle6"/>
    <dgm:cxn modelId="{73C3BEE8-76D1-4416-B2C9-181E736732D6}" type="presParOf" srcId="{252E5819-D254-4495-BE32-66973262A213}" destId="{7DF15533-D53E-4CA6-826E-3B4213E195D4}" srcOrd="8" destOrd="0" presId="urn:microsoft.com/office/officeart/2005/8/layout/cycle6"/>
    <dgm:cxn modelId="{7D2D56DC-BC8A-4C92-ABEE-0473DB1F0A5F}" type="presParOf" srcId="{252E5819-D254-4495-BE32-66973262A213}" destId="{07A822ED-CDB7-4CAC-ACE9-60E79BAD52A9}" srcOrd="9" destOrd="0" presId="urn:microsoft.com/office/officeart/2005/8/layout/cycle6"/>
    <dgm:cxn modelId="{958055CD-E57B-4BE3-B501-BA9C0EF3DFC9}" type="presParOf" srcId="{252E5819-D254-4495-BE32-66973262A213}" destId="{35A78FC3-8DD8-4EC6-B759-3FF93A9BA7E5}" srcOrd="10" destOrd="0" presId="urn:microsoft.com/office/officeart/2005/8/layout/cycle6"/>
    <dgm:cxn modelId="{371B7D6A-F889-42CD-B5A6-098F3B428EBA}" type="presParOf" srcId="{252E5819-D254-4495-BE32-66973262A213}" destId="{154A572C-EFDE-4C31-80B4-9B96FE34ADD3}" srcOrd="11" destOrd="0" presId="urn:microsoft.com/office/officeart/2005/8/layout/cycle6"/>
    <dgm:cxn modelId="{95B8D638-2C96-4DC5-A2E8-2C84356474B2}" type="presParOf" srcId="{252E5819-D254-4495-BE32-66973262A213}" destId="{7163001D-4A91-4453-9E33-4FA03BAE1A86}" srcOrd="12" destOrd="0" presId="urn:microsoft.com/office/officeart/2005/8/layout/cycle6"/>
    <dgm:cxn modelId="{69F2D9D5-3314-4F98-B004-081945AD69D0}" type="presParOf" srcId="{252E5819-D254-4495-BE32-66973262A213}" destId="{12B4A018-0A2E-4CA7-BE5C-E26906740AA9}" srcOrd="13" destOrd="0" presId="urn:microsoft.com/office/officeart/2005/8/layout/cycle6"/>
    <dgm:cxn modelId="{19E92C20-F5A8-4391-BED7-1B47B5AA615B}" type="presParOf" srcId="{252E5819-D254-4495-BE32-66973262A213}" destId="{F92D5782-1CD9-419D-BFC8-0D47F2457D4B}" srcOrd="14" destOrd="0" presId="urn:microsoft.com/office/officeart/2005/8/layout/cycle6"/>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CF1D8C-6BF4-4A90-8C3B-FE91D05F61D0}">
      <dsp:nvSpPr>
        <dsp:cNvPr id="0" name=""/>
        <dsp:cNvSpPr/>
      </dsp:nvSpPr>
      <dsp:spPr>
        <a:xfrm>
          <a:off x="1701847" y="-72113"/>
          <a:ext cx="1702451" cy="931658"/>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fr-FR" sz="1800" kern="1200" dirty="0"/>
            <a:t>Les langages…</a:t>
          </a:r>
        </a:p>
        <a:p>
          <a:pPr marL="171450" lvl="1" indent="-171450" algn="l" defTabSz="800100">
            <a:lnSpc>
              <a:spcPct val="90000"/>
            </a:lnSpc>
            <a:spcBef>
              <a:spcPct val="0"/>
            </a:spcBef>
            <a:spcAft>
              <a:spcPct val="15000"/>
            </a:spcAft>
            <a:buChar char="•"/>
          </a:pPr>
          <a:r>
            <a:rPr lang="fr-FR" sz="1800" kern="1200" dirty="0"/>
            <a:t>1.4 des arts et du corps</a:t>
          </a:r>
        </a:p>
      </dsp:txBody>
      <dsp:txXfrm>
        <a:off x="1747327" y="-26633"/>
        <a:ext cx="1611491" cy="840698"/>
      </dsp:txXfrm>
    </dsp:sp>
    <dsp:sp modelId="{F21EA9EC-5C2B-4DD5-9078-919F6DC54FB9}">
      <dsp:nvSpPr>
        <dsp:cNvPr id="0" name=""/>
        <dsp:cNvSpPr/>
      </dsp:nvSpPr>
      <dsp:spPr>
        <a:xfrm>
          <a:off x="982744" y="393716"/>
          <a:ext cx="3140656" cy="3140656"/>
        </a:xfrm>
        <a:custGeom>
          <a:avLst/>
          <a:gdLst/>
          <a:ahLst/>
          <a:cxnLst/>
          <a:rect l="0" t="0" r="0" b="0"/>
          <a:pathLst>
            <a:path>
              <a:moveTo>
                <a:pt x="2427104" y="254324"/>
              </a:moveTo>
              <a:arcTo wR="1570328" hR="1570328" stAng="18183954" swAng="1429974"/>
            </a:path>
          </a:pathLst>
        </a:custGeom>
        <a:noFill/>
        <a:ln w="6350" cap="flat" cmpd="sng" algn="ctr">
          <a:solidFill>
            <a:schemeClr val="accent2">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AB32ACC6-79F7-4F99-A485-3CB67D5406D1}">
      <dsp:nvSpPr>
        <dsp:cNvPr id="0" name=""/>
        <dsp:cNvSpPr/>
      </dsp:nvSpPr>
      <dsp:spPr>
        <a:xfrm>
          <a:off x="2990275" y="1112006"/>
          <a:ext cx="2112535" cy="733559"/>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fr-FR" sz="1800" kern="1200" dirty="0"/>
            <a:t>Les méthodes et outils…</a:t>
          </a:r>
        </a:p>
      </dsp:txBody>
      <dsp:txXfrm>
        <a:off x="3026084" y="1147815"/>
        <a:ext cx="2040917" cy="661941"/>
      </dsp:txXfrm>
    </dsp:sp>
    <dsp:sp modelId="{11C65319-862D-4E41-983D-4CD684FB80B0}">
      <dsp:nvSpPr>
        <dsp:cNvPr id="0" name=""/>
        <dsp:cNvSpPr/>
      </dsp:nvSpPr>
      <dsp:spPr>
        <a:xfrm>
          <a:off x="993222" y="491432"/>
          <a:ext cx="3140656" cy="3140656"/>
        </a:xfrm>
        <a:custGeom>
          <a:avLst/>
          <a:gdLst/>
          <a:ahLst/>
          <a:cxnLst/>
          <a:rect l="0" t="0" r="0" b="0"/>
          <a:pathLst>
            <a:path>
              <a:moveTo>
                <a:pt x="3126544" y="1360278"/>
              </a:moveTo>
              <a:arcTo wR="1570328" hR="1570328" stAng="21138779" swAng="1339485"/>
            </a:path>
          </a:pathLst>
        </a:custGeom>
        <a:noFill/>
        <a:ln w="6350" cap="flat" cmpd="sng" algn="ctr">
          <a:solidFill>
            <a:schemeClr val="accent3">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4BC76E17-C2B1-4181-AC39-CC72E8EFC1BE}">
      <dsp:nvSpPr>
        <dsp:cNvPr id="0" name=""/>
        <dsp:cNvSpPr/>
      </dsp:nvSpPr>
      <dsp:spPr>
        <a:xfrm>
          <a:off x="2814933" y="2464589"/>
          <a:ext cx="1970031" cy="1030083"/>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fr-FR" sz="1800" kern="1200" dirty="0"/>
            <a:t>La formation de la personne et du citoyen</a:t>
          </a:r>
        </a:p>
      </dsp:txBody>
      <dsp:txXfrm>
        <a:off x="2865218" y="2514874"/>
        <a:ext cx="1869461" cy="929513"/>
      </dsp:txXfrm>
    </dsp:sp>
    <dsp:sp modelId="{4A78505D-6A7F-46A0-9B3F-D481FB9211D0}">
      <dsp:nvSpPr>
        <dsp:cNvPr id="0" name=""/>
        <dsp:cNvSpPr/>
      </dsp:nvSpPr>
      <dsp:spPr>
        <a:xfrm>
          <a:off x="1070049" y="407394"/>
          <a:ext cx="3140656" cy="3140656"/>
        </a:xfrm>
        <a:custGeom>
          <a:avLst/>
          <a:gdLst/>
          <a:ahLst/>
          <a:cxnLst/>
          <a:rect l="0" t="0" r="0" b="0"/>
          <a:pathLst>
            <a:path>
              <a:moveTo>
                <a:pt x="1967675" y="3089553"/>
              </a:moveTo>
              <a:arcTo wR="1570328" hR="1570328" stAng="4520569" swAng="1935055"/>
            </a:path>
          </a:pathLst>
        </a:custGeom>
        <a:noFill/>
        <a:ln w="6350" cap="flat" cmpd="sng" algn="ctr">
          <a:solidFill>
            <a:schemeClr val="accent4">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DE5C7C6D-A735-448C-B0C4-1186E2F588BF}">
      <dsp:nvSpPr>
        <dsp:cNvPr id="0" name=""/>
        <dsp:cNvSpPr/>
      </dsp:nvSpPr>
      <dsp:spPr>
        <a:xfrm>
          <a:off x="311078" y="2427414"/>
          <a:ext cx="2068341" cy="1044469"/>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fr-FR" sz="2000" kern="1200" dirty="0"/>
            <a:t>Les systèmes naturels et les systèmes techniques</a:t>
          </a:r>
        </a:p>
      </dsp:txBody>
      <dsp:txXfrm>
        <a:off x="362065" y="2478401"/>
        <a:ext cx="1966367" cy="942495"/>
      </dsp:txXfrm>
    </dsp:sp>
    <dsp:sp modelId="{61125511-5C7B-4E8F-8CC7-BEFAD5BA48F9}">
      <dsp:nvSpPr>
        <dsp:cNvPr id="0" name=""/>
        <dsp:cNvSpPr/>
      </dsp:nvSpPr>
      <dsp:spPr>
        <a:xfrm>
          <a:off x="980152" y="349055"/>
          <a:ext cx="3140656" cy="3140656"/>
        </a:xfrm>
        <a:custGeom>
          <a:avLst/>
          <a:gdLst/>
          <a:ahLst/>
          <a:cxnLst/>
          <a:rect l="0" t="0" r="0" b="0"/>
          <a:pathLst>
            <a:path>
              <a:moveTo>
                <a:pt x="83151" y="2074545"/>
              </a:moveTo>
              <a:arcTo wR="1570328" hR="1570328" stAng="9676266" swAng="866679"/>
            </a:path>
          </a:pathLst>
        </a:custGeom>
        <a:noFill/>
        <a:ln w="6350" cap="flat" cmpd="sng" algn="ctr">
          <a:solidFill>
            <a:schemeClr val="accent5">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91F02EA3-48C8-43F6-AB1F-1F83C7641674}">
      <dsp:nvSpPr>
        <dsp:cNvPr id="0" name=""/>
        <dsp:cNvSpPr/>
      </dsp:nvSpPr>
      <dsp:spPr>
        <a:xfrm>
          <a:off x="54976" y="924895"/>
          <a:ext cx="2009251" cy="1107780"/>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fr-FR" sz="1800" kern="1200" dirty="0"/>
            <a:t>Les représentations du monde et l’activité humaine</a:t>
          </a:r>
        </a:p>
      </dsp:txBody>
      <dsp:txXfrm>
        <a:off x="109053" y="978972"/>
        <a:ext cx="1901097" cy="999626"/>
      </dsp:txXfrm>
    </dsp:sp>
    <dsp:sp modelId="{B7694319-802B-46BE-97B2-AE3802D4D2FF}">
      <dsp:nvSpPr>
        <dsp:cNvPr id="0" name=""/>
        <dsp:cNvSpPr/>
      </dsp:nvSpPr>
      <dsp:spPr>
        <a:xfrm>
          <a:off x="982744" y="393716"/>
          <a:ext cx="3140656" cy="3140656"/>
        </a:xfrm>
        <a:custGeom>
          <a:avLst/>
          <a:gdLst/>
          <a:ahLst/>
          <a:cxnLst/>
          <a:rect l="0" t="0" r="0" b="0"/>
          <a:pathLst>
            <a:path>
              <a:moveTo>
                <a:pt x="395850" y="527958"/>
              </a:moveTo>
              <a:arcTo wR="1570328" hR="1570328" stAng="13295378" swAng="925732"/>
            </a:path>
          </a:pathLst>
        </a:custGeom>
        <a:noFill/>
        <a:ln w="6350" cap="flat" cmpd="sng" algn="ctr">
          <a:solidFill>
            <a:schemeClr val="accent6">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BAABC0-399E-4FCB-BCD1-BBD459FA95A7}">
      <dsp:nvSpPr>
        <dsp:cNvPr id="0" name=""/>
        <dsp:cNvSpPr/>
      </dsp:nvSpPr>
      <dsp:spPr>
        <a:xfrm>
          <a:off x="1965793" y="0"/>
          <a:ext cx="1209747" cy="786336"/>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fr-FR" sz="1600" kern="1200" dirty="0"/>
            <a:t>Développer sa motricité</a:t>
          </a:r>
        </a:p>
      </dsp:txBody>
      <dsp:txXfrm>
        <a:off x="2004179" y="38386"/>
        <a:ext cx="1132975" cy="709564"/>
      </dsp:txXfrm>
    </dsp:sp>
    <dsp:sp modelId="{2540D262-D582-4CF9-80C5-83AF8E90C861}">
      <dsp:nvSpPr>
        <dsp:cNvPr id="0" name=""/>
        <dsp:cNvSpPr/>
      </dsp:nvSpPr>
      <dsp:spPr>
        <a:xfrm>
          <a:off x="1054169" y="391111"/>
          <a:ext cx="3143614" cy="3143614"/>
        </a:xfrm>
        <a:custGeom>
          <a:avLst/>
          <a:gdLst/>
          <a:ahLst/>
          <a:cxnLst/>
          <a:rect l="0" t="0" r="0" b="0"/>
          <a:pathLst>
            <a:path>
              <a:moveTo>
                <a:pt x="2130386" y="102600"/>
              </a:moveTo>
              <a:arcTo wR="1571807" hR="1571807" stAng="17448981" swAng="2099005"/>
            </a:path>
          </a:pathLst>
        </a:custGeom>
        <a:noFill/>
        <a:ln w="6350" cap="flat" cmpd="sng" algn="ctr">
          <a:solidFill>
            <a:schemeClr val="accent2">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C8E798E7-508B-4AF1-9D7D-7A2D12695CE6}">
      <dsp:nvSpPr>
        <dsp:cNvPr id="0" name=""/>
        <dsp:cNvSpPr/>
      </dsp:nvSpPr>
      <dsp:spPr>
        <a:xfrm>
          <a:off x="3197999" y="1087409"/>
          <a:ext cx="1850249" cy="786336"/>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fr-FR" sz="1600" kern="1200" dirty="0"/>
            <a:t>S’organiser pour apprendre et savoir s’entraîner</a:t>
          </a:r>
        </a:p>
      </dsp:txBody>
      <dsp:txXfrm>
        <a:off x="3236385" y="1125795"/>
        <a:ext cx="1773477" cy="709564"/>
      </dsp:txXfrm>
    </dsp:sp>
    <dsp:sp modelId="{0A5BA41B-4012-4013-A384-38AD9EC1A0CA}">
      <dsp:nvSpPr>
        <dsp:cNvPr id="0" name=""/>
        <dsp:cNvSpPr/>
      </dsp:nvSpPr>
      <dsp:spPr>
        <a:xfrm>
          <a:off x="1054339" y="257553"/>
          <a:ext cx="3143614" cy="3143614"/>
        </a:xfrm>
        <a:custGeom>
          <a:avLst/>
          <a:gdLst/>
          <a:ahLst/>
          <a:cxnLst/>
          <a:rect l="0" t="0" r="0" b="0"/>
          <a:pathLst>
            <a:path>
              <a:moveTo>
                <a:pt x="3142754" y="1623780"/>
              </a:moveTo>
              <a:arcTo wR="1571807" hR="1571807" stAng="113693" swAng="1643599"/>
            </a:path>
          </a:pathLst>
        </a:custGeom>
        <a:noFill/>
        <a:ln w="6350" cap="flat" cmpd="sng" algn="ctr">
          <a:solidFill>
            <a:schemeClr val="accent3">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C5EED2EC-CF81-4902-B1E3-52D5C6584652}">
      <dsp:nvSpPr>
        <dsp:cNvPr id="0" name=""/>
        <dsp:cNvSpPr/>
      </dsp:nvSpPr>
      <dsp:spPr>
        <a:xfrm>
          <a:off x="2571602" y="2604904"/>
          <a:ext cx="2310219" cy="786336"/>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fr-FR" sz="1600" kern="1200" dirty="0"/>
            <a:t>Exercer sa responsabilité dans un engagement personnel et solidaire</a:t>
          </a:r>
        </a:p>
      </dsp:txBody>
      <dsp:txXfrm>
        <a:off x="2609988" y="2643290"/>
        <a:ext cx="2233447" cy="709564"/>
      </dsp:txXfrm>
    </dsp:sp>
    <dsp:sp modelId="{7DF15533-D53E-4CA6-826E-3B4213E195D4}">
      <dsp:nvSpPr>
        <dsp:cNvPr id="0" name=""/>
        <dsp:cNvSpPr/>
      </dsp:nvSpPr>
      <dsp:spPr>
        <a:xfrm>
          <a:off x="1034496" y="333552"/>
          <a:ext cx="3143614" cy="3143614"/>
        </a:xfrm>
        <a:custGeom>
          <a:avLst/>
          <a:gdLst/>
          <a:ahLst/>
          <a:cxnLst/>
          <a:rect l="0" t="0" r="0" b="0"/>
          <a:pathLst>
            <a:path>
              <a:moveTo>
                <a:pt x="2074680" y="3060999"/>
              </a:moveTo>
              <a:arcTo wR="1571807" hR="1571807" stAng="4280465" swAng="2239093"/>
            </a:path>
          </a:pathLst>
        </a:custGeom>
        <a:noFill/>
        <a:ln w="6350" cap="flat" cmpd="sng" algn="ctr">
          <a:solidFill>
            <a:schemeClr val="accent4">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07A822ED-CDB7-4CAC-ACE9-60E79BAD52A9}">
      <dsp:nvSpPr>
        <dsp:cNvPr id="0" name=""/>
        <dsp:cNvSpPr/>
      </dsp:nvSpPr>
      <dsp:spPr>
        <a:xfrm>
          <a:off x="625782" y="2604900"/>
          <a:ext cx="1767405" cy="786336"/>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fr-FR" sz="1800" kern="1200" dirty="0"/>
            <a:t>Construire durablement sa santé</a:t>
          </a:r>
        </a:p>
      </dsp:txBody>
      <dsp:txXfrm>
        <a:off x="664168" y="2643286"/>
        <a:ext cx="1690633" cy="709564"/>
      </dsp:txXfrm>
    </dsp:sp>
    <dsp:sp modelId="{154A572C-EFDE-4C31-80B4-9B96FE34ADD3}">
      <dsp:nvSpPr>
        <dsp:cNvPr id="0" name=""/>
        <dsp:cNvSpPr/>
      </dsp:nvSpPr>
      <dsp:spPr>
        <a:xfrm>
          <a:off x="1061189" y="292104"/>
          <a:ext cx="3143614" cy="3143614"/>
        </a:xfrm>
        <a:custGeom>
          <a:avLst/>
          <a:gdLst/>
          <a:ahLst/>
          <a:cxnLst/>
          <a:rect l="0" t="0" r="0" b="0"/>
          <a:pathLst>
            <a:path>
              <a:moveTo>
                <a:pt x="181938" y="2305865"/>
              </a:moveTo>
              <a:arcTo wR="1571807" hR="1571807" stAng="9129555" swAng="1700555"/>
            </a:path>
          </a:pathLst>
        </a:custGeom>
        <a:noFill/>
        <a:ln w="6350" cap="flat" cmpd="sng" algn="ctr">
          <a:solidFill>
            <a:schemeClr val="accent5">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7163001D-4A91-4453-9E33-4FA03BAE1A86}">
      <dsp:nvSpPr>
        <dsp:cNvPr id="0" name=""/>
        <dsp:cNvSpPr/>
      </dsp:nvSpPr>
      <dsp:spPr>
        <a:xfrm>
          <a:off x="134939" y="1118859"/>
          <a:ext cx="1996858" cy="723437"/>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fr-FR" sz="1600" kern="1200" dirty="0"/>
            <a:t>Accéder lucidement au patrimoine culturel</a:t>
          </a:r>
        </a:p>
      </dsp:txBody>
      <dsp:txXfrm>
        <a:off x="170254" y="1154174"/>
        <a:ext cx="1926228" cy="652807"/>
      </dsp:txXfrm>
    </dsp:sp>
    <dsp:sp modelId="{F92D5782-1CD9-419D-BFC8-0D47F2457D4B}">
      <dsp:nvSpPr>
        <dsp:cNvPr id="0" name=""/>
        <dsp:cNvSpPr/>
      </dsp:nvSpPr>
      <dsp:spPr>
        <a:xfrm>
          <a:off x="1058813" y="390765"/>
          <a:ext cx="3143614" cy="3143614"/>
        </a:xfrm>
        <a:custGeom>
          <a:avLst/>
          <a:gdLst/>
          <a:ahLst/>
          <a:cxnLst/>
          <a:rect l="0" t="0" r="0" b="0"/>
          <a:pathLst>
            <a:path>
              <a:moveTo>
                <a:pt x="250382" y="720682"/>
              </a:moveTo>
              <a:arcTo wR="1571807" hR="1571807" stAng="12767126" swAng="1912294"/>
            </a:path>
          </a:pathLst>
        </a:custGeom>
        <a:noFill/>
        <a:ln w="6350" cap="flat" cmpd="sng" algn="ctr">
          <a:solidFill>
            <a:schemeClr val="accent6">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23EE5CC-9F7E-4749-AC44-8023E7DE699F}" type="datetimeFigureOut">
              <a:rPr lang="fr-FR" smtClean="0"/>
              <a:t>01/11/2019</a:t>
            </a:fld>
            <a:endParaRPr lang="fr-FR" dirty="0"/>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6A9DF3-B0D0-498A-8BF2-14895E9FDBC1}" type="slidenum">
              <a:rPr lang="fr-FR" smtClean="0"/>
              <a:t>‹N°›</a:t>
            </a:fld>
            <a:endParaRPr lang="fr-FR" dirty="0"/>
          </a:p>
        </p:txBody>
      </p:sp>
    </p:spTree>
    <p:extLst>
      <p:ext uri="{BB962C8B-B14F-4D97-AF65-F5344CB8AC3E}">
        <p14:creationId xmlns:p14="http://schemas.microsoft.com/office/powerpoint/2010/main" val="42232478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b="1" dirty="0"/>
              <a:t>Focale sur les besoins des élèves / S4C</a:t>
            </a:r>
            <a:r>
              <a:rPr lang="fr-FR" dirty="0"/>
              <a:t>.</a:t>
            </a:r>
            <a:r>
              <a:rPr lang="fr-FR" baseline="0" dirty="0"/>
              <a:t> « ce programme se situe dans la continuité du programme de collège »</a:t>
            </a:r>
          </a:p>
          <a:p>
            <a:r>
              <a:rPr lang="fr-FR" b="1" baseline="0" dirty="0"/>
              <a:t>Focale sur les élèves n’ayant pas validés l’ASSN </a:t>
            </a:r>
            <a:r>
              <a:rPr lang="fr-FR" baseline="0" dirty="0"/>
              <a:t>(rappel de l’enjeu national) (mise en œuvre suggéré par le texte AP, stage massé, AS)</a:t>
            </a:r>
          </a:p>
          <a:p>
            <a:endParaRPr lang="fr-FR" baseline="0" dirty="0"/>
          </a:p>
          <a:p>
            <a:r>
              <a:rPr lang="fr-FR" baseline="0" dirty="0"/>
              <a:t>Existence d’une synthèse sur la réforme du collège aux enseignants du lycée. Renvoyer les enseignants au site EPS OT</a:t>
            </a:r>
          </a:p>
          <a:p>
            <a:r>
              <a:rPr lang="fr-FR" baseline="0" dirty="0"/>
              <a:t>Ce qu’est le S4C, les 5 domaines, les objectifs généraux</a:t>
            </a:r>
          </a:p>
          <a:p>
            <a:endParaRPr lang="fr-FR"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a:solidFill>
                  <a:schemeClr val="tx1"/>
                </a:solidFill>
                <a:effectLst/>
                <a:latin typeface="+mn-lt"/>
                <a:ea typeface="+mn-ea"/>
                <a:cs typeface="+mn-cs"/>
              </a:rPr>
              <a:t>attention certains vont quitter le LP après un an (vers l’apprentissage) Penser à l’offre de formation.</a:t>
            </a:r>
          </a:p>
          <a:p>
            <a:endParaRPr lang="fr-FR" dirty="0"/>
          </a:p>
        </p:txBody>
      </p:sp>
      <p:sp>
        <p:nvSpPr>
          <p:cNvPr id="4" name="Espace réservé du numéro de diapositive 3"/>
          <p:cNvSpPr>
            <a:spLocks noGrp="1"/>
          </p:cNvSpPr>
          <p:nvPr>
            <p:ph type="sldNum" sz="quarter" idx="10"/>
          </p:nvPr>
        </p:nvSpPr>
        <p:spPr/>
        <p:txBody>
          <a:bodyPr/>
          <a:lstStyle/>
          <a:p>
            <a:fld id="{BA4EA913-9B5E-4766-909A-601DA07483D3}" type="slidenum">
              <a:rPr lang="fr-FR" smtClean="0"/>
              <a:t>3</a:t>
            </a:fld>
            <a:endParaRPr lang="fr-FR" dirty="0"/>
          </a:p>
        </p:txBody>
      </p:sp>
    </p:spTree>
    <p:extLst>
      <p:ext uri="{BB962C8B-B14F-4D97-AF65-F5344CB8AC3E}">
        <p14:creationId xmlns:p14="http://schemas.microsoft.com/office/powerpoint/2010/main" val="19369889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kern="1200" dirty="0">
                <a:solidFill>
                  <a:schemeClr val="tx1"/>
                </a:solidFill>
                <a:effectLst/>
                <a:latin typeface="+mn-lt"/>
                <a:ea typeface="+mn-ea"/>
                <a:cs typeface="+mn-cs"/>
              </a:rPr>
              <a:t>JUL</a:t>
            </a:r>
          </a:p>
          <a:p>
            <a:r>
              <a:rPr lang="fr-FR" sz="1200" kern="1200" dirty="0">
                <a:solidFill>
                  <a:schemeClr val="tx1"/>
                </a:solidFill>
                <a:effectLst/>
                <a:latin typeface="+mn-lt"/>
                <a:ea typeface="+mn-ea"/>
                <a:cs typeface="+mn-cs"/>
              </a:rPr>
              <a:t>Le programme souligne la responsabilité́́</a:t>
            </a:r>
            <a:r>
              <a:rPr lang="fr-FR" sz="1200" kern="1200" baseline="0" dirty="0">
                <a:solidFill>
                  <a:schemeClr val="tx1"/>
                </a:solidFill>
                <a:effectLst/>
                <a:latin typeface="+mn-lt"/>
                <a:ea typeface="+mn-ea"/>
                <a:cs typeface="+mn-cs"/>
              </a:rPr>
              <a:t> </a:t>
            </a:r>
            <a:r>
              <a:rPr lang="fr-FR" sz="1200" kern="1200" dirty="0">
                <a:solidFill>
                  <a:schemeClr val="tx1"/>
                </a:solidFill>
                <a:effectLst/>
                <a:latin typeface="+mn-lt"/>
                <a:ea typeface="+mn-ea"/>
                <a:cs typeface="+mn-cs"/>
              </a:rPr>
              <a:t>des équipes pour définir les situations permettant de valider les AFLP. </a:t>
            </a:r>
          </a:p>
          <a:p>
            <a:r>
              <a:rPr lang="fr-FR" sz="1200" kern="1200" dirty="0">
                <a:solidFill>
                  <a:schemeClr val="tx1"/>
                </a:solidFill>
                <a:effectLst/>
                <a:latin typeface="+mn-lt"/>
                <a:ea typeface="+mn-ea"/>
                <a:cs typeface="+mn-cs"/>
              </a:rPr>
              <a:t>Eva envisagée comme outil de formation et de validation </a:t>
            </a:r>
            <a:endParaRPr lang="fr-FR" dirty="0">
              <a:effectLst/>
            </a:endParaRPr>
          </a:p>
          <a:p>
            <a:r>
              <a:rPr lang="fr-FR" sz="1200" kern="1200" dirty="0">
                <a:solidFill>
                  <a:schemeClr val="tx1"/>
                </a:solidFill>
                <a:effectLst/>
                <a:latin typeface="Wingdings"/>
                <a:ea typeface="+mn-ea"/>
                <a:cs typeface="+mn-cs"/>
              </a:rPr>
              <a:t>T</a:t>
            </a:r>
            <a:r>
              <a:rPr lang="fr-FR" sz="1200" kern="1200" dirty="0">
                <a:solidFill>
                  <a:schemeClr val="tx1"/>
                </a:solidFill>
                <a:effectLst/>
                <a:latin typeface="+mn-lt"/>
                <a:ea typeface="+mn-ea"/>
                <a:cs typeface="+mn-cs"/>
              </a:rPr>
              <a:t>endre vers une validation dans deux contextes différents pour une meilleure fiabilité́ de la compétence</a:t>
            </a:r>
            <a:endParaRPr lang="fr-FR" dirty="0">
              <a:effectLst/>
            </a:endParaRPr>
          </a:p>
          <a:p>
            <a:r>
              <a:rPr lang="fr-FR" dirty="0"/>
              <a:t>Attention à ne pas instaurer une forme de zapping</a:t>
            </a:r>
          </a:p>
          <a:p>
            <a:r>
              <a:rPr lang="fr-FR" b="1" dirty="0"/>
              <a:t>Importance du choix des APSA ds le même champ qui permettent un transfert des app (HB BB en CA4</a:t>
            </a:r>
          </a:p>
        </p:txBody>
      </p:sp>
      <p:sp>
        <p:nvSpPr>
          <p:cNvPr id="4" name="Espace réservé du numéro de diapositive 3"/>
          <p:cNvSpPr>
            <a:spLocks noGrp="1"/>
          </p:cNvSpPr>
          <p:nvPr>
            <p:ph type="sldNum" sz="quarter" idx="10"/>
          </p:nvPr>
        </p:nvSpPr>
        <p:spPr/>
        <p:txBody>
          <a:bodyPr/>
          <a:lstStyle/>
          <a:p>
            <a:fld id="{7CB4F604-378B-4AF9-AD72-E5F475DF1E59}" type="slidenum">
              <a:rPr lang="fr-FR" smtClean="0"/>
              <a:t>15</a:t>
            </a:fld>
            <a:endParaRPr lang="fr-FR" dirty="0"/>
          </a:p>
        </p:txBody>
      </p:sp>
    </p:spTree>
    <p:extLst>
      <p:ext uri="{BB962C8B-B14F-4D97-AF65-F5344CB8AC3E}">
        <p14:creationId xmlns:p14="http://schemas.microsoft.com/office/powerpoint/2010/main" val="25154567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422275" y="1241425"/>
            <a:ext cx="5953125" cy="3349625"/>
          </a:xfrm>
        </p:spPr>
      </p:sp>
      <p:sp>
        <p:nvSpPr>
          <p:cNvPr id="3" name="Espace réservé des notes 2"/>
          <p:cNvSpPr>
            <a:spLocks noGrp="1"/>
          </p:cNvSpPr>
          <p:nvPr>
            <p:ph type="body" idx="1"/>
          </p:nvPr>
        </p:nvSpPr>
        <p:spPr/>
        <p:txBody>
          <a:bodyPr/>
          <a:lstStyle/>
          <a:p>
            <a:r>
              <a:rPr lang="fr-FR" dirty="0"/>
              <a:t>LAET</a:t>
            </a:r>
          </a:p>
          <a:p>
            <a:r>
              <a:rPr lang="fr-FR" dirty="0"/>
              <a:t>Effet</a:t>
            </a:r>
            <a:r>
              <a:rPr lang="fr-FR" baseline="0" dirty="0"/>
              <a:t> éducatif doit transparaitre ds le traitement dida</a:t>
            </a:r>
          </a:p>
          <a:p>
            <a:endParaRPr lang="fr-FR" baseline="0" dirty="0"/>
          </a:p>
          <a:p>
            <a:r>
              <a:rPr lang="fr-FR" sz="1200" kern="1200" dirty="0">
                <a:solidFill>
                  <a:schemeClr val="tx1"/>
                </a:solidFill>
                <a:effectLst/>
                <a:latin typeface="+mn-lt"/>
                <a:ea typeface="+mn-ea"/>
                <a:cs typeface="+mn-cs"/>
              </a:rPr>
              <a:t>Le projet EPS comme outil fonctionnel des choix pédagogiques partagés: objectifs locaux, parcours de formation APSA, AFLP et CCA </a:t>
            </a:r>
            <a:endParaRPr lang="fr-FR" dirty="0">
              <a:effectLst/>
            </a:endParaRPr>
          </a:p>
          <a:p>
            <a:pPr marL="171450" indent="-171450">
              <a:buFont typeface="Wingdings" charset="0"/>
              <a:buChar char="§"/>
            </a:pPr>
            <a:r>
              <a:rPr lang="fr-FR" sz="1200" dirty="0">
                <a:effectLst/>
                <a:latin typeface="Wingdings"/>
              </a:rPr>
              <a:t> </a:t>
            </a:r>
            <a:r>
              <a:rPr lang="fr-FR" sz="1200" kern="1200" dirty="0">
                <a:solidFill>
                  <a:schemeClr val="tx1"/>
                </a:solidFill>
                <a:effectLst/>
                <a:latin typeface="+mn-lt"/>
                <a:ea typeface="+mn-ea"/>
                <a:cs typeface="+mn-cs"/>
              </a:rPr>
              <a:t>Identifier des indicateurs permettant d’évaluer les effets recherchés (objectifs atteints ? suivi des acquisitions des élèves dans leur parcours) </a:t>
            </a:r>
          </a:p>
          <a:p>
            <a:pPr marL="171450" indent="-171450">
              <a:buFont typeface="Wingdings" charset="0"/>
              <a:buChar char="§"/>
            </a:pPr>
            <a:r>
              <a:rPr lang="fr-FR" sz="1200" kern="1200" dirty="0">
                <a:solidFill>
                  <a:schemeClr val="tx1"/>
                </a:solidFill>
                <a:effectLst/>
                <a:latin typeface="+mn-lt"/>
                <a:ea typeface="+mn-ea"/>
                <a:cs typeface="+mn-cs"/>
              </a:rPr>
              <a:t>Lien EPS / PSE : FIL des volontaires</a:t>
            </a:r>
            <a:r>
              <a:rPr lang="fr-FR" sz="1200" kern="1200" baseline="0" dirty="0">
                <a:solidFill>
                  <a:schemeClr val="tx1"/>
                </a:solidFill>
                <a:effectLst/>
                <a:latin typeface="+mn-lt"/>
                <a:ea typeface="+mn-ea"/>
                <a:cs typeface="+mn-cs"/>
              </a:rPr>
              <a:t> pour expérimenter ???  / chef d’œuvre </a:t>
            </a:r>
            <a:endParaRPr lang="fr-FR" dirty="0">
              <a:effectLst/>
            </a:endParaRPr>
          </a:p>
          <a:p>
            <a:endParaRPr lang="fr-FR" dirty="0"/>
          </a:p>
        </p:txBody>
      </p:sp>
      <p:sp>
        <p:nvSpPr>
          <p:cNvPr id="4" name="Espace réservé du numéro de diapositive 3"/>
          <p:cNvSpPr>
            <a:spLocks noGrp="1"/>
          </p:cNvSpPr>
          <p:nvPr>
            <p:ph type="sldNum" sz="quarter" idx="10"/>
          </p:nvPr>
        </p:nvSpPr>
        <p:spPr/>
        <p:txBody>
          <a:bodyPr/>
          <a:lstStyle/>
          <a:p>
            <a:fld id="{7CB4F604-378B-4AF9-AD72-E5F475DF1E59}" type="slidenum">
              <a:rPr lang="fr-FR" smtClean="0"/>
              <a:t>16</a:t>
            </a:fld>
            <a:endParaRPr lang="fr-FR" dirty="0"/>
          </a:p>
        </p:txBody>
      </p:sp>
    </p:spTree>
    <p:extLst>
      <p:ext uri="{BB962C8B-B14F-4D97-AF65-F5344CB8AC3E}">
        <p14:creationId xmlns:p14="http://schemas.microsoft.com/office/powerpoint/2010/main" val="7886359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APSA, CA1 athlé + uniquement natation de vitesse</a:t>
            </a:r>
          </a:p>
          <a:p>
            <a:r>
              <a:rPr lang="fr-FR" dirty="0"/>
              <a:t>CA5</a:t>
            </a:r>
            <a:r>
              <a:rPr lang="fr-FR" baseline="0" dirty="0"/>
              <a:t> le yoga</a:t>
            </a:r>
            <a:endParaRPr lang="fr-FR" dirty="0"/>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D364E99-1675-A34B-B6D5-D80384033EBF}"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fr-FR"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359030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45E73420-D223-40DB-A886-F4E38EEAEE57}" type="slidenum">
              <a:rPr lang="fr-FR" smtClean="0"/>
              <a:t>20</a:t>
            </a:fld>
            <a:endParaRPr lang="fr-FR" dirty="0"/>
          </a:p>
        </p:txBody>
      </p:sp>
    </p:spTree>
    <p:extLst>
      <p:ext uri="{BB962C8B-B14F-4D97-AF65-F5344CB8AC3E}">
        <p14:creationId xmlns:p14="http://schemas.microsoft.com/office/powerpoint/2010/main" val="12274583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BA4EA913-9B5E-4766-909A-601DA07483D3}" type="slidenum">
              <a:rPr lang="fr-FR" smtClean="0"/>
              <a:t>4</a:t>
            </a:fld>
            <a:endParaRPr lang="fr-FR" dirty="0"/>
          </a:p>
        </p:txBody>
      </p:sp>
    </p:spTree>
    <p:extLst>
      <p:ext uri="{BB962C8B-B14F-4D97-AF65-F5344CB8AC3E}">
        <p14:creationId xmlns:p14="http://schemas.microsoft.com/office/powerpoint/2010/main" val="22805998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kern="1200" dirty="0">
                <a:solidFill>
                  <a:schemeClr val="tx1"/>
                </a:solidFill>
                <a:effectLst/>
                <a:latin typeface="+mn-lt"/>
                <a:ea typeface="+mn-ea"/>
                <a:cs typeface="+mn-cs"/>
              </a:rPr>
              <a:t>Voie pro : 600 diplômes, 200 CAP, 100 Bac Pro</a:t>
            </a:r>
            <a:r>
              <a:rPr lang="fr-FR" sz="1200" u="sng" kern="1200" dirty="0">
                <a:solidFill>
                  <a:schemeClr val="tx1"/>
                </a:solidFill>
                <a:effectLst/>
                <a:latin typeface="+mn-lt"/>
                <a:ea typeface="+mn-ea"/>
                <a:cs typeface="+mn-cs"/>
              </a:rPr>
              <a:t>, filières catastrophes comme GEA comptabilité</a:t>
            </a:r>
            <a:r>
              <a:rPr lang="fr-FR" sz="1200" kern="1200" dirty="0">
                <a:solidFill>
                  <a:schemeClr val="tx1"/>
                </a:solidFill>
                <a:effectLst/>
                <a:latin typeface="+mn-lt"/>
                <a:ea typeface="+mn-ea"/>
                <a:cs typeface="+mn-cs"/>
              </a:rPr>
              <a:t>) (ex. secrétariat et  80% de filles mais échec à la sortie)</a:t>
            </a:r>
          </a:p>
          <a:p>
            <a:endParaRPr lang="fr-FR"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dirty="0"/>
              <a:t>.</a:t>
            </a:r>
            <a:endParaRPr kumimoji="0" lang="fr-FR" altLang="fr-FR" sz="1200" b="1" i="0" u="none" strike="noStrike" cap="none" normalizeH="0" baseline="0" dirty="0">
              <a:ln>
                <a:noFill/>
              </a:ln>
              <a:solidFill>
                <a:schemeClr val="tx1"/>
              </a:solidFill>
              <a:effectLst/>
              <a:latin typeface="Arial" panose="020B0604020202020204" pitchFamily="34" charset="0"/>
            </a:endParaRPr>
          </a:p>
          <a:p>
            <a:endParaRPr lang="fr-FR" sz="120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BA4EA913-9B5E-4766-909A-601DA07483D3}" type="slidenum">
              <a:rPr lang="fr-FR" smtClean="0"/>
              <a:t>5</a:t>
            </a:fld>
            <a:endParaRPr lang="fr-FR" dirty="0"/>
          </a:p>
        </p:txBody>
      </p:sp>
    </p:spTree>
    <p:extLst>
      <p:ext uri="{BB962C8B-B14F-4D97-AF65-F5344CB8AC3E}">
        <p14:creationId xmlns:p14="http://schemas.microsoft.com/office/powerpoint/2010/main" val="41241550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b="1" kern="1200" dirty="0">
                <a:solidFill>
                  <a:schemeClr val="tx1"/>
                </a:solidFill>
                <a:effectLst/>
                <a:latin typeface="+mn-lt"/>
                <a:ea typeface="+mn-ea"/>
                <a:cs typeface="+mn-cs"/>
              </a:rPr>
              <a:t>note de service n° 2019-023 du 18-3-2019</a:t>
            </a:r>
            <a:r>
              <a:rPr lang="fr-FR" sz="1200" b="0" kern="1200" baseline="0" dirty="0">
                <a:solidFill>
                  <a:schemeClr val="tx1"/>
                </a:solidFill>
                <a:effectLst/>
                <a:latin typeface="+mn-lt"/>
                <a:ea typeface="+mn-ea"/>
                <a:cs typeface="+mn-cs"/>
              </a:rPr>
              <a:t> : </a:t>
            </a:r>
            <a:r>
              <a:rPr lang="fr-FR" sz="1200" kern="1200" dirty="0">
                <a:solidFill>
                  <a:schemeClr val="tx1"/>
                </a:solidFill>
                <a:effectLst/>
                <a:latin typeface="+mn-lt"/>
                <a:ea typeface="+mn-ea"/>
                <a:cs typeface="+mn-cs"/>
              </a:rPr>
              <a:t>Les nouveaux horaires traduisent un objectif majeur de la transformation du lycée professionnel, les conditions d'apprentissage de l'élève ont été privilégiées avec (à</a:t>
            </a:r>
            <a:r>
              <a:rPr lang="fr-FR" sz="1200" kern="1200" baseline="0" dirty="0">
                <a:solidFill>
                  <a:schemeClr val="tx1"/>
                </a:solidFill>
                <a:effectLst/>
                <a:latin typeface="+mn-lt"/>
                <a:ea typeface="+mn-ea"/>
                <a:cs typeface="+mn-cs"/>
              </a:rPr>
              <a:t> partir d’un allègement de l’edt des élèves) :</a:t>
            </a:r>
            <a:endParaRPr lang="fr-FR"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 un meilleur taux d'encadrement pour faciliter l'acquisition des savoirs en petits groupes (plus de dédoublements, seuil à 18)</a:t>
            </a:r>
          </a:p>
          <a:p>
            <a:pPr marL="171450" indent="-171450">
              <a:buFontTx/>
              <a:buChar char="-"/>
            </a:pPr>
            <a:r>
              <a:rPr lang="fr-FR" sz="1200" kern="1200" dirty="0">
                <a:solidFill>
                  <a:schemeClr val="tx1"/>
                </a:solidFill>
                <a:effectLst/>
                <a:latin typeface="+mn-lt"/>
                <a:ea typeface="+mn-ea"/>
                <a:cs typeface="+mn-cs"/>
              </a:rPr>
              <a:t>des modalités d'interventions pédagogiques pluridisciplinaires (co-intervention</a:t>
            </a:r>
            <a:r>
              <a:rPr lang="fr-FR" sz="1200" kern="1200" baseline="0" dirty="0">
                <a:solidFill>
                  <a:schemeClr val="tx1"/>
                </a:solidFill>
                <a:effectLst/>
                <a:latin typeface="+mn-lt"/>
                <a:ea typeface="+mn-ea"/>
                <a:cs typeface="+mn-cs"/>
              </a:rPr>
              <a:t> concernant maths et français, </a:t>
            </a:r>
            <a:r>
              <a:rPr lang="fr-FR" sz="1200" b="1" kern="1200" baseline="0" dirty="0">
                <a:solidFill>
                  <a:schemeClr val="tx1"/>
                </a:solidFill>
                <a:effectLst/>
                <a:latin typeface="+mn-lt"/>
                <a:ea typeface="+mn-ea"/>
                <a:cs typeface="+mn-cs"/>
              </a:rPr>
              <a:t>le chef d’œuvre à investir par l’EPS: </a:t>
            </a:r>
            <a:r>
              <a:rPr lang="fr-FR" sz="1200" b="0" kern="1200" baseline="0" dirty="0">
                <a:solidFill>
                  <a:schemeClr val="tx1"/>
                </a:solidFill>
                <a:effectLst/>
                <a:latin typeface="+mn-lt"/>
                <a:ea typeface="+mn-ea"/>
                <a:cs typeface="+mn-cs"/>
              </a:rPr>
              <a:t>horaire prof double de celui des élèves)</a:t>
            </a:r>
          </a:p>
          <a:p>
            <a:pPr marL="171450" indent="-171450">
              <a:buFontTx/>
              <a:buChar char="-"/>
            </a:pPr>
            <a:r>
              <a:rPr lang="fr-FR" sz="1200" b="0" kern="1200" baseline="0" dirty="0">
                <a:solidFill>
                  <a:schemeClr val="tx1"/>
                </a:solidFill>
                <a:effectLst/>
                <a:latin typeface="+mn-lt"/>
                <a:ea typeface="+mn-ea"/>
                <a:cs typeface="+mn-cs"/>
              </a:rPr>
              <a:t>Libérer du temps hebdomadaire pour pratiquer des activités culturelles et sportives (</a:t>
            </a:r>
            <a:r>
              <a:rPr lang="fr-FR" sz="1200" b="1" kern="1200" baseline="0" dirty="0">
                <a:solidFill>
                  <a:schemeClr val="tx1"/>
                </a:solidFill>
                <a:effectLst/>
                <a:latin typeface="+mn-lt"/>
                <a:ea typeface="+mn-ea"/>
                <a:cs typeface="+mn-cs"/>
              </a:rPr>
              <a:t>à investir ds le cadre des AS</a:t>
            </a:r>
            <a:r>
              <a:rPr lang="fr-FR" sz="1200" b="0" kern="1200" baseline="0" dirty="0">
                <a:solidFill>
                  <a:schemeClr val="tx1"/>
                </a:solidFill>
                <a:effectLst/>
                <a:latin typeface="+mn-lt"/>
                <a:ea typeface="+mn-ea"/>
                <a:cs typeface="+mn-cs"/>
              </a:rPr>
              <a:t>)</a:t>
            </a:r>
          </a:p>
          <a:p>
            <a:pPr marL="171450" indent="-171450">
              <a:buFontTx/>
              <a:buChar char="-"/>
            </a:pPr>
            <a:r>
              <a:rPr lang="fr-FR" sz="1200" b="0" kern="1200" baseline="0" dirty="0">
                <a:solidFill>
                  <a:schemeClr val="tx1"/>
                </a:solidFill>
                <a:effectLst/>
                <a:latin typeface="+mn-lt"/>
                <a:ea typeface="+mn-ea"/>
                <a:cs typeface="+mn-cs"/>
              </a:rPr>
              <a:t>Couplé à une annualisation des heures pour une souplesse d’organisation selon les besoins (offre de formation, besoins élèves, PFMP)</a:t>
            </a:r>
          </a:p>
          <a:p>
            <a:pPr marL="171450" indent="-171450">
              <a:buFontTx/>
              <a:buChar char="-"/>
            </a:pPr>
            <a:r>
              <a:rPr lang="fr-FR" sz="1200" b="0" kern="1200" baseline="0" dirty="0">
                <a:solidFill>
                  <a:schemeClr val="tx1"/>
                </a:solidFill>
                <a:effectLst/>
                <a:latin typeface="+mn-lt"/>
                <a:ea typeface="+mn-ea"/>
                <a:cs typeface="+mn-cs"/>
              </a:rPr>
              <a:t>Enseignement facultatif possible selon le projet d’établissement (possibilité pour l’EPS)</a:t>
            </a:r>
          </a:p>
          <a:p>
            <a:pPr marL="0" indent="0">
              <a:buFontTx/>
              <a:buNone/>
            </a:pPr>
            <a:r>
              <a:rPr lang="fr-FR" b="1" dirty="0"/>
              <a:t>Rappel</a:t>
            </a:r>
            <a:r>
              <a:rPr lang="fr-FR" b="1" baseline="0" dirty="0"/>
              <a:t> : la LOI de refondation de l’école de 2013 évoque la différenciation</a:t>
            </a:r>
          </a:p>
          <a:p>
            <a:pPr marL="0" indent="0">
              <a:buFontTx/>
              <a:buNone/>
            </a:pPr>
            <a:endParaRPr lang="fr-FR" b="1" baseline="0" dirty="0"/>
          </a:p>
          <a:p>
            <a:pPr marL="0" indent="0">
              <a:buFontTx/>
              <a:buNone/>
            </a:pPr>
            <a:endParaRPr lang="fr-FR" b="1" dirty="0"/>
          </a:p>
        </p:txBody>
      </p:sp>
      <p:sp>
        <p:nvSpPr>
          <p:cNvPr id="4" name="Espace réservé du numéro de diapositive 3"/>
          <p:cNvSpPr>
            <a:spLocks noGrp="1"/>
          </p:cNvSpPr>
          <p:nvPr>
            <p:ph type="sldNum" sz="quarter" idx="10"/>
          </p:nvPr>
        </p:nvSpPr>
        <p:spPr/>
        <p:txBody>
          <a:bodyPr/>
          <a:lstStyle/>
          <a:p>
            <a:fld id="{BA4EA913-9B5E-4766-909A-601DA07483D3}" type="slidenum">
              <a:rPr lang="fr-FR" smtClean="0"/>
              <a:t>6</a:t>
            </a:fld>
            <a:endParaRPr lang="fr-FR" dirty="0"/>
          </a:p>
        </p:txBody>
      </p:sp>
    </p:spTree>
    <p:extLst>
      <p:ext uri="{BB962C8B-B14F-4D97-AF65-F5344CB8AC3E}">
        <p14:creationId xmlns:p14="http://schemas.microsoft.com/office/powerpoint/2010/main" val="34104098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b="1" dirty="0"/>
              <a:t>JUL Mieux préparer </a:t>
            </a:r>
          </a:p>
          <a:p>
            <a:r>
              <a:rPr lang="fr-FR" dirty="0"/>
              <a:t>- Continuité = cohérence de la matrice (approf du S4C,</a:t>
            </a:r>
            <a:r>
              <a:rPr lang="fr-FR" baseline="0" dirty="0"/>
              <a:t> mise en cohérence des obj, et des notions (obj, CA, AFL…</a:t>
            </a:r>
            <a:endParaRPr lang="fr-FR" dirty="0"/>
          </a:p>
          <a:p>
            <a:r>
              <a:rPr lang="fr-FR" dirty="0"/>
              <a:t>- Les compétences au cœur de l’enseignement : dvpt de rssources (différentes classif possibles conn, capa, attitude) pour faire face à une sit inédite , nouvelle. Adaptablité</a:t>
            </a:r>
            <a:r>
              <a:rPr lang="fr-FR" baseline="0" dirty="0"/>
              <a:t> de l’élève. APC: lié à efficacité ds monde du travail </a:t>
            </a:r>
            <a:endParaRPr lang="fr-FR" dirty="0"/>
          </a:p>
          <a:p>
            <a:r>
              <a:rPr lang="fr-FR" dirty="0"/>
              <a:t>- Education au choix = EPS</a:t>
            </a:r>
            <a:r>
              <a:rPr lang="fr-FR" baseline="0" dirty="0"/>
              <a:t> discipline d’action (ou de pratique). Mettre en action et mettre en projet pour former des Praticiens réflexifs. (projet de perf, tech, tactiq, d’entrainement) Dvpt de méthodes réinv ailleurs et plus tard</a:t>
            </a:r>
            <a:endParaRPr lang="fr-FR" dirty="0"/>
          </a:p>
          <a:p>
            <a:r>
              <a:rPr lang="fr-FR" dirty="0"/>
              <a:t>- Coopération = dvptces cptces so névssaires</a:t>
            </a:r>
            <a:r>
              <a:rPr lang="fr-FR" baseline="0" dirty="0"/>
              <a:t> pour insertion pro. </a:t>
            </a:r>
            <a:r>
              <a:rPr lang="fr-FR" dirty="0"/>
              <a:t>Solidarité et fraternité</a:t>
            </a:r>
            <a:r>
              <a:rPr lang="fr-FR" baseline="0" dirty="0"/>
              <a:t> </a:t>
            </a:r>
            <a:endParaRPr lang="fr-FR" dirty="0"/>
          </a:p>
          <a:p>
            <a:pPr marL="171450" indent="-171450">
              <a:buFontTx/>
              <a:buChar char="-"/>
            </a:pPr>
            <a:r>
              <a:rPr lang="fr-FR" dirty="0"/>
              <a:t>Liens avec la formation professionnelle: ds séquence APSA où CE peuvent être mis en rela tion avec formation pro (ex1: CO et recherche de victime pour CAP Agent de écu ou BAC PRO Métiers de la sécu </a:t>
            </a:r>
          </a:p>
          <a:p>
            <a:pPr marL="0" indent="0">
              <a:buFontTx/>
              <a:buNone/>
            </a:pPr>
            <a:r>
              <a:rPr lang="fr-FR" dirty="0"/>
              <a:t>Ex2: ASSP muscu et travail de posture utile pour porter pers en sit de dependance), PSE (prévention</a:t>
            </a:r>
            <a:r>
              <a:rPr lang="fr-FR" baseline="0" dirty="0"/>
              <a:t> santé environnement où prog peuvent se rejoindre) ou travail sur le chef d’œuvre (EPS et AS pourraient être impliquées)</a:t>
            </a:r>
            <a:endParaRPr lang="fr-FR" dirty="0"/>
          </a:p>
          <a:p>
            <a:r>
              <a:rPr lang="fr-FR" b="1" dirty="0"/>
              <a:t>LAET Mieux accompagner </a:t>
            </a:r>
          </a:p>
          <a:p>
            <a:pPr marL="171450" indent="-171450">
              <a:buFontTx/>
              <a:buChar char="-"/>
            </a:pPr>
            <a:r>
              <a:rPr lang="fr-FR" b="0" baseline="0" dirty="0"/>
              <a:t>Déclinaison = des pratiques plus pertinentes car plus adaptées au contexte et aux élèves. </a:t>
            </a:r>
          </a:p>
          <a:p>
            <a:pPr marL="171450" indent="-171450">
              <a:buFontTx/>
              <a:buChar char="-"/>
            </a:pPr>
            <a:r>
              <a:rPr kumimoji="0" lang="fr-FR" sz="1200" b="0" i="0" u="none" strike="noStrike" kern="1200" cap="none" spc="0" normalizeH="0" baseline="0" noProof="0" dirty="0">
                <a:ln>
                  <a:noFill/>
                </a:ln>
                <a:solidFill>
                  <a:schemeClr val="tx1"/>
                </a:solidFill>
                <a:effectLst/>
                <a:uLnTx/>
                <a:uFillTx/>
                <a:latin typeface="+mn-lt"/>
                <a:ea typeface="+mn-ea"/>
                <a:cs typeface="+mn-cs"/>
              </a:rPr>
              <a:t>Adaptation: école inclusive. POUR TOUS. 100% des él doivent disposer d’un enseignement et d’une éval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200" b="1" i="0" u="none" strike="noStrike" kern="1200" cap="none" spc="0" normalizeH="0" baseline="0" noProof="0" dirty="0">
                <a:ln>
                  <a:noFill/>
                </a:ln>
                <a:solidFill>
                  <a:schemeClr val="tx1"/>
                </a:solidFill>
                <a:effectLst/>
                <a:uLnTx/>
                <a:uFillTx/>
                <a:latin typeface="+mn-lt"/>
                <a:ea typeface="+mn-ea"/>
                <a:cs typeface="+mn-cs"/>
              </a:rPr>
              <a:t>JUL Mieux valoriser</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800" b="0" baseline="0" dirty="0"/>
              <a:t>Accrocher = Rappeler l’enjeu sanitaire particulièrement sensible en voie pro. Nécessité de raccrocher les élèves à la pratique physique et à renforcer l’estime de soi, le plaisir.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800" b="0" baseline="0" dirty="0"/>
              <a:t>l’offre de formation </a:t>
            </a:r>
            <a:r>
              <a:rPr lang="fr-FR" sz="1800" b="0" u="none" baseline="0" dirty="0"/>
              <a:t>spécifique</a:t>
            </a:r>
            <a:r>
              <a:rPr lang="fr-FR" sz="1800" b="0" baseline="0" dirty="0"/>
              <a:t> de la voie pro </a:t>
            </a:r>
            <a:r>
              <a:rPr lang="fr-FR" sz="1800" b="0" i="1" u="sng" baseline="0" dirty="0"/>
              <a:t>: adaptée </a:t>
            </a:r>
            <a:r>
              <a:rPr lang="fr-FR" sz="1800" b="0" baseline="0" dirty="0"/>
              <a:t>(au public voie pro), </a:t>
            </a:r>
            <a:r>
              <a:rPr lang="fr-FR" sz="1800" b="0" i="1" u="sng" baseline="0" dirty="0"/>
              <a:t>diversifiée</a:t>
            </a:r>
            <a:r>
              <a:rPr lang="fr-FR" sz="1800" b="0" baseline="0" dirty="0"/>
              <a:t> (élargissement culturel (4 CA sur 5 en BAC PRO– 3CA en CA)  lutte contre stérotype et determinisme), </a:t>
            </a:r>
            <a:r>
              <a:rPr lang="fr-FR" sz="1800" b="0" i="1" u="sng" baseline="0" dirty="0"/>
              <a:t>équilibrée</a:t>
            </a:r>
            <a:r>
              <a:rPr lang="fr-FR" sz="1800" b="0" baseline="0" dirty="0"/>
              <a:t> (poids des CA équivalent), </a:t>
            </a:r>
            <a:r>
              <a:rPr lang="fr-FR" sz="1800" b="0" i="1" u="sng" baseline="0" dirty="0"/>
              <a:t>contextualisée</a:t>
            </a:r>
            <a:r>
              <a:rPr lang="fr-FR" sz="1800" b="0" baseline="0" dirty="0"/>
              <a:t> (adaptés aux conditions d’enseignement)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800" b="0"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fr-FR" sz="1800" b="1" baseline="0" dirty="0"/>
              <a:t>LAET</a:t>
            </a:r>
            <a:r>
              <a:rPr lang="fr-FR" sz="1800" b="0" baseline="0" dirty="0"/>
              <a:t> La contribution à chacun des 3 objectifs est en étroite interdépendance. Mieux prépa / acc / Valoriser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1" i="1"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Wingdings" charset="2"/>
              <a:buNone/>
              <a:tabLst/>
              <a:defRPr/>
            </a:pPr>
            <a:endParaRPr kumimoji="0" lang="fr-FR" sz="1800" b="0" i="1"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0" i="1" u="none" strike="noStrike" kern="1200" cap="none" spc="0" normalizeH="0" baseline="0" noProof="0" dirty="0">
                <a:ln>
                  <a:noFill/>
                </a:ln>
                <a:solidFill>
                  <a:prstClr val="black"/>
                </a:solidFill>
                <a:effectLst/>
                <a:uLnTx/>
                <a:uFillTx/>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 typeface="Wingdings" charset="2"/>
              <a:buNone/>
              <a:tabLst/>
              <a:defRPr/>
            </a:pPr>
            <a:r>
              <a:rPr kumimoji="0" lang="fr-FR" sz="1800" b="1" i="1" u="none" strike="noStrike" kern="1200" cap="none" spc="0" normalizeH="0" baseline="0" noProof="0" dirty="0">
                <a:ln>
                  <a:noFill/>
                </a:ln>
                <a:solidFill>
                  <a:prstClr val="black"/>
                </a:solidFill>
                <a:effectLst/>
                <a:uLnTx/>
                <a:uFillTx/>
                <a:latin typeface="+mn-lt"/>
                <a:ea typeface="+mn-ea"/>
                <a:cs typeface="+mn-cs"/>
              </a:rPr>
              <a:t> </a:t>
            </a:r>
            <a:endParaRPr kumimoji="0" lang="fr-FR" sz="18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1" i="1" u="none" strike="noStrike" kern="1200" cap="none" spc="0" normalizeH="0" baseline="0" noProof="0" dirty="0">
              <a:ln>
                <a:noFill/>
              </a:ln>
              <a:solidFill>
                <a:prstClr val="black"/>
              </a:solidFill>
              <a:effectLst/>
              <a:uLnTx/>
              <a:uFillTx/>
              <a:latin typeface="+mn-lt"/>
              <a:ea typeface="+mn-ea"/>
              <a:cs typeface="+mn-cs"/>
            </a:endParaRPr>
          </a:p>
          <a:p>
            <a:endParaRPr lang="fr-FR" dirty="0"/>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CB4F604-378B-4AF9-AD72-E5F475DF1E59}" type="slidenum">
              <a:rPr kumimoji="0" lang="fr-FR"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fr-FR"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7735428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CODE COULEUR   AFL</a:t>
            </a:r>
          </a:p>
        </p:txBody>
      </p:sp>
      <p:sp>
        <p:nvSpPr>
          <p:cNvPr id="4" name="Espace réservé du numéro de diapositive 3"/>
          <p:cNvSpPr>
            <a:spLocks noGrp="1"/>
          </p:cNvSpPr>
          <p:nvPr>
            <p:ph type="sldNum" sz="quarter" idx="5"/>
          </p:nvPr>
        </p:nvSpPr>
        <p:spPr/>
        <p:txBody>
          <a:bodyPr/>
          <a:lstStyle/>
          <a:p>
            <a:fld id="{7CB4F604-378B-4AF9-AD72-E5F475DF1E59}" type="slidenum">
              <a:rPr lang="fr-FR" smtClean="0"/>
              <a:t>10</a:t>
            </a:fld>
            <a:endParaRPr lang="fr-FR" dirty="0"/>
          </a:p>
        </p:txBody>
      </p:sp>
    </p:spTree>
    <p:extLst>
      <p:ext uri="{BB962C8B-B14F-4D97-AF65-F5344CB8AC3E}">
        <p14:creationId xmlns:p14="http://schemas.microsoft.com/office/powerpoint/2010/main" val="33254917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Plus de CMS identifiées ,intégrées aux objectifs</a:t>
            </a:r>
          </a:p>
        </p:txBody>
      </p:sp>
      <p:sp>
        <p:nvSpPr>
          <p:cNvPr id="4" name="Espace réservé du numéro de diapositive 3"/>
          <p:cNvSpPr>
            <a:spLocks noGrp="1"/>
          </p:cNvSpPr>
          <p:nvPr>
            <p:ph type="sldNum" sz="quarter" idx="5"/>
          </p:nvPr>
        </p:nvSpPr>
        <p:spPr/>
        <p:txBody>
          <a:bodyPr/>
          <a:lstStyle/>
          <a:p>
            <a:fld id="{7CB4F604-378B-4AF9-AD72-E5F475DF1E59}" type="slidenum">
              <a:rPr lang="fr-FR" smtClean="0"/>
              <a:t>11</a:t>
            </a:fld>
            <a:endParaRPr lang="fr-FR" dirty="0"/>
          </a:p>
        </p:txBody>
      </p:sp>
    </p:spTree>
    <p:extLst>
      <p:ext uri="{BB962C8B-B14F-4D97-AF65-F5344CB8AC3E}">
        <p14:creationId xmlns:p14="http://schemas.microsoft.com/office/powerpoint/2010/main" val="40773997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b="0" i="0" u="none" strike="noStrike" kern="1200" baseline="0" dirty="0">
                <a:solidFill>
                  <a:schemeClr val="dk1"/>
                </a:solidFill>
                <a:latin typeface="+mn-lt"/>
                <a:ea typeface="+mn-ea"/>
                <a:cs typeface="+mn-cs"/>
              </a:rPr>
              <a:t>car deux AFL moteurs, l’un à dominante acrobatique et l’autre à dominante artistique).</a:t>
            </a:r>
          </a:p>
          <a:p>
            <a:r>
              <a:rPr lang="fr-FR" sz="1200" b="0" i="0" u="none" strike="noStrike" kern="1200" baseline="0" dirty="0">
                <a:solidFill>
                  <a:schemeClr val="dk1"/>
                </a:solidFill>
                <a:latin typeface="+mn-lt"/>
                <a:ea typeface="+mn-ea"/>
                <a:cs typeface="+mn-cs"/>
              </a:rPr>
              <a:t>PAS ENCORE DE REFERENTIELS</a:t>
            </a:r>
            <a:endParaRPr lang="fr-FR" dirty="0"/>
          </a:p>
        </p:txBody>
      </p:sp>
      <p:sp>
        <p:nvSpPr>
          <p:cNvPr id="4" name="Espace réservé du numéro de diapositive 3"/>
          <p:cNvSpPr>
            <a:spLocks noGrp="1"/>
          </p:cNvSpPr>
          <p:nvPr>
            <p:ph type="sldNum" sz="quarter" idx="5"/>
          </p:nvPr>
        </p:nvSpPr>
        <p:spPr/>
        <p:txBody>
          <a:bodyPr/>
          <a:lstStyle/>
          <a:p>
            <a:fld id="{7CB4F604-378B-4AF9-AD72-E5F475DF1E59}" type="slidenum">
              <a:rPr lang="fr-FR" smtClean="0"/>
              <a:t>13</a:t>
            </a:fld>
            <a:endParaRPr lang="fr-FR" dirty="0"/>
          </a:p>
        </p:txBody>
      </p:sp>
    </p:spTree>
    <p:extLst>
      <p:ext uri="{BB962C8B-B14F-4D97-AF65-F5344CB8AC3E}">
        <p14:creationId xmlns:p14="http://schemas.microsoft.com/office/powerpoint/2010/main" val="9031037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PARTI PRIS</a:t>
            </a:r>
          </a:p>
        </p:txBody>
      </p:sp>
      <p:sp>
        <p:nvSpPr>
          <p:cNvPr id="4" name="Espace réservé du numéro de diapositive 3"/>
          <p:cNvSpPr>
            <a:spLocks noGrp="1"/>
          </p:cNvSpPr>
          <p:nvPr>
            <p:ph type="sldNum" sz="quarter" idx="5"/>
          </p:nvPr>
        </p:nvSpPr>
        <p:spPr/>
        <p:txBody>
          <a:bodyPr/>
          <a:lstStyle/>
          <a:p>
            <a:fld id="{7CB4F604-378B-4AF9-AD72-E5F475DF1E59}" type="slidenum">
              <a:rPr lang="fr-FR" smtClean="0"/>
              <a:t>14</a:t>
            </a:fld>
            <a:endParaRPr lang="fr-FR" dirty="0"/>
          </a:p>
        </p:txBody>
      </p:sp>
    </p:spTree>
    <p:extLst>
      <p:ext uri="{BB962C8B-B14F-4D97-AF65-F5344CB8AC3E}">
        <p14:creationId xmlns:p14="http://schemas.microsoft.com/office/powerpoint/2010/main" val="40444244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25BAB607-675E-4089-891B-53C0D470D021}" type="datetimeFigureOut">
              <a:rPr lang="fr-FR" smtClean="0"/>
              <a:t>01/11/2019</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5EBC8E59-703D-4C53-8E8E-2DF5F821B8B0}" type="slidenum">
              <a:rPr lang="fr-FR" smtClean="0"/>
              <a:t>‹N°›</a:t>
            </a:fld>
            <a:endParaRPr lang="fr-FR" dirty="0"/>
          </a:p>
        </p:txBody>
      </p:sp>
    </p:spTree>
    <p:extLst>
      <p:ext uri="{BB962C8B-B14F-4D97-AF65-F5344CB8AC3E}">
        <p14:creationId xmlns:p14="http://schemas.microsoft.com/office/powerpoint/2010/main" val="35880410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25BAB607-675E-4089-891B-53C0D470D021}" type="datetimeFigureOut">
              <a:rPr lang="fr-FR" smtClean="0"/>
              <a:t>01/11/2019</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5EBC8E59-703D-4C53-8E8E-2DF5F821B8B0}" type="slidenum">
              <a:rPr lang="fr-FR" smtClean="0"/>
              <a:t>‹N°›</a:t>
            </a:fld>
            <a:endParaRPr lang="fr-FR" dirty="0"/>
          </a:p>
        </p:txBody>
      </p:sp>
    </p:spTree>
    <p:extLst>
      <p:ext uri="{BB962C8B-B14F-4D97-AF65-F5344CB8AC3E}">
        <p14:creationId xmlns:p14="http://schemas.microsoft.com/office/powerpoint/2010/main" val="17750707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25BAB607-675E-4089-891B-53C0D470D021}" type="datetimeFigureOut">
              <a:rPr lang="fr-FR" smtClean="0"/>
              <a:t>01/11/2019</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5EBC8E59-703D-4C53-8E8E-2DF5F821B8B0}" type="slidenum">
              <a:rPr lang="fr-FR" smtClean="0"/>
              <a:t>‹N°›</a:t>
            </a:fld>
            <a:endParaRPr lang="fr-FR" dirty="0"/>
          </a:p>
        </p:txBody>
      </p:sp>
    </p:spTree>
    <p:extLst>
      <p:ext uri="{BB962C8B-B14F-4D97-AF65-F5344CB8AC3E}">
        <p14:creationId xmlns:p14="http://schemas.microsoft.com/office/powerpoint/2010/main" val="38743857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25BAB607-675E-4089-891B-53C0D470D021}" type="datetimeFigureOut">
              <a:rPr lang="fr-FR" smtClean="0"/>
              <a:t>01/11/2019</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5EBC8E59-703D-4C53-8E8E-2DF5F821B8B0}" type="slidenum">
              <a:rPr lang="fr-FR" smtClean="0"/>
              <a:t>‹N°›</a:t>
            </a:fld>
            <a:endParaRPr lang="fr-FR" dirty="0"/>
          </a:p>
        </p:txBody>
      </p:sp>
    </p:spTree>
    <p:extLst>
      <p:ext uri="{BB962C8B-B14F-4D97-AF65-F5344CB8AC3E}">
        <p14:creationId xmlns:p14="http://schemas.microsoft.com/office/powerpoint/2010/main" val="38920691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25BAB607-675E-4089-891B-53C0D470D021}" type="datetimeFigureOut">
              <a:rPr lang="fr-FR" smtClean="0"/>
              <a:t>01/11/2019</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5EBC8E59-703D-4C53-8E8E-2DF5F821B8B0}" type="slidenum">
              <a:rPr lang="fr-FR" smtClean="0"/>
              <a:t>‹N°›</a:t>
            </a:fld>
            <a:endParaRPr lang="fr-FR" dirty="0"/>
          </a:p>
        </p:txBody>
      </p:sp>
    </p:spTree>
    <p:extLst>
      <p:ext uri="{BB962C8B-B14F-4D97-AF65-F5344CB8AC3E}">
        <p14:creationId xmlns:p14="http://schemas.microsoft.com/office/powerpoint/2010/main" val="20154933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25BAB607-675E-4089-891B-53C0D470D021}" type="datetimeFigureOut">
              <a:rPr lang="fr-FR" smtClean="0"/>
              <a:t>01/11/2019</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5EBC8E59-703D-4C53-8E8E-2DF5F821B8B0}" type="slidenum">
              <a:rPr lang="fr-FR" smtClean="0"/>
              <a:t>‹N°›</a:t>
            </a:fld>
            <a:endParaRPr lang="fr-FR" dirty="0"/>
          </a:p>
        </p:txBody>
      </p:sp>
    </p:spTree>
    <p:extLst>
      <p:ext uri="{BB962C8B-B14F-4D97-AF65-F5344CB8AC3E}">
        <p14:creationId xmlns:p14="http://schemas.microsoft.com/office/powerpoint/2010/main" val="104519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25BAB607-675E-4089-891B-53C0D470D021}" type="datetimeFigureOut">
              <a:rPr lang="fr-FR" smtClean="0"/>
              <a:t>01/11/2019</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5EBC8E59-703D-4C53-8E8E-2DF5F821B8B0}" type="slidenum">
              <a:rPr lang="fr-FR" smtClean="0"/>
              <a:t>‹N°›</a:t>
            </a:fld>
            <a:endParaRPr lang="fr-FR" dirty="0"/>
          </a:p>
        </p:txBody>
      </p:sp>
    </p:spTree>
    <p:extLst>
      <p:ext uri="{BB962C8B-B14F-4D97-AF65-F5344CB8AC3E}">
        <p14:creationId xmlns:p14="http://schemas.microsoft.com/office/powerpoint/2010/main" val="37410680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25BAB607-675E-4089-891B-53C0D470D021}" type="datetimeFigureOut">
              <a:rPr lang="fr-FR" smtClean="0"/>
              <a:t>01/11/2019</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5EBC8E59-703D-4C53-8E8E-2DF5F821B8B0}" type="slidenum">
              <a:rPr lang="fr-FR" smtClean="0"/>
              <a:t>‹N°›</a:t>
            </a:fld>
            <a:endParaRPr lang="fr-FR" dirty="0"/>
          </a:p>
        </p:txBody>
      </p:sp>
    </p:spTree>
    <p:extLst>
      <p:ext uri="{BB962C8B-B14F-4D97-AF65-F5344CB8AC3E}">
        <p14:creationId xmlns:p14="http://schemas.microsoft.com/office/powerpoint/2010/main" val="38639489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5BAB607-675E-4089-891B-53C0D470D021}" type="datetimeFigureOut">
              <a:rPr lang="fr-FR" smtClean="0"/>
              <a:t>01/11/2019</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5EBC8E59-703D-4C53-8E8E-2DF5F821B8B0}" type="slidenum">
              <a:rPr lang="fr-FR" smtClean="0"/>
              <a:t>‹N°›</a:t>
            </a:fld>
            <a:endParaRPr lang="fr-FR" dirty="0"/>
          </a:p>
        </p:txBody>
      </p:sp>
    </p:spTree>
    <p:extLst>
      <p:ext uri="{BB962C8B-B14F-4D97-AF65-F5344CB8AC3E}">
        <p14:creationId xmlns:p14="http://schemas.microsoft.com/office/powerpoint/2010/main" val="24819042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25BAB607-675E-4089-891B-53C0D470D021}" type="datetimeFigureOut">
              <a:rPr lang="fr-FR" smtClean="0"/>
              <a:t>01/11/2019</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5EBC8E59-703D-4C53-8E8E-2DF5F821B8B0}" type="slidenum">
              <a:rPr lang="fr-FR" smtClean="0"/>
              <a:t>‹N°›</a:t>
            </a:fld>
            <a:endParaRPr lang="fr-FR" dirty="0"/>
          </a:p>
        </p:txBody>
      </p:sp>
    </p:spTree>
    <p:extLst>
      <p:ext uri="{BB962C8B-B14F-4D97-AF65-F5344CB8AC3E}">
        <p14:creationId xmlns:p14="http://schemas.microsoft.com/office/powerpoint/2010/main" val="3251697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25BAB607-675E-4089-891B-53C0D470D021}" type="datetimeFigureOut">
              <a:rPr lang="fr-FR" smtClean="0"/>
              <a:t>01/11/2019</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5EBC8E59-703D-4C53-8E8E-2DF5F821B8B0}" type="slidenum">
              <a:rPr lang="fr-FR" smtClean="0"/>
              <a:t>‹N°›</a:t>
            </a:fld>
            <a:endParaRPr lang="fr-FR" dirty="0"/>
          </a:p>
        </p:txBody>
      </p:sp>
    </p:spTree>
    <p:extLst>
      <p:ext uri="{BB962C8B-B14F-4D97-AF65-F5344CB8AC3E}">
        <p14:creationId xmlns:p14="http://schemas.microsoft.com/office/powerpoint/2010/main" val="681614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BAB607-675E-4089-891B-53C0D470D021}" type="datetimeFigureOut">
              <a:rPr lang="fr-FR" smtClean="0"/>
              <a:t>01/11/2019</a:t>
            </a:fld>
            <a:endParaRPr lang="fr-FR" dirty="0"/>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BC8E59-703D-4C53-8E8E-2DF5F821B8B0}" type="slidenum">
              <a:rPr lang="fr-FR" smtClean="0"/>
              <a:t>‹N°›</a:t>
            </a:fld>
            <a:endParaRPr lang="fr-FR" dirty="0"/>
          </a:p>
        </p:txBody>
      </p:sp>
    </p:spTree>
    <p:extLst>
      <p:ext uri="{BB962C8B-B14F-4D97-AF65-F5344CB8AC3E}">
        <p14:creationId xmlns:p14="http://schemas.microsoft.com/office/powerpoint/2010/main" val="11681982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slide" Target="slide5.xml"/><Relationship Id="rId13" Type="http://schemas.microsoft.com/office/2007/relationships/diagramDrawing" Target="../diagrams/drawing2.xml"/><Relationship Id="rId3" Type="http://schemas.openxmlformats.org/officeDocument/2006/relationships/diagramData" Target="../diagrams/data1.xml"/><Relationship Id="rId7" Type="http://schemas.microsoft.com/office/2007/relationships/diagramDrawing" Target="../diagrams/drawing1.xml"/><Relationship Id="rId12" Type="http://schemas.openxmlformats.org/officeDocument/2006/relationships/diagramColors" Target="../diagrams/colors2.xm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diagramColors" Target="../diagrams/colors1.xml"/><Relationship Id="rId11" Type="http://schemas.openxmlformats.org/officeDocument/2006/relationships/diagramQuickStyle" Target="../diagrams/quickStyle2.xml"/><Relationship Id="rId5" Type="http://schemas.openxmlformats.org/officeDocument/2006/relationships/diagramQuickStyle" Target="../diagrams/quickStyle1.xml"/><Relationship Id="rId10" Type="http://schemas.openxmlformats.org/officeDocument/2006/relationships/diagramLayout" Target="../diagrams/layout2.xml"/><Relationship Id="rId4" Type="http://schemas.openxmlformats.org/officeDocument/2006/relationships/diagramLayout" Target="../diagrams/layout1.xml"/><Relationship Id="rId9" Type="http://schemas.openxmlformats.org/officeDocument/2006/relationships/diagramData" Target="../diagrams/data2.xml"/></Relationships>
</file>

<file path=ppt/slides/_rels/slide5.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dirty="0"/>
              <a:t>Présentation des nouveaux programmes EPS de la voie professionnelle</a:t>
            </a:r>
          </a:p>
        </p:txBody>
      </p:sp>
      <p:sp>
        <p:nvSpPr>
          <p:cNvPr id="3" name="Sous-titre 2"/>
          <p:cNvSpPr>
            <a:spLocks noGrp="1"/>
          </p:cNvSpPr>
          <p:nvPr>
            <p:ph type="subTitle" idx="1"/>
          </p:nvPr>
        </p:nvSpPr>
        <p:spPr/>
        <p:txBody>
          <a:bodyPr/>
          <a:lstStyle/>
          <a:p>
            <a:r>
              <a:rPr lang="fr-FR" dirty="0"/>
              <a:t>Académie Nancy-Metz</a:t>
            </a:r>
          </a:p>
        </p:txBody>
      </p:sp>
    </p:spTree>
    <p:extLst>
      <p:ext uri="{BB962C8B-B14F-4D97-AF65-F5344CB8AC3E}">
        <p14:creationId xmlns:p14="http://schemas.microsoft.com/office/powerpoint/2010/main" val="40239971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0171024-AFD3-4026-B37D-583A258B2466}"/>
              </a:ext>
            </a:extLst>
          </p:cNvPr>
          <p:cNvSpPr>
            <a:spLocks noGrp="1"/>
          </p:cNvSpPr>
          <p:nvPr>
            <p:ph type="title"/>
          </p:nvPr>
        </p:nvSpPr>
        <p:spPr>
          <a:xfrm>
            <a:off x="838200" y="131860"/>
            <a:ext cx="10515600" cy="679903"/>
          </a:xfrm>
        </p:spPr>
        <p:txBody>
          <a:bodyPr>
            <a:normAutofit fontScale="90000"/>
          </a:bodyPr>
          <a:lstStyle/>
          <a:p>
            <a:pPr algn="ctr"/>
            <a:r>
              <a:rPr lang="fr-FR" b="1" dirty="0"/>
              <a:t>Objectifs</a:t>
            </a:r>
          </a:p>
        </p:txBody>
      </p:sp>
      <p:graphicFrame>
        <p:nvGraphicFramePr>
          <p:cNvPr id="4" name="Espace réservé du contenu 3">
            <a:extLst>
              <a:ext uri="{FF2B5EF4-FFF2-40B4-BE49-F238E27FC236}">
                <a16:creationId xmlns:a16="http://schemas.microsoft.com/office/drawing/2014/main" id="{D79914FA-6EC8-4950-B206-22A74536848B}"/>
              </a:ext>
            </a:extLst>
          </p:cNvPr>
          <p:cNvGraphicFramePr>
            <a:graphicFrameLocks noGrp="1"/>
          </p:cNvGraphicFramePr>
          <p:nvPr>
            <p:ph idx="1"/>
          </p:nvPr>
        </p:nvGraphicFramePr>
        <p:xfrm>
          <a:off x="223935" y="787384"/>
          <a:ext cx="11638551" cy="4023360"/>
        </p:xfrm>
        <a:graphic>
          <a:graphicData uri="http://schemas.openxmlformats.org/drawingml/2006/table">
            <a:tbl>
              <a:tblPr firstRow="1" bandRow="1">
                <a:tableStyleId>{5C22544A-7EE6-4342-B048-85BDC9FD1C3A}</a:tableStyleId>
              </a:tblPr>
              <a:tblGrid>
                <a:gridCol w="11638551">
                  <a:extLst>
                    <a:ext uri="{9D8B030D-6E8A-4147-A177-3AD203B41FA5}">
                      <a16:colId xmlns:a16="http://schemas.microsoft.com/office/drawing/2014/main" val="2596506870"/>
                    </a:ext>
                  </a:extLst>
                </a:gridCol>
              </a:tblGrid>
              <a:tr h="338771">
                <a:tc>
                  <a:txBody>
                    <a:bodyPr/>
                    <a:lstStyle/>
                    <a:p>
                      <a:pPr algn="ctr"/>
                      <a:r>
                        <a:rPr lang="fr-FR" sz="2800" dirty="0">
                          <a:solidFill>
                            <a:schemeClr val="tx1"/>
                          </a:solidFill>
                        </a:rPr>
                        <a:t>Programme 2019</a:t>
                      </a:r>
                    </a:p>
                  </a:txBody>
                  <a:tcPr>
                    <a:solidFill>
                      <a:schemeClr val="bg2"/>
                    </a:solidFill>
                  </a:tcPr>
                </a:tc>
                <a:extLst>
                  <a:ext uri="{0D108BD9-81ED-4DB2-BD59-A6C34878D82A}">
                    <a16:rowId xmlns:a16="http://schemas.microsoft.com/office/drawing/2014/main" val="1604794372"/>
                  </a:ext>
                </a:extLst>
              </a:tr>
              <a:tr h="3229619">
                <a:tc>
                  <a:txBody>
                    <a:bodyPr/>
                    <a:lstStyle/>
                    <a:p>
                      <a:endParaRPr lang="fr-FR" sz="3200" b="1" i="1" kern="1200" dirty="0">
                        <a:solidFill>
                          <a:schemeClr val="dk1"/>
                        </a:solidFill>
                        <a:effectLst/>
                        <a:latin typeface="+mn-lt"/>
                        <a:ea typeface="+mn-ea"/>
                        <a:cs typeface="+mn-cs"/>
                      </a:endParaRPr>
                    </a:p>
                    <a:p>
                      <a:pPr marL="514350" indent="-514350">
                        <a:buFont typeface="+mj-lt"/>
                        <a:buAutoNum type="arabicPeriod"/>
                      </a:pPr>
                      <a:r>
                        <a:rPr lang="fr-FR" sz="3200" dirty="0"/>
                        <a:t>Développer sa motricité </a:t>
                      </a:r>
                    </a:p>
                    <a:p>
                      <a:pPr marL="514350" indent="-514350">
                        <a:buFont typeface="+mj-lt"/>
                        <a:buAutoNum type="arabicPeriod"/>
                      </a:pPr>
                      <a:r>
                        <a:rPr lang="fr-FR" sz="3200" dirty="0">
                          <a:solidFill>
                            <a:srgbClr val="FF0000"/>
                          </a:solidFill>
                        </a:rPr>
                        <a:t>S’organiser pour apprendre </a:t>
                      </a:r>
                      <a:r>
                        <a:rPr lang="fr-FR" sz="3200" dirty="0"/>
                        <a:t>et savoir s’entraîner </a:t>
                      </a:r>
                    </a:p>
                    <a:p>
                      <a:pPr marL="514350" indent="-514350">
                        <a:buFont typeface="+mj-lt"/>
                        <a:buAutoNum type="arabicPeriod"/>
                      </a:pPr>
                      <a:r>
                        <a:rPr lang="fr-FR" sz="3200" dirty="0"/>
                        <a:t>Exercer sa responsabilité dans </a:t>
                      </a:r>
                      <a:r>
                        <a:rPr lang="fr-FR" sz="3200" dirty="0">
                          <a:solidFill>
                            <a:srgbClr val="FF0000"/>
                          </a:solidFill>
                        </a:rPr>
                        <a:t>un engagement personnel et solidaire </a:t>
                      </a:r>
                    </a:p>
                    <a:p>
                      <a:pPr marL="514350" indent="-514350">
                        <a:buFont typeface="+mj-lt"/>
                        <a:buAutoNum type="arabicPeriod"/>
                      </a:pPr>
                      <a:r>
                        <a:rPr lang="fr-FR" sz="3200" dirty="0"/>
                        <a:t>Construire durablement sa santé </a:t>
                      </a:r>
                    </a:p>
                    <a:p>
                      <a:pPr marL="514350" indent="-514350">
                        <a:buFont typeface="+mj-lt"/>
                        <a:buAutoNum type="arabicPeriod"/>
                      </a:pPr>
                      <a:r>
                        <a:rPr lang="fr-FR" sz="3200" dirty="0"/>
                        <a:t>Accéder au patrimoine culturel </a:t>
                      </a:r>
                    </a:p>
                  </a:txBody>
                  <a:tcPr/>
                </a:tc>
                <a:extLst>
                  <a:ext uri="{0D108BD9-81ED-4DB2-BD59-A6C34878D82A}">
                    <a16:rowId xmlns:a16="http://schemas.microsoft.com/office/drawing/2014/main" val="2001351687"/>
                  </a:ext>
                </a:extLst>
              </a:tr>
            </a:tbl>
          </a:graphicData>
        </a:graphic>
      </p:graphicFrame>
    </p:spTree>
    <p:extLst>
      <p:ext uri="{BB962C8B-B14F-4D97-AF65-F5344CB8AC3E}">
        <p14:creationId xmlns:p14="http://schemas.microsoft.com/office/powerpoint/2010/main" val="29466371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D49ACD0-BB71-400D-89D9-A5E11ED19446}"/>
              </a:ext>
            </a:extLst>
          </p:cNvPr>
          <p:cNvSpPr>
            <a:spLocks noGrp="1"/>
          </p:cNvSpPr>
          <p:nvPr>
            <p:ph type="title"/>
          </p:nvPr>
        </p:nvSpPr>
        <p:spPr>
          <a:xfrm>
            <a:off x="805087" y="196314"/>
            <a:ext cx="10515600" cy="260025"/>
          </a:xfrm>
        </p:spPr>
        <p:txBody>
          <a:bodyPr>
            <a:normAutofit fontScale="90000"/>
          </a:bodyPr>
          <a:lstStyle/>
          <a:p>
            <a:pPr algn="ctr"/>
            <a:r>
              <a:rPr lang="fr-FR" b="1" dirty="0"/>
              <a:t>Des compétences à construire</a:t>
            </a:r>
          </a:p>
        </p:txBody>
      </p:sp>
      <p:graphicFrame>
        <p:nvGraphicFramePr>
          <p:cNvPr id="4" name="Espace réservé du contenu 3">
            <a:extLst>
              <a:ext uri="{FF2B5EF4-FFF2-40B4-BE49-F238E27FC236}">
                <a16:creationId xmlns:a16="http://schemas.microsoft.com/office/drawing/2014/main" id="{9B5C0818-E204-4017-869F-B26E6BAA7166}"/>
              </a:ext>
            </a:extLst>
          </p:cNvPr>
          <p:cNvGraphicFramePr>
            <a:graphicFrameLocks noGrp="1"/>
          </p:cNvGraphicFramePr>
          <p:nvPr>
            <p:ph idx="1"/>
            <p:extLst>
              <p:ext uri="{D42A27DB-BD31-4B8C-83A1-F6EECF244321}">
                <p14:modId xmlns:p14="http://schemas.microsoft.com/office/powerpoint/2010/main" val="64240023"/>
              </p:ext>
            </p:extLst>
          </p:nvPr>
        </p:nvGraphicFramePr>
        <p:xfrm>
          <a:off x="126607" y="582950"/>
          <a:ext cx="11194079" cy="4690505"/>
        </p:xfrm>
        <a:graphic>
          <a:graphicData uri="http://schemas.openxmlformats.org/drawingml/2006/table">
            <a:tbl>
              <a:tblPr firstRow="1" bandRow="1">
                <a:tableStyleId>{5C22544A-7EE6-4342-B048-85BDC9FD1C3A}</a:tableStyleId>
              </a:tblPr>
              <a:tblGrid>
                <a:gridCol w="11194079">
                  <a:extLst>
                    <a:ext uri="{9D8B030D-6E8A-4147-A177-3AD203B41FA5}">
                      <a16:colId xmlns:a16="http://schemas.microsoft.com/office/drawing/2014/main" val="2422733244"/>
                    </a:ext>
                  </a:extLst>
                </a:gridCol>
              </a:tblGrid>
              <a:tr h="306857">
                <a:tc>
                  <a:txBody>
                    <a:bodyPr/>
                    <a:lstStyle/>
                    <a:p>
                      <a:pPr algn="ctr"/>
                      <a:r>
                        <a:rPr lang="fr-FR" dirty="0">
                          <a:solidFill>
                            <a:schemeClr val="tx1"/>
                          </a:solidFill>
                        </a:rPr>
                        <a:t>Programme 2019</a:t>
                      </a:r>
                    </a:p>
                  </a:txBody>
                  <a:tcPr>
                    <a:solidFill>
                      <a:schemeClr val="bg2"/>
                    </a:solidFill>
                  </a:tcPr>
                </a:tc>
                <a:extLst>
                  <a:ext uri="{0D108BD9-81ED-4DB2-BD59-A6C34878D82A}">
                    <a16:rowId xmlns:a16="http://schemas.microsoft.com/office/drawing/2014/main" val="463375470"/>
                  </a:ext>
                </a:extLst>
              </a:tr>
              <a:tr h="4324745">
                <a:tc>
                  <a:txBody>
                    <a:bodyPr/>
                    <a:lstStyle/>
                    <a:p>
                      <a:pPr algn="ctr"/>
                      <a:r>
                        <a:rPr lang="fr-FR" sz="1600" b="1" u="sng" dirty="0"/>
                        <a:t>5 champs d’apprentissage </a:t>
                      </a:r>
                      <a:r>
                        <a:rPr lang="fr-FR" sz="1600" b="1" dirty="0"/>
                        <a:t>:</a:t>
                      </a:r>
                    </a:p>
                    <a:p>
                      <a:pPr algn="ctr"/>
                      <a:endParaRPr lang="fr-FR" sz="2000" b="1" dirty="0"/>
                    </a:p>
                    <a:p>
                      <a:r>
                        <a:rPr lang="fr-FR" sz="2000" b="1" dirty="0">
                          <a:solidFill>
                            <a:srgbClr val="C00000"/>
                          </a:solidFill>
                        </a:rPr>
                        <a:t>CA 1 </a:t>
                      </a:r>
                      <a:r>
                        <a:rPr lang="fr-FR" sz="2000" dirty="0"/>
                        <a:t>: </a:t>
                      </a:r>
                      <a:r>
                        <a:rPr lang="fr-FR" sz="2000" b="1" i="0" kern="1200" dirty="0">
                          <a:solidFill>
                            <a:schemeClr val="dk1"/>
                          </a:solidFill>
                          <a:effectLst/>
                          <a:latin typeface="+mn-lt"/>
                          <a:ea typeface="+mn-ea"/>
                          <a:cs typeface="+mn-cs"/>
                        </a:rPr>
                        <a:t>Réaliser </a:t>
                      </a:r>
                      <a:r>
                        <a:rPr lang="fr-FR" sz="2000" b="1" i="0" kern="1200" dirty="0">
                          <a:solidFill>
                            <a:srgbClr val="00B050"/>
                          </a:solidFill>
                          <a:effectLst/>
                          <a:latin typeface="+mn-lt"/>
                          <a:ea typeface="+mn-ea"/>
                          <a:cs typeface="+mn-cs"/>
                        </a:rPr>
                        <a:t>SA</a:t>
                      </a:r>
                      <a:r>
                        <a:rPr lang="fr-FR" sz="2000" b="1" i="0" kern="1200" dirty="0">
                          <a:solidFill>
                            <a:schemeClr val="dk1"/>
                          </a:solidFill>
                          <a:effectLst/>
                          <a:latin typeface="+mn-lt"/>
                          <a:ea typeface="+mn-ea"/>
                          <a:cs typeface="+mn-cs"/>
                        </a:rPr>
                        <a:t> performance motrice maximale mesurable à une échéance donnée.</a:t>
                      </a:r>
                    </a:p>
                    <a:p>
                      <a:endParaRPr lang="fr-FR" sz="2000" b="1" i="0" dirty="0"/>
                    </a:p>
                    <a:p>
                      <a:r>
                        <a:rPr lang="fr-FR" sz="2000" b="1" dirty="0">
                          <a:solidFill>
                            <a:srgbClr val="C00000"/>
                          </a:solidFill>
                        </a:rPr>
                        <a:t>CA 2 </a:t>
                      </a:r>
                      <a:r>
                        <a:rPr lang="fr-FR" sz="2000" dirty="0"/>
                        <a:t>: </a:t>
                      </a:r>
                      <a:r>
                        <a:rPr lang="fr-FR" sz="2000" b="1" i="0" kern="1200" dirty="0">
                          <a:solidFill>
                            <a:schemeClr val="dk1"/>
                          </a:solidFill>
                          <a:effectLst/>
                          <a:latin typeface="+mn-lt"/>
                          <a:ea typeface="+mn-ea"/>
                          <a:cs typeface="+mn-cs"/>
                        </a:rPr>
                        <a:t>Adapter son déplacement à des environnements variés et/ou incertains.</a:t>
                      </a:r>
                    </a:p>
                    <a:p>
                      <a:r>
                        <a:rPr lang="fr-FR" sz="2000" b="1" i="0" kern="1200" dirty="0">
                          <a:solidFill>
                            <a:schemeClr val="dk1"/>
                          </a:solidFill>
                          <a:effectLst/>
                          <a:latin typeface="+mn-lt"/>
                          <a:ea typeface="+mn-ea"/>
                          <a:cs typeface="+mn-cs"/>
                        </a:rPr>
                        <a:t> </a:t>
                      </a:r>
                      <a:endParaRPr lang="fr-FR" sz="2000" b="1" dirty="0">
                        <a:solidFill>
                          <a:srgbClr val="C00000"/>
                        </a:solidFill>
                      </a:endParaRPr>
                    </a:p>
                    <a:p>
                      <a:r>
                        <a:rPr lang="fr-FR" sz="2000" b="1" dirty="0">
                          <a:solidFill>
                            <a:srgbClr val="C00000"/>
                          </a:solidFill>
                        </a:rPr>
                        <a:t>CA 3 </a:t>
                      </a:r>
                      <a:r>
                        <a:rPr lang="fr-FR" sz="2000" dirty="0"/>
                        <a:t>: </a:t>
                      </a:r>
                      <a:r>
                        <a:rPr lang="fr-FR" sz="2000" b="1" i="0" kern="1200" dirty="0">
                          <a:solidFill>
                            <a:schemeClr val="dk1"/>
                          </a:solidFill>
                          <a:effectLst/>
                          <a:latin typeface="+mn-lt"/>
                          <a:ea typeface="+mn-ea"/>
                          <a:cs typeface="+mn-cs"/>
                        </a:rPr>
                        <a:t>Réaliser une prestation corporelle </a:t>
                      </a:r>
                      <a:r>
                        <a:rPr lang="fr-FR" sz="2000" b="1" i="0" kern="1200" dirty="0">
                          <a:solidFill>
                            <a:srgbClr val="C00000"/>
                          </a:solidFill>
                          <a:effectLst/>
                          <a:latin typeface="+mn-lt"/>
                          <a:ea typeface="+mn-ea"/>
                          <a:cs typeface="+mn-cs"/>
                        </a:rPr>
                        <a:t>destinée à être vue et appréciée </a:t>
                      </a:r>
                      <a:r>
                        <a:rPr lang="fr-FR" sz="2000" b="1" i="0" kern="1200" dirty="0">
                          <a:solidFill>
                            <a:schemeClr val="dk1"/>
                          </a:solidFill>
                          <a:effectLst/>
                          <a:latin typeface="+mn-lt"/>
                          <a:ea typeface="+mn-ea"/>
                          <a:cs typeface="+mn-cs"/>
                        </a:rPr>
                        <a:t>par autrui ;</a:t>
                      </a:r>
                    </a:p>
                    <a:p>
                      <a:endParaRPr lang="fr-FR" sz="2000" b="1" i="0" dirty="0"/>
                    </a:p>
                    <a:p>
                      <a:r>
                        <a:rPr lang="fr-FR" sz="2000" b="1" dirty="0">
                          <a:solidFill>
                            <a:srgbClr val="C00000"/>
                          </a:solidFill>
                        </a:rPr>
                        <a:t>CA 4 </a:t>
                      </a:r>
                      <a:r>
                        <a:rPr lang="fr-FR" sz="2000" dirty="0"/>
                        <a:t>: </a:t>
                      </a:r>
                      <a:r>
                        <a:rPr lang="fr-FR" sz="2000" b="1" i="0" kern="1200" dirty="0">
                          <a:solidFill>
                            <a:schemeClr val="dk1"/>
                          </a:solidFill>
                          <a:effectLst/>
                          <a:latin typeface="+mn-lt"/>
                          <a:ea typeface="+mn-ea"/>
                          <a:cs typeface="+mn-cs"/>
                        </a:rPr>
                        <a:t>Conduire et maîtriser un affrontement </a:t>
                      </a:r>
                      <a:r>
                        <a:rPr lang="fr-FR" sz="2000" b="1" i="0" kern="1200" dirty="0">
                          <a:solidFill>
                            <a:srgbClr val="C00000"/>
                          </a:solidFill>
                          <a:effectLst/>
                          <a:latin typeface="+mn-lt"/>
                          <a:ea typeface="+mn-ea"/>
                          <a:cs typeface="+mn-cs"/>
                        </a:rPr>
                        <a:t>interindividuel </a:t>
                      </a:r>
                      <a:r>
                        <a:rPr lang="fr-FR" sz="2000" b="1" i="0" kern="1200" dirty="0">
                          <a:solidFill>
                            <a:schemeClr val="tx1"/>
                          </a:solidFill>
                          <a:effectLst/>
                          <a:latin typeface="+mn-lt"/>
                          <a:ea typeface="+mn-ea"/>
                          <a:cs typeface="+mn-cs"/>
                        </a:rPr>
                        <a:t>ou</a:t>
                      </a:r>
                      <a:r>
                        <a:rPr lang="fr-FR" sz="2000" b="1" i="0" kern="1200" baseline="0" dirty="0">
                          <a:solidFill>
                            <a:srgbClr val="C00000"/>
                          </a:solidFill>
                          <a:effectLst/>
                          <a:latin typeface="+mn-lt"/>
                          <a:ea typeface="+mn-ea"/>
                          <a:cs typeface="+mn-cs"/>
                        </a:rPr>
                        <a:t> </a:t>
                      </a:r>
                      <a:r>
                        <a:rPr lang="fr-FR" sz="2000" b="1" i="0" kern="1200" dirty="0">
                          <a:solidFill>
                            <a:schemeClr val="dk1"/>
                          </a:solidFill>
                          <a:effectLst/>
                          <a:latin typeface="+mn-lt"/>
                          <a:ea typeface="+mn-ea"/>
                          <a:cs typeface="+mn-cs"/>
                        </a:rPr>
                        <a:t>collectif </a:t>
                      </a:r>
                      <a:r>
                        <a:rPr lang="fr-FR" sz="2000" b="1" i="0" kern="1200" dirty="0">
                          <a:solidFill>
                            <a:srgbClr val="C00000"/>
                          </a:solidFill>
                          <a:effectLst/>
                          <a:latin typeface="+mn-lt"/>
                          <a:ea typeface="+mn-ea"/>
                          <a:cs typeface="+mn-cs"/>
                        </a:rPr>
                        <a:t>pour gagner</a:t>
                      </a:r>
                      <a:r>
                        <a:rPr lang="fr-FR" sz="2000" i="0" kern="1200" dirty="0">
                          <a:solidFill>
                            <a:srgbClr val="C00000"/>
                          </a:solidFill>
                          <a:effectLst/>
                          <a:latin typeface="+mn-lt"/>
                          <a:ea typeface="+mn-ea"/>
                          <a:cs typeface="+mn-cs"/>
                        </a:rPr>
                        <a:t>.</a:t>
                      </a:r>
                    </a:p>
                    <a:p>
                      <a:endParaRPr lang="fr-FR" sz="2000" i="0" dirty="0"/>
                    </a:p>
                    <a:p>
                      <a:r>
                        <a:rPr lang="fr-FR" sz="2000" b="1" dirty="0">
                          <a:solidFill>
                            <a:srgbClr val="C00000"/>
                          </a:solidFill>
                        </a:rPr>
                        <a:t>CA5 </a:t>
                      </a:r>
                      <a:r>
                        <a:rPr lang="fr-FR" sz="2000" dirty="0"/>
                        <a:t>: </a:t>
                      </a:r>
                      <a:r>
                        <a:rPr lang="fr-FR" sz="2000" b="1" i="0" kern="1200" dirty="0">
                          <a:solidFill>
                            <a:schemeClr val="dk1"/>
                          </a:solidFill>
                          <a:effectLst/>
                          <a:latin typeface="+mn-lt"/>
                          <a:ea typeface="+mn-ea"/>
                          <a:cs typeface="+mn-cs"/>
                        </a:rPr>
                        <a:t>Réaliser </a:t>
                      </a:r>
                      <a:r>
                        <a:rPr lang="fr-FR" sz="2000" b="1" i="0" kern="1200" dirty="0">
                          <a:solidFill>
                            <a:srgbClr val="00B050"/>
                          </a:solidFill>
                          <a:effectLst/>
                          <a:latin typeface="+mn-lt"/>
                          <a:ea typeface="+mn-ea"/>
                          <a:cs typeface="+mn-cs"/>
                        </a:rPr>
                        <a:t>et orienter son </a:t>
                      </a:r>
                      <a:r>
                        <a:rPr lang="fr-FR" sz="2000" b="1" i="0" kern="1200" dirty="0">
                          <a:solidFill>
                            <a:schemeClr val="dk1"/>
                          </a:solidFill>
                          <a:effectLst/>
                          <a:latin typeface="+mn-lt"/>
                          <a:ea typeface="+mn-ea"/>
                          <a:cs typeface="+mn-cs"/>
                        </a:rPr>
                        <a:t>activité physique pour </a:t>
                      </a:r>
                      <a:r>
                        <a:rPr lang="fr-FR" sz="2000" b="1" i="0" kern="1200" dirty="0">
                          <a:solidFill>
                            <a:srgbClr val="C00000"/>
                          </a:solidFill>
                          <a:effectLst/>
                          <a:latin typeface="+mn-lt"/>
                          <a:ea typeface="+mn-ea"/>
                          <a:cs typeface="+mn-cs"/>
                        </a:rPr>
                        <a:t>développer ses ressources et s’entretenir </a:t>
                      </a:r>
                      <a:endParaRPr lang="fr-FR" sz="2000" b="1" i="0" dirty="0">
                        <a:solidFill>
                          <a:srgbClr val="C00000"/>
                        </a:solidFill>
                      </a:endParaRPr>
                    </a:p>
                    <a:p>
                      <a:endParaRPr lang="fr-FR" sz="1600" dirty="0"/>
                    </a:p>
                    <a:p>
                      <a:endParaRPr lang="fr-FR" sz="1600" dirty="0"/>
                    </a:p>
                  </a:txBody>
                  <a:tcPr/>
                </a:tc>
                <a:extLst>
                  <a:ext uri="{0D108BD9-81ED-4DB2-BD59-A6C34878D82A}">
                    <a16:rowId xmlns:a16="http://schemas.microsoft.com/office/drawing/2014/main" val="2049848672"/>
                  </a:ext>
                </a:extLst>
              </a:tr>
            </a:tbl>
          </a:graphicData>
        </a:graphic>
      </p:graphicFrame>
    </p:spTree>
    <p:extLst>
      <p:ext uri="{BB962C8B-B14F-4D97-AF65-F5344CB8AC3E}">
        <p14:creationId xmlns:p14="http://schemas.microsoft.com/office/powerpoint/2010/main" val="4022393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F36FD99-3A45-488F-B7F2-27138649F8BF}"/>
              </a:ext>
            </a:extLst>
          </p:cNvPr>
          <p:cNvSpPr>
            <a:spLocks noGrp="1"/>
          </p:cNvSpPr>
          <p:nvPr>
            <p:ph type="title"/>
          </p:nvPr>
        </p:nvSpPr>
        <p:spPr>
          <a:xfrm>
            <a:off x="838200" y="186612"/>
            <a:ext cx="10515600" cy="475861"/>
          </a:xfrm>
        </p:spPr>
        <p:txBody>
          <a:bodyPr>
            <a:noAutofit/>
          </a:bodyPr>
          <a:lstStyle/>
          <a:p>
            <a:pPr algn="ctr"/>
            <a:r>
              <a:rPr lang="fr-FR" sz="3200" b="1" dirty="0"/>
              <a:t>Dans des APSA</a:t>
            </a:r>
          </a:p>
        </p:txBody>
      </p:sp>
      <p:graphicFrame>
        <p:nvGraphicFramePr>
          <p:cNvPr id="4" name="Espace réservé du contenu 3">
            <a:extLst>
              <a:ext uri="{FF2B5EF4-FFF2-40B4-BE49-F238E27FC236}">
                <a16:creationId xmlns:a16="http://schemas.microsoft.com/office/drawing/2014/main" id="{42701A0A-9241-41AE-9080-BA220FEBDFA2}"/>
              </a:ext>
            </a:extLst>
          </p:cNvPr>
          <p:cNvGraphicFramePr>
            <a:graphicFrameLocks noGrp="1"/>
          </p:cNvGraphicFramePr>
          <p:nvPr>
            <p:ph idx="1"/>
            <p:extLst>
              <p:ext uri="{D42A27DB-BD31-4B8C-83A1-F6EECF244321}">
                <p14:modId xmlns:p14="http://schemas.microsoft.com/office/powerpoint/2010/main" val="2030556235"/>
              </p:ext>
            </p:extLst>
          </p:nvPr>
        </p:nvGraphicFramePr>
        <p:xfrm>
          <a:off x="139959" y="662474"/>
          <a:ext cx="11401252" cy="5183690"/>
        </p:xfrm>
        <a:graphic>
          <a:graphicData uri="http://schemas.openxmlformats.org/drawingml/2006/table">
            <a:tbl>
              <a:tblPr firstRow="1" bandRow="1">
                <a:tableStyleId>{5C22544A-7EE6-4342-B048-85BDC9FD1C3A}</a:tableStyleId>
              </a:tblPr>
              <a:tblGrid>
                <a:gridCol w="11401252">
                  <a:extLst>
                    <a:ext uri="{9D8B030D-6E8A-4147-A177-3AD203B41FA5}">
                      <a16:colId xmlns:a16="http://schemas.microsoft.com/office/drawing/2014/main" val="2573756747"/>
                    </a:ext>
                  </a:extLst>
                </a:gridCol>
              </a:tblGrid>
              <a:tr h="396206">
                <a:tc>
                  <a:txBody>
                    <a:bodyPr/>
                    <a:lstStyle/>
                    <a:p>
                      <a:pPr algn="ctr"/>
                      <a:r>
                        <a:rPr lang="fr-FR" dirty="0">
                          <a:solidFill>
                            <a:schemeClr val="tx1"/>
                          </a:solidFill>
                        </a:rPr>
                        <a:t>Programme 2019</a:t>
                      </a:r>
                    </a:p>
                  </a:txBody>
                  <a:tcPr>
                    <a:solidFill>
                      <a:schemeClr val="bg2"/>
                    </a:solidFill>
                  </a:tcPr>
                </a:tc>
                <a:extLst>
                  <a:ext uri="{0D108BD9-81ED-4DB2-BD59-A6C34878D82A}">
                    <a16:rowId xmlns:a16="http://schemas.microsoft.com/office/drawing/2014/main" val="4121576372"/>
                  </a:ext>
                </a:extLst>
              </a:tr>
              <a:tr h="4787484">
                <a:tc>
                  <a:txBody>
                    <a:bodyPr/>
                    <a:lstStyle/>
                    <a:p>
                      <a:pPr algn="ctr"/>
                      <a:endParaRPr lang="fr-FR" sz="2000" b="1" dirty="0"/>
                    </a:p>
                    <a:p>
                      <a:pPr algn="ctr"/>
                      <a:endParaRPr lang="fr-FR" sz="2400" b="1" dirty="0"/>
                    </a:p>
                    <a:p>
                      <a:pPr marL="342900" indent="-342900" algn="l">
                        <a:buFont typeface="Arial" panose="020B0604020202020204" pitchFamily="34" charset="0"/>
                        <a:buChar char="•"/>
                      </a:pPr>
                      <a:r>
                        <a:rPr lang="fr-FR" sz="2400" b="1" dirty="0">
                          <a:solidFill>
                            <a:srgbClr val="FF0000"/>
                          </a:solidFill>
                        </a:rPr>
                        <a:t>Aucune liste nationale</a:t>
                      </a:r>
                      <a:r>
                        <a:rPr lang="fr-FR" sz="2400" b="1" dirty="0"/>
                        <a:t>. Des exemples sont donnés (Biathlon, épreuves combinées, raid randonnée, ski, double dutch, gymnastique aérobic, futsal, cross training,…).</a:t>
                      </a:r>
                    </a:p>
                    <a:p>
                      <a:pPr marL="0" indent="0" algn="l">
                        <a:buFont typeface="Arial" panose="020B0604020202020204" pitchFamily="34" charset="0"/>
                        <a:buNone/>
                      </a:pPr>
                      <a:r>
                        <a:rPr lang="fr-FR" sz="2400" b="1" dirty="0"/>
                        <a:t> </a:t>
                      </a:r>
                    </a:p>
                    <a:p>
                      <a:pPr marL="342900" indent="-342900" algn="l">
                        <a:buFont typeface="Arial" panose="020B0604020202020204" pitchFamily="34" charset="0"/>
                        <a:buChar char="•"/>
                      </a:pPr>
                      <a:r>
                        <a:rPr lang="fr-FR" sz="2400" b="1" dirty="0">
                          <a:solidFill>
                            <a:srgbClr val="FF0000"/>
                          </a:solidFill>
                        </a:rPr>
                        <a:t>Les équipes pédagogiques sont à l’initiative du choix des APSA.</a:t>
                      </a:r>
                    </a:p>
                    <a:p>
                      <a:pPr marL="342900" indent="-342900" algn="l">
                        <a:buFont typeface="Arial" panose="020B0604020202020204" pitchFamily="34" charset="0"/>
                        <a:buChar char="•"/>
                      </a:pPr>
                      <a:endParaRPr lang="fr-FR" sz="2400" b="1" dirty="0"/>
                    </a:p>
                    <a:p>
                      <a:pPr marL="342900" indent="-342900" algn="l">
                        <a:buFont typeface="Arial" panose="020B0604020202020204" pitchFamily="34" charset="0"/>
                        <a:buChar char="•"/>
                      </a:pPr>
                      <a:r>
                        <a:rPr lang="fr-FR" sz="2400" b="1" dirty="0">
                          <a:solidFill>
                            <a:srgbClr val="FF0000"/>
                          </a:solidFill>
                        </a:rPr>
                        <a:t>Différentes modalités de pratiques </a:t>
                      </a:r>
                      <a:r>
                        <a:rPr lang="fr-FR" sz="2400" b="1" dirty="0"/>
                        <a:t>sont possibles tant qu’elles respectent l’intention principale du champ.</a:t>
                      </a:r>
                    </a:p>
                    <a:p>
                      <a:pPr marL="342900" indent="-342900" algn="l">
                        <a:buFont typeface="Arial" panose="020B0604020202020204" pitchFamily="34" charset="0"/>
                        <a:buChar char="•"/>
                      </a:pPr>
                      <a:endParaRPr lang="fr-FR" sz="2400" b="1" dirty="0"/>
                    </a:p>
                    <a:p>
                      <a:pPr marL="342900" indent="-342900" algn="l">
                        <a:buFont typeface="Arial" panose="020B0604020202020204" pitchFamily="34" charset="0"/>
                        <a:buChar char="•"/>
                      </a:pPr>
                      <a:r>
                        <a:rPr lang="fr-FR" sz="2400" b="1" dirty="0"/>
                        <a:t>Différentes modalités peuvent même être envisagées au sein d’une classe (lien au projet de classe).  </a:t>
                      </a:r>
                      <a:endParaRPr lang="fr-FR" sz="2400" dirty="0"/>
                    </a:p>
                  </a:txBody>
                  <a:tcPr/>
                </a:tc>
                <a:extLst>
                  <a:ext uri="{0D108BD9-81ED-4DB2-BD59-A6C34878D82A}">
                    <a16:rowId xmlns:a16="http://schemas.microsoft.com/office/drawing/2014/main" val="1937569463"/>
                  </a:ext>
                </a:extLst>
              </a:tr>
            </a:tbl>
          </a:graphicData>
        </a:graphic>
      </p:graphicFrame>
    </p:spTree>
    <p:extLst>
      <p:ext uri="{BB962C8B-B14F-4D97-AF65-F5344CB8AC3E}">
        <p14:creationId xmlns:p14="http://schemas.microsoft.com/office/powerpoint/2010/main" val="4707598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3DE8827-0190-4EAD-924D-7D518211F8BD}"/>
              </a:ext>
            </a:extLst>
          </p:cNvPr>
          <p:cNvSpPr>
            <a:spLocks noGrp="1"/>
          </p:cNvSpPr>
          <p:nvPr>
            <p:ph type="title"/>
          </p:nvPr>
        </p:nvSpPr>
        <p:spPr>
          <a:xfrm>
            <a:off x="838200" y="68826"/>
            <a:ext cx="10515600" cy="353961"/>
          </a:xfrm>
        </p:spPr>
        <p:txBody>
          <a:bodyPr>
            <a:normAutofit fontScale="90000"/>
          </a:bodyPr>
          <a:lstStyle/>
          <a:p>
            <a:pPr algn="ctr"/>
            <a:r>
              <a:rPr lang="fr-FR" b="1" dirty="0"/>
              <a:t>COMPETENCES</a:t>
            </a:r>
          </a:p>
        </p:txBody>
      </p:sp>
      <p:graphicFrame>
        <p:nvGraphicFramePr>
          <p:cNvPr id="4" name="Espace réservé du contenu 3">
            <a:extLst>
              <a:ext uri="{FF2B5EF4-FFF2-40B4-BE49-F238E27FC236}">
                <a16:creationId xmlns:a16="http://schemas.microsoft.com/office/drawing/2014/main" id="{16C14E85-1BD0-4EBC-82D3-167E31C55E56}"/>
              </a:ext>
            </a:extLst>
          </p:cNvPr>
          <p:cNvGraphicFramePr>
            <a:graphicFrameLocks noGrp="1"/>
          </p:cNvGraphicFramePr>
          <p:nvPr>
            <p:ph idx="1"/>
            <p:extLst>
              <p:ext uri="{D42A27DB-BD31-4B8C-83A1-F6EECF244321}">
                <p14:modId xmlns:p14="http://schemas.microsoft.com/office/powerpoint/2010/main" val="2166442984"/>
              </p:ext>
            </p:extLst>
          </p:nvPr>
        </p:nvGraphicFramePr>
        <p:xfrm>
          <a:off x="111967" y="711199"/>
          <a:ext cx="11799947" cy="5784491"/>
        </p:xfrm>
        <a:graphic>
          <a:graphicData uri="http://schemas.openxmlformats.org/drawingml/2006/table">
            <a:tbl>
              <a:tblPr firstRow="1" bandRow="1">
                <a:tableStyleId>{5C22544A-7EE6-4342-B048-85BDC9FD1C3A}</a:tableStyleId>
              </a:tblPr>
              <a:tblGrid>
                <a:gridCol w="11799947">
                  <a:extLst>
                    <a:ext uri="{9D8B030D-6E8A-4147-A177-3AD203B41FA5}">
                      <a16:colId xmlns:a16="http://schemas.microsoft.com/office/drawing/2014/main" val="307535498"/>
                    </a:ext>
                  </a:extLst>
                </a:gridCol>
              </a:tblGrid>
              <a:tr h="447832">
                <a:tc>
                  <a:txBody>
                    <a:bodyPr/>
                    <a:lstStyle/>
                    <a:p>
                      <a:pPr algn="ctr"/>
                      <a:r>
                        <a:rPr lang="fr-FR" dirty="0">
                          <a:solidFill>
                            <a:schemeClr val="tx1"/>
                          </a:solidFill>
                        </a:rPr>
                        <a:t>Programme 2019</a:t>
                      </a:r>
                    </a:p>
                  </a:txBody>
                  <a:tcPr>
                    <a:solidFill>
                      <a:schemeClr val="bg2"/>
                    </a:solidFill>
                  </a:tcPr>
                </a:tc>
                <a:extLst>
                  <a:ext uri="{0D108BD9-81ED-4DB2-BD59-A6C34878D82A}">
                    <a16:rowId xmlns:a16="http://schemas.microsoft.com/office/drawing/2014/main" val="2539397363"/>
                  </a:ext>
                </a:extLst>
              </a:tr>
              <a:tr h="5336659">
                <a:tc>
                  <a:txBody>
                    <a:bodyPr/>
                    <a:lstStyle/>
                    <a:p>
                      <a:pPr marL="285750" indent="-285750">
                        <a:buFont typeface="Wingdings" panose="05000000000000000000" pitchFamily="2" charset="2"/>
                        <a:buChar char="ü"/>
                      </a:pPr>
                      <a:r>
                        <a:rPr lang="fr-FR" sz="2800" b="1" dirty="0">
                          <a:solidFill>
                            <a:schemeClr val="tx1"/>
                          </a:solidFill>
                        </a:rPr>
                        <a:t>6 attendus de fin de lycée professionnel (</a:t>
                      </a:r>
                      <a:r>
                        <a:rPr lang="fr-FR" sz="2800" b="1" dirty="0">
                          <a:solidFill>
                            <a:srgbClr val="FF0000"/>
                          </a:solidFill>
                        </a:rPr>
                        <a:t>AFLP</a:t>
                      </a:r>
                      <a:r>
                        <a:rPr lang="fr-FR" sz="2800" b="1" dirty="0">
                          <a:solidFill>
                            <a:schemeClr val="tx1"/>
                          </a:solidFill>
                        </a:rPr>
                        <a:t>) dans chaque champ d’apprentissage. Les deux premiers ont une dominante motrice et technique. </a:t>
                      </a:r>
                      <a:endParaRPr lang="fr-FR" sz="2800" b="0" i="0" u="none" strike="noStrike" kern="1200" baseline="0" dirty="0">
                        <a:solidFill>
                          <a:schemeClr val="tx1"/>
                        </a:solidFill>
                        <a:latin typeface="+mn-lt"/>
                        <a:ea typeface="+mn-ea"/>
                        <a:cs typeface="+mn-cs"/>
                      </a:endParaRPr>
                    </a:p>
                    <a:p>
                      <a:pPr marL="0" indent="0">
                        <a:buFont typeface="Wingdings" panose="05000000000000000000" pitchFamily="2" charset="2"/>
                        <a:buNone/>
                      </a:pPr>
                      <a:endParaRPr lang="fr-FR" sz="2800" b="1" dirty="0">
                        <a:solidFill>
                          <a:schemeClr val="tx1"/>
                        </a:solidFill>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fr-FR" sz="2800" b="1" i="0" u="none" strike="noStrike" kern="1200" baseline="0" dirty="0">
                          <a:solidFill>
                            <a:schemeClr val="tx1"/>
                          </a:solidFill>
                          <a:latin typeface="+mn-lt"/>
                          <a:ea typeface="+mn-ea"/>
                          <a:cs typeface="+mn-cs"/>
                        </a:rPr>
                        <a:t> Des AFLP différents pour les CAP et pour les Bac Pro </a:t>
                      </a:r>
                      <a:r>
                        <a:rPr lang="fr-FR" sz="2800" b="0" i="0" u="none" strike="noStrike" kern="1200" baseline="0" dirty="0">
                          <a:solidFill>
                            <a:schemeClr val="tx1"/>
                          </a:solidFill>
                          <a:latin typeface="+mn-lt"/>
                          <a:ea typeface="+mn-ea"/>
                          <a:cs typeface="+mn-cs"/>
                        </a:rPr>
                        <a:t>(</a:t>
                      </a:r>
                      <a:r>
                        <a:rPr lang="fr-FR" sz="2800" b="0" i="0" u="none" strike="noStrike" kern="1200" baseline="0" dirty="0">
                          <a:solidFill>
                            <a:schemeClr val="dk1"/>
                          </a:solidFill>
                          <a:latin typeface="+mn-lt"/>
                          <a:ea typeface="+mn-ea"/>
                          <a:cs typeface="+mn-cs"/>
                        </a:rPr>
                        <a:t>spécificité des parcours et des caractéristiques des élèves qui s’y engagent).</a:t>
                      </a:r>
                    </a:p>
                    <a:p>
                      <a:endParaRPr lang="fr-FR" sz="2800" b="0" i="0" u="none" strike="noStrike" kern="1200" baseline="0" dirty="0">
                        <a:solidFill>
                          <a:schemeClr val="tx1"/>
                        </a:solidFill>
                        <a:latin typeface="+mn-lt"/>
                        <a:ea typeface="+mn-ea"/>
                        <a:cs typeface="+mn-cs"/>
                      </a:endParaRPr>
                    </a:p>
                    <a:p>
                      <a:pPr marL="285750" indent="-285750">
                        <a:buFont typeface="Wingdings" panose="05000000000000000000" pitchFamily="2" charset="2"/>
                        <a:buChar char="ü"/>
                      </a:pPr>
                      <a:r>
                        <a:rPr lang="fr-FR" sz="2800" b="1" i="0" u="none" strike="noStrike" kern="1200" baseline="0" dirty="0">
                          <a:solidFill>
                            <a:schemeClr val="tx1"/>
                          </a:solidFill>
                          <a:latin typeface="+mn-lt"/>
                          <a:ea typeface="+mn-ea"/>
                          <a:cs typeface="+mn-cs"/>
                        </a:rPr>
                        <a:t>Les contenus dans les APSA relèvent de la responsabilité des équipes </a:t>
                      </a:r>
                      <a:r>
                        <a:rPr lang="fr-FR" sz="2800" b="0" i="0" u="none" strike="noStrike" kern="1200" baseline="0" dirty="0">
                          <a:solidFill>
                            <a:schemeClr val="tx1"/>
                          </a:solidFill>
                          <a:latin typeface="+mn-lt"/>
                          <a:ea typeface="+mn-ea"/>
                          <a:cs typeface="+mn-cs"/>
                        </a:rPr>
                        <a:t>:</a:t>
                      </a:r>
                    </a:p>
                    <a:p>
                      <a:pPr marL="914400" lvl="1" indent="-457200">
                        <a:buFont typeface="Wingdings" panose="05000000000000000000" pitchFamily="2" charset="2"/>
                        <a:buChar char="Ø"/>
                      </a:pPr>
                      <a:r>
                        <a:rPr lang="fr-FR" sz="2800" b="1" i="0" u="none" strike="noStrike" kern="1200" baseline="0" dirty="0">
                          <a:solidFill>
                            <a:srgbClr val="C00000"/>
                          </a:solidFill>
                          <a:latin typeface="+mn-lt"/>
                          <a:ea typeface="+mn-ea"/>
                          <a:cs typeface="+mn-cs"/>
                        </a:rPr>
                        <a:t>Le programme fixe des attendus définis dans un champ d’apprentissage</a:t>
                      </a:r>
                    </a:p>
                    <a:p>
                      <a:pPr marL="914400" lvl="1" indent="-457200">
                        <a:buFont typeface="Wingdings" panose="05000000000000000000" pitchFamily="2" charset="2"/>
                        <a:buChar char="Ø"/>
                      </a:pPr>
                      <a:r>
                        <a:rPr lang="fr-FR" sz="2800" b="1" i="0" u="none" strike="noStrike" kern="1200" baseline="0" dirty="0">
                          <a:solidFill>
                            <a:srgbClr val="C00000"/>
                          </a:solidFill>
                          <a:latin typeface="+mn-lt"/>
                          <a:ea typeface="+mn-ea"/>
                          <a:cs typeface="+mn-cs"/>
                        </a:rPr>
                        <a:t>Les équipes pédagogiques les déclinent dans les APSA supports </a:t>
                      </a:r>
                    </a:p>
                  </a:txBody>
                  <a:tcPr/>
                </a:tc>
                <a:extLst>
                  <a:ext uri="{0D108BD9-81ED-4DB2-BD59-A6C34878D82A}">
                    <a16:rowId xmlns:a16="http://schemas.microsoft.com/office/drawing/2014/main" val="2650234549"/>
                  </a:ext>
                </a:extLst>
              </a:tr>
            </a:tbl>
          </a:graphicData>
        </a:graphic>
      </p:graphicFrame>
    </p:spTree>
    <p:extLst>
      <p:ext uri="{BB962C8B-B14F-4D97-AF65-F5344CB8AC3E}">
        <p14:creationId xmlns:p14="http://schemas.microsoft.com/office/powerpoint/2010/main" val="2843198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799020D-BFFA-41A7-995A-6BF33A3896B4}"/>
              </a:ext>
            </a:extLst>
          </p:cNvPr>
          <p:cNvSpPr>
            <a:spLocks noGrp="1"/>
          </p:cNvSpPr>
          <p:nvPr>
            <p:ph type="title"/>
          </p:nvPr>
        </p:nvSpPr>
        <p:spPr>
          <a:xfrm>
            <a:off x="838200" y="365126"/>
            <a:ext cx="10515600" cy="313300"/>
          </a:xfrm>
        </p:spPr>
        <p:txBody>
          <a:bodyPr>
            <a:noAutofit/>
          </a:bodyPr>
          <a:lstStyle/>
          <a:p>
            <a:pPr algn="ctr"/>
            <a:r>
              <a:rPr lang="fr-FR" sz="3600" b="1" dirty="0"/>
              <a:t>Parcours de formation : contraintes programmatiques</a:t>
            </a:r>
          </a:p>
        </p:txBody>
      </p:sp>
      <p:graphicFrame>
        <p:nvGraphicFramePr>
          <p:cNvPr id="4" name="Espace réservé du contenu 3">
            <a:extLst>
              <a:ext uri="{FF2B5EF4-FFF2-40B4-BE49-F238E27FC236}">
                <a16:creationId xmlns:a16="http://schemas.microsoft.com/office/drawing/2014/main" id="{15403493-86A1-4E91-8565-EC5AF1B5DA63}"/>
              </a:ext>
            </a:extLst>
          </p:cNvPr>
          <p:cNvGraphicFramePr>
            <a:graphicFrameLocks noGrp="1"/>
          </p:cNvGraphicFramePr>
          <p:nvPr>
            <p:ph idx="1"/>
            <p:extLst>
              <p:ext uri="{D42A27DB-BD31-4B8C-83A1-F6EECF244321}">
                <p14:modId xmlns:p14="http://schemas.microsoft.com/office/powerpoint/2010/main" val="2732921897"/>
              </p:ext>
            </p:extLst>
          </p:nvPr>
        </p:nvGraphicFramePr>
        <p:xfrm>
          <a:off x="143069" y="1130710"/>
          <a:ext cx="11039796" cy="4937760"/>
        </p:xfrm>
        <a:graphic>
          <a:graphicData uri="http://schemas.openxmlformats.org/drawingml/2006/table">
            <a:tbl>
              <a:tblPr firstRow="1" bandRow="1">
                <a:tableStyleId>{5C22544A-7EE6-4342-B048-85BDC9FD1C3A}</a:tableStyleId>
              </a:tblPr>
              <a:tblGrid>
                <a:gridCol w="11039796">
                  <a:extLst>
                    <a:ext uri="{9D8B030D-6E8A-4147-A177-3AD203B41FA5}">
                      <a16:colId xmlns:a16="http://schemas.microsoft.com/office/drawing/2014/main" val="607004376"/>
                    </a:ext>
                  </a:extLst>
                </a:gridCol>
              </a:tblGrid>
              <a:tr h="256665">
                <a:tc>
                  <a:txBody>
                    <a:bodyPr/>
                    <a:lstStyle/>
                    <a:p>
                      <a:pPr algn="ctr"/>
                      <a:r>
                        <a:rPr lang="fr-FR" dirty="0">
                          <a:solidFill>
                            <a:schemeClr val="tx1"/>
                          </a:solidFill>
                        </a:rPr>
                        <a:t>Programme 2019</a:t>
                      </a:r>
                    </a:p>
                  </a:txBody>
                  <a:tcPr>
                    <a:solidFill>
                      <a:schemeClr val="bg2"/>
                    </a:solidFill>
                  </a:tcPr>
                </a:tc>
                <a:extLst>
                  <a:ext uri="{0D108BD9-81ED-4DB2-BD59-A6C34878D82A}">
                    <a16:rowId xmlns:a16="http://schemas.microsoft.com/office/drawing/2014/main" val="1927476699"/>
                  </a:ext>
                </a:extLst>
              </a:tr>
              <a:tr h="4049598">
                <a:tc>
                  <a:txBody>
                    <a:bodyPr/>
                    <a:lstStyle/>
                    <a:p>
                      <a:pPr algn="ctr"/>
                      <a:r>
                        <a:rPr lang="fr-FR" sz="1400" b="1" dirty="0"/>
                        <a:t>Le parcours de formation doit permettre de </a:t>
                      </a:r>
                      <a:r>
                        <a:rPr lang="fr-FR" sz="1400" dirty="0"/>
                        <a:t>:</a:t>
                      </a:r>
                    </a:p>
                    <a:p>
                      <a:pPr algn="ctr"/>
                      <a:endParaRPr lang="fr-FR" sz="1400" dirty="0"/>
                    </a:p>
                    <a:p>
                      <a:pPr marL="342900" indent="-342900">
                        <a:buFont typeface="+mj-lt"/>
                        <a:buAutoNum type="arabicPeriod"/>
                      </a:pPr>
                      <a:r>
                        <a:rPr lang="fr-FR" sz="2800" b="1" dirty="0">
                          <a:solidFill>
                            <a:schemeClr val="tx1"/>
                          </a:solidFill>
                        </a:rPr>
                        <a:t>En CAP </a:t>
                      </a:r>
                      <a:r>
                        <a:rPr lang="fr-FR" sz="2800" b="0" dirty="0">
                          <a:solidFill>
                            <a:schemeClr val="tx1"/>
                          </a:solidFill>
                        </a:rPr>
                        <a:t>:</a:t>
                      </a:r>
                      <a:r>
                        <a:rPr lang="fr-FR" sz="2800" b="0" baseline="0" dirty="0">
                          <a:solidFill>
                            <a:schemeClr val="tx1"/>
                          </a:solidFill>
                        </a:rPr>
                        <a:t> </a:t>
                      </a:r>
                      <a:r>
                        <a:rPr lang="fr-FR" sz="2800" b="0" dirty="0">
                          <a:solidFill>
                            <a:schemeClr val="tx1"/>
                          </a:solidFill>
                        </a:rPr>
                        <a:t>Acquérir les AFLP dans </a:t>
                      </a:r>
                      <a:r>
                        <a:rPr lang="fr-FR" sz="2800" b="0" dirty="0">
                          <a:solidFill>
                            <a:srgbClr val="FF0000"/>
                          </a:solidFill>
                        </a:rPr>
                        <a:t>au moins 3 CA dont le CA5. </a:t>
                      </a:r>
                    </a:p>
                    <a:p>
                      <a:pPr marL="342900" indent="-342900">
                        <a:buFont typeface="+mj-lt"/>
                        <a:buAutoNum type="arabicPeriod"/>
                      </a:pPr>
                      <a:r>
                        <a:rPr lang="fr-FR" sz="2800" b="1" dirty="0">
                          <a:solidFill>
                            <a:schemeClr val="tx1"/>
                          </a:solidFill>
                        </a:rPr>
                        <a:t>En Bac Pro :</a:t>
                      </a:r>
                      <a:r>
                        <a:rPr lang="fr-FR" sz="2800" b="1" baseline="0" dirty="0">
                          <a:solidFill>
                            <a:schemeClr val="tx1"/>
                          </a:solidFill>
                        </a:rPr>
                        <a:t> </a:t>
                      </a:r>
                      <a:r>
                        <a:rPr lang="fr-FR" sz="2800" b="0" baseline="0" dirty="0">
                          <a:solidFill>
                            <a:schemeClr val="tx1"/>
                          </a:solidFill>
                        </a:rPr>
                        <a:t>A</a:t>
                      </a:r>
                      <a:r>
                        <a:rPr lang="fr-FR" sz="2800" b="0" dirty="0">
                          <a:solidFill>
                            <a:schemeClr val="tx1"/>
                          </a:solidFill>
                        </a:rPr>
                        <a:t>cquérir les AFLP dans au moins 4 CA et si les installations le permettent dans les 5CA. Le CA 5 doit être programmé sur 2 séquences (</a:t>
                      </a:r>
                      <a:r>
                        <a:rPr lang="fr-FR" sz="2800" b="1" dirty="0">
                          <a:solidFill>
                            <a:srgbClr val="C00000"/>
                          </a:solidFill>
                        </a:rPr>
                        <a:t>20 heures de pratique</a:t>
                      </a:r>
                      <a:r>
                        <a:rPr lang="fr-FR" sz="2800" b="0" dirty="0">
                          <a:solidFill>
                            <a:schemeClr val="tx1"/>
                          </a:solidFill>
                        </a:rPr>
                        <a:t>).</a:t>
                      </a:r>
                    </a:p>
                    <a:p>
                      <a:pPr marL="342900" indent="-342900">
                        <a:buFont typeface="+mj-lt"/>
                        <a:buAutoNum type="arabicPeriod"/>
                      </a:pPr>
                      <a:r>
                        <a:rPr lang="fr-FR" sz="2800" b="0" dirty="0">
                          <a:solidFill>
                            <a:schemeClr val="tx1"/>
                          </a:solidFill>
                        </a:rPr>
                        <a:t>Prévoir leur validation, tant que faire se peut dans </a:t>
                      </a:r>
                      <a:r>
                        <a:rPr lang="fr-FR" sz="2800" b="0" dirty="0">
                          <a:solidFill>
                            <a:srgbClr val="FF0000"/>
                          </a:solidFill>
                        </a:rPr>
                        <a:t>deux APSA par CA</a:t>
                      </a:r>
                      <a:r>
                        <a:rPr lang="fr-FR" sz="2800" b="0" dirty="0">
                          <a:solidFill>
                            <a:schemeClr val="tx1"/>
                          </a:solidFill>
                        </a:rPr>
                        <a:t>. </a:t>
                      </a:r>
                    </a:p>
                    <a:p>
                      <a:pPr marL="0" indent="0">
                        <a:buFont typeface="+mj-lt"/>
                        <a:buNone/>
                      </a:pPr>
                      <a:r>
                        <a:rPr lang="fr-FR" sz="2800" b="0" dirty="0">
                          <a:solidFill>
                            <a:schemeClr val="tx1"/>
                          </a:solidFill>
                        </a:rPr>
                        <a:t>4.</a:t>
                      </a:r>
                      <a:r>
                        <a:rPr lang="fr-FR" sz="2800" b="0" baseline="0" dirty="0">
                          <a:solidFill>
                            <a:schemeClr val="tx1"/>
                          </a:solidFill>
                        </a:rPr>
                        <a:t> </a:t>
                      </a:r>
                      <a:r>
                        <a:rPr lang="fr-FR" sz="2800" b="0" dirty="0">
                          <a:solidFill>
                            <a:schemeClr val="tx1"/>
                          </a:solidFill>
                        </a:rPr>
                        <a:t>Proposer une </a:t>
                      </a:r>
                      <a:r>
                        <a:rPr lang="fr-FR" sz="2800" b="0" dirty="0">
                          <a:solidFill>
                            <a:srgbClr val="FF0000"/>
                          </a:solidFill>
                        </a:rPr>
                        <a:t>offre de formation adaptée et diversifiée </a:t>
                      </a:r>
                      <a:r>
                        <a:rPr lang="fr-FR" sz="2800" b="0" dirty="0">
                          <a:solidFill>
                            <a:schemeClr val="tx1"/>
                          </a:solidFill>
                        </a:rPr>
                        <a:t>aux CAP et aux Bac Pro.</a:t>
                      </a:r>
                    </a:p>
                    <a:p>
                      <a:pPr marL="0" indent="0">
                        <a:buFont typeface="+mj-lt"/>
                        <a:buNone/>
                      </a:pPr>
                      <a:r>
                        <a:rPr lang="fr-FR" sz="2800" b="0" dirty="0">
                          <a:solidFill>
                            <a:schemeClr val="tx1"/>
                          </a:solidFill>
                        </a:rPr>
                        <a:t>5. Tout mettre en œuvre pour que les élèves puissent satisfaire au </a:t>
                      </a:r>
                      <a:r>
                        <a:rPr lang="fr-FR" sz="2800" b="0" dirty="0">
                          <a:solidFill>
                            <a:srgbClr val="FF0000"/>
                          </a:solidFill>
                        </a:rPr>
                        <a:t>savoir nager (AP, stage massé….).</a:t>
                      </a:r>
                      <a:endParaRPr lang="fr-FR" sz="1600" dirty="0"/>
                    </a:p>
                    <a:p>
                      <a:endParaRPr lang="fr-FR" sz="1400" dirty="0"/>
                    </a:p>
                  </a:txBody>
                  <a:tcPr/>
                </a:tc>
                <a:extLst>
                  <a:ext uri="{0D108BD9-81ED-4DB2-BD59-A6C34878D82A}">
                    <a16:rowId xmlns:a16="http://schemas.microsoft.com/office/drawing/2014/main" val="241302832"/>
                  </a:ext>
                </a:extLst>
              </a:tr>
            </a:tbl>
          </a:graphicData>
        </a:graphic>
      </p:graphicFrame>
    </p:spTree>
    <p:extLst>
      <p:ext uri="{BB962C8B-B14F-4D97-AF65-F5344CB8AC3E}">
        <p14:creationId xmlns:p14="http://schemas.microsoft.com/office/powerpoint/2010/main" val="10691465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11D75E5-FA30-4FA0-A8C0-0736428089FE}"/>
              </a:ext>
            </a:extLst>
          </p:cNvPr>
          <p:cNvSpPr>
            <a:spLocks noGrp="1"/>
          </p:cNvSpPr>
          <p:nvPr>
            <p:ph type="title"/>
          </p:nvPr>
        </p:nvSpPr>
        <p:spPr>
          <a:xfrm>
            <a:off x="838200" y="365131"/>
            <a:ext cx="10515600" cy="735887"/>
          </a:xfrm>
        </p:spPr>
        <p:txBody>
          <a:bodyPr/>
          <a:lstStyle/>
          <a:p>
            <a:pPr algn="ctr"/>
            <a:r>
              <a:rPr lang="fr-FR" b="1" dirty="0"/>
              <a:t>L’évaluation des acquis des élèves</a:t>
            </a:r>
          </a:p>
        </p:txBody>
      </p:sp>
      <p:graphicFrame>
        <p:nvGraphicFramePr>
          <p:cNvPr id="4" name="Espace réservé du contenu 3">
            <a:extLst>
              <a:ext uri="{FF2B5EF4-FFF2-40B4-BE49-F238E27FC236}">
                <a16:creationId xmlns:a16="http://schemas.microsoft.com/office/drawing/2014/main" id="{C1F0F35D-5ADA-4F52-BF9E-8A2FBDE925DB}"/>
              </a:ext>
            </a:extLst>
          </p:cNvPr>
          <p:cNvGraphicFramePr>
            <a:graphicFrameLocks noGrp="1"/>
          </p:cNvGraphicFramePr>
          <p:nvPr>
            <p:ph idx="1"/>
            <p:extLst>
              <p:ext uri="{D42A27DB-BD31-4B8C-83A1-F6EECF244321}">
                <p14:modId xmlns:p14="http://schemas.microsoft.com/office/powerpoint/2010/main" val="1961732981"/>
              </p:ext>
            </p:extLst>
          </p:nvPr>
        </p:nvGraphicFramePr>
        <p:xfrm>
          <a:off x="432620" y="1101726"/>
          <a:ext cx="11503742" cy="5515385"/>
        </p:xfrm>
        <a:graphic>
          <a:graphicData uri="http://schemas.openxmlformats.org/drawingml/2006/table">
            <a:tbl>
              <a:tblPr firstRow="1" bandRow="1">
                <a:tableStyleId>{5C22544A-7EE6-4342-B048-85BDC9FD1C3A}</a:tableStyleId>
              </a:tblPr>
              <a:tblGrid>
                <a:gridCol w="11503742">
                  <a:extLst>
                    <a:ext uri="{9D8B030D-6E8A-4147-A177-3AD203B41FA5}">
                      <a16:colId xmlns:a16="http://schemas.microsoft.com/office/drawing/2014/main" val="3605724814"/>
                    </a:ext>
                  </a:extLst>
                </a:gridCol>
              </a:tblGrid>
              <a:tr h="507721">
                <a:tc>
                  <a:txBody>
                    <a:bodyPr/>
                    <a:lstStyle/>
                    <a:p>
                      <a:pPr algn="ctr"/>
                      <a:r>
                        <a:rPr lang="fr-FR" dirty="0">
                          <a:solidFill>
                            <a:schemeClr val="tx1"/>
                          </a:solidFill>
                        </a:rPr>
                        <a:t>Programme 2019</a:t>
                      </a:r>
                    </a:p>
                  </a:txBody>
                  <a:tcPr>
                    <a:solidFill>
                      <a:schemeClr val="bg2">
                        <a:lumMod val="90000"/>
                      </a:schemeClr>
                    </a:solidFill>
                  </a:tcPr>
                </a:tc>
                <a:extLst>
                  <a:ext uri="{0D108BD9-81ED-4DB2-BD59-A6C34878D82A}">
                    <a16:rowId xmlns:a16="http://schemas.microsoft.com/office/drawing/2014/main" val="1474944823"/>
                  </a:ext>
                </a:extLst>
              </a:tr>
              <a:tr h="5007664">
                <a:tc>
                  <a:txBody>
                    <a:bodyPr/>
                    <a:lstStyle/>
                    <a:p>
                      <a:pPr marL="285750" indent="-285750">
                        <a:buFont typeface="Wingdings" panose="05000000000000000000" pitchFamily="2" charset="2"/>
                        <a:buChar char="ü"/>
                      </a:pPr>
                      <a:r>
                        <a:rPr lang="fr-FR" sz="2400" b="1" i="0" u="none" strike="noStrike" kern="1200" baseline="0" dirty="0">
                          <a:solidFill>
                            <a:srgbClr val="FF0000"/>
                          </a:solidFill>
                          <a:latin typeface="+mn-lt"/>
                          <a:ea typeface="+mn-ea"/>
                          <a:cs typeface="+mn-cs"/>
                        </a:rPr>
                        <a:t>L’évaluation des AFLP </a:t>
                      </a:r>
                      <a:r>
                        <a:rPr lang="fr-FR" sz="2400" b="1" i="0" u="none" strike="noStrike" kern="1200" baseline="0" dirty="0">
                          <a:solidFill>
                            <a:schemeClr val="dk1"/>
                          </a:solidFill>
                          <a:latin typeface="+mn-lt"/>
                          <a:ea typeface="+mn-ea"/>
                          <a:cs typeface="+mn-cs"/>
                        </a:rPr>
                        <a:t>= à l’issue d’un temps d’apprentissage suffisamment long</a:t>
                      </a:r>
                      <a:r>
                        <a:rPr lang="fr-FR" sz="2400" b="0" i="0" u="none" strike="noStrike" kern="1200" baseline="0" dirty="0">
                          <a:solidFill>
                            <a:schemeClr val="dk1"/>
                          </a:solidFill>
                          <a:latin typeface="+mn-lt"/>
                          <a:ea typeface="+mn-ea"/>
                          <a:cs typeface="+mn-cs"/>
                        </a:rPr>
                        <a:t>. </a:t>
                      </a:r>
                    </a:p>
                    <a:p>
                      <a:endParaRPr lang="fr-FR" sz="2400" b="0" i="0" u="none" strike="noStrike" kern="1200" baseline="0" dirty="0">
                        <a:solidFill>
                          <a:schemeClr val="dk1"/>
                        </a:solidFill>
                        <a:latin typeface="+mn-lt"/>
                        <a:ea typeface="+mn-ea"/>
                        <a:cs typeface="+mn-cs"/>
                      </a:endParaRPr>
                    </a:p>
                    <a:p>
                      <a:pPr marL="285750" indent="-285750">
                        <a:buFont typeface="Wingdings" panose="05000000000000000000" pitchFamily="2" charset="2"/>
                        <a:buChar char="ü"/>
                      </a:pPr>
                      <a:r>
                        <a:rPr lang="fr-FR" sz="2400" b="0" i="0" u="none" strike="noStrike" kern="1200" baseline="0" dirty="0">
                          <a:solidFill>
                            <a:schemeClr val="dk1"/>
                          </a:solidFill>
                          <a:latin typeface="+mn-lt"/>
                          <a:ea typeface="+mn-ea"/>
                          <a:cs typeface="+mn-cs"/>
                        </a:rPr>
                        <a:t>Les équipes pédagogiques doivent </a:t>
                      </a:r>
                      <a:r>
                        <a:rPr lang="fr-FR" sz="2400" b="1" i="0" u="none" strike="noStrike" kern="1200" baseline="0" dirty="0">
                          <a:solidFill>
                            <a:srgbClr val="FF0000"/>
                          </a:solidFill>
                          <a:latin typeface="+mn-lt"/>
                          <a:ea typeface="+mn-ea"/>
                          <a:cs typeface="+mn-cs"/>
                        </a:rPr>
                        <a:t>construire les situations </a:t>
                      </a:r>
                      <a:r>
                        <a:rPr lang="fr-FR" sz="2400" b="0" i="0" u="none" strike="noStrike" kern="1200" baseline="0" dirty="0">
                          <a:solidFill>
                            <a:schemeClr val="dk1"/>
                          </a:solidFill>
                          <a:latin typeface="+mn-lt"/>
                          <a:ea typeface="+mn-ea"/>
                          <a:cs typeface="+mn-cs"/>
                        </a:rPr>
                        <a:t>qui permettent d’atteindre </a:t>
                      </a:r>
                      <a:r>
                        <a:rPr lang="fr-FR" sz="2400" b="1" i="0" u="none" strike="noStrike" kern="1200" baseline="0" dirty="0">
                          <a:solidFill>
                            <a:srgbClr val="FF0000"/>
                          </a:solidFill>
                          <a:latin typeface="+mn-lt"/>
                          <a:ea typeface="+mn-ea"/>
                          <a:cs typeface="+mn-cs"/>
                        </a:rPr>
                        <a:t>les AFLP du champ d’apprentissage</a:t>
                      </a:r>
                      <a:r>
                        <a:rPr lang="fr-FR" sz="2400" b="0" i="0" u="none" strike="noStrike" kern="1200" baseline="0" dirty="0">
                          <a:solidFill>
                            <a:srgbClr val="FF0000"/>
                          </a:solidFill>
                          <a:latin typeface="+mn-lt"/>
                          <a:ea typeface="+mn-ea"/>
                          <a:cs typeface="+mn-cs"/>
                        </a:rPr>
                        <a:t>.</a:t>
                      </a:r>
                    </a:p>
                    <a:p>
                      <a:pPr marL="285750" indent="-285750">
                        <a:buFont typeface="Wingdings" panose="05000000000000000000" pitchFamily="2" charset="2"/>
                        <a:buChar char="ü"/>
                      </a:pPr>
                      <a:endParaRPr lang="fr-FR" sz="2400" b="0" i="0" u="none" strike="noStrike" kern="1200" baseline="0" dirty="0">
                        <a:solidFill>
                          <a:schemeClr val="dk1"/>
                        </a:solidFill>
                        <a:latin typeface="+mn-lt"/>
                        <a:ea typeface="+mn-ea"/>
                        <a:cs typeface="+mn-cs"/>
                      </a:endParaRPr>
                    </a:p>
                    <a:p>
                      <a:pPr marL="285750" indent="-285750">
                        <a:buFont typeface="Wingdings" panose="05000000000000000000" pitchFamily="2" charset="2"/>
                        <a:buChar char="ü"/>
                      </a:pPr>
                      <a:r>
                        <a:rPr lang="fr-FR" sz="2400" b="0" i="0" u="none" strike="noStrike" kern="1200" baseline="0" dirty="0">
                          <a:solidFill>
                            <a:schemeClr val="dk1"/>
                          </a:solidFill>
                          <a:latin typeface="+mn-lt"/>
                          <a:ea typeface="+mn-ea"/>
                          <a:cs typeface="+mn-cs"/>
                        </a:rPr>
                        <a:t>Elles doivent également caractériser les </a:t>
                      </a:r>
                      <a:r>
                        <a:rPr lang="fr-FR" sz="2400" b="1" i="0" u="none" strike="noStrike" kern="1200" baseline="0" dirty="0">
                          <a:solidFill>
                            <a:srgbClr val="FF0000"/>
                          </a:solidFill>
                          <a:latin typeface="+mn-lt"/>
                          <a:ea typeface="+mn-ea"/>
                          <a:cs typeface="+mn-cs"/>
                        </a:rPr>
                        <a:t>quatre degrés d’acquisition pour chacun des AFLP travaillés </a:t>
                      </a:r>
                      <a:r>
                        <a:rPr lang="fr-FR" sz="2400" b="0" i="0" u="none" strike="noStrike" kern="1200" baseline="0" dirty="0">
                          <a:solidFill>
                            <a:schemeClr val="dk1"/>
                          </a:solidFill>
                          <a:latin typeface="+mn-lt"/>
                          <a:ea typeface="+mn-ea"/>
                          <a:cs typeface="+mn-cs"/>
                        </a:rPr>
                        <a:t>dans l’APSA support. </a:t>
                      </a:r>
                    </a:p>
                    <a:p>
                      <a:endParaRPr lang="fr-FR" sz="2400" b="0" i="0" u="none" strike="noStrike" kern="1200" baseline="0" dirty="0">
                        <a:solidFill>
                          <a:schemeClr val="dk1"/>
                        </a:solidFill>
                        <a:latin typeface="+mn-lt"/>
                        <a:ea typeface="+mn-ea"/>
                        <a:cs typeface="+mn-cs"/>
                      </a:endParaRPr>
                    </a:p>
                    <a:p>
                      <a:pPr marL="285750" indent="-285750">
                        <a:buFont typeface="Wingdings" panose="05000000000000000000" pitchFamily="2" charset="2"/>
                        <a:buChar char="ü"/>
                      </a:pPr>
                      <a:r>
                        <a:rPr lang="fr-FR" sz="2400" b="0" i="0" u="none" strike="noStrike" kern="1200" baseline="0" dirty="0">
                          <a:solidFill>
                            <a:schemeClr val="dk1"/>
                          </a:solidFill>
                          <a:latin typeface="+mn-lt"/>
                          <a:ea typeface="+mn-ea"/>
                          <a:cs typeface="+mn-cs"/>
                        </a:rPr>
                        <a:t>La validation finale du degré d’acquisition de chaque AFLP s’envisage à l’échelle du cursus de formation. </a:t>
                      </a:r>
                      <a:r>
                        <a:rPr lang="fr-FR" sz="2400" b="0" i="0" u="none" strike="noStrike" kern="1200" baseline="0" dirty="0">
                          <a:solidFill>
                            <a:srgbClr val="FF0000"/>
                          </a:solidFill>
                          <a:latin typeface="+mn-lt"/>
                          <a:ea typeface="+mn-ea"/>
                          <a:cs typeface="+mn-cs"/>
                        </a:rPr>
                        <a:t>Dans la mesure du possible</a:t>
                      </a:r>
                      <a:r>
                        <a:rPr lang="fr-FR" sz="2400" b="0" i="0" u="none" strike="noStrike" kern="1200" baseline="0" dirty="0">
                          <a:solidFill>
                            <a:schemeClr val="dk1"/>
                          </a:solidFill>
                          <a:latin typeface="+mn-lt"/>
                          <a:ea typeface="+mn-ea"/>
                          <a:cs typeface="+mn-cs"/>
                        </a:rPr>
                        <a:t>, il convient de valider ces niveaux d’acquisition dans </a:t>
                      </a:r>
                      <a:r>
                        <a:rPr lang="fr-FR" sz="2400" b="1" i="0" u="none" strike="noStrike" kern="1200" baseline="0" dirty="0">
                          <a:solidFill>
                            <a:srgbClr val="FF0000"/>
                          </a:solidFill>
                          <a:latin typeface="+mn-lt"/>
                          <a:ea typeface="+mn-ea"/>
                          <a:cs typeface="+mn-cs"/>
                        </a:rPr>
                        <a:t>deux APSA différentes d’un même champ d’apprentissage </a:t>
                      </a:r>
                      <a:r>
                        <a:rPr lang="fr-FR" sz="2400" b="0" i="0" u="none" strike="noStrike" kern="1200" baseline="0" dirty="0">
                          <a:solidFill>
                            <a:schemeClr val="dk1"/>
                          </a:solidFill>
                          <a:latin typeface="+mn-lt"/>
                          <a:ea typeface="+mn-ea"/>
                          <a:cs typeface="+mn-cs"/>
                        </a:rPr>
                        <a:t>afin d’envisager des acquis durables et transférables</a:t>
                      </a:r>
                      <a:r>
                        <a:rPr lang="fr-FR" sz="2400" b="1" i="0" u="none" strike="noStrike" kern="1200" baseline="0" dirty="0">
                          <a:solidFill>
                            <a:srgbClr val="C00000"/>
                          </a:solidFill>
                          <a:latin typeface="+mn-lt"/>
                          <a:ea typeface="+mn-ea"/>
                          <a:cs typeface="+mn-cs"/>
                        </a:rPr>
                        <a:t>. </a:t>
                      </a:r>
                      <a:endParaRPr lang="fr-FR" sz="2400" b="1" dirty="0">
                        <a:solidFill>
                          <a:srgbClr val="C00000"/>
                        </a:solidFill>
                      </a:endParaRPr>
                    </a:p>
                  </a:txBody>
                  <a:tcPr/>
                </a:tc>
                <a:extLst>
                  <a:ext uri="{0D108BD9-81ED-4DB2-BD59-A6C34878D82A}">
                    <a16:rowId xmlns:a16="http://schemas.microsoft.com/office/drawing/2014/main" val="4069567353"/>
                  </a:ext>
                </a:extLst>
              </a:tr>
            </a:tbl>
          </a:graphicData>
        </a:graphic>
      </p:graphicFrame>
    </p:spTree>
    <p:extLst>
      <p:ext uri="{BB962C8B-B14F-4D97-AF65-F5344CB8AC3E}">
        <p14:creationId xmlns:p14="http://schemas.microsoft.com/office/powerpoint/2010/main" val="23285112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D98427F-A886-4500-BCAE-65F452F1AA7F}"/>
              </a:ext>
            </a:extLst>
          </p:cNvPr>
          <p:cNvSpPr>
            <a:spLocks noGrp="1"/>
          </p:cNvSpPr>
          <p:nvPr>
            <p:ph type="title"/>
          </p:nvPr>
        </p:nvSpPr>
        <p:spPr>
          <a:xfrm>
            <a:off x="838200" y="299439"/>
            <a:ext cx="10515600" cy="352629"/>
          </a:xfrm>
        </p:spPr>
        <p:txBody>
          <a:bodyPr>
            <a:normAutofit fontScale="90000"/>
          </a:bodyPr>
          <a:lstStyle/>
          <a:p>
            <a:pPr algn="ctr"/>
            <a:r>
              <a:rPr lang="fr-FR" dirty="0"/>
              <a:t>Le projet pédagogique EPS et l’AS</a:t>
            </a:r>
          </a:p>
        </p:txBody>
      </p:sp>
      <p:graphicFrame>
        <p:nvGraphicFramePr>
          <p:cNvPr id="4" name="Espace réservé du contenu 3">
            <a:extLst>
              <a:ext uri="{FF2B5EF4-FFF2-40B4-BE49-F238E27FC236}">
                <a16:creationId xmlns:a16="http://schemas.microsoft.com/office/drawing/2014/main" id="{AA3577E1-C5A9-4A57-BDEC-0B8FBC2FFEA6}"/>
              </a:ext>
            </a:extLst>
          </p:cNvPr>
          <p:cNvGraphicFramePr>
            <a:graphicFrameLocks noGrp="1"/>
          </p:cNvGraphicFramePr>
          <p:nvPr>
            <p:ph idx="1"/>
            <p:extLst>
              <p:ext uri="{D42A27DB-BD31-4B8C-83A1-F6EECF244321}">
                <p14:modId xmlns:p14="http://schemas.microsoft.com/office/powerpoint/2010/main" val="1834729028"/>
              </p:ext>
            </p:extLst>
          </p:nvPr>
        </p:nvGraphicFramePr>
        <p:xfrm>
          <a:off x="117989" y="787914"/>
          <a:ext cx="11956027" cy="6459396"/>
        </p:xfrm>
        <a:graphic>
          <a:graphicData uri="http://schemas.openxmlformats.org/drawingml/2006/table">
            <a:tbl>
              <a:tblPr firstRow="1" bandRow="1">
                <a:tableStyleId>{5C22544A-7EE6-4342-B048-85BDC9FD1C3A}</a:tableStyleId>
              </a:tblPr>
              <a:tblGrid>
                <a:gridCol w="11956027">
                  <a:extLst>
                    <a:ext uri="{9D8B030D-6E8A-4147-A177-3AD203B41FA5}">
                      <a16:colId xmlns:a16="http://schemas.microsoft.com/office/drawing/2014/main" val="3791051139"/>
                    </a:ext>
                  </a:extLst>
                </a:gridCol>
              </a:tblGrid>
              <a:tr h="424356">
                <a:tc>
                  <a:txBody>
                    <a:bodyPr/>
                    <a:lstStyle/>
                    <a:p>
                      <a:pPr algn="ctr"/>
                      <a:r>
                        <a:rPr lang="fr-FR" dirty="0">
                          <a:solidFill>
                            <a:schemeClr val="tx1"/>
                          </a:solidFill>
                        </a:rPr>
                        <a:t>Programme 2019</a:t>
                      </a:r>
                    </a:p>
                  </a:txBody>
                  <a:tcPr>
                    <a:solidFill>
                      <a:schemeClr val="bg2">
                        <a:lumMod val="90000"/>
                      </a:schemeClr>
                    </a:solidFill>
                  </a:tcPr>
                </a:tc>
                <a:extLst>
                  <a:ext uri="{0D108BD9-81ED-4DB2-BD59-A6C34878D82A}">
                    <a16:rowId xmlns:a16="http://schemas.microsoft.com/office/drawing/2014/main" val="395806737"/>
                  </a:ext>
                </a:extLst>
              </a:tr>
              <a:tr h="5198363">
                <a:tc>
                  <a:txBody>
                    <a:bodyPr/>
                    <a:lstStyle/>
                    <a:p>
                      <a:pPr algn="ctr"/>
                      <a:r>
                        <a:rPr lang="fr-FR" sz="1600" b="1" i="0" u="sng" strike="noStrike" kern="1200" baseline="0" dirty="0">
                          <a:solidFill>
                            <a:srgbClr val="C00000"/>
                          </a:solidFill>
                          <a:latin typeface="+mn-lt"/>
                          <a:ea typeface="+mn-ea"/>
                          <a:cs typeface="+mn-cs"/>
                        </a:rPr>
                        <a:t>Le projet pédagogique d’EPS est obligatoire</a:t>
                      </a:r>
                    </a:p>
                    <a:p>
                      <a:pPr algn="ctr"/>
                      <a:endParaRPr lang="fr-FR" sz="1600" b="1" i="0" u="sng" strike="noStrike" kern="1200" baseline="0" dirty="0">
                        <a:solidFill>
                          <a:srgbClr val="C00000"/>
                        </a:solidFill>
                        <a:latin typeface="+mn-lt"/>
                        <a:ea typeface="+mn-ea"/>
                        <a:cs typeface="+mn-cs"/>
                      </a:endParaRPr>
                    </a:p>
                    <a:p>
                      <a:pPr algn="l"/>
                      <a:r>
                        <a:rPr lang="fr-FR" sz="1800" b="1" i="0" u="none" strike="noStrike" kern="1200" baseline="0" dirty="0">
                          <a:solidFill>
                            <a:schemeClr val="dk1"/>
                          </a:solidFill>
                          <a:latin typeface="+mn-lt"/>
                          <a:ea typeface="+mn-ea"/>
                          <a:cs typeface="+mn-cs"/>
                        </a:rPr>
                        <a:t>Le projet pédagogique est conçu et partagé pour : </a:t>
                      </a:r>
                    </a:p>
                    <a:p>
                      <a:pPr marL="285750" indent="-285750" algn="l">
                        <a:buFont typeface="Wingdings" panose="05000000000000000000" pitchFamily="2" charset="2"/>
                        <a:buChar char="ü"/>
                      </a:pPr>
                      <a:r>
                        <a:rPr lang="fr-FR" sz="1800" b="0" i="0" u="none" strike="noStrike" kern="1200" baseline="0" dirty="0">
                          <a:solidFill>
                            <a:schemeClr val="dk1"/>
                          </a:solidFill>
                          <a:latin typeface="+mn-lt"/>
                          <a:ea typeface="+mn-ea"/>
                          <a:cs typeface="+mn-cs"/>
                        </a:rPr>
                        <a:t>Garantir des </a:t>
                      </a:r>
                      <a:r>
                        <a:rPr lang="fr-FR" sz="1800" b="0" i="0" u="none" strike="noStrike" kern="1200" baseline="0" dirty="0">
                          <a:solidFill>
                            <a:srgbClr val="FF0000"/>
                          </a:solidFill>
                          <a:latin typeface="+mn-lt"/>
                          <a:ea typeface="+mn-ea"/>
                          <a:cs typeface="+mn-cs"/>
                        </a:rPr>
                        <a:t>conditions d’enseignement optimales </a:t>
                      </a:r>
                      <a:r>
                        <a:rPr lang="fr-FR" sz="1800" b="0" i="0" u="none" strike="noStrike" kern="1200" baseline="0" dirty="0">
                          <a:solidFill>
                            <a:schemeClr val="dk1"/>
                          </a:solidFill>
                          <a:latin typeface="+mn-lt"/>
                          <a:ea typeface="+mn-ea"/>
                          <a:cs typeface="+mn-cs"/>
                        </a:rPr>
                        <a:t>(constitution de groupes, amélioration du taux d’encadrement au regard des exigences de sécurité en milieu aquatique ou dans les APPN). </a:t>
                      </a:r>
                    </a:p>
                    <a:p>
                      <a:pPr marL="0" indent="0" algn="l">
                        <a:buFont typeface="Wingdings" panose="05000000000000000000" pitchFamily="2" charset="2"/>
                        <a:buNone/>
                      </a:pPr>
                      <a:endParaRPr lang="fr-FR" sz="1800" b="0" i="0" u="none" strike="noStrike" kern="1200" baseline="0" dirty="0">
                        <a:solidFill>
                          <a:schemeClr val="dk1"/>
                        </a:solidFill>
                        <a:latin typeface="+mn-lt"/>
                        <a:ea typeface="+mn-ea"/>
                        <a:cs typeface="+mn-cs"/>
                      </a:endParaRPr>
                    </a:p>
                    <a:p>
                      <a:pPr marL="285750" indent="-285750" algn="l">
                        <a:buFont typeface="Wingdings" panose="05000000000000000000" pitchFamily="2" charset="2"/>
                        <a:buChar char="ü"/>
                      </a:pPr>
                      <a:r>
                        <a:rPr lang="fr-FR" sz="1800" b="0" i="0" u="none" strike="noStrike" kern="1200" baseline="0" dirty="0">
                          <a:solidFill>
                            <a:schemeClr val="dk1"/>
                          </a:solidFill>
                          <a:latin typeface="+mn-lt"/>
                          <a:ea typeface="+mn-ea"/>
                          <a:cs typeface="+mn-cs"/>
                        </a:rPr>
                        <a:t>Exploiter </a:t>
                      </a:r>
                      <a:r>
                        <a:rPr lang="fr-FR" sz="1800" b="0" i="0" u="none" strike="noStrike" kern="1200" baseline="0" dirty="0">
                          <a:solidFill>
                            <a:srgbClr val="FF0000"/>
                          </a:solidFill>
                          <a:latin typeface="+mn-lt"/>
                          <a:ea typeface="+mn-ea"/>
                          <a:cs typeface="+mn-cs"/>
                        </a:rPr>
                        <a:t>les usages du numérique </a:t>
                      </a:r>
                      <a:r>
                        <a:rPr lang="fr-FR" sz="1800" b="0" i="0" u="none" strike="noStrike" kern="1200" baseline="0" dirty="0">
                          <a:solidFill>
                            <a:schemeClr val="dk1"/>
                          </a:solidFill>
                          <a:latin typeface="+mn-lt"/>
                          <a:ea typeface="+mn-ea"/>
                          <a:cs typeface="+mn-cs"/>
                        </a:rPr>
                        <a:t>dans les apprentissages en EPS.</a:t>
                      </a:r>
                    </a:p>
                    <a:p>
                      <a:pPr marL="0" indent="0" algn="l">
                        <a:buFont typeface="Wingdings" panose="05000000000000000000" pitchFamily="2" charset="2"/>
                        <a:buNone/>
                      </a:pPr>
                      <a:endParaRPr lang="fr-FR" sz="1800" b="0" i="0" u="none" strike="noStrike" kern="1200" baseline="0" dirty="0">
                        <a:solidFill>
                          <a:schemeClr val="dk1"/>
                        </a:solidFill>
                        <a:latin typeface="+mn-lt"/>
                        <a:ea typeface="+mn-ea"/>
                        <a:cs typeface="+mn-cs"/>
                      </a:endParaRPr>
                    </a:p>
                    <a:p>
                      <a:pPr marL="285750" indent="-285750" algn="l">
                        <a:buFont typeface="Wingdings" panose="05000000000000000000" pitchFamily="2" charset="2"/>
                        <a:buChar char="ü"/>
                      </a:pPr>
                      <a:r>
                        <a:rPr lang="fr-FR" sz="1800" b="0" i="0" u="none" strike="noStrike" kern="1200" baseline="0" dirty="0">
                          <a:solidFill>
                            <a:schemeClr val="dk1"/>
                          </a:solidFill>
                          <a:latin typeface="+mn-lt"/>
                          <a:ea typeface="+mn-ea"/>
                          <a:cs typeface="+mn-cs"/>
                        </a:rPr>
                        <a:t>Proposer des </a:t>
                      </a:r>
                      <a:r>
                        <a:rPr lang="fr-FR" sz="1800" b="0" i="0" u="none" strike="noStrike" kern="1200" baseline="0" dirty="0">
                          <a:solidFill>
                            <a:srgbClr val="FF0000"/>
                          </a:solidFill>
                          <a:latin typeface="+mn-lt"/>
                          <a:ea typeface="+mn-ea"/>
                          <a:cs typeface="+mn-cs"/>
                        </a:rPr>
                        <a:t>traitements didactiques adaptés aux élèves à besoins particuliers.</a:t>
                      </a:r>
                    </a:p>
                    <a:p>
                      <a:pPr marL="0" indent="0" algn="l">
                        <a:buFont typeface="Wingdings" panose="05000000000000000000" pitchFamily="2" charset="2"/>
                        <a:buNone/>
                      </a:pPr>
                      <a:r>
                        <a:rPr lang="fr-FR" sz="1800" b="0" i="0" u="none" strike="noStrike" kern="1200" baseline="0" dirty="0">
                          <a:solidFill>
                            <a:srgbClr val="FF0000"/>
                          </a:solidFill>
                          <a:latin typeface="+mn-lt"/>
                          <a:ea typeface="+mn-ea"/>
                          <a:cs typeface="+mn-cs"/>
                        </a:rPr>
                        <a:t> </a:t>
                      </a:r>
                    </a:p>
                    <a:p>
                      <a:pPr marL="285750" indent="-285750" algn="l">
                        <a:buFont typeface="Wingdings" panose="05000000000000000000" pitchFamily="2" charset="2"/>
                        <a:buChar char="ü"/>
                      </a:pPr>
                      <a:r>
                        <a:rPr lang="fr-FR" sz="1800" b="0" i="0" u="none" strike="noStrike" kern="1200" baseline="0" dirty="0">
                          <a:solidFill>
                            <a:srgbClr val="FF0000"/>
                          </a:solidFill>
                          <a:latin typeface="+mn-lt"/>
                          <a:ea typeface="+mn-ea"/>
                          <a:cs typeface="+mn-cs"/>
                        </a:rPr>
                        <a:t>Gérer les inaptitudes </a:t>
                      </a:r>
                      <a:r>
                        <a:rPr lang="fr-FR" sz="1800" b="0" i="0" u="none" strike="noStrike" kern="1200" baseline="0" dirty="0">
                          <a:solidFill>
                            <a:schemeClr val="dk1"/>
                          </a:solidFill>
                          <a:latin typeface="+mn-lt"/>
                          <a:ea typeface="+mn-ea"/>
                          <a:cs typeface="+mn-cs"/>
                        </a:rPr>
                        <a:t>(l’ensemble de la communauté éducative portera une attention particulière à la concordance entre l’aptitude professionnelle requise (stage et atelier) et une pratique adaptée de l’élève en EPS) : </a:t>
                      </a:r>
                      <a:r>
                        <a:rPr lang="fr-FR" sz="1800" b="1" i="0" u="none" strike="noStrike" kern="1200" baseline="0" dirty="0">
                          <a:solidFill>
                            <a:srgbClr val="C00000"/>
                          </a:solidFill>
                          <a:latin typeface="+mn-lt"/>
                          <a:ea typeface="+mn-ea"/>
                          <a:cs typeface="+mn-cs"/>
                        </a:rPr>
                        <a:t>Bien distinguer dispense et inaptitude</a:t>
                      </a:r>
                      <a:r>
                        <a:rPr lang="fr-FR" sz="1800" b="0" i="0" u="none" strike="noStrike" kern="1200" baseline="0" dirty="0">
                          <a:solidFill>
                            <a:schemeClr val="dk1"/>
                          </a:solidFill>
                          <a:latin typeface="+mn-lt"/>
                          <a:ea typeface="+mn-ea"/>
                          <a:cs typeface="+mn-cs"/>
                        </a:rPr>
                        <a:t> (</a:t>
                      </a:r>
                      <a:r>
                        <a:rPr lang="fr-FR" sz="1800" b="1" i="1" u="none" strike="noStrike" kern="1200" baseline="0" dirty="0">
                          <a:solidFill>
                            <a:schemeClr val="dk1"/>
                          </a:solidFill>
                          <a:latin typeface="+mn-lt"/>
                          <a:ea typeface="+mn-ea"/>
                          <a:cs typeface="+mn-cs"/>
                        </a:rPr>
                        <a:t>CF. Courrier de la Rectrice en 2013 à inclure dans les règlements intérieurs de vos projets EPS</a:t>
                      </a:r>
                      <a:r>
                        <a:rPr lang="fr-FR" sz="1800" b="0" i="0" u="none" strike="noStrike" kern="1200" baseline="0" dirty="0">
                          <a:solidFill>
                            <a:schemeClr val="dk1"/>
                          </a:solidFill>
                          <a:latin typeface="+mn-lt"/>
                          <a:ea typeface="+mn-ea"/>
                          <a:cs typeface="+mn-cs"/>
                        </a:rPr>
                        <a:t>).</a:t>
                      </a:r>
                    </a:p>
                    <a:p>
                      <a:pPr marL="0" indent="0" algn="l">
                        <a:buFont typeface="Wingdings" panose="05000000000000000000" pitchFamily="2" charset="2"/>
                        <a:buNone/>
                      </a:pPr>
                      <a:endParaRPr lang="fr-FR" sz="1800" b="0" i="0" u="none" strike="noStrike" kern="1200" baseline="0" dirty="0">
                        <a:solidFill>
                          <a:schemeClr val="dk1"/>
                        </a:solidFill>
                        <a:latin typeface="+mn-lt"/>
                        <a:ea typeface="+mn-ea"/>
                        <a:cs typeface="+mn-cs"/>
                      </a:endParaRPr>
                    </a:p>
                    <a:p>
                      <a:pPr marL="285750" indent="-285750" algn="l">
                        <a:buFont typeface="Wingdings" panose="05000000000000000000" pitchFamily="2" charset="2"/>
                        <a:buChar char="ü"/>
                      </a:pPr>
                      <a:r>
                        <a:rPr lang="fr-FR" sz="1800" b="0" i="0" u="none" strike="noStrike" kern="1200" baseline="0" dirty="0">
                          <a:solidFill>
                            <a:schemeClr val="dk1"/>
                          </a:solidFill>
                          <a:latin typeface="+mn-lt"/>
                          <a:ea typeface="+mn-ea"/>
                          <a:cs typeface="+mn-cs"/>
                        </a:rPr>
                        <a:t>Intégrer des organisations singulières (APPN).</a:t>
                      </a:r>
                    </a:p>
                    <a:p>
                      <a:pPr marL="0" indent="0" algn="l">
                        <a:buFont typeface="Wingdings" panose="05000000000000000000" pitchFamily="2" charset="2"/>
                        <a:buNone/>
                      </a:pPr>
                      <a:endParaRPr lang="fr-FR" sz="1800" b="0" i="0" u="none" strike="noStrike" kern="1200" baseline="0" dirty="0">
                        <a:solidFill>
                          <a:schemeClr val="dk1"/>
                        </a:solidFill>
                        <a:latin typeface="+mn-lt"/>
                        <a:ea typeface="+mn-ea"/>
                        <a:cs typeface="+mn-cs"/>
                      </a:endParaRPr>
                    </a:p>
                    <a:p>
                      <a:pPr marL="285750" indent="-285750" algn="l">
                        <a:buFont typeface="Wingdings" panose="05000000000000000000" pitchFamily="2" charset="2"/>
                        <a:buChar char="ü"/>
                      </a:pPr>
                      <a:r>
                        <a:rPr lang="fr-FR" sz="1800" b="0" i="0" u="none" strike="noStrike" kern="1200" baseline="0" dirty="0">
                          <a:solidFill>
                            <a:srgbClr val="FF0000"/>
                          </a:solidFill>
                          <a:latin typeface="+mn-lt"/>
                          <a:ea typeface="+mn-ea"/>
                          <a:cs typeface="+mn-cs"/>
                        </a:rPr>
                        <a:t>Permettre un travail interdisciplinaire notamment avec le programme de prévention-santé-environnement (PSE). </a:t>
                      </a:r>
                    </a:p>
                    <a:p>
                      <a:pPr marL="285750" indent="-285750" algn="l">
                        <a:buFont typeface="Wingdings" panose="05000000000000000000" pitchFamily="2" charset="2"/>
                        <a:buChar char="ü"/>
                      </a:pPr>
                      <a:endParaRPr lang="fr-FR" sz="1800" b="0" i="0" u="none" strike="noStrike" kern="1200" baseline="0" dirty="0">
                        <a:solidFill>
                          <a:srgbClr val="FF0000"/>
                        </a:solidFill>
                        <a:latin typeface="+mn-lt"/>
                        <a:ea typeface="+mn-ea"/>
                        <a:cs typeface="+mn-cs"/>
                      </a:endParaRPr>
                    </a:p>
                    <a:p>
                      <a:pPr marL="285750" indent="-285750">
                        <a:buFont typeface="Arial" panose="020B0604020202020204" pitchFamily="34" charset="0"/>
                        <a:buChar char="•"/>
                      </a:pPr>
                      <a:r>
                        <a:rPr lang="fr-FR" sz="1800" b="0" i="0" u="none" strike="noStrike" kern="1200" baseline="0" dirty="0">
                          <a:solidFill>
                            <a:srgbClr val="FF0000"/>
                          </a:solidFill>
                          <a:latin typeface="+mn-lt"/>
                          <a:ea typeface="+mn-ea"/>
                          <a:cs typeface="+mn-cs"/>
                        </a:rPr>
                        <a:t>L’AS : </a:t>
                      </a:r>
                      <a:r>
                        <a:rPr lang="fr-FR" sz="1800" dirty="0"/>
                        <a:t>Le projet s’inscrit dans le projet EPS/EPLE </a:t>
                      </a:r>
                      <a:r>
                        <a:rPr lang="fr-FR" sz="1800" dirty="0">
                          <a:solidFill>
                            <a:srgbClr val="FF0000"/>
                          </a:solidFill>
                        </a:rPr>
                        <a:t>ET </a:t>
                      </a:r>
                      <a:r>
                        <a:rPr lang="fr-FR" sz="1800" dirty="0"/>
                        <a:t>dans le plan de développement du sport scolaire </a:t>
                      </a:r>
                    </a:p>
                    <a:p>
                      <a:pPr marL="285750" indent="-285750">
                        <a:buFont typeface="Arial" panose="020B0604020202020204" pitchFamily="34" charset="0"/>
                        <a:buChar char="•"/>
                      </a:pPr>
                      <a:r>
                        <a:rPr lang="fr-FR" sz="1800" b="1" dirty="0">
                          <a:solidFill>
                            <a:srgbClr val="C00000"/>
                          </a:solidFill>
                        </a:rPr>
                        <a:t>Implication à valoriser dans les bulletins .</a:t>
                      </a:r>
                      <a:endParaRPr lang="fr-FR" sz="1800" dirty="0"/>
                    </a:p>
                    <a:p>
                      <a:pPr marL="0" indent="0" algn="l">
                        <a:buFont typeface="Wingdings" panose="05000000000000000000" pitchFamily="2" charset="2"/>
                        <a:buNone/>
                      </a:pPr>
                      <a:endParaRPr lang="fr-FR" sz="1800" b="0" i="0" u="none" strike="noStrike" kern="1200" baseline="0" dirty="0">
                        <a:solidFill>
                          <a:srgbClr val="FF0000"/>
                        </a:solidFill>
                        <a:latin typeface="+mn-lt"/>
                        <a:ea typeface="+mn-ea"/>
                        <a:cs typeface="+mn-cs"/>
                      </a:endParaRPr>
                    </a:p>
                    <a:p>
                      <a:pPr algn="l"/>
                      <a:endParaRPr lang="fr-FR" sz="1600" b="1" i="0" u="sng" strike="noStrike" kern="1200" baseline="0" dirty="0">
                        <a:solidFill>
                          <a:srgbClr val="C00000"/>
                        </a:solidFill>
                        <a:latin typeface="+mn-lt"/>
                        <a:ea typeface="+mn-ea"/>
                        <a:cs typeface="+mn-cs"/>
                      </a:endParaRPr>
                    </a:p>
                  </a:txBody>
                  <a:tcPr/>
                </a:tc>
                <a:extLst>
                  <a:ext uri="{0D108BD9-81ED-4DB2-BD59-A6C34878D82A}">
                    <a16:rowId xmlns:a16="http://schemas.microsoft.com/office/drawing/2014/main" val="2762258341"/>
                  </a:ext>
                </a:extLst>
              </a:tr>
            </a:tbl>
          </a:graphicData>
        </a:graphic>
      </p:graphicFrame>
    </p:spTree>
    <p:extLst>
      <p:ext uri="{BB962C8B-B14F-4D97-AF65-F5344CB8AC3E}">
        <p14:creationId xmlns:p14="http://schemas.microsoft.com/office/powerpoint/2010/main" val="9651167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700671" y="-72697"/>
            <a:ext cx="10798628" cy="835025"/>
          </a:xfrm>
        </p:spPr>
        <p:txBody>
          <a:bodyPr>
            <a:noAutofit/>
          </a:bodyPr>
          <a:lstStyle/>
          <a:p>
            <a:pPr algn="ctr"/>
            <a:r>
              <a:rPr lang="fr-FR" sz="4000" b="1" dirty="0">
                <a:effectLst>
                  <a:outerShdw blurRad="38100" dist="38100" dir="2700000" algn="tl">
                    <a:srgbClr val="000000">
                      <a:alpha val="43137"/>
                    </a:srgbClr>
                  </a:outerShdw>
                </a:effectLst>
                <a:latin typeface="+mn-lt"/>
              </a:rPr>
              <a:t>Résumé des programmes</a:t>
            </a:r>
          </a:p>
        </p:txBody>
      </p:sp>
      <p:sp>
        <p:nvSpPr>
          <p:cNvPr id="3" name="Rectangle à coins arrondis 2"/>
          <p:cNvSpPr/>
          <p:nvPr/>
        </p:nvSpPr>
        <p:spPr>
          <a:xfrm>
            <a:off x="653139" y="1121844"/>
            <a:ext cx="4364435" cy="85980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white"/>
                </a:solidFill>
                <a:effectLst/>
                <a:uLnTx/>
                <a:uFillTx/>
                <a:latin typeface="Calibri" panose="020F0502020204030204"/>
                <a:ea typeface="+mn-ea"/>
                <a:cs typeface="+mn-cs"/>
              </a:rPr>
              <a:t>Passage obligé par les 5 champs d’apprentissage</a:t>
            </a:r>
          </a:p>
        </p:txBody>
      </p:sp>
      <p:sp>
        <p:nvSpPr>
          <p:cNvPr id="19" name="Rectangle à coins arrondis 18"/>
          <p:cNvSpPr/>
          <p:nvPr/>
        </p:nvSpPr>
        <p:spPr>
          <a:xfrm>
            <a:off x="5258532" y="1088943"/>
            <a:ext cx="4364435" cy="859809"/>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black"/>
                </a:solidFill>
                <a:effectLst/>
                <a:uLnTx/>
                <a:uFillTx/>
                <a:latin typeface="Calibri" panose="020F0502020204030204"/>
                <a:ea typeface="+mn-ea"/>
                <a:cs typeface="+mn-cs"/>
              </a:rPr>
              <a:t>Au moins 4 champs d’apprentissage</a:t>
            </a:r>
          </a:p>
        </p:txBody>
      </p:sp>
      <p:sp>
        <p:nvSpPr>
          <p:cNvPr id="4" name="ZoneTexte 3"/>
          <p:cNvSpPr txBox="1"/>
          <p:nvPr/>
        </p:nvSpPr>
        <p:spPr>
          <a:xfrm>
            <a:off x="271006" y="344816"/>
            <a:ext cx="1184235" cy="52322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800" b="1" i="0" u="none" strike="noStrike" kern="1200" cap="none" spc="0" normalizeH="0" baseline="0" noProof="0" dirty="0">
                <a:ln>
                  <a:noFill/>
                </a:ln>
                <a:solidFill>
                  <a:srgbClr val="002060"/>
                </a:solidFill>
                <a:effectLst>
                  <a:outerShdw blurRad="38100" dist="38100" dir="2700000" algn="tl">
                    <a:srgbClr val="000000">
                      <a:alpha val="43137"/>
                    </a:srgbClr>
                  </a:outerShdw>
                </a:effectLst>
                <a:uLnTx/>
                <a:uFillTx/>
                <a:latin typeface="Calibri" panose="020F0502020204030204"/>
                <a:ea typeface="+mn-ea"/>
                <a:cs typeface="+mn-cs"/>
              </a:rPr>
              <a:t>En LGT</a:t>
            </a:r>
          </a:p>
        </p:txBody>
      </p:sp>
      <p:sp>
        <p:nvSpPr>
          <p:cNvPr id="20" name="ZoneTexte 19"/>
          <p:cNvSpPr txBox="1"/>
          <p:nvPr/>
        </p:nvSpPr>
        <p:spPr>
          <a:xfrm>
            <a:off x="10522750" y="164296"/>
            <a:ext cx="976549" cy="52322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8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Calibri" panose="020F0502020204030204"/>
                <a:ea typeface="+mn-ea"/>
                <a:cs typeface="+mn-cs"/>
              </a:rPr>
              <a:t>En LP</a:t>
            </a:r>
          </a:p>
        </p:txBody>
      </p:sp>
      <p:sp>
        <p:nvSpPr>
          <p:cNvPr id="21" name="Rectangle à coins arrondis 20"/>
          <p:cNvSpPr/>
          <p:nvPr/>
        </p:nvSpPr>
        <p:spPr>
          <a:xfrm>
            <a:off x="9860268" y="1088942"/>
            <a:ext cx="2132453" cy="859809"/>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black"/>
                </a:solidFill>
                <a:effectLst/>
                <a:uLnTx/>
                <a:uFillTx/>
                <a:latin typeface="Calibri" panose="020F0502020204030204"/>
                <a:ea typeface="+mn-ea"/>
                <a:cs typeface="+mn-cs"/>
              </a:rPr>
              <a:t>Au moins 3 champs d’apprentissage</a:t>
            </a:r>
          </a:p>
        </p:txBody>
      </p:sp>
      <p:sp>
        <p:nvSpPr>
          <p:cNvPr id="22" name="Rectangle à coins arrondis 21"/>
          <p:cNvSpPr/>
          <p:nvPr/>
        </p:nvSpPr>
        <p:spPr>
          <a:xfrm>
            <a:off x="653138" y="2079558"/>
            <a:ext cx="4364435" cy="85980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white"/>
                </a:solidFill>
                <a:effectLst/>
                <a:uLnTx/>
                <a:uFillTx/>
                <a:latin typeface="Calibri" panose="020F0502020204030204"/>
                <a:ea typeface="+mn-ea"/>
                <a:cs typeface="+mn-cs"/>
              </a:rPr>
              <a:t>3 ou 4 AFL : attendus de fin de lycée</a:t>
            </a:r>
          </a:p>
        </p:txBody>
      </p:sp>
      <p:sp>
        <p:nvSpPr>
          <p:cNvPr id="23" name="Rectangle à coins arrondis 22"/>
          <p:cNvSpPr/>
          <p:nvPr/>
        </p:nvSpPr>
        <p:spPr>
          <a:xfrm>
            <a:off x="5258535" y="2060378"/>
            <a:ext cx="4364435" cy="859809"/>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black"/>
                </a:solidFill>
                <a:effectLst/>
                <a:uLnTx/>
                <a:uFillTx/>
                <a:latin typeface="Calibri" panose="020F0502020204030204"/>
                <a:ea typeface="+mn-ea"/>
                <a:cs typeface="+mn-cs"/>
              </a:rPr>
              <a:t> 6 AFLP : attendus de fin de lycée pro</a:t>
            </a:r>
          </a:p>
        </p:txBody>
      </p:sp>
      <p:sp>
        <p:nvSpPr>
          <p:cNvPr id="24" name="Rectangle à coins arrondis 23"/>
          <p:cNvSpPr/>
          <p:nvPr/>
        </p:nvSpPr>
        <p:spPr>
          <a:xfrm>
            <a:off x="9860267" y="2079557"/>
            <a:ext cx="2132453" cy="859809"/>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black"/>
                </a:solidFill>
                <a:effectLst/>
                <a:uLnTx/>
                <a:uFillTx/>
                <a:latin typeface="Calibri" panose="020F0502020204030204"/>
                <a:ea typeface="+mn-ea"/>
                <a:cs typeface="+mn-cs"/>
              </a:rPr>
              <a:t>AFLP </a:t>
            </a:r>
            <a:r>
              <a:rPr kumimoji="0" lang="fr-FR" sz="3200" b="0" i="0" u="none" strike="noStrike" kern="1200" cap="none" spc="0" normalizeH="0" baseline="0" noProof="0" dirty="0">
                <a:ln>
                  <a:noFill/>
                </a:ln>
                <a:solidFill>
                  <a:prstClr val="black"/>
                </a:solidFill>
                <a:effectLst/>
                <a:uLnTx/>
                <a:uFillTx/>
                <a:latin typeface="Calibri" panose="020F0502020204030204"/>
                <a:ea typeface="+mn-ea"/>
                <a:cs typeface="+mn-cs"/>
              </a:rPr>
              <a:t>≠</a:t>
            </a:r>
          </a:p>
        </p:txBody>
      </p:sp>
      <p:sp>
        <p:nvSpPr>
          <p:cNvPr id="5" name="ZoneTexte 4"/>
          <p:cNvSpPr txBox="1"/>
          <p:nvPr/>
        </p:nvSpPr>
        <p:spPr>
          <a:xfrm>
            <a:off x="7140028" y="738024"/>
            <a:ext cx="601447" cy="4001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000" b="1" i="0" u="none" strike="noStrike" kern="1200" cap="none" spc="0" normalizeH="0" baseline="0" noProof="0" dirty="0">
                <a:ln>
                  <a:noFill/>
                </a:ln>
                <a:solidFill>
                  <a:srgbClr val="C00000"/>
                </a:solidFill>
                <a:effectLst/>
                <a:uLnTx/>
                <a:uFillTx/>
                <a:latin typeface="Calibri" panose="020F0502020204030204"/>
                <a:ea typeface="+mn-ea"/>
                <a:cs typeface="+mn-cs"/>
              </a:rPr>
              <a:t>BCP</a:t>
            </a:r>
          </a:p>
        </p:txBody>
      </p:sp>
      <p:sp>
        <p:nvSpPr>
          <p:cNvPr id="25" name="ZoneTexte 24"/>
          <p:cNvSpPr txBox="1"/>
          <p:nvPr/>
        </p:nvSpPr>
        <p:spPr>
          <a:xfrm>
            <a:off x="10629431" y="738024"/>
            <a:ext cx="612668" cy="4001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000" b="1" i="0" u="none" strike="noStrike" kern="1200" cap="none" spc="0" normalizeH="0" baseline="0" noProof="0" dirty="0">
                <a:ln>
                  <a:noFill/>
                </a:ln>
                <a:solidFill>
                  <a:srgbClr val="C00000"/>
                </a:solidFill>
                <a:effectLst/>
                <a:uLnTx/>
                <a:uFillTx/>
                <a:latin typeface="Calibri" panose="020F0502020204030204"/>
                <a:ea typeface="+mn-ea"/>
                <a:cs typeface="+mn-cs"/>
              </a:rPr>
              <a:t>CAP</a:t>
            </a:r>
          </a:p>
        </p:txBody>
      </p:sp>
      <p:sp>
        <p:nvSpPr>
          <p:cNvPr id="26" name="Rectangle à coins arrondis 25"/>
          <p:cNvSpPr/>
          <p:nvPr/>
        </p:nvSpPr>
        <p:spPr>
          <a:xfrm>
            <a:off x="653137" y="3037272"/>
            <a:ext cx="4364435" cy="85980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white"/>
                </a:solidFill>
                <a:effectLst/>
                <a:uLnTx/>
                <a:uFillTx/>
                <a:latin typeface="Calibri" panose="020F0502020204030204"/>
                <a:ea typeface="+mn-ea"/>
                <a:cs typeface="+mn-cs"/>
              </a:rPr>
              <a:t>CA5 sur un temps long d’apprentissage</a:t>
            </a:r>
          </a:p>
        </p:txBody>
      </p:sp>
      <p:sp>
        <p:nvSpPr>
          <p:cNvPr id="27" name="Rectangle à coins arrondis 26"/>
          <p:cNvSpPr/>
          <p:nvPr/>
        </p:nvSpPr>
        <p:spPr>
          <a:xfrm>
            <a:off x="5258528" y="3031813"/>
            <a:ext cx="4364435" cy="859809"/>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black"/>
                </a:solidFill>
                <a:effectLst/>
                <a:uLnTx/>
                <a:uFillTx/>
                <a:latin typeface="Calibri" panose="020F0502020204030204"/>
                <a:ea typeface="+mn-ea"/>
                <a:cs typeface="+mn-cs"/>
              </a:rPr>
              <a:t> CA5 sur 2 séquences</a:t>
            </a:r>
          </a:p>
        </p:txBody>
      </p:sp>
      <p:sp>
        <p:nvSpPr>
          <p:cNvPr id="28" name="Rectangle à coins arrondis 27"/>
          <p:cNvSpPr/>
          <p:nvPr/>
        </p:nvSpPr>
        <p:spPr>
          <a:xfrm>
            <a:off x="9860266" y="3037272"/>
            <a:ext cx="2132453" cy="859809"/>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black"/>
                </a:solidFill>
                <a:effectLst/>
                <a:uLnTx/>
                <a:uFillTx/>
                <a:latin typeface="Calibri" panose="020F0502020204030204"/>
                <a:ea typeface="+mn-ea"/>
                <a:cs typeface="+mn-cs"/>
              </a:rPr>
              <a:t>CA5 sur au moins une des années </a:t>
            </a:r>
            <a:endParaRPr kumimoji="0" lang="fr-FR" sz="3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9" name="Rectangle à coins arrondis 28"/>
          <p:cNvSpPr/>
          <p:nvPr/>
        </p:nvSpPr>
        <p:spPr>
          <a:xfrm>
            <a:off x="653143" y="3994986"/>
            <a:ext cx="4364435" cy="85980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white"/>
                </a:solidFill>
                <a:effectLst/>
                <a:uLnTx/>
                <a:uFillTx/>
                <a:latin typeface="Calibri" panose="020F0502020204030204"/>
                <a:ea typeface="+mn-ea"/>
                <a:cs typeface="+mn-cs"/>
              </a:rPr>
              <a:t>2</a:t>
            </a:r>
            <a:r>
              <a:rPr kumimoji="0" lang="fr-FR" sz="1800" b="0" i="0" u="none" strike="noStrike" kern="1200" cap="none" spc="0" normalizeH="0" baseline="30000" noProof="0" dirty="0">
                <a:ln>
                  <a:noFill/>
                </a:ln>
                <a:solidFill>
                  <a:prstClr val="white"/>
                </a:solidFill>
                <a:effectLst/>
                <a:uLnTx/>
                <a:uFillTx/>
                <a:latin typeface="Calibri" panose="020F0502020204030204"/>
                <a:ea typeface="+mn-ea"/>
                <a:cs typeface="+mn-cs"/>
              </a:rPr>
              <a:t>nde</a:t>
            </a:r>
            <a:r>
              <a:rPr kumimoji="0" lang="fr-FR" sz="1800" b="0" i="0" u="none" strike="noStrike" kern="1200" cap="none" spc="0" normalizeH="0" baseline="0" noProof="0" dirty="0">
                <a:ln>
                  <a:noFill/>
                </a:ln>
                <a:solidFill>
                  <a:prstClr val="white"/>
                </a:solidFill>
                <a:effectLst/>
                <a:uLnTx/>
                <a:uFillTx/>
                <a:latin typeface="Calibri" panose="020F0502020204030204"/>
                <a:ea typeface="+mn-ea"/>
                <a:cs typeface="+mn-cs"/>
              </a:rPr>
              <a:t> engagés dans un processus de création artistique : danse ou arts du cirque</a:t>
            </a:r>
          </a:p>
        </p:txBody>
      </p:sp>
      <p:sp>
        <p:nvSpPr>
          <p:cNvPr id="30" name="Rectangle à coins arrondis 29"/>
          <p:cNvSpPr/>
          <p:nvPr/>
        </p:nvSpPr>
        <p:spPr>
          <a:xfrm>
            <a:off x="653143" y="4962380"/>
            <a:ext cx="4364435" cy="85980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white"/>
                </a:solidFill>
                <a:effectLst/>
                <a:uLnTx/>
                <a:uFillTx/>
                <a:latin typeface="Calibri" panose="020F0502020204030204"/>
                <a:ea typeface="+mn-ea"/>
                <a:cs typeface="+mn-cs"/>
              </a:rPr>
              <a:t>Une liste nationale d’APSA, 5 APSA académique max, 1 APSA établissement</a:t>
            </a:r>
          </a:p>
        </p:txBody>
      </p:sp>
      <p:sp>
        <p:nvSpPr>
          <p:cNvPr id="31" name="Rectangle à coins arrondis 30"/>
          <p:cNvSpPr/>
          <p:nvPr/>
        </p:nvSpPr>
        <p:spPr>
          <a:xfrm>
            <a:off x="653143" y="5910414"/>
            <a:ext cx="4364435" cy="85980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white"/>
                </a:solidFill>
                <a:effectLst/>
                <a:uLnTx/>
                <a:uFillTx/>
                <a:latin typeface="Calibri" panose="020F0502020204030204"/>
                <a:ea typeface="+mn-ea"/>
                <a:cs typeface="+mn-cs"/>
              </a:rPr>
              <a:t>3 séquences d’enseignement par an comme repère</a:t>
            </a:r>
          </a:p>
        </p:txBody>
      </p:sp>
      <p:sp>
        <p:nvSpPr>
          <p:cNvPr id="32" name="Rectangle à coins arrondis 31"/>
          <p:cNvSpPr/>
          <p:nvPr/>
        </p:nvSpPr>
        <p:spPr>
          <a:xfrm>
            <a:off x="5258526" y="5901204"/>
            <a:ext cx="6734193" cy="859809"/>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black"/>
                </a:solidFill>
                <a:effectLst/>
                <a:uLnTx/>
                <a:uFillTx/>
                <a:latin typeface="Calibri" panose="020F0502020204030204"/>
                <a:ea typeface="+mn-ea"/>
                <a:cs typeface="+mn-cs"/>
              </a:rPr>
              <a:t> Si possible, validation des AFLP dans 2 APSA </a:t>
            </a:r>
            <a:r>
              <a:rPr kumimoji="0" lang="fr-FR" sz="2800" b="0" i="0" u="none" strike="noStrike" kern="1200" cap="none" spc="0" normalizeH="0" baseline="0" noProof="0" dirty="0">
                <a:ln>
                  <a:noFill/>
                </a:ln>
                <a:solidFill>
                  <a:prstClr val="black"/>
                </a:solidFill>
                <a:effectLst/>
                <a:uLnTx/>
                <a:uFillTx/>
                <a:latin typeface="Calibri" panose="020F0502020204030204"/>
                <a:ea typeface="+mn-ea"/>
                <a:cs typeface="+mn-cs"/>
              </a:rPr>
              <a:t>≠</a:t>
            </a:r>
            <a:r>
              <a:rPr kumimoji="0" lang="fr-FR" sz="1800" b="0" i="0" u="none" strike="noStrike" kern="1200" cap="none" spc="0" normalizeH="0" baseline="0" noProof="0" dirty="0">
                <a:ln>
                  <a:noFill/>
                </a:ln>
                <a:solidFill>
                  <a:prstClr val="black"/>
                </a:solidFill>
                <a:effectLst/>
                <a:uLnTx/>
                <a:uFillTx/>
                <a:latin typeface="Calibri" panose="020F0502020204030204"/>
                <a:ea typeface="+mn-ea"/>
                <a:cs typeface="+mn-cs"/>
              </a:rPr>
              <a:t> d’un même champ.  Prévoir des temps suffisants pour l’apprentissage.</a:t>
            </a:r>
          </a:p>
        </p:txBody>
      </p:sp>
      <p:sp>
        <p:nvSpPr>
          <p:cNvPr id="33" name="Rectangle à coins arrondis 32"/>
          <p:cNvSpPr/>
          <p:nvPr/>
        </p:nvSpPr>
        <p:spPr>
          <a:xfrm>
            <a:off x="5258537" y="3994985"/>
            <a:ext cx="6734184" cy="859809"/>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black"/>
                </a:solidFill>
                <a:effectLst/>
                <a:uLnTx/>
                <a:uFillTx/>
                <a:latin typeface="Calibri" panose="020F0502020204030204"/>
                <a:ea typeface="+mn-ea"/>
                <a:cs typeface="+mn-cs"/>
              </a:rPr>
              <a:t> Savoir Nager: tout doit être mis en œuvre pour valider ASSN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black"/>
                </a:solidFill>
                <a:effectLst/>
                <a:uLnTx/>
                <a:uFillTx/>
                <a:latin typeface="Calibri" panose="020F0502020204030204"/>
                <a:ea typeface="+mn-ea"/>
                <a:cs typeface="+mn-cs"/>
              </a:rPr>
              <a:t>Enjeu national de santé publique</a:t>
            </a:r>
          </a:p>
        </p:txBody>
      </p:sp>
      <p:sp>
        <p:nvSpPr>
          <p:cNvPr id="34" name="Rectangle à coins arrondis 33"/>
          <p:cNvSpPr/>
          <p:nvPr/>
        </p:nvSpPr>
        <p:spPr>
          <a:xfrm>
            <a:off x="5258526" y="4940239"/>
            <a:ext cx="6734193" cy="859809"/>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black"/>
                </a:solidFill>
                <a:effectLst/>
                <a:uLnTx/>
                <a:uFillTx/>
                <a:latin typeface="Calibri" panose="020F0502020204030204"/>
                <a:ea typeface="+mn-ea"/>
                <a:cs typeface="+mn-cs"/>
              </a:rPr>
              <a:t> Pas de liste nationale d’APSA, mais des exemples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black"/>
                </a:solidFill>
                <a:effectLst/>
                <a:uLnTx/>
                <a:uFillTx/>
                <a:latin typeface="Calibri" panose="020F0502020204030204"/>
                <a:ea typeface="+mn-ea"/>
                <a:cs typeface="+mn-cs"/>
              </a:rPr>
              <a:t>Biathlon, raid, rando, double dutch, escrime, futsal, ultimate, crossfit</a:t>
            </a:r>
          </a:p>
        </p:txBody>
      </p:sp>
    </p:spTree>
    <p:extLst>
      <p:ext uri="{BB962C8B-B14F-4D97-AF65-F5344CB8AC3E}">
        <p14:creationId xmlns:p14="http://schemas.microsoft.com/office/powerpoint/2010/main" val="2797513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fade">
                                      <p:cBhvr>
                                        <p:cTn id="12" dur="500"/>
                                        <p:tgtEl>
                                          <p:spTgt spid="1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fade">
                                      <p:cBhvr>
                                        <p:cTn id="17" dur="500"/>
                                        <p:tgtEl>
                                          <p:spTgt spid="2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fade">
                                      <p:cBhvr>
                                        <p:cTn id="22" dur="500"/>
                                        <p:tgtEl>
                                          <p:spTgt spid="2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fade">
                                      <p:cBhvr>
                                        <p:cTn id="27" dur="500"/>
                                        <p:tgtEl>
                                          <p:spTgt spid="23"/>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4"/>
                                        </p:tgtEl>
                                        <p:attrNameLst>
                                          <p:attrName>style.visibility</p:attrName>
                                        </p:attrNameLst>
                                      </p:cBhvr>
                                      <p:to>
                                        <p:strVal val="visible"/>
                                      </p:to>
                                    </p:set>
                                    <p:animEffect transition="in" filter="fade">
                                      <p:cBhvr>
                                        <p:cTn id="32" dur="500"/>
                                        <p:tgtEl>
                                          <p:spTgt spid="24"/>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6"/>
                                        </p:tgtEl>
                                        <p:attrNameLst>
                                          <p:attrName>style.visibility</p:attrName>
                                        </p:attrNameLst>
                                      </p:cBhvr>
                                      <p:to>
                                        <p:strVal val="visible"/>
                                      </p:to>
                                    </p:set>
                                    <p:animEffect transition="in" filter="fade">
                                      <p:cBhvr>
                                        <p:cTn id="37" dur="500"/>
                                        <p:tgtEl>
                                          <p:spTgt spid="26"/>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7"/>
                                        </p:tgtEl>
                                        <p:attrNameLst>
                                          <p:attrName>style.visibility</p:attrName>
                                        </p:attrNameLst>
                                      </p:cBhvr>
                                      <p:to>
                                        <p:strVal val="visible"/>
                                      </p:to>
                                    </p:set>
                                    <p:animEffect transition="in" filter="fade">
                                      <p:cBhvr>
                                        <p:cTn id="42" dur="500"/>
                                        <p:tgtEl>
                                          <p:spTgt spid="27"/>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8"/>
                                        </p:tgtEl>
                                        <p:attrNameLst>
                                          <p:attrName>style.visibility</p:attrName>
                                        </p:attrNameLst>
                                      </p:cBhvr>
                                      <p:to>
                                        <p:strVal val="visible"/>
                                      </p:to>
                                    </p:set>
                                    <p:animEffect transition="in" filter="fade">
                                      <p:cBhvr>
                                        <p:cTn id="47" dur="500"/>
                                        <p:tgtEl>
                                          <p:spTgt spid="28"/>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9"/>
                                        </p:tgtEl>
                                        <p:attrNameLst>
                                          <p:attrName>style.visibility</p:attrName>
                                        </p:attrNameLst>
                                      </p:cBhvr>
                                      <p:to>
                                        <p:strVal val="visible"/>
                                      </p:to>
                                    </p:set>
                                    <p:animEffect transition="in" filter="fade">
                                      <p:cBhvr>
                                        <p:cTn id="52" dur="500"/>
                                        <p:tgtEl>
                                          <p:spTgt spid="29"/>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3"/>
                                        </p:tgtEl>
                                        <p:attrNameLst>
                                          <p:attrName>style.visibility</p:attrName>
                                        </p:attrNameLst>
                                      </p:cBhvr>
                                      <p:to>
                                        <p:strVal val="visible"/>
                                      </p:to>
                                    </p:set>
                                    <p:animEffect transition="in" filter="fade">
                                      <p:cBhvr>
                                        <p:cTn id="57" dur="500"/>
                                        <p:tgtEl>
                                          <p:spTgt spid="33"/>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0"/>
                                        </p:tgtEl>
                                        <p:attrNameLst>
                                          <p:attrName>style.visibility</p:attrName>
                                        </p:attrNameLst>
                                      </p:cBhvr>
                                      <p:to>
                                        <p:strVal val="visible"/>
                                      </p:to>
                                    </p:set>
                                    <p:animEffect transition="in" filter="fade">
                                      <p:cBhvr>
                                        <p:cTn id="62" dur="500"/>
                                        <p:tgtEl>
                                          <p:spTgt spid="30"/>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34"/>
                                        </p:tgtEl>
                                        <p:attrNameLst>
                                          <p:attrName>style.visibility</p:attrName>
                                        </p:attrNameLst>
                                      </p:cBhvr>
                                      <p:to>
                                        <p:strVal val="visible"/>
                                      </p:to>
                                    </p:set>
                                    <p:animEffect transition="in" filter="fade">
                                      <p:cBhvr>
                                        <p:cTn id="67" dur="500"/>
                                        <p:tgtEl>
                                          <p:spTgt spid="34"/>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31"/>
                                        </p:tgtEl>
                                        <p:attrNameLst>
                                          <p:attrName>style.visibility</p:attrName>
                                        </p:attrNameLst>
                                      </p:cBhvr>
                                      <p:to>
                                        <p:strVal val="visible"/>
                                      </p:to>
                                    </p:set>
                                    <p:animEffect transition="in" filter="fade">
                                      <p:cBhvr>
                                        <p:cTn id="72" dur="500"/>
                                        <p:tgtEl>
                                          <p:spTgt spid="31"/>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32"/>
                                        </p:tgtEl>
                                        <p:attrNameLst>
                                          <p:attrName>style.visibility</p:attrName>
                                        </p:attrNameLst>
                                      </p:cBhvr>
                                      <p:to>
                                        <p:strVal val="visible"/>
                                      </p:to>
                                    </p:set>
                                    <p:animEffect transition="in" filter="fade">
                                      <p:cBhvr>
                                        <p:cTn id="77"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9" grpId="0" animBg="1"/>
      <p:bldP spid="21" grpId="0" animBg="1"/>
      <p:bldP spid="22" grpId="0" animBg="1"/>
      <p:bldP spid="23" grpId="0" animBg="1"/>
      <p:bldP spid="24" grpId="0" animBg="1"/>
      <p:bldP spid="26" grpId="0" animBg="1"/>
      <p:bldP spid="27" grpId="0" animBg="1"/>
      <p:bldP spid="28" grpId="0" animBg="1"/>
      <p:bldP spid="29" grpId="0" animBg="1"/>
      <p:bldP spid="30" grpId="0" animBg="1"/>
      <p:bldP spid="31" grpId="0" animBg="1"/>
      <p:bldP spid="32" grpId="0" animBg="1"/>
      <p:bldP spid="33" grpId="0" animBg="1"/>
      <p:bldP spid="3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60385"/>
            <a:ext cx="10515600" cy="741873"/>
          </a:xfrm>
          <a:solidFill>
            <a:schemeClr val="accent2">
              <a:lumMod val="20000"/>
              <a:lumOff val="80000"/>
            </a:schemeClr>
          </a:solidFill>
        </p:spPr>
        <p:txBody>
          <a:bodyPr>
            <a:normAutofit/>
          </a:bodyPr>
          <a:lstStyle/>
          <a:p>
            <a:pPr algn="ctr"/>
            <a:r>
              <a:rPr lang="fr-FR" b="1" dirty="0"/>
              <a:t>Nouvelles grilles horaires</a:t>
            </a:r>
          </a:p>
        </p:txBody>
      </p:sp>
      <p:sp>
        <p:nvSpPr>
          <p:cNvPr id="3" name="Espace réservé du contenu 2"/>
          <p:cNvSpPr>
            <a:spLocks noGrp="1"/>
          </p:cNvSpPr>
          <p:nvPr>
            <p:ph idx="1"/>
          </p:nvPr>
        </p:nvSpPr>
        <p:spPr>
          <a:xfrm>
            <a:off x="838200" y="888520"/>
            <a:ext cx="10515600" cy="5796951"/>
          </a:xfrm>
          <a:solidFill>
            <a:schemeClr val="accent1">
              <a:lumMod val="20000"/>
              <a:lumOff val="80000"/>
            </a:schemeClr>
          </a:solidFill>
        </p:spPr>
        <p:txBody>
          <a:bodyPr>
            <a:normAutofit lnSpcReduction="10000"/>
          </a:bodyPr>
          <a:lstStyle/>
          <a:p>
            <a:r>
              <a:rPr lang="fr-FR" dirty="0"/>
              <a:t>Des </a:t>
            </a:r>
            <a:r>
              <a:rPr lang="fr-FR" b="1" dirty="0"/>
              <a:t>volumes horaires annualisés </a:t>
            </a:r>
            <a:r>
              <a:rPr lang="fr-FR" dirty="0"/>
              <a:t>pour les enseignements professionnels, généraux et l’accompagnement.</a:t>
            </a:r>
          </a:p>
          <a:p>
            <a:r>
              <a:rPr lang="fr-FR" b="1" dirty="0"/>
              <a:t>En EPS : </a:t>
            </a:r>
          </a:p>
          <a:p>
            <a:r>
              <a:rPr lang="fr-FR" b="1" i="1" u="sng" dirty="0"/>
              <a:t>Bac PRO </a:t>
            </a:r>
            <a:r>
              <a:rPr lang="fr-FR" dirty="0"/>
              <a:t>= </a:t>
            </a:r>
            <a:r>
              <a:rPr lang="fr-FR" b="1" dirty="0">
                <a:solidFill>
                  <a:srgbClr val="C00000"/>
                </a:solidFill>
              </a:rPr>
              <a:t>75h en 2</a:t>
            </a:r>
            <a:r>
              <a:rPr lang="fr-FR" b="1" baseline="30000" dirty="0">
                <a:solidFill>
                  <a:srgbClr val="C00000"/>
                </a:solidFill>
              </a:rPr>
              <a:t>nde</a:t>
            </a:r>
            <a:r>
              <a:rPr lang="fr-FR" dirty="0"/>
              <a:t>, </a:t>
            </a:r>
            <a:r>
              <a:rPr lang="fr-FR" b="1" dirty="0">
                <a:solidFill>
                  <a:srgbClr val="00B050"/>
                </a:solidFill>
              </a:rPr>
              <a:t>70h en 1</a:t>
            </a:r>
            <a:r>
              <a:rPr lang="fr-FR" b="1" baseline="30000" dirty="0">
                <a:solidFill>
                  <a:srgbClr val="00B050"/>
                </a:solidFill>
              </a:rPr>
              <a:t>ère</a:t>
            </a:r>
            <a:r>
              <a:rPr lang="fr-FR" b="1" dirty="0">
                <a:solidFill>
                  <a:srgbClr val="00B050"/>
                </a:solidFill>
              </a:rPr>
              <a:t> </a:t>
            </a:r>
            <a:r>
              <a:rPr lang="fr-FR" dirty="0"/>
              <a:t>, </a:t>
            </a:r>
            <a:r>
              <a:rPr lang="fr-FR" b="1" dirty="0">
                <a:solidFill>
                  <a:srgbClr val="0070C0"/>
                </a:solidFill>
              </a:rPr>
              <a:t>65h en Terminale </a:t>
            </a:r>
            <a:r>
              <a:rPr lang="fr-FR" dirty="0"/>
              <a:t>(total de 210h)</a:t>
            </a:r>
          </a:p>
          <a:p>
            <a:r>
              <a:rPr lang="fr-FR" b="1" i="1" u="sng" dirty="0"/>
              <a:t>CAP</a:t>
            </a:r>
            <a:r>
              <a:rPr lang="fr-FR" dirty="0"/>
              <a:t> </a:t>
            </a:r>
            <a:r>
              <a:rPr lang="fr-FR" b="1" dirty="0">
                <a:solidFill>
                  <a:schemeClr val="accent4"/>
                </a:solidFill>
              </a:rPr>
              <a:t>= 72,5h en 1</a:t>
            </a:r>
            <a:r>
              <a:rPr lang="fr-FR" b="1" baseline="30000" dirty="0">
                <a:solidFill>
                  <a:schemeClr val="accent4"/>
                </a:solidFill>
              </a:rPr>
              <a:t>ère</a:t>
            </a:r>
            <a:r>
              <a:rPr lang="fr-FR" b="1" dirty="0">
                <a:solidFill>
                  <a:schemeClr val="accent4"/>
                </a:solidFill>
              </a:rPr>
              <a:t> année</a:t>
            </a:r>
            <a:r>
              <a:rPr lang="fr-FR" b="1" dirty="0">
                <a:solidFill>
                  <a:schemeClr val="accent3"/>
                </a:solidFill>
              </a:rPr>
              <a:t>, 65h en 2</a:t>
            </a:r>
            <a:r>
              <a:rPr lang="fr-FR" b="1" baseline="30000" dirty="0">
                <a:solidFill>
                  <a:schemeClr val="accent3"/>
                </a:solidFill>
              </a:rPr>
              <a:t>ème</a:t>
            </a:r>
            <a:r>
              <a:rPr lang="fr-FR" b="1" dirty="0">
                <a:solidFill>
                  <a:schemeClr val="accent3"/>
                </a:solidFill>
              </a:rPr>
              <a:t> année </a:t>
            </a:r>
            <a:r>
              <a:rPr lang="fr-FR" dirty="0"/>
              <a:t>(total de 137,5h)</a:t>
            </a:r>
          </a:p>
          <a:p>
            <a:pPr algn="ctr"/>
            <a:r>
              <a:rPr lang="fr-FR" b="1" dirty="0"/>
              <a:t>Application de ces nouvelles grilles horaires :</a:t>
            </a:r>
          </a:p>
          <a:p>
            <a:r>
              <a:rPr lang="fr-FR" b="1" dirty="0"/>
              <a:t>*Rentrée 2019 </a:t>
            </a:r>
            <a:r>
              <a:rPr lang="fr-FR" dirty="0"/>
              <a:t>: 1</a:t>
            </a:r>
            <a:r>
              <a:rPr lang="fr-FR" baseline="30000" dirty="0"/>
              <a:t>ère</a:t>
            </a:r>
            <a:r>
              <a:rPr lang="fr-FR" dirty="0"/>
              <a:t> année CAP et 2</a:t>
            </a:r>
            <a:r>
              <a:rPr lang="fr-FR" baseline="30000" dirty="0"/>
              <a:t>nd</a:t>
            </a:r>
            <a:r>
              <a:rPr lang="fr-FR" dirty="0"/>
              <a:t> BAC PRO </a:t>
            </a:r>
          </a:p>
          <a:p>
            <a:r>
              <a:rPr lang="fr-FR" b="1" dirty="0"/>
              <a:t>*Rentrée 2020 </a:t>
            </a:r>
            <a:r>
              <a:rPr lang="fr-FR" dirty="0"/>
              <a:t>: 2</a:t>
            </a:r>
            <a:r>
              <a:rPr lang="fr-FR" baseline="30000" dirty="0"/>
              <a:t>ème</a:t>
            </a:r>
            <a:r>
              <a:rPr lang="fr-FR" dirty="0"/>
              <a:t> année CAP et 1</a:t>
            </a:r>
            <a:r>
              <a:rPr lang="fr-FR" baseline="30000" dirty="0"/>
              <a:t>ère</a:t>
            </a:r>
            <a:r>
              <a:rPr lang="fr-FR" dirty="0"/>
              <a:t> BAC PRO</a:t>
            </a:r>
          </a:p>
          <a:p>
            <a:r>
              <a:rPr lang="fr-FR" b="1" dirty="0"/>
              <a:t>*Rentrée 2021 </a:t>
            </a:r>
            <a:r>
              <a:rPr lang="fr-FR" dirty="0"/>
              <a:t>: Terminale BAC PRO</a:t>
            </a:r>
          </a:p>
          <a:p>
            <a:pPr marL="0" indent="0">
              <a:buNone/>
            </a:pPr>
            <a:endParaRPr lang="fr-FR" dirty="0"/>
          </a:p>
          <a:p>
            <a:pPr algn="ctr"/>
            <a:r>
              <a:rPr lang="fr-FR" dirty="0"/>
              <a:t> </a:t>
            </a:r>
            <a:r>
              <a:rPr lang="fr-FR" b="1" dirty="0"/>
              <a:t>Propositions de répartition des 2h30 hebdomadaires </a:t>
            </a:r>
            <a:r>
              <a:rPr lang="fr-FR" dirty="0"/>
              <a:t>: </a:t>
            </a:r>
            <a:r>
              <a:rPr lang="fr-FR" i="1" dirty="0"/>
              <a:t>voir document académique</a:t>
            </a:r>
          </a:p>
          <a:p>
            <a:endParaRPr lang="fr-FR" dirty="0"/>
          </a:p>
        </p:txBody>
      </p:sp>
    </p:spTree>
    <p:extLst>
      <p:ext uri="{BB962C8B-B14F-4D97-AF65-F5344CB8AC3E}">
        <p14:creationId xmlns:p14="http://schemas.microsoft.com/office/powerpoint/2010/main" val="26520279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112143"/>
            <a:ext cx="10515600" cy="948907"/>
          </a:xfrm>
          <a:solidFill>
            <a:schemeClr val="accent2">
              <a:lumMod val="20000"/>
              <a:lumOff val="80000"/>
            </a:schemeClr>
          </a:solidFill>
        </p:spPr>
        <p:txBody>
          <a:bodyPr>
            <a:noAutofit/>
          </a:bodyPr>
          <a:lstStyle/>
          <a:p>
            <a:pPr algn="ctr"/>
            <a:r>
              <a:rPr lang="fr-FR" sz="3200" b="1" dirty="0">
                <a:solidFill>
                  <a:srgbClr val="C00000"/>
                </a:solidFill>
              </a:rPr>
              <a:t>Modalités d’évaluation de l’EPS au CAP session 2021 </a:t>
            </a:r>
            <a:r>
              <a:rPr lang="fr-FR" sz="3200" dirty="0"/>
              <a:t>: </a:t>
            </a:r>
            <a:r>
              <a:rPr lang="fr-FR" sz="3200" b="1" dirty="0"/>
              <a:t>arrêté du 30 août 2019</a:t>
            </a:r>
          </a:p>
        </p:txBody>
      </p:sp>
      <p:sp>
        <p:nvSpPr>
          <p:cNvPr id="3" name="Espace réservé du contenu 2"/>
          <p:cNvSpPr>
            <a:spLocks noGrp="1"/>
          </p:cNvSpPr>
          <p:nvPr>
            <p:ph idx="1"/>
          </p:nvPr>
        </p:nvSpPr>
        <p:spPr>
          <a:xfrm>
            <a:off x="207034" y="1293962"/>
            <a:ext cx="11887200" cy="5331125"/>
          </a:xfrm>
          <a:solidFill>
            <a:schemeClr val="tx2">
              <a:lumMod val="20000"/>
              <a:lumOff val="80000"/>
            </a:schemeClr>
          </a:solidFill>
        </p:spPr>
        <p:txBody>
          <a:bodyPr>
            <a:normAutofit fontScale="77500" lnSpcReduction="20000"/>
          </a:bodyPr>
          <a:lstStyle/>
          <a:p>
            <a:pPr algn="ctr"/>
            <a:r>
              <a:rPr lang="fr-FR" b="1" dirty="0"/>
              <a:t>Ce qu’il faut retenir :</a:t>
            </a:r>
          </a:p>
          <a:p>
            <a:pPr algn="ctr"/>
            <a:r>
              <a:rPr lang="fr-FR" b="1" dirty="0">
                <a:solidFill>
                  <a:schemeClr val="accent1"/>
                </a:solidFill>
              </a:rPr>
              <a:t>1. CCF</a:t>
            </a:r>
          </a:p>
          <a:p>
            <a:r>
              <a:rPr lang="fr-FR" sz="2400" b="1" dirty="0">
                <a:solidFill>
                  <a:srgbClr val="C00000"/>
                </a:solidFill>
              </a:rPr>
              <a:t>EPS : coefficient 1 </a:t>
            </a:r>
            <a:r>
              <a:rPr lang="fr-FR" sz="2400" dirty="0"/>
              <a:t>dans l’évaluation des unités générales et obligatoires.</a:t>
            </a:r>
          </a:p>
          <a:p>
            <a:r>
              <a:rPr lang="fr-FR" sz="2400" b="1" dirty="0">
                <a:solidFill>
                  <a:srgbClr val="C00000"/>
                </a:solidFill>
              </a:rPr>
              <a:t>Evaluation dans 2 APSA/2 CA lors de la 2</a:t>
            </a:r>
            <a:r>
              <a:rPr lang="fr-FR" sz="2400" b="1" baseline="30000" dirty="0">
                <a:solidFill>
                  <a:srgbClr val="C00000"/>
                </a:solidFill>
              </a:rPr>
              <a:t>ème</a:t>
            </a:r>
            <a:r>
              <a:rPr lang="fr-FR" sz="2400" b="1" dirty="0">
                <a:solidFill>
                  <a:srgbClr val="C00000"/>
                </a:solidFill>
              </a:rPr>
              <a:t> année CAP </a:t>
            </a:r>
            <a:r>
              <a:rPr lang="fr-FR" sz="2400" dirty="0"/>
              <a:t>: </a:t>
            </a:r>
            <a:r>
              <a:rPr lang="fr-FR" sz="2400" b="1" dirty="0"/>
              <a:t>plus de capitalisation</a:t>
            </a:r>
            <a:r>
              <a:rPr lang="fr-FR" sz="2400" dirty="0"/>
              <a:t>.</a:t>
            </a:r>
          </a:p>
          <a:p>
            <a:r>
              <a:rPr lang="fr-FR" sz="2400" b="1" dirty="0">
                <a:solidFill>
                  <a:srgbClr val="C00000"/>
                </a:solidFill>
              </a:rPr>
              <a:t>Un cadre national </a:t>
            </a:r>
            <a:r>
              <a:rPr lang="fr-FR" sz="2400" dirty="0"/>
              <a:t>: </a:t>
            </a:r>
            <a:r>
              <a:rPr lang="fr-FR" sz="2400" b="1" dirty="0"/>
              <a:t>un référentiel par CA et plus par APSA</a:t>
            </a:r>
            <a:r>
              <a:rPr lang="fr-FR" sz="2400" dirty="0"/>
              <a:t>.</a:t>
            </a:r>
          </a:p>
          <a:p>
            <a:r>
              <a:rPr lang="fr-FR" sz="2400" b="1" dirty="0">
                <a:solidFill>
                  <a:srgbClr val="C00000"/>
                </a:solidFill>
              </a:rPr>
              <a:t>Un référentiel par champ </a:t>
            </a:r>
            <a:r>
              <a:rPr lang="fr-FR" sz="2400" dirty="0"/>
              <a:t>: cadre l’épreuve, les critères d’évaluation et les repères de notation sur 4 degrés d’acquisition.</a:t>
            </a:r>
          </a:p>
          <a:p>
            <a:r>
              <a:rPr lang="fr-FR" sz="2400" u="sng" dirty="0"/>
              <a:t>Aux équipes de décliner ce cadre dans les APSA supports de la certification</a:t>
            </a:r>
            <a:r>
              <a:rPr lang="fr-FR" sz="2400" dirty="0"/>
              <a:t>.</a:t>
            </a:r>
          </a:p>
          <a:p>
            <a:r>
              <a:rPr lang="fr-FR" sz="2400" b="1" dirty="0">
                <a:solidFill>
                  <a:srgbClr val="C00000"/>
                </a:solidFill>
              </a:rPr>
              <a:t>Pour chaque épreuve </a:t>
            </a:r>
            <a:r>
              <a:rPr lang="fr-FR" sz="2400" dirty="0"/>
              <a:t>: </a:t>
            </a:r>
            <a:r>
              <a:rPr lang="fr-FR" sz="2400" b="1" dirty="0"/>
              <a:t>2 situations d’évaluation</a:t>
            </a:r>
          </a:p>
          <a:p>
            <a:r>
              <a:rPr lang="fr-FR" sz="2400" b="1" i="1" dirty="0"/>
              <a:t>*Une en fin de séquence/12 points </a:t>
            </a:r>
            <a:r>
              <a:rPr lang="fr-FR" sz="2400" dirty="0"/>
              <a:t>: évaluation des </a:t>
            </a:r>
            <a:r>
              <a:rPr lang="fr-FR" sz="2400" u="sng" dirty="0"/>
              <a:t>AFLP moteurs et techniques</a:t>
            </a:r>
          </a:p>
          <a:p>
            <a:r>
              <a:rPr lang="fr-FR" sz="2400" b="1" i="1" dirty="0"/>
              <a:t>*Une au fil de la séquence/8 points </a:t>
            </a:r>
            <a:r>
              <a:rPr lang="fr-FR" sz="2400" u="sng" dirty="0"/>
              <a:t>sur 2 AFLP non moteurs au choix de l’élève </a:t>
            </a:r>
            <a:r>
              <a:rPr lang="fr-FR" sz="2400" dirty="0"/>
              <a:t>(au moins 2 points sur un des deux AFLP).</a:t>
            </a:r>
          </a:p>
          <a:p>
            <a:r>
              <a:rPr lang="fr-FR" sz="2400" b="1" dirty="0">
                <a:solidFill>
                  <a:srgbClr val="C00000"/>
                </a:solidFill>
              </a:rPr>
              <a:t>Protocole adapté </a:t>
            </a:r>
            <a:r>
              <a:rPr lang="fr-FR" sz="2400" dirty="0"/>
              <a:t>: évaluation possible sur </a:t>
            </a:r>
            <a:r>
              <a:rPr lang="fr-FR" sz="2400" b="1" dirty="0"/>
              <a:t>1 APSA </a:t>
            </a:r>
          </a:p>
          <a:p>
            <a:r>
              <a:rPr lang="fr-FR" sz="2400" b="1" dirty="0">
                <a:solidFill>
                  <a:srgbClr val="C00000"/>
                </a:solidFill>
              </a:rPr>
              <a:t>Haut niveau </a:t>
            </a:r>
            <a:r>
              <a:rPr lang="fr-FR" sz="2400" dirty="0"/>
              <a:t>: </a:t>
            </a:r>
            <a:r>
              <a:rPr lang="fr-FR" sz="2400" b="1" dirty="0"/>
              <a:t>2 APSA/2 CA dont l’une relève de leur spé=20/20 automatique</a:t>
            </a:r>
          </a:p>
          <a:p>
            <a:pPr algn="ctr"/>
            <a:r>
              <a:rPr lang="fr-FR" sz="2400" b="1" dirty="0">
                <a:solidFill>
                  <a:schemeClr val="accent1"/>
                </a:solidFill>
              </a:rPr>
              <a:t>2. Ponctuel</a:t>
            </a:r>
          </a:p>
          <a:p>
            <a:r>
              <a:rPr lang="fr-FR" sz="2400" b="1" dirty="0">
                <a:solidFill>
                  <a:srgbClr val="C00000"/>
                </a:solidFill>
              </a:rPr>
              <a:t>Evaluation dans 1 APSA au choix de l’élève parmi une liste de 3 APSA nationales spécifiques pour les épreuves ponctuelles.</a:t>
            </a:r>
          </a:p>
          <a:p>
            <a:endParaRPr lang="fr-FR" sz="2400" dirty="0"/>
          </a:p>
          <a:p>
            <a:endParaRPr lang="fr-FR" sz="2400" dirty="0"/>
          </a:p>
          <a:p>
            <a:endParaRPr lang="fr-FR" b="1" dirty="0"/>
          </a:p>
        </p:txBody>
      </p:sp>
    </p:spTree>
    <p:extLst>
      <p:ext uri="{BB962C8B-B14F-4D97-AF65-F5344CB8AC3E}">
        <p14:creationId xmlns:p14="http://schemas.microsoft.com/office/powerpoint/2010/main" val="21131812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Contenu :</a:t>
            </a:r>
          </a:p>
        </p:txBody>
      </p:sp>
      <p:sp>
        <p:nvSpPr>
          <p:cNvPr id="3" name="Espace réservé du contenu 2"/>
          <p:cNvSpPr>
            <a:spLocks noGrp="1"/>
          </p:cNvSpPr>
          <p:nvPr>
            <p:ph idx="1"/>
          </p:nvPr>
        </p:nvSpPr>
        <p:spPr>
          <a:xfrm>
            <a:off x="838200" y="1429966"/>
            <a:ext cx="10515600" cy="5428033"/>
          </a:xfrm>
        </p:spPr>
        <p:txBody>
          <a:bodyPr>
            <a:normAutofit/>
          </a:bodyPr>
          <a:lstStyle/>
          <a:p>
            <a:pPr marL="0" indent="0">
              <a:buNone/>
            </a:pPr>
            <a:endParaRPr lang="fr-FR" dirty="0"/>
          </a:p>
          <a:p>
            <a:r>
              <a:rPr lang="fr-FR" b="1" dirty="0"/>
              <a:t>Les évolutions du programme 2019 </a:t>
            </a:r>
            <a:r>
              <a:rPr lang="fr-FR" dirty="0"/>
              <a:t>:</a:t>
            </a:r>
            <a:r>
              <a:rPr lang="fr-FR" i="1" dirty="0"/>
              <a:t> référence au BO spécial du 11 avril 2019</a:t>
            </a:r>
            <a:r>
              <a:rPr lang="fr-FR" dirty="0"/>
              <a:t>.</a:t>
            </a:r>
          </a:p>
          <a:p>
            <a:pPr marL="0" indent="0">
              <a:buNone/>
            </a:pPr>
            <a:endParaRPr lang="fr-FR" dirty="0"/>
          </a:p>
          <a:p>
            <a:r>
              <a:rPr lang="fr-FR" b="1" dirty="0"/>
              <a:t>Les nouvelles grilles horaires : </a:t>
            </a:r>
            <a:r>
              <a:rPr lang="fr-FR" dirty="0"/>
              <a:t>temporalité et propositions académiques d’un découpage des 2h30 hebdomadaires d’EPS.</a:t>
            </a:r>
          </a:p>
          <a:p>
            <a:pPr marL="0" indent="0">
              <a:buNone/>
            </a:pPr>
            <a:endParaRPr lang="fr-FR" dirty="0"/>
          </a:p>
          <a:p>
            <a:r>
              <a:rPr lang="fr-FR" b="1" dirty="0"/>
              <a:t>Les nouvelles modalités de l’évaluation de l’EPS au CAP </a:t>
            </a:r>
            <a:r>
              <a:rPr lang="fr-FR" dirty="0"/>
              <a:t>: </a:t>
            </a:r>
            <a:r>
              <a:rPr lang="fr-FR" i="1" dirty="0"/>
              <a:t>arrêté du 30 août 2019</a:t>
            </a:r>
            <a:r>
              <a:rPr lang="fr-FR" dirty="0"/>
              <a:t>.</a:t>
            </a:r>
          </a:p>
          <a:p>
            <a:endParaRPr lang="fr-FR" dirty="0"/>
          </a:p>
          <a:p>
            <a:endParaRPr lang="fr-FR" dirty="0"/>
          </a:p>
        </p:txBody>
      </p:sp>
    </p:spTree>
    <p:extLst>
      <p:ext uri="{BB962C8B-B14F-4D97-AF65-F5344CB8AC3E}">
        <p14:creationId xmlns:p14="http://schemas.microsoft.com/office/powerpoint/2010/main" val="16773622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extLst>
              <p:ext uri="{D42A27DB-BD31-4B8C-83A1-F6EECF244321}">
                <p14:modId xmlns:p14="http://schemas.microsoft.com/office/powerpoint/2010/main" val="1213396708"/>
              </p:ext>
            </p:extLst>
          </p:nvPr>
        </p:nvGraphicFramePr>
        <p:xfrm>
          <a:off x="265320" y="129211"/>
          <a:ext cx="11926680" cy="6718974"/>
        </p:xfrm>
        <a:graphic>
          <a:graphicData uri="http://schemas.openxmlformats.org/drawingml/2006/table">
            <a:tbl>
              <a:tblPr firstRow="1" bandRow="1">
                <a:tableStyleId>{5C22544A-7EE6-4342-B048-85BDC9FD1C3A}</a:tableStyleId>
              </a:tblPr>
              <a:tblGrid>
                <a:gridCol w="2981670">
                  <a:extLst>
                    <a:ext uri="{9D8B030D-6E8A-4147-A177-3AD203B41FA5}">
                      <a16:colId xmlns:a16="http://schemas.microsoft.com/office/drawing/2014/main" val="20000"/>
                    </a:ext>
                  </a:extLst>
                </a:gridCol>
                <a:gridCol w="2981670">
                  <a:extLst>
                    <a:ext uri="{9D8B030D-6E8A-4147-A177-3AD203B41FA5}">
                      <a16:colId xmlns:a16="http://schemas.microsoft.com/office/drawing/2014/main" val="20001"/>
                    </a:ext>
                  </a:extLst>
                </a:gridCol>
                <a:gridCol w="2981670">
                  <a:extLst>
                    <a:ext uri="{9D8B030D-6E8A-4147-A177-3AD203B41FA5}">
                      <a16:colId xmlns:a16="http://schemas.microsoft.com/office/drawing/2014/main" val="20002"/>
                    </a:ext>
                  </a:extLst>
                </a:gridCol>
                <a:gridCol w="2981670">
                  <a:extLst>
                    <a:ext uri="{9D8B030D-6E8A-4147-A177-3AD203B41FA5}">
                      <a16:colId xmlns:a16="http://schemas.microsoft.com/office/drawing/2014/main" val="20003"/>
                    </a:ext>
                  </a:extLst>
                </a:gridCol>
              </a:tblGrid>
              <a:tr h="791243">
                <a:tc>
                  <a:txBody>
                    <a:bodyPr/>
                    <a:lstStyle/>
                    <a:p>
                      <a:endParaRPr lang="fr-FR" dirty="0">
                        <a:solidFill>
                          <a:srgbClr val="0070C0"/>
                        </a:solidFill>
                      </a:endParaRPr>
                    </a:p>
                  </a:txBody>
                  <a:tcPr>
                    <a:solidFill>
                      <a:srgbClr val="002060"/>
                    </a:solidFill>
                  </a:tcPr>
                </a:tc>
                <a:tc>
                  <a:txBody>
                    <a:bodyPr/>
                    <a:lstStyle/>
                    <a:p>
                      <a:pPr algn="ctr"/>
                      <a:r>
                        <a:rPr lang="fr-FR" sz="2000" dirty="0">
                          <a:solidFill>
                            <a:srgbClr val="FFFF00"/>
                          </a:solidFill>
                        </a:rPr>
                        <a:t>2019-2020</a:t>
                      </a:r>
                    </a:p>
                  </a:txBody>
                  <a:tcPr anchor="ctr">
                    <a:solidFill>
                      <a:srgbClr val="002060"/>
                    </a:solidFill>
                  </a:tcPr>
                </a:tc>
                <a:tc>
                  <a:txBody>
                    <a:bodyPr/>
                    <a:lstStyle/>
                    <a:p>
                      <a:pPr algn="ctr"/>
                      <a:r>
                        <a:rPr lang="fr-FR" sz="2000" dirty="0">
                          <a:solidFill>
                            <a:srgbClr val="FFFF00"/>
                          </a:solidFill>
                        </a:rPr>
                        <a:t>2020-2021</a:t>
                      </a:r>
                    </a:p>
                  </a:txBody>
                  <a:tcPr anchor="ctr">
                    <a:solidFill>
                      <a:srgbClr val="002060"/>
                    </a:solidFill>
                  </a:tcPr>
                </a:tc>
                <a:tc>
                  <a:txBody>
                    <a:bodyPr/>
                    <a:lstStyle/>
                    <a:p>
                      <a:pPr algn="ctr"/>
                      <a:r>
                        <a:rPr lang="fr-FR" sz="2000" dirty="0">
                          <a:solidFill>
                            <a:srgbClr val="FFFF00"/>
                          </a:solidFill>
                        </a:rPr>
                        <a:t>2021-2022</a:t>
                      </a:r>
                    </a:p>
                  </a:txBody>
                  <a:tcPr anchor="ctr">
                    <a:solidFill>
                      <a:srgbClr val="002060"/>
                    </a:solidFill>
                  </a:tcPr>
                </a:tc>
                <a:extLst>
                  <a:ext uri="{0D108BD9-81ED-4DB2-BD59-A6C34878D82A}">
                    <a16:rowId xmlns:a16="http://schemas.microsoft.com/office/drawing/2014/main" val="10000"/>
                  </a:ext>
                </a:extLst>
              </a:tr>
              <a:tr h="1199169">
                <a:tc>
                  <a:txBody>
                    <a:bodyPr/>
                    <a:lstStyle/>
                    <a:p>
                      <a:pPr algn="ctr"/>
                      <a:r>
                        <a:rPr lang="fr-FR" sz="1800" b="1" kern="1200" dirty="0">
                          <a:solidFill>
                            <a:srgbClr val="36F927"/>
                          </a:solidFill>
                          <a:effectLst/>
                          <a:latin typeface="Calibri" panose="020F0502020204030204" pitchFamily="34" charset="0"/>
                          <a:ea typeface="+mn-ea"/>
                          <a:cs typeface="Calibri" panose="020F0502020204030204" pitchFamily="34" charset="0"/>
                        </a:rPr>
                        <a:t>Enseignement général et technologique</a:t>
                      </a:r>
                      <a:endParaRPr lang="fr-FR" sz="1800" dirty="0">
                        <a:solidFill>
                          <a:srgbClr val="36F927"/>
                        </a:solidFill>
                        <a:latin typeface="Calibri" panose="020F0502020204030204" pitchFamily="34" charset="0"/>
                        <a:cs typeface="Calibri" panose="020F0502020204030204" pitchFamily="34" charset="0"/>
                      </a:endParaRPr>
                    </a:p>
                  </a:txBody>
                  <a:tcPr anchor="ctr">
                    <a:solidFill>
                      <a:srgbClr val="002060"/>
                    </a:solidFill>
                  </a:tcPr>
                </a:tc>
                <a:tc>
                  <a:txBody>
                    <a:bodyPr/>
                    <a:lstStyle/>
                    <a:p>
                      <a:pPr algn="ctr"/>
                      <a:r>
                        <a:rPr lang="fr-FR" sz="1600" b="1" kern="1200" dirty="0">
                          <a:solidFill>
                            <a:schemeClr val="bg1"/>
                          </a:solidFill>
                          <a:effectLst/>
                          <a:latin typeface="Calibri" panose="020F0502020204030204" pitchFamily="34" charset="0"/>
                          <a:ea typeface="+mn-ea"/>
                          <a:cs typeface="Calibri" panose="020F0502020204030204" pitchFamily="34" charset="0"/>
                        </a:rPr>
                        <a:t>Application des programmes voie GT en 2</a:t>
                      </a:r>
                      <a:r>
                        <a:rPr lang="fr-FR" sz="1600" b="1" kern="1200" baseline="30000" dirty="0">
                          <a:solidFill>
                            <a:schemeClr val="bg1"/>
                          </a:solidFill>
                          <a:effectLst/>
                          <a:latin typeface="Calibri" panose="020F0502020204030204" pitchFamily="34" charset="0"/>
                          <a:ea typeface="+mn-ea"/>
                          <a:cs typeface="Calibri" panose="020F0502020204030204" pitchFamily="34" charset="0"/>
                        </a:rPr>
                        <a:t>nde</a:t>
                      </a:r>
                      <a:r>
                        <a:rPr lang="fr-FR" sz="1600" b="1" kern="1200" dirty="0">
                          <a:solidFill>
                            <a:schemeClr val="bg1"/>
                          </a:solidFill>
                          <a:effectLst/>
                          <a:latin typeface="Calibri" panose="020F0502020204030204" pitchFamily="34" charset="0"/>
                          <a:ea typeface="+mn-ea"/>
                          <a:cs typeface="Calibri" panose="020F0502020204030204" pitchFamily="34" charset="0"/>
                        </a:rPr>
                        <a:t> et 1</a:t>
                      </a:r>
                      <a:r>
                        <a:rPr lang="fr-FR" sz="1600" b="1" kern="1200" baseline="30000" dirty="0">
                          <a:solidFill>
                            <a:schemeClr val="bg1"/>
                          </a:solidFill>
                          <a:effectLst/>
                          <a:latin typeface="Calibri" panose="020F0502020204030204" pitchFamily="34" charset="0"/>
                          <a:ea typeface="+mn-ea"/>
                          <a:cs typeface="Calibri" panose="020F0502020204030204" pitchFamily="34" charset="0"/>
                        </a:rPr>
                        <a:t>ère</a:t>
                      </a:r>
                      <a:r>
                        <a:rPr lang="fr-FR" sz="1600" b="1" kern="1200" dirty="0">
                          <a:solidFill>
                            <a:schemeClr val="bg1"/>
                          </a:solidFill>
                          <a:effectLst/>
                          <a:latin typeface="Calibri" panose="020F0502020204030204" pitchFamily="34" charset="0"/>
                          <a:ea typeface="+mn-ea"/>
                          <a:cs typeface="Calibri" panose="020F0502020204030204" pitchFamily="34" charset="0"/>
                        </a:rPr>
                        <a:t> </a:t>
                      </a:r>
                      <a:endParaRPr lang="fr-FR" sz="1600" b="1" dirty="0">
                        <a:solidFill>
                          <a:schemeClr val="bg1"/>
                        </a:solidFill>
                        <a:latin typeface="Calibri" panose="020F0502020204030204" pitchFamily="34" charset="0"/>
                        <a:cs typeface="Calibri" panose="020F0502020204030204" pitchFamily="34" charset="0"/>
                      </a:endParaRPr>
                    </a:p>
                  </a:txBody>
                  <a:tcPr anchor="ctr">
                    <a:solidFill>
                      <a:srgbClr val="002060"/>
                    </a:solidFill>
                  </a:tcPr>
                </a:tc>
                <a:tc>
                  <a:txBody>
                    <a:bodyPr/>
                    <a:lstStyle/>
                    <a:p>
                      <a:pPr algn="ctr">
                        <a:lnSpc>
                          <a:spcPct val="107000"/>
                        </a:lnSpc>
                        <a:spcAft>
                          <a:spcPts val="0"/>
                        </a:spcAft>
                      </a:pPr>
                      <a:r>
                        <a:rPr lang="fr-FR"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Application programmes GT en terminale</a:t>
                      </a:r>
                    </a:p>
                  </a:txBody>
                  <a:tcPr marL="68580" marR="68580" marT="0" marB="0" anchor="ctr">
                    <a:solidFill>
                      <a:srgbClr val="002060"/>
                    </a:solidFill>
                  </a:tcPr>
                </a:tc>
                <a:tc>
                  <a:txBody>
                    <a:bodyPr/>
                    <a:lstStyle/>
                    <a:p>
                      <a:endParaRPr lang="fr-FR" sz="1800" dirty="0">
                        <a:solidFill>
                          <a:srgbClr val="0070C0"/>
                        </a:solidFill>
                      </a:endParaRPr>
                    </a:p>
                  </a:txBody>
                  <a:tcPr anchor="ctr">
                    <a:solidFill>
                      <a:srgbClr val="002060"/>
                    </a:solidFill>
                  </a:tcPr>
                </a:tc>
                <a:extLst>
                  <a:ext uri="{0D108BD9-81ED-4DB2-BD59-A6C34878D82A}">
                    <a16:rowId xmlns:a16="http://schemas.microsoft.com/office/drawing/2014/main" val="10001"/>
                  </a:ext>
                </a:extLst>
              </a:tr>
              <a:tr h="1106150">
                <a:tc>
                  <a:txBody>
                    <a:bodyPr/>
                    <a:lstStyle/>
                    <a:p>
                      <a:pPr algn="ctr">
                        <a:lnSpc>
                          <a:spcPct val="107000"/>
                        </a:lnSpc>
                        <a:spcAft>
                          <a:spcPts val="0"/>
                        </a:spcAft>
                      </a:pPr>
                      <a:r>
                        <a:rPr lang="fr-FR" sz="1800" b="1" dirty="0">
                          <a:solidFill>
                            <a:srgbClr val="36F927"/>
                          </a:solidFill>
                          <a:effectLst/>
                          <a:latin typeface="Calibri" panose="020F0502020204030204" pitchFamily="34" charset="0"/>
                          <a:ea typeface="Calibri" panose="020F0502020204030204" pitchFamily="34" charset="0"/>
                          <a:cs typeface="Times New Roman" panose="02020603050405020304" pitchFamily="18" charset="0"/>
                        </a:rPr>
                        <a:t>Enseignement professionnel</a:t>
                      </a:r>
                    </a:p>
                  </a:txBody>
                  <a:tcPr marL="68580" marR="68580" marT="0" marB="0" anchor="ctr">
                    <a:solidFill>
                      <a:srgbClr val="002060"/>
                    </a:solidFill>
                  </a:tcPr>
                </a:tc>
                <a:tc>
                  <a:txBody>
                    <a:bodyPr/>
                    <a:lstStyle/>
                    <a:p>
                      <a:pPr algn="ctr"/>
                      <a:r>
                        <a:rPr lang="fr-FR" sz="1600" b="1" kern="1200" dirty="0">
                          <a:solidFill>
                            <a:schemeClr val="bg1"/>
                          </a:solidFill>
                          <a:effectLst/>
                          <a:latin typeface="Calibri" panose="020F0502020204030204" pitchFamily="34" charset="0"/>
                          <a:ea typeface="+mn-ea"/>
                          <a:cs typeface="Calibri" panose="020F0502020204030204" pitchFamily="34" charset="0"/>
                        </a:rPr>
                        <a:t>Application des programmes voie pro en  </a:t>
                      </a:r>
                    </a:p>
                    <a:p>
                      <a:pPr algn="ctr"/>
                      <a:r>
                        <a:rPr lang="fr-FR" sz="1600" b="1" kern="1200" dirty="0">
                          <a:solidFill>
                            <a:schemeClr val="bg1"/>
                          </a:solidFill>
                          <a:effectLst/>
                          <a:latin typeface="Calibri" panose="020F0502020204030204" pitchFamily="34" charset="0"/>
                          <a:ea typeface="+mn-ea"/>
                          <a:cs typeface="Calibri" panose="020F0502020204030204" pitchFamily="34" charset="0"/>
                        </a:rPr>
                        <a:t>Seconde Bac pro et</a:t>
                      </a:r>
                    </a:p>
                    <a:p>
                      <a:pPr algn="ctr"/>
                      <a:r>
                        <a:rPr lang="fr-FR" sz="1600" b="1" kern="1200" dirty="0">
                          <a:solidFill>
                            <a:schemeClr val="bg1"/>
                          </a:solidFill>
                          <a:effectLst/>
                          <a:latin typeface="Calibri" panose="020F0502020204030204" pitchFamily="34" charset="0"/>
                          <a:ea typeface="+mn-ea"/>
                          <a:cs typeface="Calibri" panose="020F0502020204030204" pitchFamily="34" charset="0"/>
                        </a:rPr>
                        <a:t>CAP première année</a:t>
                      </a:r>
                      <a:r>
                        <a:rPr lang="fr-FR" sz="1800" kern="1200" dirty="0">
                          <a:solidFill>
                            <a:schemeClr val="bg1"/>
                          </a:solidFill>
                          <a:effectLst/>
                          <a:latin typeface="+mn-lt"/>
                          <a:ea typeface="+mn-ea"/>
                          <a:cs typeface="+mn-cs"/>
                        </a:rPr>
                        <a:t>.</a:t>
                      </a:r>
                      <a:endParaRPr lang="fr-FR" sz="1800" dirty="0">
                        <a:solidFill>
                          <a:schemeClr val="bg1"/>
                        </a:solidFill>
                      </a:endParaRPr>
                    </a:p>
                  </a:txBody>
                  <a:tcPr anchor="ctr">
                    <a:solidFill>
                      <a:srgbClr val="002060"/>
                    </a:solidFill>
                  </a:tcPr>
                </a:tc>
                <a:tc>
                  <a:txBody>
                    <a:bodyPr/>
                    <a:lstStyle/>
                    <a:p>
                      <a:pPr algn="ctr">
                        <a:lnSpc>
                          <a:spcPct val="107000"/>
                        </a:lnSpc>
                        <a:spcAft>
                          <a:spcPts val="0"/>
                        </a:spcAft>
                      </a:pPr>
                      <a:r>
                        <a:rPr lang="fr-FR"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Programmes voie pro en 1</a:t>
                      </a:r>
                      <a:r>
                        <a:rPr lang="fr-FR" sz="1600" b="1" baseline="30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ère</a:t>
                      </a:r>
                      <a:r>
                        <a:rPr lang="fr-FR"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Bac pro et deuxième année de CAP.</a:t>
                      </a:r>
                    </a:p>
                  </a:txBody>
                  <a:tcPr marL="68580" marR="68580" marT="0" marB="0" anchor="ctr">
                    <a:solidFill>
                      <a:srgbClr val="002060"/>
                    </a:solidFill>
                  </a:tcPr>
                </a:tc>
                <a:tc>
                  <a:txBody>
                    <a:bodyPr/>
                    <a:lstStyle/>
                    <a:p>
                      <a:pPr algn="ctr">
                        <a:lnSpc>
                          <a:spcPct val="107000"/>
                        </a:lnSpc>
                        <a:spcAft>
                          <a:spcPts val="0"/>
                        </a:spcAft>
                      </a:pPr>
                      <a:r>
                        <a:rPr lang="fr-FR"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Programmes BAC pro en terminale.</a:t>
                      </a:r>
                    </a:p>
                  </a:txBody>
                  <a:tcPr marL="68580" marR="68580" marT="0" marB="0" anchor="ctr">
                    <a:solidFill>
                      <a:srgbClr val="002060"/>
                    </a:solidFill>
                  </a:tcPr>
                </a:tc>
                <a:extLst>
                  <a:ext uri="{0D108BD9-81ED-4DB2-BD59-A6C34878D82A}">
                    <a16:rowId xmlns:a16="http://schemas.microsoft.com/office/drawing/2014/main" val="10002"/>
                  </a:ext>
                </a:extLst>
              </a:tr>
              <a:tr h="1391177">
                <a:tc>
                  <a:txBody>
                    <a:bodyPr/>
                    <a:lstStyle/>
                    <a:p>
                      <a:pPr algn="ctr">
                        <a:lnSpc>
                          <a:spcPct val="107000"/>
                        </a:lnSpc>
                        <a:spcAft>
                          <a:spcPts val="0"/>
                        </a:spcAft>
                      </a:pPr>
                      <a:r>
                        <a:rPr lang="fr-FR" sz="1800" b="1">
                          <a:solidFill>
                            <a:srgbClr val="36F927"/>
                          </a:solidFill>
                          <a:effectLst/>
                          <a:latin typeface="Calibri" panose="020F0502020204030204" pitchFamily="34" charset="0"/>
                          <a:ea typeface="Calibri" panose="020F0502020204030204" pitchFamily="34" charset="0"/>
                          <a:cs typeface="Times New Roman" panose="02020603050405020304" pitchFamily="18" charset="0"/>
                        </a:rPr>
                        <a:t>Certification </a:t>
                      </a:r>
                    </a:p>
                  </a:txBody>
                  <a:tcPr marL="68580" marR="68580" marT="0" marB="0" anchor="ctr">
                    <a:solidFill>
                      <a:srgbClr val="002060"/>
                    </a:solidFill>
                  </a:tcPr>
                </a:tc>
                <a:tc>
                  <a:txBody>
                    <a:bodyPr/>
                    <a:lstStyle/>
                    <a:p>
                      <a:pPr algn="ctr"/>
                      <a:r>
                        <a:rPr lang="fr-FR" sz="1600" b="1" kern="1200" dirty="0">
                          <a:solidFill>
                            <a:schemeClr val="bg1"/>
                          </a:solidFill>
                          <a:effectLst/>
                          <a:latin typeface="Calibri" panose="020F0502020204030204" pitchFamily="34" charset="0"/>
                          <a:ea typeface="+mn-ea"/>
                          <a:cs typeface="Calibri" panose="020F0502020204030204" pitchFamily="34" charset="0"/>
                        </a:rPr>
                        <a:t>Certification CAP, BAC GT et Pro sans changement.</a:t>
                      </a:r>
                    </a:p>
                    <a:p>
                      <a:pPr algn="ctr"/>
                      <a:r>
                        <a:rPr lang="fr-FR" sz="1600" b="1" kern="1200" dirty="0">
                          <a:solidFill>
                            <a:schemeClr val="bg1"/>
                          </a:solidFill>
                          <a:effectLst/>
                          <a:latin typeface="Calibri" panose="020F0502020204030204" pitchFamily="34" charset="0"/>
                          <a:ea typeface="+mn-ea"/>
                          <a:cs typeface="Calibri" panose="020F0502020204030204" pitchFamily="34" charset="0"/>
                        </a:rPr>
                        <a:t>Les notes de première comptent pour bac GT 2021 (dans les 10% du CC).</a:t>
                      </a:r>
                      <a:endParaRPr lang="fr-FR" sz="1600" b="1" dirty="0">
                        <a:solidFill>
                          <a:schemeClr val="bg1"/>
                        </a:solidFill>
                        <a:latin typeface="Calibri" panose="020F0502020204030204" pitchFamily="34" charset="0"/>
                        <a:cs typeface="Calibri" panose="020F0502020204030204" pitchFamily="34" charset="0"/>
                      </a:endParaRPr>
                    </a:p>
                  </a:txBody>
                  <a:tcPr anchor="ctr">
                    <a:solidFill>
                      <a:srgbClr val="002060"/>
                    </a:solidFill>
                  </a:tcPr>
                </a:tc>
                <a:tc>
                  <a:txBody>
                    <a:bodyPr/>
                    <a:lstStyle/>
                    <a:p>
                      <a:pPr algn="ctr">
                        <a:lnSpc>
                          <a:spcPct val="107000"/>
                        </a:lnSpc>
                        <a:spcAft>
                          <a:spcPts val="0"/>
                        </a:spcAft>
                      </a:pPr>
                      <a:r>
                        <a:rPr lang="fr-FR"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Nouvelle certification BAC GT.     </a:t>
                      </a:r>
                    </a:p>
                    <a:p>
                      <a:pPr algn="ctr">
                        <a:lnSpc>
                          <a:spcPct val="107000"/>
                        </a:lnSpc>
                        <a:spcAft>
                          <a:spcPts val="0"/>
                        </a:spcAft>
                      </a:pPr>
                      <a:r>
                        <a:rPr lang="fr-FR"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Nouvelle certification CAP.</a:t>
                      </a:r>
                    </a:p>
                    <a:p>
                      <a:pPr algn="ctr">
                        <a:lnSpc>
                          <a:spcPct val="107000"/>
                        </a:lnSpc>
                        <a:spcAft>
                          <a:spcPts val="0"/>
                        </a:spcAft>
                      </a:pPr>
                      <a:r>
                        <a:rPr lang="fr-FR"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Actuelle certification en BAC Pro.</a:t>
                      </a:r>
                    </a:p>
                  </a:txBody>
                  <a:tcPr marL="68580" marR="68580" marT="0" marB="0" anchor="ctr">
                    <a:solidFill>
                      <a:srgbClr val="002060"/>
                    </a:solidFill>
                  </a:tcPr>
                </a:tc>
                <a:tc>
                  <a:txBody>
                    <a:bodyPr/>
                    <a:lstStyle/>
                    <a:p>
                      <a:pPr algn="ctr">
                        <a:lnSpc>
                          <a:spcPct val="107000"/>
                        </a:lnSpc>
                        <a:spcAft>
                          <a:spcPts val="0"/>
                        </a:spcAft>
                      </a:pPr>
                      <a:r>
                        <a:rPr lang="fr-FR"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p>
                    <a:p>
                      <a:pPr algn="ctr">
                        <a:lnSpc>
                          <a:spcPct val="107000"/>
                        </a:lnSpc>
                        <a:spcAft>
                          <a:spcPts val="0"/>
                        </a:spcAft>
                      </a:pPr>
                      <a:r>
                        <a:rPr lang="fr-FR"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Nouvelle certification BAC pro.</a:t>
                      </a:r>
                    </a:p>
                  </a:txBody>
                  <a:tcPr marL="68580" marR="68580" marT="0" marB="0" anchor="ctr">
                    <a:solidFill>
                      <a:srgbClr val="002060"/>
                    </a:solidFill>
                  </a:tcPr>
                </a:tc>
                <a:extLst>
                  <a:ext uri="{0D108BD9-81ED-4DB2-BD59-A6C34878D82A}">
                    <a16:rowId xmlns:a16="http://schemas.microsoft.com/office/drawing/2014/main" val="10003"/>
                  </a:ext>
                </a:extLst>
              </a:tr>
              <a:tr h="862979">
                <a:tc>
                  <a:txBody>
                    <a:bodyPr/>
                    <a:lstStyle/>
                    <a:p>
                      <a:pPr algn="ctr">
                        <a:lnSpc>
                          <a:spcPct val="107000"/>
                        </a:lnSpc>
                        <a:spcAft>
                          <a:spcPts val="0"/>
                        </a:spcAft>
                      </a:pPr>
                      <a:r>
                        <a:rPr lang="fr-FR" sz="1800" b="1">
                          <a:solidFill>
                            <a:srgbClr val="36F927"/>
                          </a:solidFill>
                          <a:effectLst/>
                          <a:latin typeface="Calibri" panose="020F0502020204030204" pitchFamily="34" charset="0"/>
                          <a:ea typeface="Calibri" panose="020F0502020204030204" pitchFamily="34" charset="0"/>
                          <a:cs typeface="Times New Roman" panose="02020603050405020304" pitchFamily="18" charset="0"/>
                        </a:rPr>
                        <a:t> </a:t>
                      </a:r>
                    </a:p>
                    <a:p>
                      <a:pPr algn="ctr">
                        <a:lnSpc>
                          <a:spcPct val="107000"/>
                        </a:lnSpc>
                        <a:spcAft>
                          <a:spcPts val="0"/>
                        </a:spcAft>
                      </a:pPr>
                      <a:r>
                        <a:rPr lang="fr-FR" sz="1800" b="1">
                          <a:solidFill>
                            <a:srgbClr val="36F927"/>
                          </a:solidFill>
                          <a:effectLst/>
                          <a:latin typeface="Calibri" panose="020F0502020204030204" pitchFamily="34" charset="0"/>
                          <a:ea typeface="Calibri" panose="020F0502020204030204" pitchFamily="34" charset="0"/>
                          <a:cs typeface="Times New Roman" panose="02020603050405020304" pitchFamily="18" charset="0"/>
                        </a:rPr>
                        <a:t>Options ponctuelles</a:t>
                      </a:r>
                    </a:p>
                  </a:txBody>
                  <a:tcPr marL="68580" marR="68580" marT="0" marB="0" anchor="ctr">
                    <a:solidFill>
                      <a:srgbClr val="002060"/>
                    </a:solidFill>
                  </a:tcPr>
                </a:tc>
                <a:tc>
                  <a:txBody>
                    <a:bodyPr/>
                    <a:lstStyle/>
                    <a:p>
                      <a:pPr algn="ctr"/>
                      <a:r>
                        <a:rPr lang="fr-FR" sz="1600" b="1" kern="1200" dirty="0">
                          <a:solidFill>
                            <a:schemeClr val="bg1"/>
                          </a:solidFill>
                          <a:effectLst/>
                          <a:latin typeface="Calibri" panose="020F0502020204030204" pitchFamily="34" charset="0"/>
                          <a:ea typeface="+mn-ea"/>
                          <a:cs typeface="Calibri" panose="020F0502020204030204" pitchFamily="34" charset="0"/>
                        </a:rPr>
                        <a:t>Options ponctuelles Bac GT et pro.</a:t>
                      </a:r>
                      <a:endParaRPr lang="fr-FR" sz="1600" b="1" dirty="0">
                        <a:solidFill>
                          <a:schemeClr val="bg1"/>
                        </a:solidFill>
                        <a:latin typeface="Calibri" panose="020F0502020204030204" pitchFamily="34" charset="0"/>
                        <a:cs typeface="Calibri" panose="020F0502020204030204" pitchFamily="34" charset="0"/>
                      </a:endParaRPr>
                    </a:p>
                  </a:txBody>
                  <a:tcPr anchor="ctr">
                    <a:solidFill>
                      <a:srgbClr val="002060"/>
                    </a:solidFill>
                  </a:tcPr>
                </a:tc>
                <a:tc>
                  <a:txBody>
                    <a:bodyPr/>
                    <a:lstStyle/>
                    <a:p>
                      <a:pPr algn="ctr">
                        <a:lnSpc>
                          <a:spcPct val="107000"/>
                        </a:lnSpc>
                        <a:spcAft>
                          <a:spcPts val="0"/>
                        </a:spcAft>
                      </a:pPr>
                      <a:r>
                        <a:rPr lang="fr-FR"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Arrêt des options en Bac GT dont l’option HN </a:t>
                      </a:r>
                      <a:r>
                        <a:rPr lang="fr-FR" sz="1600" b="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et HNSS.</a:t>
                      </a:r>
                      <a:endParaRPr lang="fr-FR"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fr-FR"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Options ponctuelles en Bac Pro (dont le HN et HNSS).</a:t>
                      </a:r>
                    </a:p>
                  </a:txBody>
                  <a:tcPr marL="68580" marR="68580" marT="0" marB="0" anchor="ctr">
                    <a:solidFill>
                      <a:srgbClr val="002060"/>
                    </a:solidFill>
                  </a:tcPr>
                </a:tc>
                <a:tc>
                  <a:txBody>
                    <a:bodyPr/>
                    <a:lstStyle/>
                    <a:p>
                      <a:pPr algn="ctr"/>
                      <a:r>
                        <a:rPr lang="fr-FR" sz="1600" b="1" kern="1200" dirty="0">
                          <a:solidFill>
                            <a:schemeClr val="bg1"/>
                          </a:solidFill>
                          <a:effectLst/>
                          <a:latin typeface="Calibri" panose="020F0502020204030204" pitchFamily="34" charset="0"/>
                          <a:ea typeface="+mn-ea"/>
                          <a:cs typeface="Calibri" panose="020F0502020204030204" pitchFamily="34" charset="0"/>
                        </a:rPr>
                        <a:t>Arrêt des options ponctuelles en GT, en BAC Pro.</a:t>
                      </a:r>
                      <a:endParaRPr lang="fr-FR" sz="1600" b="1" dirty="0">
                        <a:solidFill>
                          <a:schemeClr val="bg1"/>
                        </a:solidFill>
                        <a:latin typeface="Calibri" panose="020F0502020204030204" pitchFamily="34" charset="0"/>
                        <a:cs typeface="Calibri" panose="020F0502020204030204" pitchFamily="34" charset="0"/>
                      </a:endParaRPr>
                    </a:p>
                  </a:txBody>
                  <a:tcPr anchor="ctr">
                    <a:solidFill>
                      <a:srgbClr val="002060"/>
                    </a:solidFill>
                  </a:tcPr>
                </a:tc>
                <a:extLst>
                  <a:ext uri="{0D108BD9-81ED-4DB2-BD59-A6C34878D82A}">
                    <a16:rowId xmlns:a16="http://schemas.microsoft.com/office/drawing/2014/main" val="10004"/>
                  </a:ext>
                </a:extLst>
              </a:tr>
              <a:tr h="1199169">
                <a:tc>
                  <a:txBody>
                    <a:bodyPr/>
                    <a:lstStyle/>
                    <a:p>
                      <a:pPr algn="ctr">
                        <a:lnSpc>
                          <a:spcPct val="107000"/>
                        </a:lnSpc>
                        <a:spcAft>
                          <a:spcPts val="0"/>
                        </a:spcAft>
                      </a:pPr>
                      <a:r>
                        <a:rPr lang="fr-FR" sz="1800" b="1" dirty="0">
                          <a:solidFill>
                            <a:srgbClr val="36F927"/>
                          </a:solidFill>
                          <a:effectLst/>
                          <a:latin typeface="Calibri" panose="020F0502020204030204" pitchFamily="34" charset="0"/>
                          <a:ea typeface="Calibri" panose="020F0502020204030204" pitchFamily="34" charset="0"/>
                          <a:cs typeface="Times New Roman" panose="02020603050405020304" pitchFamily="18" charset="0"/>
                        </a:rPr>
                        <a:t> </a:t>
                      </a:r>
                    </a:p>
                    <a:p>
                      <a:pPr algn="ctr">
                        <a:lnSpc>
                          <a:spcPct val="107000"/>
                        </a:lnSpc>
                        <a:spcAft>
                          <a:spcPts val="0"/>
                        </a:spcAft>
                      </a:pPr>
                      <a:r>
                        <a:rPr lang="fr-FR" sz="1800" b="1" dirty="0">
                          <a:solidFill>
                            <a:srgbClr val="36F927"/>
                          </a:solidFill>
                          <a:effectLst/>
                          <a:latin typeface="Calibri" panose="020F0502020204030204" pitchFamily="34" charset="0"/>
                          <a:ea typeface="Calibri" panose="020F0502020204030204" pitchFamily="34" charset="0"/>
                          <a:cs typeface="Times New Roman" panose="02020603050405020304" pitchFamily="18" charset="0"/>
                        </a:rPr>
                        <a:t>Certification ponctuelle</a:t>
                      </a:r>
                    </a:p>
                  </a:txBody>
                  <a:tcPr marL="68580" marR="68580" marT="0" marB="0" anchor="ctr">
                    <a:solidFill>
                      <a:srgbClr val="002060"/>
                    </a:solidFill>
                  </a:tcPr>
                </a:tc>
                <a:tc>
                  <a:txBody>
                    <a:bodyPr/>
                    <a:lstStyle/>
                    <a:p>
                      <a:pPr algn="ctr"/>
                      <a:r>
                        <a:rPr lang="fr-FR" sz="1600" b="1" kern="1200" dirty="0">
                          <a:solidFill>
                            <a:schemeClr val="bg1"/>
                          </a:solidFill>
                          <a:effectLst/>
                          <a:latin typeface="Calibri" panose="020F0502020204030204" pitchFamily="34" charset="0"/>
                          <a:ea typeface="+mn-ea"/>
                          <a:cs typeface="Calibri" panose="020F0502020204030204" pitchFamily="34" charset="0"/>
                        </a:rPr>
                        <a:t>Binômes d’épreuves en commun ponctuel.</a:t>
                      </a:r>
                      <a:endParaRPr lang="fr-FR" sz="1600" b="1" dirty="0">
                        <a:solidFill>
                          <a:schemeClr val="bg1"/>
                        </a:solidFill>
                        <a:latin typeface="Calibri" panose="020F0502020204030204" pitchFamily="34" charset="0"/>
                        <a:cs typeface="Calibri" panose="020F0502020204030204" pitchFamily="34" charset="0"/>
                      </a:endParaRPr>
                    </a:p>
                  </a:txBody>
                  <a:tcPr anchor="ctr">
                    <a:solidFill>
                      <a:srgbClr val="002060"/>
                    </a:solidFill>
                  </a:tcPr>
                </a:tc>
                <a:tc>
                  <a:txBody>
                    <a:bodyPr/>
                    <a:lstStyle/>
                    <a:p>
                      <a:pPr algn="ctr"/>
                      <a:r>
                        <a:rPr lang="fr-FR" sz="1600" b="1" kern="1200" dirty="0">
                          <a:solidFill>
                            <a:schemeClr val="bg1"/>
                          </a:solidFill>
                          <a:effectLst/>
                          <a:latin typeface="Calibri" panose="020F0502020204030204" pitchFamily="34" charset="0"/>
                          <a:ea typeface="+mn-ea"/>
                          <a:cs typeface="Calibri" panose="020F0502020204030204" pitchFamily="34" charset="0"/>
                        </a:rPr>
                        <a:t>Deux épreuves en Bac GT.</a:t>
                      </a:r>
                    </a:p>
                    <a:p>
                      <a:pPr algn="ctr"/>
                      <a:r>
                        <a:rPr lang="fr-FR" sz="1600" b="1" kern="1200" dirty="0">
                          <a:solidFill>
                            <a:schemeClr val="bg1"/>
                          </a:solidFill>
                          <a:effectLst/>
                          <a:latin typeface="Calibri" panose="020F0502020204030204" pitchFamily="34" charset="0"/>
                          <a:ea typeface="+mn-ea"/>
                          <a:cs typeface="Calibri" panose="020F0502020204030204" pitchFamily="34" charset="0"/>
                        </a:rPr>
                        <a:t>Une épreuve en CAP.</a:t>
                      </a:r>
                    </a:p>
                    <a:p>
                      <a:pPr algn="ctr"/>
                      <a:r>
                        <a:rPr lang="fr-FR" sz="1600" b="1" kern="1200" dirty="0">
                          <a:solidFill>
                            <a:schemeClr val="bg1"/>
                          </a:solidFill>
                          <a:effectLst/>
                          <a:latin typeface="Calibri" panose="020F0502020204030204" pitchFamily="34" charset="0"/>
                          <a:ea typeface="+mn-ea"/>
                          <a:cs typeface="Calibri" panose="020F0502020204030204" pitchFamily="34" charset="0"/>
                        </a:rPr>
                        <a:t>Binômes d’épreuves en Bac Pro.</a:t>
                      </a:r>
                      <a:endParaRPr lang="fr-FR" sz="1600" b="1" dirty="0">
                        <a:solidFill>
                          <a:schemeClr val="bg1"/>
                        </a:solidFill>
                        <a:latin typeface="Calibri" panose="020F0502020204030204" pitchFamily="34" charset="0"/>
                        <a:cs typeface="Calibri" panose="020F0502020204030204" pitchFamily="34" charset="0"/>
                      </a:endParaRPr>
                    </a:p>
                  </a:txBody>
                  <a:tcPr anchor="ctr">
                    <a:solidFill>
                      <a:srgbClr val="002060"/>
                    </a:solidFill>
                  </a:tcPr>
                </a:tc>
                <a:tc>
                  <a:txBody>
                    <a:bodyPr/>
                    <a:lstStyle/>
                    <a:p>
                      <a:pPr algn="ctr"/>
                      <a:r>
                        <a:rPr lang="fr-FR" sz="1600" b="1" kern="1200" dirty="0">
                          <a:solidFill>
                            <a:schemeClr val="bg1"/>
                          </a:solidFill>
                          <a:effectLst/>
                          <a:latin typeface="Calibri" panose="020F0502020204030204" pitchFamily="34" charset="0"/>
                          <a:ea typeface="+mn-ea"/>
                          <a:cs typeface="Calibri" panose="020F0502020204030204" pitchFamily="34" charset="0"/>
                        </a:rPr>
                        <a:t>Deux épreuves pour tous les examens Bac.</a:t>
                      </a:r>
                    </a:p>
                    <a:p>
                      <a:pPr algn="ctr"/>
                      <a:r>
                        <a:rPr lang="fr-FR" sz="1600" b="1" kern="1200" dirty="0">
                          <a:solidFill>
                            <a:schemeClr val="bg1"/>
                          </a:solidFill>
                          <a:effectLst/>
                          <a:latin typeface="Calibri" panose="020F0502020204030204" pitchFamily="34" charset="0"/>
                          <a:ea typeface="+mn-ea"/>
                          <a:cs typeface="Calibri" panose="020F0502020204030204" pitchFamily="34" charset="0"/>
                        </a:rPr>
                        <a:t>Une épreuve en CAP.</a:t>
                      </a:r>
                      <a:endParaRPr lang="fr-FR" sz="1600" b="1" dirty="0">
                        <a:solidFill>
                          <a:schemeClr val="bg1"/>
                        </a:solidFill>
                        <a:latin typeface="Calibri" panose="020F0502020204030204" pitchFamily="34" charset="0"/>
                        <a:cs typeface="Calibri" panose="020F0502020204030204" pitchFamily="34" charset="0"/>
                      </a:endParaRPr>
                    </a:p>
                  </a:txBody>
                  <a:tcPr anchor="ctr">
                    <a:solidFill>
                      <a:srgbClr val="002060"/>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177633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913069"/>
          </a:xfrm>
        </p:spPr>
        <p:txBody>
          <a:bodyPr/>
          <a:lstStyle/>
          <a:p>
            <a:pPr algn="ctr"/>
            <a:r>
              <a:rPr lang="fr-FR" b="1" dirty="0"/>
              <a:t>Le cross training</a:t>
            </a:r>
          </a:p>
        </p:txBody>
      </p:sp>
      <p:sp>
        <p:nvSpPr>
          <p:cNvPr id="3" name="Espace réservé du contenu 2"/>
          <p:cNvSpPr>
            <a:spLocks noGrp="1"/>
          </p:cNvSpPr>
          <p:nvPr>
            <p:ph idx="1"/>
          </p:nvPr>
        </p:nvSpPr>
        <p:spPr>
          <a:xfrm>
            <a:off x="838200" y="1825624"/>
            <a:ext cx="10515600" cy="4801317"/>
          </a:xfrm>
        </p:spPr>
        <p:txBody>
          <a:bodyPr>
            <a:normAutofit/>
          </a:bodyPr>
          <a:lstStyle/>
          <a:p>
            <a:r>
              <a:rPr lang="fr-FR" b="1" dirty="0"/>
              <a:t>APSA support du champ d’apprentissage N°1 : activité de  performance auto-référée « réaliser sa meilleure perf »</a:t>
            </a:r>
          </a:p>
          <a:p>
            <a:r>
              <a:rPr lang="fr-FR" b="1" dirty="0"/>
              <a:t>Optimisation de la condition physique </a:t>
            </a:r>
            <a:endParaRPr lang="fr-FR" dirty="0"/>
          </a:p>
          <a:p>
            <a:r>
              <a:rPr lang="fr-FR" b="1" dirty="0"/>
              <a:t>Par des mouvements fonctionnels, poly-articulaires constamment variés à haute intensité (puissance) mobilisant des exercices de gym, d’haltérophilie et de cardio.</a:t>
            </a:r>
            <a:endParaRPr lang="fr-FR" dirty="0"/>
          </a:p>
          <a:p>
            <a:r>
              <a:rPr lang="fr-FR" b="1" dirty="0"/>
              <a:t>Existence de « preuves » à travers des « épreuves » de performance (épreuve preuve !).</a:t>
            </a:r>
            <a:endParaRPr lang="fr-FR" dirty="0"/>
          </a:p>
          <a:p>
            <a:r>
              <a:rPr lang="fr-FR" b="1" dirty="0"/>
              <a:t>Séances d’entraînement cardiovasculaire à haute intensité.</a:t>
            </a:r>
            <a:endParaRPr lang="fr-FR" dirty="0"/>
          </a:p>
          <a:p>
            <a:r>
              <a:rPr lang="fr-FR" b="1" dirty="0"/>
              <a:t>Sur 5 ou 6 exercices courts (filières énergétiques).</a:t>
            </a:r>
            <a:endParaRPr lang="fr-FR" dirty="0"/>
          </a:p>
        </p:txBody>
      </p:sp>
    </p:spTree>
    <p:extLst>
      <p:ext uri="{BB962C8B-B14F-4D97-AF65-F5344CB8AC3E}">
        <p14:creationId xmlns:p14="http://schemas.microsoft.com/office/powerpoint/2010/main" val="32891763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6420" y="100360"/>
            <a:ext cx="10977056" cy="775403"/>
          </a:xfrm>
        </p:spPr>
        <p:txBody>
          <a:bodyPr>
            <a:normAutofit fontScale="90000"/>
          </a:bodyPr>
          <a:lstStyle/>
          <a:p>
            <a:pPr algn="ctr"/>
            <a:r>
              <a:rPr lang="fr-FR" sz="3200" b="1" dirty="0">
                <a:solidFill>
                  <a:schemeClr val="tx1"/>
                </a:solidFill>
              </a:rPr>
              <a:t>La transformation de la voie professionnelle </a:t>
            </a:r>
            <a:r>
              <a:rPr lang="fr-FR" sz="3200" dirty="0">
                <a:solidFill>
                  <a:schemeClr val="tx1"/>
                </a:solidFill>
              </a:rPr>
              <a:t>: continuité avec le collège et échelonnement sur trois ans</a:t>
            </a:r>
          </a:p>
        </p:txBody>
      </p:sp>
      <p:sp>
        <p:nvSpPr>
          <p:cNvPr id="3" name="Bouton d'action : Accueil 2">
            <a:hlinkClick r:id="rId3" action="ppaction://hlinksldjump" highlightClick="1"/>
          </p:cNvPr>
          <p:cNvSpPr/>
          <p:nvPr/>
        </p:nvSpPr>
        <p:spPr>
          <a:xfrm>
            <a:off x="11245516" y="6159289"/>
            <a:ext cx="641684" cy="567471"/>
          </a:xfrm>
          <a:prstGeom prst="actionButtonHom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5" name="ZoneTexte 24"/>
          <p:cNvSpPr txBox="1"/>
          <p:nvPr/>
        </p:nvSpPr>
        <p:spPr>
          <a:xfrm>
            <a:off x="611566" y="4278745"/>
            <a:ext cx="1008000" cy="369332"/>
          </a:xfrm>
          <a:prstGeom prst="rect">
            <a:avLst/>
          </a:prstGeom>
          <a:noFill/>
        </p:spPr>
        <p:txBody>
          <a:bodyPr wrap="square" rtlCol="0">
            <a:spAutoFit/>
          </a:bodyPr>
          <a:lstStyle/>
          <a:p>
            <a:pPr algn="ctr"/>
            <a:r>
              <a:rPr lang="fr-FR" dirty="0">
                <a:solidFill>
                  <a:schemeClr val="accent6">
                    <a:lumMod val="75000"/>
                  </a:schemeClr>
                </a:solidFill>
              </a:rPr>
              <a:t>collège</a:t>
            </a:r>
          </a:p>
        </p:txBody>
      </p:sp>
      <p:sp>
        <p:nvSpPr>
          <p:cNvPr id="26" name="ZoneTexte 25"/>
          <p:cNvSpPr txBox="1"/>
          <p:nvPr/>
        </p:nvSpPr>
        <p:spPr>
          <a:xfrm>
            <a:off x="5777890" y="5584789"/>
            <a:ext cx="2810227" cy="369332"/>
          </a:xfrm>
          <a:prstGeom prst="rect">
            <a:avLst/>
          </a:prstGeom>
          <a:noFill/>
        </p:spPr>
        <p:txBody>
          <a:bodyPr wrap="square" rtlCol="0">
            <a:spAutoFit/>
          </a:bodyPr>
          <a:lstStyle/>
          <a:p>
            <a:pPr algn="ctr"/>
            <a:r>
              <a:rPr lang="fr-FR" dirty="0">
                <a:solidFill>
                  <a:schemeClr val="accent6">
                    <a:lumMod val="75000"/>
                  </a:schemeClr>
                </a:solidFill>
              </a:rPr>
              <a:t>Continuité et spécificité</a:t>
            </a:r>
          </a:p>
        </p:txBody>
      </p:sp>
      <p:sp>
        <p:nvSpPr>
          <p:cNvPr id="27" name="ZoneTexte 26"/>
          <p:cNvSpPr txBox="1"/>
          <p:nvPr/>
        </p:nvSpPr>
        <p:spPr>
          <a:xfrm>
            <a:off x="899539" y="5560250"/>
            <a:ext cx="1728196" cy="369332"/>
          </a:xfrm>
          <a:prstGeom prst="rect">
            <a:avLst/>
          </a:prstGeom>
          <a:noFill/>
        </p:spPr>
        <p:txBody>
          <a:bodyPr wrap="square" rtlCol="0">
            <a:spAutoFit/>
          </a:bodyPr>
          <a:lstStyle/>
          <a:p>
            <a:pPr algn="ctr"/>
            <a:r>
              <a:rPr lang="fr-FR" dirty="0">
                <a:solidFill>
                  <a:schemeClr val="accent6">
                    <a:lumMod val="75000"/>
                  </a:schemeClr>
                </a:solidFill>
              </a:rPr>
              <a:t>Socle commun</a:t>
            </a:r>
          </a:p>
        </p:txBody>
      </p:sp>
      <p:sp>
        <p:nvSpPr>
          <p:cNvPr id="28" name="AutoShape 5"/>
          <p:cNvSpPr>
            <a:spLocks noChangeArrowheads="1"/>
          </p:cNvSpPr>
          <p:nvPr/>
        </p:nvSpPr>
        <p:spPr bwMode="auto">
          <a:xfrm>
            <a:off x="2183317" y="2354961"/>
            <a:ext cx="2592947" cy="1363663"/>
          </a:xfrm>
          <a:prstGeom prst="roundRect">
            <a:avLst>
              <a:gd name="adj" fmla="val 16667"/>
            </a:avLst>
          </a:prstGeom>
          <a:solidFill>
            <a:schemeClr val="accent2">
              <a:lumMod val="20000"/>
              <a:lumOff val="80000"/>
            </a:schemeClr>
          </a:solidFill>
          <a:ln w="19050">
            <a:solidFill>
              <a:schemeClr val="hlink"/>
            </a:solidFill>
            <a:round/>
            <a:headEnd/>
            <a:tailEnd/>
          </a:ln>
        </p:spPr>
        <p:txBody>
          <a:bodyPr anchor="ctr"/>
          <a:lstStyle/>
          <a:p>
            <a:pPr algn="ctr">
              <a:spcAft>
                <a:spcPct val="20000"/>
              </a:spcAft>
            </a:pPr>
            <a:r>
              <a:rPr lang="fr-FR" sz="1600" b="1" u="sng" dirty="0">
                <a:latin typeface="Calibri" pitchFamily="34" charset="0"/>
              </a:rPr>
              <a:t>3</a:t>
            </a:r>
            <a:r>
              <a:rPr lang="fr-FR" sz="1600" b="1" u="sng" baseline="30000" dirty="0">
                <a:latin typeface="Calibri" pitchFamily="34" charset="0"/>
              </a:rPr>
              <a:t>ème</a:t>
            </a:r>
            <a:r>
              <a:rPr lang="fr-FR" sz="1600" b="1" u="sng" dirty="0">
                <a:latin typeface="Calibri" pitchFamily="34" charset="0"/>
              </a:rPr>
              <a:t> prépa–métiers </a:t>
            </a:r>
          </a:p>
          <a:p>
            <a:pPr algn="ctr">
              <a:spcAft>
                <a:spcPct val="20000"/>
              </a:spcAft>
            </a:pPr>
            <a:r>
              <a:rPr lang="fr-FR" sz="1600" b="1" u="sng" dirty="0">
                <a:latin typeface="Calibri" pitchFamily="34" charset="0"/>
              </a:rPr>
              <a:t>2</a:t>
            </a:r>
            <a:r>
              <a:rPr lang="fr-FR" sz="1600" b="1" u="sng" baseline="30000" dirty="0">
                <a:latin typeface="Calibri" pitchFamily="34" charset="0"/>
              </a:rPr>
              <a:t>nde</a:t>
            </a:r>
            <a:r>
              <a:rPr lang="fr-FR" sz="1600" b="1" u="sng" dirty="0">
                <a:latin typeface="Calibri" pitchFamily="34" charset="0"/>
              </a:rPr>
              <a:t> Pro – 1</a:t>
            </a:r>
            <a:r>
              <a:rPr lang="fr-FR" sz="1600" b="1" u="sng" baseline="30000" dirty="0">
                <a:latin typeface="Calibri" pitchFamily="34" charset="0"/>
              </a:rPr>
              <a:t>ère</a:t>
            </a:r>
            <a:r>
              <a:rPr lang="fr-FR" sz="1600" b="1" u="sng" dirty="0">
                <a:latin typeface="Calibri" pitchFamily="34" charset="0"/>
              </a:rPr>
              <a:t> année CAP</a:t>
            </a:r>
          </a:p>
        </p:txBody>
      </p:sp>
      <p:sp>
        <p:nvSpPr>
          <p:cNvPr id="29" name="AutoShape 6"/>
          <p:cNvSpPr>
            <a:spLocks noChangeArrowheads="1"/>
          </p:cNvSpPr>
          <p:nvPr/>
        </p:nvSpPr>
        <p:spPr bwMode="auto">
          <a:xfrm>
            <a:off x="25906" y="2341242"/>
            <a:ext cx="2143125" cy="1362075"/>
          </a:xfrm>
          <a:prstGeom prst="roundRect">
            <a:avLst>
              <a:gd name="adj" fmla="val 16667"/>
            </a:avLst>
          </a:prstGeom>
          <a:solidFill>
            <a:schemeClr val="accent2">
              <a:lumMod val="20000"/>
              <a:lumOff val="80000"/>
            </a:schemeClr>
          </a:solidFill>
          <a:ln w="19050">
            <a:solidFill>
              <a:schemeClr val="hlink"/>
            </a:solidFill>
            <a:round/>
            <a:headEnd/>
            <a:tailEnd/>
          </a:ln>
        </p:spPr>
        <p:txBody>
          <a:bodyPr wrap="none" anchor="ctr"/>
          <a:lstStyle/>
          <a:p>
            <a:pPr algn="ctr">
              <a:lnSpc>
                <a:spcPct val="150000"/>
              </a:lnSpc>
              <a:spcAft>
                <a:spcPct val="20000"/>
              </a:spcAft>
            </a:pPr>
            <a:r>
              <a:rPr lang="fr-FR" b="1" u="sng" dirty="0">
                <a:latin typeface="Calibri" pitchFamily="34" charset="0"/>
              </a:rPr>
              <a:t>Cycle 4</a:t>
            </a:r>
          </a:p>
          <a:p>
            <a:pPr algn="ctr">
              <a:lnSpc>
                <a:spcPct val="150000"/>
              </a:lnSpc>
              <a:spcAft>
                <a:spcPct val="20000"/>
              </a:spcAft>
            </a:pPr>
            <a:r>
              <a:rPr lang="fr-FR" b="1" dirty="0">
                <a:latin typeface="Calibri" pitchFamily="34" charset="0"/>
              </a:rPr>
              <a:t>Approfondissements</a:t>
            </a:r>
          </a:p>
          <a:p>
            <a:pPr algn="ctr">
              <a:lnSpc>
                <a:spcPct val="150000"/>
              </a:lnSpc>
              <a:spcAft>
                <a:spcPct val="20000"/>
              </a:spcAft>
            </a:pPr>
            <a:r>
              <a:rPr lang="fr-FR" dirty="0">
                <a:latin typeface="Calibri" pitchFamily="34" charset="0"/>
              </a:rPr>
              <a:t>5</a:t>
            </a:r>
            <a:r>
              <a:rPr lang="fr-FR" baseline="30000" dirty="0">
                <a:latin typeface="Calibri" pitchFamily="34" charset="0"/>
              </a:rPr>
              <a:t>e</a:t>
            </a:r>
            <a:r>
              <a:rPr lang="fr-FR" dirty="0">
                <a:latin typeface="Calibri" pitchFamily="34" charset="0"/>
              </a:rPr>
              <a:t>  -  4</a:t>
            </a:r>
            <a:r>
              <a:rPr lang="fr-FR" baseline="30000" dirty="0">
                <a:latin typeface="Calibri" pitchFamily="34" charset="0"/>
              </a:rPr>
              <a:t>e</a:t>
            </a:r>
            <a:r>
              <a:rPr lang="fr-FR" dirty="0">
                <a:latin typeface="Calibri" pitchFamily="34" charset="0"/>
              </a:rPr>
              <a:t>  -  3</a:t>
            </a:r>
            <a:r>
              <a:rPr lang="fr-FR" baseline="30000" dirty="0">
                <a:latin typeface="Calibri" pitchFamily="34" charset="0"/>
              </a:rPr>
              <a:t>e</a:t>
            </a:r>
          </a:p>
        </p:txBody>
      </p:sp>
      <p:sp>
        <p:nvSpPr>
          <p:cNvPr id="30" name="AutoShape 7"/>
          <p:cNvSpPr>
            <a:spLocks noChangeArrowheads="1"/>
          </p:cNvSpPr>
          <p:nvPr/>
        </p:nvSpPr>
        <p:spPr bwMode="auto">
          <a:xfrm>
            <a:off x="4791830" y="2340447"/>
            <a:ext cx="2446863" cy="1360487"/>
          </a:xfrm>
          <a:prstGeom prst="roundRect">
            <a:avLst>
              <a:gd name="adj" fmla="val 16667"/>
            </a:avLst>
          </a:prstGeom>
          <a:solidFill>
            <a:schemeClr val="accent2">
              <a:lumMod val="20000"/>
              <a:lumOff val="80000"/>
            </a:schemeClr>
          </a:solidFill>
          <a:ln w="19050">
            <a:solidFill>
              <a:schemeClr val="hlink"/>
            </a:solidFill>
            <a:round/>
            <a:headEnd/>
            <a:tailEnd/>
          </a:ln>
        </p:spPr>
        <p:txBody>
          <a:bodyPr wrap="none" anchor="ctr"/>
          <a:lstStyle/>
          <a:p>
            <a:pPr algn="ctr">
              <a:spcAft>
                <a:spcPct val="20000"/>
              </a:spcAft>
            </a:pPr>
            <a:r>
              <a:rPr lang="fr-FR" sz="1600" b="1" u="sng" dirty="0">
                <a:latin typeface="Calibri" pitchFamily="34" charset="0"/>
              </a:rPr>
              <a:t>1</a:t>
            </a:r>
            <a:r>
              <a:rPr lang="fr-FR" sz="1600" b="1" u="sng" baseline="30000" dirty="0">
                <a:latin typeface="Calibri" pitchFamily="34" charset="0"/>
              </a:rPr>
              <a:t>ère</a:t>
            </a:r>
            <a:r>
              <a:rPr lang="fr-FR" sz="1600" b="1" u="sng" dirty="0">
                <a:latin typeface="Calibri" pitchFamily="34" charset="0"/>
              </a:rPr>
              <a:t> Pro – 2</a:t>
            </a:r>
            <a:r>
              <a:rPr lang="fr-FR" sz="1600" b="1" u="sng" baseline="30000" dirty="0">
                <a:latin typeface="Calibri" pitchFamily="34" charset="0"/>
              </a:rPr>
              <a:t>ème</a:t>
            </a:r>
            <a:r>
              <a:rPr lang="fr-FR" sz="1600" b="1" u="sng" dirty="0">
                <a:latin typeface="Calibri" pitchFamily="34" charset="0"/>
              </a:rPr>
              <a:t> année CAP</a:t>
            </a:r>
          </a:p>
        </p:txBody>
      </p:sp>
      <p:sp>
        <p:nvSpPr>
          <p:cNvPr id="31" name="Accolade ouvrante 30"/>
          <p:cNvSpPr/>
          <p:nvPr/>
        </p:nvSpPr>
        <p:spPr bwMode="auto">
          <a:xfrm rot="16200000">
            <a:off x="1259627" y="2803714"/>
            <a:ext cx="360000" cy="2376214"/>
          </a:xfrm>
          <a:prstGeom prst="leftBrace">
            <a:avLst/>
          </a:prstGeom>
          <a:noFill/>
          <a:ln w="19050"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FR" sz="1800" b="0" i="1" u="none" strike="noStrike" cap="none" normalizeH="0" baseline="0" dirty="0">
              <a:ln>
                <a:noFill/>
              </a:ln>
              <a:solidFill>
                <a:schemeClr val="tx1"/>
              </a:solidFill>
              <a:effectLst/>
              <a:latin typeface="Arial" pitchFamily="34" charset="0"/>
            </a:endParaRPr>
          </a:p>
        </p:txBody>
      </p:sp>
      <p:sp>
        <p:nvSpPr>
          <p:cNvPr id="32" name="Accolade ouvrante 31"/>
          <p:cNvSpPr/>
          <p:nvPr/>
        </p:nvSpPr>
        <p:spPr bwMode="auto">
          <a:xfrm rot="16200000">
            <a:off x="5793109" y="234562"/>
            <a:ext cx="363815" cy="7583399"/>
          </a:xfrm>
          <a:prstGeom prst="leftBrace">
            <a:avLst/>
          </a:prstGeom>
          <a:noFill/>
          <a:ln w="19050"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FR" sz="1800" b="0" i="1" u="none" strike="noStrike" cap="none" normalizeH="0" baseline="0" dirty="0">
              <a:ln>
                <a:noFill/>
              </a:ln>
              <a:solidFill>
                <a:schemeClr val="tx1"/>
              </a:solidFill>
              <a:effectLst/>
              <a:latin typeface="Arial" pitchFamily="34" charset="0"/>
            </a:endParaRPr>
          </a:p>
        </p:txBody>
      </p:sp>
      <p:sp>
        <p:nvSpPr>
          <p:cNvPr id="33" name="Accolade ouvrante 32"/>
          <p:cNvSpPr/>
          <p:nvPr/>
        </p:nvSpPr>
        <p:spPr bwMode="auto">
          <a:xfrm rot="5400000" flipV="1">
            <a:off x="935565" y="1185962"/>
            <a:ext cx="360000" cy="1728292"/>
          </a:xfrm>
          <a:prstGeom prst="leftBrace">
            <a:avLst/>
          </a:prstGeom>
          <a:noFill/>
          <a:ln w="19050"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FR" sz="1800" b="0" i="1" u="none" strike="noStrike" cap="none" normalizeH="0" baseline="0" dirty="0">
              <a:ln>
                <a:noFill/>
              </a:ln>
              <a:solidFill>
                <a:schemeClr val="tx1"/>
              </a:solidFill>
              <a:effectLst/>
              <a:latin typeface="Arial" pitchFamily="34" charset="0"/>
            </a:endParaRPr>
          </a:p>
        </p:txBody>
      </p:sp>
      <p:sp>
        <p:nvSpPr>
          <p:cNvPr id="34" name="Accolade ouvrante 33"/>
          <p:cNvSpPr/>
          <p:nvPr/>
        </p:nvSpPr>
        <p:spPr bwMode="auto">
          <a:xfrm rot="5400000" flipV="1">
            <a:off x="4533689" y="-217573"/>
            <a:ext cx="360000" cy="4535361"/>
          </a:xfrm>
          <a:prstGeom prst="leftBrace">
            <a:avLst/>
          </a:prstGeom>
          <a:noFill/>
          <a:ln w="19050"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FR" sz="1800" b="0" i="1" u="none" strike="noStrike" cap="none" normalizeH="0" baseline="0" dirty="0">
              <a:ln>
                <a:noFill/>
              </a:ln>
              <a:solidFill>
                <a:schemeClr val="tx1"/>
              </a:solidFill>
              <a:effectLst/>
              <a:latin typeface="Arial" pitchFamily="34" charset="0"/>
            </a:endParaRPr>
          </a:p>
        </p:txBody>
      </p:sp>
      <p:sp>
        <p:nvSpPr>
          <p:cNvPr id="35" name="ZoneTexte 34"/>
          <p:cNvSpPr txBox="1"/>
          <p:nvPr/>
        </p:nvSpPr>
        <p:spPr>
          <a:xfrm>
            <a:off x="565029" y="1301299"/>
            <a:ext cx="1620000" cy="369332"/>
          </a:xfrm>
          <a:prstGeom prst="rect">
            <a:avLst/>
          </a:prstGeom>
          <a:noFill/>
        </p:spPr>
        <p:txBody>
          <a:bodyPr wrap="square" rtlCol="0">
            <a:spAutoFit/>
          </a:bodyPr>
          <a:lstStyle/>
          <a:p>
            <a:pPr algn="ctr"/>
            <a:r>
              <a:rPr lang="fr-FR" dirty="0">
                <a:solidFill>
                  <a:schemeClr val="accent6">
                    <a:lumMod val="75000"/>
                  </a:schemeClr>
                </a:solidFill>
              </a:rPr>
              <a:t>rentrée 2016</a:t>
            </a:r>
          </a:p>
        </p:txBody>
      </p:sp>
      <p:sp>
        <p:nvSpPr>
          <p:cNvPr id="36" name="ZoneTexte 35"/>
          <p:cNvSpPr txBox="1"/>
          <p:nvPr/>
        </p:nvSpPr>
        <p:spPr>
          <a:xfrm>
            <a:off x="2590804" y="1301299"/>
            <a:ext cx="1620000" cy="369332"/>
          </a:xfrm>
          <a:prstGeom prst="rect">
            <a:avLst/>
          </a:prstGeom>
          <a:noFill/>
        </p:spPr>
        <p:txBody>
          <a:bodyPr wrap="square" rtlCol="0">
            <a:spAutoFit/>
          </a:bodyPr>
          <a:lstStyle/>
          <a:p>
            <a:pPr algn="ctr"/>
            <a:r>
              <a:rPr lang="fr-FR" dirty="0">
                <a:solidFill>
                  <a:schemeClr val="accent6">
                    <a:lumMod val="75000"/>
                  </a:schemeClr>
                </a:solidFill>
              </a:rPr>
              <a:t>rentrée 2019</a:t>
            </a:r>
          </a:p>
        </p:txBody>
      </p:sp>
      <p:sp>
        <p:nvSpPr>
          <p:cNvPr id="37" name="AutoShape 7"/>
          <p:cNvSpPr>
            <a:spLocks noChangeArrowheads="1"/>
          </p:cNvSpPr>
          <p:nvPr/>
        </p:nvSpPr>
        <p:spPr bwMode="auto">
          <a:xfrm>
            <a:off x="7623591" y="2340447"/>
            <a:ext cx="2143125" cy="1360487"/>
          </a:xfrm>
          <a:prstGeom prst="roundRect">
            <a:avLst>
              <a:gd name="adj" fmla="val 16667"/>
            </a:avLst>
          </a:prstGeom>
          <a:solidFill>
            <a:schemeClr val="accent2">
              <a:lumMod val="20000"/>
              <a:lumOff val="80000"/>
            </a:schemeClr>
          </a:solidFill>
          <a:ln w="19050">
            <a:solidFill>
              <a:schemeClr val="hlink"/>
            </a:solidFill>
            <a:round/>
            <a:headEnd/>
            <a:tailEnd/>
          </a:ln>
        </p:spPr>
        <p:txBody>
          <a:bodyPr wrap="none" anchor="ctr"/>
          <a:lstStyle/>
          <a:p>
            <a:pPr algn="ctr">
              <a:spcAft>
                <a:spcPct val="20000"/>
              </a:spcAft>
            </a:pPr>
            <a:r>
              <a:rPr lang="fr-FR" sz="1600" b="1" u="sng" dirty="0">
                <a:latin typeface="Calibri" pitchFamily="34" charset="0"/>
              </a:rPr>
              <a:t>Terminale Pro</a:t>
            </a:r>
          </a:p>
        </p:txBody>
      </p:sp>
      <p:sp>
        <p:nvSpPr>
          <p:cNvPr id="38" name="ZoneTexte 37"/>
          <p:cNvSpPr txBox="1"/>
          <p:nvPr/>
        </p:nvSpPr>
        <p:spPr>
          <a:xfrm>
            <a:off x="5022354" y="1326555"/>
            <a:ext cx="1620000" cy="369332"/>
          </a:xfrm>
          <a:prstGeom prst="rect">
            <a:avLst/>
          </a:prstGeom>
          <a:noFill/>
        </p:spPr>
        <p:txBody>
          <a:bodyPr wrap="square" rtlCol="0">
            <a:spAutoFit/>
          </a:bodyPr>
          <a:lstStyle/>
          <a:p>
            <a:pPr algn="ctr"/>
            <a:r>
              <a:rPr lang="fr-FR" dirty="0">
                <a:solidFill>
                  <a:schemeClr val="accent6">
                    <a:lumMod val="75000"/>
                  </a:schemeClr>
                </a:solidFill>
              </a:rPr>
              <a:t>rentrée 2020</a:t>
            </a:r>
          </a:p>
        </p:txBody>
      </p:sp>
      <p:sp>
        <p:nvSpPr>
          <p:cNvPr id="39" name="ZoneTexte 38"/>
          <p:cNvSpPr txBox="1"/>
          <p:nvPr/>
        </p:nvSpPr>
        <p:spPr>
          <a:xfrm>
            <a:off x="5655638" y="4347775"/>
            <a:ext cx="1008000" cy="369332"/>
          </a:xfrm>
          <a:prstGeom prst="rect">
            <a:avLst/>
          </a:prstGeom>
          <a:noFill/>
        </p:spPr>
        <p:txBody>
          <a:bodyPr wrap="square" rtlCol="0">
            <a:spAutoFit/>
          </a:bodyPr>
          <a:lstStyle/>
          <a:p>
            <a:pPr algn="ctr"/>
            <a:r>
              <a:rPr lang="fr-FR" dirty="0">
                <a:solidFill>
                  <a:schemeClr val="accent6">
                    <a:lumMod val="75000"/>
                  </a:schemeClr>
                </a:solidFill>
              </a:rPr>
              <a:t>lycée</a:t>
            </a:r>
          </a:p>
        </p:txBody>
      </p:sp>
      <p:sp>
        <p:nvSpPr>
          <p:cNvPr id="40" name="ZoneTexte 39"/>
          <p:cNvSpPr txBox="1"/>
          <p:nvPr/>
        </p:nvSpPr>
        <p:spPr>
          <a:xfrm>
            <a:off x="6690717" y="1752562"/>
            <a:ext cx="1620000" cy="369332"/>
          </a:xfrm>
          <a:prstGeom prst="rect">
            <a:avLst/>
          </a:prstGeom>
          <a:noFill/>
        </p:spPr>
        <p:txBody>
          <a:bodyPr wrap="square" rtlCol="0">
            <a:spAutoFit/>
          </a:bodyPr>
          <a:lstStyle/>
          <a:p>
            <a:pPr algn="ctr"/>
            <a:r>
              <a:rPr lang="fr-FR" dirty="0">
                <a:solidFill>
                  <a:schemeClr val="accent6">
                    <a:lumMod val="75000"/>
                  </a:schemeClr>
                </a:solidFill>
              </a:rPr>
              <a:t>2021</a:t>
            </a:r>
          </a:p>
        </p:txBody>
      </p:sp>
      <p:sp>
        <p:nvSpPr>
          <p:cNvPr id="41" name="Accolade ouvrante 40"/>
          <p:cNvSpPr/>
          <p:nvPr/>
        </p:nvSpPr>
        <p:spPr bwMode="auto">
          <a:xfrm rot="16200000">
            <a:off x="1583637" y="3759393"/>
            <a:ext cx="360000" cy="3024436"/>
          </a:xfrm>
          <a:prstGeom prst="leftBrace">
            <a:avLst/>
          </a:prstGeom>
          <a:noFill/>
          <a:ln w="19050"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FR" sz="1800" b="0" i="1" u="none" strike="noStrike" cap="none" normalizeH="0" baseline="0" dirty="0">
              <a:ln>
                <a:noFill/>
              </a:ln>
              <a:solidFill>
                <a:schemeClr val="tx1"/>
              </a:solidFill>
              <a:effectLst/>
              <a:latin typeface="Arial" pitchFamily="34" charset="0"/>
            </a:endParaRPr>
          </a:p>
        </p:txBody>
      </p:sp>
      <p:sp>
        <p:nvSpPr>
          <p:cNvPr id="42" name="Accolade ouvrante 41"/>
          <p:cNvSpPr/>
          <p:nvPr/>
        </p:nvSpPr>
        <p:spPr bwMode="auto">
          <a:xfrm rot="16200000">
            <a:off x="7086673" y="1434141"/>
            <a:ext cx="360000" cy="7693604"/>
          </a:xfrm>
          <a:prstGeom prst="leftBrace">
            <a:avLst/>
          </a:prstGeom>
          <a:noFill/>
          <a:ln w="19050"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FR" sz="1800" b="0" i="1" u="none" strike="noStrike" cap="none" normalizeH="0" baseline="0" dirty="0">
              <a:ln>
                <a:noFill/>
              </a:ln>
              <a:solidFill>
                <a:schemeClr val="tx1"/>
              </a:solidFill>
              <a:effectLst/>
              <a:latin typeface="Arial" pitchFamily="34" charset="0"/>
            </a:endParaRPr>
          </a:p>
        </p:txBody>
      </p:sp>
      <p:sp>
        <p:nvSpPr>
          <p:cNvPr id="43" name="Accolade ouvrante 42"/>
          <p:cNvSpPr/>
          <p:nvPr/>
        </p:nvSpPr>
        <p:spPr bwMode="auto">
          <a:xfrm rot="5400000" flipV="1">
            <a:off x="8517252" y="1172821"/>
            <a:ext cx="360000" cy="1728292"/>
          </a:xfrm>
          <a:prstGeom prst="leftBrace">
            <a:avLst/>
          </a:prstGeom>
          <a:noFill/>
          <a:ln w="19050"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FR" sz="1800" b="0" i="1" u="none" strike="noStrike" cap="none" normalizeH="0" baseline="0" dirty="0">
              <a:ln>
                <a:noFill/>
              </a:ln>
              <a:solidFill>
                <a:schemeClr val="tx1"/>
              </a:solidFill>
              <a:effectLst/>
              <a:latin typeface="Arial" pitchFamily="34" charset="0"/>
            </a:endParaRPr>
          </a:p>
        </p:txBody>
      </p:sp>
      <p:sp>
        <p:nvSpPr>
          <p:cNvPr id="44" name="ZoneTexte 43"/>
          <p:cNvSpPr txBox="1"/>
          <p:nvPr/>
        </p:nvSpPr>
        <p:spPr>
          <a:xfrm>
            <a:off x="7858129" y="1315456"/>
            <a:ext cx="1620000" cy="369332"/>
          </a:xfrm>
          <a:prstGeom prst="rect">
            <a:avLst/>
          </a:prstGeom>
          <a:noFill/>
        </p:spPr>
        <p:txBody>
          <a:bodyPr wrap="square" rtlCol="0">
            <a:spAutoFit/>
          </a:bodyPr>
          <a:lstStyle/>
          <a:p>
            <a:pPr algn="ctr"/>
            <a:r>
              <a:rPr lang="fr-FR" dirty="0">
                <a:solidFill>
                  <a:schemeClr val="accent6">
                    <a:lumMod val="75000"/>
                  </a:schemeClr>
                </a:solidFill>
              </a:rPr>
              <a:t>rentrée 2021</a:t>
            </a:r>
          </a:p>
        </p:txBody>
      </p:sp>
      <p:sp>
        <p:nvSpPr>
          <p:cNvPr id="45" name="ZoneTexte 44"/>
          <p:cNvSpPr txBox="1"/>
          <p:nvPr/>
        </p:nvSpPr>
        <p:spPr>
          <a:xfrm rot="16200000">
            <a:off x="9275684" y="2863043"/>
            <a:ext cx="1528225" cy="369332"/>
          </a:xfrm>
          <a:prstGeom prst="rect">
            <a:avLst/>
          </a:prstGeom>
          <a:noFill/>
        </p:spPr>
        <p:txBody>
          <a:bodyPr wrap="square" rtlCol="0">
            <a:spAutoFit/>
          </a:bodyPr>
          <a:lstStyle/>
          <a:p>
            <a:r>
              <a:rPr lang="fr-FR" dirty="0"/>
              <a:t>Baccalauréat</a:t>
            </a:r>
          </a:p>
        </p:txBody>
      </p:sp>
      <p:sp>
        <p:nvSpPr>
          <p:cNvPr id="46" name="ZoneTexte 45"/>
          <p:cNvSpPr txBox="1"/>
          <p:nvPr/>
        </p:nvSpPr>
        <p:spPr>
          <a:xfrm>
            <a:off x="9291588" y="1808513"/>
            <a:ext cx="1620000" cy="369332"/>
          </a:xfrm>
          <a:prstGeom prst="rect">
            <a:avLst/>
          </a:prstGeom>
          <a:noFill/>
        </p:spPr>
        <p:txBody>
          <a:bodyPr wrap="square" rtlCol="0">
            <a:spAutoFit/>
          </a:bodyPr>
          <a:lstStyle/>
          <a:p>
            <a:pPr algn="ctr"/>
            <a:r>
              <a:rPr lang="fr-FR" dirty="0">
                <a:solidFill>
                  <a:schemeClr val="accent6">
                    <a:lumMod val="75000"/>
                  </a:schemeClr>
                </a:solidFill>
              </a:rPr>
              <a:t>2022</a:t>
            </a:r>
          </a:p>
        </p:txBody>
      </p:sp>
      <p:sp>
        <p:nvSpPr>
          <p:cNvPr id="48" name="ZoneTexte 47"/>
          <p:cNvSpPr txBox="1"/>
          <p:nvPr/>
        </p:nvSpPr>
        <p:spPr>
          <a:xfrm rot="16200000">
            <a:off x="6466837" y="2858136"/>
            <a:ext cx="1944176" cy="369332"/>
          </a:xfrm>
          <a:prstGeom prst="rect">
            <a:avLst/>
          </a:prstGeom>
          <a:noFill/>
        </p:spPr>
        <p:txBody>
          <a:bodyPr wrap="square" rtlCol="0">
            <a:spAutoFit/>
          </a:bodyPr>
          <a:lstStyle/>
          <a:p>
            <a:r>
              <a:rPr lang="fr-FR" dirty="0"/>
              <a:t>Certification CAP</a:t>
            </a:r>
          </a:p>
        </p:txBody>
      </p:sp>
      <p:sp>
        <p:nvSpPr>
          <p:cNvPr id="49" name="AutoShape 6"/>
          <p:cNvSpPr>
            <a:spLocks noChangeArrowheads="1"/>
          </p:cNvSpPr>
          <p:nvPr/>
        </p:nvSpPr>
        <p:spPr bwMode="auto">
          <a:xfrm>
            <a:off x="10224463" y="2354961"/>
            <a:ext cx="1967537" cy="1362075"/>
          </a:xfrm>
          <a:prstGeom prst="roundRect">
            <a:avLst>
              <a:gd name="adj" fmla="val 16667"/>
            </a:avLst>
          </a:prstGeom>
          <a:solidFill>
            <a:schemeClr val="accent2">
              <a:lumMod val="20000"/>
              <a:lumOff val="80000"/>
            </a:schemeClr>
          </a:solidFill>
          <a:ln w="19050">
            <a:solidFill>
              <a:schemeClr val="hlink"/>
            </a:solidFill>
            <a:round/>
            <a:headEnd/>
            <a:tailEnd/>
          </a:ln>
        </p:spPr>
        <p:txBody>
          <a:bodyPr wrap="none" anchor="ctr"/>
          <a:lstStyle/>
          <a:p>
            <a:pPr algn="ctr">
              <a:spcAft>
                <a:spcPct val="20000"/>
              </a:spcAft>
            </a:pPr>
            <a:r>
              <a:rPr lang="fr-FR" sz="2800" b="1" baseline="30000" dirty="0">
                <a:latin typeface="Calibri" pitchFamily="34" charset="0"/>
              </a:rPr>
              <a:t>Emploi</a:t>
            </a:r>
          </a:p>
          <a:p>
            <a:pPr algn="ctr">
              <a:spcAft>
                <a:spcPct val="20000"/>
              </a:spcAft>
            </a:pPr>
            <a:r>
              <a:rPr lang="fr-FR" sz="2800" b="1" baseline="30000" dirty="0">
                <a:latin typeface="Calibri" pitchFamily="34" charset="0"/>
              </a:rPr>
              <a:t> ou</a:t>
            </a:r>
          </a:p>
          <a:p>
            <a:pPr algn="ctr">
              <a:spcAft>
                <a:spcPct val="20000"/>
              </a:spcAft>
            </a:pPr>
            <a:r>
              <a:rPr lang="fr-FR" sz="2800" b="1" baseline="30000" dirty="0">
                <a:latin typeface="Calibri" pitchFamily="34" charset="0"/>
              </a:rPr>
              <a:t>Poursuite d’études</a:t>
            </a:r>
          </a:p>
        </p:txBody>
      </p:sp>
    </p:spTree>
    <p:extLst>
      <p:ext uri="{BB962C8B-B14F-4D97-AF65-F5344CB8AC3E}">
        <p14:creationId xmlns:p14="http://schemas.microsoft.com/office/powerpoint/2010/main" val="32682518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14232D-9540-4CAB-B019-8D06EFAFDABF}"/>
              </a:ext>
            </a:extLst>
          </p:cNvPr>
          <p:cNvSpPr>
            <a:spLocks noGrp="1"/>
          </p:cNvSpPr>
          <p:nvPr>
            <p:ph type="title"/>
          </p:nvPr>
        </p:nvSpPr>
        <p:spPr>
          <a:xfrm>
            <a:off x="161600" y="254780"/>
            <a:ext cx="11671949" cy="783860"/>
          </a:xfrm>
        </p:spPr>
        <p:txBody>
          <a:bodyPr>
            <a:normAutofit/>
          </a:bodyPr>
          <a:lstStyle/>
          <a:p>
            <a:pPr algn="ctr"/>
            <a:r>
              <a:rPr lang="fr-FR" b="1" dirty="0"/>
              <a:t>Continuité Domaines du S4C / Objectifs Généraux </a:t>
            </a:r>
          </a:p>
        </p:txBody>
      </p:sp>
      <p:sp>
        <p:nvSpPr>
          <p:cNvPr id="3" name="Espace réservé du texte 2">
            <a:extLst>
              <a:ext uri="{FF2B5EF4-FFF2-40B4-BE49-F238E27FC236}">
                <a16:creationId xmlns:a16="http://schemas.microsoft.com/office/drawing/2014/main" id="{49238B25-E35C-44FB-8343-EC73B13C8E28}"/>
              </a:ext>
            </a:extLst>
          </p:cNvPr>
          <p:cNvSpPr>
            <a:spLocks noGrp="1"/>
          </p:cNvSpPr>
          <p:nvPr>
            <p:ph type="body" idx="1"/>
          </p:nvPr>
        </p:nvSpPr>
        <p:spPr>
          <a:xfrm>
            <a:off x="1238827" y="1167815"/>
            <a:ext cx="5157787" cy="823912"/>
          </a:xfrm>
        </p:spPr>
        <p:txBody>
          <a:bodyPr/>
          <a:lstStyle/>
          <a:p>
            <a:r>
              <a:rPr lang="fr-FR" dirty="0"/>
              <a:t>Le socle et ses 5 domaines</a:t>
            </a:r>
          </a:p>
        </p:txBody>
      </p:sp>
      <p:graphicFrame>
        <p:nvGraphicFramePr>
          <p:cNvPr id="7" name="Espace réservé du contenu 6">
            <a:extLst>
              <a:ext uri="{FF2B5EF4-FFF2-40B4-BE49-F238E27FC236}">
                <a16:creationId xmlns:a16="http://schemas.microsoft.com/office/drawing/2014/main" id="{0667BBF0-E4B5-4BCA-A53F-3D592E9F8D73}"/>
              </a:ext>
            </a:extLst>
          </p:cNvPr>
          <p:cNvGraphicFramePr>
            <a:graphicFrameLocks noGrp="1"/>
          </p:cNvGraphicFramePr>
          <p:nvPr>
            <p:ph sz="half" idx="2"/>
          </p:nvPr>
        </p:nvGraphicFramePr>
        <p:xfrm>
          <a:off x="663324" y="1991727"/>
          <a:ext cx="5157787" cy="36845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Espace réservé du texte 4">
            <a:extLst>
              <a:ext uri="{FF2B5EF4-FFF2-40B4-BE49-F238E27FC236}">
                <a16:creationId xmlns:a16="http://schemas.microsoft.com/office/drawing/2014/main" id="{FC954C20-4CB4-4A92-B6D6-025740078B68}"/>
              </a:ext>
            </a:extLst>
          </p:cNvPr>
          <p:cNvSpPr>
            <a:spLocks noGrp="1"/>
          </p:cNvSpPr>
          <p:nvPr>
            <p:ph type="body" sz="quarter" idx="3"/>
          </p:nvPr>
        </p:nvSpPr>
        <p:spPr>
          <a:xfrm>
            <a:off x="5669281" y="1167815"/>
            <a:ext cx="6217920" cy="823912"/>
          </a:xfrm>
        </p:spPr>
        <p:txBody>
          <a:bodyPr/>
          <a:lstStyle/>
          <a:p>
            <a:r>
              <a:rPr lang="fr-FR" dirty="0"/>
              <a:t>Les 5 objectifs généraux du lycée professionnel</a:t>
            </a:r>
          </a:p>
        </p:txBody>
      </p:sp>
      <p:graphicFrame>
        <p:nvGraphicFramePr>
          <p:cNvPr id="8" name="Espace réservé du contenu 7">
            <a:hlinkClick r:id="rId8" action="ppaction://hlinksldjump" tooltip="Sommaire"/>
            <a:extLst>
              <a:ext uri="{FF2B5EF4-FFF2-40B4-BE49-F238E27FC236}">
                <a16:creationId xmlns:a16="http://schemas.microsoft.com/office/drawing/2014/main" id="{EE44FD40-E5FF-4367-9781-B7F5AAE0EB22}"/>
              </a:ext>
            </a:extLst>
          </p:cNvPr>
          <p:cNvGraphicFramePr>
            <a:graphicFrameLocks noGrp="1"/>
          </p:cNvGraphicFramePr>
          <p:nvPr>
            <p:ph sz="quarter" idx="4"/>
          </p:nvPr>
        </p:nvGraphicFramePr>
        <p:xfrm>
          <a:off x="5995736" y="1991727"/>
          <a:ext cx="5183188" cy="3684588"/>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
        <p:nvSpPr>
          <p:cNvPr id="9" name="Flèche : droite 8">
            <a:extLst>
              <a:ext uri="{FF2B5EF4-FFF2-40B4-BE49-F238E27FC236}">
                <a16:creationId xmlns:a16="http://schemas.microsoft.com/office/drawing/2014/main" id="{F8B91AEA-A3EA-4823-9BEE-76A312E7EE79}"/>
              </a:ext>
            </a:extLst>
          </p:cNvPr>
          <p:cNvSpPr/>
          <p:nvPr/>
        </p:nvSpPr>
        <p:spPr>
          <a:xfrm>
            <a:off x="5423514" y="3834021"/>
            <a:ext cx="901148" cy="562804"/>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dirty="0"/>
          </a:p>
        </p:txBody>
      </p:sp>
      <p:sp>
        <p:nvSpPr>
          <p:cNvPr id="10" name="Espace réservé du texte 2">
            <a:hlinkClick r:id="rId8" action="ppaction://hlinksldjump"/>
            <a:extLst>
              <a:ext uri="{FF2B5EF4-FFF2-40B4-BE49-F238E27FC236}">
                <a16:creationId xmlns:a16="http://schemas.microsoft.com/office/drawing/2014/main" id="{49238B25-E35C-44FB-8343-EC73B13C8E28}"/>
              </a:ext>
            </a:extLst>
          </p:cNvPr>
          <p:cNvSpPr txBox="1">
            <a:spLocks/>
          </p:cNvSpPr>
          <p:nvPr/>
        </p:nvSpPr>
        <p:spPr>
          <a:xfrm>
            <a:off x="9848849" y="6191250"/>
            <a:ext cx="1028701" cy="308977"/>
          </a:xfrm>
          <a:prstGeom prst="rect">
            <a:avLst/>
          </a:prstGeom>
        </p:spPr>
        <p:txBody>
          <a:bodyPr vert="horz" lIns="91440" tIns="45720" rIns="91440" bIns="45720" rtlCol="0" anchor="b">
            <a:normAutofit fontScale="77500" lnSpcReduction="20000"/>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endParaRPr lang="fr-FR" dirty="0"/>
          </a:p>
        </p:txBody>
      </p:sp>
      <p:sp>
        <p:nvSpPr>
          <p:cNvPr id="11" name="Bouton d'action : Accueil 10">
            <a:hlinkClick r:id="rId8" action="ppaction://hlinksldjump" highlightClick="1"/>
          </p:cNvPr>
          <p:cNvSpPr/>
          <p:nvPr/>
        </p:nvSpPr>
        <p:spPr>
          <a:xfrm>
            <a:off x="11245516" y="6159289"/>
            <a:ext cx="641684" cy="567471"/>
          </a:xfrm>
          <a:prstGeom prst="actionButtonHom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extLst>
      <p:ext uri="{BB962C8B-B14F-4D97-AF65-F5344CB8AC3E}">
        <p14:creationId xmlns:p14="http://schemas.microsoft.com/office/powerpoint/2010/main" val="4272328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Bouton d'action : Début 5">
            <a:hlinkClick r:id="rId3" action="ppaction://hlinksldjump" highlightClick="1"/>
          </p:cNvPr>
          <p:cNvSpPr/>
          <p:nvPr/>
        </p:nvSpPr>
        <p:spPr>
          <a:xfrm>
            <a:off x="10281634" y="6159289"/>
            <a:ext cx="682580" cy="618186"/>
          </a:xfrm>
          <a:prstGeom prst="actionButtonBeginn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7" name="Bouton d'action : Accueil 6">
            <a:hlinkClick r:id="rId3" action="ppaction://hlinksldjump" highlightClick="1"/>
          </p:cNvPr>
          <p:cNvSpPr/>
          <p:nvPr/>
        </p:nvSpPr>
        <p:spPr>
          <a:xfrm>
            <a:off x="11245516" y="6159289"/>
            <a:ext cx="641684" cy="567471"/>
          </a:xfrm>
          <a:prstGeom prst="actionButtonHom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8" name="ZoneTexte 7"/>
          <p:cNvSpPr txBox="1"/>
          <p:nvPr/>
        </p:nvSpPr>
        <p:spPr>
          <a:xfrm>
            <a:off x="550562" y="3976708"/>
            <a:ext cx="8826520" cy="2800767"/>
          </a:xfrm>
          <a:prstGeom prst="rect">
            <a:avLst/>
          </a:prstGeom>
          <a:noFill/>
        </p:spPr>
        <p:txBody>
          <a:bodyPr wrap="square" rtlCol="0">
            <a:spAutoFit/>
          </a:bodyPr>
          <a:lstStyle/>
          <a:p>
            <a:pPr marL="285750" indent="-285750">
              <a:buFont typeface="Arial" panose="020B0604020202020204" pitchFamily="34" charset="0"/>
              <a:buChar char="•"/>
            </a:pPr>
            <a:endParaRPr lang="fr-FR" dirty="0"/>
          </a:p>
          <a:p>
            <a:pPr marL="285750" indent="-285750">
              <a:buFont typeface="Arial" panose="020B0604020202020204" pitchFamily="34" charset="0"/>
              <a:buChar char="•"/>
            </a:pPr>
            <a:r>
              <a:rPr lang="fr-FR" sz="2000" b="1" dirty="0"/>
              <a:t>Une progression des vœux vers la voie professionnelle </a:t>
            </a:r>
            <a:r>
              <a:rPr lang="fr-FR" sz="2000" dirty="0"/>
              <a:t>: +5,6% de vœux 1 supplémentaires formulés</a:t>
            </a:r>
          </a:p>
          <a:p>
            <a:pPr marL="285750" indent="-285750">
              <a:buFont typeface="Arial" panose="020B0604020202020204" pitchFamily="34" charset="0"/>
              <a:buChar char="•"/>
            </a:pPr>
            <a:r>
              <a:rPr lang="fr-FR" sz="2000" b="1" dirty="0"/>
              <a:t>Une progression des vœux vers l’apprentissage </a:t>
            </a:r>
            <a:r>
              <a:rPr lang="fr-FR" sz="2000" dirty="0"/>
              <a:t>:</a:t>
            </a:r>
          </a:p>
          <a:p>
            <a:r>
              <a:rPr lang="fr-FR" sz="2000" dirty="0"/>
              <a:t>en 3e, 12,1% des vœux 1 de voie professionnelle portent sur des formations en apprentissage (+3,2 points par rapport à 2017)</a:t>
            </a:r>
          </a:p>
          <a:p>
            <a:pPr marL="285750" indent="-285750">
              <a:buFont typeface="Arial" panose="020B0604020202020204" pitchFamily="34" charset="0"/>
              <a:buChar char="•"/>
            </a:pPr>
            <a:endParaRPr lang="fr-FR" sz="2000" dirty="0"/>
          </a:p>
          <a:p>
            <a:pPr marL="285750" indent="-285750">
              <a:buFont typeface="Arial" panose="020B0604020202020204" pitchFamily="34" charset="0"/>
              <a:buChar char="•"/>
            </a:pPr>
            <a:r>
              <a:rPr lang="fr-FR" sz="2000" dirty="0">
                <a:hlinkClick r:id="" action="ppaction://noaction"/>
              </a:rPr>
              <a:t>Lire la note de la DEPP n°19.12 (avril 2019)</a:t>
            </a:r>
            <a:endParaRPr lang="fr-FR" sz="2000" dirty="0"/>
          </a:p>
          <a:p>
            <a:endParaRPr lang="fr-FR" dirty="0"/>
          </a:p>
        </p:txBody>
      </p:sp>
      <p:sp>
        <p:nvSpPr>
          <p:cNvPr id="9" name="Espace réservé du contenu 1"/>
          <p:cNvSpPr>
            <a:spLocks noGrp="1"/>
          </p:cNvSpPr>
          <p:nvPr>
            <p:ph idx="1"/>
          </p:nvPr>
        </p:nvSpPr>
        <p:spPr>
          <a:xfrm>
            <a:off x="277489" y="578275"/>
            <a:ext cx="10686725" cy="2961630"/>
          </a:xfrm>
        </p:spPr>
        <p:txBody>
          <a:bodyPr>
            <a:normAutofit fontScale="92500" lnSpcReduction="10000"/>
          </a:bodyPr>
          <a:lstStyle/>
          <a:p>
            <a:endParaRPr lang="fr-FR" dirty="0">
              <a:solidFill>
                <a:schemeClr val="tx1"/>
              </a:solidFill>
            </a:endParaRPr>
          </a:p>
          <a:p>
            <a:r>
              <a:rPr lang="fr-FR" sz="2000" b="1" dirty="0">
                <a:solidFill>
                  <a:schemeClr val="tx1"/>
                </a:solidFill>
              </a:rPr>
              <a:t>Des taux d’insertion insuffisants</a:t>
            </a:r>
            <a:r>
              <a:rPr lang="fr-FR" sz="2000" dirty="0">
                <a:solidFill>
                  <a:schemeClr val="tx1"/>
                </a:solidFill>
              </a:rPr>
              <a:t>, avec de forts déséquilibres entre les formations et les secteurs d’activité</a:t>
            </a:r>
          </a:p>
          <a:p>
            <a:r>
              <a:rPr lang="fr-FR" sz="2000" b="1" dirty="0">
                <a:solidFill>
                  <a:schemeClr val="tx1"/>
                </a:solidFill>
              </a:rPr>
              <a:t>Une offre de formation parfois inadaptée </a:t>
            </a:r>
            <a:r>
              <a:rPr lang="fr-FR" sz="2000" dirty="0">
                <a:solidFill>
                  <a:schemeClr val="tx1"/>
                </a:solidFill>
              </a:rPr>
              <a:t>aux opportunités économiques des territoires, et méconnue des élèves et de leur famille</a:t>
            </a:r>
          </a:p>
          <a:p>
            <a:r>
              <a:rPr lang="fr-FR" sz="2000" b="1" dirty="0">
                <a:solidFill>
                  <a:schemeClr val="tx1"/>
                </a:solidFill>
              </a:rPr>
              <a:t>Un déficit d’attractivité </a:t>
            </a:r>
            <a:r>
              <a:rPr lang="fr-FR" sz="2000" dirty="0">
                <a:solidFill>
                  <a:schemeClr val="tx1"/>
                </a:solidFill>
              </a:rPr>
              <a:t>des formations professionnelles </a:t>
            </a:r>
          </a:p>
          <a:p>
            <a:r>
              <a:rPr lang="fr-FR" sz="2000" b="1" dirty="0">
                <a:solidFill>
                  <a:schemeClr val="tx1"/>
                </a:solidFill>
              </a:rPr>
              <a:t>Un manque de réussite </a:t>
            </a:r>
            <a:r>
              <a:rPr lang="fr-FR" sz="2000" dirty="0">
                <a:solidFill>
                  <a:schemeClr val="tx1"/>
                </a:solidFill>
              </a:rPr>
              <a:t>: 50 % des bacheliers professionnels sont au chômage sept mois après l’obtention de leur diplôme ; deux tiers de ceux qui poursuivent des études dans l’enseignement supérieur rencontrent des difficultés</a:t>
            </a:r>
          </a:p>
          <a:p>
            <a:endParaRPr lang="fr-FR" dirty="0">
              <a:solidFill>
                <a:schemeClr val="tx1"/>
              </a:solidFill>
            </a:endParaRPr>
          </a:p>
        </p:txBody>
      </p:sp>
      <p:sp>
        <p:nvSpPr>
          <p:cNvPr id="10" name="Titre 1"/>
          <p:cNvSpPr>
            <a:spLocks noGrp="1"/>
          </p:cNvSpPr>
          <p:nvPr>
            <p:ph type="title"/>
          </p:nvPr>
        </p:nvSpPr>
        <p:spPr>
          <a:xfrm>
            <a:off x="277489" y="295504"/>
            <a:ext cx="8596668" cy="1320800"/>
          </a:xfrm>
        </p:spPr>
        <p:txBody>
          <a:bodyPr>
            <a:normAutofit/>
          </a:bodyPr>
          <a:lstStyle/>
          <a:p>
            <a:r>
              <a:rPr lang="fr-FR" b="1" dirty="0">
                <a:solidFill>
                  <a:schemeClr val="tx1"/>
                </a:solidFill>
              </a:rPr>
              <a:t>Des constats</a:t>
            </a:r>
            <a:r>
              <a:rPr lang="fr-FR" dirty="0">
                <a:solidFill>
                  <a:schemeClr val="tx1"/>
                </a:solidFill>
              </a:rPr>
              <a:t>…</a:t>
            </a:r>
            <a:br>
              <a:rPr lang="fr-FR" dirty="0">
                <a:solidFill>
                  <a:schemeClr val="tx1"/>
                </a:solidFill>
              </a:rPr>
            </a:br>
            <a:endParaRPr lang="fr-FR" dirty="0">
              <a:solidFill>
                <a:schemeClr val="tx1"/>
              </a:solidFill>
            </a:endParaRPr>
          </a:p>
        </p:txBody>
      </p:sp>
      <p:sp>
        <p:nvSpPr>
          <p:cNvPr id="11" name="Titre 1"/>
          <p:cNvSpPr txBox="1">
            <a:spLocks/>
          </p:cNvSpPr>
          <p:nvPr/>
        </p:nvSpPr>
        <p:spPr>
          <a:xfrm>
            <a:off x="277489" y="3539905"/>
            <a:ext cx="8596668" cy="1012667"/>
          </a:xfrm>
          <a:prstGeom prst="rect">
            <a:avLst/>
          </a:prstGeom>
        </p:spPr>
        <p:txBody>
          <a:bodyPr vert="horz" lIns="91440" tIns="45720" rIns="91440" bIns="45720" rtlCol="0" anchor="t">
            <a:normAutofit fontScale="92500" lnSpcReduction="1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b="1" dirty="0">
                <a:solidFill>
                  <a:schemeClr val="tx1"/>
                </a:solidFill>
              </a:rPr>
              <a:t>…alors que</a:t>
            </a:r>
            <a:br>
              <a:rPr lang="fr-FR" dirty="0">
                <a:solidFill>
                  <a:schemeClr val="tx1"/>
                </a:solidFill>
              </a:rPr>
            </a:br>
            <a:endParaRPr lang="fr-FR" dirty="0">
              <a:solidFill>
                <a:schemeClr val="tx1"/>
              </a:solidFill>
            </a:endParaRPr>
          </a:p>
        </p:txBody>
      </p:sp>
    </p:spTree>
    <p:extLst>
      <p:ext uri="{BB962C8B-B14F-4D97-AF65-F5344CB8AC3E}">
        <p14:creationId xmlns:p14="http://schemas.microsoft.com/office/powerpoint/2010/main" val="3896632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xEl>
                                              <p:pRg st="1" end="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8">
                                            <p:txEl>
                                              <p:pRg st="2" end="2"/>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8">
                                            <p:txEl>
                                              <p:pRg st="3" end="3"/>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Bouton d'action : Début 5">
            <a:hlinkClick r:id="rId3" action="ppaction://hlinksldjump" highlightClick="1"/>
          </p:cNvPr>
          <p:cNvSpPr/>
          <p:nvPr/>
        </p:nvSpPr>
        <p:spPr>
          <a:xfrm>
            <a:off x="10156129" y="6108574"/>
            <a:ext cx="682580" cy="618186"/>
          </a:xfrm>
          <a:prstGeom prst="actionButtonBeginn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7" name="Bouton d'action : Accueil 6">
            <a:hlinkClick r:id="rId3" action="ppaction://hlinksldjump" highlightClick="1"/>
          </p:cNvPr>
          <p:cNvSpPr/>
          <p:nvPr/>
        </p:nvSpPr>
        <p:spPr>
          <a:xfrm>
            <a:off x="11245516" y="6159289"/>
            <a:ext cx="641684" cy="567471"/>
          </a:xfrm>
          <a:prstGeom prst="actionButtonHom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8" name="Espace réservé du contenu 1"/>
          <p:cNvSpPr>
            <a:spLocks noGrp="1"/>
          </p:cNvSpPr>
          <p:nvPr>
            <p:ph idx="1"/>
          </p:nvPr>
        </p:nvSpPr>
        <p:spPr>
          <a:xfrm>
            <a:off x="277489" y="1665301"/>
            <a:ext cx="11033253" cy="5231973"/>
          </a:xfrm>
        </p:spPr>
        <p:txBody>
          <a:bodyPr>
            <a:normAutofit fontScale="77500" lnSpcReduction="20000"/>
          </a:bodyPr>
          <a:lstStyle/>
          <a:p>
            <a:r>
              <a:rPr lang="fr-FR" b="1" dirty="0">
                <a:solidFill>
                  <a:schemeClr val="tx1"/>
                </a:solidFill>
              </a:rPr>
              <a:t>Des parcours plus personnalisés </a:t>
            </a:r>
            <a:r>
              <a:rPr lang="fr-FR" dirty="0">
                <a:solidFill>
                  <a:schemeClr val="tx1"/>
                </a:solidFill>
              </a:rPr>
              <a:t>: CAP en 1, 2 ou 3 ans selon les profils, des programmes rénovés laissant de la place à des modalités pédagogiques innovantes, des </a:t>
            </a:r>
            <a:r>
              <a:rPr lang="fr-FR" b="1" dirty="0">
                <a:solidFill>
                  <a:schemeClr val="tx1"/>
                </a:solidFill>
              </a:rPr>
              <a:t>passerelles</a:t>
            </a:r>
            <a:r>
              <a:rPr lang="fr-FR" dirty="0">
                <a:solidFill>
                  <a:schemeClr val="tx1"/>
                </a:solidFill>
              </a:rPr>
              <a:t> entre l’apprentissage et la formation scolaire</a:t>
            </a:r>
          </a:p>
          <a:p>
            <a:r>
              <a:rPr lang="fr-FR" dirty="0">
                <a:solidFill>
                  <a:schemeClr val="tx1"/>
                </a:solidFill>
              </a:rPr>
              <a:t>Un </a:t>
            </a:r>
            <a:r>
              <a:rPr lang="fr-FR" b="1" dirty="0">
                <a:solidFill>
                  <a:schemeClr val="tx1"/>
                </a:solidFill>
              </a:rPr>
              <a:t>accompagnement personnalisé </a:t>
            </a:r>
            <a:r>
              <a:rPr lang="fr-FR" dirty="0">
                <a:solidFill>
                  <a:schemeClr val="tx1"/>
                </a:solidFill>
              </a:rPr>
              <a:t>au regard des profils (</a:t>
            </a:r>
            <a:r>
              <a:rPr lang="fr-FR" u="sng" dirty="0">
                <a:solidFill>
                  <a:schemeClr val="tx1"/>
                </a:solidFill>
              </a:rPr>
              <a:t>toutes les disciplines sont concernées</a:t>
            </a:r>
            <a:r>
              <a:rPr lang="fr-FR" dirty="0">
                <a:solidFill>
                  <a:schemeClr val="tx1"/>
                </a:solidFill>
              </a:rPr>
              <a:t>)</a:t>
            </a:r>
          </a:p>
          <a:p>
            <a:r>
              <a:rPr lang="fr-FR" dirty="0">
                <a:solidFill>
                  <a:schemeClr val="tx1"/>
                </a:solidFill>
              </a:rPr>
              <a:t>Une seconde professionnelle par </a:t>
            </a:r>
            <a:r>
              <a:rPr lang="fr-FR" b="1" dirty="0">
                <a:solidFill>
                  <a:schemeClr val="tx1"/>
                </a:solidFill>
              </a:rPr>
              <a:t>familles de métiers</a:t>
            </a:r>
          </a:p>
          <a:p>
            <a:r>
              <a:rPr lang="fr-FR" dirty="0">
                <a:solidFill>
                  <a:schemeClr val="tx1"/>
                </a:solidFill>
              </a:rPr>
              <a:t>Un </a:t>
            </a:r>
            <a:r>
              <a:rPr lang="fr-FR" b="1" dirty="0">
                <a:solidFill>
                  <a:schemeClr val="tx1"/>
                </a:solidFill>
              </a:rPr>
              <a:t>allègement de l’emploi du temps </a:t>
            </a:r>
            <a:r>
              <a:rPr lang="fr-FR" dirty="0">
                <a:solidFill>
                  <a:schemeClr val="tx1"/>
                </a:solidFill>
              </a:rPr>
              <a:t>(contribution de toutes les disciplines) en faveur des conditions d’apprentissage des élèves (cf </a:t>
            </a:r>
            <a:r>
              <a:rPr lang="fr-FR" b="1" dirty="0">
                <a:solidFill>
                  <a:schemeClr val="tx1"/>
                </a:solidFill>
              </a:rPr>
              <a:t>note de service n° 2019-023 du 18-3-2019</a:t>
            </a:r>
            <a:r>
              <a:rPr lang="fr-FR" dirty="0">
                <a:solidFill>
                  <a:schemeClr val="tx1"/>
                </a:solidFill>
              </a:rPr>
              <a:t>) </a:t>
            </a:r>
          </a:p>
          <a:p>
            <a:r>
              <a:rPr lang="fr-FR" b="1" dirty="0">
                <a:solidFill>
                  <a:schemeClr val="tx1"/>
                </a:solidFill>
              </a:rPr>
              <a:t>Une annualisation des horaires</a:t>
            </a:r>
            <a:r>
              <a:rPr lang="fr-FR" dirty="0">
                <a:solidFill>
                  <a:schemeClr val="tx1"/>
                </a:solidFill>
              </a:rPr>
              <a:t> pour une organisation souple selon les contextes (offre de formation, besoins des élèves, les PFMP, dédoublement)</a:t>
            </a:r>
          </a:p>
          <a:p>
            <a:r>
              <a:rPr lang="fr-FR" dirty="0">
                <a:solidFill>
                  <a:schemeClr val="tx1"/>
                </a:solidFill>
              </a:rPr>
              <a:t>Une terminale avec module d’insertion </a:t>
            </a:r>
            <a:r>
              <a:rPr lang="fr-FR" sz="2000" dirty="0">
                <a:solidFill>
                  <a:schemeClr val="tx1"/>
                </a:solidFill>
              </a:rPr>
              <a:t>ou</a:t>
            </a:r>
            <a:r>
              <a:rPr lang="fr-FR" dirty="0">
                <a:solidFill>
                  <a:schemeClr val="tx1"/>
                </a:solidFill>
              </a:rPr>
              <a:t> de poursuite d’étude</a:t>
            </a:r>
          </a:p>
          <a:p>
            <a:r>
              <a:rPr lang="fr-FR" dirty="0">
                <a:solidFill>
                  <a:schemeClr val="tx1"/>
                </a:solidFill>
              </a:rPr>
              <a:t>Réalisation d’un </a:t>
            </a:r>
            <a:r>
              <a:rPr lang="fr-FR" b="1" dirty="0">
                <a:solidFill>
                  <a:schemeClr val="tx1"/>
                </a:solidFill>
              </a:rPr>
              <a:t>chef d’œuvre, </a:t>
            </a:r>
            <a:r>
              <a:rPr lang="fr-FR" dirty="0">
                <a:solidFill>
                  <a:schemeClr val="tx1"/>
                </a:solidFill>
              </a:rPr>
              <a:t>en pluridisciplinarité (</a:t>
            </a:r>
            <a:r>
              <a:rPr lang="fr-FR" u="sng" dirty="0">
                <a:solidFill>
                  <a:schemeClr val="tx1"/>
                </a:solidFill>
              </a:rPr>
              <a:t>toutes les disciplines peuvent y contribuer</a:t>
            </a:r>
            <a:r>
              <a:rPr lang="fr-FR" dirty="0">
                <a:solidFill>
                  <a:schemeClr val="tx1"/>
                </a:solidFill>
              </a:rPr>
              <a:t>).</a:t>
            </a:r>
            <a:endParaRPr lang="fr-FR" b="1" dirty="0">
              <a:solidFill>
                <a:schemeClr val="tx1"/>
              </a:solidFill>
            </a:endParaRPr>
          </a:p>
          <a:p>
            <a:r>
              <a:rPr lang="fr-FR" b="1" dirty="0">
                <a:solidFill>
                  <a:schemeClr val="tx1"/>
                </a:solidFill>
              </a:rPr>
              <a:t>Test de positionnement à l’entrée en seconde </a:t>
            </a:r>
            <a:r>
              <a:rPr lang="fr-FR" dirty="0">
                <a:solidFill>
                  <a:schemeClr val="tx1"/>
                </a:solidFill>
              </a:rPr>
              <a:t>pour la maîtrise de la langue française et des mathématiques et la </a:t>
            </a:r>
            <a:r>
              <a:rPr lang="fr-FR" b="1" dirty="0">
                <a:solidFill>
                  <a:schemeClr val="tx1"/>
                </a:solidFill>
              </a:rPr>
              <a:t>co-intervention</a:t>
            </a:r>
            <a:r>
              <a:rPr lang="fr-FR" dirty="0">
                <a:solidFill>
                  <a:schemeClr val="tx1"/>
                </a:solidFill>
              </a:rPr>
              <a:t> (consolidation des acquis : mathématiques-français)</a:t>
            </a:r>
            <a:endParaRPr lang="fr-FR" b="1" dirty="0">
              <a:solidFill>
                <a:schemeClr val="tx1"/>
              </a:solidFill>
            </a:endParaRPr>
          </a:p>
          <a:p>
            <a:endParaRPr lang="fr-FR" b="1" dirty="0">
              <a:solidFill>
                <a:schemeClr val="tx1"/>
              </a:solidFill>
            </a:endParaRPr>
          </a:p>
        </p:txBody>
      </p:sp>
      <p:sp>
        <p:nvSpPr>
          <p:cNvPr id="9" name="Titre 1"/>
          <p:cNvSpPr>
            <a:spLocks noGrp="1"/>
          </p:cNvSpPr>
          <p:nvPr>
            <p:ph type="title"/>
          </p:nvPr>
        </p:nvSpPr>
        <p:spPr>
          <a:xfrm>
            <a:off x="277489" y="295504"/>
            <a:ext cx="9505140" cy="909182"/>
          </a:xfrm>
        </p:spPr>
        <p:txBody>
          <a:bodyPr>
            <a:normAutofit fontScale="90000"/>
          </a:bodyPr>
          <a:lstStyle/>
          <a:p>
            <a:pPr algn="ctr"/>
            <a:r>
              <a:rPr lang="fr-FR" b="1" dirty="0">
                <a:solidFill>
                  <a:schemeClr val="tx1"/>
                </a:solidFill>
              </a:rPr>
              <a:t>Une centration sur le parcours de l’élève: accompagnement et personnalisation</a:t>
            </a:r>
          </a:p>
        </p:txBody>
      </p:sp>
    </p:spTree>
    <p:extLst>
      <p:ext uri="{BB962C8B-B14F-4D97-AF65-F5344CB8AC3E}">
        <p14:creationId xmlns:p14="http://schemas.microsoft.com/office/powerpoint/2010/main" val="14024480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fr-FR" dirty="0"/>
          </a:p>
          <a:p>
            <a:endParaRPr lang="fr-FR" dirty="0"/>
          </a:p>
          <a:p>
            <a:endParaRPr lang="fr-FR" dirty="0"/>
          </a:p>
          <a:p>
            <a:pPr marL="0" indent="0" algn="ctr">
              <a:buNone/>
            </a:pPr>
            <a:r>
              <a:rPr lang="fr-FR" sz="4000" b="1" dirty="0"/>
              <a:t>L’évolution du programme EPS dans ce contexte de la transformation de la voie professionnelle</a:t>
            </a:r>
          </a:p>
        </p:txBody>
      </p:sp>
    </p:spTree>
    <p:extLst>
      <p:ext uri="{BB962C8B-B14F-4D97-AF65-F5344CB8AC3E}">
        <p14:creationId xmlns:p14="http://schemas.microsoft.com/office/powerpoint/2010/main" val="6099573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365130"/>
            <a:ext cx="11353800" cy="394433"/>
          </a:xfrm>
        </p:spPr>
        <p:txBody>
          <a:bodyPr wrap="square" numCol="1" anchorCtr="0" compatLnSpc="1">
            <a:prstTxWarp prst="textNoShape">
              <a:avLst/>
            </a:prstTxWarp>
            <a:normAutofit fontScale="90000"/>
          </a:bodyPr>
          <a:lstStyle/>
          <a:p>
            <a:pPr eaLnBrk="1" hangingPunct="1"/>
            <a:r>
              <a:rPr lang="fr-FR" b="1" cap="none" dirty="0"/>
              <a:t>TRANSFORMER POUR </a:t>
            </a:r>
            <a:r>
              <a:rPr lang="fr-FR" cap="none" dirty="0"/>
              <a:t>…</a:t>
            </a:r>
          </a:p>
        </p:txBody>
      </p:sp>
      <p:sp>
        <p:nvSpPr>
          <p:cNvPr id="6" name="Espace réservé du contenu 5"/>
          <p:cNvSpPr>
            <a:spLocks noGrp="1"/>
          </p:cNvSpPr>
          <p:nvPr>
            <p:ph sz="half" idx="1"/>
          </p:nvPr>
        </p:nvSpPr>
        <p:spPr>
          <a:xfrm>
            <a:off x="0" y="1449659"/>
            <a:ext cx="5581651" cy="5271822"/>
          </a:xfrm>
        </p:spPr>
        <p:txBody>
          <a:bodyPr>
            <a:normAutofit fontScale="70000" lnSpcReduction="20000"/>
          </a:bodyPr>
          <a:lstStyle/>
          <a:p>
            <a:pPr marL="0" lvl="0" indent="0">
              <a:lnSpc>
                <a:spcPct val="100000"/>
              </a:lnSpc>
              <a:spcBef>
                <a:spcPct val="20000"/>
              </a:spcBef>
              <a:buSzPct val="100000"/>
              <a:buNone/>
              <a:defRPr/>
            </a:pPr>
            <a:r>
              <a:rPr lang="fr-FR" sz="2600" b="1" dirty="0">
                <a:solidFill>
                  <a:srgbClr val="43A5C1"/>
                </a:solidFill>
                <a:latin typeface="Arial" charset="0"/>
                <a:ea typeface="ＭＳ Ｐゴシック" charset="0"/>
                <a:cs typeface="Arial" charset="0"/>
              </a:rPr>
              <a:t>1) Mieux préparer les élèves </a:t>
            </a:r>
            <a:r>
              <a:rPr lang="fr-FR" sz="2600" dirty="0">
                <a:solidFill>
                  <a:prstClr val="black"/>
                </a:solidFill>
                <a:latin typeface="Arial" charset="0"/>
                <a:ea typeface="ＭＳ Ｐゴシック" charset="0"/>
                <a:cs typeface="Arial" charset="0"/>
              </a:rPr>
              <a:t>à leur projet d’insertion professionnelle ou de poursuite d</a:t>
            </a:r>
            <a:r>
              <a:rPr lang="ja-JP" altLang="fr-FR" sz="2600" dirty="0">
                <a:solidFill>
                  <a:prstClr val="black"/>
                </a:solidFill>
                <a:latin typeface="Arial" charset="0"/>
                <a:ea typeface="ＭＳ Ｐゴシック" charset="0"/>
                <a:cs typeface="Arial" charset="0"/>
              </a:rPr>
              <a:t>’</a:t>
            </a:r>
            <a:r>
              <a:rPr lang="fr-FR" sz="2600" dirty="0">
                <a:solidFill>
                  <a:prstClr val="black"/>
                </a:solidFill>
                <a:latin typeface="Arial" charset="0"/>
                <a:ea typeface="ＭＳ Ｐゴシック" charset="0"/>
                <a:cs typeface="Arial" charset="0"/>
              </a:rPr>
              <a:t>études en consolidant leurs savoirs fondamentaux et en transmettant des savoirs professionnels adaptés aux métiers de demain </a:t>
            </a:r>
          </a:p>
          <a:p>
            <a:pPr marL="0" lvl="0" indent="0">
              <a:lnSpc>
                <a:spcPct val="100000"/>
              </a:lnSpc>
              <a:spcBef>
                <a:spcPct val="20000"/>
              </a:spcBef>
              <a:buSzPct val="100000"/>
              <a:buNone/>
              <a:defRPr/>
            </a:pPr>
            <a:endParaRPr lang="fr-FR" sz="2600" b="1" dirty="0">
              <a:solidFill>
                <a:srgbClr val="43A5C1"/>
              </a:solidFill>
              <a:latin typeface="Arial" charset="0"/>
              <a:ea typeface="ＭＳ Ｐゴシック" charset="0"/>
              <a:cs typeface="Arial" charset="0"/>
            </a:endParaRPr>
          </a:p>
          <a:p>
            <a:pPr marL="0" lvl="0" indent="0">
              <a:lnSpc>
                <a:spcPct val="100000"/>
              </a:lnSpc>
              <a:spcBef>
                <a:spcPct val="20000"/>
              </a:spcBef>
              <a:buSzPct val="100000"/>
              <a:buNone/>
              <a:defRPr/>
            </a:pPr>
            <a:endParaRPr lang="fr-FR" sz="2600" b="1" dirty="0">
              <a:solidFill>
                <a:srgbClr val="43A5C1"/>
              </a:solidFill>
              <a:latin typeface="Arial" charset="0"/>
              <a:ea typeface="ＭＳ Ｐゴシック" charset="0"/>
              <a:cs typeface="Arial" charset="0"/>
            </a:endParaRPr>
          </a:p>
          <a:p>
            <a:pPr marL="0" lvl="0" indent="0">
              <a:lnSpc>
                <a:spcPct val="100000"/>
              </a:lnSpc>
              <a:spcBef>
                <a:spcPct val="20000"/>
              </a:spcBef>
              <a:buSzPct val="100000"/>
              <a:buNone/>
              <a:defRPr/>
            </a:pPr>
            <a:endParaRPr lang="fr-FR" sz="2600" b="1" dirty="0">
              <a:solidFill>
                <a:srgbClr val="43A5C1"/>
              </a:solidFill>
              <a:latin typeface="Arial" charset="0"/>
              <a:ea typeface="ＭＳ Ｐゴシック" charset="0"/>
              <a:cs typeface="Arial" charset="0"/>
            </a:endParaRPr>
          </a:p>
          <a:p>
            <a:pPr marL="0" lvl="0" indent="0">
              <a:lnSpc>
                <a:spcPct val="100000"/>
              </a:lnSpc>
              <a:spcBef>
                <a:spcPct val="20000"/>
              </a:spcBef>
              <a:buSzPct val="100000"/>
              <a:buNone/>
              <a:defRPr/>
            </a:pPr>
            <a:r>
              <a:rPr lang="fr-FR" sz="2600" b="1" dirty="0">
                <a:solidFill>
                  <a:srgbClr val="43A5C1"/>
                </a:solidFill>
                <a:latin typeface="Arial" charset="0"/>
                <a:ea typeface="ＭＳ Ｐゴシック" charset="0"/>
                <a:cs typeface="Arial" charset="0"/>
              </a:rPr>
              <a:t>2) Mieux accompagner </a:t>
            </a:r>
            <a:r>
              <a:rPr lang="fr-FR" sz="2600" dirty="0">
                <a:solidFill>
                  <a:srgbClr val="000000"/>
                </a:solidFill>
                <a:latin typeface="Arial" charset="0"/>
                <a:ea typeface="ＭＳ Ｐゴシック" charset="0"/>
                <a:cs typeface="Arial" charset="0"/>
              </a:rPr>
              <a:t>les élèves durant leur formation en rendant leurs apprentissages plus progressifs et en les personnalisant davantage</a:t>
            </a:r>
          </a:p>
          <a:p>
            <a:pPr marL="177800" lvl="0" indent="-177800">
              <a:lnSpc>
                <a:spcPct val="100000"/>
              </a:lnSpc>
              <a:spcBef>
                <a:spcPct val="20000"/>
              </a:spcBef>
              <a:buSzPct val="100000"/>
              <a:buFont typeface="Arial" charset="0"/>
              <a:buChar char="■"/>
              <a:defRPr/>
            </a:pPr>
            <a:endParaRPr lang="fr-FR" sz="2600" b="1" dirty="0">
              <a:solidFill>
                <a:srgbClr val="43A5C1"/>
              </a:solidFill>
              <a:latin typeface="Arial" charset="0"/>
              <a:ea typeface="ＭＳ Ｐゴシック" charset="0"/>
              <a:cs typeface="Arial" charset="0"/>
            </a:endParaRPr>
          </a:p>
          <a:p>
            <a:pPr marL="177800" lvl="0" indent="-177800">
              <a:lnSpc>
                <a:spcPct val="100000"/>
              </a:lnSpc>
              <a:spcBef>
                <a:spcPct val="20000"/>
              </a:spcBef>
              <a:buSzPct val="100000"/>
              <a:buFont typeface="Arial" charset="0"/>
              <a:buChar char="■"/>
              <a:defRPr/>
            </a:pPr>
            <a:endParaRPr lang="fr-FR" sz="2600" b="1" dirty="0">
              <a:solidFill>
                <a:srgbClr val="43A5C1"/>
              </a:solidFill>
              <a:latin typeface="Arial" charset="0"/>
              <a:ea typeface="ＭＳ Ｐゴシック" charset="0"/>
              <a:cs typeface="Arial" charset="0"/>
            </a:endParaRPr>
          </a:p>
          <a:p>
            <a:pPr marL="177800" lvl="0" indent="-177800">
              <a:lnSpc>
                <a:spcPct val="100000"/>
              </a:lnSpc>
              <a:spcBef>
                <a:spcPct val="20000"/>
              </a:spcBef>
              <a:buSzPct val="100000"/>
              <a:buFont typeface="Arial" charset="0"/>
              <a:buChar char="■"/>
              <a:defRPr/>
            </a:pPr>
            <a:endParaRPr lang="fr-FR" sz="2600" b="1" dirty="0">
              <a:solidFill>
                <a:srgbClr val="43A5C1"/>
              </a:solidFill>
              <a:latin typeface="Arial" charset="0"/>
              <a:ea typeface="ＭＳ Ｐゴシック" charset="0"/>
              <a:cs typeface="Arial" charset="0"/>
            </a:endParaRPr>
          </a:p>
          <a:p>
            <a:pPr marL="177800" lvl="0" indent="-177800">
              <a:lnSpc>
                <a:spcPct val="100000"/>
              </a:lnSpc>
              <a:spcBef>
                <a:spcPct val="20000"/>
              </a:spcBef>
              <a:buSzPct val="100000"/>
              <a:buFont typeface="Arial" charset="0"/>
              <a:buChar char="■"/>
              <a:defRPr/>
            </a:pPr>
            <a:endParaRPr lang="fr-FR" sz="2600" b="1" dirty="0">
              <a:solidFill>
                <a:srgbClr val="43A5C1"/>
              </a:solidFill>
              <a:latin typeface="Arial" charset="0"/>
              <a:ea typeface="ＭＳ Ｐゴシック" charset="0"/>
              <a:cs typeface="Arial" charset="0"/>
            </a:endParaRPr>
          </a:p>
          <a:p>
            <a:pPr marL="177800" lvl="0" indent="-177800">
              <a:lnSpc>
                <a:spcPct val="100000"/>
              </a:lnSpc>
              <a:spcBef>
                <a:spcPct val="20000"/>
              </a:spcBef>
              <a:buSzPct val="100000"/>
              <a:buFont typeface="Arial" charset="0"/>
              <a:buChar char="■"/>
              <a:defRPr/>
            </a:pPr>
            <a:endParaRPr lang="fr-FR" sz="2600" b="1" dirty="0">
              <a:solidFill>
                <a:srgbClr val="43A5C1"/>
              </a:solidFill>
              <a:latin typeface="Arial" charset="0"/>
              <a:ea typeface="ＭＳ Ｐゴシック" charset="0"/>
              <a:cs typeface="Arial" charset="0"/>
            </a:endParaRPr>
          </a:p>
          <a:p>
            <a:pPr marL="0" lvl="0" indent="0">
              <a:lnSpc>
                <a:spcPct val="100000"/>
              </a:lnSpc>
              <a:spcBef>
                <a:spcPct val="20000"/>
              </a:spcBef>
              <a:buSzPct val="100000"/>
              <a:buNone/>
              <a:defRPr/>
            </a:pPr>
            <a:r>
              <a:rPr lang="fr-FR" sz="2600" b="1" dirty="0">
                <a:solidFill>
                  <a:srgbClr val="43A5C1"/>
                </a:solidFill>
                <a:latin typeface="Arial" charset="0"/>
                <a:ea typeface="ＭＳ Ｐゴシック" charset="0"/>
                <a:cs typeface="Arial" charset="0"/>
              </a:rPr>
              <a:t>3) Mieux valoriser </a:t>
            </a:r>
            <a:r>
              <a:rPr lang="fr-FR" sz="2600" dirty="0">
                <a:solidFill>
                  <a:srgbClr val="000000"/>
                </a:solidFill>
                <a:latin typeface="Arial" charset="0"/>
                <a:ea typeface="ＭＳ Ｐゴシック" charset="0"/>
                <a:cs typeface="Arial" charset="0"/>
              </a:rPr>
              <a:t>le lycée professionnel, indispensable au dynamisme économique du pays</a:t>
            </a:r>
          </a:p>
          <a:p>
            <a:endParaRPr lang="fr-FR" dirty="0"/>
          </a:p>
        </p:txBody>
      </p:sp>
      <p:sp>
        <p:nvSpPr>
          <p:cNvPr id="7" name="Espace réservé du contenu 6"/>
          <p:cNvSpPr>
            <a:spLocks noGrp="1"/>
          </p:cNvSpPr>
          <p:nvPr>
            <p:ph sz="half" idx="2"/>
          </p:nvPr>
        </p:nvSpPr>
        <p:spPr>
          <a:xfrm>
            <a:off x="5776332" y="155643"/>
            <a:ext cx="6415668" cy="6565838"/>
          </a:xfrm>
        </p:spPr>
        <p:txBody>
          <a:bodyPr>
            <a:normAutofit fontScale="70000" lnSpcReduction="20000"/>
          </a:bodyPr>
          <a:lstStyle/>
          <a:p>
            <a:pPr marL="0" lvl="0" indent="0">
              <a:lnSpc>
                <a:spcPct val="100000"/>
              </a:lnSpc>
              <a:spcBef>
                <a:spcPts val="0"/>
              </a:spcBef>
              <a:buNone/>
            </a:pPr>
            <a:r>
              <a:rPr lang="fr-FR" sz="1800" dirty="0">
                <a:solidFill>
                  <a:prstClr val="black"/>
                </a:solidFill>
              </a:rPr>
              <a:t>    </a:t>
            </a:r>
          </a:p>
          <a:p>
            <a:pPr marL="0" indent="0" algn="ctr">
              <a:lnSpc>
                <a:spcPct val="100000"/>
              </a:lnSpc>
              <a:spcBef>
                <a:spcPts val="0"/>
              </a:spcBef>
              <a:buNone/>
            </a:pPr>
            <a:r>
              <a:rPr lang="fr-FR" sz="4100" b="1" dirty="0"/>
              <a:t>Programme EPS LP</a:t>
            </a:r>
          </a:p>
          <a:p>
            <a:pPr marL="0" indent="0" algn="ctr">
              <a:lnSpc>
                <a:spcPct val="100000"/>
              </a:lnSpc>
              <a:spcBef>
                <a:spcPts val="0"/>
              </a:spcBef>
              <a:buNone/>
            </a:pPr>
            <a:endParaRPr lang="fr-FR" sz="2300" dirty="0"/>
          </a:p>
          <a:p>
            <a:pPr marL="0" indent="0" algn="ctr">
              <a:lnSpc>
                <a:spcPct val="100000"/>
              </a:lnSpc>
              <a:spcBef>
                <a:spcPts val="0"/>
              </a:spcBef>
              <a:buNone/>
            </a:pPr>
            <a:endParaRPr lang="fr-FR" sz="2300" dirty="0"/>
          </a:p>
          <a:p>
            <a:pPr>
              <a:lnSpc>
                <a:spcPct val="100000"/>
              </a:lnSpc>
              <a:spcBef>
                <a:spcPts val="0"/>
              </a:spcBef>
              <a:buFontTx/>
              <a:buChar char="-"/>
            </a:pPr>
            <a:r>
              <a:rPr lang="fr-FR" sz="3100" dirty="0">
                <a:solidFill>
                  <a:prstClr val="black"/>
                </a:solidFill>
              </a:rPr>
              <a:t>Continuité des apprentissages en EPS du collège au lycée</a:t>
            </a:r>
          </a:p>
          <a:p>
            <a:pPr>
              <a:lnSpc>
                <a:spcPct val="100000"/>
              </a:lnSpc>
              <a:spcBef>
                <a:spcPts val="0"/>
              </a:spcBef>
              <a:buFontTx/>
              <a:buChar char="-"/>
            </a:pPr>
            <a:r>
              <a:rPr lang="fr-FR" sz="3100" dirty="0">
                <a:solidFill>
                  <a:prstClr val="black"/>
                </a:solidFill>
              </a:rPr>
              <a:t>Les compétences au cœur de l’enseignement</a:t>
            </a:r>
          </a:p>
          <a:p>
            <a:pPr lvl="0">
              <a:lnSpc>
                <a:spcPct val="100000"/>
              </a:lnSpc>
              <a:spcBef>
                <a:spcPts val="0"/>
              </a:spcBef>
              <a:buFontTx/>
              <a:buChar char="-"/>
            </a:pPr>
            <a:r>
              <a:rPr lang="fr-FR" sz="3100" dirty="0">
                <a:solidFill>
                  <a:prstClr val="black"/>
                </a:solidFill>
              </a:rPr>
              <a:t>Education au choix pour être acteur de son projet personnel et professionnel </a:t>
            </a:r>
          </a:p>
          <a:p>
            <a:pPr marL="285750" indent="-285750">
              <a:lnSpc>
                <a:spcPct val="100000"/>
              </a:lnSpc>
              <a:spcBef>
                <a:spcPts val="0"/>
              </a:spcBef>
              <a:buFontTx/>
              <a:buChar char="-"/>
            </a:pPr>
            <a:r>
              <a:rPr lang="fr-FR" sz="3100" dirty="0">
                <a:solidFill>
                  <a:prstClr val="black"/>
                </a:solidFill>
              </a:rPr>
              <a:t>Coopération dans les apprentissages </a:t>
            </a:r>
          </a:p>
          <a:p>
            <a:pPr marL="285750" indent="-285750">
              <a:lnSpc>
                <a:spcPct val="100000"/>
              </a:lnSpc>
              <a:spcBef>
                <a:spcPts val="0"/>
              </a:spcBef>
              <a:buFontTx/>
              <a:buChar char="-"/>
            </a:pPr>
            <a:r>
              <a:rPr lang="fr-FR" sz="3100" dirty="0">
                <a:solidFill>
                  <a:prstClr val="black"/>
                </a:solidFill>
              </a:rPr>
              <a:t>Liens avec la formation professionnelle</a:t>
            </a:r>
          </a:p>
          <a:p>
            <a:pPr marL="285750" lvl="0" indent="-285750">
              <a:lnSpc>
                <a:spcPct val="100000"/>
              </a:lnSpc>
              <a:spcBef>
                <a:spcPts val="0"/>
              </a:spcBef>
              <a:buFontTx/>
              <a:buChar char="-"/>
            </a:pPr>
            <a:endParaRPr lang="fr-FR" sz="3100" dirty="0"/>
          </a:p>
          <a:p>
            <a:pPr marL="0" lvl="0" indent="0">
              <a:lnSpc>
                <a:spcPct val="100000"/>
              </a:lnSpc>
              <a:spcBef>
                <a:spcPts val="0"/>
              </a:spcBef>
              <a:buNone/>
            </a:pPr>
            <a:endParaRPr lang="fr-FR" sz="3100" dirty="0"/>
          </a:p>
          <a:p>
            <a:pPr>
              <a:buFontTx/>
              <a:buChar char="-"/>
            </a:pPr>
            <a:r>
              <a:rPr lang="fr-FR" sz="3100" dirty="0"/>
              <a:t>Une déclinaison des apprentissages, des modalités de pratique et des outils d’évaluation</a:t>
            </a:r>
          </a:p>
          <a:p>
            <a:pPr>
              <a:lnSpc>
                <a:spcPct val="120000"/>
              </a:lnSpc>
              <a:spcBef>
                <a:spcPts val="0"/>
              </a:spcBef>
              <a:buFontTx/>
              <a:buChar char="-"/>
            </a:pPr>
            <a:r>
              <a:rPr lang="fr-FR" sz="3100" dirty="0"/>
              <a:t>Adaptation, aménagement, accessibilité, compensation (EBEP, aptitude partielle…)</a:t>
            </a:r>
          </a:p>
          <a:p>
            <a:pPr marL="0" indent="0">
              <a:lnSpc>
                <a:spcPct val="120000"/>
              </a:lnSpc>
              <a:spcBef>
                <a:spcPts val="0"/>
              </a:spcBef>
              <a:buNone/>
            </a:pPr>
            <a:endParaRPr lang="fr-FR" sz="3100" dirty="0"/>
          </a:p>
          <a:p>
            <a:pPr>
              <a:lnSpc>
                <a:spcPct val="120000"/>
              </a:lnSpc>
              <a:buFontTx/>
              <a:buChar char="-"/>
            </a:pPr>
            <a:r>
              <a:rPr lang="fr-FR" sz="3100" dirty="0"/>
              <a:t>Accrocher les élèves pour s’engager de façon régulière, autonome et pérenne dans un mode de vie actif et solidaire</a:t>
            </a:r>
            <a:endParaRPr lang="fr-FR" sz="2600" dirty="0"/>
          </a:p>
          <a:p>
            <a:pPr marL="0" indent="0">
              <a:buNone/>
            </a:pPr>
            <a:endParaRPr lang="fr-FR" dirty="0"/>
          </a:p>
        </p:txBody>
      </p:sp>
      <p:sp>
        <p:nvSpPr>
          <p:cNvPr id="10243" name="Espace réservé du numéro de diapositive 2"/>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rgbClr val="43A5C1"/>
                </a:solidFill>
                <a:latin typeface="Arial" charset="0"/>
                <a:ea typeface="ＭＳ Ｐゴシック" charset="0"/>
                <a:cs typeface="Arial" charset="0"/>
              </a:defRPr>
            </a:lvl1pPr>
            <a:lvl2pPr marL="742950" indent="-285750">
              <a:defRPr sz="1300">
                <a:solidFill>
                  <a:schemeClr val="tx1"/>
                </a:solidFill>
                <a:latin typeface="Arial" charset="0"/>
                <a:ea typeface="Arial" charset="0"/>
                <a:cs typeface="Arial" charset="0"/>
              </a:defRPr>
            </a:lvl2pPr>
            <a:lvl3pPr marL="1143000" indent="-228600">
              <a:defRPr sz="1300">
                <a:solidFill>
                  <a:schemeClr val="tx1"/>
                </a:solidFill>
                <a:latin typeface="Arial" charset="0"/>
                <a:ea typeface="Arial" charset="0"/>
                <a:cs typeface="Arial" charset="0"/>
              </a:defRPr>
            </a:lvl3pPr>
            <a:lvl4pPr marL="1600200" indent="-228600">
              <a:defRPr sz="1100">
                <a:solidFill>
                  <a:schemeClr val="tx1"/>
                </a:solidFill>
                <a:latin typeface="Arial" charset="0"/>
                <a:ea typeface="Arial" charset="0"/>
                <a:cs typeface="Arial" charset="0"/>
              </a:defRPr>
            </a:lvl4pPr>
            <a:lvl5pPr marL="2057400" indent="-228600">
              <a:defRPr sz="1100">
                <a:solidFill>
                  <a:schemeClr val="tx1"/>
                </a:solidFill>
                <a:latin typeface="Arial" charset="0"/>
                <a:ea typeface="Arial" charset="0"/>
                <a:cs typeface="Arial" charset="0"/>
              </a:defRPr>
            </a:lvl5pPr>
            <a:lvl6pPr eaLnBrk="0" fontAlgn="base" hangingPunct="0">
              <a:spcAft>
                <a:spcPct val="0"/>
              </a:spcAft>
              <a:buClr>
                <a:srgbClr val="43A5C1"/>
              </a:buClr>
              <a:buFont typeface="Arial" charset="0"/>
              <a:defRPr sz="1100">
                <a:solidFill>
                  <a:schemeClr val="tx1"/>
                </a:solidFill>
                <a:latin typeface="Arial" charset="0"/>
                <a:ea typeface="Arial" charset="0"/>
                <a:cs typeface="Arial" charset="0"/>
              </a:defRPr>
            </a:lvl6pPr>
            <a:lvl7pPr eaLnBrk="0" fontAlgn="base" hangingPunct="0">
              <a:spcAft>
                <a:spcPct val="0"/>
              </a:spcAft>
              <a:buClr>
                <a:srgbClr val="43A5C1"/>
              </a:buClr>
              <a:buFont typeface="Arial" charset="0"/>
              <a:defRPr sz="1100">
                <a:solidFill>
                  <a:schemeClr val="tx1"/>
                </a:solidFill>
                <a:latin typeface="Arial" charset="0"/>
                <a:ea typeface="Arial" charset="0"/>
                <a:cs typeface="Arial" charset="0"/>
              </a:defRPr>
            </a:lvl7pPr>
            <a:lvl8pPr eaLnBrk="0" fontAlgn="base" hangingPunct="0">
              <a:spcAft>
                <a:spcPct val="0"/>
              </a:spcAft>
              <a:buClr>
                <a:srgbClr val="43A5C1"/>
              </a:buClr>
              <a:buFont typeface="Arial" charset="0"/>
              <a:defRPr sz="1100">
                <a:solidFill>
                  <a:schemeClr val="tx1"/>
                </a:solidFill>
                <a:latin typeface="Arial" charset="0"/>
                <a:ea typeface="Arial" charset="0"/>
                <a:cs typeface="Arial" charset="0"/>
              </a:defRPr>
            </a:lvl8pPr>
            <a:lvl9pPr eaLnBrk="0" fontAlgn="base" hangingPunct="0">
              <a:spcAft>
                <a:spcPct val="0"/>
              </a:spcAft>
              <a:buClr>
                <a:srgbClr val="43A5C1"/>
              </a:buClr>
              <a:buFont typeface="Arial" charset="0"/>
              <a:defRPr sz="1100">
                <a:solidFill>
                  <a:schemeClr val="tx1"/>
                </a:solidFill>
                <a:latin typeface="Arial" charset="0"/>
                <a:ea typeface="Arial" charset="0"/>
                <a:cs typeface="Arial"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E8A2C96F-33EA-3E40-ACA1-2DEE55965DCF}" type="slidenum">
              <a:rPr kumimoji="0" lang="fr-FR" sz="900" b="1" i="0" u="none" strike="noStrike" kern="1200" cap="none" spc="0" normalizeH="0" baseline="0" noProof="0">
                <a:ln>
                  <a:noFill/>
                </a:ln>
                <a:solidFill>
                  <a:srgbClr val="404040"/>
                </a:solidFill>
                <a:effectLst/>
                <a:uLnTx/>
                <a:uFillTx/>
                <a:latin typeface="Arial" charset="0"/>
                <a:ea typeface="ＭＳ Ｐゴシック" charset="0"/>
                <a:cs typeface="Arial" charset="0"/>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fr-FR" sz="900" b="1" i="0" u="none" strike="noStrike" kern="1200" cap="none" spc="0" normalizeH="0" baseline="0" noProof="0" dirty="0">
              <a:ln>
                <a:noFill/>
              </a:ln>
              <a:solidFill>
                <a:srgbClr val="404040"/>
              </a:solidFill>
              <a:effectLst/>
              <a:uLnTx/>
              <a:uFillTx/>
              <a:latin typeface="Arial" charset="0"/>
              <a:ea typeface="ＭＳ Ｐゴシック" charset="0"/>
              <a:cs typeface="Arial" charset="0"/>
            </a:endParaRPr>
          </a:p>
        </p:txBody>
      </p:sp>
      <p:sp>
        <p:nvSpPr>
          <p:cNvPr id="5" name="Espace réservé du texte 3"/>
          <p:cNvSpPr txBox="1">
            <a:spLocks/>
          </p:cNvSpPr>
          <p:nvPr/>
        </p:nvSpPr>
        <p:spPr>
          <a:xfrm>
            <a:off x="1092200" y="1228711"/>
            <a:ext cx="10509251" cy="4390224"/>
          </a:xfrm>
          <a:prstGeom prst="rect">
            <a:avLst/>
          </a:prstGeom>
        </p:spPr>
        <p:txBody>
          <a:bodyPr>
            <a:normAutofit/>
          </a:bodyPr>
          <a:lstStyle>
            <a:lvl1pPr>
              <a:defRPr>
                <a:solidFill>
                  <a:srgbClr val="43A5C1"/>
                </a:solidFill>
                <a:latin typeface="Arial" charset="0"/>
                <a:ea typeface="ＭＳ Ｐゴシック" charset="0"/>
                <a:cs typeface="Arial" charset="0"/>
              </a:defRPr>
            </a:lvl1pPr>
            <a:lvl2pPr>
              <a:defRPr sz="1300">
                <a:solidFill>
                  <a:schemeClr val="tx1"/>
                </a:solidFill>
                <a:latin typeface="Arial" charset="0"/>
                <a:ea typeface="Arial" charset="0"/>
                <a:cs typeface="Arial" charset="0"/>
              </a:defRPr>
            </a:lvl2pPr>
            <a:lvl3pPr>
              <a:defRPr sz="1300">
                <a:solidFill>
                  <a:schemeClr val="tx1"/>
                </a:solidFill>
                <a:latin typeface="Arial" charset="0"/>
                <a:ea typeface="Arial" charset="0"/>
                <a:cs typeface="Arial" charset="0"/>
              </a:defRPr>
            </a:lvl3pPr>
            <a:lvl4pPr>
              <a:defRPr sz="1100">
                <a:solidFill>
                  <a:schemeClr val="tx1"/>
                </a:solidFill>
                <a:latin typeface="Arial" charset="0"/>
                <a:ea typeface="Arial" charset="0"/>
                <a:cs typeface="Arial" charset="0"/>
              </a:defRPr>
            </a:lvl4pPr>
            <a:lvl5pPr>
              <a:defRPr sz="1100">
                <a:solidFill>
                  <a:schemeClr val="tx1"/>
                </a:solidFill>
                <a:latin typeface="Arial" charset="0"/>
                <a:ea typeface="Arial" charset="0"/>
                <a:cs typeface="Arial" charset="0"/>
              </a:defRPr>
            </a:lvl5pPr>
            <a:lvl6pPr marL="1263650" eaLnBrk="0" fontAlgn="base" hangingPunct="0">
              <a:spcAft>
                <a:spcPct val="0"/>
              </a:spcAft>
              <a:buClr>
                <a:srgbClr val="43A5C1"/>
              </a:buClr>
              <a:buFont typeface="Arial" charset="0"/>
              <a:defRPr sz="1100">
                <a:solidFill>
                  <a:schemeClr val="tx1"/>
                </a:solidFill>
                <a:latin typeface="Arial" charset="0"/>
                <a:ea typeface="Arial" charset="0"/>
                <a:cs typeface="Arial" charset="0"/>
              </a:defRPr>
            </a:lvl6pPr>
            <a:lvl7pPr marL="1720850" eaLnBrk="0" fontAlgn="base" hangingPunct="0">
              <a:spcAft>
                <a:spcPct val="0"/>
              </a:spcAft>
              <a:buClr>
                <a:srgbClr val="43A5C1"/>
              </a:buClr>
              <a:buFont typeface="Arial" charset="0"/>
              <a:defRPr sz="1100">
                <a:solidFill>
                  <a:schemeClr val="tx1"/>
                </a:solidFill>
                <a:latin typeface="Arial" charset="0"/>
                <a:ea typeface="Arial" charset="0"/>
                <a:cs typeface="Arial" charset="0"/>
              </a:defRPr>
            </a:lvl7pPr>
            <a:lvl8pPr marL="2178050" eaLnBrk="0" fontAlgn="base" hangingPunct="0">
              <a:spcAft>
                <a:spcPct val="0"/>
              </a:spcAft>
              <a:buClr>
                <a:srgbClr val="43A5C1"/>
              </a:buClr>
              <a:buFont typeface="Arial" charset="0"/>
              <a:defRPr sz="1100">
                <a:solidFill>
                  <a:schemeClr val="tx1"/>
                </a:solidFill>
                <a:latin typeface="Arial" charset="0"/>
                <a:ea typeface="Arial" charset="0"/>
                <a:cs typeface="Arial" charset="0"/>
              </a:defRPr>
            </a:lvl8pPr>
            <a:lvl9pPr marL="2635250" eaLnBrk="0" fontAlgn="base" hangingPunct="0">
              <a:spcAft>
                <a:spcPct val="0"/>
              </a:spcAft>
              <a:buClr>
                <a:srgbClr val="43A5C1"/>
              </a:buClr>
              <a:buFont typeface="Arial" charset="0"/>
              <a:defRPr sz="1100">
                <a:solidFill>
                  <a:schemeClr val="tx1"/>
                </a:solidFill>
                <a:latin typeface="Arial" charset="0"/>
                <a:ea typeface="Arial" charset="0"/>
                <a:cs typeface="Arial" charset="0"/>
              </a:defRPr>
            </a:lvl9pPr>
          </a:lstStyle>
          <a:p>
            <a:pPr marL="177800" marR="0" lvl="0" indent="-177800" algn="l" defTabSz="914400" rtl="0" eaLnBrk="1" fontAlgn="auto" latinLnBrk="0" hangingPunct="1">
              <a:lnSpc>
                <a:spcPct val="100000"/>
              </a:lnSpc>
              <a:spcBef>
                <a:spcPct val="20000"/>
              </a:spcBef>
              <a:spcAft>
                <a:spcPts val="0"/>
              </a:spcAft>
              <a:buClrTx/>
              <a:buSzPct val="100000"/>
              <a:buFont typeface="Arial" charset="0"/>
              <a:buNone/>
              <a:tabLst/>
              <a:defRPr/>
            </a:pPr>
            <a:endParaRPr kumimoji="0" lang="fr-FR" sz="2800" b="0" i="0" u="none" strike="noStrike" kern="1200" cap="none" spc="0" normalizeH="0" baseline="0" noProof="0" dirty="0">
              <a:ln>
                <a:noFill/>
              </a:ln>
              <a:solidFill>
                <a:srgbClr val="43A5C1"/>
              </a:solidFill>
              <a:effectLst/>
              <a:uLnTx/>
              <a:uFillTx/>
              <a:latin typeface="Arial" charset="0"/>
              <a:ea typeface="ＭＳ Ｐゴシック" charset="0"/>
              <a:cs typeface="Arial" charset="0"/>
            </a:endParaRPr>
          </a:p>
          <a:p>
            <a:pPr marL="177800" marR="0" lvl="0" indent="-177800" algn="l" defTabSz="914400" rtl="0" eaLnBrk="1" fontAlgn="auto" latinLnBrk="0" hangingPunct="1">
              <a:lnSpc>
                <a:spcPct val="100000"/>
              </a:lnSpc>
              <a:spcBef>
                <a:spcPct val="20000"/>
              </a:spcBef>
              <a:spcAft>
                <a:spcPts val="0"/>
              </a:spcAft>
              <a:buClrTx/>
              <a:buSzPct val="100000"/>
              <a:buFont typeface="Arial" charset="0"/>
              <a:buNone/>
              <a:tabLst/>
              <a:defRPr/>
            </a:pPr>
            <a:endParaRPr kumimoji="0" lang="fr-FR" sz="2800" b="0" i="0" u="none" strike="noStrike" kern="1200" cap="none" spc="0" normalizeH="0" baseline="0" noProof="0" dirty="0">
              <a:ln>
                <a:noFill/>
              </a:ln>
              <a:solidFill>
                <a:srgbClr val="43A5C1"/>
              </a:solidFill>
              <a:effectLst/>
              <a:uLnTx/>
              <a:uFillTx/>
              <a:latin typeface="Arial" charset="0"/>
              <a:ea typeface="ＭＳ Ｐゴシック" charset="0"/>
              <a:cs typeface="Arial" charset="0"/>
            </a:endParaRPr>
          </a:p>
          <a:p>
            <a:pPr marL="177800" marR="0" lvl="0" indent="-177800" algn="l" defTabSz="914400" rtl="0" eaLnBrk="1" fontAlgn="auto" latinLnBrk="0" hangingPunct="1">
              <a:lnSpc>
                <a:spcPct val="100000"/>
              </a:lnSpc>
              <a:spcBef>
                <a:spcPct val="20000"/>
              </a:spcBef>
              <a:spcAft>
                <a:spcPts val="0"/>
              </a:spcAft>
              <a:buClrTx/>
              <a:buSzPct val="100000"/>
              <a:buFont typeface="Arial" charset="0"/>
              <a:buNone/>
              <a:tabLst/>
              <a:defRPr/>
            </a:pPr>
            <a:endParaRPr kumimoji="0" lang="fr-FR" sz="2800" b="0" i="0" u="none" strike="noStrike" kern="1200" cap="none" spc="0" normalizeH="0" baseline="0" noProof="0" dirty="0">
              <a:ln>
                <a:noFill/>
              </a:ln>
              <a:solidFill>
                <a:srgbClr val="43A5C1"/>
              </a:solidFill>
              <a:effectLst/>
              <a:uLnTx/>
              <a:uFillTx/>
              <a:latin typeface="Arial" charset="0"/>
              <a:ea typeface="ＭＳ Ｐゴシック" charset="0"/>
              <a:cs typeface="Arial" charset="0"/>
            </a:endParaRPr>
          </a:p>
          <a:p>
            <a:pPr marL="177800" marR="0" lvl="0" indent="-177800" algn="l" defTabSz="914400" rtl="0" eaLnBrk="1" fontAlgn="auto" latinLnBrk="0" hangingPunct="1">
              <a:lnSpc>
                <a:spcPct val="100000"/>
              </a:lnSpc>
              <a:spcBef>
                <a:spcPct val="20000"/>
              </a:spcBef>
              <a:spcAft>
                <a:spcPts val="0"/>
              </a:spcAft>
              <a:buClrTx/>
              <a:buSzPct val="100000"/>
              <a:buFont typeface="Arial" charset="0"/>
              <a:buNone/>
              <a:tabLst/>
              <a:defRPr/>
            </a:pPr>
            <a:endParaRPr kumimoji="0" lang="fr-FR" sz="2800" b="0" i="0" u="none" strike="noStrike" kern="1200" cap="none" spc="0" normalizeH="0" baseline="0" noProof="0" dirty="0">
              <a:ln>
                <a:noFill/>
              </a:ln>
              <a:solidFill>
                <a:srgbClr val="43A5C1"/>
              </a:solidFill>
              <a:effectLst/>
              <a:uLnTx/>
              <a:uFillTx/>
              <a:latin typeface="Arial" charset="0"/>
              <a:ea typeface="ＭＳ Ｐゴシック" charset="0"/>
              <a:cs typeface="Arial" charset="0"/>
            </a:endParaRPr>
          </a:p>
          <a:p>
            <a:pPr marL="177800" marR="0" lvl="0" indent="-177800" algn="l" defTabSz="914400" rtl="0" eaLnBrk="1" fontAlgn="auto" latinLnBrk="0" hangingPunct="1">
              <a:lnSpc>
                <a:spcPct val="100000"/>
              </a:lnSpc>
              <a:spcBef>
                <a:spcPct val="20000"/>
              </a:spcBef>
              <a:spcAft>
                <a:spcPts val="0"/>
              </a:spcAft>
              <a:buClrTx/>
              <a:buSzPct val="100000"/>
              <a:buFont typeface="Arial" charset="0"/>
              <a:buChar char="■"/>
              <a:tabLst/>
              <a:defRPr/>
            </a:pPr>
            <a:endParaRPr kumimoji="0" lang="fr-FR" sz="1800" b="0" i="0" u="none" strike="noStrike" kern="1200" cap="none" spc="0" normalizeH="0" baseline="0" noProof="0" dirty="0">
              <a:ln>
                <a:noFill/>
              </a:ln>
              <a:solidFill>
                <a:srgbClr val="43A5C1"/>
              </a:solidFill>
              <a:effectLst/>
              <a:uLnTx/>
              <a:uFillTx/>
              <a:latin typeface="Arial" charset="0"/>
              <a:ea typeface="ＭＳ Ｐゴシック" charset="0"/>
              <a:cs typeface="Arial" charset="0"/>
            </a:endParaRPr>
          </a:p>
          <a:p>
            <a:pPr marL="177800" marR="0" lvl="0" indent="-177800" algn="l" defTabSz="914400" rtl="0" eaLnBrk="1" fontAlgn="auto" latinLnBrk="0" hangingPunct="1">
              <a:lnSpc>
                <a:spcPct val="100000"/>
              </a:lnSpc>
              <a:spcBef>
                <a:spcPct val="20000"/>
              </a:spcBef>
              <a:spcAft>
                <a:spcPts val="0"/>
              </a:spcAft>
              <a:buClrTx/>
              <a:buSzPct val="100000"/>
              <a:buFont typeface="Arial" charset="0"/>
              <a:buChar char="■"/>
              <a:tabLst/>
              <a:defRPr/>
            </a:pPr>
            <a:endParaRPr kumimoji="0" lang="fr-FR" sz="1800" b="0" i="0" u="none" strike="noStrike" kern="1200" cap="none" spc="0" normalizeH="0" baseline="0" noProof="0" dirty="0">
              <a:ln>
                <a:noFill/>
              </a:ln>
              <a:solidFill>
                <a:srgbClr val="43A5C1"/>
              </a:solidFill>
              <a:effectLst/>
              <a:uLnTx/>
              <a:uFillTx/>
              <a:latin typeface="Arial" charset="0"/>
              <a:ea typeface="ＭＳ Ｐゴシック" charset="0"/>
              <a:cs typeface="Arial" charset="0"/>
            </a:endParaRPr>
          </a:p>
        </p:txBody>
      </p:sp>
      <p:sp>
        <p:nvSpPr>
          <p:cNvPr id="9" name="Flèche droite 8"/>
          <p:cNvSpPr/>
          <p:nvPr/>
        </p:nvSpPr>
        <p:spPr>
          <a:xfrm>
            <a:off x="5085787" y="1799305"/>
            <a:ext cx="641195" cy="42374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0" name="Flèche droite 9"/>
          <p:cNvSpPr/>
          <p:nvPr/>
        </p:nvSpPr>
        <p:spPr>
          <a:xfrm flipV="1">
            <a:off x="5443887" y="3621900"/>
            <a:ext cx="470210" cy="33517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1" name="Flèche droite 10"/>
          <p:cNvSpPr/>
          <p:nvPr/>
        </p:nvSpPr>
        <p:spPr>
          <a:xfrm>
            <a:off x="4686014" y="5530867"/>
            <a:ext cx="1027771" cy="3045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extLst>
      <p:ext uri="{BB962C8B-B14F-4D97-AF65-F5344CB8AC3E}">
        <p14:creationId xmlns:p14="http://schemas.microsoft.com/office/powerpoint/2010/main" val="3680492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4" end="4"/>
                                            </p:txEl>
                                          </p:spTgt>
                                        </p:tgtEl>
                                        <p:attrNameLst>
                                          <p:attrName>style.visibility</p:attrName>
                                        </p:attrNameLst>
                                      </p:cBhvr>
                                      <p:to>
                                        <p:strVal val="visible"/>
                                      </p:to>
                                    </p:set>
                                    <p:anim calcmode="lin" valueType="num">
                                      <p:cBhvr additive="base">
                                        <p:cTn id="13"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10" end="10"/>
                                            </p:txEl>
                                          </p:spTgt>
                                        </p:tgtEl>
                                        <p:attrNameLst>
                                          <p:attrName>style.visibility</p:attrName>
                                        </p:attrNameLst>
                                      </p:cBhvr>
                                      <p:to>
                                        <p:strVal val="visible"/>
                                      </p:to>
                                    </p:set>
                                    <p:anim calcmode="lin" valueType="num">
                                      <p:cBhvr additive="base">
                                        <p:cTn id="19" dur="500" fill="hold"/>
                                        <p:tgtEl>
                                          <p:spTgt spid="6">
                                            <p:txEl>
                                              <p:pRg st="10" end="1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
                                            <p:txEl>
                                              <p:pRg st="1" end="1"/>
                                            </p:txEl>
                                          </p:spTgt>
                                        </p:tgtEl>
                                        <p:attrNameLst>
                                          <p:attrName>style.visibility</p:attrName>
                                        </p:attrNameLst>
                                      </p:cBhvr>
                                      <p:to>
                                        <p:strVal val="visible"/>
                                      </p:to>
                                    </p:set>
                                    <p:anim calcmode="lin" valueType="num">
                                      <p:cBhvr additive="base">
                                        <p:cTn id="25"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7">
                                            <p:txEl>
                                              <p:pRg st="4" end="4"/>
                                            </p:txEl>
                                          </p:spTgt>
                                        </p:tgtEl>
                                        <p:attrNameLst>
                                          <p:attrName>style.visibility</p:attrName>
                                        </p:attrNameLst>
                                      </p:cBhvr>
                                      <p:to>
                                        <p:strVal val="visible"/>
                                      </p:to>
                                    </p:set>
                                    <p:anim calcmode="lin" valueType="num">
                                      <p:cBhvr additive="base">
                                        <p:cTn id="37"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7">
                                            <p:txEl>
                                              <p:pRg st="4" end="4"/>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7">
                                            <p:txEl>
                                              <p:pRg st="6" end="6"/>
                                            </p:txEl>
                                          </p:spTgt>
                                        </p:tgtEl>
                                        <p:attrNameLst>
                                          <p:attrName>style.visibility</p:attrName>
                                        </p:attrNameLst>
                                      </p:cBhvr>
                                      <p:to>
                                        <p:strVal val="visible"/>
                                      </p:to>
                                    </p:set>
                                    <p:anim calcmode="lin" valueType="num">
                                      <p:cBhvr additive="base">
                                        <p:cTn id="41" dur="500" fill="hold"/>
                                        <p:tgtEl>
                                          <p:spTgt spid="7">
                                            <p:txEl>
                                              <p:pRg st="6" end="6"/>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7">
                                            <p:txEl>
                                              <p:pRg st="6" end="6"/>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7">
                                            <p:txEl>
                                              <p:pRg st="5" end="5"/>
                                            </p:txEl>
                                          </p:spTgt>
                                        </p:tgtEl>
                                        <p:attrNameLst>
                                          <p:attrName>style.visibility</p:attrName>
                                        </p:attrNameLst>
                                      </p:cBhvr>
                                      <p:to>
                                        <p:strVal val="visible"/>
                                      </p:to>
                                    </p:set>
                                    <p:anim calcmode="lin" valueType="num">
                                      <p:cBhvr additive="base">
                                        <p:cTn id="45" dur="500" fill="hold"/>
                                        <p:tgtEl>
                                          <p:spTgt spid="7">
                                            <p:txEl>
                                              <p:pRg st="5" end="5"/>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7">
                                            <p:txEl>
                                              <p:pRg st="5" end="5"/>
                                            </p:txEl>
                                          </p:spTgt>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7">
                                            <p:txEl>
                                              <p:pRg st="7" end="7"/>
                                            </p:txEl>
                                          </p:spTgt>
                                        </p:tgtEl>
                                        <p:attrNameLst>
                                          <p:attrName>style.visibility</p:attrName>
                                        </p:attrNameLst>
                                      </p:cBhvr>
                                      <p:to>
                                        <p:strVal val="visible"/>
                                      </p:to>
                                    </p:set>
                                    <p:anim calcmode="lin" valueType="num">
                                      <p:cBhvr additive="base">
                                        <p:cTn id="49" dur="500" fill="hold"/>
                                        <p:tgtEl>
                                          <p:spTgt spid="7">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7">
                                            <p:txEl>
                                              <p:pRg st="7" end="7"/>
                                            </p:txEl>
                                          </p:spTgt>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7">
                                            <p:txEl>
                                              <p:pRg st="8" end="8"/>
                                            </p:txEl>
                                          </p:spTgt>
                                        </p:tgtEl>
                                        <p:attrNameLst>
                                          <p:attrName>style.visibility</p:attrName>
                                        </p:attrNameLst>
                                      </p:cBhvr>
                                      <p:to>
                                        <p:strVal val="visible"/>
                                      </p:to>
                                    </p:set>
                                    <p:anim calcmode="lin" valueType="num">
                                      <p:cBhvr additive="base">
                                        <p:cTn id="53" dur="500" fill="hold"/>
                                        <p:tgtEl>
                                          <p:spTgt spid="7">
                                            <p:txEl>
                                              <p:pRg st="8" end="8"/>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7">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10"/>
                                        </p:tgtEl>
                                        <p:attrNameLst>
                                          <p:attrName>style.visibility</p:attrName>
                                        </p:attrNameLst>
                                      </p:cBhvr>
                                      <p:to>
                                        <p:strVal val="visible"/>
                                      </p:to>
                                    </p:set>
                                    <p:anim calcmode="lin" valueType="num">
                                      <p:cBhvr additive="base">
                                        <p:cTn id="59" dur="500" fill="hold"/>
                                        <p:tgtEl>
                                          <p:spTgt spid="10"/>
                                        </p:tgtEl>
                                        <p:attrNameLst>
                                          <p:attrName>ppt_x</p:attrName>
                                        </p:attrNameLst>
                                      </p:cBhvr>
                                      <p:tavLst>
                                        <p:tav tm="0">
                                          <p:val>
                                            <p:strVal val="#ppt_x"/>
                                          </p:val>
                                        </p:tav>
                                        <p:tav tm="100000">
                                          <p:val>
                                            <p:strVal val="#ppt_x"/>
                                          </p:val>
                                        </p:tav>
                                      </p:tavLst>
                                    </p:anim>
                                    <p:anim calcmode="lin" valueType="num">
                                      <p:cBhvr additive="base">
                                        <p:cTn id="60" dur="500" fill="hold"/>
                                        <p:tgtEl>
                                          <p:spTgt spid="10"/>
                                        </p:tgtEl>
                                        <p:attrNameLst>
                                          <p:attrName>ppt_y</p:attrName>
                                        </p:attrNameLst>
                                      </p:cBhvr>
                                      <p:tavLst>
                                        <p:tav tm="0">
                                          <p:val>
                                            <p:strVal val="1+#ppt_h/2"/>
                                          </p:val>
                                        </p:tav>
                                        <p:tav tm="100000">
                                          <p:val>
                                            <p:strVal val="#ppt_y"/>
                                          </p:val>
                                        </p:tav>
                                      </p:tavLst>
                                    </p:anim>
                                  </p:childTnLst>
                                </p:cTn>
                              </p:par>
                              <p:par>
                                <p:cTn id="61" presetID="2" presetClass="entr" presetSubtype="4" fill="hold" nodeType="withEffect">
                                  <p:stCondLst>
                                    <p:cond delay="0"/>
                                  </p:stCondLst>
                                  <p:childTnLst>
                                    <p:set>
                                      <p:cBhvr>
                                        <p:cTn id="62" dur="1" fill="hold">
                                          <p:stCondLst>
                                            <p:cond delay="0"/>
                                          </p:stCondLst>
                                        </p:cTn>
                                        <p:tgtEl>
                                          <p:spTgt spid="7">
                                            <p:txEl>
                                              <p:pRg st="11" end="11"/>
                                            </p:txEl>
                                          </p:spTgt>
                                        </p:tgtEl>
                                        <p:attrNameLst>
                                          <p:attrName>style.visibility</p:attrName>
                                        </p:attrNameLst>
                                      </p:cBhvr>
                                      <p:to>
                                        <p:strVal val="visible"/>
                                      </p:to>
                                    </p:set>
                                    <p:anim calcmode="lin" valueType="num">
                                      <p:cBhvr additive="base">
                                        <p:cTn id="63" dur="500" fill="hold"/>
                                        <p:tgtEl>
                                          <p:spTgt spid="7">
                                            <p:txEl>
                                              <p:pRg st="11" end="11"/>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7">
                                            <p:txEl>
                                              <p:pRg st="11" end="11"/>
                                            </p:txEl>
                                          </p:spTgt>
                                        </p:tgtEl>
                                        <p:attrNameLst>
                                          <p:attrName>ppt_y</p:attrName>
                                        </p:attrNameLst>
                                      </p:cBhvr>
                                      <p:tavLst>
                                        <p:tav tm="0">
                                          <p:val>
                                            <p:strVal val="1+#ppt_h/2"/>
                                          </p:val>
                                        </p:tav>
                                        <p:tav tm="100000">
                                          <p:val>
                                            <p:strVal val="#ppt_y"/>
                                          </p:val>
                                        </p:tav>
                                      </p:tavLst>
                                    </p:anim>
                                  </p:childTnLst>
                                </p:cTn>
                              </p:par>
                              <p:par>
                                <p:cTn id="65" presetID="2" presetClass="entr" presetSubtype="4" fill="hold" nodeType="withEffect">
                                  <p:stCondLst>
                                    <p:cond delay="0"/>
                                  </p:stCondLst>
                                  <p:childTnLst>
                                    <p:set>
                                      <p:cBhvr>
                                        <p:cTn id="66" dur="1" fill="hold">
                                          <p:stCondLst>
                                            <p:cond delay="0"/>
                                          </p:stCondLst>
                                        </p:cTn>
                                        <p:tgtEl>
                                          <p:spTgt spid="7">
                                            <p:txEl>
                                              <p:pRg st="12" end="12"/>
                                            </p:txEl>
                                          </p:spTgt>
                                        </p:tgtEl>
                                        <p:attrNameLst>
                                          <p:attrName>style.visibility</p:attrName>
                                        </p:attrNameLst>
                                      </p:cBhvr>
                                      <p:to>
                                        <p:strVal val="visible"/>
                                      </p:to>
                                    </p:set>
                                    <p:anim calcmode="lin" valueType="num">
                                      <p:cBhvr additive="base">
                                        <p:cTn id="67" dur="500" fill="hold"/>
                                        <p:tgtEl>
                                          <p:spTgt spid="7">
                                            <p:txEl>
                                              <p:pRg st="12" end="12"/>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7">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1"/>
                                        </p:tgtEl>
                                        <p:attrNameLst>
                                          <p:attrName>style.visibility</p:attrName>
                                        </p:attrNameLst>
                                      </p:cBhvr>
                                      <p:to>
                                        <p:strVal val="visible"/>
                                      </p:to>
                                    </p:set>
                                    <p:anim calcmode="lin" valueType="num">
                                      <p:cBhvr additive="base">
                                        <p:cTn id="73" dur="500" fill="hold"/>
                                        <p:tgtEl>
                                          <p:spTgt spid="11"/>
                                        </p:tgtEl>
                                        <p:attrNameLst>
                                          <p:attrName>ppt_x</p:attrName>
                                        </p:attrNameLst>
                                      </p:cBhvr>
                                      <p:tavLst>
                                        <p:tav tm="0">
                                          <p:val>
                                            <p:strVal val="#ppt_x"/>
                                          </p:val>
                                        </p:tav>
                                        <p:tav tm="100000">
                                          <p:val>
                                            <p:strVal val="#ppt_x"/>
                                          </p:val>
                                        </p:tav>
                                      </p:tavLst>
                                    </p:anim>
                                    <p:anim calcmode="lin" valueType="num">
                                      <p:cBhvr additive="base">
                                        <p:cTn id="74" dur="500" fill="hold"/>
                                        <p:tgtEl>
                                          <p:spTgt spid="11"/>
                                        </p:tgtEl>
                                        <p:attrNameLst>
                                          <p:attrName>ppt_y</p:attrName>
                                        </p:attrNameLst>
                                      </p:cBhvr>
                                      <p:tavLst>
                                        <p:tav tm="0">
                                          <p:val>
                                            <p:strVal val="1+#ppt_h/2"/>
                                          </p:val>
                                        </p:tav>
                                        <p:tav tm="100000">
                                          <p:val>
                                            <p:strVal val="#ppt_y"/>
                                          </p:val>
                                        </p:tav>
                                      </p:tavLst>
                                    </p:anim>
                                  </p:childTnLst>
                                </p:cTn>
                              </p:par>
                              <p:par>
                                <p:cTn id="75" presetID="2" presetClass="entr" presetSubtype="4" fill="hold" nodeType="withEffect">
                                  <p:stCondLst>
                                    <p:cond delay="0"/>
                                  </p:stCondLst>
                                  <p:childTnLst>
                                    <p:set>
                                      <p:cBhvr>
                                        <p:cTn id="76" dur="1" fill="hold">
                                          <p:stCondLst>
                                            <p:cond delay="0"/>
                                          </p:stCondLst>
                                        </p:cTn>
                                        <p:tgtEl>
                                          <p:spTgt spid="7">
                                            <p:txEl>
                                              <p:pRg st="14" end="14"/>
                                            </p:txEl>
                                          </p:spTgt>
                                        </p:tgtEl>
                                        <p:attrNameLst>
                                          <p:attrName>style.visibility</p:attrName>
                                        </p:attrNameLst>
                                      </p:cBhvr>
                                      <p:to>
                                        <p:strVal val="visible"/>
                                      </p:to>
                                    </p:set>
                                    <p:anim calcmode="lin" valueType="num">
                                      <p:cBhvr additive="base">
                                        <p:cTn id="77" dur="500" fill="hold"/>
                                        <p:tgtEl>
                                          <p:spTgt spid="7">
                                            <p:txEl>
                                              <p:pRg st="14" end="14"/>
                                            </p:txEl>
                                          </p:spTgt>
                                        </p:tgtEl>
                                        <p:attrNameLst>
                                          <p:attrName>ppt_x</p:attrName>
                                        </p:attrNameLst>
                                      </p:cBhvr>
                                      <p:tavLst>
                                        <p:tav tm="0">
                                          <p:val>
                                            <p:strVal val="#ppt_x"/>
                                          </p:val>
                                        </p:tav>
                                        <p:tav tm="100000">
                                          <p:val>
                                            <p:strVal val="#ppt_x"/>
                                          </p:val>
                                        </p:tav>
                                      </p:tavLst>
                                    </p:anim>
                                    <p:anim calcmode="lin" valueType="num">
                                      <p:cBhvr additive="base">
                                        <p:cTn id="78" dur="500" fill="hold"/>
                                        <p:tgtEl>
                                          <p:spTgt spid="7">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9" grpId="0" animBg="1"/>
      <p:bldP spid="10" grpId="0" animBg="1"/>
      <p:bldP spid="1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554162F-E0A7-4AD8-960F-57DFFF18B2C6}"/>
              </a:ext>
            </a:extLst>
          </p:cNvPr>
          <p:cNvSpPr>
            <a:spLocks noGrp="1"/>
          </p:cNvSpPr>
          <p:nvPr>
            <p:ph type="title"/>
          </p:nvPr>
        </p:nvSpPr>
        <p:spPr/>
        <p:txBody>
          <a:bodyPr/>
          <a:lstStyle/>
          <a:p>
            <a:pPr algn="ctr"/>
            <a:r>
              <a:rPr lang="fr-FR" b="1" dirty="0"/>
              <a:t>Finalité</a:t>
            </a:r>
          </a:p>
        </p:txBody>
      </p:sp>
      <p:graphicFrame>
        <p:nvGraphicFramePr>
          <p:cNvPr id="4" name="Espace réservé du contenu 3">
            <a:extLst>
              <a:ext uri="{FF2B5EF4-FFF2-40B4-BE49-F238E27FC236}">
                <a16:creationId xmlns:a16="http://schemas.microsoft.com/office/drawing/2014/main" id="{6E5FCD58-F57A-4C46-B427-F65A7A7AC688}"/>
              </a:ext>
            </a:extLst>
          </p:cNvPr>
          <p:cNvGraphicFramePr>
            <a:graphicFrameLocks noGrp="1"/>
          </p:cNvGraphicFramePr>
          <p:nvPr>
            <p:ph idx="1"/>
          </p:nvPr>
        </p:nvGraphicFramePr>
        <p:xfrm>
          <a:off x="987489" y="1519881"/>
          <a:ext cx="10121235" cy="2916195"/>
        </p:xfrm>
        <a:graphic>
          <a:graphicData uri="http://schemas.openxmlformats.org/drawingml/2006/table">
            <a:tbl>
              <a:tblPr firstRow="1" bandRow="1">
                <a:tableStyleId>{5C22544A-7EE6-4342-B048-85BDC9FD1C3A}</a:tableStyleId>
              </a:tblPr>
              <a:tblGrid>
                <a:gridCol w="10121235">
                  <a:extLst>
                    <a:ext uri="{9D8B030D-6E8A-4147-A177-3AD203B41FA5}">
                      <a16:colId xmlns:a16="http://schemas.microsoft.com/office/drawing/2014/main" val="226607987"/>
                    </a:ext>
                  </a:extLst>
                </a:gridCol>
              </a:tblGrid>
              <a:tr h="693428">
                <a:tc>
                  <a:txBody>
                    <a:bodyPr/>
                    <a:lstStyle/>
                    <a:p>
                      <a:pPr algn="ctr"/>
                      <a:r>
                        <a:rPr lang="fr-FR" dirty="0">
                          <a:solidFill>
                            <a:schemeClr val="tx1"/>
                          </a:solidFill>
                        </a:rPr>
                        <a:t>Programme 2019</a:t>
                      </a:r>
                    </a:p>
                  </a:txBody>
                  <a:tcPr>
                    <a:solidFill>
                      <a:schemeClr val="bg2"/>
                    </a:solidFill>
                  </a:tcPr>
                </a:tc>
                <a:extLst>
                  <a:ext uri="{0D108BD9-81ED-4DB2-BD59-A6C34878D82A}">
                    <a16:rowId xmlns:a16="http://schemas.microsoft.com/office/drawing/2014/main" val="4141997631"/>
                  </a:ext>
                </a:extLst>
              </a:tr>
              <a:tr h="2222767">
                <a:tc>
                  <a:txBody>
                    <a:bodyPr/>
                    <a:lstStyle/>
                    <a:p>
                      <a:r>
                        <a:rPr lang="fr-FR" sz="2400" dirty="0"/>
                        <a:t>Former par la pratique physique sportive et artistique, un citoyen épanoui, cultivé, capable de faire des choix éclairés et </a:t>
                      </a:r>
                      <a:r>
                        <a:rPr lang="fr-FR" sz="2400" dirty="0">
                          <a:solidFill>
                            <a:srgbClr val="FF0000"/>
                          </a:solidFill>
                        </a:rPr>
                        <a:t>responsables</a:t>
                      </a:r>
                      <a:r>
                        <a:rPr lang="fr-FR" sz="2400" dirty="0"/>
                        <a:t> pour s’engager de façon régulière autonome et </a:t>
                      </a:r>
                      <a:r>
                        <a:rPr lang="fr-FR" sz="2400" dirty="0">
                          <a:solidFill>
                            <a:srgbClr val="FF0000"/>
                          </a:solidFill>
                        </a:rPr>
                        <a:t>pérenne</a:t>
                      </a:r>
                      <a:r>
                        <a:rPr lang="fr-FR" sz="2400" dirty="0"/>
                        <a:t> dans un mode de vie actif et solidaire. </a:t>
                      </a:r>
                      <a:endParaRPr lang="fr-FR" sz="2400" i="0" dirty="0">
                        <a:solidFill>
                          <a:srgbClr val="C00000"/>
                        </a:solidFill>
                      </a:endParaRPr>
                    </a:p>
                  </a:txBody>
                  <a:tcPr/>
                </a:tc>
                <a:extLst>
                  <a:ext uri="{0D108BD9-81ED-4DB2-BD59-A6C34878D82A}">
                    <a16:rowId xmlns:a16="http://schemas.microsoft.com/office/drawing/2014/main" val="73150964"/>
                  </a:ext>
                </a:extLst>
              </a:tr>
            </a:tbl>
          </a:graphicData>
        </a:graphic>
      </p:graphicFrame>
    </p:spTree>
    <p:extLst>
      <p:ext uri="{BB962C8B-B14F-4D97-AF65-F5344CB8AC3E}">
        <p14:creationId xmlns:p14="http://schemas.microsoft.com/office/powerpoint/2010/main" val="1927118810"/>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322</TotalTime>
  <Words>2686</Words>
  <Application>Microsoft Office PowerPoint</Application>
  <PresentationFormat>Grand écran</PresentationFormat>
  <Paragraphs>343</Paragraphs>
  <Slides>21</Slides>
  <Notes>13</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21</vt:i4>
      </vt:variant>
    </vt:vector>
  </HeadingPairs>
  <TitlesOfParts>
    <vt:vector size="26" baseType="lpstr">
      <vt:lpstr>Arial</vt:lpstr>
      <vt:lpstr>Calibri</vt:lpstr>
      <vt:lpstr>Calibri Light</vt:lpstr>
      <vt:lpstr>Wingdings</vt:lpstr>
      <vt:lpstr>Thème Office</vt:lpstr>
      <vt:lpstr>Présentation des nouveaux programmes EPS de la voie professionnelle</vt:lpstr>
      <vt:lpstr>Contenu :</vt:lpstr>
      <vt:lpstr>La transformation de la voie professionnelle : continuité avec le collège et échelonnement sur trois ans</vt:lpstr>
      <vt:lpstr>Continuité Domaines du S4C / Objectifs Généraux </vt:lpstr>
      <vt:lpstr>Des constats… </vt:lpstr>
      <vt:lpstr>Une centration sur le parcours de l’élève: accompagnement et personnalisation</vt:lpstr>
      <vt:lpstr>Présentation PowerPoint</vt:lpstr>
      <vt:lpstr>TRANSFORMER POUR …</vt:lpstr>
      <vt:lpstr>Finalité</vt:lpstr>
      <vt:lpstr>Objectifs</vt:lpstr>
      <vt:lpstr>Des compétences à construire</vt:lpstr>
      <vt:lpstr>Dans des APSA</vt:lpstr>
      <vt:lpstr>COMPETENCES</vt:lpstr>
      <vt:lpstr>Parcours de formation : contraintes programmatiques</vt:lpstr>
      <vt:lpstr>L’évaluation des acquis des élèves</vt:lpstr>
      <vt:lpstr>Le projet pédagogique EPS et l’AS</vt:lpstr>
      <vt:lpstr>Résumé des programmes</vt:lpstr>
      <vt:lpstr>Nouvelles grilles horaires</vt:lpstr>
      <vt:lpstr>Modalités d’évaluation de l’EPS au CAP session 2021 : arrêté du 30 août 2019</vt:lpstr>
      <vt:lpstr>Présentation PowerPoint</vt:lpstr>
      <vt:lpstr>Le cross training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des nouveaux programmes EPS de la voie professionnelle</dc:title>
  <dc:creator>François</dc:creator>
  <cp:lastModifiedBy>Luc di Pol</cp:lastModifiedBy>
  <cp:revision>26</cp:revision>
  <dcterms:created xsi:type="dcterms:W3CDTF">2019-09-11T19:00:15Z</dcterms:created>
  <dcterms:modified xsi:type="dcterms:W3CDTF">2019-11-01T12:35:42Z</dcterms:modified>
</cp:coreProperties>
</file>