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44"/>
  </p:notesMasterIdLst>
  <p:handoutMasterIdLst>
    <p:handoutMasterId r:id="rId45"/>
  </p:handoutMasterIdLst>
  <p:sldIdLst>
    <p:sldId id="282" r:id="rId3"/>
    <p:sldId id="283" r:id="rId4"/>
    <p:sldId id="316" r:id="rId5"/>
    <p:sldId id="302" r:id="rId6"/>
    <p:sldId id="284" r:id="rId7"/>
    <p:sldId id="257" r:id="rId8"/>
    <p:sldId id="317" r:id="rId9"/>
    <p:sldId id="318" r:id="rId10"/>
    <p:sldId id="258" r:id="rId11"/>
    <p:sldId id="281" r:id="rId12"/>
    <p:sldId id="259" r:id="rId13"/>
    <p:sldId id="260" r:id="rId14"/>
    <p:sldId id="261" r:id="rId15"/>
    <p:sldId id="262" r:id="rId16"/>
    <p:sldId id="263" r:id="rId17"/>
    <p:sldId id="264" r:id="rId18"/>
    <p:sldId id="265" r:id="rId19"/>
    <p:sldId id="311" r:id="rId20"/>
    <p:sldId id="319" r:id="rId21"/>
    <p:sldId id="307" r:id="rId22"/>
    <p:sldId id="308" r:id="rId23"/>
    <p:sldId id="309" r:id="rId24"/>
    <p:sldId id="310" r:id="rId25"/>
    <p:sldId id="320" r:id="rId26"/>
    <p:sldId id="285" r:id="rId27"/>
    <p:sldId id="287" r:id="rId28"/>
    <p:sldId id="299" r:id="rId29"/>
    <p:sldId id="303" r:id="rId30"/>
    <p:sldId id="305" r:id="rId31"/>
    <p:sldId id="314" r:id="rId32"/>
    <p:sldId id="291" r:id="rId33"/>
    <p:sldId id="312" r:id="rId34"/>
    <p:sldId id="323" r:id="rId35"/>
    <p:sldId id="321" r:id="rId36"/>
    <p:sldId id="315" r:id="rId37"/>
    <p:sldId id="278" r:id="rId38"/>
    <p:sldId id="326" r:id="rId39"/>
    <p:sldId id="325" r:id="rId40"/>
    <p:sldId id="280" r:id="rId41"/>
    <p:sldId id="324" r:id="rId42"/>
    <p:sldId id="322" r:id="rId43"/>
  </p:sldIdLst>
  <p:sldSz cx="9144000" cy="6858000" type="screen4x3"/>
  <p:notesSz cx="6881813" cy="100028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0" d="100"/>
          <a:sy n="120" d="100"/>
        </p:scale>
        <p:origin x="1266" y="9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E39E53-88BB-4DE3-B248-7491A9C63156}" type="doc">
      <dgm:prSet loTypeId="urn:microsoft.com/office/officeart/2005/8/layout/venn2" loCatId="relationship" qsTypeId="urn:microsoft.com/office/officeart/2005/8/quickstyle/simple1" qsCatId="simple" csTypeId="urn:microsoft.com/office/officeart/2005/8/colors/accent1_4" csCatId="accent1" phldr="1"/>
      <dgm:spPr/>
      <dgm:t>
        <a:bodyPr/>
        <a:lstStyle/>
        <a:p>
          <a:endParaRPr lang="fr-FR"/>
        </a:p>
      </dgm:t>
    </dgm:pt>
    <dgm:pt modelId="{C77A97BD-7712-49B6-9D4E-4B2D83D5B4F1}">
      <dgm:prSet phldrT="[Texte]" custT="1">
        <dgm:style>
          <a:lnRef idx="1">
            <a:schemeClr val="accent2"/>
          </a:lnRef>
          <a:fillRef idx="3">
            <a:schemeClr val="accent2"/>
          </a:fillRef>
          <a:effectRef idx="2">
            <a:schemeClr val="accent2"/>
          </a:effectRef>
          <a:fontRef idx="minor">
            <a:schemeClr val="lt1"/>
          </a:fontRef>
        </dgm:style>
      </dgm:prSet>
      <dgm:spPr>
        <a:solidFill>
          <a:schemeClr val="accent2">
            <a:lumMod val="60000"/>
            <a:lumOff val="40000"/>
          </a:schemeClr>
        </a:solidFill>
      </dgm:spPr>
      <dgm:t>
        <a:bodyPr/>
        <a:lstStyle/>
        <a:p>
          <a:r>
            <a:rPr lang="fr-FR" sz="2000" b="1" dirty="0">
              <a:solidFill>
                <a:schemeClr val="bg1"/>
              </a:solidFill>
            </a:rPr>
            <a:t>S4C avec 5 domaines</a:t>
          </a:r>
        </a:p>
      </dgm:t>
    </dgm:pt>
    <dgm:pt modelId="{80A07D28-F5CF-467B-8D3C-8E1CAA9E4D89}" type="parTrans" cxnId="{48320976-3691-4C60-8681-768E6EFD865C}">
      <dgm:prSet/>
      <dgm:spPr/>
      <dgm:t>
        <a:bodyPr/>
        <a:lstStyle/>
        <a:p>
          <a:endParaRPr lang="fr-FR"/>
        </a:p>
      </dgm:t>
    </dgm:pt>
    <dgm:pt modelId="{06CBABD7-E441-41CC-AA51-31075DE3952E}" type="sibTrans" cxnId="{48320976-3691-4C60-8681-768E6EFD865C}">
      <dgm:prSet/>
      <dgm:spPr/>
      <dgm:t>
        <a:bodyPr/>
        <a:lstStyle/>
        <a:p>
          <a:endParaRPr lang="fr-FR"/>
        </a:p>
      </dgm:t>
    </dgm:pt>
    <dgm:pt modelId="{ADC4882D-1F25-4385-A9D7-CBDD6D364B41}">
      <dgm:prSet phldrT="[Texte]">
        <dgm:style>
          <a:lnRef idx="1">
            <a:schemeClr val="dk1"/>
          </a:lnRef>
          <a:fillRef idx="2">
            <a:schemeClr val="dk1"/>
          </a:fillRef>
          <a:effectRef idx="1">
            <a:schemeClr val="dk1"/>
          </a:effectRef>
          <a:fontRef idx="minor">
            <a:schemeClr val="dk1"/>
          </a:fontRef>
        </dgm:style>
      </dgm:prSet>
      <dgm:spPr>
        <a:solidFill>
          <a:srgbClr val="FF0000"/>
        </a:solidFill>
      </dgm:spPr>
      <dgm:t>
        <a:bodyPr/>
        <a:lstStyle/>
        <a:p>
          <a:r>
            <a:rPr lang="fr-FR" b="1" dirty="0">
              <a:solidFill>
                <a:schemeClr val="bg1"/>
              </a:solidFill>
            </a:rPr>
            <a:t>Une finalité </a:t>
          </a:r>
        </a:p>
      </dgm:t>
    </dgm:pt>
    <dgm:pt modelId="{23D21146-639E-46CE-BE9D-4D39FD326717}" type="parTrans" cxnId="{74A15872-0D29-45DF-9C7B-523C64FDC1D5}">
      <dgm:prSet/>
      <dgm:spPr/>
      <dgm:t>
        <a:bodyPr/>
        <a:lstStyle/>
        <a:p>
          <a:endParaRPr lang="fr-FR"/>
        </a:p>
      </dgm:t>
    </dgm:pt>
    <dgm:pt modelId="{6125276B-73AD-4EA2-A7C7-16D2465276EE}" type="sibTrans" cxnId="{74A15872-0D29-45DF-9C7B-523C64FDC1D5}">
      <dgm:prSet/>
      <dgm:spPr/>
      <dgm:t>
        <a:bodyPr/>
        <a:lstStyle/>
        <a:p>
          <a:endParaRPr lang="fr-FR"/>
        </a:p>
      </dgm:t>
    </dgm:pt>
    <dgm:pt modelId="{86E71C4D-8629-489F-898D-C69E1FE02C5F}">
      <dgm:prSet phldrT="[Texte]">
        <dgm:style>
          <a:lnRef idx="1">
            <a:schemeClr val="dk1"/>
          </a:lnRef>
          <a:fillRef idx="2">
            <a:schemeClr val="dk1"/>
          </a:fillRef>
          <a:effectRef idx="1">
            <a:schemeClr val="dk1"/>
          </a:effectRef>
          <a:fontRef idx="minor">
            <a:schemeClr val="dk1"/>
          </a:fontRef>
        </dgm:style>
      </dgm:prSet>
      <dgm:spPr>
        <a:solidFill>
          <a:schemeClr val="accent2">
            <a:lumMod val="60000"/>
            <a:lumOff val="40000"/>
          </a:schemeClr>
        </a:solidFill>
      </dgm:spPr>
      <dgm:t>
        <a:bodyPr/>
        <a:lstStyle/>
        <a:p>
          <a:r>
            <a:rPr lang="fr-FR" b="1" dirty="0">
              <a:solidFill>
                <a:schemeClr val="bg1"/>
              </a:solidFill>
            </a:rPr>
            <a:t>Cinq compétences générales</a:t>
          </a:r>
        </a:p>
      </dgm:t>
    </dgm:pt>
    <dgm:pt modelId="{DEF017DB-2B0D-4C35-B327-D1B3E97B6798}" type="parTrans" cxnId="{C8D5CD16-BB4E-470A-8E40-D7FD71D66CB9}">
      <dgm:prSet/>
      <dgm:spPr/>
      <dgm:t>
        <a:bodyPr/>
        <a:lstStyle/>
        <a:p>
          <a:endParaRPr lang="fr-FR"/>
        </a:p>
      </dgm:t>
    </dgm:pt>
    <dgm:pt modelId="{3C27D40F-35F2-4FA6-8D15-531E36B409DF}" type="sibTrans" cxnId="{C8D5CD16-BB4E-470A-8E40-D7FD71D66CB9}">
      <dgm:prSet/>
      <dgm:spPr/>
      <dgm:t>
        <a:bodyPr/>
        <a:lstStyle/>
        <a:p>
          <a:endParaRPr lang="fr-FR"/>
        </a:p>
      </dgm:t>
    </dgm:pt>
    <dgm:pt modelId="{A545D632-F522-43D1-BC5E-C165E88FEE47}">
      <dgm:prSet phldrT="[Texte]">
        <dgm:style>
          <a:lnRef idx="1">
            <a:schemeClr val="dk1"/>
          </a:lnRef>
          <a:fillRef idx="2">
            <a:schemeClr val="dk1"/>
          </a:fillRef>
          <a:effectRef idx="1">
            <a:schemeClr val="dk1"/>
          </a:effectRef>
          <a:fontRef idx="minor">
            <a:schemeClr val="dk1"/>
          </a:fontRef>
        </dgm:style>
      </dgm:prSet>
      <dgm:spPr>
        <a:solidFill>
          <a:srgbClr val="92D050"/>
        </a:solidFill>
      </dgm:spPr>
      <dgm:t>
        <a:bodyPr/>
        <a:lstStyle/>
        <a:p>
          <a:r>
            <a:rPr lang="fr-FR" b="1" dirty="0">
              <a:solidFill>
                <a:schemeClr val="bg1"/>
              </a:solidFill>
            </a:rPr>
            <a:t>Quatre champs d’apprentissages</a:t>
          </a:r>
        </a:p>
      </dgm:t>
    </dgm:pt>
    <dgm:pt modelId="{B422CF2C-0A76-4557-B25A-459C4A738B42}" type="parTrans" cxnId="{E33B8DA2-4E27-4BD5-A60A-0945EEC229AA}">
      <dgm:prSet/>
      <dgm:spPr/>
      <dgm:t>
        <a:bodyPr/>
        <a:lstStyle/>
        <a:p>
          <a:endParaRPr lang="fr-FR"/>
        </a:p>
      </dgm:t>
    </dgm:pt>
    <dgm:pt modelId="{5C3B1EB3-4CE7-4B3B-87D1-BA724624801E}" type="sibTrans" cxnId="{E33B8DA2-4E27-4BD5-A60A-0945EEC229AA}">
      <dgm:prSet/>
      <dgm:spPr/>
      <dgm:t>
        <a:bodyPr/>
        <a:lstStyle/>
        <a:p>
          <a:endParaRPr lang="fr-FR"/>
        </a:p>
      </dgm:t>
    </dgm:pt>
    <dgm:pt modelId="{908BE431-8325-4466-A5EF-86AF98F634DE}">
      <dgm:prSet>
        <dgm:style>
          <a:lnRef idx="1">
            <a:schemeClr val="dk1"/>
          </a:lnRef>
          <a:fillRef idx="2">
            <a:schemeClr val="dk1"/>
          </a:fillRef>
          <a:effectRef idx="1">
            <a:schemeClr val="dk1"/>
          </a:effectRef>
          <a:fontRef idx="minor">
            <a:schemeClr val="dk1"/>
          </a:fontRef>
        </dgm:style>
      </dgm:prSet>
      <dgm:spPr>
        <a:solidFill>
          <a:srgbClr val="00B0F0"/>
        </a:solidFill>
      </dgm:spPr>
      <dgm:t>
        <a:bodyPr/>
        <a:lstStyle/>
        <a:p>
          <a:r>
            <a:rPr lang="fr-FR" b="1" dirty="0"/>
            <a:t>Une APSA </a:t>
          </a:r>
        </a:p>
      </dgm:t>
    </dgm:pt>
    <dgm:pt modelId="{F68E5E76-4E3E-411F-A140-3F4C29678F6E}" type="parTrans" cxnId="{36F39C17-6212-43F3-B5A4-4B5E4BA8B961}">
      <dgm:prSet/>
      <dgm:spPr/>
      <dgm:t>
        <a:bodyPr/>
        <a:lstStyle/>
        <a:p>
          <a:endParaRPr lang="fr-FR"/>
        </a:p>
      </dgm:t>
    </dgm:pt>
    <dgm:pt modelId="{BB20FA7C-D10A-483E-B486-6EBD9977B410}" type="sibTrans" cxnId="{36F39C17-6212-43F3-B5A4-4B5E4BA8B961}">
      <dgm:prSet/>
      <dgm:spPr/>
      <dgm:t>
        <a:bodyPr/>
        <a:lstStyle/>
        <a:p>
          <a:endParaRPr lang="fr-FR"/>
        </a:p>
      </dgm:t>
    </dgm:pt>
    <dgm:pt modelId="{98153FFB-5DD7-4297-B533-62BB04D3B488}">
      <dgm:prSet>
        <dgm:style>
          <a:lnRef idx="1">
            <a:schemeClr val="dk1"/>
          </a:lnRef>
          <a:fillRef idx="2">
            <a:schemeClr val="dk1"/>
          </a:fillRef>
          <a:effectRef idx="1">
            <a:schemeClr val="dk1"/>
          </a:effectRef>
          <a:fontRef idx="minor">
            <a:schemeClr val="dk1"/>
          </a:fontRef>
        </dgm:style>
      </dgm:prSet>
      <dgm:spPr>
        <a:solidFill>
          <a:srgbClr val="FFC000"/>
        </a:solidFill>
      </dgm:spPr>
      <dgm:t>
        <a:bodyPr/>
        <a:lstStyle/>
        <a:p>
          <a:r>
            <a:rPr lang="fr-FR" b="1" dirty="0">
              <a:solidFill>
                <a:schemeClr val="bg1"/>
              </a:solidFill>
            </a:rPr>
            <a:t>Un cycle</a:t>
          </a:r>
        </a:p>
      </dgm:t>
    </dgm:pt>
    <dgm:pt modelId="{438F4469-A319-4A5E-9608-388EFB6D51A1}" type="parTrans" cxnId="{6395C16C-AC00-4495-88A4-82B5F6183792}">
      <dgm:prSet/>
      <dgm:spPr/>
      <dgm:t>
        <a:bodyPr/>
        <a:lstStyle/>
        <a:p>
          <a:endParaRPr lang="fr-FR"/>
        </a:p>
      </dgm:t>
    </dgm:pt>
    <dgm:pt modelId="{69354109-BCE2-4617-AF4B-F5CB31B3B302}" type="sibTrans" cxnId="{6395C16C-AC00-4495-88A4-82B5F6183792}">
      <dgm:prSet/>
      <dgm:spPr/>
      <dgm:t>
        <a:bodyPr/>
        <a:lstStyle/>
        <a:p>
          <a:endParaRPr lang="fr-FR"/>
        </a:p>
      </dgm:t>
    </dgm:pt>
    <dgm:pt modelId="{6453E29C-71CF-4899-84DA-09B59EA2748D}">
      <dgm:prSet>
        <dgm:style>
          <a:lnRef idx="1">
            <a:schemeClr val="dk1"/>
          </a:lnRef>
          <a:fillRef idx="2">
            <a:schemeClr val="dk1"/>
          </a:fillRef>
          <a:effectRef idx="1">
            <a:schemeClr val="dk1"/>
          </a:effectRef>
          <a:fontRef idx="minor">
            <a:schemeClr val="dk1"/>
          </a:fontRef>
        </dgm:style>
      </dgm:prSet>
      <dgm:spPr>
        <a:solidFill>
          <a:schemeClr val="tx2">
            <a:lumMod val="50000"/>
          </a:schemeClr>
        </a:solidFill>
      </dgm:spPr>
      <dgm:t>
        <a:bodyPr/>
        <a:lstStyle/>
        <a:p>
          <a:r>
            <a:rPr lang="fr-FR" b="1" dirty="0">
              <a:solidFill>
                <a:schemeClr val="bg1"/>
              </a:solidFill>
            </a:rPr>
            <a:t>1 leçon</a:t>
          </a:r>
        </a:p>
      </dgm:t>
    </dgm:pt>
    <dgm:pt modelId="{5902071B-4603-465E-AFF5-F0CF8163D944}" type="parTrans" cxnId="{D294769A-C326-4AA1-A207-501F55A6AF11}">
      <dgm:prSet/>
      <dgm:spPr/>
      <dgm:t>
        <a:bodyPr/>
        <a:lstStyle/>
        <a:p>
          <a:endParaRPr lang="fr-FR"/>
        </a:p>
      </dgm:t>
    </dgm:pt>
    <dgm:pt modelId="{C029269E-3C0E-45B9-AC00-3F4621762F96}" type="sibTrans" cxnId="{D294769A-C326-4AA1-A207-501F55A6AF11}">
      <dgm:prSet/>
      <dgm:spPr/>
      <dgm:t>
        <a:bodyPr/>
        <a:lstStyle/>
        <a:p>
          <a:endParaRPr lang="fr-FR"/>
        </a:p>
      </dgm:t>
    </dgm:pt>
    <dgm:pt modelId="{A57BD859-89A2-4E21-898D-1AC0B90AD1D8}" type="pres">
      <dgm:prSet presAssocID="{D8E39E53-88BB-4DE3-B248-7491A9C63156}" presName="Name0" presStyleCnt="0">
        <dgm:presLayoutVars>
          <dgm:chMax val="7"/>
          <dgm:resizeHandles val="exact"/>
        </dgm:presLayoutVars>
      </dgm:prSet>
      <dgm:spPr/>
    </dgm:pt>
    <dgm:pt modelId="{D6BE04A5-4C75-4EC8-B934-FBF7E2EA142F}" type="pres">
      <dgm:prSet presAssocID="{D8E39E53-88BB-4DE3-B248-7491A9C63156}" presName="comp1" presStyleCnt="0"/>
      <dgm:spPr/>
    </dgm:pt>
    <dgm:pt modelId="{B90FCAE0-CC8B-44BC-994F-85FFE559166A}" type="pres">
      <dgm:prSet presAssocID="{D8E39E53-88BB-4DE3-B248-7491A9C63156}" presName="circle1" presStyleLbl="node1" presStyleIdx="0" presStyleCnt="7" custScaleX="123120"/>
      <dgm:spPr/>
    </dgm:pt>
    <dgm:pt modelId="{52C98BEA-6844-49A2-A185-888ADF762076}" type="pres">
      <dgm:prSet presAssocID="{D8E39E53-88BB-4DE3-B248-7491A9C63156}" presName="c1text" presStyleLbl="node1" presStyleIdx="0" presStyleCnt="7">
        <dgm:presLayoutVars>
          <dgm:bulletEnabled val="1"/>
        </dgm:presLayoutVars>
      </dgm:prSet>
      <dgm:spPr/>
    </dgm:pt>
    <dgm:pt modelId="{4C3BA926-BA40-4E03-A784-BC632624F492}" type="pres">
      <dgm:prSet presAssocID="{D8E39E53-88BB-4DE3-B248-7491A9C63156}" presName="comp2" presStyleCnt="0"/>
      <dgm:spPr/>
    </dgm:pt>
    <dgm:pt modelId="{49A03436-15E8-416E-9170-D0DEC7B0DD91}" type="pres">
      <dgm:prSet presAssocID="{D8E39E53-88BB-4DE3-B248-7491A9C63156}" presName="circle2" presStyleLbl="node1" presStyleIdx="1" presStyleCnt="7"/>
      <dgm:spPr/>
    </dgm:pt>
    <dgm:pt modelId="{1197B68C-4A0F-40A1-B95D-D8F28A9B9A88}" type="pres">
      <dgm:prSet presAssocID="{D8E39E53-88BB-4DE3-B248-7491A9C63156}" presName="c2text" presStyleLbl="node1" presStyleIdx="1" presStyleCnt="7">
        <dgm:presLayoutVars>
          <dgm:bulletEnabled val="1"/>
        </dgm:presLayoutVars>
      </dgm:prSet>
      <dgm:spPr/>
    </dgm:pt>
    <dgm:pt modelId="{91E8B648-B3D6-41FC-991B-8F3A95FEF090}" type="pres">
      <dgm:prSet presAssocID="{D8E39E53-88BB-4DE3-B248-7491A9C63156}" presName="comp3" presStyleCnt="0"/>
      <dgm:spPr/>
    </dgm:pt>
    <dgm:pt modelId="{5E3E5118-282C-4133-B855-8D812BF1939A}" type="pres">
      <dgm:prSet presAssocID="{D8E39E53-88BB-4DE3-B248-7491A9C63156}" presName="circle3" presStyleLbl="node1" presStyleIdx="2" presStyleCnt="7"/>
      <dgm:spPr/>
    </dgm:pt>
    <dgm:pt modelId="{1D49B858-0853-40A4-8BAC-30D1F657B38E}" type="pres">
      <dgm:prSet presAssocID="{D8E39E53-88BB-4DE3-B248-7491A9C63156}" presName="c3text" presStyleLbl="node1" presStyleIdx="2" presStyleCnt="7">
        <dgm:presLayoutVars>
          <dgm:bulletEnabled val="1"/>
        </dgm:presLayoutVars>
      </dgm:prSet>
      <dgm:spPr/>
    </dgm:pt>
    <dgm:pt modelId="{0CD8E8B9-A39C-4A2F-A312-18AC465CC406}" type="pres">
      <dgm:prSet presAssocID="{D8E39E53-88BB-4DE3-B248-7491A9C63156}" presName="comp4" presStyleCnt="0"/>
      <dgm:spPr/>
    </dgm:pt>
    <dgm:pt modelId="{75948C5B-801A-46BD-B4A3-C8F16440F4F7}" type="pres">
      <dgm:prSet presAssocID="{D8E39E53-88BB-4DE3-B248-7491A9C63156}" presName="circle4" presStyleLbl="node1" presStyleIdx="3" presStyleCnt="7"/>
      <dgm:spPr/>
    </dgm:pt>
    <dgm:pt modelId="{E56E43FE-10ED-48B6-B75A-0F2F6E114305}" type="pres">
      <dgm:prSet presAssocID="{D8E39E53-88BB-4DE3-B248-7491A9C63156}" presName="c4text" presStyleLbl="node1" presStyleIdx="3" presStyleCnt="7">
        <dgm:presLayoutVars>
          <dgm:bulletEnabled val="1"/>
        </dgm:presLayoutVars>
      </dgm:prSet>
      <dgm:spPr/>
    </dgm:pt>
    <dgm:pt modelId="{26B6A180-E50D-475D-89F9-2CE65AA8AD6A}" type="pres">
      <dgm:prSet presAssocID="{D8E39E53-88BB-4DE3-B248-7491A9C63156}" presName="comp5" presStyleCnt="0"/>
      <dgm:spPr/>
    </dgm:pt>
    <dgm:pt modelId="{0796F5DB-7266-4D93-800F-313BF710D705}" type="pres">
      <dgm:prSet presAssocID="{D8E39E53-88BB-4DE3-B248-7491A9C63156}" presName="circle5" presStyleLbl="node1" presStyleIdx="4" presStyleCnt="7"/>
      <dgm:spPr/>
    </dgm:pt>
    <dgm:pt modelId="{E27E355D-69CA-478B-9ED1-1B37C66A1E29}" type="pres">
      <dgm:prSet presAssocID="{D8E39E53-88BB-4DE3-B248-7491A9C63156}" presName="c5text" presStyleLbl="node1" presStyleIdx="4" presStyleCnt="7">
        <dgm:presLayoutVars>
          <dgm:bulletEnabled val="1"/>
        </dgm:presLayoutVars>
      </dgm:prSet>
      <dgm:spPr/>
    </dgm:pt>
    <dgm:pt modelId="{E4661297-4E69-4058-B147-E4CC1A9DBD0E}" type="pres">
      <dgm:prSet presAssocID="{D8E39E53-88BB-4DE3-B248-7491A9C63156}" presName="comp6" presStyleCnt="0"/>
      <dgm:spPr/>
    </dgm:pt>
    <dgm:pt modelId="{D53C2AEE-D12B-4448-887B-0068B78E9E88}" type="pres">
      <dgm:prSet presAssocID="{D8E39E53-88BB-4DE3-B248-7491A9C63156}" presName="circle6" presStyleLbl="node1" presStyleIdx="5" presStyleCnt="7"/>
      <dgm:spPr/>
    </dgm:pt>
    <dgm:pt modelId="{E021C6EA-D72E-4EA9-B7B6-2CC867703662}" type="pres">
      <dgm:prSet presAssocID="{D8E39E53-88BB-4DE3-B248-7491A9C63156}" presName="c6text" presStyleLbl="node1" presStyleIdx="5" presStyleCnt="7">
        <dgm:presLayoutVars>
          <dgm:bulletEnabled val="1"/>
        </dgm:presLayoutVars>
      </dgm:prSet>
      <dgm:spPr/>
    </dgm:pt>
    <dgm:pt modelId="{2041C5C0-8A1D-4715-B148-8FEEDD2F9F8F}" type="pres">
      <dgm:prSet presAssocID="{D8E39E53-88BB-4DE3-B248-7491A9C63156}" presName="comp7" presStyleCnt="0"/>
      <dgm:spPr/>
    </dgm:pt>
    <dgm:pt modelId="{ADBB8204-1F7D-4F0D-839E-1F0E1EFA9B2B}" type="pres">
      <dgm:prSet presAssocID="{D8E39E53-88BB-4DE3-B248-7491A9C63156}" presName="circle7" presStyleLbl="node1" presStyleIdx="6" presStyleCnt="7"/>
      <dgm:spPr/>
    </dgm:pt>
    <dgm:pt modelId="{C58026ED-B050-4D77-8B77-0AC88DD84DA1}" type="pres">
      <dgm:prSet presAssocID="{D8E39E53-88BB-4DE3-B248-7491A9C63156}" presName="c7text" presStyleLbl="node1" presStyleIdx="6" presStyleCnt="7">
        <dgm:presLayoutVars>
          <dgm:bulletEnabled val="1"/>
        </dgm:presLayoutVars>
      </dgm:prSet>
      <dgm:spPr/>
    </dgm:pt>
  </dgm:ptLst>
  <dgm:cxnLst>
    <dgm:cxn modelId="{F61B6581-0A99-4AF1-B6FD-B5AB8D4D04E8}" type="presOf" srcId="{A545D632-F522-43D1-BC5E-C165E88FEE47}" destId="{75948C5B-801A-46BD-B4A3-C8F16440F4F7}" srcOrd="0" destOrd="0" presId="urn:microsoft.com/office/officeart/2005/8/layout/venn2"/>
    <dgm:cxn modelId="{14D6D1F2-A064-416F-88FF-4DAE3C13D363}" type="presOf" srcId="{98153FFB-5DD7-4297-B533-62BB04D3B488}" destId="{E021C6EA-D72E-4EA9-B7B6-2CC867703662}" srcOrd="1" destOrd="0" presId="urn:microsoft.com/office/officeart/2005/8/layout/venn2"/>
    <dgm:cxn modelId="{631B41DA-0EDB-4CD8-8754-D2FB7AA22FFA}" type="presOf" srcId="{6453E29C-71CF-4899-84DA-09B59EA2748D}" destId="{C58026ED-B050-4D77-8B77-0AC88DD84DA1}" srcOrd="1" destOrd="0" presId="urn:microsoft.com/office/officeart/2005/8/layout/venn2"/>
    <dgm:cxn modelId="{6F7E12B3-BCD2-4DB1-AC31-C018AD01B86F}" type="presOf" srcId="{C77A97BD-7712-49B6-9D4E-4B2D83D5B4F1}" destId="{B90FCAE0-CC8B-44BC-994F-85FFE559166A}" srcOrd="0" destOrd="0" presId="urn:microsoft.com/office/officeart/2005/8/layout/venn2"/>
    <dgm:cxn modelId="{D57DEE6B-87AC-47E5-A4DA-37C7D5FB5B9E}" type="presOf" srcId="{86E71C4D-8629-489F-898D-C69E1FE02C5F}" destId="{5E3E5118-282C-4133-B855-8D812BF1939A}" srcOrd="0" destOrd="0" presId="urn:microsoft.com/office/officeart/2005/8/layout/venn2"/>
    <dgm:cxn modelId="{2E17DA81-3D17-4FA2-BD0D-A76E0B02F9F1}" type="presOf" srcId="{98153FFB-5DD7-4297-B533-62BB04D3B488}" destId="{D53C2AEE-D12B-4448-887B-0068B78E9E88}" srcOrd="0" destOrd="0" presId="urn:microsoft.com/office/officeart/2005/8/layout/venn2"/>
    <dgm:cxn modelId="{E33B8DA2-4E27-4BD5-A60A-0945EEC229AA}" srcId="{D8E39E53-88BB-4DE3-B248-7491A9C63156}" destId="{A545D632-F522-43D1-BC5E-C165E88FEE47}" srcOrd="3" destOrd="0" parTransId="{B422CF2C-0A76-4557-B25A-459C4A738B42}" sibTransId="{5C3B1EB3-4CE7-4B3B-87D1-BA724624801E}"/>
    <dgm:cxn modelId="{329C4037-DA11-4C21-BD57-250DE127BC70}" type="presOf" srcId="{D8E39E53-88BB-4DE3-B248-7491A9C63156}" destId="{A57BD859-89A2-4E21-898D-1AC0B90AD1D8}" srcOrd="0" destOrd="0" presId="urn:microsoft.com/office/officeart/2005/8/layout/venn2"/>
    <dgm:cxn modelId="{3D89952F-F354-41BC-B050-1EC9AF0273E6}" type="presOf" srcId="{ADC4882D-1F25-4385-A9D7-CBDD6D364B41}" destId="{1197B68C-4A0F-40A1-B95D-D8F28A9B9A88}" srcOrd="1" destOrd="0" presId="urn:microsoft.com/office/officeart/2005/8/layout/venn2"/>
    <dgm:cxn modelId="{48320976-3691-4C60-8681-768E6EFD865C}" srcId="{D8E39E53-88BB-4DE3-B248-7491A9C63156}" destId="{C77A97BD-7712-49B6-9D4E-4B2D83D5B4F1}" srcOrd="0" destOrd="0" parTransId="{80A07D28-F5CF-467B-8D3C-8E1CAA9E4D89}" sibTransId="{06CBABD7-E441-41CC-AA51-31075DE3952E}"/>
    <dgm:cxn modelId="{C8D5CD16-BB4E-470A-8E40-D7FD71D66CB9}" srcId="{D8E39E53-88BB-4DE3-B248-7491A9C63156}" destId="{86E71C4D-8629-489F-898D-C69E1FE02C5F}" srcOrd="2" destOrd="0" parTransId="{DEF017DB-2B0D-4C35-B327-D1B3E97B6798}" sibTransId="{3C27D40F-35F2-4FA6-8D15-531E36B409DF}"/>
    <dgm:cxn modelId="{62B63362-31E2-4B38-A423-AF955975A152}" type="presOf" srcId="{86E71C4D-8629-489F-898D-C69E1FE02C5F}" destId="{1D49B858-0853-40A4-8BAC-30D1F657B38E}" srcOrd="1" destOrd="0" presId="urn:microsoft.com/office/officeart/2005/8/layout/venn2"/>
    <dgm:cxn modelId="{C8E56102-5B50-4BF0-AF39-72E0C6E01B81}" type="presOf" srcId="{ADC4882D-1F25-4385-A9D7-CBDD6D364B41}" destId="{49A03436-15E8-416E-9170-D0DEC7B0DD91}" srcOrd="0" destOrd="0" presId="urn:microsoft.com/office/officeart/2005/8/layout/venn2"/>
    <dgm:cxn modelId="{654F873B-DAB9-4C2A-A790-07F996643A54}" type="presOf" srcId="{C77A97BD-7712-49B6-9D4E-4B2D83D5B4F1}" destId="{52C98BEA-6844-49A2-A185-888ADF762076}" srcOrd="1" destOrd="0" presId="urn:microsoft.com/office/officeart/2005/8/layout/venn2"/>
    <dgm:cxn modelId="{2853FC5A-3F98-44D2-A33F-95560E1D6EC8}" type="presOf" srcId="{6453E29C-71CF-4899-84DA-09B59EA2748D}" destId="{ADBB8204-1F7D-4F0D-839E-1F0E1EFA9B2B}" srcOrd="0" destOrd="0" presId="urn:microsoft.com/office/officeart/2005/8/layout/venn2"/>
    <dgm:cxn modelId="{D294769A-C326-4AA1-A207-501F55A6AF11}" srcId="{D8E39E53-88BB-4DE3-B248-7491A9C63156}" destId="{6453E29C-71CF-4899-84DA-09B59EA2748D}" srcOrd="6" destOrd="0" parTransId="{5902071B-4603-465E-AFF5-F0CF8163D944}" sibTransId="{C029269E-3C0E-45B9-AC00-3F4621762F96}"/>
    <dgm:cxn modelId="{790349E9-D9C4-493F-8950-E18C6CFE6B5C}" type="presOf" srcId="{A545D632-F522-43D1-BC5E-C165E88FEE47}" destId="{E56E43FE-10ED-48B6-B75A-0F2F6E114305}" srcOrd="1" destOrd="0" presId="urn:microsoft.com/office/officeart/2005/8/layout/venn2"/>
    <dgm:cxn modelId="{36F39C17-6212-43F3-B5A4-4B5E4BA8B961}" srcId="{D8E39E53-88BB-4DE3-B248-7491A9C63156}" destId="{908BE431-8325-4466-A5EF-86AF98F634DE}" srcOrd="4" destOrd="0" parTransId="{F68E5E76-4E3E-411F-A140-3F4C29678F6E}" sibTransId="{BB20FA7C-D10A-483E-B486-6EBD9977B410}"/>
    <dgm:cxn modelId="{336EC840-D19D-42B5-8C5C-16ABD120B2DA}" type="presOf" srcId="{908BE431-8325-4466-A5EF-86AF98F634DE}" destId="{E27E355D-69CA-478B-9ED1-1B37C66A1E29}" srcOrd="1" destOrd="0" presId="urn:microsoft.com/office/officeart/2005/8/layout/venn2"/>
    <dgm:cxn modelId="{74A15872-0D29-45DF-9C7B-523C64FDC1D5}" srcId="{D8E39E53-88BB-4DE3-B248-7491A9C63156}" destId="{ADC4882D-1F25-4385-A9D7-CBDD6D364B41}" srcOrd="1" destOrd="0" parTransId="{23D21146-639E-46CE-BE9D-4D39FD326717}" sibTransId="{6125276B-73AD-4EA2-A7C7-16D2465276EE}"/>
    <dgm:cxn modelId="{6395C16C-AC00-4495-88A4-82B5F6183792}" srcId="{D8E39E53-88BB-4DE3-B248-7491A9C63156}" destId="{98153FFB-5DD7-4297-B533-62BB04D3B488}" srcOrd="5" destOrd="0" parTransId="{438F4469-A319-4A5E-9608-388EFB6D51A1}" sibTransId="{69354109-BCE2-4617-AF4B-F5CB31B3B302}"/>
    <dgm:cxn modelId="{5B9362CE-E3A7-4EBC-95DC-8742576133F1}" type="presOf" srcId="{908BE431-8325-4466-A5EF-86AF98F634DE}" destId="{0796F5DB-7266-4D93-800F-313BF710D705}" srcOrd="0" destOrd="0" presId="urn:microsoft.com/office/officeart/2005/8/layout/venn2"/>
    <dgm:cxn modelId="{D52EEDE8-4223-4AB2-951F-21111E5B27D0}" type="presParOf" srcId="{A57BD859-89A2-4E21-898D-1AC0B90AD1D8}" destId="{D6BE04A5-4C75-4EC8-B934-FBF7E2EA142F}" srcOrd="0" destOrd="0" presId="urn:microsoft.com/office/officeart/2005/8/layout/venn2"/>
    <dgm:cxn modelId="{1EB9E3D8-AD79-4A89-8596-F1E99B343EAA}" type="presParOf" srcId="{D6BE04A5-4C75-4EC8-B934-FBF7E2EA142F}" destId="{B90FCAE0-CC8B-44BC-994F-85FFE559166A}" srcOrd="0" destOrd="0" presId="urn:microsoft.com/office/officeart/2005/8/layout/venn2"/>
    <dgm:cxn modelId="{52CFAFC3-45D1-48FD-A9F6-E2484A8AA506}" type="presParOf" srcId="{D6BE04A5-4C75-4EC8-B934-FBF7E2EA142F}" destId="{52C98BEA-6844-49A2-A185-888ADF762076}" srcOrd="1" destOrd="0" presId="urn:microsoft.com/office/officeart/2005/8/layout/venn2"/>
    <dgm:cxn modelId="{D31416C2-BE38-43E9-9AF4-B1DB3079AB50}" type="presParOf" srcId="{A57BD859-89A2-4E21-898D-1AC0B90AD1D8}" destId="{4C3BA926-BA40-4E03-A784-BC632624F492}" srcOrd="1" destOrd="0" presId="urn:microsoft.com/office/officeart/2005/8/layout/venn2"/>
    <dgm:cxn modelId="{89636015-A087-42AA-AE8A-4A041A818F31}" type="presParOf" srcId="{4C3BA926-BA40-4E03-A784-BC632624F492}" destId="{49A03436-15E8-416E-9170-D0DEC7B0DD91}" srcOrd="0" destOrd="0" presId="urn:microsoft.com/office/officeart/2005/8/layout/venn2"/>
    <dgm:cxn modelId="{040BFE52-CD52-4FB9-9992-BD52E0F2E4F2}" type="presParOf" srcId="{4C3BA926-BA40-4E03-A784-BC632624F492}" destId="{1197B68C-4A0F-40A1-B95D-D8F28A9B9A88}" srcOrd="1" destOrd="0" presId="urn:microsoft.com/office/officeart/2005/8/layout/venn2"/>
    <dgm:cxn modelId="{D4F82B4B-D3F5-497F-B8EF-47602865A7C6}" type="presParOf" srcId="{A57BD859-89A2-4E21-898D-1AC0B90AD1D8}" destId="{91E8B648-B3D6-41FC-991B-8F3A95FEF090}" srcOrd="2" destOrd="0" presId="urn:microsoft.com/office/officeart/2005/8/layout/venn2"/>
    <dgm:cxn modelId="{3792D5B9-5D96-4BCC-8CF5-CE23D52EC3AC}" type="presParOf" srcId="{91E8B648-B3D6-41FC-991B-8F3A95FEF090}" destId="{5E3E5118-282C-4133-B855-8D812BF1939A}" srcOrd="0" destOrd="0" presId="urn:microsoft.com/office/officeart/2005/8/layout/venn2"/>
    <dgm:cxn modelId="{9EE7EEB6-A558-4B90-A4BF-B1305F284696}" type="presParOf" srcId="{91E8B648-B3D6-41FC-991B-8F3A95FEF090}" destId="{1D49B858-0853-40A4-8BAC-30D1F657B38E}" srcOrd="1" destOrd="0" presId="urn:microsoft.com/office/officeart/2005/8/layout/venn2"/>
    <dgm:cxn modelId="{823A7302-C297-4144-AE2F-9A6587E701B3}" type="presParOf" srcId="{A57BD859-89A2-4E21-898D-1AC0B90AD1D8}" destId="{0CD8E8B9-A39C-4A2F-A312-18AC465CC406}" srcOrd="3" destOrd="0" presId="urn:microsoft.com/office/officeart/2005/8/layout/venn2"/>
    <dgm:cxn modelId="{E699A066-55CC-43AC-A660-C225FBB8B065}" type="presParOf" srcId="{0CD8E8B9-A39C-4A2F-A312-18AC465CC406}" destId="{75948C5B-801A-46BD-B4A3-C8F16440F4F7}" srcOrd="0" destOrd="0" presId="urn:microsoft.com/office/officeart/2005/8/layout/venn2"/>
    <dgm:cxn modelId="{90D7BE6C-573C-40C6-94AE-87B0D55EF58A}" type="presParOf" srcId="{0CD8E8B9-A39C-4A2F-A312-18AC465CC406}" destId="{E56E43FE-10ED-48B6-B75A-0F2F6E114305}" srcOrd="1" destOrd="0" presId="urn:microsoft.com/office/officeart/2005/8/layout/venn2"/>
    <dgm:cxn modelId="{9909A02A-BC99-4AB9-B2EF-56F298F4CD7B}" type="presParOf" srcId="{A57BD859-89A2-4E21-898D-1AC0B90AD1D8}" destId="{26B6A180-E50D-475D-89F9-2CE65AA8AD6A}" srcOrd="4" destOrd="0" presId="urn:microsoft.com/office/officeart/2005/8/layout/venn2"/>
    <dgm:cxn modelId="{36D4EC85-0B17-4BB9-B67F-3E103D041FA6}" type="presParOf" srcId="{26B6A180-E50D-475D-89F9-2CE65AA8AD6A}" destId="{0796F5DB-7266-4D93-800F-313BF710D705}" srcOrd="0" destOrd="0" presId="urn:microsoft.com/office/officeart/2005/8/layout/venn2"/>
    <dgm:cxn modelId="{1481AA7F-9671-4DB6-9F59-54C7177EC020}" type="presParOf" srcId="{26B6A180-E50D-475D-89F9-2CE65AA8AD6A}" destId="{E27E355D-69CA-478B-9ED1-1B37C66A1E29}" srcOrd="1" destOrd="0" presId="urn:microsoft.com/office/officeart/2005/8/layout/venn2"/>
    <dgm:cxn modelId="{6464DDD4-8704-4294-AC21-64DDCE920D70}" type="presParOf" srcId="{A57BD859-89A2-4E21-898D-1AC0B90AD1D8}" destId="{E4661297-4E69-4058-B147-E4CC1A9DBD0E}" srcOrd="5" destOrd="0" presId="urn:microsoft.com/office/officeart/2005/8/layout/venn2"/>
    <dgm:cxn modelId="{0E5D13D3-CC9D-417A-A7DF-5D2EF7E32887}" type="presParOf" srcId="{E4661297-4E69-4058-B147-E4CC1A9DBD0E}" destId="{D53C2AEE-D12B-4448-887B-0068B78E9E88}" srcOrd="0" destOrd="0" presId="urn:microsoft.com/office/officeart/2005/8/layout/venn2"/>
    <dgm:cxn modelId="{550A8095-89A5-43DD-B459-45475C10F9FA}" type="presParOf" srcId="{E4661297-4E69-4058-B147-E4CC1A9DBD0E}" destId="{E021C6EA-D72E-4EA9-B7B6-2CC867703662}" srcOrd="1" destOrd="0" presId="urn:microsoft.com/office/officeart/2005/8/layout/venn2"/>
    <dgm:cxn modelId="{6A806D02-8932-4C10-BACC-3A0C89401A1E}" type="presParOf" srcId="{A57BD859-89A2-4E21-898D-1AC0B90AD1D8}" destId="{2041C5C0-8A1D-4715-B148-8FEEDD2F9F8F}" srcOrd="6" destOrd="0" presId="urn:microsoft.com/office/officeart/2005/8/layout/venn2"/>
    <dgm:cxn modelId="{4E36B99A-F95F-47B8-AFC4-3F7D48D7ECB6}" type="presParOf" srcId="{2041C5C0-8A1D-4715-B148-8FEEDD2F9F8F}" destId="{ADBB8204-1F7D-4F0D-839E-1F0E1EFA9B2B}" srcOrd="0" destOrd="0" presId="urn:microsoft.com/office/officeart/2005/8/layout/venn2"/>
    <dgm:cxn modelId="{9A7349F5-F848-4F13-B44F-48E56A878AA7}" type="presParOf" srcId="{2041C5C0-8A1D-4715-B148-8FEEDD2F9F8F}" destId="{C58026ED-B050-4D77-8B77-0AC88DD84DA1}"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0FCAE0-CC8B-44BC-994F-85FFE559166A}">
      <dsp:nvSpPr>
        <dsp:cNvPr id="0" name=""/>
        <dsp:cNvSpPr/>
      </dsp:nvSpPr>
      <dsp:spPr>
        <a:xfrm>
          <a:off x="604532" y="0"/>
          <a:ext cx="7071855" cy="5743872"/>
        </a:xfrm>
        <a:prstGeom prst="ellipse">
          <a:avLst/>
        </a:prstGeom>
        <a:solidFill>
          <a:schemeClr val="accent2">
            <a:lumMod val="60000"/>
            <a:lumOff val="40000"/>
          </a:schemeClr>
        </a:solidFill>
        <a:ln w="10000" cap="flat" cmpd="sng" algn="ctr">
          <a:solidFill>
            <a:schemeClr val="accent2"/>
          </a:solidFill>
          <a:prstDash val="solid"/>
        </a:ln>
        <a:effectLst>
          <a:outerShdw blurRad="38100" dist="30000" dir="5400000" rotWithShape="0">
            <a:srgbClr val="000000">
              <a:alpha val="4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bg1"/>
              </a:solidFill>
            </a:rPr>
            <a:t>S4C avec 5 domaines</a:t>
          </a:r>
        </a:p>
      </dsp:txBody>
      <dsp:txXfrm>
        <a:off x="2814487" y="287193"/>
        <a:ext cx="2651945" cy="574387"/>
      </dsp:txXfrm>
    </dsp:sp>
    <dsp:sp modelId="{49A03436-15E8-416E-9170-D0DEC7B0DD91}">
      <dsp:nvSpPr>
        <dsp:cNvPr id="0" name=""/>
        <dsp:cNvSpPr/>
      </dsp:nvSpPr>
      <dsp:spPr>
        <a:xfrm>
          <a:off x="1699314" y="861580"/>
          <a:ext cx="4882291" cy="4882291"/>
        </a:xfrm>
        <a:prstGeom prst="ellipse">
          <a:avLst/>
        </a:prstGeom>
        <a:solidFill>
          <a:srgbClr val="FF0000"/>
        </a:solidFill>
        <a:ln w="10000" cap="flat" cmpd="sng" algn="ctr">
          <a:solidFill>
            <a:schemeClr val="dk1"/>
          </a:solidFill>
          <a:prstDash val="solid"/>
        </a:ln>
        <a:effectLst>
          <a:outerShdw blurRad="38100" dist="30000" dir="5400000" rotWithShape="0">
            <a:srgbClr val="000000">
              <a:alpha val="45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fr-FR" sz="1100" b="1" kern="1200" dirty="0">
              <a:solidFill>
                <a:schemeClr val="bg1"/>
              </a:solidFill>
            </a:rPr>
            <a:t>Une finalité </a:t>
          </a:r>
        </a:p>
      </dsp:txBody>
      <dsp:txXfrm>
        <a:off x="3087715" y="1142312"/>
        <a:ext cx="2105488" cy="561463"/>
      </dsp:txXfrm>
    </dsp:sp>
    <dsp:sp modelId="{5E3E5118-282C-4133-B855-8D812BF1939A}">
      <dsp:nvSpPr>
        <dsp:cNvPr id="0" name=""/>
        <dsp:cNvSpPr/>
      </dsp:nvSpPr>
      <dsp:spPr>
        <a:xfrm>
          <a:off x="2130104" y="1723161"/>
          <a:ext cx="4020710" cy="4020710"/>
        </a:xfrm>
        <a:prstGeom prst="ellipse">
          <a:avLst/>
        </a:prstGeom>
        <a:solidFill>
          <a:schemeClr val="accent2">
            <a:lumMod val="60000"/>
            <a:lumOff val="40000"/>
          </a:schemeClr>
        </a:solidFill>
        <a:ln w="10000" cap="flat" cmpd="sng" algn="ctr">
          <a:solidFill>
            <a:schemeClr val="dk1"/>
          </a:solidFill>
          <a:prstDash val="solid"/>
        </a:ln>
        <a:effectLst>
          <a:outerShdw blurRad="38100" dist="30000" dir="5400000" rotWithShape="0">
            <a:srgbClr val="000000">
              <a:alpha val="45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fr-FR" sz="1100" b="1" kern="1200" dirty="0">
              <a:solidFill>
                <a:schemeClr val="bg1"/>
              </a:solidFill>
            </a:rPr>
            <a:t>Cinq compétences générales</a:t>
          </a:r>
        </a:p>
      </dsp:txBody>
      <dsp:txXfrm>
        <a:off x="3100101" y="2000590"/>
        <a:ext cx="2080717" cy="554858"/>
      </dsp:txXfrm>
    </dsp:sp>
    <dsp:sp modelId="{75948C5B-801A-46BD-B4A3-C8F16440F4F7}">
      <dsp:nvSpPr>
        <dsp:cNvPr id="0" name=""/>
        <dsp:cNvSpPr/>
      </dsp:nvSpPr>
      <dsp:spPr>
        <a:xfrm>
          <a:off x="2560895" y="2584742"/>
          <a:ext cx="3159129" cy="3159129"/>
        </a:xfrm>
        <a:prstGeom prst="ellipse">
          <a:avLst/>
        </a:prstGeom>
        <a:solidFill>
          <a:srgbClr val="92D050"/>
        </a:solidFill>
        <a:ln w="10000" cap="flat" cmpd="sng" algn="ctr">
          <a:solidFill>
            <a:schemeClr val="dk1"/>
          </a:solidFill>
          <a:prstDash val="solid"/>
        </a:ln>
        <a:effectLst>
          <a:outerShdw blurRad="38100" dist="30000" dir="5400000" rotWithShape="0">
            <a:srgbClr val="000000">
              <a:alpha val="45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fr-FR" sz="1100" b="1" kern="1200" dirty="0">
              <a:solidFill>
                <a:schemeClr val="bg1"/>
              </a:solidFill>
            </a:rPr>
            <a:t>Quatre champs d’apprentissages</a:t>
          </a:r>
        </a:p>
      </dsp:txBody>
      <dsp:txXfrm>
        <a:off x="3287495" y="2869064"/>
        <a:ext cx="1705929" cy="568643"/>
      </dsp:txXfrm>
    </dsp:sp>
    <dsp:sp modelId="{0796F5DB-7266-4D93-800F-313BF710D705}">
      <dsp:nvSpPr>
        <dsp:cNvPr id="0" name=""/>
        <dsp:cNvSpPr/>
      </dsp:nvSpPr>
      <dsp:spPr>
        <a:xfrm>
          <a:off x="2991685" y="3446323"/>
          <a:ext cx="2297548" cy="2297548"/>
        </a:xfrm>
        <a:prstGeom prst="ellipse">
          <a:avLst/>
        </a:prstGeom>
        <a:solidFill>
          <a:srgbClr val="00B0F0"/>
        </a:solidFill>
        <a:ln w="10000" cap="flat" cmpd="sng" algn="ctr">
          <a:solidFill>
            <a:schemeClr val="dk1"/>
          </a:solidFill>
          <a:prstDash val="solid"/>
        </a:ln>
        <a:effectLst>
          <a:outerShdw blurRad="38100" dist="30000" dir="5400000" rotWithShape="0">
            <a:srgbClr val="000000">
              <a:alpha val="45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fr-FR" sz="1100" b="1" kern="1200" dirty="0"/>
            <a:t>Une APSA </a:t>
          </a:r>
        </a:p>
      </dsp:txBody>
      <dsp:txXfrm>
        <a:off x="3393756" y="3733516"/>
        <a:ext cx="1493406" cy="574387"/>
      </dsp:txXfrm>
    </dsp:sp>
    <dsp:sp modelId="{D53C2AEE-D12B-4448-887B-0068B78E9E88}">
      <dsp:nvSpPr>
        <dsp:cNvPr id="0" name=""/>
        <dsp:cNvSpPr/>
      </dsp:nvSpPr>
      <dsp:spPr>
        <a:xfrm>
          <a:off x="3422476" y="4307903"/>
          <a:ext cx="1435968" cy="1435968"/>
        </a:xfrm>
        <a:prstGeom prst="ellipse">
          <a:avLst/>
        </a:prstGeom>
        <a:solidFill>
          <a:srgbClr val="FFC000"/>
        </a:solidFill>
        <a:ln w="10000" cap="flat" cmpd="sng" algn="ctr">
          <a:solidFill>
            <a:schemeClr val="dk1"/>
          </a:solidFill>
          <a:prstDash val="solid"/>
        </a:ln>
        <a:effectLst>
          <a:outerShdw blurRad="38100" dist="30000" dir="5400000" rotWithShape="0">
            <a:srgbClr val="000000">
              <a:alpha val="45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fr-FR" sz="1100" b="1" kern="1200" dirty="0">
              <a:solidFill>
                <a:schemeClr val="bg1"/>
              </a:solidFill>
            </a:rPr>
            <a:t>Un cycle</a:t>
          </a:r>
        </a:p>
      </dsp:txBody>
      <dsp:txXfrm>
        <a:off x="3652230" y="4522581"/>
        <a:ext cx="976458" cy="346068"/>
      </dsp:txXfrm>
    </dsp:sp>
    <dsp:sp modelId="{ADBB8204-1F7D-4F0D-839E-1F0E1EFA9B2B}">
      <dsp:nvSpPr>
        <dsp:cNvPr id="0" name=""/>
        <dsp:cNvSpPr/>
      </dsp:nvSpPr>
      <dsp:spPr>
        <a:xfrm>
          <a:off x="3709669" y="4882291"/>
          <a:ext cx="861580" cy="861580"/>
        </a:xfrm>
        <a:prstGeom prst="ellipse">
          <a:avLst/>
        </a:prstGeom>
        <a:solidFill>
          <a:schemeClr val="tx2">
            <a:lumMod val="50000"/>
          </a:schemeClr>
        </a:solidFill>
        <a:ln w="10000" cap="flat" cmpd="sng" algn="ctr">
          <a:solidFill>
            <a:schemeClr val="dk1"/>
          </a:solidFill>
          <a:prstDash val="solid"/>
        </a:ln>
        <a:effectLst>
          <a:outerShdw blurRad="38100" dist="30000" dir="5400000" rotWithShape="0">
            <a:srgbClr val="000000">
              <a:alpha val="45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fr-FR" sz="1100" b="1" kern="1200" dirty="0">
              <a:solidFill>
                <a:schemeClr val="bg1"/>
              </a:solidFill>
            </a:rPr>
            <a:t>1 leçon</a:t>
          </a:r>
        </a:p>
      </dsp:txBody>
      <dsp:txXfrm>
        <a:off x="3835845" y="5097686"/>
        <a:ext cx="609229" cy="430790"/>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2119" cy="500142"/>
          </a:xfrm>
          <a:prstGeom prst="rect">
            <a:avLst/>
          </a:prstGeom>
        </p:spPr>
        <p:txBody>
          <a:bodyPr vert="horz" lIns="96478" tIns="48239" rIns="96478" bIns="48239" rtlCol="0"/>
          <a:lstStyle>
            <a:lvl1pPr algn="l">
              <a:defRPr sz="1300"/>
            </a:lvl1pPr>
          </a:lstStyle>
          <a:p>
            <a:endParaRPr lang="fr-FR"/>
          </a:p>
        </p:txBody>
      </p:sp>
      <p:sp>
        <p:nvSpPr>
          <p:cNvPr id="3" name="Espace réservé de la date 2"/>
          <p:cNvSpPr>
            <a:spLocks noGrp="1"/>
          </p:cNvSpPr>
          <p:nvPr>
            <p:ph type="dt" sz="quarter" idx="1"/>
          </p:nvPr>
        </p:nvSpPr>
        <p:spPr>
          <a:xfrm>
            <a:off x="3898102" y="0"/>
            <a:ext cx="2982119" cy="500142"/>
          </a:xfrm>
          <a:prstGeom prst="rect">
            <a:avLst/>
          </a:prstGeom>
        </p:spPr>
        <p:txBody>
          <a:bodyPr vert="horz" lIns="96478" tIns="48239" rIns="96478" bIns="48239" rtlCol="0"/>
          <a:lstStyle>
            <a:lvl1pPr algn="r">
              <a:defRPr sz="1300"/>
            </a:lvl1pPr>
          </a:lstStyle>
          <a:p>
            <a:fld id="{F57BF24E-D4C6-4E83-A583-D1FC8B512167}" type="datetimeFigureOut">
              <a:rPr lang="fr-FR" smtClean="0"/>
              <a:pPr/>
              <a:t>15/06/2016</a:t>
            </a:fld>
            <a:endParaRPr lang="fr-FR"/>
          </a:p>
        </p:txBody>
      </p:sp>
      <p:sp>
        <p:nvSpPr>
          <p:cNvPr id="4" name="Espace réservé du pied de page 3"/>
          <p:cNvSpPr>
            <a:spLocks noGrp="1"/>
          </p:cNvSpPr>
          <p:nvPr>
            <p:ph type="ftr" sz="quarter" idx="2"/>
          </p:nvPr>
        </p:nvSpPr>
        <p:spPr>
          <a:xfrm>
            <a:off x="0" y="9500960"/>
            <a:ext cx="2982119" cy="500142"/>
          </a:xfrm>
          <a:prstGeom prst="rect">
            <a:avLst/>
          </a:prstGeom>
        </p:spPr>
        <p:txBody>
          <a:bodyPr vert="horz" lIns="96478" tIns="48239" rIns="96478" bIns="48239" rtlCol="0" anchor="b"/>
          <a:lstStyle>
            <a:lvl1pPr algn="l">
              <a:defRPr sz="1300"/>
            </a:lvl1pPr>
          </a:lstStyle>
          <a:p>
            <a:endParaRPr lang="fr-FR"/>
          </a:p>
        </p:txBody>
      </p:sp>
      <p:sp>
        <p:nvSpPr>
          <p:cNvPr id="5" name="Espace réservé du numéro de diapositive 4"/>
          <p:cNvSpPr>
            <a:spLocks noGrp="1"/>
          </p:cNvSpPr>
          <p:nvPr>
            <p:ph type="sldNum" sz="quarter" idx="3"/>
          </p:nvPr>
        </p:nvSpPr>
        <p:spPr>
          <a:xfrm>
            <a:off x="3898102" y="9500960"/>
            <a:ext cx="2982119" cy="500142"/>
          </a:xfrm>
          <a:prstGeom prst="rect">
            <a:avLst/>
          </a:prstGeom>
        </p:spPr>
        <p:txBody>
          <a:bodyPr vert="horz" lIns="96478" tIns="48239" rIns="96478" bIns="48239" rtlCol="0" anchor="b"/>
          <a:lstStyle>
            <a:lvl1pPr algn="r">
              <a:defRPr sz="1300"/>
            </a:lvl1pPr>
          </a:lstStyle>
          <a:p>
            <a:fld id="{1E078F5F-FD22-4C46-B021-07BB33E04D4E}"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2119" cy="500142"/>
          </a:xfrm>
          <a:prstGeom prst="rect">
            <a:avLst/>
          </a:prstGeom>
        </p:spPr>
        <p:txBody>
          <a:bodyPr vert="horz" lIns="96478" tIns="48239" rIns="96478" bIns="48239" rtlCol="0"/>
          <a:lstStyle>
            <a:lvl1pPr algn="l">
              <a:defRPr sz="1300"/>
            </a:lvl1pPr>
          </a:lstStyle>
          <a:p>
            <a:endParaRPr lang="fr-FR" dirty="0"/>
          </a:p>
        </p:txBody>
      </p:sp>
      <p:sp>
        <p:nvSpPr>
          <p:cNvPr id="3" name="Espace réservé de la date 2"/>
          <p:cNvSpPr>
            <a:spLocks noGrp="1"/>
          </p:cNvSpPr>
          <p:nvPr>
            <p:ph type="dt" idx="1"/>
          </p:nvPr>
        </p:nvSpPr>
        <p:spPr>
          <a:xfrm>
            <a:off x="3898102" y="0"/>
            <a:ext cx="2982119" cy="500142"/>
          </a:xfrm>
          <a:prstGeom prst="rect">
            <a:avLst/>
          </a:prstGeom>
        </p:spPr>
        <p:txBody>
          <a:bodyPr vert="horz" lIns="96478" tIns="48239" rIns="96478" bIns="48239" rtlCol="0"/>
          <a:lstStyle>
            <a:lvl1pPr algn="r">
              <a:defRPr sz="1300"/>
            </a:lvl1pPr>
          </a:lstStyle>
          <a:p>
            <a:fld id="{5D616AF0-6FE6-4E75-BA1C-208BFA812407}" type="datetimeFigureOut">
              <a:rPr lang="fr-FR" smtClean="0"/>
              <a:pPr/>
              <a:t>15/06/2016</a:t>
            </a:fld>
            <a:endParaRPr lang="fr-FR" dirty="0"/>
          </a:p>
        </p:txBody>
      </p:sp>
      <p:sp>
        <p:nvSpPr>
          <p:cNvPr id="4" name="Espace réservé de l'image des diapositives 3"/>
          <p:cNvSpPr>
            <a:spLocks noGrp="1" noRot="1" noChangeAspect="1"/>
          </p:cNvSpPr>
          <p:nvPr>
            <p:ph type="sldImg" idx="2"/>
          </p:nvPr>
        </p:nvSpPr>
        <p:spPr>
          <a:xfrm>
            <a:off x="942975" y="750888"/>
            <a:ext cx="4997450" cy="3749675"/>
          </a:xfrm>
          <a:prstGeom prst="rect">
            <a:avLst/>
          </a:prstGeom>
          <a:noFill/>
          <a:ln w="12700">
            <a:solidFill>
              <a:prstClr val="black"/>
            </a:solidFill>
          </a:ln>
        </p:spPr>
        <p:txBody>
          <a:bodyPr vert="horz" lIns="96478" tIns="48239" rIns="96478" bIns="48239" rtlCol="0" anchor="ctr"/>
          <a:lstStyle/>
          <a:p>
            <a:endParaRPr lang="fr-FR" dirty="0"/>
          </a:p>
        </p:txBody>
      </p:sp>
      <p:sp>
        <p:nvSpPr>
          <p:cNvPr id="5" name="Espace réservé des commentaires 4"/>
          <p:cNvSpPr>
            <a:spLocks noGrp="1"/>
          </p:cNvSpPr>
          <p:nvPr>
            <p:ph type="body" sz="quarter" idx="3"/>
          </p:nvPr>
        </p:nvSpPr>
        <p:spPr>
          <a:xfrm>
            <a:off x="688182" y="4751348"/>
            <a:ext cx="5505450" cy="4501277"/>
          </a:xfrm>
          <a:prstGeom prst="rect">
            <a:avLst/>
          </a:prstGeom>
        </p:spPr>
        <p:txBody>
          <a:bodyPr vert="horz" lIns="96478" tIns="48239" rIns="96478" bIns="48239"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500960"/>
            <a:ext cx="2982119" cy="500142"/>
          </a:xfrm>
          <a:prstGeom prst="rect">
            <a:avLst/>
          </a:prstGeom>
        </p:spPr>
        <p:txBody>
          <a:bodyPr vert="horz" lIns="96478" tIns="48239" rIns="96478" bIns="48239" rtlCol="0" anchor="b"/>
          <a:lstStyle>
            <a:lvl1pPr algn="l">
              <a:defRPr sz="1300"/>
            </a:lvl1pPr>
          </a:lstStyle>
          <a:p>
            <a:endParaRPr lang="fr-FR" dirty="0"/>
          </a:p>
        </p:txBody>
      </p:sp>
      <p:sp>
        <p:nvSpPr>
          <p:cNvPr id="7" name="Espace réservé du numéro de diapositive 6"/>
          <p:cNvSpPr>
            <a:spLocks noGrp="1"/>
          </p:cNvSpPr>
          <p:nvPr>
            <p:ph type="sldNum" sz="quarter" idx="5"/>
          </p:nvPr>
        </p:nvSpPr>
        <p:spPr>
          <a:xfrm>
            <a:off x="3898102" y="9500960"/>
            <a:ext cx="2982119" cy="500142"/>
          </a:xfrm>
          <a:prstGeom prst="rect">
            <a:avLst/>
          </a:prstGeom>
        </p:spPr>
        <p:txBody>
          <a:bodyPr vert="horz" lIns="96478" tIns="48239" rIns="96478" bIns="48239" rtlCol="0" anchor="b"/>
          <a:lstStyle>
            <a:lvl1pPr algn="r">
              <a:defRPr sz="1300"/>
            </a:lvl1pPr>
          </a:lstStyle>
          <a:p>
            <a:fld id="{A455D6A6-E5BB-4946-AD64-F934AE5117A0}" type="slidenum">
              <a:rPr lang="fr-FR" smtClean="0"/>
              <a:pPr/>
              <a:t>‹N°›</a:t>
            </a:fld>
            <a:endParaRPr lang="fr-FR" dirty="0"/>
          </a:p>
        </p:txBody>
      </p:sp>
    </p:spTree>
    <p:extLst>
      <p:ext uri="{BB962C8B-B14F-4D97-AF65-F5344CB8AC3E}">
        <p14:creationId xmlns:p14="http://schemas.microsoft.com/office/powerpoint/2010/main" val="1692062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L’EPS est</a:t>
            </a:r>
            <a:r>
              <a:rPr lang="fr-FR" baseline="0" dirty="0"/>
              <a:t> confortée comme discipline scolaire et à toute sa place en raison de sa dimension corporelle. Elle </a:t>
            </a:r>
            <a:r>
              <a:rPr lang="fr-FR" sz="1300" dirty="0">
                <a:solidFill>
                  <a:srgbClr val="000000"/>
                </a:solidFill>
                <a:latin typeface="Arial"/>
              </a:rPr>
              <a:t>utilise ses objets didactiques, les APSA, comme des moyens au service de la formation des élèves. </a:t>
            </a:r>
            <a:endParaRPr lang="fr-FR" dirty="0"/>
          </a:p>
        </p:txBody>
      </p:sp>
      <p:sp>
        <p:nvSpPr>
          <p:cNvPr id="4" name="Espace réservé du numéro de diapositive 3"/>
          <p:cNvSpPr>
            <a:spLocks noGrp="1"/>
          </p:cNvSpPr>
          <p:nvPr>
            <p:ph type="sldNum" sz="quarter" idx="10"/>
          </p:nvPr>
        </p:nvSpPr>
        <p:spPr/>
        <p:txBody>
          <a:bodyPr/>
          <a:lstStyle/>
          <a:p>
            <a:fld id="{A455D6A6-E5BB-4946-AD64-F934AE5117A0}" type="slidenum">
              <a:rPr lang="fr-FR" smtClean="0"/>
              <a:pPr/>
              <a:t>1</a:t>
            </a:fld>
            <a:endParaRPr lang="fr-FR" dirty="0"/>
          </a:p>
        </p:txBody>
      </p:sp>
    </p:spTree>
    <p:extLst>
      <p:ext uri="{BB962C8B-B14F-4D97-AF65-F5344CB8AC3E}">
        <p14:creationId xmlns:p14="http://schemas.microsoft.com/office/powerpoint/2010/main" val="3606984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Domaine 3 on enlève le vivre ensemble au cycle 4</a:t>
            </a:r>
          </a:p>
          <a:p>
            <a:r>
              <a:rPr lang="fr-FR" dirty="0"/>
              <a:t>Domaine 5 on rajoute construire un regard lucide ….au cycle 4</a:t>
            </a:r>
          </a:p>
        </p:txBody>
      </p:sp>
      <p:sp>
        <p:nvSpPr>
          <p:cNvPr id="4" name="Espace réservé du numéro de diapositive 3"/>
          <p:cNvSpPr>
            <a:spLocks noGrp="1"/>
          </p:cNvSpPr>
          <p:nvPr>
            <p:ph type="sldNum" sz="quarter" idx="10"/>
          </p:nvPr>
        </p:nvSpPr>
        <p:spPr/>
        <p:txBody>
          <a:bodyPr/>
          <a:lstStyle/>
          <a:p>
            <a:fld id="{A455D6A6-E5BB-4946-AD64-F934AE5117A0}" type="slidenum">
              <a:rPr lang="fr-FR" smtClean="0"/>
              <a:pPr/>
              <a:t>26</a:t>
            </a:fld>
            <a:endParaRPr lang="fr-FR" dirty="0"/>
          </a:p>
        </p:txBody>
      </p:sp>
    </p:spTree>
    <p:extLst>
      <p:ext uri="{BB962C8B-B14F-4D97-AF65-F5344CB8AC3E}">
        <p14:creationId xmlns:p14="http://schemas.microsoft.com/office/powerpoint/2010/main" val="935466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171625" defTabSz="846063">
              <a:spcBef>
                <a:spcPts val="1169"/>
              </a:spcBef>
              <a:buClr>
                <a:srgbClr val="002060"/>
              </a:buClr>
              <a:defRPr sz="1800"/>
            </a:pPr>
            <a:r>
              <a:rPr lang="fr-FR" b="1" dirty="0">
                <a:solidFill>
                  <a:srgbClr val="002060"/>
                </a:solidFill>
                <a:latin typeface="+mj-lt"/>
                <a:cs typeface="Arial" pitchFamily="34" charset="0"/>
              </a:rPr>
              <a:t>Décret n° 2015-1929 du 31-12-2015 relatif à l’évaluation des acquis scolaires des élèves et au livret scolaire, à l’école et au collège</a:t>
            </a:r>
          </a:p>
          <a:p>
            <a:pPr marL="171625" defTabSz="846063">
              <a:spcBef>
                <a:spcPts val="1169"/>
              </a:spcBef>
              <a:buClr>
                <a:srgbClr val="002060"/>
              </a:buClr>
              <a:defRPr sz="1800"/>
            </a:pPr>
            <a:r>
              <a:rPr lang="fr-FR" b="1" dirty="0">
                <a:solidFill>
                  <a:srgbClr val="002060"/>
                </a:solidFill>
                <a:latin typeface="+mj-lt"/>
                <a:cs typeface="Arial" pitchFamily="34" charset="0"/>
              </a:rPr>
              <a:t>Arrêté du 31 décembre 2015 relatif aux modalités d’attribution du diplôme national du brevet</a:t>
            </a:r>
          </a:p>
          <a:p>
            <a:pPr defTabSz="890592">
              <a:defRPr/>
            </a:pPr>
            <a:endParaRPr lang="fr-FR" b="1" dirty="0"/>
          </a:p>
        </p:txBody>
      </p:sp>
      <p:sp>
        <p:nvSpPr>
          <p:cNvPr id="4" name="Espace réservé du numéro de diapositive 3"/>
          <p:cNvSpPr>
            <a:spLocks noGrp="1"/>
          </p:cNvSpPr>
          <p:nvPr>
            <p:ph type="sldNum" sz="quarter" idx="10"/>
          </p:nvPr>
        </p:nvSpPr>
        <p:spPr/>
        <p:txBody>
          <a:bodyPr/>
          <a:lstStyle/>
          <a:p>
            <a:fld id="{0C975998-8A32-41A0-A20B-703A6D0D8BBC}" type="slidenum">
              <a:rPr lang="fr-FR" smtClean="0"/>
              <a:pPr/>
              <a:t>36</a:t>
            </a:fld>
            <a:endParaRPr lang="fr-FR" dirty="0"/>
          </a:p>
        </p:txBody>
      </p:sp>
    </p:spTree>
    <p:extLst>
      <p:ext uri="{BB962C8B-B14F-4D97-AF65-F5344CB8AC3E}">
        <p14:creationId xmlns:p14="http://schemas.microsoft.com/office/powerpoint/2010/main" val="3207415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pPr defTabSz="890592">
              <a:defRPr/>
            </a:pPr>
            <a:r>
              <a:rPr lang="fr-FR" b="1" dirty="0"/>
              <a:t>Décret n° 2015-1929 du 31-12-2015 </a:t>
            </a:r>
            <a:r>
              <a:rPr lang="fr-FR" dirty="0"/>
              <a:t>relatif à l’évaluation des acquis scolaires des élèves et au livret scolaire, à l’école et au collège</a:t>
            </a:r>
          </a:p>
          <a:p>
            <a:pPr defTabSz="890592">
              <a:defRPr/>
            </a:pPr>
            <a:r>
              <a:rPr lang="fr-FR" dirty="0"/>
              <a:t>Carnet de suivi des apprentissages à l’école maternelle, bulletin et livret scolaire dans les lycées.</a:t>
            </a:r>
          </a:p>
          <a:p>
            <a:pPr marL="166985" indent="-166985" defTabSz="890592">
              <a:buFont typeface="Wingdings" panose="05000000000000000000" pitchFamily="2" charset="2"/>
              <a:buChar char="Ø"/>
              <a:defRPr/>
            </a:pPr>
            <a:r>
              <a:rPr lang="fr-FR" dirty="0"/>
              <a:t>Il est renseigné par les professeurs sous la coordination du PP, ou de l’enseignant de référence pour les SEGPA, après consultation de l’équipe pédagogique et du CPE lors du conseil de classe.</a:t>
            </a:r>
          </a:p>
          <a:p>
            <a:pPr defTabSz="890592">
              <a:defRPr/>
            </a:pPr>
            <a:endParaRPr lang="fr-FR" dirty="0"/>
          </a:p>
          <a:p>
            <a:pPr defTabSz="890592">
              <a:defRPr/>
            </a:pPr>
            <a:r>
              <a:rPr lang="fr-FR" dirty="0"/>
              <a:t>Arrêté du 31 décembre 2015 fixant le contenu du livret scolaire de l’école élémentaire au collège </a:t>
            </a:r>
          </a:p>
          <a:p>
            <a:pPr defTabSz="890592">
              <a:defRPr/>
            </a:pPr>
            <a:r>
              <a:rPr lang="fr-FR" b="1" dirty="0"/>
              <a:t>Cf. annexes 2 et 3 : contenu des bilans périodiques au cycle 2 / au cycle 3 :</a:t>
            </a:r>
          </a:p>
          <a:p>
            <a:pPr defTabSz="890592">
              <a:defRPr/>
            </a:pPr>
            <a:r>
              <a:rPr lang="fr-FR" dirty="0"/>
              <a:t> - bilan de l’acquisition des connaissances et compétences et conseils pour progresser</a:t>
            </a:r>
          </a:p>
          <a:p>
            <a:pPr defTabSz="890592">
              <a:defRPr/>
            </a:pPr>
            <a:r>
              <a:rPr lang="fr-FR" dirty="0"/>
              <a:t> - suivi des acquis scolaires de l’élève : </a:t>
            </a:r>
          </a:p>
          <a:p>
            <a:pPr marL="385690" indent="-166985" defTabSz="890592">
              <a:buFont typeface="Arial" panose="020B0604020202020204" pitchFamily="34" charset="0"/>
              <a:buChar char="•"/>
              <a:defRPr/>
            </a:pPr>
            <a:r>
              <a:rPr lang="fr-FR" dirty="0"/>
              <a:t>Principaux éléments du programme du cycle travaillés dans la période</a:t>
            </a:r>
          </a:p>
          <a:p>
            <a:pPr marL="385690" indent="-166985" defTabSz="890592">
              <a:buFont typeface="Arial" panose="020B0604020202020204" pitchFamily="34" charset="0"/>
              <a:buChar char="•"/>
              <a:defRPr/>
            </a:pPr>
            <a:r>
              <a:rPr lang="fr-FR" dirty="0"/>
              <a:t>Acquisition, progrès et difficultés éventuelles de l’élève</a:t>
            </a:r>
          </a:p>
          <a:p>
            <a:pPr marL="385690" indent="-166985" defTabSz="890592">
              <a:buFont typeface="Arial" panose="020B0604020202020204" pitchFamily="34" charset="0"/>
              <a:buChar char="•"/>
              <a:defRPr/>
            </a:pPr>
            <a:r>
              <a:rPr lang="fr-FR" dirty="0"/>
              <a:t>Note ou tout autre positionnement de l’élève au regard des objectifs d’apprentissage fixés pour la période</a:t>
            </a:r>
          </a:p>
          <a:p>
            <a:pPr marL="385690" indent="-166985" defTabSz="890592">
              <a:buFont typeface="Arial" panose="020B0604020202020204" pitchFamily="34" charset="0"/>
              <a:buChar char="•"/>
              <a:defRPr/>
            </a:pPr>
            <a:r>
              <a:rPr lang="fr-FR" dirty="0"/>
              <a:t>Indication des actions réalisées dans le cadre de l’AO et appréciation sur l’implication de l’élève dans ce cadre</a:t>
            </a:r>
          </a:p>
          <a:p>
            <a:pPr marL="385690" indent="-166985" defTabSz="890592">
              <a:buFont typeface="Arial" panose="020B0604020202020204" pitchFamily="34" charset="0"/>
              <a:buChar char="•"/>
              <a:defRPr/>
            </a:pPr>
            <a:r>
              <a:rPr lang="fr-FR" dirty="0"/>
              <a:t>Mention et projets réalisés dans le cadre des EI, thématique et disciplines concernées</a:t>
            </a:r>
          </a:p>
          <a:p>
            <a:pPr marL="385690" indent="-166985" defTabSz="890592">
              <a:buFont typeface="Arial" panose="020B0604020202020204" pitchFamily="34" charset="0"/>
              <a:buChar char="•"/>
              <a:defRPr/>
            </a:pPr>
            <a:r>
              <a:rPr lang="fr-FR" dirty="0"/>
              <a:t>Mention et appréciation des projets mis en œuvre (PEAC, citoyen, avenir)</a:t>
            </a:r>
          </a:p>
          <a:p>
            <a:pPr marL="385690" indent="-166985" defTabSz="890592">
              <a:buFont typeface="Arial" panose="020B0604020202020204" pitchFamily="34" charset="0"/>
              <a:buChar char="•"/>
              <a:defRPr/>
            </a:pPr>
            <a:r>
              <a:rPr lang="fr-FR" dirty="0"/>
              <a:t>Mention des modalités spécifiques d’accompagnement en cours mises en place</a:t>
            </a:r>
          </a:p>
          <a:p>
            <a:pPr marL="385690" indent="-166985" defTabSz="890592">
              <a:buFont typeface="Arial" panose="020B0604020202020204" pitchFamily="34" charset="0"/>
              <a:buChar char="•"/>
              <a:defRPr/>
            </a:pPr>
            <a:r>
              <a:rPr lang="fr-FR" dirty="0"/>
              <a:t>En 3</a:t>
            </a:r>
            <a:r>
              <a:rPr lang="fr-FR" baseline="30000" dirty="0"/>
              <a:t>ème</a:t>
            </a:r>
            <a:r>
              <a:rPr lang="fr-FR" dirty="0"/>
              <a:t> : vœux et décision d’orientation</a:t>
            </a:r>
          </a:p>
          <a:p>
            <a:pPr marL="385690" indent="-166985" defTabSz="890592">
              <a:buFont typeface="Arial" panose="020B0604020202020204" pitchFamily="34" charset="0"/>
              <a:buChar char="•"/>
              <a:defRPr/>
            </a:pPr>
            <a:r>
              <a:rPr lang="fr-FR" dirty="0"/>
              <a:t>Éléments d’appréciation de la ‘vie scolaire (assiduité, ponctualité, participation à la vie de l’établissement)</a:t>
            </a:r>
          </a:p>
        </p:txBody>
      </p:sp>
      <p:sp>
        <p:nvSpPr>
          <p:cNvPr id="4" name="Espace réservé du numéro de diapositive 3"/>
          <p:cNvSpPr>
            <a:spLocks noGrp="1"/>
          </p:cNvSpPr>
          <p:nvPr>
            <p:ph type="sldNum" sz="quarter" idx="10"/>
          </p:nvPr>
        </p:nvSpPr>
        <p:spPr/>
        <p:txBody>
          <a:bodyPr/>
          <a:lstStyle/>
          <a:p>
            <a:fld id="{0C975998-8A32-41A0-A20B-703A6D0D8BBC}" type="slidenum">
              <a:rPr lang="fr-FR" smtClean="0"/>
              <a:pPr/>
              <a:t>39</a:t>
            </a:fld>
            <a:endParaRPr lang="fr-FR" dirty="0"/>
          </a:p>
        </p:txBody>
      </p:sp>
    </p:spTree>
    <p:extLst>
      <p:ext uri="{BB962C8B-B14F-4D97-AF65-F5344CB8AC3E}">
        <p14:creationId xmlns:p14="http://schemas.microsoft.com/office/powerpoint/2010/main" val="959792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kumimoji="0" lang="fr-FR"/>
              <a:t>Cliquez pour modifier le style du titre</a:t>
            </a:r>
            <a:endParaRPr kumimoji="0" lang="en-US"/>
          </a:p>
        </p:txBody>
      </p:sp>
      <p:sp>
        <p:nvSpPr>
          <p:cNvPr id="9" name="Sous-titr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Espace réservé de la date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923151B-E12A-476B-AE17-2581C2745F0F}" type="datetimeFigureOut">
              <a:rPr lang="fr-FR" smtClean="0"/>
              <a:pPr/>
              <a:t>15/06/2016</a:t>
            </a:fld>
            <a:endParaRPr lang="fr-FR" dirty="0"/>
          </a:p>
        </p:txBody>
      </p:sp>
      <p:sp>
        <p:nvSpPr>
          <p:cNvPr id="17" name="Espace réservé du pied de page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r-FR" dirty="0"/>
          </a:p>
        </p:txBody>
      </p:sp>
      <p:sp>
        <p:nvSpPr>
          <p:cNvPr id="29" name="Espace réservé du numéro de diapositive 28"/>
          <p:cNvSpPr>
            <a:spLocks noGrp="1"/>
          </p:cNvSpPr>
          <p:nvPr>
            <p:ph type="sldNum" sz="quarter" idx="12"/>
          </p:nvPr>
        </p:nvSpPr>
        <p:spPr>
          <a:xfrm>
            <a:off x="8001000" y="228600"/>
            <a:ext cx="838200" cy="381000"/>
          </a:xfrm>
        </p:spPr>
        <p:txBody>
          <a:bodyPr/>
          <a:lstStyle>
            <a:lvl1pPr>
              <a:defRPr>
                <a:solidFill>
                  <a:schemeClr val="tx2"/>
                </a:solidFill>
              </a:defRPr>
            </a:lvl1pPr>
          </a:lstStyle>
          <a:p>
            <a:fld id="{ADC5EC1D-C4F7-45FE-9C2A-1C0241E44D42}" type="slidenum">
              <a:rPr lang="fr-FR" smtClean="0"/>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4923151B-E12A-476B-AE17-2581C2745F0F}" type="datetimeFigureOut">
              <a:rPr lang="fr-FR" smtClean="0"/>
              <a:pPr/>
              <a:t>15/06/2016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ADC5EC1D-C4F7-45FE-9C2A-1C0241E44D42}"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1"/>
      </p:bgRef>
    </p:bg>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609600"/>
            <a:ext cx="2057400" cy="5516563"/>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609600"/>
            <a:ext cx="5562600" cy="5516564"/>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a:xfrm>
            <a:off x="6553200" y="6248402"/>
            <a:ext cx="2209800" cy="365125"/>
          </a:xfrm>
        </p:spPr>
        <p:txBody>
          <a:bodyPr/>
          <a:lstStyle/>
          <a:p>
            <a:fld id="{4923151B-E12A-476B-AE17-2581C2745F0F}" type="datetimeFigureOut">
              <a:rPr lang="fr-FR" smtClean="0"/>
              <a:pPr/>
              <a:t>15/06/2016</a:t>
            </a:fld>
            <a:endParaRPr lang="fr-FR" dirty="0"/>
          </a:p>
        </p:txBody>
      </p:sp>
      <p:sp>
        <p:nvSpPr>
          <p:cNvPr id="5" name="Espace réservé du pied de page 4"/>
          <p:cNvSpPr>
            <a:spLocks noGrp="1"/>
          </p:cNvSpPr>
          <p:nvPr>
            <p:ph type="ftr" sz="quarter" idx="11"/>
          </p:nvPr>
        </p:nvSpPr>
        <p:spPr>
          <a:xfrm>
            <a:off x="457201" y="6248207"/>
            <a:ext cx="5573483" cy="365125"/>
          </a:xfrm>
        </p:spPr>
        <p:txBody>
          <a:bodyPr/>
          <a:lstStyle/>
          <a:p>
            <a:endParaRPr lang="fr-FR"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Espace réservé du numéro de diapositive 5"/>
          <p:cNvSpPr>
            <a:spLocks noGrp="1"/>
          </p:cNvSpPr>
          <p:nvPr>
            <p:ph type="sldNum" sz="quarter" idx="12"/>
          </p:nvPr>
        </p:nvSpPr>
        <p:spPr>
          <a:xfrm rot="5400000">
            <a:off x="5989638" y="144462"/>
            <a:ext cx="533400" cy="244476"/>
          </a:xfrm>
        </p:spPr>
        <p:txBody>
          <a:bodyPr/>
          <a:lstStyle/>
          <a:p>
            <a:fld id="{ADC5EC1D-C4F7-45FE-9C2A-1C0241E44D42}" type="slidenum">
              <a:rPr lang="fr-FR" smtClean="0"/>
              <a:pPr/>
              <a:t>‹N°›</a:t>
            </a:fld>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kumimoji="0" lang="fr-FR"/>
              <a:t>Cliquez pour modifier le style du titre</a:t>
            </a:r>
            <a:endParaRPr kumimoji="0" lang="en-US"/>
          </a:p>
        </p:txBody>
      </p:sp>
      <p:sp>
        <p:nvSpPr>
          <p:cNvPr id="9" name="Sous-titr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Espace réservé de la date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923151B-E12A-476B-AE17-2581C2745F0F}" type="datetimeFigureOut">
              <a:rPr lang="fr-FR" smtClean="0"/>
              <a:pPr/>
              <a:t>15/06/2016</a:t>
            </a:fld>
            <a:endParaRPr lang="fr-FR" dirty="0"/>
          </a:p>
        </p:txBody>
      </p:sp>
      <p:sp>
        <p:nvSpPr>
          <p:cNvPr id="17" name="Espace réservé du pied de page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r-FR" dirty="0">
              <a:solidFill>
                <a:srgbClr val="EBDDC3"/>
              </a:solidFill>
            </a:endParaRPr>
          </a:p>
        </p:txBody>
      </p:sp>
      <p:sp>
        <p:nvSpPr>
          <p:cNvPr id="29" name="Espace réservé du numéro de diapositive 28"/>
          <p:cNvSpPr>
            <a:spLocks noGrp="1"/>
          </p:cNvSpPr>
          <p:nvPr>
            <p:ph type="sldNum" sz="quarter" idx="12"/>
          </p:nvPr>
        </p:nvSpPr>
        <p:spPr>
          <a:xfrm>
            <a:off x="8001000" y="228600"/>
            <a:ext cx="838200" cy="381000"/>
          </a:xfrm>
        </p:spPr>
        <p:txBody>
          <a:bodyPr/>
          <a:lstStyle>
            <a:lvl1pPr>
              <a:defRPr>
                <a:solidFill>
                  <a:schemeClr val="tx2"/>
                </a:solidFill>
              </a:defRPr>
            </a:lvl1pPr>
          </a:lstStyle>
          <a:p>
            <a:fld id="{ADC5EC1D-C4F7-45FE-9C2A-1C0241E44D42}" type="slidenum">
              <a:rPr lang="fr-FR" smtClean="0">
                <a:solidFill>
                  <a:srgbClr val="EBDDC3"/>
                </a:solidFill>
              </a:rPr>
              <a:pPr/>
              <a:t>‹N°›</a:t>
            </a:fld>
            <a:endParaRPr lang="fr-FR" dirty="0">
              <a:solidFill>
                <a:srgbClr val="EBDDC3"/>
              </a:solidFill>
            </a:endParaRPr>
          </a:p>
        </p:txBody>
      </p:sp>
    </p:spTree>
    <p:extLst>
      <p:ext uri="{BB962C8B-B14F-4D97-AF65-F5344CB8AC3E}">
        <p14:creationId xmlns:p14="http://schemas.microsoft.com/office/powerpoint/2010/main" val="872718864"/>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a:t>Cliquez pour modifier le style du titre</a:t>
            </a:r>
            <a:endParaRPr kumimoji="0" lang="en-US"/>
          </a:p>
        </p:txBody>
      </p:sp>
      <p:sp>
        <p:nvSpPr>
          <p:cNvPr id="4" name="Espace réservé de la date 3"/>
          <p:cNvSpPr>
            <a:spLocks noGrp="1"/>
          </p:cNvSpPr>
          <p:nvPr>
            <p:ph type="dt" sz="half" idx="10"/>
          </p:nvPr>
        </p:nvSpPr>
        <p:spPr/>
        <p:txBody>
          <a:bodyPr/>
          <a:lstStyle/>
          <a:p>
            <a:fld id="{4923151B-E12A-476B-AE17-2581C2745F0F}" type="datetimeFigureOut">
              <a:rPr lang="fr-FR" smtClean="0">
                <a:solidFill>
                  <a:srgbClr val="775F55"/>
                </a:solidFill>
              </a:rPr>
              <a:pPr/>
              <a:t>15/06/2016</a:t>
            </a:fld>
            <a:endParaRPr lang="fr-FR" dirty="0">
              <a:solidFill>
                <a:srgbClr val="775F55"/>
              </a:solidFill>
            </a:endParaRPr>
          </a:p>
        </p:txBody>
      </p:sp>
      <p:sp>
        <p:nvSpPr>
          <p:cNvPr id="5" name="Espace réservé du pied de page 4"/>
          <p:cNvSpPr>
            <a:spLocks noGrp="1"/>
          </p:cNvSpPr>
          <p:nvPr>
            <p:ph type="ftr" sz="quarter" idx="11"/>
          </p:nvPr>
        </p:nvSpPr>
        <p:spPr/>
        <p:txBody>
          <a:bodyPr/>
          <a:lstStyle/>
          <a:p>
            <a:endParaRPr lang="fr-FR" dirty="0">
              <a:solidFill>
                <a:srgbClr val="775F55"/>
              </a:solidFill>
            </a:endParaRPr>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ADC5EC1D-C4F7-45FE-9C2A-1C0241E44D42}" type="slidenum">
              <a:rPr lang="fr-FR" smtClean="0"/>
              <a:pPr/>
              <a:t>‹N°›</a:t>
            </a:fld>
            <a:endParaRPr lang="fr-FR" dirty="0"/>
          </a:p>
        </p:txBody>
      </p:sp>
      <p:sp>
        <p:nvSpPr>
          <p:cNvPr id="8" name="Espace réservé du contenu 7"/>
          <p:cNvSpPr>
            <a:spLocks noGrp="1"/>
          </p:cNvSpPr>
          <p:nvPr>
            <p:ph sz="quarter" idx="1"/>
          </p:nvPr>
        </p:nvSpPr>
        <p:spPr>
          <a:xfrm>
            <a:off x="612648" y="1600200"/>
            <a:ext cx="8153400" cy="44958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extLst>
      <p:ext uri="{BB962C8B-B14F-4D97-AF65-F5344CB8AC3E}">
        <p14:creationId xmlns:p14="http://schemas.microsoft.com/office/powerpoint/2010/main" val="21112944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fr-FR"/>
              <a:t>Cliquez pour modifier le style du titre</a:t>
            </a:r>
            <a:endParaRPr kumimoji="0" lang="en-US"/>
          </a:p>
        </p:txBody>
      </p:sp>
      <p:sp>
        <p:nvSpPr>
          <p:cNvPr id="12" name="Espace réservé de la date 11"/>
          <p:cNvSpPr>
            <a:spLocks noGrp="1"/>
          </p:cNvSpPr>
          <p:nvPr>
            <p:ph type="dt" sz="half" idx="10"/>
          </p:nvPr>
        </p:nvSpPr>
        <p:spPr/>
        <p:txBody>
          <a:bodyPr/>
          <a:lstStyle/>
          <a:p>
            <a:fld id="{4923151B-E12A-476B-AE17-2581C2745F0F}" type="datetimeFigureOut">
              <a:rPr lang="fr-FR" smtClean="0">
                <a:solidFill>
                  <a:srgbClr val="775F55"/>
                </a:solidFill>
              </a:rPr>
              <a:pPr/>
              <a:t>15/06/2016</a:t>
            </a:fld>
            <a:endParaRPr lang="fr-FR" dirty="0">
              <a:solidFill>
                <a:srgbClr val="775F55"/>
              </a:solidFill>
            </a:endParaRPr>
          </a:p>
        </p:txBody>
      </p:sp>
      <p:sp>
        <p:nvSpPr>
          <p:cNvPr id="13" name="Espace réservé du numéro de diapositiv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DC5EC1D-C4F7-45FE-9C2A-1C0241E44D42}" type="slidenum">
              <a:rPr lang="fr-FR" smtClean="0"/>
              <a:pPr/>
              <a:t>‹N°›</a:t>
            </a:fld>
            <a:endParaRPr lang="fr-FR" dirty="0"/>
          </a:p>
        </p:txBody>
      </p:sp>
      <p:sp>
        <p:nvSpPr>
          <p:cNvPr id="14" name="Espace réservé du pied de page 13"/>
          <p:cNvSpPr>
            <a:spLocks noGrp="1"/>
          </p:cNvSpPr>
          <p:nvPr>
            <p:ph type="ftr" sz="quarter" idx="12"/>
          </p:nvPr>
        </p:nvSpPr>
        <p:spPr/>
        <p:txBody>
          <a:bodyPr/>
          <a:lstStyle/>
          <a:p>
            <a:endParaRPr lang="fr-FR" dirty="0">
              <a:solidFill>
                <a:srgbClr val="775F55"/>
              </a:solidFill>
            </a:endParaRPr>
          </a:p>
        </p:txBody>
      </p:sp>
    </p:spTree>
    <p:extLst>
      <p:ext uri="{BB962C8B-B14F-4D97-AF65-F5344CB8AC3E}">
        <p14:creationId xmlns:p14="http://schemas.microsoft.com/office/powerpoint/2010/main" val="3582721974"/>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9" name="Espace réservé du contenu 8"/>
          <p:cNvSpPr>
            <a:spLocks noGrp="1"/>
          </p:cNvSpPr>
          <p:nvPr>
            <p:ph sz="quarter" idx="1"/>
          </p:nvPr>
        </p:nvSpPr>
        <p:spPr>
          <a:xfrm>
            <a:off x="609600" y="1589567"/>
            <a:ext cx="388620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1" name="Espace réservé du contenu 10"/>
          <p:cNvSpPr>
            <a:spLocks noGrp="1"/>
          </p:cNvSpPr>
          <p:nvPr>
            <p:ph sz="quarter" idx="2"/>
          </p:nvPr>
        </p:nvSpPr>
        <p:spPr>
          <a:xfrm>
            <a:off x="4844901" y="1589567"/>
            <a:ext cx="388620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8" name="Espace réservé de la date 7"/>
          <p:cNvSpPr>
            <a:spLocks noGrp="1"/>
          </p:cNvSpPr>
          <p:nvPr>
            <p:ph type="dt" sz="half" idx="15"/>
          </p:nvPr>
        </p:nvSpPr>
        <p:spPr/>
        <p:txBody>
          <a:bodyPr rtlCol="0"/>
          <a:lstStyle/>
          <a:p>
            <a:fld id="{4923151B-E12A-476B-AE17-2581C2745F0F}" type="datetimeFigureOut">
              <a:rPr lang="fr-FR" smtClean="0">
                <a:solidFill>
                  <a:srgbClr val="775F55"/>
                </a:solidFill>
              </a:rPr>
              <a:pPr/>
              <a:t>15/06/2016</a:t>
            </a:fld>
            <a:endParaRPr lang="fr-FR" dirty="0">
              <a:solidFill>
                <a:srgbClr val="775F55"/>
              </a:solidFill>
            </a:endParaRPr>
          </a:p>
        </p:txBody>
      </p:sp>
      <p:sp>
        <p:nvSpPr>
          <p:cNvPr id="10" name="Espace réservé du numéro de diapositive 9"/>
          <p:cNvSpPr>
            <a:spLocks noGrp="1"/>
          </p:cNvSpPr>
          <p:nvPr>
            <p:ph type="sldNum" sz="quarter" idx="16"/>
          </p:nvPr>
        </p:nvSpPr>
        <p:spPr/>
        <p:txBody>
          <a:bodyPr rtlCol="0"/>
          <a:lstStyle/>
          <a:p>
            <a:fld id="{ADC5EC1D-C4F7-45FE-9C2A-1C0241E44D42}" type="slidenum">
              <a:rPr lang="fr-FR" smtClean="0"/>
              <a:pPr/>
              <a:t>‹N°›</a:t>
            </a:fld>
            <a:endParaRPr lang="fr-FR" dirty="0"/>
          </a:p>
        </p:txBody>
      </p:sp>
      <p:sp>
        <p:nvSpPr>
          <p:cNvPr id="12" name="Espace réservé du pied de page 11"/>
          <p:cNvSpPr>
            <a:spLocks noGrp="1"/>
          </p:cNvSpPr>
          <p:nvPr>
            <p:ph type="ftr" sz="quarter" idx="17"/>
          </p:nvPr>
        </p:nvSpPr>
        <p:spPr/>
        <p:txBody>
          <a:bodyPr rtlCol="0"/>
          <a:lstStyle/>
          <a:p>
            <a:endParaRPr lang="fr-FR" dirty="0">
              <a:solidFill>
                <a:srgbClr val="775F55"/>
              </a:solidFill>
            </a:endParaRPr>
          </a:p>
        </p:txBody>
      </p:sp>
    </p:spTree>
    <p:extLst>
      <p:ext uri="{BB962C8B-B14F-4D97-AF65-F5344CB8AC3E}">
        <p14:creationId xmlns:p14="http://schemas.microsoft.com/office/powerpoint/2010/main" val="38998061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0"/>
            <a:ext cx="8153400" cy="869950"/>
          </a:xfrm>
        </p:spPr>
        <p:txBody>
          <a:bodyPr anchor="ctr"/>
          <a:lstStyle>
            <a:lvl1pPr>
              <a:defRPr/>
            </a:lvl1pPr>
          </a:lstStyle>
          <a:p>
            <a:r>
              <a:rPr kumimoji="0" lang="fr-FR"/>
              <a:t>Cliquez pour modifier le style du titre</a:t>
            </a:r>
            <a:endParaRPr kumimoji="0" lang="en-US"/>
          </a:p>
        </p:txBody>
      </p:sp>
      <p:sp>
        <p:nvSpPr>
          <p:cNvPr id="11" name="Espace réservé du contenu 10"/>
          <p:cNvSpPr>
            <a:spLocks noGrp="1"/>
          </p:cNvSpPr>
          <p:nvPr>
            <p:ph sz="quarter" idx="2"/>
          </p:nvPr>
        </p:nvSpPr>
        <p:spPr>
          <a:xfrm>
            <a:off x="609600" y="2438400"/>
            <a:ext cx="3886200" cy="35814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quarter" idx="4"/>
          </p:nvPr>
        </p:nvSpPr>
        <p:spPr>
          <a:xfrm>
            <a:off x="4800600" y="2438400"/>
            <a:ext cx="3886200" cy="35814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0" name="Espace réservé de la date 9"/>
          <p:cNvSpPr>
            <a:spLocks noGrp="1"/>
          </p:cNvSpPr>
          <p:nvPr>
            <p:ph type="dt" sz="half" idx="15"/>
          </p:nvPr>
        </p:nvSpPr>
        <p:spPr/>
        <p:txBody>
          <a:bodyPr rtlCol="0"/>
          <a:lstStyle/>
          <a:p>
            <a:fld id="{4923151B-E12A-476B-AE17-2581C2745F0F}" type="datetimeFigureOut">
              <a:rPr lang="fr-FR" smtClean="0">
                <a:solidFill>
                  <a:srgbClr val="775F55"/>
                </a:solidFill>
              </a:rPr>
              <a:pPr/>
              <a:t>15/06/2016</a:t>
            </a:fld>
            <a:endParaRPr lang="fr-FR" dirty="0">
              <a:solidFill>
                <a:srgbClr val="775F55"/>
              </a:solidFill>
            </a:endParaRPr>
          </a:p>
        </p:txBody>
      </p:sp>
      <p:sp>
        <p:nvSpPr>
          <p:cNvPr id="12" name="Espace réservé du numéro de diapositive 11"/>
          <p:cNvSpPr>
            <a:spLocks noGrp="1"/>
          </p:cNvSpPr>
          <p:nvPr>
            <p:ph type="sldNum" sz="quarter" idx="16"/>
          </p:nvPr>
        </p:nvSpPr>
        <p:spPr/>
        <p:txBody>
          <a:bodyPr rtlCol="0"/>
          <a:lstStyle/>
          <a:p>
            <a:fld id="{ADC5EC1D-C4F7-45FE-9C2A-1C0241E44D42}" type="slidenum">
              <a:rPr lang="fr-FR" smtClean="0"/>
              <a:pPr/>
              <a:t>‹N°›</a:t>
            </a:fld>
            <a:endParaRPr lang="fr-FR" dirty="0"/>
          </a:p>
        </p:txBody>
      </p:sp>
      <p:sp>
        <p:nvSpPr>
          <p:cNvPr id="14" name="Espace réservé du pied de page 13"/>
          <p:cNvSpPr>
            <a:spLocks noGrp="1"/>
          </p:cNvSpPr>
          <p:nvPr>
            <p:ph type="ftr" sz="quarter" idx="17"/>
          </p:nvPr>
        </p:nvSpPr>
        <p:spPr/>
        <p:txBody>
          <a:bodyPr rtlCol="0"/>
          <a:lstStyle/>
          <a:p>
            <a:endParaRPr lang="fr-FR" dirty="0">
              <a:solidFill>
                <a:srgbClr val="775F55"/>
              </a:solidFill>
            </a:endParaRPr>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fr-FR"/>
              <a:t>Cliquez pour modifier les styles du texte du masque</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fr-FR"/>
              <a:t>Cliquez pour modifier les styles du texte du masque</a:t>
            </a:r>
          </a:p>
        </p:txBody>
      </p:sp>
    </p:spTree>
    <p:extLst>
      <p:ext uri="{BB962C8B-B14F-4D97-AF65-F5344CB8AC3E}">
        <p14:creationId xmlns:p14="http://schemas.microsoft.com/office/powerpoint/2010/main" val="24271021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4923151B-E12A-476B-AE17-2581C2745F0F}" type="datetimeFigureOut">
              <a:rPr lang="fr-FR" smtClean="0">
                <a:solidFill>
                  <a:srgbClr val="775F55"/>
                </a:solidFill>
              </a:rPr>
              <a:pPr/>
              <a:t>15/06/2016</a:t>
            </a:fld>
            <a:endParaRPr lang="fr-FR" dirty="0">
              <a:solidFill>
                <a:srgbClr val="775F55"/>
              </a:solidFill>
            </a:endParaRPr>
          </a:p>
        </p:txBody>
      </p:sp>
      <p:sp>
        <p:nvSpPr>
          <p:cNvPr id="4" name="Espace réservé du pied de page 3"/>
          <p:cNvSpPr>
            <a:spLocks noGrp="1"/>
          </p:cNvSpPr>
          <p:nvPr>
            <p:ph type="ftr" sz="quarter" idx="11"/>
          </p:nvPr>
        </p:nvSpPr>
        <p:spPr/>
        <p:txBody>
          <a:bodyPr/>
          <a:lstStyle/>
          <a:p>
            <a:endParaRPr lang="fr-FR" dirty="0">
              <a:solidFill>
                <a:srgbClr val="775F55"/>
              </a:solidFill>
            </a:endParaRPr>
          </a:p>
        </p:txBody>
      </p:sp>
      <p:sp>
        <p:nvSpPr>
          <p:cNvPr id="5" name="Espace réservé du numéro de diapositive 4"/>
          <p:cNvSpPr>
            <a:spLocks noGrp="1"/>
          </p:cNvSpPr>
          <p:nvPr>
            <p:ph type="sldNum" sz="quarter" idx="12"/>
          </p:nvPr>
        </p:nvSpPr>
        <p:spPr/>
        <p:txBody>
          <a:bodyPr/>
          <a:lstStyle>
            <a:lvl1pPr>
              <a:defRPr>
                <a:solidFill>
                  <a:srgbClr val="FFFFFF"/>
                </a:solidFill>
              </a:defRPr>
            </a:lvl1pPr>
          </a:lstStyle>
          <a:p>
            <a:fld id="{ADC5EC1D-C4F7-45FE-9C2A-1C0241E44D42}" type="slidenum">
              <a:rPr lang="fr-FR" smtClean="0"/>
              <a:pPr/>
              <a:t>‹N°›</a:t>
            </a:fld>
            <a:endParaRPr lang="fr-FR" dirty="0"/>
          </a:p>
        </p:txBody>
      </p:sp>
    </p:spTree>
    <p:extLst>
      <p:ext uri="{BB962C8B-B14F-4D97-AF65-F5344CB8AC3E}">
        <p14:creationId xmlns:p14="http://schemas.microsoft.com/office/powerpoint/2010/main" val="808891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923151B-E12A-476B-AE17-2581C2745F0F}" type="datetimeFigureOut">
              <a:rPr lang="fr-FR" smtClean="0">
                <a:solidFill>
                  <a:srgbClr val="775F55"/>
                </a:solidFill>
              </a:rPr>
              <a:pPr/>
              <a:t>15/06/2016</a:t>
            </a:fld>
            <a:endParaRPr lang="fr-FR" dirty="0">
              <a:solidFill>
                <a:srgbClr val="775F55"/>
              </a:solidFill>
            </a:endParaRPr>
          </a:p>
        </p:txBody>
      </p:sp>
      <p:sp>
        <p:nvSpPr>
          <p:cNvPr id="3" name="Espace réservé du pied de page 2"/>
          <p:cNvSpPr>
            <a:spLocks noGrp="1"/>
          </p:cNvSpPr>
          <p:nvPr>
            <p:ph type="ftr" sz="quarter" idx="11"/>
          </p:nvPr>
        </p:nvSpPr>
        <p:spPr/>
        <p:txBody>
          <a:bodyPr/>
          <a:lstStyle/>
          <a:p>
            <a:endParaRPr lang="fr-FR" dirty="0">
              <a:solidFill>
                <a:srgbClr val="775F55"/>
              </a:solidFill>
            </a:endParaRPr>
          </a:p>
        </p:txBody>
      </p:sp>
      <p:sp>
        <p:nvSpPr>
          <p:cNvPr id="4" name="Espace réservé du numéro de diapositive 3"/>
          <p:cNvSpPr>
            <a:spLocks noGrp="1"/>
          </p:cNvSpPr>
          <p:nvPr>
            <p:ph type="sldNum" sz="quarter" idx="12"/>
          </p:nvPr>
        </p:nvSpPr>
        <p:spPr>
          <a:xfrm>
            <a:off x="0" y="6248400"/>
            <a:ext cx="533400" cy="381000"/>
          </a:xfrm>
        </p:spPr>
        <p:txBody>
          <a:bodyPr/>
          <a:lstStyle>
            <a:lvl1pPr>
              <a:defRPr>
                <a:solidFill>
                  <a:schemeClr val="tx2"/>
                </a:solidFill>
              </a:defRPr>
            </a:lvl1pPr>
          </a:lstStyle>
          <a:p>
            <a:fld id="{ADC5EC1D-C4F7-45FE-9C2A-1C0241E44D42}" type="slidenum">
              <a:rPr lang="fr-FR" smtClean="0">
                <a:solidFill>
                  <a:srgbClr val="775F55"/>
                </a:solidFill>
              </a:rPr>
              <a:pPr/>
              <a:t>‹N°›</a:t>
            </a:fld>
            <a:endParaRPr lang="fr-FR" dirty="0">
              <a:solidFill>
                <a:srgbClr val="775F55"/>
              </a:solidFill>
            </a:endParaRPr>
          </a:p>
        </p:txBody>
      </p:sp>
    </p:spTree>
    <p:extLst>
      <p:ext uri="{BB962C8B-B14F-4D97-AF65-F5344CB8AC3E}">
        <p14:creationId xmlns:p14="http://schemas.microsoft.com/office/powerpoint/2010/main" val="24182838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8077200" cy="869950"/>
          </a:xfrm>
        </p:spPr>
        <p:txBody>
          <a:bodyPr anchor="ctr"/>
          <a:lstStyle>
            <a:lvl1pPr algn="l">
              <a:buNone/>
              <a:defRPr sz="4400" b="0"/>
            </a:lvl1pPr>
          </a:lstStyle>
          <a:p>
            <a:r>
              <a:rPr kumimoji="0" lang="fr-FR"/>
              <a:t>Cliquez pour modifier le style du titre</a:t>
            </a:r>
            <a:endParaRPr kumimoji="0" lang="en-US"/>
          </a:p>
        </p:txBody>
      </p:sp>
      <p:sp>
        <p:nvSpPr>
          <p:cNvPr id="5" name="Espace réservé de la date 4"/>
          <p:cNvSpPr>
            <a:spLocks noGrp="1"/>
          </p:cNvSpPr>
          <p:nvPr>
            <p:ph type="dt" sz="half" idx="10"/>
          </p:nvPr>
        </p:nvSpPr>
        <p:spPr/>
        <p:txBody>
          <a:bodyPr/>
          <a:lstStyle/>
          <a:p>
            <a:fld id="{4923151B-E12A-476B-AE17-2581C2745F0F}" type="datetimeFigureOut">
              <a:rPr lang="fr-FR" smtClean="0">
                <a:solidFill>
                  <a:srgbClr val="775F55"/>
                </a:solidFill>
              </a:rPr>
              <a:pPr/>
              <a:t>15/06/2016</a:t>
            </a:fld>
            <a:endParaRPr lang="fr-FR" dirty="0">
              <a:solidFill>
                <a:srgbClr val="775F55"/>
              </a:solidFill>
            </a:endParaRPr>
          </a:p>
        </p:txBody>
      </p:sp>
      <p:sp>
        <p:nvSpPr>
          <p:cNvPr id="6" name="Espace réservé du pied de page 5"/>
          <p:cNvSpPr>
            <a:spLocks noGrp="1"/>
          </p:cNvSpPr>
          <p:nvPr>
            <p:ph type="ftr" sz="quarter" idx="11"/>
          </p:nvPr>
        </p:nvSpPr>
        <p:spPr/>
        <p:txBody>
          <a:bodyPr/>
          <a:lstStyle/>
          <a:p>
            <a:endParaRPr lang="fr-FR" dirty="0">
              <a:solidFill>
                <a:srgbClr val="775F55"/>
              </a:solidFill>
            </a:endParaRPr>
          </a:p>
        </p:txBody>
      </p:sp>
      <p:sp>
        <p:nvSpPr>
          <p:cNvPr id="7" name="Espace réservé du numéro de diapositive 6"/>
          <p:cNvSpPr>
            <a:spLocks noGrp="1"/>
          </p:cNvSpPr>
          <p:nvPr>
            <p:ph type="sldNum" sz="quarter" idx="12"/>
          </p:nvPr>
        </p:nvSpPr>
        <p:spPr/>
        <p:txBody>
          <a:bodyPr/>
          <a:lstStyle>
            <a:lvl1pPr>
              <a:defRPr>
                <a:solidFill>
                  <a:srgbClr val="FFFFFF"/>
                </a:solidFill>
              </a:defRPr>
            </a:lvl1pPr>
          </a:lstStyle>
          <a:p>
            <a:fld id="{ADC5EC1D-C4F7-45FE-9C2A-1C0241E44D42}" type="slidenum">
              <a:rPr lang="fr-FR" smtClean="0"/>
              <a:pPr/>
              <a:t>‹N°›</a:t>
            </a:fld>
            <a:endParaRPr lang="fr-FR" dirty="0"/>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9" name="Espace réservé du contenu 8"/>
          <p:cNvSpPr>
            <a:spLocks noGrp="1"/>
          </p:cNvSpPr>
          <p:nvPr>
            <p:ph sz="quarter" idx="1"/>
          </p:nvPr>
        </p:nvSpPr>
        <p:spPr>
          <a:xfrm>
            <a:off x="2362200" y="1752600"/>
            <a:ext cx="6400800" cy="44196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extLst>
      <p:ext uri="{BB962C8B-B14F-4D97-AF65-F5344CB8AC3E}">
        <p14:creationId xmlns:p14="http://schemas.microsoft.com/office/powerpoint/2010/main" val="3635369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a:t>Cliquez pour modifier le style du titre</a:t>
            </a:r>
            <a:endParaRPr kumimoji="0" lang="en-US"/>
          </a:p>
        </p:txBody>
      </p:sp>
      <p:sp>
        <p:nvSpPr>
          <p:cNvPr id="4" name="Espace réservé de la date 3"/>
          <p:cNvSpPr>
            <a:spLocks noGrp="1"/>
          </p:cNvSpPr>
          <p:nvPr>
            <p:ph type="dt" sz="half" idx="10"/>
          </p:nvPr>
        </p:nvSpPr>
        <p:spPr/>
        <p:txBody>
          <a:bodyPr/>
          <a:lstStyle/>
          <a:p>
            <a:fld id="{4923151B-E12A-476B-AE17-2581C2745F0F}" type="datetimeFigureOut">
              <a:rPr lang="fr-FR" smtClean="0"/>
              <a:pPr/>
              <a:t>15/06/2016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ADC5EC1D-C4F7-45FE-9C2A-1C0241E44D42}" type="slidenum">
              <a:rPr lang="fr-FR" smtClean="0"/>
              <a:pPr/>
              <a:t>‹N°›</a:t>
            </a:fld>
            <a:endParaRPr lang="fr-FR" dirty="0"/>
          </a:p>
        </p:txBody>
      </p:sp>
      <p:sp>
        <p:nvSpPr>
          <p:cNvPr id="8" name="Espace réservé du contenu 7"/>
          <p:cNvSpPr>
            <a:spLocks noGrp="1"/>
          </p:cNvSpPr>
          <p:nvPr>
            <p:ph sz="quarter" idx="1"/>
          </p:nvPr>
        </p:nvSpPr>
        <p:spPr>
          <a:xfrm>
            <a:off x="612648" y="1600200"/>
            <a:ext cx="8153400" cy="44958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3">
        <a:schemeClr val="bg2"/>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a:t>Cliquez pour modifier les styles du texte du masque</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r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fr-FR"/>
              <a:t>Cliquez pour modifier le style du titre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Espace réservé de la date 11"/>
          <p:cNvSpPr>
            <a:spLocks noGrp="1"/>
          </p:cNvSpPr>
          <p:nvPr>
            <p:ph type="dt" sz="half" idx="10"/>
          </p:nvPr>
        </p:nvSpPr>
        <p:spPr>
          <a:xfrm>
            <a:off x="6248400" y="6248400"/>
            <a:ext cx="2667000" cy="365125"/>
          </a:xfrm>
        </p:spPr>
        <p:txBody>
          <a:bodyPr rtlCol="0"/>
          <a:lstStyle/>
          <a:p>
            <a:fld id="{4923151B-E12A-476B-AE17-2581C2745F0F}" type="datetimeFigureOut">
              <a:rPr lang="fr-FR" smtClean="0">
                <a:solidFill>
                  <a:srgbClr val="775F55"/>
                </a:solidFill>
              </a:rPr>
              <a:pPr/>
              <a:t>15/06/2016</a:t>
            </a:fld>
            <a:endParaRPr lang="fr-FR" dirty="0">
              <a:solidFill>
                <a:srgbClr val="775F55"/>
              </a:solidFill>
            </a:endParaRPr>
          </a:p>
        </p:txBody>
      </p:sp>
      <p:sp>
        <p:nvSpPr>
          <p:cNvPr id="13" name="Espace réservé du numéro de diapositive 12"/>
          <p:cNvSpPr>
            <a:spLocks noGrp="1"/>
          </p:cNvSpPr>
          <p:nvPr>
            <p:ph type="sldNum" sz="quarter" idx="11"/>
          </p:nvPr>
        </p:nvSpPr>
        <p:spPr>
          <a:xfrm>
            <a:off x="0" y="4667249"/>
            <a:ext cx="1447800" cy="663578"/>
          </a:xfrm>
        </p:spPr>
        <p:txBody>
          <a:bodyPr rtlCol="0"/>
          <a:lstStyle>
            <a:lvl1pPr>
              <a:defRPr sz="2800"/>
            </a:lvl1pPr>
          </a:lstStyle>
          <a:p>
            <a:fld id="{ADC5EC1D-C4F7-45FE-9C2A-1C0241E44D42}" type="slidenum">
              <a:rPr lang="fr-FR" smtClean="0"/>
              <a:pPr/>
              <a:t>‹N°›</a:t>
            </a:fld>
            <a:endParaRPr lang="fr-FR" dirty="0"/>
          </a:p>
        </p:txBody>
      </p:sp>
      <p:sp>
        <p:nvSpPr>
          <p:cNvPr id="14" name="Espace réservé du pied de page 13"/>
          <p:cNvSpPr>
            <a:spLocks noGrp="1"/>
          </p:cNvSpPr>
          <p:nvPr>
            <p:ph type="ftr" sz="quarter" idx="12"/>
          </p:nvPr>
        </p:nvSpPr>
        <p:spPr>
          <a:xfrm>
            <a:off x="1600200" y="6248206"/>
            <a:ext cx="4572000" cy="365125"/>
          </a:xfrm>
        </p:spPr>
        <p:txBody>
          <a:bodyPr rtlCol="0"/>
          <a:lstStyle/>
          <a:p>
            <a:endParaRPr lang="fr-FR" dirty="0">
              <a:solidFill>
                <a:srgbClr val="775F55"/>
              </a:solidFill>
            </a:endParaRPr>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fr-FR" dirty="0"/>
              <a:t>Cliquez sur l'icône pour ajouter une image</a:t>
            </a:r>
            <a:endParaRPr kumimoji="0" lang="en-US" dirty="0"/>
          </a:p>
        </p:txBody>
      </p:sp>
    </p:spTree>
    <p:extLst>
      <p:ext uri="{BB962C8B-B14F-4D97-AF65-F5344CB8AC3E}">
        <p14:creationId xmlns:p14="http://schemas.microsoft.com/office/powerpoint/2010/main" val="1019173167"/>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4923151B-E12A-476B-AE17-2581C2745F0F}" type="datetimeFigureOut">
              <a:rPr lang="fr-FR" smtClean="0">
                <a:solidFill>
                  <a:srgbClr val="775F55"/>
                </a:solidFill>
              </a:rPr>
              <a:pPr/>
              <a:t>15/06/2016</a:t>
            </a:fld>
            <a:endParaRPr lang="fr-FR" dirty="0">
              <a:solidFill>
                <a:srgbClr val="775F55"/>
              </a:solidFill>
            </a:endParaRPr>
          </a:p>
        </p:txBody>
      </p:sp>
      <p:sp>
        <p:nvSpPr>
          <p:cNvPr id="5" name="Espace réservé du pied de page 4"/>
          <p:cNvSpPr>
            <a:spLocks noGrp="1"/>
          </p:cNvSpPr>
          <p:nvPr>
            <p:ph type="ftr" sz="quarter" idx="11"/>
          </p:nvPr>
        </p:nvSpPr>
        <p:spPr/>
        <p:txBody>
          <a:bodyPr/>
          <a:lstStyle/>
          <a:p>
            <a:endParaRPr lang="fr-FR" dirty="0">
              <a:solidFill>
                <a:srgbClr val="775F55"/>
              </a:solidFill>
            </a:endParaRPr>
          </a:p>
        </p:txBody>
      </p:sp>
      <p:sp>
        <p:nvSpPr>
          <p:cNvPr id="6" name="Espace réservé du numéro de diapositive 5"/>
          <p:cNvSpPr>
            <a:spLocks noGrp="1"/>
          </p:cNvSpPr>
          <p:nvPr>
            <p:ph type="sldNum" sz="quarter" idx="12"/>
          </p:nvPr>
        </p:nvSpPr>
        <p:spPr/>
        <p:txBody>
          <a:bodyPr/>
          <a:lstStyle/>
          <a:p>
            <a:fld id="{ADC5EC1D-C4F7-45FE-9C2A-1C0241E44D42}" type="slidenum">
              <a:rPr lang="fr-FR" smtClean="0"/>
              <a:pPr/>
              <a:t>‹N°›</a:t>
            </a:fld>
            <a:endParaRPr lang="fr-FR" dirty="0"/>
          </a:p>
        </p:txBody>
      </p:sp>
    </p:spTree>
    <p:extLst>
      <p:ext uri="{BB962C8B-B14F-4D97-AF65-F5344CB8AC3E}">
        <p14:creationId xmlns:p14="http://schemas.microsoft.com/office/powerpoint/2010/main" val="38585338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1"/>
      </p:bgRef>
    </p:bg>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609600"/>
            <a:ext cx="2057400" cy="5516563"/>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609600"/>
            <a:ext cx="5562600" cy="5516564"/>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a:xfrm>
            <a:off x="6553200" y="6248402"/>
            <a:ext cx="2209800" cy="365125"/>
          </a:xfrm>
        </p:spPr>
        <p:txBody>
          <a:bodyPr/>
          <a:lstStyle/>
          <a:p>
            <a:fld id="{4923151B-E12A-476B-AE17-2581C2745F0F}" type="datetimeFigureOut">
              <a:rPr lang="fr-FR" smtClean="0">
                <a:solidFill>
                  <a:srgbClr val="775F55"/>
                </a:solidFill>
              </a:rPr>
              <a:pPr/>
              <a:t>15/06/2016</a:t>
            </a:fld>
            <a:endParaRPr lang="fr-FR" dirty="0">
              <a:solidFill>
                <a:srgbClr val="775F55"/>
              </a:solidFill>
            </a:endParaRPr>
          </a:p>
        </p:txBody>
      </p:sp>
      <p:sp>
        <p:nvSpPr>
          <p:cNvPr id="5" name="Espace réservé du pied de page 4"/>
          <p:cNvSpPr>
            <a:spLocks noGrp="1"/>
          </p:cNvSpPr>
          <p:nvPr>
            <p:ph type="ftr" sz="quarter" idx="11"/>
          </p:nvPr>
        </p:nvSpPr>
        <p:spPr>
          <a:xfrm>
            <a:off x="457201" y="6248207"/>
            <a:ext cx="5573483" cy="365125"/>
          </a:xfrm>
        </p:spPr>
        <p:txBody>
          <a:bodyPr/>
          <a:lstStyle/>
          <a:p>
            <a:endParaRPr lang="fr-FR" dirty="0">
              <a:solidFill>
                <a:srgbClr val="775F55"/>
              </a:solidFill>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Espace réservé du numéro de diapositive 5"/>
          <p:cNvSpPr>
            <a:spLocks noGrp="1"/>
          </p:cNvSpPr>
          <p:nvPr>
            <p:ph type="sldNum" sz="quarter" idx="12"/>
          </p:nvPr>
        </p:nvSpPr>
        <p:spPr>
          <a:xfrm rot="5400000">
            <a:off x="5989638" y="144462"/>
            <a:ext cx="533400" cy="244476"/>
          </a:xfrm>
        </p:spPr>
        <p:txBody>
          <a:bodyPr/>
          <a:lstStyle/>
          <a:p>
            <a:fld id="{ADC5EC1D-C4F7-45FE-9C2A-1C0241E44D42}" type="slidenum">
              <a:rPr lang="fr-FR" smtClean="0"/>
              <a:pPr/>
              <a:t>‹N°›</a:t>
            </a:fld>
            <a:endParaRPr lang="fr-FR" dirty="0"/>
          </a:p>
        </p:txBody>
      </p:sp>
    </p:spTree>
    <p:extLst>
      <p:ext uri="{BB962C8B-B14F-4D97-AF65-F5344CB8AC3E}">
        <p14:creationId xmlns:p14="http://schemas.microsoft.com/office/powerpoint/2010/main" val="52959476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fr-FR"/>
              <a:t>Cliquez pour modifier le style du titre</a:t>
            </a:r>
            <a:endParaRPr kumimoji="0" lang="en-US"/>
          </a:p>
        </p:txBody>
      </p:sp>
      <p:sp>
        <p:nvSpPr>
          <p:cNvPr id="12" name="Espace réservé de la date 11"/>
          <p:cNvSpPr>
            <a:spLocks noGrp="1"/>
          </p:cNvSpPr>
          <p:nvPr>
            <p:ph type="dt" sz="half" idx="10"/>
          </p:nvPr>
        </p:nvSpPr>
        <p:spPr/>
        <p:txBody>
          <a:bodyPr/>
          <a:lstStyle/>
          <a:p>
            <a:fld id="{4923151B-E12A-476B-AE17-2581C2745F0F}" type="datetimeFigureOut">
              <a:rPr lang="fr-FR" smtClean="0"/>
              <a:pPr/>
              <a:t>15/06/2016</a:t>
            </a:fld>
            <a:endParaRPr lang="fr-FR" dirty="0"/>
          </a:p>
        </p:txBody>
      </p:sp>
      <p:sp>
        <p:nvSpPr>
          <p:cNvPr id="13" name="Espace réservé du numéro de diapositiv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DC5EC1D-C4F7-45FE-9C2A-1C0241E44D42}" type="slidenum">
              <a:rPr lang="fr-FR" smtClean="0"/>
              <a:pPr/>
              <a:t>‹N°›</a:t>
            </a:fld>
            <a:endParaRPr lang="fr-FR" dirty="0"/>
          </a:p>
        </p:txBody>
      </p:sp>
      <p:sp>
        <p:nvSpPr>
          <p:cNvPr id="14" name="Espace réservé du pied de page 13"/>
          <p:cNvSpPr>
            <a:spLocks noGrp="1"/>
          </p:cNvSpPr>
          <p:nvPr>
            <p:ph type="ftr" sz="quarter" idx="12"/>
          </p:nvPr>
        </p:nvSpPr>
        <p:spPr/>
        <p:txBody>
          <a:bodyPr/>
          <a:lstStyle/>
          <a:p>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9" name="Espace réservé du contenu 8"/>
          <p:cNvSpPr>
            <a:spLocks noGrp="1"/>
          </p:cNvSpPr>
          <p:nvPr>
            <p:ph sz="quarter" idx="1"/>
          </p:nvPr>
        </p:nvSpPr>
        <p:spPr>
          <a:xfrm>
            <a:off x="609600" y="1589567"/>
            <a:ext cx="388620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1" name="Espace réservé du contenu 10"/>
          <p:cNvSpPr>
            <a:spLocks noGrp="1"/>
          </p:cNvSpPr>
          <p:nvPr>
            <p:ph sz="quarter" idx="2"/>
          </p:nvPr>
        </p:nvSpPr>
        <p:spPr>
          <a:xfrm>
            <a:off x="4844901" y="1589567"/>
            <a:ext cx="388620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8" name="Espace réservé de la date 7"/>
          <p:cNvSpPr>
            <a:spLocks noGrp="1"/>
          </p:cNvSpPr>
          <p:nvPr>
            <p:ph type="dt" sz="half" idx="15"/>
          </p:nvPr>
        </p:nvSpPr>
        <p:spPr/>
        <p:txBody>
          <a:bodyPr rtlCol="0"/>
          <a:lstStyle/>
          <a:p>
            <a:fld id="{4923151B-E12A-476B-AE17-2581C2745F0F}" type="datetimeFigureOut">
              <a:rPr lang="fr-FR" smtClean="0"/>
              <a:pPr/>
              <a:t>15/06/2016</a:t>
            </a:fld>
            <a:endParaRPr lang="fr-FR" dirty="0"/>
          </a:p>
        </p:txBody>
      </p:sp>
      <p:sp>
        <p:nvSpPr>
          <p:cNvPr id="10" name="Espace réservé du numéro de diapositive 9"/>
          <p:cNvSpPr>
            <a:spLocks noGrp="1"/>
          </p:cNvSpPr>
          <p:nvPr>
            <p:ph type="sldNum" sz="quarter" idx="16"/>
          </p:nvPr>
        </p:nvSpPr>
        <p:spPr/>
        <p:txBody>
          <a:bodyPr rtlCol="0"/>
          <a:lstStyle/>
          <a:p>
            <a:fld id="{ADC5EC1D-C4F7-45FE-9C2A-1C0241E44D42}" type="slidenum">
              <a:rPr lang="fr-FR" smtClean="0"/>
              <a:pPr/>
              <a:t>‹N°›</a:t>
            </a:fld>
            <a:endParaRPr lang="fr-FR" dirty="0"/>
          </a:p>
        </p:txBody>
      </p:sp>
      <p:sp>
        <p:nvSpPr>
          <p:cNvPr id="12" name="Espace réservé du pied de page 11"/>
          <p:cNvSpPr>
            <a:spLocks noGrp="1"/>
          </p:cNvSpPr>
          <p:nvPr>
            <p:ph type="ftr" sz="quarter" idx="17"/>
          </p:nvPr>
        </p:nvSpPr>
        <p:spPr/>
        <p:txBody>
          <a:bodyPr rtlCol="0"/>
          <a:lstStyle/>
          <a:p>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0"/>
            <a:ext cx="8153400" cy="869950"/>
          </a:xfrm>
        </p:spPr>
        <p:txBody>
          <a:bodyPr anchor="ctr"/>
          <a:lstStyle>
            <a:lvl1pPr>
              <a:defRPr/>
            </a:lvl1pPr>
          </a:lstStyle>
          <a:p>
            <a:r>
              <a:rPr kumimoji="0" lang="fr-FR"/>
              <a:t>Cliquez pour modifier le style du titre</a:t>
            </a:r>
            <a:endParaRPr kumimoji="0" lang="en-US"/>
          </a:p>
        </p:txBody>
      </p:sp>
      <p:sp>
        <p:nvSpPr>
          <p:cNvPr id="11" name="Espace réservé du contenu 10"/>
          <p:cNvSpPr>
            <a:spLocks noGrp="1"/>
          </p:cNvSpPr>
          <p:nvPr>
            <p:ph sz="quarter" idx="2"/>
          </p:nvPr>
        </p:nvSpPr>
        <p:spPr>
          <a:xfrm>
            <a:off x="609600" y="2438400"/>
            <a:ext cx="3886200" cy="35814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quarter" idx="4"/>
          </p:nvPr>
        </p:nvSpPr>
        <p:spPr>
          <a:xfrm>
            <a:off x="4800600" y="2438400"/>
            <a:ext cx="3886200" cy="35814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0" name="Espace réservé de la date 9"/>
          <p:cNvSpPr>
            <a:spLocks noGrp="1"/>
          </p:cNvSpPr>
          <p:nvPr>
            <p:ph type="dt" sz="half" idx="15"/>
          </p:nvPr>
        </p:nvSpPr>
        <p:spPr/>
        <p:txBody>
          <a:bodyPr rtlCol="0"/>
          <a:lstStyle/>
          <a:p>
            <a:fld id="{4923151B-E12A-476B-AE17-2581C2745F0F}" type="datetimeFigureOut">
              <a:rPr lang="fr-FR" smtClean="0"/>
              <a:pPr/>
              <a:t>15/06/2016</a:t>
            </a:fld>
            <a:endParaRPr lang="fr-FR" dirty="0"/>
          </a:p>
        </p:txBody>
      </p:sp>
      <p:sp>
        <p:nvSpPr>
          <p:cNvPr id="12" name="Espace réservé du numéro de diapositive 11"/>
          <p:cNvSpPr>
            <a:spLocks noGrp="1"/>
          </p:cNvSpPr>
          <p:nvPr>
            <p:ph type="sldNum" sz="quarter" idx="16"/>
          </p:nvPr>
        </p:nvSpPr>
        <p:spPr/>
        <p:txBody>
          <a:bodyPr rtlCol="0"/>
          <a:lstStyle/>
          <a:p>
            <a:fld id="{ADC5EC1D-C4F7-45FE-9C2A-1C0241E44D42}" type="slidenum">
              <a:rPr lang="fr-FR" smtClean="0"/>
              <a:pPr/>
              <a:t>‹N°›</a:t>
            </a:fld>
            <a:endParaRPr lang="fr-FR" dirty="0"/>
          </a:p>
        </p:txBody>
      </p:sp>
      <p:sp>
        <p:nvSpPr>
          <p:cNvPr id="14" name="Espace réservé du pied de page 13"/>
          <p:cNvSpPr>
            <a:spLocks noGrp="1"/>
          </p:cNvSpPr>
          <p:nvPr>
            <p:ph type="ftr" sz="quarter" idx="17"/>
          </p:nvPr>
        </p:nvSpPr>
        <p:spPr/>
        <p:txBody>
          <a:bodyPr rtlCol="0"/>
          <a:lstStyle/>
          <a:p>
            <a:endParaRPr lang="fr-FR" dirty="0"/>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fr-FR"/>
              <a:t>Cliquez pour modifier les styles du texte du masque</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fr-FR"/>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4923151B-E12A-476B-AE17-2581C2745F0F}" type="datetimeFigureOut">
              <a:rPr lang="fr-FR" smtClean="0"/>
              <a:pPr/>
              <a:t>15/06/2016</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lvl1pPr>
              <a:defRPr>
                <a:solidFill>
                  <a:srgbClr val="FFFFFF"/>
                </a:solidFill>
              </a:defRPr>
            </a:lvl1pPr>
          </a:lstStyle>
          <a:p>
            <a:fld id="{ADC5EC1D-C4F7-45FE-9C2A-1C0241E44D42}"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923151B-E12A-476B-AE17-2581C2745F0F}" type="datetimeFigureOut">
              <a:rPr lang="fr-FR" smtClean="0"/>
              <a:pPr/>
              <a:t>15/06/2016</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a:xfrm>
            <a:off x="0" y="6248400"/>
            <a:ext cx="533400" cy="381000"/>
          </a:xfrm>
        </p:spPr>
        <p:txBody>
          <a:bodyPr/>
          <a:lstStyle>
            <a:lvl1pPr>
              <a:defRPr>
                <a:solidFill>
                  <a:schemeClr val="tx2"/>
                </a:solidFill>
              </a:defRPr>
            </a:lvl1pPr>
          </a:lstStyle>
          <a:p>
            <a:fld id="{ADC5EC1D-C4F7-45FE-9C2A-1C0241E44D42}"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8077200" cy="869950"/>
          </a:xfrm>
        </p:spPr>
        <p:txBody>
          <a:bodyPr anchor="ctr"/>
          <a:lstStyle>
            <a:lvl1pPr algn="l">
              <a:buNone/>
              <a:defRPr sz="4400" b="0"/>
            </a:lvl1pPr>
          </a:lstStyle>
          <a:p>
            <a:r>
              <a:rPr kumimoji="0" lang="fr-FR"/>
              <a:t>Cliquez pour modifier le style du titre</a:t>
            </a:r>
            <a:endParaRPr kumimoji="0" lang="en-US"/>
          </a:p>
        </p:txBody>
      </p:sp>
      <p:sp>
        <p:nvSpPr>
          <p:cNvPr id="5" name="Espace réservé de la date 4"/>
          <p:cNvSpPr>
            <a:spLocks noGrp="1"/>
          </p:cNvSpPr>
          <p:nvPr>
            <p:ph type="dt" sz="half" idx="10"/>
          </p:nvPr>
        </p:nvSpPr>
        <p:spPr/>
        <p:txBody>
          <a:bodyPr/>
          <a:lstStyle/>
          <a:p>
            <a:fld id="{4923151B-E12A-476B-AE17-2581C2745F0F}" type="datetimeFigureOut">
              <a:rPr lang="fr-FR" smtClean="0"/>
              <a:pPr/>
              <a:t>15/06/2016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lvl1pPr>
              <a:defRPr>
                <a:solidFill>
                  <a:srgbClr val="FFFFFF"/>
                </a:solidFill>
              </a:defRPr>
            </a:lvl1pPr>
          </a:lstStyle>
          <a:p>
            <a:fld id="{ADC5EC1D-C4F7-45FE-9C2A-1C0241E44D42}" type="slidenum">
              <a:rPr lang="fr-FR" smtClean="0"/>
              <a:pPr/>
              <a:t>‹N°›</a:t>
            </a:fld>
            <a:endParaRPr lang="fr-FR" dirty="0"/>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9" name="Espace réservé du contenu 8"/>
          <p:cNvSpPr>
            <a:spLocks noGrp="1"/>
          </p:cNvSpPr>
          <p:nvPr>
            <p:ph sz="quarter" idx="1"/>
          </p:nvPr>
        </p:nvSpPr>
        <p:spPr>
          <a:xfrm>
            <a:off x="2362200" y="1752600"/>
            <a:ext cx="6400800" cy="44196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3">
        <a:schemeClr val="bg2"/>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a:t>Cliquez pour modifier les styles du texte du masque</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fr-FR"/>
              <a:t>Cliquez pour modifier le style du titre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Espace réservé de la date 11"/>
          <p:cNvSpPr>
            <a:spLocks noGrp="1"/>
          </p:cNvSpPr>
          <p:nvPr>
            <p:ph type="dt" sz="half" idx="10"/>
          </p:nvPr>
        </p:nvSpPr>
        <p:spPr>
          <a:xfrm>
            <a:off x="6248400" y="6248400"/>
            <a:ext cx="2667000" cy="365125"/>
          </a:xfrm>
        </p:spPr>
        <p:txBody>
          <a:bodyPr rtlCol="0"/>
          <a:lstStyle/>
          <a:p>
            <a:fld id="{4923151B-E12A-476B-AE17-2581C2745F0F}" type="datetimeFigureOut">
              <a:rPr lang="fr-FR" smtClean="0"/>
              <a:pPr/>
              <a:t>15/06/2016</a:t>
            </a:fld>
            <a:endParaRPr lang="fr-FR" dirty="0"/>
          </a:p>
        </p:txBody>
      </p:sp>
      <p:sp>
        <p:nvSpPr>
          <p:cNvPr id="13" name="Espace réservé du numéro de diapositive 12"/>
          <p:cNvSpPr>
            <a:spLocks noGrp="1"/>
          </p:cNvSpPr>
          <p:nvPr>
            <p:ph type="sldNum" sz="quarter" idx="11"/>
          </p:nvPr>
        </p:nvSpPr>
        <p:spPr>
          <a:xfrm>
            <a:off x="0" y="4667249"/>
            <a:ext cx="1447800" cy="663578"/>
          </a:xfrm>
        </p:spPr>
        <p:txBody>
          <a:bodyPr rtlCol="0"/>
          <a:lstStyle>
            <a:lvl1pPr>
              <a:defRPr sz="2800"/>
            </a:lvl1pPr>
          </a:lstStyle>
          <a:p>
            <a:fld id="{ADC5EC1D-C4F7-45FE-9C2A-1C0241E44D42}" type="slidenum">
              <a:rPr lang="fr-FR" smtClean="0"/>
              <a:pPr/>
              <a:t>‹N°›</a:t>
            </a:fld>
            <a:endParaRPr lang="fr-FR" dirty="0"/>
          </a:p>
        </p:txBody>
      </p:sp>
      <p:sp>
        <p:nvSpPr>
          <p:cNvPr id="14" name="Espace réservé du pied de page 13"/>
          <p:cNvSpPr>
            <a:spLocks noGrp="1"/>
          </p:cNvSpPr>
          <p:nvPr>
            <p:ph type="ftr" sz="quarter" idx="12"/>
          </p:nvPr>
        </p:nvSpPr>
        <p:spPr>
          <a:xfrm>
            <a:off x="1600200" y="6248206"/>
            <a:ext cx="4572000" cy="365125"/>
          </a:xfrm>
        </p:spPr>
        <p:txBody>
          <a:bodyPr rtlCol="0"/>
          <a:lstStyle/>
          <a:p>
            <a:endParaRPr lang="fr-FR" dirty="0"/>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fr-FR" dirty="0"/>
              <a:t>Cliquez sur l'icône pour ajouter une image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609600" y="228600"/>
            <a:ext cx="8153400" cy="990600"/>
          </a:xfrm>
          <a:prstGeom prst="rect">
            <a:avLst/>
          </a:prstGeom>
        </p:spPr>
        <p:txBody>
          <a:bodyPr vert="horz" anchor="ctr">
            <a:norm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923151B-E12A-476B-AE17-2581C2745F0F}" type="datetimeFigureOut">
              <a:rPr lang="fr-FR" smtClean="0"/>
              <a:pPr/>
              <a:t>15/06/2016</a:t>
            </a:fld>
            <a:endParaRPr lang="fr-FR" dirty="0"/>
          </a:p>
        </p:txBody>
      </p:sp>
      <p:sp>
        <p:nvSpPr>
          <p:cNvPr id="3" name="Espace réservé du pied de page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r-FR"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DC5EC1D-C4F7-45FE-9C2A-1C0241E44D42}"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609600" y="228600"/>
            <a:ext cx="8153400" cy="990600"/>
          </a:xfrm>
          <a:prstGeom prst="rect">
            <a:avLst/>
          </a:prstGeom>
        </p:spPr>
        <p:txBody>
          <a:bodyPr vert="horz" anchor="ctr">
            <a:norm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923151B-E12A-476B-AE17-2581C2745F0F}" type="datetimeFigureOut">
              <a:rPr lang="fr-FR" smtClean="0">
                <a:solidFill>
                  <a:srgbClr val="775F55"/>
                </a:solidFill>
              </a:rPr>
              <a:pPr/>
              <a:t>15/06/2016</a:t>
            </a:fld>
            <a:endParaRPr lang="fr-FR" dirty="0">
              <a:solidFill>
                <a:srgbClr val="775F55"/>
              </a:solidFill>
            </a:endParaRPr>
          </a:p>
        </p:txBody>
      </p:sp>
      <p:sp>
        <p:nvSpPr>
          <p:cNvPr id="3" name="Espace réservé du pied de page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r-FR" dirty="0">
              <a:solidFill>
                <a:srgbClr val="775F55"/>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Espace réservé du numéro de diapositiv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DC5EC1D-C4F7-45FE-9C2A-1C0241E44D42}" type="slidenum">
              <a:rPr lang="fr-FR" smtClean="0"/>
              <a:pPr/>
              <a:t>‹N°›</a:t>
            </a:fld>
            <a:endParaRPr lang="fr-FR" dirty="0"/>
          </a:p>
        </p:txBody>
      </p:sp>
    </p:spTree>
    <p:extLst>
      <p:ext uri="{BB962C8B-B14F-4D97-AF65-F5344CB8AC3E}">
        <p14:creationId xmlns:p14="http://schemas.microsoft.com/office/powerpoint/2010/main" val="27247847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www.dailymotion.com/video/x4gl1py_autonomie-programmes-curriculum-et-innovations_school" TargetMode="External"/><Relationship Id="rId2" Type="http://schemas.openxmlformats.org/officeDocument/2006/relationships/hyperlink" Target="gauthier_rf_afae_2015_autonomie_video.mp4" TargetMode="External"/><Relationship Id="rId1" Type="http://schemas.openxmlformats.org/officeDocument/2006/relationships/slideLayout" Target="../slideLayouts/slideLayout2.xml"/><Relationship Id="rId4" Type="http://schemas.openxmlformats.org/officeDocument/2006/relationships/slide" Target="slide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slide" Target="slide26.xml"/><Relationship Id="rId1" Type="http://schemas.openxmlformats.org/officeDocument/2006/relationships/slideLayout" Target="../slideLayouts/slideLayout2.xml"/><Relationship Id="rId4" Type="http://schemas.openxmlformats.org/officeDocument/2006/relationships/slide" Target="slide31.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slide" Target="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3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slide" Target="slide36.xml"/><Relationship Id="rId2" Type="http://schemas.openxmlformats.org/officeDocument/2006/relationships/slide" Target="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6.xml"/><Relationship Id="rId1" Type="http://schemas.openxmlformats.org/officeDocument/2006/relationships/slideLayout" Target="../slideLayouts/slideLayout2.xml"/><Relationship Id="rId4" Type="http://schemas.openxmlformats.org/officeDocument/2006/relationships/slide" Target="slide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23528" y="1556792"/>
            <a:ext cx="8587680" cy="1944216"/>
          </a:xfrm>
          <a:solidFill>
            <a:schemeClr val="accent2">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fr-FR" b="1" dirty="0"/>
              <a:t>EPS : </a:t>
            </a:r>
            <a:br>
              <a:rPr lang="fr-FR" b="1" dirty="0"/>
            </a:br>
            <a:r>
              <a:rPr lang="fr-FR" b="1" dirty="0"/>
              <a:t>les programmes des cycles 3 et 4</a:t>
            </a:r>
            <a:br>
              <a:rPr lang="fr-FR" b="1" dirty="0"/>
            </a:br>
            <a:r>
              <a:rPr lang="fr-FR" b="1" cap="none" dirty="0"/>
              <a:t>Rentrée</a:t>
            </a:r>
            <a:r>
              <a:rPr lang="fr-FR" b="1" dirty="0"/>
              <a:t> 2016</a:t>
            </a:r>
          </a:p>
        </p:txBody>
      </p:sp>
      <p:sp>
        <p:nvSpPr>
          <p:cNvPr id="3" name="Sous-titre 2"/>
          <p:cNvSpPr>
            <a:spLocks noGrp="1"/>
          </p:cNvSpPr>
          <p:nvPr>
            <p:ph type="subTitle" idx="1"/>
          </p:nvPr>
        </p:nvSpPr>
        <p:spPr>
          <a:solidFill>
            <a:srgbClr val="00B0F0"/>
          </a:solidFill>
        </p:spPr>
        <p:txBody>
          <a:bodyPr/>
          <a:lstStyle/>
          <a:p>
            <a:r>
              <a:rPr lang="fr-FR" b="1" dirty="0">
                <a:solidFill>
                  <a:schemeClr val="bg1"/>
                </a:solidFill>
              </a:rPr>
              <a:t>Inspection pédagogique régionale EPS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lgn="ctr"/>
            <a:r>
              <a:rPr lang="fr-FR" b="1" dirty="0">
                <a:solidFill>
                  <a:schemeClr val="tx1"/>
                </a:solidFill>
              </a:rPr>
              <a:t>1)Un statut scolaire réaffirmé</a:t>
            </a:r>
            <a:endParaRPr lang="fr-FR" dirty="0"/>
          </a:p>
        </p:txBody>
      </p:sp>
      <p:sp>
        <p:nvSpPr>
          <p:cNvPr id="4" name="Ellipse 3"/>
          <p:cNvSpPr/>
          <p:nvPr/>
        </p:nvSpPr>
        <p:spPr>
          <a:xfrm>
            <a:off x="611560" y="1628800"/>
            <a:ext cx="8064896"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fr-FR" sz="2400" b="1" dirty="0">
              <a:solidFill>
                <a:srgbClr val="C00000"/>
              </a:solidFill>
            </a:endParaRPr>
          </a:p>
          <a:p>
            <a:pPr lvl="0" algn="ctr"/>
            <a:r>
              <a:rPr lang="fr-FR" sz="2400" b="1" dirty="0">
                <a:solidFill>
                  <a:srgbClr val="C00000"/>
                </a:solidFill>
              </a:rPr>
              <a:t>un horaire important sur le parcours scolaire de l’élève </a:t>
            </a:r>
            <a:r>
              <a:rPr lang="fr-FR" b="1" i="1" dirty="0">
                <a:solidFill>
                  <a:srgbClr val="C00000"/>
                </a:solidFill>
              </a:rPr>
              <a:t>(3</a:t>
            </a:r>
            <a:r>
              <a:rPr lang="fr-FR" b="1" i="1" baseline="30000" dirty="0">
                <a:solidFill>
                  <a:srgbClr val="C00000"/>
                </a:solidFill>
              </a:rPr>
              <a:t>ème</a:t>
            </a:r>
            <a:r>
              <a:rPr lang="fr-FR" b="1" i="1" dirty="0">
                <a:solidFill>
                  <a:srgbClr val="C00000"/>
                </a:solidFill>
              </a:rPr>
              <a:t> discipline en nombre d’heures)</a:t>
            </a:r>
            <a:endParaRPr lang="fr-FR" b="1" i="1" dirty="0">
              <a:solidFill>
                <a:prstClr val="white"/>
              </a:solidFill>
            </a:endParaRPr>
          </a:p>
          <a:p>
            <a:pPr algn="ctr"/>
            <a:endParaRPr lang="fr-FR" sz="2400" b="1" dirty="0"/>
          </a:p>
        </p:txBody>
      </p:sp>
      <p:sp>
        <p:nvSpPr>
          <p:cNvPr id="5" name="Rectangle à coins arrondis 4"/>
          <p:cNvSpPr/>
          <p:nvPr/>
        </p:nvSpPr>
        <p:spPr>
          <a:xfrm>
            <a:off x="899592" y="2924944"/>
            <a:ext cx="1728192" cy="15121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u="sng" dirty="0">
                <a:solidFill>
                  <a:schemeClr val="tx1"/>
                </a:solidFill>
              </a:rPr>
              <a:t>CYCLE 2 </a:t>
            </a:r>
            <a:r>
              <a:rPr lang="fr-FR" dirty="0">
                <a:solidFill>
                  <a:schemeClr val="tx1"/>
                </a:solidFill>
              </a:rPr>
              <a:t>:</a:t>
            </a:r>
          </a:p>
          <a:p>
            <a:pPr algn="ctr"/>
            <a:r>
              <a:rPr lang="fr-FR" b="1" dirty="0">
                <a:solidFill>
                  <a:srgbClr val="FFFF00"/>
                </a:solidFill>
              </a:rPr>
              <a:t>324 H D’EPS</a:t>
            </a:r>
          </a:p>
        </p:txBody>
      </p:sp>
      <p:sp>
        <p:nvSpPr>
          <p:cNvPr id="6" name="Rectangle à coins arrondis 5"/>
          <p:cNvSpPr/>
          <p:nvPr/>
        </p:nvSpPr>
        <p:spPr>
          <a:xfrm>
            <a:off x="3707904" y="2996952"/>
            <a:ext cx="2160240"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u="sng" dirty="0">
                <a:solidFill>
                  <a:schemeClr val="tx1"/>
                </a:solidFill>
              </a:rPr>
              <a:t>CYCLE 3 : </a:t>
            </a:r>
          </a:p>
          <a:p>
            <a:pPr algn="ctr"/>
            <a:r>
              <a:rPr lang="fr-FR" b="1" dirty="0">
                <a:solidFill>
                  <a:srgbClr val="FFFF00"/>
                </a:solidFill>
              </a:rPr>
              <a:t>360 H D’EPS</a:t>
            </a:r>
            <a:r>
              <a:rPr lang="fr-FR" dirty="0">
                <a:solidFill>
                  <a:srgbClr val="FFFF00"/>
                </a:solidFill>
              </a:rPr>
              <a:t>.</a:t>
            </a:r>
          </a:p>
          <a:p>
            <a:pPr algn="ctr"/>
            <a:r>
              <a:rPr lang="fr-FR" b="1" dirty="0">
                <a:solidFill>
                  <a:schemeClr val="tx1"/>
                </a:solidFill>
              </a:rPr>
              <a:t>En 6</a:t>
            </a:r>
            <a:r>
              <a:rPr lang="fr-FR" b="1" baseline="30000" dirty="0">
                <a:solidFill>
                  <a:schemeClr val="tx1"/>
                </a:solidFill>
              </a:rPr>
              <a:t>ème</a:t>
            </a:r>
            <a:r>
              <a:rPr lang="fr-FR" b="1" dirty="0">
                <a:solidFill>
                  <a:schemeClr val="tx1"/>
                </a:solidFill>
              </a:rPr>
              <a:t>, 3</a:t>
            </a:r>
            <a:r>
              <a:rPr lang="fr-FR" b="1" baseline="30000" dirty="0">
                <a:solidFill>
                  <a:schemeClr val="tx1"/>
                </a:solidFill>
              </a:rPr>
              <a:t>ème</a:t>
            </a:r>
            <a:r>
              <a:rPr lang="fr-FR" b="1" dirty="0">
                <a:solidFill>
                  <a:schemeClr val="tx1"/>
                </a:solidFill>
              </a:rPr>
              <a:t> discipline la plus enseignée</a:t>
            </a:r>
          </a:p>
        </p:txBody>
      </p:sp>
      <p:sp>
        <p:nvSpPr>
          <p:cNvPr id="7" name="Rectangle à coins arrondis 6"/>
          <p:cNvSpPr/>
          <p:nvPr/>
        </p:nvSpPr>
        <p:spPr>
          <a:xfrm>
            <a:off x="6660232" y="2996952"/>
            <a:ext cx="1872208"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u="sng" dirty="0">
                <a:solidFill>
                  <a:schemeClr val="tx1"/>
                </a:solidFill>
              </a:rPr>
              <a:t>CYCLE 4 :</a:t>
            </a:r>
          </a:p>
          <a:p>
            <a:pPr algn="ctr"/>
            <a:r>
              <a:rPr lang="fr-FR" b="1" dirty="0">
                <a:solidFill>
                  <a:srgbClr val="FFFF00"/>
                </a:solidFill>
              </a:rPr>
              <a:t>324 H D’EPS</a:t>
            </a:r>
            <a:r>
              <a:rPr lang="fr-FR" dirty="0">
                <a:solidFill>
                  <a:srgbClr val="FFFF00"/>
                </a:solidFill>
              </a:rPr>
              <a:t>.</a:t>
            </a:r>
          </a:p>
          <a:p>
            <a:pPr algn="ctr"/>
            <a:r>
              <a:rPr lang="fr-FR" b="1" dirty="0">
                <a:solidFill>
                  <a:schemeClr val="tx1"/>
                </a:solidFill>
              </a:rPr>
              <a:t>3</a:t>
            </a:r>
            <a:r>
              <a:rPr lang="fr-FR" b="1" baseline="30000" dirty="0">
                <a:solidFill>
                  <a:schemeClr val="tx1"/>
                </a:solidFill>
              </a:rPr>
              <a:t>ème</a:t>
            </a:r>
            <a:r>
              <a:rPr lang="fr-FR" b="1" dirty="0">
                <a:solidFill>
                  <a:schemeClr val="tx1"/>
                </a:solidFill>
              </a:rPr>
              <a:t> discipline la plus enseignée</a:t>
            </a:r>
          </a:p>
        </p:txBody>
      </p:sp>
      <p:sp>
        <p:nvSpPr>
          <p:cNvPr id="8" name="Ellipse 7"/>
          <p:cNvSpPr/>
          <p:nvPr/>
        </p:nvSpPr>
        <p:spPr>
          <a:xfrm>
            <a:off x="611560" y="4869160"/>
            <a:ext cx="8280920" cy="1512168"/>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SOIT </a:t>
            </a:r>
            <a:r>
              <a:rPr lang="fr-FR" b="1" dirty="0">
                <a:solidFill>
                  <a:srgbClr val="FF0000"/>
                </a:solidFill>
              </a:rPr>
              <a:t>1008 H D’EPS </a:t>
            </a:r>
            <a:r>
              <a:rPr lang="fr-FR" b="1" u="sng" dirty="0">
                <a:solidFill>
                  <a:schemeClr val="tx1"/>
                </a:solidFill>
              </a:rPr>
              <a:t>SUR LA SCOLARITE OBLIGATOIRE DE L’ELEVE </a:t>
            </a:r>
            <a:r>
              <a:rPr lang="fr-FR" dirty="0">
                <a:solidFill>
                  <a:schemeClr val="tx1"/>
                </a:solidFill>
              </a:rPr>
              <a:t>(sans compter la formation psychomotrice à l’école maternelle)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824136"/>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fr-FR" b="1" dirty="0">
                <a:solidFill>
                  <a:schemeClr val="tx1"/>
                </a:solidFill>
              </a:rPr>
              <a:t>2)Finalité et enjeux de formation</a:t>
            </a:r>
          </a:p>
        </p:txBody>
      </p:sp>
      <p:sp>
        <p:nvSpPr>
          <p:cNvPr id="4" name="Ellipse 3"/>
          <p:cNvSpPr/>
          <p:nvPr/>
        </p:nvSpPr>
        <p:spPr>
          <a:xfrm>
            <a:off x="1043608" y="1340768"/>
            <a:ext cx="7560840" cy="10081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rgbClr val="C00000"/>
                </a:solidFill>
              </a:rPr>
              <a:t>une EPS au service du développement du citoyen et de la personne</a:t>
            </a:r>
            <a:endParaRPr lang="fr-FR" sz="2400" b="1" dirty="0"/>
          </a:p>
        </p:txBody>
      </p:sp>
      <p:sp>
        <p:nvSpPr>
          <p:cNvPr id="5" name="Rectangle à coins arrondis 4"/>
          <p:cNvSpPr/>
          <p:nvPr/>
        </p:nvSpPr>
        <p:spPr>
          <a:xfrm>
            <a:off x="611560" y="2996952"/>
            <a:ext cx="3240360" cy="122413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u="sng" dirty="0">
                <a:solidFill>
                  <a:schemeClr val="tx1"/>
                </a:solidFill>
              </a:rPr>
              <a:t> finalité </a:t>
            </a:r>
          </a:p>
          <a:p>
            <a:pPr algn="ctr"/>
            <a:r>
              <a:rPr lang="fr-FR" sz="1400" dirty="0">
                <a:solidFill>
                  <a:schemeClr val="tx1"/>
                </a:solidFill>
              </a:rPr>
              <a:t>L’EPS a pour finalité de former un </a:t>
            </a:r>
            <a:r>
              <a:rPr lang="fr-FR" sz="1400" b="1" dirty="0">
                <a:solidFill>
                  <a:srgbClr val="C00000"/>
                </a:solidFill>
              </a:rPr>
              <a:t>citoyen</a:t>
            </a:r>
            <a:r>
              <a:rPr lang="fr-FR" sz="1400" dirty="0">
                <a:solidFill>
                  <a:schemeClr val="tx1"/>
                </a:solidFill>
              </a:rPr>
              <a:t>, cultivé, lucide, autonome, </a:t>
            </a:r>
            <a:r>
              <a:rPr lang="fr-FR" sz="1400" b="1" dirty="0">
                <a:solidFill>
                  <a:srgbClr val="C00000"/>
                </a:solidFill>
              </a:rPr>
              <a:t>physiquement</a:t>
            </a:r>
            <a:r>
              <a:rPr lang="fr-FR" sz="1400" dirty="0">
                <a:solidFill>
                  <a:schemeClr val="tx1"/>
                </a:solidFill>
              </a:rPr>
              <a:t> et </a:t>
            </a:r>
            <a:r>
              <a:rPr lang="fr-FR" sz="1400" b="1" dirty="0">
                <a:solidFill>
                  <a:srgbClr val="C00000"/>
                </a:solidFill>
              </a:rPr>
              <a:t>socialement éduqué</a:t>
            </a:r>
          </a:p>
        </p:txBody>
      </p:sp>
      <p:sp>
        <p:nvSpPr>
          <p:cNvPr id="6" name="Rectangle à coins arrondis 5"/>
          <p:cNvSpPr/>
          <p:nvPr/>
        </p:nvSpPr>
        <p:spPr>
          <a:xfrm>
            <a:off x="539552" y="4437112"/>
            <a:ext cx="3456384" cy="2088232"/>
          </a:xfrm>
          <a:prstGeom prst="round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400" dirty="0"/>
              <a:t> </a:t>
            </a:r>
            <a:r>
              <a:rPr lang="fr-FR" sz="1400" b="1" u="sng" dirty="0">
                <a:solidFill>
                  <a:schemeClr val="tx1"/>
                </a:solidFill>
              </a:rPr>
              <a:t>enjeux de formation </a:t>
            </a:r>
          </a:p>
          <a:p>
            <a:r>
              <a:rPr lang="fr-FR" sz="1400" dirty="0">
                <a:solidFill>
                  <a:schemeClr val="tx1"/>
                </a:solidFill>
              </a:rPr>
              <a:t>Améliorer les possibilités </a:t>
            </a:r>
            <a:r>
              <a:rPr lang="fr-FR" sz="1400" b="1" dirty="0">
                <a:solidFill>
                  <a:srgbClr val="C00000"/>
                </a:solidFill>
              </a:rPr>
              <a:t>d’adaptation motrice, d’action et de réaction </a:t>
            </a:r>
            <a:r>
              <a:rPr lang="fr-FR" sz="1400" dirty="0">
                <a:solidFill>
                  <a:schemeClr val="tx1"/>
                </a:solidFill>
              </a:rPr>
              <a:t>de l’élève face à son environnement physique et humain : nouveaux pouvoirs moteurs pour une meilleure estime de soi.</a:t>
            </a:r>
          </a:p>
          <a:p>
            <a:r>
              <a:rPr lang="fr-FR" sz="1400" b="1" dirty="0">
                <a:solidFill>
                  <a:srgbClr val="C00000"/>
                </a:solidFill>
              </a:rPr>
              <a:t> - Santé/-  bien-être/- sécurité/ -des méthodes/-la gestion de ses ressources/ -l’estime de soi</a:t>
            </a:r>
          </a:p>
        </p:txBody>
      </p:sp>
      <p:sp>
        <p:nvSpPr>
          <p:cNvPr id="7" name="Rectangle à coins arrondis 6"/>
          <p:cNvSpPr/>
          <p:nvPr/>
        </p:nvSpPr>
        <p:spPr>
          <a:xfrm>
            <a:off x="5220072" y="2996952"/>
            <a:ext cx="3384376" cy="129614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 </a:t>
            </a:r>
            <a:r>
              <a:rPr lang="fr-FR" sz="1400" b="1" u="sng" dirty="0">
                <a:solidFill>
                  <a:schemeClr val="tx1"/>
                </a:solidFill>
              </a:rPr>
              <a:t>finalité</a:t>
            </a:r>
          </a:p>
          <a:p>
            <a:pPr algn="ctr"/>
            <a:r>
              <a:rPr lang="fr-FR" sz="1400" dirty="0">
                <a:solidFill>
                  <a:schemeClr val="tx1"/>
                </a:solidFill>
              </a:rPr>
              <a:t>Former un </a:t>
            </a:r>
            <a:r>
              <a:rPr lang="fr-FR" sz="1400" b="1" dirty="0">
                <a:solidFill>
                  <a:srgbClr val="C00000"/>
                </a:solidFill>
              </a:rPr>
              <a:t>citoyen</a:t>
            </a:r>
            <a:r>
              <a:rPr lang="fr-FR" sz="1400" dirty="0">
                <a:solidFill>
                  <a:schemeClr val="tx1"/>
                </a:solidFill>
              </a:rPr>
              <a:t> lucide, autonome, </a:t>
            </a:r>
            <a:r>
              <a:rPr lang="fr-FR" sz="1400" b="1" dirty="0">
                <a:solidFill>
                  <a:srgbClr val="C00000"/>
                </a:solidFill>
              </a:rPr>
              <a:t>physiquement</a:t>
            </a:r>
            <a:r>
              <a:rPr lang="fr-FR" sz="1400" dirty="0">
                <a:solidFill>
                  <a:schemeClr val="tx1"/>
                </a:solidFill>
              </a:rPr>
              <a:t> et </a:t>
            </a:r>
            <a:r>
              <a:rPr lang="fr-FR" sz="1400" b="1" dirty="0">
                <a:solidFill>
                  <a:srgbClr val="C00000"/>
                </a:solidFill>
              </a:rPr>
              <a:t>socialement </a:t>
            </a:r>
            <a:r>
              <a:rPr lang="fr-FR" sz="1400" dirty="0">
                <a:solidFill>
                  <a:schemeClr val="tx1"/>
                </a:solidFill>
              </a:rPr>
              <a:t>éduqué, dans un souci de</a:t>
            </a:r>
            <a:r>
              <a:rPr lang="fr-FR" sz="1400" b="1" dirty="0">
                <a:solidFill>
                  <a:schemeClr val="tx1"/>
                </a:solidFill>
              </a:rPr>
              <a:t> </a:t>
            </a:r>
            <a:r>
              <a:rPr lang="fr-FR" sz="1400" b="1" dirty="0">
                <a:solidFill>
                  <a:srgbClr val="C00000"/>
                </a:solidFill>
              </a:rPr>
              <a:t>vivre ensemble</a:t>
            </a:r>
            <a:r>
              <a:rPr lang="fr-FR" sz="1400" b="1" dirty="0">
                <a:solidFill>
                  <a:schemeClr val="tx1"/>
                </a:solidFill>
              </a:rPr>
              <a:t> </a:t>
            </a:r>
            <a:endParaRPr lang="fr-FR" sz="1400" dirty="0">
              <a:solidFill>
                <a:schemeClr val="tx1"/>
              </a:solidFill>
            </a:endParaRPr>
          </a:p>
        </p:txBody>
      </p:sp>
      <p:sp>
        <p:nvSpPr>
          <p:cNvPr id="8" name="Rectangle à coins arrondis 7"/>
          <p:cNvSpPr/>
          <p:nvPr/>
        </p:nvSpPr>
        <p:spPr>
          <a:xfrm>
            <a:off x="5220072" y="4581128"/>
            <a:ext cx="3384376" cy="1872208"/>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1"/>
                </a:solidFill>
              </a:rPr>
              <a:t> </a:t>
            </a:r>
            <a:r>
              <a:rPr lang="fr-FR" sz="1400" b="1" u="sng" dirty="0">
                <a:solidFill>
                  <a:schemeClr val="tx1"/>
                </a:solidFill>
              </a:rPr>
              <a:t>enjeux de formation</a:t>
            </a:r>
          </a:p>
          <a:p>
            <a:pPr algn="ctr"/>
            <a:r>
              <a:rPr lang="fr-FR" sz="1400" b="1" dirty="0">
                <a:solidFill>
                  <a:srgbClr val="C00000"/>
                </a:solidFill>
              </a:rPr>
              <a:t>Développement de la motricité </a:t>
            </a:r>
            <a:r>
              <a:rPr lang="fr-FR" sz="1400" dirty="0">
                <a:solidFill>
                  <a:schemeClr val="tx1"/>
                </a:solidFill>
              </a:rPr>
              <a:t>dans des environnements variés                                                                             </a:t>
            </a:r>
            <a:r>
              <a:rPr lang="fr-FR" sz="1400" b="1" dirty="0">
                <a:solidFill>
                  <a:srgbClr val="C00000"/>
                </a:solidFill>
              </a:rPr>
              <a:t>-Santé/-bien-être /-sécurité/ -méthodes pour apprendre/</a:t>
            </a:r>
            <a:br>
              <a:rPr lang="fr-FR" sz="1400" b="1" dirty="0">
                <a:solidFill>
                  <a:srgbClr val="C00000"/>
                </a:solidFill>
              </a:rPr>
            </a:br>
            <a:r>
              <a:rPr lang="fr-FR" sz="1400" b="1" dirty="0">
                <a:solidFill>
                  <a:srgbClr val="C00000"/>
                </a:solidFill>
              </a:rPr>
              <a:t>-le plaisir de la pratique /l’estime de soi et image de soi positive</a:t>
            </a:r>
          </a:p>
        </p:txBody>
      </p:sp>
      <p:sp>
        <p:nvSpPr>
          <p:cNvPr id="9" name="Flèche droite rayée 8"/>
          <p:cNvSpPr/>
          <p:nvPr/>
        </p:nvSpPr>
        <p:spPr>
          <a:xfrm>
            <a:off x="4139952" y="3501008"/>
            <a:ext cx="978408" cy="48463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Flèche droite 9"/>
          <p:cNvSpPr/>
          <p:nvPr/>
        </p:nvSpPr>
        <p:spPr>
          <a:xfrm>
            <a:off x="4139952" y="501317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Ellipse 10"/>
          <p:cNvSpPr/>
          <p:nvPr/>
        </p:nvSpPr>
        <p:spPr>
          <a:xfrm>
            <a:off x="1331640" y="2348880"/>
            <a:ext cx="1274440" cy="432048"/>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2008</a:t>
            </a:r>
          </a:p>
        </p:txBody>
      </p:sp>
      <p:sp>
        <p:nvSpPr>
          <p:cNvPr id="12" name="Ellipse 11"/>
          <p:cNvSpPr/>
          <p:nvPr/>
        </p:nvSpPr>
        <p:spPr>
          <a:xfrm>
            <a:off x="6372200" y="2420888"/>
            <a:ext cx="1296144" cy="36004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2016</a:t>
            </a:r>
          </a:p>
        </p:txBody>
      </p:sp>
      <p:sp>
        <p:nvSpPr>
          <p:cNvPr id="13" name="Flèche vers le bas 12"/>
          <p:cNvSpPr/>
          <p:nvPr/>
        </p:nvSpPr>
        <p:spPr>
          <a:xfrm>
            <a:off x="2051720" y="4149080"/>
            <a:ext cx="484632"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Flèche vers le bas 13"/>
          <p:cNvSpPr/>
          <p:nvPr/>
        </p:nvSpPr>
        <p:spPr>
          <a:xfrm>
            <a:off x="6660232" y="4221088"/>
            <a:ext cx="4846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88640"/>
            <a:ext cx="8442520" cy="792088"/>
          </a:xfrm>
        </p:spPr>
        <p:style>
          <a:lnRef idx="1">
            <a:schemeClr val="accent2"/>
          </a:lnRef>
          <a:fillRef idx="2">
            <a:schemeClr val="accent2"/>
          </a:fillRef>
          <a:effectRef idx="1">
            <a:schemeClr val="accent2"/>
          </a:effectRef>
          <a:fontRef idx="minor">
            <a:schemeClr val="dk1"/>
          </a:fontRef>
        </p:style>
        <p:txBody>
          <a:bodyPr>
            <a:noAutofit/>
          </a:bodyPr>
          <a:lstStyle/>
          <a:p>
            <a:pPr algn="ctr"/>
            <a:r>
              <a:rPr lang="fr-FR" sz="3200" b="1" dirty="0">
                <a:solidFill>
                  <a:schemeClr val="tx1"/>
                </a:solidFill>
              </a:rPr>
              <a:t>3)Les compétences au cœur de l’identité de l’EPS</a:t>
            </a:r>
            <a:endParaRPr lang="fr-FR" sz="3200" b="1" dirty="0"/>
          </a:p>
        </p:txBody>
      </p:sp>
      <p:sp>
        <p:nvSpPr>
          <p:cNvPr id="4" name="Ellipse 3"/>
          <p:cNvSpPr/>
          <p:nvPr/>
        </p:nvSpPr>
        <p:spPr>
          <a:xfrm>
            <a:off x="251520" y="1124744"/>
            <a:ext cx="8280920"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rgbClr val="C00000"/>
                </a:solidFill>
              </a:rPr>
              <a:t>compétences motrices et compétences transversales pour </a:t>
            </a:r>
            <a:r>
              <a:rPr lang="fr-FR" b="1" dirty="0">
                <a:solidFill>
                  <a:srgbClr val="FFFF00"/>
                </a:solidFill>
              </a:rPr>
              <a:t>apprendre EN et PAR l’EPS</a:t>
            </a:r>
          </a:p>
        </p:txBody>
      </p:sp>
      <p:sp>
        <p:nvSpPr>
          <p:cNvPr id="5" name="Rectangle à coins arrondis 4"/>
          <p:cNvSpPr/>
          <p:nvPr/>
        </p:nvSpPr>
        <p:spPr>
          <a:xfrm>
            <a:off x="251520" y="2132856"/>
            <a:ext cx="3528392" cy="187220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u="sng" dirty="0">
                <a:solidFill>
                  <a:schemeClr val="tx1"/>
                </a:solidFill>
              </a:rPr>
              <a:t> 4 CMS</a:t>
            </a:r>
          </a:p>
          <a:p>
            <a:pPr lvl="0"/>
            <a:r>
              <a:rPr lang="fr-FR" sz="1400" dirty="0">
                <a:solidFill>
                  <a:schemeClr val="tx1"/>
                </a:solidFill>
              </a:rPr>
              <a:t>- Agir dans le respect de soi, des autres et de l'environnement </a:t>
            </a:r>
          </a:p>
          <a:p>
            <a:r>
              <a:rPr lang="fr-FR" sz="1400" dirty="0">
                <a:solidFill>
                  <a:srgbClr val="C00000"/>
                </a:solidFill>
              </a:rPr>
              <a:t>- Se mettre en projet </a:t>
            </a:r>
          </a:p>
          <a:p>
            <a:r>
              <a:rPr lang="fr-FR" sz="1400" b="1" dirty="0">
                <a:solidFill>
                  <a:srgbClr val="00B050"/>
                </a:solidFill>
              </a:rPr>
              <a:t>- Organiser et assumer des rôles sociaux et des responsabilités </a:t>
            </a:r>
          </a:p>
          <a:p>
            <a:r>
              <a:rPr lang="fr-FR" sz="1400" dirty="0">
                <a:solidFill>
                  <a:srgbClr val="7030A0"/>
                </a:solidFill>
              </a:rPr>
              <a:t>- Se connaitre, se préparer, se préserver</a:t>
            </a:r>
          </a:p>
        </p:txBody>
      </p:sp>
      <p:sp>
        <p:nvSpPr>
          <p:cNvPr id="6" name="Rectangle à coins arrondis 5"/>
          <p:cNvSpPr/>
          <p:nvPr/>
        </p:nvSpPr>
        <p:spPr>
          <a:xfrm>
            <a:off x="251520" y="4293096"/>
            <a:ext cx="3528392" cy="151216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1100" b="1" u="sng" dirty="0">
                <a:solidFill>
                  <a:schemeClr val="tx1"/>
                </a:solidFill>
              </a:rPr>
              <a:t>4 Compétences Propres</a:t>
            </a:r>
          </a:p>
          <a:p>
            <a:pPr lvl="0"/>
            <a:r>
              <a:rPr lang="fr-FR" sz="1100" dirty="0">
                <a:solidFill>
                  <a:srgbClr val="FF0000"/>
                </a:solidFill>
              </a:rPr>
              <a:t>Réaliser une performance motrice maximale mesurable à une échéance donnée</a:t>
            </a:r>
          </a:p>
          <a:p>
            <a:pPr lvl="0"/>
            <a:r>
              <a:rPr lang="fr-FR" sz="1100" dirty="0">
                <a:solidFill>
                  <a:srgbClr val="00B050"/>
                </a:solidFill>
              </a:rPr>
              <a:t> -Se déplacer en s’adaptant à des environnements variés et incertains</a:t>
            </a:r>
          </a:p>
          <a:p>
            <a:pPr lvl="0"/>
            <a:r>
              <a:rPr lang="fr-FR" sz="1100" dirty="0">
                <a:solidFill>
                  <a:schemeClr val="tx1"/>
                </a:solidFill>
              </a:rPr>
              <a:t> -</a:t>
            </a:r>
            <a:r>
              <a:rPr lang="fr-FR" sz="1100" dirty="0">
                <a:solidFill>
                  <a:srgbClr val="0070C0"/>
                </a:solidFill>
              </a:rPr>
              <a:t>Réaliser une prestation  corporelle à visée artistique ou acrobatique</a:t>
            </a:r>
          </a:p>
          <a:p>
            <a:r>
              <a:rPr lang="fr-FR" sz="1100" dirty="0">
                <a:solidFill>
                  <a:schemeClr val="tx1"/>
                </a:solidFill>
              </a:rPr>
              <a:t> -</a:t>
            </a:r>
            <a:r>
              <a:rPr lang="fr-FR" sz="1100" dirty="0">
                <a:solidFill>
                  <a:srgbClr val="7030A0"/>
                </a:solidFill>
              </a:rPr>
              <a:t>Conduire et maîtriser un affrontement individuel ou collectif</a:t>
            </a:r>
          </a:p>
        </p:txBody>
      </p:sp>
      <p:sp>
        <p:nvSpPr>
          <p:cNvPr id="7" name="Rectangle à coins arrondis 6"/>
          <p:cNvSpPr/>
          <p:nvPr/>
        </p:nvSpPr>
        <p:spPr>
          <a:xfrm>
            <a:off x="4644008" y="2132856"/>
            <a:ext cx="3960440" cy="18002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 </a:t>
            </a:r>
            <a:r>
              <a:rPr lang="fr-FR" sz="1200" b="1" u="sng" dirty="0">
                <a:solidFill>
                  <a:schemeClr val="tx1"/>
                </a:solidFill>
              </a:rPr>
              <a:t>5 compétences générales:</a:t>
            </a:r>
          </a:p>
          <a:p>
            <a:pPr algn="ctr"/>
            <a:r>
              <a:rPr lang="fr-FR" sz="1200" dirty="0">
                <a:solidFill>
                  <a:schemeClr val="tx1"/>
                </a:solidFill>
              </a:rPr>
              <a:t>développer sa motricité et apprendre à s’exprimer en utilisant son corps </a:t>
            </a:r>
            <a:br>
              <a:rPr lang="fr-FR" sz="1200" dirty="0">
                <a:solidFill>
                  <a:schemeClr val="tx1"/>
                </a:solidFill>
              </a:rPr>
            </a:br>
            <a:r>
              <a:rPr lang="fr-FR" sz="1200" dirty="0">
                <a:solidFill>
                  <a:srgbClr val="C00000"/>
                </a:solidFill>
              </a:rPr>
              <a:t>s’approprier par la pratique physique et sportive, des méthodes et des outils</a:t>
            </a:r>
            <a:br>
              <a:rPr lang="fr-FR" sz="1200" dirty="0">
                <a:solidFill>
                  <a:schemeClr val="tx1"/>
                </a:solidFill>
              </a:rPr>
            </a:br>
            <a:r>
              <a:rPr lang="fr-FR" sz="1200" b="1" dirty="0">
                <a:solidFill>
                  <a:srgbClr val="00B050"/>
                </a:solidFill>
              </a:rPr>
              <a:t>partager des règles, assumer des rôles et des responsabilités</a:t>
            </a:r>
            <a:br>
              <a:rPr lang="fr-FR" sz="1200" dirty="0">
                <a:solidFill>
                  <a:schemeClr val="tx1"/>
                </a:solidFill>
              </a:rPr>
            </a:br>
            <a:r>
              <a:rPr lang="fr-FR" sz="1200" b="1" dirty="0">
                <a:solidFill>
                  <a:srgbClr val="7030A0"/>
                </a:solidFill>
              </a:rPr>
              <a:t>apprendre à entretenir sa santé par une activité physique régulière</a:t>
            </a:r>
          </a:p>
          <a:p>
            <a:pPr algn="ctr"/>
            <a:r>
              <a:rPr lang="fr-FR" sz="1200" dirty="0">
                <a:solidFill>
                  <a:schemeClr val="tx1"/>
                </a:solidFill>
              </a:rPr>
              <a:t>S’approprier une culture physique et sportive</a:t>
            </a:r>
            <a:endParaRPr lang="fr-FR" sz="1200" dirty="0"/>
          </a:p>
        </p:txBody>
      </p:sp>
      <p:sp>
        <p:nvSpPr>
          <p:cNvPr id="8" name="Rectangle à coins arrondis 7"/>
          <p:cNvSpPr/>
          <p:nvPr/>
        </p:nvSpPr>
        <p:spPr>
          <a:xfrm>
            <a:off x="4644008" y="4293096"/>
            <a:ext cx="3960440" cy="1512168"/>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fontAlgn="base">
              <a:spcBef>
                <a:spcPct val="0"/>
              </a:spcBef>
              <a:spcAft>
                <a:spcPct val="0"/>
              </a:spcAft>
              <a:tabLst>
                <a:tab pos="228600" algn="l"/>
              </a:tabLst>
            </a:pPr>
            <a:r>
              <a:rPr lang="fr-FR" sz="1100" b="1" u="sng" dirty="0">
                <a:solidFill>
                  <a:schemeClr val="tx1"/>
                </a:solidFill>
                <a:latin typeface="Book Antiqua" pitchFamily="18" charset="0"/>
              </a:rPr>
              <a:t>4 Champ d’apprentissage complémentaires</a:t>
            </a:r>
          </a:p>
          <a:p>
            <a:pPr lvl="0" fontAlgn="base">
              <a:spcBef>
                <a:spcPct val="0"/>
              </a:spcBef>
              <a:spcAft>
                <a:spcPct val="0"/>
              </a:spcAft>
              <a:buFontTx/>
              <a:buChar char="•"/>
              <a:tabLst>
                <a:tab pos="228600" algn="l"/>
              </a:tabLst>
            </a:pPr>
            <a:r>
              <a:rPr lang="fr-FR" sz="1100" b="1" dirty="0">
                <a:solidFill>
                  <a:srgbClr val="FF0000"/>
                </a:solidFill>
                <a:latin typeface="Book Antiqua" pitchFamily="18" charset="0"/>
              </a:rPr>
              <a:t>Produire une performance optimale, mesurable à une échéance donnée</a:t>
            </a:r>
            <a:endParaRPr lang="fr-FR" sz="1100" dirty="0">
              <a:solidFill>
                <a:schemeClr val="tx1"/>
              </a:solidFill>
              <a:latin typeface="Arial" pitchFamily="34" charset="0"/>
              <a:cs typeface="Arial" pitchFamily="34" charset="0"/>
            </a:endParaRPr>
          </a:p>
          <a:p>
            <a:pPr lvl="0" eaLnBrk="0" fontAlgn="base" hangingPunct="0">
              <a:spcBef>
                <a:spcPct val="0"/>
              </a:spcBef>
              <a:spcAft>
                <a:spcPct val="0"/>
              </a:spcAft>
              <a:buFontTx/>
              <a:buChar char="•"/>
              <a:tabLst>
                <a:tab pos="228600" algn="l"/>
              </a:tabLst>
            </a:pPr>
            <a:r>
              <a:rPr lang="fr-FR" sz="1100" b="1" dirty="0">
                <a:solidFill>
                  <a:srgbClr val="00B050"/>
                </a:solidFill>
                <a:latin typeface="Book Antiqua" pitchFamily="18" charset="0"/>
              </a:rPr>
              <a:t>Adapter ses déplacements à des environnements variés</a:t>
            </a:r>
            <a:endParaRPr lang="fr-FR" sz="1100" dirty="0">
              <a:solidFill>
                <a:schemeClr val="tx1"/>
              </a:solidFill>
              <a:latin typeface="Arial" pitchFamily="34" charset="0"/>
              <a:cs typeface="Arial" pitchFamily="34" charset="0"/>
            </a:endParaRPr>
          </a:p>
          <a:p>
            <a:pPr lvl="0" eaLnBrk="0" fontAlgn="base" hangingPunct="0">
              <a:spcBef>
                <a:spcPct val="0"/>
              </a:spcBef>
              <a:spcAft>
                <a:spcPct val="0"/>
              </a:spcAft>
              <a:buFontTx/>
              <a:buChar char="•"/>
              <a:tabLst>
                <a:tab pos="228600" algn="l"/>
              </a:tabLst>
            </a:pPr>
            <a:r>
              <a:rPr lang="fr-FR" sz="1100" b="1" dirty="0">
                <a:solidFill>
                  <a:srgbClr val="0070C0"/>
                </a:solidFill>
                <a:latin typeface="Book Antiqua" pitchFamily="18" charset="0"/>
              </a:rPr>
              <a:t>S’exprimer devant les autres par une prestation artistique et/ou acrobatique</a:t>
            </a:r>
            <a:endParaRPr lang="fr-FR" sz="1100" b="1" dirty="0">
              <a:solidFill>
                <a:srgbClr val="7E6BC9"/>
              </a:solidFill>
              <a:latin typeface="Book Antiqua" pitchFamily="18" charset="0"/>
            </a:endParaRPr>
          </a:p>
          <a:p>
            <a:pPr lvl="0" eaLnBrk="0" fontAlgn="base" hangingPunct="0">
              <a:spcBef>
                <a:spcPct val="0"/>
              </a:spcBef>
              <a:spcAft>
                <a:spcPct val="0"/>
              </a:spcAft>
              <a:tabLst>
                <a:tab pos="228600" algn="l"/>
              </a:tabLst>
            </a:pPr>
            <a:r>
              <a:rPr lang="fr-FR" sz="1100" b="1" dirty="0">
                <a:solidFill>
                  <a:srgbClr val="7E6BC9"/>
                </a:solidFill>
                <a:latin typeface="Book Antiqua" pitchFamily="18" charset="0"/>
              </a:rPr>
              <a:t>Conduire et maîtriser un affrontement collectif et interindividuel</a:t>
            </a:r>
            <a:r>
              <a:rPr lang="fr-FR" sz="1100" dirty="0">
                <a:solidFill>
                  <a:schemeClr val="tx1"/>
                </a:solidFill>
                <a:latin typeface="Arial" pitchFamily="34" charset="0"/>
                <a:cs typeface="Arial" pitchFamily="34" charset="0"/>
              </a:rPr>
              <a:t> </a:t>
            </a:r>
          </a:p>
        </p:txBody>
      </p:sp>
      <p:sp>
        <p:nvSpPr>
          <p:cNvPr id="9" name="Rectangle à coins arrondis 8"/>
          <p:cNvSpPr/>
          <p:nvPr/>
        </p:nvSpPr>
        <p:spPr>
          <a:xfrm>
            <a:off x="467544" y="6093296"/>
            <a:ext cx="3312368" cy="57606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 </a:t>
            </a:r>
            <a:r>
              <a:rPr lang="fr-FR" sz="1600" b="1" dirty="0">
                <a:solidFill>
                  <a:schemeClr val="tx1"/>
                </a:solidFill>
              </a:rPr>
              <a:t>Des Compétences Attendues dans les APSA supports</a:t>
            </a:r>
          </a:p>
        </p:txBody>
      </p:sp>
      <p:sp>
        <p:nvSpPr>
          <p:cNvPr id="10" name="Rectangle à coins arrondis 9"/>
          <p:cNvSpPr/>
          <p:nvPr/>
        </p:nvSpPr>
        <p:spPr>
          <a:xfrm>
            <a:off x="4716016" y="6021288"/>
            <a:ext cx="3816424" cy="72008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rPr>
              <a:t>Des attendus de fin de fin de cycle et  des compétences travaillées dans les Champs d’apprentissage</a:t>
            </a:r>
          </a:p>
        </p:txBody>
      </p:sp>
      <p:sp>
        <p:nvSpPr>
          <p:cNvPr id="11" name="Flèche vers le bas 10"/>
          <p:cNvSpPr/>
          <p:nvPr/>
        </p:nvSpPr>
        <p:spPr>
          <a:xfrm>
            <a:off x="1763688" y="4005064"/>
            <a:ext cx="48463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Flèche vers le bas 11"/>
          <p:cNvSpPr/>
          <p:nvPr/>
        </p:nvSpPr>
        <p:spPr>
          <a:xfrm>
            <a:off x="1691680" y="5805264"/>
            <a:ext cx="484632"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Flèche vers le bas 12"/>
          <p:cNvSpPr/>
          <p:nvPr/>
        </p:nvSpPr>
        <p:spPr>
          <a:xfrm>
            <a:off x="6300192" y="3933056"/>
            <a:ext cx="4846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Flèche vers le bas 13"/>
          <p:cNvSpPr/>
          <p:nvPr/>
        </p:nvSpPr>
        <p:spPr>
          <a:xfrm>
            <a:off x="6228184" y="5805264"/>
            <a:ext cx="484632"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 name="Flèche droite 14"/>
          <p:cNvSpPr/>
          <p:nvPr/>
        </p:nvSpPr>
        <p:spPr>
          <a:xfrm>
            <a:off x="3851920" y="2852936"/>
            <a:ext cx="72008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 name="Flèche droite 15"/>
          <p:cNvSpPr/>
          <p:nvPr/>
        </p:nvSpPr>
        <p:spPr>
          <a:xfrm>
            <a:off x="3851920" y="4797152"/>
            <a:ext cx="72008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7" name="Flèche droite 16"/>
          <p:cNvSpPr/>
          <p:nvPr/>
        </p:nvSpPr>
        <p:spPr>
          <a:xfrm>
            <a:off x="3923928" y="6165304"/>
            <a:ext cx="64807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8" name="Ellipse 17"/>
          <p:cNvSpPr/>
          <p:nvPr/>
        </p:nvSpPr>
        <p:spPr>
          <a:xfrm>
            <a:off x="1403648" y="1700808"/>
            <a:ext cx="1224136" cy="432048"/>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2008</a:t>
            </a:r>
          </a:p>
        </p:txBody>
      </p:sp>
      <p:sp>
        <p:nvSpPr>
          <p:cNvPr id="19" name="Ellipse 18"/>
          <p:cNvSpPr/>
          <p:nvPr/>
        </p:nvSpPr>
        <p:spPr>
          <a:xfrm>
            <a:off x="6012160" y="1700808"/>
            <a:ext cx="1224136"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2016</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896144"/>
          </a:xfrm>
        </p:spPr>
        <p:style>
          <a:lnRef idx="1">
            <a:schemeClr val="accent2"/>
          </a:lnRef>
          <a:fillRef idx="2">
            <a:schemeClr val="accent2"/>
          </a:fillRef>
          <a:effectRef idx="1">
            <a:schemeClr val="accent2"/>
          </a:effectRef>
          <a:fontRef idx="minor">
            <a:schemeClr val="dk1"/>
          </a:fontRef>
        </p:style>
        <p:txBody>
          <a:bodyPr>
            <a:noAutofit/>
          </a:bodyPr>
          <a:lstStyle/>
          <a:p>
            <a:pPr algn="ctr"/>
            <a:r>
              <a:rPr lang="fr-FR" sz="3200" b="1" dirty="0">
                <a:solidFill>
                  <a:schemeClr val="tx1"/>
                </a:solidFill>
              </a:rPr>
              <a:t>4)Des acquisitions à viser sur un parcours de formation équilibré</a:t>
            </a:r>
            <a:endParaRPr lang="fr-FR" sz="3200" dirty="0"/>
          </a:p>
        </p:txBody>
      </p:sp>
      <p:sp>
        <p:nvSpPr>
          <p:cNvPr id="4" name="Ellipse 3"/>
          <p:cNvSpPr/>
          <p:nvPr/>
        </p:nvSpPr>
        <p:spPr>
          <a:xfrm>
            <a:off x="467544" y="1340768"/>
            <a:ext cx="8280920"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rgbClr val="C00000"/>
                </a:solidFill>
              </a:rPr>
              <a:t>une EPS équilibrée et adaptée au contexte local </a:t>
            </a:r>
          </a:p>
          <a:p>
            <a:pPr algn="ctr"/>
            <a:r>
              <a:rPr lang="fr-FR" sz="2000" b="1" dirty="0">
                <a:solidFill>
                  <a:srgbClr val="C00000"/>
                </a:solidFill>
              </a:rPr>
              <a:t>(rôle du projet pédagogique)</a:t>
            </a:r>
            <a:endParaRPr lang="fr-FR" sz="2000" b="1" dirty="0"/>
          </a:p>
        </p:txBody>
      </p:sp>
      <p:sp>
        <p:nvSpPr>
          <p:cNvPr id="5" name="Rectangle à coins arrondis 4"/>
          <p:cNvSpPr/>
          <p:nvPr/>
        </p:nvSpPr>
        <p:spPr>
          <a:xfrm>
            <a:off x="395536" y="2924944"/>
            <a:ext cx="3456384" cy="72008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u="sng" dirty="0">
                <a:solidFill>
                  <a:schemeClr val="tx1"/>
                </a:solidFill>
              </a:rPr>
              <a:t>Acquisitions </a:t>
            </a:r>
          </a:p>
          <a:p>
            <a:pPr algn="ctr"/>
            <a:r>
              <a:rPr lang="fr-FR" sz="1100" dirty="0">
                <a:solidFill>
                  <a:schemeClr val="tx1"/>
                </a:solidFill>
              </a:rPr>
              <a:t> </a:t>
            </a:r>
            <a:r>
              <a:rPr lang="fr-FR" sz="1100" b="1" dirty="0">
                <a:solidFill>
                  <a:srgbClr val="C00000"/>
                </a:solidFill>
              </a:rPr>
              <a:t>N1 et N2 de compétences attendues dans les APSA supports </a:t>
            </a:r>
            <a:r>
              <a:rPr lang="fr-FR" sz="1100" dirty="0">
                <a:solidFill>
                  <a:schemeClr val="tx1"/>
                </a:solidFill>
              </a:rPr>
              <a:t>(fiches ressources : connaissances/capacités et attitudes</a:t>
            </a:r>
            <a:r>
              <a:rPr lang="fr-FR" sz="800" dirty="0">
                <a:solidFill>
                  <a:schemeClr val="tx1"/>
                </a:solidFill>
              </a:rPr>
              <a:t>)</a:t>
            </a:r>
          </a:p>
        </p:txBody>
      </p:sp>
      <p:sp>
        <p:nvSpPr>
          <p:cNvPr id="6" name="Rectangle à coins arrondis 5"/>
          <p:cNvSpPr/>
          <p:nvPr/>
        </p:nvSpPr>
        <p:spPr>
          <a:xfrm>
            <a:off x="251520" y="4005064"/>
            <a:ext cx="3528392" cy="108012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u="sng" dirty="0">
                <a:solidFill>
                  <a:schemeClr val="tx1"/>
                </a:solidFill>
              </a:rPr>
              <a:t>Exigence du parcours de formation </a:t>
            </a:r>
            <a:r>
              <a:rPr lang="fr-FR" sz="1100" dirty="0">
                <a:solidFill>
                  <a:schemeClr val="tx1"/>
                </a:solidFill>
              </a:rPr>
              <a:t>:</a:t>
            </a:r>
          </a:p>
          <a:p>
            <a:pPr algn="ctr"/>
            <a:r>
              <a:rPr lang="fr-FR" sz="1100" b="1" dirty="0">
                <a:solidFill>
                  <a:srgbClr val="C00000"/>
                </a:solidFill>
              </a:rPr>
              <a:t>4 CP + N2 dans 1 APSA des 8 groupements.</a:t>
            </a:r>
          </a:p>
          <a:p>
            <a:pPr algn="ctr"/>
            <a:r>
              <a:rPr lang="fr-FR" sz="1100" dirty="0">
                <a:solidFill>
                  <a:schemeClr val="tx1"/>
                </a:solidFill>
              </a:rPr>
              <a:t>Une offre de formation </a:t>
            </a:r>
            <a:r>
              <a:rPr lang="fr-FR" sz="1100" b="1" dirty="0">
                <a:solidFill>
                  <a:srgbClr val="C00000"/>
                </a:solidFill>
              </a:rPr>
              <a:t>exigeante, équilibrée et variée</a:t>
            </a:r>
            <a:r>
              <a:rPr lang="fr-FR" sz="1100" dirty="0">
                <a:solidFill>
                  <a:schemeClr val="tx1"/>
                </a:solidFill>
              </a:rPr>
              <a:t>.</a:t>
            </a:r>
          </a:p>
          <a:p>
            <a:pPr algn="ctr"/>
            <a:r>
              <a:rPr lang="fr-FR" sz="1100" dirty="0">
                <a:solidFill>
                  <a:schemeClr val="tx1"/>
                </a:solidFill>
              </a:rPr>
              <a:t>Des temps longs d’apprentissage : </a:t>
            </a:r>
            <a:r>
              <a:rPr lang="fr-FR" sz="1100" b="1" dirty="0">
                <a:solidFill>
                  <a:srgbClr val="C00000"/>
                </a:solidFill>
              </a:rPr>
              <a:t>10H de pratique effective</a:t>
            </a:r>
          </a:p>
        </p:txBody>
      </p:sp>
      <p:sp>
        <p:nvSpPr>
          <p:cNvPr id="7" name="Rectangle à coins arrondis 6"/>
          <p:cNvSpPr/>
          <p:nvPr/>
        </p:nvSpPr>
        <p:spPr>
          <a:xfrm>
            <a:off x="251520" y="5301208"/>
            <a:ext cx="3528392" cy="141277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b="1" u="sng" dirty="0">
                <a:solidFill>
                  <a:schemeClr val="tx1"/>
                </a:solidFill>
              </a:rPr>
              <a:t>Rôle du projet pédagogique :</a:t>
            </a:r>
          </a:p>
          <a:p>
            <a:endParaRPr lang="fr-FR" sz="1050" b="1" dirty="0">
              <a:solidFill>
                <a:schemeClr val="tx1"/>
              </a:solidFill>
            </a:endParaRPr>
          </a:p>
          <a:p>
            <a:r>
              <a:rPr lang="fr-FR" sz="1050" b="1" dirty="0">
                <a:solidFill>
                  <a:srgbClr val="C00000"/>
                </a:solidFill>
              </a:rPr>
              <a:t>Projet pédagogique obligatoire</a:t>
            </a:r>
            <a:r>
              <a:rPr lang="fr-FR" sz="1050" dirty="0">
                <a:solidFill>
                  <a:srgbClr val="C00000"/>
                </a:solidFill>
              </a:rPr>
              <a:t> </a:t>
            </a:r>
            <a:r>
              <a:rPr lang="fr-FR" sz="1050" dirty="0">
                <a:solidFill>
                  <a:schemeClr val="tx1"/>
                </a:solidFill>
              </a:rPr>
              <a:t>qui relève de la responsabilité de l’équipe éducative</a:t>
            </a:r>
          </a:p>
          <a:p>
            <a:r>
              <a:rPr lang="fr-FR" sz="1050" dirty="0">
                <a:solidFill>
                  <a:schemeClr val="tx1"/>
                </a:solidFill>
              </a:rPr>
              <a:t> </a:t>
            </a:r>
          </a:p>
          <a:p>
            <a:r>
              <a:rPr lang="fr-FR" sz="1050" dirty="0">
                <a:solidFill>
                  <a:schemeClr val="tx1"/>
                </a:solidFill>
              </a:rPr>
              <a:t>-</a:t>
            </a:r>
            <a:r>
              <a:rPr lang="fr-FR" sz="1050" b="1" dirty="0">
                <a:solidFill>
                  <a:srgbClr val="C00000"/>
                </a:solidFill>
              </a:rPr>
              <a:t>Formalise des choix </a:t>
            </a:r>
            <a:r>
              <a:rPr lang="fr-FR" sz="1050" dirty="0">
                <a:solidFill>
                  <a:schemeClr val="tx1"/>
                </a:solidFill>
              </a:rPr>
              <a:t>(objectifs, offre de formation équilibrée et exigeante, contenus, évaluation, organisation…) au regard du contexte local</a:t>
            </a:r>
          </a:p>
        </p:txBody>
      </p:sp>
      <p:sp>
        <p:nvSpPr>
          <p:cNvPr id="8" name="Ellipse 7"/>
          <p:cNvSpPr/>
          <p:nvPr/>
        </p:nvSpPr>
        <p:spPr>
          <a:xfrm>
            <a:off x="1403648" y="2204864"/>
            <a:ext cx="1296144" cy="36004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2008</a:t>
            </a:r>
          </a:p>
        </p:txBody>
      </p:sp>
      <p:sp>
        <p:nvSpPr>
          <p:cNvPr id="9" name="Ellipse 8"/>
          <p:cNvSpPr/>
          <p:nvPr/>
        </p:nvSpPr>
        <p:spPr>
          <a:xfrm>
            <a:off x="5940152" y="2132856"/>
            <a:ext cx="1368152" cy="432048"/>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2016</a:t>
            </a:r>
          </a:p>
        </p:txBody>
      </p:sp>
      <p:sp>
        <p:nvSpPr>
          <p:cNvPr id="10" name="Rectangle à coins arrondis 9"/>
          <p:cNvSpPr/>
          <p:nvPr/>
        </p:nvSpPr>
        <p:spPr>
          <a:xfrm>
            <a:off x="4644008" y="2924944"/>
            <a:ext cx="4104456" cy="93610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u="sng" dirty="0">
                <a:solidFill>
                  <a:schemeClr val="tx1"/>
                </a:solidFill>
              </a:rPr>
              <a:t>Acquisitions </a:t>
            </a:r>
          </a:p>
          <a:p>
            <a:pPr algn="ctr"/>
            <a:r>
              <a:rPr lang="fr-FR" sz="1200" b="1" dirty="0">
                <a:solidFill>
                  <a:srgbClr val="C00000"/>
                </a:solidFill>
              </a:rPr>
              <a:t>Des attendus de fin de cycle + des compétences travaillées dans chaque champ d’apprentissage</a:t>
            </a:r>
            <a:r>
              <a:rPr lang="fr-FR" sz="1200" dirty="0">
                <a:solidFill>
                  <a:schemeClr val="tx1"/>
                </a:solidFill>
              </a:rPr>
              <a:t>.  </a:t>
            </a:r>
            <a:r>
              <a:rPr lang="fr-FR" sz="1200" b="1" u="sng" dirty="0">
                <a:solidFill>
                  <a:schemeClr val="tx1"/>
                </a:solidFill>
              </a:rPr>
              <a:t>Des CA dans les APSA supports à construire par les équipes</a:t>
            </a:r>
          </a:p>
        </p:txBody>
      </p:sp>
      <p:sp>
        <p:nvSpPr>
          <p:cNvPr id="11" name="Rectangle à coins arrondis 10"/>
          <p:cNvSpPr/>
          <p:nvPr/>
        </p:nvSpPr>
        <p:spPr>
          <a:xfrm>
            <a:off x="4644008" y="4221088"/>
            <a:ext cx="4176464" cy="86409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u="sng" dirty="0">
                <a:solidFill>
                  <a:schemeClr val="tx1"/>
                </a:solidFill>
              </a:rPr>
              <a:t>Exigence du parcours de formation </a:t>
            </a:r>
            <a:r>
              <a:rPr lang="fr-FR" sz="1400" dirty="0">
                <a:solidFill>
                  <a:schemeClr val="tx1"/>
                </a:solidFill>
              </a:rPr>
              <a:t>: </a:t>
            </a:r>
          </a:p>
          <a:p>
            <a:pPr algn="ctr"/>
            <a:r>
              <a:rPr lang="fr-FR" sz="1200" b="1" dirty="0">
                <a:solidFill>
                  <a:srgbClr val="C00000"/>
                </a:solidFill>
              </a:rPr>
              <a:t>Les 4 champs d’apprentissage doivent être enseignés sur chaque cycle  afin d’assurer une offre de formation </a:t>
            </a:r>
            <a:r>
              <a:rPr lang="fr-FR" sz="1200" dirty="0">
                <a:solidFill>
                  <a:schemeClr val="tx1"/>
                </a:solidFill>
              </a:rPr>
              <a:t> </a:t>
            </a:r>
            <a:r>
              <a:rPr lang="fr-FR" sz="1200" b="1" dirty="0">
                <a:solidFill>
                  <a:srgbClr val="C00000"/>
                </a:solidFill>
              </a:rPr>
              <a:t>équilibrée</a:t>
            </a:r>
            <a:r>
              <a:rPr lang="fr-FR" sz="1200" dirty="0">
                <a:solidFill>
                  <a:schemeClr val="tx1"/>
                </a:solidFill>
              </a:rPr>
              <a:t>, </a:t>
            </a:r>
            <a:r>
              <a:rPr lang="fr-FR" sz="1200" b="1" dirty="0">
                <a:solidFill>
                  <a:srgbClr val="C00000"/>
                </a:solidFill>
              </a:rPr>
              <a:t>variée</a:t>
            </a:r>
            <a:r>
              <a:rPr lang="fr-FR" sz="1200" dirty="0">
                <a:solidFill>
                  <a:schemeClr val="tx1"/>
                </a:solidFill>
              </a:rPr>
              <a:t> et </a:t>
            </a:r>
            <a:r>
              <a:rPr lang="fr-FR" sz="1200" b="1" dirty="0">
                <a:solidFill>
                  <a:srgbClr val="C00000"/>
                </a:solidFill>
              </a:rPr>
              <a:t>adaptée</a:t>
            </a:r>
          </a:p>
        </p:txBody>
      </p:sp>
      <p:sp>
        <p:nvSpPr>
          <p:cNvPr id="12" name="Rectangle à coins arrondis 11"/>
          <p:cNvSpPr/>
          <p:nvPr/>
        </p:nvSpPr>
        <p:spPr>
          <a:xfrm>
            <a:off x="4572000" y="5301208"/>
            <a:ext cx="4320480" cy="136815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u="sng" dirty="0">
                <a:solidFill>
                  <a:schemeClr val="tx1"/>
                </a:solidFill>
              </a:rPr>
              <a:t>Rôle du projet pédagogique</a:t>
            </a:r>
            <a:r>
              <a:rPr lang="fr-FR" sz="1100" dirty="0">
                <a:solidFill>
                  <a:schemeClr val="tx1"/>
                </a:solidFill>
              </a:rPr>
              <a:t>:</a:t>
            </a:r>
          </a:p>
          <a:p>
            <a:r>
              <a:rPr lang="fr-FR" sz="1100" dirty="0">
                <a:solidFill>
                  <a:schemeClr val="tx1"/>
                </a:solidFill>
              </a:rPr>
              <a:t>« A l’école et au collège, un projet pédagogique définit </a:t>
            </a:r>
            <a:r>
              <a:rPr lang="fr-FR" sz="1100" b="1" dirty="0">
                <a:solidFill>
                  <a:srgbClr val="C00000"/>
                </a:solidFill>
                <a:effectLst>
                  <a:outerShdw blurRad="50800" dist="38100" algn="tr" rotWithShape="0">
                    <a:prstClr val="black">
                      <a:alpha val="40000"/>
                    </a:prstClr>
                  </a:outerShdw>
                </a:effectLst>
              </a:rPr>
              <a:t>un parcours équilibré et progressif, adapté </a:t>
            </a:r>
            <a:r>
              <a:rPr lang="fr-FR" sz="1100" dirty="0">
                <a:solidFill>
                  <a:schemeClr val="tx1"/>
                </a:solidFill>
              </a:rPr>
              <a:t>aux</a:t>
            </a:r>
            <a:r>
              <a:rPr lang="fr-FR" sz="1100" dirty="0">
                <a:solidFill>
                  <a:srgbClr val="C00000"/>
                </a:solidFill>
              </a:rPr>
              <a:t> </a:t>
            </a:r>
            <a:r>
              <a:rPr lang="fr-FR" sz="1100" b="1" dirty="0">
                <a:solidFill>
                  <a:srgbClr val="C00000"/>
                </a:solidFill>
              </a:rPr>
              <a:t>caractéristiques des élèves, aux capacités des matériels et des équipements disponibles, aux ressources humaines</a:t>
            </a:r>
            <a:r>
              <a:rPr lang="fr-FR" sz="1100" dirty="0">
                <a:solidFill>
                  <a:schemeClr val="tx1"/>
                </a:solidFill>
              </a:rPr>
              <a:t> »</a:t>
            </a:r>
          </a:p>
          <a:p>
            <a:r>
              <a:rPr lang="fr-FR" sz="1100" dirty="0">
                <a:solidFill>
                  <a:schemeClr val="tx1"/>
                </a:solidFill>
              </a:rPr>
              <a:t>Une EPS qui permet </a:t>
            </a:r>
            <a:r>
              <a:rPr lang="fr-FR" sz="1100" b="1" dirty="0">
                <a:solidFill>
                  <a:srgbClr val="C00000"/>
                </a:solidFill>
                <a:effectLst>
                  <a:outerShdw blurRad="50800" dist="38100" algn="tr" rotWithShape="0">
                    <a:prstClr val="black">
                      <a:alpha val="40000"/>
                    </a:prstClr>
                  </a:outerShdw>
                </a:effectLst>
              </a:rPr>
              <a:t>aux garçons et aux </a:t>
            </a:r>
            <a:r>
              <a:rPr lang="fr-FR" sz="1100" b="1" u="sng" dirty="0">
                <a:solidFill>
                  <a:srgbClr val="C00000"/>
                </a:solidFill>
                <a:effectLst>
                  <a:outerShdw blurRad="50800" dist="38100" algn="tr" rotWithShape="0">
                    <a:prstClr val="black">
                      <a:alpha val="40000"/>
                    </a:prstClr>
                  </a:outerShdw>
                </a:effectLst>
              </a:rPr>
              <a:t>filles ensemble et à égalité </a:t>
            </a:r>
            <a:r>
              <a:rPr lang="fr-FR" sz="1100" b="1" dirty="0">
                <a:solidFill>
                  <a:srgbClr val="C00000"/>
                </a:solidFill>
                <a:effectLst>
                  <a:outerShdw blurRad="50800" dist="38100" algn="tr" rotWithShape="0">
                    <a:prstClr val="black">
                      <a:alpha val="40000"/>
                    </a:prstClr>
                  </a:outerShdw>
                </a:effectLst>
              </a:rPr>
              <a:t>de construire 5 compétences en continuité durant les cycles.</a:t>
            </a:r>
            <a:endParaRPr lang="fr-FR" sz="1100" dirty="0">
              <a:solidFill>
                <a:srgbClr val="C00000"/>
              </a:solidFill>
            </a:endParaRPr>
          </a:p>
        </p:txBody>
      </p:sp>
      <p:sp>
        <p:nvSpPr>
          <p:cNvPr id="13" name="Flèche droite 12"/>
          <p:cNvSpPr/>
          <p:nvPr/>
        </p:nvSpPr>
        <p:spPr>
          <a:xfrm>
            <a:off x="3779912" y="4509120"/>
            <a:ext cx="83439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Flèche droite 13"/>
          <p:cNvSpPr/>
          <p:nvPr/>
        </p:nvSpPr>
        <p:spPr>
          <a:xfrm>
            <a:off x="3851920" y="3140968"/>
            <a:ext cx="79208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 name="Flèche droite 14"/>
          <p:cNvSpPr/>
          <p:nvPr/>
        </p:nvSpPr>
        <p:spPr>
          <a:xfrm>
            <a:off x="3779912" y="5733256"/>
            <a:ext cx="76238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 name="Flèche vers le bas 15"/>
          <p:cNvSpPr/>
          <p:nvPr/>
        </p:nvSpPr>
        <p:spPr>
          <a:xfrm>
            <a:off x="6444208" y="3861048"/>
            <a:ext cx="48463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7" name="Flèche vers le bas 16"/>
          <p:cNvSpPr/>
          <p:nvPr/>
        </p:nvSpPr>
        <p:spPr>
          <a:xfrm>
            <a:off x="6516216" y="5085184"/>
            <a:ext cx="484632"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8" name="Flèche vers le bas 17"/>
          <p:cNvSpPr/>
          <p:nvPr/>
        </p:nvSpPr>
        <p:spPr>
          <a:xfrm>
            <a:off x="6372200" y="2564904"/>
            <a:ext cx="48463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9" name="Flèche vers le bas 18"/>
          <p:cNvSpPr/>
          <p:nvPr/>
        </p:nvSpPr>
        <p:spPr>
          <a:xfrm>
            <a:off x="1835696" y="2564904"/>
            <a:ext cx="48463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0" name="Flèche vers le bas 19"/>
          <p:cNvSpPr/>
          <p:nvPr/>
        </p:nvSpPr>
        <p:spPr>
          <a:xfrm>
            <a:off x="1835696" y="3645024"/>
            <a:ext cx="48463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1" name="Flèche vers le bas 20"/>
          <p:cNvSpPr/>
          <p:nvPr/>
        </p:nvSpPr>
        <p:spPr>
          <a:xfrm>
            <a:off x="1835696" y="5085184"/>
            <a:ext cx="484632"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lgn="ctr"/>
            <a:r>
              <a:rPr lang="fr-FR" b="1" dirty="0"/>
              <a:t>5)Une EPS inclusive</a:t>
            </a:r>
          </a:p>
        </p:txBody>
      </p:sp>
      <p:sp>
        <p:nvSpPr>
          <p:cNvPr id="4" name="Ellipse 3"/>
          <p:cNvSpPr/>
          <p:nvPr/>
        </p:nvSpPr>
        <p:spPr>
          <a:xfrm>
            <a:off x="1259632" y="1484784"/>
            <a:ext cx="7056784"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rgbClr val="C00000"/>
                </a:solidFill>
              </a:rPr>
              <a:t>les élèves à besoins éducatifs particuliers</a:t>
            </a:r>
            <a:endParaRPr lang="fr-FR" sz="2800" b="1" dirty="0"/>
          </a:p>
        </p:txBody>
      </p:sp>
      <p:sp>
        <p:nvSpPr>
          <p:cNvPr id="5" name="Ellipse 4"/>
          <p:cNvSpPr/>
          <p:nvPr/>
        </p:nvSpPr>
        <p:spPr>
          <a:xfrm>
            <a:off x="1187624" y="2852936"/>
            <a:ext cx="1872208" cy="864096"/>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2008</a:t>
            </a:r>
          </a:p>
        </p:txBody>
      </p:sp>
      <p:sp>
        <p:nvSpPr>
          <p:cNvPr id="6" name="Rectangle à coins arrondis 5"/>
          <p:cNvSpPr/>
          <p:nvPr/>
        </p:nvSpPr>
        <p:spPr>
          <a:xfrm>
            <a:off x="611560" y="4437112"/>
            <a:ext cx="2952328" cy="156247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pPr>
            <a:r>
              <a:rPr lang="fr-FR" sz="1400" b="1" dirty="0">
                <a:solidFill>
                  <a:srgbClr val="C00000"/>
                </a:solidFill>
                <a:latin typeface="Book Antiqua" pitchFamily="18" charset="0"/>
                <a:ea typeface="Times New Roman" pitchFamily="18" charset="0"/>
                <a:cs typeface="Times New Roman" pitchFamily="18" charset="0"/>
              </a:rPr>
              <a:t>L’accueil des élèves en situation de handicap, inaptes partiels ou à besoins éducatifs particuliers </a:t>
            </a:r>
            <a:r>
              <a:rPr lang="fr-FR" sz="1400" dirty="0">
                <a:solidFill>
                  <a:srgbClr val="000000"/>
                </a:solidFill>
                <a:latin typeface="Book Antiqua" pitchFamily="18" charset="0"/>
                <a:ea typeface="Times New Roman" pitchFamily="18" charset="0"/>
                <a:cs typeface="Times New Roman" pitchFamily="18" charset="0"/>
              </a:rPr>
              <a:t>: </a:t>
            </a:r>
          </a:p>
          <a:p>
            <a:pPr lvl="0" eaLnBrk="0" fontAlgn="base" hangingPunct="0">
              <a:spcBef>
                <a:spcPct val="0"/>
              </a:spcBef>
              <a:spcAft>
                <a:spcPct val="0"/>
              </a:spcAft>
            </a:pPr>
            <a:r>
              <a:rPr lang="fr-FR" sz="1400" dirty="0">
                <a:solidFill>
                  <a:srgbClr val="000000"/>
                </a:solidFill>
                <a:latin typeface="Book Antiqua" pitchFamily="18" charset="0"/>
                <a:ea typeface="Times New Roman" pitchFamily="18" charset="0"/>
                <a:cs typeface="Times New Roman" pitchFamily="18" charset="0"/>
              </a:rPr>
              <a:t>-adaptation des  cours, des contenus, des outils et des modalités d’évaluation</a:t>
            </a:r>
            <a:r>
              <a:rPr lang="fr-FR" sz="1400" dirty="0">
                <a:solidFill>
                  <a:schemeClr val="tx1"/>
                </a:solidFill>
                <a:latin typeface="Arial" pitchFamily="34" charset="0"/>
                <a:cs typeface="Arial" pitchFamily="34" charset="0"/>
              </a:rPr>
              <a:t> </a:t>
            </a:r>
          </a:p>
        </p:txBody>
      </p:sp>
      <p:sp>
        <p:nvSpPr>
          <p:cNvPr id="7" name="Ellipse 6"/>
          <p:cNvSpPr/>
          <p:nvPr/>
        </p:nvSpPr>
        <p:spPr>
          <a:xfrm>
            <a:off x="5868144" y="2852936"/>
            <a:ext cx="187220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2016</a:t>
            </a:r>
          </a:p>
        </p:txBody>
      </p:sp>
      <p:sp>
        <p:nvSpPr>
          <p:cNvPr id="8" name="Rectangle à coins arrondis 7"/>
          <p:cNvSpPr/>
          <p:nvPr/>
        </p:nvSpPr>
        <p:spPr>
          <a:xfrm>
            <a:off x="5292080" y="4509120"/>
            <a:ext cx="3312368" cy="144016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rgbClr val="C00000"/>
                </a:solidFill>
              </a:rPr>
              <a:t>L’EPS assure l’inclusion</a:t>
            </a:r>
            <a:r>
              <a:rPr lang="fr-FR" dirty="0"/>
              <a:t>, </a:t>
            </a:r>
            <a:r>
              <a:rPr lang="fr-FR" dirty="0">
                <a:solidFill>
                  <a:schemeClr val="tx1"/>
                </a:solidFill>
              </a:rPr>
              <a:t>dans la classe, des élèves à besoins éducatifs particuliers ou en situation de handicap</a:t>
            </a:r>
            <a:r>
              <a:rPr lang="fr-FR" dirty="0"/>
              <a:t>. </a:t>
            </a:r>
          </a:p>
        </p:txBody>
      </p:sp>
      <p:sp>
        <p:nvSpPr>
          <p:cNvPr id="9" name="Flèche vers le bas 8"/>
          <p:cNvSpPr/>
          <p:nvPr/>
        </p:nvSpPr>
        <p:spPr>
          <a:xfrm>
            <a:off x="1835696" y="3789040"/>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Flèche vers le bas 9"/>
          <p:cNvSpPr/>
          <p:nvPr/>
        </p:nvSpPr>
        <p:spPr>
          <a:xfrm>
            <a:off x="6516216" y="3789040"/>
            <a:ext cx="484632"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Flèche droite 10"/>
          <p:cNvSpPr/>
          <p:nvPr/>
        </p:nvSpPr>
        <p:spPr>
          <a:xfrm>
            <a:off x="3923928" y="49411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28600"/>
            <a:ext cx="8640960" cy="990600"/>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fr-FR" b="1" dirty="0"/>
              <a:t>6)L’EPS avec les autres disciplines</a:t>
            </a:r>
          </a:p>
        </p:txBody>
      </p:sp>
      <p:sp>
        <p:nvSpPr>
          <p:cNvPr id="4" name="Ellipse 3"/>
          <p:cNvSpPr/>
          <p:nvPr/>
        </p:nvSpPr>
        <p:spPr>
          <a:xfrm>
            <a:off x="1331640" y="1772816"/>
            <a:ext cx="691276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rgbClr val="C00000"/>
                </a:solidFill>
              </a:rPr>
              <a:t>interdisciplinarité et croisements entre enseignements</a:t>
            </a:r>
            <a:endParaRPr lang="fr-FR" sz="2400" b="1" dirty="0"/>
          </a:p>
        </p:txBody>
      </p:sp>
      <p:sp>
        <p:nvSpPr>
          <p:cNvPr id="5" name="Ellipse 4"/>
          <p:cNvSpPr/>
          <p:nvPr/>
        </p:nvSpPr>
        <p:spPr>
          <a:xfrm>
            <a:off x="1043608" y="2636912"/>
            <a:ext cx="1440160" cy="72008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2008</a:t>
            </a:r>
          </a:p>
        </p:txBody>
      </p:sp>
      <p:sp>
        <p:nvSpPr>
          <p:cNvPr id="6" name="Rectangle à coins arrondis 5"/>
          <p:cNvSpPr/>
          <p:nvPr/>
        </p:nvSpPr>
        <p:spPr>
          <a:xfrm>
            <a:off x="467544" y="3789040"/>
            <a:ext cx="2808312" cy="259228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pPr>
            <a:r>
              <a:rPr lang="fr-FR" sz="1400" dirty="0">
                <a:solidFill>
                  <a:srgbClr val="000000"/>
                </a:solidFill>
                <a:latin typeface="Book Antiqua" pitchFamily="18" charset="0"/>
              </a:rPr>
              <a:t>Le lien avec </a:t>
            </a:r>
            <a:r>
              <a:rPr lang="fr-FR" sz="1400" b="1" dirty="0">
                <a:solidFill>
                  <a:srgbClr val="C00000"/>
                </a:solidFill>
                <a:latin typeface="Book Antiqua" pitchFamily="18" charset="0"/>
              </a:rPr>
              <a:t>l’enseignement de l’histoire des arts</a:t>
            </a:r>
            <a:endParaRPr lang="fr-FR" sz="1400" dirty="0">
              <a:solidFill>
                <a:srgbClr val="C00000"/>
              </a:solidFill>
              <a:latin typeface="Arial" pitchFamily="34" charset="0"/>
              <a:cs typeface="Arial" pitchFamily="34" charset="0"/>
            </a:endParaRPr>
          </a:p>
          <a:p>
            <a:pPr lvl="0" eaLnBrk="0" fontAlgn="base" hangingPunct="0">
              <a:spcBef>
                <a:spcPct val="0"/>
              </a:spcBef>
              <a:spcAft>
                <a:spcPct val="0"/>
              </a:spcAft>
            </a:pPr>
            <a:r>
              <a:rPr lang="fr-FR" sz="1400" dirty="0">
                <a:solidFill>
                  <a:srgbClr val="000000"/>
                </a:solidFill>
                <a:latin typeface="Book Antiqua" pitchFamily="18" charset="0"/>
              </a:rPr>
              <a:t>-Sensibilisation des élèves à l’histoire des arts, en particulier dans le domaine du spectacle des arts vivants</a:t>
            </a:r>
            <a:endParaRPr lang="fr-FR" sz="1400" dirty="0">
              <a:solidFill>
                <a:schemeClr val="tx1"/>
              </a:solidFill>
              <a:latin typeface="Arial" pitchFamily="34" charset="0"/>
              <a:cs typeface="Arial" pitchFamily="34" charset="0"/>
            </a:endParaRPr>
          </a:p>
          <a:p>
            <a:pPr lvl="0" eaLnBrk="0" fontAlgn="base" hangingPunct="0">
              <a:spcBef>
                <a:spcPct val="0"/>
              </a:spcBef>
              <a:spcAft>
                <a:spcPct val="0"/>
              </a:spcAft>
            </a:pPr>
            <a:r>
              <a:rPr lang="fr-FR" sz="1400" dirty="0">
                <a:solidFill>
                  <a:srgbClr val="000000"/>
                </a:solidFill>
                <a:latin typeface="Book Antiqua" pitchFamily="18" charset="0"/>
              </a:rPr>
              <a:t> en appui des thèmes et œuvres étudiés dans les autres disciplines d’enseignement </a:t>
            </a:r>
            <a:endParaRPr lang="fr-FR" sz="1400" dirty="0">
              <a:solidFill>
                <a:schemeClr val="tx1"/>
              </a:solidFill>
              <a:latin typeface="Arial" pitchFamily="34" charset="0"/>
              <a:cs typeface="Arial" pitchFamily="34" charset="0"/>
            </a:endParaRPr>
          </a:p>
          <a:p>
            <a:pPr lvl="0" eaLnBrk="0" fontAlgn="base" hangingPunct="0">
              <a:spcBef>
                <a:spcPct val="0"/>
              </a:spcBef>
              <a:spcAft>
                <a:spcPct val="0"/>
              </a:spcAft>
            </a:pPr>
            <a:r>
              <a:rPr lang="fr-FR" sz="1400" dirty="0">
                <a:solidFill>
                  <a:srgbClr val="000000"/>
                </a:solidFill>
                <a:latin typeface="Book Antiqua" pitchFamily="18" charset="0"/>
              </a:rPr>
              <a:t>-Contribution aux compétences du socle</a:t>
            </a:r>
            <a:endParaRPr lang="fr-FR" sz="1400" dirty="0">
              <a:solidFill>
                <a:schemeClr val="tx1"/>
              </a:solidFill>
              <a:latin typeface="Arial" pitchFamily="34" charset="0"/>
              <a:cs typeface="Arial" pitchFamily="34" charset="0"/>
            </a:endParaRPr>
          </a:p>
        </p:txBody>
      </p:sp>
      <p:sp>
        <p:nvSpPr>
          <p:cNvPr id="7" name="Ellipse 6"/>
          <p:cNvSpPr/>
          <p:nvPr/>
        </p:nvSpPr>
        <p:spPr>
          <a:xfrm>
            <a:off x="6012160" y="2636912"/>
            <a:ext cx="1728192"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2016</a:t>
            </a:r>
          </a:p>
        </p:txBody>
      </p:sp>
      <p:sp>
        <p:nvSpPr>
          <p:cNvPr id="8" name="Rectangle à coins arrondis 7"/>
          <p:cNvSpPr/>
          <p:nvPr/>
        </p:nvSpPr>
        <p:spPr>
          <a:xfrm>
            <a:off x="5004048" y="3789040"/>
            <a:ext cx="3600400" cy="273630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sz="1400" dirty="0">
                <a:solidFill>
                  <a:schemeClr val="tx1"/>
                </a:solidFill>
              </a:rPr>
              <a:t>Maîtrise de la langue</a:t>
            </a:r>
          </a:p>
          <a:p>
            <a:pPr lvl="0"/>
            <a:r>
              <a:rPr lang="fr-FR" sz="1400" dirty="0">
                <a:solidFill>
                  <a:schemeClr val="tx1"/>
                </a:solidFill>
              </a:rPr>
              <a:t>Education à la santé et à la citoyenneté</a:t>
            </a:r>
          </a:p>
          <a:p>
            <a:pPr lvl="0"/>
            <a:r>
              <a:rPr lang="fr-FR" sz="1400" dirty="0">
                <a:solidFill>
                  <a:schemeClr val="tx1"/>
                </a:solidFill>
              </a:rPr>
              <a:t>EMC</a:t>
            </a:r>
          </a:p>
          <a:p>
            <a:pPr lvl="0"/>
            <a:r>
              <a:rPr lang="fr-FR" sz="1400" dirty="0">
                <a:solidFill>
                  <a:schemeClr val="tx1"/>
                </a:solidFill>
              </a:rPr>
              <a:t>Education artistique</a:t>
            </a:r>
          </a:p>
          <a:p>
            <a:pPr lvl="0"/>
            <a:r>
              <a:rPr lang="fr-FR" sz="1400" dirty="0">
                <a:solidFill>
                  <a:schemeClr val="tx1"/>
                </a:solidFill>
              </a:rPr>
              <a:t>Notions mathématiques</a:t>
            </a:r>
          </a:p>
          <a:p>
            <a:pPr lvl="0"/>
            <a:r>
              <a:rPr lang="fr-FR" sz="1400" dirty="0">
                <a:solidFill>
                  <a:schemeClr val="tx1"/>
                </a:solidFill>
              </a:rPr>
              <a:t>Les techniques en lien avec les sciences expérimentales (SVT, physique…)</a:t>
            </a:r>
          </a:p>
          <a:p>
            <a:pPr lvl="0"/>
            <a:r>
              <a:rPr lang="fr-FR" sz="1400" dirty="0">
                <a:solidFill>
                  <a:schemeClr val="tx1"/>
                </a:solidFill>
              </a:rPr>
              <a:t>Utilisation de quelques notions de langues étrangères ou régionales</a:t>
            </a:r>
          </a:p>
          <a:p>
            <a:r>
              <a:rPr lang="fr-FR" sz="1400" b="1" u="sng" dirty="0">
                <a:solidFill>
                  <a:srgbClr val="C00000"/>
                </a:solidFill>
              </a:rPr>
              <a:t>Liens aux thématiques de l’EPI au cycle 4</a:t>
            </a:r>
            <a:endParaRPr lang="fr-FR" sz="1400" dirty="0">
              <a:solidFill>
                <a:srgbClr val="C00000"/>
              </a:solidFill>
            </a:endParaRPr>
          </a:p>
        </p:txBody>
      </p:sp>
      <p:sp>
        <p:nvSpPr>
          <p:cNvPr id="9" name="Flèche vers le bas 8"/>
          <p:cNvSpPr/>
          <p:nvPr/>
        </p:nvSpPr>
        <p:spPr>
          <a:xfrm>
            <a:off x="1475656" y="3356992"/>
            <a:ext cx="4846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Flèche vers le bas 9"/>
          <p:cNvSpPr/>
          <p:nvPr/>
        </p:nvSpPr>
        <p:spPr>
          <a:xfrm>
            <a:off x="6660232" y="3429000"/>
            <a:ext cx="4846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Flèche droite 10"/>
          <p:cNvSpPr/>
          <p:nvPr/>
        </p:nvSpPr>
        <p:spPr>
          <a:xfrm>
            <a:off x="3347864" y="4725144"/>
            <a:ext cx="151216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lgn="ctr"/>
            <a:r>
              <a:rPr lang="fr-FR" b="1" dirty="0"/>
              <a:t>7)La place du sport scolaire</a:t>
            </a:r>
          </a:p>
        </p:txBody>
      </p:sp>
      <p:sp>
        <p:nvSpPr>
          <p:cNvPr id="4" name="Ellipse 3"/>
          <p:cNvSpPr/>
          <p:nvPr/>
        </p:nvSpPr>
        <p:spPr>
          <a:xfrm>
            <a:off x="1331640" y="1916832"/>
            <a:ext cx="7128792"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rgbClr val="C00000"/>
                </a:solidFill>
              </a:rPr>
              <a:t>une offre de formation complémentaire à l’EPS</a:t>
            </a:r>
            <a:endParaRPr lang="fr-FR" sz="2800" b="1" dirty="0"/>
          </a:p>
        </p:txBody>
      </p:sp>
      <p:sp>
        <p:nvSpPr>
          <p:cNvPr id="5" name="Ellipse 4"/>
          <p:cNvSpPr/>
          <p:nvPr/>
        </p:nvSpPr>
        <p:spPr>
          <a:xfrm>
            <a:off x="1331640" y="2996952"/>
            <a:ext cx="1584176" cy="72008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2008</a:t>
            </a:r>
          </a:p>
        </p:txBody>
      </p:sp>
      <p:sp>
        <p:nvSpPr>
          <p:cNvPr id="6" name="Rectangle à coins arrondis 5"/>
          <p:cNvSpPr/>
          <p:nvPr/>
        </p:nvSpPr>
        <p:spPr>
          <a:xfrm>
            <a:off x="395536" y="4365104"/>
            <a:ext cx="3312368" cy="230425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pPr>
            <a:r>
              <a:rPr lang="fr-FR" sz="1400" dirty="0">
                <a:solidFill>
                  <a:srgbClr val="000000"/>
                </a:solidFill>
                <a:latin typeface="+mj-lt"/>
              </a:rPr>
              <a:t>L’AS est une offre de formation </a:t>
            </a:r>
            <a:r>
              <a:rPr lang="fr-FR" sz="1400" b="1" dirty="0">
                <a:solidFill>
                  <a:srgbClr val="C00000"/>
                </a:solidFill>
                <a:latin typeface="+mj-lt"/>
              </a:rPr>
              <a:t>complémentaire </a:t>
            </a:r>
            <a:r>
              <a:rPr lang="fr-FR" sz="1400" dirty="0">
                <a:solidFill>
                  <a:srgbClr val="000000"/>
                </a:solidFill>
                <a:latin typeface="+mj-lt"/>
              </a:rPr>
              <a:t>pour les élèves volontaires qui permet :</a:t>
            </a:r>
            <a:endParaRPr lang="fr-FR" sz="1400" dirty="0">
              <a:solidFill>
                <a:schemeClr val="tx1"/>
              </a:solidFill>
              <a:latin typeface="+mj-lt"/>
              <a:cs typeface="Arial" pitchFamily="34" charset="0"/>
            </a:endParaRPr>
          </a:p>
          <a:p>
            <a:pPr lvl="0" eaLnBrk="0" fontAlgn="base" hangingPunct="0">
              <a:spcBef>
                <a:spcPct val="0"/>
              </a:spcBef>
              <a:spcAft>
                <a:spcPct val="0"/>
              </a:spcAft>
            </a:pPr>
            <a:r>
              <a:rPr lang="fr-FR" sz="1400" b="1" dirty="0">
                <a:solidFill>
                  <a:srgbClr val="C00000"/>
                </a:solidFill>
                <a:latin typeface="+mj-lt"/>
              </a:rPr>
              <a:t>-la découverte </a:t>
            </a:r>
            <a:r>
              <a:rPr lang="fr-FR" sz="1400" dirty="0">
                <a:solidFill>
                  <a:srgbClr val="000000"/>
                </a:solidFill>
                <a:latin typeface="+mj-lt"/>
              </a:rPr>
              <a:t>ou le </a:t>
            </a:r>
            <a:r>
              <a:rPr lang="fr-FR" sz="1400" b="1" dirty="0">
                <a:solidFill>
                  <a:srgbClr val="C00000"/>
                </a:solidFill>
                <a:latin typeface="+mj-lt"/>
              </a:rPr>
              <a:t>perfectionnement</a:t>
            </a:r>
            <a:r>
              <a:rPr lang="fr-FR" sz="1400" dirty="0">
                <a:solidFill>
                  <a:srgbClr val="000000"/>
                </a:solidFill>
                <a:latin typeface="+mj-lt"/>
              </a:rPr>
              <a:t> dans la pratique d’activités sportives</a:t>
            </a:r>
            <a:endParaRPr lang="fr-FR" sz="1400" dirty="0">
              <a:solidFill>
                <a:schemeClr val="tx1"/>
              </a:solidFill>
              <a:latin typeface="+mj-lt"/>
              <a:cs typeface="Arial" pitchFamily="34" charset="0"/>
            </a:endParaRPr>
          </a:p>
          <a:p>
            <a:pPr lvl="0" eaLnBrk="0" fontAlgn="base" hangingPunct="0">
              <a:spcBef>
                <a:spcPct val="0"/>
              </a:spcBef>
              <a:spcAft>
                <a:spcPct val="0"/>
              </a:spcAft>
            </a:pPr>
            <a:r>
              <a:rPr lang="fr-FR" sz="1400" b="1" dirty="0">
                <a:solidFill>
                  <a:srgbClr val="C00000"/>
                </a:solidFill>
                <a:latin typeface="+mj-lt"/>
              </a:rPr>
              <a:t>-l’organisation </a:t>
            </a:r>
            <a:r>
              <a:rPr lang="fr-FR" sz="1400" dirty="0">
                <a:solidFill>
                  <a:srgbClr val="000000"/>
                </a:solidFill>
                <a:latin typeface="+mj-lt"/>
              </a:rPr>
              <a:t>de rencontres</a:t>
            </a:r>
            <a:endParaRPr lang="fr-FR" sz="1400" dirty="0">
              <a:solidFill>
                <a:schemeClr val="tx1"/>
              </a:solidFill>
              <a:latin typeface="+mj-lt"/>
              <a:cs typeface="Arial" pitchFamily="34" charset="0"/>
            </a:endParaRPr>
          </a:p>
          <a:p>
            <a:pPr lvl="0" eaLnBrk="0" fontAlgn="base" hangingPunct="0">
              <a:spcBef>
                <a:spcPct val="0"/>
              </a:spcBef>
              <a:spcAft>
                <a:spcPct val="0"/>
              </a:spcAft>
            </a:pPr>
            <a:r>
              <a:rPr lang="fr-FR" sz="1400" b="1" dirty="0">
                <a:solidFill>
                  <a:srgbClr val="C00000"/>
                </a:solidFill>
                <a:latin typeface="+mj-lt"/>
              </a:rPr>
              <a:t>-la formation de jeunes arbitres, </a:t>
            </a:r>
            <a:r>
              <a:rPr lang="fr-FR" sz="1400" dirty="0">
                <a:solidFill>
                  <a:srgbClr val="000000"/>
                </a:solidFill>
                <a:latin typeface="+mj-lt"/>
              </a:rPr>
              <a:t>juges</a:t>
            </a:r>
          </a:p>
          <a:p>
            <a:pPr lvl="0" eaLnBrk="0" fontAlgn="base" hangingPunct="0">
              <a:spcBef>
                <a:spcPct val="0"/>
              </a:spcBef>
              <a:spcAft>
                <a:spcPct val="0"/>
              </a:spcAft>
            </a:pPr>
            <a:r>
              <a:rPr lang="fr-FR" sz="1400" dirty="0">
                <a:solidFill>
                  <a:srgbClr val="000000"/>
                </a:solidFill>
                <a:latin typeface="+mj-lt"/>
              </a:rPr>
              <a:t>-l’exercice d’une </a:t>
            </a:r>
            <a:r>
              <a:rPr lang="fr-FR" sz="1400" b="1" dirty="0">
                <a:solidFill>
                  <a:srgbClr val="C00000"/>
                </a:solidFill>
                <a:latin typeface="+mj-lt"/>
              </a:rPr>
              <a:t>citoyenneté</a:t>
            </a:r>
            <a:r>
              <a:rPr lang="fr-FR" sz="1400" dirty="0">
                <a:solidFill>
                  <a:srgbClr val="000000"/>
                </a:solidFill>
                <a:latin typeface="+mj-lt"/>
              </a:rPr>
              <a:t> en acte</a:t>
            </a:r>
            <a:r>
              <a:rPr lang="fr-FR" sz="1400" dirty="0">
                <a:solidFill>
                  <a:schemeClr val="tx1"/>
                </a:solidFill>
                <a:latin typeface="+mj-lt"/>
                <a:cs typeface="Arial" pitchFamily="34" charset="0"/>
              </a:rPr>
              <a:t> </a:t>
            </a:r>
          </a:p>
        </p:txBody>
      </p:sp>
      <p:sp>
        <p:nvSpPr>
          <p:cNvPr id="7" name="Ellipse 6"/>
          <p:cNvSpPr/>
          <p:nvPr/>
        </p:nvSpPr>
        <p:spPr>
          <a:xfrm>
            <a:off x="5508104" y="3068960"/>
            <a:ext cx="1512168"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2016</a:t>
            </a:r>
          </a:p>
        </p:txBody>
      </p:sp>
      <p:sp>
        <p:nvSpPr>
          <p:cNvPr id="8" name="Rectangle à coins arrondis 7"/>
          <p:cNvSpPr/>
          <p:nvPr/>
        </p:nvSpPr>
        <p:spPr>
          <a:xfrm>
            <a:off x="4788024" y="4437112"/>
            <a:ext cx="3312368" cy="208823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rgbClr val="C00000"/>
                </a:solidFill>
              </a:rPr>
              <a:t>En complément de l’EPS</a:t>
            </a:r>
            <a:r>
              <a:rPr lang="fr-FR" sz="1400" dirty="0">
                <a:solidFill>
                  <a:schemeClr val="tx1"/>
                </a:solidFill>
              </a:rPr>
              <a:t>, l’AS du collège constitue une occasion pour tous les élèves volontaires, de </a:t>
            </a:r>
            <a:r>
              <a:rPr lang="fr-FR" sz="1400" b="1" dirty="0">
                <a:solidFill>
                  <a:srgbClr val="C00000"/>
                </a:solidFill>
              </a:rPr>
              <a:t>prolonger leur pratique physique </a:t>
            </a:r>
            <a:r>
              <a:rPr lang="fr-FR" sz="1400" dirty="0">
                <a:solidFill>
                  <a:schemeClr val="tx1"/>
                </a:solidFill>
              </a:rPr>
              <a:t>dans un cadre associatif, de </a:t>
            </a:r>
            <a:r>
              <a:rPr lang="fr-FR" sz="1400" b="1" dirty="0">
                <a:solidFill>
                  <a:srgbClr val="C00000"/>
                </a:solidFill>
              </a:rPr>
              <a:t>vivre de nouvelles expériences </a:t>
            </a:r>
            <a:r>
              <a:rPr lang="fr-FR" sz="1400" dirty="0">
                <a:solidFill>
                  <a:schemeClr val="tx1"/>
                </a:solidFill>
              </a:rPr>
              <a:t>et de </a:t>
            </a:r>
            <a:r>
              <a:rPr lang="fr-FR" sz="1400" b="1" dirty="0">
                <a:solidFill>
                  <a:srgbClr val="C00000"/>
                </a:solidFill>
              </a:rPr>
              <a:t>prendre en charge des responsabilités</a:t>
            </a:r>
            <a:r>
              <a:rPr lang="fr-FR" sz="1400" dirty="0">
                <a:solidFill>
                  <a:srgbClr val="C00000"/>
                </a:solidFill>
              </a:rPr>
              <a:t> </a:t>
            </a:r>
            <a:r>
              <a:rPr lang="fr-FR" sz="1400" dirty="0">
                <a:solidFill>
                  <a:schemeClr val="tx1"/>
                </a:solidFill>
              </a:rPr>
              <a:t>»</a:t>
            </a:r>
          </a:p>
        </p:txBody>
      </p:sp>
      <p:sp>
        <p:nvSpPr>
          <p:cNvPr id="9" name="Flèche vers le bas 8"/>
          <p:cNvSpPr/>
          <p:nvPr/>
        </p:nvSpPr>
        <p:spPr>
          <a:xfrm>
            <a:off x="1835696" y="3717032"/>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Flèche vers le bas 9"/>
          <p:cNvSpPr/>
          <p:nvPr/>
        </p:nvSpPr>
        <p:spPr>
          <a:xfrm>
            <a:off x="6012160" y="3789040"/>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Flèche droite 10"/>
          <p:cNvSpPr/>
          <p:nvPr/>
        </p:nvSpPr>
        <p:spPr>
          <a:xfrm>
            <a:off x="3779912" y="515719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lgn="ctr"/>
            <a:r>
              <a:rPr lang="fr-FR" b="1" dirty="0"/>
              <a:t>8)Le savoir nager</a:t>
            </a:r>
          </a:p>
        </p:txBody>
      </p:sp>
      <p:sp>
        <p:nvSpPr>
          <p:cNvPr id="4" name="Ellipse 3"/>
          <p:cNvSpPr/>
          <p:nvPr/>
        </p:nvSpPr>
        <p:spPr>
          <a:xfrm>
            <a:off x="1115616" y="1412776"/>
            <a:ext cx="7560840"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rgbClr val="C00000"/>
                </a:solidFill>
              </a:rPr>
              <a:t>un savoir scolaire fondamental </a:t>
            </a:r>
          </a:p>
          <a:p>
            <a:pPr algn="ctr"/>
            <a:r>
              <a:rPr lang="fr-FR" sz="2400" b="1" dirty="0">
                <a:solidFill>
                  <a:srgbClr val="C00000"/>
                </a:solidFill>
              </a:rPr>
              <a:t>et attesté sur la scolarité obligatoire</a:t>
            </a:r>
            <a:endParaRPr lang="fr-FR" sz="2400" b="1" dirty="0"/>
          </a:p>
        </p:txBody>
      </p:sp>
      <p:sp>
        <p:nvSpPr>
          <p:cNvPr id="5" name="Ellipse 4"/>
          <p:cNvSpPr/>
          <p:nvPr/>
        </p:nvSpPr>
        <p:spPr>
          <a:xfrm>
            <a:off x="1475656" y="2420888"/>
            <a:ext cx="1562472" cy="914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2008</a:t>
            </a:r>
          </a:p>
        </p:txBody>
      </p:sp>
      <p:sp>
        <p:nvSpPr>
          <p:cNvPr id="6" name="Ellipse 5"/>
          <p:cNvSpPr/>
          <p:nvPr/>
        </p:nvSpPr>
        <p:spPr>
          <a:xfrm>
            <a:off x="6228184" y="2492896"/>
            <a:ext cx="1490464"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2016</a:t>
            </a:r>
          </a:p>
        </p:txBody>
      </p:sp>
      <p:sp>
        <p:nvSpPr>
          <p:cNvPr id="7" name="Rectangle à coins arrondis 6"/>
          <p:cNvSpPr/>
          <p:nvPr/>
        </p:nvSpPr>
        <p:spPr>
          <a:xfrm>
            <a:off x="251520" y="3717032"/>
            <a:ext cx="3672408" cy="295232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pPr>
            <a:r>
              <a:rPr lang="fr-FR" sz="1400" b="1" dirty="0">
                <a:solidFill>
                  <a:srgbClr val="C00000"/>
                </a:solidFill>
                <a:latin typeface="Book Antiqua" pitchFamily="18" charset="0"/>
              </a:rPr>
              <a:t>Priorité nationale </a:t>
            </a:r>
            <a:r>
              <a:rPr lang="fr-FR" sz="1400" dirty="0">
                <a:solidFill>
                  <a:srgbClr val="000000"/>
                </a:solidFill>
                <a:latin typeface="Book Antiqua" pitchFamily="18" charset="0"/>
              </a:rPr>
              <a:t>et inscrit dans le socle commun</a:t>
            </a:r>
          </a:p>
          <a:p>
            <a:pPr lvl="0" eaLnBrk="0" fontAlgn="base" hangingPunct="0">
              <a:spcBef>
                <a:spcPct val="0"/>
              </a:spcBef>
              <a:spcAft>
                <a:spcPct val="0"/>
              </a:spcAft>
            </a:pPr>
            <a:r>
              <a:rPr lang="fr-FR" sz="1400" b="1" dirty="0">
                <a:solidFill>
                  <a:srgbClr val="C00000"/>
                </a:solidFill>
                <a:latin typeface="Book Antiqua" pitchFamily="18" charset="0"/>
              </a:rPr>
              <a:t>-Deux degrés d’acquisition du savoir nager </a:t>
            </a:r>
            <a:r>
              <a:rPr lang="fr-FR" sz="1400" dirty="0">
                <a:solidFill>
                  <a:srgbClr val="000000"/>
                </a:solidFill>
                <a:latin typeface="Book Antiqua" pitchFamily="18" charset="0"/>
              </a:rPr>
              <a:t>et à ne pas confondre avec les activités de la natation sportive</a:t>
            </a:r>
          </a:p>
          <a:p>
            <a:pPr lvl="0" eaLnBrk="0" fontAlgn="base" hangingPunct="0">
              <a:spcBef>
                <a:spcPct val="0"/>
              </a:spcBef>
              <a:spcAft>
                <a:spcPct val="0"/>
              </a:spcAft>
            </a:pPr>
            <a:r>
              <a:rPr lang="fr-FR" sz="1400" dirty="0">
                <a:solidFill>
                  <a:srgbClr val="000000"/>
                </a:solidFill>
                <a:latin typeface="Book Antiqua" pitchFamily="18" charset="0"/>
              </a:rPr>
              <a:t>-</a:t>
            </a:r>
            <a:r>
              <a:rPr lang="fr-FR" sz="1400" b="1" u="sng" dirty="0">
                <a:solidFill>
                  <a:srgbClr val="C00000"/>
                </a:solidFill>
                <a:latin typeface="Book Antiqua" pitchFamily="18" charset="0"/>
              </a:rPr>
              <a:t>1</a:t>
            </a:r>
            <a:r>
              <a:rPr lang="fr-FR" sz="1400" b="1" u="sng" baseline="30000" dirty="0">
                <a:solidFill>
                  <a:srgbClr val="C00000"/>
                </a:solidFill>
                <a:latin typeface="Book Antiqua" pitchFamily="18" charset="0"/>
              </a:rPr>
              <a:t>er</a:t>
            </a:r>
            <a:r>
              <a:rPr lang="fr-FR" sz="1400" b="1" u="sng" dirty="0">
                <a:solidFill>
                  <a:srgbClr val="C00000"/>
                </a:solidFill>
                <a:latin typeface="Book Antiqua" pitchFamily="18" charset="0"/>
              </a:rPr>
              <a:t> degré </a:t>
            </a:r>
            <a:r>
              <a:rPr lang="fr-FR" sz="1400" dirty="0">
                <a:solidFill>
                  <a:srgbClr val="000000"/>
                </a:solidFill>
                <a:latin typeface="Book Antiqua" pitchFamily="18" charset="0"/>
              </a:rPr>
              <a:t>: pré-requis pour accéder au N1 de CA des activités de la natation sportive</a:t>
            </a:r>
          </a:p>
          <a:p>
            <a:pPr lvl="0" eaLnBrk="0" fontAlgn="base" hangingPunct="0">
              <a:spcBef>
                <a:spcPct val="0"/>
              </a:spcBef>
              <a:spcAft>
                <a:spcPct val="0"/>
              </a:spcAft>
            </a:pPr>
            <a:r>
              <a:rPr lang="fr-FR" sz="1400" b="1" u="sng" dirty="0">
                <a:solidFill>
                  <a:srgbClr val="C00000"/>
                </a:solidFill>
                <a:latin typeface="Book Antiqua" pitchFamily="18" charset="0"/>
              </a:rPr>
              <a:t>-2</a:t>
            </a:r>
            <a:r>
              <a:rPr lang="fr-FR" sz="1400" b="1" u="sng" baseline="30000" dirty="0">
                <a:solidFill>
                  <a:srgbClr val="C00000"/>
                </a:solidFill>
                <a:latin typeface="Book Antiqua" pitchFamily="18" charset="0"/>
              </a:rPr>
              <a:t>ème</a:t>
            </a:r>
            <a:r>
              <a:rPr lang="fr-FR" sz="1400" b="1" u="sng" dirty="0">
                <a:solidFill>
                  <a:srgbClr val="C00000"/>
                </a:solidFill>
                <a:latin typeface="Book Antiqua" pitchFamily="18" charset="0"/>
              </a:rPr>
              <a:t> degré </a:t>
            </a:r>
            <a:r>
              <a:rPr lang="fr-FR" sz="1400" dirty="0">
                <a:solidFill>
                  <a:srgbClr val="000000"/>
                </a:solidFill>
                <a:latin typeface="Book Antiqua" pitchFamily="18" charset="0"/>
              </a:rPr>
              <a:t>: nager de manière responsable en milieu naturel surveillé</a:t>
            </a:r>
            <a:r>
              <a:rPr lang="fr-FR" sz="900" dirty="0">
                <a:solidFill>
                  <a:schemeClr val="tx1"/>
                </a:solidFill>
                <a:latin typeface="Arial" pitchFamily="34" charset="0"/>
                <a:cs typeface="Arial" pitchFamily="34" charset="0"/>
              </a:rPr>
              <a:t> </a:t>
            </a:r>
            <a:endParaRPr lang="fr-FR" sz="2000" dirty="0">
              <a:solidFill>
                <a:schemeClr val="tx1"/>
              </a:solidFill>
              <a:latin typeface="Arial" pitchFamily="34" charset="0"/>
              <a:cs typeface="Arial" pitchFamily="34" charset="0"/>
            </a:endParaRPr>
          </a:p>
        </p:txBody>
      </p:sp>
      <p:sp>
        <p:nvSpPr>
          <p:cNvPr id="9" name="Rectangle à coins arrondis 8"/>
          <p:cNvSpPr/>
          <p:nvPr/>
        </p:nvSpPr>
        <p:spPr>
          <a:xfrm>
            <a:off x="5436096" y="3789040"/>
            <a:ext cx="3096344" cy="280831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pPr>
            <a:r>
              <a:rPr lang="fr-FR" dirty="0">
                <a:solidFill>
                  <a:srgbClr val="000000"/>
                </a:solidFill>
                <a:latin typeface="Book Antiqua" pitchFamily="18" charset="0"/>
              </a:rPr>
              <a:t>Le savoir nager est </a:t>
            </a:r>
            <a:r>
              <a:rPr lang="fr-FR" b="1" dirty="0">
                <a:solidFill>
                  <a:srgbClr val="C00000"/>
                </a:solidFill>
                <a:latin typeface="Book Antiqua" pitchFamily="18" charset="0"/>
              </a:rPr>
              <a:t>une priorité aux cycles 2 et 3</a:t>
            </a:r>
            <a:r>
              <a:rPr lang="fr-FR" b="1" dirty="0">
                <a:solidFill>
                  <a:srgbClr val="000000"/>
                </a:solidFill>
                <a:latin typeface="Book Antiqua" pitchFamily="18" charset="0"/>
              </a:rPr>
              <a:t>:</a:t>
            </a:r>
            <a:endParaRPr lang="fr-FR" sz="1050" dirty="0">
              <a:solidFill>
                <a:schemeClr val="tx1"/>
              </a:solidFill>
              <a:latin typeface="Arial" pitchFamily="34" charset="0"/>
              <a:cs typeface="Arial" pitchFamily="34" charset="0"/>
            </a:endParaRPr>
          </a:p>
          <a:p>
            <a:pPr lvl="0" eaLnBrk="0" fontAlgn="base" hangingPunct="0">
              <a:spcBef>
                <a:spcPct val="0"/>
              </a:spcBef>
              <a:spcAft>
                <a:spcPct val="0"/>
              </a:spcAft>
            </a:pPr>
            <a:r>
              <a:rPr lang="fr-FR" dirty="0">
                <a:solidFill>
                  <a:srgbClr val="000000"/>
                </a:solidFill>
                <a:latin typeface="Book Antiqua" pitchFamily="18" charset="0"/>
              </a:rPr>
              <a:t>Valider </a:t>
            </a:r>
            <a:r>
              <a:rPr lang="fr-FR" b="1" dirty="0">
                <a:solidFill>
                  <a:srgbClr val="C00000"/>
                </a:solidFill>
                <a:latin typeface="Book Antiqua" pitchFamily="18" charset="0"/>
              </a:rPr>
              <a:t>l’attestation scolaire du savoir nager (ASSN) </a:t>
            </a:r>
            <a:r>
              <a:rPr lang="fr-FR" dirty="0">
                <a:solidFill>
                  <a:srgbClr val="000000"/>
                </a:solidFill>
                <a:latin typeface="Book Antiqua" pitchFamily="18" charset="0"/>
              </a:rPr>
              <a:t>pour tous les élèves à la fin du cycle 3.</a:t>
            </a:r>
            <a:endParaRPr lang="fr-FR" sz="2800" dirty="0">
              <a:solidFill>
                <a:schemeClr val="tx1"/>
              </a:solidFill>
              <a:latin typeface="Arial" pitchFamily="34" charset="0"/>
              <a:cs typeface="Arial" pitchFamily="34" charset="0"/>
            </a:endParaRPr>
          </a:p>
        </p:txBody>
      </p:sp>
      <p:sp>
        <p:nvSpPr>
          <p:cNvPr id="10" name="Flèche droite 9"/>
          <p:cNvSpPr/>
          <p:nvPr/>
        </p:nvSpPr>
        <p:spPr>
          <a:xfrm>
            <a:off x="3923928" y="5013176"/>
            <a:ext cx="151216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Flèche vers le bas 10"/>
          <p:cNvSpPr/>
          <p:nvPr/>
        </p:nvSpPr>
        <p:spPr>
          <a:xfrm>
            <a:off x="1979712" y="3356992"/>
            <a:ext cx="4846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Flèche vers le bas 11"/>
          <p:cNvSpPr/>
          <p:nvPr/>
        </p:nvSpPr>
        <p:spPr>
          <a:xfrm>
            <a:off x="6732240" y="3284984"/>
            <a:ext cx="48463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475656" y="836712"/>
            <a:ext cx="6408712" cy="468052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6000" b="1" dirty="0">
                <a:solidFill>
                  <a:schemeClr val="tx1"/>
                </a:solidFill>
              </a:rPr>
              <a:t>SENS des évolutions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1043608" y="0"/>
            <a:ext cx="7620000" cy="990600"/>
          </a:xfrm>
        </p:spPr>
        <p:txBody>
          <a:bodyPr/>
          <a:lstStyle/>
          <a:p>
            <a:endParaRPr lang="fr-FR" dirty="0"/>
          </a:p>
        </p:txBody>
      </p:sp>
      <p:sp>
        <p:nvSpPr>
          <p:cNvPr id="4" name="Rectangle à coins arrondis 3"/>
          <p:cNvSpPr/>
          <p:nvPr/>
        </p:nvSpPr>
        <p:spPr>
          <a:xfrm>
            <a:off x="272832" y="1844217"/>
            <a:ext cx="5674883" cy="4426159"/>
          </a:xfrm>
          <a:prstGeom prst="roundRect">
            <a:avLst/>
          </a:prstGeom>
          <a:solidFill>
            <a:schemeClr val="accent1">
              <a:lumMod val="40000"/>
              <a:lumOff val="60000"/>
            </a:schemeClr>
          </a:solidFill>
          <a:ln w="25400" cap="flat" cmpd="sng" algn="ctr">
            <a:solidFill>
              <a:srgbClr val="CEB966"/>
            </a:solidFill>
            <a:prstDash val="solid"/>
          </a:ln>
          <a:effectLst/>
        </p:spPr>
        <p:txBody>
          <a:bodyPr rtlCol="0" anchor="ctr"/>
          <a:lstStyle/>
          <a:p>
            <a:pPr algn="ctr" fontAlgn="base">
              <a:spcBef>
                <a:spcPct val="0"/>
              </a:spcBef>
              <a:spcAft>
                <a:spcPct val="0"/>
              </a:spcAft>
              <a:defRPr/>
            </a:pPr>
            <a:endParaRPr lang="fr-FR" kern="0" dirty="0">
              <a:solidFill>
                <a:prstClr val="black"/>
              </a:solidFill>
              <a:latin typeface="Book Antiqua"/>
            </a:endParaRPr>
          </a:p>
        </p:txBody>
      </p:sp>
      <p:sp>
        <p:nvSpPr>
          <p:cNvPr id="8" name="Flèche courbée vers la gauche 7"/>
          <p:cNvSpPr/>
          <p:nvPr/>
        </p:nvSpPr>
        <p:spPr>
          <a:xfrm rot="8432388">
            <a:off x="568477" y="4366869"/>
            <a:ext cx="626151" cy="1499882"/>
          </a:xfrm>
          <a:prstGeom prst="curvedLeftArrow">
            <a:avLst/>
          </a:prstGeom>
          <a:solidFill>
            <a:srgbClr val="C00000"/>
          </a:solidFill>
          <a:ln w="25400" cap="flat" cmpd="sng" algn="ctr">
            <a:solidFill>
              <a:srgbClr val="CEB966">
                <a:shade val="50000"/>
              </a:srgbClr>
            </a:solidFill>
            <a:prstDash val="solid"/>
          </a:ln>
          <a:effectLst/>
        </p:spPr>
        <p:txBody>
          <a:bodyPr rtlCol="0" anchor="ctr"/>
          <a:lstStyle/>
          <a:p>
            <a:pPr algn="ctr" fontAlgn="base">
              <a:spcBef>
                <a:spcPct val="0"/>
              </a:spcBef>
              <a:spcAft>
                <a:spcPct val="0"/>
              </a:spcAft>
              <a:defRPr/>
            </a:pPr>
            <a:endParaRPr lang="fr-FR" kern="0" dirty="0">
              <a:solidFill>
                <a:prstClr val="white"/>
              </a:solidFill>
              <a:latin typeface="Book Antiqua"/>
            </a:endParaRPr>
          </a:p>
        </p:txBody>
      </p:sp>
      <p:pic>
        <p:nvPicPr>
          <p:cNvPr id="9" name="Picture 13" descr="Afficher l'image d'orig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2833" y="1820478"/>
            <a:ext cx="1912595" cy="970427"/>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sp>
        <p:nvSpPr>
          <p:cNvPr id="10" name="Espace réservé du contenu 2"/>
          <p:cNvSpPr txBox="1">
            <a:spLocks/>
          </p:cNvSpPr>
          <p:nvPr/>
        </p:nvSpPr>
        <p:spPr bwMode="auto">
          <a:xfrm>
            <a:off x="2712438" y="2232620"/>
            <a:ext cx="2201897" cy="525223"/>
          </a:xfrm>
          <a:prstGeom prst="rect">
            <a:avLst/>
          </a:prstGeom>
          <a:solidFill>
            <a:schemeClr val="bg2">
              <a:lumMod val="75000"/>
            </a:schemeClr>
          </a:solidFill>
          <a:ln w="9525" cap="flat" cmpd="sng" algn="ctr">
            <a:solidFill>
              <a:sysClr val="windowText" lastClr="000000">
                <a:shade val="48000"/>
                <a:satMod val="110000"/>
              </a:sysClr>
            </a:solidFill>
            <a:prstDash val="solid"/>
          </a:ln>
          <a:effectLst>
            <a:outerShdw blurRad="130000" dist="101600" dir="2700000" algn="tl" rotWithShape="0">
              <a:srgbClr val="000000">
                <a:alpha val="35000"/>
              </a:srgbClr>
            </a:outerShdw>
          </a:effectLst>
          <a:extLst/>
        </p:spPr>
        <p:txBody>
          <a:bodyPr vert="horz" wrap="square" lIns="91440" tIns="45720" rIns="91440" bIns="45720" numCol="1" anchor="t" anchorCtr="0" compatLnSpc="1">
            <a:prstTxWarp prst="textNoShape">
              <a:avLst/>
            </a:prstTxWarp>
          </a:bodyPr>
          <a:lstStyle>
            <a:defPPr>
              <a:defRPr lang="fr-FR"/>
            </a:defPPr>
            <a:lvl1pPr marL="0" indent="0" algn="ctr" eaLnBrk="0" hangingPunct="0">
              <a:spcBef>
                <a:spcPct val="20000"/>
              </a:spcBef>
              <a:buFont typeface="Arial" charset="0"/>
              <a:buNone/>
              <a:defRPr sz="1600" b="1">
                <a:solidFill>
                  <a:srgbClr val="0062A8"/>
                </a:solidFill>
              </a:defRPr>
            </a:lvl1pPr>
            <a:lvl2pPr marL="742950" indent="-285750" eaLnBrk="0" hangingPunct="0">
              <a:spcBef>
                <a:spcPct val="20000"/>
              </a:spcBef>
              <a:buFont typeface="Arial" charset="0"/>
              <a:buChar char="–"/>
              <a:defRPr sz="1600"/>
            </a:lvl2pPr>
            <a:lvl3pPr marL="1143000" indent="-228600" eaLnBrk="0" hangingPunct="0">
              <a:spcBef>
                <a:spcPct val="20000"/>
              </a:spcBef>
              <a:buFont typeface="Arial" charset="0"/>
              <a:buChar char="•"/>
              <a:defRPr sz="1600"/>
            </a:lvl3pPr>
            <a:lvl4pPr marL="1600200" indent="-228600" eaLnBrk="0" hangingPunct="0">
              <a:spcBef>
                <a:spcPct val="20000"/>
              </a:spcBef>
              <a:buFont typeface="Arial" charset="0"/>
              <a:buChar char="–"/>
              <a:defRPr sz="2000"/>
            </a:lvl4pPr>
            <a:lvl5pPr marL="2057400" indent="-228600" eaLnBrk="0" hangingPunct="0">
              <a:spcBef>
                <a:spcPct val="20000"/>
              </a:spcBef>
              <a:buFont typeface="Arial"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fontAlgn="base">
              <a:spcAft>
                <a:spcPct val="0"/>
              </a:spcAft>
              <a:defRPr/>
            </a:pPr>
            <a:r>
              <a:rPr lang="fr-FR" sz="1400" kern="0" dirty="0">
                <a:solidFill>
                  <a:prstClr val="black"/>
                </a:solidFill>
                <a:latin typeface="Book Antiqua"/>
              </a:rPr>
              <a:t>Finalités de l’EPS</a:t>
            </a:r>
          </a:p>
          <a:p>
            <a:pPr fontAlgn="base">
              <a:spcAft>
                <a:spcPct val="0"/>
              </a:spcAft>
              <a:defRPr/>
            </a:pPr>
            <a:r>
              <a:rPr lang="fr-FR" sz="1400" kern="0" dirty="0">
                <a:solidFill>
                  <a:prstClr val="black"/>
                </a:solidFill>
                <a:latin typeface="Book Antiqua"/>
              </a:rPr>
              <a:t>En lien avec le socle</a:t>
            </a:r>
          </a:p>
        </p:txBody>
      </p:sp>
      <p:sp>
        <p:nvSpPr>
          <p:cNvPr id="11" name="Espace réservé du contenu 2"/>
          <p:cNvSpPr txBox="1">
            <a:spLocks/>
          </p:cNvSpPr>
          <p:nvPr/>
        </p:nvSpPr>
        <p:spPr bwMode="auto">
          <a:xfrm>
            <a:off x="3406751" y="3421206"/>
            <a:ext cx="2201897" cy="741000"/>
          </a:xfrm>
          <a:prstGeom prst="rect">
            <a:avLst/>
          </a:prstGeom>
          <a:solidFill>
            <a:schemeClr val="bg2">
              <a:lumMod val="75000"/>
            </a:schemeClr>
          </a:solidFill>
          <a:ln w="9525" cap="flat" cmpd="sng" algn="ctr">
            <a:solidFill>
              <a:sysClr val="windowText" lastClr="000000">
                <a:shade val="48000"/>
                <a:satMod val="110000"/>
              </a:sysClr>
            </a:solidFill>
            <a:prstDash val="solid"/>
          </a:ln>
          <a:effectLst>
            <a:outerShdw blurRad="130000" dist="101600" dir="2700000" algn="tl" rotWithShape="0">
              <a:srgbClr val="000000">
                <a:alpha val="35000"/>
              </a:srgbClr>
            </a:outerShdw>
          </a:effectLst>
          <a:extLst/>
        </p:spPr>
        <p:txBody>
          <a:bodyPr vert="horz" wrap="square" lIns="91440" tIns="45720" rIns="91440" bIns="45720" numCol="1" anchor="t" anchorCtr="0" compatLnSpc="1">
            <a:prstTxWarp prst="textNoShape">
              <a:avLst/>
            </a:prstTxWarp>
          </a:bodyPr>
          <a:lstStyle>
            <a:defPPr>
              <a:defRPr lang="fr-FR"/>
            </a:defPPr>
            <a:lvl1pPr marL="0" indent="0" algn="ctr" eaLnBrk="0" hangingPunct="0">
              <a:spcBef>
                <a:spcPct val="20000"/>
              </a:spcBef>
              <a:buFont typeface="Arial" charset="0"/>
              <a:buNone/>
              <a:defRPr sz="1600" b="1">
                <a:solidFill>
                  <a:srgbClr val="0062A8"/>
                </a:solidFill>
              </a:defRPr>
            </a:lvl1pPr>
            <a:lvl2pPr marL="742950" indent="-285750" eaLnBrk="0" hangingPunct="0">
              <a:spcBef>
                <a:spcPct val="20000"/>
              </a:spcBef>
              <a:buFont typeface="Arial" charset="0"/>
              <a:buChar char="–"/>
              <a:defRPr sz="1600"/>
            </a:lvl2pPr>
            <a:lvl3pPr marL="1143000" indent="-228600" eaLnBrk="0" hangingPunct="0">
              <a:spcBef>
                <a:spcPct val="20000"/>
              </a:spcBef>
              <a:buFont typeface="Arial" charset="0"/>
              <a:buChar char="•"/>
              <a:defRPr sz="1600"/>
            </a:lvl3pPr>
            <a:lvl4pPr marL="1600200" indent="-228600" eaLnBrk="0" hangingPunct="0">
              <a:spcBef>
                <a:spcPct val="20000"/>
              </a:spcBef>
              <a:buFont typeface="Arial" charset="0"/>
              <a:buChar char="–"/>
              <a:defRPr sz="2000"/>
            </a:lvl4pPr>
            <a:lvl5pPr marL="2057400" indent="-228600" eaLnBrk="0" hangingPunct="0">
              <a:spcBef>
                <a:spcPct val="20000"/>
              </a:spcBef>
              <a:buFont typeface="Arial"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fontAlgn="base">
              <a:spcAft>
                <a:spcPct val="0"/>
              </a:spcAft>
              <a:defRPr/>
            </a:pPr>
            <a:r>
              <a:rPr lang="fr-FR" sz="1400" kern="0" dirty="0">
                <a:solidFill>
                  <a:prstClr val="black"/>
                </a:solidFill>
                <a:latin typeface="Book Antiqua"/>
              </a:rPr>
              <a:t>4 CHAMPS D’APPRENTISSAGE</a:t>
            </a:r>
          </a:p>
        </p:txBody>
      </p:sp>
      <p:sp>
        <p:nvSpPr>
          <p:cNvPr id="12" name="Espace réservé du contenu 2"/>
          <p:cNvSpPr txBox="1">
            <a:spLocks/>
          </p:cNvSpPr>
          <p:nvPr/>
        </p:nvSpPr>
        <p:spPr bwMode="auto">
          <a:xfrm>
            <a:off x="1796221" y="5258220"/>
            <a:ext cx="2201897" cy="573827"/>
          </a:xfrm>
          <a:prstGeom prst="rect">
            <a:avLst/>
          </a:prstGeom>
          <a:solidFill>
            <a:schemeClr val="bg2">
              <a:lumMod val="75000"/>
            </a:schemeClr>
          </a:solidFill>
          <a:ln w="9525" cap="flat" cmpd="sng" algn="ctr">
            <a:solidFill>
              <a:sysClr val="windowText" lastClr="000000">
                <a:shade val="48000"/>
                <a:satMod val="110000"/>
              </a:sysClr>
            </a:solidFill>
            <a:prstDash val="solid"/>
          </a:ln>
          <a:effectLst>
            <a:outerShdw blurRad="130000" dist="101600" dir="2700000" algn="tl" rotWithShape="0">
              <a:srgbClr val="000000">
                <a:alpha val="35000"/>
              </a:srgbClr>
            </a:outerShdw>
          </a:effectLst>
          <a:extLst/>
        </p:spPr>
        <p:txBody>
          <a:bodyPr vert="horz" wrap="square" lIns="91440" tIns="45720" rIns="91440" bIns="45720" numCol="1" anchor="t" anchorCtr="0" compatLnSpc="1">
            <a:prstTxWarp prst="textNoShape">
              <a:avLst/>
            </a:prstTxWarp>
          </a:bodyPr>
          <a:lstStyle>
            <a:defPPr>
              <a:defRPr lang="fr-FR"/>
            </a:defPPr>
            <a:lvl1pPr marL="0" indent="0" algn="ctr" eaLnBrk="0" hangingPunct="0">
              <a:spcBef>
                <a:spcPct val="20000"/>
              </a:spcBef>
              <a:buFont typeface="Arial" charset="0"/>
              <a:buNone/>
              <a:defRPr sz="1600" b="1">
                <a:solidFill>
                  <a:srgbClr val="0062A8"/>
                </a:solidFill>
              </a:defRPr>
            </a:lvl1pPr>
            <a:lvl2pPr marL="742950" indent="-285750" eaLnBrk="0" hangingPunct="0">
              <a:spcBef>
                <a:spcPct val="20000"/>
              </a:spcBef>
              <a:buFont typeface="Arial" charset="0"/>
              <a:buChar char="–"/>
              <a:defRPr sz="1600"/>
            </a:lvl2pPr>
            <a:lvl3pPr marL="1143000" indent="-228600" eaLnBrk="0" hangingPunct="0">
              <a:spcBef>
                <a:spcPct val="20000"/>
              </a:spcBef>
              <a:buFont typeface="Arial" charset="0"/>
              <a:buChar char="•"/>
              <a:defRPr sz="1600"/>
            </a:lvl3pPr>
            <a:lvl4pPr marL="1600200" indent="-228600" eaLnBrk="0" hangingPunct="0">
              <a:spcBef>
                <a:spcPct val="20000"/>
              </a:spcBef>
              <a:buFont typeface="Arial" charset="0"/>
              <a:buChar char="–"/>
              <a:defRPr sz="2000"/>
            </a:lvl4pPr>
            <a:lvl5pPr marL="2057400" indent="-228600" eaLnBrk="0" hangingPunct="0">
              <a:spcBef>
                <a:spcPct val="20000"/>
              </a:spcBef>
              <a:buFont typeface="Arial"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fontAlgn="base">
              <a:spcAft>
                <a:spcPct val="0"/>
              </a:spcAft>
              <a:defRPr/>
            </a:pPr>
            <a:r>
              <a:rPr lang="fr-FR" sz="1400" kern="0" dirty="0">
                <a:solidFill>
                  <a:prstClr val="black"/>
                </a:solidFill>
                <a:latin typeface="Book Antiqua"/>
              </a:rPr>
              <a:t>ATTENDUS DE FIN DE CYCLE</a:t>
            </a:r>
          </a:p>
        </p:txBody>
      </p:sp>
      <p:sp>
        <p:nvSpPr>
          <p:cNvPr id="13" name="Espace réservé du contenu 2"/>
          <p:cNvSpPr txBox="1">
            <a:spLocks/>
          </p:cNvSpPr>
          <p:nvPr/>
        </p:nvSpPr>
        <p:spPr bwMode="auto">
          <a:xfrm>
            <a:off x="693085" y="3461577"/>
            <a:ext cx="2201897" cy="957955"/>
          </a:xfrm>
          <a:prstGeom prst="rect">
            <a:avLst/>
          </a:prstGeom>
          <a:solidFill>
            <a:schemeClr val="bg2">
              <a:lumMod val="75000"/>
            </a:schemeClr>
          </a:solidFill>
          <a:ln w="9525" cap="flat" cmpd="sng" algn="ctr">
            <a:solidFill>
              <a:sysClr val="windowText" lastClr="000000">
                <a:shade val="48000"/>
                <a:satMod val="110000"/>
              </a:sysClr>
            </a:solidFill>
            <a:prstDash val="solid"/>
          </a:ln>
          <a:effectLst>
            <a:outerShdw blurRad="130000" dist="101600" dir="2700000" algn="tl" rotWithShape="0">
              <a:srgbClr val="000000">
                <a:alpha val="35000"/>
              </a:srgbClr>
            </a:outerShdw>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lang="fr-FR" sz="1600" b="1" kern="1200" dirty="0">
                <a:solidFill>
                  <a:schemeClr val="lt1"/>
                </a:solidFill>
                <a:latin typeface="+mn-lt"/>
                <a:ea typeface="+mn-ea"/>
                <a:cs typeface="+mn-cs"/>
              </a:defRPr>
            </a:lvl1pPr>
            <a:lvl2pPr marL="742950" indent="-285750" algn="l" rtl="0" eaLnBrk="0" fontAlgn="base" hangingPunct="0">
              <a:spcBef>
                <a:spcPct val="20000"/>
              </a:spcBef>
              <a:spcAft>
                <a:spcPct val="0"/>
              </a:spcAft>
              <a:buFont typeface="Arial" charset="0"/>
              <a:buChar char="–"/>
              <a:defRPr lang="fr-FR" sz="1600" kern="1200" dirty="0">
                <a:solidFill>
                  <a:schemeClr val="lt1"/>
                </a:solidFill>
                <a:latin typeface="+mn-lt"/>
                <a:ea typeface="+mn-ea"/>
                <a:cs typeface="+mn-cs"/>
              </a:defRPr>
            </a:lvl2pPr>
            <a:lvl3pPr marL="1143000" indent="-228600" algn="l" rtl="0" eaLnBrk="0" fontAlgn="base" hangingPunct="0">
              <a:spcBef>
                <a:spcPct val="20000"/>
              </a:spcBef>
              <a:spcAft>
                <a:spcPct val="0"/>
              </a:spcAft>
              <a:buFont typeface="Arial" charset="0"/>
              <a:buChar char="•"/>
              <a:defRPr lang="fr-FR" sz="1600" kern="1200" dirty="0">
                <a:solidFill>
                  <a:schemeClr val="lt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lt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Font typeface="Arial" charset="0"/>
              <a:buNone/>
              <a:defRPr/>
            </a:pPr>
            <a:r>
              <a:rPr sz="1400" dirty="0">
                <a:solidFill>
                  <a:prstClr val="black"/>
                </a:solidFill>
                <a:latin typeface="Book Antiqua"/>
              </a:rPr>
              <a:t>5 COMPETENCES TRAVAILLEES</a:t>
            </a:r>
          </a:p>
          <a:p>
            <a:pPr marL="0" indent="0" algn="ctr">
              <a:buFont typeface="Arial" charset="0"/>
              <a:buNone/>
              <a:defRPr/>
            </a:pPr>
            <a:r>
              <a:rPr sz="1400" dirty="0">
                <a:solidFill>
                  <a:prstClr val="black"/>
                </a:solidFill>
                <a:latin typeface="Book Antiqua"/>
              </a:rPr>
              <a:t>En lien avec les  5 domaines du socle</a:t>
            </a:r>
          </a:p>
        </p:txBody>
      </p:sp>
      <p:sp>
        <p:nvSpPr>
          <p:cNvPr id="14" name="Flèche courbée vers la gauche 13"/>
          <p:cNvSpPr/>
          <p:nvPr/>
        </p:nvSpPr>
        <p:spPr>
          <a:xfrm rot="2370091">
            <a:off x="4481862" y="4423910"/>
            <a:ext cx="837000" cy="1533111"/>
          </a:xfrm>
          <a:prstGeom prst="curvedLeftArrow">
            <a:avLst>
              <a:gd name="adj1" fmla="val 18740"/>
              <a:gd name="adj2" fmla="val 50000"/>
              <a:gd name="adj3" fmla="val 25000"/>
            </a:avLst>
          </a:prstGeom>
          <a:solidFill>
            <a:srgbClr val="C00000"/>
          </a:solidFill>
          <a:ln w="25400" cap="flat" cmpd="sng" algn="ctr">
            <a:solidFill>
              <a:srgbClr val="CEB966">
                <a:shade val="50000"/>
              </a:srgbClr>
            </a:solidFill>
            <a:prstDash val="solid"/>
          </a:ln>
          <a:effectLst/>
        </p:spPr>
        <p:txBody>
          <a:bodyPr rtlCol="0" anchor="ctr"/>
          <a:lstStyle/>
          <a:p>
            <a:pPr algn="ctr" fontAlgn="base">
              <a:spcBef>
                <a:spcPct val="0"/>
              </a:spcBef>
              <a:spcAft>
                <a:spcPct val="0"/>
              </a:spcAft>
              <a:defRPr/>
            </a:pPr>
            <a:endParaRPr lang="fr-FR" kern="0" dirty="0">
              <a:solidFill>
                <a:prstClr val="white"/>
              </a:solidFill>
              <a:latin typeface="Book Antiqua"/>
            </a:endParaRPr>
          </a:p>
        </p:txBody>
      </p:sp>
      <p:sp>
        <p:nvSpPr>
          <p:cNvPr id="15" name="Flèche courbée vers la gauche 14"/>
          <p:cNvSpPr/>
          <p:nvPr/>
        </p:nvSpPr>
        <p:spPr>
          <a:xfrm rot="20379404">
            <a:off x="5115234" y="1996886"/>
            <a:ext cx="626151" cy="1504723"/>
          </a:xfrm>
          <a:prstGeom prst="curvedLeftArrow">
            <a:avLst/>
          </a:prstGeom>
          <a:solidFill>
            <a:srgbClr val="C00000"/>
          </a:solidFill>
          <a:ln w="25400" cap="flat" cmpd="sng" algn="ctr">
            <a:solidFill>
              <a:srgbClr val="CEB966">
                <a:shade val="50000"/>
              </a:srgbClr>
            </a:solidFill>
            <a:prstDash val="solid"/>
          </a:ln>
          <a:effectLst/>
        </p:spPr>
        <p:txBody>
          <a:bodyPr rtlCol="0" anchor="ctr"/>
          <a:lstStyle/>
          <a:p>
            <a:pPr algn="ctr" fontAlgn="base">
              <a:spcBef>
                <a:spcPct val="0"/>
              </a:spcBef>
              <a:spcAft>
                <a:spcPct val="0"/>
              </a:spcAft>
              <a:defRPr/>
            </a:pPr>
            <a:endParaRPr lang="fr-FR" kern="0" dirty="0">
              <a:solidFill>
                <a:prstClr val="white"/>
              </a:solidFill>
              <a:latin typeface="Book Antiqua"/>
            </a:endParaRPr>
          </a:p>
        </p:txBody>
      </p:sp>
      <p:sp>
        <p:nvSpPr>
          <p:cNvPr id="16" name="Flèche courbée vers la gauche 15"/>
          <p:cNvSpPr/>
          <p:nvPr/>
        </p:nvSpPr>
        <p:spPr>
          <a:xfrm rot="13170955">
            <a:off x="1786822" y="1942470"/>
            <a:ext cx="753981" cy="1384080"/>
          </a:xfrm>
          <a:prstGeom prst="curvedLeftArrow">
            <a:avLst>
              <a:gd name="adj1" fmla="val 25000"/>
              <a:gd name="adj2" fmla="val 54020"/>
              <a:gd name="adj3" fmla="val 52900"/>
            </a:avLst>
          </a:prstGeom>
          <a:solidFill>
            <a:srgbClr val="C00000"/>
          </a:solidFill>
          <a:ln w="25400" cap="flat" cmpd="sng" algn="ctr">
            <a:solidFill>
              <a:srgbClr val="CEB966">
                <a:shade val="50000"/>
              </a:srgbClr>
            </a:solidFill>
            <a:prstDash val="solid"/>
          </a:ln>
          <a:effectLst/>
        </p:spPr>
        <p:txBody>
          <a:bodyPr rtlCol="0" anchor="ctr"/>
          <a:lstStyle/>
          <a:p>
            <a:pPr algn="ctr" fontAlgn="base">
              <a:spcBef>
                <a:spcPct val="0"/>
              </a:spcBef>
              <a:spcAft>
                <a:spcPct val="0"/>
              </a:spcAft>
              <a:defRPr/>
            </a:pPr>
            <a:endParaRPr lang="fr-FR" kern="0" dirty="0">
              <a:solidFill>
                <a:prstClr val="white"/>
              </a:solidFill>
              <a:latin typeface="Book Antiqua"/>
            </a:endParaRPr>
          </a:p>
        </p:txBody>
      </p:sp>
      <p:sp>
        <p:nvSpPr>
          <p:cNvPr id="18" name="Espace réservé du contenu 2"/>
          <p:cNvSpPr txBox="1">
            <a:spLocks/>
          </p:cNvSpPr>
          <p:nvPr/>
        </p:nvSpPr>
        <p:spPr bwMode="auto">
          <a:xfrm>
            <a:off x="1593904" y="1300765"/>
            <a:ext cx="3486648" cy="377803"/>
          </a:xfrm>
          <a:prstGeom prst="rect">
            <a:avLst/>
          </a:prstGeom>
          <a:solidFill>
            <a:schemeClr val="bg2">
              <a:lumMod val="75000"/>
            </a:schemeClr>
          </a:solidFill>
          <a:ln w="9525" cap="flat" cmpd="sng" algn="ctr">
            <a:solidFill>
              <a:srgbClr val="9CB084">
                <a:shade val="48000"/>
                <a:satMod val="110000"/>
              </a:srgbClr>
            </a:solidFill>
            <a:prstDash val="solid"/>
          </a:ln>
          <a:effectLst>
            <a:outerShdw blurRad="130000" dist="101600" dir="2700000" algn="tl" rotWithShape="0">
              <a:srgbClr val="000000">
                <a:alpha val="35000"/>
              </a:srgbClr>
            </a:outerShdw>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lang="fr-FR" sz="1600" b="1" kern="1200" dirty="0">
                <a:solidFill>
                  <a:schemeClr val="lt1"/>
                </a:solidFill>
                <a:latin typeface="+mn-lt"/>
                <a:ea typeface="+mn-ea"/>
                <a:cs typeface="+mn-cs"/>
              </a:defRPr>
            </a:lvl1pPr>
            <a:lvl2pPr marL="742950" indent="-285750" algn="l" rtl="0" eaLnBrk="0" fontAlgn="base" hangingPunct="0">
              <a:spcBef>
                <a:spcPct val="20000"/>
              </a:spcBef>
              <a:spcAft>
                <a:spcPct val="0"/>
              </a:spcAft>
              <a:buFont typeface="Arial" charset="0"/>
              <a:buChar char="–"/>
              <a:defRPr lang="fr-FR" sz="1600" kern="1200" dirty="0">
                <a:solidFill>
                  <a:schemeClr val="lt1"/>
                </a:solidFill>
                <a:latin typeface="+mn-lt"/>
                <a:ea typeface="+mn-ea"/>
                <a:cs typeface="+mn-cs"/>
              </a:defRPr>
            </a:lvl2pPr>
            <a:lvl3pPr marL="1143000" indent="-228600" algn="l" rtl="0" eaLnBrk="0" fontAlgn="base" hangingPunct="0">
              <a:spcBef>
                <a:spcPct val="20000"/>
              </a:spcBef>
              <a:spcAft>
                <a:spcPct val="0"/>
              </a:spcAft>
              <a:buFont typeface="Arial" charset="0"/>
              <a:buChar char="•"/>
              <a:defRPr lang="fr-FR" sz="1600" kern="1200" dirty="0">
                <a:solidFill>
                  <a:schemeClr val="lt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lt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Font typeface="Arial" charset="0"/>
              <a:buNone/>
            </a:pPr>
            <a:r>
              <a:rPr dirty="0">
                <a:solidFill>
                  <a:srgbClr val="C00000"/>
                </a:solidFill>
                <a:latin typeface="Book Antiqua"/>
              </a:rPr>
              <a:t>Non </a:t>
            </a:r>
            <a:r>
              <a:rPr dirty="0" err="1">
                <a:solidFill>
                  <a:srgbClr val="C00000"/>
                </a:solidFill>
                <a:latin typeface="Book Antiqua"/>
              </a:rPr>
              <a:t>négociable</a:t>
            </a:r>
            <a:r>
              <a:rPr dirty="0">
                <a:solidFill>
                  <a:srgbClr val="C00000"/>
                </a:solidFill>
                <a:latin typeface="Book Antiqua"/>
              </a:rPr>
              <a:t> (passages </a:t>
            </a:r>
            <a:r>
              <a:rPr dirty="0" err="1">
                <a:solidFill>
                  <a:srgbClr val="C00000"/>
                </a:solidFill>
                <a:latin typeface="Book Antiqua"/>
              </a:rPr>
              <a:t>obligés</a:t>
            </a:r>
            <a:r>
              <a:rPr dirty="0">
                <a:solidFill>
                  <a:srgbClr val="C00000"/>
                </a:solidFill>
                <a:latin typeface="Book Antiqua"/>
              </a:rPr>
              <a:t>)</a:t>
            </a:r>
          </a:p>
        </p:txBody>
      </p:sp>
      <p:sp>
        <p:nvSpPr>
          <p:cNvPr id="19" name="Rectangle 18"/>
          <p:cNvSpPr/>
          <p:nvPr/>
        </p:nvSpPr>
        <p:spPr>
          <a:xfrm>
            <a:off x="160312" y="260647"/>
            <a:ext cx="8779037" cy="792087"/>
          </a:xfrm>
          <a:prstGeom prst="rect">
            <a:avLst/>
          </a:prstGeom>
          <a:solidFill>
            <a:schemeClr val="accent2">
              <a:lumMod val="40000"/>
              <a:lumOff val="60000"/>
            </a:schemeClr>
          </a:solidFill>
          <a:ln w="9525" cap="flat" cmpd="sng" algn="ctr">
            <a:solidFill>
              <a:sysClr val="windowText" lastClr="000000">
                <a:shade val="48000"/>
                <a:satMod val="110000"/>
              </a:sysClr>
            </a:solidFill>
            <a:prstDash val="solid"/>
          </a:ln>
          <a:effectLst>
            <a:outerShdw blurRad="130000" dist="101600" dir="2700000" algn="tl" rotWithShape="0">
              <a:srgbClr val="000000">
                <a:alpha val="35000"/>
              </a:srgbClr>
            </a:outerShdw>
          </a:effectLst>
          <a:extLst/>
        </p:spPr>
        <p:txBody>
          <a:bodyPr vert="horz" wrap="square" lIns="91440" tIns="45720" rIns="91440" bIns="45720" numCol="1" anchor="t" anchorCtr="0" compatLnSpc="1">
            <a:prstTxWarp prst="textNoShape">
              <a:avLst/>
            </a:prstTxWarp>
          </a:bodyPr>
          <a:lstStyle/>
          <a:p>
            <a:pPr algn="ctr" eaLnBrk="0" fontAlgn="base" hangingPunct="0">
              <a:spcBef>
                <a:spcPct val="0"/>
              </a:spcBef>
              <a:spcAft>
                <a:spcPct val="0"/>
              </a:spcAft>
            </a:pPr>
            <a:r>
              <a:rPr lang="fr-FR" sz="2400" b="1" kern="0" dirty="0">
                <a:solidFill>
                  <a:srgbClr val="C00000"/>
                </a:solidFill>
                <a:latin typeface="Lucida Sans"/>
              </a:rPr>
              <a:t>Un programme qui laisse une plus grande « liberté » de conception aux équipes</a:t>
            </a:r>
          </a:p>
        </p:txBody>
      </p:sp>
      <p:sp>
        <p:nvSpPr>
          <p:cNvPr id="20" name="Espace réservé du contenu 2"/>
          <p:cNvSpPr txBox="1">
            <a:spLocks/>
          </p:cNvSpPr>
          <p:nvPr/>
        </p:nvSpPr>
        <p:spPr bwMode="auto">
          <a:xfrm>
            <a:off x="6571861" y="1300764"/>
            <a:ext cx="2304256" cy="377803"/>
          </a:xfrm>
          <a:prstGeom prst="rect">
            <a:avLst/>
          </a:prstGeom>
          <a:solidFill>
            <a:schemeClr val="bg2">
              <a:lumMod val="75000"/>
            </a:schemeClr>
          </a:solidFill>
          <a:ln w="9525" cap="flat" cmpd="sng" algn="ctr">
            <a:solidFill>
              <a:srgbClr val="9CB084">
                <a:shade val="48000"/>
                <a:satMod val="110000"/>
              </a:srgbClr>
            </a:solidFill>
            <a:prstDash val="solid"/>
          </a:ln>
          <a:effectLst>
            <a:outerShdw blurRad="130000" dist="101600" dir="2700000" algn="tl" rotWithShape="0">
              <a:srgbClr val="000000">
                <a:alpha val="35000"/>
              </a:srgbClr>
            </a:outerShdw>
          </a:effectLst>
          <a:extLst/>
        </p:spPr>
        <p:txBody>
          <a:bodyPr vert="horz" wrap="square" lIns="91440" tIns="45720" rIns="91440" bIns="45720" numCol="1" anchor="t" anchorCtr="0" compatLnSpc="1">
            <a:prstTxWarp prst="textNoShape">
              <a:avLst/>
            </a:prstTxWarp>
          </a:bodyPr>
          <a:lstStyle>
            <a:defPPr>
              <a:defRPr lang="fr-FR"/>
            </a:defPPr>
            <a:lvl1pPr marL="0" indent="0" algn="ctr" eaLnBrk="0" hangingPunct="0">
              <a:spcBef>
                <a:spcPct val="20000"/>
              </a:spcBef>
              <a:buFont typeface="Arial" charset="0"/>
              <a:buNone/>
              <a:defRPr sz="1600" b="1">
                <a:solidFill>
                  <a:srgbClr val="C00000"/>
                </a:solidFill>
              </a:defRPr>
            </a:lvl1pPr>
            <a:lvl2pPr marL="742950" indent="-285750" eaLnBrk="0" hangingPunct="0">
              <a:spcBef>
                <a:spcPct val="20000"/>
              </a:spcBef>
              <a:buFont typeface="Arial" charset="0"/>
              <a:buChar char="–"/>
              <a:defRPr sz="1600"/>
            </a:lvl2pPr>
            <a:lvl3pPr marL="1143000" indent="-228600" eaLnBrk="0" hangingPunct="0">
              <a:spcBef>
                <a:spcPct val="20000"/>
              </a:spcBef>
              <a:buFont typeface="Arial" charset="0"/>
              <a:buChar char="•"/>
              <a:defRPr sz="1600"/>
            </a:lvl3pPr>
            <a:lvl4pPr marL="1600200" indent="-228600" eaLnBrk="0" hangingPunct="0">
              <a:spcBef>
                <a:spcPct val="20000"/>
              </a:spcBef>
              <a:buFont typeface="Arial" charset="0"/>
              <a:buChar char="–"/>
              <a:defRPr sz="2000"/>
            </a:lvl4pPr>
            <a:lvl5pPr marL="2057400" indent="-228600" eaLnBrk="0" hangingPunct="0">
              <a:spcBef>
                <a:spcPct val="20000"/>
              </a:spcBef>
              <a:buFont typeface="Arial"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fontAlgn="base">
              <a:spcAft>
                <a:spcPct val="0"/>
              </a:spcAft>
            </a:pPr>
            <a:r>
              <a:rPr lang="fr-FR" kern="0" dirty="0">
                <a:latin typeface="Book Antiqua"/>
              </a:rPr>
              <a:t>Marge de  liberté </a:t>
            </a:r>
          </a:p>
        </p:txBody>
      </p:sp>
      <p:sp>
        <p:nvSpPr>
          <p:cNvPr id="21" name="Espace réservé du contenu 2"/>
          <p:cNvSpPr txBox="1">
            <a:spLocks/>
          </p:cNvSpPr>
          <p:nvPr/>
        </p:nvSpPr>
        <p:spPr bwMode="auto">
          <a:xfrm>
            <a:off x="6211821" y="2012576"/>
            <a:ext cx="2664296" cy="1556658"/>
          </a:xfrm>
          <a:prstGeom prst="downArrowCallout">
            <a:avLst>
              <a:gd name="adj1" fmla="val 50000"/>
              <a:gd name="adj2" fmla="val 25000"/>
              <a:gd name="adj3" fmla="val 25000"/>
              <a:gd name="adj4" fmla="val 64977"/>
            </a:avLst>
          </a:prstGeom>
          <a:gradFill rotWithShape="1">
            <a:gsLst>
              <a:gs pos="20000">
                <a:srgbClr val="CEB966">
                  <a:tint val="9000"/>
                </a:srgbClr>
              </a:gs>
              <a:gs pos="100000">
                <a:srgbClr val="CEB966">
                  <a:tint val="70000"/>
                  <a:satMod val="100000"/>
                </a:srgbClr>
              </a:gs>
            </a:gsLst>
            <a:path path="circle">
              <a:fillToRect l="-15000" t="-15000" r="115000" b="115000"/>
            </a:path>
          </a:gradFill>
          <a:ln w="9525" cap="flat" cmpd="sng" algn="ctr">
            <a:solidFill>
              <a:srgbClr val="CEB966">
                <a:shade val="48000"/>
                <a:satMod val="110000"/>
              </a:srgbClr>
            </a:solidFill>
            <a:prstDash val="solid"/>
          </a:ln>
          <a:effectLst>
            <a:outerShdw blurRad="130000" dist="101600" dir="2700000" algn="tl" rotWithShape="0">
              <a:srgbClr val="000000">
                <a:alpha val="35000"/>
              </a:srgbClr>
            </a:outerShdw>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lang="fr-FR" sz="1600" b="1" kern="1200" dirty="0">
                <a:solidFill>
                  <a:schemeClr val="lt1"/>
                </a:solidFill>
                <a:latin typeface="+mn-lt"/>
                <a:ea typeface="+mn-ea"/>
                <a:cs typeface="+mn-cs"/>
              </a:defRPr>
            </a:lvl1pPr>
            <a:lvl2pPr marL="742950" indent="-285750" algn="l" rtl="0" eaLnBrk="0" fontAlgn="base" hangingPunct="0">
              <a:spcBef>
                <a:spcPct val="20000"/>
              </a:spcBef>
              <a:spcAft>
                <a:spcPct val="0"/>
              </a:spcAft>
              <a:buFont typeface="Arial" charset="0"/>
              <a:buChar char="–"/>
              <a:defRPr lang="fr-FR" sz="1600" kern="1200" dirty="0">
                <a:solidFill>
                  <a:schemeClr val="lt1"/>
                </a:solidFill>
                <a:latin typeface="+mn-lt"/>
                <a:ea typeface="+mn-ea"/>
                <a:cs typeface="+mn-cs"/>
              </a:defRPr>
            </a:lvl2pPr>
            <a:lvl3pPr marL="1143000" indent="-228600" algn="l" rtl="0" eaLnBrk="0" fontAlgn="base" hangingPunct="0">
              <a:spcBef>
                <a:spcPct val="20000"/>
              </a:spcBef>
              <a:spcAft>
                <a:spcPct val="0"/>
              </a:spcAft>
              <a:buFont typeface="Arial" charset="0"/>
              <a:buChar char="•"/>
              <a:defRPr lang="fr-FR" sz="1600" kern="1200" dirty="0">
                <a:solidFill>
                  <a:schemeClr val="lt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lt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Font typeface="Arial" charset="0"/>
              <a:buNone/>
            </a:pPr>
            <a:r>
              <a:rPr>
                <a:solidFill>
                  <a:prstClr val="black"/>
                </a:solidFill>
                <a:latin typeface="Book Antiqua"/>
              </a:rPr>
              <a:t>PROJET EPS</a:t>
            </a:r>
          </a:p>
          <a:p>
            <a:pPr marL="0" indent="0" algn="ctr">
              <a:buFont typeface="Arial" charset="0"/>
              <a:buNone/>
            </a:pPr>
            <a:r>
              <a:rPr>
                <a:solidFill>
                  <a:prstClr val="black"/>
                </a:solidFill>
                <a:latin typeface="Book Antiqua"/>
              </a:rPr>
              <a:t>Lieu de cohérence et de mise en œuvre des programmes</a:t>
            </a:r>
          </a:p>
        </p:txBody>
      </p:sp>
      <p:sp>
        <p:nvSpPr>
          <p:cNvPr id="22" name="Espace réservé du contenu 2"/>
          <p:cNvSpPr txBox="1">
            <a:spLocks/>
          </p:cNvSpPr>
          <p:nvPr/>
        </p:nvSpPr>
        <p:spPr bwMode="auto">
          <a:xfrm>
            <a:off x="6293571" y="3628932"/>
            <a:ext cx="2664978" cy="790600"/>
          </a:xfrm>
          <a:prstGeom prst="rect">
            <a:avLst/>
          </a:prstGeom>
          <a:gradFill rotWithShape="1">
            <a:gsLst>
              <a:gs pos="20000">
                <a:srgbClr val="CEB966">
                  <a:tint val="9000"/>
                </a:srgbClr>
              </a:gs>
              <a:gs pos="100000">
                <a:srgbClr val="CEB966">
                  <a:tint val="70000"/>
                  <a:satMod val="100000"/>
                </a:srgbClr>
              </a:gs>
            </a:gsLst>
            <a:path path="circle">
              <a:fillToRect l="-15000" t="-15000" r="115000" b="115000"/>
            </a:path>
          </a:gradFill>
          <a:ln w="9525" cap="flat" cmpd="sng" algn="ctr">
            <a:solidFill>
              <a:srgbClr val="CEB966">
                <a:shade val="48000"/>
                <a:satMod val="110000"/>
              </a:srgbClr>
            </a:solidFill>
            <a:prstDash val="solid"/>
          </a:ln>
          <a:effectLst>
            <a:outerShdw blurRad="130000" dist="101600" dir="2700000" algn="tl" rotWithShape="0">
              <a:srgbClr val="000000">
                <a:alpha val="35000"/>
              </a:srgbClr>
            </a:outerShdw>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lang="fr-FR" sz="1600" b="1" kern="1200" dirty="0">
                <a:solidFill>
                  <a:schemeClr val="lt1"/>
                </a:solidFill>
                <a:latin typeface="+mn-lt"/>
                <a:ea typeface="+mn-ea"/>
                <a:cs typeface="+mn-cs"/>
              </a:defRPr>
            </a:lvl1pPr>
            <a:lvl2pPr marL="742950" indent="-285750" algn="l" rtl="0" eaLnBrk="0" fontAlgn="base" hangingPunct="0">
              <a:spcBef>
                <a:spcPct val="20000"/>
              </a:spcBef>
              <a:spcAft>
                <a:spcPct val="0"/>
              </a:spcAft>
              <a:buFont typeface="Arial" charset="0"/>
              <a:buChar char="–"/>
              <a:defRPr lang="fr-FR" sz="1600" kern="1200" dirty="0">
                <a:solidFill>
                  <a:schemeClr val="lt1"/>
                </a:solidFill>
                <a:latin typeface="+mn-lt"/>
                <a:ea typeface="+mn-ea"/>
                <a:cs typeface="+mn-cs"/>
              </a:defRPr>
            </a:lvl2pPr>
            <a:lvl3pPr marL="1143000" indent="-228600" algn="l" rtl="0" eaLnBrk="0" fontAlgn="base" hangingPunct="0">
              <a:spcBef>
                <a:spcPct val="20000"/>
              </a:spcBef>
              <a:spcAft>
                <a:spcPct val="0"/>
              </a:spcAft>
              <a:buFont typeface="Arial" charset="0"/>
              <a:buChar char="•"/>
              <a:defRPr lang="fr-FR" sz="1600" kern="1200" dirty="0">
                <a:solidFill>
                  <a:schemeClr val="lt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lt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Font typeface="Arial" charset="0"/>
              <a:buNone/>
            </a:pPr>
            <a:r>
              <a:rPr>
                <a:solidFill>
                  <a:prstClr val="black"/>
                </a:solidFill>
                <a:latin typeface="Book Antiqua"/>
              </a:rPr>
              <a:t>PARCOURS DE FORMATION POUR TOUS LES ELEVES</a:t>
            </a:r>
          </a:p>
        </p:txBody>
      </p:sp>
      <p:sp>
        <p:nvSpPr>
          <p:cNvPr id="23" name="Espace réservé du contenu 2"/>
          <p:cNvSpPr txBox="1">
            <a:spLocks/>
          </p:cNvSpPr>
          <p:nvPr/>
        </p:nvSpPr>
        <p:spPr bwMode="auto">
          <a:xfrm>
            <a:off x="6295807" y="4656540"/>
            <a:ext cx="2664296" cy="625523"/>
          </a:xfrm>
          <a:prstGeom prst="rect">
            <a:avLst/>
          </a:prstGeom>
          <a:gradFill rotWithShape="1">
            <a:gsLst>
              <a:gs pos="20000">
                <a:srgbClr val="CEB966">
                  <a:tint val="9000"/>
                </a:srgbClr>
              </a:gs>
              <a:gs pos="100000">
                <a:srgbClr val="CEB966">
                  <a:tint val="70000"/>
                  <a:satMod val="100000"/>
                </a:srgbClr>
              </a:gs>
            </a:gsLst>
            <a:path path="circle">
              <a:fillToRect l="-15000" t="-15000" r="115000" b="115000"/>
            </a:path>
          </a:gradFill>
          <a:ln w="9525" cap="flat" cmpd="sng" algn="ctr">
            <a:solidFill>
              <a:srgbClr val="CEB966">
                <a:shade val="48000"/>
                <a:satMod val="110000"/>
              </a:srgbClr>
            </a:solidFill>
            <a:prstDash val="solid"/>
          </a:ln>
          <a:effectLst>
            <a:outerShdw blurRad="130000" dist="101600" dir="2700000" algn="tl" rotWithShape="0">
              <a:srgbClr val="000000">
                <a:alpha val="35000"/>
              </a:srgbClr>
            </a:outerShdw>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lang="fr-FR" sz="1600" b="1" kern="1200" dirty="0">
                <a:solidFill>
                  <a:schemeClr val="lt1"/>
                </a:solidFill>
                <a:latin typeface="+mn-lt"/>
                <a:ea typeface="+mn-ea"/>
                <a:cs typeface="+mn-cs"/>
              </a:defRPr>
            </a:lvl1pPr>
            <a:lvl2pPr marL="742950" indent="-285750" algn="l" rtl="0" eaLnBrk="0" fontAlgn="base" hangingPunct="0">
              <a:spcBef>
                <a:spcPct val="20000"/>
              </a:spcBef>
              <a:spcAft>
                <a:spcPct val="0"/>
              </a:spcAft>
              <a:buFont typeface="Arial" charset="0"/>
              <a:buChar char="–"/>
              <a:defRPr lang="fr-FR" sz="1600" kern="1200" dirty="0">
                <a:solidFill>
                  <a:schemeClr val="lt1"/>
                </a:solidFill>
                <a:latin typeface="+mn-lt"/>
                <a:ea typeface="+mn-ea"/>
                <a:cs typeface="+mn-cs"/>
              </a:defRPr>
            </a:lvl2pPr>
            <a:lvl3pPr marL="1143000" indent="-228600" algn="l" rtl="0" eaLnBrk="0" fontAlgn="base" hangingPunct="0">
              <a:spcBef>
                <a:spcPct val="20000"/>
              </a:spcBef>
              <a:spcAft>
                <a:spcPct val="0"/>
              </a:spcAft>
              <a:buFont typeface="Arial" charset="0"/>
              <a:buChar char="•"/>
              <a:defRPr lang="fr-FR" sz="1600" kern="1200" dirty="0">
                <a:solidFill>
                  <a:schemeClr val="lt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lt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Font typeface="Arial" charset="0"/>
              <a:buNone/>
            </a:pPr>
            <a:r>
              <a:rPr>
                <a:solidFill>
                  <a:prstClr val="black"/>
                </a:solidFill>
                <a:latin typeface="Book Antiqua"/>
              </a:rPr>
              <a:t>PROJETS DE CYCLE et CLASSE</a:t>
            </a:r>
          </a:p>
        </p:txBody>
      </p:sp>
      <p:sp>
        <p:nvSpPr>
          <p:cNvPr id="24" name="Espace réservé du contenu 2"/>
          <p:cNvSpPr txBox="1">
            <a:spLocks/>
          </p:cNvSpPr>
          <p:nvPr/>
        </p:nvSpPr>
        <p:spPr bwMode="auto">
          <a:xfrm>
            <a:off x="6297361" y="5545134"/>
            <a:ext cx="2664296" cy="329217"/>
          </a:xfrm>
          <a:prstGeom prst="rect">
            <a:avLst/>
          </a:prstGeom>
          <a:gradFill rotWithShape="1">
            <a:gsLst>
              <a:gs pos="20000">
                <a:srgbClr val="CEB966">
                  <a:tint val="9000"/>
                </a:srgbClr>
              </a:gs>
              <a:gs pos="100000">
                <a:srgbClr val="CEB966">
                  <a:tint val="70000"/>
                  <a:satMod val="100000"/>
                </a:srgbClr>
              </a:gs>
            </a:gsLst>
            <a:path path="circle">
              <a:fillToRect l="-15000" t="-15000" r="115000" b="115000"/>
            </a:path>
          </a:gradFill>
          <a:ln w="9525" cap="flat" cmpd="sng" algn="ctr">
            <a:solidFill>
              <a:srgbClr val="CEB966">
                <a:shade val="48000"/>
                <a:satMod val="110000"/>
              </a:srgbClr>
            </a:solidFill>
            <a:prstDash val="solid"/>
          </a:ln>
          <a:effectLst>
            <a:outerShdw blurRad="130000" dist="101600" dir="2700000" algn="tl" rotWithShape="0">
              <a:srgbClr val="000000">
                <a:alpha val="35000"/>
              </a:srgbClr>
            </a:outerShdw>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lang="fr-FR" sz="1600" b="1" kern="1200" dirty="0">
                <a:solidFill>
                  <a:schemeClr val="lt1"/>
                </a:solidFill>
                <a:latin typeface="+mn-lt"/>
                <a:ea typeface="+mn-ea"/>
                <a:cs typeface="+mn-cs"/>
              </a:defRPr>
            </a:lvl1pPr>
            <a:lvl2pPr marL="742950" indent="-285750" algn="l" rtl="0" eaLnBrk="0" fontAlgn="base" hangingPunct="0">
              <a:spcBef>
                <a:spcPct val="20000"/>
              </a:spcBef>
              <a:spcAft>
                <a:spcPct val="0"/>
              </a:spcAft>
              <a:buFont typeface="Arial" charset="0"/>
              <a:buChar char="–"/>
              <a:defRPr lang="fr-FR" sz="1600" kern="1200" dirty="0">
                <a:solidFill>
                  <a:schemeClr val="lt1"/>
                </a:solidFill>
                <a:latin typeface="+mn-lt"/>
                <a:ea typeface="+mn-ea"/>
                <a:cs typeface="+mn-cs"/>
              </a:defRPr>
            </a:lvl2pPr>
            <a:lvl3pPr marL="1143000" indent="-228600" algn="l" rtl="0" eaLnBrk="0" fontAlgn="base" hangingPunct="0">
              <a:spcBef>
                <a:spcPct val="20000"/>
              </a:spcBef>
              <a:spcAft>
                <a:spcPct val="0"/>
              </a:spcAft>
              <a:buFont typeface="Arial" charset="0"/>
              <a:buChar char="•"/>
              <a:defRPr lang="fr-FR" sz="1600" kern="1200" dirty="0">
                <a:solidFill>
                  <a:schemeClr val="lt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lt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Font typeface="Arial" charset="0"/>
              <a:buNone/>
            </a:pPr>
            <a:r>
              <a:rPr>
                <a:solidFill>
                  <a:prstClr val="black"/>
                </a:solidFill>
                <a:latin typeface="Book Antiqua"/>
              </a:rPr>
              <a:t>EVALUATION</a:t>
            </a:r>
          </a:p>
        </p:txBody>
      </p:sp>
      <p:sp>
        <p:nvSpPr>
          <p:cNvPr id="25" name="Espace réservé du contenu 2"/>
          <p:cNvSpPr txBox="1">
            <a:spLocks/>
          </p:cNvSpPr>
          <p:nvPr/>
        </p:nvSpPr>
        <p:spPr bwMode="auto">
          <a:xfrm>
            <a:off x="5548191" y="5678229"/>
            <a:ext cx="641586" cy="592147"/>
          </a:xfrm>
          <a:prstGeom prst="rect">
            <a:avLst/>
          </a:prstGeom>
          <a:solidFill>
            <a:sysClr val="window" lastClr="FFFFFF"/>
          </a:solidFill>
          <a:ln w="25400" cap="flat" cmpd="sng" algn="ctr">
            <a:solidFill>
              <a:srgbClr val="CEB966"/>
            </a:solidFill>
            <a:prstDash val="solid"/>
          </a:ln>
          <a:effectLst/>
          <a:extLst/>
        </p:spPr>
        <p:txBody>
          <a:bodyPr vert="horz" wrap="square" lIns="91440" tIns="45720" rIns="91440" bIns="45720" numCol="1" anchor="t" anchorCtr="0" compatLnSpc="1">
            <a:prstTxWarp prst="textNoShape">
              <a:avLst/>
            </a:prstTxWarp>
          </a:bodyPr>
          <a:lstStyle>
            <a:defPPr>
              <a:defRPr lang="fr-FR"/>
            </a:defPPr>
            <a:lvl1pPr marL="0" indent="0" algn="ctr" eaLnBrk="0" hangingPunct="0">
              <a:spcBef>
                <a:spcPct val="20000"/>
              </a:spcBef>
              <a:buFont typeface="Arial" charset="0"/>
              <a:buNone/>
              <a:defRPr sz="1600" b="1">
                <a:solidFill>
                  <a:srgbClr val="0062A8"/>
                </a:solidFill>
              </a:defRPr>
            </a:lvl1pPr>
            <a:lvl2pPr marL="742950" indent="-285750" eaLnBrk="0" hangingPunct="0">
              <a:spcBef>
                <a:spcPct val="20000"/>
              </a:spcBef>
              <a:buFont typeface="Arial" charset="0"/>
              <a:buChar char="–"/>
              <a:defRPr sz="1600"/>
            </a:lvl2pPr>
            <a:lvl3pPr marL="1143000" indent="-228600" eaLnBrk="0" hangingPunct="0">
              <a:spcBef>
                <a:spcPct val="20000"/>
              </a:spcBef>
              <a:buFont typeface="Arial" charset="0"/>
              <a:buChar char="•"/>
              <a:defRPr sz="1600"/>
            </a:lvl3pPr>
            <a:lvl4pPr marL="1600200" indent="-228600" eaLnBrk="0" hangingPunct="0">
              <a:spcBef>
                <a:spcPct val="20000"/>
              </a:spcBef>
              <a:buFont typeface="Arial" charset="0"/>
              <a:buChar char="–"/>
              <a:defRPr sz="2000"/>
            </a:lvl4pPr>
            <a:lvl5pPr marL="2057400" indent="-228600" eaLnBrk="0" hangingPunct="0">
              <a:spcBef>
                <a:spcPct val="20000"/>
              </a:spcBef>
              <a:buFont typeface="Arial"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fontAlgn="base">
              <a:spcAft>
                <a:spcPct val="0"/>
              </a:spcAft>
            </a:pPr>
            <a:r>
              <a:rPr lang="fr-FR" sz="1400" kern="0" dirty="0">
                <a:latin typeface="Book Antiqua"/>
              </a:rPr>
              <a:t>EPI</a:t>
            </a:r>
          </a:p>
          <a:p>
            <a:pPr fontAlgn="base">
              <a:spcAft>
                <a:spcPct val="0"/>
              </a:spcAft>
            </a:pPr>
            <a:r>
              <a:rPr lang="fr-FR" sz="1400" kern="0" dirty="0">
                <a:latin typeface="Book Antiqua"/>
              </a:rPr>
              <a:t>AP</a:t>
            </a:r>
          </a:p>
        </p:txBody>
      </p:sp>
    </p:spTree>
    <p:extLst>
      <p:ext uri="{BB962C8B-B14F-4D97-AF65-F5344CB8AC3E}">
        <p14:creationId xmlns:p14="http://schemas.microsoft.com/office/powerpoint/2010/main" val="1479377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28600"/>
            <a:ext cx="8442520" cy="990600"/>
          </a:xfrm>
          <a:solidFill>
            <a:schemeClr val="accent2">
              <a:lumMod val="40000"/>
              <a:lumOff val="60000"/>
            </a:schemeClr>
          </a:solidFill>
        </p:spPr>
        <p:txBody>
          <a:bodyPr>
            <a:noAutofit/>
          </a:bodyPr>
          <a:lstStyle/>
          <a:p>
            <a:pPr algn="ctr"/>
            <a:r>
              <a:rPr lang="fr-FR" sz="3200" b="1" dirty="0">
                <a:solidFill>
                  <a:srgbClr val="C00000"/>
                </a:solidFill>
              </a:rPr>
              <a:t>TEMPS 1: </a:t>
            </a:r>
            <a:br>
              <a:rPr lang="fr-FR" sz="3200" b="1" dirty="0">
                <a:solidFill>
                  <a:srgbClr val="C00000"/>
                </a:solidFill>
              </a:rPr>
            </a:br>
            <a:r>
              <a:rPr lang="fr-FR" sz="3200" b="1" dirty="0">
                <a:solidFill>
                  <a:srgbClr val="C00000"/>
                </a:solidFill>
              </a:rPr>
              <a:t>L’ ARCHITECTURE DES PROGRAMMES</a:t>
            </a:r>
          </a:p>
        </p:txBody>
      </p:sp>
      <p:sp>
        <p:nvSpPr>
          <p:cNvPr id="3" name="Espace réservé du contenu 2"/>
          <p:cNvSpPr>
            <a:spLocks noGrp="1"/>
          </p:cNvSpPr>
          <p:nvPr>
            <p:ph sz="quarter" idx="1"/>
          </p:nvPr>
        </p:nvSpPr>
        <p:spPr>
          <a:xfrm>
            <a:off x="323528" y="1600200"/>
            <a:ext cx="8442520" cy="4495800"/>
          </a:xfrm>
          <a:solidFill>
            <a:schemeClr val="tx2">
              <a:lumMod val="75000"/>
            </a:schemeClr>
          </a:solidFill>
        </p:spPr>
        <p:txBody>
          <a:bodyPr>
            <a:normAutofit/>
          </a:bodyPr>
          <a:lstStyle/>
          <a:p>
            <a:pPr algn="ctr"/>
            <a:endParaRPr lang="fr-FR" sz="4400" b="1" dirty="0">
              <a:hlinkClick r:id="rId2" action="ppaction://hlinkfile"/>
            </a:endParaRPr>
          </a:p>
          <a:p>
            <a:pPr algn="ctr"/>
            <a:r>
              <a:rPr lang="fr-FR" sz="4400" b="1" dirty="0">
                <a:hlinkClick r:id="rId2" action="ppaction://hlinkfile"/>
              </a:rPr>
              <a:t>Le SENS de cette architecture </a:t>
            </a:r>
            <a:endParaRPr lang="fr-FR" sz="4400" b="1" dirty="0"/>
          </a:p>
          <a:p>
            <a:pPr algn="ctr">
              <a:buNone/>
            </a:pPr>
            <a:r>
              <a:rPr lang="fr-FR" sz="4400" i="1" dirty="0"/>
              <a:t>(</a:t>
            </a:r>
            <a:r>
              <a:rPr lang="fr-FR" sz="4400" i="1" dirty="0">
                <a:hlinkClick r:id="rId3"/>
              </a:rPr>
              <a:t>vidéo Roger-François GAUTHIER</a:t>
            </a:r>
            <a:r>
              <a:rPr lang="fr-FR" sz="4400" i="1" dirty="0"/>
              <a:t>)</a:t>
            </a:r>
          </a:p>
          <a:p>
            <a:pPr algn="ctr"/>
            <a:r>
              <a:rPr lang="fr-FR" sz="4400" b="1" dirty="0">
                <a:hlinkClick r:id="rId4" action="ppaction://hlinksldjump"/>
              </a:rPr>
              <a:t>Présentation synoptique des programmes</a:t>
            </a:r>
            <a:endParaRPr lang="fr-FR" sz="4400" b="1" dirty="0"/>
          </a:p>
          <a:p>
            <a:pPr algn="ctr">
              <a:buNone/>
            </a:pPr>
            <a:endParaRPr lang="fr-FR" sz="4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pPr algn="ctr"/>
            <a:r>
              <a:rPr lang="fr-FR" b="1" dirty="0"/>
              <a:t>1)Des marges de liberté pédagogique</a:t>
            </a:r>
          </a:p>
        </p:txBody>
      </p:sp>
      <p:sp>
        <p:nvSpPr>
          <p:cNvPr id="4" name="Rectangle à coins arrondis 3"/>
          <p:cNvSpPr/>
          <p:nvPr/>
        </p:nvSpPr>
        <p:spPr>
          <a:xfrm>
            <a:off x="611560" y="2276872"/>
            <a:ext cx="2808312" cy="1008112"/>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rgbClr val="C00000"/>
                </a:solidFill>
              </a:rPr>
              <a:t>Dans le choix des APSA</a:t>
            </a:r>
            <a:r>
              <a:rPr lang="fr-FR" b="1" dirty="0">
                <a:solidFill>
                  <a:schemeClr val="tx1"/>
                </a:solidFill>
              </a:rPr>
              <a:t>= plus de liste nationale, ni académique</a:t>
            </a:r>
          </a:p>
        </p:txBody>
      </p:sp>
      <p:sp>
        <p:nvSpPr>
          <p:cNvPr id="5" name="Ellipse 4"/>
          <p:cNvSpPr/>
          <p:nvPr/>
        </p:nvSpPr>
        <p:spPr>
          <a:xfrm>
            <a:off x="683568" y="1340768"/>
            <a:ext cx="2664296" cy="7200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rgbClr val="C00000"/>
                </a:solidFill>
              </a:rPr>
              <a:t>Des libertés pédagogiques</a:t>
            </a:r>
          </a:p>
        </p:txBody>
      </p:sp>
      <p:sp>
        <p:nvSpPr>
          <p:cNvPr id="6" name="Ellipse 5"/>
          <p:cNvSpPr/>
          <p:nvPr/>
        </p:nvSpPr>
        <p:spPr>
          <a:xfrm>
            <a:off x="5580112" y="1268760"/>
            <a:ext cx="3240360" cy="792088"/>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rgbClr val="C00000"/>
                </a:solidFill>
              </a:rPr>
              <a:t>Mais de fortes recommandations</a:t>
            </a:r>
          </a:p>
        </p:txBody>
      </p:sp>
      <p:sp>
        <p:nvSpPr>
          <p:cNvPr id="7" name="Rectangle à coins arrondis 6"/>
          <p:cNvSpPr/>
          <p:nvPr/>
        </p:nvSpPr>
        <p:spPr>
          <a:xfrm>
            <a:off x="5724128" y="2420888"/>
            <a:ext cx="3096344" cy="72008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rgbClr val="C00000"/>
                </a:solidFill>
              </a:rPr>
              <a:t>Exigence d’un équilibre de l’offre de formation </a:t>
            </a:r>
            <a:r>
              <a:rPr lang="fr-FR" sz="1600" b="1" dirty="0">
                <a:solidFill>
                  <a:schemeClr val="tx1"/>
                </a:solidFill>
              </a:rPr>
              <a:t>dans les 4 champs d’apprentissage</a:t>
            </a:r>
          </a:p>
        </p:txBody>
      </p:sp>
      <p:sp>
        <p:nvSpPr>
          <p:cNvPr id="8" name="Rectangle à coins arrondis 7"/>
          <p:cNvSpPr/>
          <p:nvPr/>
        </p:nvSpPr>
        <p:spPr>
          <a:xfrm>
            <a:off x="683568" y="3789040"/>
            <a:ext cx="2736304" cy="1008112"/>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rgbClr val="C00000"/>
                </a:solidFill>
              </a:rPr>
              <a:t>Dans la construction du parcours de formation sur le cycle </a:t>
            </a:r>
            <a:r>
              <a:rPr lang="fr-FR" sz="1400" b="1" dirty="0">
                <a:solidFill>
                  <a:schemeClr val="tx1"/>
                </a:solidFill>
              </a:rPr>
              <a:t>: la seule exigence, les 4 champs d’apprentissage</a:t>
            </a:r>
          </a:p>
        </p:txBody>
      </p:sp>
      <p:sp>
        <p:nvSpPr>
          <p:cNvPr id="9" name="Rectangle à coins arrondis 8"/>
          <p:cNvSpPr/>
          <p:nvPr/>
        </p:nvSpPr>
        <p:spPr>
          <a:xfrm>
            <a:off x="5724128" y="3429000"/>
            <a:ext cx="3168352" cy="1296144"/>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ctr">
              <a:buFont typeface="Arial" panose="020B0604020202020204" pitchFamily="34" charset="0"/>
              <a:buChar char="•"/>
            </a:pPr>
            <a:r>
              <a:rPr lang="fr-FR" sz="1100" b="1" dirty="0">
                <a:solidFill>
                  <a:srgbClr val="C00000"/>
                </a:solidFill>
              </a:rPr>
              <a:t>Un tronc commun exigible </a:t>
            </a:r>
            <a:r>
              <a:rPr lang="fr-FR" sz="1100" b="1" dirty="0">
                <a:solidFill>
                  <a:schemeClr val="tx1"/>
                </a:solidFill>
              </a:rPr>
              <a:t>: 8 cycles communs sur le cycle 4 = 1 APSA  commune par champ d’apprentissage vue 2 fois sur le cycle </a:t>
            </a:r>
          </a:p>
          <a:p>
            <a:pPr marL="171450" indent="-171450" algn="ctr">
              <a:buFont typeface="Arial" panose="020B0604020202020204" pitchFamily="34" charset="0"/>
              <a:buChar char="•"/>
            </a:pPr>
            <a:r>
              <a:rPr lang="fr-FR" sz="1100" b="1" dirty="0">
                <a:solidFill>
                  <a:srgbClr val="C00000"/>
                </a:solidFill>
              </a:rPr>
              <a:t>Des temps d’apprentissage longs </a:t>
            </a:r>
            <a:r>
              <a:rPr lang="fr-FR" sz="1100" b="1" dirty="0">
                <a:solidFill>
                  <a:schemeClr val="tx1"/>
                </a:solidFill>
              </a:rPr>
              <a:t>&gt; à 10h de pratique</a:t>
            </a:r>
          </a:p>
          <a:p>
            <a:pPr marL="171450" indent="-171450" algn="ctr">
              <a:buFont typeface="Arial" panose="020B0604020202020204" pitchFamily="34" charset="0"/>
              <a:buChar char="•"/>
            </a:pPr>
            <a:r>
              <a:rPr lang="fr-FR" sz="1100" b="1" dirty="0">
                <a:solidFill>
                  <a:schemeClr val="tx1"/>
                </a:solidFill>
              </a:rPr>
              <a:t>8 APSA maxi en 6</a:t>
            </a:r>
            <a:r>
              <a:rPr lang="fr-FR" sz="1100" b="1" baseline="30000" dirty="0">
                <a:solidFill>
                  <a:schemeClr val="tx1"/>
                </a:solidFill>
              </a:rPr>
              <a:t>ème</a:t>
            </a:r>
            <a:r>
              <a:rPr lang="fr-FR" sz="1100" b="1" dirty="0">
                <a:solidFill>
                  <a:schemeClr val="tx1"/>
                </a:solidFill>
              </a:rPr>
              <a:t>, 6 maxi en 5</a:t>
            </a:r>
            <a:r>
              <a:rPr lang="fr-FR" sz="1100" b="1" baseline="30000" dirty="0">
                <a:solidFill>
                  <a:schemeClr val="tx1"/>
                </a:solidFill>
              </a:rPr>
              <a:t>ème</a:t>
            </a:r>
            <a:r>
              <a:rPr lang="fr-FR" sz="1100" b="1" dirty="0">
                <a:solidFill>
                  <a:schemeClr val="tx1"/>
                </a:solidFill>
              </a:rPr>
              <a:t>/4</a:t>
            </a:r>
            <a:r>
              <a:rPr lang="fr-FR" sz="1100" b="1" baseline="30000" dirty="0">
                <a:solidFill>
                  <a:schemeClr val="tx1"/>
                </a:solidFill>
              </a:rPr>
              <a:t>ème</a:t>
            </a:r>
            <a:r>
              <a:rPr lang="fr-FR" sz="1100" b="1" dirty="0">
                <a:solidFill>
                  <a:schemeClr val="tx1"/>
                </a:solidFill>
              </a:rPr>
              <a:t>/3ème</a:t>
            </a:r>
          </a:p>
        </p:txBody>
      </p:sp>
      <p:sp>
        <p:nvSpPr>
          <p:cNvPr id="10" name="Rectangle à coins arrondis 9"/>
          <p:cNvSpPr/>
          <p:nvPr/>
        </p:nvSpPr>
        <p:spPr>
          <a:xfrm>
            <a:off x="683568" y="5229200"/>
            <a:ext cx="2952328" cy="864096"/>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rgbClr val="C00000"/>
                </a:solidFill>
              </a:rPr>
              <a:t>Dans la définition des </a:t>
            </a:r>
            <a:r>
              <a:rPr lang="fr-FR" sz="1400" b="1" dirty="0">
                <a:solidFill>
                  <a:srgbClr val="C00000"/>
                </a:solidFill>
              </a:rPr>
              <a:t>acquisitions </a:t>
            </a:r>
            <a:r>
              <a:rPr lang="fr-FR" sz="1400" dirty="0">
                <a:solidFill>
                  <a:schemeClr val="tx1"/>
                </a:solidFill>
              </a:rPr>
              <a:t>: plus de niveaux de compétences attendues définis dans les APSA</a:t>
            </a:r>
          </a:p>
        </p:txBody>
      </p:sp>
      <p:sp>
        <p:nvSpPr>
          <p:cNvPr id="11" name="Rectangle à coins arrondis 10"/>
          <p:cNvSpPr/>
          <p:nvPr/>
        </p:nvSpPr>
        <p:spPr>
          <a:xfrm>
            <a:off x="5796136" y="5157192"/>
            <a:ext cx="2952328" cy="936104"/>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rgbClr val="C00000"/>
                </a:solidFill>
              </a:rPr>
              <a:t>Définir des compétences attendues  SOCLEES </a:t>
            </a:r>
            <a:r>
              <a:rPr lang="fr-FR" sz="1400" dirty="0">
                <a:solidFill>
                  <a:schemeClr val="tx1"/>
                </a:solidFill>
              </a:rPr>
              <a:t>dans les APSA programmées</a:t>
            </a:r>
            <a:endParaRPr lang="fr-FR" sz="1400" b="1" dirty="0">
              <a:solidFill>
                <a:srgbClr val="C00000"/>
              </a:solidFill>
            </a:endParaRPr>
          </a:p>
        </p:txBody>
      </p:sp>
      <p:sp>
        <p:nvSpPr>
          <p:cNvPr id="12" name="Flèche vers le bas 11"/>
          <p:cNvSpPr/>
          <p:nvPr/>
        </p:nvSpPr>
        <p:spPr>
          <a:xfrm>
            <a:off x="1763688" y="1988840"/>
            <a:ext cx="48463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Flèche vers le bas 12"/>
          <p:cNvSpPr/>
          <p:nvPr/>
        </p:nvSpPr>
        <p:spPr>
          <a:xfrm>
            <a:off x="1763688" y="3284984"/>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lèche vers le bas 13"/>
          <p:cNvSpPr/>
          <p:nvPr/>
        </p:nvSpPr>
        <p:spPr>
          <a:xfrm>
            <a:off x="1763688" y="4797152"/>
            <a:ext cx="4846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Flèche vers le bas 14"/>
          <p:cNvSpPr/>
          <p:nvPr/>
        </p:nvSpPr>
        <p:spPr>
          <a:xfrm>
            <a:off x="6948264" y="2060848"/>
            <a:ext cx="48463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Flèche vers le bas 15"/>
          <p:cNvSpPr/>
          <p:nvPr/>
        </p:nvSpPr>
        <p:spPr>
          <a:xfrm>
            <a:off x="6948264" y="3140968"/>
            <a:ext cx="484632"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Flèche vers le bas 16"/>
          <p:cNvSpPr/>
          <p:nvPr/>
        </p:nvSpPr>
        <p:spPr>
          <a:xfrm>
            <a:off x="7020272" y="4797152"/>
            <a:ext cx="48463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Ellipse 17"/>
          <p:cNvSpPr/>
          <p:nvPr/>
        </p:nvSpPr>
        <p:spPr>
          <a:xfrm>
            <a:off x="107504" y="6165304"/>
            <a:ext cx="9036496" cy="692696"/>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u="sng" dirty="0">
                <a:solidFill>
                  <a:schemeClr val="tx1"/>
                </a:solidFill>
              </a:rPr>
              <a:t>Pas de retour en arrière </a:t>
            </a:r>
            <a:r>
              <a:rPr lang="fr-FR" sz="1600" b="1" dirty="0">
                <a:solidFill>
                  <a:schemeClr val="tx1"/>
                </a:solidFill>
              </a:rPr>
              <a:t>: </a:t>
            </a:r>
            <a:r>
              <a:rPr lang="fr-FR" sz="1600" b="1" dirty="0">
                <a:solidFill>
                  <a:srgbClr val="C00000"/>
                </a:solidFill>
              </a:rPr>
              <a:t>une EPS équilibrée</a:t>
            </a:r>
            <a:r>
              <a:rPr lang="fr-FR" sz="1600" b="1" dirty="0">
                <a:solidFill>
                  <a:schemeClr val="tx1"/>
                </a:solidFill>
              </a:rPr>
              <a:t>, </a:t>
            </a:r>
            <a:r>
              <a:rPr lang="fr-FR" sz="1600" b="1" dirty="0">
                <a:solidFill>
                  <a:srgbClr val="C00000"/>
                </a:solidFill>
              </a:rPr>
              <a:t>des temps longs d’apprentissage</a:t>
            </a:r>
            <a:r>
              <a:rPr lang="fr-FR" sz="1600" b="1" dirty="0">
                <a:solidFill>
                  <a:schemeClr val="tx1"/>
                </a:solidFill>
              </a:rPr>
              <a:t>, des </a:t>
            </a:r>
            <a:r>
              <a:rPr lang="fr-FR" sz="1600" b="1" dirty="0">
                <a:solidFill>
                  <a:srgbClr val="C00000"/>
                </a:solidFill>
              </a:rPr>
              <a:t>choix communs </a:t>
            </a:r>
            <a:r>
              <a:rPr lang="fr-FR" sz="1600" b="1" dirty="0">
                <a:solidFill>
                  <a:schemeClr val="tx1"/>
                </a:solidFill>
              </a:rPr>
              <a:t>et </a:t>
            </a:r>
            <a:r>
              <a:rPr lang="fr-FR" sz="1600" b="1" dirty="0">
                <a:solidFill>
                  <a:srgbClr val="C00000"/>
                </a:solidFill>
              </a:rPr>
              <a:t>des acquisitions </a:t>
            </a:r>
            <a:r>
              <a:rPr lang="fr-FR" sz="1600" b="1" dirty="0" err="1">
                <a:solidFill>
                  <a:srgbClr val="C00000"/>
                </a:solidFill>
              </a:rPr>
              <a:t>soclées</a:t>
            </a:r>
            <a:endParaRPr lang="fr-FR" sz="1600" b="1" dirty="0">
              <a:solidFill>
                <a:srgbClr val="C00000"/>
              </a:solidFill>
            </a:endParaRPr>
          </a:p>
        </p:txBody>
      </p:sp>
      <p:sp>
        <p:nvSpPr>
          <p:cNvPr id="19" name="Flèche droite 18"/>
          <p:cNvSpPr/>
          <p:nvPr/>
        </p:nvSpPr>
        <p:spPr>
          <a:xfrm>
            <a:off x="3851920" y="2492896"/>
            <a:ext cx="165618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Flèche droite 19"/>
          <p:cNvSpPr/>
          <p:nvPr/>
        </p:nvSpPr>
        <p:spPr>
          <a:xfrm>
            <a:off x="3851920" y="3861048"/>
            <a:ext cx="165618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Flèche droite 20"/>
          <p:cNvSpPr/>
          <p:nvPr/>
        </p:nvSpPr>
        <p:spPr>
          <a:xfrm>
            <a:off x="3923928" y="5445224"/>
            <a:ext cx="158417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sz="quarter" idx="1"/>
            <p:extLst>
              <p:ext uri="{D42A27DB-BD31-4B8C-83A1-F6EECF244321}">
                <p14:modId xmlns:p14="http://schemas.microsoft.com/office/powerpoint/2010/main" val="3915203518"/>
              </p:ext>
            </p:extLst>
          </p:nvPr>
        </p:nvGraphicFramePr>
        <p:xfrm>
          <a:off x="323528" y="1556792"/>
          <a:ext cx="8297413" cy="4759960"/>
        </p:xfrm>
        <a:graphic>
          <a:graphicData uri="http://schemas.openxmlformats.org/drawingml/2006/table">
            <a:tbl>
              <a:tblPr firstRow="1" bandRow="1">
                <a:tableStyleId>{5C22544A-7EE6-4342-B048-85BDC9FD1C3A}</a:tableStyleId>
              </a:tblPr>
              <a:tblGrid>
                <a:gridCol w="720080">
                  <a:extLst>
                    <a:ext uri="{9D8B030D-6E8A-4147-A177-3AD203B41FA5}">
                      <a16:colId xmlns:a16="http://schemas.microsoft.com/office/drawing/2014/main" val="20000"/>
                    </a:ext>
                  </a:extLst>
                </a:gridCol>
                <a:gridCol w="864096">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1197659">
                  <a:extLst>
                    <a:ext uri="{9D8B030D-6E8A-4147-A177-3AD203B41FA5}">
                      <a16:colId xmlns:a16="http://schemas.microsoft.com/office/drawing/2014/main" val="20003"/>
                    </a:ext>
                  </a:extLst>
                </a:gridCol>
                <a:gridCol w="241286">
                  <a:extLst>
                    <a:ext uri="{9D8B030D-6E8A-4147-A177-3AD203B41FA5}">
                      <a16:colId xmlns:a16="http://schemas.microsoft.com/office/drawing/2014/main" val="20004"/>
                    </a:ext>
                  </a:extLst>
                </a:gridCol>
                <a:gridCol w="885581">
                  <a:extLst>
                    <a:ext uri="{9D8B030D-6E8A-4147-A177-3AD203B41FA5}">
                      <a16:colId xmlns:a16="http://schemas.microsoft.com/office/drawing/2014/main" val="20005"/>
                    </a:ext>
                  </a:extLst>
                </a:gridCol>
                <a:gridCol w="555794">
                  <a:extLst>
                    <a:ext uri="{9D8B030D-6E8A-4147-A177-3AD203B41FA5}">
                      <a16:colId xmlns:a16="http://schemas.microsoft.com/office/drawing/2014/main" val="20006"/>
                    </a:ext>
                  </a:extLst>
                </a:gridCol>
                <a:gridCol w="571072">
                  <a:extLst>
                    <a:ext uri="{9D8B030D-6E8A-4147-A177-3AD203B41FA5}">
                      <a16:colId xmlns:a16="http://schemas.microsoft.com/office/drawing/2014/main" val="20007"/>
                    </a:ext>
                  </a:extLst>
                </a:gridCol>
                <a:gridCol w="912731">
                  <a:extLst>
                    <a:ext uri="{9D8B030D-6E8A-4147-A177-3AD203B41FA5}">
                      <a16:colId xmlns:a16="http://schemas.microsoft.com/office/drawing/2014/main" val="20008"/>
                    </a:ext>
                  </a:extLst>
                </a:gridCol>
                <a:gridCol w="214136">
                  <a:extLst>
                    <a:ext uri="{9D8B030D-6E8A-4147-A177-3AD203B41FA5}">
                      <a16:colId xmlns:a16="http://schemas.microsoft.com/office/drawing/2014/main" val="20009"/>
                    </a:ext>
                  </a:extLst>
                </a:gridCol>
                <a:gridCol w="1126866">
                  <a:extLst>
                    <a:ext uri="{9D8B030D-6E8A-4147-A177-3AD203B41FA5}">
                      <a16:colId xmlns:a16="http://schemas.microsoft.com/office/drawing/2014/main" val="20010"/>
                    </a:ext>
                  </a:extLst>
                </a:gridCol>
              </a:tblGrid>
              <a:tr h="460648">
                <a:tc>
                  <a:txBody>
                    <a:bodyPr/>
                    <a:lstStyle/>
                    <a:p>
                      <a:pPr algn="ctr"/>
                      <a:r>
                        <a:rPr lang="fr-FR" b="1" dirty="0">
                          <a:solidFill>
                            <a:schemeClr val="tx1"/>
                          </a:solidFill>
                        </a:rPr>
                        <a:t>Cycle</a:t>
                      </a:r>
                      <a:r>
                        <a:rPr lang="fr-FR" dirty="0"/>
                        <a:t> </a:t>
                      </a:r>
                    </a:p>
                  </a:txBody>
                  <a:tcPr/>
                </a:tc>
                <a:tc>
                  <a:txBody>
                    <a:bodyPr/>
                    <a:lstStyle/>
                    <a:p>
                      <a:pPr algn="ctr"/>
                      <a:r>
                        <a:rPr lang="fr-FR" dirty="0"/>
                        <a:t>Année</a:t>
                      </a:r>
                    </a:p>
                  </a:txBody>
                  <a:tcPr/>
                </a:tc>
                <a:tc>
                  <a:txBody>
                    <a:bodyPr/>
                    <a:lstStyle/>
                    <a:p>
                      <a:pPr algn="ctr"/>
                      <a:r>
                        <a:rPr lang="fr-FR" dirty="0"/>
                        <a:t>Créneau</a:t>
                      </a:r>
                    </a:p>
                  </a:txBody>
                  <a:tcPr/>
                </a:tc>
                <a:tc gridSpan="2">
                  <a:txBody>
                    <a:bodyPr/>
                    <a:lstStyle/>
                    <a:p>
                      <a:pPr algn="ctr"/>
                      <a:r>
                        <a:rPr lang="fr-FR" dirty="0"/>
                        <a:t>1</a:t>
                      </a:r>
                      <a:r>
                        <a:rPr lang="fr-FR" baseline="30000" dirty="0"/>
                        <a:t>ere </a:t>
                      </a:r>
                      <a:r>
                        <a:rPr lang="fr-FR" dirty="0"/>
                        <a:t> Période</a:t>
                      </a:r>
                    </a:p>
                  </a:txBody>
                  <a:tcPr/>
                </a:tc>
                <a:tc hMerge="1">
                  <a:txBody>
                    <a:bodyPr/>
                    <a:lstStyle/>
                    <a:p>
                      <a:endParaRPr lang="fr-F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dirty="0"/>
                        <a:t>2</a:t>
                      </a:r>
                      <a:r>
                        <a:rPr lang="fr-FR" baseline="30000" dirty="0"/>
                        <a:t>ème  </a:t>
                      </a:r>
                      <a:r>
                        <a:rPr kumimoji="0" lang="fr-FR" sz="1800" b="1" i="0" u="none" strike="noStrike" kern="1200" cap="none" spc="0" normalizeH="0" baseline="0" noProof="0" dirty="0">
                          <a:ln>
                            <a:noFill/>
                          </a:ln>
                          <a:solidFill>
                            <a:prstClr val="white"/>
                          </a:solidFill>
                          <a:effectLst/>
                          <a:uLnTx/>
                          <a:uFillTx/>
                          <a:latin typeface="+mn-lt"/>
                          <a:ea typeface="+mn-ea"/>
                          <a:cs typeface="+mn-cs"/>
                        </a:rPr>
                        <a:t>Période</a:t>
                      </a:r>
                    </a:p>
                    <a:p>
                      <a:pPr algn="ctr"/>
                      <a:endParaRPr lang="fr-FR" dirty="0"/>
                    </a:p>
                  </a:txBody>
                  <a:tcPr/>
                </a:tc>
                <a:tc hMerge="1">
                  <a:txBody>
                    <a:bodyPr/>
                    <a:lstStyle/>
                    <a:p>
                      <a:endParaRPr lang="fr-F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dirty="0"/>
                        <a:t>3</a:t>
                      </a:r>
                      <a:r>
                        <a:rPr lang="fr-FR" baseline="30000" dirty="0"/>
                        <a:t>ème</a:t>
                      </a:r>
                      <a:r>
                        <a:rPr kumimoji="0" lang="fr-FR" sz="1800" b="1" i="0" u="none" strike="noStrike" kern="1200" cap="none" spc="0" normalizeH="0" baseline="0" noProof="0" dirty="0">
                          <a:ln>
                            <a:noFill/>
                          </a:ln>
                          <a:solidFill>
                            <a:prstClr val="white"/>
                          </a:solidFill>
                          <a:effectLst/>
                          <a:uLnTx/>
                          <a:uFillTx/>
                          <a:latin typeface="+mn-lt"/>
                          <a:ea typeface="+mn-ea"/>
                          <a:cs typeface="+mn-cs"/>
                        </a:rPr>
                        <a:t>Période</a:t>
                      </a:r>
                    </a:p>
                    <a:p>
                      <a:pPr algn="ctr"/>
                      <a:r>
                        <a:rPr lang="fr-FR" baseline="30000" dirty="0"/>
                        <a:t> </a:t>
                      </a:r>
                      <a:endParaRPr lang="fr-FR" dirty="0"/>
                    </a:p>
                  </a:txBody>
                  <a:tcPr/>
                </a:tc>
                <a:tc hMerge="1">
                  <a:txBody>
                    <a:bodyPr/>
                    <a:lstStyle/>
                    <a:p>
                      <a:endParaRPr lang="fr-F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mn-lt"/>
                          <a:ea typeface="+mn-ea"/>
                          <a:cs typeface="+mn-cs"/>
                        </a:rPr>
                        <a:t>4</a:t>
                      </a:r>
                      <a:r>
                        <a:rPr kumimoji="0" lang="fr-FR" sz="1800" b="1" i="0" u="none" strike="noStrike" kern="1200" cap="none" spc="0" normalizeH="0" baseline="30000" noProof="0" dirty="0">
                          <a:ln>
                            <a:noFill/>
                          </a:ln>
                          <a:solidFill>
                            <a:prstClr val="white"/>
                          </a:solidFill>
                          <a:effectLst/>
                          <a:uLnTx/>
                          <a:uFillTx/>
                          <a:latin typeface="+mn-lt"/>
                          <a:ea typeface="+mn-ea"/>
                          <a:cs typeface="+mn-cs"/>
                        </a:rPr>
                        <a:t>ème </a:t>
                      </a:r>
                      <a:r>
                        <a:rPr kumimoji="0" lang="fr-FR" sz="1800" b="1" i="0" u="none" strike="noStrike" kern="1200" cap="none" spc="0" normalizeH="0" baseline="0" noProof="0" dirty="0">
                          <a:ln>
                            <a:noFill/>
                          </a:ln>
                          <a:solidFill>
                            <a:prstClr val="white"/>
                          </a:solidFill>
                          <a:effectLst/>
                          <a:uLnTx/>
                          <a:uFillTx/>
                          <a:latin typeface="+mn-lt"/>
                          <a:ea typeface="+mn-ea"/>
                          <a:cs typeface="+mn-cs"/>
                        </a:rPr>
                        <a:t>Période</a:t>
                      </a:r>
                    </a:p>
                    <a:p>
                      <a:pPr algn="ctr"/>
                      <a:endParaRPr lang="fr-FR" dirty="0"/>
                    </a:p>
                  </a:txBody>
                  <a:tcPr/>
                </a:tc>
                <a:tc hMerge="1">
                  <a:txBody>
                    <a:bodyPr/>
                    <a:lstStyle/>
                    <a:p>
                      <a:endParaRPr lang="fr-FR"/>
                    </a:p>
                  </a:txBody>
                  <a:tcPr/>
                </a:tc>
                <a:extLst>
                  <a:ext uri="{0D108BD9-81ED-4DB2-BD59-A6C34878D82A}">
                    <a16:rowId xmlns:a16="http://schemas.microsoft.com/office/drawing/2014/main" val="10000"/>
                  </a:ext>
                </a:extLst>
              </a:tr>
              <a:tr h="370840">
                <a:tc rowSpan="2">
                  <a:txBody>
                    <a:bodyPr/>
                    <a:lstStyle/>
                    <a:p>
                      <a:pPr algn="ctr"/>
                      <a:endParaRPr lang="fr-FR" sz="2800" b="1" dirty="0"/>
                    </a:p>
                    <a:p>
                      <a:pPr algn="ctr"/>
                      <a:r>
                        <a:rPr lang="fr-FR" sz="2800" b="1" dirty="0"/>
                        <a:t>3</a:t>
                      </a:r>
                    </a:p>
                  </a:txBody>
                  <a:tcPr/>
                </a:tc>
                <a:tc rowSpan="2">
                  <a:txBody>
                    <a:bodyPr/>
                    <a:lstStyle/>
                    <a:p>
                      <a:pPr algn="ctr"/>
                      <a:r>
                        <a:rPr lang="fr-FR" b="1" dirty="0"/>
                        <a:t>6</a:t>
                      </a:r>
                      <a:r>
                        <a:rPr lang="fr-FR" b="1" baseline="30000" dirty="0"/>
                        <a:t>ème</a:t>
                      </a:r>
                      <a:r>
                        <a:rPr lang="fr-FR" b="1" dirty="0"/>
                        <a:t> </a:t>
                      </a:r>
                    </a:p>
                  </a:txBody>
                  <a:tcPr/>
                </a:tc>
                <a:tc>
                  <a:txBody>
                    <a:bodyPr/>
                    <a:lstStyle/>
                    <a:p>
                      <a:pPr algn="ctr"/>
                      <a:r>
                        <a:rPr lang="fr-FR" sz="1200" dirty="0"/>
                        <a:t>2h</a:t>
                      </a:r>
                    </a:p>
                  </a:txBody>
                  <a:tcPr/>
                </a:tc>
                <a:tc gridSpan="2">
                  <a:txBody>
                    <a:bodyPr/>
                    <a:lstStyle/>
                    <a:p>
                      <a:r>
                        <a:rPr lang="fr-FR" sz="1200" b="1" dirty="0">
                          <a:solidFill>
                            <a:srgbClr val="C00000"/>
                          </a:solidFill>
                        </a:rPr>
                        <a:t>Champ : 1</a:t>
                      </a:r>
                    </a:p>
                    <a:p>
                      <a:r>
                        <a:rPr lang="fr-FR" sz="1200" b="1" dirty="0">
                          <a:solidFill>
                            <a:srgbClr val="C00000"/>
                          </a:solidFill>
                        </a:rPr>
                        <a:t>APSA : course</a:t>
                      </a:r>
                      <a:r>
                        <a:rPr lang="fr-FR" sz="1200" b="1" baseline="0" dirty="0">
                          <a:solidFill>
                            <a:srgbClr val="C00000"/>
                          </a:solidFill>
                        </a:rPr>
                        <a:t> longue</a:t>
                      </a:r>
                      <a:endParaRPr lang="fr-FR" sz="1200" b="1" dirty="0">
                        <a:solidFill>
                          <a:srgbClr val="C00000"/>
                        </a:solidFill>
                      </a:endParaRPr>
                    </a:p>
                  </a:txBody>
                  <a:tcPr>
                    <a:solidFill>
                      <a:srgbClr val="00B0F0"/>
                    </a:solidFill>
                  </a:tcPr>
                </a:tc>
                <a:tc hMerge="1">
                  <a:txBody>
                    <a:bodyPr/>
                    <a:lstStyle/>
                    <a:p>
                      <a:endParaRPr lang="fr-FR"/>
                    </a:p>
                  </a:txBody>
                  <a:tcPr/>
                </a:tc>
                <a:tc gridSpan="2">
                  <a:txBody>
                    <a:bodyPr/>
                    <a:lstStyle/>
                    <a:p>
                      <a:r>
                        <a:rPr lang="fr-FR" sz="1200" dirty="0"/>
                        <a:t>Champ : 2</a:t>
                      </a:r>
                    </a:p>
                    <a:p>
                      <a:r>
                        <a:rPr lang="fr-FR" sz="1200" dirty="0"/>
                        <a:t>APSA : </a:t>
                      </a:r>
                      <a:r>
                        <a:rPr lang="fr-FR" sz="1200" b="0" dirty="0">
                          <a:effectLst/>
                        </a:rPr>
                        <a:t>Savoir</a:t>
                      </a:r>
                      <a:r>
                        <a:rPr lang="fr-FR" sz="1200" b="0" baseline="0" dirty="0">
                          <a:effectLst/>
                        </a:rPr>
                        <a:t> nager</a:t>
                      </a:r>
                      <a:endParaRPr lang="fr-FR" sz="1200" b="0" dirty="0">
                        <a:effectLst/>
                      </a:endParaRPr>
                    </a:p>
                  </a:txBody>
                  <a:tcPr>
                    <a:solidFill>
                      <a:schemeClr val="accent4"/>
                    </a:solidFill>
                  </a:tcPr>
                </a:tc>
                <a:tc hMerge="1">
                  <a:txBody>
                    <a:bodyPr/>
                    <a:lstStyle/>
                    <a:p>
                      <a:endParaRPr lang="fr-FR"/>
                    </a:p>
                  </a:txBody>
                  <a:tcPr/>
                </a:tc>
                <a:tc gridSpan="2">
                  <a:txBody>
                    <a:bodyPr/>
                    <a:lstStyle/>
                    <a:p>
                      <a:r>
                        <a:rPr lang="fr-FR" sz="1200" dirty="0"/>
                        <a:t>Champ : 3 </a:t>
                      </a:r>
                    </a:p>
                    <a:p>
                      <a:r>
                        <a:rPr lang="fr-FR" sz="1200" dirty="0"/>
                        <a:t>APSA : Danse</a:t>
                      </a:r>
                      <a:r>
                        <a:rPr lang="fr-FR" sz="1200" baseline="0" dirty="0"/>
                        <a:t> de création</a:t>
                      </a:r>
                      <a:endParaRPr lang="fr-FR" sz="1200" dirty="0"/>
                    </a:p>
                  </a:txBody>
                  <a:tcPr>
                    <a:solidFill>
                      <a:srgbClr val="FFFF00"/>
                    </a:solidFill>
                  </a:tcPr>
                </a:tc>
                <a:tc hMerge="1">
                  <a:txBody>
                    <a:bodyPr/>
                    <a:lstStyle/>
                    <a:p>
                      <a:endParaRPr lang="fr-F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C00000"/>
                          </a:solidFill>
                          <a:effectLst/>
                          <a:uLnTx/>
                          <a:uFillTx/>
                          <a:latin typeface="+mn-lt"/>
                          <a:ea typeface="+mn-ea"/>
                          <a:cs typeface="+mn-cs"/>
                        </a:rPr>
                        <a:t>Champ : 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C00000"/>
                          </a:solidFill>
                          <a:effectLst/>
                          <a:uLnTx/>
                          <a:uFillTx/>
                          <a:latin typeface="+mn-lt"/>
                          <a:ea typeface="+mn-ea"/>
                          <a:cs typeface="+mn-cs"/>
                        </a:rPr>
                        <a:t>APSA : Jeux de raquette</a:t>
                      </a:r>
                      <a:endParaRPr lang="fr-FR" sz="1200" b="1" dirty="0">
                        <a:solidFill>
                          <a:srgbClr val="C00000"/>
                        </a:solidFill>
                      </a:endParaRPr>
                    </a:p>
                  </a:txBody>
                  <a:tcPr>
                    <a:solidFill>
                      <a:srgbClr val="92D050"/>
                    </a:solidFill>
                  </a:tcPr>
                </a:tc>
                <a:tc hMerge="1">
                  <a:txBody>
                    <a:bodyPr/>
                    <a:lstStyle/>
                    <a:p>
                      <a:endParaRPr lang="fr-FR"/>
                    </a:p>
                  </a:txBody>
                  <a:tcPr/>
                </a:tc>
                <a:extLst>
                  <a:ext uri="{0D108BD9-81ED-4DB2-BD59-A6C34878D82A}">
                    <a16:rowId xmlns:a16="http://schemas.microsoft.com/office/drawing/2014/main" val="10001"/>
                  </a:ext>
                </a:extLst>
              </a:tr>
              <a:tr h="370840">
                <a:tc vMerge="1">
                  <a:txBody>
                    <a:bodyPr/>
                    <a:lstStyle/>
                    <a:p>
                      <a:endParaRPr lang="fr-FR" dirty="0"/>
                    </a:p>
                  </a:txBody>
                  <a:tcPr/>
                </a:tc>
                <a:tc vMerge="1">
                  <a:txBody>
                    <a:bodyPr/>
                    <a:lstStyle/>
                    <a:p>
                      <a:pPr algn="ctr"/>
                      <a:endParaRPr lang="fr-FR" dirty="0"/>
                    </a:p>
                  </a:txBody>
                  <a:tcPr/>
                </a:tc>
                <a:tc>
                  <a:txBody>
                    <a:bodyPr/>
                    <a:lstStyle/>
                    <a:p>
                      <a:pPr algn="ctr"/>
                      <a:r>
                        <a:rPr lang="fr-FR" sz="1200" dirty="0"/>
                        <a:t>2h </a:t>
                      </a:r>
                    </a:p>
                  </a:txBody>
                  <a:tcPr/>
                </a:tc>
                <a:tc gridSpan="2">
                  <a:txBody>
                    <a:bodyPr/>
                    <a:lstStyle/>
                    <a:p>
                      <a:r>
                        <a:rPr lang="fr-FR" sz="1200" dirty="0"/>
                        <a:t>Champ : 4</a:t>
                      </a:r>
                    </a:p>
                    <a:p>
                      <a:r>
                        <a:rPr lang="fr-FR" sz="1200" dirty="0"/>
                        <a:t>APSA : Je</a:t>
                      </a:r>
                      <a:r>
                        <a:rPr lang="fr-FR" sz="1200" b="0" dirty="0"/>
                        <a:t>ux </a:t>
                      </a:r>
                      <a:r>
                        <a:rPr lang="fr-FR" sz="1200" b="0" dirty="0">
                          <a:solidFill>
                            <a:schemeClr val="tx1"/>
                          </a:solidFill>
                        </a:rPr>
                        <a:t>pré-sportifs</a:t>
                      </a:r>
                      <a:endParaRPr lang="fr-FR" sz="1200" b="0" dirty="0">
                        <a:solidFill>
                          <a:srgbClr val="FF0000"/>
                        </a:solidFill>
                      </a:endParaRPr>
                    </a:p>
                  </a:txBody>
                  <a:tcPr>
                    <a:solidFill>
                      <a:srgbClr val="92D050"/>
                    </a:solidFill>
                  </a:tcPr>
                </a:tc>
                <a:tc hMerge="1">
                  <a:txBody>
                    <a:bodyPr/>
                    <a:lstStyle/>
                    <a:p>
                      <a:endParaRPr lang="fr-FR"/>
                    </a:p>
                  </a:txBody>
                  <a:tcPr/>
                </a:tc>
                <a:tc gridSpan="2">
                  <a:txBody>
                    <a:bodyPr/>
                    <a:lstStyle/>
                    <a:p>
                      <a:r>
                        <a:rPr lang="fr-FR" sz="1200" b="1" dirty="0">
                          <a:solidFill>
                            <a:srgbClr val="C00000"/>
                          </a:solidFill>
                        </a:rPr>
                        <a:t>Champ : 3</a:t>
                      </a:r>
                    </a:p>
                    <a:p>
                      <a:r>
                        <a:rPr lang="fr-FR" sz="1200" b="1" dirty="0">
                          <a:solidFill>
                            <a:srgbClr val="C00000"/>
                          </a:solidFill>
                        </a:rPr>
                        <a:t>APSA : Activités gymniques</a:t>
                      </a:r>
                    </a:p>
                  </a:txBody>
                  <a:tcPr>
                    <a:solidFill>
                      <a:srgbClr val="FFFF00"/>
                    </a:solidFill>
                  </a:tcPr>
                </a:tc>
                <a:tc hMerge="1">
                  <a:txBody>
                    <a:bodyPr/>
                    <a:lstStyle/>
                    <a:p>
                      <a:endParaRPr lang="fr-FR"/>
                    </a:p>
                  </a:txBody>
                  <a:tcPr/>
                </a:tc>
                <a:tc gridSpan="2">
                  <a:txBody>
                    <a:bodyPr/>
                    <a:lstStyle/>
                    <a:p>
                      <a:r>
                        <a:rPr lang="fr-FR" sz="1200" dirty="0">
                          <a:solidFill>
                            <a:srgbClr val="C00000"/>
                          </a:solidFill>
                        </a:rPr>
                        <a:t>Champ : 2</a:t>
                      </a:r>
                    </a:p>
                    <a:p>
                      <a:r>
                        <a:rPr lang="fr-FR" sz="1200" dirty="0">
                          <a:solidFill>
                            <a:srgbClr val="C00000"/>
                          </a:solidFill>
                        </a:rPr>
                        <a:t>APSA : </a:t>
                      </a:r>
                      <a:r>
                        <a:rPr lang="fr-FR" sz="1200" b="1" dirty="0">
                          <a:solidFill>
                            <a:srgbClr val="C00000"/>
                          </a:solidFill>
                        </a:rPr>
                        <a:t>Parcours d’orientation</a:t>
                      </a:r>
                    </a:p>
                  </a:txBody>
                  <a:tcPr>
                    <a:solidFill>
                      <a:schemeClr val="accent4"/>
                    </a:solidFill>
                  </a:tcPr>
                </a:tc>
                <a:tc hMerge="1">
                  <a:txBody>
                    <a:bodyPr/>
                    <a:lstStyle/>
                    <a:p>
                      <a:endParaRPr lang="fr-FR"/>
                    </a:p>
                  </a:txBody>
                  <a:tcPr/>
                </a:tc>
                <a:tc gridSpan="2">
                  <a:txBody>
                    <a:bodyPr/>
                    <a:lstStyle/>
                    <a:p>
                      <a:r>
                        <a:rPr lang="fr-FR" sz="1200" dirty="0"/>
                        <a:t>Champ</a:t>
                      </a:r>
                      <a:r>
                        <a:rPr lang="fr-FR" sz="1200" baseline="0" dirty="0"/>
                        <a:t>  4:</a:t>
                      </a:r>
                    </a:p>
                    <a:p>
                      <a:r>
                        <a:rPr lang="fr-FR" sz="1200" baseline="0" dirty="0"/>
                        <a:t>APSA: Jeu de lutte</a:t>
                      </a:r>
                      <a:endParaRPr lang="fr-FR" sz="1200" dirty="0"/>
                    </a:p>
                  </a:txBody>
                  <a:tcPr>
                    <a:solidFill>
                      <a:srgbClr val="92D050"/>
                    </a:solidFill>
                  </a:tcPr>
                </a:tc>
                <a:tc hMerge="1">
                  <a:txBody>
                    <a:bodyPr/>
                    <a:lstStyle/>
                    <a:p>
                      <a:endParaRPr lang="fr-FR"/>
                    </a:p>
                  </a:txBody>
                  <a:tcPr/>
                </a:tc>
                <a:extLst>
                  <a:ext uri="{0D108BD9-81ED-4DB2-BD59-A6C34878D82A}">
                    <a16:rowId xmlns:a16="http://schemas.microsoft.com/office/drawing/2014/main" val="10002"/>
                  </a:ext>
                </a:extLst>
              </a:tr>
              <a:tr h="370840">
                <a:tc rowSpan="4">
                  <a:txBody>
                    <a:bodyPr/>
                    <a:lstStyle/>
                    <a:p>
                      <a:pPr algn="ctr"/>
                      <a:endParaRPr lang="fr-FR" sz="2800" b="1" dirty="0"/>
                    </a:p>
                    <a:p>
                      <a:pPr algn="ctr"/>
                      <a:endParaRPr lang="fr-FR" sz="2800" b="1" dirty="0"/>
                    </a:p>
                    <a:p>
                      <a:pPr algn="ctr"/>
                      <a:endParaRPr lang="fr-FR" sz="2800" b="1" dirty="0"/>
                    </a:p>
                    <a:p>
                      <a:pPr algn="ctr"/>
                      <a:r>
                        <a:rPr lang="fr-FR" sz="2800" b="1" dirty="0"/>
                        <a:t>4</a:t>
                      </a:r>
                    </a:p>
                  </a:txBody>
                  <a:tcPr/>
                </a:tc>
                <a:tc>
                  <a:txBody>
                    <a:bodyPr/>
                    <a:lstStyle/>
                    <a:p>
                      <a:pPr algn="ctr"/>
                      <a:r>
                        <a:rPr lang="fr-FR" b="1" dirty="0">
                          <a:solidFill>
                            <a:schemeClr val="tx1"/>
                          </a:solidFill>
                        </a:rPr>
                        <a:t>Année </a:t>
                      </a:r>
                    </a:p>
                  </a:txBody>
                  <a:tcPr>
                    <a:solidFill>
                      <a:schemeClr val="accent1">
                        <a:lumMod val="60000"/>
                        <a:lumOff val="40000"/>
                      </a:schemeClr>
                    </a:solidFill>
                  </a:tcPr>
                </a:tc>
                <a:tc>
                  <a:txBody>
                    <a:bodyPr/>
                    <a:lstStyle/>
                    <a:p>
                      <a:pPr algn="ctr"/>
                      <a:r>
                        <a:rPr lang="fr-FR" sz="1600" dirty="0">
                          <a:solidFill>
                            <a:schemeClr val="tx1"/>
                          </a:solidFill>
                        </a:rPr>
                        <a:t>Créneau</a:t>
                      </a:r>
                    </a:p>
                  </a:txBody>
                  <a:tcPr>
                    <a:solidFill>
                      <a:schemeClr val="accent1">
                        <a:lumMod val="60000"/>
                        <a:lumOff val="40000"/>
                      </a:schemeClr>
                    </a:solidFill>
                  </a:tcPr>
                </a:tc>
                <a:tc>
                  <a:txBody>
                    <a:bodyPr/>
                    <a:lstStyle/>
                    <a:p>
                      <a:r>
                        <a:rPr lang="fr-FR" sz="1200" b="1" dirty="0">
                          <a:solidFill>
                            <a:schemeClr val="tx1"/>
                          </a:solidFill>
                          <a:effectLst>
                            <a:outerShdw blurRad="38100" dist="38100" dir="2700000" algn="tl">
                              <a:srgbClr val="000000">
                                <a:alpha val="43137"/>
                              </a:srgbClr>
                            </a:outerShdw>
                          </a:effectLst>
                        </a:rPr>
                        <a:t>1</a:t>
                      </a:r>
                      <a:r>
                        <a:rPr lang="fr-FR" sz="1200" b="1" baseline="30000" dirty="0">
                          <a:solidFill>
                            <a:schemeClr val="tx1"/>
                          </a:solidFill>
                          <a:effectLst>
                            <a:outerShdw blurRad="38100" dist="38100" dir="2700000" algn="tl">
                              <a:srgbClr val="000000">
                                <a:alpha val="43137"/>
                              </a:srgbClr>
                            </a:outerShdw>
                          </a:effectLst>
                        </a:rPr>
                        <a:t>ère</a:t>
                      </a:r>
                      <a:r>
                        <a:rPr lang="fr-FR" sz="1200" b="1" dirty="0">
                          <a:solidFill>
                            <a:schemeClr val="tx1"/>
                          </a:solidFill>
                          <a:effectLst>
                            <a:outerShdw blurRad="38100" dist="38100" dir="2700000" algn="tl">
                              <a:srgbClr val="000000">
                                <a:alpha val="43137"/>
                              </a:srgbClr>
                            </a:outerShdw>
                          </a:effectLst>
                        </a:rPr>
                        <a:t> Période</a:t>
                      </a:r>
                    </a:p>
                  </a:txBody>
                  <a:tcPr>
                    <a:solidFill>
                      <a:schemeClr val="accent1">
                        <a:lumMod val="60000"/>
                        <a:lumOff val="40000"/>
                      </a:schemeClr>
                    </a:solidFill>
                  </a:tcPr>
                </a:tc>
                <a:tc gridSpan="2">
                  <a:txBody>
                    <a:bodyPr/>
                    <a:lstStyle/>
                    <a:p>
                      <a:r>
                        <a:rPr lang="fr-FR" sz="1200" b="1" dirty="0">
                          <a:solidFill>
                            <a:schemeClr val="tx1"/>
                          </a:solidFill>
                          <a:effectLst>
                            <a:outerShdw blurRad="38100" dist="38100" dir="2700000" algn="tl">
                              <a:srgbClr val="000000">
                                <a:alpha val="43137"/>
                              </a:srgbClr>
                            </a:outerShdw>
                          </a:effectLst>
                        </a:rPr>
                        <a:t>2ème Période</a:t>
                      </a:r>
                    </a:p>
                  </a:txBody>
                  <a:tcPr>
                    <a:solidFill>
                      <a:schemeClr val="accent1">
                        <a:lumMod val="60000"/>
                        <a:lumOff val="40000"/>
                      </a:schemeClr>
                    </a:solidFill>
                  </a:tcPr>
                </a:tc>
                <a:tc hMerge="1">
                  <a:txBody>
                    <a:bodyPr/>
                    <a:lstStyle/>
                    <a:p>
                      <a:endParaRPr lang="fr-FR" sz="1200" dirty="0"/>
                    </a:p>
                  </a:txBody>
                  <a:tcPr>
                    <a:solidFill>
                      <a:srgbClr val="FFFF00"/>
                    </a:solidFill>
                  </a:tcPr>
                </a:tc>
                <a:tc gridSpan="2">
                  <a:txBody>
                    <a:bodyPr/>
                    <a:lstStyle/>
                    <a:p>
                      <a:r>
                        <a:rPr lang="fr-FR" sz="1200" b="1" dirty="0">
                          <a:solidFill>
                            <a:schemeClr val="tx1"/>
                          </a:solidFill>
                          <a:effectLst>
                            <a:outerShdw blurRad="38100" dist="38100" dir="2700000" algn="tl">
                              <a:srgbClr val="000000">
                                <a:alpha val="43137"/>
                              </a:srgbClr>
                            </a:outerShdw>
                          </a:effectLst>
                        </a:rPr>
                        <a:t>3</a:t>
                      </a:r>
                      <a:r>
                        <a:rPr lang="fr-FR" sz="1200" b="1" baseline="30000" dirty="0">
                          <a:solidFill>
                            <a:schemeClr val="tx1"/>
                          </a:solidFill>
                          <a:effectLst>
                            <a:outerShdw blurRad="38100" dist="38100" dir="2700000" algn="tl">
                              <a:srgbClr val="000000">
                                <a:alpha val="43137"/>
                              </a:srgbClr>
                            </a:outerShdw>
                          </a:effectLst>
                        </a:rPr>
                        <a:t>ème</a:t>
                      </a:r>
                      <a:r>
                        <a:rPr lang="fr-FR" sz="1200" b="1" dirty="0">
                          <a:solidFill>
                            <a:schemeClr val="tx1"/>
                          </a:solidFill>
                          <a:effectLst>
                            <a:outerShdw blurRad="38100" dist="38100" dir="2700000" algn="tl">
                              <a:srgbClr val="000000">
                                <a:alpha val="43137"/>
                              </a:srgbClr>
                            </a:outerShdw>
                          </a:effectLst>
                        </a:rPr>
                        <a:t> Période</a:t>
                      </a:r>
                    </a:p>
                  </a:txBody>
                  <a:tcPr>
                    <a:solidFill>
                      <a:schemeClr val="accent1">
                        <a:lumMod val="60000"/>
                        <a:lumOff val="40000"/>
                      </a:schemeClr>
                    </a:solidFill>
                  </a:tcPr>
                </a:tc>
                <a:tc hMerge="1">
                  <a:txBody>
                    <a:bodyPr/>
                    <a:lstStyle/>
                    <a:p>
                      <a:endParaRPr lang="fr-FR" sz="1200" dirty="0"/>
                    </a:p>
                  </a:txBody>
                  <a:tcPr>
                    <a:solidFill>
                      <a:srgbClr val="92D050"/>
                    </a:solidFill>
                  </a:tcPr>
                </a:tc>
                <a:tc gridSpan="2">
                  <a:txBody>
                    <a:bodyPr/>
                    <a:lstStyle/>
                    <a:p>
                      <a:r>
                        <a:rPr lang="fr-FR" sz="1200" b="1" dirty="0">
                          <a:solidFill>
                            <a:schemeClr val="tx1"/>
                          </a:solidFill>
                          <a:effectLst>
                            <a:outerShdw blurRad="38100" dist="38100" dir="2700000" algn="tl">
                              <a:srgbClr val="000000">
                                <a:alpha val="43137"/>
                              </a:srgbClr>
                            </a:outerShdw>
                          </a:effectLst>
                        </a:rPr>
                        <a:t>4</a:t>
                      </a:r>
                      <a:r>
                        <a:rPr lang="fr-FR" sz="1200" b="1" baseline="30000" dirty="0">
                          <a:solidFill>
                            <a:schemeClr val="tx1"/>
                          </a:solidFill>
                          <a:effectLst>
                            <a:outerShdw blurRad="38100" dist="38100" dir="2700000" algn="tl">
                              <a:srgbClr val="000000">
                                <a:alpha val="43137"/>
                              </a:srgbClr>
                            </a:outerShdw>
                          </a:effectLst>
                        </a:rPr>
                        <a:t>ème</a:t>
                      </a:r>
                      <a:r>
                        <a:rPr lang="fr-FR" sz="1200" b="1" dirty="0">
                          <a:solidFill>
                            <a:schemeClr val="tx1"/>
                          </a:solidFill>
                          <a:effectLst>
                            <a:outerShdw blurRad="38100" dist="38100" dir="2700000" algn="tl">
                              <a:srgbClr val="000000">
                                <a:alpha val="43137"/>
                              </a:srgbClr>
                            </a:outerShdw>
                          </a:effectLst>
                        </a:rPr>
                        <a:t> Période</a:t>
                      </a:r>
                    </a:p>
                  </a:txBody>
                  <a:tcPr>
                    <a:solidFill>
                      <a:schemeClr val="accent1">
                        <a:lumMod val="60000"/>
                        <a:lumOff val="40000"/>
                      </a:schemeClr>
                    </a:solidFill>
                  </a:tcPr>
                </a:tc>
                <a:tc hMerge="1">
                  <a:txBody>
                    <a:bodyPr/>
                    <a:lstStyle/>
                    <a:p>
                      <a:endParaRPr lang="fr-FR" sz="1200" dirty="0"/>
                    </a:p>
                  </a:txBody>
                  <a:tcPr>
                    <a:solidFill>
                      <a:srgbClr val="92D050"/>
                    </a:solidFill>
                  </a:tcPr>
                </a:tc>
                <a:tc>
                  <a:txBody>
                    <a:bodyPr/>
                    <a:lstStyle/>
                    <a:p>
                      <a:r>
                        <a:rPr lang="fr-FR" sz="1200" b="1" dirty="0">
                          <a:solidFill>
                            <a:schemeClr val="tx1"/>
                          </a:solidFill>
                          <a:effectLst>
                            <a:outerShdw blurRad="38100" dist="38100" dir="2700000" algn="tl">
                              <a:srgbClr val="000000">
                                <a:alpha val="43137"/>
                              </a:srgbClr>
                            </a:outerShdw>
                          </a:effectLst>
                        </a:rPr>
                        <a:t>5</a:t>
                      </a:r>
                      <a:r>
                        <a:rPr lang="fr-FR" sz="1200" b="1" baseline="30000" dirty="0">
                          <a:solidFill>
                            <a:schemeClr val="tx1"/>
                          </a:solidFill>
                          <a:effectLst>
                            <a:outerShdw blurRad="38100" dist="38100" dir="2700000" algn="tl">
                              <a:srgbClr val="000000">
                                <a:alpha val="43137"/>
                              </a:srgbClr>
                            </a:outerShdw>
                          </a:effectLst>
                        </a:rPr>
                        <a:t>ème</a:t>
                      </a:r>
                      <a:r>
                        <a:rPr lang="fr-FR" sz="1200" b="1" dirty="0">
                          <a:solidFill>
                            <a:schemeClr val="tx1"/>
                          </a:solidFill>
                          <a:effectLst>
                            <a:outerShdw blurRad="38100" dist="38100" dir="2700000" algn="tl">
                              <a:srgbClr val="000000">
                                <a:alpha val="43137"/>
                              </a:srgbClr>
                            </a:outerShdw>
                          </a:effectLst>
                        </a:rPr>
                        <a:t> Période</a:t>
                      </a:r>
                    </a:p>
                  </a:txBody>
                  <a:tcPr>
                    <a:solidFill>
                      <a:schemeClr val="accent1">
                        <a:lumMod val="60000"/>
                        <a:lumOff val="40000"/>
                      </a:schemeClr>
                    </a:solidFill>
                  </a:tcPr>
                </a:tc>
                <a:extLst>
                  <a:ext uri="{0D108BD9-81ED-4DB2-BD59-A6C34878D82A}">
                    <a16:rowId xmlns:a16="http://schemas.microsoft.com/office/drawing/2014/main" val="10003"/>
                  </a:ext>
                </a:extLst>
              </a:tr>
              <a:tr h="370840">
                <a:tc vMerge="1">
                  <a:txBody>
                    <a:bodyPr/>
                    <a:lstStyle/>
                    <a:p>
                      <a:pPr algn="ctr"/>
                      <a:endParaRPr lang="fr-FR" dirty="0"/>
                    </a:p>
                  </a:txBody>
                  <a:tcPr/>
                </a:tc>
                <a:tc>
                  <a:txBody>
                    <a:bodyPr/>
                    <a:lstStyle/>
                    <a:p>
                      <a:pPr algn="ctr"/>
                      <a:r>
                        <a:rPr lang="fr-FR" b="1" dirty="0"/>
                        <a:t>5</a:t>
                      </a:r>
                      <a:r>
                        <a:rPr lang="fr-FR" b="1" baseline="30000" dirty="0"/>
                        <a:t>ème</a:t>
                      </a:r>
                      <a:r>
                        <a:rPr lang="fr-FR" b="1" dirty="0"/>
                        <a:t> </a:t>
                      </a:r>
                    </a:p>
                  </a:txBody>
                  <a:tcPr/>
                </a:tc>
                <a:tc>
                  <a:txBody>
                    <a:bodyPr/>
                    <a:lstStyle/>
                    <a:p>
                      <a:pPr algn="ctr"/>
                      <a:r>
                        <a:rPr lang="fr-FR" sz="1200" dirty="0"/>
                        <a:t>2h+1h</a:t>
                      </a:r>
                    </a:p>
                    <a:p>
                      <a:pPr algn="ctr"/>
                      <a:r>
                        <a:rPr lang="fr-FR" sz="1200" dirty="0"/>
                        <a:t>Ou 2h/4h quinzaine </a:t>
                      </a:r>
                    </a:p>
                  </a:txBody>
                  <a:tcPr/>
                </a:tc>
                <a:tc>
                  <a:txBody>
                    <a:bodyPr/>
                    <a:lstStyle/>
                    <a:p>
                      <a:r>
                        <a:rPr lang="fr-FR" sz="1200" b="1" dirty="0">
                          <a:solidFill>
                            <a:srgbClr val="C00000"/>
                          </a:solidFill>
                        </a:rPr>
                        <a:t>Champ : 1</a:t>
                      </a:r>
                    </a:p>
                    <a:p>
                      <a:r>
                        <a:rPr lang="fr-FR" sz="1200" b="1" dirty="0">
                          <a:solidFill>
                            <a:srgbClr val="C00000"/>
                          </a:solidFill>
                        </a:rPr>
                        <a:t>APSA : ½ Fond</a:t>
                      </a:r>
                    </a:p>
                  </a:txBody>
                  <a:tcPr>
                    <a:solidFill>
                      <a:srgbClr val="00B0F0"/>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prstClr val="black"/>
                          </a:solidFill>
                          <a:effectLst/>
                          <a:uLnTx/>
                          <a:uFillTx/>
                          <a:latin typeface="+mn-lt"/>
                          <a:ea typeface="+mn-ea"/>
                          <a:cs typeface="+mn-cs"/>
                        </a:rPr>
                        <a:t>Champ : 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prstClr val="black"/>
                          </a:solidFill>
                          <a:effectLst/>
                          <a:uLnTx/>
                          <a:uFillTx/>
                          <a:latin typeface="+mn-lt"/>
                          <a:ea typeface="+mn-ea"/>
                          <a:cs typeface="+mn-cs"/>
                        </a:rPr>
                        <a:t>APSA :</a:t>
                      </a:r>
                      <a:r>
                        <a:rPr kumimoji="0" lang="fr-FR" sz="1200" b="0" i="0" u="none" strike="noStrike" kern="1200" cap="none" spc="0" normalizeH="0" baseline="0" noProof="0" dirty="0">
                          <a:ln>
                            <a:noFill/>
                          </a:ln>
                          <a:solidFill>
                            <a:schemeClr val="tx1"/>
                          </a:solidFill>
                          <a:effectLst/>
                          <a:uLnTx/>
                          <a:uFillTx/>
                          <a:latin typeface="+mn-lt"/>
                          <a:ea typeface="+mn-ea"/>
                          <a:cs typeface="+mn-cs"/>
                        </a:rPr>
                        <a:t> Volley-ball</a:t>
                      </a:r>
                      <a:endParaRPr kumimoji="0" lang="fr-FR" sz="1200" b="0" i="0" u="none" strike="noStrike" kern="1200" cap="none" spc="0" normalizeH="0" baseline="0" noProof="0" dirty="0">
                        <a:ln>
                          <a:noFill/>
                        </a:ln>
                        <a:solidFill>
                          <a:srgbClr val="FF0000"/>
                        </a:solidFill>
                        <a:effectLst/>
                        <a:uLnTx/>
                        <a:uFillTx/>
                        <a:latin typeface="+mn-lt"/>
                        <a:ea typeface="+mn-ea"/>
                        <a:cs typeface="+mn-cs"/>
                      </a:endParaRPr>
                    </a:p>
                  </a:txBody>
                  <a:tcPr>
                    <a:solidFill>
                      <a:srgbClr val="92D050"/>
                    </a:solidFill>
                  </a:tcPr>
                </a:tc>
                <a:tc hMerge="1">
                  <a:txBody>
                    <a:bodyPr/>
                    <a:lstStyle/>
                    <a:p>
                      <a:endParaRPr lang="fr-FR" sz="1200" dirty="0"/>
                    </a:p>
                  </a:txBody>
                  <a:tcPr>
                    <a:solidFill>
                      <a:srgbClr val="FFFF00"/>
                    </a:solidFill>
                  </a:tcPr>
                </a:tc>
                <a:tc gridSpan="2">
                  <a:txBody>
                    <a:bodyPr/>
                    <a:lstStyle/>
                    <a:p>
                      <a:r>
                        <a:rPr lang="fr-FR" sz="1200" b="1" dirty="0">
                          <a:solidFill>
                            <a:srgbClr val="C00000"/>
                          </a:solidFill>
                        </a:rPr>
                        <a:t>Champ : 3</a:t>
                      </a:r>
                    </a:p>
                    <a:p>
                      <a:r>
                        <a:rPr lang="fr-FR" sz="1200" b="1" dirty="0">
                          <a:solidFill>
                            <a:srgbClr val="C00000"/>
                          </a:solidFill>
                        </a:rPr>
                        <a:t>APSA : Acrosport</a:t>
                      </a:r>
                    </a:p>
                  </a:txBody>
                  <a:tcPr>
                    <a:solidFill>
                      <a:srgbClr val="FFFF00"/>
                    </a:solidFill>
                  </a:tcPr>
                </a:tc>
                <a:tc hMerge="1">
                  <a:txBody>
                    <a:bodyPr/>
                    <a:lstStyle/>
                    <a:p>
                      <a:endParaRPr lang="fr-FR" sz="1200" dirty="0"/>
                    </a:p>
                  </a:txBody>
                  <a:tcPr>
                    <a:solidFill>
                      <a:srgbClr val="92D050"/>
                    </a:solidFill>
                  </a:tcPr>
                </a:tc>
                <a:tc gridSpan="2">
                  <a:txBody>
                    <a:bodyPr/>
                    <a:lstStyle/>
                    <a:p>
                      <a:r>
                        <a:rPr lang="fr-FR" sz="1200" dirty="0"/>
                        <a:t>Champ : 1</a:t>
                      </a:r>
                    </a:p>
                    <a:p>
                      <a:r>
                        <a:rPr lang="fr-FR" sz="1200" dirty="0"/>
                        <a:t>APSA : Relais-Vitesse</a:t>
                      </a:r>
                    </a:p>
                    <a:p>
                      <a:endParaRPr lang="fr-FR" sz="1200" dirty="0"/>
                    </a:p>
                  </a:txBody>
                  <a:tcPr>
                    <a:solidFill>
                      <a:srgbClr val="00B0F0"/>
                    </a:solidFill>
                  </a:tcPr>
                </a:tc>
                <a:tc hMerge="1">
                  <a:txBody>
                    <a:bodyPr/>
                    <a:lstStyle/>
                    <a:p>
                      <a:endParaRPr lang="fr-F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a:solidFill>
                            <a:srgbClr val="C00000"/>
                          </a:solidFill>
                        </a:rPr>
                        <a:t>Champ:</a:t>
                      </a:r>
                      <a:r>
                        <a:rPr lang="fr-FR" sz="1200" baseline="0" dirty="0">
                          <a:solidFill>
                            <a:srgbClr val="C00000"/>
                          </a:solidFill>
                        </a:rPr>
                        <a:t> 2</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a:solidFill>
                            <a:srgbClr val="C00000"/>
                          </a:solidFill>
                        </a:rPr>
                        <a:t>APSA: </a:t>
                      </a:r>
                      <a:r>
                        <a:rPr lang="fr-FR" sz="1200" b="1" dirty="0">
                          <a:solidFill>
                            <a:srgbClr val="C00000"/>
                          </a:solidFill>
                        </a:rPr>
                        <a:t>Course d’orientation</a:t>
                      </a:r>
                    </a:p>
                    <a:p>
                      <a:endParaRPr lang="fr-FR" sz="1200" dirty="0"/>
                    </a:p>
                  </a:txBody>
                  <a:tcPr>
                    <a:solidFill>
                      <a:schemeClr val="bg2">
                        <a:lumMod val="75000"/>
                      </a:schemeClr>
                    </a:solidFill>
                  </a:tcPr>
                </a:tc>
                <a:extLst>
                  <a:ext uri="{0D108BD9-81ED-4DB2-BD59-A6C34878D82A}">
                    <a16:rowId xmlns:a16="http://schemas.microsoft.com/office/drawing/2014/main" val="10004"/>
                  </a:ext>
                </a:extLst>
              </a:tr>
              <a:tr h="370840">
                <a:tc vMerge="1">
                  <a:txBody>
                    <a:bodyPr/>
                    <a:lstStyle/>
                    <a:p>
                      <a:endParaRPr lang="fr-FR" dirty="0"/>
                    </a:p>
                  </a:txBody>
                  <a:tcPr/>
                </a:tc>
                <a:tc>
                  <a:txBody>
                    <a:bodyPr/>
                    <a:lstStyle/>
                    <a:p>
                      <a:pPr algn="ctr"/>
                      <a:r>
                        <a:rPr lang="fr-FR" b="1" dirty="0"/>
                        <a:t>4</a:t>
                      </a:r>
                      <a:r>
                        <a:rPr lang="fr-FR" b="1" baseline="30000" dirty="0"/>
                        <a:t>ème</a:t>
                      </a:r>
                      <a:r>
                        <a:rPr lang="fr-FR" b="1" dirty="0"/>
                        <a:t> </a:t>
                      </a:r>
                    </a:p>
                  </a:txBody>
                  <a:tcPr/>
                </a:tc>
                <a:tc>
                  <a:txBody>
                    <a:bodyPr/>
                    <a:lstStyle/>
                    <a:p>
                      <a:pPr algn="ctr"/>
                      <a:r>
                        <a:rPr lang="fr-FR" sz="1200" dirty="0"/>
                        <a:t>2h+1h</a:t>
                      </a:r>
                    </a:p>
                    <a:p>
                      <a:pPr algn="ctr"/>
                      <a:r>
                        <a:rPr lang="fr-FR" sz="1200" dirty="0"/>
                        <a:t>Ou 2h/4h quinzaine </a:t>
                      </a:r>
                    </a:p>
                  </a:txBody>
                  <a:tcPr/>
                </a:tc>
                <a:tc>
                  <a:txBody>
                    <a:bodyPr/>
                    <a:lstStyle/>
                    <a:p>
                      <a:r>
                        <a:rPr lang="fr-FR" sz="1200" b="1" dirty="0"/>
                        <a:t>Champ : 2</a:t>
                      </a:r>
                    </a:p>
                    <a:p>
                      <a:r>
                        <a:rPr lang="fr-FR" sz="1200" b="1" dirty="0"/>
                        <a:t>APSA : </a:t>
                      </a:r>
                      <a:r>
                        <a:rPr lang="fr-FR" sz="1200" b="0" dirty="0"/>
                        <a:t>Escalade</a:t>
                      </a:r>
                    </a:p>
                  </a:txBody>
                  <a:tcPr>
                    <a:solidFill>
                      <a:schemeClr val="bg2">
                        <a:lumMod val="75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prstClr val="black"/>
                          </a:solidFill>
                          <a:effectLst/>
                          <a:uLnTx/>
                          <a:uFillTx/>
                          <a:latin typeface="+mn-lt"/>
                          <a:ea typeface="+mn-ea"/>
                          <a:cs typeface="+mn-cs"/>
                        </a:rPr>
                        <a:t>Champ : 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prstClr val="black"/>
                          </a:solidFill>
                          <a:effectLst/>
                          <a:uLnTx/>
                          <a:uFillTx/>
                          <a:latin typeface="+mn-lt"/>
                          <a:ea typeface="+mn-ea"/>
                          <a:cs typeface="+mn-cs"/>
                        </a:rPr>
                        <a:t>APSA : Combiné athlétique</a:t>
                      </a:r>
                    </a:p>
                  </a:txBody>
                  <a:tcPr>
                    <a:solidFill>
                      <a:srgbClr val="00B0F0"/>
                    </a:solidFill>
                  </a:tcPr>
                </a:tc>
                <a:tc hMerge="1">
                  <a:txBody>
                    <a:bodyPr/>
                    <a:lstStyle/>
                    <a:p>
                      <a:endParaRPr lang="fr-FR" sz="1200" dirty="0"/>
                    </a:p>
                  </a:txBody>
                  <a:tcPr/>
                </a:tc>
                <a:tc gridSpan="2">
                  <a:txBody>
                    <a:bodyPr/>
                    <a:lstStyle/>
                    <a:p>
                      <a:r>
                        <a:rPr lang="fr-FR" sz="1200" dirty="0"/>
                        <a:t>Champ : 4</a:t>
                      </a:r>
                    </a:p>
                    <a:p>
                      <a:r>
                        <a:rPr lang="fr-FR" sz="1200" dirty="0"/>
                        <a:t>APSA : Boxe Française</a:t>
                      </a:r>
                    </a:p>
                  </a:txBody>
                  <a:tcPr>
                    <a:solidFill>
                      <a:srgbClr val="92D050"/>
                    </a:solidFill>
                  </a:tcPr>
                </a:tc>
                <a:tc hMerge="1">
                  <a:txBody>
                    <a:bodyPr/>
                    <a:lstStyle/>
                    <a:p>
                      <a:endParaRPr lang="fr-FR" sz="1200" dirty="0"/>
                    </a:p>
                  </a:txBody>
                  <a:tcPr/>
                </a:tc>
                <a:tc gridSpan="2">
                  <a:txBody>
                    <a:bodyPr/>
                    <a:lstStyle/>
                    <a:p>
                      <a:r>
                        <a:rPr lang="fr-FR" sz="1200" b="1" dirty="0">
                          <a:solidFill>
                            <a:srgbClr val="C00000"/>
                          </a:solidFill>
                        </a:rPr>
                        <a:t>Champ : 4</a:t>
                      </a:r>
                    </a:p>
                    <a:p>
                      <a:r>
                        <a:rPr lang="fr-FR" sz="1200" b="1" dirty="0">
                          <a:solidFill>
                            <a:srgbClr val="C00000"/>
                          </a:solidFill>
                        </a:rPr>
                        <a:t>APSA : Badminton</a:t>
                      </a:r>
                    </a:p>
                  </a:txBody>
                  <a:tcPr>
                    <a:solidFill>
                      <a:srgbClr val="92D050"/>
                    </a:solidFill>
                  </a:tcPr>
                </a:tc>
                <a:tc hMerge="1">
                  <a:txBody>
                    <a:bodyPr/>
                    <a:lstStyle/>
                    <a:p>
                      <a:endParaRPr lang="fr-FR"/>
                    </a:p>
                  </a:txBody>
                  <a:tcPr/>
                </a:tc>
                <a:tc>
                  <a:txBody>
                    <a:bodyPr/>
                    <a:lstStyle/>
                    <a:p>
                      <a:r>
                        <a:rPr lang="fr-FR" sz="1200" dirty="0"/>
                        <a:t>Champ: 3 </a:t>
                      </a:r>
                    </a:p>
                    <a:p>
                      <a:r>
                        <a:rPr lang="fr-FR" sz="1200" dirty="0"/>
                        <a:t>APSA: Arts du cirque</a:t>
                      </a:r>
                    </a:p>
                  </a:txBody>
                  <a:tcPr>
                    <a:solidFill>
                      <a:srgbClr val="FFFF00"/>
                    </a:solidFill>
                  </a:tcPr>
                </a:tc>
                <a:extLst>
                  <a:ext uri="{0D108BD9-81ED-4DB2-BD59-A6C34878D82A}">
                    <a16:rowId xmlns:a16="http://schemas.microsoft.com/office/drawing/2014/main" val="10005"/>
                  </a:ext>
                </a:extLst>
              </a:tr>
              <a:tr h="370840">
                <a:tc vMerge="1">
                  <a:txBody>
                    <a:bodyPr/>
                    <a:lstStyle/>
                    <a:p>
                      <a:endParaRPr lang="fr-FR" dirty="0"/>
                    </a:p>
                  </a:txBody>
                  <a:tcPr/>
                </a:tc>
                <a:tc>
                  <a:txBody>
                    <a:bodyPr/>
                    <a:lstStyle/>
                    <a:p>
                      <a:pPr algn="ctr"/>
                      <a:r>
                        <a:rPr lang="fr-FR" b="1" dirty="0"/>
                        <a:t>3</a:t>
                      </a:r>
                      <a:r>
                        <a:rPr lang="fr-FR" b="1" baseline="30000" dirty="0"/>
                        <a:t>ème</a:t>
                      </a:r>
                      <a:r>
                        <a:rPr lang="fr-FR" b="1" dirty="0"/>
                        <a:t> </a:t>
                      </a:r>
                    </a:p>
                  </a:txBody>
                  <a:tcPr/>
                </a:tc>
                <a:tc>
                  <a:txBody>
                    <a:bodyPr/>
                    <a:lstStyle/>
                    <a:p>
                      <a:pPr algn="ctr"/>
                      <a:r>
                        <a:rPr lang="fr-FR" sz="1200" dirty="0"/>
                        <a:t>2h +1h ou 2h/4h quinzaine</a:t>
                      </a:r>
                    </a:p>
                  </a:txBody>
                  <a:tcPr/>
                </a:tc>
                <a:tc>
                  <a:txBody>
                    <a:bodyPr/>
                    <a:lstStyle/>
                    <a:p>
                      <a:r>
                        <a:rPr lang="fr-FR" sz="1200" b="1" dirty="0">
                          <a:solidFill>
                            <a:srgbClr val="C00000"/>
                          </a:solidFill>
                        </a:rPr>
                        <a:t>Champ : 1</a:t>
                      </a:r>
                    </a:p>
                    <a:p>
                      <a:r>
                        <a:rPr lang="fr-FR" sz="1200" b="1" dirty="0">
                          <a:solidFill>
                            <a:srgbClr val="C00000"/>
                          </a:solidFill>
                        </a:rPr>
                        <a:t>APSA : ½ Fond</a:t>
                      </a:r>
                    </a:p>
                    <a:p>
                      <a:endParaRPr lang="fr-FR" sz="1200" dirty="0"/>
                    </a:p>
                  </a:txBody>
                  <a:tcPr>
                    <a:solidFill>
                      <a:srgbClr val="00B0F0"/>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C00000"/>
                          </a:solidFill>
                          <a:effectLst/>
                          <a:uLnTx/>
                          <a:uFillTx/>
                          <a:latin typeface="+mn-lt"/>
                          <a:ea typeface="+mn-ea"/>
                          <a:cs typeface="+mn-cs"/>
                        </a:rPr>
                        <a:t>Champ: 2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C00000"/>
                          </a:solidFill>
                          <a:effectLst/>
                          <a:uLnTx/>
                          <a:uFillTx/>
                          <a:latin typeface="+mn-lt"/>
                          <a:ea typeface="+mn-ea"/>
                          <a:cs typeface="+mn-cs"/>
                        </a:rPr>
                        <a:t>APSA: course d’orientation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a:ln>
                          <a:noFill/>
                        </a:ln>
                        <a:solidFill>
                          <a:prstClr val="black"/>
                        </a:solidFill>
                        <a:effectLst/>
                        <a:uLnTx/>
                        <a:uFillTx/>
                        <a:latin typeface="+mn-lt"/>
                        <a:ea typeface="+mn-ea"/>
                        <a:cs typeface="+mn-cs"/>
                      </a:endParaRPr>
                    </a:p>
                  </a:txBody>
                  <a:tcPr>
                    <a:solidFill>
                      <a:schemeClr val="bg2">
                        <a:lumMod val="75000"/>
                      </a:schemeClr>
                    </a:solidFill>
                  </a:tcPr>
                </a:tc>
                <a:tc hMerge="1">
                  <a:txBody>
                    <a:bodyPr/>
                    <a:lstStyle/>
                    <a:p>
                      <a:endParaRPr lang="fr-FR" sz="1200" dirty="0"/>
                    </a:p>
                  </a:txBody>
                  <a:tcPr/>
                </a:tc>
                <a:tc gridSpan="2">
                  <a:txBody>
                    <a:bodyPr/>
                    <a:lstStyle/>
                    <a:p>
                      <a:r>
                        <a:rPr lang="fr-FR" sz="1200" b="1" dirty="0">
                          <a:solidFill>
                            <a:srgbClr val="C00000"/>
                          </a:solidFill>
                        </a:rPr>
                        <a:t>Champ : 3</a:t>
                      </a:r>
                    </a:p>
                    <a:p>
                      <a:r>
                        <a:rPr lang="fr-FR" sz="1200" b="1" dirty="0">
                          <a:solidFill>
                            <a:srgbClr val="C00000"/>
                          </a:solidFill>
                        </a:rPr>
                        <a:t>APSA : Acrosport</a:t>
                      </a:r>
                    </a:p>
                    <a:p>
                      <a:endParaRPr lang="fr-FR" sz="1200" dirty="0"/>
                    </a:p>
                  </a:txBody>
                  <a:tcPr>
                    <a:solidFill>
                      <a:srgbClr val="FFFF00"/>
                    </a:solidFill>
                  </a:tcPr>
                </a:tc>
                <a:tc hMerge="1">
                  <a:txBody>
                    <a:bodyPr/>
                    <a:lstStyle/>
                    <a:p>
                      <a:endParaRPr lang="fr-FR" sz="1200" dirty="0"/>
                    </a:p>
                  </a:txBody>
                  <a:tcPr/>
                </a:tc>
                <a:tc gridSpan="2">
                  <a:txBody>
                    <a:bodyPr/>
                    <a:lstStyle/>
                    <a:p>
                      <a:r>
                        <a:rPr lang="fr-FR" sz="1200" b="1" dirty="0">
                          <a:solidFill>
                            <a:srgbClr val="C00000"/>
                          </a:solidFill>
                        </a:rPr>
                        <a:t>Champ : 4</a:t>
                      </a:r>
                    </a:p>
                    <a:p>
                      <a:r>
                        <a:rPr lang="fr-FR" sz="1200" b="1" dirty="0">
                          <a:solidFill>
                            <a:srgbClr val="C00000"/>
                          </a:solidFill>
                        </a:rPr>
                        <a:t>APSA : Badminton</a:t>
                      </a:r>
                    </a:p>
                  </a:txBody>
                  <a:tcPr>
                    <a:solidFill>
                      <a:srgbClr val="92D050"/>
                    </a:solidFill>
                  </a:tcPr>
                </a:tc>
                <a:tc hMerge="1">
                  <a:txBody>
                    <a:bodyPr/>
                    <a:lstStyle/>
                    <a:p>
                      <a:endParaRPr lang="fr-FR"/>
                    </a:p>
                  </a:txBody>
                  <a:tcPr/>
                </a:tc>
                <a:tc>
                  <a:txBody>
                    <a:bodyPr/>
                    <a:lstStyle/>
                    <a:p>
                      <a:r>
                        <a:rPr lang="fr-FR" sz="1200" dirty="0"/>
                        <a:t>Champ: 4 </a:t>
                      </a:r>
                    </a:p>
                    <a:p>
                      <a:r>
                        <a:rPr lang="fr-FR" sz="1200" dirty="0"/>
                        <a:t>APSA:</a:t>
                      </a:r>
                    </a:p>
                    <a:p>
                      <a:r>
                        <a:rPr lang="fr-FR" sz="1200" b="0" dirty="0">
                          <a:solidFill>
                            <a:schemeClr val="tx1"/>
                          </a:solidFill>
                        </a:rPr>
                        <a:t>Basket-ball</a:t>
                      </a:r>
                    </a:p>
                  </a:txBody>
                  <a:tcPr>
                    <a:solidFill>
                      <a:srgbClr val="92D050"/>
                    </a:solidFill>
                  </a:tcPr>
                </a:tc>
                <a:extLst>
                  <a:ext uri="{0D108BD9-81ED-4DB2-BD59-A6C34878D82A}">
                    <a16:rowId xmlns:a16="http://schemas.microsoft.com/office/drawing/2014/main" val="10006"/>
                  </a:ext>
                </a:extLst>
              </a:tr>
            </a:tbl>
          </a:graphicData>
        </a:graphic>
      </p:graphicFrame>
      <p:sp>
        <p:nvSpPr>
          <p:cNvPr id="5" name="Titre 4"/>
          <p:cNvSpPr>
            <a:spLocks noGrp="1"/>
          </p:cNvSpPr>
          <p:nvPr>
            <p:ph type="title"/>
          </p:nvPr>
        </p:nvSpPr>
        <p:spPr>
          <a:xfrm>
            <a:off x="467544" y="260648"/>
            <a:ext cx="8153400" cy="936104"/>
          </a:xfrm>
          <a:solidFill>
            <a:schemeClr val="accent2">
              <a:lumMod val="60000"/>
              <a:lumOff val="40000"/>
            </a:schemeClr>
          </a:solidFill>
        </p:spPr>
        <p:txBody>
          <a:bodyPr>
            <a:normAutofit fontScale="90000"/>
          </a:bodyPr>
          <a:lstStyle/>
          <a:p>
            <a:pPr lvl="0" algn="ctr"/>
            <a:br>
              <a:rPr lang="fr-FR" b="1" dirty="0">
                <a:solidFill>
                  <a:schemeClr val="tx1"/>
                </a:solidFill>
              </a:rPr>
            </a:br>
            <a:r>
              <a:rPr lang="fr-FR" sz="3600" b="1" dirty="0">
                <a:solidFill>
                  <a:schemeClr val="tx1"/>
                </a:solidFill>
              </a:rPr>
              <a:t>Cohérence du parcours de formation : </a:t>
            </a:r>
            <a:br>
              <a:rPr lang="fr-FR" sz="3600" b="1" dirty="0">
                <a:solidFill>
                  <a:schemeClr val="tx1"/>
                </a:solidFill>
              </a:rPr>
            </a:br>
            <a:r>
              <a:rPr lang="fr-FR" sz="3600" b="1" dirty="0">
                <a:solidFill>
                  <a:schemeClr val="tx1"/>
                </a:solidFill>
              </a:rPr>
              <a:t>des choix COLLECTIFS : exemple</a:t>
            </a:r>
            <a:br>
              <a:rPr lang="fr-FR" b="1" dirty="0">
                <a:solidFill>
                  <a:schemeClr val="tx1"/>
                </a:solidFill>
              </a:rPr>
            </a:br>
            <a:endParaRPr lang="fr-FR" dirty="0"/>
          </a:p>
        </p:txBody>
      </p:sp>
    </p:spTree>
    <p:extLst>
      <p:ext uri="{BB962C8B-B14F-4D97-AF65-F5344CB8AC3E}">
        <p14:creationId xmlns:p14="http://schemas.microsoft.com/office/powerpoint/2010/main" val="31219462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sz="quarter" idx="1"/>
            <p:extLst>
              <p:ext uri="{D42A27DB-BD31-4B8C-83A1-F6EECF244321}">
                <p14:modId xmlns:p14="http://schemas.microsoft.com/office/powerpoint/2010/main" val="3915203518"/>
              </p:ext>
            </p:extLst>
          </p:nvPr>
        </p:nvGraphicFramePr>
        <p:xfrm>
          <a:off x="323528" y="1106314"/>
          <a:ext cx="8297413" cy="4577080"/>
        </p:xfrm>
        <a:graphic>
          <a:graphicData uri="http://schemas.openxmlformats.org/drawingml/2006/table">
            <a:tbl>
              <a:tblPr firstRow="1" bandRow="1">
                <a:tableStyleId>{5C22544A-7EE6-4342-B048-85BDC9FD1C3A}</a:tableStyleId>
              </a:tblPr>
              <a:tblGrid>
                <a:gridCol w="720080">
                  <a:extLst>
                    <a:ext uri="{9D8B030D-6E8A-4147-A177-3AD203B41FA5}">
                      <a16:colId xmlns:a16="http://schemas.microsoft.com/office/drawing/2014/main" val="20000"/>
                    </a:ext>
                  </a:extLst>
                </a:gridCol>
                <a:gridCol w="864096">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1197659">
                  <a:extLst>
                    <a:ext uri="{9D8B030D-6E8A-4147-A177-3AD203B41FA5}">
                      <a16:colId xmlns:a16="http://schemas.microsoft.com/office/drawing/2014/main" val="20003"/>
                    </a:ext>
                  </a:extLst>
                </a:gridCol>
                <a:gridCol w="241286">
                  <a:extLst>
                    <a:ext uri="{9D8B030D-6E8A-4147-A177-3AD203B41FA5}">
                      <a16:colId xmlns:a16="http://schemas.microsoft.com/office/drawing/2014/main" val="20004"/>
                    </a:ext>
                  </a:extLst>
                </a:gridCol>
                <a:gridCol w="885581">
                  <a:extLst>
                    <a:ext uri="{9D8B030D-6E8A-4147-A177-3AD203B41FA5}">
                      <a16:colId xmlns:a16="http://schemas.microsoft.com/office/drawing/2014/main" val="20005"/>
                    </a:ext>
                  </a:extLst>
                </a:gridCol>
                <a:gridCol w="555794">
                  <a:extLst>
                    <a:ext uri="{9D8B030D-6E8A-4147-A177-3AD203B41FA5}">
                      <a16:colId xmlns:a16="http://schemas.microsoft.com/office/drawing/2014/main" val="20006"/>
                    </a:ext>
                  </a:extLst>
                </a:gridCol>
                <a:gridCol w="571072">
                  <a:extLst>
                    <a:ext uri="{9D8B030D-6E8A-4147-A177-3AD203B41FA5}">
                      <a16:colId xmlns:a16="http://schemas.microsoft.com/office/drawing/2014/main" val="20007"/>
                    </a:ext>
                  </a:extLst>
                </a:gridCol>
                <a:gridCol w="912731">
                  <a:extLst>
                    <a:ext uri="{9D8B030D-6E8A-4147-A177-3AD203B41FA5}">
                      <a16:colId xmlns:a16="http://schemas.microsoft.com/office/drawing/2014/main" val="20008"/>
                    </a:ext>
                  </a:extLst>
                </a:gridCol>
                <a:gridCol w="214136">
                  <a:extLst>
                    <a:ext uri="{9D8B030D-6E8A-4147-A177-3AD203B41FA5}">
                      <a16:colId xmlns:a16="http://schemas.microsoft.com/office/drawing/2014/main" val="20009"/>
                    </a:ext>
                  </a:extLst>
                </a:gridCol>
                <a:gridCol w="1126866">
                  <a:extLst>
                    <a:ext uri="{9D8B030D-6E8A-4147-A177-3AD203B41FA5}">
                      <a16:colId xmlns:a16="http://schemas.microsoft.com/office/drawing/2014/main" val="20010"/>
                    </a:ext>
                  </a:extLst>
                </a:gridCol>
              </a:tblGrid>
              <a:tr h="460648">
                <a:tc>
                  <a:txBody>
                    <a:bodyPr/>
                    <a:lstStyle/>
                    <a:p>
                      <a:pPr algn="ctr"/>
                      <a:r>
                        <a:rPr lang="fr-FR" b="1" dirty="0">
                          <a:solidFill>
                            <a:schemeClr val="tx1"/>
                          </a:solidFill>
                        </a:rPr>
                        <a:t>Cycle</a:t>
                      </a:r>
                      <a:r>
                        <a:rPr lang="fr-FR" dirty="0"/>
                        <a:t> </a:t>
                      </a:r>
                    </a:p>
                  </a:txBody>
                  <a:tcPr/>
                </a:tc>
                <a:tc>
                  <a:txBody>
                    <a:bodyPr/>
                    <a:lstStyle/>
                    <a:p>
                      <a:pPr algn="ctr"/>
                      <a:r>
                        <a:rPr lang="fr-FR" dirty="0"/>
                        <a:t>Année</a:t>
                      </a:r>
                    </a:p>
                  </a:txBody>
                  <a:tcPr/>
                </a:tc>
                <a:tc>
                  <a:txBody>
                    <a:bodyPr/>
                    <a:lstStyle/>
                    <a:p>
                      <a:pPr algn="ctr"/>
                      <a:r>
                        <a:rPr lang="fr-FR" dirty="0"/>
                        <a:t>Créneau</a:t>
                      </a:r>
                    </a:p>
                  </a:txBody>
                  <a:tcPr/>
                </a:tc>
                <a:tc gridSpan="2">
                  <a:txBody>
                    <a:bodyPr/>
                    <a:lstStyle/>
                    <a:p>
                      <a:pPr algn="ctr"/>
                      <a:r>
                        <a:rPr lang="fr-FR" dirty="0"/>
                        <a:t>1</a:t>
                      </a:r>
                      <a:r>
                        <a:rPr lang="fr-FR" baseline="30000" dirty="0"/>
                        <a:t>ere </a:t>
                      </a:r>
                      <a:r>
                        <a:rPr lang="fr-FR" dirty="0"/>
                        <a:t> Période</a:t>
                      </a:r>
                    </a:p>
                  </a:txBody>
                  <a:tcPr/>
                </a:tc>
                <a:tc hMerge="1">
                  <a:txBody>
                    <a:bodyPr/>
                    <a:lstStyle/>
                    <a:p>
                      <a:endParaRPr lang="fr-F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dirty="0"/>
                        <a:t>2</a:t>
                      </a:r>
                      <a:r>
                        <a:rPr lang="fr-FR" baseline="30000" dirty="0"/>
                        <a:t>ème  </a:t>
                      </a:r>
                      <a:r>
                        <a:rPr kumimoji="0" lang="fr-FR" sz="1800" b="1" i="0" u="none" strike="noStrike" kern="1200" cap="none" spc="0" normalizeH="0" baseline="0" noProof="0" dirty="0">
                          <a:ln>
                            <a:noFill/>
                          </a:ln>
                          <a:solidFill>
                            <a:prstClr val="white"/>
                          </a:solidFill>
                          <a:effectLst/>
                          <a:uLnTx/>
                          <a:uFillTx/>
                          <a:latin typeface="+mn-lt"/>
                          <a:ea typeface="+mn-ea"/>
                          <a:cs typeface="+mn-cs"/>
                        </a:rPr>
                        <a:t>Période</a:t>
                      </a:r>
                    </a:p>
                    <a:p>
                      <a:pPr algn="ctr"/>
                      <a:endParaRPr lang="fr-FR" dirty="0"/>
                    </a:p>
                  </a:txBody>
                  <a:tcPr/>
                </a:tc>
                <a:tc hMerge="1">
                  <a:txBody>
                    <a:bodyPr/>
                    <a:lstStyle/>
                    <a:p>
                      <a:endParaRPr lang="fr-F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dirty="0"/>
                        <a:t>3</a:t>
                      </a:r>
                      <a:r>
                        <a:rPr lang="fr-FR" baseline="30000" dirty="0"/>
                        <a:t>ème</a:t>
                      </a:r>
                      <a:r>
                        <a:rPr kumimoji="0" lang="fr-FR" sz="1800" b="1" i="0" u="none" strike="noStrike" kern="1200" cap="none" spc="0" normalizeH="0" baseline="0" noProof="0" dirty="0">
                          <a:ln>
                            <a:noFill/>
                          </a:ln>
                          <a:solidFill>
                            <a:prstClr val="white"/>
                          </a:solidFill>
                          <a:effectLst/>
                          <a:uLnTx/>
                          <a:uFillTx/>
                          <a:latin typeface="+mn-lt"/>
                          <a:ea typeface="+mn-ea"/>
                          <a:cs typeface="+mn-cs"/>
                        </a:rPr>
                        <a:t>Période</a:t>
                      </a:r>
                    </a:p>
                    <a:p>
                      <a:pPr algn="ctr"/>
                      <a:r>
                        <a:rPr lang="fr-FR" baseline="30000" dirty="0"/>
                        <a:t> </a:t>
                      </a:r>
                      <a:endParaRPr lang="fr-FR" dirty="0"/>
                    </a:p>
                  </a:txBody>
                  <a:tcPr/>
                </a:tc>
                <a:tc hMerge="1">
                  <a:txBody>
                    <a:bodyPr/>
                    <a:lstStyle/>
                    <a:p>
                      <a:endParaRPr lang="fr-F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mn-lt"/>
                          <a:ea typeface="+mn-ea"/>
                          <a:cs typeface="+mn-cs"/>
                        </a:rPr>
                        <a:t>4</a:t>
                      </a:r>
                      <a:r>
                        <a:rPr kumimoji="0" lang="fr-FR" sz="1800" b="1" i="0" u="none" strike="noStrike" kern="1200" cap="none" spc="0" normalizeH="0" baseline="30000" noProof="0" dirty="0">
                          <a:ln>
                            <a:noFill/>
                          </a:ln>
                          <a:solidFill>
                            <a:prstClr val="white"/>
                          </a:solidFill>
                          <a:effectLst/>
                          <a:uLnTx/>
                          <a:uFillTx/>
                          <a:latin typeface="+mn-lt"/>
                          <a:ea typeface="+mn-ea"/>
                          <a:cs typeface="+mn-cs"/>
                        </a:rPr>
                        <a:t>ème </a:t>
                      </a:r>
                      <a:r>
                        <a:rPr kumimoji="0" lang="fr-FR" sz="1800" b="1" i="0" u="none" strike="noStrike" kern="1200" cap="none" spc="0" normalizeH="0" baseline="0" noProof="0" dirty="0">
                          <a:ln>
                            <a:noFill/>
                          </a:ln>
                          <a:solidFill>
                            <a:prstClr val="white"/>
                          </a:solidFill>
                          <a:effectLst/>
                          <a:uLnTx/>
                          <a:uFillTx/>
                          <a:latin typeface="+mn-lt"/>
                          <a:ea typeface="+mn-ea"/>
                          <a:cs typeface="+mn-cs"/>
                        </a:rPr>
                        <a:t>Période</a:t>
                      </a:r>
                    </a:p>
                    <a:p>
                      <a:pPr algn="ctr"/>
                      <a:endParaRPr lang="fr-FR" dirty="0"/>
                    </a:p>
                  </a:txBody>
                  <a:tcPr/>
                </a:tc>
                <a:tc hMerge="1">
                  <a:txBody>
                    <a:bodyPr/>
                    <a:lstStyle/>
                    <a:p>
                      <a:endParaRPr lang="fr-FR"/>
                    </a:p>
                  </a:txBody>
                  <a:tcPr/>
                </a:tc>
                <a:extLst>
                  <a:ext uri="{0D108BD9-81ED-4DB2-BD59-A6C34878D82A}">
                    <a16:rowId xmlns:a16="http://schemas.microsoft.com/office/drawing/2014/main" val="10000"/>
                  </a:ext>
                </a:extLst>
              </a:tr>
              <a:tr h="370840">
                <a:tc rowSpan="2">
                  <a:txBody>
                    <a:bodyPr/>
                    <a:lstStyle/>
                    <a:p>
                      <a:pPr algn="ctr"/>
                      <a:endParaRPr lang="fr-FR" sz="2800" b="1" dirty="0"/>
                    </a:p>
                    <a:p>
                      <a:pPr algn="ctr"/>
                      <a:r>
                        <a:rPr lang="fr-FR" sz="2800" b="1" dirty="0"/>
                        <a:t>3</a:t>
                      </a:r>
                    </a:p>
                  </a:txBody>
                  <a:tcPr/>
                </a:tc>
                <a:tc rowSpan="2">
                  <a:txBody>
                    <a:bodyPr/>
                    <a:lstStyle/>
                    <a:p>
                      <a:pPr algn="ctr"/>
                      <a:r>
                        <a:rPr lang="fr-FR" b="1" dirty="0"/>
                        <a:t>6</a:t>
                      </a:r>
                      <a:r>
                        <a:rPr lang="fr-FR" b="1" baseline="30000" dirty="0"/>
                        <a:t>ème</a:t>
                      </a:r>
                      <a:r>
                        <a:rPr lang="fr-FR" b="1" dirty="0"/>
                        <a:t> </a:t>
                      </a:r>
                    </a:p>
                  </a:txBody>
                  <a:tcPr/>
                </a:tc>
                <a:tc>
                  <a:txBody>
                    <a:bodyPr/>
                    <a:lstStyle/>
                    <a:p>
                      <a:pPr algn="ctr"/>
                      <a:r>
                        <a:rPr lang="fr-FR" sz="1200" dirty="0"/>
                        <a:t>2h</a:t>
                      </a:r>
                    </a:p>
                  </a:txBody>
                  <a:tcPr/>
                </a:tc>
                <a:tc gridSpan="2">
                  <a:txBody>
                    <a:bodyPr/>
                    <a:lstStyle/>
                    <a:p>
                      <a:r>
                        <a:rPr lang="fr-FR" sz="1200" b="1" dirty="0">
                          <a:solidFill>
                            <a:srgbClr val="C00000"/>
                          </a:solidFill>
                        </a:rPr>
                        <a:t>Champ : 1</a:t>
                      </a:r>
                    </a:p>
                    <a:p>
                      <a:r>
                        <a:rPr lang="fr-FR" sz="1200" b="1" dirty="0">
                          <a:solidFill>
                            <a:srgbClr val="C00000"/>
                          </a:solidFill>
                        </a:rPr>
                        <a:t>APSA : course</a:t>
                      </a:r>
                      <a:r>
                        <a:rPr lang="fr-FR" sz="1200" b="1" baseline="0" dirty="0">
                          <a:solidFill>
                            <a:srgbClr val="C00000"/>
                          </a:solidFill>
                        </a:rPr>
                        <a:t> longue</a:t>
                      </a:r>
                      <a:endParaRPr lang="fr-FR" sz="1200" b="1" dirty="0">
                        <a:solidFill>
                          <a:srgbClr val="C00000"/>
                        </a:solidFill>
                      </a:endParaRPr>
                    </a:p>
                  </a:txBody>
                  <a:tcPr>
                    <a:solidFill>
                      <a:srgbClr val="00B0F0"/>
                    </a:solidFill>
                  </a:tcPr>
                </a:tc>
                <a:tc hMerge="1">
                  <a:txBody>
                    <a:bodyPr/>
                    <a:lstStyle/>
                    <a:p>
                      <a:endParaRPr lang="fr-FR"/>
                    </a:p>
                  </a:txBody>
                  <a:tcPr/>
                </a:tc>
                <a:tc gridSpan="2">
                  <a:txBody>
                    <a:bodyPr/>
                    <a:lstStyle/>
                    <a:p>
                      <a:endParaRPr lang="fr-FR" sz="1200" b="0" dirty="0">
                        <a:effectLst/>
                      </a:endParaRPr>
                    </a:p>
                  </a:txBody>
                  <a:tcPr>
                    <a:solidFill>
                      <a:schemeClr val="bg1">
                        <a:lumMod val="95000"/>
                      </a:schemeClr>
                    </a:solidFill>
                  </a:tcPr>
                </a:tc>
                <a:tc hMerge="1">
                  <a:txBody>
                    <a:bodyPr/>
                    <a:lstStyle/>
                    <a:p>
                      <a:endParaRPr lang="fr-FR"/>
                    </a:p>
                  </a:txBody>
                  <a:tcPr/>
                </a:tc>
                <a:tc gridSpan="2">
                  <a:txBody>
                    <a:bodyPr/>
                    <a:lstStyle/>
                    <a:p>
                      <a:endParaRPr lang="fr-FR" sz="1200" dirty="0"/>
                    </a:p>
                  </a:txBody>
                  <a:tcPr>
                    <a:solidFill>
                      <a:schemeClr val="bg1">
                        <a:lumMod val="95000"/>
                      </a:schemeClr>
                    </a:solidFill>
                  </a:tcPr>
                </a:tc>
                <a:tc hMerge="1">
                  <a:txBody>
                    <a:bodyPr/>
                    <a:lstStyle/>
                    <a:p>
                      <a:endParaRPr lang="fr-F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C00000"/>
                          </a:solidFill>
                          <a:effectLst/>
                          <a:uLnTx/>
                          <a:uFillTx/>
                          <a:latin typeface="+mn-lt"/>
                          <a:ea typeface="+mn-ea"/>
                          <a:cs typeface="+mn-cs"/>
                        </a:rPr>
                        <a:t>Champ : 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C00000"/>
                          </a:solidFill>
                          <a:effectLst/>
                          <a:uLnTx/>
                          <a:uFillTx/>
                          <a:latin typeface="+mn-lt"/>
                          <a:ea typeface="+mn-ea"/>
                          <a:cs typeface="+mn-cs"/>
                        </a:rPr>
                        <a:t>APSA : Jeux de raquette</a:t>
                      </a:r>
                      <a:endParaRPr lang="fr-FR" sz="1200" b="1" dirty="0">
                        <a:solidFill>
                          <a:srgbClr val="C00000"/>
                        </a:solidFill>
                      </a:endParaRPr>
                    </a:p>
                  </a:txBody>
                  <a:tcPr>
                    <a:solidFill>
                      <a:srgbClr val="92D050"/>
                    </a:solidFill>
                  </a:tcPr>
                </a:tc>
                <a:tc hMerge="1">
                  <a:txBody>
                    <a:bodyPr/>
                    <a:lstStyle/>
                    <a:p>
                      <a:endParaRPr lang="fr-FR"/>
                    </a:p>
                  </a:txBody>
                  <a:tcPr/>
                </a:tc>
                <a:extLst>
                  <a:ext uri="{0D108BD9-81ED-4DB2-BD59-A6C34878D82A}">
                    <a16:rowId xmlns:a16="http://schemas.microsoft.com/office/drawing/2014/main" val="10001"/>
                  </a:ext>
                </a:extLst>
              </a:tr>
              <a:tr h="370840">
                <a:tc vMerge="1">
                  <a:txBody>
                    <a:bodyPr/>
                    <a:lstStyle/>
                    <a:p>
                      <a:endParaRPr lang="fr-FR" dirty="0"/>
                    </a:p>
                  </a:txBody>
                  <a:tcPr/>
                </a:tc>
                <a:tc vMerge="1">
                  <a:txBody>
                    <a:bodyPr/>
                    <a:lstStyle/>
                    <a:p>
                      <a:pPr algn="ctr"/>
                      <a:endParaRPr lang="fr-FR" dirty="0"/>
                    </a:p>
                  </a:txBody>
                  <a:tcPr/>
                </a:tc>
                <a:tc>
                  <a:txBody>
                    <a:bodyPr/>
                    <a:lstStyle/>
                    <a:p>
                      <a:pPr algn="ctr"/>
                      <a:r>
                        <a:rPr lang="fr-FR" sz="1200" dirty="0"/>
                        <a:t>2h </a:t>
                      </a:r>
                    </a:p>
                  </a:txBody>
                  <a:tcPr/>
                </a:tc>
                <a:tc gridSpan="2">
                  <a:txBody>
                    <a:bodyPr/>
                    <a:lstStyle/>
                    <a:p>
                      <a:endParaRPr lang="fr-FR" sz="1200" b="0" dirty="0">
                        <a:solidFill>
                          <a:srgbClr val="FF0000"/>
                        </a:solidFill>
                      </a:endParaRPr>
                    </a:p>
                  </a:txBody>
                  <a:tcPr>
                    <a:solidFill>
                      <a:schemeClr val="bg1">
                        <a:lumMod val="95000"/>
                      </a:schemeClr>
                    </a:solidFill>
                  </a:tcPr>
                </a:tc>
                <a:tc hMerge="1">
                  <a:txBody>
                    <a:bodyPr/>
                    <a:lstStyle/>
                    <a:p>
                      <a:endParaRPr lang="fr-FR"/>
                    </a:p>
                  </a:txBody>
                  <a:tcPr/>
                </a:tc>
                <a:tc gridSpan="2">
                  <a:txBody>
                    <a:bodyPr/>
                    <a:lstStyle/>
                    <a:p>
                      <a:r>
                        <a:rPr lang="fr-FR" sz="1200" b="1" dirty="0">
                          <a:solidFill>
                            <a:srgbClr val="C00000"/>
                          </a:solidFill>
                        </a:rPr>
                        <a:t>Champ : 3</a:t>
                      </a:r>
                    </a:p>
                    <a:p>
                      <a:r>
                        <a:rPr lang="fr-FR" sz="1200" b="1" dirty="0">
                          <a:solidFill>
                            <a:srgbClr val="C00000"/>
                          </a:solidFill>
                        </a:rPr>
                        <a:t>APSA : Activités gymniques</a:t>
                      </a:r>
                    </a:p>
                  </a:txBody>
                  <a:tcPr>
                    <a:solidFill>
                      <a:srgbClr val="FFFF00"/>
                    </a:solidFill>
                  </a:tcPr>
                </a:tc>
                <a:tc hMerge="1">
                  <a:txBody>
                    <a:bodyPr/>
                    <a:lstStyle/>
                    <a:p>
                      <a:endParaRPr lang="fr-FR"/>
                    </a:p>
                  </a:txBody>
                  <a:tcPr/>
                </a:tc>
                <a:tc gridSpan="2">
                  <a:txBody>
                    <a:bodyPr/>
                    <a:lstStyle/>
                    <a:p>
                      <a:r>
                        <a:rPr lang="fr-FR" sz="1200" dirty="0">
                          <a:solidFill>
                            <a:srgbClr val="C00000"/>
                          </a:solidFill>
                        </a:rPr>
                        <a:t>Champ : 2</a:t>
                      </a:r>
                    </a:p>
                    <a:p>
                      <a:r>
                        <a:rPr lang="fr-FR" sz="1200" dirty="0">
                          <a:solidFill>
                            <a:srgbClr val="C00000"/>
                          </a:solidFill>
                        </a:rPr>
                        <a:t>APSA : </a:t>
                      </a:r>
                      <a:r>
                        <a:rPr lang="fr-FR" sz="1200" b="1" dirty="0">
                          <a:solidFill>
                            <a:srgbClr val="C00000"/>
                          </a:solidFill>
                        </a:rPr>
                        <a:t>Parcours d’orientation</a:t>
                      </a:r>
                    </a:p>
                  </a:txBody>
                  <a:tcPr>
                    <a:solidFill>
                      <a:schemeClr val="accent4"/>
                    </a:solidFill>
                  </a:tcPr>
                </a:tc>
                <a:tc hMerge="1">
                  <a:txBody>
                    <a:bodyPr/>
                    <a:lstStyle/>
                    <a:p>
                      <a:endParaRPr lang="fr-FR"/>
                    </a:p>
                  </a:txBody>
                  <a:tcPr/>
                </a:tc>
                <a:tc gridSpan="2">
                  <a:txBody>
                    <a:bodyPr/>
                    <a:lstStyle/>
                    <a:p>
                      <a:endParaRPr lang="fr-FR" sz="1200" dirty="0"/>
                    </a:p>
                  </a:txBody>
                  <a:tcPr>
                    <a:solidFill>
                      <a:schemeClr val="bg1">
                        <a:lumMod val="95000"/>
                      </a:schemeClr>
                    </a:solidFill>
                  </a:tcPr>
                </a:tc>
                <a:tc hMerge="1">
                  <a:txBody>
                    <a:bodyPr/>
                    <a:lstStyle/>
                    <a:p>
                      <a:endParaRPr lang="fr-FR"/>
                    </a:p>
                  </a:txBody>
                  <a:tcPr/>
                </a:tc>
                <a:extLst>
                  <a:ext uri="{0D108BD9-81ED-4DB2-BD59-A6C34878D82A}">
                    <a16:rowId xmlns:a16="http://schemas.microsoft.com/office/drawing/2014/main" val="10002"/>
                  </a:ext>
                </a:extLst>
              </a:tr>
              <a:tr h="370840">
                <a:tc rowSpan="4">
                  <a:txBody>
                    <a:bodyPr/>
                    <a:lstStyle/>
                    <a:p>
                      <a:pPr algn="ctr"/>
                      <a:endParaRPr lang="fr-FR" sz="2800" b="1" dirty="0"/>
                    </a:p>
                    <a:p>
                      <a:pPr algn="ctr"/>
                      <a:endParaRPr lang="fr-FR" sz="2800" b="1" dirty="0"/>
                    </a:p>
                    <a:p>
                      <a:pPr algn="ctr"/>
                      <a:endParaRPr lang="fr-FR" sz="2800" b="1" dirty="0"/>
                    </a:p>
                    <a:p>
                      <a:pPr algn="ctr"/>
                      <a:r>
                        <a:rPr lang="fr-FR" sz="2800" b="1" dirty="0"/>
                        <a:t>4</a:t>
                      </a:r>
                    </a:p>
                  </a:txBody>
                  <a:tcPr/>
                </a:tc>
                <a:tc>
                  <a:txBody>
                    <a:bodyPr/>
                    <a:lstStyle/>
                    <a:p>
                      <a:pPr algn="ctr"/>
                      <a:r>
                        <a:rPr lang="fr-FR" b="1" dirty="0">
                          <a:solidFill>
                            <a:schemeClr val="tx1"/>
                          </a:solidFill>
                        </a:rPr>
                        <a:t>Année </a:t>
                      </a:r>
                    </a:p>
                  </a:txBody>
                  <a:tcPr>
                    <a:solidFill>
                      <a:schemeClr val="accent1">
                        <a:lumMod val="60000"/>
                        <a:lumOff val="40000"/>
                      </a:schemeClr>
                    </a:solidFill>
                  </a:tcPr>
                </a:tc>
                <a:tc>
                  <a:txBody>
                    <a:bodyPr/>
                    <a:lstStyle/>
                    <a:p>
                      <a:pPr algn="ctr"/>
                      <a:r>
                        <a:rPr lang="fr-FR" sz="1600" dirty="0">
                          <a:solidFill>
                            <a:schemeClr val="tx1"/>
                          </a:solidFill>
                        </a:rPr>
                        <a:t>Créneau</a:t>
                      </a:r>
                    </a:p>
                  </a:txBody>
                  <a:tcPr>
                    <a:solidFill>
                      <a:schemeClr val="accent1">
                        <a:lumMod val="60000"/>
                        <a:lumOff val="40000"/>
                      </a:schemeClr>
                    </a:solidFill>
                  </a:tcPr>
                </a:tc>
                <a:tc>
                  <a:txBody>
                    <a:bodyPr/>
                    <a:lstStyle/>
                    <a:p>
                      <a:r>
                        <a:rPr lang="fr-FR" sz="1200" b="1" dirty="0">
                          <a:solidFill>
                            <a:schemeClr val="tx1"/>
                          </a:solidFill>
                          <a:effectLst>
                            <a:outerShdw blurRad="38100" dist="38100" dir="2700000" algn="tl">
                              <a:srgbClr val="000000">
                                <a:alpha val="43137"/>
                              </a:srgbClr>
                            </a:outerShdw>
                          </a:effectLst>
                        </a:rPr>
                        <a:t>1</a:t>
                      </a:r>
                      <a:r>
                        <a:rPr lang="fr-FR" sz="1200" b="1" baseline="30000" dirty="0">
                          <a:solidFill>
                            <a:schemeClr val="tx1"/>
                          </a:solidFill>
                          <a:effectLst>
                            <a:outerShdw blurRad="38100" dist="38100" dir="2700000" algn="tl">
                              <a:srgbClr val="000000">
                                <a:alpha val="43137"/>
                              </a:srgbClr>
                            </a:outerShdw>
                          </a:effectLst>
                        </a:rPr>
                        <a:t>ère</a:t>
                      </a:r>
                      <a:r>
                        <a:rPr lang="fr-FR" sz="1200" b="1" dirty="0">
                          <a:solidFill>
                            <a:schemeClr val="tx1"/>
                          </a:solidFill>
                          <a:effectLst>
                            <a:outerShdw blurRad="38100" dist="38100" dir="2700000" algn="tl">
                              <a:srgbClr val="000000">
                                <a:alpha val="43137"/>
                              </a:srgbClr>
                            </a:outerShdw>
                          </a:effectLst>
                        </a:rPr>
                        <a:t> Période</a:t>
                      </a:r>
                    </a:p>
                  </a:txBody>
                  <a:tcPr>
                    <a:solidFill>
                      <a:schemeClr val="accent1">
                        <a:lumMod val="60000"/>
                        <a:lumOff val="40000"/>
                      </a:schemeClr>
                    </a:solidFill>
                  </a:tcPr>
                </a:tc>
                <a:tc gridSpan="2">
                  <a:txBody>
                    <a:bodyPr/>
                    <a:lstStyle/>
                    <a:p>
                      <a:r>
                        <a:rPr lang="fr-FR" sz="1200" b="1" dirty="0">
                          <a:solidFill>
                            <a:schemeClr val="tx1"/>
                          </a:solidFill>
                          <a:effectLst>
                            <a:outerShdw blurRad="38100" dist="38100" dir="2700000" algn="tl">
                              <a:srgbClr val="000000">
                                <a:alpha val="43137"/>
                              </a:srgbClr>
                            </a:outerShdw>
                          </a:effectLst>
                        </a:rPr>
                        <a:t>2ème Période</a:t>
                      </a:r>
                    </a:p>
                  </a:txBody>
                  <a:tcPr>
                    <a:solidFill>
                      <a:schemeClr val="accent1">
                        <a:lumMod val="60000"/>
                        <a:lumOff val="40000"/>
                      </a:schemeClr>
                    </a:solidFill>
                  </a:tcPr>
                </a:tc>
                <a:tc hMerge="1">
                  <a:txBody>
                    <a:bodyPr/>
                    <a:lstStyle/>
                    <a:p>
                      <a:endParaRPr lang="fr-FR" sz="1200" dirty="0"/>
                    </a:p>
                  </a:txBody>
                  <a:tcPr>
                    <a:solidFill>
                      <a:srgbClr val="FFFF00"/>
                    </a:solidFill>
                  </a:tcPr>
                </a:tc>
                <a:tc gridSpan="2">
                  <a:txBody>
                    <a:bodyPr/>
                    <a:lstStyle/>
                    <a:p>
                      <a:r>
                        <a:rPr lang="fr-FR" sz="1200" b="1" dirty="0">
                          <a:solidFill>
                            <a:schemeClr val="tx1"/>
                          </a:solidFill>
                          <a:effectLst>
                            <a:outerShdw blurRad="38100" dist="38100" dir="2700000" algn="tl">
                              <a:srgbClr val="000000">
                                <a:alpha val="43137"/>
                              </a:srgbClr>
                            </a:outerShdw>
                          </a:effectLst>
                        </a:rPr>
                        <a:t>3</a:t>
                      </a:r>
                      <a:r>
                        <a:rPr lang="fr-FR" sz="1200" b="1" baseline="30000" dirty="0">
                          <a:solidFill>
                            <a:schemeClr val="tx1"/>
                          </a:solidFill>
                          <a:effectLst>
                            <a:outerShdw blurRad="38100" dist="38100" dir="2700000" algn="tl">
                              <a:srgbClr val="000000">
                                <a:alpha val="43137"/>
                              </a:srgbClr>
                            </a:outerShdw>
                          </a:effectLst>
                        </a:rPr>
                        <a:t>ème</a:t>
                      </a:r>
                      <a:r>
                        <a:rPr lang="fr-FR" sz="1200" b="1" dirty="0">
                          <a:solidFill>
                            <a:schemeClr val="tx1"/>
                          </a:solidFill>
                          <a:effectLst>
                            <a:outerShdw blurRad="38100" dist="38100" dir="2700000" algn="tl">
                              <a:srgbClr val="000000">
                                <a:alpha val="43137"/>
                              </a:srgbClr>
                            </a:outerShdw>
                          </a:effectLst>
                        </a:rPr>
                        <a:t> Période</a:t>
                      </a:r>
                    </a:p>
                  </a:txBody>
                  <a:tcPr>
                    <a:solidFill>
                      <a:schemeClr val="accent1">
                        <a:lumMod val="60000"/>
                        <a:lumOff val="40000"/>
                      </a:schemeClr>
                    </a:solidFill>
                  </a:tcPr>
                </a:tc>
                <a:tc hMerge="1">
                  <a:txBody>
                    <a:bodyPr/>
                    <a:lstStyle/>
                    <a:p>
                      <a:endParaRPr lang="fr-FR" sz="1200" dirty="0"/>
                    </a:p>
                  </a:txBody>
                  <a:tcPr>
                    <a:solidFill>
                      <a:srgbClr val="92D050"/>
                    </a:solidFill>
                  </a:tcPr>
                </a:tc>
                <a:tc gridSpan="2">
                  <a:txBody>
                    <a:bodyPr/>
                    <a:lstStyle/>
                    <a:p>
                      <a:r>
                        <a:rPr lang="fr-FR" sz="1200" b="1" dirty="0">
                          <a:solidFill>
                            <a:schemeClr val="tx1"/>
                          </a:solidFill>
                          <a:effectLst>
                            <a:outerShdw blurRad="38100" dist="38100" dir="2700000" algn="tl">
                              <a:srgbClr val="000000">
                                <a:alpha val="43137"/>
                              </a:srgbClr>
                            </a:outerShdw>
                          </a:effectLst>
                        </a:rPr>
                        <a:t>4</a:t>
                      </a:r>
                      <a:r>
                        <a:rPr lang="fr-FR" sz="1200" b="1" baseline="30000" dirty="0">
                          <a:solidFill>
                            <a:schemeClr val="tx1"/>
                          </a:solidFill>
                          <a:effectLst>
                            <a:outerShdw blurRad="38100" dist="38100" dir="2700000" algn="tl">
                              <a:srgbClr val="000000">
                                <a:alpha val="43137"/>
                              </a:srgbClr>
                            </a:outerShdw>
                          </a:effectLst>
                        </a:rPr>
                        <a:t>ème</a:t>
                      </a:r>
                      <a:r>
                        <a:rPr lang="fr-FR" sz="1200" b="1" dirty="0">
                          <a:solidFill>
                            <a:schemeClr val="tx1"/>
                          </a:solidFill>
                          <a:effectLst>
                            <a:outerShdw blurRad="38100" dist="38100" dir="2700000" algn="tl">
                              <a:srgbClr val="000000">
                                <a:alpha val="43137"/>
                              </a:srgbClr>
                            </a:outerShdw>
                          </a:effectLst>
                        </a:rPr>
                        <a:t> Période</a:t>
                      </a:r>
                    </a:p>
                  </a:txBody>
                  <a:tcPr>
                    <a:solidFill>
                      <a:schemeClr val="accent1">
                        <a:lumMod val="60000"/>
                        <a:lumOff val="40000"/>
                      </a:schemeClr>
                    </a:solidFill>
                  </a:tcPr>
                </a:tc>
                <a:tc hMerge="1">
                  <a:txBody>
                    <a:bodyPr/>
                    <a:lstStyle/>
                    <a:p>
                      <a:endParaRPr lang="fr-FR" sz="1200" dirty="0"/>
                    </a:p>
                  </a:txBody>
                  <a:tcPr>
                    <a:solidFill>
                      <a:srgbClr val="92D050"/>
                    </a:solidFill>
                  </a:tcPr>
                </a:tc>
                <a:tc>
                  <a:txBody>
                    <a:bodyPr/>
                    <a:lstStyle/>
                    <a:p>
                      <a:r>
                        <a:rPr lang="fr-FR" sz="1200" b="1" dirty="0">
                          <a:solidFill>
                            <a:schemeClr val="tx1"/>
                          </a:solidFill>
                          <a:effectLst>
                            <a:outerShdw blurRad="38100" dist="38100" dir="2700000" algn="tl">
                              <a:srgbClr val="000000">
                                <a:alpha val="43137"/>
                              </a:srgbClr>
                            </a:outerShdw>
                          </a:effectLst>
                        </a:rPr>
                        <a:t>5</a:t>
                      </a:r>
                      <a:r>
                        <a:rPr lang="fr-FR" sz="1200" b="1" baseline="30000" dirty="0">
                          <a:solidFill>
                            <a:schemeClr val="tx1"/>
                          </a:solidFill>
                          <a:effectLst>
                            <a:outerShdw blurRad="38100" dist="38100" dir="2700000" algn="tl">
                              <a:srgbClr val="000000">
                                <a:alpha val="43137"/>
                              </a:srgbClr>
                            </a:outerShdw>
                          </a:effectLst>
                        </a:rPr>
                        <a:t>ème</a:t>
                      </a:r>
                      <a:r>
                        <a:rPr lang="fr-FR" sz="1200" b="1" dirty="0">
                          <a:solidFill>
                            <a:schemeClr val="tx1"/>
                          </a:solidFill>
                          <a:effectLst>
                            <a:outerShdw blurRad="38100" dist="38100" dir="2700000" algn="tl">
                              <a:srgbClr val="000000">
                                <a:alpha val="43137"/>
                              </a:srgbClr>
                            </a:outerShdw>
                          </a:effectLst>
                        </a:rPr>
                        <a:t> Période</a:t>
                      </a:r>
                    </a:p>
                  </a:txBody>
                  <a:tcPr>
                    <a:solidFill>
                      <a:schemeClr val="accent1">
                        <a:lumMod val="60000"/>
                        <a:lumOff val="40000"/>
                      </a:schemeClr>
                    </a:solidFill>
                  </a:tcPr>
                </a:tc>
                <a:extLst>
                  <a:ext uri="{0D108BD9-81ED-4DB2-BD59-A6C34878D82A}">
                    <a16:rowId xmlns:a16="http://schemas.microsoft.com/office/drawing/2014/main" val="10003"/>
                  </a:ext>
                </a:extLst>
              </a:tr>
              <a:tr h="370840">
                <a:tc vMerge="1">
                  <a:txBody>
                    <a:bodyPr/>
                    <a:lstStyle/>
                    <a:p>
                      <a:pPr algn="ctr"/>
                      <a:endParaRPr lang="fr-FR" dirty="0"/>
                    </a:p>
                  </a:txBody>
                  <a:tcPr/>
                </a:tc>
                <a:tc>
                  <a:txBody>
                    <a:bodyPr/>
                    <a:lstStyle/>
                    <a:p>
                      <a:pPr algn="ctr"/>
                      <a:r>
                        <a:rPr lang="fr-FR" b="1" dirty="0"/>
                        <a:t>5</a:t>
                      </a:r>
                      <a:r>
                        <a:rPr lang="fr-FR" b="1" baseline="30000" dirty="0"/>
                        <a:t>ème</a:t>
                      </a:r>
                      <a:r>
                        <a:rPr lang="fr-FR" b="1" dirty="0"/>
                        <a:t> </a:t>
                      </a:r>
                    </a:p>
                  </a:txBody>
                  <a:tcPr/>
                </a:tc>
                <a:tc>
                  <a:txBody>
                    <a:bodyPr/>
                    <a:lstStyle/>
                    <a:p>
                      <a:pPr algn="ctr"/>
                      <a:r>
                        <a:rPr lang="fr-FR" sz="1200" dirty="0"/>
                        <a:t>2h+1h</a:t>
                      </a:r>
                    </a:p>
                    <a:p>
                      <a:pPr algn="ctr"/>
                      <a:r>
                        <a:rPr lang="fr-FR" sz="1200" dirty="0"/>
                        <a:t>Ou 2h/4h quinzaine </a:t>
                      </a:r>
                    </a:p>
                  </a:txBody>
                  <a:tcPr/>
                </a:tc>
                <a:tc>
                  <a:txBody>
                    <a:bodyPr/>
                    <a:lstStyle/>
                    <a:p>
                      <a:r>
                        <a:rPr lang="fr-FR" sz="1200" b="1" dirty="0">
                          <a:solidFill>
                            <a:srgbClr val="C00000"/>
                          </a:solidFill>
                        </a:rPr>
                        <a:t>Champ : 1</a:t>
                      </a:r>
                    </a:p>
                    <a:p>
                      <a:r>
                        <a:rPr lang="fr-FR" sz="1200" b="1" dirty="0">
                          <a:solidFill>
                            <a:srgbClr val="C00000"/>
                          </a:solidFill>
                        </a:rPr>
                        <a:t>APSA : ½ Fond</a:t>
                      </a:r>
                    </a:p>
                  </a:txBody>
                  <a:tcPr>
                    <a:solidFill>
                      <a:srgbClr val="00B0F0"/>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a:ln>
                          <a:noFill/>
                        </a:ln>
                        <a:solidFill>
                          <a:srgbClr val="FF0000"/>
                        </a:solidFill>
                        <a:effectLst/>
                        <a:uLnTx/>
                        <a:uFillTx/>
                        <a:latin typeface="+mn-lt"/>
                        <a:ea typeface="+mn-ea"/>
                        <a:cs typeface="+mn-cs"/>
                      </a:endParaRPr>
                    </a:p>
                  </a:txBody>
                  <a:tcPr>
                    <a:solidFill>
                      <a:schemeClr val="bg1">
                        <a:lumMod val="95000"/>
                      </a:schemeClr>
                    </a:solidFill>
                  </a:tcPr>
                </a:tc>
                <a:tc hMerge="1">
                  <a:txBody>
                    <a:bodyPr/>
                    <a:lstStyle/>
                    <a:p>
                      <a:endParaRPr lang="fr-FR" sz="1200" dirty="0"/>
                    </a:p>
                  </a:txBody>
                  <a:tcPr>
                    <a:solidFill>
                      <a:srgbClr val="FFFF00"/>
                    </a:solidFill>
                  </a:tcPr>
                </a:tc>
                <a:tc gridSpan="2">
                  <a:txBody>
                    <a:bodyPr/>
                    <a:lstStyle/>
                    <a:p>
                      <a:r>
                        <a:rPr lang="fr-FR" sz="1200" b="1" dirty="0">
                          <a:solidFill>
                            <a:srgbClr val="C00000"/>
                          </a:solidFill>
                        </a:rPr>
                        <a:t>Champ : 3</a:t>
                      </a:r>
                    </a:p>
                    <a:p>
                      <a:r>
                        <a:rPr lang="fr-FR" sz="1200" b="1" dirty="0">
                          <a:solidFill>
                            <a:srgbClr val="C00000"/>
                          </a:solidFill>
                        </a:rPr>
                        <a:t>APSA : Acrosport</a:t>
                      </a:r>
                    </a:p>
                  </a:txBody>
                  <a:tcPr>
                    <a:solidFill>
                      <a:srgbClr val="FFFF00"/>
                    </a:solidFill>
                  </a:tcPr>
                </a:tc>
                <a:tc hMerge="1">
                  <a:txBody>
                    <a:bodyPr/>
                    <a:lstStyle/>
                    <a:p>
                      <a:endParaRPr lang="fr-FR" sz="1200" dirty="0"/>
                    </a:p>
                  </a:txBody>
                  <a:tcPr>
                    <a:solidFill>
                      <a:srgbClr val="92D050"/>
                    </a:solidFill>
                  </a:tcPr>
                </a:tc>
                <a:tc gridSpan="2">
                  <a:txBody>
                    <a:bodyPr/>
                    <a:lstStyle/>
                    <a:p>
                      <a:endParaRPr lang="fr-FR" sz="1200" dirty="0"/>
                    </a:p>
                  </a:txBody>
                  <a:tcPr>
                    <a:solidFill>
                      <a:schemeClr val="bg1">
                        <a:lumMod val="95000"/>
                      </a:schemeClr>
                    </a:solidFill>
                  </a:tcPr>
                </a:tc>
                <a:tc hMerge="1">
                  <a:txBody>
                    <a:bodyPr/>
                    <a:lstStyle/>
                    <a:p>
                      <a:endParaRPr lang="fr-F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a:solidFill>
                            <a:srgbClr val="C00000"/>
                          </a:solidFill>
                        </a:rPr>
                        <a:t>Champ:</a:t>
                      </a:r>
                      <a:r>
                        <a:rPr lang="fr-FR" sz="1200" baseline="0" dirty="0">
                          <a:solidFill>
                            <a:srgbClr val="C00000"/>
                          </a:solidFill>
                        </a:rPr>
                        <a:t> 2</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a:solidFill>
                            <a:srgbClr val="C00000"/>
                          </a:solidFill>
                        </a:rPr>
                        <a:t>APSA: </a:t>
                      </a:r>
                      <a:r>
                        <a:rPr lang="fr-FR" sz="1200" b="1" dirty="0">
                          <a:solidFill>
                            <a:srgbClr val="C00000"/>
                          </a:solidFill>
                        </a:rPr>
                        <a:t>Course d’orientation</a:t>
                      </a:r>
                    </a:p>
                    <a:p>
                      <a:endParaRPr lang="fr-FR" sz="1200" dirty="0"/>
                    </a:p>
                  </a:txBody>
                  <a:tcPr>
                    <a:solidFill>
                      <a:schemeClr val="bg2">
                        <a:lumMod val="75000"/>
                      </a:schemeClr>
                    </a:solidFill>
                  </a:tcPr>
                </a:tc>
                <a:extLst>
                  <a:ext uri="{0D108BD9-81ED-4DB2-BD59-A6C34878D82A}">
                    <a16:rowId xmlns:a16="http://schemas.microsoft.com/office/drawing/2014/main" val="10004"/>
                  </a:ext>
                </a:extLst>
              </a:tr>
              <a:tr h="370840">
                <a:tc vMerge="1">
                  <a:txBody>
                    <a:bodyPr/>
                    <a:lstStyle/>
                    <a:p>
                      <a:endParaRPr lang="fr-FR" dirty="0"/>
                    </a:p>
                  </a:txBody>
                  <a:tcPr/>
                </a:tc>
                <a:tc>
                  <a:txBody>
                    <a:bodyPr/>
                    <a:lstStyle/>
                    <a:p>
                      <a:pPr algn="ctr"/>
                      <a:r>
                        <a:rPr lang="fr-FR" b="1" dirty="0"/>
                        <a:t>4</a:t>
                      </a:r>
                      <a:r>
                        <a:rPr lang="fr-FR" b="1" baseline="30000" dirty="0"/>
                        <a:t>ème</a:t>
                      </a:r>
                      <a:r>
                        <a:rPr lang="fr-FR" b="1" dirty="0"/>
                        <a:t> </a:t>
                      </a:r>
                    </a:p>
                  </a:txBody>
                  <a:tcPr/>
                </a:tc>
                <a:tc>
                  <a:txBody>
                    <a:bodyPr/>
                    <a:lstStyle/>
                    <a:p>
                      <a:pPr algn="ctr"/>
                      <a:r>
                        <a:rPr lang="fr-FR" sz="1200" dirty="0"/>
                        <a:t>2h+1h</a:t>
                      </a:r>
                    </a:p>
                    <a:p>
                      <a:pPr algn="ctr"/>
                      <a:r>
                        <a:rPr lang="fr-FR" sz="1200" dirty="0"/>
                        <a:t>Ou 2h/4h quinzaine </a:t>
                      </a:r>
                    </a:p>
                  </a:txBody>
                  <a:tcPr/>
                </a:tc>
                <a:tc>
                  <a:txBody>
                    <a:bodyPr/>
                    <a:lstStyle/>
                    <a:p>
                      <a:endParaRPr lang="fr-FR" sz="1200" b="0" dirty="0"/>
                    </a:p>
                  </a:txBody>
                  <a:tcPr>
                    <a:solidFill>
                      <a:schemeClr val="bg1">
                        <a:lumMod val="95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a:ln>
                          <a:noFill/>
                        </a:ln>
                        <a:solidFill>
                          <a:prstClr val="black"/>
                        </a:solidFill>
                        <a:effectLst/>
                        <a:uLnTx/>
                        <a:uFillTx/>
                        <a:latin typeface="+mn-lt"/>
                        <a:ea typeface="+mn-ea"/>
                        <a:cs typeface="+mn-cs"/>
                      </a:endParaRPr>
                    </a:p>
                  </a:txBody>
                  <a:tcPr>
                    <a:solidFill>
                      <a:schemeClr val="bg1">
                        <a:lumMod val="95000"/>
                      </a:schemeClr>
                    </a:solidFill>
                  </a:tcPr>
                </a:tc>
                <a:tc hMerge="1">
                  <a:txBody>
                    <a:bodyPr/>
                    <a:lstStyle/>
                    <a:p>
                      <a:endParaRPr lang="fr-FR" sz="1200" dirty="0"/>
                    </a:p>
                  </a:txBody>
                  <a:tcPr/>
                </a:tc>
                <a:tc gridSpan="2">
                  <a:txBody>
                    <a:bodyPr/>
                    <a:lstStyle/>
                    <a:p>
                      <a:endParaRPr lang="fr-FR" sz="1200" dirty="0"/>
                    </a:p>
                  </a:txBody>
                  <a:tcPr>
                    <a:solidFill>
                      <a:schemeClr val="bg1">
                        <a:lumMod val="95000"/>
                      </a:schemeClr>
                    </a:solidFill>
                  </a:tcPr>
                </a:tc>
                <a:tc hMerge="1">
                  <a:txBody>
                    <a:bodyPr/>
                    <a:lstStyle/>
                    <a:p>
                      <a:endParaRPr lang="fr-FR" sz="1200" dirty="0"/>
                    </a:p>
                  </a:txBody>
                  <a:tcPr/>
                </a:tc>
                <a:tc gridSpan="2">
                  <a:txBody>
                    <a:bodyPr/>
                    <a:lstStyle/>
                    <a:p>
                      <a:r>
                        <a:rPr lang="fr-FR" sz="1200" b="1" dirty="0">
                          <a:solidFill>
                            <a:srgbClr val="C00000"/>
                          </a:solidFill>
                        </a:rPr>
                        <a:t>Champ : 4</a:t>
                      </a:r>
                    </a:p>
                    <a:p>
                      <a:r>
                        <a:rPr lang="fr-FR" sz="1200" b="1" dirty="0">
                          <a:solidFill>
                            <a:srgbClr val="C00000"/>
                          </a:solidFill>
                        </a:rPr>
                        <a:t>APSA : Badminton</a:t>
                      </a:r>
                    </a:p>
                  </a:txBody>
                  <a:tcPr>
                    <a:solidFill>
                      <a:srgbClr val="92D050"/>
                    </a:solidFill>
                  </a:tcPr>
                </a:tc>
                <a:tc hMerge="1">
                  <a:txBody>
                    <a:bodyPr/>
                    <a:lstStyle/>
                    <a:p>
                      <a:endParaRPr lang="fr-FR"/>
                    </a:p>
                  </a:txBody>
                  <a:tcPr/>
                </a:tc>
                <a:tc>
                  <a:txBody>
                    <a:bodyPr/>
                    <a:lstStyle/>
                    <a:p>
                      <a:endParaRPr lang="fr-FR" sz="1200" dirty="0"/>
                    </a:p>
                  </a:txBody>
                  <a:tcPr>
                    <a:solidFill>
                      <a:schemeClr val="bg1">
                        <a:lumMod val="95000"/>
                      </a:schemeClr>
                    </a:solidFill>
                  </a:tcPr>
                </a:tc>
                <a:extLst>
                  <a:ext uri="{0D108BD9-81ED-4DB2-BD59-A6C34878D82A}">
                    <a16:rowId xmlns:a16="http://schemas.microsoft.com/office/drawing/2014/main" val="10005"/>
                  </a:ext>
                </a:extLst>
              </a:tr>
              <a:tr h="370840">
                <a:tc vMerge="1">
                  <a:txBody>
                    <a:bodyPr/>
                    <a:lstStyle/>
                    <a:p>
                      <a:endParaRPr lang="fr-FR" dirty="0"/>
                    </a:p>
                  </a:txBody>
                  <a:tcPr/>
                </a:tc>
                <a:tc>
                  <a:txBody>
                    <a:bodyPr/>
                    <a:lstStyle/>
                    <a:p>
                      <a:pPr algn="ctr"/>
                      <a:r>
                        <a:rPr lang="fr-FR" b="1" dirty="0"/>
                        <a:t>3</a:t>
                      </a:r>
                      <a:r>
                        <a:rPr lang="fr-FR" b="1" baseline="30000" dirty="0"/>
                        <a:t>ème</a:t>
                      </a:r>
                      <a:r>
                        <a:rPr lang="fr-FR" b="1" dirty="0"/>
                        <a:t> </a:t>
                      </a:r>
                    </a:p>
                  </a:txBody>
                  <a:tcPr/>
                </a:tc>
                <a:tc>
                  <a:txBody>
                    <a:bodyPr/>
                    <a:lstStyle/>
                    <a:p>
                      <a:pPr algn="ctr"/>
                      <a:r>
                        <a:rPr lang="fr-FR" sz="1200" dirty="0"/>
                        <a:t>2h +1h ou 2h/4h quinzaine</a:t>
                      </a:r>
                    </a:p>
                  </a:txBody>
                  <a:tcPr/>
                </a:tc>
                <a:tc>
                  <a:txBody>
                    <a:bodyPr/>
                    <a:lstStyle/>
                    <a:p>
                      <a:r>
                        <a:rPr lang="fr-FR" sz="1200" b="1" dirty="0">
                          <a:solidFill>
                            <a:srgbClr val="C00000"/>
                          </a:solidFill>
                        </a:rPr>
                        <a:t>Champ : 1</a:t>
                      </a:r>
                    </a:p>
                    <a:p>
                      <a:r>
                        <a:rPr lang="fr-FR" sz="1200" b="1" dirty="0">
                          <a:solidFill>
                            <a:srgbClr val="C00000"/>
                          </a:solidFill>
                        </a:rPr>
                        <a:t>APSA : ½ Fond</a:t>
                      </a:r>
                    </a:p>
                    <a:p>
                      <a:endParaRPr lang="fr-FR" sz="1200" dirty="0"/>
                    </a:p>
                  </a:txBody>
                  <a:tcPr>
                    <a:solidFill>
                      <a:srgbClr val="00B0F0"/>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C00000"/>
                          </a:solidFill>
                          <a:effectLst/>
                          <a:uLnTx/>
                          <a:uFillTx/>
                          <a:latin typeface="+mn-lt"/>
                          <a:ea typeface="+mn-ea"/>
                          <a:cs typeface="+mn-cs"/>
                        </a:rPr>
                        <a:t>Champ: 2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C00000"/>
                          </a:solidFill>
                          <a:effectLst/>
                          <a:uLnTx/>
                          <a:uFillTx/>
                          <a:latin typeface="+mn-lt"/>
                          <a:ea typeface="+mn-ea"/>
                          <a:cs typeface="+mn-cs"/>
                        </a:rPr>
                        <a:t>APSA: course d’orientation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a:ln>
                          <a:noFill/>
                        </a:ln>
                        <a:solidFill>
                          <a:prstClr val="black"/>
                        </a:solidFill>
                        <a:effectLst/>
                        <a:uLnTx/>
                        <a:uFillTx/>
                        <a:latin typeface="+mn-lt"/>
                        <a:ea typeface="+mn-ea"/>
                        <a:cs typeface="+mn-cs"/>
                      </a:endParaRPr>
                    </a:p>
                  </a:txBody>
                  <a:tcPr>
                    <a:solidFill>
                      <a:schemeClr val="bg2">
                        <a:lumMod val="75000"/>
                      </a:schemeClr>
                    </a:solidFill>
                  </a:tcPr>
                </a:tc>
                <a:tc hMerge="1">
                  <a:txBody>
                    <a:bodyPr/>
                    <a:lstStyle/>
                    <a:p>
                      <a:endParaRPr lang="fr-FR" sz="1200" dirty="0"/>
                    </a:p>
                  </a:txBody>
                  <a:tcPr/>
                </a:tc>
                <a:tc gridSpan="2">
                  <a:txBody>
                    <a:bodyPr/>
                    <a:lstStyle/>
                    <a:p>
                      <a:r>
                        <a:rPr lang="fr-FR" sz="1200" b="1" dirty="0">
                          <a:solidFill>
                            <a:srgbClr val="C00000"/>
                          </a:solidFill>
                        </a:rPr>
                        <a:t>Champ : 3</a:t>
                      </a:r>
                    </a:p>
                    <a:p>
                      <a:r>
                        <a:rPr lang="fr-FR" sz="1200" b="1" dirty="0">
                          <a:solidFill>
                            <a:srgbClr val="C00000"/>
                          </a:solidFill>
                        </a:rPr>
                        <a:t>APSA : Acrosport</a:t>
                      </a:r>
                    </a:p>
                    <a:p>
                      <a:endParaRPr lang="fr-FR" sz="1200" dirty="0"/>
                    </a:p>
                  </a:txBody>
                  <a:tcPr>
                    <a:solidFill>
                      <a:srgbClr val="FFFF00"/>
                    </a:solidFill>
                  </a:tcPr>
                </a:tc>
                <a:tc hMerge="1">
                  <a:txBody>
                    <a:bodyPr/>
                    <a:lstStyle/>
                    <a:p>
                      <a:endParaRPr lang="fr-FR" sz="1200" dirty="0"/>
                    </a:p>
                  </a:txBody>
                  <a:tcPr/>
                </a:tc>
                <a:tc gridSpan="2">
                  <a:txBody>
                    <a:bodyPr/>
                    <a:lstStyle/>
                    <a:p>
                      <a:r>
                        <a:rPr lang="fr-FR" sz="1200" b="1" dirty="0">
                          <a:solidFill>
                            <a:srgbClr val="C00000"/>
                          </a:solidFill>
                        </a:rPr>
                        <a:t>Champ : 4</a:t>
                      </a:r>
                    </a:p>
                    <a:p>
                      <a:r>
                        <a:rPr lang="fr-FR" sz="1200" b="1" dirty="0">
                          <a:solidFill>
                            <a:srgbClr val="C00000"/>
                          </a:solidFill>
                        </a:rPr>
                        <a:t>APSA : Badminton</a:t>
                      </a:r>
                    </a:p>
                  </a:txBody>
                  <a:tcPr>
                    <a:solidFill>
                      <a:srgbClr val="92D050"/>
                    </a:solidFill>
                  </a:tcPr>
                </a:tc>
                <a:tc hMerge="1">
                  <a:txBody>
                    <a:bodyPr/>
                    <a:lstStyle/>
                    <a:p>
                      <a:endParaRPr lang="fr-FR"/>
                    </a:p>
                  </a:txBody>
                  <a:tcPr/>
                </a:tc>
                <a:tc>
                  <a:txBody>
                    <a:bodyPr/>
                    <a:lstStyle/>
                    <a:p>
                      <a:endParaRPr lang="fr-FR" sz="1200" b="0" dirty="0">
                        <a:solidFill>
                          <a:schemeClr val="tx1"/>
                        </a:solidFill>
                      </a:endParaRPr>
                    </a:p>
                  </a:txBody>
                  <a:tcPr>
                    <a:solidFill>
                      <a:schemeClr val="bg1">
                        <a:lumMod val="95000"/>
                      </a:schemeClr>
                    </a:solidFill>
                  </a:tcPr>
                </a:tc>
                <a:extLst>
                  <a:ext uri="{0D108BD9-81ED-4DB2-BD59-A6C34878D82A}">
                    <a16:rowId xmlns:a16="http://schemas.microsoft.com/office/drawing/2014/main" val="10006"/>
                  </a:ext>
                </a:extLst>
              </a:tr>
            </a:tbl>
          </a:graphicData>
        </a:graphic>
      </p:graphicFrame>
      <p:sp>
        <p:nvSpPr>
          <p:cNvPr id="5" name="Titre 4"/>
          <p:cNvSpPr>
            <a:spLocks noGrp="1"/>
          </p:cNvSpPr>
          <p:nvPr>
            <p:ph type="title"/>
          </p:nvPr>
        </p:nvSpPr>
        <p:spPr>
          <a:xfrm>
            <a:off x="179512" y="260648"/>
            <a:ext cx="8712968" cy="608112"/>
          </a:xfrm>
          <a:solidFill>
            <a:schemeClr val="accent2">
              <a:lumMod val="60000"/>
              <a:lumOff val="40000"/>
            </a:schemeClr>
          </a:solidFill>
        </p:spPr>
        <p:txBody>
          <a:bodyPr>
            <a:normAutofit fontScale="90000"/>
          </a:bodyPr>
          <a:lstStyle/>
          <a:p>
            <a:pPr lvl="0" algn="ctr"/>
            <a:br>
              <a:rPr lang="fr-FR" b="1" dirty="0">
                <a:solidFill>
                  <a:schemeClr val="tx1"/>
                </a:solidFill>
              </a:rPr>
            </a:br>
            <a:r>
              <a:rPr lang="fr-FR" b="1" dirty="0">
                <a:solidFill>
                  <a:schemeClr val="tx1"/>
                </a:solidFill>
              </a:rPr>
              <a:t>des espaces pour des choix individuels</a:t>
            </a:r>
            <a:br>
              <a:rPr lang="fr-FR" b="1" dirty="0">
                <a:solidFill>
                  <a:schemeClr val="tx1"/>
                </a:solidFill>
              </a:rPr>
            </a:br>
            <a:endParaRPr lang="fr-FR" dirty="0"/>
          </a:p>
        </p:txBody>
      </p:sp>
    </p:spTree>
    <p:extLst>
      <p:ext uri="{BB962C8B-B14F-4D97-AF65-F5344CB8AC3E}">
        <p14:creationId xmlns:p14="http://schemas.microsoft.com/office/powerpoint/2010/main" val="31219462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sz="quarter" idx="1"/>
            <p:extLst>
              <p:ext uri="{D42A27DB-BD31-4B8C-83A1-F6EECF244321}">
                <p14:modId xmlns:p14="http://schemas.microsoft.com/office/powerpoint/2010/main" val="3915203518"/>
              </p:ext>
            </p:extLst>
          </p:nvPr>
        </p:nvGraphicFramePr>
        <p:xfrm>
          <a:off x="323528" y="1106314"/>
          <a:ext cx="8297413" cy="4577080"/>
        </p:xfrm>
        <a:graphic>
          <a:graphicData uri="http://schemas.openxmlformats.org/drawingml/2006/table">
            <a:tbl>
              <a:tblPr firstRow="1" bandRow="1">
                <a:tableStyleId>{5C22544A-7EE6-4342-B048-85BDC9FD1C3A}</a:tableStyleId>
              </a:tblPr>
              <a:tblGrid>
                <a:gridCol w="720080">
                  <a:extLst>
                    <a:ext uri="{9D8B030D-6E8A-4147-A177-3AD203B41FA5}">
                      <a16:colId xmlns:a16="http://schemas.microsoft.com/office/drawing/2014/main" val="20000"/>
                    </a:ext>
                  </a:extLst>
                </a:gridCol>
                <a:gridCol w="864096">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1197659">
                  <a:extLst>
                    <a:ext uri="{9D8B030D-6E8A-4147-A177-3AD203B41FA5}">
                      <a16:colId xmlns:a16="http://schemas.microsoft.com/office/drawing/2014/main" val="20003"/>
                    </a:ext>
                  </a:extLst>
                </a:gridCol>
                <a:gridCol w="241286">
                  <a:extLst>
                    <a:ext uri="{9D8B030D-6E8A-4147-A177-3AD203B41FA5}">
                      <a16:colId xmlns:a16="http://schemas.microsoft.com/office/drawing/2014/main" val="20004"/>
                    </a:ext>
                  </a:extLst>
                </a:gridCol>
                <a:gridCol w="885581">
                  <a:extLst>
                    <a:ext uri="{9D8B030D-6E8A-4147-A177-3AD203B41FA5}">
                      <a16:colId xmlns:a16="http://schemas.microsoft.com/office/drawing/2014/main" val="20005"/>
                    </a:ext>
                  </a:extLst>
                </a:gridCol>
                <a:gridCol w="555794">
                  <a:extLst>
                    <a:ext uri="{9D8B030D-6E8A-4147-A177-3AD203B41FA5}">
                      <a16:colId xmlns:a16="http://schemas.microsoft.com/office/drawing/2014/main" val="20006"/>
                    </a:ext>
                  </a:extLst>
                </a:gridCol>
                <a:gridCol w="571072">
                  <a:extLst>
                    <a:ext uri="{9D8B030D-6E8A-4147-A177-3AD203B41FA5}">
                      <a16:colId xmlns:a16="http://schemas.microsoft.com/office/drawing/2014/main" val="20007"/>
                    </a:ext>
                  </a:extLst>
                </a:gridCol>
                <a:gridCol w="912731">
                  <a:extLst>
                    <a:ext uri="{9D8B030D-6E8A-4147-A177-3AD203B41FA5}">
                      <a16:colId xmlns:a16="http://schemas.microsoft.com/office/drawing/2014/main" val="20008"/>
                    </a:ext>
                  </a:extLst>
                </a:gridCol>
                <a:gridCol w="214136">
                  <a:extLst>
                    <a:ext uri="{9D8B030D-6E8A-4147-A177-3AD203B41FA5}">
                      <a16:colId xmlns:a16="http://schemas.microsoft.com/office/drawing/2014/main" val="20009"/>
                    </a:ext>
                  </a:extLst>
                </a:gridCol>
                <a:gridCol w="1126866">
                  <a:extLst>
                    <a:ext uri="{9D8B030D-6E8A-4147-A177-3AD203B41FA5}">
                      <a16:colId xmlns:a16="http://schemas.microsoft.com/office/drawing/2014/main" val="20010"/>
                    </a:ext>
                  </a:extLst>
                </a:gridCol>
              </a:tblGrid>
              <a:tr h="460648">
                <a:tc>
                  <a:txBody>
                    <a:bodyPr/>
                    <a:lstStyle/>
                    <a:p>
                      <a:pPr algn="ctr"/>
                      <a:r>
                        <a:rPr lang="fr-FR" b="1" dirty="0">
                          <a:solidFill>
                            <a:schemeClr val="tx1"/>
                          </a:solidFill>
                        </a:rPr>
                        <a:t>Cycle</a:t>
                      </a:r>
                      <a:r>
                        <a:rPr lang="fr-FR" dirty="0"/>
                        <a:t> </a:t>
                      </a:r>
                    </a:p>
                  </a:txBody>
                  <a:tcPr/>
                </a:tc>
                <a:tc>
                  <a:txBody>
                    <a:bodyPr/>
                    <a:lstStyle/>
                    <a:p>
                      <a:pPr algn="ctr"/>
                      <a:r>
                        <a:rPr lang="fr-FR" dirty="0"/>
                        <a:t>Année</a:t>
                      </a:r>
                    </a:p>
                  </a:txBody>
                  <a:tcPr/>
                </a:tc>
                <a:tc>
                  <a:txBody>
                    <a:bodyPr/>
                    <a:lstStyle/>
                    <a:p>
                      <a:pPr algn="ctr"/>
                      <a:r>
                        <a:rPr lang="fr-FR" dirty="0"/>
                        <a:t>Créneau</a:t>
                      </a:r>
                    </a:p>
                  </a:txBody>
                  <a:tcPr/>
                </a:tc>
                <a:tc gridSpan="2">
                  <a:txBody>
                    <a:bodyPr/>
                    <a:lstStyle/>
                    <a:p>
                      <a:pPr algn="ctr"/>
                      <a:r>
                        <a:rPr lang="fr-FR" dirty="0"/>
                        <a:t>1</a:t>
                      </a:r>
                      <a:r>
                        <a:rPr lang="fr-FR" baseline="30000" dirty="0"/>
                        <a:t>ere </a:t>
                      </a:r>
                      <a:r>
                        <a:rPr lang="fr-FR" dirty="0"/>
                        <a:t> Période</a:t>
                      </a:r>
                    </a:p>
                  </a:txBody>
                  <a:tcPr/>
                </a:tc>
                <a:tc hMerge="1">
                  <a:txBody>
                    <a:bodyPr/>
                    <a:lstStyle/>
                    <a:p>
                      <a:endParaRPr lang="fr-F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dirty="0"/>
                        <a:t>2</a:t>
                      </a:r>
                      <a:r>
                        <a:rPr lang="fr-FR" baseline="30000" dirty="0"/>
                        <a:t>ème  </a:t>
                      </a:r>
                      <a:r>
                        <a:rPr kumimoji="0" lang="fr-FR" sz="1800" b="1" i="0" u="none" strike="noStrike" kern="1200" cap="none" spc="0" normalizeH="0" baseline="0" noProof="0" dirty="0">
                          <a:ln>
                            <a:noFill/>
                          </a:ln>
                          <a:solidFill>
                            <a:prstClr val="white"/>
                          </a:solidFill>
                          <a:effectLst/>
                          <a:uLnTx/>
                          <a:uFillTx/>
                          <a:latin typeface="+mn-lt"/>
                          <a:ea typeface="+mn-ea"/>
                          <a:cs typeface="+mn-cs"/>
                        </a:rPr>
                        <a:t>Période</a:t>
                      </a:r>
                    </a:p>
                    <a:p>
                      <a:pPr algn="ctr"/>
                      <a:endParaRPr lang="fr-FR" dirty="0"/>
                    </a:p>
                  </a:txBody>
                  <a:tcPr/>
                </a:tc>
                <a:tc hMerge="1">
                  <a:txBody>
                    <a:bodyPr/>
                    <a:lstStyle/>
                    <a:p>
                      <a:endParaRPr lang="fr-F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dirty="0"/>
                        <a:t>3</a:t>
                      </a:r>
                      <a:r>
                        <a:rPr lang="fr-FR" baseline="30000" dirty="0"/>
                        <a:t>ème</a:t>
                      </a:r>
                      <a:r>
                        <a:rPr kumimoji="0" lang="fr-FR" sz="1800" b="1" i="0" u="none" strike="noStrike" kern="1200" cap="none" spc="0" normalizeH="0" baseline="0" noProof="0" dirty="0">
                          <a:ln>
                            <a:noFill/>
                          </a:ln>
                          <a:solidFill>
                            <a:prstClr val="white"/>
                          </a:solidFill>
                          <a:effectLst/>
                          <a:uLnTx/>
                          <a:uFillTx/>
                          <a:latin typeface="+mn-lt"/>
                          <a:ea typeface="+mn-ea"/>
                          <a:cs typeface="+mn-cs"/>
                        </a:rPr>
                        <a:t>Période</a:t>
                      </a:r>
                    </a:p>
                    <a:p>
                      <a:pPr algn="ctr"/>
                      <a:r>
                        <a:rPr lang="fr-FR" baseline="30000" dirty="0"/>
                        <a:t> </a:t>
                      </a:r>
                      <a:endParaRPr lang="fr-FR" dirty="0"/>
                    </a:p>
                  </a:txBody>
                  <a:tcPr/>
                </a:tc>
                <a:tc hMerge="1">
                  <a:txBody>
                    <a:bodyPr/>
                    <a:lstStyle/>
                    <a:p>
                      <a:endParaRPr lang="fr-F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mn-lt"/>
                          <a:ea typeface="+mn-ea"/>
                          <a:cs typeface="+mn-cs"/>
                        </a:rPr>
                        <a:t>4</a:t>
                      </a:r>
                      <a:r>
                        <a:rPr kumimoji="0" lang="fr-FR" sz="1800" b="1" i="0" u="none" strike="noStrike" kern="1200" cap="none" spc="0" normalizeH="0" baseline="30000" noProof="0" dirty="0">
                          <a:ln>
                            <a:noFill/>
                          </a:ln>
                          <a:solidFill>
                            <a:prstClr val="white"/>
                          </a:solidFill>
                          <a:effectLst/>
                          <a:uLnTx/>
                          <a:uFillTx/>
                          <a:latin typeface="+mn-lt"/>
                          <a:ea typeface="+mn-ea"/>
                          <a:cs typeface="+mn-cs"/>
                        </a:rPr>
                        <a:t>ème </a:t>
                      </a:r>
                      <a:r>
                        <a:rPr kumimoji="0" lang="fr-FR" sz="1800" b="1" i="0" u="none" strike="noStrike" kern="1200" cap="none" spc="0" normalizeH="0" baseline="0" noProof="0" dirty="0">
                          <a:ln>
                            <a:noFill/>
                          </a:ln>
                          <a:solidFill>
                            <a:prstClr val="white"/>
                          </a:solidFill>
                          <a:effectLst/>
                          <a:uLnTx/>
                          <a:uFillTx/>
                          <a:latin typeface="+mn-lt"/>
                          <a:ea typeface="+mn-ea"/>
                          <a:cs typeface="+mn-cs"/>
                        </a:rPr>
                        <a:t>Période</a:t>
                      </a:r>
                    </a:p>
                    <a:p>
                      <a:pPr algn="ctr"/>
                      <a:endParaRPr lang="fr-FR" dirty="0"/>
                    </a:p>
                  </a:txBody>
                  <a:tcPr/>
                </a:tc>
                <a:tc hMerge="1">
                  <a:txBody>
                    <a:bodyPr/>
                    <a:lstStyle/>
                    <a:p>
                      <a:endParaRPr lang="fr-FR"/>
                    </a:p>
                  </a:txBody>
                  <a:tcPr/>
                </a:tc>
                <a:extLst>
                  <a:ext uri="{0D108BD9-81ED-4DB2-BD59-A6C34878D82A}">
                    <a16:rowId xmlns:a16="http://schemas.microsoft.com/office/drawing/2014/main" val="10000"/>
                  </a:ext>
                </a:extLst>
              </a:tr>
              <a:tr h="370840">
                <a:tc rowSpan="2">
                  <a:txBody>
                    <a:bodyPr/>
                    <a:lstStyle/>
                    <a:p>
                      <a:pPr algn="ctr"/>
                      <a:endParaRPr lang="fr-FR" sz="2800" b="1" dirty="0"/>
                    </a:p>
                    <a:p>
                      <a:pPr algn="ctr"/>
                      <a:r>
                        <a:rPr lang="fr-FR" sz="2800" b="1" dirty="0"/>
                        <a:t>3</a:t>
                      </a:r>
                    </a:p>
                  </a:txBody>
                  <a:tcPr/>
                </a:tc>
                <a:tc rowSpan="2">
                  <a:txBody>
                    <a:bodyPr/>
                    <a:lstStyle/>
                    <a:p>
                      <a:pPr algn="ctr"/>
                      <a:r>
                        <a:rPr lang="fr-FR" b="1" dirty="0"/>
                        <a:t>6</a:t>
                      </a:r>
                      <a:r>
                        <a:rPr lang="fr-FR" b="1" baseline="30000" dirty="0"/>
                        <a:t>ème</a:t>
                      </a:r>
                      <a:r>
                        <a:rPr lang="fr-FR" b="1" dirty="0"/>
                        <a:t> </a:t>
                      </a:r>
                    </a:p>
                  </a:txBody>
                  <a:tcPr/>
                </a:tc>
                <a:tc>
                  <a:txBody>
                    <a:bodyPr/>
                    <a:lstStyle/>
                    <a:p>
                      <a:pPr algn="ctr"/>
                      <a:r>
                        <a:rPr lang="fr-FR" sz="1200" dirty="0"/>
                        <a:t>2h</a:t>
                      </a:r>
                    </a:p>
                  </a:txBody>
                  <a:tcPr/>
                </a:tc>
                <a:tc gridSpan="2">
                  <a:txBody>
                    <a:bodyPr/>
                    <a:lstStyle/>
                    <a:p>
                      <a:r>
                        <a:rPr lang="fr-FR" sz="1200" b="1" dirty="0">
                          <a:solidFill>
                            <a:srgbClr val="C00000"/>
                          </a:solidFill>
                        </a:rPr>
                        <a:t>Champ : 1</a:t>
                      </a:r>
                    </a:p>
                    <a:p>
                      <a:r>
                        <a:rPr lang="fr-FR" sz="1200" b="1" dirty="0">
                          <a:solidFill>
                            <a:srgbClr val="C00000"/>
                          </a:solidFill>
                        </a:rPr>
                        <a:t>APSA : course</a:t>
                      </a:r>
                      <a:r>
                        <a:rPr lang="fr-FR" sz="1200" b="1" baseline="0" dirty="0">
                          <a:solidFill>
                            <a:srgbClr val="C00000"/>
                          </a:solidFill>
                        </a:rPr>
                        <a:t> longue</a:t>
                      </a:r>
                      <a:endParaRPr lang="fr-FR" sz="1200" b="1" dirty="0">
                        <a:solidFill>
                          <a:srgbClr val="C00000"/>
                        </a:solidFill>
                      </a:endParaRPr>
                    </a:p>
                  </a:txBody>
                  <a:tcPr>
                    <a:solidFill>
                      <a:srgbClr val="00B0F0"/>
                    </a:solidFill>
                  </a:tcPr>
                </a:tc>
                <a:tc hMerge="1">
                  <a:txBody>
                    <a:bodyPr/>
                    <a:lstStyle/>
                    <a:p>
                      <a:endParaRPr lang="fr-FR"/>
                    </a:p>
                  </a:txBody>
                  <a:tcPr/>
                </a:tc>
                <a:tc gridSpan="2">
                  <a:txBody>
                    <a:bodyPr/>
                    <a:lstStyle/>
                    <a:p>
                      <a:endParaRPr lang="fr-FR" sz="1200" b="0" dirty="0">
                        <a:effectLst/>
                      </a:endParaRPr>
                    </a:p>
                  </a:txBody>
                  <a:tcPr>
                    <a:solidFill>
                      <a:schemeClr val="bg2">
                        <a:lumMod val="75000"/>
                      </a:schemeClr>
                    </a:solidFill>
                  </a:tcPr>
                </a:tc>
                <a:tc hMerge="1">
                  <a:txBody>
                    <a:bodyPr/>
                    <a:lstStyle/>
                    <a:p>
                      <a:endParaRPr lang="fr-FR"/>
                    </a:p>
                  </a:txBody>
                  <a:tcPr/>
                </a:tc>
                <a:tc gridSpan="2">
                  <a:txBody>
                    <a:bodyPr/>
                    <a:lstStyle/>
                    <a:p>
                      <a:endParaRPr lang="fr-FR" sz="1200" dirty="0"/>
                    </a:p>
                  </a:txBody>
                  <a:tcPr>
                    <a:solidFill>
                      <a:srgbClr val="00B0F0"/>
                    </a:solidFill>
                  </a:tcPr>
                </a:tc>
                <a:tc hMerge="1">
                  <a:txBody>
                    <a:bodyPr/>
                    <a:lstStyle/>
                    <a:p>
                      <a:endParaRPr lang="fr-F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C00000"/>
                          </a:solidFill>
                          <a:effectLst/>
                          <a:uLnTx/>
                          <a:uFillTx/>
                          <a:latin typeface="+mn-lt"/>
                          <a:ea typeface="+mn-ea"/>
                          <a:cs typeface="+mn-cs"/>
                        </a:rPr>
                        <a:t>Champ : 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C00000"/>
                          </a:solidFill>
                          <a:effectLst/>
                          <a:uLnTx/>
                          <a:uFillTx/>
                          <a:latin typeface="+mn-lt"/>
                          <a:ea typeface="+mn-ea"/>
                          <a:cs typeface="+mn-cs"/>
                        </a:rPr>
                        <a:t>APSA : Jeux de raquette</a:t>
                      </a:r>
                      <a:endParaRPr lang="fr-FR" sz="1200" b="1" dirty="0">
                        <a:solidFill>
                          <a:srgbClr val="C00000"/>
                        </a:solidFill>
                      </a:endParaRPr>
                    </a:p>
                  </a:txBody>
                  <a:tcPr>
                    <a:solidFill>
                      <a:srgbClr val="92D050"/>
                    </a:solidFill>
                  </a:tcPr>
                </a:tc>
                <a:tc hMerge="1">
                  <a:txBody>
                    <a:bodyPr/>
                    <a:lstStyle/>
                    <a:p>
                      <a:endParaRPr lang="fr-FR"/>
                    </a:p>
                  </a:txBody>
                  <a:tcPr/>
                </a:tc>
                <a:extLst>
                  <a:ext uri="{0D108BD9-81ED-4DB2-BD59-A6C34878D82A}">
                    <a16:rowId xmlns:a16="http://schemas.microsoft.com/office/drawing/2014/main" val="10001"/>
                  </a:ext>
                </a:extLst>
              </a:tr>
              <a:tr h="370840">
                <a:tc vMerge="1">
                  <a:txBody>
                    <a:bodyPr/>
                    <a:lstStyle/>
                    <a:p>
                      <a:endParaRPr lang="fr-FR" dirty="0"/>
                    </a:p>
                  </a:txBody>
                  <a:tcPr/>
                </a:tc>
                <a:tc vMerge="1">
                  <a:txBody>
                    <a:bodyPr/>
                    <a:lstStyle/>
                    <a:p>
                      <a:pPr algn="ctr"/>
                      <a:endParaRPr lang="fr-FR" dirty="0"/>
                    </a:p>
                  </a:txBody>
                  <a:tcPr/>
                </a:tc>
                <a:tc>
                  <a:txBody>
                    <a:bodyPr/>
                    <a:lstStyle/>
                    <a:p>
                      <a:pPr algn="ctr"/>
                      <a:r>
                        <a:rPr lang="fr-FR" sz="1200" dirty="0"/>
                        <a:t>2h </a:t>
                      </a:r>
                    </a:p>
                  </a:txBody>
                  <a:tcPr/>
                </a:tc>
                <a:tc gridSpan="2">
                  <a:txBody>
                    <a:bodyPr/>
                    <a:lstStyle/>
                    <a:p>
                      <a:endParaRPr lang="fr-FR" sz="1200" b="0" dirty="0">
                        <a:solidFill>
                          <a:srgbClr val="FF0000"/>
                        </a:solidFill>
                      </a:endParaRPr>
                    </a:p>
                  </a:txBody>
                  <a:tcPr>
                    <a:solidFill>
                      <a:srgbClr val="92D050"/>
                    </a:solidFill>
                  </a:tcPr>
                </a:tc>
                <a:tc hMerge="1">
                  <a:txBody>
                    <a:bodyPr/>
                    <a:lstStyle/>
                    <a:p>
                      <a:endParaRPr lang="fr-FR"/>
                    </a:p>
                  </a:txBody>
                  <a:tcPr/>
                </a:tc>
                <a:tc gridSpan="2">
                  <a:txBody>
                    <a:bodyPr/>
                    <a:lstStyle/>
                    <a:p>
                      <a:r>
                        <a:rPr lang="fr-FR" sz="1200" b="1" dirty="0">
                          <a:solidFill>
                            <a:srgbClr val="C00000"/>
                          </a:solidFill>
                        </a:rPr>
                        <a:t>Champ : 3</a:t>
                      </a:r>
                    </a:p>
                    <a:p>
                      <a:r>
                        <a:rPr lang="fr-FR" sz="1200" b="1" dirty="0">
                          <a:solidFill>
                            <a:srgbClr val="C00000"/>
                          </a:solidFill>
                        </a:rPr>
                        <a:t>APSA : Activités gymniques</a:t>
                      </a:r>
                    </a:p>
                  </a:txBody>
                  <a:tcPr>
                    <a:solidFill>
                      <a:srgbClr val="FFFF00"/>
                    </a:solidFill>
                  </a:tcPr>
                </a:tc>
                <a:tc hMerge="1">
                  <a:txBody>
                    <a:bodyPr/>
                    <a:lstStyle/>
                    <a:p>
                      <a:endParaRPr lang="fr-FR"/>
                    </a:p>
                  </a:txBody>
                  <a:tcPr/>
                </a:tc>
                <a:tc gridSpan="2">
                  <a:txBody>
                    <a:bodyPr/>
                    <a:lstStyle/>
                    <a:p>
                      <a:r>
                        <a:rPr lang="fr-FR" sz="1200" dirty="0">
                          <a:solidFill>
                            <a:srgbClr val="C00000"/>
                          </a:solidFill>
                        </a:rPr>
                        <a:t>Champ : 2</a:t>
                      </a:r>
                    </a:p>
                    <a:p>
                      <a:r>
                        <a:rPr lang="fr-FR" sz="1200" dirty="0">
                          <a:solidFill>
                            <a:srgbClr val="C00000"/>
                          </a:solidFill>
                        </a:rPr>
                        <a:t>APSA : </a:t>
                      </a:r>
                      <a:r>
                        <a:rPr lang="fr-FR" sz="1200" b="1" dirty="0">
                          <a:solidFill>
                            <a:srgbClr val="C00000"/>
                          </a:solidFill>
                        </a:rPr>
                        <a:t>Parcours d’orientation</a:t>
                      </a:r>
                    </a:p>
                  </a:txBody>
                  <a:tcPr>
                    <a:solidFill>
                      <a:schemeClr val="accent4"/>
                    </a:solidFill>
                  </a:tcPr>
                </a:tc>
                <a:tc hMerge="1">
                  <a:txBody>
                    <a:bodyPr/>
                    <a:lstStyle/>
                    <a:p>
                      <a:endParaRPr lang="fr-FR"/>
                    </a:p>
                  </a:txBody>
                  <a:tcPr/>
                </a:tc>
                <a:tc gridSpan="2">
                  <a:txBody>
                    <a:bodyPr/>
                    <a:lstStyle/>
                    <a:p>
                      <a:endParaRPr lang="fr-FR" sz="1200" dirty="0"/>
                    </a:p>
                  </a:txBody>
                  <a:tcPr>
                    <a:solidFill>
                      <a:srgbClr val="FFFF00"/>
                    </a:solidFill>
                  </a:tcPr>
                </a:tc>
                <a:tc hMerge="1">
                  <a:txBody>
                    <a:bodyPr/>
                    <a:lstStyle/>
                    <a:p>
                      <a:endParaRPr lang="fr-FR"/>
                    </a:p>
                  </a:txBody>
                  <a:tcPr/>
                </a:tc>
                <a:extLst>
                  <a:ext uri="{0D108BD9-81ED-4DB2-BD59-A6C34878D82A}">
                    <a16:rowId xmlns:a16="http://schemas.microsoft.com/office/drawing/2014/main" val="10002"/>
                  </a:ext>
                </a:extLst>
              </a:tr>
              <a:tr h="370840">
                <a:tc rowSpan="4">
                  <a:txBody>
                    <a:bodyPr/>
                    <a:lstStyle/>
                    <a:p>
                      <a:pPr algn="ctr"/>
                      <a:endParaRPr lang="fr-FR" sz="2800" b="1" dirty="0"/>
                    </a:p>
                    <a:p>
                      <a:pPr algn="ctr"/>
                      <a:endParaRPr lang="fr-FR" sz="2800" b="1" dirty="0"/>
                    </a:p>
                    <a:p>
                      <a:pPr algn="ctr"/>
                      <a:endParaRPr lang="fr-FR" sz="2800" b="1" dirty="0"/>
                    </a:p>
                    <a:p>
                      <a:pPr algn="ctr"/>
                      <a:r>
                        <a:rPr lang="fr-FR" sz="2800" b="1" dirty="0"/>
                        <a:t>4</a:t>
                      </a:r>
                    </a:p>
                  </a:txBody>
                  <a:tcPr/>
                </a:tc>
                <a:tc>
                  <a:txBody>
                    <a:bodyPr/>
                    <a:lstStyle/>
                    <a:p>
                      <a:pPr algn="ctr"/>
                      <a:r>
                        <a:rPr lang="fr-FR" b="1" dirty="0">
                          <a:solidFill>
                            <a:schemeClr val="tx1"/>
                          </a:solidFill>
                        </a:rPr>
                        <a:t>Année </a:t>
                      </a:r>
                    </a:p>
                  </a:txBody>
                  <a:tcPr>
                    <a:solidFill>
                      <a:schemeClr val="accent1">
                        <a:lumMod val="60000"/>
                        <a:lumOff val="40000"/>
                      </a:schemeClr>
                    </a:solidFill>
                  </a:tcPr>
                </a:tc>
                <a:tc>
                  <a:txBody>
                    <a:bodyPr/>
                    <a:lstStyle/>
                    <a:p>
                      <a:pPr algn="ctr"/>
                      <a:r>
                        <a:rPr lang="fr-FR" sz="1600" dirty="0">
                          <a:solidFill>
                            <a:schemeClr val="tx1"/>
                          </a:solidFill>
                        </a:rPr>
                        <a:t>Créneau</a:t>
                      </a:r>
                    </a:p>
                  </a:txBody>
                  <a:tcPr>
                    <a:solidFill>
                      <a:schemeClr val="accent1">
                        <a:lumMod val="60000"/>
                        <a:lumOff val="40000"/>
                      </a:schemeClr>
                    </a:solidFill>
                  </a:tcPr>
                </a:tc>
                <a:tc>
                  <a:txBody>
                    <a:bodyPr/>
                    <a:lstStyle/>
                    <a:p>
                      <a:r>
                        <a:rPr lang="fr-FR" sz="1200" b="1" dirty="0">
                          <a:solidFill>
                            <a:schemeClr val="tx1"/>
                          </a:solidFill>
                          <a:effectLst>
                            <a:outerShdw blurRad="38100" dist="38100" dir="2700000" algn="tl">
                              <a:srgbClr val="000000">
                                <a:alpha val="43137"/>
                              </a:srgbClr>
                            </a:outerShdw>
                          </a:effectLst>
                        </a:rPr>
                        <a:t>1</a:t>
                      </a:r>
                      <a:r>
                        <a:rPr lang="fr-FR" sz="1200" b="1" baseline="30000" dirty="0">
                          <a:solidFill>
                            <a:schemeClr val="tx1"/>
                          </a:solidFill>
                          <a:effectLst>
                            <a:outerShdw blurRad="38100" dist="38100" dir="2700000" algn="tl">
                              <a:srgbClr val="000000">
                                <a:alpha val="43137"/>
                              </a:srgbClr>
                            </a:outerShdw>
                          </a:effectLst>
                        </a:rPr>
                        <a:t>ère</a:t>
                      </a:r>
                      <a:r>
                        <a:rPr lang="fr-FR" sz="1200" b="1" dirty="0">
                          <a:solidFill>
                            <a:schemeClr val="tx1"/>
                          </a:solidFill>
                          <a:effectLst>
                            <a:outerShdw blurRad="38100" dist="38100" dir="2700000" algn="tl">
                              <a:srgbClr val="000000">
                                <a:alpha val="43137"/>
                              </a:srgbClr>
                            </a:outerShdw>
                          </a:effectLst>
                        </a:rPr>
                        <a:t> Période</a:t>
                      </a:r>
                    </a:p>
                  </a:txBody>
                  <a:tcPr>
                    <a:solidFill>
                      <a:schemeClr val="accent1">
                        <a:lumMod val="60000"/>
                        <a:lumOff val="40000"/>
                      </a:schemeClr>
                    </a:solidFill>
                  </a:tcPr>
                </a:tc>
                <a:tc gridSpan="2">
                  <a:txBody>
                    <a:bodyPr/>
                    <a:lstStyle/>
                    <a:p>
                      <a:r>
                        <a:rPr lang="fr-FR" sz="1200" b="1" dirty="0">
                          <a:solidFill>
                            <a:schemeClr val="tx1"/>
                          </a:solidFill>
                          <a:effectLst>
                            <a:outerShdw blurRad="38100" dist="38100" dir="2700000" algn="tl">
                              <a:srgbClr val="000000">
                                <a:alpha val="43137"/>
                              </a:srgbClr>
                            </a:outerShdw>
                          </a:effectLst>
                        </a:rPr>
                        <a:t>2ème Période</a:t>
                      </a:r>
                    </a:p>
                  </a:txBody>
                  <a:tcPr>
                    <a:solidFill>
                      <a:schemeClr val="accent1">
                        <a:lumMod val="60000"/>
                        <a:lumOff val="40000"/>
                      </a:schemeClr>
                    </a:solidFill>
                  </a:tcPr>
                </a:tc>
                <a:tc hMerge="1">
                  <a:txBody>
                    <a:bodyPr/>
                    <a:lstStyle/>
                    <a:p>
                      <a:endParaRPr lang="fr-FR" sz="1200" dirty="0"/>
                    </a:p>
                  </a:txBody>
                  <a:tcPr>
                    <a:solidFill>
                      <a:srgbClr val="FFFF00"/>
                    </a:solidFill>
                  </a:tcPr>
                </a:tc>
                <a:tc gridSpan="2">
                  <a:txBody>
                    <a:bodyPr/>
                    <a:lstStyle/>
                    <a:p>
                      <a:r>
                        <a:rPr lang="fr-FR" sz="1200" b="1" dirty="0">
                          <a:solidFill>
                            <a:schemeClr val="tx1"/>
                          </a:solidFill>
                          <a:effectLst>
                            <a:outerShdw blurRad="38100" dist="38100" dir="2700000" algn="tl">
                              <a:srgbClr val="000000">
                                <a:alpha val="43137"/>
                              </a:srgbClr>
                            </a:outerShdw>
                          </a:effectLst>
                        </a:rPr>
                        <a:t>3</a:t>
                      </a:r>
                      <a:r>
                        <a:rPr lang="fr-FR" sz="1200" b="1" baseline="30000" dirty="0">
                          <a:solidFill>
                            <a:schemeClr val="tx1"/>
                          </a:solidFill>
                          <a:effectLst>
                            <a:outerShdw blurRad="38100" dist="38100" dir="2700000" algn="tl">
                              <a:srgbClr val="000000">
                                <a:alpha val="43137"/>
                              </a:srgbClr>
                            </a:outerShdw>
                          </a:effectLst>
                        </a:rPr>
                        <a:t>ème</a:t>
                      </a:r>
                      <a:r>
                        <a:rPr lang="fr-FR" sz="1200" b="1" dirty="0">
                          <a:solidFill>
                            <a:schemeClr val="tx1"/>
                          </a:solidFill>
                          <a:effectLst>
                            <a:outerShdw blurRad="38100" dist="38100" dir="2700000" algn="tl">
                              <a:srgbClr val="000000">
                                <a:alpha val="43137"/>
                              </a:srgbClr>
                            </a:outerShdw>
                          </a:effectLst>
                        </a:rPr>
                        <a:t> Période</a:t>
                      </a:r>
                    </a:p>
                  </a:txBody>
                  <a:tcPr>
                    <a:solidFill>
                      <a:schemeClr val="accent1">
                        <a:lumMod val="60000"/>
                        <a:lumOff val="40000"/>
                      </a:schemeClr>
                    </a:solidFill>
                  </a:tcPr>
                </a:tc>
                <a:tc hMerge="1">
                  <a:txBody>
                    <a:bodyPr/>
                    <a:lstStyle/>
                    <a:p>
                      <a:endParaRPr lang="fr-FR" sz="1200" dirty="0"/>
                    </a:p>
                  </a:txBody>
                  <a:tcPr>
                    <a:solidFill>
                      <a:srgbClr val="92D050"/>
                    </a:solidFill>
                  </a:tcPr>
                </a:tc>
                <a:tc gridSpan="2">
                  <a:txBody>
                    <a:bodyPr/>
                    <a:lstStyle/>
                    <a:p>
                      <a:r>
                        <a:rPr lang="fr-FR" sz="1200" b="1" dirty="0">
                          <a:solidFill>
                            <a:schemeClr val="tx1"/>
                          </a:solidFill>
                          <a:effectLst>
                            <a:outerShdw blurRad="38100" dist="38100" dir="2700000" algn="tl">
                              <a:srgbClr val="000000">
                                <a:alpha val="43137"/>
                              </a:srgbClr>
                            </a:outerShdw>
                          </a:effectLst>
                        </a:rPr>
                        <a:t>4</a:t>
                      </a:r>
                      <a:r>
                        <a:rPr lang="fr-FR" sz="1200" b="1" baseline="30000" dirty="0">
                          <a:solidFill>
                            <a:schemeClr val="tx1"/>
                          </a:solidFill>
                          <a:effectLst>
                            <a:outerShdw blurRad="38100" dist="38100" dir="2700000" algn="tl">
                              <a:srgbClr val="000000">
                                <a:alpha val="43137"/>
                              </a:srgbClr>
                            </a:outerShdw>
                          </a:effectLst>
                        </a:rPr>
                        <a:t>ème</a:t>
                      </a:r>
                      <a:r>
                        <a:rPr lang="fr-FR" sz="1200" b="1" dirty="0">
                          <a:solidFill>
                            <a:schemeClr val="tx1"/>
                          </a:solidFill>
                          <a:effectLst>
                            <a:outerShdw blurRad="38100" dist="38100" dir="2700000" algn="tl">
                              <a:srgbClr val="000000">
                                <a:alpha val="43137"/>
                              </a:srgbClr>
                            </a:outerShdw>
                          </a:effectLst>
                        </a:rPr>
                        <a:t> Période</a:t>
                      </a:r>
                    </a:p>
                  </a:txBody>
                  <a:tcPr>
                    <a:solidFill>
                      <a:schemeClr val="accent1">
                        <a:lumMod val="60000"/>
                        <a:lumOff val="40000"/>
                      </a:schemeClr>
                    </a:solidFill>
                  </a:tcPr>
                </a:tc>
                <a:tc hMerge="1">
                  <a:txBody>
                    <a:bodyPr/>
                    <a:lstStyle/>
                    <a:p>
                      <a:endParaRPr lang="fr-FR" sz="1200" dirty="0"/>
                    </a:p>
                  </a:txBody>
                  <a:tcPr>
                    <a:solidFill>
                      <a:srgbClr val="92D050"/>
                    </a:solidFill>
                  </a:tcPr>
                </a:tc>
                <a:tc>
                  <a:txBody>
                    <a:bodyPr/>
                    <a:lstStyle/>
                    <a:p>
                      <a:r>
                        <a:rPr lang="fr-FR" sz="1200" b="1" dirty="0">
                          <a:solidFill>
                            <a:schemeClr val="tx1"/>
                          </a:solidFill>
                          <a:effectLst>
                            <a:outerShdw blurRad="38100" dist="38100" dir="2700000" algn="tl">
                              <a:srgbClr val="000000">
                                <a:alpha val="43137"/>
                              </a:srgbClr>
                            </a:outerShdw>
                          </a:effectLst>
                        </a:rPr>
                        <a:t>5</a:t>
                      </a:r>
                      <a:r>
                        <a:rPr lang="fr-FR" sz="1200" b="1" baseline="30000" dirty="0">
                          <a:solidFill>
                            <a:schemeClr val="tx1"/>
                          </a:solidFill>
                          <a:effectLst>
                            <a:outerShdw blurRad="38100" dist="38100" dir="2700000" algn="tl">
                              <a:srgbClr val="000000">
                                <a:alpha val="43137"/>
                              </a:srgbClr>
                            </a:outerShdw>
                          </a:effectLst>
                        </a:rPr>
                        <a:t>ème</a:t>
                      </a:r>
                      <a:r>
                        <a:rPr lang="fr-FR" sz="1200" b="1" dirty="0">
                          <a:solidFill>
                            <a:schemeClr val="tx1"/>
                          </a:solidFill>
                          <a:effectLst>
                            <a:outerShdw blurRad="38100" dist="38100" dir="2700000" algn="tl">
                              <a:srgbClr val="000000">
                                <a:alpha val="43137"/>
                              </a:srgbClr>
                            </a:outerShdw>
                          </a:effectLst>
                        </a:rPr>
                        <a:t> Période</a:t>
                      </a:r>
                    </a:p>
                  </a:txBody>
                  <a:tcPr>
                    <a:solidFill>
                      <a:schemeClr val="accent1">
                        <a:lumMod val="60000"/>
                        <a:lumOff val="40000"/>
                      </a:schemeClr>
                    </a:solidFill>
                  </a:tcPr>
                </a:tc>
                <a:extLst>
                  <a:ext uri="{0D108BD9-81ED-4DB2-BD59-A6C34878D82A}">
                    <a16:rowId xmlns:a16="http://schemas.microsoft.com/office/drawing/2014/main" val="10003"/>
                  </a:ext>
                </a:extLst>
              </a:tr>
              <a:tr h="370840">
                <a:tc vMerge="1">
                  <a:txBody>
                    <a:bodyPr/>
                    <a:lstStyle/>
                    <a:p>
                      <a:pPr algn="ctr"/>
                      <a:endParaRPr lang="fr-FR" dirty="0"/>
                    </a:p>
                  </a:txBody>
                  <a:tcPr/>
                </a:tc>
                <a:tc>
                  <a:txBody>
                    <a:bodyPr/>
                    <a:lstStyle/>
                    <a:p>
                      <a:pPr algn="ctr"/>
                      <a:r>
                        <a:rPr lang="fr-FR" b="1" dirty="0"/>
                        <a:t>5</a:t>
                      </a:r>
                      <a:r>
                        <a:rPr lang="fr-FR" b="1" baseline="30000" dirty="0"/>
                        <a:t>ème</a:t>
                      </a:r>
                      <a:r>
                        <a:rPr lang="fr-FR" b="1" dirty="0"/>
                        <a:t> </a:t>
                      </a:r>
                    </a:p>
                  </a:txBody>
                  <a:tcPr/>
                </a:tc>
                <a:tc>
                  <a:txBody>
                    <a:bodyPr/>
                    <a:lstStyle/>
                    <a:p>
                      <a:pPr algn="ctr"/>
                      <a:r>
                        <a:rPr lang="fr-FR" sz="1200" dirty="0"/>
                        <a:t>2h+1h</a:t>
                      </a:r>
                    </a:p>
                    <a:p>
                      <a:pPr algn="ctr"/>
                      <a:r>
                        <a:rPr lang="fr-FR" sz="1200" dirty="0"/>
                        <a:t>Ou 2h/4h quinzaine </a:t>
                      </a:r>
                    </a:p>
                  </a:txBody>
                  <a:tcPr/>
                </a:tc>
                <a:tc>
                  <a:txBody>
                    <a:bodyPr/>
                    <a:lstStyle/>
                    <a:p>
                      <a:r>
                        <a:rPr lang="fr-FR" sz="1200" b="1" dirty="0">
                          <a:solidFill>
                            <a:srgbClr val="C00000"/>
                          </a:solidFill>
                        </a:rPr>
                        <a:t>Champ : 1</a:t>
                      </a:r>
                    </a:p>
                    <a:p>
                      <a:r>
                        <a:rPr lang="fr-FR" sz="1200" b="1" dirty="0">
                          <a:solidFill>
                            <a:srgbClr val="C00000"/>
                          </a:solidFill>
                        </a:rPr>
                        <a:t>APSA : ½ Fond</a:t>
                      </a:r>
                    </a:p>
                  </a:txBody>
                  <a:tcPr>
                    <a:solidFill>
                      <a:srgbClr val="00B0F0"/>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a:ln>
                          <a:noFill/>
                        </a:ln>
                        <a:solidFill>
                          <a:srgbClr val="FF0000"/>
                        </a:solidFill>
                        <a:effectLst/>
                        <a:uLnTx/>
                        <a:uFillTx/>
                        <a:latin typeface="+mn-lt"/>
                        <a:ea typeface="+mn-ea"/>
                        <a:cs typeface="+mn-cs"/>
                      </a:endParaRPr>
                    </a:p>
                  </a:txBody>
                  <a:tcPr>
                    <a:solidFill>
                      <a:srgbClr val="92D050"/>
                    </a:solidFill>
                  </a:tcPr>
                </a:tc>
                <a:tc hMerge="1">
                  <a:txBody>
                    <a:bodyPr/>
                    <a:lstStyle/>
                    <a:p>
                      <a:endParaRPr lang="fr-FR" sz="1200" dirty="0"/>
                    </a:p>
                  </a:txBody>
                  <a:tcPr>
                    <a:solidFill>
                      <a:srgbClr val="FFFF00"/>
                    </a:solidFill>
                  </a:tcPr>
                </a:tc>
                <a:tc gridSpan="2">
                  <a:txBody>
                    <a:bodyPr/>
                    <a:lstStyle/>
                    <a:p>
                      <a:r>
                        <a:rPr lang="fr-FR" sz="1200" b="1" dirty="0">
                          <a:solidFill>
                            <a:srgbClr val="C00000"/>
                          </a:solidFill>
                        </a:rPr>
                        <a:t>Champ : 3</a:t>
                      </a:r>
                    </a:p>
                    <a:p>
                      <a:r>
                        <a:rPr lang="fr-FR" sz="1200" b="1" dirty="0">
                          <a:solidFill>
                            <a:srgbClr val="C00000"/>
                          </a:solidFill>
                        </a:rPr>
                        <a:t>APSA : Acrosport</a:t>
                      </a:r>
                    </a:p>
                  </a:txBody>
                  <a:tcPr>
                    <a:solidFill>
                      <a:srgbClr val="FFFF00"/>
                    </a:solidFill>
                  </a:tcPr>
                </a:tc>
                <a:tc hMerge="1">
                  <a:txBody>
                    <a:bodyPr/>
                    <a:lstStyle/>
                    <a:p>
                      <a:endParaRPr lang="fr-FR" sz="1200" dirty="0"/>
                    </a:p>
                  </a:txBody>
                  <a:tcPr>
                    <a:solidFill>
                      <a:srgbClr val="92D050"/>
                    </a:solidFill>
                  </a:tcPr>
                </a:tc>
                <a:tc gridSpan="2">
                  <a:txBody>
                    <a:bodyPr/>
                    <a:lstStyle/>
                    <a:p>
                      <a:endParaRPr lang="fr-FR" sz="1200" dirty="0"/>
                    </a:p>
                  </a:txBody>
                  <a:tcPr>
                    <a:solidFill>
                      <a:srgbClr val="00B0F0"/>
                    </a:solidFill>
                  </a:tcPr>
                </a:tc>
                <a:tc hMerge="1">
                  <a:txBody>
                    <a:bodyPr/>
                    <a:lstStyle/>
                    <a:p>
                      <a:endParaRPr lang="fr-F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a:solidFill>
                            <a:srgbClr val="C00000"/>
                          </a:solidFill>
                        </a:rPr>
                        <a:t>Champ:</a:t>
                      </a:r>
                      <a:r>
                        <a:rPr lang="fr-FR" sz="1200" baseline="0" dirty="0">
                          <a:solidFill>
                            <a:srgbClr val="C00000"/>
                          </a:solidFill>
                        </a:rPr>
                        <a:t> 2</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a:solidFill>
                            <a:srgbClr val="C00000"/>
                          </a:solidFill>
                        </a:rPr>
                        <a:t>APSA: </a:t>
                      </a:r>
                      <a:r>
                        <a:rPr lang="fr-FR" sz="1200" b="1" dirty="0">
                          <a:solidFill>
                            <a:srgbClr val="C00000"/>
                          </a:solidFill>
                        </a:rPr>
                        <a:t>Course d’orientation</a:t>
                      </a:r>
                    </a:p>
                    <a:p>
                      <a:endParaRPr lang="fr-FR" sz="1200" dirty="0"/>
                    </a:p>
                  </a:txBody>
                  <a:tcPr>
                    <a:solidFill>
                      <a:schemeClr val="bg2">
                        <a:lumMod val="75000"/>
                      </a:schemeClr>
                    </a:solidFill>
                  </a:tcPr>
                </a:tc>
                <a:extLst>
                  <a:ext uri="{0D108BD9-81ED-4DB2-BD59-A6C34878D82A}">
                    <a16:rowId xmlns:a16="http://schemas.microsoft.com/office/drawing/2014/main" val="10004"/>
                  </a:ext>
                </a:extLst>
              </a:tr>
              <a:tr h="370840">
                <a:tc vMerge="1">
                  <a:txBody>
                    <a:bodyPr/>
                    <a:lstStyle/>
                    <a:p>
                      <a:endParaRPr lang="fr-FR" dirty="0"/>
                    </a:p>
                  </a:txBody>
                  <a:tcPr/>
                </a:tc>
                <a:tc>
                  <a:txBody>
                    <a:bodyPr/>
                    <a:lstStyle/>
                    <a:p>
                      <a:pPr algn="ctr"/>
                      <a:r>
                        <a:rPr lang="fr-FR" b="1" dirty="0"/>
                        <a:t>4</a:t>
                      </a:r>
                      <a:r>
                        <a:rPr lang="fr-FR" b="1" baseline="30000" dirty="0"/>
                        <a:t>ème</a:t>
                      </a:r>
                      <a:r>
                        <a:rPr lang="fr-FR" b="1" dirty="0"/>
                        <a:t> </a:t>
                      </a:r>
                    </a:p>
                  </a:txBody>
                  <a:tcPr/>
                </a:tc>
                <a:tc>
                  <a:txBody>
                    <a:bodyPr/>
                    <a:lstStyle/>
                    <a:p>
                      <a:pPr algn="ctr"/>
                      <a:r>
                        <a:rPr lang="fr-FR" sz="1200" dirty="0"/>
                        <a:t>2h+1h</a:t>
                      </a:r>
                    </a:p>
                    <a:p>
                      <a:pPr algn="ctr"/>
                      <a:r>
                        <a:rPr lang="fr-FR" sz="1200" dirty="0"/>
                        <a:t>Ou 2h/4h quinzaine </a:t>
                      </a:r>
                    </a:p>
                  </a:txBody>
                  <a:tcPr/>
                </a:tc>
                <a:tc>
                  <a:txBody>
                    <a:bodyPr/>
                    <a:lstStyle/>
                    <a:p>
                      <a:endParaRPr lang="fr-FR" sz="1200" b="0" dirty="0"/>
                    </a:p>
                  </a:txBody>
                  <a:tcPr>
                    <a:solidFill>
                      <a:srgbClr val="92D050"/>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a:ln>
                          <a:noFill/>
                        </a:ln>
                        <a:solidFill>
                          <a:prstClr val="black"/>
                        </a:solidFill>
                        <a:effectLst/>
                        <a:uLnTx/>
                        <a:uFillTx/>
                        <a:latin typeface="+mn-lt"/>
                        <a:ea typeface="+mn-ea"/>
                        <a:cs typeface="+mn-cs"/>
                      </a:endParaRPr>
                    </a:p>
                  </a:txBody>
                  <a:tcPr>
                    <a:solidFill>
                      <a:schemeClr val="bg1">
                        <a:lumMod val="95000"/>
                      </a:schemeClr>
                    </a:solidFill>
                  </a:tcPr>
                </a:tc>
                <a:tc hMerge="1">
                  <a:txBody>
                    <a:bodyPr/>
                    <a:lstStyle/>
                    <a:p>
                      <a:endParaRPr lang="fr-FR" sz="1200" dirty="0"/>
                    </a:p>
                  </a:txBody>
                  <a:tcPr/>
                </a:tc>
                <a:tc gridSpan="2">
                  <a:txBody>
                    <a:bodyPr/>
                    <a:lstStyle/>
                    <a:p>
                      <a:endParaRPr lang="fr-FR" sz="1200" dirty="0"/>
                    </a:p>
                  </a:txBody>
                  <a:tcPr>
                    <a:solidFill>
                      <a:srgbClr val="FFFF00"/>
                    </a:solidFill>
                  </a:tcPr>
                </a:tc>
                <a:tc hMerge="1">
                  <a:txBody>
                    <a:bodyPr/>
                    <a:lstStyle/>
                    <a:p>
                      <a:endParaRPr lang="fr-FR" sz="1200" dirty="0"/>
                    </a:p>
                  </a:txBody>
                  <a:tcPr/>
                </a:tc>
                <a:tc gridSpan="2">
                  <a:txBody>
                    <a:bodyPr/>
                    <a:lstStyle/>
                    <a:p>
                      <a:r>
                        <a:rPr lang="fr-FR" sz="1200" b="1" dirty="0">
                          <a:solidFill>
                            <a:srgbClr val="C00000"/>
                          </a:solidFill>
                        </a:rPr>
                        <a:t>Champ : 4</a:t>
                      </a:r>
                    </a:p>
                    <a:p>
                      <a:r>
                        <a:rPr lang="fr-FR" sz="1200" b="1" dirty="0">
                          <a:solidFill>
                            <a:srgbClr val="C00000"/>
                          </a:solidFill>
                        </a:rPr>
                        <a:t>APSA : Badminton</a:t>
                      </a:r>
                    </a:p>
                  </a:txBody>
                  <a:tcPr>
                    <a:solidFill>
                      <a:srgbClr val="92D050"/>
                    </a:solidFill>
                  </a:tcPr>
                </a:tc>
                <a:tc hMerge="1">
                  <a:txBody>
                    <a:bodyPr/>
                    <a:lstStyle/>
                    <a:p>
                      <a:endParaRPr lang="fr-FR"/>
                    </a:p>
                  </a:txBody>
                  <a:tcPr/>
                </a:tc>
                <a:tc>
                  <a:txBody>
                    <a:bodyPr/>
                    <a:lstStyle/>
                    <a:p>
                      <a:endParaRPr lang="fr-FR" sz="1200" dirty="0"/>
                    </a:p>
                  </a:txBody>
                  <a:tcPr>
                    <a:solidFill>
                      <a:srgbClr val="00B0F0"/>
                    </a:solidFill>
                  </a:tcPr>
                </a:tc>
                <a:extLst>
                  <a:ext uri="{0D108BD9-81ED-4DB2-BD59-A6C34878D82A}">
                    <a16:rowId xmlns:a16="http://schemas.microsoft.com/office/drawing/2014/main" val="10005"/>
                  </a:ext>
                </a:extLst>
              </a:tr>
              <a:tr h="370840">
                <a:tc vMerge="1">
                  <a:txBody>
                    <a:bodyPr/>
                    <a:lstStyle/>
                    <a:p>
                      <a:endParaRPr lang="fr-FR" dirty="0"/>
                    </a:p>
                  </a:txBody>
                  <a:tcPr/>
                </a:tc>
                <a:tc>
                  <a:txBody>
                    <a:bodyPr/>
                    <a:lstStyle/>
                    <a:p>
                      <a:pPr algn="ctr"/>
                      <a:r>
                        <a:rPr lang="fr-FR" b="1" dirty="0"/>
                        <a:t>3</a:t>
                      </a:r>
                      <a:r>
                        <a:rPr lang="fr-FR" b="1" baseline="30000" dirty="0"/>
                        <a:t>ème</a:t>
                      </a:r>
                      <a:r>
                        <a:rPr lang="fr-FR" b="1" dirty="0"/>
                        <a:t> </a:t>
                      </a:r>
                    </a:p>
                  </a:txBody>
                  <a:tcPr/>
                </a:tc>
                <a:tc>
                  <a:txBody>
                    <a:bodyPr/>
                    <a:lstStyle/>
                    <a:p>
                      <a:pPr algn="ctr"/>
                      <a:r>
                        <a:rPr lang="fr-FR" sz="1200" dirty="0"/>
                        <a:t>2h +1h ou 2h/4h quinzaine</a:t>
                      </a:r>
                    </a:p>
                  </a:txBody>
                  <a:tcPr/>
                </a:tc>
                <a:tc>
                  <a:txBody>
                    <a:bodyPr/>
                    <a:lstStyle/>
                    <a:p>
                      <a:r>
                        <a:rPr lang="fr-FR" sz="1200" b="1" dirty="0">
                          <a:solidFill>
                            <a:srgbClr val="C00000"/>
                          </a:solidFill>
                        </a:rPr>
                        <a:t>Champ : 1</a:t>
                      </a:r>
                    </a:p>
                    <a:p>
                      <a:r>
                        <a:rPr lang="fr-FR" sz="1200" b="1" dirty="0">
                          <a:solidFill>
                            <a:srgbClr val="C00000"/>
                          </a:solidFill>
                        </a:rPr>
                        <a:t>APSA : ½ Fond</a:t>
                      </a:r>
                    </a:p>
                    <a:p>
                      <a:endParaRPr lang="fr-FR" sz="1200" dirty="0"/>
                    </a:p>
                  </a:txBody>
                  <a:tcPr>
                    <a:solidFill>
                      <a:srgbClr val="00B0F0"/>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C00000"/>
                          </a:solidFill>
                          <a:effectLst/>
                          <a:uLnTx/>
                          <a:uFillTx/>
                          <a:latin typeface="+mn-lt"/>
                          <a:ea typeface="+mn-ea"/>
                          <a:cs typeface="+mn-cs"/>
                        </a:rPr>
                        <a:t>Champ: 2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C00000"/>
                          </a:solidFill>
                          <a:effectLst/>
                          <a:uLnTx/>
                          <a:uFillTx/>
                          <a:latin typeface="+mn-lt"/>
                          <a:ea typeface="+mn-ea"/>
                          <a:cs typeface="+mn-cs"/>
                        </a:rPr>
                        <a:t>APSA: course d’orientation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a:ln>
                          <a:noFill/>
                        </a:ln>
                        <a:solidFill>
                          <a:prstClr val="black"/>
                        </a:solidFill>
                        <a:effectLst/>
                        <a:uLnTx/>
                        <a:uFillTx/>
                        <a:latin typeface="+mn-lt"/>
                        <a:ea typeface="+mn-ea"/>
                        <a:cs typeface="+mn-cs"/>
                      </a:endParaRPr>
                    </a:p>
                  </a:txBody>
                  <a:tcPr>
                    <a:solidFill>
                      <a:schemeClr val="bg2">
                        <a:lumMod val="75000"/>
                      </a:schemeClr>
                    </a:solidFill>
                  </a:tcPr>
                </a:tc>
                <a:tc hMerge="1">
                  <a:txBody>
                    <a:bodyPr/>
                    <a:lstStyle/>
                    <a:p>
                      <a:endParaRPr lang="fr-FR" sz="1200" dirty="0"/>
                    </a:p>
                  </a:txBody>
                  <a:tcPr/>
                </a:tc>
                <a:tc gridSpan="2">
                  <a:txBody>
                    <a:bodyPr/>
                    <a:lstStyle/>
                    <a:p>
                      <a:r>
                        <a:rPr lang="fr-FR" sz="1200" b="1" dirty="0">
                          <a:solidFill>
                            <a:srgbClr val="C00000"/>
                          </a:solidFill>
                        </a:rPr>
                        <a:t>Champ : 3</a:t>
                      </a:r>
                    </a:p>
                    <a:p>
                      <a:r>
                        <a:rPr lang="fr-FR" sz="1200" b="1" dirty="0">
                          <a:solidFill>
                            <a:srgbClr val="C00000"/>
                          </a:solidFill>
                        </a:rPr>
                        <a:t>APSA : Acrosport</a:t>
                      </a:r>
                    </a:p>
                    <a:p>
                      <a:endParaRPr lang="fr-FR" sz="1200" dirty="0"/>
                    </a:p>
                  </a:txBody>
                  <a:tcPr>
                    <a:solidFill>
                      <a:srgbClr val="FFFF00"/>
                    </a:solidFill>
                  </a:tcPr>
                </a:tc>
                <a:tc hMerge="1">
                  <a:txBody>
                    <a:bodyPr/>
                    <a:lstStyle/>
                    <a:p>
                      <a:endParaRPr lang="fr-FR" sz="1200" dirty="0"/>
                    </a:p>
                  </a:txBody>
                  <a:tcPr/>
                </a:tc>
                <a:tc gridSpan="2">
                  <a:txBody>
                    <a:bodyPr/>
                    <a:lstStyle/>
                    <a:p>
                      <a:r>
                        <a:rPr lang="fr-FR" sz="1200" b="1" dirty="0">
                          <a:solidFill>
                            <a:srgbClr val="C00000"/>
                          </a:solidFill>
                        </a:rPr>
                        <a:t>Champ : 4</a:t>
                      </a:r>
                    </a:p>
                    <a:p>
                      <a:r>
                        <a:rPr lang="fr-FR" sz="1200" b="1" dirty="0">
                          <a:solidFill>
                            <a:srgbClr val="C00000"/>
                          </a:solidFill>
                        </a:rPr>
                        <a:t>APSA : Badminton</a:t>
                      </a:r>
                    </a:p>
                  </a:txBody>
                  <a:tcPr>
                    <a:solidFill>
                      <a:srgbClr val="92D050"/>
                    </a:solidFill>
                  </a:tcPr>
                </a:tc>
                <a:tc hMerge="1">
                  <a:txBody>
                    <a:bodyPr/>
                    <a:lstStyle/>
                    <a:p>
                      <a:endParaRPr lang="fr-FR"/>
                    </a:p>
                  </a:txBody>
                  <a:tcPr/>
                </a:tc>
                <a:tc>
                  <a:txBody>
                    <a:bodyPr/>
                    <a:lstStyle/>
                    <a:p>
                      <a:endParaRPr lang="fr-FR" sz="1200" b="0" dirty="0">
                        <a:solidFill>
                          <a:schemeClr val="tx1"/>
                        </a:solidFill>
                      </a:endParaRPr>
                    </a:p>
                  </a:txBody>
                  <a:tcPr>
                    <a:solidFill>
                      <a:schemeClr val="bg1">
                        <a:lumMod val="95000"/>
                      </a:schemeClr>
                    </a:solidFill>
                  </a:tcPr>
                </a:tc>
                <a:extLst>
                  <a:ext uri="{0D108BD9-81ED-4DB2-BD59-A6C34878D82A}">
                    <a16:rowId xmlns:a16="http://schemas.microsoft.com/office/drawing/2014/main" val="10006"/>
                  </a:ext>
                </a:extLst>
              </a:tr>
            </a:tbl>
          </a:graphicData>
        </a:graphic>
      </p:graphicFrame>
      <p:sp>
        <p:nvSpPr>
          <p:cNvPr id="5" name="Titre 4"/>
          <p:cNvSpPr>
            <a:spLocks noGrp="1"/>
          </p:cNvSpPr>
          <p:nvPr>
            <p:ph type="title"/>
          </p:nvPr>
        </p:nvSpPr>
        <p:spPr>
          <a:xfrm>
            <a:off x="467544" y="260648"/>
            <a:ext cx="8153400" cy="608112"/>
          </a:xfrm>
          <a:solidFill>
            <a:schemeClr val="accent2">
              <a:lumMod val="60000"/>
              <a:lumOff val="40000"/>
            </a:schemeClr>
          </a:solidFill>
        </p:spPr>
        <p:txBody>
          <a:bodyPr>
            <a:normAutofit fontScale="90000"/>
          </a:bodyPr>
          <a:lstStyle/>
          <a:p>
            <a:pPr lvl="0" algn="ctr"/>
            <a:br>
              <a:rPr lang="fr-FR" b="1" dirty="0">
                <a:solidFill>
                  <a:schemeClr val="tx1"/>
                </a:solidFill>
              </a:rPr>
            </a:br>
            <a:r>
              <a:rPr lang="fr-FR" b="1" dirty="0">
                <a:solidFill>
                  <a:schemeClr val="tx1"/>
                </a:solidFill>
              </a:rPr>
              <a:t>OUI mais des choix équilibrés…</a:t>
            </a:r>
            <a:br>
              <a:rPr lang="fr-FR" b="1" dirty="0">
                <a:solidFill>
                  <a:schemeClr val="tx1"/>
                </a:solidFill>
              </a:rPr>
            </a:br>
            <a:endParaRPr lang="fr-FR" dirty="0"/>
          </a:p>
        </p:txBody>
      </p:sp>
    </p:spTree>
    <p:extLst>
      <p:ext uri="{BB962C8B-B14F-4D97-AF65-F5344CB8AC3E}">
        <p14:creationId xmlns:p14="http://schemas.microsoft.com/office/powerpoint/2010/main" val="31219462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115616" y="836712"/>
            <a:ext cx="7056784" cy="4680520"/>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6000" b="1" dirty="0">
                <a:solidFill>
                  <a:schemeClr val="bg1"/>
                </a:solidFill>
              </a:rPr>
              <a:t>VOS QUESTIONS sur les temps 1 et 2</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28600"/>
            <a:ext cx="8442520" cy="990600"/>
          </a:xfrm>
          <a:solidFill>
            <a:schemeClr val="accent2">
              <a:lumMod val="40000"/>
              <a:lumOff val="60000"/>
            </a:schemeClr>
          </a:solidFill>
        </p:spPr>
        <p:txBody>
          <a:bodyPr>
            <a:normAutofit fontScale="90000"/>
          </a:bodyPr>
          <a:lstStyle/>
          <a:p>
            <a:pPr algn="ctr"/>
            <a:r>
              <a:rPr lang="fr-FR" b="1" dirty="0">
                <a:solidFill>
                  <a:srgbClr val="C00000"/>
                </a:solidFill>
              </a:rPr>
              <a:t>TEMPS 3: </a:t>
            </a:r>
            <a:br>
              <a:rPr lang="fr-FR" b="1" dirty="0">
                <a:solidFill>
                  <a:srgbClr val="C00000"/>
                </a:solidFill>
              </a:rPr>
            </a:br>
            <a:r>
              <a:rPr lang="fr-FR" b="1" dirty="0">
                <a:solidFill>
                  <a:srgbClr val="C00000"/>
                </a:solidFill>
              </a:rPr>
              <a:t>LE SENS DES EVOLUTIONS (suite)</a:t>
            </a:r>
          </a:p>
        </p:txBody>
      </p:sp>
      <p:sp>
        <p:nvSpPr>
          <p:cNvPr id="3" name="Espace réservé du contenu 2"/>
          <p:cNvSpPr>
            <a:spLocks noGrp="1"/>
          </p:cNvSpPr>
          <p:nvPr>
            <p:ph sz="quarter" idx="1"/>
          </p:nvPr>
        </p:nvSpPr>
        <p:spPr>
          <a:xfrm>
            <a:off x="323528" y="1600200"/>
            <a:ext cx="8442520" cy="4709120"/>
          </a:xfrm>
          <a:solidFill>
            <a:schemeClr val="tx2">
              <a:lumMod val="75000"/>
            </a:schemeClr>
          </a:solidFill>
        </p:spPr>
        <p:style>
          <a:lnRef idx="1">
            <a:schemeClr val="accent4"/>
          </a:lnRef>
          <a:fillRef idx="2">
            <a:schemeClr val="accent4"/>
          </a:fillRef>
          <a:effectRef idx="1">
            <a:schemeClr val="accent4"/>
          </a:effectRef>
          <a:fontRef idx="minor">
            <a:schemeClr val="dk1"/>
          </a:fontRef>
        </p:style>
        <p:txBody>
          <a:bodyPr>
            <a:normAutofit/>
          </a:bodyPr>
          <a:lstStyle/>
          <a:p>
            <a:pPr>
              <a:buNone/>
            </a:pPr>
            <a:endParaRPr lang="fr-FR" sz="1100" dirty="0">
              <a:solidFill>
                <a:schemeClr val="tx1"/>
              </a:solidFill>
            </a:endParaRPr>
          </a:p>
          <a:p>
            <a:pPr marL="0" indent="0" algn="ctr"/>
            <a:r>
              <a:rPr lang="fr-FR" sz="4400" b="1" dirty="0">
                <a:solidFill>
                  <a:schemeClr val="tx1"/>
                </a:solidFill>
                <a:hlinkClick r:id="rId2" action="ppaction://hlinksldjump"/>
              </a:rPr>
              <a:t>Des programmes et des compétences SOCLÉS</a:t>
            </a:r>
            <a:endParaRPr lang="fr-FR" sz="4400" b="1" dirty="0">
              <a:solidFill>
                <a:schemeClr val="tx1"/>
              </a:solidFill>
            </a:endParaRPr>
          </a:p>
          <a:p>
            <a:pPr marL="0" indent="0" algn="ctr">
              <a:buNone/>
            </a:pPr>
            <a:endParaRPr lang="fr-FR" sz="4400" b="1" dirty="0">
              <a:solidFill>
                <a:schemeClr val="tx1"/>
              </a:solidFill>
            </a:endParaRPr>
          </a:p>
          <a:p>
            <a:pPr marL="0" indent="0" algn="ctr"/>
            <a:r>
              <a:rPr lang="fr-FR" sz="4400" b="1" dirty="0">
                <a:solidFill>
                  <a:schemeClr val="tx1"/>
                </a:solidFill>
                <a:hlinkClick r:id="rId3" action="ppaction://hlinksldjump"/>
              </a:rPr>
              <a:t>Illustration d’une démarche</a:t>
            </a:r>
            <a:endParaRPr lang="fr-FR" sz="4400" b="1" dirty="0">
              <a:solidFill>
                <a:schemeClr val="tx1"/>
              </a:solidFill>
            </a:endParaRPr>
          </a:p>
          <a:p>
            <a:pPr marL="0" indent="0" algn="ctr">
              <a:buNone/>
            </a:pPr>
            <a:endParaRPr lang="fr-FR" sz="1500" b="1" dirty="0">
              <a:solidFill>
                <a:schemeClr val="tx1"/>
              </a:solidFill>
              <a:hlinkClick r:id="rId4" action="ppaction://hlinksldjump"/>
            </a:endParaRPr>
          </a:p>
          <a:p>
            <a:pPr>
              <a:buNone/>
            </a:pPr>
            <a:endParaRPr lang="fr-FR" sz="4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à coins arrondis 21"/>
          <p:cNvSpPr/>
          <p:nvPr/>
        </p:nvSpPr>
        <p:spPr>
          <a:xfrm>
            <a:off x="251520" y="1412776"/>
            <a:ext cx="8640960" cy="4967287"/>
          </a:xfrm>
          <a:prstGeom prst="roundRect">
            <a:avLst>
              <a:gd name="adj" fmla="val 5079"/>
            </a:avLst>
          </a:prstGeom>
        </p:spPr>
        <p:style>
          <a:lnRef idx="3">
            <a:schemeClr val="lt1"/>
          </a:lnRef>
          <a:fillRef idx="1">
            <a:schemeClr val="dk1"/>
          </a:fillRef>
          <a:effectRef idx="1">
            <a:schemeClr val="dk1"/>
          </a:effectRef>
          <a:fontRef idx="minor">
            <a:schemeClr val="lt1"/>
          </a:fontRef>
        </p:style>
        <p:txBody>
          <a:bodyPr anchor="ctr"/>
          <a:lstStyle/>
          <a:p>
            <a:pPr algn="ctr" fontAlgn="auto">
              <a:spcBef>
                <a:spcPts val="0"/>
              </a:spcBef>
              <a:spcAft>
                <a:spcPts val="0"/>
              </a:spcAft>
              <a:defRPr/>
            </a:pPr>
            <a:endParaRPr lang="fr-FR" dirty="0">
              <a:solidFill>
                <a:srgbClr val="0062A8"/>
              </a:solidFill>
            </a:endParaRPr>
          </a:p>
        </p:txBody>
      </p:sp>
      <p:sp>
        <p:nvSpPr>
          <p:cNvPr id="6" name="Rectangle avec flèche vers la gauche 5"/>
          <p:cNvSpPr/>
          <p:nvPr/>
        </p:nvSpPr>
        <p:spPr>
          <a:xfrm>
            <a:off x="5364088" y="1196753"/>
            <a:ext cx="3456384" cy="1246495"/>
          </a:xfrm>
          <a:prstGeom prst="leftArrowCallout">
            <a:avLst>
              <a:gd name="adj1" fmla="val 25000"/>
              <a:gd name="adj2" fmla="val 25000"/>
              <a:gd name="adj3" fmla="val 25000"/>
              <a:gd name="adj4" fmla="val 85095"/>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wrap="square">
            <a:spAutoFit/>
          </a:bodyPr>
          <a:lstStyle/>
          <a:p>
            <a:pPr algn="ctr" fontAlgn="auto">
              <a:spcBef>
                <a:spcPts val="0"/>
              </a:spcBef>
              <a:spcAft>
                <a:spcPts val="0"/>
              </a:spcAft>
              <a:defRPr/>
            </a:pPr>
            <a:r>
              <a:rPr lang="fr-FR" sz="1400" b="1" dirty="0">
                <a:solidFill>
                  <a:srgbClr val="C00000"/>
                </a:solidFill>
              </a:rPr>
              <a:t>Le socle commun:  </a:t>
            </a:r>
          </a:p>
          <a:p>
            <a:pPr fontAlgn="auto">
              <a:spcBef>
                <a:spcPts val="0"/>
              </a:spcBef>
              <a:spcAft>
                <a:spcPts val="0"/>
              </a:spcAft>
              <a:defRPr/>
            </a:pPr>
            <a:r>
              <a:rPr lang="fr-FR" sz="1400" b="1" dirty="0">
                <a:solidFill>
                  <a:srgbClr val="C00000"/>
                </a:solidFill>
              </a:rPr>
              <a:t>Programme des programmes:</a:t>
            </a:r>
          </a:p>
          <a:p>
            <a:pPr fontAlgn="auto">
              <a:spcBef>
                <a:spcPts val="0"/>
              </a:spcBef>
              <a:spcAft>
                <a:spcPts val="0"/>
              </a:spcAft>
              <a:defRPr/>
            </a:pPr>
            <a:r>
              <a:rPr lang="fr-FR" sz="1400" b="1" dirty="0">
                <a:solidFill>
                  <a:srgbClr val="C00000"/>
                </a:solidFill>
              </a:rPr>
              <a:t> </a:t>
            </a:r>
            <a:r>
              <a:rPr lang="fr-FR" sz="1100" b="1" dirty="0">
                <a:solidFill>
                  <a:schemeClr val="tx1"/>
                </a:solidFill>
              </a:rPr>
              <a:t>2005: ce qu’il n’est pas permis d’ignorer à la sortie de l’école obligatoire </a:t>
            </a:r>
          </a:p>
          <a:p>
            <a:pPr fontAlgn="auto">
              <a:spcBef>
                <a:spcPts val="0"/>
              </a:spcBef>
              <a:spcAft>
                <a:spcPts val="0"/>
              </a:spcAft>
              <a:defRPr/>
            </a:pPr>
            <a:r>
              <a:rPr lang="fr-FR" sz="1100" b="1" dirty="0">
                <a:solidFill>
                  <a:srgbClr val="C00000"/>
                </a:solidFill>
              </a:rPr>
              <a:t>2015: tout ce que l’élève doit acquérir avec le meilleur niveau possible.</a:t>
            </a:r>
          </a:p>
        </p:txBody>
      </p:sp>
      <p:pic>
        <p:nvPicPr>
          <p:cNvPr id="9" name="Picture 13" descr="Afficher l'image d'origine"/>
          <p:cNvPicPr>
            <a:picLocks noChangeAspect="1" noChangeArrowheads="1"/>
          </p:cNvPicPr>
          <p:nvPr/>
        </p:nvPicPr>
        <p:blipFill>
          <a:blip r:embed="rId3" cstate="print"/>
          <a:srcRect/>
          <a:stretch>
            <a:fillRect/>
          </a:stretch>
        </p:blipFill>
        <p:spPr bwMode="auto">
          <a:xfrm>
            <a:off x="2843808" y="1556792"/>
            <a:ext cx="2520279" cy="791541"/>
          </a:xfrm>
          <a:prstGeom prst="rect">
            <a:avLst/>
          </a:prstGeom>
          <a:ln/>
          <a:extLst/>
        </p:spPr>
        <p:style>
          <a:lnRef idx="1">
            <a:schemeClr val="dk1"/>
          </a:lnRef>
          <a:fillRef idx="3">
            <a:schemeClr val="dk1"/>
          </a:fillRef>
          <a:effectRef idx="2">
            <a:schemeClr val="dk1"/>
          </a:effectRef>
          <a:fontRef idx="minor">
            <a:schemeClr val="lt1"/>
          </a:fontRef>
        </p:style>
      </p:pic>
      <p:sp>
        <p:nvSpPr>
          <p:cNvPr id="17" name="Titre 1"/>
          <p:cNvSpPr txBox="1">
            <a:spLocks/>
          </p:cNvSpPr>
          <p:nvPr/>
        </p:nvSpPr>
        <p:spPr>
          <a:xfrm>
            <a:off x="539552" y="188640"/>
            <a:ext cx="7920038" cy="863600"/>
          </a:xfrm>
          <a:prstGeom prst="rect">
            <a:avLst/>
          </a:prstGeom>
          <a:solidFill>
            <a:schemeClr val="tx2">
              <a:lumMod val="20000"/>
              <a:lumOff val="80000"/>
            </a:schemeClr>
          </a:solidFill>
        </p:spPr>
        <p:style>
          <a:lnRef idx="1">
            <a:schemeClr val="dk1"/>
          </a:lnRef>
          <a:fillRef idx="2">
            <a:schemeClr val="dk1"/>
          </a:fillRef>
          <a:effectRef idx="1">
            <a:schemeClr val="dk1"/>
          </a:effectRef>
          <a:fontRef idx="minor">
            <a:schemeClr val="dk1"/>
          </a:fontRef>
        </p:style>
        <p:txBody>
          <a:bodyPr/>
          <a:lstStyle>
            <a:lvl1pPr algn="l" rtl="0" eaLnBrk="0" fontAlgn="base" hangingPunct="0">
              <a:spcBef>
                <a:spcPct val="0"/>
              </a:spcBef>
              <a:spcAft>
                <a:spcPct val="0"/>
              </a:spcAft>
              <a:defRPr lang="fr-FR" sz="2800" b="1" kern="1200" dirty="0">
                <a:solidFill>
                  <a:srgbClr val="454545"/>
                </a:solidFill>
                <a:latin typeface="+mj-lt"/>
                <a:ea typeface="+mj-ea"/>
                <a:cs typeface="+mj-cs"/>
              </a:defRPr>
            </a:lvl1pPr>
            <a:lvl2pPr algn="l" rtl="0" eaLnBrk="0" fontAlgn="base" hangingPunct="0">
              <a:spcBef>
                <a:spcPct val="0"/>
              </a:spcBef>
              <a:spcAft>
                <a:spcPct val="0"/>
              </a:spcAft>
              <a:defRPr sz="2800" b="1">
                <a:solidFill>
                  <a:srgbClr val="454545"/>
                </a:solidFill>
                <a:latin typeface="Calibri" pitchFamily="34" charset="0"/>
              </a:defRPr>
            </a:lvl2pPr>
            <a:lvl3pPr algn="l" rtl="0" eaLnBrk="0" fontAlgn="base" hangingPunct="0">
              <a:spcBef>
                <a:spcPct val="0"/>
              </a:spcBef>
              <a:spcAft>
                <a:spcPct val="0"/>
              </a:spcAft>
              <a:defRPr sz="2800" b="1">
                <a:solidFill>
                  <a:srgbClr val="454545"/>
                </a:solidFill>
                <a:latin typeface="Calibri" pitchFamily="34" charset="0"/>
              </a:defRPr>
            </a:lvl3pPr>
            <a:lvl4pPr algn="l" rtl="0" eaLnBrk="0" fontAlgn="base" hangingPunct="0">
              <a:spcBef>
                <a:spcPct val="0"/>
              </a:spcBef>
              <a:spcAft>
                <a:spcPct val="0"/>
              </a:spcAft>
              <a:defRPr sz="2800" b="1">
                <a:solidFill>
                  <a:srgbClr val="454545"/>
                </a:solidFill>
                <a:latin typeface="Calibri" pitchFamily="34" charset="0"/>
              </a:defRPr>
            </a:lvl4pPr>
            <a:lvl5pPr algn="l" rtl="0" eaLnBrk="0" fontAlgn="base" hangingPunct="0">
              <a:spcBef>
                <a:spcPct val="0"/>
              </a:spcBef>
              <a:spcAft>
                <a:spcPct val="0"/>
              </a:spcAft>
              <a:defRPr sz="2800" b="1">
                <a:solidFill>
                  <a:srgbClr val="454545"/>
                </a:solidFill>
                <a:latin typeface="Calibri" pitchFamily="34" charset="0"/>
              </a:defRPr>
            </a:lvl5pPr>
            <a:lvl6pPr marL="457200" algn="l" rtl="0" eaLnBrk="1" fontAlgn="base" hangingPunct="1">
              <a:spcBef>
                <a:spcPct val="0"/>
              </a:spcBef>
              <a:spcAft>
                <a:spcPct val="0"/>
              </a:spcAft>
              <a:defRPr sz="2800" b="1">
                <a:solidFill>
                  <a:srgbClr val="454545"/>
                </a:solidFill>
                <a:latin typeface="Calibri" pitchFamily="34" charset="0"/>
              </a:defRPr>
            </a:lvl6pPr>
            <a:lvl7pPr marL="914400" algn="l" rtl="0" eaLnBrk="1" fontAlgn="base" hangingPunct="1">
              <a:spcBef>
                <a:spcPct val="0"/>
              </a:spcBef>
              <a:spcAft>
                <a:spcPct val="0"/>
              </a:spcAft>
              <a:defRPr sz="2800" b="1">
                <a:solidFill>
                  <a:srgbClr val="454545"/>
                </a:solidFill>
                <a:latin typeface="Calibri" pitchFamily="34" charset="0"/>
              </a:defRPr>
            </a:lvl7pPr>
            <a:lvl8pPr marL="1371600" algn="l" rtl="0" eaLnBrk="1" fontAlgn="base" hangingPunct="1">
              <a:spcBef>
                <a:spcPct val="0"/>
              </a:spcBef>
              <a:spcAft>
                <a:spcPct val="0"/>
              </a:spcAft>
              <a:defRPr sz="2800" b="1">
                <a:solidFill>
                  <a:srgbClr val="454545"/>
                </a:solidFill>
                <a:latin typeface="Calibri" pitchFamily="34" charset="0"/>
              </a:defRPr>
            </a:lvl8pPr>
            <a:lvl9pPr marL="1828800" algn="l" rtl="0" eaLnBrk="1" fontAlgn="base" hangingPunct="1">
              <a:spcBef>
                <a:spcPct val="0"/>
              </a:spcBef>
              <a:spcAft>
                <a:spcPct val="0"/>
              </a:spcAft>
              <a:defRPr sz="2800" b="1">
                <a:solidFill>
                  <a:srgbClr val="454545"/>
                </a:solidFill>
                <a:latin typeface="Calibri" pitchFamily="34" charset="0"/>
              </a:defRPr>
            </a:lvl9pPr>
          </a:lstStyle>
          <a:p>
            <a:pPr algn="ctr">
              <a:defRPr/>
            </a:pPr>
            <a:r>
              <a:rPr dirty="0">
                <a:solidFill>
                  <a:srgbClr val="C00000"/>
                </a:solidFill>
              </a:rPr>
              <a:t>Des programmes et des compétences </a:t>
            </a:r>
          </a:p>
          <a:p>
            <a:pPr algn="ctr">
              <a:defRPr/>
            </a:pPr>
            <a:r>
              <a:rPr dirty="0">
                <a:solidFill>
                  <a:srgbClr val="C00000"/>
                </a:solidFill>
              </a:rPr>
              <a:t>SOCLES</a:t>
            </a:r>
          </a:p>
        </p:txBody>
      </p:sp>
      <p:graphicFrame>
        <p:nvGraphicFramePr>
          <p:cNvPr id="18" name="Tableau 17"/>
          <p:cNvGraphicFramePr>
            <a:graphicFrameLocks noGrp="1"/>
          </p:cNvGraphicFramePr>
          <p:nvPr>
            <p:extLst>
              <p:ext uri="{D42A27DB-BD31-4B8C-83A1-F6EECF244321}">
                <p14:modId xmlns:p14="http://schemas.microsoft.com/office/powerpoint/2010/main" val="2241079439"/>
              </p:ext>
            </p:extLst>
          </p:nvPr>
        </p:nvGraphicFramePr>
        <p:xfrm>
          <a:off x="755576" y="2636912"/>
          <a:ext cx="7776865" cy="981456"/>
        </p:xfrm>
        <a:graphic>
          <a:graphicData uri="http://schemas.openxmlformats.org/drawingml/2006/table">
            <a:tbl>
              <a:tblPr/>
              <a:tblGrid>
                <a:gridCol w="1440162">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1512168">
                  <a:extLst>
                    <a:ext uri="{9D8B030D-6E8A-4147-A177-3AD203B41FA5}">
                      <a16:colId xmlns:a16="http://schemas.microsoft.com/office/drawing/2014/main" val="20002"/>
                    </a:ext>
                  </a:extLst>
                </a:gridCol>
                <a:gridCol w="1728192">
                  <a:extLst>
                    <a:ext uri="{9D8B030D-6E8A-4147-A177-3AD203B41FA5}">
                      <a16:colId xmlns:a16="http://schemas.microsoft.com/office/drawing/2014/main" val="20003"/>
                    </a:ext>
                  </a:extLst>
                </a:gridCol>
                <a:gridCol w="1728191">
                  <a:extLst>
                    <a:ext uri="{9D8B030D-6E8A-4147-A177-3AD203B41FA5}">
                      <a16:colId xmlns:a16="http://schemas.microsoft.com/office/drawing/2014/main" val="20004"/>
                    </a:ext>
                  </a:extLst>
                </a:gridCol>
              </a:tblGrid>
              <a:tr h="175941">
                <a:tc>
                  <a:txBody>
                    <a:bodyPr/>
                    <a:lstStyle/>
                    <a:p>
                      <a:pPr algn="ctr">
                        <a:lnSpc>
                          <a:spcPct val="115000"/>
                        </a:lnSpc>
                        <a:spcAft>
                          <a:spcPts val="0"/>
                        </a:spcAft>
                      </a:pPr>
                      <a:r>
                        <a:rPr lang="fr-FR" sz="1400" b="1" dirty="0">
                          <a:solidFill>
                            <a:srgbClr val="00B050"/>
                          </a:solidFill>
                          <a:latin typeface="Calibri"/>
                          <a:ea typeface="Calibri"/>
                          <a:cs typeface="Times New Roman"/>
                        </a:rPr>
                        <a:t>Domaine 1</a:t>
                      </a:r>
                      <a:endParaRPr lang="fr-FR" sz="1400" dirty="0">
                        <a:latin typeface="Calibri"/>
                        <a:ea typeface="Calibri"/>
                        <a:cs typeface="Times New Roman"/>
                      </a:endParaRPr>
                    </a:p>
                  </a:txBody>
                  <a:tcPr marL="40753" marR="407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fr-FR" sz="1400" b="1" dirty="0">
                          <a:solidFill>
                            <a:srgbClr val="00B0F0"/>
                          </a:solidFill>
                          <a:latin typeface="Calibri"/>
                          <a:ea typeface="Calibri"/>
                          <a:cs typeface="Times New Roman"/>
                        </a:rPr>
                        <a:t>Domaine 2</a:t>
                      </a:r>
                      <a:endParaRPr lang="fr-FR" sz="1400" dirty="0">
                        <a:solidFill>
                          <a:srgbClr val="00B0F0"/>
                        </a:solidFill>
                        <a:latin typeface="Calibri"/>
                        <a:ea typeface="Calibri"/>
                        <a:cs typeface="Times New Roman"/>
                      </a:endParaRPr>
                    </a:p>
                  </a:txBody>
                  <a:tcPr marL="40753" marR="407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fr-FR" sz="1400" b="1" dirty="0">
                          <a:solidFill>
                            <a:srgbClr val="FF0000"/>
                          </a:solidFill>
                          <a:latin typeface="Calibri"/>
                          <a:ea typeface="Calibri"/>
                          <a:cs typeface="Times New Roman"/>
                        </a:rPr>
                        <a:t>Domaine 3</a:t>
                      </a:r>
                      <a:endParaRPr lang="fr-FR" sz="1400" dirty="0">
                        <a:latin typeface="Calibri"/>
                        <a:ea typeface="Calibri"/>
                        <a:cs typeface="Times New Roman"/>
                      </a:endParaRPr>
                    </a:p>
                  </a:txBody>
                  <a:tcPr marL="40753" marR="407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fr-FR" sz="1400" b="1" dirty="0">
                          <a:solidFill>
                            <a:srgbClr val="FFC000"/>
                          </a:solidFill>
                          <a:latin typeface="Calibri"/>
                          <a:ea typeface="Calibri"/>
                          <a:cs typeface="Times New Roman"/>
                        </a:rPr>
                        <a:t>Domaine 4</a:t>
                      </a:r>
                      <a:endParaRPr lang="fr-FR" sz="1400" dirty="0">
                        <a:solidFill>
                          <a:srgbClr val="FFC000"/>
                        </a:solidFill>
                        <a:latin typeface="Calibri"/>
                        <a:ea typeface="Calibri"/>
                        <a:cs typeface="Times New Roman"/>
                      </a:endParaRPr>
                    </a:p>
                  </a:txBody>
                  <a:tcPr marL="40753" marR="407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fr-FR" sz="1400" b="1" dirty="0">
                          <a:solidFill>
                            <a:schemeClr val="tx1"/>
                          </a:solidFill>
                          <a:latin typeface="Calibri"/>
                          <a:ea typeface="Calibri"/>
                          <a:cs typeface="Times New Roman"/>
                        </a:rPr>
                        <a:t>Domaine 5</a:t>
                      </a:r>
                      <a:endParaRPr lang="fr-FR" sz="1400" dirty="0">
                        <a:solidFill>
                          <a:schemeClr val="tx1"/>
                        </a:solidFill>
                        <a:latin typeface="Calibri"/>
                        <a:ea typeface="Calibri"/>
                        <a:cs typeface="Times New Roman"/>
                      </a:endParaRPr>
                    </a:p>
                  </a:txBody>
                  <a:tcPr marL="40753" marR="407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537694">
                <a:tc>
                  <a:txBody>
                    <a:bodyPr/>
                    <a:lstStyle/>
                    <a:p>
                      <a:pPr algn="ctr">
                        <a:lnSpc>
                          <a:spcPct val="115000"/>
                        </a:lnSpc>
                        <a:spcAft>
                          <a:spcPts val="0"/>
                        </a:spcAft>
                      </a:pPr>
                      <a:r>
                        <a:rPr lang="fr-FR" sz="1400" b="1" dirty="0">
                          <a:solidFill>
                            <a:srgbClr val="92D050"/>
                          </a:solidFill>
                          <a:latin typeface="Arial Narrow"/>
                          <a:ea typeface="Calibri"/>
                          <a:cs typeface="PTSans-Narrow"/>
                        </a:rPr>
                        <a:t>Les langages pour penser et communiquer</a:t>
                      </a:r>
                      <a:endParaRPr lang="fr-FR" sz="1400" dirty="0">
                        <a:solidFill>
                          <a:srgbClr val="92D050"/>
                        </a:solidFill>
                        <a:latin typeface="Calibri"/>
                        <a:ea typeface="Calibri"/>
                        <a:cs typeface="Times New Roman"/>
                      </a:endParaRPr>
                    </a:p>
                  </a:txBody>
                  <a:tcPr marL="40753" marR="407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400" b="1" dirty="0">
                          <a:solidFill>
                            <a:srgbClr val="00B0F0"/>
                          </a:solidFill>
                          <a:latin typeface="Arial Narrow"/>
                          <a:ea typeface="Calibri"/>
                          <a:cs typeface="PTSans-Narrow"/>
                        </a:rPr>
                        <a:t>Les méthodes et outils pour apprendre</a:t>
                      </a:r>
                      <a:endParaRPr lang="fr-FR" sz="1400" dirty="0">
                        <a:solidFill>
                          <a:srgbClr val="00B0F0"/>
                        </a:solidFill>
                        <a:latin typeface="Calibri"/>
                        <a:ea typeface="Calibri"/>
                        <a:cs typeface="Times New Roman"/>
                      </a:endParaRPr>
                    </a:p>
                  </a:txBody>
                  <a:tcPr marL="40753" marR="407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400" b="1" dirty="0">
                          <a:solidFill>
                            <a:srgbClr val="C00000"/>
                          </a:solidFill>
                          <a:latin typeface="Arial Narrow"/>
                          <a:ea typeface="Calibri"/>
                          <a:cs typeface="PTSans-Narrow"/>
                        </a:rPr>
                        <a:t>La formation de la personne et du citoyen</a:t>
                      </a:r>
                      <a:endParaRPr lang="fr-FR" sz="1400" dirty="0">
                        <a:solidFill>
                          <a:srgbClr val="C00000"/>
                        </a:solidFill>
                        <a:latin typeface="Calibri"/>
                        <a:ea typeface="Calibri"/>
                        <a:cs typeface="Times New Roman"/>
                      </a:endParaRPr>
                    </a:p>
                  </a:txBody>
                  <a:tcPr marL="40753" marR="407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400" b="1" dirty="0">
                          <a:solidFill>
                            <a:srgbClr val="FFC000"/>
                          </a:solidFill>
                          <a:latin typeface="Arial Narrow"/>
                          <a:ea typeface="Calibri"/>
                          <a:cs typeface="PTSans-Narrow"/>
                        </a:rPr>
                        <a:t>Les systèmes naturels et les systèmes techniques</a:t>
                      </a:r>
                      <a:endParaRPr lang="fr-FR" sz="1400" dirty="0">
                        <a:solidFill>
                          <a:srgbClr val="FFC000"/>
                        </a:solidFill>
                        <a:latin typeface="Calibri"/>
                        <a:ea typeface="Calibri"/>
                        <a:cs typeface="Times New Roman"/>
                      </a:endParaRPr>
                    </a:p>
                  </a:txBody>
                  <a:tcPr marL="40753" marR="407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400" b="1" dirty="0">
                          <a:solidFill>
                            <a:schemeClr val="bg1"/>
                          </a:solidFill>
                          <a:latin typeface="Arial Narrow"/>
                          <a:ea typeface="Calibri"/>
                          <a:cs typeface="PTSans-Narrow"/>
                        </a:rPr>
                        <a:t>Les représentations du monde et l’activité</a:t>
                      </a:r>
                      <a:endParaRPr lang="fr-FR" sz="1400" dirty="0">
                        <a:solidFill>
                          <a:schemeClr val="bg1"/>
                        </a:solidFill>
                        <a:latin typeface="Calibri"/>
                        <a:ea typeface="Calibri"/>
                        <a:cs typeface="Times New Roman"/>
                      </a:endParaRPr>
                    </a:p>
                    <a:p>
                      <a:pPr algn="ctr">
                        <a:lnSpc>
                          <a:spcPct val="115000"/>
                        </a:lnSpc>
                        <a:spcAft>
                          <a:spcPts val="0"/>
                        </a:spcAft>
                      </a:pPr>
                      <a:r>
                        <a:rPr lang="fr-FR" sz="1400" b="1" dirty="0">
                          <a:solidFill>
                            <a:schemeClr val="bg1"/>
                          </a:solidFill>
                          <a:latin typeface="Arial Narrow"/>
                          <a:ea typeface="Calibri"/>
                          <a:cs typeface="PTSans-Narrow"/>
                        </a:rPr>
                        <a:t>humaine</a:t>
                      </a:r>
                      <a:endParaRPr lang="fr-FR" sz="1400" dirty="0">
                        <a:solidFill>
                          <a:schemeClr val="bg1"/>
                        </a:solidFill>
                        <a:latin typeface="Calibri"/>
                        <a:ea typeface="Calibri"/>
                        <a:cs typeface="Times New Roman"/>
                      </a:endParaRPr>
                    </a:p>
                  </a:txBody>
                  <a:tcPr marL="40753" marR="407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9" name="Tableau 18"/>
          <p:cNvGraphicFramePr>
            <a:graphicFrameLocks noGrp="1"/>
          </p:cNvGraphicFramePr>
          <p:nvPr>
            <p:extLst>
              <p:ext uri="{D42A27DB-BD31-4B8C-83A1-F6EECF244321}">
                <p14:modId xmlns:p14="http://schemas.microsoft.com/office/powerpoint/2010/main" val="1157005788"/>
              </p:ext>
            </p:extLst>
          </p:nvPr>
        </p:nvGraphicFramePr>
        <p:xfrm>
          <a:off x="683568" y="4509120"/>
          <a:ext cx="7776865" cy="1857756"/>
        </p:xfrm>
        <a:graphic>
          <a:graphicData uri="http://schemas.openxmlformats.org/drawingml/2006/table">
            <a:tbl>
              <a:tblPr/>
              <a:tblGrid>
                <a:gridCol w="1512168">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1512168">
                  <a:extLst>
                    <a:ext uri="{9D8B030D-6E8A-4147-A177-3AD203B41FA5}">
                      <a16:colId xmlns:a16="http://schemas.microsoft.com/office/drawing/2014/main" val="20002"/>
                    </a:ext>
                  </a:extLst>
                </a:gridCol>
                <a:gridCol w="1728192">
                  <a:extLst>
                    <a:ext uri="{9D8B030D-6E8A-4147-A177-3AD203B41FA5}">
                      <a16:colId xmlns:a16="http://schemas.microsoft.com/office/drawing/2014/main" val="20003"/>
                    </a:ext>
                  </a:extLst>
                </a:gridCol>
                <a:gridCol w="1656185">
                  <a:extLst>
                    <a:ext uri="{9D8B030D-6E8A-4147-A177-3AD203B41FA5}">
                      <a16:colId xmlns:a16="http://schemas.microsoft.com/office/drawing/2014/main" val="20004"/>
                    </a:ext>
                  </a:extLst>
                </a:gridCol>
              </a:tblGrid>
              <a:tr h="187109">
                <a:tc>
                  <a:txBody>
                    <a:bodyPr/>
                    <a:lstStyle/>
                    <a:p>
                      <a:pPr algn="ctr">
                        <a:lnSpc>
                          <a:spcPct val="115000"/>
                        </a:lnSpc>
                        <a:spcAft>
                          <a:spcPts val="0"/>
                        </a:spcAft>
                      </a:pPr>
                      <a:r>
                        <a:rPr lang="fr-FR" sz="1400" b="1" dirty="0">
                          <a:solidFill>
                            <a:srgbClr val="00B050"/>
                          </a:solidFill>
                          <a:latin typeface="Calibri"/>
                          <a:ea typeface="Calibri"/>
                          <a:cs typeface="Times New Roman"/>
                        </a:rPr>
                        <a:t>CG 1</a:t>
                      </a:r>
                      <a:endParaRPr lang="fr-FR" sz="1400" dirty="0">
                        <a:latin typeface="Calibri"/>
                        <a:ea typeface="Calibri"/>
                        <a:cs typeface="Times New Roman"/>
                      </a:endParaRPr>
                    </a:p>
                  </a:txBody>
                  <a:tcPr marL="40753" marR="407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fr-FR" sz="1400" b="1" dirty="0">
                          <a:solidFill>
                            <a:srgbClr val="00B0F0"/>
                          </a:solidFill>
                          <a:latin typeface="Calibri"/>
                          <a:ea typeface="Calibri"/>
                          <a:cs typeface="Times New Roman"/>
                        </a:rPr>
                        <a:t>CG2</a:t>
                      </a:r>
                    </a:p>
                  </a:txBody>
                  <a:tcPr marL="40753" marR="407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fr-FR" sz="1400" b="1" dirty="0">
                          <a:solidFill>
                            <a:srgbClr val="C00000"/>
                          </a:solidFill>
                          <a:latin typeface="Calibri"/>
                          <a:ea typeface="Calibri"/>
                          <a:cs typeface="Times New Roman"/>
                        </a:rPr>
                        <a:t>CG</a:t>
                      </a:r>
                      <a:r>
                        <a:rPr lang="fr-FR" sz="1400" b="1" baseline="0" dirty="0">
                          <a:solidFill>
                            <a:srgbClr val="C00000"/>
                          </a:solidFill>
                          <a:latin typeface="Calibri"/>
                          <a:ea typeface="Calibri"/>
                          <a:cs typeface="Times New Roman"/>
                        </a:rPr>
                        <a:t> </a:t>
                      </a:r>
                      <a:r>
                        <a:rPr lang="fr-FR" sz="1400" b="1" dirty="0">
                          <a:solidFill>
                            <a:srgbClr val="C00000"/>
                          </a:solidFill>
                          <a:latin typeface="Calibri"/>
                          <a:ea typeface="Calibri"/>
                          <a:cs typeface="Times New Roman"/>
                        </a:rPr>
                        <a:t>3</a:t>
                      </a:r>
                      <a:endParaRPr lang="fr-FR" sz="1400" dirty="0">
                        <a:solidFill>
                          <a:srgbClr val="C00000"/>
                        </a:solidFill>
                        <a:latin typeface="Calibri"/>
                        <a:ea typeface="Calibri"/>
                        <a:cs typeface="Times New Roman"/>
                      </a:endParaRPr>
                    </a:p>
                  </a:txBody>
                  <a:tcPr marL="40753" marR="407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fr-FR" sz="1400" b="1" dirty="0">
                          <a:solidFill>
                            <a:srgbClr val="FFC000"/>
                          </a:solidFill>
                          <a:latin typeface="Calibri"/>
                          <a:ea typeface="Calibri"/>
                          <a:cs typeface="Times New Roman"/>
                        </a:rPr>
                        <a:t>CG 4</a:t>
                      </a:r>
                      <a:endParaRPr lang="fr-FR" sz="1400" dirty="0">
                        <a:solidFill>
                          <a:srgbClr val="FFC000"/>
                        </a:solidFill>
                        <a:latin typeface="Calibri"/>
                        <a:ea typeface="Calibri"/>
                        <a:cs typeface="Times New Roman"/>
                      </a:endParaRPr>
                    </a:p>
                  </a:txBody>
                  <a:tcPr marL="40753" marR="407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fr-FR" sz="1400" b="1" dirty="0">
                          <a:solidFill>
                            <a:schemeClr val="bg1"/>
                          </a:solidFill>
                          <a:latin typeface="Calibri"/>
                          <a:ea typeface="Calibri"/>
                          <a:cs typeface="Times New Roman"/>
                        </a:rPr>
                        <a:t>CG 5</a:t>
                      </a:r>
                      <a:endParaRPr lang="fr-FR" sz="1400" dirty="0">
                        <a:solidFill>
                          <a:schemeClr val="bg1"/>
                        </a:solidFill>
                        <a:latin typeface="Calibri"/>
                        <a:ea typeface="Calibri"/>
                        <a:cs typeface="Times New Roman"/>
                      </a:endParaRPr>
                    </a:p>
                  </a:txBody>
                  <a:tcPr marL="40753" marR="407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1181043">
                <a:tc>
                  <a:txBody>
                    <a:bodyPr/>
                    <a:lstStyle/>
                    <a:p>
                      <a:pPr algn="ctr">
                        <a:lnSpc>
                          <a:spcPct val="115000"/>
                        </a:lnSpc>
                        <a:spcAft>
                          <a:spcPts val="0"/>
                        </a:spcAft>
                      </a:pPr>
                      <a:r>
                        <a:rPr lang="fr-FR" sz="1400" b="1" dirty="0">
                          <a:solidFill>
                            <a:srgbClr val="92D050"/>
                          </a:solidFill>
                          <a:latin typeface="Calibri"/>
                          <a:ea typeface="Calibri"/>
                          <a:cs typeface="Times New Roman"/>
                        </a:rPr>
                        <a:t>Développer</a:t>
                      </a:r>
                      <a:r>
                        <a:rPr lang="fr-FR" sz="1400" b="1" baseline="0" dirty="0">
                          <a:solidFill>
                            <a:srgbClr val="92D050"/>
                          </a:solidFill>
                          <a:latin typeface="Calibri"/>
                          <a:ea typeface="Calibri"/>
                          <a:cs typeface="Times New Roman"/>
                        </a:rPr>
                        <a:t> sa motricité et construire un langage du corps</a:t>
                      </a:r>
                      <a:endParaRPr lang="fr-FR" sz="1400" b="1" dirty="0">
                        <a:solidFill>
                          <a:srgbClr val="92D050"/>
                        </a:solidFill>
                        <a:latin typeface="Calibri"/>
                        <a:ea typeface="Calibri"/>
                        <a:cs typeface="Times New Roman"/>
                      </a:endParaRPr>
                    </a:p>
                  </a:txBody>
                  <a:tcPr marL="40753" marR="407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400" b="1" dirty="0">
                          <a:solidFill>
                            <a:srgbClr val="00B0F0"/>
                          </a:solidFill>
                          <a:latin typeface="Calibri"/>
                          <a:ea typeface="Calibri"/>
                          <a:cs typeface="Times New Roman"/>
                        </a:rPr>
                        <a:t>S’approprier seul ou à plusieurs par la pratique, les</a:t>
                      </a:r>
                      <a:r>
                        <a:rPr lang="fr-FR" sz="1400" b="1" baseline="0" dirty="0">
                          <a:solidFill>
                            <a:srgbClr val="00B0F0"/>
                          </a:solidFill>
                          <a:latin typeface="Calibri"/>
                          <a:ea typeface="Calibri"/>
                          <a:cs typeface="Times New Roman"/>
                        </a:rPr>
                        <a:t> </a:t>
                      </a:r>
                      <a:r>
                        <a:rPr lang="fr-FR" sz="1400" b="1" dirty="0">
                          <a:solidFill>
                            <a:srgbClr val="00B0F0"/>
                          </a:solidFill>
                          <a:latin typeface="Calibri"/>
                          <a:ea typeface="Calibri"/>
                          <a:cs typeface="Times New Roman"/>
                        </a:rPr>
                        <a:t>méthodes et outils pour apprendre</a:t>
                      </a:r>
                    </a:p>
                  </a:txBody>
                  <a:tcPr marL="40753" marR="407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400" b="1" dirty="0">
                          <a:solidFill>
                            <a:srgbClr val="C00000"/>
                          </a:solidFill>
                          <a:latin typeface="Calibri"/>
                          <a:ea typeface="Calibri"/>
                          <a:cs typeface="Times New Roman"/>
                        </a:rPr>
                        <a:t>Partager</a:t>
                      </a:r>
                      <a:r>
                        <a:rPr lang="fr-FR" sz="1400" b="1" baseline="0" dirty="0">
                          <a:solidFill>
                            <a:srgbClr val="C00000"/>
                          </a:solidFill>
                          <a:latin typeface="Calibri"/>
                          <a:ea typeface="Calibri"/>
                          <a:cs typeface="Times New Roman"/>
                        </a:rPr>
                        <a:t> des règles, assumer des rôles et des responsabilités </a:t>
                      </a:r>
                      <a:r>
                        <a:rPr lang="fr-FR" sz="1400" b="1" i="1" baseline="0" dirty="0">
                          <a:solidFill>
                            <a:srgbClr val="C00000"/>
                          </a:solidFill>
                          <a:latin typeface="Calibri"/>
                          <a:ea typeface="Calibri"/>
                          <a:cs typeface="Times New Roman"/>
                        </a:rPr>
                        <a:t>(</a:t>
                      </a:r>
                      <a:r>
                        <a:rPr lang="fr-FR" sz="1200" b="1" i="1" baseline="0" dirty="0">
                          <a:solidFill>
                            <a:srgbClr val="C00000"/>
                          </a:solidFill>
                          <a:latin typeface="Calibri"/>
                          <a:ea typeface="Calibri"/>
                          <a:cs typeface="Times New Roman"/>
                        </a:rPr>
                        <a:t>pour apprendre à vivre ensemble)</a:t>
                      </a:r>
                      <a:endParaRPr lang="fr-FR" sz="1200" b="1" i="1" dirty="0">
                        <a:solidFill>
                          <a:srgbClr val="C00000"/>
                        </a:solidFill>
                        <a:latin typeface="Calibri"/>
                        <a:ea typeface="Calibri"/>
                        <a:cs typeface="Times New Roman"/>
                      </a:endParaRPr>
                    </a:p>
                  </a:txBody>
                  <a:tcPr marL="40753" marR="407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400" b="1" dirty="0">
                          <a:solidFill>
                            <a:srgbClr val="FFC000"/>
                          </a:solidFill>
                          <a:latin typeface="Calibri"/>
                          <a:ea typeface="Calibri"/>
                          <a:cs typeface="Times New Roman"/>
                        </a:rPr>
                        <a:t>Apprendre à entretenir sa santé par une activité physique régulière</a:t>
                      </a:r>
                    </a:p>
                  </a:txBody>
                  <a:tcPr marL="40753" marR="407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400" b="1" dirty="0">
                          <a:solidFill>
                            <a:schemeClr val="bg1"/>
                          </a:solidFill>
                          <a:latin typeface="Calibri"/>
                          <a:ea typeface="Calibri"/>
                          <a:cs typeface="Times New Roman"/>
                        </a:rPr>
                        <a:t>S’approprier une culture physique sportive et artistique </a:t>
                      </a:r>
                      <a:r>
                        <a:rPr lang="fr-FR" sz="1400" b="1" i="0" u="sng" dirty="0">
                          <a:solidFill>
                            <a:schemeClr val="bg1"/>
                          </a:solidFill>
                          <a:latin typeface="Calibri"/>
                          <a:ea typeface="Calibri"/>
                          <a:cs typeface="Times New Roman"/>
                        </a:rPr>
                        <a:t>(</a:t>
                      </a:r>
                      <a:r>
                        <a:rPr lang="fr-FR" sz="1200" b="1" i="0" u="sng" dirty="0">
                          <a:solidFill>
                            <a:schemeClr val="bg1"/>
                          </a:solidFill>
                          <a:latin typeface="Calibri"/>
                          <a:ea typeface="Calibri"/>
                          <a:cs typeface="Times New Roman"/>
                        </a:rPr>
                        <a:t>pour</a:t>
                      </a:r>
                      <a:r>
                        <a:rPr lang="fr-FR" sz="1200" b="1" i="0" u="sng" baseline="0" dirty="0">
                          <a:solidFill>
                            <a:schemeClr val="bg1"/>
                          </a:solidFill>
                          <a:latin typeface="Calibri"/>
                          <a:ea typeface="Calibri"/>
                          <a:cs typeface="Times New Roman"/>
                        </a:rPr>
                        <a:t> construire progressivement un regard lucide sur le monde contemporain</a:t>
                      </a:r>
                      <a:r>
                        <a:rPr lang="fr-FR" sz="1200" b="1" i="1" baseline="0" dirty="0">
                          <a:solidFill>
                            <a:schemeClr val="bg1"/>
                          </a:solidFill>
                          <a:latin typeface="Calibri"/>
                          <a:ea typeface="Calibri"/>
                          <a:cs typeface="Times New Roman"/>
                        </a:rPr>
                        <a:t>)</a:t>
                      </a:r>
                      <a:endParaRPr lang="fr-FR" sz="1200" b="1" i="1" dirty="0">
                        <a:solidFill>
                          <a:schemeClr val="bg1"/>
                        </a:solidFill>
                        <a:latin typeface="Calibri"/>
                        <a:ea typeface="Calibri"/>
                        <a:cs typeface="Times New Roman"/>
                      </a:endParaRPr>
                    </a:p>
                  </a:txBody>
                  <a:tcPr marL="40753" marR="407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0" name="Flèche vers le bas 19"/>
          <p:cNvSpPr/>
          <p:nvPr/>
        </p:nvSpPr>
        <p:spPr>
          <a:xfrm>
            <a:off x="1403648" y="3573016"/>
            <a:ext cx="216024" cy="1008112"/>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1" name="Flèche vers le bas 20"/>
          <p:cNvSpPr/>
          <p:nvPr/>
        </p:nvSpPr>
        <p:spPr>
          <a:xfrm>
            <a:off x="2771800" y="3573016"/>
            <a:ext cx="288032" cy="1008112"/>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4" name="Flèche vers le bas 23"/>
          <p:cNvSpPr/>
          <p:nvPr/>
        </p:nvSpPr>
        <p:spPr>
          <a:xfrm>
            <a:off x="4211960" y="3573016"/>
            <a:ext cx="216024" cy="100811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6" name="Flèche vers le bas 25"/>
          <p:cNvSpPr/>
          <p:nvPr/>
        </p:nvSpPr>
        <p:spPr>
          <a:xfrm>
            <a:off x="5796136" y="3573016"/>
            <a:ext cx="216024" cy="1008112"/>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1" name="Flèche vers le bas 30"/>
          <p:cNvSpPr/>
          <p:nvPr/>
        </p:nvSpPr>
        <p:spPr>
          <a:xfrm>
            <a:off x="7524328" y="3573016"/>
            <a:ext cx="216024" cy="1008112"/>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2" name="ZoneTexte 31"/>
          <p:cNvSpPr txBox="1"/>
          <p:nvPr/>
        </p:nvSpPr>
        <p:spPr>
          <a:xfrm>
            <a:off x="1115616" y="3789040"/>
            <a:ext cx="6912768" cy="461665"/>
          </a:xfrm>
          <a:prstGeom prst="rect">
            <a:avLst/>
          </a:prstGeom>
          <a:solidFill>
            <a:schemeClr val="bg1">
              <a:lumMod val="95000"/>
            </a:schemeClr>
          </a:solidFill>
        </p:spPr>
        <p:txBody>
          <a:bodyPr wrap="square" rtlCol="0">
            <a:spAutoFit/>
          </a:bodyPr>
          <a:lstStyle/>
          <a:p>
            <a:pPr algn="ctr"/>
            <a:r>
              <a:rPr lang="fr-FR" sz="2400" b="1" dirty="0"/>
              <a:t>EPS (</a:t>
            </a:r>
            <a:r>
              <a:rPr lang="fr-FR" sz="2400" b="1" i="1" dirty="0"/>
              <a:t>cycles 3 </a:t>
            </a:r>
            <a:r>
              <a:rPr lang="fr-FR" sz="2400" b="1" dirty="0"/>
              <a:t>et </a:t>
            </a:r>
            <a:r>
              <a:rPr lang="fr-FR" sz="2400" b="1" u="sng" dirty="0"/>
              <a:t>4</a:t>
            </a:r>
            <a:r>
              <a:rPr lang="fr-FR" sz="2400" b="1" dirty="0"/>
              <a:t>)</a:t>
            </a:r>
          </a:p>
        </p:txBody>
      </p:sp>
      <p:sp>
        <p:nvSpPr>
          <p:cNvPr id="14" name="ZoneTexte 13"/>
          <p:cNvSpPr txBox="1"/>
          <p:nvPr/>
        </p:nvSpPr>
        <p:spPr>
          <a:xfrm>
            <a:off x="8351912" y="6309320"/>
            <a:ext cx="792088" cy="369332"/>
          </a:xfrm>
          <a:prstGeom prst="rect">
            <a:avLst/>
          </a:prstGeom>
          <a:noFill/>
        </p:spPr>
        <p:txBody>
          <a:bodyPr wrap="square" rtlCol="0">
            <a:spAutoFit/>
          </a:bodyPr>
          <a:lstStyle/>
          <a:p>
            <a:r>
              <a:rPr lang="fr-FR" dirty="0">
                <a:hlinkClick r:id="rId4" action="ppaction://hlinksldjump"/>
              </a:rPr>
              <a:t>Retour</a:t>
            </a:r>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55776" y="116632"/>
            <a:ext cx="3804118" cy="72008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1600" b="1" dirty="0">
                <a:solidFill>
                  <a:schemeClr val="bg2">
                    <a:lumMod val="10000"/>
                  </a:schemeClr>
                </a:solidFill>
              </a:rPr>
              <a:t>S4C: LE PROGRAMME DES PROGRAMMES avec ses 5 domaines</a:t>
            </a:r>
          </a:p>
        </p:txBody>
      </p:sp>
      <p:sp>
        <p:nvSpPr>
          <p:cNvPr id="3" name="Flèche vers le bas 2"/>
          <p:cNvSpPr/>
          <p:nvPr/>
        </p:nvSpPr>
        <p:spPr>
          <a:xfrm>
            <a:off x="4139952" y="692696"/>
            <a:ext cx="485665" cy="497112"/>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 name="Ellipse 3"/>
          <p:cNvSpPr/>
          <p:nvPr/>
        </p:nvSpPr>
        <p:spPr>
          <a:xfrm>
            <a:off x="1979712" y="1196752"/>
            <a:ext cx="5112568" cy="121530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fr-FR" sz="1400" b="1" u="sng" dirty="0">
                <a:solidFill>
                  <a:schemeClr val="tx1"/>
                </a:solidFill>
              </a:rPr>
              <a:t>Pôle EDUCATIF: </a:t>
            </a:r>
          </a:p>
          <a:p>
            <a:pPr algn="ctr"/>
            <a:r>
              <a:rPr lang="fr-FR" sz="1400" b="1" u="sng" dirty="0">
                <a:solidFill>
                  <a:schemeClr val="tx1"/>
                </a:solidFill>
              </a:rPr>
              <a:t>l’EPS, discipline constitutive du socle:</a:t>
            </a:r>
          </a:p>
          <a:p>
            <a:pPr algn="ctr"/>
            <a:r>
              <a:rPr lang="fr-FR" sz="1400" dirty="0">
                <a:solidFill>
                  <a:schemeClr val="tx1"/>
                </a:solidFill>
              </a:rPr>
              <a:t>5 Compétences Générales en EPS avec des compétences travaillées (explicitations des CG</a:t>
            </a:r>
            <a:r>
              <a:rPr lang="fr-FR" dirty="0">
                <a:solidFill>
                  <a:schemeClr val="tx1"/>
                </a:solidFill>
              </a:rPr>
              <a:t>)</a:t>
            </a:r>
          </a:p>
        </p:txBody>
      </p:sp>
      <p:cxnSp>
        <p:nvCxnSpPr>
          <p:cNvPr id="6" name="Connecteur droit 5"/>
          <p:cNvCxnSpPr/>
          <p:nvPr/>
        </p:nvCxnSpPr>
        <p:spPr>
          <a:xfrm>
            <a:off x="4355976" y="2420888"/>
            <a:ext cx="0" cy="692762"/>
          </a:xfrm>
          <a:prstGeom prst="line">
            <a:avLst/>
          </a:prstGeom>
        </p:spPr>
        <p:style>
          <a:lnRef idx="2">
            <a:schemeClr val="accent1"/>
          </a:lnRef>
          <a:fillRef idx="0">
            <a:schemeClr val="accent1"/>
          </a:fillRef>
          <a:effectRef idx="1">
            <a:schemeClr val="accent1"/>
          </a:effectRef>
          <a:fontRef idx="minor">
            <a:schemeClr val="tx1"/>
          </a:fontRef>
        </p:style>
      </p:cxnSp>
      <p:sp>
        <p:nvSpPr>
          <p:cNvPr id="7" name="Ellipse 6"/>
          <p:cNvSpPr/>
          <p:nvPr/>
        </p:nvSpPr>
        <p:spPr>
          <a:xfrm>
            <a:off x="2771800" y="3068960"/>
            <a:ext cx="3374571" cy="1959429"/>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fr-FR" sz="1400" dirty="0"/>
              <a:t>A partir des attendus de fin de cycle dans un champ d’apprentissage, les enseignants définissent une </a:t>
            </a:r>
            <a:r>
              <a:rPr lang="fr-FR" sz="1400" b="1" dirty="0"/>
              <a:t>COMPETENCE ATTENDUE SOCLEE </a:t>
            </a:r>
            <a:r>
              <a:rPr lang="fr-FR" sz="1400" dirty="0"/>
              <a:t>dans une APSA</a:t>
            </a:r>
          </a:p>
        </p:txBody>
      </p:sp>
      <p:cxnSp>
        <p:nvCxnSpPr>
          <p:cNvPr id="9" name="Connecteur droit 8"/>
          <p:cNvCxnSpPr>
            <a:stCxn id="7" idx="3"/>
          </p:cNvCxnSpPr>
          <p:nvPr/>
        </p:nvCxnSpPr>
        <p:spPr>
          <a:xfrm flipH="1">
            <a:off x="2771800" y="4741436"/>
            <a:ext cx="494195" cy="606266"/>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Connecteur droit 10"/>
          <p:cNvCxnSpPr>
            <a:stCxn id="7" idx="5"/>
          </p:cNvCxnSpPr>
          <p:nvPr/>
        </p:nvCxnSpPr>
        <p:spPr>
          <a:xfrm>
            <a:off x="5652177" y="4741437"/>
            <a:ext cx="581281" cy="548209"/>
          </a:xfrm>
          <a:prstGeom prst="line">
            <a:avLst/>
          </a:prstGeom>
        </p:spPr>
        <p:style>
          <a:lnRef idx="2">
            <a:schemeClr val="accent1"/>
          </a:lnRef>
          <a:fillRef idx="0">
            <a:schemeClr val="accent1"/>
          </a:fillRef>
          <a:effectRef idx="1">
            <a:schemeClr val="accent1"/>
          </a:effectRef>
          <a:fontRef idx="minor">
            <a:schemeClr val="tx1"/>
          </a:fontRef>
        </p:style>
      </p:cxnSp>
      <p:sp>
        <p:nvSpPr>
          <p:cNvPr id="12" name="Ellipse 11"/>
          <p:cNvSpPr/>
          <p:nvPr/>
        </p:nvSpPr>
        <p:spPr>
          <a:xfrm>
            <a:off x="5436096" y="4797152"/>
            <a:ext cx="3065435" cy="1240971"/>
          </a:xfrm>
          <a:prstGeom prst="ellipse">
            <a:avLst/>
          </a:prstGeom>
          <a:solidFill>
            <a:srgbClr val="92D050"/>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fr-FR" b="1" u="sng" dirty="0">
                <a:solidFill>
                  <a:schemeClr val="tx1"/>
                </a:solidFill>
              </a:rPr>
              <a:t>Pôle SPORTIF:</a:t>
            </a:r>
          </a:p>
          <a:p>
            <a:pPr algn="ctr"/>
            <a:r>
              <a:rPr lang="fr-FR" dirty="0">
                <a:solidFill>
                  <a:schemeClr val="tx1"/>
                </a:solidFill>
              </a:rPr>
              <a:t>La CA </a:t>
            </a:r>
            <a:r>
              <a:rPr lang="fr-FR" dirty="0" err="1">
                <a:solidFill>
                  <a:schemeClr val="tx1"/>
                </a:solidFill>
              </a:rPr>
              <a:t>soclée</a:t>
            </a:r>
            <a:r>
              <a:rPr lang="fr-FR" dirty="0">
                <a:solidFill>
                  <a:schemeClr val="tx1"/>
                </a:solidFill>
              </a:rPr>
              <a:t> doit faire référence à la culture de l’APSA</a:t>
            </a:r>
          </a:p>
        </p:txBody>
      </p:sp>
      <p:sp>
        <p:nvSpPr>
          <p:cNvPr id="13" name="Ellipse 12"/>
          <p:cNvSpPr/>
          <p:nvPr/>
        </p:nvSpPr>
        <p:spPr>
          <a:xfrm>
            <a:off x="179512" y="4725144"/>
            <a:ext cx="3167743" cy="1339886"/>
          </a:xfrm>
          <a:prstGeom prst="ellipse">
            <a:avLst/>
          </a:prstGeom>
          <a:solidFill>
            <a:srgbClr val="7030A0"/>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fr-FR" sz="1400" b="1" u="sng" dirty="0">
                <a:solidFill>
                  <a:schemeClr val="bg1"/>
                </a:solidFill>
              </a:rPr>
              <a:t>Pôle PHYSIQUE:</a:t>
            </a:r>
          </a:p>
          <a:p>
            <a:pPr algn="ctr"/>
            <a:r>
              <a:rPr lang="fr-FR" sz="1400" dirty="0">
                <a:solidFill>
                  <a:schemeClr val="bg1"/>
                </a:solidFill>
              </a:rPr>
              <a:t>La CA </a:t>
            </a:r>
            <a:r>
              <a:rPr lang="fr-FR" sz="1400" dirty="0" err="1">
                <a:solidFill>
                  <a:schemeClr val="bg1"/>
                </a:solidFill>
              </a:rPr>
              <a:t>soclée</a:t>
            </a:r>
            <a:r>
              <a:rPr lang="fr-FR" sz="1400" dirty="0">
                <a:solidFill>
                  <a:schemeClr val="bg1"/>
                </a:solidFill>
              </a:rPr>
              <a:t> doit permettre de faire progresser les élèves au niveau de la motricité</a:t>
            </a:r>
          </a:p>
        </p:txBody>
      </p:sp>
      <p:sp>
        <p:nvSpPr>
          <p:cNvPr id="17" name="ZoneTexte 9"/>
          <p:cNvSpPr txBox="1">
            <a:spLocks noChangeArrowheads="1"/>
          </p:cNvSpPr>
          <p:nvPr/>
        </p:nvSpPr>
        <p:spPr bwMode="auto">
          <a:xfrm>
            <a:off x="4211960" y="2348880"/>
            <a:ext cx="44631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0" fontAlgn="base" hangingPunct="0">
              <a:spcBef>
                <a:spcPct val="0"/>
              </a:spcBef>
              <a:spcAft>
                <a:spcPct val="0"/>
              </a:spcAft>
              <a:buFontTx/>
              <a:buNone/>
            </a:pPr>
            <a:r>
              <a:rPr lang="fr-FR" altLang="fr-FR" sz="4800" b="1" dirty="0">
                <a:solidFill>
                  <a:srgbClr val="0070C0"/>
                </a:solidFill>
                <a:latin typeface="Arial" panose="020B0604020202020204" pitchFamily="34" charset="0"/>
              </a:rPr>
              <a:t>E</a:t>
            </a:r>
          </a:p>
        </p:txBody>
      </p:sp>
      <p:sp>
        <p:nvSpPr>
          <p:cNvPr id="18" name="ZoneTexte 12"/>
          <p:cNvSpPr txBox="1">
            <a:spLocks noChangeArrowheads="1"/>
          </p:cNvSpPr>
          <p:nvPr/>
        </p:nvSpPr>
        <p:spPr bwMode="auto">
          <a:xfrm>
            <a:off x="2123728" y="4149080"/>
            <a:ext cx="98226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0" fontAlgn="base" hangingPunct="0">
              <a:spcBef>
                <a:spcPct val="0"/>
              </a:spcBef>
              <a:spcAft>
                <a:spcPct val="0"/>
              </a:spcAft>
              <a:buFontTx/>
              <a:buNone/>
            </a:pPr>
            <a:r>
              <a:rPr lang="fr-FR" altLang="fr-FR" sz="4800" b="1" dirty="0">
                <a:solidFill>
                  <a:srgbClr val="7030A0"/>
                </a:solidFill>
                <a:latin typeface="Arial" panose="020B0604020202020204" pitchFamily="34" charset="0"/>
              </a:rPr>
              <a:t>P</a:t>
            </a:r>
          </a:p>
        </p:txBody>
      </p:sp>
      <p:sp>
        <p:nvSpPr>
          <p:cNvPr id="19" name="ZoneTexte 13"/>
          <p:cNvSpPr txBox="1">
            <a:spLocks noChangeArrowheads="1"/>
          </p:cNvSpPr>
          <p:nvPr/>
        </p:nvSpPr>
        <p:spPr bwMode="auto">
          <a:xfrm>
            <a:off x="5940152" y="4221088"/>
            <a:ext cx="88106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0" fontAlgn="base" hangingPunct="0">
              <a:spcBef>
                <a:spcPct val="0"/>
              </a:spcBef>
              <a:spcAft>
                <a:spcPct val="0"/>
              </a:spcAft>
              <a:buFontTx/>
              <a:buNone/>
            </a:pPr>
            <a:r>
              <a:rPr lang="fr-FR" altLang="fr-FR" sz="4800" b="1" dirty="0">
                <a:solidFill>
                  <a:srgbClr val="00B050"/>
                </a:solidFill>
                <a:latin typeface="Arial" panose="020B0604020202020204" pitchFamily="34" charset="0"/>
              </a:rPr>
              <a:t>S</a:t>
            </a:r>
          </a:p>
        </p:txBody>
      </p:sp>
      <p:sp>
        <p:nvSpPr>
          <p:cNvPr id="20" name="ZoneTexte 19"/>
          <p:cNvSpPr txBox="1"/>
          <p:nvPr/>
        </p:nvSpPr>
        <p:spPr>
          <a:xfrm>
            <a:off x="386443" y="6093296"/>
            <a:ext cx="8534400" cy="73866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fr-FR" sz="1400" b="1" dirty="0">
                <a:solidFill>
                  <a:schemeClr val="bg2">
                    <a:lumMod val="10000"/>
                  </a:schemeClr>
                </a:solidFill>
              </a:rPr>
              <a:t>Une compétence attendue </a:t>
            </a:r>
            <a:r>
              <a:rPr lang="fr-FR" sz="1400" b="1" dirty="0" err="1">
                <a:solidFill>
                  <a:schemeClr val="bg2">
                    <a:lumMod val="10000"/>
                  </a:schemeClr>
                </a:solidFill>
              </a:rPr>
              <a:t>soclée</a:t>
            </a:r>
            <a:r>
              <a:rPr lang="fr-FR" sz="1400" b="1" dirty="0">
                <a:solidFill>
                  <a:schemeClr val="bg2">
                    <a:lumMod val="10000"/>
                  </a:schemeClr>
                </a:solidFill>
              </a:rPr>
              <a:t>: </a:t>
            </a:r>
          </a:p>
          <a:p>
            <a:pPr algn="ctr"/>
            <a:r>
              <a:rPr lang="fr-FR" sz="1400" dirty="0">
                <a:solidFill>
                  <a:schemeClr val="bg2">
                    <a:lumMod val="10000"/>
                  </a:schemeClr>
                </a:solidFill>
              </a:rPr>
              <a:t>le </a:t>
            </a:r>
            <a:r>
              <a:rPr lang="fr-FR" sz="1400" b="1" dirty="0">
                <a:solidFill>
                  <a:srgbClr val="0070C0"/>
                </a:solidFill>
              </a:rPr>
              <a:t>E </a:t>
            </a:r>
            <a:r>
              <a:rPr lang="fr-FR" sz="1400" dirty="0">
                <a:solidFill>
                  <a:schemeClr val="bg2">
                    <a:lumMod val="10000"/>
                  </a:schemeClr>
                </a:solidFill>
              </a:rPr>
              <a:t>détermine le reste (et non le S!), l’éducatif n’est pas à postériori mais à priori.</a:t>
            </a:r>
          </a:p>
          <a:p>
            <a:pPr algn="ctr"/>
            <a:r>
              <a:rPr lang="fr-FR" sz="1400" dirty="0">
                <a:solidFill>
                  <a:schemeClr val="bg2">
                    <a:lumMod val="10000"/>
                  </a:schemeClr>
                </a:solidFill>
              </a:rPr>
              <a:t>Le sigle EPS est pris dans le bon sens…</a:t>
            </a:r>
          </a:p>
        </p:txBody>
      </p:sp>
    </p:spTree>
    <p:extLst>
      <p:ext uri="{BB962C8B-B14F-4D97-AF65-F5344CB8AC3E}">
        <p14:creationId xmlns:p14="http://schemas.microsoft.com/office/powerpoint/2010/main" val="1823740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7" grpId="0" animBg="1"/>
      <p:bldP spid="12" grpId="0" animBg="1"/>
      <p:bldP spid="13" grpId="0" animBg="1"/>
      <p:bldP spid="17" grpId="0"/>
      <p:bldP spid="18" grpId="0"/>
      <p:bldP spid="19" grpId="0"/>
      <p:bldP spid="2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28600"/>
            <a:ext cx="8442520" cy="990600"/>
          </a:xfrm>
          <a:solidFill>
            <a:schemeClr val="accent2">
              <a:lumMod val="40000"/>
              <a:lumOff val="60000"/>
            </a:schemeClr>
          </a:solidFill>
        </p:spPr>
        <p:txBody>
          <a:bodyPr>
            <a:normAutofit fontScale="90000"/>
          </a:bodyPr>
          <a:lstStyle/>
          <a:p>
            <a:pPr algn="ctr"/>
            <a:br>
              <a:rPr lang="fr-FR" sz="3600" b="1" dirty="0">
                <a:solidFill>
                  <a:schemeClr val="tx1"/>
                </a:solidFill>
                <a:hlinkClick r:id="rId2" action="ppaction://hlinksldjump"/>
              </a:rPr>
            </a:br>
            <a:r>
              <a:rPr lang="fr-FR" sz="3600" b="1" dirty="0">
                <a:solidFill>
                  <a:srgbClr val="C00000"/>
                </a:solidFill>
              </a:rPr>
              <a:t>Des programmes et des compétences SOCLÉS</a:t>
            </a:r>
            <a:br>
              <a:rPr lang="fr-FR" b="1" dirty="0">
                <a:solidFill>
                  <a:schemeClr val="tx1"/>
                </a:solidFill>
              </a:rPr>
            </a:br>
            <a:endParaRPr lang="fr-FR" b="1" dirty="0">
              <a:solidFill>
                <a:srgbClr val="C00000"/>
              </a:solidFill>
            </a:endParaRPr>
          </a:p>
        </p:txBody>
      </p:sp>
      <p:sp>
        <p:nvSpPr>
          <p:cNvPr id="3" name="Espace réservé du contenu 2"/>
          <p:cNvSpPr>
            <a:spLocks noGrp="1"/>
          </p:cNvSpPr>
          <p:nvPr>
            <p:ph sz="quarter" idx="1"/>
          </p:nvPr>
        </p:nvSpPr>
        <p:spPr>
          <a:xfrm>
            <a:off x="323528" y="1600200"/>
            <a:ext cx="8442520" cy="4709120"/>
          </a:xfrm>
          <a:solidFill>
            <a:schemeClr val="tx2">
              <a:lumMod val="60000"/>
              <a:lumOff val="40000"/>
            </a:schemeClr>
          </a:solidFill>
        </p:spPr>
        <p:style>
          <a:lnRef idx="1">
            <a:schemeClr val="accent4"/>
          </a:lnRef>
          <a:fillRef idx="2">
            <a:schemeClr val="accent4"/>
          </a:fillRef>
          <a:effectRef idx="1">
            <a:schemeClr val="accent4"/>
          </a:effectRef>
          <a:fontRef idx="minor">
            <a:schemeClr val="dk1"/>
          </a:fontRef>
        </p:style>
        <p:txBody>
          <a:bodyPr>
            <a:normAutofit/>
          </a:bodyPr>
          <a:lstStyle/>
          <a:p>
            <a:pPr>
              <a:buNone/>
            </a:pPr>
            <a:endParaRPr lang="fr-FR" sz="1100" dirty="0">
              <a:solidFill>
                <a:schemeClr val="tx1"/>
              </a:solidFill>
            </a:endParaRPr>
          </a:p>
          <a:p>
            <a:pPr marL="0" indent="0" algn="ctr">
              <a:buNone/>
            </a:pPr>
            <a:endParaRPr lang="fr-FR" sz="1500" b="1" dirty="0">
              <a:solidFill>
                <a:schemeClr val="tx1"/>
              </a:solidFill>
              <a:hlinkClick r:id="rId3" action="ppaction://hlinksldjump"/>
            </a:endParaRPr>
          </a:p>
          <a:p>
            <a:pPr algn="ctr">
              <a:buNone/>
            </a:pPr>
            <a:r>
              <a:rPr lang="fr-FR" sz="4400" b="1" dirty="0"/>
              <a:t>Une démarche pour construire son enseignement : </a:t>
            </a:r>
          </a:p>
          <a:p>
            <a:pPr algn="ctr">
              <a:buNone/>
            </a:pPr>
            <a:endParaRPr lang="fr-FR" sz="4400" b="1" dirty="0"/>
          </a:p>
          <a:p>
            <a:pPr algn="ctr">
              <a:buNone/>
            </a:pPr>
            <a:r>
              <a:rPr lang="fr-FR" sz="4400" b="1" i="1" dirty="0"/>
              <a:t>illustration en</a:t>
            </a:r>
            <a:r>
              <a:rPr lang="fr-FR" sz="4400" b="1" i="1" dirty="0">
                <a:solidFill>
                  <a:srgbClr val="C00000"/>
                </a:solidFill>
              </a:rPr>
              <a:t> CHAMP…..</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Ellipse 14"/>
          <p:cNvSpPr/>
          <p:nvPr/>
        </p:nvSpPr>
        <p:spPr>
          <a:xfrm>
            <a:off x="2987824" y="188640"/>
            <a:ext cx="3168352" cy="2592288"/>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fr-FR" sz="1400" dirty="0"/>
          </a:p>
          <a:p>
            <a:pPr algn="ctr"/>
            <a:r>
              <a:rPr lang="fr-FR" sz="2000" b="1" dirty="0"/>
              <a:t>CHOIX </a:t>
            </a:r>
          </a:p>
          <a:p>
            <a:pPr algn="ctr"/>
            <a:r>
              <a:rPr lang="fr-FR" sz="1400" b="1" dirty="0"/>
              <a:t>Domaines et Compétence G  </a:t>
            </a:r>
          </a:p>
          <a:p>
            <a:pPr algn="ctr"/>
            <a:r>
              <a:rPr lang="fr-FR" sz="1400" b="1" dirty="0"/>
              <a:t> </a:t>
            </a:r>
          </a:p>
          <a:p>
            <a:pPr algn="ctr"/>
            <a:r>
              <a:rPr lang="fr-FR" sz="1400" b="1" dirty="0"/>
              <a:t>EXPLICITATIONS au cycle (3 ou 4)</a:t>
            </a:r>
          </a:p>
        </p:txBody>
      </p:sp>
      <p:sp>
        <p:nvSpPr>
          <p:cNvPr id="12" name="Ellipse 11"/>
          <p:cNvSpPr/>
          <p:nvPr/>
        </p:nvSpPr>
        <p:spPr>
          <a:xfrm>
            <a:off x="5652120" y="2348880"/>
            <a:ext cx="3065435" cy="2952328"/>
          </a:xfrm>
          <a:prstGeom prst="ellipse">
            <a:avLst/>
          </a:prstGeom>
          <a:solidFill>
            <a:srgbClr val="92D050"/>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fr-FR" b="1" dirty="0">
              <a:solidFill>
                <a:schemeClr val="tx1"/>
              </a:solidFill>
            </a:endParaRPr>
          </a:p>
          <a:p>
            <a:pPr algn="ctr"/>
            <a:endParaRPr lang="fr-FR" b="1" dirty="0">
              <a:solidFill>
                <a:schemeClr val="tx1"/>
              </a:solidFill>
            </a:endParaRPr>
          </a:p>
          <a:p>
            <a:pPr algn="ctr"/>
            <a:r>
              <a:rPr lang="fr-FR" sz="2000" b="1" dirty="0">
                <a:solidFill>
                  <a:schemeClr val="tx1"/>
                </a:solidFill>
              </a:rPr>
              <a:t>APSA : </a:t>
            </a:r>
          </a:p>
          <a:p>
            <a:pPr algn="ctr"/>
            <a:endParaRPr lang="fr-FR" sz="1200" b="1" dirty="0">
              <a:solidFill>
                <a:schemeClr val="tx1"/>
              </a:solidFill>
            </a:endParaRPr>
          </a:p>
          <a:p>
            <a:pPr algn="ctr"/>
            <a:r>
              <a:rPr lang="fr-FR" sz="2800" b="1" dirty="0">
                <a:solidFill>
                  <a:schemeClr val="tx1"/>
                </a:solidFill>
              </a:rPr>
              <a:t>Compétence attendue </a:t>
            </a:r>
            <a:r>
              <a:rPr lang="fr-FR" sz="2800" b="1" dirty="0" err="1">
                <a:solidFill>
                  <a:schemeClr val="tx1"/>
                </a:solidFill>
              </a:rPr>
              <a:t>soclée</a:t>
            </a:r>
            <a:endParaRPr lang="fr-FR" sz="2800" b="1" dirty="0">
              <a:solidFill>
                <a:schemeClr val="tx1"/>
              </a:solidFill>
            </a:endParaRPr>
          </a:p>
        </p:txBody>
      </p:sp>
      <p:sp>
        <p:nvSpPr>
          <p:cNvPr id="13" name="Ellipse 12"/>
          <p:cNvSpPr/>
          <p:nvPr/>
        </p:nvSpPr>
        <p:spPr>
          <a:xfrm>
            <a:off x="395536" y="2276872"/>
            <a:ext cx="3240360" cy="3024336"/>
          </a:xfrm>
          <a:prstGeom prst="ellipse">
            <a:avLst/>
          </a:prstGeom>
          <a:solidFill>
            <a:srgbClr val="7030A0"/>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lang="fr-FR" sz="1400" dirty="0">
              <a:solidFill>
                <a:schemeClr val="bg1"/>
              </a:solidFill>
            </a:endParaRPr>
          </a:p>
          <a:p>
            <a:pPr algn="ctr"/>
            <a:endParaRPr lang="fr-FR" sz="1400" dirty="0">
              <a:solidFill>
                <a:schemeClr val="bg1"/>
              </a:solidFill>
            </a:endParaRPr>
          </a:p>
          <a:p>
            <a:pPr algn="ctr"/>
            <a:endParaRPr lang="fr-FR" sz="1400" dirty="0">
              <a:solidFill>
                <a:schemeClr val="bg1"/>
              </a:solidFill>
            </a:endParaRPr>
          </a:p>
          <a:p>
            <a:pPr algn="ctr"/>
            <a:r>
              <a:rPr lang="fr-FR" sz="1400" b="1" dirty="0">
                <a:solidFill>
                  <a:schemeClr val="bg1"/>
                </a:solidFill>
              </a:rPr>
              <a:t>CHAMP D’apprentissage N°</a:t>
            </a:r>
          </a:p>
          <a:p>
            <a:pPr algn="ctr"/>
            <a:endParaRPr lang="fr-FR" sz="1400" b="1" dirty="0">
              <a:solidFill>
                <a:schemeClr val="bg1"/>
              </a:solidFill>
            </a:endParaRPr>
          </a:p>
          <a:p>
            <a:pPr algn="ctr"/>
            <a:r>
              <a:rPr lang="fr-FR" sz="2000" b="1" dirty="0">
                <a:solidFill>
                  <a:schemeClr val="bg1"/>
                </a:solidFill>
              </a:rPr>
              <a:t>Compétences travaillées </a:t>
            </a:r>
          </a:p>
          <a:p>
            <a:pPr algn="ctr"/>
            <a:endParaRPr lang="fr-FR" sz="1400" b="1" dirty="0">
              <a:solidFill>
                <a:schemeClr val="bg1"/>
              </a:solidFill>
            </a:endParaRPr>
          </a:p>
          <a:p>
            <a:pPr algn="ctr"/>
            <a:r>
              <a:rPr lang="fr-FR" b="1" dirty="0">
                <a:solidFill>
                  <a:schemeClr val="bg1"/>
                </a:solidFill>
              </a:rPr>
              <a:t>Attendus </a:t>
            </a:r>
          </a:p>
          <a:p>
            <a:pPr algn="ctr"/>
            <a:r>
              <a:rPr lang="fr-FR" b="1" dirty="0">
                <a:solidFill>
                  <a:schemeClr val="bg1"/>
                </a:solidFill>
              </a:rPr>
              <a:t>de fin de cycle (3 ou 4) dans le champ</a:t>
            </a:r>
          </a:p>
          <a:p>
            <a:pPr algn="ctr"/>
            <a:endParaRPr lang="fr-FR" sz="1400" dirty="0">
              <a:solidFill>
                <a:schemeClr val="bg1"/>
              </a:solidFill>
            </a:endParaRPr>
          </a:p>
        </p:txBody>
      </p:sp>
      <p:sp>
        <p:nvSpPr>
          <p:cNvPr id="17" name="ZoneTexte 9"/>
          <p:cNvSpPr txBox="1">
            <a:spLocks noChangeArrowheads="1"/>
          </p:cNvSpPr>
          <p:nvPr/>
        </p:nvSpPr>
        <p:spPr bwMode="auto">
          <a:xfrm>
            <a:off x="4355976" y="188640"/>
            <a:ext cx="44631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0" fontAlgn="base" hangingPunct="0">
              <a:spcBef>
                <a:spcPct val="0"/>
              </a:spcBef>
              <a:spcAft>
                <a:spcPct val="0"/>
              </a:spcAft>
              <a:buFontTx/>
              <a:buNone/>
            </a:pPr>
            <a:r>
              <a:rPr lang="fr-FR" altLang="fr-FR" sz="4800" b="1" dirty="0">
                <a:solidFill>
                  <a:srgbClr val="FFFF00"/>
                </a:solidFill>
                <a:latin typeface="Arial" panose="020B0604020202020204" pitchFamily="34" charset="0"/>
              </a:rPr>
              <a:t>E</a:t>
            </a:r>
          </a:p>
        </p:txBody>
      </p:sp>
      <p:sp>
        <p:nvSpPr>
          <p:cNvPr id="19" name="ZoneTexte 13"/>
          <p:cNvSpPr txBox="1">
            <a:spLocks noChangeArrowheads="1"/>
          </p:cNvSpPr>
          <p:nvPr/>
        </p:nvSpPr>
        <p:spPr bwMode="auto">
          <a:xfrm>
            <a:off x="6732240" y="2348880"/>
            <a:ext cx="88106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0" fontAlgn="base" hangingPunct="0">
              <a:spcBef>
                <a:spcPct val="0"/>
              </a:spcBef>
              <a:spcAft>
                <a:spcPct val="0"/>
              </a:spcAft>
              <a:buFontTx/>
              <a:buNone/>
            </a:pPr>
            <a:r>
              <a:rPr lang="fr-FR" altLang="fr-FR" sz="4800" b="1" dirty="0">
                <a:solidFill>
                  <a:srgbClr val="7030A0"/>
                </a:solidFill>
                <a:latin typeface="Arial" panose="020B0604020202020204" pitchFamily="34" charset="0"/>
              </a:rPr>
              <a:t>S</a:t>
            </a:r>
          </a:p>
        </p:txBody>
      </p:sp>
      <p:sp>
        <p:nvSpPr>
          <p:cNvPr id="20" name="ZoneTexte 19"/>
          <p:cNvSpPr txBox="1"/>
          <p:nvPr/>
        </p:nvSpPr>
        <p:spPr>
          <a:xfrm>
            <a:off x="395536" y="5517232"/>
            <a:ext cx="8534400" cy="615553"/>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fr-FR" sz="2000" b="1" dirty="0">
                <a:solidFill>
                  <a:schemeClr val="bg2">
                    <a:lumMod val="10000"/>
                  </a:schemeClr>
                </a:solidFill>
              </a:rPr>
              <a:t>Epreuve de fin de cycle (3 ou 4)</a:t>
            </a:r>
          </a:p>
          <a:p>
            <a:pPr algn="ctr"/>
            <a:endParaRPr lang="fr-FR" sz="1400" b="1" dirty="0">
              <a:solidFill>
                <a:schemeClr val="bg2">
                  <a:lumMod val="10000"/>
                </a:schemeClr>
              </a:solidFill>
            </a:endParaRPr>
          </a:p>
        </p:txBody>
      </p:sp>
      <p:sp>
        <p:nvSpPr>
          <p:cNvPr id="18" name="ZoneTexte 12"/>
          <p:cNvSpPr txBox="1">
            <a:spLocks noChangeArrowheads="1"/>
          </p:cNvSpPr>
          <p:nvPr/>
        </p:nvSpPr>
        <p:spPr bwMode="auto">
          <a:xfrm>
            <a:off x="1547664" y="2204864"/>
            <a:ext cx="98226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0" fontAlgn="base" hangingPunct="0">
              <a:spcBef>
                <a:spcPct val="0"/>
              </a:spcBef>
              <a:spcAft>
                <a:spcPct val="0"/>
              </a:spcAft>
              <a:buFontTx/>
              <a:buNone/>
            </a:pPr>
            <a:r>
              <a:rPr lang="fr-FR" altLang="fr-FR" sz="4800" b="1" dirty="0">
                <a:solidFill>
                  <a:schemeClr val="bg1"/>
                </a:solidFill>
                <a:latin typeface="Arial" panose="020B0604020202020204" pitchFamily="34" charset="0"/>
              </a:rPr>
              <a:t>P</a:t>
            </a:r>
          </a:p>
        </p:txBody>
      </p:sp>
      <p:sp>
        <p:nvSpPr>
          <p:cNvPr id="21" name="Ellipse 20"/>
          <p:cNvSpPr/>
          <p:nvPr/>
        </p:nvSpPr>
        <p:spPr>
          <a:xfrm>
            <a:off x="3851920" y="3140968"/>
            <a:ext cx="1512168" cy="1296144"/>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p:cNvSpPr txBox="1"/>
          <p:nvPr/>
        </p:nvSpPr>
        <p:spPr>
          <a:xfrm>
            <a:off x="3923928" y="3212976"/>
            <a:ext cx="1368152" cy="1077218"/>
          </a:xfrm>
          <a:prstGeom prst="rect">
            <a:avLst/>
          </a:prstGeom>
          <a:noFill/>
        </p:spPr>
        <p:txBody>
          <a:bodyPr wrap="square" rtlCol="0">
            <a:spAutoFit/>
          </a:bodyPr>
          <a:lstStyle/>
          <a:p>
            <a:pPr algn="ctr"/>
            <a:r>
              <a:rPr lang="fr-FR" sz="3200" b="1" dirty="0"/>
              <a:t>Cycle 3 ou 4</a:t>
            </a:r>
          </a:p>
        </p:txBody>
      </p:sp>
    </p:spTree>
    <p:extLst>
      <p:ext uri="{BB962C8B-B14F-4D97-AF65-F5344CB8AC3E}">
        <p14:creationId xmlns:p14="http://schemas.microsoft.com/office/powerpoint/2010/main" val="1823740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2" grpId="0" animBg="1"/>
      <p:bldP spid="13" grpId="0" animBg="1"/>
      <p:bldP spid="17" grpId="0"/>
      <p:bldP spid="19" grpId="0"/>
      <p:bldP spid="20" grpId="0" animBg="1"/>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leau 17"/>
          <p:cNvGraphicFramePr>
            <a:graphicFrameLocks noGrp="1"/>
          </p:cNvGraphicFramePr>
          <p:nvPr>
            <p:extLst>
              <p:ext uri="{D42A27DB-BD31-4B8C-83A1-F6EECF244321}">
                <p14:modId xmlns:p14="http://schemas.microsoft.com/office/powerpoint/2010/main" val="2075048731"/>
              </p:ext>
            </p:extLst>
          </p:nvPr>
        </p:nvGraphicFramePr>
        <p:xfrm>
          <a:off x="179512" y="158988"/>
          <a:ext cx="8784976" cy="579120"/>
        </p:xfrm>
        <a:graphic>
          <a:graphicData uri="http://schemas.openxmlformats.org/drawingml/2006/table">
            <a:tbl>
              <a:tblPr firstRow="1" bandRow="1">
                <a:tableStyleId>{5C22544A-7EE6-4342-B048-85BDC9FD1C3A}</a:tableStyleId>
              </a:tblPr>
              <a:tblGrid>
                <a:gridCol w="8784976">
                  <a:extLst>
                    <a:ext uri="{9D8B030D-6E8A-4147-A177-3AD203B41FA5}">
                      <a16:colId xmlns:a16="http://schemas.microsoft.com/office/drawing/2014/main" val="20000"/>
                    </a:ext>
                  </a:extLst>
                </a:gridCol>
              </a:tblGrid>
              <a:tr h="461700">
                <a:tc>
                  <a:txBody>
                    <a:bodyPr/>
                    <a:lstStyle/>
                    <a:p>
                      <a:pPr algn="ctr"/>
                      <a:r>
                        <a:rPr lang="fr-FR" sz="3200" dirty="0">
                          <a:solidFill>
                            <a:schemeClr val="bg1"/>
                          </a:solidFill>
                        </a:rPr>
                        <a:t>Des programmes articulés au S4C</a:t>
                      </a:r>
                    </a:p>
                  </a:txBody>
                  <a:tcPr/>
                </a:tc>
                <a:extLst>
                  <a:ext uri="{0D108BD9-81ED-4DB2-BD59-A6C34878D82A}">
                    <a16:rowId xmlns:a16="http://schemas.microsoft.com/office/drawing/2014/main" val="10000"/>
                  </a:ext>
                </a:extLst>
              </a:tr>
            </a:tbl>
          </a:graphicData>
        </a:graphic>
      </p:graphicFrame>
      <p:graphicFrame>
        <p:nvGraphicFramePr>
          <p:cNvPr id="2" name="Diagramme 1"/>
          <p:cNvGraphicFramePr/>
          <p:nvPr>
            <p:extLst>
              <p:ext uri="{D42A27DB-BD31-4B8C-83A1-F6EECF244321}">
                <p14:modId xmlns:p14="http://schemas.microsoft.com/office/powerpoint/2010/main" val="2245581104"/>
              </p:ext>
            </p:extLst>
          </p:nvPr>
        </p:nvGraphicFramePr>
        <p:xfrm>
          <a:off x="395536" y="709464"/>
          <a:ext cx="8280920" cy="57438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153713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28600"/>
            <a:ext cx="8442520" cy="990600"/>
          </a:xfrm>
          <a:solidFill>
            <a:schemeClr val="accent2">
              <a:lumMod val="40000"/>
              <a:lumOff val="60000"/>
            </a:schemeClr>
          </a:solidFill>
        </p:spPr>
        <p:txBody>
          <a:bodyPr>
            <a:normAutofit fontScale="90000"/>
          </a:bodyPr>
          <a:lstStyle/>
          <a:p>
            <a:pPr algn="ctr"/>
            <a:r>
              <a:rPr lang="fr-FR" b="1" dirty="0">
                <a:solidFill>
                  <a:srgbClr val="C00000"/>
                </a:solidFill>
              </a:rPr>
              <a:t>TEMPS 4: </a:t>
            </a:r>
            <a:br>
              <a:rPr lang="fr-FR" b="1" dirty="0">
                <a:solidFill>
                  <a:srgbClr val="C00000"/>
                </a:solidFill>
              </a:rPr>
            </a:br>
            <a:r>
              <a:rPr lang="fr-FR" b="1" dirty="0">
                <a:solidFill>
                  <a:srgbClr val="C00000"/>
                </a:solidFill>
              </a:rPr>
              <a:t>des PROGRAMMES CYCLES</a:t>
            </a:r>
          </a:p>
        </p:txBody>
      </p:sp>
      <p:sp>
        <p:nvSpPr>
          <p:cNvPr id="3" name="Espace réservé du contenu 2"/>
          <p:cNvSpPr>
            <a:spLocks noGrp="1"/>
          </p:cNvSpPr>
          <p:nvPr>
            <p:ph sz="quarter" idx="1"/>
          </p:nvPr>
        </p:nvSpPr>
        <p:spPr>
          <a:xfrm>
            <a:off x="323528" y="1600200"/>
            <a:ext cx="8442520" cy="4709120"/>
          </a:xfrm>
          <a:solidFill>
            <a:schemeClr val="tx2">
              <a:lumMod val="75000"/>
            </a:schemeClr>
          </a:solidFill>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algn="ctr">
              <a:buNone/>
            </a:pPr>
            <a:endParaRPr lang="fr-FR" sz="4400" b="1" dirty="0">
              <a:solidFill>
                <a:schemeClr val="tx1"/>
              </a:solidFill>
              <a:hlinkClick r:id="rId2" action="ppaction://hlinksldjump"/>
            </a:endParaRPr>
          </a:p>
          <a:p>
            <a:pPr algn="ctr"/>
            <a:r>
              <a:rPr lang="fr-FR" sz="4400" b="1" dirty="0">
                <a:solidFill>
                  <a:schemeClr val="tx1"/>
                </a:solidFill>
                <a:hlinkClick r:id="rId2" action="ppaction://hlinksldjump"/>
              </a:rPr>
              <a:t>Des programmes CYCLÉS</a:t>
            </a:r>
            <a:endParaRPr lang="fr-FR" sz="4400" b="1" dirty="0">
              <a:solidFill>
                <a:schemeClr val="tx1"/>
              </a:solidFill>
            </a:endParaRPr>
          </a:p>
          <a:p>
            <a:pPr algn="ctr">
              <a:buNone/>
            </a:pPr>
            <a:endParaRPr lang="fr-FR" sz="4400" b="1" dirty="0">
              <a:solidFill>
                <a:schemeClr val="tx1"/>
              </a:solidFill>
            </a:endParaRPr>
          </a:p>
          <a:p>
            <a:pPr algn="ctr"/>
            <a:r>
              <a:rPr lang="fr-FR" sz="4400" b="1" dirty="0">
                <a:solidFill>
                  <a:schemeClr val="tx1"/>
                </a:solidFill>
                <a:hlinkClick r:id="rId3" action="ppaction://hlinksldjump"/>
              </a:rPr>
              <a:t>Exemple de cohérence inter cycle et intra cycle</a:t>
            </a:r>
            <a:endParaRPr lang="fr-FR" sz="4400" b="1" dirty="0">
              <a:solidFill>
                <a:schemeClr val="tx1"/>
              </a:solidFill>
            </a:endParaRPr>
          </a:p>
          <a:p>
            <a:pPr algn="ctr">
              <a:buNone/>
            </a:pPr>
            <a:endParaRPr lang="fr-FR" sz="4400" b="1" dirty="0">
              <a:solidFill>
                <a:schemeClr val="tx1"/>
              </a:solidFill>
            </a:endParaRPr>
          </a:p>
          <a:p>
            <a:pPr algn="ctr"/>
            <a:r>
              <a:rPr lang="fr-FR" sz="4400" b="1" dirty="0">
                <a:solidFill>
                  <a:schemeClr val="tx1"/>
                </a:solidFill>
              </a:rPr>
              <a:t>Repères de progressivité</a:t>
            </a:r>
          </a:p>
          <a:p>
            <a:pPr algn="ctr">
              <a:buNone/>
            </a:pPr>
            <a:endParaRPr lang="fr-FR" sz="1300" b="1" dirty="0">
              <a:solidFill>
                <a:schemeClr val="tx1"/>
              </a:solidFill>
            </a:endParaRPr>
          </a:p>
          <a:p>
            <a:pPr>
              <a:buNone/>
            </a:pPr>
            <a:endParaRPr lang="fr-FR" sz="4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à coins arrondis 21"/>
          <p:cNvSpPr/>
          <p:nvPr/>
        </p:nvSpPr>
        <p:spPr>
          <a:xfrm>
            <a:off x="323528" y="1556792"/>
            <a:ext cx="8424167" cy="4968875"/>
          </a:xfrm>
          <a:prstGeom prst="roundRect">
            <a:avLst>
              <a:gd name="adj" fmla="val 5079"/>
            </a:avLst>
          </a:prstGeom>
          <a:solidFill>
            <a:schemeClr val="tx2">
              <a:lumMod val="75000"/>
            </a:schemeClr>
          </a:solidFill>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fr-FR" dirty="0">
              <a:solidFill>
                <a:srgbClr val="0062A8"/>
              </a:solidFill>
            </a:endParaRPr>
          </a:p>
        </p:txBody>
      </p:sp>
      <p:sp>
        <p:nvSpPr>
          <p:cNvPr id="14" name="Rectangle 13"/>
          <p:cNvSpPr/>
          <p:nvPr/>
        </p:nvSpPr>
        <p:spPr>
          <a:xfrm flipH="1">
            <a:off x="3059829" y="1772816"/>
            <a:ext cx="2376266" cy="1261884"/>
          </a:xfrm>
          <a:prstGeom prst="rect">
            <a:avLst/>
          </a:prstGeom>
          <a:solidFill>
            <a:schemeClr val="accent2">
              <a:lumMod val="40000"/>
              <a:lumOff val="60000"/>
            </a:schemeClr>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algn="ctr" fontAlgn="auto">
              <a:spcBef>
                <a:spcPts val="0"/>
              </a:spcBef>
              <a:spcAft>
                <a:spcPts val="0"/>
              </a:spcAft>
              <a:defRPr/>
            </a:pPr>
            <a:r>
              <a:rPr lang="fr-FR" sz="2000" b="1" dirty="0">
                <a:solidFill>
                  <a:srgbClr val="0062A8"/>
                </a:solidFill>
              </a:rPr>
              <a:t>Pour le </a:t>
            </a:r>
            <a:r>
              <a:rPr lang="fr-FR" sz="2000" b="1" dirty="0">
                <a:solidFill>
                  <a:schemeClr val="accent2">
                    <a:lumMod val="75000"/>
                  </a:schemeClr>
                </a:solidFill>
              </a:rPr>
              <a:t>cycle 3</a:t>
            </a:r>
          </a:p>
          <a:p>
            <a:pPr algn="ctr" fontAlgn="auto">
              <a:spcBef>
                <a:spcPts val="0"/>
              </a:spcBef>
              <a:spcAft>
                <a:spcPts val="0"/>
              </a:spcAft>
              <a:defRPr/>
            </a:pPr>
            <a:endParaRPr lang="fr-FR" sz="1600" b="1" dirty="0">
              <a:solidFill>
                <a:srgbClr val="0062A8"/>
              </a:solidFill>
            </a:endParaRPr>
          </a:p>
          <a:p>
            <a:pPr algn="ctr" fontAlgn="auto">
              <a:spcBef>
                <a:spcPts val="0"/>
              </a:spcBef>
              <a:spcAft>
                <a:spcPts val="0"/>
              </a:spcAft>
              <a:defRPr/>
            </a:pPr>
            <a:r>
              <a:rPr lang="fr-FR" sz="2000" b="1" dirty="0">
                <a:solidFill>
                  <a:srgbClr val="FFFF00"/>
                </a:solidFill>
              </a:rPr>
              <a:t>CONSOLIDATION</a:t>
            </a:r>
          </a:p>
          <a:p>
            <a:pPr algn="ctr" fontAlgn="auto">
              <a:spcBef>
                <a:spcPts val="0"/>
              </a:spcBef>
              <a:spcAft>
                <a:spcPts val="0"/>
              </a:spcAft>
              <a:defRPr/>
            </a:pPr>
            <a:r>
              <a:rPr lang="fr-FR" sz="2000" b="1" dirty="0">
                <a:solidFill>
                  <a:srgbClr val="FFFF00"/>
                </a:solidFill>
              </a:rPr>
              <a:t>CM1/CM2/6ème</a:t>
            </a:r>
            <a:endParaRPr lang="fr-FR" sz="2000" b="1" dirty="0">
              <a:solidFill>
                <a:srgbClr val="0062A8"/>
              </a:solidFill>
            </a:endParaRPr>
          </a:p>
        </p:txBody>
      </p:sp>
      <p:sp>
        <p:nvSpPr>
          <p:cNvPr id="15" name="Rectangle 14"/>
          <p:cNvSpPr/>
          <p:nvPr/>
        </p:nvSpPr>
        <p:spPr>
          <a:xfrm flipH="1">
            <a:off x="5580108" y="1772816"/>
            <a:ext cx="3168355" cy="1261884"/>
          </a:xfrm>
          <a:prstGeom prst="rect">
            <a:avLst/>
          </a:prstGeom>
          <a:solidFill>
            <a:schemeClr val="accent5">
              <a:lumMod val="40000"/>
              <a:lumOff val="60000"/>
            </a:schemeClr>
          </a:solidFill>
          <a:ln/>
        </p:spPr>
        <p:style>
          <a:lnRef idx="1">
            <a:schemeClr val="accent3"/>
          </a:lnRef>
          <a:fillRef idx="2">
            <a:schemeClr val="accent3"/>
          </a:fillRef>
          <a:effectRef idx="1">
            <a:schemeClr val="accent3"/>
          </a:effectRef>
          <a:fontRef idx="minor">
            <a:schemeClr val="dk1"/>
          </a:fontRef>
        </p:style>
        <p:txBody>
          <a:bodyPr wrap="square">
            <a:spAutoFit/>
          </a:bodyPr>
          <a:lstStyle/>
          <a:p>
            <a:pPr algn="ctr" fontAlgn="auto">
              <a:spcBef>
                <a:spcPts val="0"/>
              </a:spcBef>
              <a:spcAft>
                <a:spcPts val="0"/>
              </a:spcAft>
              <a:defRPr/>
            </a:pPr>
            <a:r>
              <a:rPr lang="fr-FR" sz="2000" b="1" dirty="0">
                <a:solidFill>
                  <a:srgbClr val="0062A8"/>
                </a:solidFill>
              </a:rPr>
              <a:t>Pour le </a:t>
            </a:r>
            <a:r>
              <a:rPr lang="fr-FR" sz="2000" b="1" dirty="0">
                <a:solidFill>
                  <a:srgbClr val="002060"/>
                </a:solidFill>
              </a:rPr>
              <a:t>cycle 4</a:t>
            </a:r>
          </a:p>
          <a:p>
            <a:pPr algn="ctr" fontAlgn="auto">
              <a:spcBef>
                <a:spcPts val="0"/>
              </a:spcBef>
              <a:spcAft>
                <a:spcPts val="0"/>
              </a:spcAft>
              <a:defRPr/>
            </a:pPr>
            <a:endParaRPr lang="fr-FR" sz="1600" b="1" dirty="0">
              <a:solidFill>
                <a:srgbClr val="0062A8"/>
              </a:solidFill>
            </a:endParaRPr>
          </a:p>
          <a:p>
            <a:pPr algn="ctr" fontAlgn="auto">
              <a:spcBef>
                <a:spcPts val="0"/>
              </a:spcBef>
              <a:spcAft>
                <a:spcPts val="0"/>
              </a:spcAft>
              <a:defRPr/>
            </a:pPr>
            <a:r>
              <a:rPr lang="fr-FR" sz="2000" b="1" dirty="0">
                <a:solidFill>
                  <a:srgbClr val="7030A0"/>
                </a:solidFill>
              </a:rPr>
              <a:t>APPROFONDISSEMENT</a:t>
            </a:r>
          </a:p>
          <a:p>
            <a:pPr algn="ctr" fontAlgn="auto">
              <a:spcBef>
                <a:spcPts val="0"/>
              </a:spcBef>
              <a:spcAft>
                <a:spcPts val="0"/>
              </a:spcAft>
              <a:defRPr/>
            </a:pPr>
            <a:r>
              <a:rPr lang="fr-FR" sz="2000" b="1" dirty="0">
                <a:solidFill>
                  <a:srgbClr val="7030A0"/>
                </a:solidFill>
              </a:rPr>
              <a:t>5</a:t>
            </a:r>
            <a:r>
              <a:rPr lang="fr-FR" sz="2000" b="1" baseline="30000" dirty="0">
                <a:solidFill>
                  <a:srgbClr val="7030A0"/>
                </a:solidFill>
              </a:rPr>
              <a:t>ème</a:t>
            </a:r>
            <a:r>
              <a:rPr lang="fr-FR" sz="2000" b="1" dirty="0">
                <a:solidFill>
                  <a:srgbClr val="7030A0"/>
                </a:solidFill>
              </a:rPr>
              <a:t>/4</a:t>
            </a:r>
            <a:r>
              <a:rPr lang="fr-FR" sz="2000" b="1" baseline="30000" dirty="0">
                <a:solidFill>
                  <a:srgbClr val="7030A0"/>
                </a:solidFill>
              </a:rPr>
              <a:t>ème</a:t>
            </a:r>
            <a:r>
              <a:rPr lang="fr-FR" sz="2000" b="1" dirty="0">
                <a:solidFill>
                  <a:srgbClr val="7030A0"/>
                </a:solidFill>
              </a:rPr>
              <a:t>/3</a:t>
            </a:r>
            <a:r>
              <a:rPr lang="fr-FR" sz="2000" b="1" baseline="30000" dirty="0">
                <a:solidFill>
                  <a:srgbClr val="7030A0"/>
                </a:solidFill>
              </a:rPr>
              <a:t>ème</a:t>
            </a:r>
            <a:r>
              <a:rPr lang="fr-FR" sz="2000" b="1" dirty="0">
                <a:solidFill>
                  <a:srgbClr val="7030A0"/>
                </a:solidFill>
              </a:rPr>
              <a:t> </a:t>
            </a:r>
          </a:p>
        </p:txBody>
      </p:sp>
      <p:sp>
        <p:nvSpPr>
          <p:cNvPr id="17" name="Titre 1"/>
          <p:cNvSpPr txBox="1">
            <a:spLocks/>
          </p:cNvSpPr>
          <p:nvPr/>
        </p:nvSpPr>
        <p:spPr>
          <a:xfrm>
            <a:off x="323850" y="333375"/>
            <a:ext cx="8351838" cy="719362"/>
          </a:xfrm>
          <a:prstGeom prst="rect">
            <a:avLst/>
          </a:prstGeom>
          <a:solidFill>
            <a:schemeClr val="tx2">
              <a:lumMod val="20000"/>
              <a:lumOff val="80000"/>
            </a:schemeClr>
          </a:solidFill>
        </p:spPr>
        <p:style>
          <a:lnRef idx="1">
            <a:schemeClr val="dk1"/>
          </a:lnRef>
          <a:fillRef idx="2">
            <a:schemeClr val="dk1"/>
          </a:fillRef>
          <a:effectRef idx="1">
            <a:schemeClr val="dk1"/>
          </a:effectRef>
          <a:fontRef idx="minor">
            <a:schemeClr val="dk1"/>
          </a:fontRef>
        </p:style>
        <p:txBody>
          <a:bodyPr/>
          <a:lstStyle>
            <a:lvl1pPr algn="l" rtl="0" eaLnBrk="0" fontAlgn="base" hangingPunct="0">
              <a:spcBef>
                <a:spcPct val="0"/>
              </a:spcBef>
              <a:spcAft>
                <a:spcPct val="0"/>
              </a:spcAft>
              <a:defRPr lang="fr-FR" sz="2800" b="1" kern="1200" dirty="0">
                <a:solidFill>
                  <a:srgbClr val="454545"/>
                </a:solidFill>
                <a:latin typeface="+mj-lt"/>
                <a:ea typeface="+mj-ea"/>
                <a:cs typeface="+mj-cs"/>
              </a:defRPr>
            </a:lvl1pPr>
            <a:lvl2pPr algn="l" rtl="0" eaLnBrk="0" fontAlgn="base" hangingPunct="0">
              <a:spcBef>
                <a:spcPct val="0"/>
              </a:spcBef>
              <a:spcAft>
                <a:spcPct val="0"/>
              </a:spcAft>
              <a:defRPr sz="2800" b="1">
                <a:solidFill>
                  <a:srgbClr val="454545"/>
                </a:solidFill>
                <a:latin typeface="Calibri" pitchFamily="34" charset="0"/>
              </a:defRPr>
            </a:lvl2pPr>
            <a:lvl3pPr algn="l" rtl="0" eaLnBrk="0" fontAlgn="base" hangingPunct="0">
              <a:spcBef>
                <a:spcPct val="0"/>
              </a:spcBef>
              <a:spcAft>
                <a:spcPct val="0"/>
              </a:spcAft>
              <a:defRPr sz="2800" b="1">
                <a:solidFill>
                  <a:srgbClr val="454545"/>
                </a:solidFill>
                <a:latin typeface="Calibri" pitchFamily="34" charset="0"/>
              </a:defRPr>
            </a:lvl3pPr>
            <a:lvl4pPr algn="l" rtl="0" eaLnBrk="0" fontAlgn="base" hangingPunct="0">
              <a:spcBef>
                <a:spcPct val="0"/>
              </a:spcBef>
              <a:spcAft>
                <a:spcPct val="0"/>
              </a:spcAft>
              <a:defRPr sz="2800" b="1">
                <a:solidFill>
                  <a:srgbClr val="454545"/>
                </a:solidFill>
                <a:latin typeface="Calibri" pitchFamily="34" charset="0"/>
              </a:defRPr>
            </a:lvl4pPr>
            <a:lvl5pPr algn="l" rtl="0" eaLnBrk="0" fontAlgn="base" hangingPunct="0">
              <a:spcBef>
                <a:spcPct val="0"/>
              </a:spcBef>
              <a:spcAft>
                <a:spcPct val="0"/>
              </a:spcAft>
              <a:defRPr sz="2800" b="1">
                <a:solidFill>
                  <a:srgbClr val="454545"/>
                </a:solidFill>
                <a:latin typeface="Calibri" pitchFamily="34" charset="0"/>
              </a:defRPr>
            </a:lvl5pPr>
            <a:lvl6pPr marL="457200" algn="l" rtl="0" eaLnBrk="1" fontAlgn="base" hangingPunct="1">
              <a:spcBef>
                <a:spcPct val="0"/>
              </a:spcBef>
              <a:spcAft>
                <a:spcPct val="0"/>
              </a:spcAft>
              <a:defRPr sz="2800" b="1">
                <a:solidFill>
                  <a:srgbClr val="454545"/>
                </a:solidFill>
                <a:latin typeface="Calibri" pitchFamily="34" charset="0"/>
              </a:defRPr>
            </a:lvl6pPr>
            <a:lvl7pPr marL="914400" algn="l" rtl="0" eaLnBrk="1" fontAlgn="base" hangingPunct="1">
              <a:spcBef>
                <a:spcPct val="0"/>
              </a:spcBef>
              <a:spcAft>
                <a:spcPct val="0"/>
              </a:spcAft>
              <a:defRPr sz="2800" b="1">
                <a:solidFill>
                  <a:srgbClr val="454545"/>
                </a:solidFill>
                <a:latin typeface="Calibri" pitchFamily="34" charset="0"/>
              </a:defRPr>
            </a:lvl7pPr>
            <a:lvl8pPr marL="1371600" algn="l" rtl="0" eaLnBrk="1" fontAlgn="base" hangingPunct="1">
              <a:spcBef>
                <a:spcPct val="0"/>
              </a:spcBef>
              <a:spcAft>
                <a:spcPct val="0"/>
              </a:spcAft>
              <a:defRPr sz="2800" b="1">
                <a:solidFill>
                  <a:srgbClr val="454545"/>
                </a:solidFill>
                <a:latin typeface="Calibri" pitchFamily="34" charset="0"/>
              </a:defRPr>
            </a:lvl8pPr>
            <a:lvl9pPr marL="1828800" algn="l" rtl="0" eaLnBrk="1" fontAlgn="base" hangingPunct="1">
              <a:spcBef>
                <a:spcPct val="0"/>
              </a:spcBef>
              <a:spcAft>
                <a:spcPct val="0"/>
              </a:spcAft>
              <a:defRPr sz="2800" b="1">
                <a:solidFill>
                  <a:srgbClr val="454545"/>
                </a:solidFill>
                <a:latin typeface="Calibri" pitchFamily="34" charset="0"/>
              </a:defRPr>
            </a:lvl9pPr>
          </a:lstStyle>
          <a:p>
            <a:pPr algn="ctr">
              <a:defRPr/>
            </a:pPr>
            <a:r>
              <a:rPr lang="fr-FR" sz="3200" dirty="0">
                <a:solidFill>
                  <a:srgbClr val="C00000"/>
                </a:solidFill>
              </a:rPr>
              <a:t>Des programmes cyclés …avec des spécificités </a:t>
            </a:r>
            <a:endParaRPr sz="3200" dirty="0">
              <a:solidFill>
                <a:srgbClr val="C00000"/>
              </a:solidFill>
            </a:endParaRPr>
          </a:p>
        </p:txBody>
      </p:sp>
      <p:sp>
        <p:nvSpPr>
          <p:cNvPr id="30" name="Rectangle 29"/>
          <p:cNvSpPr/>
          <p:nvPr/>
        </p:nvSpPr>
        <p:spPr>
          <a:xfrm flipH="1">
            <a:off x="467544" y="1772816"/>
            <a:ext cx="2376263" cy="1323439"/>
          </a:xfrm>
          <a:prstGeom prst="rect">
            <a:avLst/>
          </a:prstGeom>
          <a:solidFill>
            <a:schemeClr val="bg1">
              <a:lumMod val="95000"/>
            </a:schemeClr>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algn="ctr" fontAlgn="auto">
              <a:spcBef>
                <a:spcPts val="0"/>
              </a:spcBef>
              <a:spcAft>
                <a:spcPts val="0"/>
              </a:spcAft>
              <a:defRPr/>
            </a:pPr>
            <a:r>
              <a:rPr lang="fr-FR" sz="2000" b="1" dirty="0">
                <a:solidFill>
                  <a:schemeClr val="tx1">
                    <a:lumMod val="65000"/>
                    <a:lumOff val="35000"/>
                  </a:schemeClr>
                </a:solidFill>
              </a:rPr>
              <a:t>Pour le cycle 2</a:t>
            </a:r>
          </a:p>
          <a:p>
            <a:pPr algn="ctr" fontAlgn="auto">
              <a:spcBef>
                <a:spcPts val="0"/>
              </a:spcBef>
              <a:spcAft>
                <a:spcPts val="0"/>
              </a:spcAft>
              <a:defRPr/>
            </a:pPr>
            <a:r>
              <a:rPr lang="fr-FR" sz="2000" b="1" dirty="0">
                <a:solidFill>
                  <a:schemeClr val="tx1">
                    <a:lumMod val="65000"/>
                    <a:lumOff val="35000"/>
                  </a:schemeClr>
                </a:solidFill>
              </a:rPr>
              <a:t>Apprentissages</a:t>
            </a:r>
          </a:p>
          <a:p>
            <a:pPr algn="ctr" fontAlgn="auto">
              <a:spcBef>
                <a:spcPts val="0"/>
              </a:spcBef>
              <a:spcAft>
                <a:spcPts val="0"/>
              </a:spcAft>
              <a:defRPr/>
            </a:pPr>
            <a:r>
              <a:rPr lang="fr-FR" sz="2000" b="1" dirty="0">
                <a:solidFill>
                  <a:schemeClr val="tx1"/>
                </a:solidFill>
              </a:rPr>
              <a:t>FONDAMENTAUX</a:t>
            </a:r>
          </a:p>
          <a:p>
            <a:pPr algn="ctr" fontAlgn="auto">
              <a:spcBef>
                <a:spcPts val="0"/>
              </a:spcBef>
              <a:spcAft>
                <a:spcPts val="0"/>
              </a:spcAft>
              <a:defRPr/>
            </a:pPr>
            <a:r>
              <a:rPr lang="fr-FR" sz="2000" b="1" dirty="0">
                <a:solidFill>
                  <a:schemeClr val="tx1"/>
                </a:solidFill>
              </a:rPr>
              <a:t>CP/CE1/CE2</a:t>
            </a:r>
          </a:p>
        </p:txBody>
      </p:sp>
      <p:sp>
        <p:nvSpPr>
          <p:cNvPr id="21" name="Rectangle 20"/>
          <p:cNvSpPr/>
          <p:nvPr/>
        </p:nvSpPr>
        <p:spPr>
          <a:xfrm flipH="1">
            <a:off x="1619672" y="4941168"/>
            <a:ext cx="2016224" cy="984250"/>
          </a:xfrm>
          <a:prstGeom prst="rect">
            <a:avLst/>
          </a:prstGeom>
          <a:solidFill>
            <a:schemeClr val="bg1">
              <a:lumMod val="95000"/>
            </a:schemeClr>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algn="ctr" fontAlgn="auto">
              <a:spcBef>
                <a:spcPts val="0"/>
              </a:spcBef>
              <a:spcAft>
                <a:spcPts val="0"/>
              </a:spcAft>
              <a:defRPr/>
            </a:pPr>
            <a:r>
              <a:rPr lang="fr-FR" sz="2000" b="1" dirty="0">
                <a:solidFill>
                  <a:srgbClr val="0062A8"/>
                </a:solidFill>
              </a:rPr>
              <a:t> </a:t>
            </a:r>
            <a:r>
              <a:rPr lang="fr-FR" sz="2000" b="1" dirty="0">
                <a:solidFill>
                  <a:schemeClr val="tx1">
                    <a:lumMod val="65000"/>
                    <a:lumOff val="35000"/>
                  </a:schemeClr>
                </a:solidFill>
              </a:rPr>
              <a:t>ATTENDUS de  FIN de cycle 2</a:t>
            </a:r>
          </a:p>
          <a:p>
            <a:pPr algn="ctr" fontAlgn="auto">
              <a:spcBef>
                <a:spcPts val="0"/>
              </a:spcBef>
              <a:spcAft>
                <a:spcPts val="0"/>
              </a:spcAft>
              <a:defRPr/>
            </a:pPr>
            <a:endParaRPr lang="fr-FR" b="1" dirty="0">
              <a:solidFill>
                <a:srgbClr val="0062A8"/>
              </a:solidFill>
            </a:endParaRPr>
          </a:p>
        </p:txBody>
      </p:sp>
      <p:sp>
        <p:nvSpPr>
          <p:cNvPr id="31" name="Rectangle 30"/>
          <p:cNvSpPr/>
          <p:nvPr/>
        </p:nvSpPr>
        <p:spPr>
          <a:xfrm flipH="1">
            <a:off x="3923928" y="4941168"/>
            <a:ext cx="2448272" cy="984250"/>
          </a:xfrm>
          <a:prstGeom prst="rect">
            <a:avLst/>
          </a:prstGeom>
          <a:solidFill>
            <a:schemeClr val="accent2">
              <a:lumMod val="40000"/>
              <a:lumOff val="60000"/>
            </a:schemeClr>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algn="ctr" fontAlgn="auto">
              <a:spcBef>
                <a:spcPts val="0"/>
              </a:spcBef>
              <a:spcAft>
                <a:spcPts val="0"/>
              </a:spcAft>
              <a:defRPr/>
            </a:pPr>
            <a:r>
              <a:rPr lang="fr-FR" sz="2000" b="1" dirty="0">
                <a:solidFill>
                  <a:schemeClr val="accent2">
                    <a:lumMod val="75000"/>
                  </a:schemeClr>
                </a:solidFill>
              </a:rPr>
              <a:t>ATTENDUS de </a:t>
            </a:r>
          </a:p>
          <a:p>
            <a:pPr algn="ctr" fontAlgn="auto">
              <a:spcBef>
                <a:spcPts val="0"/>
              </a:spcBef>
              <a:spcAft>
                <a:spcPts val="0"/>
              </a:spcAft>
              <a:defRPr/>
            </a:pPr>
            <a:r>
              <a:rPr lang="fr-FR" sz="2000" b="1" dirty="0">
                <a:solidFill>
                  <a:schemeClr val="accent2">
                    <a:lumMod val="75000"/>
                  </a:schemeClr>
                </a:solidFill>
              </a:rPr>
              <a:t>FIN de cycle 3</a:t>
            </a:r>
          </a:p>
          <a:p>
            <a:pPr algn="ctr" fontAlgn="auto">
              <a:spcBef>
                <a:spcPts val="0"/>
              </a:spcBef>
              <a:spcAft>
                <a:spcPts val="0"/>
              </a:spcAft>
              <a:defRPr/>
            </a:pPr>
            <a:endParaRPr lang="fr-FR" b="1" dirty="0">
              <a:solidFill>
                <a:srgbClr val="0062A8"/>
              </a:solidFill>
            </a:endParaRPr>
          </a:p>
        </p:txBody>
      </p:sp>
      <p:sp>
        <p:nvSpPr>
          <p:cNvPr id="32" name="Rectangle 31"/>
          <p:cNvSpPr/>
          <p:nvPr/>
        </p:nvSpPr>
        <p:spPr>
          <a:xfrm flipH="1">
            <a:off x="6588224" y="4941168"/>
            <a:ext cx="2376264" cy="1014412"/>
          </a:xfrm>
          <a:prstGeom prst="rect">
            <a:avLst/>
          </a:prstGeom>
          <a:solidFill>
            <a:schemeClr val="accent5">
              <a:lumMod val="40000"/>
              <a:lumOff val="60000"/>
            </a:schemeClr>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algn="ctr" fontAlgn="auto">
              <a:spcBef>
                <a:spcPts val="0"/>
              </a:spcBef>
              <a:spcAft>
                <a:spcPts val="0"/>
              </a:spcAft>
              <a:defRPr/>
            </a:pPr>
            <a:r>
              <a:rPr lang="fr-FR" sz="2000" b="1" dirty="0">
                <a:solidFill>
                  <a:srgbClr val="0062A8"/>
                </a:solidFill>
              </a:rPr>
              <a:t>ATTENDUS de </a:t>
            </a:r>
          </a:p>
          <a:p>
            <a:pPr algn="ctr" fontAlgn="auto">
              <a:spcBef>
                <a:spcPts val="0"/>
              </a:spcBef>
              <a:spcAft>
                <a:spcPts val="0"/>
              </a:spcAft>
              <a:defRPr/>
            </a:pPr>
            <a:r>
              <a:rPr lang="fr-FR" sz="2000" b="1" dirty="0">
                <a:solidFill>
                  <a:srgbClr val="0062A8"/>
                </a:solidFill>
              </a:rPr>
              <a:t>FIN de </a:t>
            </a:r>
            <a:r>
              <a:rPr lang="fr-FR" sz="2000" b="1" dirty="0">
                <a:solidFill>
                  <a:srgbClr val="002060"/>
                </a:solidFill>
              </a:rPr>
              <a:t>cycle 4 +</a:t>
            </a:r>
          </a:p>
          <a:p>
            <a:pPr algn="ctr" fontAlgn="auto">
              <a:spcBef>
                <a:spcPts val="0"/>
              </a:spcBef>
              <a:spcAft>
                <a:spcPts val="0"/>
              </a:spcAft>
              <a:defRPr/>
            </a:pPr>
            <a:r>
              <a:rPr lang="fr-FR" sz="2000" b="1" dirty="0">
                <a:solidFill>
                  <a:schemeClr val="bg1"/>
                </a:solidFill>
              </a:rPr>
              <a:t>DNB</a:t>
            </a:r>
            <a:endParaRPr lang="fr-FR" b="1" dirty="0">
              <a:solidFill>
                <a:schemeClr val="bg1"/>
              </a:solidFill>
            </a:endParaRPr>
          </a:p>
        </p:txBody>
      </p:sp>
      <p:sp>
        <p:nvSpPr>
          <p:cNvPr id="33" name="Flèche vers le bas 32"/>
          <p:cNvSpPr/>
          <p:nvPr/>
        </p:nvSpPr>
        <p:spPr>
          <a:xfrm>
            <a:off x="5292080" y="2708920"/>
            <a:ext cx="503237" cy="2160240"/>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34" name="Flèche vers le bas 33"/>
          <p:cNvSpPr/>
          <p:nvPr/>
        </p:nvSpPr>
        <p:spPr>
          <a:xfrm>
            <a:off x="8388424" y="2780928"/>
            <a:ext cx="504825" cy="2088232"/>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16" name="Flèche vers le bas 15"/>
          <p:cNvSpPr/>
          <p:nvPr/>
        </p:nvSpPr>
        <p:spPr>
          <a:xfrm rot="16200000">
            <a:off x="2807136" y="2025512"/>
            <a:ext cx="433387" cy="504058"/>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18" name="Flèche vers le bas 17"/>
          <p:cNvSpPr/>
          <p:nvPr/>
        </p:nvSpPr>
        <p:spPr>
          <a:xfrm rot="16200000">
            <a:off x="5327416" y="2025513"/>
            <a:ext cx="433387" cy="504058"/>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19" name="Flèche courbée vers la droite 18"/>
          <p:cNvSpPr/>
          <p:nvPr/>
        </p:nvSpPr>
        <p:spPr>
          <a:xfrm rot="16572806">
            <a:off x="6676172" y="2807967"/>
            <a:ext cx="273050" cy="56673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solidFill>
                <a:schemeClr val="tx1"/>
              </a:solidFill>
            </a:endParaRPr>
          </a:p>
        </p:txBody>
      </p:sp>
      <p:sp>
        <p:nvSpPr>
          <p:cNvPr id="23" name="Flèche courbée vers la droite 22"/>
          <p:cNvSpPr/>
          <p:nvPr/>
        </p:nvSpPr>
        <p:spPr>
          <a:xfrm rot="16581173">
            <a:off x="3712464" y="2754592"/>
            <a:ext cx="273050" cy="6882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solidFill>
                <a:schemeClr val="tx1"/>
              </a:solidFill>
            </a:endParaRPr>
          </a:p>
        </p:txBody>
      </p:sp>
      <p:sp>
        <p:nvSpPr>
          <p:cNvPr id="24" name="Flèche courbée vers la droite 23"/>
          <p:cNvSpPr/>
          <p:nvPr/>
        </p:nvSpPr>
        <p:spPr>
          <a:xfrm rot="16502913">
            <a:off x="4439092" y="2811000"/>
            <a:ext cx="273050" cy="70602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solidFill>
                <a:schemeClr val="tx1"/>
              </a:solidFill>
            </a:endParaRPr>
          </a:p>
        </p:txBody>
      </p:sp>
      <p:sp>
        <p:nvSpPr>
          <p:cNvPr id="25" name="Flèche courbée vers la droite 24"/>
          <p:cNvSpPr/>
          <p:nvPr/>
        </p:nvSpPr>
        <p:spPr>
          <a:xfrm rot="16750777">
            <a:off x="7329283" y="2821557"/>
            <a:ext cx="273050" cy="56673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solidFill>
                <a:schemeClr val="tx1"/>
              </a:solidFill>
            </a:endParaRPr>
          </a:p>
        </p:txBody>
      </p:sp>
      <p:sp>
        <p:nvSpPr>
          <p:cNvPr id="28" name="Flèche vers le bas 27"/>
          <p:cNvSpPr/>
          <p:nvPr/>
        </p:nvSpPr>
        <p:spPr>
          <a:xfrm>
            <a:off x="2699792" y="2636912"/>
            <a:ext cx="503238" cy="2232248"/>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20" name="Titre 1"/>
          <p:cNvSpPr txBox="1">
            <a:spLocks/>
          </p:cNvSpPr>
          <p:nvPr/>
        </p:nvSpPr>
        <p:spPr>
          <a:xfrm>
            <a:off x="611560" y="3429000"/>
            <a:ext cx="8353425" cy="936104"/>
          </a:xfrm>
          <a:prstGeom prst="rect">
            <a:avLst/>
          </a:prstGeom>
          <a:solidFill>
            <a:schemeClr val="tx2">
              <a:lumMod val="20000"/>
              <a:lumOff val="80000"/>
            </a:schemeClr>
          </a:solidFill>
        </p:spPr>
        <p:style>
          <a:lnRef idx="1">
            <a:schemeClr val="dk1"/>
          </a:lnRef>
          <a:fillRef idx="2">
            <a:schemeClr val="dk1"/>
          </a:fillRef>
          <a:effectRef idx="1">
            <a:schemeClr val="dk1"/>
          </a:effectRef>
          <a:fontRef idx="minor">
            <a:schemeClr val="dk1"/>
          </a:fontRef>
        </p:style>
        <p:txBody>
          <a:bodyPr/>
          <a:lstStyle>
            <a:lvl1pPr algn="l" rtl="0" eaLnBrk="0" fontAlgn="base" hangingPunct="0">
              <a:spcBef>
                <a:spcPct val="0"/>
              </a:spcBef>
              <a:spcAft>
                <a:spcPct val="0"/>
              </a:spcAft>
              <a:defRPr lang="fr-FR" sz="2800" b="1" kern="1200" dirty="0">
                <a:solidFill>
                  <a:srgbClr val="454545"/>
                </a:solidFill>
                <a:latin typeface="+mj-lt"/>
                <a:ea typeface="+mj-ea"/>
                <a:cs typeface="+mj-cs"/>
              </a:defRPr>
            </a:lvl1pPr>
            <a:lvl2pPr algn="l" rtl="0" eaLnBrk="0" fontAlgn="base" hangingPunct="0">
              <a:spcBef>
                <a:spcPct val="0"/>
              </a:spcBef>
              <a:spcAft>
                <a:spcPct val="0"/>
              </a:spcAft>
              <a:defRPr sz="2800" b="1">
                <a:solidFill>
                  <a:srgbClr val="454545"/>
                </a:solidFill>
                <a:latin typeface="Calibri" pitchFamily="34" charset="0"/>
              </a:defRPr>
            </a:lvl2pPr>
            <a:lvl3pPr algn="l" rtl="0" eaLnBrk="0" fontAlgn="base" hangingPunct="0">
              <a:spcBef>
                <a:spcPct val="0"/>
              </a:spcBef>
              <a:spcAft>
                <a:spcPct val="0"/>
              </a:spcAft>
              <a:defRPr sz="2800" b="1">
                <a:solidFill>
                  <a:srgbClr val="454545"/>
                </a:solidFill>
                <a:latin typeface="Calibri" pitchFamily="34" charset="0"/>
              </a:defRPr>
            </a:lvl3pPr>
            <a:lvl4pPr algn="l" rtl="0" eaLnBrk="0" fontAlgn="base" hangingPunct="0">
              <a:spcBef>
                <a:spcPct val="0"/>
              </a:spcBef>
              <a:spcAft>
                <a:spcPct val="0"/>
              </a:spcAft>
              <a:defRPr sz="2800" b="1">
                <a:solidFill>
                  <a:srgbClr val="454545"/>
                </a:solidFill>
                <a:latin typeface="Calibri" pitchFamily="34" charset="0"/>
              </a:defRPr>
            </a:lvl4pPr>
            <a:lvl5pPr algn="l" rtl="0" eaLnBrk="0" fontAlgn="base" hangingPunct="0">
              <a:spcBef>
                <a:spcPct val="0"/>
              </a:spcBef>
              <a:spcAft>
                <a:spcPct val="0"/>
              </a:spcAft>
              <a:defRPr sz="2800" b="1">
                <a:solidFill>
                  <a:srgbClr val="454545"/>
                </a:solidFill>
                <a:latin typeface="Calibri" pitchFamily="34" charset="0"/>
              </a:defRPr>
            </a:lvl5pPr>
            <a:lvl6pPr marL="457200" algn="l" rtl="0" eaLnBrk="1" fontAlgn="base" hangingPunct="1">
              <a:spcBef>
                <a:spcPct val="0"/>
              </a:spcBef>
              <a:spcAft>
                <a:spcPct val="0"/>
              </a:spcAft>
              <a:defRPr sz="2800" b="1">
                <a:solidFill>
                  <a:srgbClr val="454545"/>
                </a:solidFill>
                <a:latin typeface="Calibri" pitchFamily="34" charset="0"/>
              </a:defRPr>
            </a:lvl6pPr>
            <a:lvl7pPr marL="914400" algn="l" rtl="0" eaLnBrk="1" fontAlgn="base" hangingPunct="1">
              <a:spcBef>
                <a:spcPct val="0"/>
              </a:spcBef>
              <a:spcAft>
                <a:spcPct val="0"/>
              </a:spcAft>
              <a:defRPr sz="2800" b="1">
                <a:solidFill>
                  <a:srgbClr val="454545"/>
                </a:solidFill>
                <a:latin typeface="Calibri" pitchFamily="34" charset="0"/>
              </a:defRPr>
            </a:lvl7pPr>
            <a:lvl8pPr marL="1371600" algn="l" rtl="0" eaLnBrk="1" fontAlgn="base" hangingPunct="1">
              <a:spcBef>
                <a:spcPct val="0"/>
              </a:spcBef>
              <a:spcAft>
                <a:spcPct val="0"/>
              </a:spcAft>
              <a:defRPr sz="2800" b="1">
                <a:solidFill>
                  <a:srgbClr val="454545"/>
                </a:solidFill>
                <a:latin typeface="Calibri" pitchFamily="34" charset="0"/>
              </a:defRPr>
            </a:lvl8pPr>
            <a:lvl9pPr marL="1828800" algn="l" rtl="0" eaLnBrk="1" fontAlgn="base" hangingPunct="1">
              <a:spcBef>
                <a:spcPct val="0"/>
              </a:spcBef>
              <a:spcAft>
                <a:spcPct val="0"/>
              </a:spcAft>
              <a:defRPr sz="2800" b="1">
                <a:solidFill>
                  <a:srgbClr val="454545"/>
                </a:solidFill>
                <a:latin typeface="Calibri" pitchFamily="34" charset="0"/>
              </a:defRPr>
            </a:lvl9pPr>
          </a:lstStyle>
          <a:p>
            <a:pPr algn="ctr">
              <a:defRPr/>
            </a:pPr>
            <a:r>
              <a:rPr lang="fr-FR" sz="3200" dirty="0">
                <a:solidFill>
                  <a:srgbClr val="C00000"/>
                </a:solidFill>
              </a:rPr>
              <a:t>…et</a:t>
            </a:r>
            <a:r>
              <a:rPr sz="3200" dirty="0">
                <a:solidFill>
                  <a:srgbClr val="C00000"/>
                </a:solidFill>
              </a:rPr>
              <a:t> des rendez-vous qui interrogent </a:t>
            </a:r>
          </a:p>
          <a:p>
            <a:pPr algn="ctr">
              <a:defRPr/>
            </a:pPr>
            <a:r>
              <a:rPr sz="3200" dirty="0">
                <a:solidFill>
                  <a:srgbClr val="C00000"/>
                </a:solidFill>
              </a:rPr>
              <a:t>la logique INTERCYCLE</a:t>
            </a:r>
          </a:p>
        </p:txBody>
      </p:sp>
      <p:sp>
        <p:nvSpPr>
          <p:cNvPr id="26" name="ZoneTexte 25"/>
          <p:cNvSpPr txBox="1"/>
          <p:nvPr/>
        </p:nvSpPr>
        <p:spPr>
          <a:xfrm>
            <a:off x="8351912" y="6309320"/>
            <a:ext cx="792088" cy="369332"/>
          </a:xfrm>
          <a:prstGeom prst="rect">
            <a:avLst/>
          </a:prstGeom>
          <a:noFill/>
        </p:spPr>
        <p:txBody>
          <a:bodyPr wrap="square" rtlCol="0">
            <a:spAutoFit/>
          </a:bodyPr>
          <a:lstStyle/>
          <a:p>
            <a:r>
              <a:rPr lang="fr-FR" dirty="0">
                <a:hlinkClick r:id="rId2" action="ppaction://hlinksldjump"/>
              </a:rPr>
              <a:t>Retour</a:t>
            </a:r>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467544" y="260648"/>
            <a:ext cx="8153400" cy="864096"/>
          </a:xfrm>
          <a:solidFill>
            <a:schemeClr val="accent2">
              <a:lumMod val="60000"/>
              <a:lumOff val="40000"/>
            </a:schemeClr>
          </a:solidFill>
        </p:spPr>
        <p:txBody>
          <a:bodyPr>
            <a:normAutofit fontScale="90000"/>
          </a:bodyPr>
          <a:lstStyle/>
          <a:p>
            <a:pPr lvl="0" algn="ctr"/>
            <a:r>
              <a:rPr lang="fr-FR" sz="3600" b="1" dirty="0">
                <a:solidFill>
                  <a:schemeClr val="tx1"/>
                </a:solidFill>
              </a:rPr>
              <a:t>Des exemples de cohérence inter-cycle </a:t>
            </a:r>
            <a:r>
              <a:rPr lang="fr-FR" sz="3100" b="1" i="1" dirty="0">
                <a:solidFill>
                  <a:schemeClr val="tx1"/>
                </a:solidFill>
              </a:rPr>
              <a:t>(parcours de formation) </a:t>
            </a:r>
            <a:r>
              <a:rPr lang="fr-FR" sz="3600" b="1" dirty="0">
                <a:solidFill>
                  <a:schemeClr val="tx1"/>
                </a:solidFill>
              </a:rPr>
              <a:t>et intra-cycle </a:t>
            </a:r>
            <a:r>
              <a:rPr lang="fr-FR" sz="3100" b="1" i="1" dirty="0">
                <a:solidFill>
                  <a:schemeClr val="tx1"/>
                </a:solidFill>
              </a:rPr>
              <a:t>(niveaux d’exigence)</a:t>
            </a:r>
            <a:endParaRPr lang="fr-FR" sz="3100" i="1" dirty="0"/>
          </a:p>
        </p:txBody>
      </p:sp>
      <p:sp>
        <p:nvSpPr>
          <p:cNvPr id="2" name="Espace réservé du contenu 1"/>
          <p:cNvSpPr>
            <a:spLocks noGrp="1"/>
          </p:cNvSpPr>
          <p:nvPr>
            <p:ph sz="quarter" idx="1"/>
          </p:nvPr>
        </p:nvSpPr>
        <p:spPr/>
        <p:txBody>
          <a:bodyPr/>
          <a:lstStyle/>
          <a:p>
            <a:r>
              <a:rPr lang="fr-FR" dirty="0"/>
              <a:t>        à</a:t>
            </a:r>
          </a:p>
        </p:txBody>
      </p:sp>
      <p:graphicFrame>
        <p:nvGraphicFramePr>
          <p:cNvPr id="3" name="Tableau 2"/>
          <p:cNvGraphicFramePr>
            <a:graphicFrameLocks noGrp="1"/>
          </p:cNvGraphicFramePr>
          <p:nvPr>
            <p:extLst>
              <p:ext uri="{D42A27DB-BD31-4B8C-83A1-F6EECF244321}">
                <p14:modId xmlns:p14="http://schemas.microsoft.com/office/powerpoint/2010/main" val="3932048118"/>
              </p:ext>
            </p:extLst>
          </p:nvPr>
        </p:nvGraphicFramePr>
        <p:xfrm>
          <a:off x="683568" y="1700808"/>
          <a:ext cx="7776864" cy="5008612"/>
        </p:xfrm>
        <a:graphic>
          <a:graphicData uri="http://schemas.openxmlformats.org/drawingml/2006/table">
            <a:tbl>
              <a:tblPr firstRow="1" bandRow="1">
                <a:tableStyleId>{5C22544A-7EE6-4342-B048-85BDC9FD1C3A}</a:tableStyleId>
              </a:tblPr>
              <a:tblGrid>
                <a:gridCol w="1745396">
                  <a:extLst>
                    <a:ext uri="{9D8B030D-6E8A-4147-A177-3AD203B41FA5}">
                      <a16:colId xmlns:a16="http://schemas.microsoft.com/office/drawing/2014/main" val="20000"/>
                    </a:ext>
                  </a:extLst>
                </a:gridCol>
                <a:gridCol w="2935124">
                  <a:extLst>
                    <a:ext uri="{9D8B030D-6E8A-4147-A177-3AD203B41FA5}">
                      <a16:colId xmlns:a16="http://schemas.microsoft.com/office/drawing/2014/main" val="20001"/>
                    </a:ext>
                  </a:extLst>
                </a:gridCol>
                <a:gridCol w="1548172">
                  <a:extLst>
                    <a:ext uri="{9D8B030D-6E8A-4147-A177-3AD203B41FA5}">
                      <a16:colId xmlns:a16="http://schemas.microsoft.com/office/drawing/2014/main" val="20002"/>
                    </a:ext>
                  </a:extLst>
                </a:gridCol>
                <a:gridCol w="1548172">
                  <a:extLst>
                    <a:ext uri="{9D8B030D-6E8A-4147-A177-3AD203B41FA5}">
                      <a16:colId xmlns:a16="http://schemas.microsoft.com/office/drawing/2014/main" val="20003"/>
                    </a:ext>
                  </a:extLst>
                </a:gridCol>
              </a:tblGrid>
              <a:tr h="936104">
                <a:tc>
                  <a:txBody>
                    <a:bodyPr/>
                    <a:lstStyle/>
                    <a:p>
                      <a:endParaRPr lang="fr-FR" dirty="0"/>
                    </a:p>
                  </a:txBody>
                  <a:tcPr/>
                </a:tc>
                <a:tc>
                  <a:txBody>
                    <a:bodyPr/>
                    <a:lstStyle/>
                    <a:p>
                      <a:pPr algn="ctr"/>
                      <a:r>
                        <a:rPr lang="fr-FR" dirty="0">
                          <a:solidFill>
                            <a:srgbClr val="C00000"/>
                          </a:solidFill>
                        </a:rPr>
                        <a:t>CONSOLIDATION </a:t>
                      </a:r>
                    </a:p>
                    <a:p>
                      <a:pPr marL="0" marR="0" indent="0" algn="ctr" defTabSz="914400" rtl="0" eaLnBrk="1" fontAlgn="auto" latinLnBrk="0" hangingPunct="1">
                        <a:lnSpc>
                          <a:spcPct val="100000"/>
                        </a:lnSpc>
                        <a:spcBef>
                          <a:spcPts val="0"/>
                        </a:spcBef>
                        <a:spcAft>
                          <a:spcPts val="0"/>
                        </a:spcAft>
                        <a:buClrTx/>
                        <a:buSzTx/>
                        <a:buFontTx/>
                        <a:buNone/>
                        <a:tabLst/>
                        <a:defRPr/>
                      </a:pPr>
                      <a:endParaRPr lang="fr-FR" sz="900" dirty="0"/>
                    </a:p>
                    <a:p>
                      <a:pPr marL="0" marR="0" indent="0" algn="ctr" defTabSz="914400" rtl="0" eaLnBrk="1" fontAlgn="auto" latinLnBrk="0" hangingPunct="1">
                        <a:lnSpc>
                          <a:spcPct val="100000"/>
                        </a:lnSpc>
                        <a:spcBef>
                          <a:spcPts val="0"/>
                        </a:spcBef>
                        <a:spcAft>
                          <a:spcPts val="0"/>
                        </a:spcAft>
                        <a:buClrTx/>
                        <a:buSzTx/>
                        <a:buFontTx/>
                        <a:buNone/>
                        <a:tabLst/>
                        <a:defRPr/>
                      </a:pPr>
                      <a:r>
                        <a:rPr lang="fr-FR" i="1" dirty="0">
                          <a:solidFill>
                            <a:srgbClr val="C00000"/>
                          </a:solidFill>
                        </a:rPr>
                        <a:t>Passer de </a:t>
                      </a:r>
                      <a:r>
                        <a:rPr lang="fr-FR" dirty="0"/>
                        <a:t>Pré requis moteur</a:t>
                      </a:r>
                    </a:p>
                    <a:p>
                      <a:pPr algn="ctr"/>
                      <a:endParaRPr lang="fr-FR" sz="1000" dirty="0"/>
                    </a:p>
                  </a:txBody>
                  <a:tcPr/>
                </a:tc>
                <a:tc gridSpan="2">
                  <a:txBody>
                    <a:bodyPr/>
                    <a:lstStyle/>
                    <a:p>
                      <a:pPr algn="ctr"/>
                      <a:r>
                        <a:rPr lang="fr-FR" dirty="0">
                          <a:solidFill>
                            <a:srgbClr val="7030A0"/>
                          </a:solidFill>
                        </a:rPr>
                        <a:t>APPROFONDISSEMENT</a:t>
                      </a:r>
                    </a:p>
                    <a:p>
                      <a:pPr algn="ctr"/>
                      <a:endParaRPr lang="fr-FR" sz="900" dirty="0"/>
                    </a:p>
                    <a:p>
                      <a:pPr algn="l"/>
                      <a:r>
                        <a:rPr lang="fr-FR" i="1" dirty="0">
                          <a:solidFill>
                            <a:srgbClr val="7030A0"/>
                          </a:solidFill>
                        </a:rPr>
                        <a:t>….À           </a:t>
                      </a:r>
                      <a:r>
                        <a:rPr lang="fr-FR" dirty="0"/>
                        <a:t>l’APSA</a:t>
                      </a:r>
                    </a:p>
                  </a:txBody>
                  <a:tcPr/>
                </a:tc>
                <a:tc hMerge="1">
                  <a:txBody>
                    <a:bodyPr/>
                    <a:lstStyle/>
                    <a:p>
                      <a:endParaRPr lang="fr-FR"/>
                    </a:p>
                  </a:txBody>
                  <a:tcPr/>
                </a:tc>
                <a:extLst>
                  <a:ext uri="{0D108BD9-81ED-4DB2-BD59-A6C34878D82A}">
                    <a16:rowId xmlns:a16="http://schemas.microsoft.com/office/drawing/2014/main" val="10000"/>
                  </a:ext>
                </a:extLst>
              </a:tr>
              <a:tr h="514112">
                <a:tc rowSpan="2">
                  <a:txBody>
                    <a:bodyPr/>
                    <a:lstStyle/>
                    <a:p>
                      <a:pPr algn="ctr"/>
                      <a:endParaRPr lang="fr-FR" dirty="0"/>
                    </a:p>
                    <a:p>
                      <a:pPr algn="ctr"/>
                      <a:r>
                        <a:rPr lang="fr-FR" b="1" dirty="0">
                          <a:effectLst>
                            <a:outerShdw blurRad="38100" dist="38100" dir="2700000" algn="tl">
                              <a:srgbClr val="000000">
                                <a:alpha val="43137"/>
                              </a:srgbClr>
                            </a:outerShdw>
                          </a:effectLst>
                        </a:rPr>
                        <a:t>Champ 1</a:t>
                      </a:r>
                    </a:p>
                  </a:txBody>
                  <a:tcPr>
                    <a:solidFill>
                      <a:srgbClr val="00B0F0"/>
                    </a:solidFill>
                  </a:tcPr>
                </a:tc>
                <a:tc>
                  <a:txBody>
                    <a:bodyPr/>
                    <a:lstStyle/>
                    <a:p>
                      <a:pPr algn="ctr"/>
                      <a:r>
                        <a:rPr lang="fr-FR" dirty="0"/>
                        <a:t> Course longue</a:t>
                      </a:r>
                      <a:r>
                        <a:rPr lang="fr-FR" baseline="0" dirty="0"/>
                        <a:t> </a:t>
                      </a:r>
                    </a:p>
                    <a:p>
                      <a:pPr algn="ctr"/>
                      <a:r>
                        <a:rPr lang="fr-FR" b="1" baseline="0" dirty="0">
                          <a:solidFill>
                            <a:srgbClr val="C00000"/>
                          </a:solidFill>
                        </a:rPr>
                        <a:t>N C3</a:t>
                      </a:r>
                    </a:p>
                  </a:txBody>
                  <a:tcPr>
                    <a:solidFill>
                      <a:srgbClr val="00B0F0"/>
                    </a:solidFill>
                  </a:tcPr>
                </a:tc>
                <a:tc>
                  <a:txBody>
                    <a:bodyPr/>
                    <a:lstStyle/>
                    <a:p>
                      <a:pPr algn="ctr"/>
                      <a:r>
                        <a:rPr lang="fr-FR" baseline="0" dirty="0"/>
                        <a:t>Demi-fond</a:t>
                      </a:r>
                    </a:p>
                    <a:p>
                      <a:pPr algn="ctr"/>
                      <a:r>
                        <a:rPr lang="fr-FR" baseline="0" dirty="0">
                          <a:solidFill>
                            <a:srgbClr val="7030A0"/>
                          </a:solidFill>
                        </a:rPr>
                        <a:t>N1 C4</a:t>
                      </a:r>
                      <a:endParaRPr lang="fr-FR" dirty="0">
                        <a:solidFill>
                          <a:srgbClr val="7030A0"/>
                        </a:solidFill>
                      </a:endParaRPr>
                    </a:p>
                  </a:txBody>
                  <a:tcPr>
                    <a:solidFill>
                      <a:srgbClr val="00B0F0"/>
                    </a:solidFill>
                  </a:tcPr>
                </a:tc>
                <a:tc>
                  <a:txBody>
                    <a:bodyPr/>
                    <a:lstStyle/>
                    <a:p>
                      <a:pPr algn="ctr"/>
                      <a:r>
                        <a:rPr lang="fr-FR" baseline="0" dirty="0"/>
                        <a:t>Demi-fond</a:t>
                      </a:r>
                    </a:p>
                    <a:p>
                      <a:pPr algn="ctr"/>
                      <a:r>
                        <a:rPr lang="fr-FR" b="1" baseline="0" dirty="0">
                          <a:solidFill>
                            <a:srgbClr val="7030A0"/>
                          </a:solidFill>
                        </a:rPr>
                        <a:t>N2 C4</a:t>
                      </a:r>
                      <a:endParaRPr lang="fr-FR" b="1" dirty="0">
                        <a:solidFill>
                          <a:srgbClr val="7030A0"/>
                        </a:solidFill>
                      </a:endParaRPr>
                    </a:p>
                  </a:txBody>
                  <a:tcPr>
                    <a:solidFill>
                      <a:srgbClr val="00B0F0"/>
                    </a:solidFill>
                  </a:tcPr>
                </a:tc>
                <a:extLst>
                  <a:ext uri="{0D108BD9-81ED-4DB2-BD59-A6C34878D82A}">
                    <a16:rowId xmlns:a16="http://schemas.microsoft.com/office/drawing/2014/main" val="10001"/>
                  </a:ext>
                </a:extLst>
              </a:tr>
              <a:tr h="443696">
                <a:tc vMerge="1">
                  <a:txBody>
                    <a:bodyPr/>
                    <a:lstStyle/>
                    <a:p>
                      <a:endParaRPr lang="fr-FR" dirty="0"/>
                    </a:p>
                  </a:txBody>
                  <a:tcPr/>
                </a:tc>
                <a:tc>
                  <a:txBody>
                    <a:bodyPr/>
                    <a:lstStyle/>
                    <a:p>
                      <a:pPr algn="ctr"/>
                      <a:r>
                        <a:rPr lang="fr-FR" dirty="0"/>
                        <a:t>Parcours athlétique</a:t>
                      </a:r>
                    </a:p>
                  </a:txBody>
                  <a:tcPr>
                    <a:solidFill>
                      <a:srgbClr val="00B0F0"/>
                    </a:solidFill>
                  </a:tcPr>
                </a:tc>
                <a:tc>
                  <a:txBody>
                    <a:bodyPr/>
                    <a:lstStyle/>
                    <a:p>
                      <a:pPr algn="ctr"/>
                      <a:r>
                        <a:rPr lang="fr-FR" dirty="0"/>
                        <a:t> Combiné athlétique</a:t>
                      </a:r>
                    </a:p>
                  </a:txBody>
                  <a:tcPr>
                    <a:solidFill>
                      <a:srgbClr val="00B0F0"/>
                    </a:solidFill>
                  </a:tcPr>
                </a:tc>
                <a:tc>
                  <a:txBody>
                    <a:bodyPr/>
                    <a:lstStyle/>
                    <a:p>
                      <a:pPr algn="ctr"/>
                      <a:r>
                        <a:rPr lang="fr-FR" dirty="0"/>
                        <a:t> Combiné athlétique</a:t>
                      </a:r>
                    </a:p>
                  </a:txBody>
                  <a:tcPr>
                    <a:solidFill>
                      <a:srgbClr val="00B0F0"/>
                    </a:solidFill>
                  </a:tcPr>
                </a:tc>
                <a:extLst>
                  <a:ext uri="{0D108BD9-81ED-4DB2-BD59-A6C34878D82A}">
                    <a16:rowId xmlns:a16="http://schemas.microsoft.com/office/drawing/2014/main" val="10002"/>
                  </a:ext>
                </a:extLst>
              </a:tr>
              <a:tr h="4320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b="1" dirty="0">
                          <a:effectLst>
                            <a:outerShdw blurRad="38100" dist="38100" dir="2700000" algn="tl">
                              <a:srgbClr val="000000">
                                <a:alpha val="43137"/>
                              </a:srgbClr>
                            </a:outerShdw>
                          </a:effectLst>
                        </a:rPr>
                        <a:t>Champ</a:t>
                      </a:r>
                      <a:r>
                        <a:rPr lang="fr-FR" b="1" baseline="0" dirty="0">
                          <a:effectLst>
                            <a:outerShdw blurRad="38100" dist="38100" dir="2700000" algn="tl">
                              <a:srgbClr val="000000">
                                <a:alpha val="43137"/>
                              </a:srgbClr>
                            </a:outerShdw>
                          </a:effectLst>
                        </a:rPr>
                        <a:t> 2</a:t>
                      </a:r>
                      <a:endParaRPr lang="fr-FR" b="1" dirty="0">
                        <a:effectLst>
                          <a:outerShdw blurRad="38100" dist="38100" dir="2700000" algn="tl">
                            <a:srgbClr val="000000">
                              <a:alpha val="43137"/>
                            </a:srgbClr>
                          </a:outerShdw>
                        </a:effectLst>
                      </a:endParaRPr>
                    </a:p>
                  </a:txBody>
                  <a:tcPr>
                    <a:solidFill>
                      <a:schemeClr val="bg2">
                        <a:lumMod val="75000"/>
                      </a:schemeClr>
                    </a:solidFill>
                  </a:tcPr>
                </a:tc>
                <a:tc>
                  <a:txBody>
                    <a:bodyPr/>
                    <a:lstStyle/>
                    <a:p>
                      <a:pPr algn="ctr"/>
                      <a:r>
                        <a:rPr lang="fr-FR" dirty="0"/>
                        <a:t>Parcours d’orientation</a:t>
                      </a:r>
                    </a:p>
                  </a:txBody>
                  <a:tcPr>
                    <a:solidFill>
                      <a:schemeClr val="bg2">
                        <a:lumMod val="75000"/>
                      </a:schemeClr>
                    </a:solidFill>
                  </a:tcPr>
                </a:tc>
                <a:tc>
                  <a:txBody>
                    <a:bodyPr/>
                    <a:lstStyle/>
                    <a:p>
                      <a:pPr algn="ctr"/>
                      <a:r>
                        <a:rPr lang="fr-FR" dirty="0"/>
                        <a:t>Course d’orientation</a:t>
                      </a:r>
                    </a:p>
                  </a:txBody>
                  <a:tcPr>
                    <a:solidFill>
                      <a:schemeClr val="bg2">
                        <a:lumMod val="75000"/>
                      </a:schemeClr>
                    </a:solidFill>
                  </a:tcPr>
                </a:tc>
                <a:tc>
                  <a:txBody>
                    <a:bodyPr/>
                    <a:lstStyle/>
                    <a:p>
                      <a:pPr algn="ctr"/>
                      <a:r>
                        <a:rPr lang="fr-FR" dirty="0"/>
                        <a:t>Course d’orientation</a:t>
                      </a:r>
                    </a:p>
                  </a:txBody>
                  <a:tcPr>
                    <a:solidFill>
                      <a:schemeClr val="bg2">
                        <a:lumMod val="75000"/>
                      </a:schemeClr>
                    </a:solidFill>
                  </a:tcPr>
                </a:tc>
                <a:extLst>
                  <a:ext uri="{0D108BD9-81ED-4DB2-BD59-A6C34878D82A}">
                    <a16:rowId xmlns:a16="http://schemas.microsoft.com/office/drawing/2014/main" val="10003"/>
                  </a:ext>
                </a:extLst>
              </a:tr>
              <a:tr h="486896">
                <a:tc rowSpan="2">
                  <a:txBody>
                    <a:bodyPr/>
                    <a:lstStyle/>
                    <a:p>
                      <a:pPr algn="ctr"/>
                      <a:endParaRPr lang="fr-FR" b="1" dirty="0"/>
                    </a:p>
                    <a:p>
                      <a:pPr algn="ctr"/>
                      <a:r>
                        <a:rPr lang="fr-FR" b="1" dirty="0">
                          <a:effectLst>
                            <a:outerShdw blurRad="38100" dist="38100" dir="2700000" algn="tl">
                              <a:srgbClr val="000000">
                                <a:alpha val="43137"/>
                              </a:srgbClr>
                            </a:outerShdw>
                          </a:effectLst>
                        </a:rPr>
                        <a:t>Champ 3</a:t>
                      </a:r>
                    </a:p>
                  </a:txBody>
                  <a:tcPr>
                    <a:solidFill>
                      <a:srgbClr val="FFFF00"/>
                    </a:solidFill>
                  </a:tcPr>
                </a:tc>
                <a:tc>
                  <a:txBody>
                    <a:bodyPr/>
                    <a:lstStyle/>
                    <a:p>
                      <a:pPr algn="ctr"/>
                      <a:r>
                        <a:rPr lang="fr-FR" dirty="0"/>
                        <a:t>Parcours gymnique</a:t>
                      </a:r>
                    </a:p>
                  </a:txBody>
                  <a:tcPr>
                    <a:solidFill>
                      <a:srgbClr val="FFFF00"/>
                    </a:solidFill>
                  </a:tcPr>
                </a:tc>
                <a:tc>
                  <a:txBody>
                    <a:bodyPr/>
                    <a:lstStyle/>
                    <a:p>
                      <a:pPr algn="ctr"/>
                      <a:r>
                        <a:rPr lang="fr-FR" dirty="0"/>
                        <a:t> Acrosport</a:t>
                      </a:r>
                    </a:p>
                  </a:txBody>
                  <a:tcPr>
                    <a:solidFill>
                      <a:srgbClr val="FFFF00"/>
                    </a:solidFill>
                  </a:tcPr>
                </a:tc>
                <a:tc>
                  <a:txBody>
                    <a:bodyPr/>
                    <a:lstStyle/>
                    <a:p>
                      <a:pPr algn="ctr"/>
                      <a:r>
                        <a:rPr lang="fr-FR" dirty="0"/>
                        <a:t> Acrosport</a:t>
                      </a:r>
                    </a:p>
                  </a:txBody>
                  <a:tcPr>
                    <a:solidFill>
                      <a:srgbClr val="FFFF00"/>
                    </a:solidFill>
                  </a:tcPr>
                </a:tc>
                <a:extLst>
                  <a:ext uri="{0D108BD9-81ED-4DB2-BD59-A6C34878D82A}">
                    <a16:rowId xmlns:a16="http://schemas.microsoft.com/office/drawing/2014/main" val="10004"/>
                  </a:ext>
                </a:extLst>
              </a:tr>
              <a:tr h="504056">
                <a:tc vMerge="1">
                  <a:txBody>
                    <a:bodyPr/>
                    <a:lstStyle/>
                    <a:p>
                      <a:endParaRPr lang="fr-FR" dirty="0"/>
                    </a:p>
                  </a:txBody>
                  <a:tcPr/>
                </a:tc>
                <a:tc>
                  <a:txBody>
                    <a:bodyPr/>
                    <a:lstStyle/>
                    <a:p>
                      <a:pPr algn="ctr"/>
                      <a:r>
                        <a:rPr lang="fr-FR" baseline="0" dirty="0"/>
                        <a:t> Danse de création</a:t>
                      </a:r>
                      <a:endParaRPr lang="fr-FR" dirty="0"/>
                    </a:p>
                  </a:txBody>
                  <a:tcPr>
                    <a:solidFill>
                      <a:srgbClr val="FFFF00"/>
                    </a:solidFill>
                  </a:tcPr>
                </a:tc>
                <a:tc>
                  <a:txBody>
                    <a:bodyPr/>
                    <a:lstStyle/>
                    <a:p>
                      <a:pPr algn="ctr"/>
                      <a:r>
                        <a:rPr lang="fr-FR" dirty="0"/>
                        <a:t>Danse ou Arts du cirque</a:t>
                      </a:r>
                    </a:p>
                  </a:txBody>
                  <a:tcPr>
                    <a:solidFill>
                      <a:srgbClr val="FFFF00"/>
                    </a:solidFill>
                  </a:tcPr>
                </a:tc>
                <a:tc>
                  <a:txBody>
                    <a:bodyPr/>
                    <a:lstStyle/>
                    <a:p>
                      <a:pPr algn="ctr"/>
                      <a:r>
                        <a:rPr lang="fr-FR" dirty="0"/>
                        <a:t>Danse ou Arts du cirque</a:t>
                      </a:r>
                    </a:p>
                  </a:txBody>
                  <a:tcPr>
                    <a:solidFill>
                      <a:srgbClr val="FFFF00"/>
                    </a:solidFill>
                  </a:tcPr>
                </a:tc>
                <a:extLst>
                  <a:ext uri="{0D108BD9-81ED-4DB2-BD59-A6C34878D82A}">
                    <a16:rowId xmlns:a16="http://schemas.microsoft.com/office/drawing/2014/main" val="10005"/>
                  </a:ext>
                </a:extLst>
              </a:tr>
              <a:tr h="432048">
                <a:tc rowSpan="2">
                  <a:txBody>
                    <a:bodyPr/>
                    <a:lstStyle/>
                    <a:p>
                      <a:pPr algn="ctr"/>
                      <a:endParaRPr lang="fr-FR" b="1" dirty="0"/>
                    </a:p>
                    <a:p>
                      <a:pPr algn="ctr"/>
                      <a:r>
                        <a:rPr lang="fr-FR" b="1" dirty="0">
                          <a:effectLst>
                            <a:outerShdw blurRad="38100" dist="38100" dir="2700000" algn="tl">
                              <a:srgbClr val="000000">
                                <a:alpha val="43137"/>
                              </a:srgbClr>
                            </a:outerShdw>
                          </a:effectLst>
                        </a:rPr>
                        <a:t>Champ</a:t>
                      </a:r>
                      <a:r>
                        <a:rPr lang="fr-FR" b="1" baseline="0" dirty="0">
                          <a:effectLst>
                            <a:outerShdw blurRad="38100" dist="38100" dir="2700000" algn="tl">
                              <a:srgbClr val="000000">
                                <a:alpha val="43137"/>
                              </a:srgbClr>
                            </a:outerShdw>
                          </a:effectLst>
                        </a:rPr>
                        <a:t> 4</a:t>
                      </a:r>
                      <a:endParaRPr lang="fr-FR" b="1" dirty="0">
                        <a:effectLst>
                          <a:outerShdw blurRad="38100" dist="38100" dir="2700000" algn="tl">
                            <a:srgbClr val="000000">
                              <a:alpha val="43137"/>
                            </a:srgbClr>
                          </a:outerShdw>
                        </a:effectLst>
                      </a:endParaRPr>
                    </a:p>
                  </a:txBody>
                  <a:tcPr>
                    <a:solidFill>
                      <a:srgbClr val="92D050"/>
                    </a:solidFill>
                  </a:tcPr>
                </a:tc>
                <a:tc>
                  <a:txBody>
                    <a:bodyPr/>
                    <a:lstStyle/>
                    <a:p>
                      <a:pPr algn="ctr"/>
                      <a:r>
                        <a:rPr lang="fr-FR" dirty="0"/>
                        <a:t>Jeux pré-sportif interpénétrés</a:t>
                      </a:r>
                    </a:p>
                  </a:txBody>
                  <a:tcPr>
                    <a:solidFill>
                      <a:srgbClr val="92D050"/>
                    </a:solidFill>
                  </a:tcPr>
                </a:tc>
                <a:tc>
                  <a:txBody>
                    <a:bodyPr/>
                    <a:lstStyle/>
                    <a:p>
                      <a:pPr algn="ctr"/>
                      <a:r>
                        <a:rPr lang="fr-FR" dirty="0"/>
                        <a:t>Basket-ball</a:t>
                      </a:r>
                    </a:p>
                    <a:p>
                      <a:pPr algn="ctr"/>
                      <a:endParaRPr lang="fr-FR" sz="1050" dirty="0"/>
                    </a:p>
                  </a:txBody>
                  <a:tcPr>
                    <a:solidFill>
                      <a:srgbClr val="92D050"/>
                    </a:solidFill>
                  </a:tcPr>
                </a:tc>
                <a:tc>
                  <a:txBody>
                    <a:bodyPr/>
                    <a:lstStyle/>
                    <a:p>
                      <a:pPr algn="ctr"/>
                      <a:r>
                        <a:rPr lang="fr-FR" dirty="0"/>
                        <a:t>Basket-ball</a:t>
                      </a:r>
                    </a:p>
                  </a:txBody>
                  <a:tcPr>
                    <a:solidFill>
                      <a:srgbClr val="92D050"/>
                    </a:solidFill>
                  </a:tcPr>
                </a:tc>
                <a:extLst>
                  <a:ext uri="{0D108BD9-81ED-4DB2-BD59-A6C34878D82A}">
                    <a16:rowId xmlns:a16="http://schemas.microsoft.com/office/drawing/2014/main" val="10006"/>
                  </a:ext>
                </a:extLst>
              </a:tr>
              <a:tr h="499512">
                <a:tc vMerge="1">
                  <a:txBody>
                    <a:bodyPr/>
                    <a:lstStyle/>
                    <a:p>
                      <a:endParaRPr lang="fr-FR" dirty="0"/>
                    </a:p>
                  </a:txBody>
                  <a:tcPr/>
                </a:tc>
                <a:tc>
                  <a:txBody>
                    <a:bodyPr/>
                    <a:lstStyle/>
                    <a:p>
                      <a:pPr algn="ctr"/>
                      <a:r>
                        <a:rPr lang="fr-FR" dirty="0"/>
                        <a:t>Jeux</a:t>
                      </a:r>
                      <a:r>
                        <a:rPr lang="fr-FR" baseline="0" dirty="0"/>
                        <a:t> de lutte</a:t>
                      </a:r>
                      <a:endParaRPr lang="fr-FR" dirty="0"/>
                    </a:p>
                  </a:txBody>
                  <a:tcPr>
                    <a:solidFill>
                      <a:srgbClr val="92D050"/>
                    </a:solidFill>
                  </a:tcPr>
                </a:tc>
                <a:tc>
                  <a:txBody>
                    <a:bodyPr/>
                    <a:lstStyle/>
                    <a:p>
                      <a:pPr algn="ctr"/>
                      <a:r>
                        <a:rPr lang="fr-FR" dirty="0"/>
                        <a:t>Lutte</a:t>
                      </a:r>
                    </a:p>
                  </a:txBody>
                  <a:tcPr>
                    <a:solidFill>
                      <a:srgbClr val="92D050"/>
                    </a:solidFill>
                  </a:tcPr>
                </a:tc>
                <a:tc>
                  <a:txBody>
                    <a:bodyPr/>
                    <a:lstStyle/>
                    <a:p>
                      <a:pPr algn="ctr"/>
                      <a:r>
                        <a:rPr lang="fr-FR" dirty="0"/>
                        <a:t>Lutte</a:t>
                      </a:r>
                    </a:p>
                  </a:txBody>
                  <a:tcPr>
                    <a:solidFill>
                      <a:srgbClr val="92D050"/>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1219462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lgn="ctr"/>
            <a:r>
              <a:rPr lang="fr-FR" dirty="0">
                <a:solidFill>
                  <a:schemeClr val="tx1"/>
                </a:solidFill>
              </a:rPr>
              <a:t>Cohérence inter cycle</a:t>
            </a:r>
          </a:p>
        </p:txBody>
      </p:sp>
      <p:sp>
        <p:nvSpPr>
          <p:cNvPr id="3" name="Espace réservé du contenu 2"/>
          <p:cNvSpPr>
            <a:spLocks noGrp="1"/>
          </p:cNvSpPr>
          <p:nvPr>
            <p:ph sz="quarter" idx="1"/>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a:endParaRPr lang="fr-FR" sz="3600" b="1" dirty="0">
              <a:solidFill>
                <a:schemeClr val="tx1"/>
              </a:solidFill>
            </a:endParaRPr>
          </a:p>
          <a:p>
            <a:pPr algn="ctr"/>
            <a:r>
              <a:rPr lang="fr-FR" sz="3600" b="1" dirty="0">
                <a:solidFill>
                  <a:schemeClr val="tx1"/>
                </a:solidFill>
              </a:rPr>
              <a:t>Repères de progressivité :</a:t>
            </a:r>
          </a:p>
          <a:p>
            <a:pPr algn="ctr"/>
            <a:endParaRPr lang="fr-FR" sz="3600" b="1" dirty="0">
              <a:solidFill>
                <a:schemeClr val="tx1"/>
              </a:solidFill>
            </a:endParaRPr>
          </a:p>
          <a:p>
            <a:pPr algn="ctr"/>
            <a:r>
              <a:rPr lang="fr-FR" sz="3600" b="1" dirty="0">
                <a:solidFill>
                  <a:schemeClr val="tx1"/>
                </a:solidFill>
              </a:rPr>
              <a:t>Illustration dans l’APSA support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115616" y="836712"/>
            <a:ext cx="7056784" cy="4680520"/>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6000" b="1" dirty="0">
                <a:solidFill>
                  <a:schemeClr val="bg1"/>
                </a:solidFill>
              </a:rPr>
              <a:t>VOS QUESTIONS sur les temps 3 et 4</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28600"/>
            <a:ext cx="8442520" cy="990600"/>
          </a:xfrm>
          <a:solidFill>
            <a:schemeClr val="accent2">
              <a:lumMod val="40000"/>
              <a:lumOff val="60000"/>
            </a:schemeClr>
          </a:solidFill>
        </p:spPr>
        <p:txBody>
          <a:bodyPr>
            <a:normAutofit/>
          </a:bodyPr>
          <a:lstStyle/>
          <a:p>
            <a:pPr algn="ctr"/>
            <a:r>
              <a:rPr lang="fr-FR" b="1" dirty="0">
                <a:solidFill>
                  <a:srgbClr val="C00000"/>
                </a:solidFill>
              </a:rPr>
              <a:t>TEMPS 5: LE DNB</a:t>
            </a:r>
          </a:p>
        </p:txBody>
      </p:sp>
      <p:sp>
        <p:nvSpPr>
          <p:cNvPr id="3" name="Espace réservé du contenu 2"/>
          <p:cNvSpPr>
            <a:spLocks noGrp="1"/>
          </p:cNvSpPr>
          <p:nvPr>
            <p:ph sz="quarter" idx="1"/>
          </p:nvPr>
        </p:nvSpPr>
        <p:spPr>
          <a:xfrm>
            <a:off x="323528" y="1600200"/>
            <a:ext cx="8442520" cy="4709120"/>
          </a:xfrm>
          <a:solidFill>
            <a:schemeClr val="tx2">
              <a:lumMod val="75000"/>
            </a:schemeClr>
          </a:solidFill>
        </p:spPr>
        <p:style>
          <a:lnRef idx="1">
            <a:schemeClr val="accent4"/>
          </a:lnRef>
          <a:fillRef idx="2">
            <a:schemeClr val="accent4"/>
          </a:fillRef>
          <a:effectRef idx="1">
            <a:schemeClr val="accent4"/>
          </a:effectRef>
          <a:fontRef idx="minor">
            <a:schemeClr val="dk1"/>
          </a:fontRef>
        </p:style>
        <p:txBody>
          <a:bodyPr>
            <a:normAutofit/>
          </a:bodyPr>
          <a:lstStyle/>
          <a:p>
            <a:pPr>
              <a:buNone/>
            </a:pPr>
            <a:endParaRPr lang="fr-FR" sz="1100" dirty="0">
              <a:solidFill>
                <a:schemeClr val="tx1"/>
              </a:solidFill>
            </a:endParaRPr>
          </a:p>
          <a:p>
            <a:pPr marL="0" indent="0" algn="ctr">
              <a:buNone/>
            </a:pPr>
            <a:endParaRPr lang="fr-FR" sz="1500" b="1" dirty="0">
              <a:solidFill>
                <a:schemeClr val="tx1"/>
              </a:solidFill>
              <a:hlinkClick r:id="rId2" action="ppaction://hlinksldjump"/>
            </a:endParaRPr>
          </a:p>
          <a:p>
            <a:pPr algn="ctr">
              <a:buNone/>
            </a:pPr>
            <a:endParaRPr lang="fr-FR" sz="1300" b="1" dirty="0">
              <a:solidFill>
                <a:schemeClr val="tx1"/>
              </a:solidFill>
            </a:endParaRPr>
          </a:p>
          <a:p>
            <a:pPr algn="ctr"/>
            <a:r>
              <a:rPr lang="fr-FR" sz="4400" b="1" dirty="0">
                <a:solidFill>
                  <a:schemeClr val="tx1"/>
                </a:solidFill>
                <a:hlinkClick r:id="rId3" action="ppaction://hlinksldjump"/>
              </a:rPr>
              <a:t>Le TEXTE du DNB</a:t>
            </a:r>
          </a:p>
          <a:p>
            <a:pPr algn="ctr">
              <a:buNone/>
            </a:pPr>
            <a:r>
              <a:rPr lang="fr-FR" sz="4400" b="1" dirty="0">
                <a:solidFill>
                  <a:schemeClr val="tx1"/>
                </a:solidFill>
                <a:hlinkClick r:id="rId3" action="ppaction://hlinksldjump"/>
              </a:rPr>
              <a:t> </a:t>
            </a:r>
            <a:endParaRPr lang="fr-FR" sz="4400" b="1" dirty="0">
              <a:solidFill>
                <a:schemeClr val="tx1"/>
              </a:solidFill>
            </a:endParaRPr>
          </a:p>
          <a:p>
            <a:pPr algn="ctr"/>
            <a:r>
              <a:rPr lang="fr-FR" sz="4400" b="1" dirty="0">
                <a:solidFill>
                  <a:schemeClr val="tx1"/>
                </a:solidFill>
              </a:rPr>
              <a:t>Des pistes pour l’évaluation</a:t>
            </a:r>
          </a:p>
          <a:p>
            <a:pPr>
              <a:buNone/>
            </a:pPr>
            <a:endParaRPr lang="fr-FR" sz="4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a:solidFill>
            <a:schemeClr val="accent2">
              <a:lumMod val="60000"/>
              <a:lumOff val="40000"/>
            </a:schemeClr>
          </a:solidFill>
        </p:spPr>
        <p:style>
          <a:lnRef idx="1">
            <a:schemeClr val="accent2"/>
          </a:lnRef>
          <a:fillRef idx="2">
            <a:schemeClr val="accent2"/>
          </a:fillRef>
          <a:effectRef idx="1">
            <a:schemeClr val="accent2"/>
          </a:effectRef>
          <a:fontRef idx="minor">
            <a:schemeClr val="dk1"/>
          </a:fontRef>
        </p:style>
        <p:txBody>
          <a:bodyPr anchor="ctr">
            <a:noAutofit/>
          </a:bodyPr>
          <a:lstStyle/>
          <a:p>
            <a:pPr lvl="0" algn="ctr">
              <a:lnSpc>
                <a:spcPct val="90000"/>
              </a:lnSpc>
            </a:pPr>
            <a:br>
              <a:rPr lang="fr-FR" sz="3200" b="1" dirty="0">
                <a:solidFill>
                  <a:schemeClr val="tx1"/>
                </a:solidFill>
                <a:ea typeface="Calibri"/>
                <a:cs typeface="Arial"/>
                <a:sym typeface="Calibri"/>
              </a:rPr>
            </a:br>
            <a:r>
              <a:rPr lang="fr-FR" sz="3200" b="1" dirty="0">
                <a:solidFill>
                  <a:schemeClr val="tx1"/>
                </a:solidFill>
                <a:ea typeface="Calibri"/>
                <a:cs typeface="Arial"/>
                <a:sym typeface="Calibri"/>
              </a:rPr>
              <a:t>DIPLÔME NATIONAL DU BREVET </a:t>
            </a:r>
            <a:r>
              <a:rPr lang="fr-FR" sz="2400" b="1" i="1" dirty="0">
                <a:solidFill>
                  <a:schemeClr val="tx1"/>
                </a:solidFill>
                <a:ea typeface="Calibri"/>
                <a:cs typeface="Arial"/>
                <a:sym typeface="Calibri"/>
              </a:rPr>
              <a:t>350/700 pts</a:t>
            </a:r>
            <a:br>
              <a:rPr lang="fr-FR" sz="2400" b="1" i="1" dirty="0">
                <a:solidFill>
                  <a:schemeClr val="tx1"/>
                </a:solidFill>
                <a:ea typeface="Calibri"/>
                <a:cs typeface="Arial"/>
                <a:sym typeface="Calibri"/>
              </a:rPr>
            </a:br>
            <a:endParaRPr lang="fr-FR" sz="2400" i="1" dirty="0">
              <a:solidFill>
                <a:schemeClr val="tx1"/>
              </a:solidFill>
            </a:endParaRPr>
          </a:p>
        </p:txBody>
      </p:sp>
      <p:sp>
        <p:nvSpPr>
          <p:cNvPr id="4" name="Rectangle à coins arrondis 3"/>
          <p:cNvSpPr/>
          <p:nvPr/>
        </p:nvSpPr>
        <p:spPr>
          <a:xfrm>
            <a:off x="179512" y="980728"/>
            <a:ext cx="3888432" cy="331236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b="1" dirty="0">
              <a:solidFill>
                <a:srgbClr val="C00000"/>
              </a:solidFill>
            </a:endParaRPr>
          </a:p>
          <a:p>
            <a:pPr algn="ctr"/>
            <a:endParaRPr lang="fr-FR" sz="1200" b="1" dirty="0">
              <a:solidFill>
                <a:srgbClr val="C00000"/>
              </a:solidFill>
            </a:endParaRPr>
          </a:p>
          <a:p>
            <a:pPr algn="ctr"/>
            <a:r>
              <a:rPr lang="fr-FR" b="1" u="sng" dirty="0">
                <a:solidFill>
                  <a:srgbClr val="C00000"/>
                </a:solidFill>
              </a:rPr>
              <a:t>Contrôle continu sur 400 points</a:t>
            </a:r>
          </a:p>
          <a:p>
            <a:pPr algn="ctr"/>
            <a:endParaRPr lang="fr-FR" b="1" u="sng" dirty="0">
              <a:solidFill>
                <a:srgbClr val="C00000"/>
              </a:solidFill>
            </a:endParaRPr>
          </a:p>
          <a:p>
            <a:pPr algn="ctr"/>
            <a:r>
              <a:rPr lang="fr-FR" sz="1400" b="1" dirty="0">
                <a:solidFill>
                  <a:srgbClr val="002060"/>
                </a:solidFill>
                <a:cs typeface="Arial" pitchFamily="34" charset="0"/>
              </a:rPr>
              <a:t>L’élève est évalué sur le niveau de maîtrise dans chacune des composantes du 1</a:t>
            </a:r>
            <a:r>
              <a:rPr lang="fr-FR" sz="1400" b="1" baseline="30000" dirty="0">
                <a:solidFill>
                  <a:srgbClr val="002060"/>
                </a:solidFill>
                <a:cs typeface="Arial" pitchFamily="34" charset="0"/>
              </a:rPr>
              <a:t>er</a:t>
            </a:r>
            <a:r>
              <a:rPr lang="fr-FR" sz="1400" b="1" dirty="0">
                <a:solidFill>
                  <a:srgbClr val="002060"/>
                </a:solidFill>
                <a:cs typeface="Arial" pitchFamily="34" charset="0"/>
              </a:rPr>
              <a:t> domaine et dans chacun des 4 autres domaines du Socle : </a:t>
            </a:r>
            <a:r>
              <a:rPr lang="fr-FR" sz="1400" b="1" dirty="0">
                <a:solidFill>
                  <a:srgbClr val="002060"/>
                </a:solidFill>
                <a:effectLst>
                  <a:outerShdw blurRad="38100" dist="38100" dir="2700000" algn="tl">
                    <a:srgbClr val="000000">
                      <a:alpha val="43137"/>
                    </a:srgbClr>
                  </a:outerShdw>
                </a:effectLst>
                <a:cs typeface="Arial" pitchFamily="34" charset="0"/>
              </a:rPr>
              <a:t>4 degrés de maîtrise </a:t>
            </a:r>
            <a:r>
              <a:rPr lang="fr-FR" sz="1400" dirty="0">
                <a:solidFill>
                  <a:srgbClr val="002060"/>
                </a:solidFill>
                <a:cs typeface="Arial" pitchFamily="34" charset="0"/>
              </a:rPr>
              <a:t>pour chaque composante ou domaine </a:t>
            </a:r>
          </a:p>
          <a:p>
            <a:pPr algn="ctr"/>
            <a:r>
              <a:rPr lang="fr-FR" sz="1100" b="1" dirty="0">
                <a:solidFill>
                  <a:schemeClr val="tx1"/>
                </a:solidFill>
                <a:ea typeface="Calibri"/>
                <a:cs typeface="Times New Roman"/>
              </a:rPr>
              <a:t>- 10 points si le candidat obtient le niveau </a:t>
            </a:r>
            <a:r>
              <a:rPr lang="fr-FR" sz="1100" b="1" dirty="0">
                <a:solidFill>
                  <a:srgbClr val="00B050"/>
                </a:solidFill>
                <a:ea typeface="Calibri"/>
                <a:cs typeface="Times New Roman"/>
              </a:rPr>
              <a:t>« Maîtrise insuffisante » ;</a:t>
            </a:r>
            <a:br>
              <a:rPr lang="fr-FR" sz="1100" b="1" dirty="0">
                <a:solidFill>
                  <a:srgbClr val="00B050"/>
                </a:solidFill>
                <a:ea typeface="Calibri"/>
                <a:cs typeface="Times New Roman"/>
              </a:rPr>
            </a:br>
            <a:r>
              <a:rPr lang="fr-FR" sz="1100" b="1">
                <a:solidFill>
                  <a:schemeClr val="tx1"/>
                </a:solidFill>
                <a:ea typeface="Calibri"/>
                <a:cs typeface="Times New Roman"/>
              </a:rPr>
              <a:t>- 25 </a:t>
            </a:r>
            <a:r>
              <a:rPr lang="fr-FR" sz="1100" b="1" dirty="0">
                <a:solidFill>
                  <a:schemeClr val="tx1"/>
                </a:solidFill>
                <a:ea typeface="Calibri"/>
                <a:cs typeface="Times New Roman"/>
              </a:rPr>
              <a:t>points s'il obtient le niveau </a:t>
            </a:r>
            <a:r>
              <a:rPr lang="fr-FR" sz="1100" b="1" dirty="0">
                <a:solidFill>
                  <a:srgbClr val="00B050"/>
                </a:solidFill>
                <a:ea typeface="Calibri"/>
                <a:cs typeface="Times New Roman"/>
              </a:rPr>
              <a:t>« Maîtrise fragile »</a:t>
            </a:r>
            <a:r>
              <a:rPr lang="fr-FR" sz="1100" b="1" dirty="0">
                <a:ea typeface="Calibri"/>
                <a:cs typeface="Times New Roman"/>
              </a:rPr>
              <a:t> ;</a:t>
            </a:r>
            <a:br>
              <a:rPr lang="fr-FR" sz="1100" b="1" dirty="0">
                <a:ea typeface="Calibri"/>
                <a:cs typeface="Times New Roman"/>
              </a:rPr>
            </a:br>
            <a:r>
              <a:rPr lang="fr-FR" sz="1100" b="1" dirty="0">
                <a:ea typeface="Calibri"/>
                <a:cs typeface="Times New Roman"/>
              </a:rPr>
              <a:t>- </a:t>
            </a:r>
            <a:r>
              <a:rPr lang="fr-FR" sz="1100" b="1" dirty="0">
                <a:solidFill>
                  <a:schemeClr val="tx1"/>
                </a:solidFill>
                <a:ea typeface="Calibri"/>
                <a:cs typeface="Times New Roman"/>
              </a:rPr>
              <a:t>40 points s'il obtient le niveau </a:t>
            </a:r>
            <a:r>
              <a:rPr lang="fr-FR" sz="1100" b="1" dirty="0">
                <a:solidFill>
                  <a:srgbClr val="00B050"/>
                </a:solidFill>
                <a:ea typeface="Calibri"/>
                <a:cs typeface="Times New Roman"/>
              </a:rPr>
              <a:t>« Maîtrise satisfaisante »</a:t>
            </a:r>
            <a:r>
              <a:rPr lang="fr-FR" sz="1100" b="1" dirty="0">
                <a:ea typeface="Calibri"/>
                <a:cs typeface="Times New Roman"/>
              </a:rPr>
              <a:t> ;</a:t>
            </a:r>
            <a:br>
              <a:rPr lang="fr-FR" sz="1100" b="1" dirty="0">
                <a:ea typeface="Calibri"/>
                <a:cs typeface="Times New Roman"/>
              </a:rPr>
            </a:br>
            <a:r>
              <a:rPr lang="fr-FR" sz="1100" b="1" dirty="0">
                <a:solidFill>
                  <a:schemeClr val="tx1"/>
                </a:solidFill>
                <a:ea typeface="Calibri"/>
                <a:cs typeface="Times New Roman"/>
              </a:rPr>
              <a:t>- 50 points s'il obtient le niveau </a:t>
            </a:r>
            <a:r>
              <a:rPr lang="fr-FR" sz="1100" b="1" dirty="0">
                <a:solidFill>
                  <a:srgbClr val="00B050"/>
                </a:solidFill>
                <a:ea typeface="Calibri"/>
                <a:cs typeface="Times New Roman"/>
              </a:rPr>
              <a:t>« Très bonne maîtrise »</a:t>
            </a:r>
            <a:r>
              <a:rPr lang="fr-FR" sz="1100" b="1" dirty="0">
                <a:ea typeface="Calibri"/>
                <a:cs typeface="Times New Roman"/>
              </a:rPr>
              <a:t> </a:t>
            </a:r>
            <a:br>
              <a:rPr lang="fr-FR" sz="1400" b="1" dirty="0">
                <a:ea typeface="Calibri"/>
                <a:cs typeface="Times New Roman"/>
              </a:rPr>
            </a:br>
            <a:r>
              <a:rPr lang="fr-FR" sz="1400" b="1" dirty="0">
                <a:solidFill>
                  <a:srgbClr val="002060"/>
                </a:solidFill>
                <a:ea typeface="Calibri"/>
                <a:cs typeface="Times New Roman"/>
              </a:rPr>
              <a:t>+</a:t>
            </a:r>
            <a:r>
              <a:rPr lang="fr-FR" sz="1400" b="1" i="1" dirty="0">
                <a:solidFill>
                  <a:srgbClr val="002060"/>
                </a:solidFill>
                <a:cs typeface="Arial" pitchFamily="34" charset="0"/>
              </a:rPr>
              <a:t> des points bonus (+10 ou +20) pour les élèves ayant suivi un enseignement de complément</a:t>
            </a:r>
          </a:p>
          <a:p>
            <a:pPr algn="ctr"/>
            <a:endParaRPr lang="fr-FR" dirty="0"/>
          </a:p>
          <a:p>
            <a:pPr algn="ctr"/>
            <a:endParaRPr lang="fr-FR" dirty="0"/>
          </a:p>
        </p:txBody>
      </p:sp>
      <p:sp>
        <p:nvSpPr>
          <p:cNvPr id="6" name="Rectangle à coins arrondis 5"/>
          <p:cNvSpPr/>
          <p:nvPr/>
        </p:nvSpPr>
        <p:spPr>
          <a:xfrm>
            <a:off x="5292080" y="1085875"/>
            <a:ext cx="3672408" cy="324036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u="sng" dirty="0">
                <a:solidFill>
                  <a:srgbClr val="C00000"/>
                </a:solidFill>
              </a:rPr>
              <a:t>Contrôle terminal sur 300 points</a:t>
            </a:r>
          </a:p>
          <a:p>
            <a:pPr algn="ctr"/>
            <a:endParaRPr lang="fr-FR" sz="1000" b="1" u="sng" dirty="0">
              <a:solidFill>
                <a:srgbClr val="C00000"/>
              </a:solidFill>
            </a:endParaRPr>
          </a:p>
          <a:p>
            <a:pPr algn="ctr"/>
            <a:r>
              <a:rPr lang="fr-FR" sz="1400" b="1" dirty="0">
                <a:solidFill>
                  <a:srgbClr val="C00000"/>
                </a:solidFill>
              </a:rPr>
              <a:t> </a:t>
            </a:r>
            <a:r>
              <a:rPr lang="fr-FR" sz="1400" dirty="0">
                <a:solidFill>
                  <a:srgbClr val="002060"/>
                </a:solidFill>
                <a:cs typeface="Arial" pitchFamily="34" charset="0"/>
              </a:rPr>
              <a:t>- </a:t>
            </a:r>
            <a:r>
              <a:rPr lang="fr-FR" sz="1400" b="1" dirty="0">
                <a:solidFill>
                  <a:srgbClr val="002060"/>
                </a:solidFill>
                <a:effectLst>
                  <a:outerShdw blurRad="38100" dist="38100" dir="2700000" algn="tl">
                    <a:srgbClr val="000000">
                      <a:alpha val="43137"/>
                    </a:srgbClr>
                  </a:outerShdw>
                </a:effectLst>
                <a:cs typeface="Arial" pitchFamily="34" charset="0"/>
              </a:rPr>
              <a:t>un oral </a:t>
            </a:r>
            <a:r>
              <a:rPr lang="fr-FR" sz="1400" dirty="0">
                <a:solidFill>
                  <a:srgbClr val="002060"/>
                </a:solidFill>
                <a:cs typeface="Arial" pitchFamily="34" charset="0"/>
              </a:rPr>
              <a:t>sur un des projets menés </a:t>
            </a:r>
          </a:p>
          <a:p>
            <a:pPr algn="ctr"/>
            <a:r>
              <a:rPr lang="fr-FR" sz="1400" dirty="0">
                <a:solidFill>
                  <a:srgbClr val="002060"/>
                </a:solidFill>
                <a:cs typeface="Arial" pitchFamily="34" charset="0"/>
              </a:rPr>
              <a:t>(EPI ou parcours)/100 points </a:t>
            </a:r>
          </a:p>
          <a:p>
            <a:pPr algn="ctr"/>
            <a:endParaRPr lang="fr-FR" sz="1400" dirty="0">
              <a:solidFill>
                <a:srgbClr val="002060"/>
              </a:solidFill>
              <a:cs typeface="Arial" pitchFamily="34" charset="0"/>
            </a:endParaRPr>
          </a:p>
          <a:p>
            <a:pPr algn="ctr">
              <a:buFontTx/>
              <a:buChar char="-"/>
            </a:pPr>
            <a:r>
              <a:rPr lang="fr-FR" sz="1400" b="1" dirty="0">
                <a:solidFill>
                  <a:srgbClr val="002060"/>
                </a:solidFill>
                <a:effectLst>
                  <a:outerShdw blurRad="38100" dist="38100" dir="2700000" algn="tl">
                    <a:srgbClr val="000000">
                      <a:alpha val="43137"/>
                    </a:srgbClr>
                  </a:outerShdw>
                </a:effectLst>
                <a:cs typeface="Arial" pitchFamily="34" charset="0"/>
              </a:rPr>
              <a:t>un écrit </a:t>
            </a:r>
            <a:r>
              <a:rPr lang="fr-FR" sz="1400" dirty="0">
                <a:solidFill>
                  <a:srgbClr val="002060"/>
                </a:solidFill>
                <a:cs typeface="Arial" pitchFamily="34" charset="0"/>
              </a:rPr>
              <a:t>sur le français, l’histoire-géographie, l’EMC/100 points </a:t>
            </a:r>
          </a:p>
          <a:p>
            <a:pPr algn="ctr">
              <a:buFontTx/>
              <a:buChar char="-"/>
            </a:pPr>
            <a:endParaRPr lang="fr-FR" sz="1400" dirty="0">
              <a:solidFill>
                <a:srgbClr val="002060"/>
              </a:solidFill>
              <a:cs typeface="Arial" pitchFamily="34" charset="0"/>
            </a:endParaRPr>
          </a:p>
          <a:p>
            <a:pPr algn="ctr"/>
            <a:r>
              <a:rPr lang="fr-FR" sz="1400" b="1" dirty="0">
                <a:solidFill>
                  <a:srgbClr val="002060"/>
                </a:solidFill>
                <a:effectLst>
                  <a:outerShdw blurRad="38100" dist="38100" dir="2700000" algn="tl">
                    <a:srgbClr val="000000">
                      <a:alpha val="43137"/>
                    </a:srgbClr>
                  </a:outerShdw>
                </a:effectLst>
                <a:cs typeface="Arial" pitchFamily="34" charset="0"/>
              </a:rPr>
              <a:t>- un écrit </a:t>
            </a:r>
            <a:r>
              <a:rPr lang="fr-FR" sz="1400" dirty="0">
                <a:solidFill>
                  <a:srgbClr val="002060"/>
                </a:solidFill>
                <a:cs typeface="Arial" pitchFamily="34" charset="0"/>
              </a:rPr>
              <a:t>sur les mathématiques, la Physique-Chimie, les SVT, la technologie/100 points</a:t>
            </a:r>
          </a:p>
          <a:p>
            <a:endParaRPr lang="fr-FR" sz="1400" b="1" dirty="0">
              <a:solidFill>
                <a:srgbClr val="C00000"/>
              </a:solidFill>
            </a:endParaRPr>
          </a:p>
        </p:txBody>
      </p:sp>
      <p:sp>
        <p:nvSpPr>
          <p:cNvPr id="7" name="Flèche droite 6"/>
          <p:cNvSpPr/>
          <p:nvPr/>
        </p:nvSpPr>
        <p:spPr>
          <a:xfrm>
            <a:off x="4139952" y="2564904"/>
            <a:ext cx="115212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Ellipse 8"/>
          <p:cNvSpPr/>
          <p:nvPr/>
        </p:nvSpPr>
        <p:spPr>
          <a:xfrm>
            <a:off x="1331640" y="4293096"/>
            <a:ext cx="6624736" cy="648072"/>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u="sng" dirty="0">
                <a:solidFill>
                  <a:srgbClr val="C00000"/>
                </a:solidFill>
              </a:rPr>
              <a:t>3 PRINCIPES ET ENJEUX</a:t>
            </a:r>
          </a:p>
        </p:txBody>
      </p:sp>
      <p:sp>
        <p:nvSpPr>
          <p:cNvPr id="10" name="Rectangle à coins arrondis 9"/>
          <p:cNvSpPr/>
          <p:nvPr/>
        </p:nvSpPr>
        <p:spPr>
          <a:xfrm>
            <a:off x="179512" y="4941168"/>
            <a:ext cx="2736304" cy="165618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rgbClr val="C00000"/>
                </a:solidFill>
              </a:rPr>
              <a:t>Evaluation globale et synthétique de l’élève :</a:t>
            </a:r>
          </a:p>
          <a:p>
            <a:pPr algn="ctr"/>
            <a:r>
              <a:rPr lang="fr-FR" sz="1200" b="1" dirty="0">
                <a:solidFill>
                  <a:schemeClr val="tx1"/>
                </a:solidFill>
              </a:rPr>
              <a:t>mettre en correspondance les domaines du S4C </a:t>
            </a:r>
            <a:r>
              <a:rPr lang="fr-FR" sz="1200" dirty="0">
                <a:solidFill>
                  <a:schemeClr val="tx1"/>
                </a:solidFill>
              </a:rPr>
              <a:t>avec les </a:t>
            </a:r>
            <a:r>
              <a:rPr lang="fr-FR" sz="1200" b="1" dirty="0">
                <a:solidFill>
                  <a:schemeClr val="tx1"/>
                </a:solidFill>
              </a:rPr>
              <a:t>compétences travaillées au sein de la discipline pour situer l’élève sur les 4 degrés de maitrise</a:t>
            </a:r>
          </a:p>
        </p:txBody>
      </p:sp>
      <p:sp>
        <p:nvSpPr>
          <p:cNvPr id="11" name="Rectangle à coins arrondis 10"/>
          <p:cNvSpPr/>
          <p:nvPr/>
        </p:nvSpPr>
        <p:spPr>
          <a:xfrm>
            <a:off x="3131840" y="5013176"/>
            <a:ext cx="2808312" cy="158417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rgbClr val="C00000"/>
                </a:solidFill>
              </a:rPr>
              <a:t>Cohérence et lisibilité de l’évaluation </a:t>
            </a:r>
            <a:r>
              <a:rPr lang="fr-FR" sz="1400" dirty="0">
                <a:solidFill>
                  <a:srgbClr val="C00000"/>
                </a:solidFill>
              </a:rPr>
              <a:t>:</a:t>
            </a:r>
          </a:p>
          <a:p>
            <a:pPr algn="ctr"/>
            <a:r>
              <a:rPr lang="fr-FR" sz="1400" b="1" dirty="0">
                <a:solidFill>
                  <a:schemeClr val="tx1"/>
                </a:solidFill>
              </a:rPr>
              <a:t>Un contrôle continu adossé à l’évaluation des domaines du socle </a:t>
            </a:r>
            <a:r>
              <a:rPr lang="fr-FR" sz="1400" dirty="0">
                <a:solidFill>
                  <a:schemeClr val="tx1"/>
                </a:solidFill>
              </a:rPr>
              <a:t>à l’inverse de 2006 où socle et Contrôle Continu étaient dissociés  </a:t>
            </a:r>
          </a:p>
        </p:txBody>
      </p:sp>
      <p:sp>
        <p:nvSpPr>
          <p:cNvPr id="12" name="Rectangle à coins arrondis 11"/>
          <p:cNvSpPr/>
          <p:nvPr/>
        </p:nvSpPr>
        <p:spPr>
          <a:xfrm>
            <a:off x="6084168" y="5013176"/>
            <a:ext cx="2880320" cy="165618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rgbClr val="C00000"/>
                </a:solidFill>
              </a:rPr>
              <a:t>Egale dignité de toutes les disciplines dans l’évaluation</a:t>
            </a:r>
            <a:r>
              <a:rPr lang="fr-FR" sz="1400" dirty="0">
                <a:solidFill>
                  <a:srgbClr val="C00000"/>
                </a:solidFill>
              </a:rPr>
              <a:t>:</a:t>
            </a:r>
          </a:p>
          <a:p>
            <a:pPr algn="ctr"/>
            <a:r>
              <a:rPr lang="fr-FR" sz="1100" b="1" dirty="0">
                <a:solidFill>
                  <a:schemeClr val="tx1"/>
                </a:solidFill>
              </a:rPr>
              <a:t>Les programmes </a:t>
            </a:r>
            <a:r>
              <a:rPr lang="fr-FR" sz="1100" dirty="0">
                <a:solidFill>
                  <a:schemeClr val="tx1"/>
                </a:solidFill>
              </a:rPr>
              <a:t>et </a:t>
            </a:r>
            <a:r>
              <a:rPr lang="fr-FR" sz="1100" b="1" dirty="0">
                <a:solidFill>
                  <a:schemeClr val="tx1"/>
                </a:solidFill>
              </a:rPr>
              <a:t>compétences disciplinaires </a:t>
            </a:r>
            <a:r>
              <a:rPr lang="fr-FR" sz="1100" dirty="0">
                <a:solidFill>
                  <a:schemeClr val="tx1"/>
                </a:solidFill>
              </a:rPr>
              <a:t>étant </a:t>
            </a:r>
            <a:r>
              <a:rPr lang="fr-FR" sz="1100" b="1" dirty="0">
                <a:solidFill>
                  <a:schemeClr val="tx1"/>
                </a:solidFill>
              </a:rPr>
              <a:t>SOCLES</a:t>
            </a:r>
            <a:r>
              <a:rPr lang="fr-FR" sz="1100" dirty="0">
                <a:solidFill>
                  <a:schemeClr val="tx1"/>
                </a:solidFill>
              </a:rPr>
              <a:t>, </a:t>
            </a:r>
            <a:r>
              <a:rPr lang="fr-FR" sz="1100" b="1" dirty="0">
                <a:solidFill>
                  <a:schemeClr val="tx1"/>
                </a:solidFill>
              </a:rPr>
              <a:t>toutes les disciplines </a:t>
            </a:r>
            <a:r>
              <a:rPr lang="fr-FR" sz="1100" dirty="0">
                <a:solidFill>
                  <a:schemeClr val="tx1"/>
                </a:solidFill>
              </a:rPr>
              <a:t>sont prises en compte, sans exception , dans </a:t>
            </a:r>
            <a:r>
              <a:rPr lang="fr-FR" sz="1100" b="1" dirty="0">
                <a:solidFill>
                  <a:schemeClr val="tx1"/>
                </a:solidFill>
              </a:rPr>
              <a:t>l’évaluation de l’élève </a:t>
            </a:r>
            <a:r>
              <a:rPr lang="fr-FR" sz="1100" dirty="0">
                <a:solidFill>
                  <a:schemeClr val="tx1"/>
                </a:solidFill>
              </a:rPr>
              <a:t>dans le </a:t>
            </a:r>
            <a:r>
              <a:rPr lang="fr-FR" sz="1100" b="1" dirty="0">
                <a:solidFill>
                  <a:schemeClr val="tx1"/>
                </a:solidFill>
              </a:rPr>
              <a:t>Contrôle Continu : </a:t>
            </a:r>
          </a:p>
          <a:p>
            <a:pPr algn="ctr"/>
            <a:r>
              <a:rPr lang="fr-FR" sz="1200" b="1" u="sng" dirty="0">
                <a:solidFill>
                  <a:srgbClr val="C00000"/>
                </a:solidFill>
              </a:rPr>
              <a:t>DONC L’EPS A TOUTE SA PLACE AU DNB</a:t>
            </a:r>
          </a:p>
        </p:txBody>
      </p:sp>
      <p:sp>
        <p:nvSpPr>
          <p:cNvPr id="3" name="Ellipse 2"/>
          <p:cNvSpPr/>
          <p:nvPr/>
        </p:nvSpPr>
        <p:spPr>
          <a:xfrm>
            <a:off x="4051176" y="908720"/>
            <a:ext cx="1224136" cy="1512168"/>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4067944" y="908720"/>
            <a:ext cx="1224136" cy="1415772"/>
          </a:xfrm>
          <a:prstGeom prst="rect">
            <a:avLst/>
          </a:prstGeom>
          <a:noFill/>
        </p:spPr>
        <p:txBody>
          <a:bodyPr wrap="square" rtlCol="0">
            <a:spAutoFit/>
          </a:bodyPr>
          <a:lstStyle/>
          <a:p>
            <a:pPr algn="ctr"/>
            <a:endParaRPr lang="fr-FR" sz="1050" b="1" dirty="0">
              <a:solidFill>
                <a:srgbClr val="C00000"/>
              </a:solidFill>
            </a:endParaRPr>
          </a:p>
          <a:p>
            <a:pPr algn="ctr"/>
            <a:r>
              <a:rPr lang="fr-FR" b="1" dirty="0">
                <a:solidFill>
                  <a:srgbClr val="C00000"/>
                </a:solidFill>
              </a:rPr>
              <a:t>Obtention</a:t>
            </a:r>
          </a:p>
          <a:p>
            <a:pPr algn="ctr"/>
            <a:r>
              <a:rPr lang="fr-FR" b="1" dirty="0">
                <a:solidFill>
                  <a:srgbClr val="C00000"/>
                </a:solidFill>
              </a:rPr>
              <a:t>DNB </a:t>
            </a:r>
          </a:p>
          <a:p>
            <a:pPr algn="ctr"/>
            <a:r>
              <a:rPr lang="fr-FR" b="1" dirty="0">
                <a:solidFill>
                  <a:srgbClr val="C00000"/>
                </a:solidFill>
              </a:rPr>
              <a:t>350/700 pts</a:t>
            </a:r>
          </a:p>
        </p:txBody>
      </p:sp>
    </p:spTree>
    <p:extLst>
      <p:ext uri="{BB962C8B-B14F-4D97-AF65-F5344CB8AC3E}">
        <p14:creationId xmlns:p14="http://schemas.microsoft.com/office/powerpoint/2010/main" val="26817688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Répartition des 400 points</a:t>
            </a:r>
          </a:p>
        </p:txBody>
      </p:sp>
      <p:graphicFrame>
        <p:nvGraphicFramePr>
          <p:cNvPr id="5" name="Tableau 4"/>
          <p:cNvGraphicFramePr>
            <a:graphicFrameLocks noGrp="1"/>
          </p:cNvGraphicFramePr>
          <p:nvPr>
            <p:extLst>
              <p:ext uri="{D42A27DB-BD31-4B8C-83A1-F6EECF244321}">
                <p14:modId xmlns:p14="http://schemas.microsoft.com/office/powerpoint/2010/main" val="2391003222"/>
              </p:ext>
            </p:extLst>
          </p:nvPr>
        </p:nvGraphicFramePr>
        <p:xfrm>
          <a:off x="1500336" y="1772816"/>
          <a:ext cx="6096000" cy="3777352"/>
        </p:xfrm>
        <a:graphic>
          <a:graphicData uri="http://schemas.openxmlformats.org/drawingml/2006/table">
            <a:tbl>
              <a:tblPr firstRow="1" bandRow="1">
                <a:tableStyleId>{5C22544A-7EE6-4342-B048-85BDC9FD1C3A}</a:tableStyleId>
              </a:tblPr>
              <a:tblGrid>
                <a:gridCol w="1535832">
                  <a:extLst>
                    <a:ext uri="{9D8B030D-6E8A-4147-A177-3AD203B41FA5}">
                      <a16:colId xmlns:a16="http://schemas.microsoft.com/office/drawing/2014/main" val="20000"/>
                    </a:ext>
                  </a:extLst>
                </a:gridCol>
                <a:gridCol w="2528168">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32823">
                <a:tc rowSpan="4">
                  <a:txBody>
                    <a:bodyPr/>
                    <a:lstStyle/>
                    <a:p>
                      <a:endParaRPr lang="fr-FR" dirty="0"/>
                    </a:p>
                    <a:p>
                      <a:endParaRPr lang="fr-FR" dirty="0"/>
                    </a:p>
                    <a:p>
                      <a:r>
                        <a:rPr lang="fr-FR" dirty="0">
                          <a:solidFill>
                            <a:srgbClr val="00B050"/>
                          </a:solidFill>
                        </a:rPr>
                        <a:t>Domaine 1</a:t>
                      </a:r>
                    </a:p>
                  </a:txBody>
                  <a:tcPr/>
                </a:tc>
                <a:tc>
                  <a:txBody>
                    <a:bodyPr/>
                    <a:lstStyle/>
                    <a:p>
                      <a:pPr algn="ctr"/>
                      <a:r>
                        <a:rPr kumimoji="0" lang="fr-FR" sz="1800" b="0" i="0" u="none" strike="noStrike" kern="1200" baseline="0" dirty="0">
                          <a:solidFill>
                            <a:srgbClr val="00B050"/>
                          </a:solidFill>
                          <a:latin typeface="+mn-lt"/>
                          <a:ea typeface="+mn-ea"/>
                          <a:cs typeface="+mn-cs"/>
                        </a:rPr>
                        <a:t> </a:t>
                      </a:r>
                      <a:r>
                        <a:rPr kumimoji="0" lang="fr-FR" sz="1800" b="1" i="0" u="none" strike="noStrike" kern="1200" baseline="0" dirty="0">
                          <a:solidFill>
                            <a:srgbClr val="00B050"/>
                          </a:solidFill>
                          <a:latin typeface="+mn-lt"/>
                          <a:ea typeface="+mn-ea"/>
                          <a:cs typeface="+mn-cs"/>
                        </a:rPr>
                        <a:t>D1.1</a:t>
                      </a:r>
                      <a:endParaRPr lang="fr-FR" dirty="0">
                        <a:solidFill>
                          <a:srgbClr val="00B050"/>
                        </a:solidFill>
                      </a:endParaRPr>
                    </a:p>
                  </a:txBody>
                  <a:tcPr/>
                </a:tc>
                <a:tc>
                  <a:txBody>
                    <a:bodyPr/>
                    <a:lstStyle/>
                    <a:p>
                      <a:pPr algn="ctr"/>
                      <a:r>
                        <a:rPr lang="fr-FR" b="1" dirty="0">
                          <a:solidFill>
                            <a:srgbClr val="FFC000"/>
                          </a:solidFill>
                          <a:effectLst>
                            <a:outerShdw blurRad="38100" dist="38100" dir="2700000" algn="tl">
                              <a:srgbClr val="000000">
                                <a:alpha val="43137"/>
                              </a:srgbClr>
                            </a:outerShdw>
                          </a:effectLst>
                        </a:rPr>
                        <a:t> 50 POINTS</a:t>
                      </a:r>
                    </a:p>
                  </a:txBody>
                  <a:tcPr/>
                </a:tc>
                <a:extLst>
                  <a:ext uri="{0D108BD9-81ED-4DB2-BD59-A6C34878D82A}">
                    <a16:rowId xmlns:a16="http://schemas.microsoft.com/office/drawing/2014/main" val="10000"/>
                  </a:ext>
                </a:extLst>
              </a:tr>
              <a:tr h="426449">
                <a:tc vMerge="1">
                  <a:txBody>
                    <a:bodyPr/>
                    <a:lstStyle/>
                    <a:p>
                      <a:endParaRPr lang="fr-FR" dirty="0"/>
                    </a:p>
                  </a:txBody>
                  <a:tcPr/>
                </a:tc>
                <a:tc>
                  <a:txBody>
                    <a:bodyPr/>
                    <a:lstStyle/>
                    <a:p>
                      <a:pPr algn="ctr"/>
                      <a:r>
                        <a:rPr kumimoji="0" lang="fr-FR" sz="1800" b="1" i="0" u="none" strike="noStrike" kern="1200" cap="none" spc="0" normalizeH="0" baseline="0" noProof="0" dirty="0">
                          <a:ln>
                            <a:noFill/>
                          </a:ln>
                          <a:solidFill>
                            <a:srgbClr val="00B050"/>
                          </a:solidFill>
                          <a:effectLst/>
                          <a:uLnTx/>
                          <a:uFillTx/>
                          <a:latin typeface="+mn-lt"/>
                          <a:ea typeface="+mn-ea"/>
                          <a:cs typeface="+mn-cs"/>
                        </a:rPr>
                        <a:t>D1.2</a:t>
                      </a:r>
                      <a:endParaRPr lang="fr-FR" dirty="0">
                        <a:solidFill>
                          <a:srgbClr val="00B050"/>
                        </a:solidFill>
                      </a:endParaRPr>
                    </a:p>
                  </a:txBody>
                  <a:tcPr/>
                </a:tc>
                <a:tc>
                  <a:txBody>
                    <a:bodyPr/>
                    <a:lstStyle/>
                    <a:p>
                      <a:pPr algn="ctr"/>
                      <a:r>
                        <a:rPr lang="fr-FR" b="1" dirty="0">
                          <a:solidFill>
                            <a:srgbClr val="FFC000"/>
                          </a:solidFill>
                          <a:effectLst>
                            <a:outerShdw blurRad="38100" dist="38100" dir="2700000" algn="tl">
                              <a:srgbClr val="000000">
                                <a:alpha val="43137"/>
                              </a:srgbClr>
                            </a:outerShdw>
                          </a:effectLst>
                        </a:rPr>
                        <a:t>50 POINTS</a:t>
                      </a:r>
                    </a:p>
                  </a:txBody>
                  <a:tcPr/>
                </a:tc>
                <a:extLst>
                  <a:ext uri="{0D108BD9-81ED-4DB2-BD59-A6C34878D82A}">
                    <a16:rowId xmlns:a16="http://schemas.microsoft.com/office/drawing/2014/main" val="10001"/>
                  </a:ext>
                </a:extLst>
              </a:tr>
              <a:tr h="426449">
                <a:tc vMerge="1">
                  <a:txBody>
                    <a:bodyPr/>
                    <a:lstStyle/>
                    <a:p>
                      <a:endParaRPr lang="fr-FR" dirty="0"/>
                    </a:p>
                  </a:txBody>
                  <a:tcPr/>
                </a:tc>
                <a:tc>
                  <a:txBody>
                    <a:bodyPr/>
                    <a:lstStyle/>
                    <a:p>
                      <a:pPr algn="ctr"/>
                      <a:r>
                        <a:rPr kumimoji="0" lang="fr-FR" sz="1800" b="1" i="0" u="none" strike="noStrike" kern="1200" cap="none" spc="0" normalizeH="0" baseline="0" noProof="0" dirty="0">
                          <a:ln>
                            <a:noFill/>
                          </a:ln>
                          <a:solidFill>
                            <a:srgbClr val="00B050"/>
                          </a:solidFill>
                          <a:effectLst/>
                          <a:uLnTx/>
                          <a:uFillTx/>
                          <a:latin typeface="+mn-lt"/>
                          <a:ea typeface="+mn-ea"/>
                          <a:cs typeface="+mn-cs"/>
                        </a:rPr>
                        <a:t>D1.3</a:t>
                      </a:r>
                      <a:endParaRPr lang="fr-FR" dirty="0">
                        <a:solidFill>
                          <a:srgbClr val="00B050"/>
                        </a:solidFill>
                      </a:endParaRPr>
                    </a:p>
                  </a:txBody>
                  <a:tcPr/>
                </a:tc>
                <a:tc>
                  <a:txBody>
                    <a:bodyPr/>
                    <a:lstStyle/>
                    <a:p>
                      <a:pPr algn="ctr"/>
                      <a:r>
                        <a:rPr lang="fr-FR" b="1" dirty="0">
                          <a:solidFill>
                            <a:srgbClr val="FFC000"/>
                          </a:solidFill>
                          <a:effectLst>
                            <a:outerShdw blurRad="38100" dist="38100" dir="2700000" algn="tl">
                              <a:srgbClr val="000000">
                                <a:alpha val="43137"/>
                              </a:srgbClr>
                            </a:outerShdw>
                          </a:effectLst>
                        </a:rPr>
                        <a:t>50 POINTS</a:t>
                      </a:r>
                    </a:p>
                  </a:txBody>
                  <a:tcPr/>
                </a:tc>
                <a:extLst>
                  <a:ext uri="{0D108BD9-81ED-4DB2-BD59-A6C34878D82A}">
                    <a16:rowId xmlns:a16="http://schemas.microsoft.com/office/drawing/2014/main" val="10002"/>
                  </a:ext>
                </a:extLst>
              </a:tr>
              <a:tr h="426449">
                <a:tc vMerge="1">
                  <a:txBody>
                    <a:bodyPr/>
                    <a:lstStyle/>
                    <a:p>
                      <a:endParaRPr lang="fr-FR" dirty="0"/>
                    </a:p>
                  </a:txBody>
                  <a:tcPr/>
                </a:tc>
                <a:tc>
                  <a:txBody>
                    <a:bodyPr/>
                    <a:lstStyle/>
                    <a:p>
                      <a:pPr algn="ctr"/>
                      <a:r>
                        <a:rPr kumimoji="0" lang="fr-FR" sz="1800" b="1" i="0" u="none" strike="noStrike" kern="1200" baseline="0" dirty="0">
                          <a:solidFill>
                            <a:srgbClr val="00B050"/>
                          </a:solidFill>
                          <a:latin typeface="+mn-lt"/>
                          <a:ea typeface="+mn-ea"/>
                          <a:cs typeface="+mn-cs"/>
                        </a:rPr>
                        <a:t>D1.4</a:t>
                      </a:r>
                      <a:endParaRPr lang="fr-FR" dirty="0">
                        <a:solidFill>
                          <a:srgbClr val="00B050"/>
                        </a:solidFill>
                      </a:endParaRPr>
                    </a:p>
                  </a:txBody>
                  <a:tcPr/>
                </a:tc>
                <a:tc>
                  <a:txBody>
                    <a:bodyPr/>
                    <a:lstStyle/>
                    <a:p>
                      <a:pPr algn="ctr"/>
                      <a:r>
                        <a:rPr lang="fr-FR" b="1" dirty="0">
                          <a:solidFill>
                            <a:srgbClr val="FFC000"/>
                          </a:solidFill>
                          <a:effectLst>
                            <a:outerShdw blurRad="38100" dist="38100" dir="2700000" algn="tl">
                              <a:srgbClr val="000000">
                                <a:alpha val="43137"/>
                              </a:srgbClr>
                            </a:outerShdw>
                          </a:effectLst>
                        </a:rPr>
                        <a:t>50 POINTS</a:t>
                      </a:r>
                    </a:p>
                  </a:txBody>
                  <a:tcPr/>
                </a:tc>
                <a:extLst>
                  <a:ext uri="{0D108BD9-81ED-4DB2-BD59-A6C34878D82A}">
                    <a16:rowId xmlns:a16="http://schemas.microsoft.com/office/drawing/2014/main" val="10003"/>
                  </a:ext>
                </a:extLst>
              </a:tr>
              <a:tr h="426449">
                <a:tc gridSpan="2">
                  <a:txBody>
                    <a:bodyPr/>
                    <a:lstStyle/>
                    <a:p>
                      <a:pPr algn="ctr"/>
                      <a:r>
                        <a:rPr lang="fr-FR" b="1" dirty="0">
                          <a:solidFill>
                            <a:srgbClr val="0070C0"/>
                          </a:solidFill>
                        </a:rPr>
                        <a:t>Domaine 2</a:t>
                      </a:r>
                    </a:p>
                  </a:txBody>
                  <a:tcPr/>
                </a:tc>
                <a:tc hMerge="1">
                  <a:txBody>
                    <a:bodyPr/>
                    <a:lstStyle/>
                    <a:p>
                      <a:endParaRPr lang="fr-FR" dirty="0"/>
                    </a:p>
                  </a:txBody>
                  <a:tcPr/>
                </a:tc>
                <a:tc>
                  <a:txBody>
                    <a:bodyPr/>
                    <a:lstStyle/>
                    <a:p>
                      <a:pPr algn="ctr"/>
                      <a:r>
                        <a:rPr lang="fr-FR" b="1" dirty="0">
                          <a:solidFill>
                            <a:srgbClr val="FFC000"/>
                          </a:solidFill>
                          <a:effectLst>
                            <a:outerShdw blurRad="38100" dist="38100" dir="2700000" algn="tl">
                              <a:srgbClr val="000000">
                                <a:alpha val="43137"/>
                              </a:srgbClr>
                            </a:outerShdw>
                          </a:effectLst>
                        </a:rPr>
                        <a:t>50 POINTS</a:t>
                      </a:r>
                    </a:p>
                  </a:txBody>
                  <a:tcPr/>
                </a:tc>
                <a:extLst>
                  <a:ext uri="{0D108BD9-81ED-4DB2-BD59-A6C34878D82A}">
                    <a16:rowId xmlns:a16="http://schemas.microsoft.com/office/drawing/2014/main" val="10004"/>
                  </a:ext>
                </a:extLst>
              </a:tr>
              <a:tr h="426449">
                <a:tc gridSpan="2">
                  <a:txBody>
                    <a:bodyPr/>
                    <a:lstStyle/>
                    <a:p>
                      <a:pPr algn="ctr"/>
                      <a:r>
                        <a:rPr lang="fr-FR" b="1" dirty="0">
                          <a:solidFill>
                            <a:srgbClr val="FF0000"/>
                          </a:solidFill>
                        </a:rPr>
                        <a:t>Domaine 3</a:t>
                      </a:r>
                    </a:p>
                  </a:txBody>
                  <a:tcPr/>
                </a:tc>
                <a:tc hMerge="1">
                  <a:txBody>
                    <a:bodyPr/>
                    <a:lstStyle/>
                    <a:p>
                      <a:endParaRPr lang="fr-FR" dirty="0"/>
                    </a:p>
                  </a:txBody>
                  <a:tcPr/>
                </a:tc>
                <a:tc>
                  <a:txBody>
                    <a:bodyPr/>
                    <a:lstStyle/>
                    <a:p>
                      <a:pPr algn="ctr"/>
                      <a:r>
                        <a:rPr lang="fr-FR" b="1" dirty="0">
                          <a:solidFill>
                            <a:srgbClr val="FFC000"/>
                          </a:solidFill>
                          <a:effectLst>
                            <a:outerShdw blurRad="38100" dist="38100" dir="2700000" algn="tl">
                              <a:srgbClr val="000000">
                                <a:alpha val="43137"/>
                              </a:srgbClr>
                            </a:outerShdw>
                          </a:effectLst>
                        </a:rPr>
                        <a:t>50 POINTS</a:t>
                      </a:r>
                    </a:p>
                  </a:txBody>
                  <a:tcPr/>
                </a:tc>
                <a:extLst>
                  <a:ext uri="{0D108BD9-81ED-4DB2-BD59-A6C34878D82A}">
                    <a16:rowId xmlns:a16="http://schemas.microsoft.com/office/drawing/2014/main" val="10005"/>
                  </a:ext>
                </a:extLst>
              </a:tr>
              <a:tr h="426449">
                <a:tc gridSpan="2">
                  <a:txBody>
                    <a:bodyPr/>
                    <a:lstStyle/>
                    <a:p>
                      <a:pPr algn="ctr"/>
                      <a:r>
                        <a:rPr lang="fr-FR" b="1" dirty="0">
                          <a:solidFill>
                            <a:srgbClr val="7030A0"/>
                          </a:solidFill>
                        </a:rPr>
                        <a:t>Domaine 4</a:t>
                      </a:r>
                    </a:p>
                  </a:txBody>
                  <a:tcPr/>
                </a:tc>
                <a:tc hMerge="1">
                  <a:txBody>
                    <a:bodyPr/>
                    <a:lstStyle/>
                    <a:p>
                      <a:pPr algn="ctr"/>
                      <a:endParaRPr lang="fr-FR" dirty="0">
                        <a:solidFill>
                          <a:srgbClr val="7030A0"/>
                        </a:solidFill>
                      </a:endParaRPr>
                    </a:p>
                  </a:txBody>
                  <a:tcPr/>
                </a:tc>
                <a:tc>
                  <a:txBody>
                    <a:bodyPr/>
                    <a:lstStyle/>
                    <a:p>
                      <a:pPr algn="ctr"/>
                      <a:r>
                        <a:rPr lang="fr-FR" b="1" dirty="0">
                          <a:solidFill>
                            <a:srgbClr val="FFC000"/>
                          </a:solidFill>
                          <a:effectLst>
                            <a:outerShdw blurRad="38100" dist="38100" dir="2700000" algn="tl">
                              <a:srgbClr val="000000">
                                <a:alpha val="43137"/>
                              </a:srgbClr>
                            </a:outerShdw>
                          </a:effectLst>
                        </a:rPr>
                        <a:t>50 POINTS</a:t>
                      </a:r>
                    </a:p>
                  </a:txBody>
                  <a:tcPr/>
                </a:tc>
                <a:extLst>
                  <a:ext uri="{0D108BD9-81ED-4DB2-BD59-A6C34878D82A}">
                    <a16:rowId xmlns:a16="http://schemas.microsoft.com/office/drawing/2014/main" val="10006"/>
                  </a:ext>
                </a:extLst>
              </a:tr>
              <a:tr h="426449">
                <a:tc gridSpan="2">
                  <a:txBody>
                    <a:bodyPr/>
                    <a:lstStyle/>
                    <a:p>
                      <a:pPr algn="ctr"/>
                      <a:r>
                        <a:rPr lang="fr-FR" b="1" dirty="0"/>
                        <a:t>Domaine 5</a:t>
                      </a:r>
                    </a:p>
                  </a:txBody>
                  <a:tcPr/>
                </a:tc>
                <a:tc hMerge="1">
                  <a:txBody>
                    <a:bodyPr/>
                    <a:lstStyle/>
                    <a:p>
                      <a:endParaRPr lang="fr-FR" dirty="0"/>
                    </a:p>
                  </a:txBody>
                  <a:tcPr/>
                </a:tc>
                <a:tc>
                  <a:txBody>
                    <a:bodyPr/>
                    <a:lstStyle/>
                    <a:p>
                      <a:pPr algn="ctr"/>
                      <a:r>
                        <a:rPr lang="fr-FR" b="1" dirty="0">
                          <a:solidFill>
                            <a:srgbClr val="FFC000"/>
                          </a:solidFill>
                          <a:effectLst>
                            <a:outerShdw blurRad="38100" dist="38100" dir="2700000" algn="tl">
                              <a:srgbClr val="000000">
                                <a:alpha val="43137"/>
                              </a:srgbClr>
                            </a:outerShdw>
                          </a:effectLst>
                        </a:rPr>
                        <a:t>50 POINTS</a:t>
                      </a:r>
                    </a:p>
                  </a:txBody>
                  <a:tcPr/>
                </a:tc>
                <a:extLst>
                  <a:ext uri="{0D108BD9-81ED-4DB2-BD59-A6C34878D82A}">
                    <a16:rowId xmlns:a16="http://schemas.microsoft.com/office/drawing/2014/main" val="10007"/>
                  </a:ext>
                </a:extLst>
              </a:tr>
              <a:tr h="426449">
                <a:tc gridSpan="2">
                  <a:txBody>
                    <a:bodyPr/>
                    <a:lstStyle/>
                    <a:p>
                      <a:pPr algn="ctr"/>
                      <a:r>
                        <a:rPr lang="fr-FR" b="1" dirty="0">
                          <a:solidFill>
                            <a:srgbClr val="C00000"/>
                          </a:solidFill>
                        </a:rPr>
                        <a:t>TOTAL</a:t>
                      </a:r>
                    </a:p>
                  </a:txBody>
                  <a:tcPr/>
                </a:tc>
                <a:tc hMerge="1">
                  <a:txBody>
                    <a:bodyPr/>
                    <a:lstStyle/>
                    <a:p>
                      <a:endParaRPr lang="fr-FR"/>
                    </a:p>
                  </a:txBody>
                  <a:tcPr/>
                </a:tc>
                <a:tc>
                  <a:txBody>
                    <a:bodyPr/>
                    <a:lstStyle/>
                    <a:p>
                      <a:pPr algn="ctr"/>
                      <a:r>
                        <a:rPr lang="fr-FR" b="1" dirty="0">
                          <a:solidFill>
                            <a:srgbClr val="C00000"/>
                          </a:solidFill>
                          <a:effectLst>
                            <a:outerShdw blurRad="38100" dist="38100" dir="2700000" algn="tl">
                              <a:srgbClr val="000000">
                                <a:alpha val="43137"/>
                              </a:srgbClr>
                            </a:outerShdw>
                          </a:effectLst>
                        </a:rPr>
                        <a:t>400 POINTS</a:t>
                      </a:r>
                    </a:p>
                  </a:txBody>
                  <a:tcPr/>
                </a:tc>
                <a:extLst>
                  <a:ext uri="{0D108BD9-81ED-4DB2-BD59-A6C34878D82A}">
                    <a16:rowId xmlns:a16="http://schemas.microsoft.com/office/drawing/2014/main" val="10008"/>
                  </a:ext>
                </a:extLst>
              </a:tr>
            </a:tbl>
          </a:graphicData>
        </a:graphic>
      </p:graphicFrame>
      <p:sp>
        <p:nvSpPr>
          <p:cNvPr id="6" name="Accolade fermante 5"/>
          <p:cNvSpPr/>
          <p:nvPr/>
        </p:nvSpPr>
        <p:spPr>
          <a:xfrm>
            <a:off x="7596336" y="1772816"/>
            <a:ext cx="576064" cy="1656184"/>
          </a:xfrm>
          <a:prstGeom prst="rightBrace">
            <a:avLst>
              <a:gd name="adj1" fmla="val 71875"/>
              <a:gd name="adj2" fmla="val 50000"/>
            </a:avLst>
          </a:prstGeom>
          <a:solidFill>
            <a:srgbClr val="C00000"/>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solidFill>
                <a:prstClr val="black"/>
              </a:solidFill>
            </a:endParaRPr>
          </a:p>
        </p:txBody>
      </p:sp>
      <p:sp>
        <p:nvSpPr>
          <p:cNvPr id="7" name="ZoneTexte 6"/>
          <p:cNvSpPr txBox="1"/>
          <p:nvPr/>
        </p:nvSpPr>
        <p:spPr>
          <a:xfrm>
            <a:off x="8172400" y="2416242"/>
            <a:ext cx="1006377" cy="369332"/>
          </a:xfrm>
          <a:prstGeom prst="rect">
            <a:avLst/>
          </a:prstGeom>
          <a:noFill/>
        </p:spPr>
        <p:txBody>
          <a:bodyPr wrap="square" rtlCol="0">
            <a:spAutoFit/>
          </a:bodyPr>
          <a:lstStyle/>
          <a:p>
            <a:pPr algn="ctr"/>
            <a:r>
              <a:rPr lang="fr-FR" b="1" dirty="0">
                <a:solidFill>
                  <a:prstClr val="black"/>
                </a:solidFill>
                <a:effectLst>
                  <a:outerShdw blurRad="38100" dist="38100" dir="2700000" algn="tl">
                    <a:srgbClr val="000000">
                      <a:alpha val="43137"/>
                    </a:srgbClr>
                  </a:outerShdw>
                </a:effectLst>
              </a:rPr>
              <a:t>200 PTS</a:t>
            </a:r>
          </a:p>
        </p:txBody>
      </p:sp>
    </p:spTree>
    <p:extLst>
      <p:ext uri="{BB962C8B-B14F-4D97-AF65-F5344CB8AC3E}">
        <p14:creationId xmlns:p14="http://schemas.microsoft.com/office/powerpoint/2010/main" val="16278384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pPr algn="ctr"/>
            <a:r>
              <a:rPr lang="fr-FR" sz="3600" b="1" dirty="0"/>
              <a:t>DIPLÔME NATIONAL DU BREVET (suite)</a:t>
            </a:r>
          </a:p>
        </p:txBody>
      </p:sp>
      <p:sp>
        <p:nvSpPr>
          <p:cNvPr id="3" name="Espace réservé du contenu 2"/>
          <p:cNvSpPr>
            <a:spLocks noGrp="1"/>
          </p:cNvSpPr>
          <p:nvPr>
            <p:ph sz="quarter" idx="1"/>
          </p:nvPr>
        </p:nvSpPr>
        <p:spPr>
          <a:xfrm>
            <a:off x="107504" y="1600200"/>
            <a:ext cx="8658544" cy="4997152"/>
          </a:xfrm>
        </p:spPr>
        <p:txBody>
          <a:bodyPr/>
          <a:lstStyle/>
          <a:p>
            <a:pPr>
              <a:buNone/>
            </a:pPr>
            <a:r>
              <a:rPr lang="fr-FR" sz="1800" b="1" dirty="0"/>
              <a:t>        Modalités d’attribution pour la session 2017 (note de service du 6-4-2016)</a:t>
            </a:r>
          </a:p>
          <a:p>
            <a:pPr algn="ctr"/>
            <a:r>
              <a:rPr lang="fr-FR" sz="1800" b="1" u="sng" dirty="0"/>
              <a:t>Des informations importantes </a:t>
            </a:r>
            <a:r>
              <a:rPr lang="fr-FR" u="sng" dirty="0"/>
              <a:t>:</a:t>
            </a:r>
          </a:p>
          <a:p>
            <a:endParaRPr lang="fr-FR" dirty="0"/>
          </a:p>
        </p:txBody>
      </p:sp>
      <p:sp>
        <p:nvSpPr>
          <p:cNvPr id="4" name="Rectangle à coins arrondis 3"/>
          <p:cNvSpPr/>
          <p:nvPr/>
        </p:nvSpPr>
        <p:spPr>
          <a:xfrm>
            <a:off x="827584" y="2924944"/>
            <a:ext cx="2880320" cy="129614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1400" b="1" dirty="0">
                <a:solidFill>
                  <a:schemeClr val="tx1"/>
                </a:solidFill>
              </a:rPr>
              <a:t>L’évaluation des niveaux de maîtrise est menée tout au long du cycle 4, donc pas uniquement en classe de 3ème</a:t>
            </a:r>
          </a:p>
        </p:txBody>
      </p:sp>
      <p:sp>
        <p:nvSpPr>
          <p:cNvPr id="5" name="Rectangle à coins arrondis 4"/>
          <p:cNvSpPr/>
          <p:nvPr/>
        </p:nvSpPr>
        <p:spPr>
          <a:xfrm>
            <a:off x="4788024" y="4869160"/>
            <a:ext cx="3312368" cy="151216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1400" b="1" dirty="0">
                <a:solidFill>
                  <a:schemeClr val="tx1"/>
                </a:solidFill>
              </a:rPr>
              <a:t>Le niveau de maîtrise atteint par l’élève est fixé, concerté et délibéré en conseil de classe du 3</a:t>
            </a:r>
            <a:r>
              <a:rPr lang="fr-FR" sz="1400" b="1" baseline="30000" dirty="0">
                <a:solidFill>
                  <a:schemeClr val="tx1"/>
                </a:solidFill>
              </a:rPr>
              <a:t>ème</a:t>
            </a:r>
            <a:r>
              <a:rPr lang="fr-FR" sz="1400" b="1" dirty="0">
                <a:solidFill>
                  <a:schemeClr val="tx1"/>
                </a:solidFill>
              </a:rPr>
              <a:t> trimestre de la classe de 3</a:t>
            </a:r>
            <a:r>
              <a:rPr lang="fr-FR" sz="1400" b="1" baseline="30000" dirty="0">
                <a:solidFill>
                  <a:schemeClr val="tx1"/>
                </a:solidFill>
              </a:rPr>
              <a:t>ème</a:t>
            </a:r>
            <a:r>
              <a:rPr lang="fr-FR" sz="1400" b="1" dirty="0">
                <a:solidFill>
                  <a:schemeClr val="tx1"/>
                </a:solidFill>
              </a:rPr>
              <a:t>.</a:t>
            </a:r>
          </a:p>
          <a:p>
            <a:pPr algn="ctr"/>
            <a:r>
              <a:rPr lang="fr-FR" sz="1400" b="1" dirty="0">
                <a:solidFill>
                  <a:schemeClr val="tx1"/>
                </a:solidFill>
              </a:rPr>
              <a:t>Ensuite, le chef d’établissement certifie ce niveau et en porte attestation sur le livret scolaire</a:t>
            </a:r>
          </a:p>
        </p:txBody>
      </p:sp>
      <p:sp>
        <p:nvSpPr>
          <p:cNvPr id="6" name="Rectangle à coins arrondis 5"/>
          <p:cNvSpPr/>
          <p:nvPr/>
        </p:nvSpPr>
        <p:spPr>
          <a:xfrm>
            <a:off x="4788024" y="2924944"/>
            <a:ext cx="3312368" cy="129614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1400" b="1" dirty="0">
                <a:solidFill>
                  <a:schemeClr val="tx1"/>
                </a:solidFill>
              </a:rPr>
              <a:t>Cette évaluation est menée dans différentes situations d’apprentissage formalisées ou non dans des situations d’évaluation ponctuelles</a:t>
            </a:r>
          </a:p>
        </p:txBody>
      </p:sp>
      <p:sp>
        <p:nvSpPr>
          <p:cNvPr id="7" name="Rectangle à coins arrondis 6"/>
          <p:cNvSpPr/>
          <p:nvPr/>
        </p:nvSpPr>
        <p:spPr>
          <a:xfrm>
            <a:off x="827584" y="4869160"/>
            <a:ext cx="2808312" cy="158417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1400" b="1" dirty="0">
                <a:solidFill>
                  <a:schemeClr val="tx1"/>
                </a:solidFill>
              </a:rPr>
              <a:t>Harmonisation des processus  d’évaluation entre les enseignants donc nécessité de  concertation (rôle du professeur principal</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0648"/>
            <a:ext cx="8229600" cy="864096"/>
          </a:xfrm>
          <a:solidFill>
            <a:schemeClr val="accent2">
              <a:lumMod val="40000"/>
              <a:lumOff val="60000"/>
            </a:schemeClr>
          </a:solidFill>
        </p:spPr>
        <p:style>
          <a:lnRef idx="1">
            <a:schemeClr val="accent2"/>
          </a:lnRef>
          <a:fillRef idx="2">
            <a:schemeClr val="accent2"/>
          </a:fillRef>
          <a:effectRef idx="1">
            <a:schemeClr val="accent2"/>
          </a:effectRef>
          <a:fontRef idx="minor">
            <a:schemeClr val="dk1"/>
          </a:fontRef>
        </p:style>
        <p:txBody>
          <a:bodyPr anchor="ctr">
            <a:noAutofit/>
          </a:bodyPr>
          <a:lstStyle/>
          <a:p>
            <a:pPr algn="ctr">
              <a:lnSpc>
                <a:spcPct val="90000"/>
              </a:lnSpc>
            </a:pPr>
            <a:r>
              <a:rPr lang="fr-FR" sz="3200" b="1" dirty="0">
                <a:solidFill>
                  <a:schemeClr val="tx1"/>
                </a:solidFill>
                <a:ea typeface="Calibri"/>
                <a:cs typeface="Arial"/>
                <a:sym typeface="Calibri"/>
              </a:rPr>
              <a:t>LIVRET SCOLAIRE DE LA SCOLARITE OBLIGATOIRE</a:t>
            </a:r>
            <a:endParaRPr lang="fr-FR" sz="3200" b="1" dirty="0">
              <a:solidFill>
                <a:schemeClr val="tx1"/>
              </a:solidFill>
            </a:endParaRPr>
          </a:p>
        </p:txBody>
      </p:sp>
      <p:sp>
        <p:nvSpPr>
          <p:cNvPr id="6" name="Rectangle à coins arrondis 5"/>
          <p:cNvSpPr/>
          <p:nvPr/>
        </p:nvSpPr>
        <p:spPr>
          <a:xfrm>
            <a:off x="467544" y="1700808"/>
            <a:ext cx="8208912" cy="144016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defTabSz="868680">
              <a:lnSpc>
                <a:spcPct val="95000"/>
              </a:lnSpc>
              <a:spcBef>
                <a:spcPts val="600"/>
              </a:spcBef>
              <a:buClr>
                <a:srgbClr val="002060"/>
              </a:buClr>
              <a:defRPr sz="1800"/>
            </a:pPr>
            <a:r>
              <a:rPr lang="fr-FR" i="1" dirty="0">
                <a:solidFill>
                  <a:srgbClr val="002060"/>
                </a:solidFill>
                <a:cs typeface="Arial" pitchFamily="34" charset="0"/>
              </a:rPr>
              <a:t>Le livret scolaire de la scolarité obligatoire remplace le livret personnel de compétences, </a:t>
            </a:r>
            <a:r>
              <a:rPr lang="fr-FR" b="1" i="1" dirty="0">
                <a:solidFill>
                  <a:srgbClr val="002060"/>
                </a:solidFill>
                <a:cs typeface="Arial" pitchFamily="34" charset="0"/>
              </a:rPr>
              <a:t>information aux parents </a:t>
            </a:r>
            <a:r>
              <a:rPr lang="fr-FR" i="1" dirty="0">
                <a:solidFill>
                  <a:srgbClr val="002060"/>
                </a:solidFill>
                <a:cs typeface="Arial" pitchFamily="34" charset="0"/>
              </a:rPr>
              <a:t>plusieurs fois par an ; rend compte de </a:t>
            </a:r>
            <a:r>
              <a:rPr lang="fr-FR" b="1" i="1" dirty="0">
                <a:solidFill>
                  <a:srgbClr val="002060"/>
                </a:solidFill>
                <a:cs typeface="Arial" pitchFamily="34" charset="0"/>
              </a:rPr>
              <a:t>l’évolution des acquis scolaires</a:t>
            </a:r>
            <a:r>
              <a:rPr lang="fr-FR" i="1" dirty="0">
                <a:solidFill>
                  <a:srgbClr val="002060"/>
                </a:solidFill>
                <a:cs typeface="Arial" pitchFamily="34" charset="0"/>
              </a:rPr>
              <a:t>, </a:t>
            </a:r>
            <a:r>
              <a:rPr lang="fr-FR" b="1" i="1" dirty="0">
                <a:solidFill>
                  <a:srgbClr val="002060"/>
                </a:solidFill>
                <a:cs typeface="Arial" pitchFamily="34" charset="0"/>
              </a:rPr>
              <a:t>instrument de liaison </a:t>
            </a:r>
            <a:r>
              <a:rPr lang="fr-FR" i="1" dirty="0">
                <a:solidFill>
                  <a:srgbClr val="002060"/>
                </a:solidFill>
                <a:cs typeface="Arial" pitchFamily="34" charset="0"/>
              </a:rPr>
              <a:t>entre les enseignants et les parents</a:t>
            </a:r>
          </a:p>
        </p:txBody>
      </p:sp>
      <p:sp>
        <p:nvSpPr>
          <p:cNvPr id="7" name="Rectangle à coins arrondis 6"/>
          <p:cNvSpPr/>
          <p:nvPr/>
        </p:nvSpPr>
        <p:spPr>
          <a:xfrm>
            <a:off x="1043608" y="3356992"/>
            <a:ext cx="2520280" cy="18002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8775" indent="-182563" defTabSz="868680">
              <a:lnSpc>
                <a:spcPct val="95000"/>
              </a:lnSpc>
              <a:spcBef>
                <a:spcPts val="300"/>
              </a:spcBef>
              <a:buClr>
                <a:srgbClr val="002060"/>
              </a:buClr>
              <a:buFont typeface="Arial" panose="020B0604020202020204" pitchFamily="34" charset="0"/>
              <a:buChar char="•"/>
              <a:defRPr sz="1800"/>
            </a:pPr>
            <a:r>
              <a:rPr lang="fr-FR" i="1" u="sng" dirty="0">
                <a:solidFill>
                  <a:srgbClr val="002060"/>
                </a:solidFill>
                <a:cs typeface="Arial" pitchFamily="34" charset="0"/>
              </a:rPr>
              <a:t>Pour chaque cycle </a:t>
            </a:r>
            <a:r>
              <a:rPr lang="fr-FR" b="1" i="1" dirty="0">
                <a:solidFill>
                  <a:srgbClr val="002060"/>
                </a:solidFill>
                <a:cs typeface="Arial" pitchFamily="34" charset="0"/>
              </a:rPr>
              <a:t>: bilans périodiques</a:t>
            </a:r>
          </a:p>
        </p:txBody>
      </p:sp>
      <p:sp>
        <p:nvSpPr>
          <p:cNvPr id="8" name="Rectangle à coins arrondis 7"/>
          <p:cNvSpPr/>
          <p:nvPr/>
        </p:nvSpPr>
        <p:spPr>
          <a:xfrm>
            <a:off x="4644008" y="3356992"/>
            <a:ext cx="3384376" cy="1728192"/>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8775" indent="-182563" algn="ctr" defTabSz="868680">
              <a:lnSpc>
                <a:spcPct val="95000"/>
              </a:lnSpc>
              <a:spcBef>
                <a:spcPts val="300"/>
              </a:spcBef>
              <a:buClr>
                <a:srgbClr val="002060"/>
              </a:buClr>
              <a:defRPr sz="1800"/>
            </a:pPr>
            <a:r>
              <a:rPr lang="fr-FR" sz="1400" i="1" u="sng" dirty="0">
                <a:solidFill>
                  <a:srgbClr val="002060"/>
                </a:solidFill>
                <a:cs typeface="Arial" pitchFamily="34" charset="0"/>
              </a:rPr>
              <a:t>bilan de fin de cycle  </a:t>
            </a:r>
            <a:r>
              <a:rPr lang="fr-FR" sz="1400" i="1" dirty="0">
                <a:solidFill>
                  <a:srgbClr val="002060"/>
                </a:solidFill>
                <a:cs typeface="Arial" pitchFamily="34" charset="0"/>
              </a:rPr>
              <a:t>: </a:t>
            </a:r>
          </a:p>
          <a:p>
            <a:pPr marL="358775" indent="-182563" defTabSz="868680">
              <a:lnSpc>
                <a:spcPct val="95000"/>
              </a:lnSpc>
              <a:spcBef>
                <a:spcPts val="300"/>
              </a:spcBef>
              <a:buClr>
                <a:srgbClr val="002060"/>
              </a:buClr>
              <a:buFont typeface="Arial" panose="020B0604020202020204" pitchFamily="34" charset="0"/>
              <a:buChar char="•"/>
              <a:defRPr sz="1800"/>
            </a:pPr>
            <a:r>
              <a:rPr lang="fr-FR" sz="1400" b="1" i="1" dirty="0">
                <a:solidFill>
                  <a:srgbClr val="002060"/>
                </a:solidFill>
                <a:cs typeface="Arial" pitchFamily="34" charset="0"/>
              </a:rPr>
              <a:t>évaluation du niveau de maîtrise du socle </a:t>
            </a:r>
            <a:r>
              <a:rPr lang="fr-FR" sz="1400" i="1" dirty="0">
                <a:solidFill>
                  <a:srgbClr val="002060"/>
                </a:solidFill>
                <a:cs typeface="Arial" pitchFamily="34" charset="0"/>
              </a:rPr>
              <a:t>; </a:t>
            </a:r>
            <a:r>
              <a:rPr lang="fr-FR" sz="1400" b="1" i="1" dirty="0">
                <a:solidFill>
                  <a:srgbClr val="002060"/>
                </a:solidFill>
                <a:cs typeface="Arial" pitchFamily="34" charset="0"/>
              </a:rPr>
              <a:t>appréciation sur les acquis scolaires du cycle </a:t>
            </a:r>
            <a:r>
              <a:rPr lang="fr-FR" sz="1400" i="1" dirty="0">
                <a:solidFill>
                  <a:srgbClr val="002060"/>
                </a:solidFill>
                <a:cs typeface="Arial" pitchFamily="34" charset="0"/>
              </a:rPr>
              <a:t>et, le cas échéant, des </a:t>
            </a:r>
            <a:r>
              <a:rPr lang="fr-FR" sz="1400" b="1" i="1" dirty="0">
                <a:solidFill>
                  <a:srgbClr val="002060"/>
                </a:solidFill>
                <a:cs typeface="Arial" pitchFamily="34" charset="0"/>
              </a:rPr>
              <a:t>conseils pour le cycle suivant</a:t>
            </a:r>
          </a:p>
          <a:p>
            <a:pPr marL="358775" indent="-182563" defTabSz="868680">
              <a:lnSpc>
                <a:spcPct val="95000"/>
              </a:lnSpc>
              <a:spcBef>
                <a:spcPts val="300"/>
              </a:spcBef>
              <a:buClr>
                <a:srgbClr val="002060"/>
              </a:buClr>
              <a:buFont typeface="Arial" panose="020B0604020202020204" pitchFamily="34" charset="0"/>
              <a:buChar char="•"/>
              <a:defRPr sz="1800"/>
            </a:pPr>
            <a:r>
              <a:rPr lang="fr-FR" sz="1400" b="1" i="1" dirty="0">
                <a:solidFill>
                  <a:srgbClr val="002060"/>
                </a:solidFill>
                <a:cs typeface="Arial" pitchFamily="34" charset="0"/>
              </a:rPr>
              <a:t>+ les attestations validées (ex le savoir nager au cycle 3)</a:t>
            </a:r>
          </a:p>
        </p:txBody>
      </p:sp>
      <p:sp>
        <p:nvSpPr>
          <p:cNvPr id="9" name="Rectangle à coins arrondis 8"/>
          <p:cNvSpPr/>
          <p:nvPr/>
        </p:nvSpPr>
        <p:spPr>
          <a:xfrm>
            <a:off x="1619672" y="5301208"/>
            <a:ext cx="6048672" cy="108012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i="1" spc="-10" dirty="0">
                <a:solidFill>
                  <a:srgbClr val="002060"/>
                </a:solidFill>
                <a:cs typeface="Arial" pitchFamily="34" charset="0"/>
              </a:rPr>
              <a:t>les modalités d’évaluation des apprentissages sont définies par l’équipe pédagogique de cycle ; </a:t>
            </a:r>
            <a:r>
              <a:rPr lang="fr-FR" b="1" i="1" spc="-10" dirty="0">
                <a:solidFill>
                  <a:srgbClr val="002060"/>
                </a:solidFill>
                <a:cs typeface="Arial" pitchFamily="34" charset="0"/>
              </a:rPr>
              <a:t>l’évaluation a pour fonction d’aider l’élève à progresser et de rendre compte de ses acquis</a:t>
            </a:r>
            <a:r>
              <a:rPr lang="fr-FR" i="1" spc="-10" dirty="0">
                <a:solidFill>
                  <a:srgbClr val="002060"/>
                </a:solidFill>
                <a:cs typeface="Arial" pitchFamily="34" charset="0"/>
              </a:rPr>
              <a:t>.</a:t>
            </a:r>
            <a:endParaRPr lang="fr-FR" dirty="0"/>
          </a:p>
        </p:txBody>
      </p:sp>
    </p:spTree>
    <p:extLst>
      <p:ext uri="{BB962C8B-B14F-4D97-AF65-F5344CB8AC3E}">
        <p14:creationId xmlns:p14="http://schemas.microsoft.com/office/powerpoint/2010/main" val="2490847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775" y="193404"/>
            <a:ext cx="8659689" cy="65479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lgn="ctr"/>
            <a:r>
              <a:rPr lang="fr-FR" dirty="0"/>
              <a:t>Référentiel d’évaluation </a:t>
            </a:r>
            <a:r>
              <a:rPr lang="fr-FR" dirty="0" err="1"/>
              <a:t>Soclé</a:t>
            </a:r>
            <a:endParaRPr lang="fr-FR" dirty="0"/>
          </a:p>
        </p:txBody>
      </p:sp>
      <p:sp>
        <p:nvSpPr>
          <p:cNvPr id="3" name="Espace réservé du contenu 2"/>
          <p:cNvSpPr>
            <a:spLocks noGrp="1"/>
          </p:cNvSpPr>
          <p:nvPr>
            <p:ph sz="quarter" idx="1"/>
          </p:nvPr>
        </p:nvSpPr>
        <p:spPr/>
        <p:style>
          <a:lnRef idx="3">
            <a:schemeClr val="lt1"/>
          </a:lnRef>
          <a:fillRef idx="1">
            <a:schemeClr val="accent2"/>
          </a:fillRef>
          <a:effectRef idx="1">
            <a:schemeClr val="accent2"/>
          </a:effectRef>
          <a:fontRef idx="minor">
            <a:schemeClr val="lt1"/>
          </a:fontRef>
        </p:style>
        <p:txBody>
          <a:bodyPr>
            <a:normAutofit/>
          </a:bodyPr>
          <a:lstStyle/>
          <a:p>
            <a:endParaRPr lang="fr-FR" sz="3600" b="1" dirty="0"/>
          </a:p>
          <a:p>
            <a:endParaRPr lang="fr-FR" sz="3600" b="1" dirty="0"/>
          </a:p>
          <a:p>
            <a:r>
              <a:rPr lang="fr-FR" sz="3600" b="1" dirty="0">
                <a:solidFill>
                  <a:schemeClr val="tx1"/>
                </a:solidFill>
              </a:rPr>
              <a:t>Illustration dans l’APSA support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115616" y="836712"/>
            <a:ext cx="7056784" cy="4680520"/>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6000" b="1" dirty="0">
                <a:solidFill>
                  <a:schemeClr val="bg1"/>
                </a:solidFill>
              </a:rPr>
              <a:t>VOS QUESTIONS sur le temps 5</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28600"/>
            <a:ext cx="8442520" cy="990600"/>
          </a:xfrm>
          <a:solidFill>
            <a:schemeClr val="accent2">
              <a:lumMod val="40000"/>
              <a:lumOff val="60000"/>
            </a:schemeClr>
          </a:solidFill>
        </p:spPr>
        <p:txBody>
          <a:bodyPr>
            <a:normAutofit fontScale="90000"/>
          </a:bodyPr>
          <a:lstStyle/>
          <a:p>
            <a:pPr algn="ctr"/>
            <a:r>
              <a:rPr lang="fr-FR" b="1" dirty="0">
                <a:solidFill>
                  <a:srgbClr val="C00000"/>
                </a:solidFill>
              </a:rPr>
              <a:t>TEMPS 2: </a:t>
            </a:r>
            <a:br>
              <a:rPr lang="fr-FR" b="1" dirty="0">
                <a:solidFill>
                  <a:srgbClr val="C00000"/>
                </a:solidFill>
              </a:rPr>
            </a:br>
            <a:r>
              <a:rPr lang="fr-FR" b="1" dirty="0">
                <a:solidFill>
                  <a:srgbClr val="C00000"/>
                </a:solidFill>
              </a:rPr>
              <a:t>PERMANENCES ET EVOLUTIONS</a:t>
            </a:r>
          </a:p>
        </p:txBody>
      </p:sp>
      <p:sp>
        <p:nvSpPr>
          <p:cNvPr id="3" name="Espace réservé du contenu 2"/>
          <p:cNvSpPr>
            <a:spLocks noGrp="1"/>
          </p:cNvSpPr>
          <p:nvPr>
            <p:ph sz="quarter" idx="1"/>
          </p:nvPr>
        </p:nvSpPr>
        <p:spPr>
          <a:xfrm>
            <a:off x="323528" y="1600200"/>
            <a:ext cx="8442520" cy="4495800"/>
          </a:xfrm>
          <a:solidFill>
            <a:schemeClr val="tx2">
              <a:lumMod val="75000"/>
            </a:schemeClr>
          </a:solidFill>
        </p:spPr>
        <p:txBody>
          <a:bodyPr>
            <a:normAutofit/>
          </a:bodyPr>
          <a:lstStyle/>
          <a:p>
            <a:endParaRPr lang="fr-FR" sz="4400" dirty="0"/>
          </a:p>
          <a:p>
            <a:pPr algn="ctr"/>
            <a:r>
              <a:rPr lang="fr-FR" sz="4400" b="1" dirty="0">
                <a:solidFill>
                  <a:srgbClr val="FFC000"/>
                </a:solidFill>
                <a:hlinkClick r:id="rId2" action="ppaction://hlinksldjump"/>
              </a:rPr>
              <a:t>Tableaux de comparaison 2008/2016</a:t>
            </a:r>
            <a:endParaRPr lang="fr-FR" sz="4400" b="1" dirty="0"/>
          </a:p>
          <a:p>
            <a:pPr algn="ctr"/>
            <a:r>
              <a:rPr lang="fr-FR" sz="4400" b="1" dirty="0">
                <a:solidFill>
                  <a:srgbClr val="FFC000"/>
                </a:solidFill>
                <a:hlinkClick r:id="rId3" action="ppaction://hlinksldjump"/>
              </a:rPr>
              <a:t>Explicitation des permanences</a:t>
            </a:r>
            <a:endParaRPr lang="fr-FR" sz="4400" b="1" dirty="0">
              <a:solidFill>
                <a:srgbClr val="FFC000"/>
              </a:solidFill>
            </a:endParaRPr>
          </a:p>
          <a:p>
            <a:pPr algn="ctr"/>
            <a:r>
              <a:rPr lang="fr-FR" sz="4400" b="1" dirty="0">
                <a:solidFill>
                  <a:srgbClr val="FFC000"/>
                </a:solidFill>
                <a:hlinkClick r:id="rId4" action="ppaction://hlinksldjump"/>
              </a:rPr>
              <a:t>SENS des évolutions</a:t>
            </a:r>
            <a:endParaRPr lang="fr-FR" sz="4400" b="1" dirty="0">
              <a:solidFill>
                <a:srgbClr val="FFC000"/>
              </a:solidFill>
            </a:endParaRPr>
          </a:p>
          <a:p>
            <a:pPr>
              <a:buNone/>
            </a:pPr>
            <a:endParaRPr lang="fr-FR" sz="4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824136"/>
          </a:xfrm>
        </p:spPr>
        <p:style>
          <a:lnRef idx="1">
            <a:schemeClr val="accent2"/>
          </a:lnRef>
          <a:fillRef idx="2">
            <a:schemeClr val="accent2"/>
          </a:fillRef>
          <a:effectRef idx="1">
            <a:schemeClr val="accent2"/>
          </a:effectRef>
          <a:fontRef idx="minor">
            <a:schemeClr val="dk1"/>
          </a:fontRef>
        </p:style>
        <p:txBody>
          <a:bodyPr/>
          <a:lstStyle/>
          <a:p>
            <a:pPr algn="ctr"/>
            <a:r>
              <a:rPr lang="fr-FR" dirty="0"/>
              <a:t>Permanences et évolutions</a:t>
            </a:r>
          </a:p>
        </p:txBody>
      </p:sp>
      <p:sp>
        <p:nvSpPr>
          <p:cNvPr id="4" name="Rectangle à coins arrondis 3"/>
          <p:cNvSpPr/>
          <p:nvPr/>
        </p:nvSpPr>
        <p:spPr>
          <a:xfrm>
            <a:off x="251520" y="1628800"/>
            <a:ext cx="4608512" cy="5112568"/>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sz="1400" b="1" u="sng" dirty="0">
              <a:solidFill>
                <a:schemeClr val="tx1"/>
              </a:solidFill>
            </a:endParaRPr>
          </a:p>
          <a:p>
            <a:pPr algn="ctr"/>
            <a:endParaRPr lang="fr-FR" sz="1400" b="1" u="sng" dirty="0">
              <a:solidFill>
                <a:schemeClr val="tx1"/>
              </a:solidFill>
            </a:endParaRPr>
          </a:p>
          <a:p>
            <a:pPr algn="ctr"/>
            <a:endParaRPr lang="fr-FR" sz="1400" b="1" u="sng" dirty="0">
              <a:solidFill>
                <a:schemeClr val="tx1"/>
              </a:solidFill>
            </a:endParaRPr>
          </a:p>
          <a:p>
            <a:pPr algn="ctr"/>
            <a:r>
              <a:rPr lang="fr-FR" b="1" u="sng" dirty="0">
                <a:solidFill>
                  <a:schemeClr val="tx1"/>
                </a:solidFill>
              </a:rPr>
              <a:t>8 secteurs de</a:t>
            </a:r>
            <a:r>
              <a:rPr lang="fr-FR" sz="1600" b="1" u="sng" dirty="0">
                <a:solidFill>
                  <a:schemeClr val="tx1"/>
                </a:solidFill>
              </a:rPr>
              <a:t> PERMANENCES</a:t>
            </a:r>
          </a:p>
          <a:p>
            <a:pPr algn="ctr"/>
            <a:endParaRPr lang="fr-FR" sz="1200" b="1" u="sng" dirty="0">
              <a:solidFill>
                <a:schemeClr val="tx1"/>
              </a:solidFill>
            </a:endParaRPr>
          </a:p>
          <a:p>
            <a:r>
              <a:rPr lang="fr-FR" sz="1200" b="1" dirty="0">
                <a:solidFill>
                  <a:schemeClr val="tx1"/>
                </a:solidFill>
              </a:rPr>
              <a:t>-un statut scolaire réaffirmé : </a:t>
            </a:r>
            <a:r>
              <a:rPr lang="fr-FR" sz="1200" dirty="0">
                <a:solidFill>
                  <a:srgbClr val="C00000"/>
                </a:solidFill>
              </a:rPr>
              <a:t>un horaire important sur le parcours scolaire de l’élève</a:t>
            </a:r>
          </a:p>
          <a:p>
            <a:endParaRPr lang="fr-FR" sz="1200" b="1" u="sng" dirty="0">
              <a:solidFill>
                <a:schemeClr val="tx1"/>
              </a:solidFill>
            </a:endParaRPr>
          </a:p>
          <a:p>
            <a:pPr>
              <a:buFontTx/>
              <a:buChar char="-"/>
            </a:pPr>
            <a:r>
              <a:rPr lang="fr-FR" sz="1200" b="1" dirty="0">
                <a:solidFill>
                  <a:schemeClr val="tx1"/>
                </a:solidFill>
              </a:rPr>
              <a:t>Finalité et enjeux de formation </a:t>
            </a:r>
            <a:r>
              <a:rPr lang="fr-FR" sz="1200" dirty="0">
                <a:solidFill>
                  <a:schemeClr val="tx1"/>
                </a:solidFill>
              </a:rPr>
              <a:t>: </a:t>
            </a:r>
            <a:r>
              <a:rPr lang="fr-FR" sz="1200" dirty="0">
                <a:solidFill>
                  <a:srgbClr val="C00000"/>
                </a:solidFill>
              </a:rPr>
              <a:t>une EPS au service du développement du citoyen et de la personne</a:t>
            </a:r>
          </a:p>
          <a:p>
            <a:pPr>
              <a:buFontTx/>
              <a:buChar char="-"/>
            </a:pPr>
            <a:endParaRPr lang="fr-FR" sz="1200" dirty="0">
              <a:solidFill>
                <a:srgbClr val="C00000"/>
              </a:solidFill>
            </a:endParaRPr>
          </a:p>
          <a:p>
            <a:pPr>
              <a:buFontTx/>
              <a:buChar char="-"/>
            </a:pPr>
            <a:r>
              <a:rPr lang="fr-FR" sz="1200" b="1" dirty="0">
                <a:solidFill>
                  <a:schemeClr val="tx1"/>
                </a:solidFill>
              </a:rPr>
              <a:t>Les compétences au cœur de l’identité de l’EPS </a:t>
            </a:r>
            <a:r>
              <a:rPr lang="fr-FR" sz="1200" dirty="0">
                <a:solidFill>
                  <a:schemeClr val="tx1"/>
                </a:solidFill>
              </a:rPr>
              <a:t>: </a:t>
            </a:r>
            <a:r>
              <a:rPr lang="fr-FR" sz="1200" dirty="0">
                <a:solidFill>
                  <a:srgbClr val="C00000"/>
                </a:solidFill>
              </a:rPr>
              <a:t>compétences motrices et compétences transversales pour apprendre en et par l’EPS</a:t>
            </a:r>
          </a:p>
          <a:p>
            <a:endParaRPr lang="fr-FR" sz="1200" dirty="0">
              <a:solidFill>
                <a:schemeClr val="tx1"/>
              </a:solidFill>
            </a:endParaRPr>
          </a:p>
          <a:p>
            <a:pPr>
              <a:buFontTx/>
              <a:buChar char="-"/>
            </a:pPr>
            <a:r>
              <a:rPr lang="fr-FR" sz="1200" b="1" dirty="0">
                <a:solidFill>
                  <a:schemeClr val="tx1"/>
                </a:solidFill>
              </a:rPr>
              <a:t>Des acquisitions  à viser sur un parcours de formation équilibré </a:t>
            </a:r>
            <a:r>
              <a:rPr lang="fr-FR" sz="1200" dirty="0">
                <a:solidFill>
                  <a:schemeClr val="tx1"/>
                </a:solidFill>
              </a:rPr>
              <a:t>: </a:t>
            </a:r>
            <a:r>
              <a:rPr lang="fr-FR" sz="1200" dirty="0">
                <a:solidFill>
                  <a:srgbClr val="C00000"/>
                </a:solidFill>
              </a:rPr>
              <a:t>une EPS équilibrée et adaptée au contexte local (rôle du projet pédagogique)</a:t>
            </a:r>
          </a:p>
          <a:p>
            <a:endParaRPr lang="fr-FR" sz="1200" dirty="0">
              <a:solidFill>
                <a:schemeClr val="tx1"/>
              </a:solidFill>
            </a:endParaRPr>
          </a:p>
          <a:p>
            <a:pPr>
              <a:buFontTx/>
              <a:buChar char="-"/>
            </a:pPr>
            <a:r>
              <a:rPr lang="fr-FR" sz="1200" b="1" dirty="0">
                <a:solidFill>
                  <a:schemeClr val="tx1"/>
                </a:solidFill>
              </a:rPr>
              <a:t>Une EPS inclusive </a:t>
            </a:r>
            <a:r>
              <a:rPr lang="fr-FR" sz="1200" dirty="0">
                <a:solidFill>
                  <a:schemeClr val="tx1"/>
                </a:solidFill>
              </a:rPr>
              <a:t>: </a:t>
            </a:r>
            <a:r>
              <a:rPr lang="fr-FR" sz="1200" dirty="0">
                <a:solidFill>
                  <a:srgbClr val="C00000"/>
                </a:solidFill>
              </a:rPr>
              <a:t>les élèves à besoins éducatifs particuliers</a:t>
            </a:r>
          </a:p>
          <a:p>
            <a:pPr>
              <a:buFontTx/>
              <a:buChar char="-"/>
            </a:pPr>
            <a:endParaRPr lang="fr-FR" sz="1200" dirty="0">
              <a:solidFill>
                <a:schemeClr val="tx1"/>
              </a:solidFill>
            </a:endParaRPr>
          </a:p>
          <a:p>
            <a:pPr>
              <a:buFontTx/>
              <a:buChar char="-"/>
            </a:pPr>
            <a:r>
              <a:rPr lang="fr-FR" sz="1200" b="1" dirty="0">
                <a:solidFill>
                  <a:schemeClr val="tx1"/>
                </a:solidFill>
              </a:rPr>
              <a:t>L’EPS avec les autres disciplines </a:t>
            </a:r>
            <a:r>
              <a:rPr lang="fr-FR" sz="1200" dirty="0">
                <a:solidFill>
                  <a:schemeClr val="tx1"/>
                </a:solidFill>
              </a:rPr>
              <a:t>: </a:t>
            </a:r>
            <a:r>
              <a:rPr lang="fr-FR" sz="1200" dirty="0">
                <a:solidFill>
                  <a:srgbClr val="C00000"/>
                </a:solidFill>
              </a:rPr>
              <a:t>interdisciplinarité et croisements entre enseignements</a:t>
            </a:r>
          </a:p>
          <a:p>
            <a:pPr>
              <a:buFontTx/>
              <a:buChar char="-"/>
            </a:pPr>
            <a:endParaRPr lang="fr-FR" sz="1200" dirty="0">
              <a:solidFill>
                <a:schemeClr val="tx1"/>
              </a:solidFill>
            </a:endParaRPr>
          </a:p>
          <a:p>
            <a:pPr>
              <a:buFontTx/>
              <a:buChar char="-"/>
            </a:pPr>
            <a:r>
              <a:rPr lang="fr-FR" sz="1200" b="1" dirty="0">
                <a:solidFill>
                  <a:schemeClr val="tx1"/>
                </a:solidFill>
              </a:rPr>
              <a:t>La place du sport scolaire </a:t>
            </a:r>
            <a:r>
              <a:rPr lang="fr-FR" sz="1200" dirty="0">
                <a:solidFill>
                  <a:schemeClr val="tx1"/>
                </a:solidFill>
              </a:rPr>
              <a:t>: </a:t>
            </a:r>
            <a:r>
              <a:rPr lang="fr-FR" sz="1200" dirty="0">
                <a:solidFill>
                  <a:srgbClr val="C00000"/>
                </a:solidFill>
              </a:rPr>
              <a:t>une offre de formation complémentaire à l’EPS</a:t>
            </a:r>
          </a:p>
          <a:p>
            <a:endParaRPr lang="fr-FR" sz="1200" dirty="0">
              <a:solidFill>
                <a:srgbClr val="C00000"/>
              </a:solidFill>
            </a:endParaRPr>
          </a:p>
          <a:p>
            <a:pPr>
              <a:buFontTx/>
              <a:buChar char="-"/>
            </a:pPr>
            <a:r>
              <a:rPr lang="fr-FR" sz="1200" b="1" dirty="0">
                <a:solidFill>
                  <a:schemeClr val="tx1"/>
                </a:solidFill>
              </a:rPr>
              <a:t>-Le savoir nager </a:t>
            </a:r>
            <a:r>
              <a:rPr lang="fr-FR" sz="1200" dirty="0">
                <a:solidFill>
                  <a:srgbClr val="C00000"/>
                </a:solidFill>
              </a:rPr>
              <a:t>: un savoir scolaire fondamental et attesté sur la scolarité obligatoire</a:t>
            </a:r>
          </a:p>
          <a:p>
            <a:pPr>
              <a:buFontTx/>
              <a:buChar char="-"/>
            </a:pPr>
            <a:endParaRPr lang="fr-FR" dirty="0">
              <a:solidFill>
                <a:schemeClr val="tx1"/>
              </a:solidFill>
            </a:endParaRPr>
          </a:p>
          <a:p>
            <a:pPr>
              <a:buFontTx/>
              <a:buChar char="-"/>
            </a:pPr>
            <a:endParaRPr lang="fr-FR" dirty="0">
              <a:solidFill>
                <a:schemeClr val="tx1"/>
              </a:solidFill>
            </a:endParaRPr>
          </a:p>
        </p:txBody>
      </p:sp>
      <p:sp>
        <p:nvSpPr>
          <p:cNvPr id="5" name="Rectangle à coins arrondis 4"/>
          <p:cNvSpPr/>
          <p:nvPr/>
        </p:nvSpPr>
        <p:spPr>
          <a:xfrm>
            <a:off x="5220072" y="1772816"/>
            <a:ext cx="3600400" cy="4536504"/>
          </a:xfrm>
          <a:prstGeom prst="roundRect">
            <a:avLst/>
          </a:prstGeom>
          <a:solidFill>
            <a:schemeClr val="accent1">
              <a:lumMod val="40000"/>
              <a:lumOff val="6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fr-FR" b="1" u="sng" dirty="0">
                <a:solidFill>
                  <a:schemeClr val="tx1"/>
                </a:solidFill>
              </a:rPr>
              <a:t>3  ÉVOLUTIONS à retenir :</a:t>
            </a:r>
          </a:p>
          <a:p>
            <a:pPr algn="ctr"/>
            <a:endParaRPr lang="fr-FR" b="1" u="sng" dirty="0">
              <a:solidFill>
                <a:schemeClr val="tx1"/>
              </a:solidFill>
            </a:endParaRPr>
          </a:p>
          <a:p>
            <a:r>
              <a:rPr lang="fr-FR" sz="1600" b="1" dirty="0">
                <a:solidFill>
                  <a:schemeClr val="tx1"/>
                </a:solidFill>
              </a:rPr>
              <a:t>-Des programmes soclés </a:t>
            </a:r>
            <a:r>
              <a:rPr lang="fr-FR" sz="1600" dirty="0">
                <a:solidFill>
                  <a:schemeClr val="tx1"/>
                </a:solidFill>
              </a:rPr>
              <a:t>: </a:t>
            </a:r>
            <a:r>
              <a:rPr lang="fr-FR" sz="1600" dirty="0">
                <a:solidFill>
                  <a:srgbClr val="C00000"/>
                </a:solidFill>
              </a:rPr>
              <a:t>d’une discipline contributive à une discipline constitutive du S4C donc à égale dignité des autres matières d’enseignement</a:t>
            </a:r>
          </a:p>
          <a:p>
            <a:endParaRPr lang="fr-FR" sz="1600" dirty="0">
              <a:solidFill>
                <a:srgbClr val="C00000"/>
              </a:solidFill>
            </a:endParaRPr>
          </a:p>
          <a:p>
            <a:r>
              <a:rPr lang="fr-FR" sz="1600" b="1" dirty="0">
                <a:solidFill>
                  <a:schemeClr val="tx1"/>
                </a:solidFill>
              </a:rPr>
              <a:t>-Des programmes cyclés : </a:t>
            </a:r>
            <a:r>
              <a:rPr lang="fr-FR" sz="1600" dirty="0">
                <a:solidFill>
                  <a:srgbClr val="C00000"/>
                </a:solidFill>
              </a:rPr>
              <a:t>cohérence éducative intra et inter cycle (cycles de 3 ans)</a:t>
            </a:r>
          </a:p>
          <a:p>
            <a:endParaRPr lang="fr-FR" sz="1600" dirty="0">
              <a:solidFill>
                <a:srgbClr val="C00000"/>
              </a:solidFill>
            </a:endParaRPr>
          </a:p>
          <a:p>
            <a:r>
              <a:rPr lang="fr-FR" sz="1600" b="1" dirty="0">
                <a:solidFill>
                  <a:schemeClr val="tx1"/>
                </a:solidFill>
              </a:rPr>
              <a:t>-de nouvelles marges de libertés pédagogiques :</a:t>
            </a:r>
            <a:r>
              <a:rPr lang="fr-FR" sz="1600" b="1" dirty="0">
                <a:solidFill>
                  <a:srgbClr val="C00000"/>
                </a:solidFill>
              </a:rPr>
              <a:t> </a:t>
            </a:r>
            <a:r>
              <a:rPr lang="fr-FR" sz="1600" dirty="0">
                <a:solidFill>
                  <a:srgbClr val="C00000"/>
                </a:solidFill>
              </a:rPr>
              <a:t>plus de liberté mais dans le respect d’un cadre garantissant l’équité en matière de formation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824136"/>
          </a:xfrm>
        </p:spPr>
        <p:style>
          <a:lnRef idx="1">
            <a:schemeClr val="accent2"/>
          </a:lnRef>
          <a:fillRef idx="2">
            <a:schemeClr val="accent2"/>
          </a:fillRef>
          <a:effectRef idx="1">
            <a:schemeClr val="accent2"/>
          </a:effectRef>
          <a:fontRef idx="minor">
            <a:schemeClr val="dk1"/>
          </a:fontRef>
        </p:style>
        <p:txBody>
          <a:bodyPr/>
          <a:lstStyle/>
          <a:p>
            <a:pPr algn="ctr"/>
            <a:r>
              <a:rPr lang="fr-FR" b="1" dirty="0"/>
              <a:t>8 secteurs de permanences</a:t>
            </a:r>
          </a:p>
        </p:txBody>
      </p:sp>
      <p:sp>
        <p:nvSpPr>
          <p:cNvPr id="4" name="Rectangle à coins arrondis 3"/>
          <p:cNvSpPr/>
          <p:nvPr/>
        </p:nvSpPr>
        <p:spPr>
          <a:xfrm>
            <a:off x="323528" y="1340768"/>
            <a:ext cx="8352928" cy="5328592"/>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sz="1400" b="1" u="sng" dirty="0">
              <a:solidFill>
                <a:prstClr val="black"/>
              </a:solidFill>
            </a:endParaRPr>
          </a:p>
          <a:p>
            <a:pPr algn="ctr"/>
            <a:endParaRPr lang="fr-FR" sz="1400" b="1" u="sng" dirty="0">
              <a:solidFill>
                <a:prstClr val="black"/>
              </a:solidFill>
            </a:endParaRPr>
          </a:p>
          <a:p>
            <a:r>
              <a:rPr lang="fr-FR" sz="1600" b="1" dirty="0">
                <a:solidFill>
                  <a:prstClr val="black"/>
                </a:solidFill>
              </a:rPr>
              <a:t>- </a:t>
            </a:r>
            <a:r>
              <a:rPr lang="fr-FR" b="1" dirty="0">
                <a:solidFill>
                  <a:prstClr val="black"/>
                </a:solidFill>
                <a:effectLst>
                  <a:outerShdw blurRad="38100" dist="38100" dir="2700000" algn="tl">
                    <a:srgbClr val="000000">
                      <a:alpha val="43137"/>
                    </a:srgbClr>
                  </a:outerShdw>
                </a:effectLst>
              </a:rPr>
              <a:t>un statut scolaire réaffirmé </a:t>
            </a:r>
            <a:r>
              <a:rPr lang="fr-FR" b="1" dirty="0">
                <a:solidFill>
                  <a:prstClr val="black"/>
                </a:solidFill>
              </a:rPr>
              <a:t>: </a:t>
            </a:r>
            <a:r>
              <a:rPr lang="fr-FR" b="1" dirty="0">
                <a:solidFill>
                  <a:srgbClr val="C00000"/>
                </a:solidFill>
              </a:rPr>
              <a:t>un horaire important sur le parcours scolaire de l’élève</a:t>
            </a:r>
          </a:p>
          <a:p>
            <a:endParaRPr lang="fr-FR" sz="1000" b="1" u="sng" dirty="0">
              <a:solidFill>
                <a:prstClr val="black"/>
              </a:solidFill>
            </a:endParaRPr>
          </a:p>
          <a:p>
            <a:pPr>
              <a:buFontTx/>
              <a:buChar char="-"/>
            </a:pPr>
            <a:r>
              <a:rPr lang="fr-FR" b="1" dirty="0">
                <a:solidFill>
                  <a:prstClr val="black"/>
                </a:solidFill>
                <a:effectLst>
                  <a:outerShdw blurRad="38100" dist="38100" dir="2700000" algn="tl">
                    <a:srgbClr val="000000">
                      <a:alpha val="43137"/>
                    </a:srgbClr>
                  </a:outerShdw>
                </a:effectLst>
              </a:rPr>
              <a:t>Finalité et enjeux de formation </a:t>
            </a:r>
            <a:r>
              <a:rPr lang="fr-FR" dirty="0">
                <a:solidFill>
                  <a:prstClr val="black"/>
                </a:solidFill>
              </a:rPr>
              <a:t>: </a:t>
            </a:r>
            <a:r>
              <a:rPr lang="fr-FR" b="1" dirty="0">
                <a:solidFill>
                  <a:srgbClr val="C00000"/>
                </a:solidFill>
              </a:rPr>
              <a:t>une EPS au service du développement du citoyen et de la personne</a:t>
            </a:r>
          </a:p>
          <a:p>
            <a:pPr>
              <a:buFontTx/>
              <a:buChar char="-"/>
            </a:pPr>
            <a:endParaRPr lang="fr-FR" sz="1050" dirty="0">
              <a:solidFill>
                <a:srgbClr val="C00000"/>
              </a:solidFill>
            </a:endParaRPr>
          </a:p>
          <a:p>
            <a:pPr>
              <a:buFontTx/>
              <a:buChar char="-"/>
            </a:pPr>
            <a:r>
              <a:rPr lang="fr-FR" b="1" dirty="0">
                <a:solidFill>
                  <a:prstClr val="black"/>
                </a:solidFill>
                <a:effectLst>
                  <a:outerShdw blurRad="38100" dist="38100" dir="2700000" algn="tl">
                    <a:srgbClr val="000000">
                      <a:alpha val="43137"/>
                    </a:srgbClr>
                  </a:outerShdw>
                </a:effectLst>
              </a:rPr>
              <a:t>Les compétences au cœur de l’identité de l’EPS </a:t>
            </a:r>
            <a:r>
              <a:rPr lang="fr-FR" dirty="0">
                <a:solidFill>
                  <a:prstClr val="black"/>
                </a:solidFill>
              </a:rPr>
              <a:t>: </a:t>
            </a:r>
            <a:r>
              <a:rPr lang="fr-FR" b="1" dirty="0">
                <a:solidFill>
                  <a:srgbClr val="C00000"/>
                </a:solidFill>
              </a:rPr>
              <a:t>compétences motrices et compétences transversales pour apprendre en et par l’EPS</a:t>
            </a:r>
          </a:p>
          <a:p>
            <a:endParaRPr lang="fr-FR" sz="1050" dirty="0">
              <a:solidFill>
                <a:prstClr val="black"/>
              </a:solidFill>
            </a:endParaRPr>
          </a:p>
          <a:p>
            <a:pPr>
              <a:buFontTx/>
              <a:buChar char="-"/>
            </a:pPr>
            <a:r>
              <a:rPr lang="fr-FR" b="1" dirty="0">
                <a:solidFill>
                  <a:prstClr val="black"/>
                </a:solidFill>
                <a:effectLst>
                  <a:outerShdw blurRad="38100" dist="38100" dir="2700000" algn="tl">
                    <a:srgbClr val="000000">
                      <a:alpha val="43137"/>
                    </a:srgbClr>
                  </a:outerShdw>
                </a:effectLst>
              </a:rPr>
              <a:t>Des acquisitions  à viser sur un parcours de formation équilibré </a:t>
            </a:r>
            <a:r>
              <a:rPr lang="fr-FR" dirty="0">
                <a:solidFill>
                  <a:prstClr val="black"/>
                </a:solidFill>
              </a:rPr>
              <a:t>: </a:t>
            </a:r>
            <a:r>
              <a:rPr lang="fr-FR" b="1" dirty="0">
                <a:solidFill>
                  <a:srgbClr val="C00000"/>
                </a:solidFill>
              </a:rPr>
              <a:t>une EPS équilibrée et adaptée au contexte local (rôle du projet pédagogique)</a:t>
            </a:r>
          </a:p>
          <a:p>
            <a:endParaRPr lang="fr-FR" sz="1050" dirty="0">
              <a:solidFill>
                <a:prstClr val="black"/>
              </a:solidFill>
            </a:endParaRPr>
          </a:p>
          <a:p>
            <a:pPr>
              <a:buFontTx/>
              <a:buChar char="-"/>
            </a:pPr>
            <a:r>
              <a:rPr lang="fr-FR" b="1" dirty="0">
                <a:solidFill>
                  <a:prstClr val="black"/>
                </a:solidFill>
                <a:effectLst>
                  <a:outerShdw blurRad="38100" dist="38100" dir="2700000" algn="tl">
                    <a:srgbClr val="000000">
                      <a:alpha val="43137"/>
                    </a:srgbClr>
                  </a:outerShdw>
                </a:effectLst>
              </a:rPr>
              <a:t>Une EPS inclusive </a:t>
            </a:r>
            <a:r>
              <a:rPr lang="fr-FR" dirty="0">
                <a:solidFill>
                  <a:prstClr val="black"/>
                </a:solidFill>
              </a:rPr>
              <a:t>: </a:t>
            </a:r>
            <a:r>
              <a:rPr lang="fr-FR" b="1" dirty="0">
                <a:solidFill>
                  <a:srgbClr val="C00000"/>
                </a:solidFill>
              </a:rPr>
              <a:t>les élèves à besoins éducatifs particuliers</a:t>
            </a:r>
          </a:p>
          <a:p>
            <a:endParaRPr lang="fr-FR" sz="1200" dirty="0">
              <a:solidFill>
                <a:prstClr val="black"/>
              </a:solidFill>
            </a:endParaRPr>
          </a:p>
          <a:p>
            <a:pPr>
              <a:buFontTx/>
              <a:buChar char="-"/>
            </a:pPr>
            <a:r>
              <a:rPr lang="fr-FR" b="1" dirty="0">
                <a:solidFill>
                  <a:prstClr val="black"/>
                </a:solidFill>
                <a:effectLst>
                  <a:outerShdw blurRad="38100" dist="38100" dir="2700000" algn="tl">
                    <a:srgbClr val="000000">
                      <a:alpha val="43137"/>
                    </a:srgbClr>
                  </a:outerShdw>
                </a:effectLst>
              </a:rPr>
              <a:t>L’EPS avec les autres disciplines </a:t>
            </a:r>
            <a:r>
              <a:rPr lang="fr-FR" dirty="0">
                <a:solidFill>
                  <a:prstClr val="black"/>
                </a:solidFill>
              </a:rPr>
              <a:t>: </a:t>
            </a:r>
            <a:r>
              <a:rPr lang="fr-FR" b="1" dirty="0">
                <a:solidFill>
                  <a:srgbClr val="C00000"/>
                </a:solidFill>
              </a:rPr>
              <a:t>interdisciplinarité et croisements entre enseignements</a:t>
            </a:r>
          </a:p>
          <a:p>
            <a:endParaRPr lang="fr-FR" sz="1050" dirty="0">
              <a:solidFill>
                <a:prstClr val="black"/>
              </a:solidFill>
            </a:endParaRPr>
          </a:p>
          <a:p>
            <a:pPr>
              <a:buFontTx/>
              <a:buChar char="-"/>
            </a:pPr>
            <a:r>
              <a:rPr lang="fr-FR" b="1" dirty="0">
                <a:solidFill>
                  <a:prstClr val="black"/>
                </a:solidFill>
                <a:effectLst>
                  <a:outerShdw blurRad="38100" dist="38100" dir="2700000" algn="tl">
                    <a:srgbClr val="000000">
                      <a:alpha val="43137"/>
                    </a:srgbClr>
                  </a:outerShdw>
                </a:effectLst>
              </a:rPr>
              <a:t>La place du sport scolaire </a:t>
            </a:r>
            <a:r>
              <a:rPr lang="fr-FR" dirty="0">
                <a:solidFill>
                  <a:prstClr val="black"/>
                </a:solidFill>
              </a:rPr>
              <a:t>: </a:t>
            </a:r>
            <a:r>
              <a:rPr lang="fr-FR" b="1" dirty="0">
                <a:solidFill>
                  <a:srgbClr val="C00000"/>
                </a:solidFill>
              </a:rPr>
              <a:t>une offre de formation complémentaire à l’EPS</a:t>
            </a:r>
          </a:p>
          <a:p>
            <a:endParaRPr lang="fr-FR" sz="1100" dirty="0">
              <a:solidFill>
                <a:srgbClr val="C00000"/>
              </a:solidFill>
            </a:endParaRPr>
          </a:p>
          <a:p>
            <a:r>
              <a:rPr lang="fr-FR" b="1" dirty="0">
                <a:solidFill>
                  <a:prstClr val="black"/>
                </a:solidFill>
              </a:rPr>
              <a:t>-</a:t>
            </a:r>
            <a:r>
              <a:rPr lang="fr-FR" b="1" dirty="0">
                <a:solidFill>
                  <a:prstClr val="black"/>
                </a:solidFill>
                <a:effectLst>
                  <a:outerShdw blurRad="38100" dist="38100" dir="2700000" algn="tl">
                    <a:srgbClr val="000000">
                      <a:alpha val="43137"/>
                    </a:srgbClr>
                  </a:outerShdw>
                </a:effectLst>
              </a:rPr>
              <a:t>Le savoir nager </a:t>
            </a:r>
            <a:r>
              <a:rPr lang="fr-FR" b="1" dirty="0">
                <a:solidFill>
                  <a:srgbClr val="C00000"/>
                </a:solidFill>
              </a:rPr>
              <a:t>: un savoir scolaire fondamental et attesté sur la scolarité obligatoire</a:t>
            </a:r>
          </a:p>
          <a:p>
            <a:pPr>
              <a:buFontTx/>
              <a:buChar char="-"/>
            </a:pPr>
            <a:endParaRPr lang="fr-FR" sz="2000" dirty="0">
              <a:solidFill>
                <a:prstClr val="black"/>
              </a:solidFill>
            </a:endParaRPr>
          </a:p>
          <a:p>
            <a:pPr>
              <a:buFontTx/>
              <a:buChar char="-"/>
            </a:pPr>
            <a:endParaRPr lang="fr-FR" dirty="0">
              <a:solidFill>
                <a:prstClr val="black"/>
              </a:solidFill>
            </a:endParaRPr>
          </a:p>
        </p:txBody>
      </p:sp>
    </p:spTree>
    <p:extLst>
      <p:ext uri="{BB962C8B-B14F-4D97-AF65-F5344CB8AC3E}">
        <p14:creationId xmlns:p14="http://schemas.microsoft.com/office/powerpoint/2010/main" val="961181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14" end="1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824136"/>
          </a:xfrm>
        </p:spPr>
        <p:style>
          <a:lnRef idx="1">
            <a:schemeClr val="accent2"/>
          </a:lnRef>
          <a:fillRef idx="2">
            <a:schemeClr val="accent2"/>
          </a:fillRef>
          <a:effectRef idx="1">
            <a:schemeClr val="accent2"/>
          </a:effectRef>
          <a:fontRef idx="minor">
            <a:schemeClr val="dk1"/>
          </a:fontRef>
        </p:style>
        <p:txBody>
          <a:bodyPr/>
          <a:lstStyle/>
          <a:p>
            <a:pPr algn="ctr"/>
            <a:r>
              <a:rPr lang="fr-FR" b="1" dirty="0"/>
              <a:t>3 évolutions à retenir</a:t>
            </a:r>
          </a:p>
        </p:txBody>
      </p:sp>
      <p:sp>
        <p:nvSpPr>
          <p:cNvPr id="5" name="Rectangle à coins arrondis 4"/>
          <p:cNvSpPr/>
          <p:nvPr/>
        </p:nvSpPr>
        <p:spPr>
          <a:xfrm>
            <a:off x="539552" y="1772816"/>
            <a:ext cx="8280920" cy="4536504"/>
          </a:xfrm>
          <a:prstGeom prst="roundRect">
            <a:avLst/>
          </a:prstGeom>
          <a:solidFill>
            <a:schemeClr val="accent1">
              <a:lumMod val="40000"/>
              <a:lumOff val="6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b="1" u="sng" dirty="0">
              <a:solidFill>
                <a:prstClr val="black"/>
              </a:solidFill>
            </a:endParaRPr>
          </a:p>
          <a:p>
            <a:r>
              <a:rPr lang="fr-FR" sz="1600" b="1" dirty="0">
                <a:solidFill>
                  <a:prstClr val="black"/>
                </a:solidFill>
              </a:rPr>
              <a:t>-</a:t>
            </a:r>
            <a:r>
              <a:rPr lang="fr-FR" sz="2400" b="1" dirty="0">
                <a:solidFill>
                  <a:prstClr val="black"/>
                </a:solidFill>
              </a:rPr>
              <a:t>De nouvelles marges de libertés pédagogiques :</a:t>
            </a:r>
            <a:r>
              <a:rPr lang="fr-FR" sz="2400" b="1" dirty="0">
                <a:solidFill>
                  <a:srgbClr val="C00000"/>
                </a:solidFill>
              </a:rPr>
              <a:t> </a:t>
            </a:r>
            <a:r>
              <a:rPr lang="fr-FR" sz="2400" dirty="0">
                <a:solidFill>
                  <a:srgbClr val="C00000"/>
                </a:solidFill>
              </a:rPr>
              <a:t>plus de liberté mais dans le respect d’un cadre garantissant l’équité en matière de formation</a:t>
            </a:r>
            <a:endParaRPr lang="fr-FR" sz="2400" b="1" u="sng" dirty="0">
              <a:solidFill>
                <a:prstClr val="black"/>
              </a:solidFill>
            </a:endParaRPr>
          </a:p>
          <a:p>
            <a:pPr algn="ctr"/>
            <a:endParaRPr lang="fr-FR" sz="2800" b="1" u="sng" dirty="0">
              <a:solidFill>
                <a:prstClr val="black"/>
              </a:solidFill>
            </a:endParaRPr>
          </a:p>
          <a:p>
            <a:r>
              <a:rPr lang="fr-FR" sz="2400" b="1" dirty="0">
                <a:solidFill>
                  <a:prstClr val="black"/>
                </a:solidFill>
              </a:rPr>
              <a:t>-Des programmes soclés </a:t>
            </a:r>
            <a:r>
              <a:rPr lang="fr-FR" sz="2400" dirty="0">
                <a:solidFill>
                  <a:prstClr val="black"/>
                </a:solidFill>
              </a:rPr>
              <a:t>: </a:t>
            </a:r>
            <a:r>
              <a:rPr lang="fr-FR" sz="2400" dirty="0">
                <a:solidFill>
                  <a:srgbClr val="C00000"/>
                </a:solidFill>
              </a:rPr>
              <a:t>d’une discipline contributive à une discipline constitutive du S4C donc à égale dignité des autres matières d’enseignement</a:t>
            </a:r>
          </a:p>
          <a:p>
            <a:endParaRPr lang="fr-FR" sz="2400" dirty="0">
              <a:solidFill>
                <a:srgbClr val="C00000"/>
              </a:solidFill>
            </a:endParaRPr>
          </a:p>
          <a:p>
            <a:r>
              <a:rPr lang="fr-FR" sz="2400" b="1" dirty="0">
                <a:solidFill>
                  <a:prstClr val="black"/>
                </a:solidFill>
              </a:rPr>
              <a:t>-Des programmes cyclés : </a:t>
            </a:r>
            <a:r>
              <a:rPr lang="fr-FR" sz="2400" dirty="0">
                <a:solidFill>
                  <a:srgbClr val="C00000"/>
                </a:solidFill>
              </a:rPr>
              <a:t>cohérence éducative intra et inter cycle (cycles de 3 ans)</a:t>
            </a:r>
          </a:p>
          <a:p>
            <a:endParaRPr lang="fr-FR" sz="2400" dirty="0">
              <a:solidFill>
                <a:srgbClr val="C00000"/>
              </a:solidFill>
            </a:endParaRPr>
          </a:p>
        </p:txBody>
      </p:sp>
    </p:spTree>
    <p:extLst>
      <p:ext uri="{BB962C8B-B14F-4D97-AF65-F5344CB8AC3E}">
        <p14:creationId xmlns:p14="http://schemas.microsoft.com/office/powerpoint/2010/main" val="2673448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475656" y="836712"/>
            <a:ext cx="6408712" cy="468052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6000" b="1" dirty="0">
                <a:solidFill>
                  <a:schemeClr val="tx1"/>
                </a:solidFill>
              </a:rPr>
              <a:t>Explicitation de ces permanences</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édian">
  <a:themeElements>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Médian">
  <a:themeElements>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1789</TotalTime>
  <Words>3509</Words>
  <Application>Microsoft Office PowerPoint</Application>
  <PresentationFormat>Affichage à l'écran (4:3)</PresentationFormat>
  <Paragraphs>670</Paragraphs>
  <Slides>41</Slides>
  <Notes>4</Notes>
  <HiddenSlides>0</HiddenSlides>
  <MMClips>0</MMClips>
  <ScaleCrop>false</ScaleCrop>
  <HeadingPairs>
    <vt:vector size="6" baseType="variant">
      <vt:variant>
        <vt:lpstr>Polices utilisées</vt:lpstr>
      </vt:variant>
      <vt:variant>
        <vt:i4>11</vt:i4>
      </vt:variant>
      <vt:variant>
        <vt:lpstr>Thème</vt:lpstr>
      </vt:variant>
      <vt:variant>
        <vt:i4>2</vt:i4>
      </vt:variant>
      <vt:variant>
        <vt:lpstr>Titres des diapositives</vt:lpstr>
      </vt:variant>
      <vt:variant>
        <vt:i4>41</vt:i4>
      </vt:variant>
    </vt:vector>
  </HeadingPairs>
  <TitlesOfParts>
    <vt:vector size="54" baseType="lpstr">
      <vt:lpstr>MS PGothic</vt:lpstr>
      <vt:lpstr>Arial</vt:lpstr>
      <vt:lpstr>Arial Narrow</vt:lpstr>
      <vt:lpstr>Book Antiqua</vt:lpstr>
      <vt:lpstr>Calibri</vt:lpstr>
      <vt:lpstr>Lucida Sans</vt:lpstr>
      <vt:lpstr>PTSans-Narrow</vt:lpstr>
      <vt:lpstr>Times New Roman</vt:lpstr>
      <vt:lpstr>Tw Cen MT</vt:lpstr>
      <vt:lpstr>Wingdings</vt:lpstr>
      <vt:lpstr>Wingdings 2</vt:lpstr>
      <vt:lpstr>Médian</vt:lpstr>
      <vt:lpstr>1_Médian</vt:lpstr>
      <vt:lpstr>EPS :  les programmes des cycles 3 et 4 Rentrée 2016</vt:lpstr>
      <vt:lpstr>TEMPS 1:  L’ ARCHITECTURE DES PROGRAMMES</vt:lpstr>
      <vt:lpstr>Présentation PowerPoint</vt:lpstr>
      <vt:lpstr>Présentation PowerPoint</vt:lpstr>
      <vt:lpstr>TEMPS 2:  PERMANENCES ET EVOLUTIONS</vt:lpstr>
      <vt:lpstr>Permanences et évolutions</vt:lpstr>
      <vt:lpstr>8 secteurs de permanences</vt:lpstr>
      <vt:lpstr>3 évolutions à retenir</vt:lpstr>
      <vt:lpstr>Présentation PowerPoint</vt:lpstr>
      <vt:lpstr>1)Un statut scolaire réaffirmé</vt:lpstr>
      <vt:lpstr>2)Finalité et enjeux de formation</vt:lpstr>
      <vt:lpstr>3)Les compétences au cœur de l’identité de l’EPS</vt:lpstr>
      <vt:lpstr>4)Des acquisitions à viser sur un parcours de formation équilibré</vt:lpstr>
      <vt:lpstr>5)Une EPS inclusive</vt:lpstr>
      <vt:lpstr>6)L’EPS avec les autres disciplines</vt:lpstr>
      <vt:lpstr>7)La place du sport scolaire</vt:lpstr>
      <vt:lpstr>8)Le savoir nager</vt:lpstr>
      <vt:lpstr>Présentation PowerPoint</vt:lpstr>
      <vt:lpstr>Présentation PowerPoint</vt:lpstr>
      <vt:lpstr>1)Des marges de liberté pédagogique</vt:lpstr>
      <vt:lpstr> Cohérence du parcours de formation :  des choix COLLECTIFS : exemple </vt:lpstr>
      <vt:lpstr> des espaces pour des choix individuels </vt:lpstr>
      <vt:lpstr> OUI mais des choix équilibrés… </vt:lpstr>
      <vt:lpstr>Présentation PowerPoint</vt:lpstr>
      <vt:lpstr>TEMPS 3:  LE SENS DES EVOLUTIONS (suite)</vt:lpstr>
      <vt:lpstr>Présentation PowerPoint</vt:lpstr>
      <vt:lpstr>Présentation PowerPoint</vt:lpstr>
      <vt:lpstr> Des programmes et des compétences SOCLÉS </vt:lpstr>
      <vt:lpstr>Présentation PowerPoint</vt:lpstr>
      <vt:lpstr>TEMPS 4:  des PROGRAMMES CYCLES</vt:lpstr>
      <vt:lpstr>Présentation PowerPoint</vt:lpstr>
      <vt:lpstr>Des exemples de cohérence inter-cycle (parcours de formation) et intra-cycle (niveaux d’exigence)</vt:lpstr>
      <vt:lpstr>Cohérence inter cycle</vt:lpstr>
      <vt:lpstr>Présentation PowerPoint</vt:lpstr>
      <vt:lpstr>TEMPS 5: LE DNB</vt:lpstr>
      <vt:lpstr> DIPLÔME NATIONAL DU BREVET 350/700 pts </vt:lpstr>
      <vt:lpstr>Répartition des 400 points</vt:lpstr>
      <vt:lpstr>DIPLÔME NATIONAL DU BREVET (suite)</vt:lpstr>
      <vt:lpstr>LIVRET SCOLAIRE DE LA SCOLARITE OBLIGATOIRE</vt:lpstr>
      <vt:lpstr>Référentiel d’évaluation Soclé</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Nouveaux programmes</dc:title>
  <dc:creator>FMicheletti</dc:creator>
  <cp:lastModifiedBy>Luc di Pol</cp:lastModifiedBy>
  <cp:revision>135</cp:revision>
  <dcterms:created xsi:type="dcterms:W3CDTF">2016-01-16T16:05:16Z</dcterms:created>
  <dcterms:modified xsi:type="dcterms:W3CDTF">2016-06-15T12:29:13Z</dcterms:modified>
</cp:coreProperties>
</file>