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34"/>
  </p:notesMasterIdLst>
  <p:sldIdLst>
    <p:sldId id="257" r:id="rId2"/>
    <p:sldId id="296" r:id="rId3"/>
    <p:sldId id="270" r:id="rId4"/>
    <p:sldId id="273" r:id="rId5"/>
    <p:sldId id="274" r:id="rId6"/>
    <p:sldId id="275" r:id="rId7"/>
    <p:sldId id="277" r:id="rId8"/>
    <p:sldId id="261" r:id="rId9"/>
    <p:sldId id="278" r:id="rId10"/>
    <p:sldId id="297" r:id="rId11"/>
    <p:sldId id="298" r:id="rId12"/>
    <p:sldId id="299" r:id="rId13"/>
    <p:sldId id="300" r:id="rId14"/>
    <p:sldId id="271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72" r:id="rId29"/>
    <p:sldId id="292" r:id="rId30"/>
    <p:sldId id="293" r:id="rId31"/>
    <p:sldId id="294" r:id="rId32"/>
    <p:sldId id="295" r:id="rId3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AB373BC-24B7-43C6-8486-DFDC8321CFCE}">
          <p14:sldIdLst>
            <p14:sldId id="257"/>
            <p14:sldId id="296"/>
          </p14:sldIdLst>
        </p14:section>
        <p14:section name="CA 1" id="{0ABB464A-7B64-40AF-99B5-FAC95327C134}">
          <p14:sldIdLst>
            <p14:sldId id="270"/>
            <p14:sldId id="273"/>
            <p14:sldId id="274"/>
            <p14:sldId id="275"/>
            <p14:sldId id="277"/>
          </p14:sldIdLst>
        </p14:section>
        <p14:section name="CA 2" id="{16897983-26B2-44F9-8F91-F8B11C12C903}">
          <p14:sldIdLst>
            <p14:sldId id="261"/>
            <p14:sldId id="278"/>
            <p14:sldId id="297"/>
          </p14:sldIdLst>
        </p14:section>
        <p14:section name="CA 3" id="{21A55DC1-47D9-41E2-84EC-6CB9DDD7A25F}">
          <p14:sldIdLst>
            <p14:sldId id="298"/>
            <p14:sldId id="299"/>
            <p14:sldId id="300"/>
          </p14:sldIdLst>
        </p14:section>
        <p14:section name="CA 4" id="{8169FFED-BF9C-48CF-B8FB-8B9D14930AD6}">
          <p14:sldIdLst>
            <p14:sldId id="271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  <p14:section name="CA 5" id="{7CAA4798-C329-40A7-9BB5-D58AA53B28F1}">
          <p14:sldIdLst>
            <p14:sldId id="272"/>
            <p14:sldId id="292"/>
            <p14:sldId id="293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50CE-F00B-4935-81C8-EC33A51E17F0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61067-C8C8-4D3C-8148-B834608E1A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1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2.xml"/><Relationship Id="rId3" Type="http://schemas.openxmlformats.org/officeDocument/2006/relationships/slide" Target="../slides/slide19.xml"/><Relationship Id="rId7" Type="http://schemas.openxmlformats.org/officeDocument/2006/relationships/slide" Target="../slides/slide26.xml"/><Relationship Id="rId2" Type="http://schemas.openxmlformats.org/officeDocument/2006/relationships/slide" Target="../slides/slide15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1.xml"/><Relationship Id="rId11" Type="http://schemas.openxmlformats.org/officeDocument/2006/relationships/image" Target="../media/image1.gif"/><Relationship Id="rId5" Type="http://schemas.openxmlformats.org/officeDocument/2006/relationships/slide" Target="../slides/slide20.xml"/><Relationship Id="rId10" Type="http://schemas.openxmlformats.org/officeDocument/2006/relationships/slide" Target="../slides/slide1.xml"/><Relationship Id="rId4" Type="http://schemas.openxmlformats.org/officeDocument/2006/relationships/slide" Target="../slides/slide17.xml"/><Relationship Id="rId9" Type="http://schemas.openxmlformats.org/officeDocument/2006/relationships/slide" Target="../slides/slide2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21.xml"/><Relationship Id="rId3" Type="http://schemas.openxmlformats.org/officeDocument/2006/relationships/image" Target="../media/image1.gif"/><Relationship Id="rId7" Type="http://schemas.openxmlformats.org/officeDocument/2006/relationships/slide" Target="../slides/slide2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7.xml"/><Relationship Id="rId11" Type="http://schemas.openxmlformats.org/officeDocument/2006/relationships/slide" Target="../slides/slide24.xml"/><Relationship Id="rId5" Type="http://schemas.openxmlformats.org/officeDocument/2006/relationships/slide" Target="../slides/slide19.xml"/><Relationship Id="rId10" Type="http://schemas.openxmlformats.org/officeDocument/2006/relationships/slide" Target="../slides/slide22.xml"/><Relationship Id="rId4" Type="http://schemas.openxmlformats.org/officeDocument/2006/relationships/slide" Target="../slides/slide15.xml"/><Relationship Id="rId9" Type="http://schemas.openxmlformats.org/officeDocument/2006/relationships/slide" Target="../slides/slide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9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gif"/><Relationship Id="rId4" Type="http://schemas.openxmlformats.org/officeDocument/2006/relationships/slide" Target="../slides/slide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8.xml"/><Relationship Id="rId3" Type="http://schemas.openxmlformats.org/officeDocument/2006/relationships/slide" Target="../slides/slide3.xml"/><Relationship Id="rId7" Type="http://schemas.openxmlformats.org/officeDocument/2006/relationships/slide" Target="../slides/slide2.xml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8.xml"/><Relationship Id="rId5" Type="http://schemas.openxmlformats.org/officeDocument/2006/relationships/slide" Target="../slides/slide14.xml"/><Relationship Id="rId4" Type="http://schemas.openxmlformats.org/officeDocument/2006/relationships/slide" Target="../slides/slide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../slides/slide7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5.xml"/><Relationship Id="rId5" Type="http://schemas.openxmlformats.org/officeDocument/2006/relationships/slide" Target="../slides/slide6.xml"/><Relationship Id="rId4" Type="http://schemas.openxmlformats.org/officeDocument/2006/relationships/slide" Target="../slides/slide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../slides/slide7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5.xml"/><Relationship Id="rId5" Type="http://schemas.openxmlformats.org/officeDocument/2006/relationships/slide" Target="../slides/slide6.xml"/><Relationship Id="rId4" Type="http://schemas.openxmlformats.org/officeDocument/2006/relationships/slide" Target="../slides/slide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10.xml"/><Relationship Id="rId4" Type="http://schemas.openxmlformats.org/officeDocument/2006/relationships/slide" Target="../slides/slide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13.xml"/><Relationship Id="rId4" Type="http://schemas.openxmlformats.org/officeDocument/2006/relationships/slide" Target="../slides/slide1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13.xml"/><Relationship Id="rId4" Type="http://schemas.openxmlformats.org/officeDocument/2006/relationships/slide" Target="../slides/slide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et sou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219201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2192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" y="5638800"/>
            <a:ext cx="1219200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216469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2192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 bwMode="white">
          <a:xfrm>
            <a:off x="1" y="5631204"/>
            <a:ext cx="18288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35560" y="1700808"/>
            <a:ext cx="8465447" cy="2579520"/>
          </a:xfrm>
        </p:spPr>
        <p:txBody>
          <a:bodyPr>
            <a:noAutofit/>
          </a:bodyPr>
          <a:lstStyle>
            <a:lvl1pPr latinLnBrk="0">
              <a:defRPr lang="nl-NL" sz="5400"/>
            </a:lvl1pPr>
          </a:lstStyle>
          <a:p>
            <a:r>
              <a:rPr lang="fr-FR"/>
              <a:t>Modifiez le style du titre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35560" y="4344916"/>
            <a:ext cx="78121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nl-NL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99720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1675459B-5FA0-4DEB-B614-53861F56174E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01756" y="6309419"/>
            <a:ext cx="6096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pPr algn="ctr"/>
            <a:fld id="{239F06EC-57B3-451A-8333-8C33709C35AA}" type="slidenum">
              <a:rPr lang="fr-FR" smtClean="0"/>
              <a:pPr algn="ctr"/>
              <a:t>‹N°›</a:t>
            </a:fld>
            <a:endParaRPr lang="fr-FR" dirty="0"/>
          </a:p>
        </p:txBody>
      </p:sp>
      <p:sp>
        <p:nvSpPr>
          <p:cNvPr id="18" name="Bouton d’action : avant ou précédent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399A29-313E-48BB-A155-AD991561B379}"/>
              </a:ext>
            </a:extLst>
          </p:cNvPr>
          <p:cNvSpPr/>
          <p:nvPr/>
        </p:nvSpPr>
        <p:spPr>
          <a:xfrm>
            <a:off x="5843973" y="5716041"/>
            <a:ext cx="504056" cy="504056"/>
          </a:xfrm>
          <a:prstGeom prst="actionButtonForwardNex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9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8CE089F-1AA3-4AE6-BFED-1D94D6B6DF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52" y="6419"/>
            <a:ext cx="1583764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0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 4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4" name="Sous menu 2">
            <a:extLst>
              <a:ext uri="{FF2B5EF4-FFF2-40B4-BE49-F238E27FC236}">
                <a16:creationId xmlns:a16="http://schemas.microsoft.com/office/drawing/2014/main" id="{CB5D311E-D059-4039-8E18-C0E9A10C84DF}"/>
              </a:ext>
            </a:extLst>
          </p:cNvPr>
          <p:cNvGrpSpPr/>
          <p:nvPr userDrawn="1"/>
        </p:nvGrpSpPr>
        <p:grpSpPr>
          <a:xfrm>
            <a:off x="50051" y="1993118"/>
            <a:ext cx="1597400" cy="2948190"/>
            <a:chOff x="3498998" y="3153887"/>
            <a:chExt cx="1908000" cy="2897700"/>
          </a:xfrm>
        </p:grpSpPr>
        <p:sp>
          <p:nvSpPr>
            <p:cNvPr id="25" name="P2.1">
              <a:hlinkClick r:id="rId2" action="ppaction://hlinksldjump"/>
              <a:extLst>
                <a:ext uri="{FF2B5EF4-FFF2-40B4-BE49-F238E27FC236}">
                  <a16:creationId xmlns:a16="http://schemas.microsoft.com/office/drawing/2014/main" id="{D986EA37-1598-4FC3-BB02-0DA952D9A278}"/>
                </a:ext>
              </a:extLst>
            </p:cNvPr>
            <p:cNvSpPr txBox="1"/>
            <p:nvPr/>
          </p:nvSpPr>
          <p:spPr>
            <a:xfrm>
              <a:off x="3498998" y="3153887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de combat</a:t>
              </a:r>
            </a:p>
          </p:txBody>
        </p:sp>
        <p:sp>
          <p:nvSpPr>
            <p:cNvPr id="26" name="P2.2">
              <a:hlinkClick r:id="rId3" action="ppaction://hlinksldjump"/>
              <a:extLst>
                <a:ext uri="{FF2B5EF4-FFF2-40B4-BE49-F238E27FC236}">
                  <a16:creationId xmlns:a16="http://schemas.microsoft.com/office/drawing/2014/main" id="{F4642982-8DB0-40E2-B925-8290D0B720F5}"/>
                </a:ext>
              </a:extLst>
            </p:cNvPr>
            <p:cNvSpPr txBox="1"/>
            <p:nvPr/>
          </p:nvSpPr>
          <p:spPr>
            <a:xfrm>
              <a:off x="3498998" y="3904015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Jeux collectifs</a:t>
              </a:r>
            </a:p>
          </p:txBody>
        </p:sp>
        <p:sp>
          <p:nvSpPr>
            <p:cNvPr id="27" name="P2.3">
              <a:hlinkClick r:id="rId4" action="ppaction://hlinksldjump"/>
              <a:extLst>
                <a:ext uri="{FF2B5EF4-FFF2-40B4-BE49-F238E27FC236}">
                  <a16:creationId xmlns:a16="http://schemas.microsoft.com/office/drawing/2014/main" id="{90B7BA76-43BA-4C3A-BF11-FFA24A7FC259}"/>
                </a:ext>
              </a:extLst>
            </p:cNvPr>
            <p:cNvSpPr txBox="1"/>
            <p:nvPr/>
          </p:nvSpPr>
          <p:spPr>
            <a:xfrm>
              <a:off x="3498998" y="3528951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Jeux de raquettes</a:t>
              </a:r>
            </a:p>
          </p:txBody>
        </p:sp>
        <p:sp>
          <p:nvSpPr>
            <p:cNvPr id="28" name="P2.4">
              <a:hlinkClick r:id="rId5" action="ppaction://hlinksldjump"/>
              <a:extLst>
                <a:ext uri="{FF2B5EF4-FFF2-40B4-BE49-F238E27FC236}">
                  <a16:creationId xmlns:a16="http://schemas.microsoft.com/office/drawing/2014/main" id="{B58DD2C6-2B0A-4755-B165-40DD4A200C31}"/>
                </a:ext>
              </a:extLst>
            </p:cNvPr>
            <p:cNvSpPr txBox="1"/>
            <p:nvPr/>
          </p:nvSpPr>
          <p:spPr>
            <a:xfrm>
              <a:off x="3498998" y="4279078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P2.5">
              <a:hlinkClick r:id="rId6" action="ppaction://hlinksldjump"/>
              <a:extLst>
                <a:ext uri="{FF2B5EF4-FFF2-40B4-BE49-F238E27FC236}">
                  <a16:creationId xmlns:a16="http://schemas.microsoft.com/office/drawing/2014/main" id="{696BA8F5-3FE6-4BB4-97E5-CAE1E1BFBD82}"/>
                </a:ext>
              </a:extLst>
            </p:cNvPr>
            <p:cNvSpPr txBox="1"/>
            <p:nvPr/>
          </p:nvSpPr>
          <p:spPr>
            <a:xfrm>
              <a:off x="3498998" y="4654142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P2.6">
              <a:hlinkClick r:id="rId7" action="ppaction://hlinksldjump"/>
              <a:extLst>
                <a:ext uri="{FF2B5EF4-FFF2-40B4-BE49-F238E27FC236}">
                  <a16:creationId xmlns:a16="http://schemas.microsoft.com/office/drawing/2014/main" id="{FC9D7EDC-A490-47C1-8D2E-0F8AD3F0CCF0}"/>
                </a:ext>
              </a:extLst>
            </p:cNvPr>
            <p:cNvSpPr txBox="1"/>
            <p:nvPr/>
          </p:nvSpPr>
          <p:spPr>
            <a:xfrm>
              <a:off x="3498998" y="5779331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P2.7">
              <a:hlinkClick r:id="rId8" action="ppaction://hlinksldjump"/>
              <a:extLst>
                <a:ext uri="{FF2B5EF4-FFF2-40B4-BE49-F238E27FC236}">
                  <a16:creationId xmlns:a16="http://schemas.microsoft.com/office/drawing/2014/main" id="{8F958CFE-4753-4625-89E0-C40600D78948}"/>
                </a:ext>
              </a:extLst>
            </p:cNvPr>
            <p:cNvSpPr txBox="1"/>
            <p:nvPr/>
          </p:nvSpPr>
          <p:spPr>
            <a:xfrm>
              <a:off x="3498998" y="5029206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P2.8">
              <a:hlinkClick r:id="rId9" action="ppaction://hlinksldjump"/>
              <a:extLst>
                <a:ext uri="{FF2B5EF4-FFF2-40B4-BE49-F238E27FC236}">
                  <a16:creationId xmlns:a16="http://schemas.microsoft.com/office/drawing/2014/main" id="{A6086EB0-D871-44F7-BCE3-C99B26615CCE}"/>
                </a:ext>
              </a:extLst>
            </p:cNvPr>
            <p:cNvSpPr txBox="1"/>
            <p:nvPr/>
          </p:nvSpPr>
          <p:spPr>
            <a:xfrm>
              <a:off x="3498998" y="5404270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D6E03704-2955-47BB-9599-C5A7ED630C7D}"/>
              </a:ext>
            </a:extLst>
          </p:cNvPr>
          <p:cNvSpPr txBox="1"/>
          <p:nvPr userDrawn="1"/>
        </p:nvSpPr>
        <p:spPr>
          <a:xfrm>
            <a:off x="2384474" y="3332687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Champ d’apprentissage 4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C080695-B920-446B-86F3-00FC616C503B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La dyspraxie en EPS : difficultés et adaptations</a:t>
            </a:r>
            <a:endParaRPr lang="nl-NL" sz="3200" dirty="0"/>
          </a:p>
        </p:txBody>
      </p:sp>
      <p:sp>
        <p:nvSpPr>
          <p:cNvPr id="35" name="P2.6">
            <a:hlinkClick r:id="rId10" action="ppaction://hlinksldjump"/>
            <a:extLst>
              <a:ext uri="{FF2B5EF4-FFF2-40B4-BE49-F238E27FC236}">
                <a16:creationId xmlns:a16="http://schemas.microsoft.com/office/drawing/2014/main" id="{6A3CC4AE-B789-4D45-A9E1-0B66E55024E6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358C37B6-D0C7-4570-8F25-CFB7EDD5B63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8" name="Tijdelijke aanduiding voor datum 3">
            <a:extLst>
              <a:ext uri="{FF2B5EF4-FFF2-40B4-BE49-F238E27FC236}">
                <a16:creationId xmlns:a16="http://schemas.microsoft.com/office/drawing/2014/main" id="{9853438B-9781-49B6-869D-C7DAC027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10B55404-4B9C-478C-941E-BF1378FF64ED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9" name="Tijdelijke aanduiding voor voettekst 4">
            <a:extLst>
              <a:ext uri="{FF2B5EF4-FFF2-40B4-BE49-F238E27FC236}">
                <a16:creationId xmlns:a16="http://schemas.microsoft.com/office/drawing/2014/main" id="{42A46407-D8D1-495E-981B-788A2D95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63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A CA 4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D8F88F1B-7135-46E1-95B3-122988B7B681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  <p:grpSp>
        <p:nvGrpSpPr>
          <p:cNvPr id="27" name="Sous menu 2">
            <a:extLst>
              <a:ext uri="{FF2B5EF4-FFF2-40B4-BE49-F238E27FC236}">
                <a16:creationId xmlns:a16="http://schemas.microsoft.com/office/drawing/2014/main" id="{FBE397F7-8AD5-4EAE-8C41-587F7040EF23}"/>
              </a:ext>
            </a:extLst>
          </p:cNvPr>
          <p:cNvGrpSpPr/>
          <p:nvPr userDrawn="1"/>
        </p:nvGrpSpPr>
        <p:grpSpPr>
          <a:xfrm>
            <a:off x="50051" y="1993118"/>
            <a:ext cx="1597400" cy="2948190"/>
            <a:chOff x="3498998" y="3153887"/>
            <a:chExt cx="1908000" cy="2897700"/>
          </a:xfrm>
        </p:grpSpPr>
        <p:sp>
          <p:nvSpPr>
            <p:cNvPr id="28" name="P2.1">
              <a:hlinkClick r:id="rId4" action="ppaction://hlinksldjump"/>
              <a:extLst>
                <a:ext uri="{FF2B5EF4-FFF2-40B4-BE49-F238E27FC236}">
                  <a16:creationId xmlns:a16="http://schemas.microsoft.com/office/drawing/2014/main" id="{317C945D-EB21-4171-B742-A48FEA7D4CC8}"/>
                </a:ext>
              </a:extLst>
            </p:cNvPr>
            <p:cNvSpPr txBox="1"/>
            <p:nvPr/>
          </p:nvSpPr>
          <p:spPr>
            <a:xfrm>
              <a:off x="3498998" y="3153887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de combat</a:t>
              </a:r>
            </a:p>
          </p:txBody>
        </p:sp>
        <p:sp>
          <p:nvSpPr>
            <p:cNvPr id="29" name="P2.2">
              <a:hlinkClick r:id="rId5" action="ppaction://hlinksldjump"/>
              <a:extLst>
                <a:ext uri="{FF2B5EF4-FFF2-40B4-BE49-F238E27FC236}">
                  <a16:creationId xmlns:a16="http://schemas.microsoft.com/office/drawing/2014/main" id="{188267F6-F2E4-4A7E-A0E1-E043C890D9C3}"/>
                </a:ext>
              </a:extLst>
            </p:cNvPr>
            <p:cNvSpPr txBox="1"/>
            <p:nvPr/>
          </p:nvSpPr>
          <p:spPr>
            <a:xfrm>
              <a:off x="3498998" y="3904015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Jeux collectifs</a:t>
              </a:r>
            </a:p>
          </p:txBody>
        </p:sp>
        <p:sp>
          <p:nvSpPr>
            <p:cNvPr id="30" name="P2.3">
              <a:hlinkClick r:id="rId6" action="ppaction://hlinksldjump"/>
              <a:extLst>
                <a:ext uri="{FF2B5EF4-FFF2-40B4-BE49-F238E27FC236}">
                  <a16:creationId xmlns:a16="http://schemas.microsoft.com/office/drawing/2014/main" id="{D3DF12E5-8BAD-45AE-AC62-4394DC689048}"/>
                </a:ext>
              </a:extLst>
            </p:cNvPr>
            <p:cNvSpPr txBox="1"/>
            <p:nvPr/>
          </p:nvSpPr>
          <p:spPr>
            <a:xfrm>
              <a:off x="3498998" y="3528951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Jeux de raquettes</a:t>
              </a:r>
            </a:p>
          </p:txBody>
        </p:sp>
        <p:sp>
          <p:nvSpPr>
            <p:cNvPr id="31" name="P2.4">
              <a:hlinkClick r:id="rId7" action="ppaction://hlinksldjump"/>
              <a:extLst>
                <a:ext uri="{FF2B5EF4-FFF2-40B4-BE49-F238E27FC236}">
                  <a16:creationId xmlns:a16="http://schemas.microsoft.com/office/drawing/2014/main" id="{A9642B3A-643B-4DC5-9719-4D2F226E7F07}"/>
                </a:ext>
              </a:extLst>
            </p:cNvPr>
            <p:cNvSpPr txBox="1"/>
            <p:nvPr/>
          </p:nvSpPr>
          <p:spPr>
            <a:xfrm>
              <a:off x="3498998" y="4279078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P2.5">
              <a:hlinkClick r:id="rId8" action="ppaction://hlinksldjump"/>
              <a:extLst>
                <a:ext uri="{FF2B5EF4-FFF2-40B4-BE49-F238E27FC236}">
                  <a16:creationId xmlns:a16="http://schemas.microsoft.com/office/drawing/2014/main" id="{DF9B8A3F-D9DF-4D59-950B-7BB54AC7FC2A}"/>
                </a:ext>
              </a:extLst>
            </p:cNvPr>
            <p:cNvSpPr txBox="1"/>
            <p:nvPr/>
          </p:nvSpPr>
          <p:spPr>
            <a:xfrm>
              <a:off x="3498998" y="4654142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41" name="P2.6">
              <a:hlinkClick r:id="rId9" action="ppaction://hlinksldjump"/>
              <a:extLst>
                <a:ext uri="{FF2B5EF4-FFF2-40B4-BE49-F238E27FC236}">
                  <a16:creationId xmlns:a16="http://schemas.microsoft.com/office/drawing/2014/main" id="{79A69D3E-8D32-444F-960B-D4B6E101BE0A}"/>
                </a:ext>
              </a:extLst>
            </p:cNvPr>
            <p:cNvSpPr txBox="1"/>
            <p:nvPr/>
          </p:nvSpPr>
          <p:spPr>
            <a:xfrm>
              <a:off x="3498998" y="5779331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2" name="P2.7">
              <a:hlinkClick r:id="rId10" action="ppaction://hlinksldjump"/>
              <a:extLst>
                <a:ext uri="{FF2B5EF4-FFF2-40B4-BE49-F238E27FC236}">
                  <a16:creationId xmlns:a16="http://schemas.microsoft.com/office/drawing/2014/main" id="{4BAFC313-9B54-42EA-B0F0-E5FFCBCC5A37}"/>
                </a:ext>
              </a:extLst>
            </p:cNvPr>
            <p:cNvSpPr txBox="1"/>
            <p:nvPr/>
          </p:nvSpPr>
          <p:spPr>
            <a:xfrm>
              <a:off x="3498998" y="5029206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53" name="P2.8">
              <a:hlinkClick r:id="rId11" action="ppaction://hlinksldjump"/>
              <a:extLst>
                <a:ext uri="{FF2B5EF4-FFF2-40B4-BE49-F238E27FC236}">
                  <a16:creationId xmlns:a16="http://schemas.microsoft.com/office/drawing/2014/main" id="{D332F6EC-1334-48D4-8DD4-883946A7D57D}"/>
                </a:ext>
              </a:extLst>
            </p:cNvPr>
            <p:cNvSpPr txBox="1"/>
            <p:nvPr/>
          </p:nvSpPr>
          <p:spPr>
            <a:xfrm>
              <a:off x="3498998" y="5404270"/>
              <a:ext cx="1908000" cy="27225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47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 5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4" name="Sous menu 2">
            <a:extLst>
              <a:ext uri="{FF2B5EF4-FFF2-40B4-BE49-F238E27FC236}">
                <a16:creationId xmlns:a16="http://schemas.microsoft.com/office/drawing/2014/main" id="{CB5D311E-D059-4039-8E18-C0E9A10C84DF}"/>
              </a:ext>
            </a:extLst>
          </p:cNvPr>
          <p:cNvGrpSpPr/>
          <p:nvPr userDrawn="1"/>
        </p:nvGrpSpPr>
        <p:grpSpPr>
          <a:xfrm>
            <a:off x="50051" y="4403570"/>
            <a:ext cx="1597400" cy="666853"/>
            <a:chOff x="3498998" y="2699644"/>
            <a:chExt cx="1908000" cy="490788"/>
          </a:xfrm>
        </p:grpSpPr>
        <p:sp>
          <p:nvSpPr>
            <p:cNvPr id="25" name="P2.1">
              <a:hlinkClick r:id="rId2" action="ppaction://hlinksldjump"/>
              <a:extLst>
                <a:ext uri="{FF2B5EF4-FFF2-40B4-BE49-F238E27FC236}">
                  <a16:creationId xmlns:a16="http://schemas.microsoft.com/office/drawing/2014/main" id="{D986EA37-1598-4FC3-BB02-0DA952D9A278}"/>
                </a:ext>
              </a:extLst>
            </p:cNvPr>
            <p:cNvSpPr txBox="1"/>
            <p:nvPr/>
          </p:nvSpPr>
          <p:spPr>
            <a:xfrm>
              <a:off x="3498998" y="2699644"/>
              <a:ext cx="1908000" cy="20386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P2.3">
              <a:hlinkClick r:id="rId3" action="ppaction://hlinksldjump"/>
              <a:extLst>
                <a:ext uri="{FF2B5EF4-FFF2-40B4-BE49-F238E27FC236}">
                  <a16:creationId xmlns:a16="http://schemas.microsoft.com/office/drawing/2014/main" id="{90B7BA76-43BA-4C3A-BF11-FFA24A7FC259}"/>
                </a:ext>
              </a:extLst>
            </p:cNvPr>
            <p:cNvSpPr txBox="1"/>
            <p:nvPr/>
          </p:nvSpPr>
          <p:spPr>
            <a:xfrm>
              <a:off x="3498998" y="2986566"/>
              <a:ext cx="1908000" cy="203866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D6E03704-2955-47BB-9599-C5A7ED630C7D}"/>
              </a:ext>
            </a:extLst>
          </p:cNvPr>
          <p:cNvSpPr txBox="1"/>
          <p:nvPr userDrawn="1"/>
        </p:nvSpPr>
        <p:spPr>
          <a:xfrm>
            <a:off x="2384474" y="3332687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Champ d’apprentissage 5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82151A6-6B92-42A6-9189-7AE4C8D02D8F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La dyspraxie en EPS : difficultés et adaptations</a:t>
            </a:r>
            <a:endParaRPr lang="nl-NL" sz="3200" dirty="0"/>
          </a:p>
        </p:txBody>
      </p:sp>
      <p:sp>
        <p:nvSpPr>
          <p:cNvPr id="35" name="P2.6">
            <a:hlinkClick r:id="rId4" action="ppaction://hlinksldjump"/>
            <a:extLst>
              <a:ext uri="{FF2B5EF4-FFF2-40B4-BE49-F238E27FC236}">
                <a16:creationId xmlns:a16="http://schemas.microsoft.com/office/drawing/2014/main" id="{882F5DE0-18CF-4F8C-BBE9-8F763BC5711D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4C55ECF8-D981-409E-BFD7-87005A21AA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8" name="Tijdelijke aanduiding voor datum 3">
            <a:extLst>
              <a:ext uri="{FF2B5EF4-FFF2-40B4-BE49-F238E27FC236}">
                <a16:creationId xmlns:a16="http://schemas.microsoft.com/office/drawing/2014/main" id="{99DC9494-7F08-46EB-BF40-6AF4ECEC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C13AADA7-CF91-43BD-B01C-FD9718BEBDBD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9" name="Tijdelijke aanduiding voor voettekst 4">
            <a:extLst>
              <a:ext uri="{FF2B5EF4-FFF2-40B4-BE49-F238E27FC236}">
                <a16:creationId xmlns:a16="http://schemas.microsoft.com/office/drawing/2014/main" id="{FE0EF614-86A4-47D9-B3F5-57EFA4A5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62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A CA 5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68FF5AD9-4A45-4CCF-A73A-5FA96B21F42D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</p:spTree>
    <p:extLst>
      <p:ext uri="{BB962C8B-B14F-4D97-AF65-F5344CB8AC3E}">
        <p14:creationId xmlns:p14="http://schemas.microsoft.com/office/powerpoint/2010/main" val="411300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02" y="414915"/>
            <a:ext cx="10515600" cy="91858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702" y="1511728"/>
            <a:ext cx="10515600" cy="4725584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4832" y="6356352"/>
            <a:ext cx="1219201" cy="365125"/>
          </a:xfrm>
        </p:spPr>
        <p:txBody>
          <a:bodyPr/>
          <a:lstStyle/>
          <a:p>
            <a:fld id="{D41227D3-56D7-45FF-BD1B-9B09E3860F2F}" type="datetime1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0885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820" y="836712"/>
            <a:ext cx="5760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60C9BCE-DBEA-4806-9BCC-4BEEC6667A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38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18418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02" y="414915"/>
            <a:ext cx="10515600" cy="91858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4832" y="6356352"/>
            <a:ext cx="1219201" cy="365125"/>
          </a:xfrm>
        </p:spPr>
        <p:txBody>
          <a:bodyPr/>
          <a:lstStyle/>
          <a:p>
            <a:fld id="{09E1F5EC-22DD-491F-A268-A7E8E84682CA}" type="datetime1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0885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820" y="836712"/>
            <a:ext cx="5760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60C9BCE-DBEA-4806-9BCC-4BEEC6667A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38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59D047-E84E-41E2-BFAB-DE62000D6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1064" y="1420970"/>
            <a:ext cx="5181600" cy="491197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06A2C21-DFDF-4998-9438-A48FDF2D5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5063" y="1420970"/>
            <a:ext cx="5181600" cy="491197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5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2 contenus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02" y="414915"/>
            <a:ext cx="10515600" cy="48424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4832" y="6356352"/>
            <a:ext cx="1219201" cy="365125"/>
          </a:xfrm>
        </p:spPr>
        <p:txBody>
          <a:bodyPr/>
          <a:lstStyle/>
          <a:p>
            <a:fld id="{A267C65B-A721-4537-8823-A344CE88CC05}" type="datetime1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0885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820" y="836712"/>
            <a:ext cx="5760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60C9BCE-DBEA-4806-9BCC-4BEEC6667A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38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59D047-E84E-41E2-BFAB-DE62000D6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1064" y="1917918"/>
            <a:ext cx="5181600" cy="44150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06A2C21-DFDF-4998-9438-A48FDF2D5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5063" y="1928140"/>
            <a:ext cx="5181600" cy="440480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92B95719-0677-4BD7-B404-9818B54143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01750" y="973455"/>
            <a:ext cx="10515600" cy="365125"/>
          </a:xfrm>
        </p:spPr>
        <p:txBody>
          <a:bodyPr/>
          <a:lstStyle>
            <a:lvl1pPr marL="0" indent="0">
              <a:buNone/>
              <a:defRPr sz="2400"/>
            </a:lvl1pPr>
            <a:lvl5pPr marL="1463040" indent="0">
              <a:buNone/>
              <a:defRPr/>
            </a:lvl5pPr>
          </a:lstStyle>
          <a:p>
            <a:pPr lvl="0"/>
            <a:r>
              <a:rPr lang="fr-FR" dirty="0"/>
              <a:t>Modifiez le style du sous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C9CA3101-703E-49AF-987F-6D6B48339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1750" y="1401763"/>
            <a:ext cx="5181600" cy="365125"/>
          </a:xfrm>
        </p:spPr>
        <p:txBody>
          <a:bodyPr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</a:lstStyle>
          <a:p>
            <a:pPr lvl="0"/>
            <a:r>
              <a:rPr lang="fr-FR" dirty="0"/>
              <a:t>Problèmes rencontrés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EEAA8DDE-509D-4EC0-B0A9-BD51609DA61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28130" y="1401763"/>
            <a:ext cx="5181600" cy="365125"/>
          </a:xfrm>
        </p:spPr>
        <p:txBody>
          <a:bodyPr/>
          <a:lstStyle>
            <a:lvl1pPr marL="0" indent="0">
              <a:buNone/>
              <a:defRPr sz="200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/>
              <a:t>Adaptations envisageables</a:t>
            </a:r>
          </a:p>
        </p:txBody>
      </p:sp>
    </p:spTree>
    <p:extLst>
      <p:ext uri="{BB962C8B-B14F-4D97-AF65-F5344CB8AC3E}">
        <p14:creationId xmlns:p14="http://schemas.microsoft.com/office/powerpoint/2010/main" val="292164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'élément multimédia 6">
            <a:extLst>
              <a:ext uri="{FF2B5EF4-FFF2-40B4-BE49-F238E27FC236}">
                <a16:creationId xmlns:a16="http://schemas.microsoft.com/office/drawing/2014/main" id="{28D5C4E3-4D54-45DC-9692-59F24C77EF7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214819" y="87059"/>
            <a:ext cx="10641821" cy="6683882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  <a:endParaRPr lang="fr-FR" dirty="0"/>
          </a:p>
        </p:txBody>
      </p:sp>
      <p:sp>
        <p:nvSpPr>
          <p:cNvPr id="16" name="Bouton d’action : retour ou précédent 1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DC0BFF6-0C5F-4890-8E58-7281F0E9E43A}"/>
              </a:ext>
            </a:extLst>
          </p:cNvPr>
          <p:cNvSpPr/>
          <p:nvPr/>
        </p:nvSpPr>
        <p:spPr>
          <a:xfrm>
            <a:off x="11280149" y="6266885"/>
            <a:ext cx="504056" cy="504056"/>
          </a:xfrm>
          <a:prstGeom prst="actionButtonBackPrevious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9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EAD86F-1902-4497-9867-1A3F30D8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820" y="836712"/>
            <a:ext cx="576000" cy="365125"/>
          </a:xfrm>
        </p:spPr>
        <p:txBody>
          <a:bodyPr/>
          <a:lstStyle>
            <a:lvl1pPr algn="ctr">
              <a:defRPr/>
            </a:lvl1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2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page dé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4" y="152696"/>
            <a:ext cx="10515600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1064" y="1253330"/>
            <a:ext cx="5181600" cy="491197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063" y="1253330"/>
            <a:ext cx="5181600" cy="491197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3021" y="6356352"/>
            <a:ext cx="1219201" cy="365125"/>
          </a:xfrm>
        </p:spPr>
        <p:txBody>
          <a:bodyPr/>
          <a:lstStyle/>
          <a:p>
            <a:fld id="{878338BA-5FD2-4DCD-9A9F-3011B46921D8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073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2" name="Espace réservé du texte 12">
            <a:extLst>
              <a:ext uri="{FF2B5EF4-FFF2-40B4-BE49-F238E27FC236}">
                <a16:creationId xmlns:a16="http://schemas.microsoft.com/office/drawing/2014/main" id="{B0F74D4A-E5D2-402E-9F1F-DFB639E4A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2424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7BBBF92-CA7A-43C5-821E-DB9FC3D1CB52}"/>
              </a:ext>
            </a:extLst>
          </p:cNvPr>
          <p:cNvGrpSpPr/>
          <p:nvPr/>
        </p:nvGrpSpPr>
        <p:grpSpPr>
          <a:xfrm>
            <a:off x="10649266" y="6286885"/>
            <a:ext cx="1152128" cy="504056"/>
            <a:chOff x="8976320" y="5373216"/>
            <a:chExt cx="1152128" cy="504056"/>
          </a:xfrm>
        </p:grpSpPr>
        <p:sp>
          <p:nvSpPr>
            <p:cNvPr id="9" name="Bouton d’action : avant ou précédent 8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C4BB9D8F-8FC6-40CB-B767-B87EE00C8807}"/>
                </a:ext>
              </a:extLst>
            </p:cNvPr>
            <p:cNvSpPr/>
            <p:nvPr/>
          </p:nvSpPr>
          <p:spPr>
            <a:xfrm>
              <a:off x="9624392" y="5373216"/>
              <a:ext cx="504056" cy="504056"/>
            </a:xfrm>
            <a:prstGeom prst="actionButtonForwardNex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0" name="Bouton d’action : accueil 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2FF2F4-C684-4FBD-BA33-022861F72D2B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52B6A2-7992-4CE7-9300-3A85DAA9EFFF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81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page interme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1210" y="6356352"/>
            <a:ext cx="1219201" cy="365125"/>
          </a:xfrm>
        </p:spPr>
        <p:txBody>
          <a:bodyPr/>
          <a:lstStyle/>
          <a:p>
            <a:fld id="{95BBD972-81A3-4311-BB06-E468544336A9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7262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01BDBA4D-7A2F-49DE-9B43-13EA48AC1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1602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6120CC0-6580-44D7-83B5-2BFF05395241}"/>
              </a:ext>
            </a:extLst>
          </p:cNvPr>
          <p:cNvGrpSpPr/>
          <p:nvPr/>
        </p:nvGrpSpPr>
        <p:grpSpPr>
          <a:xfrm>
            <a:off x="10033007" y="6286885"/>
            <a:ext cx="1800200" cy="504056"/>
            <a:chOff x="8328248" y="5373216"/>
            <a:chExt cx="1800200" cy="504056"/>
          </a:xfrm>
        </p:grpSpPr>
        <p:sp>
          <p:nvSpPr>
            <p:cNvPr id="12" name="Bouton d’action : avant ou précédent 11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E0C4AE57-0A08-46B3-AAEC-F013F1BC04F4}"/>
                </a:ext>
              </a:extLst>
            </p:cNvPr>
            <p:cNvSpPr/>
            <p:nvPr/>
          </p:nvSpPr>
          <p:spPr>
            <a:xfrm>
              <a:off x="9624392" y="5373216"/>
              <a:ext cx="504056" cy="504056"/>
            </a:xfrm>
            <a:prstGeom prst="actionButtonForwardNex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3" name="Bouton d’action : accueil 1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3BE98D18-61C9-43A1-9646-81084985A318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4" name="Bouton d’action : retour ou précédent 13">
              <a:hlinkClick r:id="" action="ppaction://hlinkshowjump?jump=previousslide" highlightClick="1"/>
              <a:extLst>
                <a:ext uri="{FF2B5EF4-FFF2-40B4-BE49-F238E27FC236}">
                  <a16:creationId xmlns:a16="http://schemas.microsoft.com/office/drawing/2014/main" id="{DC60CE11-599D-4F92-878A-5257D2B605E7}"/>
                </a:ext>
              </a:extLst>
            </p:cNvPr>
            <p:cNvSpPr/>
            <p:nvPr/>
          </p:nvSpPr>
          <p:spPr>
            <a:xfrm>
              <a:off x="8328248" y="5373216"/>
              <a:ext cx="504056" cy="504056"/>
            </a:xfrm>
            <a:prstGeom prst="actionButtonBackPrevious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BE5C73F-D5CE-4CE1-A3B5-9D6D2D23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3" y="365125"/>
            <a:ext cx="10561744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3CCC71-E077-4B75-AFB7-1C8800D62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1463" y="1484783"/>
            <a:ext cx="5181600" cy="480210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FBBE7179-B78A-4148-A02D-24D302DFC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5462" y="1484783"/>
            <a:ext cx="5181600" cy="480210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46E9E75A-3DB1-4693-AA7F-96133E21E994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3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nu vertical gauche Titre et sou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2358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69DA55F3-9A70-42A7-82BF-303D5AE9A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52" y="6419"/>
            <a:ext cx="1583764" cy="1844824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5E04C800-6502-4BF3-914F-B86C698D8392}"/>
              </a:ext>
            </a:extLst>
          </p:cNvPr>
          <p:cNvSpPr txBox="1"/>
          <p:nvPr userDrawn="1"/>
        </p:nvSpPr>
        <p:spPr>
          <a:xfrm>
            <a:off x="2384474" y="2464735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La dyspraxie en EPS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59C47E3-C046-463E-A569-4C936578AA09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Illustrations des difficultés et des adaptations dans différentes APSA</a:t>
            </a:r>
            <a:endParaRPr lang="nl-NL" sz="3200" dirty="0"/>
          </a:p>
        </p:txBody>
      </p:sp>
      <p:sp>
        <p:nvSpPr>
          <p:cNvPr id="31" name="Tijdelijke aanduiding voor datum 3">
            <a:extLst>
              <a:ext uri="{FF2B5EF4-FFF2-40B4-BE49-F238E27FC236}">
                <a16:creationId xmlns:a16="http://schemas.microsoft.com/office/drawing/2014/main" id="{5DF55A6A-97D6-41A8-920A-A59189AF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1BF1C8B6-DC44-43A2-841E-CA0F439F14B0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2" name="Tijdelijke aanduiding voor voettekst 4">
            <a:extLst>
              <a:ext uri="{FF2B5EF4-FFF2-40B4-BE49-F238E27FC236}">
                <a16:creationId xmlns:a16="http://schemas.microsoft.com/office/drawing/2014/main" id="{11E2270F-4966-498D-B3D1-99D33A72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5161B3E-DE4F-4174-88B9-546F113DE4B7}"/>
              </a:ext>
            </a:extLst>
          </p:cNvPr>
          <p:cNvGrpSpPr/>
          <p:nvPr userDrawn="1"/>
        </p:nvGrpSpPr>
        <p:grpSpPr>
          <a:xfrm>
            <a:off x="58964" y="2434517"/>
            <a:ext cx="1598096" cy="2560830"/>
            <a:chOff x="58964" y="2434517"/>
            <a:chExt cx="1598096" cy="2560830"/>
          </a:xfrm>
        </p:grpSpPr>
        <p:sp>
          <p:nvSpPr>
            <p:cNvPr id="20" name="P1.1">
              <a:hlinkClick r:id="rId3" action="ppaction://hlinksldjump"/>
              <a:extLst>
                <a:ext uri="{FF2B5EF4-FFF2-40B4-BE49-F238E27FC236}">
                  <a16:creationId xmlns:a16="http://schemas.microsoft.com/office/drawing/2014/main" id="{A058CF93-1474-4E9E-AF4D-500B72EEB20C}"/>
                </a:ext>
              </a:extLst>
            </p:cNvPr>
            <p:cNvSpPr txBox="1"/>
            <p:nvPr/>
          </p:nvSpPr>
          <p:spPr>
            <a:xfrm>
              <a:off x="58965" y="2885128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CA 1</a:t>
              </a:r>
            </a:p>
          </p:txBody>
        </p:sp>
        <p:sp>
          <p:nvSpPr>
            <p:cNvPr id="21" name="P1.2">
              <a:hlinkClick r:id="rId4" action="ppaction://hlinksldjump"/>
              <a:extLst>
                <a:ext uri="{FF2B5EF4-FFF2-40B4-BE49-F238E27FC236}">
                  <a16:creationId xmlns:a16="http://schemas.microsoft.com/office/drawing/2014/main" id="{BF5A7BE0-FFDB-4108-A608-ABCF700A4725}"/>
                </a:ext>
              </a:extLst>
            </p:cNvPr>
            <p:cNvSpPr txBox="1"/>
            <p:nvPr/>
          </p:nvSpPr>
          <p:spPr>
            <a:xfrm>
              <a:off x="58965" y="3786350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CA 3</a:t>
              </a:r>
            </a:p>
          </p:txBody>
        </p:sp>
        <p:sp>
          <p:nvSpPr>
            <p:cNvPr id="22" name="P1.3">
              <a:hlinkClick r:id="rId5" action="ppaction://hlinksldjump"/>
              <a:extLst>
                <a:ext uri="{FF2B5EF4-FFF2-40B4-BE49-F238E27FC236}">
                  <a16:creationId xmlns:a16="http://schemas.microsoft.com/office/drawing/2014/main" id="{012A92D5-8C6F-4863-B4EE-D67763EC83E7}"/>
                </a:ext>
              </a:extLst>
            </p:cNvPr>
            <p:cNvSpPr txBox="1"/>
            <p:nvPr/>
          </p:nvSpPr>
          <p:spPr>
            <a:xfrm>
              <a:off x="58965" y="4236961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CA 4</a:t>
              </a:r>
            </a:p>
          </p:txBody>
        </p:sp>
        <p:sp>
          <p:nvSpPr>
            <p:cNvPr id="23" name="P1.4">
              <a:hlinkClick r:id="rId6" action="ppaction://hlinksldjump"/>
              <a:extLst>
                <a:ext uri="{FF2B5EF4-FFF2-40B4-BE49-F238E27FC236}">
                  <a16:creationId xmlns:a16="http://schemas.microsoft.com/office/drawing/2014/main" id="{87485AD5-A032-4F8C-9691-5ED21871176B}"/>
                </a:ext>
              </a:extLst>
            </p:cNvPr>
            <p:cNvSpPr txBox="1"/>
            <p:nvPr/>
          </p:nvSpPr>
          <p:spPr>
            <a:xfrm>
              <a:off x="58965" y="4687570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CA 5</a:t>
              </a:r>
            </a:p>
          </p:txBody>
        </p:sp>
        <p:sp>
          <p:nvSpPr>
            <p:cNvPr id="24" name="P1.1">
              <a:hlinkClick r:id="rId7" action="ppaction://hlinksldjump"/>
              <a:extLst>
                <a:ext uri="{FF2B5EF4-FFF2-40B4-BE49-F238E27FC236}">
                  <a16:creationId xmlns:a16="http://schemas.microsoft.com/office/drawing/2014/main" id="{7877E8B1-FF77-40B1-B079-020C2B20D2E6}"/>
                </a:ext>
              </a:extLst>
            </p:cNvPr>
            <p:cNvSpPr txBox="1"/>
            <p:nvPr userDrawn="1"/>
          </p:nvSpPr>
          <p:spPr>
            <a:xfrm>
              <a:off x="58964" y="2434517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Vestiaires</a:t>
              </a:r>
            </a:p>
          </p:txBody>
        </p:sp>
        <p:sp>
          <p:nvSpPr>
            <p:cNvPr id="25" name="P1.1">
              <a:hlinkClick r:id="rId8" action="ppaction://hlinksldjump"/>
              <a:extLst>
                <a:ext uri="{FF2B5EF4-FFF2-40B4-BE49-F238E27FC236}">
                  <a16:creationId xmlns:a16="http://schemas.microsoft.com/office/drawing/2014/main" id="{F3892340-C0B8-4F5C-BBC2-C498658596F0}"/>
                </a:ext>
              </a:extLst>
            </p:cNvPr>
            <p:cNvSpPr txBox="1"/>
            <p:nvPr userDrawn="1"/>
          </p:nvSpPr>
          <p:spPr>
            <a:xfrm>
              <a:off x="66585" y="3335739"/>
              <a:ext cx="1590475" cy="307777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4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CA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959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pag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30796" y="6356352"/>
            <a:ext cx="1219201" cy="365125"/>
          </a:xfrm>
        </p:spPr>
        <p:txBody>
          <a:bodyPr/>
          <a:lstStyle/>
          <a:p>
            <a:fld id="{413F58F6-2B7A-42ED-AC67-A31FD7FA6BCD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46849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A73074AD-6D8F-4931-B20B-006E188B8C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1602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025831D-C1FC-41DC-8E30-22D59AF7107F}"/>
              </a:ext>
            </a:extLst>
          </p:cNvPr>
          <p:cNvGrpSpPr/>
          <p:nvPr/>
        </p:nvGrpSpPr>
        <p:grpSpPr>
          <a:xfrm>
            <a:off x="10625406" y="6286885"/>
            <a:ext cx="1152128" cy="504056"/>
            <a:chOff x="8328248" y="5373216"/>
            <a:chExt cx="1152128" cy="504056"/>
          </a:xfrm>
        </p:grpSpPr>
        <p:sp>
          <p:nvSpPr>
            <p:cNvPr id="12" name="Bouton d’action : accueil 11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A5BA5FC-A829-4C37-BD81-32099CEB72BC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3" name="Bouton d’action : retour ou précédent 12">
              <a:hlinkClick r:id="" action="ppaction://hlinkshowjump?jump=previousslide" highlightClick="1"/>
              <a:extLst>
                <a:ext uri="{FF2B5EF4-FFF2-40B4-BE49-F238E27FC236}">
                  <a16:creationId xmlns:a16="http://schemas.microsoft.com/office/drawing/2014/main" id="{36A815B7-2B36-484B-B315-AE963C10CB68}"/>
                </a:ext>
              </a:extLst>
            </p:cNvPr>
            <p:cNvSpPr/>
            <p:nvPr/>
          </p:nvSpPr>
          <p:spPr>
            <a:xfrm>
              <a:off x="8328248" y="5373216"/>
              <a:ext cx="504056" cy="504056"/>
            </a:xfrm>
            <a:prstGeom prst="actionButtonBackPrevious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10404B23-D3BB-40B3-A6B3-0B4A2B0C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3" y="365125"/>
            <a:ext cx="10585177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E7A51A-EF97-4735-A102-D1915A926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4446" y="1484783"/>
            <a:ext cx="5181600" cy="480210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06396B41-4827-49EC-ABC7-3E778071E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8445" y="1484783"/>
            <a:ext cx="5181600" cy="480210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59209C1-5832-4C5A-9162-0D66B1D37DDE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71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page un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52325" y="6356352"/>
            <a:ext cx="1219201" cy="365125"/>
          </a:xfrm>
        </p:spPr>
        <p:txBody>
          <a:bodyPr/>
          <a:lstStyle/>
          <a:p>
            <a:fld id="{F7307920-C045-4145-A48A-C1E6847C4E05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68377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1" name="Espace réservé du texte 12">
            <a:extLst>
              <a:ext uri="{FF2B5EF4-FFF2-40B4-BE49-F238E27FC236}">
                <a16:creationId xmlns:a16="http://schemas.microsoft.com/office/drawing/2014/main" id="{1BCAFF9B-CE8F-49F5-A1F1-6C55698920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1602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10" name="Bouton d’action : accueil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92FF2F4-C684-4FBD-BA33-022861F72D2B}"/>
              </a:ext>
            </a:extLst>
          </p:cNvPr>
          <p:cNvSpPr/>
          <p:nvPr/>
        </p:nvSpPr>
        <p:spPr>
          <a:xfrm>
            <a:off x="11319650" y="6286885"/>
            <a:ext cx="504056" cy="504056"/>
          </a:xfrm>
          <a:prstGeom prst="actionButtonHo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9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E44AB01-B5C6-4A0D-B4F9-AC91F8D7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3" y="365125"/>
            <a:ext cx="10552243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1DF1429-8C0E-4F3C-B670-796992BDB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6132" y="1449956"/>
            <a:ext cx="5181600" cy="471534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117F8CBF-C215-464E-AFE9-292EFB18F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0131" y="1449956"/>
            <a:ext cx="5181600" cy="471534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B617F34-A40C-4E06-810F-D002E61C1C18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5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 pag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4" y="152696"/>
            <a:ext cx="10515600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332865"/>
            <a:ext cx="7880458" cy="492911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3021" y="6356352"/>
            <a:ext cx="1219201" cy="365125"/>
          </a:xfrm>
        </p:spPr>
        <p:txBody>
          <a:bodyPr/>
          <a:lstStyle/>
          <a:p>
            <a:fld id="{BED79E7B-A3B9-4467-A2D9-753FF1333E2D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073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2" name="Espace réservé du texte 12">
            <a:extLst>
              <a:ext uri="{FF2B5EF4-FFF2-40B4-BE49-F238E27FC236}">
                <a16:creationId xmlns:a16="http://schemas.microsoft.com/office/drawing/2014/main" id="{B0F74D4A-E5D2-402E-9F1F-DFB639E4A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2424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52B6A2-7992-4CE7-9300-3A85DAA9EFFF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CFE5BFB7-24E8-4E39-90E3-ECA68F7B52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4340" y="1325245"/>
            <a:ext cx="2539365" cy="16922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4" name="Espace réservé pour une image  10">
            <a:extLst>
              <a:ext uri="{FF2B5EF4-FFF2-40B4-BE49-F238E27FC236}">
                <a16:creationId xmlns:a16="http://schemas.microsoft.com/office/drawing/2014/main" id="{DBE2DE53-170A-4F02-A94D-AB1BCFD393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94340" y="3172898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5" name="Espace réservé pour une image  10">
            <a:extLst>
              <a:ext uri="{FF2B5EF4-FFF2-40B4-BE49-F238E27FC236}">
                <a16:creationId xmlns:a16="http://schemas.microsoft.com/office/drawing/2014/main" id="{5124B22A-32FA-41A6-BFAE-5BBA30E9D2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4259" y="4791316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18F649F-EAE1-4C4F-B1AA-B29540AE7E2F}"/>
              </a:ext>
            </a:extLst>
          </p:cNvPr>
          <p:cNvGrpSpPr/>
          <p:nvPr userDrawn="1"/>
        </p:nvGrpSpPr>
        <p:grpSpPr>
          <a:xfrm>
            <a:off x="10625406" y="6286885"/>
            <a:ext cx="1152128" cy="504056"/>
            <a:chOff x="8328248" y="5373216"/>
            <a:chExt cx="1152128" cy="504056"/>
          </a:xfrm>
        </p:grpSpPr>
        <p:sp>
          <p:nvSpPr>
            <p:cNvPr id="18" name="Bouton d’action : accueil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4F8F4E76-0A69-4797-B3FE-55490EFDD778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9" name="Bouton d’action : retour ou précédent 18">
              <a:hlinkClick r:id="" action="ppaction://hlinkshowjump?jump=previousslide" highlightClick="1"/>
              <a:extLst>
                <a:ext uri="{FF2B5EF4-FFF2-40B4-BE49-F238E27FC236}">
                  <a16:creationId xmlns:a16="http://schemas.microsoft.com/office/drawing/2014/main" id="{97826420-CF2C-44ED-9EA1-B163843E03AA}"/>
                </a:ext>
              </a:extLst>
            </p:cNvPr>
            <p:cNvSpPr/>
            <p:nvPr/>
          </p:nvSpPr>
          <p:spPr>
            <a:xfrm>
              <a:off x="8328248" y="5373216"/>
              <a:ext cx="504056" cy="504056"/>
            </a:xfrm>
            <a:prstGeom prst="actionButtonBackPrevious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</p:spTree>
    <p:extLst>
      <p:ext uri="{BB962C8B-B14F-4D97-AF65-F5344CB8AC3E}">
        <p14:creationId xmlns:p14="http://schemas.microsoft.com/office/powerpoint/2010/main" val="41293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 page déb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4" y="152696"/>
            <a:ext cx="10515600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332865"/>
            <a:ext cx="7880458" cy="492911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3021" y="6356352"/>
            <a:ext cx="1219201" cy="365125"/>
          </a:xfrm>
        </p:spPr>
        <p:txBody>
          <a:bodyPr/>
          <a:lstStyle/>
          <a:p>
            <a:fld id="{4491CF0A-0107-4703-8D05-50C6B0FEDD9E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073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2" name="Espace réservé du texte 12">
            <a:extLst>
              <a:ext uri="{FF2B5EF4-FFF2-40B4-BE49-F238E27FC236}">
                <a16:creationId xmlns:a16="http://schemas.microsoft.com/office/drawing/2014/main" id="{B0F74D4A-E5D2-402E-9F1F-DFB639E4A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2424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7BBBF92-CA7A-43C5-821E-DB9FC3D1CB52}"/>
              </a:ext>
            </a:extLst>
          </p:cNvPr>
          <p:cNvGrpSpPr/>
          <p:nvPr/>
        </p:nvGrpSpPr>
        <p:grpSpPr>
          <a:xfrm>
            <a:off x="10649266" y="6286885"/>
            <a:ext cx="1152128" cy="504056"/>
            <a:chOff x="8976320" y="5373216"/>
            <a:chExt cx="1152128" cy="504056"/>
          </a:xfrm>
        </p:grpSpPr>
        <p:sp>
          <p:nvSpPr>
            <p:cNvPr id="9" name="Bouton d’action : avant ou précédent 8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C4BB9D8F-8FC6-40CB-B767-B87EE00C8807}"/>
                </a:ext>
              </a:extLst>
            </p:cNvPr>
            <p:cNvSpPr/>
            <p:nvPr/>
          </p:nvSpPr>
          <p:spPr>
            <a:xfrm>
              <a:off x="9624392" y="5373216"/>
              <a:ext cx="504056" cy="504056"/>
            </a:xfrm>
            <a:prstGeom prst="actionButtonForwardNex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0" name="Bouton d’action : accueil 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2FF2F4-C684-4FBD-BA33-022861F72D2B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52B6A2-7992-4CE7-9300-3A85DAA9EFFF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CFE5BFB7-24E8-4E39-90E3-ECA68F7B52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4340" y="1325245"/>
            <a:ext cx="2539365" cy="16922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4" name="Espace réservé pour une image  10">
            <a:extLst>
              <a:ext uri="{FF2B5EF4-FFF2-40B4-BE49-F238E27FC236}">
                <a16:creationId xmlns:a16="http://schemas.microsoft.com/office/drawing/2014/main" id="{DBE2DE53-170A-4F02-A94D-AB1BCFD393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94340" y="3172898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5" name="Espace réservé pour une image  10">
            <a:extLst>
              <a:ext uri="{FF2B5EF4-FFF2-40B4-BE49-F238E27FC236}">
                <a16:creationId xmlns:a16="http://schemas.microsoft.com/office/drawing/2014/main" id="{5124B22A-32FA-41A6-BFAE-5BBA30E9D2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4259" y="4791316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2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 page interme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4" y="152696"/>
            <a:ext cx="10515600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332865"/>
            <a:ext cx="7880458" cy="492911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3021" y="6356352"/>
            <a:ext cx="1219201" cy="365125"/>
          </a:xfrm>
        </p:spPr>
        <p:txBody>
          <a:bodyPr/>
          <a:lstStyle/>
          <a:p>
            <a:fld id="{E702B406-C263-40CD-9F0E-DF3D3837644B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073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2" name="Espace réservé du texte 12">
            <a:extLst>
              <a:ext uri="{FF2B5EF4-FFF2-40B4-BE49-F238E27FC236}">
                <a16:creationId xmlns:a16="http://schemas.microsoft.com/office/drawing/2014/main" id="{B0F74D4A-E5D2-402E-9F1F-DFB639E4A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2424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52B6A2-7992-4CE7-9300-3A85DAA9EFFF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CFE5BFB7-24E8-4E39-90E3-ECA68F7B52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4340" y="1325245"/>
            <a:ext cx="2539365" cy="16922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4" name="Espace réservé pour une image  10">
            <a:extLst>
              <a:ext uri="{FF2B5EF4-FFF2-40B4-BE49-F238E27FC236}">
                <a16:creationId xmlns:a16="http://schemas.microsoft.com/office/drawing/2014/main" id="{DBE2DE53-170A-4F02-A94D-AB1BCFD393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94340" y="3172898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5" name="Espace réservé pour une image  10">
            <a:extLst>
              <a:ext uri="{FF2B5EF4-FFF2-40B4-BE49-F238E27FC236}">
                <a16:creationId xmlns:a16="http://schemas.microsoft.com/office/drawing/2014/main" id="{5124B22A-32FA-41A6-BFAE-5BBA30E9D2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4259" y="4791316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4E774CF-48ED-43C8-A197-3DE7C1046950}"/>
              </a:ext>
            </a:extLst>
          </p:cNvPr>
          <p:cNvGrpSpPr/>
          <p:nvPr userDrawn="1"/>
        </p:nvGrpSpPr>
        <p:grpSpPr>
          <a:xfrm>
            <a:off x="10033007" y="6286885"/>
            <a:ext cx="1800200" cy="504056"/>
            <a:chOff x="8328248" y="5373216"/>
            <a:chExt cx="1800200" cy="504056"/>
          </a:xfrm>
        </p:grpSpPr>
        <p:sp>
          <p:nvSpPr>
            <p:cNvPr id="18" name="Bouton d’action : avant ou précédent 17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08FEC610-7CC5-4A84-B575-878228D24FBE}"/>
                </a:ext>
              </a:extLst>
            </p:cNvPr>
            <p:cNvSpPr/>
            <p:nvPr/>
          </p:nvSpPr>
          <p:spPr>
            <a:xfrm>
              <a:off x="9624392" y="5373216"/>
              <a:ext cx="504056" cy="504056"/>
            </a:xfrm>
            <a:prstGeom prst="actionButtonForwardNex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19" name="Bouton d’action : accueil 1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B6C82F8-5A62-4D8A-8B54-AC0A2B28716C}"/>
                </a:ext>
              </a:extLst>
            </p:cNvPr>
            <p:cNvSpPr/>
            <p:nvPr/>
          </p:nvSpPr>
          <p:spPr>
            <a:xfrm>
              <a:off x="8976320" y="5373216"/>
              <a:ext cx="504056" cy="504056"/>
            </a:xfrm>
            <a:prstGeom prst="actionButtonHom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  <p:sp>
          <p:nvSpPr>
            <p:cNvPr id="20" name="Bouton d’action : retour ou précédent 19">
              <a:hlinkClick r:id="" action="ppaction://hlinkshowjump?jump=previousslide" highlightClick="1"/>
              <a:extLst>
                <a:ext uri="{FF2B5EF4-FFF2-40B4-BE49-F238E27FC236}">
                  <a16:creationId xmlns:a16="http://schemas.microsoft.com/office/drawing/2014/main" id="{4D02D9EC-DC38-4729-9C06-A4D55E9CF7B4}"/>
                </a:ext>
              </a:extLst>
            </p:cNvPr>
            <p:cNvSpPr/>
            <p:nvPr/>
          </p:nvSpPr>
          <p:spPr>
            <a:xfrm>
              <a:off x="8328248" y="5373216"/>
              <a:ext cx="504056" cy="504056"/>
            </a:xfrm>
            <a:prstGeom prst="actionButtonBackPrevious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9"/>
            </a:p>
          </p:txBody>
        </p:sp>
      </p:grpSp>
    </p:spTree>
    <p:extLst>
      <p:ext uri="{BB962C8B-B14F-4D97-AF65-F5344CB8AC3E}">
        <p14:creationId xmlns:p14="http://schemas.microsoft.com/office/powerpoint/2010/main" val="12260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re contenus page un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94" y="152696"/>
            <a:ext cx="10515600" cy="104765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332865"/>
            <a:ext cx="7880458" cy="4929111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3021" y="6356352"/>
            <a:ext cx="1219201" cy="365125"/>
          </a:xfrm>
        </p:spPr>
        <p:txBody>
          <a:bodyPr/>
          <a:lstStyle/>
          <a:p>
            <a:fld id="{ABED04B4-C6D5-4B84-865A-DBAB149A9962}" type="datetime1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9073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12" name="Espace réservé du texte 12">
            <a:extLst>
              <a:ext uri="{FF2B5EF4-FFF2-40B4-BE49-F238E27FC236}">
                <a16:creationId xmlns:a16="http://schemas.microsoft.com/office/drawing/2014/main" id="{B0F74D4A-E5D2-402E-9F1F-DFB639E4A0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242400"/>
            <a:ext cx="12192000" cy="378924"/>
          </a:xfrm>
          <a:solidFill>
            <a:srgbClr val="6A8093"/>
          </a:solidFill>
        </p:spPr>
        <p:txBody>
          <a:bodyPr>
            <a:normAutofit/>
          </a:bodyPr>
          <a:lstStyle>
            <a:lvl1pPr marL="0" indent="0">
              <a:buNone/>
              <a:defRPr sz="2399">
                <a:latin typeface="+mj-lt"/>
              </a:defRPr>
            </a:lvl1pPr>
          </a:lstStyle>
          <a:p>
            <a:pPr lvl="0"/>
            <a:r>
              <a:rPr lang="fr-FR" dirty="0"/>
              <a:t>Rappel de la section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952B6A2-7992-4CE7-9300-3A85DAA9EFFF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CFE5BFB7-24E8-4E39-90E3-ECA68F7B52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4340" y="1325245"/>
            <a:ext cx="2539365" cy="16922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4" name="Espace réservé pour une image  10">
            <a:extLst>
              <a:ext uri="{FF2B5EF4-FFF2-40B4-BE49-F238E27FC236}">
                <a16:creationId xmlns:a16="http://schemas.microsoft.com/office/drawing/2014/main" id="{DBE2DE53-170A-4F02-A94D-AB1BCFD393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94340" y="3172898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5" name="Espace réservé pour une image  10">
            <a:extLst>
              <a:ext uri="{FF2B5EF4-FFF2-40B4-BE49-F238E27FC236}">
                <a16:creationId xmlns:a16="http://schemas.microsoft.com/office/drawing/2014/main" id="{5124B22A-32FA-41A6-BFAE-5BBA30E9D2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4259" y="4791316"/>
            <a:ext cx="2539365" cy="146304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20" name="Bouton d’action : accueil 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C9E7D8D-A16C-4E04-A559-F9C12E85EF08}"/>
              </a:ext>
            </a:extLst>
          </p:cNvPr>
          <p:cNvSpPr/>
          <p:nvPr userDrawn="1"/>
        </p:nvSpPr>
        <p:spPr>
          <a:xfrm>
            <a:off x="11319650" y="6286885"/>
            <a:ext cx="504056" cy="504056"/>
          </a:xfrm>
          <a:prstGeom prst="actionButtonHo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9"/>
          </a:p>
        </p:txBody>
      </p:sp>
    </p:spTree>
    <p:extLst>
      <p:ext uri="{BB962C8B-B14F-4D97-AF65-F5344CB8AC3E}">
        <p14:creationId xmlns:p14="http://schemas.microsoft.com/office/powerpoint/2010/main" val="322254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a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07999" y="6356352"/>
            <a:ext cx="1219201" cy="365125"/>
          </a:xfrm>
        </p:spPr>
        <p:txBody>
          <a:bodyPr/>
          <a:lstStyle/>
          <a:p>
            <a:fld id="{88AB92F3-E61F-4D8C-A4B9-CCD8580CD684}" type="datetime1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24051" y="6356352"/>
            <a:ext cx="3975100" cy="365125"/>
          </a:xfrm>
        </p:spPr>
        <p:txBody>
          <a:bodyPr/>
          <a:lstStyle/>
          <a:p>
            <a:r>
              <a:rPr lang="fr-FR"/>
              <a:t>Academie de nancy-metz - 2019</a:t>
            </a:r>
          </a:p>
        </p:txBody>
      </p:sp>
      <p:sp>
        <p:nvSpPr>
          <p:cNvPr id="8" name="Bouton d’action : accueil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BAB3914-805D-4CC6-99EB-6ADB8D72D30C}"/>
              </a:ext>
            </a:extLst>
          </p:cNvPr>
          <p:cNvSpPr/>
          <p:nvPr/>
        </p:nvSpPr>
        <p:spPr>
          <a:xfrm>
            <a:off x="11253722" y="6217420"/>
            <a:ext cx="504056" cy="504056"/>
          </a:xfrm>
          <a:prstGeom prst="actionButtonHo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9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AD8A8C7-A1BB-4F47-9E7C-5F2BF73F8957}"/>
              </a:ext>
            </a:extLst>
          </p:cNvPr>
          <p:cNvSpPr txBox="1"/>
          <p:nvPr/>
        </p:nvSpPr>
        <p:spPr>
          <a:xfrm>
            <a:off x="1" y="2"/>
            <a:ext cx="12192000" cy="461665"/>
          </a:xfrm>
          <a:prstGeom prst="rect">
            <a:avLst/>
          </a:prstGeom>
          <a:solidFill>
            <a:srgbClr val="6A8093"/>
          </a:solidFill>
        </p:spPr>
        <p:txBody>
          <a:bodyPr wrap="square" rtlCol="0">
            <a:spAutoFit/>
          </a:bodyPr>
          <a:lstStyle/>
          <a:p>
            <a:r>
              <a:rPr lang="fr-FR" sz="2399" dirty="0">
                <a:latin typeface="+mj-lt"/>
              </a:rPr>
              <a:t>Aide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181D126-69D5-453E-9C3C-475741C26846}"/>
              </a:ext>
            </a:extLst>
          </p:cNvPr>
          <p:cNvSpPr txBox="1"/>
          <p:nvPr/>
        </p:nvSpPr>
        <p:spPr>
          <a:xfrm>
            <a:off x="1242178" y="540245"/>
            <a:ext cx="10515600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999" dirty="0">
                <a:latin typeface="+mj-lt"/>
              </a:rPr>
              <a:t>Modifier le titre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1386BDB-4011-472D-92F3-9E8F66A2427B}"/>
              </a:ext>
            </a:extLst>
          </p:cNvPr>
          <p:cNvSpPr txBox="1">
            <a:spLocks/>
          </p:cNvSpPr>
          <p:nvPr/>
        </p:nvSpPr>
        <p:spPr>
          <a:xfrm>
            <a:off x="638820" y="836712"/>
            <a:ext cx="57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nl-NL" sz="1200" kern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5FEF2B-248A-4F22-902B-089C3B48F2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8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F97C772E-C38B-418E-A6BD-0032E9502C7F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</p:spTree>
    <p:extLst>
      <p:ext uri="{BB962C8B-B14F-4D97-AF65-F5344CB8AC3E}">
        <p14:creationId xmlns:p14="http://schemas.microsoft.com/office/powerpoint/2010/main" val="327995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 1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6E03704-2955-47BB-9599-C5A7ED630C7D}"/>
              </a:ext>
            </a:extLst>
          </p:cNvPr>
          <p:cNvSpPr txBox="1"/>
          <p:nvPr userDrawn="1"/>
        </p:nvSpPr>
        <p:spPr>
          <a:xfrm>
            <a:off x="2384474" y="3332687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Champ d’apprentissage 1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2369F1C-D8EE-4EBF-AEE5-75CEED63CD8C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La dyspraxie en EPS : difficultés et adaptations</a:t>
            </a:r>
            <a:endParaRPr lang="nl-NL" sz="3200" dirty="0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jdelijke aanduiding voor datum 3">
            <a:extLst>
              <a:ext uri="{FF2B5EF4-FFF2-40B4-BE49-F238E27FC236}">
                <a16:creationId xmlns:a16="http://schemas.microsoft.com/office/drawing/2014/main" id="{A8A56A26-9584-47BC-B019-E75A32B4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588FA50F-9918-42F1-8B37-68059E7E750D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8" name="Tijdelijke aanduiding voor voettekst 4">
            <a:extLst>
              <a:ext uri="{FF2B5EF4-FFF2-40B4-BE49-F238E27FC236}">
                <a16:creationId xmlns:a16="http://schemas.microsoft.com/office/drawing/2014/main" id="{9D9EE066-808E-47D6-B68A-3F0FEAAC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CFDD5305-F9E3-485D-BD05-FE899C3032A1}"/>
              </a:ext>
            </a:extLst>
          </p:cNvPr>
          <p:cNvGrpSpPr/>
          <p:nvPr userDrawn="1"/>
        </p:nvGrpSpPr>
        <p:grpSpPr>
          <a:xfrm>
            <a:off x="56143" y="3499231"/>
            <a:ext cx="1597400" cy="1557735"/>
            <a:chOff x="32837" y="1464011"/>
            <a:chExt cx="1597400" cy="1557735"/>
          </a:xfrm>
        </p:grpSpPr>
        <p:sp>
          <p:nvSpPr>
            <p:cNvPr id="40" name="P2.1">
              <a:hlinkClick r:id="rId4" action="ppaction://hlinksldjump"/>
              <a:extLst>
                <a:ext uri="{FF2B5EF4-FFF2-40B4-BE49-F238E27FC236}">
                  <a16:creationId xmlns:a16="http://schemas.microsoft.com/office/drawing/2014/main" id="{B7C6B321-0D8D-4B04-86FC-832838C2D0A3}"/>
                </a:ext>
              </a:extLst>
            </p:cNvPr>
            <p:cNvSpPr txBox="1"/>
            <p:nvPr/>
          </p:nvSpPr>
          <p:spPr>
            <a:xfrm>
              <a:off x="32837" y="1464011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athlétiques</a:t>
              </a:r>
            </a:p>
          </p:txBody>
        </p:sp>
        <p:sp>
          <p:nvSpPr>
            <p:cNvPr id="41" name="P2.2">
              <a:hlinkClick r:id="rId5" action="ppaction://hlinksldjump"/>
              <a:extLst>
                <a:ext uri="{FF2B5EF4-FFF2-40B4-BE49-F238E27FC236}">
                  <a16:creationId xmlns:a16="http://schemas.microsoft.com/office/drawing/2014/main" id="{551CC213-83CD-49EE-8244-2EC641391566}"/>
                </a:ext>
              </a:extLst>
            </p:cNvPr>
            <p:cNvSpPr txBox="1"/>
            <p:nvPr/>
          </p:nvSpPr>
          <p:spPr>
            <a:xfrm>
              <a:off x="32837" y="2317835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42" name="P2.3">
              <a:hlinkClick r:id="rId6" action="ppaction://hlinksldjump"/>
              <a:extLst>
                <a:ext uri="{FF2B5EF4-FFF2-40B4-BE49-F238E27FC236}">
                  <a16:creationId xmlns:a16="http://schemas.microsoft.com/office/drawing/2014/main" id="{D3C610A7-FC17-4EAC-A685-DB0E4700EC6D}"/>
                </a:ext>
              </a:extLst>
            </p:cNvPr>
            <p:cNvSpPr txBox="1"/>
            <p:nvPr/>
          </p:nvSpPr>
          <p:spPr>
            <a:xfrm>
              <a:off x="32837" y="1890923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aquatiques</a:t>
              </a:r>
            </a:p>
          </p:txBody>
        </p:sp>
        <p:sp>
          <p:nvSpPr>
            <p:cNvPr id="43" name="P2.4">
              <a:hlinkClick r:id="rId7" action="ppaction://hlinksldjump"/>
              <a:extLst>
                <a:ext uri="{FF2B5EF4-FFF2-40B4-BE49-F238E27FC236}">
                  <a16:creationId xmlns:a16="http://schemas.microsoft.com/office/drawing/2014/main" id="{1220A778-A8C0-4538-A139-5887062FE89D}"/>
                </a:ext>
              </a:extLst>
            </p:cNvPr>
            <p:cNvSpPr txBox="1"/>
            <p:nvPr/>
          </p:nvSpPr>
          <p:spPr>
            <a:xfrm>
              <a:off x="32837" y="2744747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77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A CA 1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0ABAF09-219E-449F-83F3-D094CA4E455A}"/>
              </a:ext>
            </a:extLst>
          </p:cNvPr>
          <p:cNvGrpSpPr/>
          <p:nvPr userDrawn="1"/>
        </p:nvGrpSpPr>
        <p:grpSpPr>
          <a:xfrm>
            <a:off x="56143" y="1441831"/>
            <a:ext cx="1597400" cy="1557735"/>
            <a:chOff x="32837" y="1464011"/>
            <a:chExt cx="1597400" cy="1557735"/>
          </a:xfrm>
        </p:grpSpPr>
        <p:sp>
          <p:nvSpPr>
            <p:cNvPr id="25" name="P2.1">
              <a:hlinkClick r:id="rId4" action="ppaction://hlinksldjump"/>
              <a:extLst>
                <a:ext uri="{FF2B5EF4-FFF2-40B4-BE49-F238E27FC236}">
                  <a16:creationId xmlns:a16="http://schemas.microsoft.com/office/drawing/2014/main" id="{D986EA37-1598-4FC3-BB02-0DA952D9A278}"/>
                </a:ext>
              </a:extLst>
            </p:cNvPr>
            <p:cNvSpPr txBox="1"/>
            <p:nvPr/>
          </p:nvSpPr>
          <p:spPr>
            <a:xfrm>
              <a:off x="32837" y="1464011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athlétiques</a:t>
              </a:r>
            </a:p>
          </p:txBody>
        </p:sp>
        <p:sp>
          <p:nvSpPr>
            <p:cNvPr id="26" name="P2.2">
              <a:hlinkClick r:id="rId5" action="ppaction://hlinksldjump"/>
              <a:extLst>
                <a:ext uri="{FF2B5EF4-FFF2-40B4-BE49-F238E27FC236}">
                  <a16:creationId xmlns:a16="http://schemas.microsoft.com/office/drawing/2014/main" id="{F4642982-8DB0-40E2-B925-8290D0B720F5}"/>
                </a:ext>
              </a:extLst>
            </p:cNvPr>
            <p:cNvSpPr txBox="1"/>
            <p:nvPr/>
          </p:nvSpPr>
          <p:spPr>
            <a:xfrm>
              <a:off x="32837" y="2317835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P2.3">
              <a:hlinkClick r:id="rId6" action="ppaction://hlinksldjump"/>
              <a:extLst>
                <a:ext uri="{FF2B5EF4-FFF2-40B4-BE49-F238E27FC236}">
                  <a16:creationId xmlns:a16="http://schemas.microsoft.com/office/drawing/2014/main" id="{90B7BA76-43BA-4C3A-BF11-FFA24A7FC259}"/>
                </a:ext>
              </a:extLst>
            </p:cNvPr>
            <p:cNvSpPr txBox="1"/>
            <p:nvPr/>
          </p:nvSpPr>
          <p:spPr>
            <a:xfrm>
              <a:off x="32837" y="1890923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200" b="1" cap="none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rial Narrow" panose="020B0606020202030204" pitchFamily="34" charset="0"/>
                </a:rPr>
                <a:t>Activités aquatiques</a:t>
              </a:r>
            </a:p>
          </p:txBody>
        </p:sp>
        <p:sp>
          <p:nvSpPr>
            <p:cNvPr id="28" name="P2.4">
              <a:hlinkClick r:id="rId7" action="ppaction://hlinksldjump"/>
              <a:extLst>
                <a:ext uri="{FF2B5EF4-FFF2-40B4-BE49-F238E27FC236}">
                  <a16:creationId xmlns:a16="http://schemas.microsoft.com/office/drawing/2014/main" id="{B58DD2C6-2B0A-4755-B165-40DD4A200C31}"/>
                </a:ext>
              </a:extLst>
            </p:cNvPr>
            <p:cNvSpPr txBox="1"/>
            <p:nvPr/>
          </p:nvSpPr>
          <p:spPr>
            <a:xfrm>
              <a:off x="32837" y="2744747"/>
              <a:ext cx="1597400" cy="276999"/>
            </a:xfrm>
            <a:prstGeom prst="rect">
              <a:avLst/>
            </a:prstGeom>
            <a:solidFill>
              <a:schemeClr val="dk1">
                <a:alpha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endParaRPr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BF5B01B0-E1D9-4607-99C4-36DDC71ADDE4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</p:spTree>
    <p:extLst>
      <p:ext uri="{BB962C8B-B14F-4D97-AF65-F5344CB8AC3E}">
        <p14:creationId xmlns:p14="http://schemas.microsoft.com/office/powerpoint/2010/main" val="346015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 2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6E03704-2955-47BB-9599-C5A7ED630C7D}"/>
              </a:ext>
            </a:extLst>
          </p:cNvPr>
          <p:cNvSpPr txBox="1"/>
          <p:nvPr userDrawn="1"/>
        </p:nvSpPr>
        <p:spPr>
          <a:xfrm>
            <a:off x="2384474" y="3332687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Champ d’apprentissage 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FD3B82C-FE3E-4BA9-91E2-FBD88D1AAAFE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La dyspraxie en EPS : difficultés et adaptations</a:t>
            </a:r>
            <a:endParaRPr lang="nl-NL" sz="3200" dirty="0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00F3B515-5064-4AE3-96F5-6522B168C4B4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EF9125C4-1169-4EFF-A1F0-BA4F2196D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8" name="Tijdelijke aanduiding voor datum 3">
            <a:extLst>
              <a:ext uri="{FF2B5EF4-FFF2-40B4-BE49-F238E27FC236}">
                <a16:creationId xmlns:a16="http://schemas.microsoft.com/office/drawing/2014/main" id="{7E4CD39D-CABA-4F17-ADA3-AD67F374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3EB6AA57-2698-4FDB-A5D8-5C2DDD0F7E7F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9" name="Tijdelijke aanduiding voor voettekst 4">
            <a:extLst>
              <a:ext uri="{FF2B5EF4-FFF2-40B4-BE49-F238E27FC236}">
                <a16:creationId xmlns:a16="http://schemas.microsoft.com/office/drawing/2014/main" id="{1E0192EE-BA55-44B0-B482-41872358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41" name="P2.1">
            <a:hlinkClick r:id="rId4" action="ppaction://hlinksldjump"/>
            <a:extLst>
              <a:ext uri="{FF2B5EF4-FFF2-40B4-BE49-F238E27FC236}">
                <a16:creationId xmlns:a16="http://schemas.microsoft.com/office/drawing/2014/main" id="{1873C204-455B-499C-A97C-84C7262F92BB}"/>
              </a:ext>
            </a:extLst>
          </p:cNvPr>
          <p:cNvSpPr txBox="1"/>
          <p:nvPr/>
        </p:nvSpPr>
        <p:spPr>
          <a:xfrm>
            <a:off x="56143" y="3826891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Course d’orientation</a:t>
            </a:r>
          </a:p>
        </p:txBody>
      </p:sp>
      <p:sp>
        <p:nvSpPr>
          <p:cNvPr id="19" name="P2.1">
            <a:hlinkClick r:id="rId5" action="ppaction://hlinksldjump"/>
            <a:extLst>
              <a:ext uri="{FF2B5EF4-FFF2-40B4-BE49-F238E27FC236}">
                <a16:creationId xmlns:a16="http://schemas.microsoft.com/office/drawing/2014/main" id="{8CB6A591-5086-496D-BA09-FDBC99F1C72F}"/>
              </a:ext>
            </a:extLst>
          </p:cNvPr>
          <p:cNvSpPr txBox="1"/>
          <p:nvPr userDrawn="1"/>
        </p:nvSpPr>
        <p:spPr>
          <a:xfrm>
            <a:off x="56143" y="4207162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2"/>
                </a:solidFill>
                <a:latin typeface="Arial Narrow" panose="020B0606020202030204" pitchFamily="34" charset="0"/>
              </a:rPr>
              <a:t>Escalade</a:t>
            </a:r>
            <a:endParaRPr lang="fr-FR" sz="1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5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A CA 2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FE20EDAE-12A2-41CB-B512-825D500C71C8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  <p:sp>
        <p:nvSpPr>
          <p:cNvPr id="19" name="P2.1">
            <a:hlinkClick r:id="rId4" action="ppaction://hlinksldjump"/>
            <a:extLst>
              <a:ext uri="{FF2B5EF4-FFF2-40B4-BE49-F238E27FC236}">
                <a16:creationId xmlns:a16="http://schemas.microsoft.com/office/drawing/2014/main" id="{67983C0C-CA2A-4A95-A4A4-AF91085E6CE1}"/>
              </a:ext>
            </a:extLst>
          </p:cNvPr>
          <p:cNvSpPr txBox="1"/>
          <p:nvPr userDrawn="1"/>
        </p:nvSpPr>
        <p:spPr>
          <a:xfrm>
            <a:off x="56143" y="1441831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Course d’orientation</a:t>
            </a:r>
          </a:p>
        </p:txBody>
      </p:sp>
      <p:sp>
        <p:nvSpPr>
          <p:cNvPr id="20" name="P2.1">
            <a:hlinkClick r:id="rId5" action="ppaction://hlinksldjump"/>
            <a:extLst>
              <a:ext uri="{FF2B5EF4-FFF2-40B4-BE49-F238E27FC236}">
                <a16:creationId xmlns:a16="http://schemas.microsoft.com/office/drawing/2014/main" id="{79D6B765-0DDB-444D-933F-10F688680792}"/>
              </a:ext>
            </a:extLst>
          </p:cNvPr>
          <p:cNvSpPr txBox="1"/>
          <p:nvPr userDrawn="1"/>
        </p:nvSpPr>
        <p:spPr>
          <a:xfrm>
            <a:off x="56143" y="1822102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2"/>
                </a:solidFill>
                <a:latin typeface="Arial Narrow" panose="020B0606020202030204" pitchFamily="34" charset="0"/>
              </a:rPr>
              <a:t>Escalade</a:t>
            </a:r>
            <a:endParaRPr lang="fr-FR" sz="1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2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 3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582401" y="5638800"/>
            <a:ext cx="6096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11277601" y="5638800"/>
            <a:ext cx="3048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0" name="Rechthoek 9"/>
          <p:cNvSpPr/>
          <p:nvPr/>
        </p:nvSpPr>
        <p:spPr>
          <a:xfrm>
            <a:off x="1714209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12" name="Rechthoek 11"/>
          <p:cNvSpPr/>
          <p:nvPr/>
        </p:nvSpPr>
        <p:spPr>
          <a:xfrm>
            <a:off x="1708411" y="5638800"/>
            <a:ext cx="1048359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23238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6E03704-2955-47BB-9599-C5A7ED630C7D}"/>
              </a:ext>
            </a:extLst>
          </p:cNvPr>
          <p:cNvSpPr txBox="1"/>
          <p:nvPr userDrawn="1"/>
        </p:nvSpPr>
        <p:spPr>
          <a:xfrm>
            <a:off x="2384474" y="3332687"/>
            <a:ext cx="8216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Euphemia" panose="020B0503040102020104" pitchFamily="34" charset="0"/>
              </a:rPr>
              <a:t>Champ d’apprentissage 3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FD3B82C-FE3E-4BA9-91E2-FBD88D1AAAFE}"/>
              </a:ext>
            </a:extLst>
          </p:cNvPr>
          <p:cNvSpPr txBox="1"/>
          <p:nvPr userDrawn="1"/>
        </p:nvSpPr>
        <p:spPr>
          <a:xfrm>
            <a:off x="2449683" y="4219061"/>
            <a:ext cx="839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/>
              <a:t>La dyspraxie en EPS : difficultés et adaptations</a:t>
            </a:r>
            <a:endParaRPr lang="nl-NL" sz="3200" dirty="0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00F3B515-5064-4AE3-96F5-6522B168C4B4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EF9125C4-1169-4EFF-A1F0-BA4F2196D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8" name="Tijdelijke aanduiding voor datum 3">
            <a:extLst>
              <a:ext uri="{FF2B5EF4-FFF2-40B4-BE49-F238E27FC236}">
                <a16:creationId xmlns:a16="http://schemas.microsoft.com/office/drawing/2014/main" id="{7E4CD39D-CABA-4F17-ADA3-AD67F374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5344" y="6356486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fld id="{3EB6AA57-2698-4FDB-A5D8-5C2DDD0F7E7F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39" name="Tijdelijke aanduiding voor voettekst 4">
            <a:extLst>
              <a:ext uri="{FF2B5EF4-FFF2-40B4-BE49-F238E27FC236}">
                <a16:creationId xmlns:a16="http://schemas.microsoft.com/office/drawing/2014/main" id="{1E0192EE-BA55-44B0-B482-41872358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807" y="6356486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bg1"/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41" name="P2.1">
            <a:hlinkClick r:id="rId4" action="ppaction://hlinksldjump"/>
            <a:extLst>
              <a:ext uri="{FF2B5EF4-FFF2-40B4-BE49-F238E27FC236}">
                <a16:creationId xmlns:a16="http://schemas.microsoft.com/office/drawing/2014/main" id="{1873C204-455B-499C-A97C-84C7262F92BB}"/>
              </a:ext>
            </a:extLst>
          </p:cNvPr>
          <p:cNvSpPr txBox="1"/>
          <p:nvPr/>
        </p:nvSpPr>
        <p:spPr>
          <a:xfrm>
            <a:off x="56143" y="3826891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Danse</a:t>
            </a:r>
          </a:p>
        </p:txBody>
      </p:sp>
      <p:sp>
        <p:nvSpPr>
          <p:cNvPr id="19" name="P2.1">
            <a:hlinkClick r:id="rId5" action="ppaction://hlinksldjump"/>
            <a:extLst>
              <a:ext uri="{FF2B5EF4-FFF2-40B4-BE49-F238E27FC236}">
                <a16:creationId xmlns:a16="http://schemas.microsoft.com/office/drawing/2014/main" id="{8CB6A591-5086-496D-BA09-FDBC99F1C72F}"/>
              </a:ext>
            </a:extLst>
          </p:cNvPr>
          <p:cNvSpPr txBox="1"/>
          <p:nvPr userDrawn="1"/>
        </p:nvSpPr>
        <p:spPr>
          <a:xfrm>
            <a:off x="56143" y="4207162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2"/>
                </a:solidFill>
                <a:latin typeface="Arial Narrow" panose="020B0606020202030204" pitchFamily="34" charset="0"/>
              </a:rPr>
              <a:t>Gymnastique</a:t>
            </a:r>
            <a:endParaRPr lang="fr-FR" sz="1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8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SA CA 3 Menu vertical gauche sous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17145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3" name="Rechte verbindingslijn 12"/>
          <p:cNvCxnSpPr/>
          <p:nvPr/>
        </p:nvCxnSpPr>
        <p:spPr bwMode="white">
          <a:xfrm>
            <a:off x="11576308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-3" y="5643132"/>
            <a:ext cx="1708413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5" name="Rechte verbindingslijn 14"/>
          <p:cNvCxnSpPr/>
          <p:nvPr userDrawn="1"/>
        </p:nvCxnSpPr>
        <p:spPr bwMode="white">
          <a:xfrm>
            <a:off x="171450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cxnSpLocks/>
          </p:cNvCxnSpPr>
          <p:nvPr/>
        </p:nvCxnSpPr>
        <p:spPr bwMode="white">
          <a:xfrm>
            <a:off x="1" y="5631204"/>
            <a:ext cx="17084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53216" y="6309419"/>
            <a:ext cx="609600" cy="365125"/>
          </a:xfrm>
        </p:spPr>
        <p:txBody>
          <a:bodyPr/>
          <a:lstStyle>
            <a:lvl1pPr algn="ctr" latinLnBrk="0">
              <a:defRPr lang="nl-NL">
                <a:solidFill>
                  <a:schemeClr val="bg1"/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5" name="P2.6">
            <a:hlinkClick r:id="rId2" action="ppaction://hlinksldjump"/>
            <a:extLst>
              <a:ext uri="{FF2B5EF4-FFF2-40B4-BE49-F238E27FC236}">
                <a16:creationId xmlns:a16="http://schemas.microsoft.com/office/drawing/2014/main" id="{F3B9F689-914F-4E27-8901-80268804C259}"/>
              </a:ext>
            </a:extLst>
          </p:cNvPr>
          <p:cNvSpPr txBox="1"/>
          <p:nvPr userDrawn="1"/>
        </p:nvSpPr>
        <p:spPr>
          <a:xfrm>
            <a:off x="58405" y="5277699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Retour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CE5AD0C-A389-47C9-9541-125E5CAEF6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35" y="49287"/>
            <a:ext cx="1072231" cy="1248972"/>
          </a:xfrm>
          <a:prstGeom prst="rect">
            <a:avLst/>
          </a:prstGeom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C6C31BA5-622B-4F9A-9510-CDF28FCD439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767839" y="49790"/>
            <a:ext cx="10365755" cy="48361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396E684-50BA-4F50-91CB-F32D7DFED068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1758461" y="965439"/>
            <a:ext cx="5030496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  <a:ea typeface="Cambria" panose="02040503050406030204" pitchFamily="18" charset="0"/>
              </a:defRPr>
            </a:lvl1pPr>
            <a:lvl2pPr>
              <a:defRPr sz="1600">
                <a:latin typeface="Century Gothic" panose="020B0502020202020204" pitchFamily="34" charset="0"/>
                <a:ea typeface="Cambria" panose="02040503050406030204" pitchFamily="18" charset="0"/>
              </a:defRPr>
            </a:lvl2pPr>
            <a:lvl3pPr>
              <a:defRPr sz="1400">
                <a:latin typeface="Century Gothic" panose="020B0502020202020204" pitchFamily="34" charset="0"/>
                <a:ea typeface="Cambria" panose="02040503050406030204" pitchFamily="18" charset="0"/>
              </a:defRPr>
            </a:lvl3pPr>
            <a:lvl4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4pPr>
            <a:lvl5pPr>
              <a:defRPr sz="1200">
                <a:latin typeface="Century Gothic" panose="020B0502020202020204" pitchFamily="34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EE81AF5-CB7B-4ED6-B2B7-5B67BF7F4156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941356" y="965439"/>
            <a:ext cx="5181600" cy="5260102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8C5D26D-0F42-41E3-9D9C-977DD1A1B61C}"/>
              </a:ext>
            </a:extLst>
          </p:cNvPr>
          <p:cNvSpPr txBox="1"/>
          <p:nvPr userDrawn="1"/>
        </p:nvSpPr>
        <p:spPr>
          <a:xfrm>
            <a:off x="1758461" y="596106"/>
            <a:ext cx="503049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Les problèmes rencontrés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7E7C1D9-D32B-4437-AB1A-A258193BA312}"/>
              </a:ext>
            </a:extLst>
          </p:cNvPr>
          <p:cNvSpPr txBox="1"/>
          <p:nvPr userDrawn="1"/>
        </p:nvSpPr>
        <p:spPr>
          <a:xfrm>
            <a:off x="6941356" y="596106"/>
            <a:ext cx="518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Adaptations envisageables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3" name="Tijdelijke aanduiding voor datum 3">
            <a:extLst>
              <a:ext uri="{FF2B5EF4-FFF2-40B4-BE49-F238E27FC236}">
                <a16:creationId xmlns:a16="http://schemas.microsoft.com/office/drawing/2014/main" id="{5D030BC1-9BF2-4692-906A-07FE62F4DA6A}"/>
              </a:ext>
            </a:extLst>
          </p:cNvPr>
          <p:cNvSpPr txBox="1">
            <a:spLocks/>
          </p:cNvSpPr>
          <p:nvPr userDrawn="1"/>
        </p:nvSpPr>
        <p:spPr>
          <a:xfrm>
            <a:off x="2355344" y="6356486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nl-NL" sz="1200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49A43A-09C4-43F0-A7EF-8B0FD8713896}" type="datetime1">
              <a:rPr lang="fr-FR" smtClean="0"/>
              <a:pPr/>
              <a:t>20/06/2019</a:t>
            </a:fld>
            <a:endParaRPr lang="fr-FR" dirty="0"/>
          </a:p>
        </p:txBody>
      </p:sp>
      <p:sp>
        <p:nvSpPr>
          <p:cNvPr id="45" name="Tijdelijke aanduiding voor datum 3">
            <a:extLst>
              <a:ext uri="{FF2B5EF4-FFF2-40B4-BE49-F238E27FC236}">
                <a16:creationId xmlns:a16="http://schemas.microsoft.com/office/drawing/2014/main" id="{9DE2B0AA-DE2A-413A-A76E-874085A8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68763" y="6370059"/>
            <a:ext cx="1219201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fld id="{FE20EDAE-12A2-41CB-B512-825D500C71C8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46" name="Tijdelijke aanduiding voor voettekst 4">
            <a:extLst>
              <a:ext uri="{FF2B5EF4-FFF2-40B4-BE49-F238E27FC236}">
                <a16:creationId xmlns:a16="http://schemas.microsoft.com/office/drawing/2014/main" id="{F60EADF5-83E2-4EBF-B6FC-24AFDBB5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85226" y="6370059"/>
            <a:ext cx="3975100" cy="365125"/>
          </a:xfrm>
        </p:spPr>
        <p:txBody>
          <a:bodyPr/>
          <a:lstStyle>
            <a:lvl1pPr latinLnBrk="0">
              <a:defRPr lang="nl-N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Academie de </a:t>
            </a:r>
            <a:r>
              <a:rPr lang="fr-FR" dirty="0" err="1"/>
              <a:t>nancy-metz</a:t>
            </a:r>
            <a:r>
              <a:rPr lang="fr-FR" dirty="0"/>
              <a:t> - 2019</a:t>
            </a:r>
          </a:p>
        </p:txBody>
      </p:sp>
      <p:sp>
        <p:nvSpPr>
          <p:cNvPr id="19" name="P2.1">
            <a:hlinkClick r:id="rId4" action="ppaction://hlinksldjump"/>
            <a:extLst>
              <a:ext uri="{FF2B5EF4-FFF2-40B4-BE49-F238E27FC236}">
                <a16:creationId xmlns:a16="http://schemas.microsoft.com/office/drawing/2014/main" id="{67983C0C-CA2A-4A95-A4A4-AF91085E6CE1}"/>
              </a:ext>
            </a:extLst>
          </p:cNvPr>
          <p:cNvSpPr txBox="1"/>
          <p:nvPr userDrawn="1"/>
        </p:nvSpPr>
        <p:spPr>
          <a:xfrm>
            <a:off x="56143" y="1441831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Narrow" panose="020B0606020202030204" pitchFamily="34" charset="0"/>
              </a:rPr>
              <a:t>Danse</a:t>
            </a:r>
          </a:p>
        </p:txBody>
      </p:sp>
      <p:sp>
        <p:nvSpPr>
          <p:cNvPr id="20" name="P2.1">
            <a:hlinkClick r:id="rId5" action="ppaction://hlinksldjump"/>
            <a:extLst>
              <a:ext uri="{FF2B5EF4-FFF2-40B4-BE49-F238E27FC236}">
                <a16:creationId xmlns:a16="http://schemas.microsoft.com/office/drawing/2014/main" id="{79D6B765-0DDB-444D-933F-10F688680792}"/>
              </a:ext>
            </a:extLst>
          </p:cNvPr>
          <p:cNvSpPr txBox="1"/>
          <p:nvPr userDrawn="1"/>
        </p:nvSpPr>
        <p:spPr>
          <a:xfrm>
            <a:off x="56143" y="1822102"/>
            <a:ext cx="1597400" cy="276999"/>
          </a:xfrm>
          <a:prstGeom prst="rect">
            <a:avLst/>
          </a:prstGeom>
          <a:solidFill>
            <a:schemeClr val="dk1">
              <a:alpha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2"/>
                </a:solidFill>
                <a:latin typeface="Arial Narrow" panose="020B0606020202030204" pitchFamily="34" charset="0"/>
              </a:rPr>
              <a:t>Gymnastique</a:t>
            </a:r>
            <a:endParaRPr lang="fr-FR" sz="1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3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nl-NL" sz="1800" dirty="0"/>
          </a:p>
        </p:txBody>
      </p:sp>
      <p:sp>
        <p:nvSpPr>
          <p:cNvPr id="8" name="Rechthoek 7"/>
          <p:cNvSpPr/>
          <p:nvPr/>
        </p:nvSpPr>
        <p:spPr>
          <a:xfrm>
            <a:off x="631828" y="0"/>
            <a:ext cx="609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sp>
        <p:nvSpPr>
          <p:cNvPr id="9" name="Rechthoek 8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nl-NL" sz="1800" dirty="0"/>
          </a:p>
        </p:txBody>
      </p:sp>
      <p:cxnSp>
        <p:nvCxnSpPr>
          <p:cNvPr id="14" name="Rechte verbindingslijn 13"/>
          <p:cNvCxnSpPr/>
          <p:nvPr/>
        </p:nvCxnSpPr>
        <p:spPr bwMode="white">
          <a:xfrm>
            <a:off x="617304" y="736219"/>
            <a:ext cx="60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 bwMode="white">
          <a:xfrm>
            <a:off x="617304" y="1345819"/>
            <a:ext cx="609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 bwMode="white">
          <a:xfrm>
            <a:off x="61730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93852" y="177801"/>
            <a:ext cx="9785349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93852" y="1600200"/>
            <a:ext cx="978534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181600" y="6356352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56FD9DC5-B341-466B-A8F7-11FFE49A72C3}" type="datetime1">
              <a:rPr lang="fr-FR" smtClean="0"/>
              <a:t>20/06/2019</a:t>
            </a:fld>
            <a:endParaRPr lang="fr-FR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597652" y="6356352"/>
            <a:ext cx="397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769601" y="635635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239F06EC-57B3-451A-8333-8C33709C35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05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829" r:id="rId2"/>
    <p:sldLayoutId id="2147483840" r:id="rId3"/>
    <p:sldLayoutId id="2147483830" r:id="rId4"/>
    <p:sldLayoutId id="2147483834" r:id="rId5"/>
    <p:sldLayoutId id="2147483841" r:id="rId6"/>
    <p:sldLayoutId id="2147483835" r:id="rId7"/>
    <p:sldLayoutId id="2147483831" r:id="rId8"/>
    <p:sldLayoutId id="2147483842" r:id="rId9"/>
    <p:sldLayoutId id="2147483832" r:id="rId10"/>
    <p:sldLayoutId id="2147483837" r:id="rId11"/>
    <p:sldLayoutId id="2147483833" r:id="rId12"/>
    <p:sldLayoutId id="2147483838" r:id="rId13"/>
    <p:sldLayoutId id="2147483810" r:id="rId14"/>
    <p:sldLayoutId id="2147483827" r:id="rId15"/>
    <p:sldLayoutId id="2147483828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23" r:id="rId22"/>
    <p:sldLayoutId id="2147483821" r:id="rId23"/>
    <p:sldLayoutId id="2147483822" r:id="rId24"/>
    <p:sldLayoutId id="2147483824" r:id="rId25"/>
    <p:sldLayoutId id="2147483819" r:id="rId2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lang="nl-N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lang="nl-N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lang="nl-NL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D235E0-A830-4236-B1CB-0A87A8A1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78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Escalade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La coordination bras jambes</a:t>
            </a:r>
          </a:p>
          <a:p>
            <a:pPr lvl="0"/>
            <a:r>
              <a:rPr lang="fr-FR" dirty="0"/>
              <a:t>La difficulté à s’estimer en danger, la non connaissance de soi</a:t>
            </a:r>
          </a:p>
          <a:p>
            <a:pPr lvl="0"/>
            <a:r>
              <a:rPr lang="fr-FR" dirty="0"/>
              <a:t>L’assurance.</a:t>
            </a:r>
          </a:p>
          <a:p>
            <a:r>
              <a:rPr lang="fr-FR" dirty="0"/>
              <a:t>L’équilibre pédestre, l’appui sur les prises.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Privilégier la grimpe et le travail en bloc</a:t>
            </a:r>
          </a:p>
          <a:p>
            <a:r>
              <a:rPr lang="fr-FR" dirty="0"/>
              <a:t>Multiplier les repères de couleur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D1149F-6C4C-44B0-96F6-9F1396A4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03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7B086105-B3D1-4961-9EA7-BCCC83DC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74151E-0310-467C-8408-953F3C8FF3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Gestion et modulation de l’énergie</a:t>
            </a:r>
          </a:p>
          <a:p>
            <a:pPr lvl="0"/>
            <a:r>
              <a:rPr lang="fr-FR" dirty="0"/>
              <a:t>Mémorisation de l’enchainement</a:t>
            </a:r>
          </a:p>
          <a:p>
            <a:r>
              <a:rPr lang="fr-FR" dirty="0"/>
              <a:t>Les idées originales ne manquent pas, mais c’est l’exprimer qui est difficile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F7D79F-A0FF-4695-BC4D-CD9AD1B2CF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Travail autour de l’improvisation, de l’émotion.</a:t>
            </a:r>
          </a:p>
          <a:p>
            <a:pPr lvl="0"/>
            <a:r>
              <a:rPr lang="fr-FR" dirty="0"/>
              <a:t>Différencier nettement les énergies (lent vite), les espaces.</a:t>
            </a:r>
          </a:p>
          <a:p>
            <a:pPr lvl="0"/>
            <a:r>
              <a:rPr lang="fr-FR" dirty="0"/>
              <a:t>Privilégier le travail de groupe, de recherche</a:t>
            </a:r>
          </a:p>
          <a:p>
            <a:pPr lvl="0"/>
            <a:r>
              <a:rPr lang="fr-FR" dirty="0"/>
              <a:t>Banaliser l’espace de manière à ce qu’une action corresponde à un lieu</a:t>
            </a:r>
          </a:p>
          <a:p>
            <a:r>
              <a:rPr lang="fr-FR" dirty="0"/>
              <a:t>Privilégier la manipulation d’un engin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DC42225-4DBC-4114-972A-298A735C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22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7B086105-B3D1-4961-9EA7-BCCC83DC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Gymnastique aux agrès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74151E-0310-467C-8408-953F3C8FF3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Risque de chute autour et sur les agrès</a:t>
            </a:r>
          </a:p>
          <a:p>
            <a:pPr lvl="0"/>
            <a:r>
              <a:rPr lang="fr-FR" dirty="0"/>
              <a:t>Problèmes d’équilibre</a:t>
            </a:r>
          </a:p>
          <a:p>
            <a:pPr lvl="0"/>
            <a:r>
              <a:rPr lang="fr-FR" dirty="0"/>
              <a:t>Enchainement d’actions possibles mais pas de coordination</a:t>
            </a:r>
          </a:p>
          <a:p>
            <a:pPr lvl="0"/>
            <a:r>
              <a:rPr lang="fr-FR" dirty="0"/>
              <a:t>L’action « impulsion 2 pieds » est difficile et doit nécessiter un apprentissage à elle toute seule.</a:t>
            </a:r>
          </a:p>
          <a:p>
            <a:r>
              <a:rPr lang="fr-FR" dirty="0"/>
              <a:t>La perte de repère en tourner et rouler est multipliée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0F7D79F-A0FF-4695-BC4D-CD9AD1B2CF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Adapter la hauteur, adapter le matériel, sécuriser l’espace</a:t>
            </a:r>
          </a:p>
          <a:p>
            <a:pPr lvl="0"/>
            <a:r>
              <a:rPr lang="fr-FR" dirty="0"/>
              <a:t>Utiliser des mousses, des gros ballons</a:t>
            </a:r>
          </a:p>
          <a:p>
            <a:r>
              <a:rPr lang="fr-FR" dirty="0"/>
              <a:t>Décomposer et verbaliser tout enchainement en plusieurs phases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DC42225-4DBC-4114-972A-298A735C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179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40EFF467-5849-4044-A43A-F36245DA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22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de combat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Gestion de l’énergie (explosive non contrôlée)</a:t>
            </a:r>
          </a:p>
          <a:p>
            <a:pPr lvl="0"/>
            <a:r>
              <a:rPr lang="fr-FR" dirty="0"/>
              <a:t>Gestion de l’émotion</a:t>
            </a:r>
          </a:p>
          <a:p>
            <a:pPr lvl="0"/>
            <a:r>
              <a:rPr lang="fr-FR" dirty="0"/>
              <a:t>Appréciation des distances / adversaire</a:t>
            </a:r>
          </a:p>
          <a:p>
            <a:pPr lvl="0"/>
            <a:r>
              <a:rPr lang="fr-FR" dirty="0"/>
              <a:t>Risque de blessure de son adversaire</a:t>
            </a:r>
          </a:p>
          <a:p>
            <a:r>
              <a:rPr lang="fr-FR" dirty="0"/>
              <a:t>Pas de projet d’action, d’anticipation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Choix d’un adversaire plus fort avec une plus grande maîtrise</a:t>
            </a:r>
          </a:p>
          <a:p>
            <a:pPr lvl="0"/>
            <a:r>
              <a:rPr lang="fr-FR" dirty="0"/>
              <a:t>Verbaliser les étapes</a:t>
            </a:r>
          </a:p>
          <a:p>
            <a:r>
              <a:rPr lang="fr-FR" dirty="0"/>
              <a:t>Décomposer le mouvement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09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Jeux de raquettes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L’anticipation coïncidence</a:t>
            </a:r>
          </a:p>
          <a:p>
            <a:pPr lvl="0"/>
            <a:r>
              <a:rPr lang="fr-FR" dirty="0"/>
              <a:t>La vitesse de l’engin</a:t>
            </a:r>
          </a:p>
          <a:p>
            <a:pPr lvl="0"/>
            <a:r>
              <a:rPr lang="fr-FR" dirty="0"/>
              <a:t>L’espace arrière</a:t>
            </a:r>
          </a:p>
          <a:p>
            <a:pPr lvl="0"/>
            <a:r>
              <a:rPr lang="fr-FR" dirty="0"/>
              <a:t>La vision centrale</a:t>
            </a:r>
          </a:p>
          <a:p>
            <a:pPr lvl="0"/>
            <a:r>
              <a:rPr lang="fr-FR" dirty="0"/>
              <a:t>L’incertitude</a:t>
            </a:r>
          </a:p>
          <a:p>
            <a:r>
              <a:rPr lang="fr-FR" dirty="0"/>
              <a:t>Pas ou peu de construction stratégique, pas de projet d’action.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1DB18A49-CE19-4735-B0FC-02AF0035F4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Varier et adapter le matériel : manche plus court, jouer avec la main, balles moins rapides,</a:t>
            </a:r>
          </a:p>
          <a:p>
            <a:pPr lvl="0"/>
            <a:r>
              <a:rPr lang="fr-FR" dirty="0"/>
              <a:t>Jeu à scratch, utiliser une potence, augmenter la hauteur du filet …</a:t>
            </a:r>
          </a:p>
          <a:p>
            <a:pPr lvl="0"/>
            <a:r>
              <a:rPr lang="fr-FR" dirty="0"/>
              <a:t>Matérialiser l’espace au sol, les limites du terrain avec des plots haut et de couleur</a:t>
            </a:r>
          </a:p>
          <a:p>
            <a:pPr lvl="0"/>
            <a:r>
              <a:rPr lang="fr-FR" dirty="0"/>
              <a:t>Privilégier le jeu haut</a:t>
            </a:r>
          </a:p>
          <a:p>
            <a:pPr lvl="0"/>
            <a:r>
              <a:rPr lang="fr-FR" dirty="0"/>
              <a:t>Jeu de couloir en longueur pour permettre la rotation des épaules</a:t>
            </a:r>
          </a:p>
          <a:p>
            <a:pPr lvl="0"/>
            <a:r>
              <a:rPr lang="fr-FR" dirty="0"/>
              <a:t>Diminuer la taille de son terrain (voire 1 zone centrale) pour limiter ses déplacements</a:t>
            </a:r>
          </a:p>
          <a:p>
            <a:r>
              <a:rPr lang="fr-FR" dirty="0"/>
              <a:t>Adapter le service (service revers)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48D3C6B9-F97D-4A38-9FE9-640D093AD33B}"/>
              </a:ext>
            </a:extLst>
          </p:cNvPr>
          <p:cNvSpPr txBox="1">
            <a:spLocks/>
          </p:cNvSpPr>
          <p:nvPr/>
        </p:nvSpPr>
        <p:spPr>
          <a:xfrm>
            <a:off x="6941356" y="5623560"/>
            <a:ext cx="5181600" cy="728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fr-FR" dirty="0"/>
          </a:p>
        </p:txBody>
      </p:sp>
      <p:sp>
        <p:nvSpPr>
          <p:cNvPr id="20" name="Bouton d’action : retour ou précédent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61D1557-DA2B-4F61-AAD1-BD11DDFAAC14}"/>
              </a:ext>
            </a:extLst>
          </p:cNvPr>
          <p:cNvSpPr/>
          <p:nvPr userDrawn="1"/>
        </p:nvSpPr>
        <p:spPr>
          <a:xfrm>
            <a:off x="11386950" y="6150710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62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Jeux sportifs collectifs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A repérer le sens de la cible</a:t>
            </a:r>
          </a:p>
          <a:p>
            <a:pPr lvl="0"/>
            <a:r>
              <a:rPr lang="fr-FR" dirty="0"/>
              <a:t>La rapidité du jeu</a:t>
            </a:r>
          </a:p>
          <a:p>
            <a:pPr lvl="0"/>
            <a:r>
              <a:rPr lang="fr-FR" dirty="0"/>
              <a:t>Le dribble</a:t>
            </a:r>
          </a:p>
          <a:p>
            <a:pPr lvl="0"/>
            <a:r>
              <a:rPr lang="fr-FR" dirty="0"/>
              <a:t>Le contact avec les adversaires ou partenaires (le freinage est difficile car non anticipé !)</a:t>
            </a:r>
          </a:p>
          <a:p>
            <a:pPr lvl="0"/>
            <a:r>
              <a:rPr lang="fr-FR" dirty="0"/>
              <a:t>Attention aux lunettes de vue !</a:t>
            </a:r>
          </a:p>
          <a:p>
            <a:r>
              <a:rPr lang="fr-FR" dirty="0"/>
              <a:t>La vision centrale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Privilégier les tirs et les passes à l’arrêt</a:t>
            </a:r>
          </a:p>
          <a:p>
            <a:pPr lvl="0"/>
            <a:r>
              <a:rPr lang="fr-FR" dirty="0"/>
              <a:t>Matérialiser les limites du terrain, les cibles de couleur</a:t>
            </a:r>
          </a:p>
          <a:p>
            <a:pPr lvl="0"/>
            <a:r>
              <a:rPr lang="fr-FR" dirty="0"/>
              <a:t>Privilégier l'</a:t>
            </a:r>
            <a:r>
              <a:rPr lang="fr-FR" dirty="0" err="1"/>
              <a:t>Ultimate</a:t>
            </a:r>
            <a:r>
              <a:rPr lang="fr-FR" dirty="0"/>
              <a:t> ou le jeu sans dribble, les passes avec rebond</a:t>
            </a:r>
          </a:p>
          <a:p>
            <a:pPr lvl="0"/>
            <a:r>
              <a:rPr lang="fr-FR" dirty="0"/>
              <a:t>Donner du temps pour faire le bon choix exemple : joueur invulnérable (sans défenseur) ou distance de défense plus grande</a:t>
            </a:r>
          </a:p>
          <a:p>
            <a:pPr lvl="0"/>
            <a:r>
              <a:rPr lang="fr-FR" dirty="0"/>
              <a:t>Jeux en effectif réduit en groupe homogène</a:t>
            </a:r>
          </a:p>
          <a:p>
            <a:r>
              <a:rPr lang="fr-FR" dirty="0"/>
              <a:t>Travail en couloir, laisser une zone libre de déplacement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69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40C6CD2-DD60-4997-BFCB-2124FF95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837280D-43FD-487C-A6F1-09F6B50DE8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BAEFE8F0-1CB3-4397-B5D7-2CC5583D75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48D3C6B9-F97D-4A38-9FE9-640D093AD33B}"/>
              </a:ext>
            </a:extLst>
          </p:cNvPr>
          <p:cNvSpPr txBox="1">
            <a:spLocks/>
          </p:cNvSpPr>
          <p:nvPr/>
        </p:nvSpPr>
        <p:spPr>
          <a:xfrm>
            <a:off x="6941356" y="5623560"/>
            <a:ext cx="5181600" cy="728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fr-FR" dirty="0"/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8BAFA408-2A19-47BD-AD6D-7AEFD84ADA3F}"/>
              </a:ext>
            </a:extLst>
          </p:cNvPr>
          <p:cNvSpPr txBox="1">
            <a:spLocks/>
          </p:cNvSpPr>
          <p:nvPr/>
        </p:nvSpPr>
        <p:spPr>
          <a:xfrm>
            <a:off x="6941356" y="1019181"/>
            <a:ext cx="5181600" cy="728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nl-NL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0" name="Bouton d’action : retour ou précédent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61D1557-DA2B-4F61-AAD1-BD11DDFAAC14}"/>
              </a:ext>
            </a:extLst>
          </p:cNvPr>
          <p:cNvSpPr/>
          <p:nvPr userDrawn="1"/>
        </p:nvSpPr>
        <p:spPr>
          <a:xfrm>
            <a:off x="11386950" y="6150710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38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7E03C092-F8BC-419A-B096-DAABCEA7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7AD147A3-32DF-4BE9-A9A3-E194862BAC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89DCBEFD-4D9F-4C70-BF29-561D98CAD9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69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2AFAFC46-D414-485B-8F4B-C27FDB1B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les vestiaires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96D531-91D2-4C3F-BB15-B8CAC2EE42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L'habillage peut être difficile : mettre ses vêtements à l'endroit, fermer boutons et fermeture éclaires, faire les lacets. Il a du mal à retrouver ses affaires, à ranger, à s'organiser.</a:t>
            </a:r>
          </a:p>
          <a:p>
            <a:r>
              <a:rPr lang="fr-FR" dirty="0"/>
              <a:t>Les moqueries dans les vestiaires peuvent être source de problèmes.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3F806A3A-320C-4E0D-9EAB-A534E097CD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fr-FR" dirty="0"/>
              <a:t>Proposer à l'élève de venir en tenue et d'apporter un tee-shirt de rechange.</a:t>
            </a:r>
          </a:p>
          <a:p>
            <a:pPr lvl="0"/>
            <a:r>
              <a:rPr lang="fr-FR" dirty="0"/>
              <a:t>Venir avec des baskets à scratch ou lacets spécialisés « automatiques »</a:t>
            </a:r>
          </a:p>
          <a:p>
            <a:pPr lvl="0"/>
            <a:r>
              <a:rPr lang="fr-FR" dirty="0"/>
              <a:t>Porter des vêtements faciles à enfiler sans agrafes, ni boutons</a:t>
            </a:r>
          </a:p>
          <a:p>
            <a:pPr lvl="0"/>
            <a:r>
              <a:rPr lang="fr-FR" dirty="0"/>
              <a:t>Mettre une étiquette à l'intérieur du vêtement marquant le dos</a:t>
            </a:r>
          </a:p>
          <a:p>
            <a:r>
              <a:rPr lang="fr-FR" dirty="0"/>
              <a:t>Laisser à l'élève plus de temps que les autres pour se changer (avant et après le cours)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3C50941-1684-48E3-B1F6-CBEA2C3E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07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BEE191EF-670A-441C-B20E-EA9013F24A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74E9715-921E-4F8B-B213-A4C40316A4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8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3E716F4C-7B41-496F-8E83-E4C3A10993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630DA169-5596-458C-A078-15E9D246EE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84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B9ECA899-3862-45F5-B795-67016F9AF9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717AEEDB-97A8-43E4-B786-39517629BE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825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1EFBC561-C47D-49C0-8AE7-8B33EEE0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6030C291-0898-47F3-B30B-378711D5D7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E5290EF0-949B-47DF-A604-5F70CC9BBB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11" name="Bouton d’action : retour ou précédent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5EEAB29-EDA5-4232-B84B-7F127349B14E}"/>
              </a:ext>
            </a:extLst>
          </p:cNvPr>
          <p:cNvSpPr/>
          <p:nvPr/>
        </p:nvSpPr>
        <p:spPr>
          <a:xfrm>
            <a:off x="11458784" y="6296607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47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8CA99255-D4FC-4B52-A5DE-FF5276A1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A21EE977-B504-45F3-8544-C923685940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E99BF42-E71E-41F4-BE63-419607512C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79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62A8B7E2-9964-4D18-9E46-A0250855D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5C3A44FC-D698-4B10-95EE-995A1EFC1D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E7F8FD25-1929-4398-96A4-E4C38568E3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11" name="Bouton d’action : retour ou précédent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5EEAB29-EDA5-4232-B84B-7F127349B14E}"/>
              </a:ext>
            </a:extLst>
          </p:cNvPr>
          <p:cNvSpPr/>
          <p:nvPr/>
        </p:nvSpPr>
        <p:spPr>
          <a:xfrm>
            <a:off x="11458784" y="6296607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41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C778C08-8DCA-47B4-B4D1-A902F67A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E415678D-5C75-419F-ADFE-742CABACD0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DFE21954-8B9D-486F-8F55-6FD3C2B298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61F571F0-40CF-45DE-99D7-881EAF84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8B49361F-A31C-438F-8654-F5216165B7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F502FF11-2F61-4010-AA73-A8F19D0695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11" name="Bouton d’action : retour ou précédent 1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0823B6A-4092-4132-AB68-2BC438048081}"/>
              </a:ext>
            </a:extLst>
          </p:cNvPr>
          <p:cNvSpPr/>
          <p:nvPr/>
        </p:nvSpPr>
        <p:spPr>
          <a:xfrm>
            <a:off x="11458784" y="6296607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6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B66DE3BD-7378-4F7D-94ED-17F97326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29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714E52F2-C1AA-447A-BC3F-07DC332F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ECCC433B-B661-4247-932B-59FAA03F86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66AF2DB9-A1A8-41B2-BCFD-69F6B00852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616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2BAA3CB-1354-4F18-8023-CA30EECF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4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BED5FB4E-991D-4A9A-9B90-053FF86F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A5B3E9AD-D73A-42D2-B7CA-B32FDC46BB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9913CA8D-98CC-4015-9D50-748C6444A7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8" name="Bouton d’action : retour ou précédent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6910746-F076-4CE4-A03A-AABBAA4ECE3A}"/>
              </a:ext>
            </a:extLst>
          </p:cNvPr>
          <p:cNvSpPr/>
          <p:nvPr/>
        </p:nvSpPr>
        <p:spPr>
          <a:xfrm>
            <a:off x="11458784" y="6296607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35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5521BBB9-2B99-4AB8-A1D3-7F2D94C5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E7E2556-79BD-4E2F-9205-1AF1047613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FD212B4E-908B-4786-9FD9-4516CAC4C4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22" name="Bouton d’action : avant ou précédent 2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7F168-83A1-4DC0-8F7D-63D35775F76F}"/>
              </a:ext>
            </a:extLst>
          </p:cNvPr>
          <p:cNvSpPr/>
          <p:nvPr userDrawn="1"/>
        </p:nvSpPr>
        <p:spPr>
          <a:xfrm>
            <a:off x="11433506" y="6309419"/>
            <a:ext cx="360000" cy="360000"/>
          </a:xfrm>
          <a:prstGeom prst="actionButtonForwardNext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78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4D82EF47-1461-4165-AE20-D4CCE37C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DCDF63CF-24EF-4E1A-B7D8-F10D9BEA12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7AC2F38C-D7B7-414D-AA8E-331D87E261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  <p:sp>
        <p:nvSpPr>
          <p:cNvPr id="8" name="Bouton d’action : retour ou précédent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6910746-F076-4CE4-A03A-AABBAA4ECE3A}"/>
              </a:ext>
            </a:extLst>
          </p:cNvPr>
          <p:cNvSpPr/>
          <p:nvPr/>
        </p:nvSpPr>
        <p:spPr>
          <a:xfrm>
            <a:off x="11458784" y="6296607"/>
            <a:ext cx="360000" cy="360000"/>
          </a:xfrm>
          <a:prstGeom prst="actionButtonBackPrevious">
            <a:avLst/>
          </a:prstGeom>
          <a:solidFill>
            <a:srgbClr val="A5A5A5">
              <a:alpha val="75000"/>
            </a:srgbClr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12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athlétiques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En course :</a:t>
            </a:r>
          </a:p>
          <a:p>
            <a:pPr lvl="1"/>
            <a:r>
              <a:rPr lang="fr-FR" dirty="0"/>
              <a:t>Non prise en compte de la notion d'espace</a:t>
            </a:r>
          </a:p>
          <a:p>
            <a:pPr lvl="1"/>
            <a:r>
              <a:rPr lang="fr-FR" dirty="0"/>
              <a:t>Peut ne pas rester dans son couloir et croiser les courses de ses camarades</a:t>
            </a:r>
          </a:p>
          <a:p>
            <a:pPr lvl="1"/>
            <a:r>
              <a:rPr lang="fr-FR" dirty="0"/>
              <a:t>Risque de chute.</a:t>
            </a:r>
          </a:p>
          <a:p>
            <a:r>
              <a:rPr lang="fr-FR" dirty="0"/>
              <a:t>En lancer :</a:t>
            </a:r>
          </a:p>
          <a:p>
            <a:pPr lvl="1"/>
            <a:r>
              <a:rPr lang="fr-FR" dirty="0"/>
              <a:t>L'engin peut être envoyé dans n'importe quelle direction et blesser ses camarades.</a:t>
            </a:r>
          </a:p>
          <a:p>
            <a:r>
              <a:rPr lang="fr-FR" dirty="0"/>
              <a:t>En saut :</a:t>
            </a:r>
          </a:p>
          <a:p>
            <a:pPr lvl="1"/>
            <a:r>
              <a:rPr lang="fr-FR" dirty="0"/>
              <a:t>Latéralisation ;</a:t>
            </a:r>
          </a:p>
          <a:p>
            <a:pPr lvl="1"/>
            <a:r>
              <a:rPr lang="fr-FR" dirty="0"/>
              <a:t>Pré impulsion ;</a:t>
            </a:r>
          </a:p>
          <a:p>
            <a:pPr lvl="1"/>
            <a:r>
              <a:rPr lang="fr-FR" dirty="0"/>
              <a:t>Enchaînement d’action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En course :</a:t>
            </a:r>
          </a:p>
          <a:p>
            <a:pPr lvl="1"/>
            <a:r>
              <a:rPr lang="fr-FR" dirty="0"/>
              <a:t>D’une manière générale, mettre des repères de couleurs sur les chaussures et ou les mains pour la latéralisation et utiliser ce même code pour le matériel.</a:t>
            </a:r>
          </a:p>
          <a:p>
            <a:pPr lvl="1"/>
            <a:r>
              <a:rPr lang="fr-FR" dirty="0"/>
              <a:t>Baliser les couloirs avec des plots.</a:t>
            </a:r>
          </a:p>
          <a:p>
            <a:pPr lvl="1"/>
            <a:r>
              <a:rPr lang="fr-FR" dirty="0"/>
              <a:t>Baliser la ligne de départ par des plots verts et la ligne d'arrivée par des plots rouges</a:t>
            </a:r>
          </a:p>
          <a:p>
            <a:pPr lvl="1"/>
            <a:r>
              <a:rPr lang="fr-FR" dirty="0"/>
              <a:t>Multiplier les repères visuels et auditifs des départs en 3 temps avec des actions différentes.</a:t>
            </a:r>
          </a:p>
          <a:p>
            <a:pPr lvl="1"/>
            <a:r>
              <a:rPr lang="fr-FR" dirty="0"/>
              <a:t>Haies : Mettre des haies basses et matérialiser la zone d'impulsion (craie, repères en plastique souple)</a:t>
            </a:r>
          </a:p>
          <a:p>
            <a:pPr lvl="1"/>
            <a:r>
              <a:rPr lang="fr-FR" dirty="0"/>
              <a:t>Relais : Pour le début de la zone de transmission, mettre un plot vert et pour la fin un plot rouge.</a:t>
            </a:r>
          </a:p>
          <a:p>
            <a:r>
              <a:rPr lang="fr-FR" dirty="0"/>
              <a:t>En lancer :</a:t>
            </a:r>
          </a:p>
          <a:p>
            <a:pPr lvl="1"/>
            <a:r>
              <a:rPr lang="fr-FR" dirty="0"/>
              <a:t>Bien baliser la zone de lancer et les zones de sécurité</a:t>
            </a:r>
          </a:p>
          <a:p>
            <a:pPr lvl="1"/>
            <a:r>
              <a:rPr lang="fr-FR" dirty="0"/>
              <a:t>Donner une priorité à la phase d'envol de l'engin.</a:t>
            </a:r>
          </a:p>
          <a:p>
            <a:pPr lvl="1"/>
            <a:r>
              <a:rPr lang="fr-FR" dirty="0"/>
              <a:t>Diminuer la coordination lors de la phase d'élan (pas de rotation, pas de pas croisés)</a:t>
            </a:r>
          </a:p>
          <a:p>
            <a:r>
              <a:rPr lang="fr-FR" dirty="0"/>
              <a:t>En saut :</a:t>
            </a:r>
          </a:p>
          <a:p>
            <a:pPr lvl="1"/>
            <a:r>
              <a:rPr lang="fr-FR" dirty="0"/>
              <a:t>Faire coïncider les couleurs du matériel utilisé avec les repères de couleur sur l’élève.</a:t>
            </a:r>
          </a:p>
          <a:p>
            <a:pPr lvl="1"/>
            <a:r>
              <a:rPr lang="fr-FR" dirty="0"/>
              <a:t>Priorité à la phase d’envol quel que soit la réception et l’impulsion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778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aquatiques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Problèmes d’équilibre</a:t>
            </a:r>
          </a:p>
          <a:p>
            <a:pPr lvl="0"/>
            <a:r>
              <a:rPr lang="fr-FR" dirty="0"/>
              <a:t>Apprentissage des techniques de nage</a:t>
            </a:r>
          </a:p>
          <a:p>
            <a:pPr lvl="0"/>
            <a:r>
              <a:rPr lang="fr-FR" dirty="0"/>
              <a:t>Coordination membres supérieurs et membres inférieurs</a:t>
            </a:r>
          </a:p>
          <a:p>
            <a:r>
              <a:rPr lang="fr-FR" dirty="0"/>
              <a:t>Synchronisation des phases de respiration propulsion impossible ou très difficile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L'élève doit apprendre à être à l'aise dans l'eau avant de passer à l'apprentissage classique de la nage.</a:t>
            </a:r>
          </a:p>
          <a:p>
            <a:pPr lvl="0"/>
            <a:r>
              <a:rPr lang="fr-FR" dirty="0"/>
              <a:t>Se donner comme priorité de rendre l'élève autonome dans l'eau (quelle que soit sa technique de nage)</a:t>
            </a:r>
          </a:p>
          <a:p>
            <a:pPr lvl="0"/>
            <a:r>
              <a:rPr lang="fr-FR" dirty="0"/>
              <a:t>Apprendre les mouvements des bras et des jambes séparément.</a:t>
            </a:r>
          </a:p>
          <a:p>
            <a:pPr lvl="0"/>
            <a:r>
              <a:rPr lang="fr-FR" dirty="0"/>
              <a:t>Accepter les nages hybrides (ex bras de la brasse et battements de jambes)</a:t>
            </a:r>
          </a:p>
          <a:p>
            <a:pPr lvl="0"/>
            <a:r>
              <a:rPr lang="fr-FR" dirty="0"/>
              <a:t>Séparer dans le temps les actions (bras = propulsion puis arrêt pour inspirer)</a:t>
            </a:r>
          </a:p>
          <a:p>
            <a:pPr lvl="0"/>
            <a:r>
              <a:rPr lang="fr-FR" dirty="0"/>
              <a:t>Possibilité de passer sur le dos pour respirer</a:t>
            </a:r>
          </a:p>
          <a:p>
            <a:pPr lvl="0"/>
            <a:r>
              <a:rPr lang="fr-FR" dirty="0"/>
              <a:t>Verbaliser toutes les actions, en décomposant le mouvement et en donnant des repères spatiaux précis</a:t>
            </a:r>
          </a:p>
          <a:p>
            <a:pPr lvl="1"/>
            <a:r>
              <a:rPr lang="fr-FR" dirty="0"/>
              <a:t>Ex en brasse :</a:t>
            </a:r>
          </a:p>
          <a:p>
            <a:pPr lvl="2"/>
            <a:r>
              <a:rPr lang="fr-FR" dirty="0"/>
              <a:t>Mains collées sous le menton ;</a:t>
            </a:r>
          </a:p>
          <a:p>
            <a:pPr lvl="2"/>
            <a:r>
              <a:rPr lang="fr-FR" dirty="0"/>
              <a:t>Tend les bras, colle le dos des 2 mains</a:t>
            </a:r>
          </a:p>
          <a:p>
            <a:pPr lvl="2"/>
            <a:r>
              <a:rPr lang="fr-FR" dirty="0"/>
              <a:t>Ecarte les bras jusqu'aux épaules</a:t>
            </a:r>
          </a:p>
          <a:p>
            <a:pPr lvl="2"/>
            <a:r>
              <a:rPr lang="fr-FR" dirty="0"/>
              <a:t>Ramène les mains collées sous le menton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0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E9961FC3-10BF-412D-AFF4-D784268D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0433469F-784A-48E9-B6C9-A1A7E3A5A4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3797F7D4-0F5D-4158-A217-E2F79D7D00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36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908ECD88-7D4B-4E87-95B0-EDBECEB62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151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A2AF83-F05C-4F55-9CA7-AC581954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047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0B491-5907-4E64-A1BE-2739527E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Course d’orientation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0B1BBA-7B78-4A65-B38B-CEDF0CB14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/>
              <a:t>Lecture de plan, de cartes</a:t>
            </a:r>
          </a:p>
          <a:p>
            <a:pPr lvl="0"/>
            <a:r>
              <a:rPr lang="fr-FR" dirty="0"/>
              <a:t>Orientation de la carte par rapport aux points cardinaux</a:t>
            </a:r>
          </a:p>
          <a:p>
            <a:pPr lvl="0"/>
            <a:r>
              <a:rPr lang="fr-FR" dirty="0"/>
              <a:t>Difficulté à faire le lien entre la carte et le terrain.</a:t>
            </a:r>
          </a:p>
          <a:p>
            <a:r>
              <a:rPr lang="fr-FR" dirty="0"/>
              <a:t>Difficulté temporelle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C5F1F6-66BD-4392-9505-5CFE958D8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Carte allégée ou agrandie avec repères (flèches directionnelles, repères cardinaux de couleurs) ou morcelée (une carte jusqu'à la balise 1, une autre carte jusqu'à la balise 2, etc...)</a:t>
            </a:r>
          </a:p>
          <a:p>
            <a:pPr lvl="0"/>
            <a:r>
              <a:rPr lang="fr-FR" dirty="0"/>
              <a:t>Jeu de carte posée orientée</a:t>
            </a:r>
          </a:p>
          <a:p>
            <a:pPr lvl="0"/>
            <a:r>
              <a:rPr lang="fr-FR" dirty="0"/>
              <a:t>Utilisation d'un talkie-walkie pour se centrer sur la lecture de carte et guider son camarde (vocabulaire spécifique)</a:t>
            </a:r>
          </a:p>
          <a:p>
            <a:pPr lvl="0"/>
            <a:r>
              <a:rPr lang="fr-FR" dirty="0"/>
              <a:t>Donner des repères visuels (flèche rouge sur le pouce pour remettre la carte dans le bon sens)</a:t>
            </a:r>
          </a:p>
          <a:p>
            <a:pPr lvl="0"/>
            <a:r>
              <a:rPr lang="fr-FR" dirty="0"/>
              <a:t>Matérialiser 4 plots de couleurs aux points cardinaux, faire coïncider les repères de couleur sur la carte et sur le terrain ; soit à chaque balise, soit au départ, dans l’espace éloigné…</a:t>
            </a:r>
          </a:p>
          <a:p>
            <a:pPr lvl="0"/>
            <a:r>
              <a:rPr lang="fr-FR" dirty="0"/>
              <a:t>Donner un chronomètre et un temps limite : sonnerie d'avertissement</a:t>
            </a:r>
          </a:p>
          <a:p>
            <a:r>
              <a:rPr lang="fr-FR" dirty="0"/>
              <a:t>Travail en groupe et répartition des rôles (rotation sur les leçons)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7BDC2-62F3-4E3A-AE0B-45A6845E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Academie de nancy-metz - 2019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54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Thème_GTP_2018-19_V2b">
  <a:themeElements>
    <a:clrScheme name="Wiskunde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_GTP_2018-19_V2b" id="{C0EEEF64-49F1-4472-956E-6974369D0313}" vid="{44684A76-C541-4CF0-961B-11A2499E518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Thème_GTP_2018-19_V2b</Template>
  <TotalTime>651</TotalTime>
  <Words>1036</Words>
  <Application>Microsoft Office PowerPoint</Application>
  <PresentationFormat>Grand écran</PresentationFormat>
  <Paragraphs>155</Paragraphs>
  <Slides>32</Slides>
  <Notes>0</Notes>
  <HiddenSlides>31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8" baseType="lpstr">
      <vt:lpstr>Arial</vt:lpstr>
      <vt:lpstr>Arial Narrow</vt:lpstr>
      <vt:lpstr>Calibri</vt:lpstr>
      <vt:lpstr>Century Gothic</vt:lpstr>
      <vt:lpstr>Euphemia</vt:lpstr>
      <vt:lpstr>Thème_GTP_2018-19_V2b</vt:lpstr>
      <vt:lpstr>Présentation PowerPoint</vt:lpstr>
      <vt:lpstr>Dans les vestiaires</vt:lpstr>
      <vt:lpstr>Présentation PowerPoint</vt:lpstr>
      <vt:lpstr>Activités athlétiques</vt:lpstr>
      <vt:lpstr>Activités aquatiques</vt:lpstr>
      <vt:lpstr>Présentation PowerPoint</vt:lpstr>
      <vt:lpstr>Présentation PowerPoint</vt:lpstr>
      <vt:lpstr>Présentation PowerPoint</vt:lpstr>
      <vt:lpstr>Course d’orientation</vt:lpstr>
      <vt:lpstr>Escalade</vt:lpstr>
      <vt:lpstr>Présentation PowerPoint</vt:lpstr>
      <vt:lpstr>Danse</vt:lpstr>
      <vt:lpstr>Gymnastique aux agrès</vt:lpstr>
      <vt:lpstr>Présentation PowerPoint</vt:lpstr>
      <vt:lpstr>Activités de combat</vt:lpstr>
      <vt:lpstr>Jeux de raquettes</vt:lpstr>
      <vt:lpstr>Jeux sportifs collectifs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di Pol</dc:creator>
  <cp:lastModifiedBy>Luc di Pol</cp:lastModifiedBy>
  <cp:revision>69</cp:revision>
  <dcterms:created xsi:type="dcterms:W3CDTF">2019-03-12T14:10:40Z</dcterms:created>
  <dcterms:modified xsi:type="dcterms:W3CDTF">2019-06-20T14:15:37Z</dcterms:modified>
</cp:coreProperties>
</file>