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sldIdLst>
    <p:sldId id="261" r:id="rId2"/>
    <p:sldId id="304" r:id="rId3"/>
    <p:sldId id="271" r:id="rId4"/>
    <p:sldId id="310" r:id="rId5"/>
    <p:sldId id="262" r:id="rId6"/>
    <p:sldId id="301" r:id="rId7"/>
    <p:sldId id="264" r:id="rId8"/>
    <p:sldId id="313" r:id="rId9"/>
    <p:sldId id="265" r:id="rId10"/>
    <p:sldId id="273" r:id="rId11"/>
    <p:sldId id="263" r:id="rId12"/>
    <p:sldId id="294" r:id="rId13"/>
    <p:sldId id="272" r:id="rId14"/>
    <p:sldId id="274" r:id="rId15"/>
    <p:sldId id="275" r:id="rId16"/>
    <p:sldId id="276" r:id="rId17"/>
    <p:sldId id="282" r:id="rId18"/>
    <p:sldId id="277" r:id="rId19"/>
    <p:sldId id="296" r:id="rId20"/>
    <p:sldId id="267" r:id="rId21"/>
    <p:sldId id="292" r:id="rId22"/>
    <p:sldId id="311" r:id="rId23"/>
    <p:sldId id="268" r:id="rId24"/>
    <p:sldId id="278" r:id="rId25"/>
    <p:sldId id="280" r:id="rId26"/>
    <p:sldId id="279" r:id="rId27"/>
    <p:sldId id="281" r:id="rId28"/>
    <p:sldId id="266" r:id="rId29"/>
    <p:sldId id="283" r:id="rId30"/>
    <p:sldId id="269" r:id="rId31"/>
    <p:sldId id="288" r:id="rId32"/>
    <p:sldId id="291" r:id="rId33"/>
    <p:sldId id="270" r:id="rId34"/>
    <p:sldId id="315" r:id="rId35"/>
    <p:sldId id="308" r:id="rId36"/>
    <p:sldId id="309" r:id="rId37"/>
    <p:sldId id="295" r:id="rId38"/>
    <p:sldId id="300" r:id="rId39"/>
    <p:sldId id="302" r:id="rId40"/>
    <p:sldId id="303" r:id="rId41"/>
    <p:sldId id="299" r:id="rId42"/>
    <p:sldId id="293" r:id="rId43"/>
    <p:sldId id="312" r:id="rId44"/>
    <p:sldId id="298" r:id="rId45"/>
    <p:sldId id="314" r:id="rId46"/>
    <p:sldId id="307" r:id="rId47"/>
    <p:sldId id="318" r:id="rId48"/>
    <p:sldId id="305" r:id="rId49"/>
    <p:sldId id="317" r:id="rId50"/>
    <p:sldId id="297" r:id="rId5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D6EE"/>
    <a:srgbClr val="E1E1E1"/>
    <a:srgbClr val="FFC1C1"/>
    <a:srgbClr val="FFCDCD"/>
    <a:srgbClr val="FF5353"/>
    <a:srgbClr val="B4E686"/>
    <a:srgbClr val="F0F0F0"/>
    <a:srgbClr val="E9EBF5"/>
    <a:srgbClr val="CFD5EA"/>
    <a:srgbClr val="DCC5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96" autoAdjust="0"/>
    <p:restoredTop sz="95178" autoAdjust="0"/>
  </p:normalViewPr>
  <p:slideViewPr>
    <p:cSldViewPr snapToGrid="0">
      <p:cViewPr varScale="1">
        <p:scale>
          <a:sx n="118" d="100"/>
          <a:sy n="118" d="100"/>
        </p:scale>
        <p:origin x="180" y="34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7.xml"/><Relationship Id="rId1" Type="http://schemas.openxmlformats.org/officeDocument/2006/relationships/slide" Target="../slides/slide4.xml"/><Relationship Id="rId4" Type="http://schemas.openxmlformats.org/officeDocument/2006/relationships/slide" Target="../slides/slide3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F71B2-3918-0B4F-823B-8E7D4A4F49F0}"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fr-FR"/>
        </a:p>
      </dgm:t>
    </dgm:pt>
    <dgm:pt modelId="{A8B6C5EF-8183-D84C-AEFC-065F2D84DB8F}">
      <dgm:prSet phldrT="[Texte]" custT="1"/>
      <dgm:spPr>
        <a:solidFill>
          <a:schemeClr val="accent1">
            <a:lumMod val="40000"/>
            <a:lumOff val="60000"/>
          </a:schemeClr>
        </a:solidFill>
        <a:scene3d>
          <a:camera prst="orthographicFront"/>
          <a:lightRig rig="threePt" dir="t"/>
        </a:scene3d>
        <a:sp3d>
          <a:bevelT/>
        </a:sp3d>
      </dgm:spPr>
      <dgm:t>
        <a:bodyPr/>
        <a:lstStyle/>
        <a:p>
          <a:r>
            <a:rPr lang="fr-FR" sz="1600" b="1" dirty="0">
              <a:solidFill>
                <a:schemeClr val="accent1">
                  <a:lumMod val="75000"/>
                </a:schemeClr>
              </a:solidFill>
              <a:latin typeface="+mn-lt"/>
            </a:rPr>
            <a:t>1. Concevoir</a:t>
          </a:r>
          <a:br>
            <a:rPr lang="fr-FR" sz="1600" b="1" dirty="0">
              <a:solidFill>
                <a:schemeClr val="accent1">
                  <a:lumMod val="75000"/>
                </a:schemeClr>
              </a:solidFill>
              <a:latin typeface="+mn-lt"/>
            </a:rPr>
          </a:br>
          <a:r>
            <a:rPr lang="fr-FR" sz="1200" b="1" dirty="0">
              <a:solidFill>
                <a:schemeClr val="accent1">
                  <a:lumMod val="75000"/>
                </a:schemeClr>
              </a:solidFill>
              <a:latin typeface="+mn-lt"/>
            </a:rPr>
            <a:t>en contexte</a:t>
          </a:r>
          <a:r>
            <a:rPr lang="fr-FR" sz="1200" dirty="0"/>
            <a:t> </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E1DA0681-9CCA-494D-B3BC-7FF33BDBECB1}" type="parTrans" cxnId="{B030875E-631E-1C41-965F-65FA5C535829}">
      <dgm:prSet/>
      <dgm:spPr/>
      <dgm:t>
        <a:bodyPr/>
        <a:lstStyle/>
        <a:p>
          <a:endParaRPr lang="fr-FR"/>
        </a:p>
      </dgm:t>
    </dgm:pt>
    <dgm:pt modelId="{E5B21AF2-2F18-CE49-9739-3D7050F520A2}" type="sibTrans" cxnId="{B030875E-631E-1C41-965F-65FA5C535829}">
      <dgm:prSet/>
      <dgm:spPr/>
      <dgm:t>
        <a:bodyPr/>
        <a:lstStyle/>
        <a:p>
          <a:endParaRPr lang="fr-FR"/>
        </a:p>
      </dgm:t>
    </dgm:pt>
    <dgm:pt modelId="{87B0E802-1E5C-A341-B691-D3211CF7CB78}">
      <dgm:prSet phldrT="[Texte]" custT="1"/>
      <dgm:spPr>
        <a:solidFill>
          <a:srgbClr val="B4E686"/>
        </a:solidFill>
        <a:scene3d>
          <a:camera prst="orthographicFront"/>
          <a:lightRig rig="threePt" dir="t"/>
        </a:scene3d>
        <a:sp3d>
          <a:bevelT/>
        </a:sp3d>
      </dgm:spPr>
      <dgm:t>
        <a:bodyPr/>
        <a:lstStyle/>
        <a:p>
          <a:r>
            <a:rPr lang="fr-FR" sz="1600" b="1" dirty="0">
              <a:solidFill>
                <a:schemeClr val="accent1">
                  <a:lumMod val="75000"/>
                </a:schemeClr>
              </a:solidFill>
            </a:rPr>
            <a:t>2. Transformer</a:t>
          </a:r>
        </a:p>
        <a:p>
          <a:r>
            <a:rPr lang="fr-FR" sz="1600" b="1" dirty="0">
              <a:solidFill>
                <a:schemeClr val="accent1">
                  <a:lumMod val="75000"/>
                </a:schemeClr>
              </a:solidFill>
            </a:rPr>
            <a:t>Parcours de Formation de l’élève</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E3B7D4E7-FD94-024E-9211-0D0F23F97AE7}" type="parTrans" cxnId="{1DE983A3-CEDA-1C44-9910-21ECEA7664E9}">
      <dgm:prSet/>
      <dgm:spPr/>
      <dgm:t>
        <a:bodyPr/>
        <a:lstStyle/>
        <a:p>
          <a:endParaRPr lang="fr-FR"/>
        </a:p>
      </dgm:t>
    </dgm:pt>
    <dgm:pt modelId="{B4D2C63F-D465-B94E-8F33-A6E59326E823}" type="sibTrans" cxnId="{1DE983A3-CEDA-1C44-9910-21ECEA7664E9}">
      <dgm:prSet/>
      <dgm:spPr/>
      <dgm:t>
        <a:bodyPr/>
        <a:lstStyle/>
        <a:p>
          <a:endParaRPr lang="fr-FR"/>
        </a:p>
      </dgm:t>
    </dgm:pt>
    <dgm:pt modelId="{F40F4DBE-30DF-E245-96A0-CB1FC233A2B8}">
      <dgm:prSet phldrT="[Texte]" custT="1"/>
      <dgm:spPr>
        <a:solidFill>
          <a:srgbClr val="FFC000"/>
        </a:solidFill>
        <a:scene3d>
          <a:camera prst="orthographicFront"/>
          <a:lightRig rig="threePt" dir="t"/>
        </a:scene3d>
        <a:sp3d>
          <a:bevelT/>
        </a:sp3d>
      </dgm:spPr>
      <dgm:t>
        <a:bodyPr/>
        <a:lstStyle/>
        <a:p>
          <a:r>
            <a:rPr lang="fr-FR" sz="1600" b="1" dirty="0">
              <a:solidFill>
                <a:schemeClr val="accent1">
                  <a:lumMod val="75000"/>
                </a:schemeClr>
              </a:solidFill>
            </a:rPr>
            <a:t>3. Evaluer</a:t>
          </a:r>
          <a:r>
            <a:rPr lang="fr-FR" sz="1600" dirty="0">
              <a:solidFill>
                <a:schemeClr val="accent1">
                  <a:lumMod val="75000"/>
                </a:schemeClr>
              </a:solidFill>
            </a:rPr>
            <a:t> </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A531B57A-9B8A-5F47-B687-EB19FAED11F6}" type="parTrans" cxnId="{BC949B20-801E-0540-9FEF-DF2011525FB8}">
      <dgm:prSet/>
      <dgm:spPr/>
      <dgm:t>
        <a:bodyPr/>
        <a:lstStyle/>
        <a:p>
          <a:endParaRPr lang="fr-FR"/>
        </a:p>
      </dgm:t>
    </dgm:pt>
    <dgm:pt modelId="{595F76DB-AA94-2E45-B26A-2EAE3563015E}" type="sibTrans" cxnId="{BC949B20-801E-0540-9FEF-DF2011525FB8}">
      <dgm:prSet/>
      <dgm:spPr/>
      <dgm:t>
        <a:bodyPr/>
        <a:lstStyle/>
        <a:p>
          <a:endParaRPr lang="fr-FR"/>
        </a:p>
      </dgm:t>
    </dgm:pt>
    <dgm:pt modelId="{FFE8AF65-8A3F-BA4C-971C-19A2BB94E301}">
      <dgm:prSet custT="1"/>
      <dgm:spPr>
        <a:solidFill>
          <a:srgbClr val="C198E0"/>
        </a:solidFill>
        <a:scene3d>
          <a:camera prst="orthographicFront"/>
          <a:lightRig rig="threePt" dir="t"/>
        </a:scene3d>
        <a:sp3d>
          <a:bevelT/>
        </a:sp3d>
      </dgm:spPr>
      <dgm:t>
        <a:bodyPr/>
        <a:lstStyle/>
        <a:p>
          <a:r>
            <a:rPr lang="fr-FR" sz="1600" b="1" dirty="0">
              <a:solidFill>
                <a:schemeClr val="accent1">
                  <a:lumMod val="75000"/>
                </a:schemeClr>
              </a:solidFill>
            </a:rPr>
            <a:t>4. Communiquer</a:t>
          </a:r>
          <a:r>
            <a:rPr lang="fr-FR" sz="600" dirty="0">
              <a:solidFill>
                <a:schemeClr val="accent1">
                  <a:lumMod val="75000"/>
                </a:schemeClr>
              </a:solidFill>
            </a:rPr>
            <a:t> </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0866170-5278-4D46-8A5A-0F5DC17C44A2}" type="parTrans" cxnId="{42A11CA4-28C9-AA45-A8DA-B7B9606E08C5}">
      <dgm:prSet/>
      <dgm:spPr/>
      <dgm:t>
        <a:bodyPr/>
        <a:lstStyle/>
        <a:p>
          <a:endParaRPr lang="fr-FR"/>
        </a:p>
      </dgm:t>
    </dgm:pt>
    <dgm:pt modelId="{88801CD8-F477-B547-8344-17A4344E4433}" type="sibTrans" cxnId="{42A11CA4-28C9-AA45-A8DA-B7B9606E08C5}">
      <dgm:prSet/>
      <dgm:spPr/>
      <dgm:t>
        <a:bodyPr/>
        <a:lstStyle/>
        <a:p>
          <a:endParaRPr lang="fr-FR"/>
        </a:p>
      </dgm:t>
    </dgm:pt>
    <dgm:pt modelId="{CBEF1618-24D4-4345-8713-ED8E9E590811}">
      <dgm:prSet phldrT="[Texte]"/>
      <dgm:spPr>
        <a:solidFill>
          <a:srgbClr val="C00000"/>
        </a:solidFill>
        <a:scene3d>
          <a:camera prst="orthographicFront"/>
          <a:lightRig rig="threePt" dir="t"/>
        </a:scene3d>
        <a:sp3d>
          <a:bevelT/>
        </a:sp3d>
      </dgm:spPr>
      <dgm:t>
        <a:bodyPr/>
        <a:lstStyle/>
        <a:p>
          <a:r>
            <a:rPr lang="fr-FR" b="1" dirty="0">
              <a:solidFill>
                <a:schemeClr val="bg1"/>
              </a:solidFill>
              <a:latin typeface="+mn-lt"/>
            </a:rPr>
            <a:t>Projet</a:t>
          </a:r>
        </a:p>
        <a:p>
          <a:r>
            <a:rPr lang="fr-FR" b="1" dirty="0">
              <a:solidFill>
                <a:schemeClr val="bg1"/>
              </a:solidFill>
              <a:latin typeface="+mn-lt"/>
            </a:rPr>
            <a:t>EPS</a:t>
          </a:r>
          <a:br>
            <a:rPr lang="fr-FR" b="1" dirty="0">
              <a:solidFill>
                <a:schemeClr val="bg1"/>
              </a:solidFill>
              <a:latin typeface="+mn-lt"/>
            </a:rPr>
          </a:br>
          <a:r>
            <a:rPr lang="fr-FR" b="1" dirty="0">
              <a:solidFill>
                <a:schemeClr val="bg1"/>
              </a:solidFill>
              <a:latin typeface="+mn-lt"/>
            </a:rPr>
            <a:t>et AS</a:t>
          </a:r>
          <a:r>
            <a:rPr lang="fr-FR" dirty="0">
              <a:solidFill>
                <a:schemeClr val="bg1"/>
              </a:solidFill>
            </a:rPr>
            <a:t> </a:t>
          </a:r>
        </a:p>
      </dgm:t>
      <dgm:extLst/>
    </dgm:pt>
    <dgm:pt modelId="{F3319C82-C9CA-4F34-A336-D9A4F0CA031C}" type="parTrans" cxnId="{46F2D9DF-FB10-478D-BEDA-73CB9DDF1D57}">
      <dgm:prSet/>
      <dgm:spPr/>
      <dgm:t>
        <a:bodyPr/>
        <a:lstStyle/>
        <a:p>
          <a:endParaRPr lang="fr-FR"/>
        </a:p>
      </dgm:t>
    </dgm:pt>
    <dgm:pt modelId="{9966EC93-33B1-446A-9F2F-33B4EE3D13E0}" type="sibTrans" cxnId="{46F2D9DF-FB10-478D-BEDA-73CB9DDF1D57}">
      <dgm:prSet/>
      <dgm:spPr/>
      <dgm:t>
        <a:bodyPr/>
        <a:lstStyle/>
        <a:p>
          <a:endParaRPr lang="fr-FR"/>
        </a:p>
      </dgm:t>
    </dgm:pt>
    <dgm:pt modelId="{1A5B7B97-91DD-7641-AE56-35AD7C1C9E3D}" type="pres">
      <dgm:prSet presAssocID="{605F71B2-3918-0B4F-823B-8E7D4A4F49F0}" presName="diagram" presStyleCnt="0">
        <dgm:presLayoutVars>
          <dgm:chPref val="1"/>
          <dgm:dir/>
          <dgm:animOne val="branch"/>
          <dgm:animLvl val="lvl"/>
          <dgm:resizeHandles val="exact"/>
        </dgm:presLayoutVars>
      </dgm:prSet>
      <dgm:spPr/>
    </dgm:pt>
    <dgm:pt modelId="{76309708-A316-6F4B-80A2-CA55116D5232}" type="pres">
      <dgm:prSet presAssocID="{A8B6C5EF-8183-D84C-AEFC-065F2D84DB8F}" presName="root1" presStyleCnt="0"/>
      <dgm:spPr/>
    </dgm:pt>
    <dgm:pt modelId="{77D755C9-8C39-7948-A531-33D4606A5858}" type="pres">
      <dgm:prSet presAssocID="{A8B6C5EF-8183-D84C-AEFC-065F2D84DB8F}" presName="LevelOneTextNode" presStyleLbl="node0" presStyleIdx="0" presStyleCnt="5" custScaleX="152038" custScaleY="225308" custLinFactNeighborX="46744" custLinFactNeighborY="21923">
        <dgm:presLayoutVars>
          <dgm:chPref val="3"/>
        </dgm:presLayoutVars>
      </dgm:prSet>
      <dgm:spPr/>
    </dgm:pt>
    <dgm:pt modelId="{4A98EBA1-19BE-E240-81C7-31D54CE263E0}" type="pres">
      <dgm:prSet presAssocID="{A8B6C5EF-8183-D84C-AEFC-065F2D84DB8F}" presName="level2hierChild" presStyleCnt="0"/>
      <dgm:spPr/>
    </dgm:pt>
    <dgm:pt modelId="{1C8F4543-0653-0D49-AB5F-493A10AC1CB0}" type="pres">
      <dgm:prSet presAssocID="{87B0E802-1E5C-A341-B691-D3211CF7CB78}" presName="root1" presStyleCnt="0"/>
      <dgm:spPr/>
    </dgm:pt>
    <dgm:pt modelId="{AF874F74-FD4C-7544-8324-5E5FD004F766}" type="pres">
      <dgm:prSet presAssocID="{87B0E802-1E5C-A341-B691-D3211CF7CB78}" presName="LevelOneTextNode" presStyleLbl="node0" presStyleIdx="1" presStyleCnt="5" custScaleX="191032" custScaleY="220551" custLinFactY="200000" custLinFactNeighborX="28585" custLinFactNeighborY="256846">
        <dgm:presLayoutVars>
          <dgm:chPref val="3"/>
        </dgm:presLayoutVars>
      </dgm:prSet>
      <dgm:spPr/>
    </dgm:pt>
    <dgm:pt modelId="{4328260A-2F8C-A74F-B23C-9B1FC2E237F6}" type="pres">
      <dgm:prSet presAssocID="{87B0E802-1E5C-A341-B691-D3211CF7CB78}" presName="level2hierChild" presStyleCnt="0"/>
      <dgm:spPr/>
    </dgm:pt>
    <dgm:pt modelId="{34A882A2-C25B-8B44-94DD-03966A8F6BAF}" type="pres">
      <dgm:prSet presAssocID="{F40F4DBE-30DF-E245-96A0-CB1FC233A2B8}" presName="root1" presStyleCnt="0"/>
      <dgm:spPr/>
    </dgm:pt>
    <dgm:pt modelId="{4A153988-08C8-A342-9077-C207D41122CF}" type="pres">
      <dgm:prSet presAssocID="{F40F4DBE-30DF-E245-96A0-CB1FC233A2B8}" presName="LevelOneTextNode" presStyleLbl="node0" presStyleIdx="2" presStyleCnt="5" custFlipHor="1" custScaleX="153250" custScaleY="189416" custLinFactX="-100000" custLinFactY="100000" custLinFactNeighborX="-181696" custLinFactNeighborY="150939">
        <dgm:presLayoutVars>
          <dgm:chPref val="3"/>
        </dgm:presLayoutVars>
      </dgm:prSet>
      <dgm:spPr/>
    </dgm:pt>
    <dgm:pt modelId="{B7F77D32-792E-414F-9391-4708F53759CC}" type="pres">
      <dgm:prSet presAssocID="{F40F4DBE-30DF-E245-96A0-CB1FC233A2B8}" presName="level2hierChild" presStyleCnt="0"/>
      <dgm:spPr/>
    </dgm:pt>
    <dgm:pt modelId="{4FB5DC4C-37E0-8D48-B5CB-4D3ABD40BDB8}" type="pres">
      <dgm:prSet presAssocID="{FFE8AF65-8A3F-BA4C-971C-19A2BB94E301}" presName="root1" presStyleCnt="0"/>
      <dgm:spPr/>
    </dgm:pt>
    <dgm:pt modelId="{76BD1D86-C3EC-8D4F-A57E-E5898B8C8BCA}" type="pres">
      <dgm:prSet presAssocID="{FFE8AF65-8A3F-BA4C-971C-19A2BB94E301}" presName="LevelOneTextNode" presStyleLbl="node0" presStyleIdx="3" presStyleCnt="5" custScaleX="165511" custScaleY="208315" custLinFactX="-100000" custLinFactY="-300000" custLinFactNeighborX="-175998" custLinFactNeighborY="-344200">
        <dgm:presLayoutVars>
          <dgm:chPref val="3"/>
        </dgm:presLayoutVars>
      </dgm:prSet>
      <dgm:spPr/>
    </dgm:pt>
    <dgm:pt modelId="{ABAA0175-DBA9-464A-A4D2-3EB687677E8C}" type="pres">
      <dgm:prSet presAssocID="{FFE8AF65-8A3F-BA4C-971C-19A2BB94E301}" presName="level2hierChild" presStyleCnt="0"/>
      <dgm:spPr/>
    </dgm:pt>
    <dgm:pt modelId="{74F39ED3-1493-4E8B-993B-B50C425BF476}" type="pres">
      <dgm:prSet presAssocID="{CBEF1618-24D4-4345-8713-ED8E9E590811}" presName="root1" presStyleCnt="0"/>
      <dgm:spPr/>
    </dgm:pt>
    <dgm:pt modelId="{1B4A5A53-D34B-414B-81B4-712F9B08DFEA}" type="pres">
      <dgm:prSet presAssocID="{CBEF1618-24D4-4345-8713-ED8E9E590811}" presName="LevelOneTextNode" presStyleLbl="node0" presStyleIdx="4" presStyleCnt="5" custScaleX="152038" custScaleY="263522" custLinFactX="-31067" custLinFactY="-264332" custLinFactNeighborX="-100000" custLinFactNeighborY="-300000">
        <dgm:presLayoutVars>
          <dgm:chPref val="3"/>
        </dgm:presLayoutVars>
      </dgm:prSet>
      <dgm:spPr/>
    </dgm:pt>
    <dgm:pt modelId="{016F7AB3-BDDA-4129-AA11-7DC1BE7F5C83}" type="pres">
      <dgm:prSet presAssocID="{CBEF1618-24D4-4345-8713-ED8E9E590811}" presName="level2hierChild" presStyleCnt="0"/>
      <dgm:spPr/>
    </dgm:pt>
  </dgm:ptLst>
  <dgm:cxnLst>
    <dgm:cxn modelId="{25B8CD08-0D69-AF4B-AC90-391761D11441}" type="presOf" srcId="{F40F4DBE-30DF-E245-96A0-CB1FC233A2B8}" destId="{4A153988-08C8-A342-9077-C207D41122CF}" srcOrd="0" destOrd="0" presId="urn:microsoft.com/office/officeart/2005/8/layout/hierarchy2"/>
    <dgm:cxn modelId="{59EFFE1D-8860-AE41-90DC-C979D365B20D}" type="presOf" srcId="{FFE8AF65-8A3F-BA4C-971C-19A2BB94E301}" destId="{76BD1D86-C3EC-8D4F-A57E-E5898B8C8BCA}" srcOrd="0" destOrd="0" presId="urn:microsoft.com/office/officeart/2005/8/layout/hierarchy2"/>
    <dgm:cxn modelId="{BC949B20-801E-0540-9FEF-DF2011525FB8}" srcId="{605F71B2-3918-0B4F-823B-8E7D4A4F49F0}" destId="{F40F4DBE-30DF-E245-96A0-CB1FC233A2B8}" srcOrd="2" destOrd="0" parTransId="{A531B57A-9B8A-5F47-B687-EB19FAED11F6}" sibTransId="{595F76DB-AA94-2E45-B26A-2EAE3563015E}"/>
    <dgm:cxn modelId="{65191E21-8A36-AF4A-9D33-4D221B1164E2}" type="presOf" srcId="{605F71B2-3918-0B4F-823B-8E7D4A4F49F0}" destId="{1A5B7B97-91DD-7641-AE56-35AD7C1C9E3D}" srcOrd="0" destOrd="0" presId="urn:microsoft.com/office/officeart/2005/8/layout/hierarchy2"/>
    <dgm:cxn modelId="{B030875E-631E-1C41-965F-65FA5C535829}" srcId="{605F71B2-3918-0B4F-823B-8E7D4A4F49F0}" destId="{A8B6C5EF-8183-D84C-AEFC-065F2D84DB8F}" srcOrd="0" destOrd="0" parTransId="{E1DA0681-9CCA-494D-B3BC-7FF33BDBECB1}" sibTransId="{E5B21AF2-2F18-CE49-9739-3D7050F520A2}"/>
    <dgm:cxn modelId="{01A3F57A-52DA-4D90-9840-7CB2AE304C16}" type="presOf" srcId="{CBEF1618-24D4-4345-8713-ED8E9E590811}" destId="{1B4A5A53-D34B-414B-81B4-712F9B08DFEA}" srcOrd="0" destOrd="0" presId="urn:microsoft.com/office/officeart/2005/8/layout/hierarchy2"/>
    <dgm:cxn modelId="{04B1B798-9945-484D-A87F-EEDBA47EC4A2}" type="presOf" srcId="{A8B6C5EF-8183-D84C-AEFC-065F2D84DB8F}" destId="{77D755C9-8C39-7948-A531-33D4606A5858}" srcOrd="0" destOrd="0" presId="urn:microsoft.com/office/officeart/2005/8/layout/hierarchy2"/>
    <dgm:cxn modelId="{63388AA0-EE48-364F-8143-B8DE3181F2FA}" type="presOf" srcId="{87B0E802-1E5C-A341-B691-D3211CF7CB78}" destId="{AF874F74-FD4C-7544-8324-5E5FD004F766}" srcOrd="0" destOrd="0" presId="urn:microsoft.com/office/officeart/2005/8/layout/hierarchy2"/>
    <dgm:cxn modelId="{1DE983A3-CEDA-1C44-9910-21ECEA7664E9}" srcId="{605F71B2-3918-0B4F-823B-8E7D4A4F49F0}" destId="{87B0E802-1E5C-A341-B691-D3211CF7CB78}" srcOrd="1" destOrd="0" parTransId="{E3B7D4E7-FD94-024E-9211-0D0F23F97AE7}" sibTransId="{B4D2C63F-D465-B94E-8F33-A6E59326E823}"/>
    <dgm:cxn modelId="{42A11CA4-28C9-AA45-A8DA-B7B9606E08C5}" srcId="{605F71B2-3918-0B4F-823B-8E7D4A4F49F0}" destId="{FFE8AF65-8A3F-BA4C-971C-19A2BB94E301}" srcOrd="3" destOrd="0" parTransId="{80866170-5278-4D46-8A5A-0F5DC17C44A2}" sibTransId="{88801CD8-F477-B547-8344-17A4344E4433}"/>
    <dgm:cxn modelId="{46F2D9DF-FB10-478D-BEDA-73CB9DDF1D57}" srcId="{605F71B2-3918-0B4F-823B-8E7D4A4F49F0}" destId="{CBEF1618-24D4-4345-8713-ED8E9E590811}" srcOrd="4" destOrd="0" parTransId="{F3319C82-C9CA-4F34-A336-D9A4F0CA031C}" sibTransId="{9966EC93-33B1-446A-9F2F-33B4EE3D13E0}"/>
    <dgm:cxn modelId="{E6B2427D-20C6-6F4F-916A-16A3A58A938F}" type="presParOf" srcId="{1A5B7B97-91DD-7641-AE56-35AD7C1C9E3D}" destId="{76309708-A316-6F4B-80A2-CA55116D5232}" srcOrd="0" destOrd="0" presId="urn:microsoft.com/office/officeart/2005/8/layout/hierarchy2"/>
    <dgm:cxn modelId="{6791C8FD-81A9-2249-881D-FF4CFBB7953F}" type="presParOf" srcId="{76309708-A316-6F4B-80A2-CA55116D5232}" destId="{77D755C9-8C39-7948-A531-33D4606A5858}" srcOrd="0" destOrd="0" presId="urn:microsoft.com/office/officeart/2005/8/layout/hierarchy2"/>
    <dgm:cxn modelId="{D9EC329B-E3E5-7D45-A580-79753317F1C7}" type="presParOf" srcId="{76309708-A316-6F4B-80A2-CA55116D5232}" destId="{4A98EBA1-19BE-E240-81C7-31D54CE263E0}" srcOrd="1" destOrd="0" presId="urn:microsoft.com/office/officeart/2005/8/layout/hierarchy2"/>
    <dgm:cxn modelId="{2F6E5AB4-30EA-9C48-91A5-C7D9E2A50383}" type="presParOf" srcId="{1A5B7B97-91DD-7641-AE56-35AD7C1C9E3D}" destId="{1C8F4543-0653-0D49-AB5F-493A10AC1CB0}" srcOrd="1" destOrd="0" presId="urn:microsoft.com/office/officeart/2005/8/layout/hierarchy2"/>
    <dgm:cxn modelId="{41409ACC-01CC-FF4A-9135-851F24F240AB}" type="presParOf" srcId="{1C8F4543-0653-0D49-AB5F-493A10AC1CB0}" destId="{AF874F74-FD4C-7544-8324-5E5FD004F766}" srcOrd="0" destOrd="0" presId="urn:microsoft.com/office/officeart/2005/8/layout/hierarchy2"/>
    <dgm:cxn modelId="{CA335D43-5735-F64D-86EB-0FDF2B1977EB}" type="presParOf" srcId="{1C8F4543-0653-0D49-AB5F-493A10AC1CB0}" destId="{4328260A-2F8C-A74F-B23C-9B1FC2E237F6}" srcOrd="1" destOrd="0" presId="urn:microsoft.com/office/officeart/2005/8/layout/hierarchy2"/>
    <dgm:cxn modelId="{2C4CC783-2950-E54B-8A6E-2D84F84B00C0}" type="presParOf" srcId="{1A5B7B97-91DD-7641-AE56-35AD7C1C9E3D}" destId="{34A882A2-C25B-8B44-94DD-03966A8F6BAF}" srcOrd="2" destOrd="0" presId="urn:microsoft.com/office/officeart/2005/8/layout/hierarchy2"/>
    <dgm:cxn modelId="{F1A8AE4B-8248-574C-801F-E456EFC58E98}" type="presParOf" srcId="{34A882A2-C25B-8B44-94DD-03966A8F6BAF}" destId="{4A153988-08C8-A342-9077-C207D41122CF}" srcOrd="0" destOrd="0" presId="urn:microsoft.com/office/officeart/2005/8/layout/hierarchy2"/>
    <dgm:cxn modelId="{1096D900-9FBA-A842-9D8F-6AE9F6560DBD}" type="presParOf" srcId="{34A882A2-C25B-8B44-94DD-03966A8F6BAF}" destId="{B7F77D32-792E-414F-9391-4708F53759CC}" srcOrd="1" destOrd="0" presId="urn:microsoft.com/office/officeart/2005/8/layout/hierarchy2"/>
    <dgm:cxn modelId="{458A2761-99C8-1C40-8E5D-7698F6251644}" type="presParOf" srcId="{1A5B7B97-91DD-7641-AE56-35AD7C1C9E3D}" destId="{4FB5DC4C-37E0-8D48-B5CB-4D3ABD40BDB8}" srcOrd="3" destOrd="0" presId="urn:microsoft.com/office/officeart/2005/8/layout/hierarchy2"/>
    <dgm:cxn modelId="{38C47A6B-C374-664B-8FE9-917B4812DD35}" type="presParOf" srcId="{4FB5DC4C-37E0-8D48-B5CB-4D3ABD40BDB8}" destId="{76BD1D86-C3EC-8D4F-A57E-E5898B8C8BCA}" srcOrd="0" destOrd="0" presId="urn:microsoft.com/office/officeart/2005/8/layout/hierarchy2"/>
    <dgm:cxn modelId="{E8F05D32-EB92-3C44-95AE-CCB3018EC7CD}" type="presParOf" srcId="{4FB5DC4C-37E0-8D48-B5CB-4D3ABD40BDB8}" destId="{ABAA0175-DBA9-464A-A4D2-3EB687677E8C}" srcOrd="1" destOrd="0" presId="urn:microsoft.com/office/officeart/2005/8/layout/hierarchy2"/>
    <dgm:cxn modelId="{49FC5D83-98D2-49BF-94C2-FAE551D35D02}" type="presParOf" srcId="{1A5B7B97-91DD-7641-AE56-35AD7C1C9E3D}" destId="{74F39ED3-1493-4E8B-993B-B50C425BF476}" srcOrd="4" destOrd="0" presId="urn:microsoft.com/office/officeart/2005/8/layout/hierarchy2"/>
    <dgm:cxn modelId="{3E6DEEEF-9551-4863-A358-1276227A4908}" type="presParOf" srcId="{74F39ED3-1493-4E8B-993B-B50C425BF476}" destId="{1B4A5A53-D34B-414B-81B4-712F9B08DFEA}" srcOrd="0" destOrd="0" presId="urn:microsoft.com/office/officeart/2005/8/layout/hierarchy2"/>
    <dgm:cxn modelId="{18E5C236-4B15-4CD7-B720-95FB4859B3BF}" type="presParOf" srcId="{74F39ED3-1493-4E8B-993B-B50C425BF476}" destId="{016F7AB3-BDDA-4129-AA11-7DC1BE7F5C83}"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755C9-8C39-7948-A531-33D4606A5858}">
      <dsp:nvSpPr>
        <dsp:cNvPr id="0" name=""/>
        <dsp:cNvSpPr/>
      </dsp:nvSpPr>
      <dsp:spPr>
        <a:xfrm>
          <a:off x="4609299" y="108454"/>
          <a:ext cx="1454386" cy="1077641"/>
        </a:xfrm>
        <a:prstGeom prst="roundRect">
          <a:avLst>
            <a:gd name="adj" fmla="val 10000"/>
          </a:avLst>
        </a:prstGeom>
        <a:solidFill>
          <a:schemeClr val="accent1">
            <a:lumMod val="40000"/>
            <a:lumOff val="60000"/>
          </a:schemeClr>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latin typeface="+mn-lt"/>
            </a:rPr>
            <a:t>1. Concevoir</a:t>
          </a:r>
          <a:br>
            <a:rPr lang="fr-FR" sz="1600" b="1" kern="1200" dirty="0">
              <a:solidFill>
                <a:schemeClr val="accent1">
                  <a:lumMod val="75000"/>
                </a:schemeClr>
              </a:solidFill>
              <a:latin typeface="+mn-lt"/>
            </a:rPr>
          </a:br>
          <a:r>
            <a:rPr lang="fr-FR" sz="1200" b="1" kern="1200" dirty="0">
              <a:solidFill>
                <a:schemeClr val="accent1">
                  <a:lumMod val="75000"/>
                </a:schemeClr>
              </a:solidFill>
              <a:latin typeface="+mn-lt"/>
            </a:rPr>
            <a:t>en contexte</a:t>
          </a:r>
          <a:r>
            <a:rPr lang="fr-FR" sz="1200" kern="1200" dirty="0"/>
            <a:t> </a:t>
          </a:r>
        </a:p>
      </dsp:txBody>
      <dsp:txXfrm>
        <a:off x="4640862" y="140017"/>
        <a:ext cx="1391260" cy="1014515"/>
      </dsp:txXfrm>
    </dsp:sp>
    <dsp:sp modelId="{AF874F74-FD4C-7544-8324-5E5FD004F766}">
      <dsp:nvSpPr>
        <dsp:cNvPr id="0" name=""/>
        <dsp:cNvSpPr/>
      </dsp:nvSpPr>
      <dsp:spPr>
        <a:xfrm>
          <a:off x="4435592" y="3338064"/>
          <a:ext cx="1827400" cy="1054888"/>
        </a:xfrm>
        <a:prstGeom prst="roundRect">
          <a:avLst>
            <a:gd name="adj" fmla="val 10000"/>
          </a:avLst>
        </a:prstGeom>
        <a:solidFill>
          <a:srgbClr val="B4E686"/>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2. Transformer</a:t>
          </a:r>
        </a:p>
        <a:p>
          <a:pPr marL="0" lvl="0" indent="0" algn="ctr" defTabSz="711200">
            <a:lnSpc>
              <a:spcPct val="90000"/>
            </a:lnSpc>
            <a:spcBef>
              <a:spcPct val="0"/>
            </a:spcBef>
            <a:spcAft>
              <a:spcPct val="35000"/>
            </a:spcAft>
            <a:buNone/>
          </a:pPr>
          <a:r>
            <a:rPr lang="fr-FR" sz="1600" b="1" kern="1200" dirty="0">
              <a:solidFill>
                <a:schemeClr val="accent1">
                  <a:lumMod val="75000"/>
                </a:schemeClr>
              </a:solidFill>
            </a:rPr>
            <a:t>Parcours de Formation de l’élève</a:t>
          </a:r>
        </a:p>
      </dsp:txBody>
      <dsp:txXfrm>
        <a:off x="4466489" y="3368961"/>
        <a:ext cx="1765606" cy="993094"/>
      </dsp:txXfrm>
    </dsp:sp>
    <dsp:sp modelId="{4A153988-08C8-A342-9077-C207D41122CF}">
      <dsp:nvSpPr>
        <dsp:cNvPr id="0" name=""/>
        <dsp:cNvSpPr/>
      </dsp:nvSpPr>
      <dsp:spPr>
        <a:xfrm flipH="1">
          <a:off x="1467462" y="3479850"/>
          <a:ext cx="1465980" cy="905971"/>
        </a:xfrm>
        <a:prstGeom prst="roundRect">
          <a:avLst>
            <a:gd name="adj" fmla="val 10000"/>
          </a:avLst>
        </a:prstGeom>
        <a:solidFill>
          <a:srgbClr val="FFC00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3. Evaluer</a:t>
          </a:r>
          <a:r>
            <a:rPr lang="fr-FR" sz="1600" kern="1200" dirty="0">
              <a:solidFill>
                <a:schemeClr val="accent1">
                  <a:lumMod val="75000"/>
                </a:schemeClr>
              </a:solidFill>
            </a:rPr>
            <a:t> </a:t>
          </a:r>
        </a:p>
      </dsp:txBody>
      <dsp:txXfrm>
        <a:off x="1493997" y="3506385"/>
        <a:ext cx="1412910" cy="852901"/>
      </dsp:txXfrm>
    </dsp:sp>
    <dsp:sp modelId="{76BD1D86-C3EC-8D4F-A57E-E5898B8C8BCA}">
      <dsp:nvSpPr>
        <dsp:cNvPr id="0" name=""/>
        <dsp:cNvSpPr/>
      </dsp:nvSpPr>
      <dsp:spPr>
        <a:xfrm>
          <a:off x="1521969" y="176143"/>
          <a:ext cx="1583268" cy="996364"/>
        </a:xfrm>
        <a:prstGeom prst="roundRect">
          <a:avLst>
            <a:gd name="adj" fmla="val 10000"/>
          </a:avLst>
        </a:prstGeom>
        <a:solidFill>
          <a:srgbClr val="C198E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schemeClr val="accent1">
                  <a:lumMod val="75000"/>
                </a:schemeClr>
              </a:solidFill>
            </a:rPr>
            <a:t>4. Communiquer</a:t>
          </a:r>
          <a:r>
            <a:rPr lang="fr-FR" sz="600" kern="1200" dirty="0">
              <a:solidFill>
                <a:schemeClr val="accent1">
                  <a:lumMod val="75000"/>
                </a:schemeClr>
              </a:solidFill>
            </a:rPr>
            <a:t> </a:t>
          </a:r>
        </a:p>
      </dsp:txBody>
      <dsp:txXfrm>
        <a:off x="1551152" y="205326"/>
        <a:ext cx="1524902" cy="937998"/>
      </dsp:txXfrm>
    </dsp:sp>
    <dsp:sp modelId="{1B4A5A53-D34B-414B-81B4-712F9B08DFEA}">
      <dsp:nvSpPr>
        <dsp:cNvPr id="0" name=""/>
        <dsp:cNvSpPr/>
      </dsp:nvSpPr>
      <dsp:spPr>
        <a:xfrm>
          <a:off x="2908370" y="1626258"/>
          <a:ext cx="1454386" cy="1260417"/>
        </a:xfrm>
        <a:prstGeom prst="roundRect">
          <a:avLst>
            <a:gd name="adj" fmla="val 10000"/>
          </a:avLst>
        </a:prstGeom>
        <a:solidFill>
          <a:srgbClr val="C00000"/>
        </a:solidFill>
        <a:ln>
          <a:noFill/>
        </a:ln>
        <a:effectLst/>
        <a:scene3d>
          <a:camera prst="orthographicFront"/>
          <a:lightRig rig="threePt" dir="t"/>
        </a:scene3d>
        <a:sp3d>
          <a:bevel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mn-lt"/>
            </a:rPr>
            <a:t>Projet</a:t>
          </a:r>
        </a:p>
        <a:p>
          <a:pPr marL="0" lvl="0" indent="0" algn="ctr" defTabSz="1066800">
            <a:lnSpc>
              <a:spcPct val="90000"/>
            </a:lnSpc>
            <a:spcBef>
              <a:spcPct val="0"/>
            </a:spcBef>
            <a:spcAft>
              <a:spcPct val="35000"/>
            </a:spcAft>
            <a:buNone/>
          </a:pPr>
          <a:r>
            <a:rPr lang="fr-FR" sz="2400" b="1" kern="1200" dirty="0">
              <a:solidFill>
                <a:schemeClr val="bg1"/>
              </a:solidFill>
              <a:latin typeface="+mn-lt"/>
            </a:rPr>
            <a:t>EPS</a:t>
          </a:r>
          <a:br>
            <a:rPr lang="fr-FR" sz="2400" b="1" kern="1200" dirty="0">
              <a:solidFill>
                <a:schemeClr val="bg1"/>
              </a:solidFill>
              <a:latin typeface="+mn-lt"/>
            </a:rPr>
          </a:br>
          <a:r>
            <a:rPr lang="fr-FR" sz="2400" b="1" kern="1200" dirty="0">
              <a:solidFill>
                <a:schemeClr val="bg1"/>
              </a:solidFill>
              <a:latin typeface="+mn-lt"/>
            </a:rPr>
            <a:t>et AS</a:t>
          </a:r>
          <a:r>
            <a:rPr lang="fr-FR" sz="2400" kern="1200" dirty="0">
              <a:solidFill>
                <a:schemeClr val="bg1"/>
              </a:solidFill>
            </a:rPr>
            <a:t> </a:t>
          </a:r>
        </a:p>
      </dsp:txBody>
      <dsp:txXfrm>
        <a:off x="2945286" y="1663174"/>
        <a:ext cx="1380554" cy="11865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2100B-1C7B-482F-822D-81C837413E02}" type="datetimeFigureOut">
              <a:rPr lang="fr-FR" smtClean="0"/>
              <a:t>03/07/2017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208A0B-CA46-43D7-B24F-BD22923E497F}" type="slidenum">
              <a:rPr lang="fr-FR" smtClean="0"/>
              <a:t>‹N°›</a:t>
            </a:fld>
            <a:endParaRPr lang="fr-FR"/>
          </a:p>
        </p:txBody>
      </p:sp>
    </p:spTree>
    <p:extLst>
      <p:ext uri="{BB962C8B-B14F-4D97-AF65-F5344CB8AC3E}">
        <p14:creationId xmlns:p14="http://schemas.microsoft.com/office/powerpoint/2010/main" val="1434217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slide" Target="../slides/slide33.xml"/><Relationship Id="rId3" Type="http://schemas.openxmlformats.org/officeDocument/2006/relationships/slide" Target="../slides/slide2.xml"/><Relationship Id="rId7" Type="http://schemas.openxmlformats.org/officeDocument/2006/relationships/slide" Target="../slides/slide30.xml"/><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slide" Target="../slides/slide20.xml"/><Relationship Id="rId5" Type="http://schemas.openxmlformats.org/officeDocument/2006/relationships/slide" Target="../slides/slide28.xml"/><Relationship Id="rId4" Type="http://schemas.openxmlformats.org/officeDocument/2006/relationships/slide" Target="../slides/slide7.xml"/><Relationship Id="rId9" Type="http://schemas.openxmlformats.org/officeDocument/2006/relationships/slide" Target="../slides/slide23.xml"/></Relationships>
</file>

<file path=ppt/slideLayouts/_rels/slideLayout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 Target="../slides/slide3.xml"/><Relationship Id="rId7" Type="http://schemas.openxmlformats.org/officeDocument/2006/relationships/diagramColors" Target="../diagrams/colors1.xml"/><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diagramQuickStyle" Target="../diagrams/quickStyle1.xml"/><Relationship Id="rId11" Type="http://schemas.openxmlformats.org/officeDocument/2006/relationships/slide" Target="../slides/slide7.xml"/><Relationship Id="rId5" Type="http://schemas.openxmlformats.org/officeDocument/2006/relationships/diagramLayout" Target="../diagrams/layout1.xml"/><Relationship Id="rId10" Type="http://schemas.openxmlformats.org/officeDocument/2006/relationships/slide" Target="../slides/slide19.xml"/><Relationship Id="rId4" Type="http://schemas.openxmlformats.org/officeDocument/2006/relationships/diagramData" Target="../diagrams/data1.xml"/><Relationship Id="rId9" Type="http://schemas.openxmlformats.org/officeDocument/2006/relationships/slide" Target="../slides/slide23.xml"/></Relationships>
</file>

<file path=ppt/slideLayouts/_rels/slideLayout13.xml.rels><?xml version="1.0" encoding="UTF-8" standalone="yes"?>
<Relationships xmlns="http://schemas.openxmlformats.org/package/2006/relationships"><Relationship Id="rId8" Type="http://schemas.openxmlformats.org/officeDocument/2006/relationships/slide" Target="../slides/slide28.xml"/><Relationship Id="rId13" Type="http://schemas.openxmlformats.org/officeDocument/2006/relationships/slide" Target="../slides/slide4.xml"/><Relationship Id="rId3" Type="http://schemas.openxmlformats.org/officeDocument/2006/relationships/image" Target="../media/image4.png"/><Relationship Id="rId7" Type="http://schemas.openxmlformats.org/officeDocument/2006/relationships/slide" Target="../slides/slide7.xml"/><Relationship Id="rId12" Type="http://schemas.openxmlformats.org/officeDocument/2006/relationships/slide" Target="../slides/slide23.xm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33.xml"/><Relationship Id="rId5" Type="http://schemas.openxmlformats.org/officeDocument/2006/relationships/slide" Target="../slides/slide12.xml"/><Relationship Id="rId10" Type="http://schemas.openxmlformats.org/officeDocument/2006/relationships/slide" Target="../slides/slide30.xml"/><Relationship Id="rId4" Type="http://schemas.openxmlformats.org/officeDocument/2006/relationships/image" Target="../media/image5.png"/><Relationship Id="rId9" Type="http://schemas.openxmlformats.org/officeDocument/2006/relationships/slide" Target="../slides/slide19.xml"/></Relationships>
</file>

<file path=ppt/slideLayouts/_rels/slideLayout14.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30.xml"/><Relationship Id="rId7" Type="http://schemas.openxmlformats.org/officeDocument/2006/relationships/slide" Target="../slides/slide5.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2.xml"/><Relationship Id="rId5" Type="http://schemas.openxmlformats.org/officeDocument/2006/relationships/slide" Target="../slides/slide28.xml"/><Relationship Id="rId4" Type="http://schemas.openxmlformats.org/officeDocument/2006/relationships/slide" Target="../slides/slide33.xml"/><Relationship Id="rId9" Type="http://schemas.openxmlformats.org/officeDocument/2006/relationships/slide" Target="../slides/slide23.xml"/></Relationships>
</file>

<file path=ppt/slideLayouts/_rels/slideLayout15.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6.xml"/><Relationship Id="rId1" Type="http://schemas.openxmlformats.org/officeDocument/2006/relationships/slideMaster" Target="../slideMasters/slideMaster1.xml"/><Relationship Id="rId4" Type="http://schemas.openxmlformats.org/officeDocument/2006/relationships/slide" Target="../slides/slide37.xml"/></Relationships>
</file>

<file path=ppt/slideLayouts/_rels/slideLayout16.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38.xml"/><Relationship Id="rId1" Type="http://schemas.openxmlformats.org/officeDocument/2006/relationships/slideMaster" Target="../slideMasters/slideMaster1.xml"/><Relationship Id="rId4" Type="http://schemas.openxmlformats.org/officeDocument/2006/relationships/slide" Target="../slides/slide4.xml"/></Relationships>
</file>

<file path=ppt/slideLayouts/_rels/slideLayout17.xml.rels><?xml version="1.0" encoding="UTF-8" standalone="yes"?>
<Relationships xmlns="http://schemas.openxmlformats.org/package/2006/relationships"><Relationship Id="rId8" Type="http://schemas.openxmlformats.org/officeDocument/2006/relationships/slide" Target="../slides/slide28.xml"/><Relationship Id="rId13" Type="http://schemas.openxmlformats.org/officeDocument/2006/relationships/slide" Target="../slides/slide18.xml"/><Relationship Id="rId3" Type="http://schemas.openxmlformats.org/officeDocument/2006/relationships/slide" Target="../slides/slide33.xml"/><Relationship Id="rId7" Type="http://schemas.openxmlformats.org/officeDocument/2006/relationships/slide" Target="../slides/slide10.xml"/><Relationship Id="rId12" Type="http://schemas.openxmlformats.org/officeDocument/2006/relationships/slide" Target="../slides/slide17.xml"/><Relationship Id="rId2" Type="http://schemas.openxmlformats.org/officeDocument/2006/relationships/slide" Target="../slides/slide30.xml"/><Relationship Id="rId1" Type="http://schemas.openxmlformats.org/officeDocument/2006/relationships/slideMaster" Target="../slideMasters/slideMaster1.xml"/><Relationship Id="rId6" Type="http://schemas.openxmlformats.org/officeDocument/2006/relationships/slide" Target="../slides/slide13.xml"/><Relationship Id="rId11" Type="http://schemas.openxmlformats.org/officeDocument/2006/relationships/slide" Target="../slides/slide19.xml"/><Relationship Id="rId5" Type="http://schemas.openxmlformats.org/officeDocument/2006/relationships/slide" Target="../slides/slide11.xml"/><Relationship Id="rId15" Type="http://schemas.openxmlformats.org/officeDocument/2006/relationships/slide" Target="../slides/slide8.xml"/><Relationship Id="rId10" Type="http://schemas.openxmlformats.org/officeDocument/2006/relationships/slide" Target="../slides/slide4.xml"/><Relationship Id="rId4" Type="http://schemas.openxmlformats.org/officeDocument/2006/relationships/slide" Target="../slides/slide9.xml"/><Relationship Id="rId9" Type="http://schemas.openxmlformats.org/officeDocument/2006/relationships/slide" Target="../slides/slide2.xml"/><Relationship Id="rId14" Type="http://schemas.openxmlformats.org/officeDocument/2006/relationships/slide" Target="../slides/slide23.xml"/></Relationships>
</file>

<file path=ppt/slideLayouts/_rels/slideLayout18.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11.xml"/><Relationship Id="rId7" Type="http://schemas.openxmlformats.org/officeDocument/2006/relationships/slide" Target="../slides/slide18.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7.xml"/><Relationship Id="rId5" Type="http://schemas.openxmlformats.org/officeDocument/2006/relationships/slide" Target="../slides/slide10.xml"/><Relationship Id="rId4" Type="http://schemas.openxmlformats.org/officeDocument/2006/relationships/slide" Target="../slides/slide13.xml"/><Relationship Id="rId9" Type="http://schemas.openxmlformats.org/officeDocument/2006/relationships/slide" Target="../slides/slide34.xml"/></Relationships>
</file>

<file path=ppt/slideLayouts/_rels/slideLayout19.xml.rels><?xml version="1.0" encoding="UTF-8" standalone="yes"?>
<Relationships xmlns="http://schemas.openxmlformats.org/package/2006/relationships"><Relationship Id="rId8" Type="http://schemas.openxmlformats.org/officeDocument/2006/relationships/slide" Target="../slides/slide18.xml"/><Relationship Id="rId3" Type="http://schemas.openxmlformats.org/officeDocument/2006/relationships/slide" Target="../slides/slide7.xml"/><Relationship Id="rId7" Type="http://schemas.openxmlformats.org/officeDocument/2006/relationships/slide" Target="../slides/slide17.xml"/><Relationship Id="rId2"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 Target="../slides/slide10.xml"/><Relationship Id="rId5" Type="http://schemas.openxmlformats.org/officeDocument/2006/relationships/slide" Target="../slides/slide13.xml"/><Relationship Id="rId4" Type="http://schemas.openxmlformats.org/officeDocument/2006/relationships/slide" Target="../slides/slide11.xml"/><Relationship Id="rId9" Type="http://schemas.openxmlformats.org/officeDocument/2006/relationships/slide" Target="../slides/slide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7.xml"/><Relationship Id="rId7" Type="http://schemas.openxmlformats.org/officeDocument/2006/relationships/slide" Target="../slides/slide18.xml"/><Relationship Id="rId2"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7.xml"/><Relationship Id="rId5" Type="http://schemas.openxmlformats.org/officeDocument/2006/relationships/slide" Target="../slides/slide13.xml"/><Relationship Id="rId4" Type="http://schemas.openxmlformats.org/officeDocument/2006/relationships/slide" Target="../slides/slide11.xml"/><Relationship Id="rId9" Type="http://schemas.openxmlformats.org/officeDocument/2006/relationships/slide" Target="../slides/slide8.xml"/></Relationships>
</file>

<file path=ppt/slideLayouts/_rels/slideLayout21.xml.rels><?xml version="1.0" encoding="UTF-8" standalone="yes"?>
<Relationships xmlns="http://schemas.openxmlformats.org/package/2006/relationships"><Relationship Id="rId8" Type="http://schemas.openxmlformats.org/officeDocument/2006/relationships/slide" Target="../slides/slide18.xml"/><Relationship Id="rId3" Type="http://schemas.openxmlformats.org/officeDocument/2006/relationships/slide" Target="../slides/slide39.xml"/><Relationship Id="rId7" Type="http://schemas.openxmlformats.org/officeDocument/2006/relationships/slide" Target="../slides/slide17.xml"/><Relationship Id="rId2"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 Target="../slides/slide10.xml"/><Relationship Id="rId11" Type="http://schemas.openxmlformats.org/officeDocument/2006/relationships/image" Target="../media/image6.gif"/><Relationship Id="rId5" Type="http://schemas.openxmlformats.org/officeDocument/2006/relationships/slide" Target="../slides/slide13.xml"/><Relationship Id="rId10" Type="http://schemas.openxmlformats.org/officeDocument/2006/relationships/slide" Target="../slides/slide8.xml"/><Relationship Id="rId4" Type="http://schemas.openxmlformats.org/officeDocument/2006/relationships/slide" Target="../slides/slide7.xml"/><Relationship Id="rId9" Type="http://schemas.openxmlformats.org/officeDocument/2006/relationships/slide" Target="../slides/slide9.xml"/></Relationships>
</file>

<file path=ppt/slideLayouts/_rels/slideLayout22.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7.xml"/><Relationship Id="rId7" Type="http://schemas.openxmlformats.org/officeDocument/2006/relationships/slide" Target="../slides/slide18.xml"/><Relationship Id="rId2" Type="http://schemas.openxmlformats.org/officeDocument/2006/relationships/slide" Target="../slides/slide43.xml"/><Relationship Id="rId1" Type="http://schemas.openxmlformats.org/officeDocument/2006/relationships/slideMaster" Target="../slideMasters/slideMaster1.xml"/><Relationship Id="rId6" Type="http://schemas.openxmlformats.org/officeDocument/2006/relationships/slide" Target="../slides/slide10.xml"/><Relationship Id="rId5" Type="http://schemas.openxmlformats.org/officeDocument/2006/relationships/slide" Target="../slides/slide13.xml"/><Relationship Id="rId4" Type="http://schemas.openxmlformats.org/officeDocument/2006/relationships/slide" Target="../slides/slide11.xml"/><Relationship Id="rId9" Type="http://schemas.openxmlformats.org/officeDocument/2006/relationships/slide" Target="../slides/slide8.xml"/></Relationships>
</file>

<file path=ppt/slideLayouts/_rels/slideLayout23.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7.xml"/><Relationship Id="rId7" Type="http://schemas.openxmlformats.org/officeDocument/2006/relationships/slide" Target="../slides/slide17.xml"/><Relationship Id="rId2" Type="http://schemas.openxmlformats.org/officeDocument/2006/relationships/slide" Target="../slides/slide45.xml"/><Relationship Id="rId1" Type="http://schemas.openxmlformats.org/officeDocument/2006/relationships/slideMaster" Target="../slideMasters/slideMaster1.xml"/><Relationship Id="rId6" Type="http://schemas.openxmlformats.org/officeDocument/2006/relationships/slide" Target="../slides/slide10.xml"/><Relationship Id="rId5" Type="http://schemas.openxmlformats.org/officeDocument/2006/relationships/slide" Target="../slides/slide13.xml"/><Relationship Id="rId10" Type="http://schemas.openxmlformats.org/officeDocument/2006/relationships/slide" Target="../slides/slide44.xml"/><Relationship Id="rId4" Type="http://schemas.openxmlformats.org/officeDocument/2006/relationships/slide" Target="../slides/slide11.xml"/><Relationship Id="rId9" Type="http://schemas.openxmlformats.org/officeDocument/2006/relationships/slide" Target="../slides/slide8.xml"/></Relationships>
</file>

<file path=ppt/slideLayouts/_rels/slideLayout24.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13.xml"/><Relationship Id="rId7"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18.xml"/><Relationship Id="rId5" Type="http://schemas.openxmlformats.org/officeDocument/2006/relationships/slide" Target="../slides/slide17.xml"/><Relationship Id="rId4" Type="http://schemas.openxmlformats.org/officeDocument/2006/relationships/slide" Target="../slides/slide10.xml"/></Relationships>
</file>

<file path=ppt/slideLayouts/_rels/slideLayout25.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16.xml"/><Relationship Id="rId7" Type="http://schemas.openxmlformats.org/officeDocument/2006/relationships/slide" Target="../slides/slide10.xml"/><Relationship Id="rId2"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11.xml"/><Relationship Id="rId11"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9.xml"/><Relationship Id="rId4" Type="http://schemas.openxmlformats.org/officeDocument/2006/relationships/slide" Target="../slides/slide40.xml"/><Relationship Id="rId9" Type="http://schemas.openxmlformats.org/officeDocument/2006/relationships/slide" Target="../slides/slide18.xml"/></Relationships>
</file>

<file path=ppt/slideLayouts/_rels/slideLayout26.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15.xml"/><Relationship Id="rId7" Type="http://schemas.openxmlformats.org/officeDocument/2006/relationships/slide" Target="../slides/slide10.xml"/><Relationship Id="rId2"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 Target="../slides/slide11.xml"/><Relationship Id="rId11"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9.xml"/><Relationship Id="rId4" Type="http://schemas.openxmlformats.org/officeDocument/2006/relationships/slide" Target="../slides/slide16.xml"/><Relationship Id="rId9" Type="http://schemas.openxmlformats.org/officeDocument/2006/relationships/slide" Target="../slides/slide18.xml"/></Relationships>
</file>

<file path=ppt/slideLayouts/_rels/slideLayout27.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14.xml"/><Relationship Id="rId7" Type="http://schemas.openxmlformats.org/officeDocument/2006/relationships/slide" Target="../slides/slide10.xml"/><Relationship Id="rId2"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 Target="../slides/slide11.xml"/><Relationship Id="rId11"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9.xml"/><Relationship Id="rId4" Type="http://schemas.openxmlformats.org/officeDocument/2006/relationships/slide" Target="../slides/slide16.xml"/><Relationship Id="rId9" Type="http://schemas.openxmlformats.org/officeDocument/2006/relationships/slide" Target="../slides/slide18.xml"/></Relationships>
</file>

<file path=ppt/slideLayouts/_rels/slideLayout28.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14.xml"/><Relationship Id="rId7" Type="http://schemas.openxmlformats.org/officeDocument/2006/relationships/slide" Target="../slides/slide10.xml"/><Relationship Id="rId2"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 Target="../slides/slide11.xml"/><Relationship Id="rId11"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9.xml"/><Relationship Id="rId4" Type="http://schemas.openxmlformats.org/officeDocument/2006/relationships/slide" Target="../slides/slide15.xml"/><Relationship Id="rId9" Type="http://schemas.openxmlformats.org/officeDocument/2006/relationships/slide" Target="../slides/slide18.xml"/></Relationships>
</file>

<file path=ppt/slideLayouts/_rels/slideLayout29.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30.xml"/><Relationship Id="rId7" Type="http://schemas.openxmlformats.org/officeDocument/2006/relationships/slide" Target="../slides/slide4.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2.xml"/><Relationship Id="rId5" Type="http://schemas.openxmlformats.org/officeDocument/2006/relationships/slide" Target="../slides/slide29.xml"/><Relationship Id="rId10" Type="http://schemas.openxmlformats.org/officeDocument/2006/relationships/slide" Target="../slides/slide23.xml"/><Relationship Id="rId4" Type="http://schemas.openxmlformats.org/officeDocument/2006/relationships/slide" Target="../slides/slide33.xml"/><Relationship Id="rId9"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8" Type="http://schemas.openxmlformats.org/officeDocument/2006/relationships/slide" Target="../slides/slide2.xml"/><Relationship Id="rId3" Type="http://schemas.openxmlformats.org/officeDocument/2006/relationships/slide" Target="../slides/slide30.xml"/><Relationship Id="rId7" Type="http://schemas.openxmlformats.org/officeDocument/2006/relationships/slide" Target="../slides/slide28.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20.xml"/><Relationship Id="rId11" Type="http://schemas.openxmlformats.org/officeDocument/2006/relationships/slide" Target="../slides/slide23.xml"/><Relationship Id="rId5" Type="http://schemas.openxmlformats.org/officeDocument/2006/relationships/slide" Target="../slides/slide21.xml"/><Relationship Id="rId10" Type="http://schemas.openxmlformats.org/officeDocument/2006/relationships/slide" Target="../slides/slide22.xml"/><Relationship Id="rId4" Type="http://schemas.openxmlformats.org/officeDocument/2006/relationships/slide" Target="../slides/slide33.xml"/><Relationship Id="rId9" Type="http://schemas.openxmlformats.org/officeDocument/2006/relationships/slide" Target="../slides/slide4.xml"/></Relationships>
</file>

<file path=ppt/slideLayouts/_rels/slideLayout32.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21.xml"/><Relationship Id="rId1" Type="http://schemas.openxmlformats.org/officeDocument/2006/relationships/slideMaster" Target="../slideMasters/slideMaster1.xml"/><Relationship Id="rId5" Type="http://schemas.openxmlformats.org/officeDocument/2006/relationships/slide" Target="../slides/slide22.xml"/><Relationship Id="rId4" Type="http://schemas.openxmlformats.org/officeDocument/2006/relationships/slide" Target="../slides/slide41.xml"/></Relationships>
</file>

<file path=ppt/slideLayouts/_rels/slideLayout33.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20.xml"/><Relationship Id="rId1" Type="http://schemas.openxmlformats.org/officeDocument/2006/relationships/slideMaster" Target="../slideMasters/slideMaster1.xml"/><Relationship Id="rId5" Type="http://schemas.openxmlformats.org/officeDocument/2006/relationships/slide" Target="../slides/slide22.xml"/><Relationship Id="rId4" Type="http://schemas.openxmlformats.org/officeDocument/2006/relationships/slide" Target="../slides/slide42.xml"/></Relationships>
</file>

<file path=ppt/slideLayouts/_rels/slideLayout34.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0.xml"/><Relationship Id="rId1" Type="http://schemas.openxmlformats.org/officeDocument/2006/relationships/slideMaster" Target="../slideMasters/slideMaster1.xml"/><Relationship Id="rId4" Type="http://schemas.openxmlformats.org/officeDocument/2006/relationships/slide" Target="../slides/slide19.xml"/></Relationships>
</file>

<file path=ppt/slideLayouts/_rels/slideLayout35.xml.rels><?xml version="1.0" encoding="UTF-8" standalone="yes"?>
<Relationships xmlns="http://schemas.openxmlformats.org/package/2006/relationships"><Relationship Id="rId8" Type="http://schemas.openxmlformats.org/officeDocument/2006/relationships/slide" Target="../slides/slide27.xml"/><Relationship Id="rId3" Type="http://schemas.openxmlformats.org/officeDocument/2006/relationships/slide" Target="../slides/slide30.xml"/><Relationship Id="rId7" Type="http://schemas.openxmlformats.org/officeDocument/2006/relationships/slide" Target="../slides/slide26.xml"/><Relationship Id="rId12" Type="http://schemas.openxmlformats.org/officeDocument/2006/relationships/slide" Target="../slides/slide19.xml"/><Relationship Id="rId2"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25.xml"/><Relationship Id="rId11" Type="http://schemas.openxmlformats.org/officeDocument/2006/relationships/slide" Target="../slides/slide4.xml"/><Relationship Id="rId5" Type="http://schemas.openxmlformats.org/officeDocument/2006/relationships/slide" Target="../slides/slide24.xml"/><Relationship Id="rId10" Type="http://schemas.openxmlformats.org/officeDocument/2006/relationships/slide" Target="../slides/slide2.xml"/><Relationship Id="rId4" Type="http://schemas.openxmlformats.org/officeDocument/2006/relationships/slide" Target="../slides/slide33.xml"/><Relationship Id="rId9" Type="http://schemas.openxmlformats.org/officeDocument/2006/relationships/slide" Target="../slides/slide28.xml"/></Relationships>
</file>

<file path=ppt/slideLayouts/_rels/slideLayout36.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 Target="../slides/slide27.xml"/><Relationship Id="rId5" Type="http://schemas.openxmlformats.org/officeDocument/2006/relationships/slide" Target="../slides/slide26.xml"/><Relationship Id="rId4" Type="http://schemas.openxmlformats.org/officeDocument/2006/relationships/slide" Target="../slides/slide25.xml"/></Relationships>
</file>

<file path=ppt/slideLayouts/_rels/slideLayout37.xml.rels><?xml version="1.0" encoding="UTF-8" standalone="yes"?>
<Relationships xmlns="http://schemas.openxmlformats.org/package/2006/relationships"><Relationship Id="rId3" Type="http://schemas.openxmlformats.org/officeDocument/2006/relationships/slide" Target="../slides/slide48.xml"/><Relationship Id="rId2"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 Target="../slides/slide27.xml"/><Relationship Id="rId5" Type="http://schemas.openxmlformats.org/officeDocument/2006/relationships/slide" Target="../slides/slide26.xml"/><Relationship Id="rId4" Type="http://schemas.openxmlformats.org/officeDocument/2006/relationships/slide" Target="../slides/slide24.xml"/></Relationships>
</file>

<file path=ppt/slideLayouts/_rels/slideLayout38.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 Target="../slides/slide27.xml"/><Relationship Id="rId5" Type="http://schemas.openxmlformats.org/officeDocument/2006/relationships/slide" Target="../slides/slide25.xml"/><Relationship Id="rId4" Type="http://schemas.openxmlformats.org/officeDocument/2006/relationships/slide" Target="../slides/slide24.xml"/></Relationships>
</file>

<file path=ppt/slideLayouts/_rels/slideLayout39.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 Target="../slides/slide26.xml"/><Relationship Id="rId5" Type="http://schemas.openxmlformats.org/officeDocument/2006/relationships/slide" Target="../slides/slide25.xml"/><Relationship Id="rId4" Type="http://schemas.openxmlformats.org/officeDocument/2006/relationships/slide" Target="../slides/slide2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7.xml"/><Relationship Id="rId7" Type="http://schemas.openxmlformats.org/officeDocument/2006/relationships/slide" Target="../slides/slide2.xml"/><Relationship Id="rId2"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 Target="../slides/slide28.xml"/><Relationship Id="rId5" Type="http://schemas.openxmlformats.org/officeDocument/2006/relationships/slide" Target="../slides/slide31.xml"/><Relationship Id="rId4" Type="http://schemas.openxmlformats.org/officeDocument/2006/relationships/slide" Target="../slides/slide33.xml"/><Relationship Id="rId9" Type="http://schemas.openxmlformats.org/officeDocument/2006/relationships/slide" Target="../slides/slide23.xml"/></Relationships>
</file>

<file path=ppt/slideLayouts/_rels/slideLayout4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8" Type="http://schemas.openxmlformats.org/officeDocument/2006/relationships/slide" Target="../slides/slide39.xml"/><Relationship Id="rId13" Type="http://schemas.openxmlformats.org/officeDocument/2006/relationships/slide" Target="../slides/slide35.xml"/><Relationship Id="rId18" Type="http://schemas.openxmlformats.org/officeDocument/2006/relationships/slide" Target="../slides/slide43.xml"/><Relationship Id="rId3" Type="http://schemas.openxmlformats.org/officeDocument/2006/relationships/slide" Target="../slides/slide30.xml"/><Relationship Id="rId21" Type="http://schemas.openxmlformats.org/officeDocument/2006/relationships/slide" Target="../slides/slide34.xml"/><Relationship Id="rId7" Type="http://schemas.openxmlformats.org/officeDocument/2006/relationships/slide" Target="../slides/slide37.xml"/><Relationship Id="rId12" Type="http://schemas.openxmlformats.org/officeDocument/2006/relationships/slide" Target="../slides/slide48.xml"/><Relationship Id="rId17" Type="http://schemas.openxmlformats.org/officeDocument/2006/relationships/slide" Target="../slides/slide19.xml"/><Relationship Id="rId2" Type="http://schemas.openxmlformats.org/officeDocument/2006/relationships/slide" Target="../slides/slide7.xml"/><Relationship Id="rId16" Type="http://schemas.openxmlformats.org/officeDocument/2006/relationships/slide" Target="../slides/slide4.xml"/><Relationship Id="rId20"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45.xml"/><Relationship Id="rId11" Type="http://schemas.openxmlformats.org/officeDocument/2006/relationships/slide" Target="../slides/slide46.xml"/><Relationship Id="rId5" Type="http://schemas.openxmlformats.org/officeDocument/2006/relationships/slide" Target="../slides/slide41.xml"/><Relationship Id="rId15" Type="http://schemas.openxmlformats.org/officeDocument/2006/relationships/slide" Target="../slides/slide2.xml"/><Relationship Id="rId23" Type="http://schemas.openxmlformats.org/officeDocument/2006/relationships/slide" Target="../slides/slide47.xml"/><Relationship Id="rId10" Type="http://schemas.openxmlformats.org/officeDocument/2006/relationships/slide" Target="../slides/slide28.xml"/><Relationship Id="rId19" Type="http://schemas.openxmlformats.org/officeDocument/2006/relationships/slide" Target="../slides/slide23.xml"/><Relationship Id="rId4" Type="http://schemas.openxmlformats.org/officeDocument/2006/relationships/slide" Target="../slides/slide42.xml"/><Relationship Id="rId9" Type="http://schemas.openxmlformats.org/officeDocument/2006/relationships/slide" Target="../slides/slide40.xml"/><Relationship Id="rId14" Type="http://schemas.openxmlformats.org/officeDocument/2006/relationships/slide" Target="../slides/slide36.xml"/><Relationship Id="rId22" Type="http://schemas.openxmlformats.org/officeDocument/2006/relationships/slide" Target="../slides/slide49.xml"/></Relationships>
</file>

<file path=ppt/slideLayouts/_rels/slideLayout4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18.xml"/><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D4D3445-FC1D-413F-A598-1652933FFFCC}" type="datetime1">
              <a:rPr lang="fr-FR" smtClean="0"/>
              <a:t>03/07/2017</a:t>
            </a:fld>
            <a:endParaRPr lang="fr-FR"/>
          </a:p>
        </p:txBody>
      </p:sp>
      <p:sp>
        <p:nvSpPr>
          <p:cNvPr id="5" name="Espace réservé du pied de page 4"/>
          <p:cNvSpPr>
            <a:spLocks noGrp="1"/>
          </p:cNvSpPr>
          <p:nvPr>
            <p:ph type="ftr" sz="quarter" idx="11"/>
          </p:nvPr>
        </p:nvSpPr>
        <p:spPr/>
        <p:txBody>
          <a:bodyPr/>
          <a:lstStyle/>
          <a:p>
            <a:r>
              <a:rPr lang="fr-FR"/>
              <a:t>Inspection pédagogique régionale</a:t>
            </a:r>
          </a:p>
        </p:txBody>
      </p:sp>
      <p:sp>
        <p:nvSpPr>
          <p:cNvPr id="6" name="Espace réservé du numéro de diapositive 5"/>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41636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IN Diapo">
    <p:bg>
      <p:bgPr>
        <a:solidFill>
          <a:schemeClr val="bg1"/>
        </a:solidFill>
        <a:effectLst/>
      </p:bgPr>
    </p:bg>
    <p:spTree>
      <p:nvGrpSpPr>
        <p:cNvPr id="1" name=""/>
        <p:cNvGrpSpPr/>
        <p:nvPr/>
      </p:nvGrpSpPr>
      <p:grpSpPr>
        <a:xfrm>
          <a:off x="0" y="0"/>
          <a:ext cx="0" cy="0"/>
          <a:chOff x="0" y="0"/>
          <a:chExt cx="0" cy="0"/>
        </a:xfrm>
      </p:grpSpPr>
      <p:sp>
        <p:nvSpPr>
          <p:cNvPr id="2" name="Ellipse 1">
            <a:hlinkClick r:id="" action="ppaction://hlinkshowjump?jump=endshow"/>
          </p:cNvPr>
          <p:cNvSpPr/>
          <p:nvPr userDrawn="1"/>
        </p:nvSpPr>
        <p:spPr>
          <a:xfrm>
            <a:off x="4426085" y="5881214"/>
            <a:ext cx="3151762" cy="578120"/>
          </a:xfrm>
          <a:prstGeom prst="ellipse">
            <a:avLst/>
          </a:prstGeom>
          <a:solidFill>
            <a:srgbClr val="BCD6EE"/>
          </a:solidFill>
          <a:ln>
            <a:noFill/>
          </a:ln>
          <a:effectLst>
            <a:outerShdw blurRad="114300" dist="114300" dir="2700000" algn="tl" rotWithShape="0">
              <a:schemeClr val="accent5">
                <a:lumMod val="75000"/>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0" i="0" dirty="0">
                <a:latin typeface="+mj-lt"/>
              </a:rPr>
              <a:t>Quitter</a:t>
            </a:r>
          </a:p>
        </p:txBody>
      </p:sp>
      <p:sp>
        <p:nvSpPr>
          <p:cNvPr id="4" name="ZoneTexte 3"/>
          <p:cNvSpPr txBox="1"/>
          <p:nvPr userDrawn="1"/>
        </p:nvSpPr>
        <p:spPr>
          <a:xfrm>
            <a:off x="1254868" y="2679464"/>
            <a:ext cx="9494196" cy="1200329"/>
          </a:xfrm>
          <a:prstGeom prst="rect">
            <a:avLst/>
          </a:prstGeom>
          <a:noFill/>
        </p:spPr>
        <p:txBody>
          <a:bodyPr wrap="square" rtlCol="0">
            <a:spAutoFit/>
          </a:bodyPr>
          <a:lstStyle/>
          <a:p>
            <a:pPr algn="ctr"/>
            <a:r>
              <a:rPr lang="fr-FR" sz="7200" b="0" i="0" kern="1200" dirty="0">
                <a:solidFill>
                  <a:srgbClr val="92D050"/>
                </a:solidFill>
                <a:latin typeface="+mj-lt"/>
                <a:ea typeface="+mn-ea"/>
                <a:cs typeface="+mn-cs"/>
              </a:rPr>
              <a:t>FIN</a:t>
            </a:r>
          </a:p>
        </p:txBody>
      </p:sp>
    </p:spTree>
    <p:extLst>
      <p:ext uri="{BB962C8B-B14F-4D97-AF65-F5344CB8AC3E}">
        <p14:creationId xmlns:p14="http://schemas.microsoft.com/office/powerpoint/2010/main" val="29862547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nu Princ 1">
    <p:spTree>
      <p:nvGrpSpPr>
        <p:cNvPr id="1" name=""/>
        <p:cNvGrpSpPr/>
        <p:nvPr/>
      </p:nvGrpSpPr>
      <p:grpSpPr>
        <a:xfrm>
          <a:off x="0" y="0"/>
          <a:ext cx="0" cy="0"/>
          <a:chOff x="0" y="0"/>
          <a:chExt cx="0" cy="0"/>
        </a:xfrm>
      </p:grpSpPr>
      <p:sp>
        <p:nvSpPr>
          <p:cNvPr id="2" name="Titre 1"/>
          <p:cNvSpPr>
            <a:spLocks noGrp="1"/>
          </p:cNvSpPr>
          <p:nvPr>
            <p:ph type="title"/>
          </p:nvPr>
        </p:nvSpPr>
        <p:spPr>
          <a:xfrm>
            <a:off x="1955260" y="365125"/>
            <a:ext cx="9398539" cy="1325563"/>
          </a:xfrm>
        </p:spPr>
        <p:txBody>
          <a:bodyPr/>
          <a:lstStyle/>
          <a:p>
            <a:r>
              <a:rPr lang="fr-FR"/>
              <a:t>Modifiez le style du titre</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8" name="ZoneTexte 7">
            <a:hlinkClick r:id="rId2"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9" name="ZoneTexte 8">
            <a:hlinkClick r:id="rId3" action="ppaction://hlinksldjump" tooltip="Présentation"/>
          </p:cNvPr>
          <p:cNvSpPr txBox="1"/>
          <p:nvPr userDrawn="1"/>
        </p:nvSpPr>
        <p:spPr>
          <a:xfrm>
            <a:off x="57767" y="1569944"/>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10" name="ZoneTexte 9">
            <a:hlinkClick r:id="rId4"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1" name="ZoneTexte 10">
            <a:hlinkClick r:id="rId5"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12" name="ZoneTexte 11">
            <a:hlinkClick r:id="rId6"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
        <p:nvSpPr>
          <p:cNvPr id="13" name="ZoneTexte 12">
            <a:hlinkClick r:id="rId7"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4" name="ZoneTexte 13">
            <a:hlinkClick r:id="rId8" action="ppaction://hlinksldjump" tooltip="Annexe(s)"/>
          </p:cNvPr>
          <p:cNvSpPr txBox="1"/>
          <p:nvPr userDrawn="1"/>
        </p:nvSpPr>
        <p:spPr>
          <a:xfrm>
            <a:off x="68072" y="5387708"/>
            <a:ext cx="1575896"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Annexe(s)</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8" name="ZoneTexte 17">
            <a:hlinkClick r:id="rId9"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4570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2 Presentation generale">
    <p:bg>
      <p:bgPr>
        <a:solidFill>
          <a:schemeClr val="bg1">
            <a:lumMod val="95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880769" y="157754"/>
            <a:ext cx="3946099" cy="584775"/>
          </a:xfrm>
          <a:prstGeom prst="rect">
            <a:avLst/>
          </a:prstGeom>
          <a:noFill/>
        </p:spPr>
        <p:txBody>
          <a:bodyPr wrap="square" rtlCol="0">
            <a:spAutoFit/>
          </a:bodyPr>
          <a:lstStyle/>
          <a:p>
            <a:r>
              <a:rPr lang="fr-FR" sz="3200" b="0" i="0" dirty="0">
                <a:latin typeface="+mj-lt"/>
              </a:rPr>
              <a:t>Présentation générale</a:t>
            </a:r>
          </a:p>
        </p:txBody>
      </p:sp>
      <p:sp>
        <p:nvSpPr>
          <p:cNvPr id="22" name="ZoneTexte 21">
            <a:hlinkClick r:id="rId2" action="ppaction://hlinksldjump" tooltip="Commencer à utiliser le document"/>
          </p:cNvPr>
          <p:cNvSpPr txBox="1"/>
          <p:nvPr userDrawn="1"/>
        </p:nvSpPr>
        <p:spPr>
          <a:xfrm>
            <a:off x="68083" y="1768512"/>
            <a:ext cx="1575888"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Continuer</a:t>
            </a:r>
            <a:endParaRPr lang="fr-FR" sz="1600" b="0" i="0" dirty="0">
              <a:latin typeface="Arial" panose="020B0604020202020204" pitchFamily="34" charset="0"/>
              <a:cs typeface="Arial" panose="020B0604020202020204" pitchFamily="34" charset="0"/>
            </a:endParaRPr>
          </a:p>
        </p:txBody>
      </p:sp>
      <p:sp>
        <p:nvSpPr>
          <p:cNvPr id="10" name="ZoneTexte 9">
            <a:hlinkClick r:id="rId3" action="ppaction://hlinksldjump"/>
          </p:cNvPr>
          <p:cNvSpPr txBox="1"/>
          <p:nvPr userDrawn="1"/>
        </p:nvSpPr>
        <p:spPr>
          <a:xfrm>
            <a:off x="304496" y="2463474"/>
            <a:ext cx="1219799" cy="276999"/>
          </a:xfrm>
          <a:prstGeom prst="rect">
            <a:avLst/>
          </a:prstGeom>
          <a:solidFill>
            <a:schemeClr val="accent2"/>
          </a:solidFill>
          <a:effectLst>
            <a:outerShdw blurRad="76200" dist="63500" dir="2700000" algn="tl" rotWithShape="0">
              <a:schemeClr val="accent1">
                <a:lumMod val="75000"/>
                <a:alpha val="84000"/>
              </a:schemeClr>
            </a:outerShdw>
          </a:effectLst>
          <a:scene3d>
            <a:camera prst="orthographicFront"/>
            <a:lightRig rig="threePt" dir="t"/>
          </a:scene3d>
          <a:sp3d>
            <a:bevelT/>
          </a:sp3d>
        </p:spPr>
        <p:txBody>
          <a:bodyPr wrap="square" rtlCol="0" anchor="ctr">
            <a:spAutoFit/>
          </a:bodyPr>
          <a:lstStyle/>
          <a:p>
            <a:pPr algn="ctr"/>
            <a:r>
              <a:rPr lang="fr-FR" sz="1200" b="0" i="0" dirty="0">
                <a:solidFill>
                  <a:schemeClr val="accent5">
                    <a:lumMod val="50000"/>
                  </a:schemeClr>
                </a:solidFill>
                <a:latin typeface="Arial" panose="020B0604020202020204" pitchFamily="34" charset="0"/>
                <a:cs typeface="Arial" panose="020B0604020202020204" pitchFamily="34" charset="0"/>
              </a:rPr>
              <a:t>Mode d’emploi</a:t>
            </a:r>
            <a:endParaRPr lang="fr-FR" sz="1400" b="0" i="0" dirty="0">
              <a:solidFill>
                <a:schemeClr val="accent5">
                  <a:lumMod val="50000"/>
                </a:schemeClr>
              </a:solidFill>
              <a:latin typeface="Arial" panose="020B0604020202020204" pitchFamily="34" charset="0"/>
              <a:cs typeface="Arial" panose="020B0604020202020204" pitchFamily="34" charset="0"/>
            </a:endParaRPr>
          </a:p>
        </p:txBody>
      </p:sp>
      <p:grpSp>
        <p:nvGrpSpPr>
          <p:cNvPr id="8" name="Groupe 7"/>
          <p:cNvGrpSpPr/>
          <p:nvPr userDrawn="1"/>
        </p:nvGrpSpPr>
        <p:grpSpPr>
          <a:xfrm>
            <a:off x="1947153" y="1025352"/>
            <a:ext cx="10151700" cy="5589457"/>
            <a:chOff x="2662660" y="2455675"/>
            <a:chExt cx="9922506" cy="5832648"/>
          </a:xfrm>
        </p:grpSpPr>
        <p:graphicFrame>
          <p:nvGraphicFramePr>
            <p:cNvPr id="20" name="Diagramme 19"/>
            <p:cNvGraphicFramePr/>
            <p:nvPr userDrawn="1">
              <p:extLst>
                <p:ext uri="{D42A27DB-BD31-4B8C-83A1-F6EECF244321}">
                  <p14:modId xmlns:p14="http://schemas.microsoft.com/office/powerpoint/2010/main" val="1622429418"/>
                </p:ext>
              </p:extLst>
            </p:nvPr>
          </p:nvGraphicFramePr>
          <p:xfrm>
            <a:off x="2662660" y="2455675"/>
            <a:ext cx="9922506" cy="58326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Organigramme : Alternative 1"/>
            <p:cNvSpPr/>
            <p:nvPr userDrawn="1"/>
          </p:nvSpPr>
          <p:spPr>
            <a:xfrm>
              <a:off x="2705500" y="6086928"/>
              <a:ext cx="888753" cy="989581"/>
            </a:xfrm>
            <a:prstGeom prst="flowChartAlternateProcess">
              <a:avLst/>
            </a:prstGeom>
            <a:solidFill>
              <a:schemeClr val="accent4">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CA 1</a:t>
              </a:r>
            </a:p>
            <a:p>
              <a:pPr algn="ctr"/>
              <a:r>
                <a:rPr lang="fr-FR" sz="1400" dirty="0">
                  <a:solidFill>
                    <a:schemeClr val="accent5">
                      <a:lumMod val="75000"/>
                    </a:schemeClr>
                  </a:solidFill>
                </a:rPr>
                <a:t>CA 2</a:t>
              </a:r>
              <a:br>
                <a:rPr lang="fr-FR" sz="1400" dirty="0">
                  <a:solidFill>
                    <a:schemeClr val="accent5">
                      <a:lumMod val="75000"/>
                    </a:schemeClr>
                  </a:solidFill>
                </a:rPr>
              </a:br>
              <a:r>
                <a:rPr lang="fr-FR" sz="1400" dirty="0">
                  <a:solidFill>
                    <a:schemeClr val="accent5">
                      <a:lumMod val="75000"/>
                    </a:schemeClr>
                  </a:solidFill>
                </a:rPr>
                <a:t>CA 3</a:t>
              </a:r>
            </a:p>
            <a:p>
              <a:pPr algn="ctr"/>
              <a:r>
                <a:rPr lang="fr-FR" sz="1400" dirty="0">
                  <a:solidFill>
                    <a:schemeClr val="accent5">
                      <a:lumMod val="75000"/>
                    </a:schemeClr>
                  </a:solidFill>
                </a:rPr>
                <a:t>CA 4</a:t>
              </a:r>
            </a:p>
          </p:txBody>
        </p:sp>
        <p:cxnSp>
          <p:nvCxnSpPr>
            <p:cNvPr id="6" name="Connecteur droit 5"/>
            <p:cNvCxnSpPr>
              <a:cxnSpLocks/>
            </p:cNvCxnSpPr>
            <p:nvPr userDrawn="1"/>
          </p:nvCxnSpPr>
          <p:spPr>
            <a:xfrm flipH="1">
              <a:off x="3605427" y="6581720"/>
              <a:ext cx="481855"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 name="Groupe 11"/>
          <p:cNvGrpSpPr/>
          <p:nvPr userDrawn="1"/>
        </p:nvGrpSpPr>
        <p:grpSpPr>
          <a:xfrm>
            <a:off x="1926087" y="1391609"/>
            <a:ext cx="1553469" cy="586449"/>
            <a:chOff x="2026309" y="1381326"/>
            <a:chExt cx="1966606" cy="586449"/>
          </a:xfrm>
        </p:grpSpPr>
        <p:cxnSp>
          <p:nvCxnSpPr>
            <p:cNvPr id="23" name="Connecteur droit 22"/>
            <p:cNvCxnSpPr>
              <a:cxnSpLocks/>
            </p:cNvCxnSpPr>
            <p:nvPr userDrawn="1"/>
          </p:nvCxnSpPr>
          <p:spPr>
            <a:xfrm flipH="1">
              <a:off x="3320376" y="1672629"/>
              <a:ext cx="6725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Organigramme : Alternative 17"/>
            <p:cNvSpPr/>
            <p:nvPr userDrawn="1"/>
          </p:nvSpPr>
          <p:spPr>
            <a:xfrm>
              <a:off x="2026309" y="1381326"/>
              <a:ext cx="1584850" cy="586449"/>
            </a:xfrm>
            <a:prstGeom prst="flowChartAlternateProcess">
              <a:avLst/>
            </a:prstGeom>
            <a:solidFill>
              <a:srgbClr val="DCC5ED"/>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Grille d’auto-analyse</a:t>
              </a:r>
            </a:p>
          </p:txBody>
        </p:sp>
      </p:grpSp>
      <p:grpSp>
        <p:nvGrpSpPr>
          <p:cNvPr id="24" name="Groupe 23"/>
          <p:cNvGrpSpPr/>
          <p:nvPr userDrawn="1"/>
        </p:nvGrpSpPr>
        <p:grpSpPr>
          <a:xfrm>
            <a:off x="8218995" y="4879948"/>
            <a:ext cx="2412812" cy="1356382"/>
            <a:chOff x="610422" y="852675"/>
            <a:chExt cx="2021232" cy="1356382"/>
          </a:xfrm>
        </p:grpSpPr>
        <p:cxnSp>
          <p:nvCxnSpPr>
            <p:cNvPr id="25" name="Connecteur droit 24"/>
            <p:cNvCxnSpPr>
              <a:cxnSpLocks/>
            </p:cNvCxnSpPr>
            <p:nvPr userDrawn="1"/>
          </p:nvCxnSpPr>
          <p:spPr>
            <a:xfrm flipH="1" flipV="1">
              <a:off x="610422" y="852675"/>
              <a:ext cx="395333" cy="68333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 name="Organigramme : Alternative 25">
              <a:hlinkClick r:id="rId9" action="ppaction://hlinksldjump"/>
            </p:cNvPr>
            <p:cNvSpPr/>
            <p:nvPr userDrawn="1"/>
          </p:nvSpPr>
          <p:spPr>
            <a:xfrm>
              <a:off x="1005751" y="1468414"/>
              <a:ext cx="1625903" cy="740643"/>
            </a:xfrm>
            <a:prstGeom prst="flowChartAlternateProcess">
              <a:avLst/>
            </a:prstGeom>
            <a:solidFill>
              <a:srgbClr val="FFCDCD"/>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Autres espaces d’enseignement</a:t>
              </a:r>
            </a:p>
          </p:txBody>
        </p:sp>
      </p:grpSp>
      <p:grpSp>
        <p:nvGrpSpPr>
          <p:cNvPr id="27" name="Groupe 26"/>
          <p:cNvGrpSpPr/>
          <p:nvPr userDrawn="1"/>
        </p:nvGrpSpPr>
        <p:grpSpPr>
          <a:xfrm>
            <a:off x="8013976" y="1170662"/>
            <a:ext cx="3112573" cy="977989"/>
            <a:chOff x="1353771" y="1193859"/>
            <a:chExt cx="2607426" cy="977989"/>
          </a:xfrm>
        </p:grpSpPr>
        <p:cxnSp>
          <p:nvCxnSpPr>
            <p:cNvPr id="28" name="Connecteur droit 27"/>
            <p:cNvCxnSpPr>
              <a:cxnSpLocks/>
            </p:cNvCxnSpPr>
            <p:nvPr userDrawn="1"/>
          </p:nvCxnSpPr>
          <p:spPr>
            <a:xfrm flipH="1">
              <a:off x="1353771" y="1674550"/>
              <a:ext cx="6725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9" name="Organigramme : Alternative 28"/>
            <p:cNvSpPr/>
            <p:nvPr userDrawn="1"/>
          </p:nvSpPr>
          <p:spPr>
            <a:xfrm>
              <a:off x="2026310" y="1193859"/>
              <a:ext cx="1934887" cy="977989"/>
            </a:xfrm>
            <a:prstGeom prst="flowChartAlternateProcess">
              <a:avLst/>
            </a:prstGeom>
            <a:solidFill>
              <a:srgbClr val="CFD5EA"/>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Cohérence et choix des projets dans notre établissement</a:t>
              </a:r>
            </a:p>
          </p:txBody>
        </p:sp>
      </p:grpSp>
      <p:grpSp>
        <p:nvGrpSpPr>
          <p:cNvPr id="30" name="Groupe 29"/>
          <p:cNvGrpSpPr/>
          <p:nvPr userDrawn="1"/>
        </p:nvGrpSpPr>
        <p:grpSpPr>
          <a:xfrm>
            <a:off x="8180345" y="4561690"/>
            <a:ext cx="1535342" cy="586449"/>
            <a:chOff x="1353772" y="1381326"/>
            <a:chExt cx="2243812" cy="586449"/>
          </a:xfrm>
          <a:solidFill>
            <a:schemeClr val="bg1">
              <a:lumMod val="85000"/>
            </a:schemeClr>
          </a:solidFill>
        </p:grpSpPr>
        <p:cxnSp>
          <p:nvCxnSpPr>
            <p:cNvPr id="31" name="Connecteur droit 30"/>
            <p:cNvCxnSpPr>
              <a:cxnSpLocks/>
            </p:cNvCxnSpPr>
            <p:nvPr userDrawn="1"/>
          </p:nvCxnSpPr>
          <p:spPr>
            <a:xfrm flipH="1">
              <a:off x="1353772" y="1674550"/>
              <a:ext cx="495193" cy="0"/>
            </a:xfrm>
            <a:prstGeom prst="line">
              <a:avLst/>
            </a:prstGeom>
            <a:grpFill/>
            <a:ln w="28575"/>
          </p:spPr>
          <p:style>
            <a:lnRef idx="1">
              <a:schemeClr val="accent1"/>
            </a:lnRef>
            <a:fillRef idx="0">
              <a:schemeClr val="accent1"/>
            </a:fillRef>
            <a:effectRef idx="0">
              <a:schemeClr val="accent1"/>
            </a:effectRef>
            <a:fontRef idx="minor">
              <a:schemeClr val="tx1"/>
            </a:fontRef>
          </p:style>
        </p:cxnSp>
        <p:sp>
          <p:nvSpPr>
            <p:cNvPr id="32" name="Organigramme : Alternative 31">
              <a:hlinkClick r:id="rId10" action="ppaction://hlinksldjump"/>
            </p:cNvPr>
            <p:cNvSpPr/>
            <p:nvPr userDrawn="1"/>
          </p:nvSpPr>
          <p:spPr>
            <a:xfrm>
              <a:off x="1848967" y="1381326"/>
              <a:ext cx="1748617" cy="586449"/>
            </a:xfrm>
            <a:prstGeom prst="flowChartAlternateProcess">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A l’AS</a:t>
              </a:r>
            </a:p>
          </p:txBody>
        </p:sp>
      </p:grpSp>
      <p:grpSp>
        <p:nvGrpSpPr>
          <p:cNvPr id="33" name="Groupe 32"/>
          <p:cNvGrpSpPr/>
          <p:nvPr userDrawn="1"/>
        </p:nvGrpSpPr>
        <p:grpSpPr>
          <a:xfrm>
            <a:off x="8218995" y="2955963"/>
            <a:ext cx="965111" cy="1898951"/>
            <a:chOff x="1385133" y="982536"/>
            <a:chExt cx="808481" cy="1898951"/>
          </a:xfrm>
        </p:grpSpPr>
        <p:cxnSp>
          <p:nvCxnSpPr>
            <p:cNvPr id="34" name="Connecteur droit 33"/>
            <p:cNvCxnSpPr>
              <a:cxnSpLocks/>
            </p:cNvCxnSpPr>
            <p:nvPr userDrawn="1"/>
          </p:nvCxnSpPr>
          <p:spPr>
            <a:xfrm flipH="1">
              <a:off x="1385133" y="1568985"/>
              <a:ext cx="222591" cy="131250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Organigramme : Alternative 34">
              <a:hlinkClick r:id="rId11" action="ppaction://hlinksldjump"/>
            </p:cNvPr>
            <p:cNvSpPr/>
            <p:nvPr userDrawn="1"/>
          </p:nvSpPr>
          <p:spPr>
            <a:xfrm>
              <a:off x="1430429" y="982536"/>
              <a:ext cx="763185" cy="586449"/>
            </a:xfrm>
            <a:prstGeom prst="flowChartAlternateProcess">
              <a:avLst/>
            </a:prstGeom>
            <a:solidFill>
              <a:schemeClr val="accent6">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accent5">
                      <a:lumMod val="75000"/>
                    </a:schemeClr>
                  </a:solidFill>
                </a:rPr>
                <a:t>En EPS</a:t>
              </a:r>
            </a:p>
          </p:txBody>
        </p:sp>
      </p:grpSp>
      <p:grpSp>
        <p:nvGrpSpPr>
          <p:cNvPr id="36" name="Groupe 35"/>
          <p:cNvGrpSpPr/>
          <p:nvPr userDrawn="1"/>
        </p:nvGrpSpPr>
        <p:grpSpPr>
          <a:xfrm>
            <a:off x="9184106" y="2564842"/>
            <a:ext cx="2916638" cy="1448808"/>
            <a:chOff x="1211771" y="1543358"/>
            <a:chExt cx="2443290" cy="997075"/>
          </a:xfrm>
        </p:grpSpPr>
        <p:cxnSp>
          <p:nvCxnSpPr>
            <p:cNvPr id="37" name="Connecteur droit 36"/>
            <p:cNvCxnSpPr>
              <a:cxnSpLocks/>
              <a:endCxn id="35" idx="3"/>
            </p:cNvCxnSpPr>
            <p:nvPr userDrawn="1"/>
          </p:nvCxnSpPr>
          <p:spPr>
            <a:xfrm flipH="1">
              <a:off x="1211771" y="2023820"/>
              <a:ext cx="22173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8" name="Organigramme : Alternative 37"/>
            <p:cNvSpPr/>
            <p:nvPr userDrawn="1"/>
          </p:nvSpPr>
          <p:spPr>
            <a:xfrm>
              <a:off x="1431923" y="1543358"/>
              <a:ext cx="2223138" cy="997075"/>
            </a:xfrm>
            <a:prstGeom prst="flowChartAlternateProcess">
              <a:avLst/>
            </a:prstGeom>
            <a:solidFill>
              <a:schemeClr val="accent6">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r>
                <a:rPr lang="fr-FR" sz="1200" dirty="0">
                  <a:solidFill>
                    <a:schemeClr val="accent1">
                      <a:lumMod val="75000"/>
                    </a:schemeClr>
                  </a:solidFill>
                </a:rPr>
                <a:t>Caractéristiques de nos élèves</a:t>
              </a:r>
              <a:br>
                <a:rPr lang="fr-FR" sz="1200" dirty="0">
                  <a:solidFill>
                    <a:schemeClr val="accent1">
                      <a:lumMod val="75000"/>
                    </a:schemeClr>
                  </a:solidFill>
                </a:rPr>
              </a:br>
              <a:r>
                <a:rPr lang="fr-FR" sz="1200" dirty="0">
                  <a:solidFill>
                    <a:schemeClr val="accent1">
                      <a:lumMod val="75000"/>
                    </a:schemeClr>
                  </a:solidFill>
                </a:rPr>
                <a:t>Compétences Générales et Parcours éducatifs </a:t>
              </a:r>
            </a:p>
            <a:p>
              <a:pPr lvl="0" algn="l"/>
              <a:r>
                <a:rPr lang="fr-FR" sz="1200" dirty="0">
                  <a:solidFill>
                    <a:schemeClr val="accent1">
                      <a:lumMod val="75000"/>
                    </a:schemeClr>
                  </a:solidFill>
                </a:rPr>
                <a:t>Attendus de Fin de Cycle</a:t>
              </a:r>
            </a:p>
            <a:p>
              <a:pPr lvl="0" algn="l"/>
              <a:r>
                <a:rPr lang="fr-FR" sz="1200" dirty="0">
                  <a:solidFill>
                    <a:schemeClr val="accent1">
                      <a:lumMod val="75000"/>
                    </a:schemeClr>
                  </a:solidFill>
                </a:rPr>
                <a:t>Niveaux d’acquisitions visées</a:t>
              </a:r>
            </a:p>
            <a:p>
              <a:pPr lvl="0" algn="l"/>
              <a:r>
                <a:rPr lang="fr-FR" sz="1200" dirty="0">
                  <a:solidFill>
                    <a:schemeClr val="accent1">
                      <a:lumMod val="75000"/>
                    </a:schemeClr>
                  </a:solidFill>
                </a:rPr>
                <a:t>Enseignements complémentaires (AP, EPI)</a:t>
              </a:r>
              <a:endParaRPr lang="fr-FR" sz="1200" dirty="0"/>
            </a:p>
          </p:txBody>
        </p:sp>
      </p:grpSp>
      <p:grpSp>
        <p:nvGrpSpPr>
          <p:cNvPr id="42" name="Groupe 41"/>
          <p:cNvGrpSpPr/>
          <p:nvPr userDrawn="1"/>
        </p:nvGrpSpPr>
        <p:grpSpPr>
          <a:xfrm>
            <a:off x="9731730" y="4488965"/>
            <a:ext cx="2345865" cy="724869"/>
            <a:chOff x="377445" y="1579326"/>
            <a:chExt cx="3428345" cy="724869"/>
          </a:xfrm>
          <a:solidFill>
            <a:schemeClr val="bg1">
              <a:lumMod val="85000"/>
            </a:schemeClr>
          </a:solidFill>
        </p:grpSpPr>
        <p:cxnSp>
          <p:nvCxnSpPr>
            <p:cNvPr id="43" name="Connecteur droit 42"/>
            <p:cNvCxnSpPr>
              <a:cxnSpLocks/>
            </p:cNvCxnSpPr>
            <p:nvPr userDrawn="1"/>
          </p:nvCxnSpPr>
          <p:spPr>
            <a:xfrm flipH="1">
              <a:off x="377445" y="1965783"/>
              <a:ext cx="579603" cy="0"/>
            </a:xfrm>
            <a:prstGeom prst="line">
              <a:avLst/>
            </a:prstGeom>
            <a:grpFill/>
            <a:ln w="28575"/>
          </p:spPr>
          <p:style>
            <a:lnRef idx="1">
              <a:schemeClr val="accent1"/>
            </a:lnRef>
            <a:fillRef idx="0">
              <a:schemeClr val="accent1"/>
            </a:fillRef>
            <a:effectRef idx="0">
              <a:schemeClr val="accent1"/>
            </a:effectRef>
            <a:fontRef idx="minor">
              <a:schemeClr val="tx1"/>
            </a:fontRef>
          </p:style>
        </p:cxnSp>
        <p:sp>
          <p:nvSpPr>
            <p:cNvPr id="44" name="Organigramme : Alternative 43"/>
            <p:cNvSpPr/>
            <p:nvPr userDrawn="1"/>
          </p:nvSpPr>
          <p:spPr>
            <a:xfrm>
              <a:off x="964672" y="1579326"/>
              <a:ext cx="2841118" cy="724869"/>
            </a:xfrm>
            <a:prstGeom prst="flowChartAlternateProcess">
              <a:avLst/>
            </a:prstGeom>
            <a:solidFill>
              <a:schemeClr val="bg1">
                <a:lumMod val="8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100" dirty="0">
                  <a:solidFill>
                    <a:schemeClr val="accent5">
                      <a:lumMod val="75000"/>
                    </a:schemeClr>
                  </a:solidFill>
                </a:rPr>
                <a:t>AS et Parcours de Formation</a:t>
              </a:r>
              <a:br>
                <a:rPr lang="fr-FR" sz="1100" dirty="0">
                  <a:solidFill>
                    <a:schemeClr val="accent5">
                      <a:lumMod val="75000"/>
                    </a:schemeClr>
                  </a:solidFill>
                </a:rPr>
              </a:br>
              <a:r>
                <a:rPr lang="fr-FR" sz="1100" dirty="0">
                  <a:solidFill>
                    <a:schemeClr val="accent5">
                      <a:lumMod val="75000"/>
                    </a:schemeClr>
                  </a:solidFill>
                </a:rPr>
                <a:t>AS et S4C</a:t>
              </a:r>
            </a:p>
            <a:p>
              <a:pPr algn="l"/>
              <a:r>
                <a:rPr lang="fr-FR" sz="1100" dirty="0">
                  <a:solidFill>
                    <a:schemeClr val="accent5">
                      <a:lumMod val="75000"/>
                    </a:schemeClr>
                  </a:solidFill>
                </a:rPr>
                <a:t>Programmation des activités</a:t>
              </a:r>
            </a:p>
          </p:txBody>
        </p:sp>
      </p:grpSp>
      <p:cxnSp>
        <p:nvCxnSpPr>
          <p:cNvPr id="63" name="Connecteur droit 62"/>
          <p:cNvCxnSpPr>
            <a:cxnSpLocks/>
          </p:cNvCxnSpPr>
          <p:nvPr userDrawn="1"/>
        </p:nvCxnSpPr>
        <p:spPr>
          <a:xfrm flipH="1">
            <a:off x="6251095" y="2188998"/>
            <a:ext cx="383169" cy="50668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Connecteur droit 64"/>
          <p:cNvCxnSpPr>
            <a:cxnSpLocks/>
          </p:cNvCxnSpPr>
          <p:nvPr userDrawn="1"/>
        </p:nvCxnSpPr>
        <p:spPr>
          <a:xfrm>
            <a:off x="6260123" y="3894462"/>
            <a:ext cx="273821" cy="4774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7" name="Connecteur droit 66"/>
          <p:cNvCxnSpPr>
            <a:cxnSpLocks/>
          </p:cNvCxnSpPr>
          <p:nvPr userDrawn="1"/>
        </p:nvCxnSpPr>
        <p:spPr>
          <a:xfrm flipH="1">
            <a:off x="4709347" y="3912093"/>
            <a:ext cx="331754" cy="59310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Connecteur droit 67"/>
          <p:cNvCxnSpPr>
            <a:cxnSpLocks/>
          </p:cNvCxnSpPr>
          <p:nvPr userDrawn="1"/>
        </p:nvCxnSpPr>
        <p:spPr>
          <a:xfrm>
            <a:off x="4866527" y="2163664"/>
            <a:ext cx="155118" cy="51256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1803911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enu Presentation">
    <p:bg>
      <p:bgPr>
        <a:solidFill>
          <a:schemeClr val="bg1">
            <a:lumMod val="95000"/>
          </a:schemeClr>
        </a:solidFill>
        <a:effectLst/>
      </p:bgPr>
    </p:bg>
    <p:spTree>
      <p:nvGrpSpPr>
        <p:cNvPr id="1" name=""/>
        <p:cNvGrpSpPr/>
        <p:nvPr/>
      </p:nvGrpSpPr>
      <p:grpSpPr>
        <a:xfrm>
          <a:off x="0" y="0"/>
          <a:ext cx="0" cy="0"/>
          <a:chOff x="0" y="0"/>
          <a:chExt cx="0" cy="0"/>
        </a:xfrm>
      </p:grpSpPr>
      <p:sp>
        <p:nvSpPr>
          <p:cNvPr id="50" name="ZoneTexte 49"/>
          <p:cNvSpPr txBox="1"/>
          <p:nvPr userDrawn="1"/>
        </p:nvSpPr>
        <p:spPr>
          <a:xfrm>
            <a:off x="5403067" y="684352"/>
            <a:ext cx="6670250" cy="6032421"/>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Naviguer dans le document en mode DIAPORAMA :</a:t>
            </a:r>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lgn="ctr">
              <a:buFont typeface="Wingdings" panose="05000000000000000000" pitchFamily="2" charset="2"/>
              <a:buNone/>
            </a:pPr>
            <a:endParaRPr lang="fr-FR" sz="1400" b="1" dirty="0"/>
          </a:p>
          <a:p>
            <a:pPr marL="0" lv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p:txBody>
      </p:sp>
      <p:pic>
        <p:nvPicPr>
          <p:cNvPr id="44" name="Image 43"/>
          <p:cNvPicPr>
            <a:picLocks noChangeAspect="1"/>
          </p:cNvPicPr>
          <p:nvPr userDrawn="1"/>
        </p:nvPicPr>
        <p:blipFill>
          <a:blip r:embed="rId2"/>
          <a:stretch>
            <a:fillRect/>
          </a:stretch>
        </p:blipFill>
        <p:spPr>
          <a:xfrm>
            <a:off x="5559318" y="1359365"/>
            <a:ext cx="1436357" cy="4165433"/>
          </a:xfrm>
          <a:prstGeom prst="rect">
            <a:avLst/>
          </a:prstGeom>
        </p:spPr>
      </p:pic>
      <p:sp>
        <p:nvSpPr>
          <p:cNvPr id="48" name="ZoneTexte 47"/>
          <p:cNvSpPr txBox="1"/>
          <p:nvPr userDrawn="1"/>
        </p:nvSpPr>
        <p:spPr>
          <a:xfrm>
            <a:off x="1950851" y="686146"/>
            <a:ext cx="3382134" cy="3077766"/>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Passer en mode DIAPORAMA :</a:t>
            </a:r>
          </a:p>
          <a:p>
            <a:pPr marL="0" lvl="0" indent="0">
              <a:buFont typeface="Wingdings" panose="05000000000000000000" pitchFamily="2" charset="2"/>
              <a:buNone/>
            </a:pPr>
            <a:endParaRPr lang="fr-FR" sz="1200" dirty="0"/>
          </a:p>
          <a:p>
            <a:pPr marL="285750" lvl="0" indent="-285750">
              <a:buFont typeface="Wingdings" panose="05000000000000000000" pitchFamily="2" charset="2"/>
              <a:buChar char="Ø"/>
            </a:pPr>
            <a:r>
              <a:rPr lang="fr-FR" sz="1200" dirty="0"/>
              <a:t>Permet une navigation interactive ;</a:t>
            </a:r>
          </a:p>
          <a:p>
            <a:pPr marL="285750" indent="-285750">
              <a:buFont typeface="Wingdings" panose="05000000000000000000" pitchFamily="2" charset="2"/>
              <a:buChar char="Ø"/>
            </a:pPr>
            <a:r>
              <a:rPr lang="fr-FR" sz="1200" dirty="0"/>
              <a:t>Le passage du mode « normal » qui s’affiche par défaut au démarrage du document au mode « diaporama » est obtenu :</a:t>
            </a:r>
          </a:p>
          <a:p>
            <a:pPr marL="742950" lvl="1" indent="-285750">
              <a:buFont typeface="Wingdings" panose="05000000000000000000" pitchFamily="2" charset="2"/>
              <a:buChar char="§"/>
            </a:pPr>
            <a:r>
              <a:rPr lang="fr-FR" sz="1200" dirty="0"/>
              <a:t>En appuyant sur la touche F5 (première diapo) ou Maj et F5 (diaporama à partir de la diapo affichée à l’écran) du clavier ;</a:t>
            </a:r>
          </a:p>
          <a:p>
            <a:pPr marL="742950" lvl="1" indent="-285750">
              <a:buFont typeface="Wingdings" panose="05000000000000000000" pitchFamily="2" charset="2"/>
              <a:buChar char="§"/>
            </a:pPr>
            <a:r>
              <a:rPr lang="fr-FR" sz="1200" dirty="0"/>
              <a:t>D’un clic de souris sur la petite icône représentant un écran en bas à droite de la fenêtre :</a:t>
            </a:r>
          </a:p>
          <a:p>
            <a:pPr marL="457200" lvl="1" indent="0">
              <a:buFont typeface="Wingdings" panose="05000000000000000000" pitchFamily="2" charset="2"/>
              <a:buNone/>
            </a:pPr>
            <a:endParaRPr lang="fr-FR" sz="1200" dirty="0"/>
          </a:p>
          <a:p>
            <a:pPr marL="457200" lvl="1" indent="0">
              <a:buFont typeface="Wingdings" panose="05000000000000000000" pitchFamily="2" charset="2"/>
              <a:buNone/>
            </a:pPr>
            <a:endParaRPr lang="fr-FR" sz="1200" dirty="0"/>
          </a:p>
          <a:p>
            <a:pPr marL="285750" indent="-285750">
              <a:buFont typeface="Wingdings" panose="05000000000000000000" pitchFamily="2" charset="2"/>
              <a:buChar char="Ø"/>
            </a:pPr>
            <a:endParaRPr lang="fr-FR" sz="1200" dirty="0"/>
          </a:p>
        </p:txBody>
      </p:sp>
      <p:sp>
        <p:nvSpPr>
          <p:cNvPr id="3" name="Espace réservé de la date 2"/>
          <p:cNvSpPr>
            <a:spLocks noGrp="1"/>
          </p:cNvSpPr>
          <p:nvPr>
            <p:ph type="dt" sz="half" idx="10"/>
          </p:nvPr>
        </p:nvSpPr>
        <p:spPr>
          <a:xfrm>
            <a:off x="126452" y="6177013"/>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80769" y="133478"/>
            <a:ext cx="7562636" cy="584775"/>
          </a:xfrm>
          <a:prstGeom prst="rect">
            <a:avLst/>
          </a:prstGeom>
          <a:noFill/>
        </p:spPr>
        <p:txBody>
          <a:bodyPr wrap="square" rtlCol="0">
            <a:spAutoFit/>
          </a:bodyPr>
          <a:lstStyle/>
          <a:p>
            <a:r>
              <a:rPr lang="fr-FR" sz="3200" b="0" i="0" dirty="0">
                <a:latin typeface="+mj-lt"/>
              </a:rPr>
              <a:t>Présentation et utilisation du document</a:t>
            </a:r>
          </a:p>
        </p:txBody>
      </p:sp>
      <p:sp>
        <p:nvSpPr>
          <p:cNvPr id="27" name="ZoneTexte 26"/>
          <p:cNvSpPr txBox="1"/>
          <p:nvPr userDrawn="1"/>
        </p:nvSpPr>
        <p:spPr>
          <a:xfrm>
            <a:off x="1957230" y="3757606"/>
            <a:ext cx="3382134" cy="2923877"/>
          </a:xfrm>
          <a:prstGeom prst="rect">
            <a:avLst/>
          </a:prstGeom>
          <a:solidFill>
            <a:schemeClr val="bg1"/>
          </a:solidFill>
        </p:spPr>
        <p:txBody>
          <a:bodyPr wrap="square" rtlCol="0">
            <a:spAutoFit/>
          </a:bodyPr>
          <a:lstStyle/>
          <a:p>
            <a:pPr marL="0" lvl="0" indent="0" algn="ctr">
              <a:buFont typeface="Wingdings" panose="05000000000000000000" pitchFamily="2" charset="2"/>
              <a:buNone/>
            </a:pPr>
            <a:r>
              <a:rPr lang="fr-FR" sz="1400" b="1" dirty="0"/>
              <a:t>Passer en mode « normal » pour compléter le document :</a:t>
            </a:r>
          </a:p>
          <a:p>
            <a:pPr marL="0" indent="0">
              <a:buFont typeface="Wingdings" panose="05000000000000000000" pitchFamily="2" charset="2"/>
              <a:buNone/>
            </a:pPr>
            <a:endParaRPr lang="fr-FR" sz="1200" dirty="0"/>
          </a:p>
          <a:p>
            <a:pPr marL="285750" indent="-285750">
              <a:buFont typeface="Wingdings" panose="05000000000000000000" pitchFamily="2" charset="2"/>
              <a:buChar char="Ø"/>
            </a:pPr>
            <a:r>
              <a:rPr lang="fr-FR" sz="1200" dirty="0"/>
              <a:t>Pour passer du mode diaporama au mode d’affichage normal en « écriture » il est recommandé d’utiliser le bouton :</a:t>
            </a:r>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0" indent="0">
              <a:buFont typeface="Wingdings" panose="05000000000000000000" pitchFamily="2" charset="2"/>
              <a:buNone/>
            </a:pPr>
            <a:endParaRPr lang="fr-FR" sz="1200" dirty="0"/>
          </a:p>
          <a:p>
            <a:pPr marL="171450" indent="-171450">
              <a:buFont typeface="Wingdings" panose="05000000000000000000" pitchFamily="2" charset="2"/>
              <a:buChar char="Ø"/>
            </a:pPr>
            <a:r>
              <a:rPr lang="fr-FR" sz="1200" dirty="0"/>
              <a:t>Un clic sur celui-ci et le diaporama s’arrête pour venir en mode d’affichage normal  sur la diapo à l’écran pour pouvoir remplir le document.</a:t>
            </a:r>
          </a:p>
          <a:p>
            <a:pPr marL="171450" indent="-171450">
              <a:buFont typeface="Wingdings" panose="05000000000000000000" pitchFamily="2" charset="2"/>
              <a:buChar char="Ø"/>
            </a:pPr>
            <a:r>
              <a:rPr lang="fr-FR" sz="1200" dirty="0"/>
              <a:t>Attention, la touche « Echap » ou « Esc » permet d’obtenir le même résultat mais la page à l’écran peut revenir à la première diapo.</a:t>
            </a:r>
          </a:p>
        </p:txBody>
      </p:sp>
      <p:grpSp>
        <p:nvGrpSpPr>
          <p:cNvPr id="5" name="Groupe 4"/>
          <p:cNvGrpSpPr/>
          <p:nvPr userDrawn="1"/>
        </p:nvGrpSpPr>
        <p:grpSpPr>
          <a:xfrm>
            <a:off x="2119340" y="2948248"/>
            <a:ext cx="3048000" cy="680031"/>
            <a:chOff x="2216444" y="3134364"/>
            <a:chExt cx="3048000" cy="680031"/>
          </a:xfrm>
        </p:grpSpPr>
        <p:pic>
          <p:nvPicPr>
            <p:cNvPr id="28" name="Image 27"/>
            <p:cNvPicPr>
              <a:picLocks noChangeAspect="1"/>
            </p:cNvPicPr>
            <p:nvPr userDrawn="1"/>
          </p:nvPicPr>
          <p:blipFill>
            <a:blip r:embed="rId3"/>
            <a:stretch>
              <a:fillRect/>
            </a:stretch>
          </p:blipFill>
          <p:spPr>
            <a:xfrm>
              <a:off x="2216444" y="3540667"/>
              <a:ext cx="3048000" cy="238125"/>
            </a:xfrm>
            <a:prstGeom prst="rect">
              <a:avLst/>
            </a:prstGeom>
          </p:spPr>
        </p:pic>
        <p:cxnSp>
          <p:nvCxnSpPr>
            <p:cNvPr id="29" name="Connecteur droit avec flèche 28"/>
            <p:cNvCxnSpPr>
              <a:cxnSpLocks/>
            </p:cNvCxnSpPr>
            <p:nvPr userDrawn="1"/>
          </p:nvCxnSpPr>
          <p:spPr>
            <a:xfrm flipH="1">
              <a:off x="3589269" y="3134364"/>
              <a:ext cx="584904" cy="39497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1" name="Ellipse 30"/>
            <p:cNvSpPr/>
            <p:nvPr userDrawn="1"/>
          </p:nvSpPr>
          <p:spPr>
            <a:xfrm>
              <a:off x="3279936" y="3505063"/>
              <a:ext cx="309332" cy="30933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9" name="Bouton d’action : vide 48">
            <a:hlinkClick r:id="" action="ppaction://hlinkshowjump?jump=endshow" highlightClick="1"/>
          </p:cNvPr>
          <p:cNvSpPr/>
          <p:nvPr userDrawn="1"/>
        </p:nvSpPr>
        <p:spPr>
          <a:xfrm>
            <a:off x="2882887" y="5057097"/>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grpSp>
        <p:nvGrpSpPr>
          <p:cNvPr id="15" name="Groupe 14"/>
          <p:cNvGrpSpPr/>
          <p:nvPr userDrawn="1"/>
        </p:nvGrpSpPr>
        <p:grpSpPr>
          <a:xfrm>
            <a:off x="6497904" y="1162533"/>
            <a:ext cx="5254357" cy="5512549"/>
            <a:chOff x="6497904" y="1162533"/>
            <a:chExt cx="5254357" cy="5512549"/>
          </a:xfrm>
        </p:grpSpPr>
        <p:sp>
          <p:nvSpPr>
            <p:cNvPr id="35" name="ZoneTexte 34"/>
            <p:cNvSpPr txBox="1"/>
            <p:nvPr userDrawn="1"/>
          </p:nvSpPr>
          <p:spPr>
            <a:xfrm>
              <a:off x="7721676" y="2986085"/>
              <a:ext cx="1614793" cy="1200329"/>
            </a:xfrm>
            <a:prstGeom prst="rect">
              <a:avLst/>
            </a:prstGeom>
            <a:solidFill>
              <a:schemeClr val="bg1"/>
            </a:solidFill>
          </p:spPr>
          <p:txBody>
            <a:bodyPr wrap="square" rtlCol="0">
              <a:spAutoFit/>
            </a:bodyPr>
            <a:lstStyle/>
            <a:p>
              <a:r>
                <a:rPr lang="fr-FR" sz="1200" dirty="0"/>
                <a:t>Les principales rubriques du diaporama, le bouton en rouge correspond à la rubrique de la diapo affichée</a:t>
              </a:r>
            </a:p>
          </p:txBody>
        </p:sp>
        <p:sp>
          <p:nvSpPr>
            <p:cNvPr id="36" name="ZoneTexte 35"/>
            <p:cNvSpPr txBox="1"/>
            <p:nvPr userDrawn="1"/>
          </p:nvSpPr>
          <p:spPr>
            <a:xfrm>
              <a:off x="7916287" y="1199056"/>
              <a:ext cx="1614793" cy="646331"/>
            </a:xfrm>
            <a:prstGeom prst="rect">
              <a:avLst/>
            </a:prstGeom>
            <a:solidFill>
              <a:schemeClr val="bg1"/>
            </a:solidFill>
          </p:spPr>
          <p:txBody>
            <a:bodyPr wrap="square" rtlCol="0">
              <a:spAutoFit/>
            </a:bodyPr>
            <a:lstStyle/>
            <a:p>
              <a:r>
                <a:rPr lang="fr-FR" sz="1200" dirty="0"/>
                <a:t>Cette icône permet de revenir au début à tout moment</a:t>
              </a:r>
            </a:p>
          </p:txBody>
        </p:sp>
        <p:sp>
          <p:nvSpPr>
            <p:cNvPr id="39" name="ZoneTexte 38"/>
            <p:cNvSpPr txBox="1"/>
            <p:nvPr userDrawn="1"/>
          </p:nvSpPr>
          <p:spPr>
            <a:xfrm>
              <a:off x="7936556" y="4585881"/>
              <a:ext cx="1614794" cy="1200329"/>
            </a:xfrm>
            <a:prstGeom prst="rect">
              <a:avLst/>
            </a:prstGeom>
            <a:solidFill>
              <a:schemeClr val="bg1"/>
            </a:solidFill>
          </p:spPr>
          <p:txBody>
            <a:bodyPr wrap="square" rtlCol="0">
              <a:spAutoFit/>
            </a:bodyPr>
            <a:lstStyle/>
            <a:p>
              <a:r>
                <a:rPr lang="fr-FR" sz="1200" dirty="0"/>
                <a:t>Le bouton pour revenir au mode d’affichage normal et remplir le document est présent sur chaque diapo à compléter</a:t>
              </a:r>
            </a:p>
          </p:txBody>
        </p:sp>
        <p:cxnSp>
          <p:nvCxnSpPr>
            <p:cNvPr id="40" name="Connecteur droit avec flèche 39"/>
            <p:cNvCxnSpPr>
              <a:cxnSpLocks/>
            </p:cNvCxnSpPr>
            <p:nvPr userDrawn="1"/>
          </p:nvCxnSpPr>
          <p:spPr>
            <a:xfrm flipH="1">
              <a:off x="6910598" y="5400325"/>
              <a:ext cx="1005689"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42" name="Image 41"/>
            <p:cNvPicPr>
              <a:picLocks noChangeAspect="1"/>
            </p:cNvPicPr>
            <p:nvPr userDrawn="1"/>
          </p:nvPicPr>
          <p:blipFill>
            <a:blip r:embed="rId4"/>
            <a:stretch>
              <a:fillRect/>
            </a:stretch>
          </p:blipFill>
          <p:spPr>
            <a:xfrm>
              <a:off x="10401711" y="4772199"/>
              <a:ext cx="1186702" cy="1666571"/>
            </a:xfrm>
            <a:prstGeom prst="rect">
              <a:avLst/>
            </a:prstGeom>
          </p:spPr>
        </p:pic>
        <p:sp>
          <p:nvSpPr>
            <p:cNvPr id="45" name="ZoneTexte 44"/>
            <p:cNvSpPr txBox="1"/>
            <p:nvPr userDrawn="1"/>
          </p:nvSpPr>
          <p:spPr>
            <a:xfrm>
              <a:off x="8457204" y="5844085"/>
              <a:ext cx="1614793" cy="830997"/>
            </a:xfrm>
            <a:prstGeom prst="rect">
              <a:avLst/>
            </a:prstGeom>
            <a:solidFill>
              <a:schemeClr val="bg1"/>
            </a:solidFill>
          </p:spPr>
          <p:txBody>
            <a:bodyPr wrap="square" rtlCol="0">
              <a:spAutoFit/>
            </a:bodyPr>
            <a:lstStyle/>
            <a:p>
              <a:r>
                <a:rPr lang="fr-FR" sz="1200" dirty="0"/>
                <a:t>Certaines rubriques sont constituées de sous-rubriques avec un menu particulier</a:t>
              </a:r>
            </a:p>
          </p:txBody>
        </p:sp>
        <p:cxnSp>
          <p:nvCxnSpPr>
            <p:cNvPr id="46" name="Connecteur droit avec flèche 45"/>
            <p:cNvCxnSpPr>
              <a:cxnSpLocks/>
              <a:endCxn id="42" idx="1"/>
            </p:cNvCxnSpPr>
            <p:nvPr userDrawn="1"/>
          </p:nvCxnSpPr>
          <p:spPr>
            <a:xfrm flipV="1">
              <a:off x="9858075" y="5605485"/>
              <a:ext cx="543636" cy="41319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3" name="ZoneTexte 32">
              <a:hlinkClick r:id="rId5" action="ppaction://hlinksldjump" tooltip="Les attendus de fin de cycle"/>
            </p:cNvPr>
            <p:cNvSpPr txBox="1"/>
            <p:nvPr userDrawn="1"/>
          </p:nvSpPr>
          <p:spPr>
            <a:xfrm>
              <a:off x="10148361" y="1162533"/>
              <a:ext cx="1576800"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Afficher les A.F.C</a:t>
              </a:r>
            </a:p>
          </p:txBody>
        </p:sp>
        <p:sp>
          <p:nvSpPr>
            <p:cNvPr id="38" name="ZoneTexte 37"/>
            <p:cNvSpPr txBox="1"/>
            <p:nvPr userDrawn="1"/>
          </p:nvSpPr>
          <p:spPr>
            <a:xfrm>
              <a:off x="10137468" y="1795536"/>
              <a:ext cx="1614793" cy="2677656"/>
            </a:xfrm>
            <a:prstGeom prst="rect">
              <a:avLst/>
            </a:prstGeom>
            <a:solidFill>
              <a:schemeClr val="bg1"/>
            </a:solidFill>
          </p:spPr>
          <p:txBody>
            <a:bodyPr wrap="square" rtlCol="0">
              <a:spAutoFit/>
            </a:bodyPr>
            <a:lstStyle/>
            <a:p>
              <a:r>
                <a:rPr lang="fr-FR" sz="1200" dirty="0"/>
                <a:t>Sur certaines diapos se trouve un (ou plusieurs) bouton de couleur verte. Il s’agit d’un lien vers un complément d’informations, des exemples. Ils permettent d’afficher la suite d’une diapo lorsqu’une seule ne suffit pas pour certaines sous-rubriques.</a:t>
              </a:r>
            </a:p>
          </p:txBody>
        </p:sp>
        <p:cxnSp>
          <p:nvCxnSpPr>
            <p:cNvPr id="41" name="Connecteur droit avec flèche 40"/>
            <p:cNvCxnSpPr>
              <a:cxnSpLocks/>
            </p:cNvCxnSpPr>
            <p:nvPr userDrawn="1"/>
          </p:nvCxnSpPr>
          <p:spPr>
            <a:xfrm flipV="1">
              <a:off x="10797284" y="1446358"/>
              <a:ext cx="1" cy="34917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a:cxnSpLocks/>
              <a:stCxn id="36" idx="1"/>
            </p:cNvCxnSpPr>
            <p:nvPr userDrawn="1"/>
          </p:nvCxnSpPr>
          <p:spPr>
            <a:xfrm flipH="1">
              <a:off x="6497904" y="1522222"/>
              <a:ext cx="1418383" cy="2388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Accolade fermante 33"/>
            <p:cNvSpPr/>
            <p:nvPr userDrawn="1"/>
          </p:nvSpPr>
          <p:spPr>
            <a:xfrm>
              <a:off x="6927135" y="1827495"/>
              <a:ext cx="697466" cy="3463047"/>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53" name="ZoneTexte 52">
            <a:hlinkClick r:id="rId6" action="ppaction://hlinksldjump" tooltip="Présentation"/>
          </p:cNvPr>
          <p:cNvSpPr txBox="1"/>
          <p:nvPr userDrawn="1"/>
        </p:nvSpPr>
        <p:spPr>
          <a:xfrm>
            <a:off x="57767" y="1569944"/>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54" name="ZoneTexte 53">
            <a:hlinkClick r:id="rId7"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55" name="ZoneTexte 54">
            <a:hlinkClick r:id="rId8"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56" name="ZoneTexte 55">
            <a:hlinkClick r:id="rId9"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
        <p:nvSpPr>
          <p:cNvPr id="57" name="ZoneTexte 56">
            <a:hlinkClick r:id="rId10"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58" name="ZoneTexte 57">
            <a:hlinkClick r:id="rId11" action="ppaction://hlinksldjump" tooltip="Annexe(s)"/>
          </p:cNvPr>
          <p:cNvSpPr txBox="1"/>
          <p:nvPr userDrawn="1"/>
        </p:nvSpPr>
        <p:spPr>
          <a:xfrm>
            <a:off x="68072" y="5387708"/>
            <a:ext cx="1575896"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Annexe(s)</a:t>
            </a:r>
          </a:p>
        </p:txBody>
      </p:sp>
      <p:sp>
        <p:nvSpPr>
          <p:cNvPr id="59" name="ZoneTexte 58">
            <a:hlinkClick r:id="rId12"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
        <p:nvSpPr>
          <p:cNvPr id="60" name="Bouton d’action : accueil 59">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a:hlinkClick r:id="rId13"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Tree>
    <p:extLst>
      <p:ext uri="{BB962C8B-B14F-4D97-AF65-F5344CB8AC3E}">
        <p14:creationId xmlns:p14="http://schemas.microsoft.com/office/powerpoint/2010/main" val="3783400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nu Sommaire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8" name="ZoneTexte 7"/>
          <p:cNvSpPr txBox="1"/>
          <p:nvPr userDrawn="1"/>
        </p:nvSpPr>
        <p:spPr>
          <a:xfrm>
            <a:off x="68077" y="2162425"/>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a:defRPr sz="1400" b="1" i="0">
                <a:solidFill>
                  <a:schemeClr val="bg1"/>
                </a:solidFill>
                <a:latin typeface="Arial" panose="020B0604020202020204" pitchFamily="34" charset="0"/>
                <a:cs typeface="Arial" panose="020B0604020202020204" pitchFamily="34" charset="0"/>
              </a:defRPr>
            </a:lvl1pPr>
          </a:lstStyle>
          <a:p>
            <a:pPr lvl="0"/>
            <a:r>
              <a:rPr lang="fr-FR" dirty="0"/>
              <a:t>Contexte local</a:t>
            </a:r>
          </a:p>
        </p:txBody>
      </p:sp>
      <p:sp>
        <p:nvSpPr>
          <p:cNvPr id="10" name="ZoneTexte 9">
            <a:hlinkClick r:id="rId2" action="ppaction://hlinksldjump" tooltip="Le parcours de formation"/>
          </p:cNvPr>
          <p:cNvSpPr txBox="1"/>
          <p:nvPr userDrawn="1"/>
        </p:nvSpPr>
        <p:spPr>
          <a:xfrm>
            <a:off x="55875" y="2554663"/>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3" name="ZoneTexte 12">
            <a:hlinkClick r:id="rId3"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4" name="ZoneTexte 13">
            <a:hlinkClick r:id="rId4" action="ppaction://hlinksldjump" tooltip="Annexe(s)"/>
          </p:cNvPr>
          <p:cNvSpPr txBox="1"/>
          <p:nvPr userDrawn="1"/>
        </p:nvSpPr>
        <p:spPr>
          <a:xfrm>
            <a:off x="68072" y="5387708"/>
            <a:ext cx="1575896"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Annexe(s)</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Le contexte local</a:t>
            </a:r>
          </a:p>
        </p:txBody>
      </p:sp>
      <p:sp>
        <p:nvSpPr>
          <p:cNvPr id="29" name="ZoneTexte 28">
            <a:hlinkClick r:id="rId5" action="ppaction://hlinksldjump" tooltip="Les référentiels d'évaluation"/>
          </p:cNvPr>
          <p:cNvSpPr txBox="1"/>
          <p:nvPr userDrawn="1"/>
        </p:nvSpPr>
        <p:spPr>
          <a:xfrm>
            <a:off x="57761" y="4160384"/>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21" name="ZoneTexte 20">
            <a:hlinkClick r:id="rId6" action="ppaction://hlinksldjump" tooltip="Présentation"/>
          </p:cNvPr>
          <p:cNvSpPr txBox="1"/>
          <p:nvPr userDrawn="1"/>
        </p:nvSpPr>
        <p:spPr>
          <a:xfrm>
            <a:off x="55875" y="1572587"/>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22" name="Bouton d’action : accueil 21">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hlinkClick r:id="rId7" action="ppaction://hlinksldjump"/>
          </p:cNvPr>
          <p:cNvSpPr txBox="1"/>
          <p:nvPr userDrawn="1"/>
        </p:nvSpPr>
        <p:spPr>
          <a:xfrm>
            <a:off x="3339811" y="2391102"/>
            <a:ext cx="7992911"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2800" b="0" i="0" dirty="0">
                <a:latin typeface="+mj-lt"/>
              </a:rPr>
              <a:t>Choix et cohérence des projets</a:t>
            </a:r>
          </a:p>
        </p:txBody>
      </p:sp>
      <p:sp>
        <p:nvSpPr>
          <p:cNvPr id="2" name="ZoneTexte 1"/>
          <p:cNvSpPr txBox="1"/>
          <p:nvPr userDrawn="1"/>
        </p:nvSpPr>
        <p:spPr>
          <a:xfrm>
            <a:off x="5171250" y="2182673"/>
            <a:ext cx="4330032" cy="261610"/>
          </a:xfrm>
          <a:prstGeom prst="rect">
            <a:avLst/>
          </a:prstGeom>
          <a:noFill/>
        </p:spPr>
        <p:txBody>
          <a:bodyPr wrap="none" rtlCol="0">
            <a:spAutoFit/>
          </a:bodyPr>
          <a:lstStyle/>
          <a:p>
            <a:r>
              <a:rPr lang="fr-FR" sz="1100" i="1" dirty="0">
                <a:solidFill>
                  <a:srgbClr val="C00000"/>
                </a:solidFill>
              </a:rPr>
              <a:t>Cliquez sur le bouton suivant pour afficher la première page à compléter</a:t>
            </a:r>
          </a:p>
        </p:txBody>
      </p:sp>
      <p:sp>
        <p:nvSpPr>
          <p:cNvPr id="27" name="ZoneTexte 26">
            <a:hlinkClick r:id="rId8"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
        <p:nvSpPr>
          <p:cNvPr id="18" name="ZoneTexte 17">
            <a:hlinkClick r:id="rId9"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Tree>
    <p:extLst>
      <p:ext uri="{BB962C8B-B14F-4D97-AF65-F5344CB8AC3E}">
        <p14:creationId xmlns:p14="http://schemas.microsoft.com/office/powerpoint/2010/main" val="3937630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enu v2 Partie 1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ressources et contraintes</a:t>
            </a:r>
          </a:p>
        </p:txBody>
      </p:sp>
      <p:sp>
        <p:nvSpPr>
          <p:cNvPr id="25" name="Espace réservé du contenu 5"/>
          <p:cNvSpPr>
            <a:spLocks noGrp="1"/>
          </p:cNvSpPr>
          <p:nvPr>
            <p:ph sz="quarter" idx="13"/>
          </p:nvPr>
        </p:nvSpPr>
        <p:spPr>
          <a:xfrm>
            <a:off x="2092122" y="1109272"/>
            <a:ext cx="9465300"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2" name="Bouton d’action : accueil 21">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userDrawn="1"/>
        </p:nvSpPr>
        <p:spPr>
          <a:xfrm>
            <a:off x="68400" y="1742178"/>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Contexte local</a:t>
            </a:r>
          </a:p>
        </p:txBody>
      </p:sp>
      <p:sp>
        <p:nvSpPr>
          <p:cNvPr id="34" name="ZoneTexte 33"/>
          <p:cNvSpPr txBox="1"/>
          <p:nvPr userDrawn="1"/>
        </p:nvSpPr>
        <p:spPr>
          <a:xfrm>
            <a:off x="194552" y="2447016"/>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Nos ressources et contraintes</a:t>
            </a:r>
          </a:p>
        </p:txBody>
      </p:sp>
      <p:sp>
        <p:nvSpPr>
          <p:cNvPr id="35" name="ZoneTexte 34">
            <a:hlinkClick r:id="rId2" action="ppaction://hlinksldjump"/>
          </p:cNvPr>
          <p:cNvSpPr txBox="1"/>
          <p:nvPr userDrawn="1"/>
        </p:nvSpPr>
        <p:spPr>
          <a:xfrm>
            <a:off x="194552" y="3277403"/>
            <a:ext cx="1507787" cy="30777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Nos choix</a:t>
            </a:r>
          </a:p>
        </p:txBody>
      </p:sp>
      <p:sp>
        <p:nvSpPr>
          <p:cNvPr id="36" name="ZoneTexte 35">
            <a:hlinkClick r:id="rId3"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16" name="ZoneTexte 15">
            <a:hlinkClick r:id="rId4" action="ppaction://hlinksldjump" tooltip="Exemple"/>
          </p:cNvPr>
          <p:cNvSpPr txBox="1"/>
          <p:nvPr userDrawn="1"/>
        </p:nvSpPr>
        <p:spPr>
          <a:xfrm>
            <a:off x="9893312" y="717811"/>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Tree>
    <p:extLst>
      <p:ext uri="{BB962C8B-B14F-4D97-AF65-F5344CB8AC3E}">
        <p14:creationId xmlns:p14="http://schemas.microsoft.com/office/powerpoint/2010/main" val="4249333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nu v2 Partie 2 Contexte local">
    <p:bg>
      <p:bgPr>
        <a:solidFill>
          <a:srgbClr val="BCD6EE">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955800" y="700870"/>
            <a:ext cx="9398539" cy="369332"/>
          </a:xfrm>
          <a:prstGeom prst="rect">
            <a:avLst/>
          </a:prstGeom>
          <a:noFill/>
        </p:spPr>
        <p:txBody>
          <a:bodyPr wrap="square" rtlCol="0">
            <a:spAutoFit/>
          </a:bodyPr>
          <a:lstStyle/>
          <a:p>
            <a:r>
              <a:rPr lang="fr-FR" b="0" i="0" dirty="0">
                <a:latin typeface="+mj-lt"/>
              </a:rPr>
              <a:t>Choix et cohérence des projets</a:t>
            </a:r>
          </a:p>
        </p:txBody>
      </p:sp>
      <p:sp>
        <p:nvSpPr>
          <p:cNvPr id="5" name="ZoneTexte 4"/>
          <p:cNvSpPr txBox="1"/>
          <p:nvPr userDrawn="1"/>
        </p:nvSpPr>
        <p:spPr>
          <a:xfrm>
            <a:off x="1917312" y="184029"/>
            <a:ext cx="9640110" cy="584775"/>
          </a:xfrm>
          <a:prstGeom prst="rect">
            <a:avLst/>
          </a:prstGeom>
          <a:noFill/>
        </p:spPr>
        <p:txBody>
          <a:bodyPr wrap="square" rtlCol="0">
            <a:spAutoFit/>
          </a:bodyPr>
          <a:lstStyle/>
          <a:p>
            <a:r>
              <a:rPr lang="fr-FR" sz="3200" b="0" i="0" dirty="0">
                <a:latin typeface="+mj-lt"/>
              </a:rPr>
              <a:t>CONCEVOIR : Le contexte local (nos choix prioritaires)</a:t>
            </a:r>
          </a:p>
        </p:txBody>
      </p:sp>
      <p:sp>
        <p:nvSpPr>
          <p:cNvPr id="23" name="ZoneTexte 22">
            <a:hlinkClick r:id="rId2" action="ppaction://hlinksldjump" tooltip="Exemple"/>
          </p:cNvPr>
          <p:cNvSpPr txBox="1"/>
          <p:nvPr userDrawn="1"/>
        </p:nvSpPr>
        <p:spPr>
          <a:xfrm>
            <a:off x="9893312" y="694759"/>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5" name="Espace réservé du contenu 5"/>
          <p:cNvSpPr>
            <a:spLocks noGrp="1"/>
          </p:cNvSpPr>
          <p:nvPr>
            <p:ph sz="quarter" idx="13"/>
          </p:nvPr>
        </p:nvSpPr>
        <p:spPr>
          <a:xfrm>
            <a:off x="2092122" y="1109272"/>
            <a:ext cx="9465300"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2" name="Bouton d’action : accueil 21">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userDrawn="1"/>
        </p:nvSpPr>
        <p:spPr>
          <a:xfrm>
            <a:off x="68400" y="1742178"/>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Contexte local</a:t>
            </a:r>
          </a:p>
        </p:txBody>
      </p:sp>
      <p:sp>
        <p:nvSpPr>
          <p:cNvPr id="34" name="ZoneTexte 33">
            <a:hlinkClick r:id="rId3" action="ppaction://hlinksldjump"/>
          </p:cNvPr>
          <p:cNvSpPr txBox="1"/>
          <p:nvPr userDrawn="1"/>
        </p:nvSpPr>
        <p:spPr>
          <a:xfrm>
            <a:off x="194552" y="2554738"/>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Nos ressources et contraintes</a:t>
            </a:r>
          </a:p>
        </p:txBody>
      </p:sp>
      <p:sp>
        <p:nvSpPr>
          <p:cNvPr id="35" name="ZoneTexte 34"/>
          <p:cNvSpPr txBox="1"/>
          <p:nvPr userDrawn="1"/>
        </p:nvSpPr>
        <p:spPr>
          <a:xfrm>
            <a:off x="194552" y="3172207"/>
            <a:ext cx="1507787" cy="30777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Nos choix</a:t>
            </a:r>
          </a:p>
        </p:txBody>
      </p:sp>
      <p:sp>
        <p:nvSpPr>
          <p:cNvPr id="36" name="ZoneTexte 35">
            <a:hlinkClick r:id="rId4"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Tree>
    <p:extLst>
      <p:ext uri="{BB962C8B-B14F-4D97-AF65-F5344CB8AC3E}">
        <p14:creationId xmlns:p14="http://schemas.microsoft.com/office/powerpoint/2010/main" val="2941445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enu parcours formation">
    <p:bg>
      <p:bgPr>
        <a:solidFill>
          <a:srgbClr val="B4E686">
            <a:alpha val="9804"/>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0110"/>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p:cNvSpPr txBox="1"/>
          <p:nvPr userDrawn="1"/>
        </p:nvSpPr>
        <p:spPr>
          <a:xfrm>
            <a:off x="68074" y="2554970"/>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Parcours de formation</a:t>
            </a:r>
          </a:p>
        </p:txBody>
      </p:sp>
      <p:sp>
        <p:nvSpPr>
          <p:cNvPr id="13" name="ZoneTexte 12">
            <a:hlinkClick r:id="rId2"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4" name="ZoneTexte 13">
            <a:hlinkClick r:id="rId3" action="ppaction://hlinksldjump" tooltip="Annexe(s)"/>
          </p:cNvPr>
          <p:cNvSpPr txBox="1"/>
          <p:nvPr userDrawn="1"/>
        </p:nvSpPr>
        <p:spPr>
          <a:xfrm>
            <a:off x="68072" y="5387708"/>
            <a:ext cx="1575896"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Annexe(s)</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ZoneTexte 15">
            <a:hlinkClick r:id="rId4" action="ppaction://hlinksldjump"/>
          </p:cNvPr>
          <p:cNvSpPr txBox="1"/>
          <p:nvPr userDrawn="1"/>
        </p:nvSpPr>
        <p:spPr>
          <a:xfrm>
            <a:off x="3339812" y="1900141"/>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2. Planification des compétences générales</a:t>
            </a:r>
          </a:p>
        </p:txBody>
      </p:sp>
      <p:sp>
        <p:nvSpPr>
          <p:cNvPr id="19" name="ZoneTexte 18">
            <a:hlinkClick r:id="rId5" action="ppaction://hlinksldjump"/>
          </p:cNvPr>
          <p:cNvSpPr txBox="1"/>
          <p:nvPr userDrawn="1"/>
        </p:nvSpPr>
        <p:spPr>
          <a:xfrm>
            <a:off x="3339812" y="3135569"/>
            <a:ext cx="6588886" cy="83099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4. La planification des attendus de fin de cycle au regard de la programmation</a:t>
            </a:r>
          </a:p>
        </p:txBody>
      </p:sp>
      <p:sp>
        <p:nvSpPr>
          <p:cNvPr id="20" name="ZoneTexte 19">
            <a:hlinkClick r:id="rId6" action="ppaction://hlinksldjump"/>
          </p:cNvPr>
          <p:cNvSpPr txBox="1"/>
          <p:nvPr userDrawn="1"/>
        </p:nvSpPr>
        <p:spPr>
          <a:xfrm>
            <a:off x="3339812" y="4122615"/>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5. Les niveaux de compétences attendues </a:t>
            </a:r>
            <a:r>
              <a:rPr lang="fr-FR" sz="2400" b="0" i="0" dirty="0" err="1">
                <a:latin typeface="+mj-lt"/>
              </a:rPr>
              <a:t>soclées</a:t>
            </a:r>
            <a:endParaRPr lang="fr-FR" sz="2400" b="0" i="0" dirty="0">
              <a:latin typeface="+mj-lt"/>
            </a:endParaRPr>
          </a:p>
        </p:txBody>
      </p:sp>
      <p:sp>
        <p:nvSpPr>
          <p:cNvPr id="21" name="ZoneTexte 20"/>
          <p:cNvSpPr txBox="1"/>
          <p:nvPr userDrawn="1"/>
        </p:nvSpPr>
        <p:spPr>
          <a:xfrm>
            <a:off x="1964987" y="272374"/>
            <a:ext cx="9844392" cy="646331"/>
          </a:xfrm>
          <a:prstGeom prst="rect">
            <a:avLst/>
          </a:prstGeom>
          <a:noFill/>
        </p:spPr>
        <p:txBody>
          <a:bodyPr wrap="square" rtlCol="0">
            <a:spAutoFit/>
          </a:bodyPr>
          <a:lstStyle/>
          <a:p>
            <a:r>
              <a:rPr lang="fr-FR" sz="3600" b="0" i="0" dirty="0">
                <a:latin typeface="+mj-lt"/>
              </a:rPr>
              <a:t>TRANSFORMER : Parcours de formation</a:t>
            </a:r>
          </a:p>
        </p:txBody>
      </p:sp>
      <p:cxnSp>
        <p:nvCxnSpPr>
          <p:cNvPr id="24" name="Connecteur droit 2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ZoneTexte 24">
            <a:hlinkClick r:id="rId7" action="ppaction://hlinksldjump"/>
          </p:cNvPr>
          <p:cNvSpPr txBox="1"/>
          <p:nvPr userDrawn="1"/>
        </p:nvSpPr>
        <p:spPr>
          <a:xfrm>
            <a:off x="3339812" y="2517855"/>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3. Planification des parcours éducatifs</a:t>
            </a:r>
          </a:p>
        </p:txBody>
      </p:sp>
      <p:sp>
        <p:nvSpPr>
          <p:cNvPr id="26" name="ZoneTexte 25">
            <a:hlinkClick r:id="rId8"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22" name="ZoneTexte 21">
            <a:hlinkClick r:id="rId9" action="ppaction://hlinksldjump" tooltip="Présentation"/>
          </p:cNvPr>
          <p:cNvSpPr txBox="1"/>
          <p:nvPr userDrawn="1"/>
        </p:nvSpPr>
        <p:spPr>
          <a:xfrm>
            <a:off x="68080" y="1561720"/>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29" name="Bouton d’action : accueil 28">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a:hlinkClick r:id="rId10"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30" name="ZoneTexte 29">
            <a:hlinkClick r:id="rId11"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
        <p:nvSpPr>
          <p:cNvPr id="27" name="ZoneTexte 26">
            <a:hlinkClick r:id="rId12" action="ppaction://hlinksldjump" tooltip="Accompagnement personnalisé"/>
          </p:cNvPr>
          <p:cNvSpPr txBox="1"/>
          <p:nvPr userDrawn="1"/>
        </p:nvSpPr>
        <p:spPr>
          <a:xfrm>
            <a:off x="3339812" y="4740329"/>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6. Accompagnement personnalisé</a:t>
            </a:r>
          </a:p>
        </p:txBody>
      </p:sp>
      <p:sp>
        <p:nvSpPr>
          <p:cNvPr id="31" name="ZoneTexte 30">
            <a:hlinkClick r:id="rId13" action="ppaction://hlinksldjump" tooltip="EPI"/>
          </p:cNvPr>
          <p:cNvSpPr txBox="1"/>
          <p:nvPr userDrawn="1"/>
        </p:nvSpPr>
        <p:spPr>
          <a:xfrm>
            <a:off x="3339812" y="5358044"/>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7. EPI</a:t>
            </a:r>
          </a:p>
        </p:txBody>
      </p:sp>
      <p:sp>
        <p:nvSpPr>
          <p:cNvPr id="32" name="ZoneTexte 31">
            <a:hlinkClick r:id="rId14"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
        <p:nvSpPr>
          <p:cNvPr id="28" name="ZoneTexte 27">
            <a:hlinkClick r:id="rId15" action="ppaction://hlinksldjump"/>
          </p:cNvPr>
          <p:cNvSpPr txBox="1"/>
          <p:nvPr userDrawn="1"/>
        </p:nvSpPr>
        <p:spPr>
          <a:xfrm>
            <a:off x="3339812" y="1282427"/>
            <a:ext cx="6588886" cy="461665"/>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400" b="0" i="0" dirty="0">
                <a:latin typeface="+mj-lt"/>
              </a:rPr>
              <a:t>1. Caractéristiques de nos élèves</a:t>
            </a:r>
          </a:p>
        </p:txBody>
      </p:sp>
    </p:spTree>
    <p:extLst>
      <p:ext uri="{BB962C8B-B14F-4D97-AF65-F5344CB8AC3E}">
        <p14:creationId xmlns:p14="http://schemas.microsoft.com/office/powerpoint/2010/main" val="225973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S Menu Caracteristique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2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2217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7" name="ZoneTexte 6"/>
          <p:cNvSpPr txBox="1"/>
          <p:nvPr userDrawn="1"/>
        </p:nvSpPr>
        <p:spPr>
          <a:xfrm>
            <a:off x="1964987" y="849018"/>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Caractéristiques de nos élèves</a:t>
            </a:r>
            <a:endParaRPr lang="fr-FR" b="0" i="0" dirty="0">
              <a:latin typeface="+mj-lt"/>
            </a:endParaRPr>
          </a:p>
        </p:txBody>
      </p:sp>
      <p:sp>
        <p:nvSpPr>
          <p:cNvPr id="20" name="Bouton d’action : accueil 19">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5" name="ZoneTexte 24"/>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6" name="ZoneTexte 25">
            <a:hlinkClick r:id="rId2"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7" name="Bouton d’action : vide 26">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9" name="ZoneTexte 28">
            <a:hlinkClick r:id="rId3"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0" name="ZoneTexte 29">
            <a:hlinkClick r:id="rId4" action="ppaction://hlinksldjump" tooltip="Les niveaux d'acquisition visées"/>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1" name="ZoneTexte 30">
            <a:hlinkClick r:id="rId5"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32" name="ZoneTexte 31">
            <a:hlinkClick r:id="rId6"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33" name="ZoneTexte 32">
            <a:hlinkClick r:id="rId7"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34" name="ZoneTexte 33">
            <a:hlinkClick r:id="rId8"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23" name="ZoneTexte 22"/>
          <p:cNvSpPr txBox="1"/>
          <p:nvPr userDrawn="1"/>
        </p:nvSpPr>
        <p:spPr>
          <a:xfrm>
            <a:off x="216613" y="2128663"/>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Caractéristiques de nos élèves</a:t>
            </a:r>
          </a:p>
        </p:txBody>
      </p:sp>
      <p:sp>
        <p:nvSpPr>
          <p:cNvPr id="24" name="ZoneTexte 23">
            <a:hlinkClick r:id="rId9" action="ppaction://hlinksldjump"/>
          </p:cNvPr>
          <p:cNvSpPr txBox="1"/>
          <p:nvPr userDrawn="1"/>
        </p:nvSpPr>
        <p:spPr>
          <a:xfrm>
            <a:off x="9767135" y="439918"/>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Tree>
    <p:extLst>
      <p:ext uri="{BB962C8B-B14F-4D97-AF65-F5344CB8AC3E}">
        <p14:creationId xmlns:p14="http://schemas.microsoft.com/office/powerpoint/2010/main" val="3026391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S Menu Competences generale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2217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7" name="ZoneTexte 6"/>
          <p:cNvSpPr txBox="1"/>
          <p:nvPr userDrawn="1"/>
        </p:nvSpPr>
        <p:spPr>
          <a:xfrm>
            <a:off x="1993632" y="849018"/>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Planification des compétences générales</a:t>
            </a:r>
            <a:endParaRPr lang="fr-FR" b="0" i="0" dirty="0">
              <a:latin typeface="+mj-lt"/>
            </a:endParaRP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a:hlinkClick r:id="rId2" action="ppaction://hlinksldjump"/>
          </p:cNvPr>
          <p:cNvSpPr txBox="1"/>
          <p:nvPr userDrawn="1"/>
        </p:nvSpPr>
        <p:spPr>
          <a:xfrm>
            <a:off x="9767135" y="439918"/>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9" name="Bouton d’action : accueil 28">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31" name="ZoneTexte 30">
            <a:hlinkClick r:id="rId3"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32" name="Bouton d’action : vide 31">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3" name="ZoneTexte 32">
            <a:hlinkClick r:id="rId4"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4" name="ZoneTexte 33">
            <a:hlinkClick r:id="rId5" action="ppaction://hlinksldjump" tooltip="Les niveaux d'acquisition visées"/>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5" name="ZoneTexte 34">
            <a:hlinkClick r:id="rId6"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36" name="ZoneTexte 35">
            <a:hlinkClick r:id="rId7"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37" name="ZoneTexte 36">
            <a:hlinkClick r:id="rId8"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38" name="ZoneTexte 37"/>
          <p:cNvSpPr txBox="1"/>
          <p:nvPr userDrawn="1"/>
        </p:nvSpPr>
        <p:spPr>
          <a:xfrm>
            <a:off x="216613" y="2614376"/>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Compétences générales</a:t>
            </a:r>
          </a:p>
        </p:txBody>
      </p:sp>
      <p:sp>
        <p:nvSpPr>
          <p:cNvPr id="39" name="ZoneTexte 38">
            <a:hlinkClick r:id="rId9"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2880093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F3574975-01BD-40C6-88A9-E771BA60DE2B}" type="datetime1">
              <a:rPr lang="fr-FR" smtClean="0"/>
              <a:t>03/07/2017</a:t>
            </a:fld>
            <a:endParaRPr lang="fr-FR"/>
          </a:p>
        </p:txBody>
      </p:sp>
      <p:sp>
        <p:nvSpPr>
          <p:cNvPr id="5" name="Espace réservé du pied de page 4"/>
          <p:cNvSpPr>
            <a:spLocks noGrp="1"/>
          </p:cNvSpPr>
          <p:nvPr>
            <p:ph type="ftr" sz="quarter" idx="11"/>
          </p:nvPr>
        </p:nvSpPr>
        <p:spPr/>
        <p:txBody>
          <a:bodyPr/>
          <a:lstStyle/>
          <a:p>
            <a:r>
              <a:rPr lang="fr-FR"/>
              <a:t>Inspection pédagogique régionale</a:t>
            </a:r>
          </a:p>
        </p:txBody>
      </p:sp>
      <p:sp>
        <p:nvSpPr>
          <p:cNvPr id="6" name="Espace réservé du numéro de diapositive 5"/>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0113835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S Menu Parcours">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2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2217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5" name="ZoneTexte 4"/>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7" name="ZoneTexte 6"/>
          <p:cNvSpPr txBox="1"/>
          <p:nvPr userDrawn="1"/>
        </p:nvSpPr>
        <p:spPr>
          <a:xfrm>
            <a:off x="1964987" y="849018"/>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Contribution aux parcours éducatifs dans nos enseignements</a:t>
            </a:r>
            <a:endParaRPr lang="fr-FR" b="0" i="0" dirty="0">
              <a:latin typeface="+mj-lt"/>
            </a:endParaRPr>
          </a:p>
        </p:txBody>
      </p:sp>
      <p:cxnSp>
        <p:nvCxnSpPr>
          <p:cNvPr id="21" name="Connecteur droit 20"/>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4" name="ZoneTexte 23">
            <a:hlinkClick r:id="rId2" action="ppaction://hlinksldjump"/>
          </p:cNvPr>
          <p:cNvSpPr txBox="1"/>
          <p:nvPr userDrawn="1"/>
        </p:nvSpPr>
        <p:spPr>
          <a:xfrm>
            <a:off x="9767135" y="407550"/>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3" name="Bouton d’action : accueil 22">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35" name="ZoneTexte 34">
            <a:hlinkClick r:id="rId3"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36" name="Bouton d’action : vide 35">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7" name="ZoneTexte 36">
            <a:hlinkClick r:id="rId4"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8" name="ZoneTexte 37">
            <a:hlinkClick r:id="rId5" action="ppaction://hlinksldjump" tooltip="Les niveaux d'acquisition visées"/>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9" name="ZoneTexte 38"/>
          <p:cNvSpPr txBox="1"/>
          <p:nvPr userDrawn="1"/>
        </p:nvSpPr>
        <p:spPr>
          <a:xfrm>
            <a:off x="216613" y="3100089"/>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sz="1100" dirty="0"/>
              <a:t>Parcours éducatifs</a:t>
            </a:r>
            <a:endParaRPr lang="fr-FR" dirty="0"/>
          </a:p>
        </p:txBody>
      </p:sp>
      <p:sp>
        <p:nvSpPr>
          <p:cNvPr id="40" name="ZoneTexte 39">
            <a:hlinkClick r:id="rId6"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1" name="ZoneTexte 40">
            <a:hlinkClick r:id="rId7"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2" name="ZoneTexte 41">
            <a:hlinkClick r:id="rId8"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3" name="ZoneTexte 42">
            <a:hlinkClick r:id="rId9"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490503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S Menu AFC">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graphicFrame>
        <p:nvGraphicFramePr>
          <p:cNvPr id="55" name="Espace réservé du contenu 5">
            <a:extLst>
              <a:ext uri="{FF2B5EF4-FFF2-40B4-BE49-F238E27FC236}">
                <a16:creationId xmlns:a16="http://schemas.microsoft.com/office/drawing/2014/main" id="{8AEF82F4-EAD1-4A92-B296-0267193D2EF0}"/>
              </a:ext>
            </a:extLst>
          </p:cNvPr>
          <p:cNvGraphicFramePr>
            <a:graphicFrameLocks/>
          </p:cNvGraphicFramePr>
          <p:nvPr userDrawn="1">
            <p:extLst>
              <p:ext uri="{D42A27DB-BD31-4B8C-83A1-F6EECF244321}">
                <p14:modId xmlns:p14="http://schemas.microsoft.com/office/powerpoint/2010/main" val="247815470"/>
              </p:ext>
            </p:extLst>
          </p:nvPr>
        </p:nvGraphicFramePr>
        <p:xfrm>
          <a:off x="3167777" y="972745"/>
          <a:ext cx="8496000" cy="5683340"/>
        </p:xfrm>
        <a:graphic>
          <a:graphicData uri="http://schemas.openxmlformats.org/drawingml/2006/table">
            <a:tbl>
              <a:tblPr firstRow="1" bandRow="1">
                <a:tableStyleId>{F5AB1C69-6EDB-4FF4-983F-18BD219EF322}</a:tableStyleId>
              </a:tblPr>
              <a:tblGrid>
                <a:gridCol w="1548000">
                  <a:extLst>
                    <a:ext uri="{9D8B030D-6E8A-4147-A177-3AD203B41FA5}">
                      <a16:colId xmlns:a16="http://schemas.microsoft.com/office/drawing/2014/main" val="746453672"/>
                    </a:ext>
                  </a:extLst>
                </a:gridCol>
                <a:gridCol w="576000">
                  <a:extLst>
                    <a:ext uri="{9D8B030D-6E8A-4147-A177-3AD203B41FA5}">
                      <a16:colId xmlns:a16="http://schemas.microsoft.com/office/drawing/2014/main" val="2412609131"/>
                    </a:ext>
                  </a:extLst>
                </a:gridCol>
                <a:gridCol w="1548000">
                  <a:extLst>
                    <a:ext uri="{9D8B030D-6E8A-4147-A177-3AD203B41FA5}">
                      <a16:colId xmlns:a16="http://schemas.microsoft.com/office/drawing/2014/main" val="935150599"/>
                    </a:ext>
                  </a:extLst>
                </a:gridCol>
                <a:gridCol w="576000">
                  <a:extLst>
                    <a:ext uri="{9D8B030D-6E8A-4147-A177-3AD203B41FA5}">
                      <a16:colId xmlns:a16="http://schemas.microsoft.com/office/drawing/2014/main" val="2501071742"/>
                    </a:ext>
                  </a:extLst>
                </a:gridCol>
                <a:gridCol w="1548000">
                  <a:extLst>
                    <a:ext uri="{9D8B030D-6E8A-4147-A177-3AD203B41FA5}">
                      <a16:colId xmlns:a16="http://schemas.microsoft.com/office/drawing/2014/main" val="3248302967"/>
                    </a:ext>
                  </a:extLst>
                </a:gridCol>
                <a:gridCol w="576000">
                  <a:extLst>
                    <a:ext uri="{9D8B030D-6E8A-4147-A177-3AD203B41FA5}">
                      <a16:colId xmlns:a16="http://schemas.microsoft.com/office/drawing/2014/main" val="3895978464"/>
                    </a:ext>
                  </a:extLst>
                </a:gridCol>
                <a:gridCol w="1548000">
                  <a:extLst>
                    <a:ext uri="{9D8B030D-6E8A-4147-A177-3AD203B41FA5}">
                      <a16:colId xmlns:a16="http://schemas.microsoft.com/office/drawing/2014/main" val="2458659461"/>
                    </a:ext>
                  </a:extLst>
                </a:gridCol>
                <a:gridCol w="576000">
                  <a:extLst>
                    <a:ext uri="{9D8B030D-6E8A-4147-A177-3AD203B41FA5}">
                      <a16:colId xmlns:a16="http://schemas.microsoft.com/office/drawing/2014/main" val="605073886"/>
                    </a:ext>
                  </a:extLst>
                </a:gridCol>
              </a:tblGrid>
              <a:tr h="288000">
                <a:tc gridSpan="2">
                  <a:txBody>
                    <a:bodyPr/>
                    <a:lstStyle/>
                    <a:p>
                      <a:pPr algn="ctr"/>
                      <a:r>
                        <a:rPr lang="fr-FR" sz="1200" dirty="0"/>
                        <a:t>Cycle 3</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6">
                  <a:txBody>
                    <a:bodyPr/>
                    <a:lstStyle/>
                    <a:p>
                      <a:pPr algn="ctr"/>
                      <a:r>
                        <a:rPr lang="fr-FR" sz="1200" dirty="0"/>
                        <a:t>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pPr algn="ctr"/>
                      <a:endParaRPr lang="fr-FR" sz="12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625109"/>
                  </a:ext>
                </a:extLst>
              </a:tr>
              <a:tr h="360000">
                <a:tc>
                  <a:txBody>
                    <a:bodyPr/>
                    <a:lstStyle/>
                    <a:p>
                      <a:pPr algn="ctr"/>
                      <a:r>
                        <a:rPr lang="fr-FR" sz="1200" b="1" dirty="0"/>
                        <a:t>6</a:t>
                      </a:r>
                      <a:r>
                        <a:rPr lang="fr-FR" sz="1200" b="1" baseline="30000" dirty="0"/>
                        <a:t>ème</a:t>
                      </a:r>
                      <a:endParaRPr lang="fr-FR" sz="12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5</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4</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3</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606038"/>
                  </a:ext>
                </a:extLst>
              </a:tr>
              <a:tr h="252000">
                <a:tc rowSpan="4">
                  <a:txBody>
                    <a:bodyPr/>
                    <a:lstStyle/>
                    <a:p>
                      <a:endParaRPr lang="fr-FR" sz="9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endParaRPr lang="fr-FR" sz="9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endParaRPr lang="fr-FR" sz="9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414678"/>
                  </a:ext>
                </a:extLst>
              </a:tr>
              <a:tr h="252000">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3228791719"/>
                  </a:ext>
                </a:extLst>
              </a:tr>
              <a:tr h="252000">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3762689192"/>
                  </a:ext>
                </a:extLst>
              </a:tr>
              <a:tr h="252000">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6880238"/>
                  </a:ext>
                </a:extLst>
              </a:tr>
              <a:tr h="340220">
                <a:tc gridSpan="2">
                  <a:txBody>
                    <a:bodyPr/>
                    <a:lstStyle/>
                    <a:p>
                      <a:endParaRPr lang="fr-FR" sz="100" dirty="0">
                        <a:solidFill>
                          <a:schemeClr val="bg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pattFill prst="dkUpDiag">
                      <a:fgClr>
                        <a:schemeClr val="tx1"/>
                      </a:fgClr>
                      <a:bgClr>
                        <a:srgbClr val="F0F0F0"/>
                      </a:bgClr>
                    </a:pattFill>
                  </a:tcPr>
                </a:tc>
                <a:tc h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pattFill prst="dkUpDiag">
                      <a:fgClr>
                        <a:schemeClr val="tx1"/>
                      </a:fgClr>
                      <a:bgClr>
                        <a:srgbClr val="F0F0F0"/>
                      </a:bgClr>
                    </a:patt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850211"/>
                  </a:ext>
                </a:extLst>
              </a:tr>
              <a:tr h="274320">
                <a:tc rowSpan="4">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rowSpan="4">
                  <a:txBody>
                    <a:bodyPr/>
                    <a:lstStyle/>
                    <a:p>
                      <a:endParaRPr lang="fr-FR" sz="9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9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1744119841"/>
                  </a:ext>
                </a:extLst>
              </a:tr>
              <a:tr h="2743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721222407"/>
                  </a:ext>
                </a:extLst>
              </a:tr>
              <a:tr h="2743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780993"/>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553573"/>
                  </a:ext>
                </a:extLst>
              </a:tr>
              <a:tr h="274320">
                <a:tc rowSpan="3">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rowSpan="3">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endParaRPr lang="fr-FR" sz="900" b="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endParaRPr lang="fr-FR" sz="9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4203808413"/>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8991068"/>
                  </a:ext>
                </a:extLst>
              </a:tr>
              <a:tr h="27432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2889797773"/>
                  </a:ext>
                </a:extLst>
              </a:tr>
              <a:tr h="274320">
                <a:tc rowSpan="5">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5">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5">
                  <a:txBody>
                    <a:bodyPr/>
                    <a:lstStyle/>
                    <a:p>
                      <a:endParaRPr lang="fr-FR" sz="900" b="1" i="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2298814742"/>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0902553"/>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81110"/>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7127391"/>
                  </a:ext>
                </a:extLst>
              </a:tr>
              <a:tr h="274320">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0912415"/>
                  </a:ext>
                </a:extLst>
              </a:tr>
              <a:tr h="306000">
                <a:tc gridSpan="2">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215192360"/>
                  </a:ext>
                </a:extLst>
              </a:tr>
            </a:tbl>
          </a:graphicData>
        </a:graphic>
      </p:graphicFrame>
      <p:graphicFrame>
        <p:nvGraphicFramePr>
          <p:cNvPr id="28" name="Espace réservé du contenu 5"/>
          <p:cNvGraphicFramePr>
            <a:graphicFrameLocks/>
          </p:cNvGraphicFramePr>
          <p:nvPr userDrawn="1">
            <p:extLst>
              <p:ext uri="{D42A27DB-BD31-4B8C-83A1-F6EECF244321}">
                <p14:modId xmlns:p14="http://schemas.microsoft.com/office/powerpoint/2010/main" val="3696655193"/>
              </p:ext>
            </p:extLst>
          </p:nvPr>
        </p:nvGraphicFramePr>
        <p:xfrm>
          <a:off x="2010782" y="978488"/>
          <a:ext cx="1152000" cy="5674237"/>
        </p:xfrm>
        <a:graphic>
          <a:graphicData uri="http://schemas.openxmlformats.org/drawingml/2006/table">
            <a:tbl>
              <a:tblPr firstRow="1" bandRow="1">
                <a:tableStyleId>{F5AB1C69-6EDB-4FF4-983F-18BD219EF322}</a:tableStyleId>
              </a:tblPr>
              <a:tblGrid>
                <a:gridCol w="576000">
                  <a:extLst>
                    <a:ext uri="{9D8B030D-6E8A-4147-A177-3AD203B41FA5}">
                      <a16:colId xmlns:a16="http://schemas.microsoft.com/office/drawing/2014/main" val="1849084067"/>
                    </a:ext>
                  </a:extLst>
                </a:gridCol>
                <a:gridCol w="576000">
                  <a:extLst>
                    <a:ext uri="{9D8B030D-6E8A-4147-A177-3AD203B41FA5}">
                      <a16:colId xmlns:a16="http://schemas.microsoft.com/office/drawing/2014/main" val="3960081317"/>
                    </a:ext>
                  </a:extLst>
                </a:gridCol>
              </a:tblGrid>
              <a:tr h="657717">
                <a:tc>
                  <a:txBody>
                    <a:bodyPr/>
                    <a:lstStyle/>
                    <a:p>
                      <a:endParaRPr lang="fr-FR" sz="10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dirty="0"/>
                        <a:t>A.F.C.</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625109"/>
                  </a:ext>
                </a:extLst>
              </a:tr>
              <a:tr h="271877">
                <a:tc rowSpan="5">
                  <a:txBody>
                    <a:bodyPr/>
                    <a:lstStyle/>
                    <a:p>
                      <a:pPr algn="ctr"/>
                      <a:r>
                        <a:rPr lang="fr-FR" sz="1000" b="1" dirty="0"/>
                        <a:t>C.A 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414678"/>
                  </a:ext>
                </a:extLst>
              </a:tr>
              <a:tr h="271877">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791719"/>
                  </a:ext>
                </a:extLst>
              </a:tr>
              <a:tr h="271877">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2689192"/>
                  </a:ext>
                </a:extLst>
              </a:tr>
              <a:tr h="271877">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6880238"/>
                  </a:ext>
                </a:extLst>
              </a:tr>
              <a:tr h="271877">
                <a:tc vMerge="1">
                  <a:txBody>
                    <a:bodyPr/>
                    <a:lstStyle/>
                    <a:p>
                      <a:endParaRPr lang="fr-FR" dirty="0"/>
                    </a:p>
                  </a:txBody>
                  <a:tcPr/>
                </a:tc>
                <a:tc>
                  <a:txBody>
                    <a:bodyPr/>
                    <a:lstStyle/>
                    <a:p>
                      <a:pPr algn="ctr"/>
                      <a:r>
                        <a:rPr lang="fr-FR" sz="900" b="1" dirty="0"/>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850211"/>
                  </a:ext>
                </a:extLst>
              </a:tr>
              <a:tr h="271877">
                <a:tc rowSpan="4">
                  <a:txBody>
                    <a:bodyPr/>
                    <a:lstStyle/>
                    <a:p>
                      <a:pPr algn="ctr"/>
                      <a:r>
                        <a:rPr lang="fr-FR" sz="1000" b="1" dirty="0"/>
                        <a:t>C.A 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4119841"/>
                  </a:ext>
                </a:extLst>
              </a:tr>
              <a:tr h="271877">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1222407"/>
                  </a:ext>
                </a:extLst>
              </a:tr>
              <a:tr h="271877">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780993"/>
                  </a:ext>
                </a:extLst>
              </a:tr>
              <a:tr h="271877">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553573"/>
                  </a:ext>
                </a:extLst>
              </a:tr>
              <a:tr h="271877">
                <a:tc rowSpan="3">
                  <a:txBody>
                    <a:bodyPr/>
                    <a:lstStyle/>
                    <a:p>
                      <a:pPr algn="ctr"/>
                      <a:r>
                        <a:rPr lang="fr-FR" sz="1000" b="1" dirty="0"/>
                        <a:t>C.A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3808413"/>
                  </a:ext>
                </a:extLst>
              </a:tr>
              <a:tr h="271877">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8991068"/>
                  </a:ext>
                </a:extLst>
              </a:tr>
              <a:tr h="271877">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9797773"/>
                  </a:ext>
                </a:extLst>
              </a:tr>
              <a:tr h="271877">
                <a:tc rowSpan="5">
                  <a:txBody>
                    <a:bodyPr/>
                    <a:lstStyle/>
                    <a:p>
                      <a:pPr algn="ctr"/>
                      <a:r>
                        <a:rPr lang="fr-FR" sz="1000" b="1" dirty="0"/>
                        <a:t>C.A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8814742"/>
                  </a:ext>
                </a:extLst>
              </a:tr>
              <a:tr h="271877">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0902553"/>
                  </a:ext>
                </a:extLst>
              </a:tr>
              <a:tr h="271877">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81110"/>
                  </a:ext>
                </a:extLst>
              </a:tr>
              <a:tr h="271877">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7127391"/>
                  </a:ext>
                </a:extLst>
              </a:tr>
              <a:tr h="271877">
                <a:tc vMerge="1">
                  <a:txBody>
                    <a:bodyPr/>
                    <a:lstStyle/>
                    <a:p>
                      <a:endParaRPr lang="fr-FR" dirty="0"/>
                    </a:p>
                  </a:txBody>
                  <a:tcPr/>
                </a:tc>
                <a:tc>
                  <a:txBody>
                    <a:bodyPr/>
                    <a:lstStyle/>
                    <a:p>
                      <a:pPr algn="ctr"/>
                      <a:r>
                        <a:rPr lang="fr-FR" sz="900" b="1" dirty="0"/>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0912415"/>
                  </a:ext>
                </a:extLst>
              </a:tr>
              <a:tr h="394611">
                <a:tc gridSpan="2">
                  <a:txBody>
                    <a:bodyPr/>
                    <a:lstStyle/>
                    <a:p>
                      <a:pPr algn="ctr"/>
                      <a:r>
                        <a:rPr lang="fr-FR" sz="900" b="1" dirty="0">
                          <a:solidFill>
                            <a:schemeClr val="bg1"/>
                          </a:solidFill>
                        </a:rPr>
                        <a:t>Nombre de modules sur l’année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0000"/>
                    </a:solidFill>
                  </a:tcPr>
                </a:tc>
                <a:tc hMerge="1">
                  <a:txBody>
                    <a:bodyPr/>
                    <a:lstStyle/>
                    <a:p>
                      <a:pPr algn="ct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5192360"/>
                  </a:ext>
                </a:extLst>
              </a:tr>
            </a:tbl>
          </a:graphicData>
        </a:graphic>
      </p:graphicFrame>
      <p:sp>
        <p:nvSpPr>
          <p:cNvPr id="3" name="Espace réservé de la date 2"/>
          <p:cNvSpPr>
            <a:spLocks noGrp="1"/>
          </p:cNvSpPr>
          <p:nvPr>
            <p:ph type="dt" sz="half" idx="10"/>
          </p:nvPr>
        </p:nvSpPr>
        <p:spPr>
          <a:xfrm>
            <a:off x="126452" y="6222619"/>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cxnSp>
        <p:nvCxnSpPr>
          <p:cNvPr id="22" name="Connecteur droit 21"/>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ZoneTexte 22">
            <a:hlinkClick r:id="rId2" action="ppaction://hlinksldjump" tooltip="Les attendus de fin de cycle"/>
          </p:cNvPr>
          <p:cNvSpPr txBox="1"/>
          <p:nvPr userDrawn="1"/>
        </p:nvSpPr>
        <p:spPr>
          <a:xfrm>
            <a:off x="10032773" y="585200"/>
            <a:ext cx="1576800"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Afficher les A.F.C</a:t>
            </a:r>
          </a:p>
        </p:txBody>
      </p:sp>
      <p:sp>
        <p:nvSpPr>
          <p:cNvPr id="8" name="ZoneTexte 7"/>
          <p:cNvSpPr txBox="1"/>
          <p:nvPr userDrawn="1"/>
        </p:nvSpPr>
        <p:spPr>
          <a:xfrm>
            <a:off x="1916989" y="164561"/>
            <a:ext cx="822162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9" name="ZoneTexte 8"/>
          <p:cNvSpPr txBox="1"/>
          <p:nvPr userDrawn="1"/>
        </p:nvSpPr>
        <p:spPr>
          <a:xfrm>
            <a:off x="1916989" y="610836"/>
            <a:ext cx="74270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latin typeface="+mj-lt"/>
                <a:ea typeface="+mn-ea"/>
                <a:cs typeface="+mn-cs"/>
              </a:rPr>
              <a:t>La planification des attendus de fin de cycle au regard de la programmation</a:t>
            </a:r>
            <a:endParaRPr lang="fr-FR" b="0" i="0" dirty="0">
              <a:latin typeface="+mj-lt"/>
            </a:endParaRPr>
          </a:p>
        </p:txBody>
      </p:sp>
      <p:sp>
        <p:nvSpPr>
          <p:cNvPr id="27" name="ZoneTexte 26">
            <a:hlinkClick r:id="rId3" action="ppaction://hlinksldjump" tooltip="Exemple"/>
          </p:cNvPr>
          <p:cNvSpPr txBox="1"/>
          <p:nvPr userDrawn="1"/>
        </p:nvSpPr>
        <p:spPr>
          <a:xfrm>
            <a:off x="9800051" y="200418"/>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4" name="Bouton d’action : accueil 23">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6" name="ZoneTexte 25">
            <a:hlinkClick r:id="rId4"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31" name="Bouton d’action : vide 30">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8" name="ZoneTexte 37"/>
          <p:cNvSpPr txBox="1"/>
          <p:nvPr userDrawn="1"/>
        </p:nvSpPr>
        <p:spPr>
          <a:xfrm>
            <a:off x="216613" y="3416525"/>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Attendus de fin de cycle</a:t>
            </a:r>
          </a:p>
        </p:txBody>
      </p:sp>
      <p:sp>
        <p:nvSpPr>
          <p:cNvPr id="39" name="ZoneTexte 38">
            <a:hlinkClick r:id="rId5" action="ppaction://hlinksldjump" tooltip="Les niveaux d'acquisition visées"/>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40" name="ZoneTexte 39">
            <a:hlinkClick r:id="rId6"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41" name="ZoneTexte 40">
            <a:hlinkClick r:id="rId7"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2" name="ZoneTexte 41">
            <a:hlinkClick r:id="rId8"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3" name="ZoneTexte 42">
            <a:hlinkClick r:id="rId9"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4" name="ZoneTexte 43">
            <a:hlinkClick r:id="rId10"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
        <p:nvSpPr>
          <p:cNvPr id="29" name="Rectangle : coins arrondis 28"/>
          <p:cNvSpPr/>
          <p:nvPr userDrawn="1"/>
        </p:nvSpPr>
        <p:spPr>
          <a:xfrm>
            <a:off x="2654594" y="1670180"/>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30" name="Rectangle : coins arrondis 29"/>
          <p:cNvSpPr/>
          <p:nvPr userDrawn="1"/>
        </p:nvSpPr>
        <p:spPr>
          <a:xfrm>
            <a:off x="2654594" y="1942225"/>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32" name="Rectangle : coins arrondis 31"/>
          <p:cNvSpPr/>
          <p:nvPr userDrawn="1"/>
        </p:nvSpPr>
        <p:spPr>
          <a:xfrm>
            <a:off x="2654594" y="2767357"/>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5</a:t>
            </a:r>
          </a:p>
        </p:txBody>
      </p:sp>
      <p:sp>
        <p:nvSpPr>
          <p:cNvPr id="33" name="Rectangle : coins arrondis 32"/>
          <p:cNvSpPr/>
          <p:nvPr userDrawn="1"/>
        </p:nvSpPr>
        <p:spPr>
          <a:xfrm>
            <a:off x="2654594" y="2479535"/>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34" name="Rectangle : coins arrondis 33"/>
          <p:cNvSpPr/>
          <p:nvPr userDrawn="1"/>
        </p:nvSpPr>
        <p:spPr>
          <a:xfrm>
            <a:off x="2654594" y="2210880"/>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35" name="Rectangle : coins arrondis 34"/>
          <p:cNvSpPr/>
          <p:nvPr userDrawn="1"/>
        </p:nvSpPr>
        <p:spPr>
          <a:xfrm>
            <a:off x="2654594" y="3027713"/>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36" name="Rectangle : coins arrondis 35"/>
          <p:cNvSpPr/>
          <p:nvPr userDrawn="1"/>
        </p:nvSpPr>
        <p:spPr>
          <a:xfrm>
            <a:off x="2654594" y="4121909"/>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37" name="Rectangle : coins arrondis 36"/>
          <p:cNvSpPr/>
          <p:nvPr userDrawn="1"/>
        </p:nvSpPr>
        <p:spPr>
          <a:xfrm>
            <a:off x="2654594" y="4940595"/>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45" name="Rectangle : coins arrondis 44"/>
          <p:cNvSpPr/>
          <p:nvPr userDrawn="1"/>
        </p:nvSpPr>
        <p:spPr>
          <a:xfrm>
            <a:off x="2654594" y="3305076"/>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46" name="Rectangle : coins arrondis 45"/>
          <p:cNvSpPr/>
          <p:nvPr userDrawn="1"/>
        </p:nvSpPr>
        <p:spPr>
          <a:xfrm>
            <a:off x="2654594" y="3583567"/>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47" name="Rectangle : coins arrondis 46"/>
          <p:cNvSpPr/>
          <p:nvPr userDrawn="1"/>
        </p:nvSpPr>
        <p:spPr>
          <a:xfrm>
            <a:off x="2654594" y="3852222"/>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48" name="Rectangle : coins arrondis 47"/>
          <p:cNvSpPr/>
          <p:nvPr userDrawn="1"/>
        </p:nvSpPr>
        <p:spPr>
          <a:xfrm>
            <a:off x="2654594" y="4379303"/>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49" name="Rectangle : coins arrondis 48"/>
          <p:cNvSpPr/>
          <p:nvPr userDrawn="1"/>
        </p:nvSpPr>
        <p:spPr>
          <a:xfrm>
            <a:off x="2654594" y="4666345"/>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50" name="Rectangle : coins arrondis 49"/>
          <p:cNvSpPr/>
          <p:nvPr userDrawn="1"/>
        </p:nvSpPr>
        <p:spPr>
          <a:xfrm>
            <a:off x="2654594" y="5213766"/>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51" name="Rectangle : coins arrondis 50"/>
          <p:cNvSpPr/>
          <p:nvPr userDrawn="1"/>
        </p:nvSpPr>
        <p:spPr>
          <a:xfrm>
            <a:off x="2654594" y="5483103"/>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52" name="Rectangle : coins arrondis 51"/>
          <p:cNvSpPr/>
          <p:nvPr userDrawn="1"/>
        </p:nvSpPr>
        <p:spPr>
          <a:xfrm>
            <a:off x="2654594" y="5752705"/>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53" name="Rectangle : coins arrondis 52"/>
          <p:cNvSpPr/>
          <p:nvPr userDrawn="1"/>
        </p:nvSpPr>
        <p:spPr>
          <a:xfrm>
            <a:off x="2654594" y="6019110"/>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5</a:t>
            </a:r>
          </a:p>
        </p:txBody>
      </p:sp>
      <p:sp>
        <p:nvSpPr>
          <p:cNvPr id="17" name="Espace réservé du numéro de diapositive 5"/>
          <p:cNvSpPr>
            <a:spLocks noGrp="1"/>
          </p:cNvSpPr>
          <p:nvPr>
            <p:ph type="sldNum" sz="quarter" idx="12"/>
          </p:nvPr>
        </p:nvSpPr>
        <p:spPr>
          <a:xfrm>
            <a:off x="11706530" y="6385457"/>
            <a:ext cx="439366" cy="365125"/>
          </a:xfrm>
        </p:spPr>
        <p:txBody>
          <a:bodyPr/>
          <a:lstStyle/>
          <a:p>
            <a:fld id="{29D95BAB-573C-4664-9C7F-EB8E05CD89B7}" type="slidenum">
              <a:rPr lang="fr-FR" smtClean="0"/>
              <a:t>‹N°›</a:t>
            </a:fld>
            <a:endParaRPr lang="fr-FR"/>
          </a:p>
        </p:txBody>
      </p:sp>
      <p:sp>
        <p:nvSpPr>
          <p:cNvPr id="2" name="Bulle narrative : rectangle à coins arrondis 1">
            <a:extLst>
              <a:ext uri="{FF2B5EF4-FFF2-40B4-BE49-F238E27FC236}">
                <a16:creationId xmlns:a16="http://schemas.microsoft.com/office/drawing/2014/main" id="{BC62799D-1864-41E0-9F0D-A6CD69338703}"/>
              </a:ext>
            </a:extLst>
          </p:cNvPr>
          <p:cNvSpPr/>
          <p:nvPr userDrawn="1"/>
        </p:nvSpPr>
        <p:spPr>
          <a:xfrm>
            <a:off x="1132101" y="906699"/>
            <a:ext cx="1427436" cy="514012"/>
          </a:xfrm>
          <a:prstGeom prst="wedgeRoundRectCallout">
            <a:avLst>
              <a:gd name="adj1" fmla="val 55402"/>
              <a:gd name="adj2" fmla="val 106789"/>
              <a:gd name="adj3" fmla="val 16667"/>
            </a:avLst>
          </a:prstGeom>
          <a:ln/>
        </p:spPr>
        <p:style>
          <a:lnRef idx="1">
            <a:schemeClr val="accent2"/>
          </a:lnRef>
          <a:fillRef idx="2">
            <a:schemeClr val="accent2"/>
          </a:fillRef>
          <a:effectRef idx="1">
            <a:schemeClr val="accent2"/>
          </a:effectRef>
          <a:fontRef idx="minor">
            <a:schemeClr val="dk1"/>
          </a:fontRef>
        </p:style>
        <p:txBody>
          <a:bodyPr rtlCol="0" anchor="t"/>
          <a:lstStyle/>
          <a:p>
            <a:pPr algn="l"/>
            <a:r>
              <a:rPr lang="fr-FR" sz="900" dirty="0">
                <a:solidFill>
                  <a:srgbClr val="00B050"/>
                </a:solidFill>
              </a:rPr>
              <a:t>Un clic sur le numéro de l’AFC affiche son intitulé.</a:t>
            </a:r>
          </a:p>
          <a:p>
            <a:pPr algn="l"/>
            <a:r>
              <a:rPr lang="fr-FR" sz="900" dirty="0">
                <a:solidFill>
                  <a:srgbClr val="00B050"/>
                </a:solidFill>
              </a:rPr>
              <a:t>Un second clic le masque</a:t>
            </a:r>
          </a:p>
        </p:txBody>
      </p:sp>
      <p:pic>
        <p:nvPicPr>
          <p:cNvPr id="54" name="Image 53">
            <a:extLst>
              <a:ext uri="{FF2B5EF4-FFF2-40B4-BE49-F238E27FC236}">
                <a16:creationId xmlns:a16="http://schemas.microsoft.com/office/drawing/2014/main" id="{2E55DAC1-4576-4492-AEDE-EB01E95BC387}"/>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455242" y="624550"/>
            <a:ext cx="322341" cy="342177"/>
          </a:xfrm>
          <a:prstGeom prst="rect">
            <a:avLst/>
          </a:prstGeom>
        </p:spPr>
      </p:pic>
      <p:sp>
        <p:nvSpPr>
          <p:cNvPr id="6" name="Espace réservé du texte 5">
            <a:extLst>
              <a:ext uri="{FF2B5EF4-FFF2-40B4-BE49-F238E27FC236}">
                <a16:creationId xmlns:a16="http://schemas.microsoft.com/office/drawing/2014/main" id="{C0691A03-FCD5-4B36-99FA-2938D06101B3}"/>
              </a:ext>
            </a:extLst>
          </p:cNvPr>
          <p:cNvSpPr>
            <a:spLocks noGrp="1"/>
          </p:cNvSpPr>
          <p:nvPr>
            <p:ph type="body" sz="quarter" idx="13" hasCustomPrompt="1"/>
          </p:nvPr>
        </p:nvSpPr>
        <p:spPr>
          <a:xfrm>
            <a:off x="3219450" y="1670050"/>
            <a:ext cx="1444625" cy="1004888"/>
          </a:xfrm>
        </p:spPr>
        <p:txBody>
          <a:bodyPr>
            <a:normAutofit/>
          </a:bodyPr>
          <a:lstStyle>
            <a:lvl1pPr marL="0" indent="0">
              <a:buNone/>
              <a:defRPr sz="800">
                <a:solidFill>
                  <a:schemeClr val="tx1"/>
                </a:solidFill>
              </a:defRPr>
            </a:lvl1pPr>
          </a:lstStyle>
          <a:p>
            <a:pPr lvl="0"/>
            <a:r>
              <a:rPr lang="fr-FR" dirty="0"/>
              <a:t>Inscrire les activité(s)</a:t>
            </a:r>
          </a:p>
        </p:txBody>
      </p:sp>
      <p:sp>
        <p:nvSpPr>
          <p:cNvPr id="56" name="Espace réservé du texte 5">
            <a:extLst>
              <a:ext uri="{FF2B5EF4-FFF2-40B4-BE49-F238E27FC236}">
                <a16:creationId xmlns:a16="http://schemas.microsoft.com/office/drawing/2014/main" id="{28964A22-DE2B-43BE-B1DB-2F6014B5A14B}"/>
              </a:ext>
            </a:extLst>
          </p:cNvPr>
          <p:cNvSpPr>
            <a:spLocks noGrp="1"/>
          </p:cNvSpPr>
          <p:nvPr>
            <p:ph type="body" sz="quarter" idx="14" hasCustomPrompt="1"/>
          </p:nvPr>
        </p:nvSpPr>
        <p:spPr>
          <a:xfrm>
            <a:off x="3219449" y="3129524"/>
            <a:ext cx="1444625" cy="992385"/>
          </a:xfrm>
        </p:spPr>
        <p:txBody>
          <a:bodyPr>
            <a:normAutofit/>
          </a:bodyPr>
          <a:lstStyle>
            <a:lvl1pPr marL="0" indent="0">
              <a:buNone/>
              <a:defRPr sz="800">
                <a:solidFill>
                  <a:schemeClr val="tx1"/>
                </a:solidFill>
              </a:defRPr>
            </a:lvl1pPr>
          </a:lstStyle>
          <a:p>
            <a:pPr lvl="0"/>
            <a:r>
              <a:rPr lang="fr-FR" dirty="0"/>
              <a:t>Inscrire les activité(s)</a:t>
            </a:r>
          </a:p>
        </p:txBody>
      </p:sp>
      <p:sp>
        <p:nvSpPr>
          <p:cNvPr id="57" name="Espace réservé du texte 5">
            <a:extLst>
              <a:ext uri="{FF2B5EF4-FFF2-40B4-BE49-F238E27FC236}">
                <a16:creationId xmlns:a16="http://schemas.microsoft.com/office/drawing/2014/main" id="{5193C0E8-6F98-4875-B5B0-3C9BB93F2C89}"/>
              </a:ext>
            </a:extLst>
          </p:cNvPr>
          <p:cNvSpPr>
            <a:spLocks noGrp="1"/>
          </p:cNvSpPr>
          <p:nvPr>
            <p:ph type="body" sz="quarter" idx="15" hasCustomPrompt="1"/>
          </p:nvPr>
        </p:nvSpPr>
        <p:spPr>
          <a:xfrm>
            <a:off x="3219449" y="4193380"/>
            <a:ext cx="1444625" cy="747215"/>
          </a:xfrm>
        </p:spPr>
        <p:txBody>
          <a:bodyPr>
            <a:normAutofit/>
          </a:bodyPr>
          <a:lstStyle>
            <a:lvl1pPr marL="0" indent="0">
              <a:buNone/>
              <a:defRPr sz="800">
                <a:solidFill>
                  <a:schemeClr val="tx1"/>
                </a:solidFill>
              </a:defRPr>
            </a:lvl1pPr>
          </a:lstStyle>
          <a:p>
            <a:pPr lvl="0"/>
            <a:r>
              <a:rPr lang="fr-FR" dirty="0"/>
              <a:t>Inscrire les activité(s)</a:t>
            </a:r>
          </a:p>
        </p:txBody>
      </p:sp>
      <p:sp>
        <p:nvSpPr>
          <p:cNvPr id="58" name="Espace réservé du texte 5">
            <a:extLst>
              <a:ext uri="{FF2B5EF4-FFF2-40B4-BE49-F238E27FC236}">
                <a16:creationId xmlns:a16="http://schemas.microsoft.com/office/drawing/2014/main" id="{D91D3294-8E93-49DE-B3CA-782C04C11524}"/>
              </a:ext>
            </a:extLst>
          </p:cNvPr>
          <p:cNvSpPr>
            <a:spLocks noGrp="1"/>
          </p:cNvSpPr>
          <p:nvPr>
            <p:ph type="body" sz="quarter" idx="16" hasCustomPrompt="1"/>
          </p:nvPr>
        </p:nvSpPr>
        <p:spPr>
          <a:xfrm>
            <a:off x="3219448" y="5038188"/>
            <a:ext cx="1444625" cy="1232816"/>
          </a:xfrm>
        </p:spPr>
        <p:txBody>
          <a:bodyPr>
            <a:normAutofit/>
          </a:bodyPr>
          <a:lstStyle>
            <a:lvl1pPr marL="0" indent="0">
              <a:buNone/>
              <a:defRPr sz="800">
                <a:solidFill>
                  <a:schemeClr val="tx1"/>
                </a:solidFill>
              </a:defRPr>
            </a:lvl1pPr>
          </a:lstStyle>
          <a:p>
            <a:pPr lvl="0"/>
            <a:r>
              <a:rPr lang="fr-FR" dirty="0"/>
              <a:t>Inscrire les activité(s)</a:t>
            </a:r>
          </a:p>
        </p:txBody>
      </p:sp>
      <p:sp>
        <p:nvSpPr>
          <p:cNvPr id="59" name="Espace réservé du texte 5">
            <a:extLst>
              <a:ext uri="{FF2B5EF4-FFF2-40B4-BE49-F238E27FC236}">
                <a16:creationId xmlns:a16="http://schemas.microsoft.com/office/drawing/2014/main" id="{33DEAFD0-CEBF-4ECA-837C-11A8B0073E04}"/>
              </a:ext>
            </a:extLst>
          </p:cNvPr>
          <p:cNvSpPr>
            <a:spLocks noGrp="1"/>
          </p:cNvSpPr>
          <p:nvPr>
            <p:ph type="body" sz="quarter" idx="17" hasCustomPrompt="1"/>
          </p:nvPr>
        </p:nvSpPr>
        <p:spPr>
          <a:xfrm>
            <a:off x="5318987" y="1655777"/>
            <a:ext cx="1489067" cy="1371935"/>
          </a:xfrm>
        </p:spPr>
        <p:txBody>
          <a:bodyPr>
            <a:normAutofit/>
          </a:bodyPr>
          <a:lstStyle>
            <a:lvl1pPr marL="0" indent="0">
              <a:buNone/>
              <a:defRPr sz="800">
                <a:solidFill>
                  <a:schemeClr val="tx1"/>
                </a:solidFill>
              </a:defRPr>
            </a:lvl1pPr>
          </a:lstStyle>
          <a:p>
            <a:pPr lvl="0"/>
            <a:r>
              <a:rPr lang="fr-FR" dirty="0"/>
              <a:t>Inscrire les APSA</a:t>
            </a:r>
          </a:p>
        </p:txBody>
      </p:sp>
      <p:sp>
        <p:nvSpPr>
          <p:cNvPr id="60" name="Espace réservé du texte 5">
            <a:extLst>
              <a:ext uri="{FF2B5EF4-FFF2-40B4-BE49-F238E27FC236}">
                <a16:creationId xmlns:a16="http://schemas.microsoft.com/office/drawing/2014/main" id="{143EC240-973C-4AEC-AE4C-111EA2C4EA6F}"/>
              </a:ext>
            </a:extLst>
          </p:cNvPr>
          <p:cNvSpPr>
            <a:spLocks noGrp="1"/>
          </p:cNvSpPr>
          <p:nvPr>
            <p:ph type="body" sz="quarter" idx="18" hasCustomPrompt="1"/>
          </p:nvPr>
        </p:nvSpPr>
        <p:spPr>
          <a:xfrm>
            <a:off x="7446513" y="1655776"/>
            <a:ext cx="1489067" cy="1371935"/>
          </a:xfrm>
        </p:spPr>
        <p:txBody>
          <a:bodyPr>
            <a:normAutofit/>
          </a:bodyPr>
          <a:lstStyle>
            <a:lvl1pPr marL="0" indent="0">
              <a:buNone/>
              <a:defRPr sz="800">
                <a:solidFill>
                  <a:schemeClr val="tx1"/>
                </a:solidFill>
              </a:defRPr>
            </a:lvl1pPr>
          </a:lstStyle>
          <a:p>
            <a:pPr lvl="0"/>
            <a:r>
              <a:rPr lang="fr-FR" dirty="0"/>
              <a:t>Inscrire les APSA</a:t>
            </a:r>
          </a:p>
        </p:txBody>
      </p:sp>
      <p:sp>
        <p:nvSpPr>
          <p:cNvPr id="61" name="Espace réservé du texte 5">
            <a:extLst>
              <a:ext uri="{FF2B5EF4-FFF2-40B4-BE49-F238E27FC236}">
                <a16:creationId xmlns:a16="http://schemas.microsoft.com/office/drawing/2014/main" id="{B71508D1-F515-4433-9177-7701DDE8C5E7}"/>
              </a:ext>
            </a:extLst>
          </p:cNvPr>
          <p:cNvSpPr>
            <a:spLocks noGrp="1"/>
          </p:cNvSpPr>
          <p:nvPr>
            <p:ph type="body" sz="quarter" idx="19" hasCustomPrompt="1"/>
          </p:nvPr>
        </p:nvSpPr>
        <p:spPr>
          <a:xfrm>
            <a:off x="9574039" y="1655776"/>
            <a:ext cx="1489067" cy="1371935"/>
          </a:xfrm>
        </p:spPr>
        <p:txBody>
          <a:bodyPr>
            <a:normAutofit/>
          </a:bodyPr>
          <a:lstStyle>
            <a:lvl1pPr marL="0" indent="0">
              <a:buNone/>
              <a:defRPr sz="800">
                <a:solidFill>
                  <a:schemeClr val="tx1"/>
                </a:solidFill>
              </a:defRPr>
            </a:lvl1pPr>
          </a:lstStyle>
          <a:p>
            <a:pPr lvl="0"/>
            <a:r>
              <a:rPr lang="fr-FR" dirty="0"/>
              <a:t>Inscrire les APSA</a:t>
            </a:r>
          </a:p>
        </p:txBody>
      </p:sp>
      <p:sp>
        <p:nvSpPr>
          <p:cNvPr id="62" name="Espace réservé du texte 5">
            <a:extLst>
              <a:ext uri="{FF2B5EF4-FFF2-40B4-BE49-F238E27FC236}">
                <a16:creationId xmlns:a16="http://schemas.microsoft.com/office/drawing/2014/main" id="{976CBD4B-D09F-4CC9-9418-AE1DFEC1713A}"/>
              </a:ext>
            </a:extLst>
          </p:cNvPr>
          <p:cNvSpPr>
            <a:spLocks noGrp="1"/>
          </p:cNvSpPr>
          <p:nvPr>
            <p:ph type="body" sz="quarter" idx="20" hasCustomPrompt="1"/>
          </p:nvPr>
        </p:nvSpPr>
        <p:spPr>
          <a:xfrm>
            <a:off x="5318987" y="3100089"/>
            <a:ext cx="1489067" cy="1021820"/>
          </a:xfrm>
        </p:spPr>
        <p:txBody>
          <a:bodyPr>
            <a:normAutofit/>
          </a:bodyPr>
          <a:lstStyle>
            <a:lvl1pPr marL="0" indent="0">
              <a:buNone/>
              <a:defRPr sz="800">
                <a:solidFill>
                  <a:schemeClr val="tx1"/>
                </a:solidFill>
              </a:defRPr>
            </a:lvl1pPr>
          </a:lstStyle>
          <a:p>
            <a:pPr lvl="0"/>
            <a:r>
              <a:rPr lang="fr-FR" dirty="0"/>
              <a:t>Inscrire les APSA</a:t>
            </a:r>
          </a:p>
        </p:txBody>
      </p:sp>
      <p:sp>
        <p:nvSpPr>
          <p:cNvPr id="63" name="Espace réservé du texte 5">
            <a:extLst>
              <a:ext uri="{FF2B5EF4-FFF2-40B4-BE49-F238E27FC236}">
                <a16:creationId xmlns:a16="http://schemas.microsoft.com/office/drawing/2014/main" id="{53AE7296-1718-483B-BF78-9358B9E58836}"/>
              </a:ext>
            </a:extLst>
          </p:cNvPr>
          <p:cNvSpPr>
            <a:spLocks noGrp="1"/>
          </p:cNvSpPr>
          <p:nvPr>
            <p:ph type="body" sz="quarter" idx="21" hasCustomPrompt="1"/>
          </p:nvPr>
        </p:nvSpPr>
        <p:spPr>
          <a:xfrm>
            <a:off x="7446512" y="3103584"/>
            <a:ext cx="1489067" cy="1018325"/>
          </a:xfrm>
        </p:spPr>
        <p:txBody>
          <a:bodyPr>
            <a:normAutofit/>
          </a:bodyPr>
          <a:lstStyle>
            <a:lvl1pPr marL="0" indent="0">
              <a:buNone/>
              <a:defRPr sz="800">
                <a:solidFill>
                  <a:schemeClr val="tx1"/>
                </a:solidFill>
              </a:defRPr>
            </a:lvl1pPr>
          </a:lstStyle>
          <a:p>
            <a:pPr lvl="0"/>
            <a:r>
              <a:rPr lang="fr-FR" dirty="0"/>
              <a:t>Inscrire les APSA</a:t>
            </a:r>
          </a:p>
        </p:txBody>
      </p:sp>
      <p:sp>
        <p:nvSpPr>
          <p:cNvPr id="64" name="Espace réservé du texte 5">
            <a:extLst>
              <a:ext uri="{FF2B5EF4-FFF2-40B4-BE49-F238E27FC236}">
                <a16:creationId xmlns:a16="http://schemas.microsoft.com/office/drawing/2014/main" id="{1EF2F3D7-36D1-4C38-9ABB-908CDD1F79A2}"/>
              </a:ext>
            </a:extLst>
          </p:cNvPr>
          <p:cNvSpPr>
            <a:spLocks noGrp="1"/>
          </p:cNvSpPr>
          <p:nvPr>
            <p:ph type="body" sz="quarter" idx="22" hasCustomPrompt="1"/>
          </p:nvPr>
        </p:nvSpPr>
        <p:spPr>
          <a:xfrm>
            <a:off x="9574039" y="3103583"/>
            <a:ext cx="1489067" cy="1018325"/>
          </a:xfrm>
        </p:spPr>
        <p:txBody>
          <a:bodyPr>
            <a:normAutofit/>
          </a:bodyPr>
          <a:lstStyle>
            <a:lvl1pPr marL="0" indent="0">
              <a:buNone/>
              <a:defRPr sz="800">
                <a:solidFill>
                  <a:schemeClr val="tx1"/>
                </a:solidFill>
              </a:defRPr>
            </a:lvl1pPr>
          </a:lstStyle>
          <a:p>
            <a:pPr lvl="0"/>
            <a:r>
              <a:rPr lang="fr-FR" dirty="0"/>
              <a:t>Inscrire les APSA</a:t>
            </a:r>
          </a:p>
        </p:txBody>
      </p:sp>
      <p:sp>
        <p:nvSpPr>
          <p:cNvPr id="65" name="Espace réservé du texte 5">
            <a:extLst>
              <a:ext uri="{FF2B5EF4-FFF2-40B4-BE49-F238E27FC236}">
                <a16:creationId xmlns:a16="http://schemas.microsoft.com/office/drawing/2014/main" id="{49611ADA-B431-46E3-A507-C964EAC2FD3F}"/>
              </a:ext>
            </a:extLst>
          </p:cNvPr>
          <p:cNvSpPr>
            <a:spLocks noGrp="1"/>
          </p:cNvSpPr>
          <p:nvPr>
            <p:ph type="body" sz="quarter" idx="23" hasCustomPrompt="1"/>
          </p:nvPr>
        </p:nvSpPr>
        <p:spPr>
          <a:xfrm>
            <a:off x="5318987" y="4219502"/>
            <a:ext cx="1489067" cy="721093"/>
          </a:xfrm>
        </p:spPr>
        <p:txBody>
          <a:bodyPr>
            <a:normAutofit/>
          </a:bodyPr>
          <a:lstStyle>
            <a:lvl1pPr marL="0" indent="0">
              <a:buNone/>
              <a:defRPr sz="800">
                <a:solidFill>
                  <a:schemeClr val="tx1"/>
                </a:solidFill>
              </a:defRPr>
            </a:lvl1pPr>
          </a:lstStyle>
          <a:p>
            <a:pPr lvl="0"/>
            <a:r>
              <a:rPr lang="fr-FR" dirty="0"/>
              <a:t>Inscrire les APSA</a:t>
            </a:r>
          </a:p>
        </p:txBody>
      </p:sp>
      <p:sp>
        <p:nvSpPr>
          <p:cNvPr id="66" name="Espace réservé du texte 5">
            <a:extLst>
              <a:ext uri="{FF2B5EF4-FFF2-40B4-BE49-F238E27FC236}">
                <a16:creationId xmlns:a16="http://schemas.microsoft.com/office/drawing/2014/main" id="{5225B344-09F2-4659-970C-EDB4BDEA9D36}"/>
              </a:ext>
            </a:extLst>
          </p:cNvPr>
          <p:cNvSpPr>
            <a:spLocks noGrp="1"/>
          </p:cNvSpPr>
          <p:nvPr>
            <p:ph type="body" sz="quarter" idx="24" hasCustomPrompt="1"/>
          </p:nvPr>
        </p:nvSpPr>
        <p:spPr>
          <a:xfrm>
            <a:off x="7446511" y="4219502"/>
            <a:ext cx="1489067" cy="721093"/>
          </a:xfrm>
        </p:spPr>
        <p:txBody>
          <a:bodyPr>
            <a:normAutofit/>
          </a:bodyPr>
          <a:lstStyle>
            <a:lvl1pPr marL="0" indent="0">
              <a:buNone/>
              <a:defRPr sz="800">
                <a:solidFill>
                  <a:schemeClr val="tx1"/>
                </a:solidFill>
              </a:defRPr>
            </a:lvl1pPr>
          </a:lstStyle>
          <a:p>
            <a:pPr lvl="0"/>
            <a:r>
              <a:rPr lang="fr-FR" dirty="0"/>
              <a:t>Inscrire les APSA</a:t>
            </a:r>
          </a:p>
        </p:txBody>
      </p:sp>
      <p:sp>
        <p:nvSpPr>
          <p:cNvPr id="67" name="Espace réservé du texte 5">
            <a:extLst>
              <a:ext uri="{FF2B5EF4-FFF2-40B4-BE49-F238E27FC236}">
                <a16:creationId xmlns:a16="http://schemas.microsoft.com/office/drawing/2014/main" id="{368C9155-0FDE-4EB0-ACFC-632F6BB3890B}"/>
              </a:ext>
            </a:extLst>
          </p:cNvPr>
          <p:cNvSpPr>
            <a:spLocks noGrp="1"/>
          </p:cNvSpPr>
          <p:nvPr>
            <p:ph type="body" sz="quarter" idx="25" hasCustomPrompt="1"/>
          </p:nvPr>
        </p:nvSpPr>
        <p:spPr>
          <a:xfrm>
            <a:off x="9574035" y="4211596"/>
            <a:ext cx="1489067" cy="721093"/>
          </a:xfrm>
        </p:spPr>
        <p:txBody>
          <a:bodyPr>
            <a:normAutofit/>
          </a:bodyPr>
          <a:lstStyle>
            <a:lvl1pPr marL="0" indent="0">
              <a:buNone/>
              <a:defRPr sz="800">
                <a:solidFill>
                  <a:schemeClr val="tx1"/>
                </a:solidFill>
              </a:defRPr>
            </a:lvl1pPr>
          </a:lstStyle>
          <a:p>
            <a:pPr lvl="0"/>
            <a:r>
              <a:rPr lang="fr-FR" dirty="0"/>
              <a:t>Inscrire les APSA</a:t>
            </a:r>
          </a:p>
        </p:txBody>
      </p:sp>
      <p:sp>
        <p:nvSpPr>
          <p:cNvPr id="68" name="Espace réservé du texte 5">
            <a:extLst>
              <a:ext uri="{FF2B5EF4-FFF2-40B4-BE49-F238E27FC236}">
                <a16:creationId xmlns:a16="http://schemas.microsoft.com/office/drawing/2014/main" id="{36D242AD-F239-4D1A-9797-07272B23C396}"/>
              </a:ext>
            </a:extLst>
          </p:cNvPr>
          <p:cNvSpPr>
            <a:spLocks noGrp="1"/>
          </p:cNvSpPr>
          <p:nvPr>
            <p:ph type="body" sz="quarter" idx="26" hasCustomPrompt="1"/>
          </p:nvPr>
        </p:nvSpPr>
        <p:spPr>
          <a:xfrm>
            <a:off x="5318986" y="5038188"/>
            <a:ext cx="1489067" cy="1232816"/>
          </a:xfrm>
        </p:spPr>
        <p:txBody>
          <a:bodyPr>
            <a:normAutofit/>
          </a:bodyPr>
          <a:lstStyle>
            <a:lvl1pPr marL="0" indent="0">
              <a:buNone/>
              <a:defRPr sz="800">
                <a:solidFill>
                  <a:schemeClr val="tx1"/>
                </a:solidFill>
              </a:defRPr>
            </a:lvl1pPr>
          </a:lstStyle>
          <a:p>
            <a:pPr lvl="0"/>
            <a:r>
              <a:rPr lang="fr-FR" dirty="0"/>
              <a:t>Inscrire les APSA</a:t>
            </a:r>
          </a:p>
        </p:txBody>
      </p:sp>
      <p:sp>
        <p:nvSpPr>
          <p:cNvPr id="69" name="Espace réservé du texte 5">
            <a:extLst>
              <a:ext uri="{FF2B5EF4-FFF2-40B4-BE49-F238E27FC236}">
                <a16:creationId xmlns:a16="http://schemas.microsoft.com/office/drawing/2014/main" id="{2D5BCE29-5E99-4C8C-8173-9FDA08725E51}"/>
              </a:ext>
            </a:extLst>
          </p:cNvPr>
          <p:cNvSpPr>
            <a:spLocks noGrp="1"/>
          </p:cNvSpPr>
          <p:nvPr>
            <p:ph type="body" sz="quarter" idx="27" hasCustomPrompt="1"/>
          </p:nvPr>
        </p:nvSpPr>
        <p:spPr>
          <a:xfrm>
            <a:off x="7446510" y="5030293"/>
            <a:ext cx="1489067" cy="1232816"/>
          </a:xfrm>
        </p:spPr>
        <p:txBody>
          <a:bodyPr>
            <a:normAutofit/>
          </a:bodyPr>
          <a:lstStyle>
            <a:lvl1pPr marL="0" indent="0">
              <a:buNone/>
              <a:defRPr sz="800">
                <a:solidFill>
                  <a:schemeClr val="tx1"/>
                </a:solidFill>
              </a:defRPr>
            </a:lvl1pPr>
          </a:lstStyle>
          <a:p>
            <a:pPr lvl="0"/>
            <a:r>
              <a:rPr lang="fr-FR" dirty="0"/>
              <a:t>Inscrire les APSA</a:t>
            </a:r>
          </a:p>
        </p:txBody>
      </p:sp>
      <p:sp>
        <p:nvSpPr>
          <p:cNvPr id="70" name="Espace réservé du texte 5">
            <a:extLst>
              <a:ext uri="{FF2B5EF4-FFF2-40B4-BE49-F238E27FC236}">
                <a16:creationId xmlns:a16="http://schemas.microsoft.com/office/drawing/2014/main" id="{F481C674-CFAD-44DA-AE85-1CA00A9EBD3F}"/>
              </a:ext>
            </a:extLst>
          </p:cNvPr>
          <p:cNvSpPr>
            <a:spLocks noGrp="1"/>
          </p:cNvSpPr>
          <p:nvPr>
            <p:ph type="body" sz="quarter" idx="28" hasCustomPrompt="1"/>
          </p:nvPr>
        </p:nvSpPr>
        <p:spPr>
          <a:xfrm>
            <a:off x="9574034" y="5038188"/>
            <a:ext cx="1489067" cy="1232816"/>
          </a:xfrm>
        </p:spPr>
        <p:txBody>
          <a:bodyPr>
            <a:normAutofit/>
          </a:bodyPr>
          <a:lstStyle>
            <a:lvl1pPr marL="0" indent="0">
              <a:buNone/>
              <a:defRPr sz="800">
                <a:solidFill>
                  <a:schemeClr val="tx1"/>
                </a:solidFill>
              </a:defRPr>
            </a:lvl1pPr>
          </a:lstStyle>
          <a:p>
            <a:pPr lvl="0"/>
            <a:r>
              <a:rPr lang="fr-FR" dirty="0"/>
              <a:t>Inscrire les APSA</a:t>
            </a:r>
          </a:p>
        </p:txBody>
      </p:sp>
      <p:sp>
        <p:nvSpPr>
          <p:cNvPr id="71" name="Espace réservé du texte 5">
            <a:extLst>
              <a:ext uri="{FF2B5EF4-FFF2-40B4-BE49-F238E27FC236}">
                <a16:creationId xmlns:a16="http://schemas.microsoft.com/office/drawing/2014/main" id="{1B3CF249-39A3-44CC-A661-173A2CAFE10D}"/>
              </a:ext>
            </a:extLst>
          </p:cNvPr>
          <p:cNvSpPr>
            <a:spLocks noGrp="1"/>
          </p:cNvSpPr>
          <p:nvPr>
            <p:ph type="body" sz="quarter" idx="29" hasCustomPrompt="1"/>
          </p:nvPr>
        </p:nvSpPr>
        <p:spPr>
          <a:xfrm>
            <a:off x="3511604" y="6376234"/>
            <a:ext cx="1498386" cy="253439"/>
          </a:xfrm>
        </p:spPr>
        <p:txBody>
          <a:bodyPr anchor="ctr">
            <a:noAutofit/>
          </a:bodyPr>
          <a:lstStyle>
            <a:lvl1pPr marL="0" indent="0" algn="ctr">
              <a:buNone/>
              <a:defRPr sz="1200" b="1">
                <a:solidFill>
                  <a:srgbClr val="C00000"/>
                </a:solidFill>
              </a:defRPr>
            </a:lvl1pPr>
          </a:lstStyle>
          <a:p>
            <a:pPr lvl="0"/>
            <a:r>
              <a:rPr lang="fr-FR" dirty="0"/>
              <a:t>Nombre de modules</a:t>
            </a:r>
          </a:p>
        </p:txBody>
      </p:sp>
      <p:sp>
        <p:nvSpPr>
          <p:cNvPr id="73" name="Espace réservé du texte 5">
            <a:extLst>
              <a:ext uri="{FF2B5EF4-FFF2-40B4-BE49-F238E27FC236}">
                <a16:creationId xmlns:a16="http://schemas.microsoft.com/office/drawing/2014/main" id="{2598512F-7372-4E6B-A0D4-0276EAAB6964}"/>
              </a:ext>
            </a:extLst>
          </p:cNvPr>
          <p:cNvSpPr>
            <a:spLocks noGrp="1"/>
          </p:cNvSpPr>
          <p:nvPr>
            <p:ph type="body" sz="quarter" idx="30" hasCustomPrompt="1"/>
          </p:nvPr>
        </p:nvSpPr>
        <p:spPr>
          <a:xfrm>
            <a:off x="5630507" y="6376233"/>
            <a:ext cx="1498386" cy="253439"/>
          </a:xfrm>
        </p:spPr>
        <p:txBody>
          <a:bodyPr anchor="ctr">
            <a:noAutofit/>
          </a:bodyPr>
          <a:lstStyle>
            <a:lvl1pPr marL="0" indent="0" algn="ctr">
              <a:buNone/>
              <a:defRPr sz="1200" b="1">
                <a:solidFill>
                  <a:srgbClr val="C00000"/>
                </a:solidFill>
              </a:defRPr>
            </a:lvl1pPr>
          </a:lstStyle>
          <a:p>
            <a:pPr lvl="0"/>
            <a:r>
              <a:rPr lang="fr-FR" dirty="0"/>
              <a:t>Nombre de modules</a:t>
            </a:r>
          </a:p>
        </p:txBody>
      </p:sp>
      <p:sp>
        <p:nvSpPr>
          <p:cNvPr id="74" name="Espace réservé du texte 5">
            <a:extLst>
              <a:ext uri="{FF2B5EF4-FFF2-40B4-BE49-F238E27FC236}">
                <a16:creationId xmlns:a16="http://schemas.microsoft.com/office/drawing/2014/main" id="{1F0D55DA-C5AE-4A77-A51C-2F6B7AE96202}"/>
              </a:ext>
            </a:extLst>
          </p:cNvPr>
          <p:cNvSpPr>
            <a:spLocks noGrp="1"/>
          </p:cNvSpPr>
          <p:nvPr>
            <p:ph type="body" sz="quarter" idx="31" hasCustomPrompt="1"/>
          </p:nvPr>
        </p:nvSpPr>
        <p:spPr>
          <a:xfrm>
            <a:off x="7726782" y="6370722"/>
            <a:ext cx="1498386" cy="253439"/>
          </a:xfrm>
        </p:spPr>
        <p:txBody>
          <a:bodyPr anchor="ctr">
            <a:noAutofit/>
          </a:bodyPr>
          <a:lstStyle>
            <a:lvl1pPr marL="0" indent="0" algn="ctr">
              <a:buNone/>
              <a:defRPr sz="1200" b="1">
                <a:solidFill>
                  <a:srgbClr val="C00000"/>
                </a:solidFill>
              </a:defRPr>
            </a:lvl1pPr>
          </a:lstStyle>
          <a:p>
            <a:pPr lvl="0"/>
            <a:r>
              <a:rPr lang="fr-FR" dirty="0"/>
              <a:t>Nombre de modules</a:t>
            </a:r>
          </a:p>
        </p:txBody>
      </p:sp>
      <p:sp>
        <p:nvSpPr>
          <p:cNvPr id="75" name="Espace réservé du texte 5">
            <a:extLst>
              <a:ext uri="{FF2B5EF4-FFF2-40B4-BE49-F238E27FC236}">
                <a16:creationId xmlns:a16="http://schemas.microsoft.com/office/drawing/2014/main" id="{015220F0-E3F0-4359-93FF-D4042BF6039C}"/>
              </a:ext>
            </a:extLst>
          </p:cNvPr>
          <p:cNvSpPr>
            <a:spLocks noGrp="1"/>
          </p:cNvSpPr>
          <p:nvPr>
            <p:ph type="body" sz="quarter" idx="32" hasCustomPrompt="1"/>
          </p:nvPr>
        </p:nvSpPr>
        <p:spPr>
          <a:xfrm>
            <a:off x="9845685" y="6377773"/>
            <a:ext cx="1498386" cy="253439"/>
          </a:xfrm>
        </p:spPr>
        <p:txBody>
          <a:bodyPr anchor="ctr">
            <a:noAutofit/>
          </a:bodyPr>
          <a:lstStyle>
            <a:lvl1pPr marL="0" indent="0" algn="ctr">
              <a:buNone/>
              <a:defRPr sz="1200" b="1">
                <a:solidFill>
                  <a:srgbClr val="C00000"/>
                </a:solidFill>
              </a:defRPr>
            </a:lvl1pPr>
          </a:lstStyle>
          <a:p>
            <a:pPr lvl="0"/>
            <a:r>
              <a:rPr lang="fr-FR" dirty="0"/>
              <a:t>Nombre de modules</a:t>
            </a:r>
          </a:p>
        </p:txBody>
      </p:sp>
      <p:sp>
        <p:nvSpPr>
          <p:cNvPr id="76" name="Espace réservé du texte 5">
            <a:extLst>
              <a:ext uri="{FF2B5EF4-FFF2-40B4-BE49-F238E27FC236}">
                <a16:creationId xmlns:a16="http://schemas.microsoft.com/office/drawing/2014/main" id="{8CF2EDB3-F1EA-4E4D-B479-BA3A3801EC52}"/>
              </a:ext>
            </a:extLst>
          </p:cNvPr>
          <p:cNvSpPr>
            <a:spLocks noGrp="1"/>
          </p:cNvSpPr>
          <p:nvPr>
            <p:ph type="body" sz="quarter" idx="33" hasCustomPrompt="1"/>
          </p:nvPr>
        </p:nvSpPr>
        <p:spPr>
          <a:xfrm>
            <a:off x="4810687" y="165577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77" name="Espace réservé du texte 5">
            <a:extLst>
              <a:ext uri="{FF2B5EF4-FFF2-40B4-BE49-F238E27FC236}">
                <a16:creationId xmlns:a16="http://schemas.microsoft.com/office/drawing/2014/main" id="{411154AF-0A0B-4D63-AFF0-7A0EE2995AAA}"/>
              </a:ext>
            </a:extLst>
          </p:cNvPr>
          <p:cNvSpPr>
            <a:spLocks noGrp="1"/>
          </p:cNvSpPr>
          <p:nvPr>
            <p:ph type="body" sz="quarter" idx="34" hasCustomPrompt="1"/>
          </p:nvPr>
        </p:nvSpPr>
        <p:spPr>
          <a:xfrm>
            <a:off x="4810687" y="191892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78" name="Espace réservé du texte 5">
            <a:extLst>
              <a:ext uri="{FF2B5EF4-FFF2-40B4-BE49-F238E27FC236}">
                <a16:creationId xmlns:a16="http://schemas.microsoft.com/office/drawing/2014/main" id="{5AD7B14C-0504-4A5F-9DA9-7BB9B27653B5}"/>
              </a:ext>
            </a:extLst>
          </p:cNvPr>
          <p:cNvSpPr>
            <a:spLocks noGrp="1"/>
          </p:cNvSpPr>
          <p:nvPr>
            <p:ph type="body" sz="quarter" idx="35" hasCustomPrompt="1"/>
          </p:nvPr>
        </p:nvSpPr>
        <p:spPr>
          <a:xfrm>
            <a:off x="4810687" y="218462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79" name="Espace réservé du texte 5">
            <a:extLst>
              <a:ext uri="{FF2B5EF4-FFF2-40B4-BE49-F238E27FC236}">
                <a16:creationId xmlns:a16="http://schemas.microsoft.com/office/drawing/2014/main" id="{1B4E3500-0115-4B4E-B0D7-621C3B3C170A}"/>
              </a:ext>
            </a:extLst>
          </p:cNvPr>
          <p:cNvSpPr>
            <a:spLocks noGrp="1"/>
          </p:cNvSpPr>
          <p:nvPr>
            <p:ph type="body" sz="quarter" idx="36" hasCustomPrompt="1"/>
          </p:nvPr>
        </p:nvSpPr>
        <p:spPr>
          <a:xfrm>
            <a:off x="4810687" y="245829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0" name="Espace réservé du texte 5">
            <a:extLst>
              <a:ext uri="{FF2B5EF4-FFF2-40B4-BE49-F238E27FC236}">
                <a16:creationId xmlns:a16="http://schemas.microsoft.com/office/drawing/2014/main" id="{28A3C09D-EF2B-4526-8BB9-2162B4A79C9B}"/>
              </a:ext>
            </a:extLst>
          </p:cNvPr>
          <p:cNvSpPr>
            <a:spLocks noGrp="1"/>
          </p:cNvSpPr>
          <p:nvPr>
            <p:ph type="body" sz="quarter" idx="37" hasCustomPrompt="1"/>
          </p:nvPr>
        </p:nvSpPr>
        <p:spPr>
          <a:xfrm>
            <a:off x="4810687" y="308752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1" name="Espace réservé du texte 5">
            <a:extLst>
              <a:ext uri="{FF2B5EF4-FFF2-40B4-BE49-F238E27FC236}">
                <a16:creationId xmlns:a16="http://schemas.microsoft.com/office/drawing/2014/main" id="{A4BAA378-56CF-4481-AC35-B79CCE124137}"/>
              </a:ext>
            </a:extLst>
          </p:cNvPr>
          <p:cNvSpPr>
            <a:spLocks noGrp="1"/>
          </p:cNvSpPr>
          <p:nvPr>
            <p:ph type="body" sz="quarter" idx="38" hasCustomPrompt="1"/>
          </p:nvPr>
        </p:nvSpPr>
        <p:spPr>
          <a:xfrm>
            <a:off x="4810687" y="335456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2" name="Espace réservé du texte 5">
            <a:extLst>
              <a:ext uri="{FF2B5EF4-FFF2-40B4-BE49-F238E27FC236}">
                <a16:creationId xmlns:a16="http://schemas.microsoft.com/office/drawing/2014/main" id="{01E9E2B9-DF9F-4991-9998-B80868A2E8DA}"/>
              </a:ext>
            </a:extLst>
          </p:cNvPr>
          <p:cNvSpPr>
            <a:spLocks noGrp="1"/>
          </p:cNvSpPr>
          <p:nvPr>
            <p:ph type="body" sz="quarter" idx="39" hasCustomPrompt="1"/>
          </p:nvPr>
        </p:nvSpPr>
        <p:spPr>
          <a:xfrm>
            <a:off x="4810687" y="364395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3" name="Espace réservé du texte 5">
            <a:extLst>
              <a:ext uri="{FF2B5EF4-FFF2-40B4-BE49-F238E27FC236}">
                <a16:creationId xmlns:a16="http://schemas.microsoft.com/office/drawing/2014/main" id="{0C421D14-0D13-4398-901C-3DC4DAA0F8C3}"/>
              </a:ext>
            </a:extLst>
          </p:cNvPr>
          <p:cNvSpPr>
            <a:spLocks noGrp="1"/>
          </p:cNvSpPr>
          <p:nvPr>
            <p:ph type="body" sz="quarter" idx="40" hasCustomPrompt="1"/>
          </p:nvPr>
        </p:nvSpPr>
        <p:spPr>
          <a:xfrm>
            <a:off x="4810687" y="390528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4" name="Espace réservé du texte 5">
            <a:extLst>
              <a:ext uri="{FF2B5EF4-FFF2-40B4-BE49-F238E27FC236}">
                <a16:creationId xmlns:a16="http://schemas.microsoft.com/office/drawing/2014/main" id="{307469D6-D202-46EF-98EA-C21884FD8017}"/>
              </a:ext>
            </a:extLst>
          </p:cNvPr>
          <p:cNvSpPr>
            <a:spLocks noGrp="1"/>
          </p:cNvSpPr>
          <p:nvPr>
            <p:ph type="body" sz="quarter" idx="41" hasCustomPrompt="1"/>
          </p:nvPr>
        </p:nvSpPr>
        <p:spPr>
          <a:xfrm>
            <a:off x="4810687" y="417325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5" name="Espace réservé du texte 5">
            <a:extLst>
              <a:ext uri="{FF2B5EF4-FFF2-40B4-BE49-F238E27FC236}">
                <a16:creationId xmlns:a16="http://schemas.microsoft.com/office/drawing/2014/main" id="{D16370D4-09A4-484D-9FE9-7AF8CA038146}"/>
              </a:ext>
            </a:extLst>
          </p:cNvPr>
          <p:cNvSpPr>
            <a:spLocks noGrp="1"/>
          </p:cNvSpPr>
          <p:nvPr>
            <p:ph type="body" sz="quarter" idx="42" hasCustomPrompt="1"/>
          </p:nvPr>
        </p:nvSpPr>
        <p:spPr>
          <a:xfrm>
            <a:off x="4810687" y="445082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6" name="Espace réservé du texte 5">
            <a:extLst>
              <a:ext uri="{FF2B5EF4-FFF2-40B4-BE49-F238E27FC236}">
                <a16:creationId xmlns:a16="http://schemas.microsoft.com/office/drawing/2014/main" id="{D4FDBDBE-853A-4E6F-9C44-FDED7743BC11}"/>
              </a:ext>
            </a:extLst>
          </p:cNvPr>
          <p:cNvSpPr>
            <a:spLocks noGrp="1"/>
          </p:cNvSpPr>
          <p:nvPr>
            <p:ph type="body" sz="quarter" idx="43" hasCustomPrompt="1"/>
          </p:nvPr>
        </p:nvSpPr>
        <p:spPr>
          <a:xfrm>
            <a:off x="4810687" y="471888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7" name="Espace réservé du texte 5">
            <a:extLst>
              <a:ext uri="{FF2B5EF4-FFF2-40B4-BE49-F238E27FC236}">
                <a16:creationId xmlns:a16="http://schemas.microsoft.com/office/drawing/2014/main" id="{EF474CD0-908B-42C6-82AB-D105D38D2239}"/>
              </a:ext>
            </a:extLst>
          </p:cNvPr>
          <p:cNvSpPr>
            <a:spLocks noGrp="1"/>
          </p:cNvSpPr>
          <p:nvPr>
            <p:ph type="body" sz="quarter" idx="44" hasCustomPrompt="1"/>
          </p:nvPr>
        </p:nvSpPr>
        <p:spPr>
          <a:xfrm>
            <a:off x="4810687" y="499232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8" name="Espace réservé du texte 5">
            <a:extLst>
              <a:ext uri="{FF2B5EF4-FFF2-40B4-BE49-F238E27FC236}">
                <a16:creationId xmlns:a16="http://schemas.microsoft.com/office/drawing/2014/main" id="{F10444B0-7B01-4095-9B29-4A5637CE60D8}"/>
              </a:ext>
            </a:extLst>
          </p:cNvPr>
          <p:cNvSpPr>
            <a:spLocks noGrp="1"/>
          </p:cNvSpPr>
          <p:nvPr>
            <p:ph type="body" sz="quarter" idx="45" hasCustomPrompt="1"/>
          </p:nvPr>
        </p:nvSpPr>
        <p:spPr>
          <a:xfrm>
            <a:off x="4810687" y="527489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89" name="Espace réservé du texte 5">
            <a:extLst>
              <a:ext uri="{FF2B5EF4-FFF2-40B4-BE49-F238E27FC236}">
                <a16:creationId xmlns:a16="http://schemas.microsoft.com/office/drawing/2014/main" id="{4DA97611-CA42-47E5-BE82-F418456FEE11}"/>
              </a:ext>
            </a:extLst>
          </p:cNvPr>
          <p:cNvSpPr>
            <a:spLocks noGrp="1"/>
          </p:cNvSpPr>
          <p:nvPr>
            <p:ph type="body" sz="quarter" idx="46" hasCustomPrompt="1"/>
          </p:nvPr>
        </p:nvSpPr>
        <p:spPr>
          <a:xfrm>
            <a:off x="4810687" y="5543873"/>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0" name="Espace réservé du texte 5">
            <a:extLst>
              <a:ext uri="{FF2B5EF4-FFF2-40B4-BE49-F238E27FC236}">
                <a16:creationId xmlns:a16="http://schemas.microsoft.com/office/drawing/2014/main" id="{4358A666-AA96-485A-86F0-B215857E940E}"/>
              </a:ext>
            </a:extLst>
          </p:cNvPr>
          <p:cNvSpPr>
            <a:spLocks noGrp="1"/>
          </p:cNvSpPr>
          <p:nvPr>
            <p:ph type="body" sz="quarter" idx="47" hasCustomPrompt="1"/>
          </p:nvPr>
        </p:nvSpPr>
        <p:spPr>
          <a:xfrm>
            <a:off x="4810687" y="582190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1" name="Espace réservé du texte 5">
            <a:extLst>
              <a:ext uri="{FF2B5EF4-FFF2-40B4-BE49-F238E27FC236}">
                <a16:creationId xmlns:a16="http://schemas.microsoft.com/office/drawing/2014/main" id="{4E2CC9F8-74B6-4A37-BBE1-0DCCCD711DF4}"/>
              </a:ext>
            </a:extLst>
          </p:cNvPr>
          <p:cNvSpPr>
            <a:spLocks noGrp="1"/>
          </p:cNvSpPr>
          <p:nvPr>
            <p:ph type="body" sz="quarter" idx="48" hasCustomPrompt="1"/>
          </p:nvPr>
        </p:nvSpPr>
        <p:spPr>
          <a:xfrm>
            <a:off x="4810687" y="609819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2" name="Espace réservé du texte 5">
            <a:extLst>
              <a:ext uri="{FF2B5EF4-FFF2-40B4-BE49-F238E27FC236}">
                <a16:creationId xmlns:a16="http://schemas.microsoft.com/office/drawing/2014/main" id="{937330C5-2FDF-4105-ADB0-544BD2F9C64A}"/>
              </a:ext>
            </a:extLst>
          </p:cNvPr>
          <p:cNvSpPr>
            <a:spLocks noGrp="1"/>
          </p:cNvSpPr>
          <p:nvPr>
            <p:ph type="body" sz="quarter" idx="49" hasCustomPrompt="1"/>
          </p:nvPr>
        </p:nvSpPr>
        <p:spPr>
          <a:xfrm>
            <a:off x="6914596" y="165929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3" name="Espace réservé du texte 5">
            <a:extLst>
              <a:ext uri="{FF2B5EF4-FFF2-40B4-BE49-F238E27FC236}">
                <a16:creationId xmlns:a16="http://schemas.microsoft.com/office/drawing/2014/main" id="{363FC6BD-F215-4203-8281-A2485FD47892}"/>
              </a:ext>
            </a:extLst>
          </p:cNvPr>
          <p:cNvSpPr>
            <a:spLocks noGrp="1"/>
          </p:cNvSpPr>
          <p:nvPr>
            <p:ph type="body" sz="quarter" idx="50" hasCustomPrompt="1"/>
          </p:nvPr>
        </p:nvSpPr>
        <p:spPr>
          <a:xfrm>
            <a:off x="6914596" y="1922443"/>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4" name="Espace réservé du texte 5">
            <a:extLst>
              <a:ext uri="{FF2B5EF4-FFF2-40B4-BE49-F238E27FC236}">
                <a16:creationId xmlns:a16="http://schemas.microsoft.com/office/drawing/2014/main" id="{FA03F184-97F5-44B8-948D-208165890EF3}"/>
              </a:ext>
            </a:extLst>
          </p:cNvPr>
          <p:cNvSpPr>
            <a:spLocks noGrp="1"/>
          </p:cNvSpPr>
          <p:nvPr>
            <p:ph type="body" sz="quarter" idx="51" hasCustomPrompt="1"/>
          </p:nvPr>
        </p:nvSpPr>
        <p:spPr>
          <a:xfrm>
            <a:off x="6914596" y="219582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5" name="Espace réservé du texte 5">
            <a:extLst>
              <a:ext uri="{FF2B5EF4-FFF2-40B4-BE49-F238E27FC236}">
                <a16:creationId xmlns:a16="http://schemas.microsoft.com/office/drawing/2014/main" id="{A99CB806-C73F-4BBD-B010-0CEE1F6BD1FA}"/>
              </a:ext>
            </a:extLst>
          </p:cNvPr>
          <p:cNvSpPr>
            <a:spLocks noGrp="1"/>
          </p:cNvSpPr>
          <p:nvPr>
            <p:ph type="body" sz="quarter" idx="52" hasCustomPrompt="1"/>
          </p:nvPr>
        </p:nvSpPr>
        <p:spPr>
          <a:xfrm>
            <a:off x="6914596" y="246948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6" name="Espace réservé du texte 5">
            <a:extLst>
              <a:ext uri="{FF2B5EF4-FFF2-40B4-BE49-F238E27FC236}">
                <a16:creationId xmlns:a16="http://schemas.microsoft.com/office/drawing/2014/main" id="{07954F43-C890-49D6-A713-3803C98F7734}"/>
              </a:ext>
            </a:extLst>
          </p:cNvPr>
          <p:cNvSpPr>
            <a:spLocks noGrp="1"/>
          </p:cNvSpPr>
          <p:nvPr>
            <p:ph type="body" sz="quarter" idx="53" hasCustomPrompt="1"/>
          </p:nvPr>
        </p:nvSpPr>
        <p:spPr>
          <a:xfrm>
            <a:off x="6914596" y="309872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7" name="Espace réservé du texte 5">
            <a:extLst>
              <a:ext uri="{FF2B5EF4-FFF2-40B4-BE49-F238E27FC236}">
                <a16:creationId xmlns:a16="http://schemas.microsoft.com/office/drawing/2014/main" id="{675AEA97-0B45-4FBA-A8E6-7396DF250F95}"/>
              </a:ext>
            </a:extLst>
          </p:cNvPr>
          <p:cNvSpPr>
            <a:spLocks noGrp="1"/>
          </p:cNvSpPr>
          <p:nvPr>
            <p:ph type="body" sz="quarter" idx="54" hasCustomPrompt="1"/>
          </p:nvPr>
        </p:nvSpPr>
        <p:spPr>
          <a:xfrm>
            <a:off x="6914596" y="336576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8" name="Espace réservé du texte 5">
            <a:extLst>
              <a:ext uri="{FF2B5EF4-FFF2-40B4-BE49-F238E27FC236}">
                <a16:creationId xmlns:a16="http://schemas.microsoft.com/office/drawing/2014/main" id="{D3C3CE17-5911-47B5-9E7B-6B2FF2BADE21}"/>
              </a:ext>
            </a:extLst>
          </p:cNvPr>
          <p:cNvSpPr>
            <a:spLocks noGrp="1"/>
          </p:cNvSpPr>
          <p:nvPr>
            <p:ph type="body" sz="quarter" idx="55" hasCustomPrompt="1"/>
          </p:nvPr>
        </p:nvSpPr>
        <p:spPr>
          <a:xfrm>
            <a:off x="6914596" y="364746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99" name="Espace réservé du texte 5">
            <a:extLst>
              <a:ext uri="{FF2B5EF4-FFF2-40B4-BE49-F238E27FC236}">
                <a16:creationId xmlns:a16="http://schemas.microsoft.com/office/drawing/2014/main" id="{6C136CBE-8FFB-4650-A4FE-7F83ED13EFC0}"/>
              </a:ext>
            </a:extLst>
          </p:cNvPr>
          <p:cNvSpPr>
            <a:spLocks noGrp="1"/>
          </p:cNvSpPr>
          <p:nvPr>
            <p:ph type="body" sz="quarter" idx="56" hasCustomPrompt="1"/>
          </p:nvPr>
        </p:nvSpPr>
        <p:spPr>
          <a:xfrm>
            <a:off x="6914596" y="391648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0" name="Espace réservé du texte 5">
            <a:extLst>
              <a:ext uri="{FF2B5EF4-FFF2-40B4-BE49-F238E27FC236}">
                <a16:creationId xmlns:a16="http://schemas.microsoft.com/office/drawing/2014/main" id="{26DF83C2-60A0-425B-ACEB-C3C16C05DC38}"/>
              </a:ext>
            </a:extLst>
          </p:cNvPr>
          <p:cNvSpPr>
            <a:spLocks noGrp="1"/>
          </p:cNvSpPr>
          <p:nvPr>
            <p:ph type="body" sz="quarter" idx="57" hasCustomPrompt="1"/>
          </p:nvPr>
        </p:nvSpPr>
        <p:spPr>
          <a:xfrm>
            <a:off x="6914596" y="418445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1" name="Espace réservé du texte 5">
            <a:extLst>
              <a:ext uri="{FF2B5EF4-FFF2-40B4-BE49-F238E27FC236}">
                <a16:creationId xmlns:a16="http://schemas.microsoft.com/office/drawing/2014/main" id="{4D8CA7B4-D962-4F3F-A960-89F85AE6E90F}"/>
              </a:ext>
            </a:extLst>
          </p:cNvPr>
          <p:cNvSpPr>
            <a:spLocks noGrp="1"/>
          </p:cNvSpPr>
          <p:nvPr>
            <p:ph type="body" sz="quarter" idx="58" hasCustomPrompt="1"/>
          </p:nvPr>
        </p:nvSpPr>
        <p:spPr>
          <a:xfrm>
            <a:off x="6914596" y="446201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2" name="Espace réservé du texte 5">
            <a:extLst>
              <a:ext uri="{FF2B5EF4-FFF2-40B4-BE49-F238E27FC236}">
                <a16:creationId xmlns:a16="http://schemas.microsoft.com/office/drawing/2014/main" id="{7E6E7FE6-C480-47E0-B676-E916BF025DE2}"/>
              </a:ext>
            </a:extLst>
          </p:cNvPr>
          <p:cNvSpPr>
            <a:spLocks noGrp="1"/>
          </p:cNvSpPr>
          <p:nvPr>
            <p:ph type="body" sz="quarter" idx="59" hasCustomPrompt="1"/>
          </p:nvPr>
        </p:nvSpPr>
        <p:spPr>
          <a:xfrm>
            <a:off x="6914596" y="4730085"/>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3" name="Espace réservé du texte 5">
            <a:extLst>
              <a:ext uri="{FF2B5EF4-FFF2-40B4-BE49-F238E27FC236}">
                <a16:creationId xmlns:a16="http://schemas.microsoft.com/office/drawing/2014/main" id="{ABF3D05C-C506-4AC8-AB75-AE2E814C25B9}"/>
              </a:ext>
            </a:extLst>
          </p:cNvPr>
          <p:cNvSpPr>
            <a:spLocks noGrp="1"/>
          </p:cNvSpPr>
          <p:nvPr>
            <p:ph type="body" sz="quarter" idx="60" hasCustomPrompt="1"/>
          </p:nvPr>
        </p:nvSpPr>
        <p:spPr>
          <a:xfrm>
            <a:off x="6914596" y="500351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4" name="Espace réservé du texte 5">
            <a:extLst>
              <a:ext uri="{FF2B5EF4-FFF2-40B4-BE49-F238E27FC236}">
                <a16:creationId xmlns:a16="http://schemas.microsoft.com/office/drawing/2014/main" id="{D8EF3011-17CA-4E0C-A353-AEF3ECD0ED6C}"/>
              </a:ext>
            </a:extLst>
          </p:cNvPr>
          <p:cNvSpPr>
            <a:spLocks noGrp="1"/>
          </p:cNvSpPr>
          <p:nvPr>
            <p:ph type="body" sz="quarter" idx="61" hasCustomPrompt="1"/>
          </p:nvPr>
        </p:nvSpPr>
        <p:spPr>
          <a:xfrm>
            <a:off x="6914596" y="528609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5" name="Espace réservé du texte 5">
            <a:extLst>
              <a:ext uri="{FF2B5EF4-FFF2-40B4-BE49-F238E27FC236}">
                <a16:creationId xmlns:a16="http://schemas.microsoft.com/office/drawing/2014/main" id="{951B1C58-CA6E-42CC-B5F2-A39F9AFAD317}"/>
              </a:ext>
            </a:extLst>
          </p:cNvPr>
          <p:cNvSpPr>
            <a:spLocks noGrp="1"/>
          </p:cNvSpPr>
          <p:nvPr>
            <p:ph type="body" sz="quarter" idx="62" hasCustomPrompt="1"/>
          </p:nvPr>
        </p:nvSpPr>
        <p:spPr>
          <a:xfrm>
            <a:off x="6914596" y="555507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6" name="Espace réservé du texte 5">
            <a:extLst>
              <a:ext uri="{FF2B5EF4-FFF2-40B4-BE49-F238E27FC236}">
                <a16:creationId xmlns:a16="http://schemas.microsoft.com/office/drawing/2014/main" id="{30E57E38-E4F3-4295-BD73-15D126E8789B}"/>
              </a:ext>
            </a:extLst>
          </p:cNvPr>
          <p:cNvSpPr>
            <a:spLocks noGrp="1"/>
          </p:cNvSpPr>
          <p:nvPr>
            <p:ph type="body" sz="quarter" idx="63" hasCustomPrompt="1"/>
          </p:nvPr>
        </p:nvSpPr>
        <p:spPr>
          <a:xfrm>
            <a:off x="6914596" y="583310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7" name="Espace réservé du texte 5">
            <a:extLst>
              <a:ext uri="{FF2B5EF4-FFF2-40B4-BE49-F238E27FC236}">
                <a16:creationId xmlns:a16="http://schemas.microsoft.com/office/drawing/2014/main" id="{865EDA3F-31E6-4F79-8CE7-50444F37E73B}"/>
              </a:ext>
            </a:extLst>
          </p:cNvPr>
          <p:cNvSpPr>
            <a:spLocks noGrp="1"/>
          </p:cNvSpPr>
          <p:nvPr>
            <p:ph type="body" sz="quarter" idx="64" hasCustomPrompt="1"/>
          </p:nvPr>
        </p:nvSpPr>
        <p:spPr>
          <a:xfrm>
            <a:off x="6914596" y="610939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8" name="Espace réservé du texte 5">
            <a:extLst>
              <a:ext uri="{FF2B5EF4-FFF2-40B4-BE49-F238E27FC236}">
                <a16:creationId xmlns:a16="http://schemas.microsoft.com/office/drawing/2014/main" id="{AC072E06-C4C1-413C-977A-A82A039ACF3F}"/>
              </a:ext>
            </a:extLst>
          </p:cNvPr>
          <p:cNvSpPr>
            <a:spLocks noGrp="1"/>
          </p:cNvSpPr>
          <p:nvPr>
            <p:ph type="body" sz="quarter" idx="65" hasCustomPrompt="1"/>
          </p:nvPr>
        </p:nvSpPr>
        <p:spPr>
          <a:xfrm>
            <a:off x="6915195" y="277648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09" name="Espace réservé du texte 5">
            <a:extLst>
              <a:ext uri="{FF2B5EF4-FFF2-40B4-BE49-F238E27FC236}">
                <a16:creationId xmlns:a16="http://schemas.microsoft.com/office/drawing/2014/main" id="{A4CE816B-6053-46C0-947F-0C46F1E380D7}"/>
              </a:ext>
            </a:extLst>
          </p:cNvPr>
          <p:cNvSpPr>
            <a:spLocks noGrp="1"/>
          </p:cNvSpPr>
          <p:nvPr>
            <p:ph type="body" sz="quarter" idx="66" hasCustomPrompt="1"/>
          </p:nvPr>
        </p:nvSpPr>
        <p:spPr>
          <a:xfrm>
            <a:off x="9057660" y="165042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0" name="Espace réservé du texte 5">
            <a:extLst>
              <a:ext uri="{FF2B5EF4-FFF2-40B4-BE49-F238E27FC236}">
                <a16:creationId xmlns:a16="http://schemas.microsoft.com/office/drawing/2014/main" id="{536CC643-3D0D-42CB-AD69-EE8AE9879FF2}"/>
              </a:ext>
            </a:extLst>
          </p:cNvPr>
          <p:cNvSpPr>
            <a:spLocks noGrp="1"/>
          </p:cNvSpPr>
          <p:nvPr>
            <p:ph type="body" sz="quarter" idx="67" hasCustomPrompt="1"/>
          </p:nvPr>
        </p:nvSpPr>
        <p:spPr>
          <a:xfrm>
            <a:off x="9057660" y="191357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1" name="Espace réservé du texte 5">
            <a:extLst>
              <a:ext uri="{FF2B5EF4-FFF2-40B4-BE49-F238E27FC236}">
                <a16:creationId xmlns:a16="http://schemas.microsoft.com/office/drawing/2014/main" id="{B76E75E5-DC1D-4B91-8BA8-7EAA25C303DC}"/>
              </a:ext>
            </a:extLst>
          </p:cNvPr>
          <p:cNvSpPr>
            <a:spLocks noGrp="1"/>
          </p:cNvSpPr>
          <p:nvPr>
            <p:ph type="body" sz="quarter" idx="68" hasCustomPrompt="1"/>
          </p:nvPr>
        </p:nvSpPr>
        <p:spPr>
          <a:xfrm>
            <a:off x="9057660" y="218695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2" name="Espace réservé du texte 5">
            <a:extLst>
              <a:ext uri="{FF2B5EF4-FFF2-40B4-BE49-F238E27FC236}">
                <a16:creationId xmlns:a16="http://schemas.microsoft.com/office/drawing/2014/main" id="{0EE9AA8C-BDBE-43F0-8EA9-AEA91BBC4FBB}"/>
              </a:ext>
            </a:extLst>
          </p:cNvPr>
          <p:cNvSpPr>
            <a:spLocks noGrp="1"/>
          </p:cNvSpPr>
          <p:nvPr>
            <p:ph type="body" sz="quarter" idx="69" hasCustomPrompt="1"/>
          </p:nvPr>
        </p:nvSpPr>
        <p:spPr>
          <a:xfrm>
            <a:off x="9057660" y="246061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3" name="Espace réservé du texte 5">
            <a:extLst>
              <a:ext uri="{FF2B5EF4-FFF2-40B4-BE49-F238E27FC236}">
                <a16:creationId xmlns:a16="http://schemas.microsoft.com/office/drawing/2014/main" id="{EDCF801C-45C3-41C8-B7AA-80C940388008}"/>
              </a:ext>
            </a:extLst>
          </p:cNvPr>
          <p:cNvSpPr>
            <a:spLocks noGrp="1"/>
          </p:cNvSpPr>
          <p:nvPr>
            <p:ph type="body" sz="quarter" idx="70" hasCustomPrompt="1"/>
          </p:nvPr>
        </p:nvSpPr>
        <p:spPr>
          <a:xfrm>
            <a:off x="9057660" y="3089853"/>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4" name="Espace réservé du texte 5">
            <a:extLst>
              <a:ext uri="{FF2B5EF4-FFF2-40B4-BE49-F238E27FC236}">
                <a16:creationId xmlns:a16="http://schemas.microsoft.com/office/drawing/2014/main" id="{B52EA81B-06D8-41D5-9D6E-C5BC1516E616}"/>
              </a:ext>
            </a:extLst>
          </p:cNvPr>
          <p:cNvSpPr>
            <a:spLocks noGrp="1"/>
          </p:cNvSpPr>
          <p:nvPr>
            <p:ph type="body" sz="quarter" idx="71" hasCustomPrompt="1"/>
          </p:nvPr>
        </p:nvSpPr>
        <p:spPr>
          <a:xfrm>
            <a:off x="9057660" y="335689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5" name="Espace réservé du texte 5">
            <a:extLst>
              <a:ext uri="{FF2B5EF4-FFF2-40B4-BE49-F238E27FC236}">
                <a16:creationId xmlns:a16="http://schemas.microsoft.com/office/drawing/2014/main" id="{9FC6281C-07AE-4CE6-B572-976D98CBA51C}"/>
              </a:ext>
            </a:extLst>
          </p:cNvPr>
          <p:cNvSpPr>
            <a:spLocks noGrp="1"/>
          </p:cNvSpPr>
          <p:nvPr>
            <p:ph type="body" sz="quarter" idx="72" hasCustomPrompt="1"/>
          </p:nvPr>
        </p:nvSpPr>
        <p:spPr>
          <a:xfrm>
            <a:off x="9057660" y="3638595"/>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6" name="Espace réservé du texte 5">
            <a:extLst>
              <a:ext uri="{FF2B5EF4-FFF2-40B4-BE49-F238E27FC236}">
                <a16:creationId xmlns:a16="http://schemas.microsoft.com/office/drawing/2014/main" id="{4512F934-4474-473D-97A1-98FE62C72485}"/>
              </a:ext>
            </a:extLst>
          </p:cNvPr>
          <p:cNvSpPr>
            <a:spLocks noGrp="1"/>
          </p:cNvSpPr>
          <p:nvPr>
            <p:ph type="body" sz="quarter" idx="73" hasCustomPrompt="1"/>
          </p:nvPr>
        </p:nvSpPr>
        <p:spPr>
          <a:xfrm>
            <a:off x="9057660" y="390761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7" name="Espace réservé du texte 5">
            <a:extLst>
              <a:ext uri="{FF2B5EF4-FFF2-40B4-BE49-F238E27FC236}">
                <a16:creationId xmlns:a16="http://schemas.microsoft.com/office/drawing/2014/main" id="{C891E9CF-B9FD-46A1-9417-48ACF528068B}"/>
              </a:ext>
            </a:extLst>
          </p:cNvPr>
          <p:cNvSpPr>
            <a:spLocks noGrp="1"/>
          </p:cNvSpPr>
          <p:nvPr>
            <p:ph type="body" sz="quarter" idx="74" hasCustomPrompt="1"/>
          </p:nvPr>
        </p:nvSpPr>
        <p:spPr>
          <a:xfrm>
            <a:off x="9057660" y="4175583"/>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8" name="Espace réservé du texte 5">
            <a:extLst>
              <a:ext uri="{FF2B5EF4-FFF2-40B4-BE49-F238E27FC236}">
                <a16:creationId xmlns:a16="http://schemas.microsoft.com/office/drawing/2014/main" id="{724AD454-2092-40C9-804D-82EE86319661}"/>
              </a:ext>
            </a:extLst>
          </p:cNvPr>
          <p:cNvSpPr>
            <a:spLocks noGrp="1"/>
          </p:cNvSpPr>
          <p:nvPr>
            <p:ph type="body" sz="quarter" idx="75" hasCustomPrompt="1"/>
          </p:nvPr>
        </p:nvSpPr>
        <p:spPr>
          <a:xfrm>
            <a:off x="9057660" y="445314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19" name="Espace réservé du texte 5">
            <a:extLst>
              <a:ext uri="{FF2B5EF4-FFF2-40B4-BE49-F238E27FC236}">
                <a16:creationId xmlns:a16="http://schemas.microsoft.com/office/drawing/2014/main" id="{50A8F5E7-0892-4FB8-B620-2DF8C0559DB9}"/>
              </a:ext>
            </a:extLst>
          </p:cNvPr>
          <p:cNvSpPr>
            <a:spLocks noGrp="1"/>
          </p:cNvSpPr>
          <p:nvPr>
            <p:ph type="body" sz="quarter" idx="76" hasCustomPrompt="1"/>
          </p:nvPr>
        </p:nvSpPr>
        <p:spPr>
          <a:xfrm>
            <a:off x="9057660" y="472121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0" name="Espace réservé du texte 5">
            <a:extLst>
              <a:ext uri="{FF2B5EF4-FFF2-40B4-BE49-F238E27FC236}">
                <a16:creationId xmlns:a16="http://schemas.microsoft.com/office/drawing/2014/main" id="{726FAA00-1E38-48DF-BEC2-9A19184116D9}"/>
              </a:ext>
            </a:extLst>
          </p:cNvPr>
          <p:cNvSpPr>
            <a:spLocks noGrp="1"/>
          </p:cNvSpPr>
          <p:nvPr>
            <p:ph type="body" sz="quarter" idx="77" hasCustomPrompt="1"/>
          </p:nvPr>
        </p:nvSpPr>
        <p:spPr>
          <a:xfrm>
            <a:off x="9057660" y="499465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1" name="Espace réservé du texte 5">
            <a:extLst>
              <a:ext uri="{FF2B5EF4-FFF2-40B4-BE49-F238E27FC236}">
                <a16:creationId xmlns:a16="http://schemas.microsoft.com/office/drawing/2014/main" id="{F24DF957-E7D8-427C-8A09-E29F3752613D}"/>
              </a:ext>
            </a:extLst>
          </p:cNvPr>
          <p:cNvSpPr>
            <a:spLocks noGrp="1"/>
          </p:cNvSpPr>
          <p:nvPr>
            <p:ph type="body" sz="quarter" idx="78" hasCustomPrompt="1"/>
          </p:nvPr>
        </p:nvSpPr>
        <p:spPr>
          <a:xfrm>
            <a:off x="9057660" y="527722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2" name="Espace réservé du texte 5">
            <a:extLst>
              <a:ext uri="{FF2B5EF4-FFF2-40B4-BE49-F238E27FC236}">
                <a16:creationId xmlns:a16="http://schemas.microsoft.com/office/drawing/2014/main" id="{55CC5CC7-83EE-488D-BC25-D217F42FAE97}"/>
              </a:ext>
            </a:extLst>
          </p:cNvPr>
          <p:cNvSpPr>
            <a:spLocks noGrp="1"/>
          </p:cNvSpPr>
          <p:nvPr>
            <p:ph type="body" sz="quarter" idx="79" hasCustomPrompt="1"/>
          </p:nvPr>
        </p:nvSpPr>
        <p:spPr>
          <a:xfrm>
            <a:off x="9057660" y="554620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3" name="Espace réservé du texte 5">
            <a:extLst>
              <a:ext uri="{FF2B5EF4-FFF2-40B4-BE49-F238E27FC236}">
                <a16:creationId xmlns:a16="http://schemas.microsoft.com/office/drawing/2014/main" id="{7F0EA78D-67EA-4580-A316-84B7E3C9D2DF}"/>
              </a:ext>
            </a:extLst>
          </p:cNvPr>
          <p:cNvSpPr>
            <a:spLocks noGrp="1"/>
          </p:cNvSpPr>
          <p:nvPr>
            <p:ph type="body" sz="quarter" idx="80" hasCustomPrompt="1"/>
          </p:nvPr>
        </p:nvSpPr>
        <p:spPr>
          <a:xfrm>
            <a:off x="9057660" y="582423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4" name="Espace réservé du texte 5">
            <a:extLst>
              <a:ext uri="{FF2B5EF4-FFF2-40B4-BE49-F238E27FC236}">
                <a16:creationId xmlns:a16="http://schemas.microsoft.com/office/drawing/2014/main" id="{FB86FAC5-3BD6-4A3E-83A0-C636274AB317}"/>
              </a:ext>
            </a:extLst>
          </p:cNvPr>
          <p:cNvSpPr>
            <a:spLocks noGrp="1"/>
          </p:cNvSpPr>
          <p:nvPr>
            <p:ph type="body" sz="quarter" idx="81" hasCustomPrompt="1"/>
          </p:nvPr>
        </p:nvSpPr>
        <p:spPr>
          <a:xfrm>
            <a:off x="9057660" y="610052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5" name="Espace réservé du texte 5">
            <a:extLst>
              <a:ext uri="{FF2B5EF4-FFF2-40B4-BE49-F238E27FC236}">
                <a16:creationId xmlns:a16="http://schemas.microsoft.com/office/drawing/2014/main" id="{9250607F-2134-4411-BF7F-6D14D78963E6}"/>
              </a:ext>
            </a:extLst>
          </p:cNvPr>
          <p:cNvSpPr>
            <a:spLocks noGrp="1"/>
          </p:cNvSpPr>
          <p:nvPr>
            <p:ph type="body" sz="quarter" idx="82" hasCustomPrompt="1"/>
          </p:nvPr>
        </p:nvSpPr>
        <p:spPr>
          <a:xfrm>
            <a:off x="9058259" y="2767615"/>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6" name="Espace réservé du texte 5">
            <a:extLst>
              <a:ext uri="{FF2B5EF4-FFF2-40B4-BE49-F238E27FC236}">
                <a16:creationId xmlns:a16="http://schemas.microsoft.com/office/drawing/2014/main" id="{6393F24A-05C8-429A-B37F-19EFB9382766}"/>
              </a:ext>
            </a:extLst>
          </p:cNvPr>
          <p:cNvSpPr>
            <a:spLocks noGrp="1"/>
          </p:cNvSpPr>
          <p:nvPr>
            <p:ph type="body" sz="quarter" idx="83" hasCustomPrompt="1"/>
          </p:nvPr>
        </p:nvSpPr>
        <p:spPr>
          <a:xfrm>
            <a:off x="11161569" y="164392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7" name="Espace réservé du texte 5">
            <a:extLst>
              <a:ext uri="{FF2B5EF4-FFF2-40B4-BE49-F238E27FC236}">
                <a16:creationId xmlns:a16="http://schemas.microsoft.com/office/drawing/2014/main" id="{2514574C-6A3D-4769-ADA0-5B94CF4A5476}"/>
              </a:ext>
            </a:extLst>
          </p:cNvPr>
          <p:cNvSpPr>
            <a:spLocks noGrp="1"/>
          </p:cNvSpPr>
          <p:nvPr>
            <p:ph type="body" sz="quarter" idx="84" hasCustomPrompt="1"/>
          </p:nvPr>
        </p:nvSpPr>
        <p:spPr>
          <a:xfrm>
            <a:off x="11161569" y="1907075"/>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8" name="Espace réservé du texte 5">
            <a:extLst>
              <a:ext uri="{FF2B5EF4-FFF2-40B4-BE49-F238E27FC236}">
                <a16:creationId xmlns:a16="http://schemas.microsoft.com/office/drawing/2014/main" id="{AE4FCFDE-90B5-4F19-AE1B-36C0756C426A}"/>
              </a:ext>
            </a:extLst>
          </p:cNvPr>
          <p:cNvSpPr>
            <a:spLocks noGrp="1"/>
          </p:cNvSpPr>
          <p:nvPr>
            <p:ph type="body" sz="quarter" idx="85" hasCustomPrompt="1"/>
          </p:nvPr>
        </p:nvSpPr>
        <p:spPr>
          <a:xfrm>
            <a:off x="11161569" y="218045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29" name="Espace réservé du texte 5">
            <a:extLst>
              <a:ext uri="{FF2B5EF4-FFF2-40B4-BE49-F238E27FC236}">
                <a16:creationId xmlns:a16="http://schemas.microsoft.com/office/drawing/2014/main" id="{8D3EB1A3-81C5-4D19-838B-D006EB574ADF}"/>
              </a:ext>
            </a:extLst>
          </p:cNvPr>
          <p:cNvSpPr>
            <a:spLocks noGrp="1"/>
          </p:cNvSpPr>
          <p:nvPr>
            <p:ph type="body" sz="quarter" idx="86" hasCustomPrompt="1"/>
          </p:nvPr>
        </p:nvSpPr>
        <p:spPr>
          <a:xfrm>
            <a:off x="11161569" y="245412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0" name="Espace réservé du texte 5">
            <a:extLst>
              <a:ext uri="{FF2B5EF4-FFF2-40B4-BE49-F238E27FC236}">
                <a16:creationId xmlns:a16="http://schemas.microsoft.com/office/drawing/2014/main" id="{C4F24672-0E66-4329-BEAD-04530749745B}"/>
              </a:ext>
            </a:extLst>
          </p:cNvPr>
          <p:cNvSpPr>
            <a:spLocks noGrp="1"/>
          </p:cNvSpPr>
          <p:nvPr>
            <p:ph type="body" sz="quarter" idx="87" hasCustomPrompt="1"/>
          </p:nvPr>
        </p:nvSpPr>
        <p:spPr>
          <a:xfrm>
            <a:off x="11161569" y="308335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1" name="Espace réservé du texte 5">
            <a:extLst>
              <a:ext uri="{FF2B5EF4-FFF2-40B4-BE49-F238E27FC236}">
                <a16:creationId xmlns:a16="http://schemas.microsoft.com/office/drawing/2014/main" id="{25132D86-7C56-4488-98B3-FBC77EBC8829}"/>
              </a:ext>
            </a:extLst>
          </p:cNvPr>
          <p:cNvSpPr>
            <a:spLocks noGrp="1"/>
          </p:cNvSpPr>
          <p:nvPr>
            <p:ph type="body" sz="quarter" idx="88" hasCustomPrompt="1"/>
          </p:nvPr>
        </p:nvSpPr>
        <p:spPr>
          <a:xfrm>
            <a:off x="11161569" y="335039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2" name="Espace réservé du texte 5">
            <a:extLst>
              <a:ext uri="{FF2B5EF4-FFF2-40B4-BE49-F238E27FC236}">
                <a16:creationId xmlns:a16="http://schemas.microsoft.com/office/drawing/2014/main" id="{FBB3FC94-1FC2-49DC-8277-38007E4F0776}"/>
              </a:ext>
            </a:extLst>
          </p:cNvPr>
          <p:cNvSpPr>
            <a:spLocks noGrp="1"/>
          </p:cNvSpPr>
          <p:nvPr>
            <p:ph type="body" sz="quarter" idx="89" hasCustomPrompt="1"/>
          </p:nvPr>
        </p:nvSpPr>
        <p:spPr>
          <a:xfrm>
            <a:off x="11161569" y="363209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3" name="Espace réservé du texte 5">
            <a:extLst>
              <a:ext uri="{FF2B5EF4-FFF2-40B4-BE49-F238E27FC236}">
                <a16:creationId xmlns:a16="http://schemas.microsoft.com/office/drawing/2014/main" id="{849BF66D-3D16-40F6-BE36-310E48C8A17F}"/>
              </a:ext>
            </a:extLst>
          </p:cNvPr>
          <p:cNvSpPr>
            <a:spLocks noGrp="1"/>
          </p:cNvSpPr>
          <p:nvPr>
            <p:ph type="body" sz="quarter" idx="90" hasCustomPrompt="1"/>
          </p:nvPr>
        </p:nvSpPr>
        <p:spPr>
          <a:xfrm>
            <a:off x="11161569" y="3901112"/>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4" name="Espace réservé du texte 5">
            <a:extLst>
              <a:ext uri="{FF2B5EF4-FFF2-40B4-BE49-F238E27FC236}">
                <a16:creationId xmlns:a16="http://schemas.microsoft.com/office/drawing/2014/main" id="{1DD5D267-99A6-45F3-A994-26D7C7387846}"/>
              </a:ext>
            </a:extLst>
          </p:cNvPr>
          <p:cNvSpPr>
            <a:spLocks noGrp="1"/>
          </p:cNvSpPr>
          <p:nvPr>
            <p:ph type="body" sz="quarter" idx="91" hasCustomPrompt="1"/>
          </p:nvPr>
        </p:nvSpPr>
        <p:spPr>
          <a:xfrm>
            <a:off x="11161569" y="4169084"/>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5" name="Espace réservé du texte 5">
            <a:extLst>
              <a:ext uri="{FF2B5EF4-FFF2-40B4-BE49-F238E27FC236}">
                <a16:creationId xmlns:a16="http://schemas.microsoft.com/office/drawing/2014/main" id="{9D69379F-4EC6-48AB-958E-956C41DF3DE7}"/>
              </a:ext>
            </a:extLst>
          </p:cNvPr>
          <p:cNvSpPr>
            <a:spLocks noGrp="1"/>
          </p:cNvSpPr>
          <p:nvPr>
            <p:ph type="body" sz="quarter" idx="92" hasCustomPrompt="1"/>
          </p:nvPr>
        </p:nvSpPr>
        <p:spPr>
          <a:xfrm>
            <a:off x="11161569" y="4446650"/>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6" name="Espace réservé du texte 5">
            <a:extLst>
              <a:ext uri="{FF2B5EF4-FFF2-40B4-BE49-F238E27FC236}">
                <a16:creationId xmlns:a16="http://schemas.microsoft.com/office/drawing/2014/main" id="{1B182935-EBBD-4A52-888C-A91713D8A539}"/>
              </a:ext>
            </a:extLst>
          </p:cNvPr>
          <p:cNvSpPr>
            <a:spLocks noGrp="1"/>
          </p:cNvSpPr>
          <p:nvPr>
            <p:ph type="body" sz="quarter" idx="93" hasCustomPrompt="1"/>
          </p:nvPr>
        </p:nvSpPr>
        <p:spPr>
          <a:xfrm>
            <a:off x="11161569" y="4714717"/>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7" name="Espace réservé du texte 5">
            <a:extLst>
              <a:ext uri="{FF2B5EF4-FFF2-40B4-BE49-F238E27FC236}">
                <a16:creationId xmlns:a16="http://schemas.microsoft.com/office/drawing/2014/main" id="{8F65CDE2-D189-4120-A898-523B6215F20B}"/>
              </a:ext>
            </a:extLst>
          </p:cNvPr>
          <p:cNvSpPr>
            <a:spLocks noGrp="1"/>
          </p:cNvSpPr>
          <p:nvPr>
            <p:ph type="body" sz="quarter" idx="94" hasCustomPrompt="1"/>
          </p:nvPr>
        </p:nvSpPr>
        <p:spPr>
          <a:xfrm>
            <a:off x="11161569" y="4988151"/>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8" name="Espace réservé du texte 5">
            <a:extLst>
              <a:ext uri="{FF2B5EF4-FFF2-40B4-BE49-F238E27FC236}">
                <a16:creationId xmlns:a16="http://schemas.microsoft.com/office/drawing/2014/main" id="{74D2B238-37C7-45A7-BB4C-CFE0DDF3385E}"/>
              </a:ext>
            </a:extLst>
          </p:cNvPr>
          <p:cNvSpPr>
            <a:spLocks noGrp="1"/>
          </p:cNvSpPr>
          <p:nvPr>
            <p:ph type="body" sz="quarter" idx="95" hasCustomPrompt="1"/>
          </p:nvPr>
        </p:nvSpPr>
        <p:spPr>
          <a:xfrm>
            <a:off x="11161569" y="527072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39" name="Espace réservé du texte 5">
            <a:extLst>
              <a:ext uri="{FF2B5EF4-FFF2-40B4-BE49-F238E27FC236}">
                <a16:creationId xmlns:a16="http://schemas.microsoft.com/office/drawing/2014/main" id="{0D67AD0A-739D-498E-AF91-450FDB6F9D10}"/>
              </a:ext>
            </a:extLst>
          </p:cNvPr>
          <p:cNvSpPr>
            <a:spLocks noGrp="1"/>
          </p:cNvSpPr>
          <p:nvPr>
            <p:ph type="body" sz="quarter" idx="96" hasCustomPrompt="1"/>
          </p:nvPr>
        </p:nvSpPr>
        <p:spPr>
          <a:xfrm>
            <a:off x="11161569" y="5539703"/>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40" name="Espace réservé du texte 5">
            <a:extLst>
              <a:ext uri="{FF2B5EF4-FFF2-40B4-BE49-F238E27FC236}">
                <a16:creationId xmlns:a16="http://schemas.microsoft.com/office/drawing/2014/main" id="{3C7E6FED-C3C8-4EAD-A50E-47984F4D1282}"/>
              </a:ext>
            </a:extLst>
          </p:cNvPr>
          <p:cNvSpPr>
            <a:spLocks noGrp="1"/>
          </p:cNvSpPr>
          <p:nvPr>
            <p:ph type="body" sz="quarter" idx="97" hasCustomPrompt="1"/>
          </p:nvPr>
        </p:nvSpPr>
        <p:spPr>
          <a:xfrm>
            <a:off x="11161569" y="5817739"/>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41" name="Espace réservé du texte 5">
            <a:extLst>
              <a:ext uri="{FF2B5EF4-FFF2-40B4-BE49-F238E27FC236}">
                <a16:creationId xmlns:a16="http://schemas.microsoft.com/office/drawing/2014/main" id="{EB871EA4-858D-4799-82F2-CDECF5BDDAF6}"/>
              </a:ext>
            </a:extLst>
          </p:cNvPr>
          <p:cNvSpPr>
            <a:spLocks noGrp="1"/>
          </p:cNvSpPr>
          <p:nvPr>
            <p:ph type="body" sz="quarter" idx="98" hasCustomPrompt="1"/>
          </p:nvPr>
        </p:nvSpPr>
        <p:spPr>
          <a:xfrm>
            <a:off x="11161569" y="6094028"/>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42" name="Espace réservé du texte 5">
            <a:extLst>
              <a:ext uri="{FF2B5EF4-FFF2-40B4-BE49-F238E27FC236}">
                <a16:creationId xmlns:a16="http://schemas.microsoft.com/office/drawing/2014/main" id="{ACBDD795-50E8-4A89-A296-E5877576C2FB}"/>
              </a:ext>
            </a:extLst>
          </p:cNvPr>
          <p:cNvSpPr>
            <a:spLocks noGrp="1"/>
          </p:cNvSpPr>
          <p:nvPr>
            <p:ph type="body" sz="quarter" idx="99" hasCustomPrompt="1"/>
          </p:nvPr>
        </p:nvSpPr>
        <p:spPr>
          <a:xfrm>
            <a:off x="11162168" y="2761116"/>
            <a:ext cx="401756" cy="221445"/>
          </a:xfrm>
        </p:spPr>
        <p:txBody>
          <a:bodyPr anchor="ctr">
            <a:noAutofit/>
          </a:bodyPr>
          <a:lstStyle>
            <a:lvl1pPr marL="0" indent="0" algn="ctr">
              <a:buNone/>
              <a:defRPr sz="1000" b="1">
                <a:solidFill>
                  <a:srgbClr val="FF0000"/>
                </a:solidFill>
              </a:defRPr>
            </a:lvl1pPr>
          </a:lstStyle>
          <a:p>
            <a:pPr lvl="0"/>
            <a:r>
              <a:rPr lang="fr-FR" dirty="0"/>
              <a:t>__</a:t>
            </a:r>
          </a:p>
        </p:txBody>
      </p:sp>
      <p:sp>
        <p:nvSpPr>
          <p:cNvPr id="143" name="ZoneTexte 142">
            <a:extLst>
              <a:ext uri="{FF2B5EF4-FFF2-40B4-BE49-F238E27FC236}">
                <a16:creationId xmlns:a16="http://schemas.microsoft.com/office/drawing/2014/main" id="{32B14E14-E82F-4DFC-9FA6-C8A715687339}"/>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Réaliser des efforts et enchainer plusieurs actions motrices dans différentes familles pour aller plus vite, plus longtemps, plus haut, plus loin</a:t>
            </a:r>
          </a:p>
          <a:p>
            <a:endParaRPr lang="fr-FR" sz="1200" dirty="0"/>
          </a:p>
          <a:p>
            <a:r>
              <a:rPr lang="fr-FR" sz="1200" dirty="0"/>
              <a:t>Cycle 4 :</a:t>
            </a:r>
          </a:p>
          <a:p>
            <a:r>
              <a:rPr lang="fr-FR" sz="1200" dirty="0"/>
              <a:t>Gérer son effort, faire des choix pour réaliser la meilleure performance dans au moins deux familles athlétiques et/ou au moins de deux styles de nages.</a:t>
            </a:r>
            <a:endParaRPr lang="fr-FR" dirty="0"/>
          </a:p>
        </p:txBody>
      </p:sp>
      <p:sp>
        <p:nvSpPr>
          <p:cNvPr id="144" name="ZoneTexte 143">
            <a:extLst>
              <a:ext uri="{FF2B5EF4-FFF2-40B4-BE49-F238E27FC236}">
                <a16:creationId xmlns:a16="http://schemas.microsoft.com/office/drawing/2014/main" id="{1A2BD3F0-2731-4794-B5CF-047EDB7D8783}"/>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Combiner une course un saut un lancer pour faire la meilleure performance cumulée.</a:t>
            </a:r>
          </a:p>
          <a:p>
            <a:endParaRPr lang="fr-FR" sz="1200" dirty="0"/>
          </a:p>
          <a:p>
            <a:r>
              <a:rPr lang="fr-FR" sz="1200" dirty="0"/>
              <a:t>Cycle 4 :</a:t>
            </a:r>
          </a:p>
          <a:p>
            <a:r>
              <a:rPr lang="fr-FR" sz="1200" dirty="0"/>
              <a:t>S’engager dans un programme de préparation individuel ou collectif.</a:t>
            </a:r>
            <a:endParaRPr lang="fr-FR" dirty="0"/>
          </a:p>
        </p:txBody>
      </p:sp>
      <p:sp>
        <p:nvSpPr>
          <p:cNvPr id="145" name="ZoneTexte 144">
            <a:extLst>
              <a:ext uri="{FF2B5EF4-FFF2-40B4-BE49-F238E27FC236}">
                <a16:creationId xmlns:a16="http://schemas.microsoft.com/office/drawing/2014/main" id="{67DDB897-4359-49B3-A858-0E80728A6381}"/>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Assumer les rôles de chronométreur et d’observateur.</a:t>
            </a:r>
          </a:p>
          <a:p>
            <a:endParaRPr lang="fr-FR" sz="1200" dirty="0"/>
          </a:p>
          <a:p>
            <a:r>
              <a:rPr lang="fr-FR" sz="1200" dirty="0"/>
              <a:t>Cycle 4 :</a:t>
            </a:r>
          </a:p>
          <a:p>
            <a:r>
              <a:rPr lang="fr-FR" sz="1200" dirty="0"/>
              <a:t>S’échauffer avant un effort</a:t>
            </a:r>
            <a:endParaRPr lang="fr-FR" dirty="0"/>
          </a:p>
        </p:txBody>
      </p:sp>
      <p:sp>
        <p:nvSpPr>
          <p:cNvPr id="146" name="ZoneTexte 145">
            <a:extLst>
              <a:ext uri="{FF2B5EF4-FFF2-40B4-BE49-F238E27FC236}">
                <a16:creationId xmlns:a16="http://schemas.microsoft.com/office/drawing/2014/main" id="{7643A1CC-D4FF-48C3-BBC8-67BADEED4F30}"/>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Mesurer et quantifier les performances, les enregistrer, les comparer, les classer, les traduire en représentations graphiques.</a:t>
            </a:r>
          </a:p>
          <a:p>
            <a:endParaRPr lang="fr-FR" sz="1200" dirty="0"/>
          </a:p>
          <a:p>
            <a:r>
              <a:rPr lang="fr-FR" sz="1200" dirty="0"/>
              <a:t>Cycle 4 :</a:t>
            </a:r>
          </a:p>
          <a:p>
            <a:r>
              <a:rPr lang="fr-FR" sz="1200" dirty="0"/>
              <a:t>Planifier et réaliser une épreuve combinée.</a:t>
            </a:r>
            <a:endParaRPr lang="fr-FR" dirty="0"/>
          </a:p>
        </p:txBody>
      </p:sp>
      <p:sp>
        <p:nvSpPr>
          <p:cNvPr id="147" name="ZoneTexte 146">
            <a:extLst>
              <a:ext uri="{FF2B5EF4-FFF2-40B4-BE49-F238E27FC236}">
                <a16:creationId xmlns:a16="http://schemas.microsoft.com/office/drawing/2014/main" id="{5E06AA48-D6DA-49D5-BC3E-CFAD863B255C}"/>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4 :</a:t>
            </a:r>
          </a:p>
          <a:p>
            <a:r>
              <a:rPr lang="fr-FR" sz="1200" dirty="0"/>
              <a:t>Aider ses camarades et assumer différents rôles sociaux (juge d’appel et de déroulement, chronométreur, juge de mesure, organisateur, collecteur des résultats, …)</a:t>
            </a:r>
            <a:endParaRPr lang="fr-FR" dirty="0"/>
          </a:p>
        </p:txBody>
      </p:sp>
      <p:sp>
        <p:nvSpPr>
          <p:cNvPr id="148" name="ZoneTexte 147">
            <a:extLst>
              <a:ext uri="{FF2B5EF4-FFF2-40B4-BE49-F238E27FC236}">
                <a16:creationId xmlns:a16="http://schemas.microsoft.com/office/drawing/2014/main" id="{E2F341C6-12FD-4E23-8031-4372E18D1C4A}"/>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Réaliser, seul ou à plusieurs, un parcours dans plusieurs environnements inhabituels, en milieu naturel aménagé ou artificiel.</a:t>
            </a:r>
          </a:p>
          <a:p>
            <a:endParaRPr lang="fr-FR" sz="1200" dirty="0"/>
          </a:p>
          <a:p>
            <a:r>
              <a:rPr lang="fr-FR" sz="1200" dirty="0"/>
              <a:t>Cycle 4 :</a:t>
            </a:r>
          </a:p>
          <a:p>
            <a:r>
              <a:rPr lang="fr-FR" sz="1200" dirty="0"/>
              <a:t>Réussir un déplacement planifié dans un milieu naturel aménagé ou artificiellement recréé plus ou moins connu.</a:t>
            </a:r>
            <a:endParaRPr lang="fr-FR" dirty="0"/>
          </a:p>
        </p:txBody>
      </p:sp>
      <p:sp>
        <p:nvSpPr>
          <p:cNvPr id="149" name="ZoneTexte 148">
            <a:extLst>
              <a:ext uri="{FF2B5EF4-FFF2-40B4-BE49-F238E27FC236}">
                <a16:creationId xmlns:a16="http://schemas.microsoft.com/office/drawing/2014/main" id="{5E30DF8D-E758-4939-96BD-039D4D38A58B}"/>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Connaitre et respecter les règles de sécurité qui s’appliquent à chaque environnement.</a:t>
            </a:r>
          </a:p>
          <a:p>
            <a:endParaRPr lang="fr-FR" sz="1200" dirty="0"/>
          </a:p>
          <a:p>
            <a:r>
              <a:rPr lang="fr-FR" sz="1200" dirty="0"/>
              <a:t>Cycle 4 :</a:t>
            </a:r>
          </a:p>
          <a:p>
            <a:r>
              <a:rPr lang="fr-FR" sz="1200" dirty="0"/>
              <a:t>Gérer ses ressources pour réaliser en totalité un parcours sécurise.</a:t>
            </a:r>
            <a:endParaRPr lang="fr-FR" dirty="0"/>
          </a:p>
        </p:txBody>
      </p:sp>
      <p:sp>
        <p:nvSpPr>
          <p:cNvPr id="150" name="ZoneTexte 149">
            <a:extLst>
              <a:ext uri="{FF2B5EF4-FFF2-40B4-BE49-F238E27FC236}">
                <a16:creationId xmlns:a16="http://schemas.microsoft.com/office/drawing/2014/main" id="{58EE70CB-A584-4192-994C-364511D41598}"/>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Identifier la personne responsable à alerter ou la procédure en cas de problème.</a:t>
            </a:r>
          </a:p>
          <a:p>
            <a:endParaRPr lang="fr-FR" sz="1200" dirty="0"/>
          </a:p>
          <a:p>
            <a:r>
              <a:rPr lang="fr-FR" sz="1200" dirty="0"/>
              <a:t>Cycle 4 :</a:t>
            </a:r>
          </a:p>
          <a:p>
            <a:r>
              <a:rPr lang="fr-FR" sz="1200" dirty="0"/>
              <a:t>Assurer la sécurité de son camarade.</a:t>
            </a:r>
            <a:endParaRPr lang="fr-FR" dirty="0"/>
          </a:p>
        </p:txBody>
      </p:sp>
      <p:sp>
        <p:nvSpPr>
          <p:cNvPr id="151" name="ZoneTexte 150">
            <a:extLst>
              <a:ext uri="{FF2B5EF4-FFF2-40B4-BE49-F238E27FC236}">
                <a16:creationId xmlns:a16="http://schemas.microsoft.com/office/drawing/2014/main" id="{160FB23B-278F-452B-BF05-5E1195947223}"/>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Valider l’attestation scolaire du savoir nager (ASSN)</a:t>
            </a:r>
          </a:p>
          <a:p>
            <a:endParaRPr lang="fr-FR" sz="1200" dirty="0"/>
          </a:p>
          <a:p>
            <a:r>
              <a:rPr lang="fr-FR" sz="1200" dirty="0"/>
              <a:t>Cycle 4 :</a:t>
            </a:r>
          </a:p>
          <a:p>
            <a:r>
              <a:rPr lang="fr-FR" sz="1200" dirty="0"/>
              <a:t>Respecter et faire respecter les règles de sécurité.</a:t>
            </a:r>
            <a:endParaRPr lang="fr-FR" dirty="0"/>
          </a:p>
        </p:txBody>
      </p:sp>
      <p:sp>
        <p:nvSpPr>
          <p:cNvPr id="152" name="ZoneTexte 151">
            <a:extLst>
              <a:ext uri="{FF2B5EF4-FFF2-40B4-BE49-F238E27FC236}">
                <a16:creationId xmlns:a16="http://schemas.microsoft.com/office/drawing/2014/main" id="{269F968B-BB62-4D7E-A9DE-C5F1DB2F5DCC}"/>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Réaliser en petits groupes 2 séquences : une a visée acrobatique destinée à être jugée, une autre a visée artistique destinée à être appréciée et à émouvoir.</a:t>
            </a:r>
          </a:p>
          <a:p>
            <a:endParaRPr lang="fr-FR" sz="1200" dirty="0"/>
          </a:p>
          <a:p>
            <a:r>
              <a:rPr lang="fr-FR" sz="1200" dirty="0"/>
              <a:t>Cycle 4 :</a:t>
            </a:r>
          </a:p>
          <a:p>
            <a:r>
              <a:rPr lang="fr-FR" sz="1200" dirty="0"/>
              <a:t>Mobiliser les capacités expressives du corps pour imaginer composer et interpréter une séquence artistique ou acrobatique.</a:t>
            </a:r>
            <a:endParaRPr lang="fr-FR" dirty="0"/>
          </a:p>
        </p:txBody>
      </p:sp>
      <p:sp>
        <p:nvSpPr>
          <p:cNvPr id="153" name="ZoneTexte 152">
            <a:extLst>
              <a:ext uri="{FF2B5EF4-FFF2-40B4-BE49-F238E27FC236}">
                <a16:creationId xmlns:a16="http://schemas.microsoft.com/office/drawing/2014/main" id="{EF8C98B3-7D19-4BCA-98A8-8B80E912FEFE}"/>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Savoir filmer une prestation pour la revoir et la faire évoluer.</a:t>
            </a:r>
          </a:p>
          <a:p>
            <a:endParaRPr lang="fr-FR" sz="1200" dirty="0"/>
          </a:p>
          <a:p>
            <a:r>
              <a:rPr lang="fr-FR" sz="1200" dirty="0"/>
              <a:t>Cycle 4 :</a:t>
            </a:r>
          </a:p>
          <a:p>
            <a:r>
              <a:rPr lang="fr-FR" sz="1200" dirty="0"/>
              <a:t>Participer activement au sein d’un groupe, à l’élaboration et à la formalisation d’un projet artistique.</a:t>
            </a:r>
            <a:endParaRPr lang="fr-FR" dirty="0"/>
          </a:p>
        </p:txBody>
      </p:sp>
      <p:sp>
        <p:nvSpPr>
          <p:cNvPr id="154" name="ZoneTexte 153">
            <a:extLst>
              <a:ext uri="{FF2B5EF4-FFF2-40B4-BE49-F238E27FC236}">
                <a16:creationId xmlns:a16="http://schemas.microsoft.com/office/drawing/2014/main" id="{22596408-3B2B-414B-A9D0-211CDA12264A}"/>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Respecter les prestations des autres et accepter de se produire devant les autres.</a:t>
            </a:r>
          </a:p>
          <a:p>
            <a:endParaRPr lang="fr-FR" sz="1200" dirty="0"/>
          </a:p>
          <a:p>
            <a:r>
              <a:rPr lang="fr-FR" sz="1200" dirty="0"/>
              <a:t>Cycle 4 :</a:t>
            </a:r>
          </a:p>
          <a:p>
            <a:r>
              <a:rPr lang="fr-FR" sz="1200" dirty="0"/>
              <a:t>Apprécier des prestations en utilisant différents supports d’observation et d’analyse.</a:t>
            </a:r>
            <a:endParaRPr lang="fr-FR" dirty="0"/>
          </a:p>
        </p:txBody>
      </p:sp>
      <p:sp>
        <p:nvSpPr>
          <p:cNvPr id="155" name="ZoneTexte 154">
            <a:extLst>
              <a:ext uri="{FF2B5EF4-FFF2-40B4-BE49-F238E27FC236}">
                <a16:creationId xmlns:a16="http://schemas.microsoft.com/office/drawing/2014/main" id="{06E3729E-2F9F-431D-A245-7B3E3BD9EC64}"/>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S’organiser tactiquement pour gagner le duel ou le match en identifiant les situations favorables de marque.</a:t>
            </a:r>
          </a:p>
          <a:p>
            <a:endParaRPr lang="fr-FR" sz="1200" dirty="0"/>
          </a:p>
          <a:p>
            <a:r>
              <a:rPr lang="fr-FR" sz="1200" dirty="0"/>
              <a:t>Cycle 4 :</a:t>
            </a:r>
          </a:p>
          <a:p>
            <a:r>
              <a:rPr lang="fr-FR" sz="1200" dirty="0"/>
              <a:t>Réaliser des actions décisives en situation favorable afin de faire basculer le rapport de force en sa faveur ou en faveur de son équipe.</a:t>
            </a:r>
            <a:endParaRPr lang="fr-FR" dirty="0"/>
          </a:p>
        </p:txBody>
      </p:sp>
      <p:sp>
        <p:nvSpPr>
          <p:cNvPr id="156" name="ZoneTexte 155">
            <a:extLst>
              <a:ext uri="{FF2B5EF4-FFF2-40B4-BE49-F238E27FC236}">
                <a16:creationId xmlns:a16="http://schemas.microsoft.com/office/drawing/2014/main" id="{0D83317E-29CC-45A6-97E3-E0048DEB06EC}"/>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Maintenir un engagement moteur efficace sur tout le temps de jeu prévu.</a:t>
            </a:r>
          </a:p>
          <a:p>
            <a:endParaRPr lang="fr-FR" sz="1200" dirty="0"/>
          </a:p>
          <a:p>
            <a:r>
              <a:rPr lang="fr-FR" sz="1200" dirty="0"/>
              <a:t>Cycle 4 :</a:t>
            </a:r>
          </a:p>
          <a:p>
            <a:r>
              <a:rPr lang="fr-FR" sz="1200" dirty="0"/>
              <a:t>Adapter son engagement moteur en fonction de son état physique et du rapport de force.</a:t>
            </a:r>
            <a:endParaRPr lang="fr-FR" dirty="0"/>
          </a:p>
        </p:txBody>
      </p:sp>
      <p:sp>
        <p:nvSpPr>
          <p:cNvPr id="157" name="ZoneTexte 156">
            <a:extLst>
              <a:ext uri="{FF2B5EF4-FFF2-40B4-BE49-F238E27FC236}">
                <a16:creationId xmlns:a16="http://schemas.microsoft.com/office/drawing/2014/main" id="{6678BFF7-4A81-4E40-801D-015F460605B2}"/>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Respecter les partenaires, les adversaires et l’arbitre.</a:t>
            </a:r>
          </a:p>
          <a:p>
            <a:endParaRPr lang="fr-FR" sz="1200" dirty="0"/>
          </a:p>
          <a:p>
            <a:r>
              <a:rPr lang="fr-FR" sz="1200" dirty="0"/>
              <a:t>Cycle 4 :</a:t>
            </a:r>
          </a:p>
          <a:p>
            <a:r>
              <a:rPr lang="fr-FR" sz="1200" dirty="0"/>
              <a:t>Etre solidaire de ses partenaires et respectueux de son (ses) adversaire(s) et de l’arbitre</a:t>
            </a:r>
            <a:endParaRPr lang="fr-FR" dirty="0"/>
          </a:p>
        </p:txBody>
      </p:sp>
      <p:sp>
        <p:nvSpPr>
          <p:cNvPr id="158" name="ZoneTexte 157">
            <a:extLst>
              <a:ext uri="{FF2B5EF4-FFF2-40B4-BE49-F238E27FC236}">
                <a16:creationId xmlns:a16="http://schemas.microsoft.com/office/drawing/2014/main" id="{9EEA6955-B83E-43F2-A361-B84A3627788B}"/>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Assurer différents rôles sociaux (joueur, arbitre, observateur) inhérents à l’activité et a l’organisation de la classe.</a:t>
            </a:r>
          </a:p>
          <a:p>
            <a:endParaRPr lang="fr-FR" sz="1200" dirty="0"/>
          </a:p>
          <a:p>
            <a:r>
              <a:rPr lang="fr-FR" sz="1200" dirty="0"/>
              <a:t>Cycle 4 :</a:t>
            </a:r>
          </a:p>
          <a:p>
            <a:r>
              <a:rPr lang="fr-FR" sz="1200" dirty="0"/>
              <a:t>Observer et Co arbitrer.</a:t>
            </a:r>
            <a:endParaRPr lang="fr-FR" dirty="0"/>
          </a:p>
        </p:txBody>
      </p:sp>
      <p:sp>
        <p:nvSpPr>
          <p:cNvPr id="159" name="ZoneTexte 158">
            <a:extLst>
              <a:ext uri="{FF2B5EF4-FFF2-40B4-BE49-F238E27FC236}">
                <a16:creationId xmlns:a16="http://schemas.microsoft.com/office/drawing/2014/main" id="{C52E7806-9C98-40D3-B530-60A57472EC24}"/>
              </a:ext>
            </a:extLst>
          </p:cNvPr>
          <p:cNvSpPr txBox="1"/>
          <p:nvPr userDrawn="1"/>
        </p:nvSpPr>
        <p:spPr>
          <a:xfrm>
            <a:off x="36000" y="2052000"/>
            <a:ext cx="1728000" cy="3780000"/>
          </a:xfrm>
          <a:prstGeom prst="rect">
            <a:avLst/>
          </a:prstGeom>
          <a:solidFill>
            <a:schemeClr val="bg1"/>
          </a:solidFill>
        </p:spPr>
        <p:txBody>
          <a:bodyPr wrap="square" rtlCol="0">
            <a:spAutoFit/>
          </a:bodyPr>
          <a:lstStyle/>
          <a:p>
            <a:r>
              <a:rPr lang="fr-FR" sz="1200" dirty="0"/>
              <a:t>Cycle 3 :</a:t>
            </a:r>
          </a:p>
          <a:p>
            <a:r>
              <a:rPr lang="fr-FR" sz="1200" dirty="0"/>
              <a:t>Accepter le résultat de la rencontre et être capable de le commenter.</a:t>
            </a:r>
          </a:p>
          <a:p>
            <a:endParaRPr lang="fr-FR" sz="1200" dirty="0"/>
          </a:p>
          <a:p>
            <a:r>
              <a:rPr lang="fr-FR" sz="1200" dirty="0"/>
              <a:t>Cycle 4 :</a:t>
            </a:r>
          </a:p>
          <a:p>
            <a:r>
              <a:rPr lang="fr-FR" sz="1200" dirty="0"/>
              <a:t>Accepter le résultat de la rencontre et savoir l’analyser avec objectivité.</a:t>
            </a:r>
            <a:endParaRPr lang="fr-FR" dirty="0"/>
          </a:p>
        </p:txBody>
      </p:sp>
    </p:spTree>
    <p:extLst>
      <p:ext uri="{BB962C8B-B14F-4D97-AF65-F5344CB8AC3E}">
        <p14:creationId xmlns:p14="http://schemas.microsoft.com/office/powerpoint/2010/main" val="172680488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
                                        </p:tgtEl>
                                        <p:attrNameLst>
                                          <p:attrName>style.visibility</p:attrName>
                                        </p:attrNameLst>
                                      </p:cBhvr>
                                      <p:to>
                                        <p:strVal val="visible"/>
                                      </p:to>
                                    </p:set>
                                  </p:childTnLst>
                                  <p:subTnLst>
                                    <p:set>
                                      <p:cBhvr override="childStyle">
                                        <p:cTn dur="1" fill="hold" display="0" masterRel="nextClick" afterEffect="1"/>
                                        <p:tgtEl>
                                          <p:spTgt spid="143"/>
                                        </p:tgtEl>
                                        <p:attrNameLst>
                                          <p:attrName>style.visibility</p:attrName>
                                        </p:attrNameLst>
                                      </p:cBhvr>
                                      <p:to>
                                        <p:strVal val="hidden"/>
                                      </p:to>
                                    </p:set>
                                  </p:subTnLst>
                                </p:cTn>
                              </p:par>
                            </p:childTnLst>
                          </p:cTn>
                        </p:par>
                      </p:childTnLst>
                    </p:cTn>
                  </p:par>
                </p:childTnLst>
              </p:cTn>
              <p:nextCondLst>
                <p:cond evt="onClick" delay="0">
                  <p:tgtEl>
                    <p:spTgt spid="29"/>
                  </p:tgtEl>
                </p:cond>
              </p:nextCondLst>
            </p:seq>
            <p:seq concurrent="1" nextAc="seek">
              <p:cTn id="7" restart="whenNotActive" fill="hold" evtFilter="cancelBubble" nodeType="interactiveSeq">
                <p:stCondLst>
                  <p:cond evt="onClick" delay="0">
                    <p:tgtEl>
                      <p:spTgt spid="30"/>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4"/>
                                        </p:tgtEl>
                                        <p:attrNameLst>
                                          <p:attrName>style.visibility</p:attrName>
                                        </p:attrNameLst>
                                      </p:cBhvr>
                                      <p:to>
                                        <p:strVal val="visible"/>
                                      </p:to>
                                    </p:set>
                                  </p:childTnLst>
                                  <p:subTnLst>
                                    <p:set>
                                      <p:cBhvr override="childStyle">
                                        <p:cTn dur="1" fill="hold" display="0" masterRel="nextClick" afterEffect="1"/>
                                        <p:tgtEl>
                                          <p:spTgt spid="144"/>
                                        </p:tgtEl>
                                        <p:attrNameLst>
                                          <p:attrName>style.visibility</p:attrName>
                                        </p:attrNameLst>
                                      </p:cBhvr>
                                      <p:to>
                                        <p:strVal val="hidden"/>
                                      </p:to>
                                    </p:set>
                                  </p:subTnLst>
                                </p:cTn>
                              </p:par>
                            </p:childTnLst>
                          </p:cTn>
                        </p:par>
                      </p:childTnLst>
                    </p:cTn>
                  </p:par>
                </p:childTnLst>
              </p:cTn>
              <p:nextCondLst>
                <p:cond evt="onClick" delay="0">
                  <p:tgtEl>
                    <p:spTgt spid="30"/>
                  </p:tgtEl>
                </p:cond>
              </p:nextCondLst>
            </p:seq>
            <p:seq concurrent="1" nextAc="seek">
              <p:cTn id="12" restart="whenNotActive" fill="hold" evtFilter="cancelBubble" nodeType="interactiveSeq">
                <p:stCondLst>
                  <p:cond evt="onClick" delay="0">
                    <p:tgtEl>
                      <p:spTgt spid="34"/>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6"/>
                                        </p:tgtEl>
                                        <p:attrNameLst>
                                          <p:attrName>style.visibility</p:attrName>
                                        </p:attrNameLst>
                                      </p:cBhvr>
                                      <p:to>
                                        <p:strVal val="visible"/>
                                      </p:to>
                                    </p:set>
                                  </p:childTnLst>
                                  <p:subTnLst>
                                    <p:set>
                                      <p:cBhvr override="childStyle">
                                        <p:cTn dur="1" fill="hold" display="0" masterRel="nextClick" afterEffect="1"/>
                                        <p:tgtEl>
                                          <p:spTgt spid="146"/>
                                        </p:tgtEl>
                                        <p:attrNameLst>
                                          <p:attrName>style.visibility</p:attrName>
                                        </p:attrNameLst>
                                      </p:cBhvr>
                                      <p:to>
                                        <p:strVal val="hidden"/>
                                      </p:to>
                                    </p:set>
                                  </p:subTnLst>
                                </p:cTn>
                              </p:par>
                            </p:childTnLst>
                          </p:cTn>
                        </p:par>
                      </p:childTnLst>
                    </p:cTn>
                  </p:par>
                </p:childTnLst>
              </p:cTn>
              <p:nextCondLst>
                <p:cond evt="onClick" delay="0">
                  <p:tgtEl>
                    <p:spTgt spid="34"/>
                  </p:tgtEl>
                </p:cond>
              </p:nextCondLst>
            </p:seq>
            <p:seq concurrent="1" nextAc="seek">
              <p:cTn id="17" restart="whenNotActive" fill="hold" evtFilter="cancelBubble" nodeType="interactiveSeq">
                <p:stCondLst>
                  <p:cond evt="onClick" delay="0">
                    <p:tgtEl>
                      <p:spTgt spid="33"/>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5"/>
                                        </p:tgtEl>
                                        <p:attrNameLst>
                                          <p:attrName>style.visibility</p:attrName>
                                        </p:attrNameLst>
                                      </p:cBhvr>
                                      <p:to>
                                        <p:strVal val="visible"/>
                                      </p:to>
                                    </p:set>
                                  </p:childTnLst>
                                  <p:subTnLst>
                                    <p:set>
                                      <p:cBhvr override="childStyle">
                                        <p:cTn dur="1" fill="hold" display="0" masterRel="nextClick" afterEffect="1"/>
                                        <p:tgtEl>
                                          <p:spTgt spid="145"/>
                                        </p:tgtEl>
                                        <p:attrNameLst>
                                          <p:attrName>style.visibility</p:attrName>
                                        </p:attrNameLst>
                                      </p:cBhvr>
                                      <p:to>
                                        <p:strVal val="hidden"/>
                                      </p:to>
                                    </p:set>
                                  </p:subTnLst>
                                </p:cTn>
                              </p:par>
                            </p:childTnLst>
                          </p:cTn>
                        </p:par>
                      </p:childTnLst>
                    </p:cTn>
                  </p:par>
                </p:childTnLst>
              </p:cTn>
              <p:nextCondLst>
                <p:cond evt="onClick" delay="0">
                  <p:tgtEl>
                    <p:spTgt spid="33"/>
                  </p:tgtEl>
                </p:cond>
              </p:nextCondLst>
            </p:seq>
            <p:seq concurrent="1" nextAc="seek">
              <p:cTn id="22" restart="whenNotActive" fill="hold" evtFilter="cancelBubble" nodeType="interactiveSeq">
                <p:stCondLst>
                  <p:cond evt="onClick" delay="0">
                    <p:tgtEl>
                      <p:spTgt spid="32"/>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7"/>
                                        </p:tgtEl>
                                        <p:attrNameLst>
                                          <p:attrName>style.visibility</p:attrName>
                                        </p:attrNameLst>
                                      </p:cBhvr>
                                      <p:to>
                                        <p:strVal val="visible"/>
                                      </p:to>
                                    </p:set>
                                  </p:childTnLst>
                                  <p:subTnLst>
                                    <p:set>
                                      <p:cBhvr override="childStyle">
                                        <p:cTn dur="1" fill="hold" display="0" masterRel="nextClick" afterEffect="1"/>
                                        <p:tgtEl>
                                          <p:spTgt spid="147"/>
                                        </p:tgtEl>
                                        <p:attrNameLst>
                                          <p:attrName>style.visibility</p:attrName>
                                        </p:attrNameLst>
                                      </p:cBhvr>
                                      <p:to>
                                        <p:strVal val="hidden"/>
                                      </p:to>
                                    </p:set>
                                  </p:subTnLst>
                                </p:cTn>
                              </p:par>
                            </p:childTnLst>
                          </p:cTn>
                        </p:par>
                      </p:childTnLst>
                    </p:cTn>
                  </p:par>
                </p:childTnLst>
              </p:cTn>
              <p:nextCondLst>
                <p:cond evt="onClick" delay="0">
                  <p:tgtEl>
                    <p:spTgt spid="32"/>
                  </p:tgtEl>
                </p:cond>
              </p:nextCondLst>
            </p:seq>
            <p:seq concurrent="1" nextAc="seek">
              <p:cTn id="27" restart="whenNotActive" fill="hold" evtFilter="cancelBubble" nodeType="interactiveSeq">
                <p:stCondLst>
                  <p:cond evt="onClick" delay="0">
                    <p:tgtEl>
                      <p:spTgt spid="35"/>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8"/>
                                        </p:tgtEl>
                                        <p:attrNameLst>
                                          <p:attrName>style.visibility</p:attrName>
                                        </p:attrNameLst>
                                      </p:cBhvr>
                                      <p:to>
                                        <p:strVal val="visible"/>
                                      </p:to>
                                    </p:set>
                                  </p:childTnLst>
                                  <p:subTnLst>
                                    <p:set>
                                      <p:cBhvr override="childStyle">
                                        <p:cTn dur="1" fill="hold" display="0" masterRel="nextClick" afterEffect="1"/>
                                        <p:tgtEl>
                                          <p:spTgt spid="148"/>
                                        </p:tgtEl>
                                        <p:attrNameLst>
                                          <p:attrName>style.visibility</p:attrName>
                                        </p:attrNameLst>
                                      </p:cBhvr>
                                      <p:to>
                                        <p:strVal val="hidden"/>
                                      </p:to>
                                    </p:set>
                                  </p:subTnLst>
                                </p:cTn>
                              </p:par>
                            </p:childTnLst>
                          </p:cTn>
                        </p:par>
                      </p:childTnLst>
                    </p:cTn>
                  </p:par>
                </p:childTnLst>
              </p:cTn>
              <p:nextCondLst>
                <p:cond evt="onClick" delay="0">
                  <p:tgtEl>
                    <p:spTgt spid="35"/>
                  </p:tgtEl>
                </p:cond>
              </p:nextCondLst>
            </p:seq>
            <p:seq concurrent="1" nextAc="seek">
              <p:cTn id="32" restart="whenNotActive" fill="hold" evtFilter="cancelBubble" nodeType="interactiveSeq">
                <p:stCondLst>
                  <p:cond evt="onClick" delay="0">
                    <p:tgtEl>
                      <p:spTgt spid="45"/>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9"/>
                                        </p:tgtEl>
                                        <p:attrNameLst>
                                          <p:attrName>style.visibility</p:attrName>
                                        </p:attrNameLst>
                                      </p:cBhvr>
                                      <p:to>
                                        <p:strVal val="visible"/>
                                      </p:to>
                                    </p:set>
                                  </p:childTnLst>
                                  <p:subTnLst>
                                    <p:set>
                                      <p:cBhvr override="childStyle">
                                        <p:cTn dur="1" fill="hold" display="0" masterRel="nextClick" afterEffect="1"/>
                                        <p:tgtEl>
                                          <p:spTgt spid="149"/>
                                        </p:tgtEl>
                                        <p:attrNameLst>
                                          <p:attrName>style.visibility</p:attrName>
                                        </p:attrNameLst>
                                      </p:cBhvr>
                                      <p:to>
                                        <p:strVal val="hidden"/>
                                      </p:to>
                                    </p:set>
                                  </p:subTnLst>
                                </p:cTn>
                              </p:par>
                            </p:childTnLst>
                          </p:cTn>
                        </p:par>
                      </p:childTnLst>
                    </p:cTn>
                  </p:par>
                </p:childTnLst>
              </p:cTn>
              <p:nextCondLst>
                <p:cond evt="onClick" delay="0">
                  <p:tgtEl>
                    <p:spTgt spid="45"/>
                  </p:tgtEl>
                </p:cond>
              </p:nextCondLst>
            </p:seq>
            <p:seq concurrent="1" nextAc="seek">
              <p:cTn id="37" restart="whenNotActive" fill="hold" evtFilter="cancelBubble" nodeType="interactiveSeq">
                <p:stCondLst>
                  <p:cond evt="onClick" delay="0">
                    <p:tgtEl>
                      <p:spTgt spid="46"/>
                    </p:tgtEl>
                  </p:cond>
                </p:stCondLst>
                <p:endSync evt="end" delay="0">
                  <p:rtn val="all"/>
                </p:endSync>
                <p:childTnLst>
                  <p:par>
                    <p:cTn id="38" fill="hold">
                      <p:stCondLst>
                        <p:cond delay="0"/>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50"/>
                                        </p:tgtEl>
                                        <p:attrNameLst>
                                          <p:attrName>style.visibility</p:attrName>
                                        </p:attrNameLst>
                                      </p:cBhvr>
                                      <p:to>
                                        <p:strVal val="visible"/>
                                      </p:to>
                                    </p:set>
                                  </p:childTnLst>
                                  <p:subTnLst>
                                    <p:set>
                                      <p:cBhvr override="childStyle">
                                        <p:cTn dur="1" fill="hold" display="0" masterRel="nextClick" afterEffect="1"/>
                                        <p:tgtEl>
                                          <p:spTgt spid="150"/>
                                        </p:tgtEl>
                                        <p:attrNameLst>
                                          <p:attrName>style.visibility</p:attrName>
                                        </p:attrNameLst>
                                      </p:cBhvr>
                                      <p:to>
                                        <p:strVal val="hidden"/>
                                      </p:to>
                                    </p:set>
                                  </p:subTnLst>
                                </p:cTn>
                              </p:par>
                            </p:childTnLst>
                          </p:cTn>
                        </p:par>
                      </p:childTnLst>
                    </p:cTn>
                  </p:par>
                </p:childTnLst>
              </p:cTn>
              <p:nextCondLst>
                <p:cond evt="onClick" delay="0">
                  <p:tgtEl>
                    <p:spTgt spid="46"/>
                  </p:tgtEl>
                </p:cond>
              </p:nextCondLst>
            </p:seq>
            <p:seq concurrent="1" nextAc="seek">
              <p:cTn id="42" restart="whenNotActive" fill="hold" evtFilter="cancelBubble" nodeType="interactiveSeq">
                <p:stCondLst>
                  <p:cond evt="onClick" delay="0">
                    <p:tgtEl>
                      <p:spTgt spid="47"/>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1"/>
                                        </p:tgtEl>
                                        <p:attrNameLst>
                                          <p:attrName>style.visibility</p:attrName>
                                        </p:attrNameLst>
                                      </p:cBhvr>
                                      <p:to>
                                        <p:strVal val="visible"/>
                                      </p:to>
                                    </p:set>
                                  </p:childTnLst>
                                  <p:subTnLst>
                                    <p:set>
                                      <p:cBhvr override="childStyle">
                                        <p:cTn dur="1" fill="hold" display="0" masterRel="nextClick" afterEffect="1"/>
                                        <p:tgtEl>
                                          <p:spTgt spid="151"/>
                                        </p:tgtEl>
                                        <p:attrNameLst>
                                          <p:attrName>style.visibility</p:attrName>
                                        </p:attrNameLst>
                                      </p:cBhvr>
                                      <p:to>
                                        <p:strVal val="hidden"/>
                                      </p:to>
                                    </p:set>
                                  </p:subTnLst>
                                </p:cTn>
                              </p:par>
                            </p:childTnLst>
                          </p:cTn>
                        </p:par>
                      </p:childTnLst>
                    </p:cTn>
                  </p:par>
                </p:childTnLst>
              </p:cTn>
              <p:nextCondLst>
                <p:cond evt="onClick" delay="0">
                  <p:tgtEl>
                    <p:spTgt spid="47"/>
                  </p:tgtEl>
                </p:cond>
              </p:nextCondLst>
            </p:seq>
            <p:seq concurrent="1" nextAc="seek">
              <p:cTn id="47" restart="whenNotActive" fill="hold" evtFilter="cancelBubble" nodeType="interactiveSeq">
                <p:stCondLst>
                  <p:cond evt="onClick" delay="0">
                    <p:tgtEl>
                      <p:spTgt spid="36"/>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52"/>
                                        </p:tgtEl>
                                        <p:attrNameLst>
                                          <p:attrName>style.visibility</p:attrName>
                                        </p:attrNameLst>
                                      </p:cBhvr>
                                      <p:to>
                                        <p:strVal val="visible"/>
                                      </p:to>
                                    </p:set>
                                  </p:childTnLst>
                                  <p:subTnLst>
                                    <p:set>
                                      <p:cBhvr override="childStyle">
                                        <p:cTn dur="1" fill="hold" display="0" masterRel="nextClick" afterEffect="1"/>
                                        <p:tgtEl>
                                          <p:spTgt spid="152"/>
                                        </p:tgtEl>
                                        <p:attrNameLst>
                                          <p:attrName>style.visibility</p:attrName>
                                        </p:attrNameLst>
                                      </p:cBhvr>
                                      <p:to>
                                        <p:strVal val="hidden"/>
                                      </p:to>
                                    </p:set>
                                  </p:subTnLst>
                                </p:cTn>
                              </p:par>
                            </p:childTnLst>
                          </p:cTn>
                        </p:par>
                      </p:childTnLst>
                    </p:cTn>
                  </p:par>
                </p:childTnLst>
              </p:cTn>
              <p:nextCondLst>
                <p:cond evt="onClick" delay="0">
                  <p:tgtEl>
                    <p:spTgt spid="36"/>
                  </p:tgtEl>
                </p:cond>
              </p:nextCondLst>
            </p:seq>
            <p:seq concurrent="1" nextAc="seek">
              <p:cTn id="52" restart="whenNotActive" fill="hold" evtFilter="cancelBubble" nodeType="interactiveSeq">
                <p:stCondLst>
                  <p:cond evt="onClick" delay="0">
                    <p:tgtEl>
                      <p:spTgt spid="48"/>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3"/>
                                        </p:tgtEl>
                                        <p:attrNameLst>
                                          <p:attrName>style.visibility</p:attrName>
                                        </p:attrNameLst>
                                      </p:cBhvr>
                                      <p:to>
                                        <p:strVal val="visible"/>
                                      </p:to>
                                    </p:set>
                                  </p:childTnLst>
                                  <p:subTnLst>
                                    <p:set>
                                      <p:cBhvr override="childStyle">
                                        <p:cTn dur="1" fill="hold" display="0" masterRel="nextClick" afterEffect="1"/>
                                        <p:tgtEl>
                                          <p:spTgt spid="153"/>
                                        </p:tgtEl>
                                        <p:attrNameLst>
                                          <p:attrName>style.visibility</p:attrName>
                                        </p:attrNameLst>
                                      </p:cBhvr>
                                      <p:to>
                                        <p:strVal val="hidden"/>
                                      </p:to>
                                    </p:set>
                                  </p:subTnLst>
                                </p:cTn>
                              </p:par>
                            </p:childTnLst>
                          </p:cTn>
                        </p:par>
                      </p:childTnLst>
                    </p:cTn>
                  </p:par>
                </p:childTnLst>
              </p:cTn>
              <p:nextCondLst>
                <p:cond evt="onClick" delay="0">
                  <p:tgtEl>
                    <p:spTgt spid="48"/>
                  </p:tgtEl>
                </p:cond>
              </p:nextCondLst>
            </p:seq>
            <p:seq concurrent="1" nextAc="seek">
              <p:cTn id="57" restart="whenNotActive" fill="hold" evtFilter="cancelBubble" nodeType="interactiveSeq">
                <p:stCondLst>
                  <p:cond evt="onClick" delay="0">
                    <p:tgtEl>
                      <p:spTgt spid="49"/>
                    </p:tgtEl>
                  </p:cond>
                </p:stCondLst>
                <p:endSync evt="end" delay="0">
                  <p:rtn val="all"/>
                </p:endSync>
                <p:childTnLst>
                  <p:par>
                    <p:cTn id="58" fill="hold">
                      <p:stCondLst>
                        <p:cond delay="0"/>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54"/>
                                        </p:tgtEl>
                                        <p:attrNameLst>
                                          <p:attrName>style.visibility</p:attrName>
                                        </p:attrNameLst>
                                      </p:cBhvr>
                                      <p:to>
                                        <p:strVal val="visible"/>
                                      </p:to>
                                    </p:set>
                                  </p:childTnLst>
                                  <p:subTnLst>
                                    <p:set>
                                      <p:cBhvr override="childStyle">
                                        <p:cTn dur="1" fill="hold" display="0" masterRel="nextClick" afterEffect="1"/>
                                        <p:tgtEl>
                                          <p:spTgt spid="154"/>
                                        </p:tgtEl>
                                        <p:attrNameLst>
                                          <p:attrName>style.visibility</p:attrName>
                                        </p:attrNameLst>
                                      </p:cBhvr>
                                      <p:to>
                                        <p:strVal val="hidden"/>
                                      </p:to>
                                    </p:set>
                                  </p:subTnLst>
                                </p:cTn>
                              </p:par>
                            </p:childTnLst>
                          </p:cTn>
                        </p:par>
                      </p:childTnLst>
                    </p:cTn>
                  </p:par>
                </p:childTnLst>
              </p:cTn>
              <p:nextCondLst>
                <p:cond evt="onClick" delay="0">
                  <p:tgtEl>
                    <p:spTgt spid="49"/>
                  </p:tgtEl>
                </p:cond>
              </p:nextCondLst>
            </p:seq>
            <p:seq concurrent="1" nextAc="seek">
              <p:cTn id="62" restart="whenNotActive" fill="hold" evtFilter="cancelBubble" nodeType="interactiveSeq">
                <p:stCondLst>
                  <p:cond evt="onClick" delay="0">
                    <p:tgtEl>
                      <p:spTgt spid="37"/>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5"/>
                                        </p:tgtEl>
                                        <p:attrNameLst>
                                          <p:attrName>style.visibility</p:attrName>
                                        </p:attrNameLst>
                                      </p:cBhvr>
                                      <p:to>
                                        <p:strVal val="visible"/>
                                      </p:to>
                                    </p:set>
                                  </p:childTnLst>
                                  <p:subTnLst>
                                    <p:set>
                                      <p:cBhvr override="childStyle">
                                        <p:cTn dur="1" fill="hold" display="0" masterRel="nextClick" afterEffect="1"/>
                                        <p:tgtEl>
                                          <p:spTgt spid="155"/>
                                        </p:tgtEl>
                                        <p:attrNameLst>
                                          <p:attrName>style.visibility</p:attrName>
                                        </p:attrNameLst>
                                      </p:cBhvr>
                                      <p:to>
                                        <p:strVal val="hidden"/>
                                      </p:to>
                                    </p:set>
                                  </p:subTnLst>
                                </p:cTn>
                              </p:par>
                            </p:childTnLst>
                          </p:cTn>
                        </p:par>
                      </p:childTnLst>
                    </p:cTn>
                  </p:par>
                </p:childTnLst>
              </p:cTn>
              <p:nextCondLst>
                <p:cond evt="onClick" delay="0">
                  <p:tgtEl>
                    <p:spTgt spid="37"/>
                  </p:tgtEl>
                </p:cond>
              </p:nextCondLst>
            </p:seq>
            <p:seq concurrent="1" nextAc="seek">
              <p:cTn id="67" restart="whenNotActive" fill="hold" evtFilter="cancelBubble" nodeType="interactiveSeq">
                <p:stCondLst>
                  <p:cond evt="onClick" delay="0">
                    <p:tgtEl>
                      <p:spTgt spid="50"/>
                    </p:tgtEl>
                  </p:cond>
                </p:stCondLst>
                <p:endSync evt="end" delay="0">
                  <p:rtn val="all"/>
                </p:endSync>
                <p:childTnLst>
                  <p:par>
                    <p:cTn id="68" fill="hold">
                      <p:stCondLst>
                        <p:cond delay="0"/>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56"/>
                                        </p:tgtEl>
                                        <p:attrNameLst>
                                          <p:attrName>style.visibility</p:attrName>
                                        </p:attrNameLst>
                                      </p:cBhvr>
                                      <p:to>
                                        <p:strVal val="visible"/>
                                      </p:to>
                                    </p:set>
                                  </p:childTnLst>
                                  <p:subTnLst>
                                    <p:set>
                                      <p:cBhvr override="childStyle">
                                        <p:cTn dur="1" fill="hold" display="0" masterRel="nextClick" afterEffect="1"/>
                                        <p:tgtEl>
                                          <p:spTgt spid="156"/>
                                        </p:tgtEl>
                                        <p:attrNameLst>
                                          <p:attrName>style.visibility</p:attrName>
                                        </p:attrNameLst>
                                      </p:cBhvr>
                                      <p:to>
                                        <p:strVal val="hidden"/>
                                      </p:to>
                                    </p:set>
                                  </p:subTnLst>
                                </p:cTn>
                              </p:par>
                            </p:childTnLst>
                          </p:cTn>
                        </p:par>
                      </p:childTnLst>
                    </p:cTn>
                  </p:par>
                </p:childTnLst>
              </p:cTn>
              <p:nextCondLst>
                <p:cond evt="onClick" delay="0">
                  <p:tgtEl>
                    <p:spTgt spid="50"/>
                  </p:tgtEl>
                </p:cond>
              </p:nextCondLst>
            </p:seq>
            <p:seq concurrent="1" nextAc="seek">
              <p:cTn id="72" restart="whenNotActive" fill="hold" evtFilter="cancelBubble" nodeType="interactiveSeq">
                <p:stCondLst>
                  <p:cond evt="onClick" delay="0">
                    <p:tgtEl>
                      <p:spTgt spid="51"/>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57"/>
                                        </p:tgtEl>
                                        <p:attrNameLst>
                                          <p:attrName>style.visibility</p:attrName>
                                        </p:attrNameLst>
                                      </p:cBhvr>
                                      <p:to>
                                        <p:strVal val="visible"/>
                                      </p:to>
                                    </p:set>
                                  </p:childTnLst>
                                  <p:subTnLst>
                                    <p:set>
                                      <p:cBhvr override="childStyle">
                                        <p:cTn dur="1" fill="hold" display="0" masterRel="nextClick" afterEffect="1"/>
                                        <p:tgtEl>
                                          <p:spTgt spid="157"/>
                                        </p:tgtEl>
                                        <p:attrNameLst>
                                          <p:attrName>style.visibility</p:attrName>
                                        </p:attrNameLst>
                                      </p:cBhvr>
                                      <p:to>
                                        <p:strVal val="hidden"/>
                                      </p:to>
                                    </p:set>
                                  </p:subTnLst>
                                </p:cTn>
                              </p:par>
                            </p:childTnLst>
                          </p:cTn>
                        </p:par>
                      </p:childTnLst>
                    </p:cTn>
                  </p:par>
                </p:childTnLst>
              </p:cTn>
              <p:nextCondLst>
                <p:cond evt="onClick" delay="0">
                  <p:tgtEl>
                    <p:spTgt spid="51"/>
                  </p:tgtEl>
                </p:cond>
              </p:nextCondLst>
            </p:seq>
            <p:seq concurrent="1" nextAc="seek">
              <p:cTn id="77" restart="whenNotActive" fill="hold" evtFilter="cancelBubble" nodeType="interactiveSeq">
                <p:stCondLst>
                  <p:cond evt="onClick" delay="0">
                    <p:tgtEl>
                      <p:spTgt spid="52"/>
                    </p:tgtEl>
                  </p:cond>
                </p:stCondLst>
                <p:endSync evt="end" delay="0">
                  <p:rtn val="all"/>
                </p:endSync>
                <p:childTnLst>
                  <p:par>
                    <p:cTn id="78" fill="hold">
                      <p:stCondLst>
                        <p:cond delay="0"/>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58"/>
                                        </p:tgtEl>
                                        <p:attrNameLst>
                                          <p:attrName>style.visibility</p:attrName>
                                        </p:attrNameLst>
                                      </p:cBhvr>
                                      <p:to>
                                        <p:strVal val="visible"/>
                                      </p:to>
                                    </p:set>
                                  </p:childTnLst>
                                  <p:subTnLst>
                                    <p:set>
                                      <p:cBhvr override="childStyle">
                                        <p:cTn dur="1" fill="hold" display="0" masterRel="nextClick" afterEffect="1"/>
                                        <p:tgtEl>
                                          <p:spTgt spid="158"/>
                                        </p:tgtEl>
                                        <p:attrNameLst>
                                          <p:attrName>style.visibility</p:attrName>
                                        </p:attrNameLst>
                                      </p:cBhvr>
                                      <p:to>
                                        <p:strVal val="hidden"/>
                                      </p:to>
                                    </p:set>
                                  </p:subTnLst>
                                </p:cTn>
                              </p:par>
                            </p:childTnLst>
                          </p:cTn>
                        </p:par>
                      </p:childTnLst>
                    </p:cTn>
                  </p:par>
                </p:childTnLst>
              </p:cTn>
              <p:nextCondLst>
                <p:cond evt="onClick" delay="0">
                  <p:tgtEl>
                    <p:spTgt spid="52"/>
                  </p:tgtEl>
                </p:cond>
              </p:nextCondLst>
            </p:seq>
            <p:seq concurrent="1" nextAc="seek">
              <p:cTn id="82" restart="whenNotActive" fill="hold" evtFilter="cancelBubble" nodeType="interactiveSeq">
                <p:stCondLst>
                  <p:cond evt="onClick" delay="0">
                    <p:tgtEl>
                      <p:spTgt spid="53"/>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59"/>
                                        </p:tgtEl>
                                        <p:attrNameLst>
                                          <p:attrName>style.visibility</p:attrName>
                                        </p:attrNameLst>
                                      </p:cBhvr>
                                      <p:to>
                                        <p:strVal val="visible"/>
                                      </p:to>
                                    </p:set>
                                  </p:childTnLst>
                                  <p:subTnLst>
                                    <p:set>
                                      <p:cBhvr override="childStyle">
                                        <p:cTn dur="1" fill="hold" display="0" masterRel="nextClick" afterEffect="1"/>
                                        <p:tgtEl>
                                          <p:spTgt spid="159"/>
                                        </p:tgtEl>
                                        <p:attrNameLst>
                                          <p:attrName>style.visibility</p:attrName>
                                        </p:attrNameLst>
                                      </p:cBhvr>
                                      <p:to>
                                        <p:strVal val="hidden"/>
                                      </p:to>
                                    </p:set>
                                  </p:subTnLst>
                                </p:cTn>
                              </p:par>
                            </p:childTnLst>
                          </p:cTn>
                        </p:par>
                      </p:childTnLst>
                    </p:cTn>
                  </p:par>
                </p:childTnLst>
              </p:cTn>
              <p:nextCondLst>
                <p:cond evt="onClick" delay="0">
                  <p:tgtEl>
                    <p:spTgt spid="53"/>
                  </p:tgtEl>
                </p:cond>
              </p:nextCondLst>
            </p:seq>
          </p:childTnLst>
        </p:cTn>
      </p:par>
    </p:tnLst>
    <p:bldLst>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S Menu AP">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222619"/>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22" name="Connecteur droit 21"/>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1916989" y="164561"/>
            <a:ext cx="822162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l’enseignement complémentaire</a:t>
            </a:r>
            <a:endParaRPr lang="fr-FR" sz="2800" b="0" i="0" dirty="0">
              <a:latin typeface="+mj-lt"/>
            </a:endParaRPr>
          </a:p>
        </p:txBody>
      </p:sp>
      <p:sp>
        <p:nvSpPr>
          <p:cNvPr id="9" name="ZoneTexte 8"/>
          <p:cNvSpPr txBox="1"/>
          <p:nvPr userDrawn="1"/>
        </p:nvSpPr>
        <p:spPr>
          <a:xfrm>
            <a:off x="1916989" y="687781"/>
            <a:ext cx="74270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latin typeface="+mj-lt"/>
                <a:ea typeface="+mn-ea"/>
                <a:cs typeface="+mn-cs"/>
              </a:rPr>
              <a:t>L’accompagnement personnalisé (AP)</a:t>
            </a:r>
            <a:endParaRPr lang="fr-FR" b="0" i="0" dirty="0">
              <a:latin typeface="+mj-lt"/>
            </a:endParaRPr>
          </a:p>
        </p:txBody>
      </p:sp>
      <p:sp>
        <p:nvSpPr>
          <p:cNvPr id="27" name="ZoneTexte 26">
            <a:hlinkClick r:id="rId2" action="ppaction://hlinksldjump" tooltip="Exemple"/>
          </p:cNvPr>
          <p:cNvSpPr txBox="1"/>
          <p:nvPr userDrawn="1"/>
        </p:nvSpPr>
        <p:spPr>
          <a:xfrm>
            <a:off x="9800051" y="303059"/>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0" name="Bouton d’action : accueil 19">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4" name="ZoneTexte 23">
            <a:hlinkClick r:id="rId3"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5" name="Bouton d’action : vide 24">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6" name="ZoneTexte 25">
            <a:hlinkClick r:id="rId4"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1" name="ZoneTexte 30">
            <a:hlinkClick r:id="rId5" action="ppaction://hlinksldjump"/>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8" name="ZoneTexte 37">
            <a:hlinkClick r:id="rId6"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39" name="ZoneTexte 38"/>
          <p:cNvSpPr txBox="1"/>
          <p:nvPr userDrawn="1"/>
        </p:nvSpPr>
        <p:spPr>
          <a:xfrm>
            <a:off x="216613" y="4557228"/>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Accompagnement personnalisé</a:t>
            </a:r>
          </a:p>
        </p:txBody>
      </p:sp>
      <p:sp>
        <p:nvSpPr>
          <p:cNvPr id="40" name="ZoneTexte 39">
            <a:hlinkClick r:id="rId7"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1" name="ZoneTexte 40">
            <a:hlinkClick r:id="rId8"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2" name="ZoneTexte 41">
            <a:hlinkClick r:id="rId9"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38161725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S Menu EPI">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8"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222619"/>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22" name="Connecteur droit 21"/>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1916989" y="164561"/>
            <a:ext cx="822162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l’enseignement complémentaire</a:t>
            </a:r>
          </a:p>
        </p:txBody>
      </p:sp>
      <p:sp>
        <p:nvSpPr>
          <p:cNvPr id="9" name="ZoneTexte 8"/>
          <p:cNvSpPr txBox="1"/>
          <p:nvPr userDrawn="1"/>
        </p:nvSpPr>
        <p:spPr>
          <a:xfrm>
            <a:off x="1916989" y="687781"/>
            <a:ext cx="74270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latin typeface="+mj-lt"/>
                <a:ea typeface="+mn-ea"/>
                <a:cs typeface="+mn-cs"/>
              </a:rPr>
              <a:t>Enseignement Pratique Interdisciplinaire (EPI)</a:t>
            </a:r>
            <a:endParaRPr lang="fr-FR" b="0" i="0" dirty="0">
              <a:latin typeface="+mj-lt"/>
            </a:endParaRPr>
          </a:p>
        </p:txBody>
      </p:sp>
      <p:sp>
        <p:nvSpPr>
          <p:cNvPr id="27" name="ZoneTexte 26">
            <a:hlinkClick r:id="rId2" action="ppaction://hlinksldjump" tooltip="8 thématiques"/>
          </p:cNvPr>
          <p:cNvSpPr txBox="1"/>
          <p:nvPr userDrawn="1"/>
        </p:nvSpPr>
        <p:spPr>
          <a:xfrm>
            <a:off x="9800051" y="303059"/>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Illustrations en annexe</a:t>
            </a:r>
          </a:p>
        </p:txBody>
      </p:sp>
      <p:sp>
        <p:nvSpPr>
          <p:cNvPr id="20" name="Bouton d’action : accueil 19">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4" name="ZoneTexte 23">
            <a:hlinkClick r:id="rId3"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5" name="Bouton d’action : vide 24">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6" name="ZoneTexte 25">
            <a:hlinkClick r:id="rId4"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1" name="ZoneTexte 30">
            <a:hlinkClick r:id="rId5" action="ppaction://hlinksldjump" tooltip="Les niveaux d'acquisition visées"/>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8" name="ZoneTexte 37">
            <a:hlinkClick r:id="rId6"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39" name="ZoneTexte 38">
            <a:hlinkClick r:id="rId7"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0" name="ZoneTexte 39"/>
          <p:cNvSpPr txBox="1"/>
          <p:nvPr userDrawn="1"/>
        </p:nvSpPr>
        <p:spPr>
          <a:xfrm>
            <a:off x="216613" y="5042943"/>
            <a:ext cx="1507787" cy="26161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EPI</a:t>
            </a:r>
          </a:p>
        </p:txBody>
      </p:sp>
      <p:sp>
        <p:nvSpPr>
          <p:cNvPr id="41" name="ZoneTexte 40">
            <a:hlinkClick r:id="rId8"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2" name="ZoneTexte 41">
            <a:hlinkClick r:id="rId9"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
        <p:nvSpPr>
          <p:cNvPr id="21" name="ZoneTexte 20">
            <a:hlinkClick r:id="rId10" action="ppaction://hlinksldjump" tooltip="Les attendus de fin de cycle"/>
          </p:cNvPr>
          <p:cNvSpPr txBox="1"/>
          <p:nvPr userDrawn="1"/>
        </p:nvSpPr>
        <p:spPr>
          <a:xfrm>
            <a:off x="9720304" y="687841"/>
            <a:ext cx="222836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Afficher les 8 thématiques</a:t>
            </a:r>
          </a:p>
        </p:txBody>
      </p:sp>
    </p:spTree>
    <p:extLst>
      <p:ext uri="{BB962C8B-B14F-4D97-AF65-F5344CB8AC3E}">
        <p14:creationId xmlns:p14="http://schemas.microsoft.com/office/powerpoint/2010/main" val="11260573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enu annexe 1">
    <p:bg>
      <p:bgPr>
        <a:solidFill>
          <a:srgbClr val="B4E686">
            <a:alpha val="10000"/>
          </a:srgbClr>
        </a:solidFill>
        <a:effectLst/>
      </p:bgPr>
    </p:bg>
    <p:spTree>
      <p:nvGrpSpPr>
        <p:cNvPr id="1" name=""/>
        <p:cNvGrpSpPr/>
        <p:nvPr/>
      </p:nvGrpSpPr>
      <p:grpSpPr>
        <a:xfrm>
          <a:off x="0" y="0"/>
          <a:ext cx="0" cy="0"/>
          <a:chOff x="0" y="0"/>
          <a:chExt cx="0" cy="0"/>
        </a:xfrm>
      </p:grpSpPr>
      <p:sp>
        <p:nvSpPr>
          <p:cNvPr id="21" name="ZoneTexte 20"/>
          <p:cNvSpPr txBox="1"/>
          <p:nvPr userDrawn="1"/>
        </p:nvSpPr>
        <p:spPr>
          <a:xfrm>
            <a:off x="1955260" y="377740"/>
            <a:ext cx="9456478" cy="523220"/>
          </a:xfrm>
          <a:prstGeom prst="rect">
            <a:avLst/>
          </a:prstGeom>
          <a:noFill/>
        </p:spPr>
        <p:txBody>
          <a:bodyPr wrap="square" rtlCol="0">
            <a:spAutoFit/>
          </a:bodyPr>
          <a:lstStyle/>
          <a:p>
            <a:r>
              <a:rPr lang="fr-FR" sz="2800" b="0" i="0" dirty="0">
                <a:latin typeface="+mj-lt"/>
              </a:rPr>
              <a:t>La référence aux attendus de fin de cycle des programmes</a:t>
            </a:r>
          </a:p>
        </p:txBody>
      </p:sp>
      <p:sp>
        <p:nvSpPr>
          <p:cNvPr id="3" name="Espace réservé de la date 2"/>
          <p:cNvSpPr>
            <a:spLocks noGrp="1"/>
          </p:cNvSpPr>
          <p:nvPr>
            <p:ph type="dt" sz="half" idx="10"/>
          </p:nvPr>
        </p:nvSpPr>
        <p:spPr>
          <a:xfrm>
            <a:off x="126452" y="6219109"/>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Bouton d'action : Retour 19">
            <a:hlinkClick r:id="" action="ppaction://hlinkshowjump?jump=lastslideviewed" highlightClick="1"/>
          </p:cNvPr>
          <p:cNvSpPr/>
          <p:nvPr userDrawn="1"/>
        </p:nvSpPr>
        <p:spPr>
          <a:xfrm>
            <a:off x="10797702" y="289756"/>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Bouton d’action : accueil 22">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6" name="ZoneTexte 25">
            <a:hlinkClick r:id="rId2"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2" name="Bouton d’action : vide 21">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25" name="ZoneTexte 24">
            <a:extLst>
              <a:ext uri="{FF2B5EF4-FFF2-40B4-BE49-F238E27FC236}">
                <a16:creationId xmlns:a16="http://schemas.microsoft.com/office/drawing/2014/main" id="{643CC26F-8C6F-42C0-8861-0E3336780715}"/>
              </a:ext>
            </a:extLst>
          </p:cNvPr>
          <p:cNvSpPr txBox="1"/>
          <p:nvPr userDrawn="1"/>
        </p:nvSpPr>
        <p:spPr>
          <a:xfrm>
            <a:off x="216613" y="3416525"/>
            <a:ext cx="1507787" cy="430887"/>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Attendus de fin de cycle</a:t>
            </a:r>
          </a:p>
        </p:txBody>
      </p:sp>
      <p:sp>
        <p:nvSpPr>
          <p:cNvPr id="27" name="ZoneTexte 26">
            <a:hlinkClick r:id="rId3" action="ppaction://hlinksldjump" tooltip="Les niveaux d'acquisition visées"/>
            <a:extLst>
              <a:ext uri="{FF2B5EF4-FFF2-40B4-BE49-F238E27FC236}">
                <a16:creationId xmlns:a16="http://schemas.microsoft.com/office/drawing/2014/main" id="{9582FEC5-DBB9-42A7-AC92-EBDD24883E91}"/>
              </a:ext>
            </a:extLst>
          </p:cNvPr>
          <p:cNvSpPr txBox="1"/>
          <p:nvPr userDrawn="1"/>
        </p:nvSpPr>
        <p:spPr>
          <a:xfrm>
            <a:off x="216613" y="3902238"/>
            <a:ext cx="1507787" cy="6001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Niveaux de compétences attendues </a:t>
            </a:r>
            <a:r>
              <a:rPr lang="fr-FR" sz="1100" dirty="0" err="1"/>
              <a:t>soclées</a:t>
            </a:r>
            <a:endParaRPr lang="fr-FR" sz="1200" dirty="0"/>
          </a:p>
        </p:txBody>
      </p:sp>
      <p:sp>
        <p:nvSpPr>
          <p:cNvPr id="31" name="ZoneTexte 30">
            <a:hlinkClick r:id="rId4" action="ppaction://hlinksldjump"/>
            <a:extLst>
              <a:ext uri="{FF2B5EF4-FFF2-40B4-BE49-F238E27FC236}">
                <a16:creationId xmlns:a16="http://schemas.microsoft.com/office/drawing/2014/main" id="{AD1C72C7-B0CC-4CED-9DDA-098EA03A6242}"/>
              </a:ext>
            </a:extLst>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32" name="ZoneTexte 31">
            <a:hlinkClick r:id="rId5" action="ppaction://hlinksldjump" tooltip="Accompagnement personnalisé"/>
            <a:extLst>
              <a:ext uri="{FF2B5EF4-FFF2-40B4-BE49-F238E27FC236}">
                <a16:creationId xmlns:a16="http://schemas.microsoft.com/office/drawing/2014/main" id="{423287CF-F998-4037-96DC-95BB9DF745D2}"/>
              </a:ext>
            </a:extLst>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33" name="ZoneTexte 32">
            <a:hlinkClick r:id="rId6" action="ppaction://hlinksldjump"/>
            <a:extLst>
              <a:ext uri="{FF2B5EF4-FFF2-40B4-BE49-F238E27FC236}">
                <a16:creationId xmlns:a16="http://schemas.microsoft.com/office/drawing/2014/main" id="{52FDD107-14FE-45C0-B57E-160456660788}"/>
              </a:ext>
            </a:extLst>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EPI</a:t>
            </a:r>
          </a:p>
        </p:txBody>
      </p:sp>
      <p:sp>
        <p:nvSpPr>
          <p:cNvPr id="34" name="ZoneTexte 33">
            <a:hlinkClick r:id="rId7" action="ppaction://hlinksldjump" tooltip="Compétences générales"/>
            <a:extLst>
              <a:ext uri="{FF2B5EF4-FFF2-40B4-BE49-F238E27FC236}">
                <a16:creationId xmlns:a16="http://schemas.microsoft.com/office/drawing/2014/main" id="{5EA5AE32-6861-41C8-ACD1-3C6C317022C5}"/>
              </a:ext>
            </a:extLst>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35" name="ZoneTexte 34">
            <a:hlinkClick r:id="rId8" action="ppaction://hlinksldjump" tooltip="Planification des attendus de fin de cycle au regard de la programmation"/>
            <a:extLst>
              <a:ext uri="{FF2B5EF4-FFF2-40B4-BE49-F238E27FC236}">
                <a16:creationId xmlns:a16="http://schemas.microsoft.com/office/drawing/2014/main" id="{4545C2A0-FA34-4D9C-8B7E-F84F01B7D31A}"/>
              </a:ext>
            </a:extLst>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31406515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enu CA1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2239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805119"/>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de compétences attendues </a:t>
            </a:r>
            <a:r>
              <a:rPr lang="fr-FR" sz="1800" b="0" i="0" dirty="0" err="1">
                <a:latin typeface="+mj-lt"/>
              </a:rPr>
              <a:t>soclées</a:t>
            </a:r>
            <a:endParaRPr lang="fr-FR" b="0" i="0" dirty="0">
              <a:latin typeface="+mj-lt"/>
            </a:endParaRP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2" name="ZoneTexte 21">
            <a:hlinkClick r:id="rId2" action="ppaction://hlinksldjump"/>
          </p:cNvPr>
          <p:cNvSpPr txBox="1"/>
          <p:nvPr userDrawn="1"/>
        </p:nvSpPr>
        <p:spPr>
          <a:xfrm>
            <a:off x="9891194"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2</a:t>
            </a:r>
          </a:p>
        </p:txBody>
      </p:sp>
      <p:sp>
        <p:nvSpPr>
          <p:cNvPr id="23" name="ZoneTexte 22">
            <a:hlinkClick r:id="rId3" action="ppaction://hlinksldjump"/>
          </p:cNvPr>
          <p:cNvSpPr txBox="1"/>
          <p:nvPr userDrawn="1"/>
        </p:nvSpPr>
        <p:spPr>
          <a:xfrm>
            <a:off x="10640084"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3</a:t>
            </a:r>
          </a:p>
        </p:txBody>
      </p:sp>
      <p:sp>
        <p:nvSpPr>
          <p:cNvPr id="24" name="ZoneTexte 23">
            <a:hlinkClick r:id="rId3" action="ppaction://hlinksldjump"/>
          </p:cNvPr>
          <p:cNvSpPr txBox="1"/>
          <p:nvPr userDrawn="1"/>
        </p:nvSpPr>
        <p:spPr>
          <a:xfrm>
            <a:off x="11388974"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4</a:t>
            </a:r>
          </a:p>
        </p:txBody>
      </p:sp>
      <p:sp>
        <p:nvSpPr>
          <p:cNvPr id="29" name="ZoneTexte 28">
            <a:hlinkClick r:id="rId4" action="ppaction://hlinksldjump" tooltip="Exemple"/>
          </p:cNvPr>
          <p:cNvSpPr txBox="1"/>
          <p:nvPr userDrawn="1"/>
        </p:nvSpPr>
        <p:spPr>
          <a:xfrm>
            <a:off x="9922744" y="954385"/>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5" name="Bouton d’action : accueil 24">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7" name="ZoneTexte 26">
            <a:hlinkClick r:id="rId5"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8" name="Bouton d’action : vide 27">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9" name="ZoneTexte 38">
            <a:hlinkClick r:id="rId6"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40" name="ZoneTexte 39"/>
          <p:cNvSpPr txBox="1"/>
          <p:nvPr userDrawn="1"/>
        </p:nvSpPr>
        <p:spPr>
          <a:xfrm>
            <a:off x="216613" y="3902238"/>
            <a:ext cx="1507787" cy="6001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de compétences attendues </a:t>
            </a:r>
            <a:r>
              <a:rPr lang="fr-FR" dirty="0" err="1"/>
              <a:t>soclées</a:t>
            </a:r>
            <a:endParaRPr lang="fr-FR" dirty="0"/>
          </a:p>
        </p:txBody>
      </p:sp>
      <p:sp>
        <p:nvSpPr>
          <p:cNvPr id="41" name="ZoneTexte 40">
            <a:hlinkClick r:id="rId7"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42" name="ZoneTexte 41">
            <a:hlinkClick r:id="rId8"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3" name="ZoneTexte 42">
            <a:hlinkClick r:id="rId9"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4" name="ZoneTexte 43">
            <a:hlinkClick r:id="rId10"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5" name="ZoneTexte 44">
            <a:hlinkClick r:id="rId11"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26097118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enu CA2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780204"/>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de compétences attendues </a:t>
            </a:r>
            <a:r>
              <a:rPr lang="fr-FR" sz="1800" b="0" i="0" dirty="0" err="1">
                <a:latin typeface="+mj-lt"/>
              </a:rPr>
              <a:t>soclées</a:t>
            </a:r>
            <a:endParaRPr lang="fr-FR" b="0" i="0" dirty="0">
              <a:latin typeface="+mj-lt"/>
            </a:endParaRP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2" name="ZoneTexte 21">
            <a:hlinkClick r:id="rId2" action="ppaction://hlinksldjump"/>
          </p:cNvPr>
          <p:cNvSpPr txBox="1"/>
          <p:nvPr userDrawn="1"/>
        </p:nvSpPr>
        <p:spPr>
          <a:xfrm>
            <a:off x="9891199"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1</a:t>
            </a:r>
          </a:p>
        </p:txBody>
      </p:sp>
      <p:sp>
        <p:nvSpPr>
          <p:cNvPr id="23" name="ZoneTexte 22">
            <a:hlinkClick r:id="rId3" action="ppaction://hlinksldjump" tooltip="Les attendus de fin de cycle"/>
          </p:cNvPr>
          <p:cNvSpPr txBox="1"/>
          <p:nvPr userDrawn="1"/>
        </p:nvSpPr>
        <p:spPr>
          <a:xfrm>
            <a:off x="10640089"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3</a:t>
            </a:r>
          </a:p>
        </p:txBody>
      </p:sp>
      <p:sp>
        <p:nvSpPr>
          <p:cNvPr id="24" name="ZoneTexte 23">
            <a:hlinkClick r:id="rId4" action="ppaction://hlinksldjump" tooltip="Les attendus de fin de cycle"/>
          </p:cNvPr>
          <p:cNvSpPr txBox="1"/>
          <p:nvPr userDrawn="1"/>
        </p:nvSpPr>
        <p:spPr>
          <a:xfrm>
            <a:off x="11388979" y="442047"/>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4</a:t>
            </a:r>
          </a:p>
        </p:txBody>
      </p:sp>
      <p:sp>
        <p:nvSpPr>
          <p:cNvPr id="25" name="Bouton d’action : accueil 24">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7" name="ZoneTexte 26">
            <a:hlinkClick r:id="rId5"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8" name="Bouton d’action : vide 27">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8" name="ZoneTexte 37">
            <a:hlinkClick r:id="rId6"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9" name="ZoneTexte 38"/>
          <p:cNvSpPr txBox="1"/>
          <p:nvPr userDrawn="1"/>
        </p:nvSpPr>
        <p:spPr>
          <a:xfrm>
            <a:off x="216613" y="3902238"/>
            <a:ext cx="1507787" cy="6001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de compétences attendues </a:t>
            </a:r>
            <a:r>
              <a:rPr lang="fr-FR" dirty="0" err="1"/>
              <a:t>soclées</a:t>
            </a:r>
            <a:endParaRPr lang="fr-FR" dirty="0"/>
          </a:p>
        </p:txBody>
      </p:sp>
      <p:sp>
        <p:nvSpPr>
          <p:cNvPr id="40" name="ZoneTexte 39">
            <a:hlinkClick r:id="rId7"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41" name="ZoneTexte 40">
            <a:hlinkClick r:id="rId8"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2" name="ZoneTexte 41">
            <a:hlinkClick r:id="rId9"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3" name="ZoneTexte 42">
            <a:hlinkClick r:id="rId10"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4" name="ZoneTexte 43">
            <a:hlinkClick r:id="rId11"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14155110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enu CA3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2239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2" name="ZoneTexte 11"/>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13" name="ZoneTexte 12"/>
          <p:cNvSpPr txBox="1"/>
          <p:nvPr userDrawn="1"/>
        </p:nvSpPr>
        <p:spPr>
          <a:xfrm>
            <a:off x="1964987" y="805119"/>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de compétences attendues </a:t>
            </a:r>
            <a:r>
              <a:rPr lang="fr-FR" sz="1800" b="0" i="0" dirty="0" err="1">
                <a:latin typeface="+mj-lt"/>
              </a:rPr>
              <a:t>soclées</a:t>
            </a:r>
            <a:endParaRPr lang="fr-FR" b="0" i="0" dirty="0">
              <a:latin typeface="+mj-lt"/>
            </a:endParaRP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2" name="ZoneTexte 21">
            <a:hlinkClick r:id="rId2" action="ppaction://hlinksldjump"/>
          </p:cNvPr>
          <p:cNvSpPr txBox="1"/>
          <p:nvPr userDrawn="1"/>
        </p:nvSpPr>
        <p:spPr>
          <a:xfrm>
            <a:off x="9907240"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1</a:t>
            </a:r>
          </a:p>
        </p:txBody>
      </p:sp>
      <p:sp>
        <p:nvSpPr>
          <p:cNvPr id="23" name="ZoneTexte 22">
            <a:hlinkClick r:id="rId3" action="ppaction://hlinksldjump" tooltip="Les attendus de fin de cycle"/>
          </p:cNvPr>
          <p:cNvSpPr txBox="1"/>
          <p:nvPr userDrawn="1"/>
        </p:nvSpPr>
        <p:spPr>
          <a:xfrm>
            <a:off x="10656130"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2</a:t>
            </a:r>
          </a:p>
        </p:txBody>
      </p:sp>
      <p:sp>
        <p:nvSpPr>
          <p:cNvPr id="24" name="ZoneTexte 23">
            <a:hlinkClick r:id="rId4" action="ppaction://hlinksldjump" tooltip="Les attendus de fin de cycle"/>
          </p:cNvPr>
          <p:cNvSpPr txBox="1"/>
          <p:nvPr userDrawn="1"/>
        </p:nvSpPr>
        <p:spPr>
          <a:xfrm>
            <a:off x="11405020"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4</a:t>
            </a:r>
          </a:p>
        </p:txBody>
      </p:sp>
      <p:sp>
        <p:nvSpPr>
          <p:cNvPr id="25" name="Bouton d’action : accueil 24">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7" name="ZoneTexte 26">
            <a:hlinkClick r:id="rId5"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8" name="Bouton d’action : vide 27">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8" name="ZoneTexte 37">
            <a:hlinkClick r:id="rId6"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9" name="ZoneTexte 38"/>
          <p:cNvSpPr txBox="1"/>
          <p:nvPr userDrawn="1"/>
        </p:nvSpPr>
        <p:spPr>
          <a:xfrm>
            <a:off x="216613" y="3902238"/>
            <a:ext cx="1507787" cy="6001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de compétences attendues </a:t>
            </a:r>
            <a:r>
              <a:rPr lang="fr-FR" dirty="0" err="1"/>
              <a:t>soclées</a:t>
            </a:r>
            <a:endParaRPr lang="fr-FR" dirty="0"/>
          </a:p>
        </p:txBody>
      </p:sp>
      <p:sp>
        <p:nvSpPr>
          <p:cNvPr id="40" name="ZoneTexte 39">
            <a:hlinkClick r:id="rId7"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41" name="ZoneTexte 40">
            <a:hlinkClick r:id="rId8"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2" name="ZoneTexte 41">
            <a:hlinkClick r:id="rId9"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3" name="ZoneTexte 42">
            <a:hlinkClick r:id="rId10"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4" name="ZoneTexte 43">
            <a:hlinkClick r:id="rId11"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3953276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enu CA4 Niveaux d'acquisition">
    <p:bg>
      <p:bgPr>
        <a:solidFill>
          <a:schemeClr val="accent6">
            <a:lumMod val="60000"/>
            <a:lumOff val="40000"/>
            <a:alpha val="10000"/>
          </a:schemeClr>
        </a:solidFill>
        <a:effectLst/>
      </p:bgPr>
    </p:bg>
    <p:spTree>
      <p:nvGrpSpPr>
        <p:cNvPr id="1" name=""/>
        <p:cNvGrpSpPr/>
        <p:nvPr/>
      </p:nvGrpSpPr>
      <p:grpSpPr>
        <a:xfrm>
          <a:off x="0" y="0"/>
          <a:ext cx="0" cy="0"/>
          <a:chOff x="0" y="0"/>
          <a:chExt cx="0" cy="0"/>
        </a:xfrm>
      </p:grpSpPr>
      <p:sp>
        <p:nvSpPr>
          <p:cNvPr id="12" name="ZoneTexte 11"/>
          <p:cNvSpPr txBox="1"/>
          <p:nvPr userDrawn="1"/>
        </p:nvSpPr>
        <p:spPr>
          <a:xfrm>
            <a:off x="1950664"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22398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50664" y="805119"/>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de compétences attendues </a:t>
            </a:r>
            <a:r>
              <a:rPr lang="fr-FR" sz="1800" b="0" i="0" dirty="0" err="1">
                <a:latin typeface="+mj-lt"/>
              </a:rPr>
              <a:t>soclées</a:t>
            </a:r>
            <a:endParaRPr lang="fr-FR" b="0" i="0" dirty="0">
              <a:latin typeface="+mj-lt"/>
            </a:endParaRP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 name="Espace réservé du tableau 6"/>
          <p:cNvSpPr>
            <a:spLocks noGrp="1"/>
          </p:cNvSpPr>
          <p:nvPr>
            <p:ph type="tbl" sz="quarter" idx="13"/>
          </p:nvPr>
        </p:nvSpPr>
        <p:spPr>
          <a:xfrm>
            <a:off x="2159000" y="1420813"/>
            <a:ext cx="9805988" cy="49260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22" name="ZoneTexte 21">
            <a:hlinkClick r:id="rId2" action="ppaction://hlinksldjump"/>
          </p:cNvPr>
          <p:cNvSpPr txBox="1"/>
          <p:nvPr userDrawn="1"/>
        </p:nvSpPr>
        <p:spPr>
          <a:xfrm>
            <a:off x="9891202"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1</a:t>
            </a:r>
          </a:p>
        </p:txBody>
      </p:sp>
      <p:sp>
        <p:nvSpPr>
          <p:cNvPr id="23" name="ZoneTexte 22">
            <a:hlinkClick r:id="rId3" action="ppaction://hlinksldjump" tooltip="Les attendus de fin de cycle"/>
          </p:cNvPr>
          <p:cNvSpPr txBox="1"/>
          <p:nvPr userDrawn="1"/>
        </p:nvSpPr>
        <p:spPr>
          <a:xfrm>
            <a:off x="10640092" y="445955"/>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2</a:t>
            </a:r>
          </a:p>
        </p:txBody>
      </p:sp>
      <p:sp>
        <p:nvSpPr>
          <p:cNvPr id="24" name="ZoneTexte 23">
            <a:hlinkClick r:id="rId4" action="ppaction://hlinksldjump" tooltip="Les attendus de fin de cycle"/>
          </p:cNvPr>
          <p:cNvSpPr txBox="1"/>
          <p:nvPr userDrawn="1"/>
        </p:nvSpPr>
        <p:spPr>
          <a:xfrm>
            <a:off x="11388982" y="441650"/>
            <a:ext cx="604598"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CA 3</a:t>
            </a:r>
          </a:p>
        </p:txBody>
      </p:sp>
      <p:sp>
        <p:nvSpPr>
          <p:cNvPr id="25" name="Bouton d’action : accueil 24">
            <a:hlinkClick r:id="" action="ppaction://hlinkshowjump?jump=firstslide" highlightClick="1"/>
          </p:cNvPr>
          <p:cNvSpPr/>
          <p:nvPr userDrawn="1"/>
        </p:nvSpPr>
        <p:spPr>
          <a:xfrm>
            <a:off x="739302" y="1182040"/>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userDrawn="1"/>
        </p:nvSpPr>
        <p:spPr>
          <a:xfrm>
            <a:off x="68400" y="1559243"/>
            <a:ext cx="1656000" cy="43088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sz="1100" dirty="0"/>
              <a:t>Parcours de formation</a:t>
            </a:r>
            <a:endParaRPr lang="fr-FR" dirty="0"/>
          </a:p>
        </p:txBody>
      </p:sp>
      <p:sp>
        <p:nvSpPr>
          <p:cNvPr id="27" name="ZoneTexte 26">
            <a:hlinkClick r:id="rId5" action="ppaction://hlinksldjump" tooltip="Retour"/>
          </p:cNvPr>
          <p:cNvSpPr txBox="1"/>
          <p:nvPr userDrawn="1"/>
        </p:nvSpPr>
        <p:spPr>
          <a:xfrm>
            <a:off x="68400" y="5509790"/>
            <a:ext cx="1576800" cy="26161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Retour</a:t>
            </a:r>
            <a:endParaRPr lang="fr-FR" sz="1400" dirty="0"/>
          </a:p>
        </p:txBody>
      </p:sp>
      <p:sp>
        <p:nvSpPr>
          <p:cNvPr id="28" name="Bouton d’action : vide 27">
            <a:hlinkClick r:id="" action="ppaction://hlinkshowjump?jump=endshow" highlightClick="1"/>
          </p:cNvPr>
          <p:cNvSpPr/>
          <p:nvPr userDrawn="1"/>
        </p:nvSpPr>
        <p:spPr>
          <a:xfrm>
            <a:off x="68400" y="5860971"/>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8" name="ZoneTexte 37">
            <a:hlinkClick r:id="rId6" action="ppaction://hlinksldjump" tooltip="Planification des attendus de fin de cycle au regard de la programmation"/>
          </p:cNvPr>
          <p:cNvSpPr txBox="1"/>
          <p:nvPr userDrawn="1"/>
        </p:nvSpPr>
        <p:spPr>
          <a:xfrm>
            <a:off x="216613" y="3416525"/>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Attendus de fin de cycle</a:t>
            </a:r>
            <a:endParaRPr lang="fr-FR" sz="1200" dirty="0"/>
          </a:p>
        </p:txBody>
      </p:sp>
      <p:sp>
        <p:nvSpPr>
          <p:cNvPr id="39" name="ZoneTexte 38"/>
          <p:cNvSpPr txBox="1"/>
          <p:nvPr userDrawn="1"/>
        </p:nvSpPr>
        <p:spPr>
          <a:xfrm>
            <a:off x="216613" y="3902238"/>
            <a:ext cx="1507787" cy="6001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1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Niveaux de compétences attendues </a:t>
            </a:r>
            <a:r>
              <a:rPr lang="fr-FR" dirty="0" err="1"/>
              <a:t>soclées</a:t>
            </a:r>
            <a:endParaRPr lang="fr-FR" dirty="0"/>
          </a:p>
        </p:txBody>
      </p:sp>
      <p:sp>
        <p:nvSpPr>
          <p:cNvPr id="40" name="ZoneTexte 39">
            <a:hlinkClick r:id="rId7" action="ppaction://hlinksldjump"/>
          </p:cNvPr>
          <p:cNvSpPr txBox="1"/>
          <p:nvPr userDrawn="1"/>
        </p:nvSpPr>
        <p:spPr>
          <a:xfrm>
            <a:off x="216613" y="3100089"/>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100" b="0" i="0">
                <a:latin typeface="Arial" panose="020B0604020202020204" pitchFamily="34" charset="0"/>
                <a:cs typeface="Arial" panose="020B0604020202020204" pitchFamily="34" charset="0"/>
              </a:defRPr>
            </a:lvl1pPr>
          </a:lstStyle>
          <a:p>
            <a:pPr lvl="0"/>
            <a:r>
              <a:rPr lang="fr-FR" dirty="0"/>
              <a:t>Parcours éducatifs</a:t>
            </a:r>
          </a:p>
        </p:txBody>
      </p:sp>
      <p:sp>
        <p:nvSpPr>
          <p:cNvPr id="41" name="ZoneTexte 40">
            <a:hlinkClick r:id="rId8" action="ppaction://hlinksldjump" tooltip="Accompagnement personnalisé"/>
          </p:cNvPr>
          <p:cNvSpPr txBox="1"/>
          <p:nvPr userDrawn="1"/>
        </p:nvSpPr>
        <p:spPr>
          <a:xfrm>
            <a:off x="216613" y="4557228"/>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Accompagnement personnalisé</a:t>
            </a:r>
            <a:endParaRPr lang="fr-FR" sz="1200" dirty="0"/>
          </a:p>
        </p:txBody>
      </p:sp>
      <p:sp>
        <p:nvSpPr>
          <p:cNvPr id="42" name="ZoneTexte 41">
            <a:hlinkClick r:id="rId9" action="ppaction://hlinksldjump" tooltip="EPI"/>
          </p:cNvPr>
          <p:cNvSpPr txBox="1"/>
          <p:nvPr userDrawn="1"/>
        </p:nvSpPr>
        <p:spPr>
          <a:xfrm>
            <a:off x="216613" y="5042943"/>
            <a:ext cx="1507787" cy="26161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EPI</a:t>
            </a:r>
            <a:endParaRPr lang="fr-FR" sz="1200" dirty="0"/>
          </a:p>
        </p:txBody>
      </p:sp>
      <p:sp>
        <p:nvSpPr>
          <p:cNvPr id="43" name="ZoneTexte 42">
            <a:hlinkClick r:id="rId10" action="ppaction://hlinksldjump" tooltip="Compétences générales"/>
          </p:cNvPr>
          <p:cNvSpPr txBox="1"/>
          <p:nvPr userDrawn="1"/>
        </p:nvSpPr>
        <p:spPr>
          <a:xfrm>
            <a:off x="216613" y="2614376"/>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sz="1100" dirty="0"/>
              <a:t>Compétences générales</a:t>
            </a:r>
            <a:endParaRPr lang="fr-FR" sz="1050" dirty="0"/>
          </a:p>
        </p:txBody>
      </p:sp>
      <p:sp>
        <p:nvSpPr>
          <p:cNvPr id="44" name="ZoneTexte 43">
            <a:hlinkClick r:id="rId11" action="ppaction://hlinksldjump" tooltip="Planification des attendus de fin de cycle au regard de la programmation"/>
          </p:cNvPr>
          <p:cNvSpPr txBox="1"/>
          <p:nvPr userDrawn="1"/>
        </p:nvSpPr>
        <p:spPr>
          <a:xfrm>
            <a:off x="216613" y="2128663"/>
            <a:ext cx="1507787" cy="430887"/>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100" dirty="0"/>
              <a:t>Caractéristiques de nos élèves</a:t>
            </a:r>
            <a:endParaRPr lang="fr-FR" sz="1200" dirty="0"/>
          </a:p>
        </p:txBody>
      </p:sp>
    </p:spTree>
    <p:extLst>
      <p:ext uri="{BB962C8B-B14F-4D97-AF65-F5344CB8AC3E}">
        <p14:creationId xmlns:p14="http://schemas.microsoft.com/office/powerpoint/2010/main" val="35183898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Menu referentiels evaluation">
    <p:bg>
      <p:bgPr>
        <a:solidFill>
          <a:schemeClr val="accent4">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a:hlinkClick r:id="rId2"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1" name="ZoneTexte 10"/>
          <p:cNvSpPr txBox="1"/>
          <p:nvPr userDrawn="1"/>
        </p:nvSpPr>
        <p:spPr>
          <a:xfrm>
            <a:off x="57760" y="41606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Référentiels d’évaluation</a:t>
            </a:r>
          </a:p>
        </p:txBody>
      </p:sp>
      <p:sp>
        <p:nvSpPr>
          <p:cNvPr id="13" name="ZoneTexte 12">
            <a:hlinkClick r:id="rId3"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4" name="ZoneTexte 13">
            <a:hlinkClick r:id="rId4" action="ppaction://hlinksldjump" tooltip="Annexe(s)"/>
          </p:cNvPr>
          <p:cNvSpPr txBox="1"/>
          <p:nvPr userDrawn="1"/>
        </p:nvSpPr>
        <p:spPr>
          <a:xfrm>
            <a:off x="68072" y="5387708"/>
            <a:ext cx="1575896"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Annexe(s)</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964987" y="272374"/>
            <a:ext cx="9844392" cy="646331"/>
          </a:xfrm>
          <a:prstGeom prst="rect">
            <a:avLst/>
          </a:prstGeom>
          <a:noFill/>
        </p:spPr>
        <p:txBody>
          <a:bodyPr wrap="square" rtlCol="0">
            <a:spAutoFit/>
          </a:bodyPr>
          <a:lstStyle/>
          <a:p>
            <a:r>
              <a:rPr lang="fr-FR" sz="3600" b="0" i="0" dirty="0">
                <a:latin typeface="+mj-lt"/>
              </a:rPr>
              <a:t>ÉVALUER : Les référentiels d’évaluation</a:t>
            </a:r>
          </a:p>
        </p:txBody>
      </p:sp>
      <p:sp>
        <p:nvSpPr>
          <p:cNvPr id="22" name="ZoneTexte 21">
            <a:hlinkClick r:id="rId5" action="ppaction://hlinksldjump"/>
          </p:cNvPr>
          <p:cNvSpPr txBox="1"/>
          <p:nvPr userDrawn="1"/>
        </p:nvSpPr>
        <p:spPr>
          <a:xfrm>
            <a:off x="3735871" y="1245292"/>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a:scene3d>
            <a:camera prst="orthographicFront"/>
            <a:lightRig rig="threePt" dir="t"/>
          </a:scene3d>
          <a:sp3d>
            <a:bevelT/>
          </a:sp3d>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2800" b="0" i="0" dirty="0">
                <a:latin typeface="+mj-lt"/>
              </a:rPr>
              <a:t>Afficher le premier référentiel</a:t>
            </a:r>
          </a:p>
        </p:txBody>
      </p:sp>
      <p:sp>
        <p:nvSpPr>
          <p:cNvPr id="7" name="ZoneTexte 6"/>
          <p:cNvSpPr txBox="1"/>
          <p:nvPr userDrawn="1"/>
        </p:nvSpPr>
        <p:spPr>
          <a:xfrm>
            <a:off x="3492671" y="1999649"/>
            <a:ext cx="6588886" cy="646331"/>
          </a:xfrm>
          <a:prstGeom prst="rect">
            <a:avLst/>
          </a:prstGeom>
          <a:noFill/>
        </p:spPr>
        <p:txBody>
          <a:bodyPr wrap="square" rtlCol="0">
            <a:spAutoFit/>
          </a:bodyPr>
          <a:lstStyle/>
          <a:p>
            <a:pPr algn="ctr"/>
            <a:r>
              <a:rPr lang="fr-FR" dirty="0">
                <a:solidFill>
                  <a:srgbClr val="FF0000"/>
                </a:solidFill>
              </a:rPr>
              <a:t>Tous les référentiels créés et placés à la suite du premier seront accessibles à partir de celui qui est affiché  à l’aide des flèches</a:t>
            </a:r>
          </a:p>
        </p:txBody>
      </p:sp>
      <p:grpSp>
        <p:nvGrpSpPr>
          <p:cNvPr id="26" name="Groupe 25"/>
          <p:cNvGrpSpPr/>
          <p:nvPr userDrawn="1"/>
        </p:nvGrpSpPr>
        <p:grpSpPr>
          <a:xfrm>
            <a:off x="9747116" y="2299171"/>
            <a:ext cx="918048" cy="346809"/>
            <a:chOff x="9597147" y="443405"/>
            <a:chExt cx="1064368" cy="401546"/>
          </a:xfrm>
        </p:grpSpPr>
        <p:sp>
          <p:nvSpPr>
            <p:cNvPr id="27" name="Bouton d’action : retour ou précédent 26">
              <a:hlinkClick r:id="" action="ppaction://noaction"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Bouton d’action : avant ou précédent 27">
              <a:hlinkClick r:id="" action="ppaction://noaction"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9" name="ZoneTexte 28"/>
          <p:cNvSpPr txBox="1"/>
          <p:nvPr userDrawn="1"/>
        </p:nvSpPr>
        <p:spPr>
          <a:xfrm>
            <a:off x="2055824" y="2720458"/>
            <a:ext cx="6824016" cy="3970318"/>
          </a:xfrm>
          <a:prstGeom prst="rect">
            <a:avLst/>
          </a:prstGeom>
          <a:noFill/>
        </p:spPr>
        <p:txBody>
          <a:bodyPr wrap="square" rtlCol="0">
            <a:spAutoFit/>
          </a:bodyPr>
          <a:lstStyle/>
          <a:p>
            <a:pPr algn="l"/>
            <a:r>
              <a:rPr lang="fr-FR" dirty="0">
                <a:solidFill>
                  <a:schemeClr val="tx1"/>
                </a:solidFill>
              </a:rPr>
              <a:t>Méthode pour créer une nouvelle diapo avec la mise en forme appropriée et l’interactivité conservée :</a:t>
            </a:r>
          </a:p>
          <a:p>
            <a:pPr algn="l"/>
            <a:r>
              <a:rPr lang="fr-FR" dirty="0">
                <a:solidFill>
                  <a:schemeClr val="tx1"/>
                </a:solidFill>
              </a:rPr>
              <a:t>1. Passez en « mode écriture » puis dupliquez la diapositive du premier référentiel, de préférence lorsqu’elle est encore vierge, pour disposer de la mise en forme originale.</a:t>
            </a:r>
          </a:p>
          <a:p>
            <a:pPr algn="l"/>
            <a:endParaRPr lang="fr-FR" dirty="0">
              <a:solidFill>
                <a:schemeClr val="tx1"/>
              </a:solidFill>
            </a:endParaRPr>
          </a:p>
          <a:p>
            <a:pPr algn="l"/>
            <a:r>
              <a:rPr lang="fr-FR" dirty="0">
                <a:solidFill>
                  <a:schemeClr val="tx1"/>
                </a:solidFill>
              </a:rPr>
              <a:t>2. Dans le volet des diapositives, à gauche de l’écran, sélectionnez d’un clic de souris la diapo du premier référentiel</a:t>
            </a:r>
          </a:p>
          <a:p>
            <a:pPr algn="l"/>
            <a:endParaRPr lang="fr-FR" dirty="0">
              <a:solidFill>
                <a:schemeClr val="tx1"/>
              </a:solidFill>
            </a:endParaRPr>
          </a:p>
          <a:p>
            <a:pPr algn="l"/>
            <a:r>
              <a:rPr lang="fr-FR" dirty="0">
                <a:solidFill>
                  <a:schemeClr val="tx1"/>
                </a:solidFill>
              </a:rPr>
              <a:t>3. Faire un clic droit sur la diapo sélectionnée et choisir « Dupliquer la diapositive », la nouvelle se placera à la suite du premier référentiel.</a:t>
            </a:r>
          </a:p>
          <a:p>
            <a:pPr algn="l"/>
            <a:endParaRPr lang="fr-FR" dirty="0">
              <a:solidFill>
                <a:schemeClr val="tx1"/>
              </a:solidFill>
            </a:endParaRPr>
          </a:p>
          <a:p>
            <a:pPr algn="l"/>
            <a:r>
              <a:rPr lang="fr-FR" dirty="0">
                <a:solidFill>
                  <a:schemeClr val="tx1"/>
                </a:solidFill>
              </a:rPr>
              <a:t>4. Complétez le premier référentiel, et procédez ainsi de suite pour les différentes activités.</a:t>
            </a:r>
          </a:p>
        </p:txBody>
      </p:sp>
      <p:sp>
        <p:nvSpPr>
          <p:cNvPr id="36" name="Bouton d’action : vide 35">
            <a:hlinkClick r:id="" action="ppaction://hlinkshowjump?jump=endshow" highlightClick="1"/>
          </p:cNvPr>
          <p:cNvSpPr/>
          <p:nvPr userDrawn="1"/>
        </p:nvSpPr>
        <p:spPr>
          <a:xfrm>
            <a:off x="5190594" y="3976798"/>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31" name="ZoneTexte 30">
            <a:hlinkClick r:id="rId6" action="ppaction://hlinksldjump" tooltip="Présentation"/>
          </p:cNvPr>
          <p:cNvSpPr txBox="1"/>
          <p:nvPr userDrawn="1"/>
        </p:nvSpPr>
        <p:spPr>
          <a:xfrm>
            <a:off x="68080" y="1561720"/>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33" name="Bouton d’action : accueil 32">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a:hlinkClick r:id="rId7"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40" name="ZoneTexte 39">
            <a:hlinkClick r:id="rId8"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pic>
        <p:nvPicPr>
          <p:cNvPr id="2" name="Image 1"/>
          <p:cNvPicPr>
            <a:picLocks noChangeAspect="1"/>
          </p:cNvPicPr>
          <p:nvPr userDrawn="1"/>
        </p:nvPicPr>
        <p:blipFill>
          <a:blip r:embed="rId9"/>
          <a:stretch>
            <a:fillRect/>
          </a:stretch>
        </p:blipFill>
        <p:spPr>
          <a:xfrm>
            <a:off x="8941842" y="2758104"/>
            <a:ext cx="3067050" cy="3324225"/>
          </a:xfrm>
          <a:prstGeom prst="rect">
            <a:avLst/>
          </a:prstGeom>
        </p:spPr>
      </p:pic>
      <p:cxnSp>
        <p:nvCxnSpPr>
          <p:cNvPr id="32" name="Connecteur droit avec flèche 31"/>
          <p:cNvCxnSpPr>
            <a:cxnSpLocks/>
          </p:cNvCxnSpPr>
          <p:nvPr userDrawn="1"/>
        </p:nvCxnSpPr>
        <p:spPr>
          <a:xfrm>
            <a:off x="8409476" y="4705617"/>
            <a:ext cx="692787" cy="0"/>
          </a:xfrm>
          <a:prstGeom prst="straightConnector1">
            <a:avLst/>
          </a:prstGeom>
          <a:ln w="476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a:cxnSpLocks/>
          </p:cNvCxnSpPr>
          <p:nvPr userDrawn="1"/>
        </p:nvCxnSpPr>
        <p:spPr>
          <a:xfrm flipV="1">
            <a:off x="8568329" y="5271638"/>
            <a:ext cx="623022" cy="350196"/>
          </a:xfrm>
          <a:prstGeom prst="straightConnector1">
            <a:avLst/>
          </a:prstGeom>
          <a:ln w="476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0" name="ZoneTexte 29">
            <a:hlinkClick r:id="rId10"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Tree>
    <p:extLst>
      <p:ext uri="{BB962C8B-B14F-4D97-AF65-F5344CB8AC3E}">
        <p14:creationId xmlns:p14="http://schemas.microsoft.com/office/powerpoint/2010/main" val="85981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CFC6E1B-2AD0-4899-9612-27365A42146B}" type="datetime1">
              <a:rPr lang="fr-FR" smtClean="0"/>
              <a:t>03/07/2017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9993874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enu EX1 referentiels evaluation">
    <p:bg>
      <p:bgPr>
        <a:solidFill>
          <a:schemeClr val="accent4">
            <a:alpha val="10000"/>
          </a:schemeClr>
        </a:solidFill>
        <a:effectLst/>
      </p:bgPr>
    </p:bg>
    <p:spTree>
      <p:nvGrpSpPr>
        <p:cNvPr id="1" name=""/>
        <p:cNvGrpSpPr/>
        <p:nvPr/>
      </p:nvGrpSpPr>
      <p:grpSpPr>
        <a:xfrm>
          <a:off x="0" y="0"/>
          <a:ext cx="0" cy="0"/>
          <a:chOff x="0" y="0"/>
          <a:chExt cx="0" cy="0"/>
        </a:xfrm>
      </p:grpSpPr>
      <p:sp>
        <p:nvSpPr>
          <p:cNvPr id="30" name="Espace réservé du tableau 29"/>
          <p:cNvSpPr>
            <a:spLocks noGrp="1"/>
          </p:cNvSpPr>
          <p:nvPr>
            <p:ph type="tbl" sz="quarter" idx="14"/>
          </p:nvPr>
        </p:nvSpPr>
        <p:spPr>
          <a:xfrm>
            <a:off x="1987550" y="709613"/>
            <a:ext cx="9967913" cy="5705475"/>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Référentiels d’évaluation</a:t>
            </a:r>
          </a:p>
        </p:txBody>
      </p:sp>
      <p:sp>
        <p:nvSpPr>
          <p:cNvPr id="22" name="ZoneTexte 21">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pSp>
        <p:nvGrpSpPr>
          <p:cNvPr id="6" name="Groupe 5"/>
          <p:cNvGrpSpPr/>
          <p:nvPr userDrawn="1"/>
        </p:nvGrpSpPr>
        <p:grpSpPr>
          <a:xfrm>
            <a:off x="10667018" y="152931"/>
            <a:ext cx="1064368" cy="401546"/>
            <a:chOff x="9597147" y="443405"/>
            <a:chExt cx="1064368" cy="401546"/>
          </a:xfrm>
        </p:grpSpPr>
        <p:sp>
          <p:nvSpPr>
            <p:cNvPr id="2" name="Bouton d’action : retour ou précédent 1">
              <a:hlinkClick r:id="" action="ppaction://hlinkshowjump?jump=previousslide"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outon d’action : avant ou précédent 4">
              <a:hlinkClick r:id="" action="ppaction://hlinkshowjump?jump=nextslide"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31" name="ZoneTexte 30"/>
          <p:cNvSpPr txBox="1"/>
          <p:nvPr userDrawn="1"/>
        </p:nvSpPr>
        <p:spPr>
          <a:xfrm>
            <a:off x="195395" y="2480336"/>
            <a:ext cx="1402009" cy="2631490"/>
          </a:xfrm>
          <a:prstGeom prst="rect">
            <a:avLst/>
          </a:prstGeom>
          <a:noFill/>
        </p:spPr>
        <p:txBody>
          <a:bodyPr wrap="square" rtlCol="0">
            <a:spAutoFit/>
          </a:bodyPr>
          <a:lstStyle/>
          <a:p>
            <a:r>
              <a:rPr lang="fr-FR" sz="1100" dirty="0"/>
              <a:t>Les lignes du tableau correspondantes aux domaines non nécessaires peuvent être supprimées.</a:t>
            </a:r>
          </a:p>
          <a:p>
            <a:r>
              <a:rPr lang="fr-FR" sz="1100" b="1" dirty="0"/>
              <a:t>Se placer dans une cellule de la ligne</a:t>
            </a:r>
            <a:r>
              <a:rPr lang="fr-FR" sz="1100" dirty="0"/>
              <a:t>, effectuer un </a:t>
            </a:r>
            <a:r>
              <a:rPr lang="fr-FR" sz="1100" b="1" dirty="0"/>
              <a:t>clic droit</a:t>
            </a:r>
            <a:r>
              <a:rPr lang="fr-FR" sz="1100" dirty="0"/>
              <a:t> et choisir « </a:t>
            </a:r>
            <a:r>
              <a:rPr lang="fr-FR" sz="1100" b="1" dirty="0"/>
              <a:t>Supprimer</a:t>
            </a:r>
            <a:r>
              <a:rPr lang="fr-FR" sz="1100" dirty="0"/>
              <a:t> », puis « </a:t>
            </a:r>
            <a:r>
              <a:rPr lang="fr-FR" sz="1100" b="1" dirty="0"/>
              <a:t>Supprimer les lignes</a:t>
            </a:r>
            <a:r>
              <a:rPr lang="fr-FR" sz="1100" dirty="0"/>
              <a:t> ».</a:t>
            </a:r>
          </a:p>
          <a:p>
            <a:r>
              <a:rPr lang="fr-FR" sz="1100" dirty="0"/>
              <a:t>La ligne correspondante est supprimée !</a:t>
            </a:r>
          </a:p>
        </p:txBody>
      </p:sp>
      <p:sp>
        <p:nvSpPr>
          <p:cNvPr id="18" name="ZoneTexte 17"/>
          <p:cNvSpPr txBox="1"/>
          <p:nvPr userDrawn="1"/>
        </p:nvSpPr>
        <p:spPr>
          <a:xfrm>
            <a:off x="1892842" y="61316"/>
            <a:ext cx="1862036" cy="584775"/>
          </a:xfrm>
          <a:prstGeom prst="rect">
            <a:avLst/>
          </a:prstGeom>
          <a:noFill/>
        </p:spPr>
        <p:txBody>
          <a:bodyPr wrap="square" rtlCol="0">
            <a:spAutoFit/>
          </a:bodyPr>
          <a:lstStyle/>
          <a:p>
            <a:r>
              <a:rPr lang="fr-FR" sz="3200" b="0" i="0" dirty="0">
                <a:latin typeface="+mj-lt"/>
              </a:rPr>
              <a:t>ÉVALUER :</a:t>
            </a:r>
          </a:p>
        </p:txBody>
      </p:sp>
      <p:sp>
        <p:nvSpPr>
          <p:cNvPr id="29" name="Espace réservé du texte 5"/>
          <p:cNvSpPr>
            <a:spLocks noGrp="1"/>
          </p:cNvSpPr>
          <p:nvPr>
            <p:ph type="body" sz="quarter" idx="13" hasCustomPrompt="1"/>
          </p:nvPr>
        </p:nvSpPr>
        <p:spPr>
          <a:xfrm>
            <a:off x="3671599" y="120462"/>
            <a:ext cx="6599813" cy="470196"/>
          </a:xfrm>
        </p:spPr>
        <p:txBody>
          <a:bodyPr anchor="ctr" anchorCtr="0">
            <a:normAutofit/>
          </a:bodyPr>
          <a:lstStyle>
            <a:lvl1pPr marL="0" indent="0">
              <a:buNone/>
              <a:defRPr sz="2000" b="1">
                <a:latin typeface="+mj-lt"/>
              </a:defRPr>
            </a:lvl1pPr>
            <a:lvl5pPr marL="1828800" indent="0">
              <a:buNone/>
              <a:defRPr/>
            </a:lvl5pPr>
          </a:lstStyle>
          <a:p>
            <a:pPr lvl="0"/>
            <a:r>
              <a:rPr lang="fr-FR" dirty="0"/>
              <a:t>Référentiel (cliquer dans la zone et saisir le nom de l’activité) !</a:t>
            </a:r>
          </a:p>
        </p:txBody>
      </p:sp>
    </p:spTree>
    <p:extLst>
      <p:ext uri="{BB962C8B-B14F-4D97-AF65-F5344CB8AC3E}">
        <p14:creationId xmlns:p14="http://schemas.microsoft.com/office/powerpoint/2010/main" val="7477713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Menu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a:hlinkClick r:id="rId2"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2" name="ZoneTexte 11"/>
          <p:cNvSpPr txBox="1"/>
          <p:nvPr userDrawn="1"/>
        </p:nvSpPr>
        <p:spPr>
          <a:xfrm>
            <a:off x="68072" y="3168899"/>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Projet AS</a:t>
            </a:r>
          </a:p>
        </p:txBody>
      </p:sp>
      <p:sp>
        <p:nvSpPr>
          <p:cNvPr id="13" name="ZoneTexte 12">
            <a:hlinkClick r:id="rId3"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4" name="ZoneTexte 13">
            <a:hlinkClick r:id="rId4" action="ppaction://hlinksldjump" tooltip="Annexe(s)"/>
          </p:cNvPr>
          <p:cNvSpPr txBox="1"/>
          <p:nvPr userDrawn="1"/>
        </p:nvSpPr>
        <p:spPr>
          <a:xfrm>
            <a:off x="68072" y="5387708"/>
            <a:ext cx="1575896"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Annexe(s)</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9988685" cy="584775"/>
          </a:xfrm>
          <a:prstGeom prst="rect">
            <a:avLst/>
          </a:prstGeom>
          <a:noFill/>
        </p:spPr>
        <p:txBody>
          <a:bodyPr wrap="square" rtlCol="0">
            <a:spAutoFit/>
          </a:bodyPr>
          <a:lstStyle/>
          <a:p>
            <a:r>
              <a:rPr lang="fr-FR" sz="3200" b="0" i="0" dirty="0">
                <a:latin typeface="+mj-lt"/>
              </a:rPr>
              <a:t>TRANSFORMER : Le projet d’AS</a:t>
            </a:r>
          </a:p>
        </p:txBody>
      </p:sp>
      <p:sp>
        <p:nvSpPr>
          <p:cNvPr id="22" name="ZoneTexte 21">
            <a:hlinkClick r:id="rId5" action="ppaction://hlinksldjump"/>
          </p:cNvPr>
          <p:cNvSpPr txBox="1"/>
          <p:nvPr userDrawn="1"/>
        </p:nvSpPr>
        <p:spPr>
          <a:xfrm>
            <a:off x="3339812" y="3229135"/>
            <a:ext cx="7992910"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2. Le projet AS dans l’acquisition du socle </a:t>
            </a:r>
          </a:p>
        </p:txBody>
      </p:sp>
      <p:sp>
        <p:nvSpPr>
          <p:cNvPr id="23" name="ZoneTexte 22">
            <a:hlinkClick r:id="rId6" action="ppaction://hlinksldjump"/>
          </p:cNvPr>
          <p:cNvSpPr txBox="1"/>
          <p:nvPr userDrawn="1"/>
        </p:nvSpPr>
        <p:spPr>
          <a:xfrm>
            <a:off x="3339811" y="2391102"/>
            <a:ext cx="7992911"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1.  Le projet AS dans le parcours de formation</a:t>
            </a:r>
          </a:p>
        </p:txBody>
      </p:sp>
      <p:sp>
        <p:nvSpPr>
          <p:cNvPr id="21" name="ZoneTexte 20">
            <a:hlinkClick r:id="rId7"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18" name="ZoneTexte 17">
            <a:hlinkClick r:id="rId8" action="ppaction://hlinksldjump" tooltip="Présentation"/>
          </p:cNvPr>
          <p:cNvSpPr txBox="1"/>
          <p:nvPr userDrawn="1"/>
        </p:nvSpPr>
        <p:spPr>
          <a:xfrm>
            <a:off x="68080" y="1561720"/>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24" name="Bouton d’action : accueil 23">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hlinkClick r:id="rId9"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27" name="ZoneTexte 26">
            <a:hlinkClick r:id="rId10" action="ppaction://hlinksldjump"/>
          </p:cNvPr>
          <p:cNvSpPr txBox="1"/>
          <p:nvPr userDrawn="1"/>
        </p:nvSpPr>
        <p:spPr>
          <a:xfrm>
            <a:off x="3360890" y="4067168"/>
            <a:ext cx="7992910"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3. Programmation des activités de l’AS/enseignant</a:t>
            </a:r>
          </a:p>
        </p:txBody>
      </p:sp>
      <p:sp>
        <p:nvSpPr>
          <p:cNvPr id="28" name="ZoneTexte 27">
            <a:hlinkClick r:id="rId11"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Tree>
    <p:extLst>
      <p:ext uri="{BB962C8B-B14F-4D97-AF65-F5344CB8AC3E}">
        <p14:creationId xmlns:p14="http://schemas.microsoft.com/office/powerpoint/2010/main" val="21378336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S Menu 1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23160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Le projet d’AS dans le parcours de formation</a:t>
            </a:r>
          </a:p>
        </p:txBody>
      </p:sp>
      <p:sp>
        <p:nvSpPr>
          <p:cNvPr id="21" name="ZoneTexte 20"/>
          <p:cNvSpPr txBox="1"/>
          <p:nvPr userDrawn="1"/>
        </p:nvSpPr>
        <p:spPr>
          <a:xfrm>
            <a:off x="68400" y="1742178"/>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Projet AS</a:t>
            </a:r>
          </a:p>
        </p:txBody>
      </p:sp>
      <p:sp>
        <p:nvSpPr>
          <p:cNvPr id="22" name="ZoneTexte 21"/>
          <p:cNvSpPr txBox="1"/>
          <p:nvPr userDrawn="1"/>
        </p:nvSpPr>
        <p:spPr>
          <a:xfrm>
            <a:off x="194552" y="2447016"/>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Dans le parcours de formation</a:t>
            </a:r>
          </a:p>
        </p:txBody>
      </p:sp>
      <p:sp>
        <p:nvSpPr>
          <p:cNvPr id="23" name="ZoneTexte 22">
            <a:hlinkClick r:id="rId2" action="ppaction://hlinksldjump"/>
          </p:cNvPr>
          <p:cNvSpPr txBox="1"/>
          <p:nvPr userDrawn="1"/>
        </p:nvSpPr>
        <p:spPr>
          <a:xfrm>
            <a:off x="194552" y="3296245"/>
            <a:ext cx="1507787" cy="7386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Dans l’acquisition du socle</a:t>
            </a:r>
          </a:p>
        </p:txBody>
      </p:sp>
      <p:sp>
        <p:nvSpPr>
          <p:cNvPr id="25" name="ZoneTexte 24">
            <a:hlinkClick r:id="rId3"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6" name="ZoneTexte 25">
            <a:hlinkClick r:id="rId4" action="ppaction://hlinksldjump"/>
          </p:cNvPr>
          <p:cNvSpPr txBox="1"/>
          <p:nvPr userDrawn="1"/>
        </p:nvSpPr>
        <p:spPr>
          <a:xfrm>
            <a:off x="9767135" y="67686"/>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7" name="Espace réservé du tableau 6"/>
          <p:cNvSpPr>
            <a:spLocks noGrp="1"/>
          </p:cNvSpPr>
          <p:nvPr>
            <p:ph type="tbl" sz="quarter" idx="13"/>
          </p:nvPr>
        </p:nvSpPr>
        <p:spPr>
          <a:xfrm>
            <a:off x="2043113" y="919163"/>
            <a:ext cx="10009187" cy="5364162"/>
          </a:xfrm>
          <a:solidFill>
            <a:schemeClr val="bg1"/>
          </a:solidFill>
        </p:spPr>
        <p:txBody>
          <a:bodyPr/>
          <a:lstStyle/>
          <a:p>
            <a:endParaRPr lang="fr-FR" dirty="0"/>
          </a:p>
        </p:txBody>
      </p:sp>
      <p:sp>
        <p:nvSpPr>
          <p:cNvPr id="18" name="ZoneTexte 17">
            <a:hlinkClick r:id="rId5" action="ppaction://hlinksldjump"/>
          </p:cNvPr>
          <p:cNvSpPr txBox="1"/>
          <p:nvPr userDrawn="1"/>
        </p:nvSpPr>
        <p:spPr>
          <a:xfrm>
            <a:off x="194552" y="4145474"/>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Programmation des activités</a:t>
            </a:r>
          </a:p>
        </p:txBody>
      </p:sp>
    </p:spTree>
    <p:extLst>
      <p:ext uri="{BB962C8B-B14F-4D97-AF65-F5344CB8AC3E}">
        <p14:creationId xmlns:p14="http://schemas.microsoft.com/office/powerpoint/2010/main" val="12156124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S Menu 2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076031"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Le projet d’AS dans l’acquisition du socle</a:t>
            </a:r>
          </a:p>
        </p:txBody>
      </p:sp>
      <p:sp>
        <p:nvSpPr>
          <p:cNvPr id="21" name="ZoneTexte 20"/>
          <p:cNvSpPr txBox="1"/>
          <p:nvPr userDrawn="1"/>
        </p:nvSpPr>
        <p:spPr>
          <a:xfrm>
            <a:off x="68400" y="1742178"/>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Projet AS</a:t>
            </a:r>
          </a:p>
        </p:txBody>
      </p:sp>
      <p:sp>
        <p:nvSpPr>
          <p:cNvPr id="22" name="ZoneTexte 21">
            <a:hlinkClick r:id="rId2" action="ppaction://hlinksldjump"/>
          </p:cNvPr>
          <p:cNvSpPr txBox="1"/>
          <p:nvPr userDrawn="1"/>
        </p:nvSpPr>
        <p:spPr>
          <a:xfrm>
            <a:off x="194552" y="2447016"/>
            <a:ext cx="1507787" cy="7386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Dans le parcours de formation</a:t>
            </a:r>
          </a:p>
        </p:txBody>
      </p:sp>
      <p:sp>
        <p:nvSpPr>
          <p:cNvPr id="23" name="ZoneTexte 22"/>
          <p:cNvSpPr txBox="1"/>
          <p:nvPr userDrawn="1"/>
        </p:nvSpPr>
        <p:spPr>
          <a:xfrm>
            <a:off x="194552" y="3296245"/>
            <a:ext cx="1507787" cy="738664"/>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Dans l’acquisition du socle</a:t>
            </a:r>
          </a:p>
        </p:txBody>
      </p:sp>
      <p:sp>
        <p:nvSpPr>
          <p:cNvPr id="25" name="ZoneTexte 24">
            <a:hlinkClick r:id="rId3"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5" name="Espace réservé du tableau 4"/>
          <p:cNvSpPr>
            <a:spLocks noGrp="1"/>
          </p:cNvSpPr>
          <p:nvPr>
            <p:ph type="tbl" sz="quarter" idx="13"/>
          </p:nvPr>
        </p:nvSpPr>
        <p:spPr>
          <a:xfrm>
            <a:off x="2071688" y="919163"/>
            <a:ext cx="9825037" cy="5335587"/>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26" name="ZoneTexte 25">
            <a:hlinkClick r:id="rId4" action="ppaction://hlinksldjump"/>
          </p:cNvPr>
          <p:cNvSpPr txBox="1"/>
          <p:nvPr userDrawn="1"/>
        </p:nvSpPr>
        <p:spPr>
          <a:xfrm>
            <a:off x="9767135" y="67686"/>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18" name="ZoneTexte 17">
            <a:hlinkClick r:id="rId5" action="ppaction://hlinksldjump"/>
          </p:cNvPr>
          <p:cNvSpPr txBox="1"/>
          <p:nvPr userDrawn="1"/>
        </p:nvSpPr>
        <p:spPr>
          <a:xfrm>
            <a:off x="194552" y="4145474"/>
            <a:ext cx="1507787" cy="523220"/>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Programmation des activités</a:t>
            </a:r>
          </a:p>
        </p:txBody>
      </p:sp>
    </p:spTree>
    <p:extLst>
      <p:ext uri="{BB962C8B-B14F-4D97-AF65-F5344CB8AC3E}">
        <p14:creationId xmlns:p14="http://schemas.microsoft.com/office/powerpoint/2010/main" val="6172436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S Menu 3 projet as">
    <p:bg>
      <p:bgPr>
        <a:solidFill>
          <a:schemeClr val="tx1">
            <a:lumMod val="65000"/>
            <a:lumOff val="35000"/>
            <a:alpha val="10000"/>
          </a:scheme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076031"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La programmation des activités / enseignants</a:t>
            </a:r>
          </a:p>
        </p:txBody>
      </p:sp>
      <p:sp>
        <p:nvSpPr>
          <p:cNvPr id="21" name="ZoneTexte 20"/>
          <p:cNvSpPr txBox="1"/>
          <p:nvPr userDrawn="1"/>
        </p:nvSpPr>
        <p:spPr>
          <a:xfrm>
            <a:off x="68400" y="1742178"/>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Projet AS</a:t>
            </a:r>
          </a:p>
        </p:txBody>
      </p:sp>
      <p:sp>
        <p:nvSpPr>
          <p:cNvPr id="22" name="ZoneTexte 21">
            <a:hlinkClick r:id="rId2" action="ppaction://hlinksldjump"/>
          </p:cNvPr>
          <p:cNvSpPr txBox="1"/>
          <p:nvPr userDrawn="1"/>
        </p:nvSpPr>
        <p:spPr>
          <a:xfrm>
            <a:off x="194552" y="2447016"/>
            <a:ext cx="1507787" cy="7386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Dans le parcours de formation</a:t>
            </a:r>
          </a:p>
        </p:txBody>
      </p:sp>
      <p:sp>
        <p:nvSpPr>
          <p:cNvPr id="23" name="ZoneTexte 22">
            <a:hlinkClick r:id="rId3" action="ppaction://hlinksldjump"/>
          </p:cNvPr>
          <p:cNvSpPr txBox="1"/>
          <p:nvPr userDrawn="1"/>
        </p:nvSpPr>
        <p:spPr>
          <a:xfrm>
            <a:off x="194552" y="3296245"/>
            <a:ext cx="1507787" cy="738664"/>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400" b="0" i="0">
                <a:latin typeface="Arial" panose="020B0604020202020204" pitchFamily="34" charset="0"/>
                <a:cs typeface="Arial" panose="020B0604020202020204" pitchFamily="34" charset="0"/>
              </a:defRPr>
            </a:lvl1pPr>
          </a:lstStyle>
          <a:p>
            <a:pPr lvl="0"/>
            <a:r>
              <a:rPr lang="fr-FR" dirty="0"/>
              <a:t>Dans l’acquisition du socle</a:t>
            </a:r>
          </a:p>
        </p:txBody>
      </p:sp>
      <p:sp>
        <p:nvSpPr>
          <p:cNvPr id="25" name="ZoneTexte 24">
            <a:hlinkClick r:id="rId4" action="ppaction://hlinksldjump" tooltip="Retour"/>
          </p:cNvPr>
          <p:cNvSpPr txBox="1"/>
          <p:nvPr userDrawn="1"/>
        </p:nvSpPr>
        <p:spPr>
          <a:xfrm>
            <a:off x="68400" y="5281200"/>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5" name="Espace réservé du tableau 4"/>
          <p:cNvSpPr>
            <a:spLocks noGrp="1"/>
          </p:cNvSpPr>
          <p:nvPr>
            <p:ph type="tbl" sz="quarter" idx="13"/>
          </p:nvPr>
        </p:nvSpPr>
        <p:spPr>
          <a:xfrm>
            <a:off x="2071688" y="919163"/>
            <a:ext cx="9825037" cy="5335587"/>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18" name="ZoneTexte 17">
            <a:hlinkClick r:id="rId3" action="ppaction://hlinksldjump"/>
          </p:cNvPr>
          <p:cNvSpPr txBox="1"/>
          <p:nvPr userDrawn="1"/>
        </p:nvSpPr>
        <p:spPr>
          <a:xfrm>
            <a:off x="194552" y="4145474"/>
            <a:ext cx="1507787" cy="523220"/>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Programmation des activités</a:t>
            </a:r>
          </a:p>
        </p:txBody>
      </p:sp>
    </p:spTree>
    <p:extLst>
      <p:ext uri="{BB962C8B-B14F-4D97-AF65-F5344CB8AC3E}">
        <p14:creationId xmlns:p14="http://schemas.microsoft.com/office/powerpoint/2010/main" val="39763680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Menu ens complementaires">
    <p:bg>
      <p:bgPr>
        <a:solidFill>
          <a:srgbClr val="FF0000">
            <a:alpha val="10000"/>
          </a:srgbClr>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a:hlinkClick r:id="rId2"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3" name="ZoneTexte 12">
            <a:hlinkClick r:id="rId3"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4" name="ZoneTexte 13">
            <a:hlinkClick r:id="rId4" action="ppaction://hlinksldjump" tooltip="Annexe(s)"/>
          </p:cNvPr>
          <p:cNvSpPr txBox="1"/>
          <p:nvPr userDrawn="1"/>
        </p:nvSpPr>
        <p:spPr>
          <a:xfrm>
            <a:off x="68072" y="5387708"/>
            <a:ext cx="1575896"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Annexe(s)</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8" name="ZoneTexte 17"/>
          <p:cNvSpPr txBox="1"/>
          <p:nvPr userDrawn="1"/>
        </p:nvSpPr>
        <p:spPr>
          <a:xfrm>
            <a:off x="68072" y="355974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Autres espaces d’enseignement</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371306" cy="584775"/>
          </a:xfrm>
          <a:prstGeom prst="rect">
            <a:avLst/>
          </a:prstGeom>
          <a:noFill/>
        </p:spPr>
        <p:txBody>
          <a:bodyPr wrap="square" rtlCol="0">
            <a:spAutoFit/>
          </a:bodyPr>
          <a:lstStyle/>
          <a:p>
            <a:r>
              <a:rPr lang="fr-FR" sz="3200" b="0" i="0" dirty="0">
                <a:latin typeface="+mj-lt"/>
              </a:rPr>
              <a:t>TRANSFORMER : Autres espaces d’enseignement</a:t>
            </a:r>
          </a:p>
        </p:txBody>
      </p:sp>
      <p:sp>
        <p:nvSpPr>
          <p:cNvPr id="25" name="ZoneTexte 24">
            <a:hlinkClick r:id="rId5" action="ppaction://hlinksldjump" tooltip="Accompagnement éducatif"/>
          </p:cNvPr>
          <p:cNvSpPr txBox="1"/>
          <p:nvPr userDrawn="1"/>
        </p:nvSpPr>
        <p:spPr>
          <a:xfrm>
            <a:off x="3355855" y="1561720"/>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1. Accompagnement éducatif (REP/REP+)</a:t>
            </a:r>
          </a:p>
        </p:txBody>
      </p:sp>
      <p:sp>
        <p:nvSpPr>
          <p:cNvPr id="26" name="ZoneTexte 25">
            <a:hlinkClick r:id="rId6" action="ppaction://hlinksldjump" tooltip="Sections sportives"/>
          </p:cNvPr>
          <p:cNvSpPr txBox="1"/>
          <p:nvPr userDrawn="1"/>
        </p:nvSpPr>
        <p:spPr>
          <a:xfrm>
            <a:off x="3355855" y="2196943"/>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2. Sections sportives</a:t>
            </a:r>
          </a:p>
        </p:txBody>
      </p:sp>
      <p:sp>
        <p:nvSpPr>
          <p:cNvPr id="27" name="ZoneTexte 26">
            <a:hlinkClick r:id="rId7" action="ppaction://hlinksldjump" tooltip="Ecole ouverte"/>
          </p:cNvPr>
          <p:cNvSpPr txBox="1"/>
          <p:nvPr userDrawn="1"/>
        </p:nvSpPr>
        <p:spPr>
          <a:xfrm>
            <a:off x="3355855" y="2832166"/>
            <a:ext cx="6588886"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3. École ouverte</a:t>
            </a:r>
          </a:p>
        </p:txBody>
      </p:sp>
      <p:sp>
        <p:nvSpPr>
          <p:cNvPr id="28" name="ZoneTexte 27">
            <a:hlinkClick r:id="rId8" action="ppaction://hlinksldjump"/>
          </p:cNvPr>
          <p:cNvSpPr txBox="1"/>
          <p:nvPr userDrawn="1"/>
        </p:nvSpPr>
        <p:spPr>
          <a:xfrm>
            <a:off x="3355855" y="3467389"/>
            <a:ext cx="6588886" cy="95410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2800" b="0" i="0" dirty="0">
                <a:latin typeface="+mj-lt"/>
              </a:rPr>
              <a:t>4. Autres (cross, manifestations sportives, sortie, séjours sportifs, etc…)</a:t>
            </a:r>
          </a:p>
        </p:txBody>
      </p:sp>
      <p:sp>
        <p:nvSpPr>
          <p:cNvPr id="29" name="ZoneTexte 28">
            <a:hlinkClick r:id="rId9"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22" name="ZoneTexte 21">
            <a:hlinkClick r:id="rId10" action="ppaction://hlinksldjump" tooltip="Présentation"/>
          </p:cNvPr>
          <p:cNvSpPr txBox="1"/>
          <p:nvPr userDrawn="1"/>
        </p:nvSpPr>
        <p:spPr>
          <a:xfrm>
            <a:off x="68080" y="1561720"/>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31" name="Bouton d’action : accueil 30">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a:hlinkClick r:id="rId11"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33" name="ZoneTexte 32">
            <a:hlinkClick r:id="rId12"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Tree>
    <p:extLst>
      <p:ext uri="{BB962C8B-B14F-4D97-AF65-F5344CB8AC3E}">
        <p14:creationId xmlns:p14="http://schemas.microsoft.com/office/powerpoint/2010/main" val="4436789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S Menu AC Ed">
    <p:bg>
      <p:bgPr>
        <a:solidFill>
          <a:srgbClr val="FF0000">
            <a:alpha val="10000"/>
          </a:srgbClr>
        </a:solidFill>
        <a:effectLst/>
      </p:bgPr>
    </p:bg>
    <p:spTree>
      <p:nvGrpSpPr>
        <p:cNvPr id="1" name=""/>
        <p:cNvGrpSpPr/>
        <p:nvPr/>
      </p:nvGrpSpPr>
      <p:grpSpPr>
        <a:xfrm>
          <a:off x="0" y="0"/>
          <a:ext cx="0" cy="0"/>
          <a:chOff x="0" y="0"/>
          <a:chExt cx="0" cy="0"/>
        </a:xfrm>
      </p:grpSpPr>
      <p:sp>
        <p:nvSpPr>
          <p:cNvPr id="23"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371306"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Autres espaces d’enseignement</a:t>
            </a:r>
          </a:p>
        </p:txBody>
      </p:sp>
      <p:sp>
        <p:nvSpPr>
          <p:cNvPr id="21" name="ZoneTexte 20"/>
          <p:cNvSpPr txBox="1"/>
          <p:nvPr userDrawn="1"/>
        </p:nvSpPr>
        <p:spPr>
          <a:xfrm>
            <a:off x="1820693" y="745690"/>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Accompagnement éducatif (REP/REP+)</a:t>
            </a:r>
            <a:endParaRPr lang="fr-FR" b="0" i="0" dirty="0">
              <a:latin typeface="+mj-lt"/>
            </a:endParaRPr>
          </a:p>
        </p:txBody>
      </p:sp>
      <p:sp>
        <p:nvSpPr>
          <p:cNvPr id="39" name="ZoneTexte 38">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2" name="ZoneTexte 21">
            <a:hlinkClick r:id="rId3" action="ppaction://hlinksldjump" tooltip="Exemple"/>
          </p:cNvPr>
          <p:cNvSpPr txBox="1"/>
          <p:nvPr userDrawn="1"/>
        </p:nvSpPr>
        <p:spPr>
          <a:xfrm>
            <a:off x="9912234" y="807245"/>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4" name="ZoneTexte 23"/>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Autres espaces d’enseignement</a:t>
            </a:r>
          </a:p>
        </p:txBody>
      </p:sp>
      <p:sp>
        <p:nvSpPr>
          <p:cNvPr id="25" name="ZoneTexte 24"/>
          <p:cNvSpPr txBox="1"/>
          <p:nvPr userDrawn="1"/>
        </p:nvSpPr>
        <p:spPr>
          <a:xfrm>
            <a:off x="216613" y="2577006"/>
            <a:ext cx="1507787" cy="461665"/>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Accompagnement éducatif</a:t>
            </a:r>
          </a:p>
        </p:txBody>
      </p:sp>
      <p:sp>
        <p:nvSpPr>
          <p:cNvPr id="26" name="ZoneTexte 25">
            <a:hlinkClick r:id="rId4" action="ppaction://hlinksldjump"/>
          </p:cNvPr>
          <p:cNvSpPr txBox="1"/>
          <p:nvPr userDrawn="1"/>
        </p:nvSpPr>
        <p:spPr>
          <a:xfrm>
            <a:off x="216613" y="310528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Sections sportives</a:t>
            </a:r>
          </a:p>
        </p:txBody>
      </p:sp>
      <p:sp>
        <p:nvSpPr>
          <p:cNvPr id="27" name="ZoneTexte 26">
            <a:hlinkClick r:id="rId5" action="ppaction://hlinksldjump"/>
          </p:cNvPr>
          <p:cNvSpPr txBox="1"/>
          <p:nvPr userDrawn="1"/>
        </p:nvSpPr>
        <p:spPr>
          <a:xfrm>
            <a:off x="216613" y="344682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École ouverte</a:t>
            </a:r>
          </a:p>
        </p:txBody>
      </p:sp>
      <p:sp>
        <p:nvSpPr>
          <p:cNvPr id="28" name="ZoneTexte 27">
            <a:hlinkClick r:id="rId6" action="ppaction://hlinksldjump"/>
          </p:cNvPr>
          <p:cNvSpPr txBox="1"/>
          <p:nvPr userDrawn="1"/>
        </p:nvSpPr>
        <p:spPr>
          <a:xfrm>
            <a:off x="216613" y="3808102"/>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a:t>
            </a:r>
          </a:p>
        </p:txBody>
      </p:sp>
    </p:spTree>
    <p:extLst>
      <p:ext uri="{BB962C8B-B14F-4D97-AF65-F5344CB8AC3E}">
        <p14:creationId xmlns:p14="http://schemas.microsoft.com/office/powerpoint/2010/main" val="29824992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S Menu Sec Sportives">
    <p:bg>
      <p:bgPr>
        <a:solidFill>
          <a:srgbClr val="FF0000">
            <a:alpha val="10000"/>
          </a:srgbClr>
        </a:solidFill>
        <a:effectLst/>
      </p:bgPr>
    </p:bg>
    <p:spTree>
      <p:nvGrpSpPr>
        <p:cNvPr id="1" name=""/>
        <p:cNvGrpSpPr/>
        <p:nvPr/>
      </p:nvGrpSpPr>
      <p:grpSpPr>
        <a:xfrm>
          <a:off x="0" y="0"/>
          <a:ext cx="0" cy="0"/>
          <a:chOff x="0" y="0"/>
          <a:chExt cx="0" cy="0"/>
        </a:xfrm>
      </p:grpSpPr>
      <p:sp>
        <p:nvSpPr>
          <p:cNvPr id="31"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userDrawn="1"/>
        </p:nvSpPr>
        <p:spPr>
          <a:xfrm>
            <a:off x="1820694" y="272374"/>
            <a:ext cx="10371306"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1" name="ZoneTexte 20"/>
          <p:cNvSpPr txBox="1"/>
          <p:nvPr userDrawn="1"/>
        </p:nvSpPr>
        <p:spPr>
          <a:xfrm>
            <a:off x="1820693" y="745690"/>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Sections sportives</a:t>
            </a:r>
            <a:endParaRPr lang="fr-FR" b="0" i="0" dirty="0">
              <a:latin typeface="+mj-lt"/>
            </a:endParaRPr>
          </a:p>
        </p:txBody>
      </p:sp>
      <p:sp>
        <p:nvSpPr>
          <p:cNvPr id="24" name="ZoneTexte 23">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2" name="ZoneTexte 21">
            <a:hlinkClick r:id="rId3" action="ppaction://hlinksldjump" tooltip="Exemple"/>
          </p:cNvPr>
          <p:cNvSpPr txBox="1"/>
          <p:nvPr userDrawn="1"/>
        </p:nvSpPr>
        <p:spPr>
          <a:xfrm>
            <a:off x="9912234" y="807245"/>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32" name="ZoneTexte 31"/>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Autres espaces d’enseignement</a:t>
            </a:r>
          </a:p>
        </p:txBody>
      </p:sp>
      <p:sp>
        <p:nvSpPr>
          <p:cNvPr id="33" name="ZoneTexte 32">
            <a:hlinkClick r:id="rId4" action="ppaction://hlinksldjump"/>
          </p:cNvPr>
          <p:cNvSpPr txBox="1"/>
          <p:nvPr userDrawn="1"/>
        </p:nvSpPr>
        <p:spPr>
          <a:xfrm>
            <a:off x="216613" y="2577006"/>
            <a:ext cx="1507787" cy="461665"/>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Accompagnement éducatif</a:t>
            </a:r>
          </a:p>
        </p:txBody>
      </p:sp>
      <p:sp>
        <p:nvSpPr>
          <p:cNvPr id="34" name="ZoneTexte 33"/>
          <p:cNvSpPr txBox="1"/>
          <p:nvPr userDrawn="1"/>
        </p:nvSpPr>
        <p:spPr>
          <a:xfrm>
            <a:off x="216613" y="3117229"/>
            <a:ext cx="1507787" cy="461665"/>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Sections sportives</a:t>
            </a:r>
          </a:p>
        </p:txBody>
      </p:sp>
      <p:sp>
        <p:nvSpPr>
          <p:cNvPr id="35" name="ZoneTexte 34">
            <a:hlinkClick r:id="rId5" action="ppaction://hlinksldjump"/>
          </p:cNvPr>
          <p:cNvSpPr txBox="1"/>
          <p:nvPr userDrawn="1"/>
        </p:nvSpPr>
        <p:spPr>
          <a:xfrm>
            <a:off x="216613" y="3663396"/>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École ouverte</a:t>
            </a:r>
          </a:p>
        </p:txBody>
      </p:sp>
      <p:sp>
        <p:nvSpPr>
          <p:cNvPr id="36" name="ZoneTexte 35">
            <a:hlinkClick r:id="rId6" action="ppaction://hlinksldjump"/>
          </p:cNvPr>
          <p:cNvSpPr txBox="1"/>
          <p:nvPr userDrawn="1"/>
        </p:nvSpPr>
        <p:spPr>
          <a:xfrm>
            <a:off x="216613" y="402466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a:t>
            </a:r>
          </a:p>
        </p:txBody>
      </p:sp>
    </p:spTree>
    <p:extLst>
      <p:ext uri="{BB962C8B-B14F-4D97-AF65-F5344CB8AC3E}">
        <p14:creationId xmlns:p14="http://schemas.microsoft.com/office/powerpoint/2010/main" val="36536406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S Menu Ec Ouverte">
    <p:bg>
      <p:bgPr>
        <a:solidFill>
          <a:srgbClr val="FF0000">
            <a:alpha val="10000"/>
          </a:srgbClr>
        </a:solidFill>
        <a:effectLst/>
      </p:bgPr>
    </p:bg>
    <p:spTree>
      <p:nvGrpSpPr>
        <p:cNvPr id="1" name=""/>
        <p:cNvGrpSpPr/>
        <p:nvPr/>
      </p:nvGrpSpPr>
      <p:grpSpPr>
        <a:xfrm>
          <a:off x="0" y="0"/>
          <a:ext cx="0" cy="0"/>
          <a:chOff x="0" y="0"/>
          <a:chExt cx="0" cy="0"/>
        </a:xfrm>
      </p:grpSpPr>
      <p:sp>
        <p:nvSpPr>
          <p:cNvPr id="32" name="Espace réservé du contenu 5"/>
          <p:cNvSpPr>
            <a:spLocks noGrp="1"/>
          </p:cNvSpPr>
          <p:nvPr>
            <p:ph sz="quarter" idx="13"/>
          </p:nvPr>
        </p:nvSpPr>
        <p:spPr>
          <a:xfrm>
            <a:off x="1987109" y="1288608"/>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820693" y="745690"/>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Ecole ouverte</a:t>
            </a:r>
            <a:endParaRPr lang="fr-FR" b="0" i="0" dirty="0">
              <a:latin typeface="+mj-lt"/>
            </a:endParaRPr>
          </a:p>
        </p:txBody>
      </p:sp>
      <p:sp>
        <p:nvSpPr>
          <p:cNvPr id="24" name="ZoneTexte 23">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1" name="ZoneTexte 30"/>
          <p:cNvSpPr txBox="1"/>
          <p:nvPr userDrawn="1"/>
        </p:nvSpPr>
        <p:spPr>
          <a:xfrm>
            <a:off x="1820694" y="272374"/>
            <a:ext cx="10371306"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0" name="ZoneTexte 19">
            <a:hlinkClick r:id="rId3" action="ppaction://hlinksldjump" tooltip="Exemple"/>
          </p:cNvPr>
          <p:cNvSpPr txBox="1"/>
          <p:nvPr userDrawn="1"/>
        </p:nvSpPr>
        <p:spPr>
          <a:xfrm>
            <a:off x="9912234" y="807245"/>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 en annexe</a:t>
            </a:r>
          </a:p>
        </p:txBody>
      </p:sp>
      <p:sp>
        <p:nvSpPr>
          <p:cNvPr id="22" name="ZoneTexte 21"/>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Autres espaces d’enseignement</a:t>
            </a:r>
          </a:p>
        </p:txBody>
      </p:sp>
      <p:sp>
        <p:nvSpPr>
          <p:cNvPr id="33" name="ZoneTexte 32">
            <a:hlinkClick r:id="rId4" action="ppaction://hlinksldjump"/>
          </p:cNvPr>
          <p:cNvSpPr txBox="1"/>
          <p:nvPr userDrawn="1"/>
        </p:nvSpPr>
        <p:spPr>
          <a:xfrm>
            <a:off x="216613" y="2577006"/>
            <a:ext cx="1507787" cy="461665"/>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Accompagnement éducatif</a:t>
            </a:r>
          </a:p>
        </p:txBody>
      </p:sp>
      <p:sp>
        <p:nvSpPr>
          <p:cNvPr id="34" name="ZoneTexte 33">
            <a:hlinkClick r:id="rId5" action="ppaction://hlinksldjump"/>
          </p:cNvPr>
          <p:cNvSpPr txBox="1"/>
          <p:nvPr userDrawn="1"/>
        </p:nvSpPr>
        <p:spPr>
          <a:xfrm>
            <a:off x="216613" y="310528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Sections sportives</a:t>
            </a:r>
          </a:p>
        </p:txBody>
      </p:sp>
      <p:sp>
        <p:nvSpPr>
          <p:cNvPr id="35" name="ZoneTexte 34"/>
          <p:cNvSpPr txBox="1"/>
          <p:nvPr userDrawn="1"/>
        </p:nvSpPr>
        <p:spPr>
          <a:xfrm>
            <a:off x="216613" y="3446829"/>
            <a:ext cx="1507787" cy="276999"/>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École ouverte</a:t>
            </a:r>
          </a:p>
        </p:txBody>
      </p:sp>
      <p:sp>
        <p:nvSpPr>
          <p:cNvPr id="36" name="ZoneTexte 35">
            <a:hlinkClick r:id="rId6" action="ppaction://hlinksldjump"/>
          </p:cNvPr>
          <p:cNvSpPr txBox="1"/>
          <p:nvPr userDrawn="1"/>
        </p:nvSpPr>
        <p:spPr>
          <a:xfrm>
            <a:off x="216613" y="3808102"/>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Autres</a:t>
            </a:r>
          </a:p>
        </p:txBody>
      </p:sp>
    </p:spTree>
    <p:extLst>
      <p:ext uri="{BB962C8B-B14F-4D97-AF65-F5344CB8AC3E}">
        <p14:creationId xmlns:p14="http://schemas.microsoft.com/office/powerpoint/2010/main" val="25307749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S Menu Autres">
    <p:bg>
      <p:bgPr>
        <a:solidFill>
          <a:srgbClr val="FF0000">
            <a:alpha val="10000"/>
          </a:srgbClr>
        </a:solidFill>
        <a:effectLst/>
      </p:bgPr>
    </p:bg>
    <p:spTree>
      <p:nvGrpSpPr>
        <p:cNvPr id="1" name=""/>
        <p:cNvGrpSpPr/>
        <p:nvPr/>
      </p:nvGrpSpPr>
      <p:grpSpPr>
        <a:xfrm>
          <a:off x="0" y="0"/>
          <a:ext cx="0" cy="0"/>
          <a:chOff x="0" y="0"/>
          <a:chExt cx="0" cy="0"/>
        </a:xfrm>
      </p:grpSpPr>
      <p:sp>
        <p:nvSpPr>
          <p:cNvPr id="32" name="Espace réservé du contenu 5"/>
          <p:cNvSpPr>
            <a:spLocks noGrp="1"/>
          </p:cNvSpPr>
          <p:nvPr>
            <p:ph sz="quarter" idx="13"/>
          </p:nvPr>
        </p:nvSpPr>
        <p:spPr>
          <a:xfrm>
            <a:off x="1996188" y="1271775"/>
            <a:ext cx="10075837" cy="5077469"/>
          </a:xfrm>
        </p:spPr>
        <p:style>
          <a:lnRef idx="2">
            <a:schemeClr val="dk1"/>
          </a:lnRef>
          <a:fillRef idx="1">
            <a:schemeClr val="lt1"/>
          </a:fillRef>
          <a:effectRef idx="0">
            <a:schemeClr val="dk1"/>
          </a:effectRef>
          <a:fontRef idx="minor">
            <a:schemeClr val="dk1"/>
          </a:fontRef>
        </p:style>
        <p:txBody>
          <a:bodyPr/>
          <a:lstStyle>
            <a:lvl1pPr marL="228600" indent="-228600">
              <a:buFont typeface="Wingdings" panose="05000000000000000000" pitchFamily="2" charset="2"/>
              <a:buChar char="Ø"/>
              <a:defRPr sz="1400"/>
            </a:lvl1pPr>
            <a:lvl2pPr marL="685800" indent="-228600">
              <a:buFont typeface="Wingdings" panose="05000000000000000000" pitchFamily="2" charset="2"/>
              <a:buChar char="§"/>
              <a:defRPr sz="1200"/>
            </a:lvl2pPr>
            <a:lvl3pPr marL="1085850" indent="-171450">
              <a:buFont typeface="Wingdings" panose="05000000000000000000" pitchFamily="2" charset="2"/>
              <a:buChar char="§"/>
              <a:defRPr sz="1050"/>
            </a:lvl3pPr>
            <a:lvl4pPr marL="1600200" indent="-228600">
              <a:buFont typeface="Wingdings" panose="05000000000000000000" pitchFamily="2" charset="2"/>
              <a:buChar char="§"/>
              <a:defRPr sz="900"/>
            </a:lvl4pPr>
            <a:lvl5pPr marL="2057400" indent="-228600">
              <a:buFont typeface="Wingdings" panose="05000000000000000000" pitchFamily="2" charset="2"/>
              <a:buChar char="§"/>
              <a:defRPr sz="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1820693" y="736850"/>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Autres (cross, manifestations sportives, sortie, séjours sportifs, etc…)</a:t>
            </a:r>
            <a:endParaRPr lang="fr-FR" b="0" i="0" dirty="0">
              <a:latin typeface="+mj-lt"/>
            </a:endParaRPr>
          </a:p>
        </p:txBody>
      </p:sp>
      <p:sp>
        <p:nvSpPr>
          <p:cNvPr id="24" name="ZoneTexte 23">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1" name="ZoneTexte 30"/>
          <p:cNvSpPr txBox="1"/>
          <p:nvPr userDrawn="1"/>
        </p:nvSpPr>
        <p:spPr>
          <a:xfrm>
            <a:off x="1820694" y="272374"/>
            <a:ext cx="10371306"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2" name="ZoneTexte 21">
            <a:hlinkClick r:id="rId3" action="ppaction://hlinksldjump" tooltip="Exemple"/>
          </p:cNvPr>
          <p:cNvSpPr txBox="1"/>
          <p:nvPr userDrawn="1"/>
        </p:nvSpPr>
        <p:spPr>
          <a:xfrm>
            <a:off x="9912234" y="807245"/>
            <a:ext cx="2042244" cy="307777"/>
          </a:xfrm>
          <a:prstGeom prst="rect">
            <a:avLst/>
          </a:prstGeom>
          <a:solidFill>
            <a:srgbClr val="B4E686"/>
          </a:solidFill>
          <a:effectLst>
            <a:outerShdw blurRad="76200" dist="63500" dir="2700000" algn="tl" rotWithShape="0">
              <a:srgbClr val="92D050">
                <a:alpha val="80000"/>
              </a:srgb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lgn="ctr"/>
            <a:r>
              <a:rPr lang="fr-FR" sz="1400" dirty="0"/>
              <a:t>Illustrations en annexe</a:t>
            </a:r>
          </a:p>
        </p:txBody>
      </p:sp>
      <p:sp>
        <p:nvSpPr>
          <p:cNvPr id="20" name="ZoneTexte 19"/>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Autres espaces d’enseignement</a:t>
            </a:r>
          </a:p>
        </p:txBody>
      </p:sp>
      <p:sp>
        <p:nvSpPr>
          <p:cNvPr id="33" name="ZoneTexte 32">
            <a:hlinkClick r:id="rId4" action="ppaction://hlinksldjump"/>
          </p:cNvPr>
          <p:cNvSpPr txBox="1"/>
          <p:nvPr userDrawn="1"/>
        </p:nvSpPr>
        <p:spPr>
          <a:xfrm>
            <a:off x="216613" y="2577006"/>
            <a:ext cx="1507787" cy="461665"/>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200" b="0" i="0">
                <a:latin typeface="Arial" panose="020B0604020202020204" pitchFamily="34" charset="0"/>
                <a:cs typeface="Arial" panose="020B0604020202020204" pitchFamily="34" charset="0"/>
              </a:defRPr>
            </a:lvl1pPr>
          </a:lstStyle>
          <a:p>
            <a:pPr lvl="0"/>
            <a:r>
              <a:rPr lang="fr-FR" dirty="0"/>
              <a:t>Accompagnement éducatif</a:t>
            </a:r>
          </a:p>
        </p:txBody>
      </p:sp>
      <p:sp>
        <p:nvSpPr>
          <p:cNvPr id="34" name="ZoneTexte 33">
            <a:hlinkClick r:id="rId5" action="ppaction://hlinksldjump"/>
          </p:cNvPr>
          <p:cNvSpPr txBox="1"/>
          <p:nvPr userDrawn="1"/>
        </p:nvSpPr>
        <p:spPr>
          <a:xfrm>
            <a:off x="216613" y="310528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Sections sportives</a:t>
            </a:r>
          </a:p>
        </p:txBody>
      </p:sp>
      <p:sp>
        <p:nvSpPr>
          <p:cNvPr id="35" name="ZoneTexte 34">
            <a:hlinkClick r:id="rId6" action="ppaction://hlinksldjump"/>
          </p:cNvPr>
          <p:cNvSpPr txBox="1"/>
          <p:nvPr userDrawn="1"/>
        </p:nvSpPr>
        <p:spPr>
          <a:xfrm>
            <a:off x="216613" y="3446829"/>
            <a:ext cx="1507787" cy="276999"/>
          </a:xfrm>
          <a:prstGeom prst="rect">
            <a:avLst/>
          </a:prstGeom>
          <a:solidFill>
            <a:srgbClr val="BCD6EE"/>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200" dirty="0"/>
              <a:t>École ouverte</a:t>
            </a:r>
          </a:p>
        </p:txBody>
      </p:sp>
      <p:sp>
        <p:nvSpPr>
          <p:cNvPr id="36" name="ZoneTexte 35"/>
          <p:cNvSpPr txBox="1"/>
          <p:nvPr userDrawn="1"/>
        </p:nvSpPr>
        <p:spPr>
          <a:xfrm>
            <a:off x="216613" y="3808102"/>
            <a:ext cx="1507787" cy="276999"/>
          </a:xfrm>
          <a:prstGeom prst="rect">
            <a:avLst/>
          </a:prstGeom>
          <a:solidFill>
            <a:srgbClr val="FFCDCD"/>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200" b="1" i="0">
                <a:solidFill>
                  <a:schemeClr val="accent5">
                    <a:lumMod val="75000"/>
                  </a:schemeClr>
                </a:solidFill>
                <a:latin typeface="Arial" panose="020B0604020202020204" pitchFamily="34" charset="0"/>
                <a:cs typeface="Arial" panose="020B0604020202020204" pitchFamily="34" charset="0"/>
              </a:defRPr>
            </a:lvl1pPr>
          </a:lstStyle>
          <a:p>
            <a:pPr lvl="0"/>
            <a:r>
              <a:rPr lang="fr-FR" dirty="0"/>
              <a:t>Autres</a:t>
            </a:r>
          </a:p>
        </p:txBody>
      </p:sp>
    </p:spTree>
    <p:extLst>
      <p:ext uri="{BB962C8B-B14F-4D97-AF65-F5344CB8AC3E}">
        <p14:creationId xmlns:p14="http://schemas.microsoft.com/office/powerpoint/2010/main" val="262768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758C2F9-C12C-4B06-BF0F-51991D1F2460}" type="datetime1">
              <a:rPr lang="fr-FR" smtClean="0"/>
              <a:t>03/07/2017</a:t>
            </a:fld>
            <a:endParaRPr lang="fr-FR"/>
          </a:p>
        </p:txBody>
      </p:sp>
      <p:sp>
        <p:nvSpPr>
          <p:cNvPr id="8" name="Espace réservé du pied de page 7"/>
          <p:cNvSpPr>
            <a:spLocks noGrp="1"/>
          </p:cNvSpPr>
          <p:nvPr>
            <p:ph type="ftr" sz="quarter" idx="11"/>
          </p:nvPr>
        </p:nvSpPr>
        <p:spPr/>
        <p:txBody>
          <a:bodyPr/>
          <a:lstStyle/>
          <a:p>
            <a:r>
              <a:rPr lang="fr-FR"/>
              <a:t>Inspection pédagogique régionale</a:t>
            </a:r>
          </a:p>
        </p:txBody>
      </p:sp>
      <p:sp>
        <p:nvSpPr>
          <p:cNvPr id="9" name="Espace réservé du numéro de diapositive 8"/>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2907697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9988685" cy="523220"/>
          </a:xfrm>
          <a:prstGeom prst="rect">
            <a:avLst/>
          </a:prstGeom>
          <a:noFill/>
        </p:spPr>
        <p:txBody>
          <a:bodyPr wrap="square" rtlCol="0">
            <a:spAutoFit/>
          </a:bodyPr>
          <a:lstStyle/>
          <a:p>
            <a:r>
              <a:rPr lang="fr-FR" sz="2800" b="0" i="0" dirty="0">
                <a:latin typeface="+mj-lt"/>
              </a:rPr>
              <a:t>COMMUNIQUER : Grille d’auto-analyse des Projets</a:t>
            </a:r>
          </a:p>
        </p:txBody>
      </p:sp>
      <p:sp>
        <p:nvSpPr>
          <p:cNvPr id="22" name="Espace réservé du tableau 21"/>
          <p:cNvSpPr>
            <a:spLocks noGrp="1"/>
          </p:cNvSpPr>
          <p:nvPr>
            <p:ph type="tbl" sz="quarter" idx="13"/>
          </p:nvPr>
        </p:nvSpPr>
        <p:spPr>
          <a:xfrm>
            <a:off x="2062163" y="919163"/>
            <a:ext cx="9993312" cy="5495925"/>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8" name="ZoneTexte 7">
            <a:hlinkClick r:id="rId2" action="ppaction://hlinksldjump" tooltip="Le contexte local"/>
          </p:cNvPr>
          <p:cNvSpPr txBox="1"/>
          <p:nvPr userDrawn="1"/>
        </p:nvSpPr>
        <p:spPr>
          <a:xfrm>
            <a:off x="68077" y="2162425"/>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10" name="ZoneTexte 9">
            <a:hlinkClick r:id="rId3"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3" name="ZoneTexte 12"/>
          <p:cNvSpPr txBox="1"/>
          <p:nvPr userDrawn="1"/>
        </p:nvSpPr>
        <p:spPr>
          <a:xfrm>
            <a:off x="68072" y="4774046"/>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Grille d’auto-analyse</a:t>
            </a:r>
          </a:p>
        </p:txBody>
      </p:sp>
      <p:sp>
        <p:nvSpPr>
          <p:cNvPr id="14" name="ZoneTexte 13">
            <a:hlinkClick r:id="rId4" action="ppaction://hlinksldjump" tooltip="Annexe(s)"/>
          </p:cNvPr>
          <p:cNvSpPr txBox="1"/>
          <p:nvPr userDrawn="1"/>
        </p:nvSpPr>
        <p:spPr>
          <a:xfrm>
            <a:off x="68072" y="5387708"/>
            <a:ext cx="1575896"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Annexe(s)</a:t>
            </a:r>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ZoneTexte 22">
            <a:hlinkClick r:id="rId5" action="ppaction://hlinksldjump"/>
          </p:cNvPr>
          <p:cNvSpPr txBox="1"/>
          <p:nvPr userDrawn="1"/>
        </p:nvSpPr>
        <p:spPr>
          <a:xfrm>
            <a:off x="11363825" y="428110"/>
            <a:ext cx="828175" cy="369332"/>
          </a:xfrm>
          <a:prstGeom prst="rect">
            <a:avLst/>
          </a:prstGeom>
          <a:solidFill>
            <a:srgbClr val="92D050"/>
          </a:solidFill>
        </p:spPr>
        <p:txBody>
          <a:bodyPr wrap="none" rtlCol="0">
            <a:spAutoFit/>
          </a:bodyPr>
          <a:lstStyle/>
          <a:p>
            <a:pPr algn="ctr"/>
            <a:r>
              <a:rPr lang="fr-FR" dirty="0"/>
              <a:t>Suite…</a:t>
            </a:r>
          </a:p>
        </p:txBody>
      </p:sp>
      <p:sp>
        <p:nvSpPr>
          <p:cNvPr id="21" name="ZoneTexte 20">
            <a:hlinkClick r:id="rId6"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24" name="ZoneTexte 23">
            <a:hlinkClick r:id="rId7" action="ppaction://hlinksldjump" tooltip="Présentation"/>
          </p:cNvPr>
          <p:cNvSpPr txBox="1"/>
          <p:nvPr userDrawn="1"/>
        </p:nvSpPr>
        <p:spPr>
          <a:xfrm>
            <a:off x="68080" y="1561720"/>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27" name="Bouton d’action : accueil 26">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hlinkClick r:id="rId8"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
        <p:nvSpPr>
          <p:cNvPr id="25" name="ZoneTexte 24">
            <a:hlinkClick r:id="rId9"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Tree>
    <p:extLst>
      <p:ext uri="{BB962C8B-B14F-4D97-AF65-F5344CB8AC3E}">
        <p14:creationId xmlns:p14="http://schemas.microsoft.com/office/powerpoint/2010/main" val="3552239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ous 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9988685"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COMMUNIQUER : </a:t>
            </a:r>
            <a:r>
              <a:rPr lang="fr-FR" sz="2800" b="0" i="0" dirty="0">
                <a:latin typeface="+mj-lt"/>
              </a:rPr>
              <a:t>Grille d’auto-analyse des Projets</a:t>
            </a:r>
          </a:p>
        </p:txBody>
      </p:sp>
      <p:sp>
        <p:nvSpPr>
          <p:cNvPr id="5" name="Espace réservé du tableau 4"/>
          <p:cNvSpPr>
            <a:spLocks noGrp="1"/>
          </p:cNvSpPr>
          <p:nvPr>
            <p:ph type="tbl" sz="quarter" idx="13"/>
          </p:nvPr>
        </p:nvSpPr>
        <p:spPr>
          <a:xfrm>
            <a:off x="1965325" y="919163"/>
            <a:ext cx="10155238" cy="5446712"/>
          </a:xfrm>
        </p:spPr>
        <p:style>
          <a:lnRef idx="2">
            <a:schemeClr val="dk1"/>
          </a:lnRef>
          <a:fillRef idx="1">
            <a:schemeClr val="lt1"/>
          </a:fillRef>
          <a:effectRef idx="0">
            <a:schemeClr val="dk1"/>
          </a:effectRef>
          <a:fontRef idx="minor">
            <a:schemeClr val="dk1"/>
          </a:fontRef>
        </p:style>
        <p:txBody>
          <a:bodyPr/>
          <a:lstStyle/>
          <a:p>
            <a:endParaRPr lang="fr-FR" dirty="0"/>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Grille d’auto-analyse</a:t>
            </a:r>
          </a:p>
        </p:txBody>
      </p:sp>
      <p:sp>
        <p:nvSpPr>
          <p:cNvPr id="22" name="ZoneTexte 21">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pSp>
        <p:nvGrpSpPr>
          <p:cNvPr id="23" name="Groupe 22"/>
          <p:cNvGrpSpPr/>
          <p:nvPr userDrawn="1"/>
        </p:nvGrpSpPr>
        <p:grpSpPr>
          <a:xfrm>
            <a:off x="11134117" y="394766"/>
            <a:ext cx="1064368" cy="401546"/>
            <a:chOff x="9597147" y="443405"/>
            <a:chExt cx="1064368" cy="401546"/>
          </a:xfrm>
        </p:grpSpPr>
        <p:sp>
          <p:nvSpPr>
            <p:cNvPr id="24" name="Bouton d’action : retour ou précédent 23">
              <a:hlinkClick r:id="" action="ppaction://hlinkshowjump?jump=previousslide"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Bouton d’action : avant ou précédent 24">
              <a:hlinkClick r:id="" action="ppaction://hlinkshowjump?jump=nextslide"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8" name="ZoneTexte 17"/>
          <p:cNvSpPr txBox="1"/>
          <p:nvPr userDrawn="1"/>
        </p:nvSpPr>
        <p:spPr>
          <a:xfrm>
            <a:off x="195395" y="3338088"/>
            <a:ext cx="1402009" cy="938719"/>
          </a:xfrm>
          <a:prstGeom prst="rect">
            <a:avLst/>
          </a:prstGeom>
          <a:noFill/>
        </p:spPr>
        <p:txBody>
          <a:bodyPr wrap="square" rtlCol="0">
            <a:spAutoFit/>
          </a:bodyPr>
          <a:lstStyle/>
          <a:p>
            <a:r>
              <a:rPr lang="fr-FR" sz="1100" dirty="0"/>
              <a:t>Passez à la partie suivante (ou revenir en arrière) du questionnaire en utilisant les flèches </a:t>
            </a:r>
          </a:p>
        </p:txBody>
      </p:sp>
      <p:grpSp>
        <p:nvGrpSpPr>
          <p:cNvPr id="26" name="Groupe 25"/>
          <p:cNvGrpSpPr/>
          <p:nvPr userDrawn="1"/>
        </p:nvGrpSpPr>
        <p:grpSpPr>
          <a:xfrm>
            <a:off x="296289" y="4265461"/>
            <a:ext cx="1064368" cy="401546"/>
            <a:chOff x="9597147" y="443405"/>
            <a:chExt cx="1064368" cy="401546"/>
          </a:xfrm>
        </p:grpSpPr>
        <p:sp>
          <p:nvSpPr>
            <p:cNvPr id="27" name="Bouton d’action : retour ou précédent 26">
              <a:hlinkClick r:id="" action="ppaction://noaction" highlightClick="1"/>
            </p:cNvPr>
            <p:cNvSpPr/>
            <p:nvPr userDrawn="1"/>
          </p:nvSpPr>
          <p:spPr>
            <a:xfrm>
              <a:off x="9597147" y="443405"/>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Bouton d’action : avant ou précédent 27">
              <a:hlinkClick r:id="" action="ppaction://noaction" highlightClick="1"/>
            </p:cNvPr>
            <p:cNvSpPr/>
            <p:nvPr userDrawn="1"/>
          </p:nvSpPr>
          <p:spPr>
            <a:xfrm>
              <a:off x="10165404" y="443405"/>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9492944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in Sous menu grille auto-analyse">
    <p:bg>
      <p:bgPr>
        <a:solidFill>
          <a:srgbClr val="7030A0">
            <a:alpha val="10000"/>
          </a:srgbClr>
        </a:solidFill>
        <a:effectLst/>
      </p:bgPr>
    </p:bg>
    <p:spTree>
      <p:nvGrpSpPr>
        <p:cNvPr id="1" name=""/>
        <p:cNvGrpSpPr/>
        <p:nvPr/>
      </p:nvGrpSpPr>
      <p:grpSpPr>
        <a:xfrm>
          <a:off x="0" y="0"/>
          <a:ext cx="0" cy="0"/>
          <a:chOff x="0" y="0"/>
          <a:chExt cx="0" cy="0"/>
        </a:xfrm>
      </p:grpSpPr>
      <p:sp>
        <p:nvSpPr>
          <p:cNvPr id="20" name="ZoneTexte 19"/>
          <p:cNvSpPr txBox="1"/>
          <p:nvPr userDrawn="1"/>
        </p:nvSpPr>
        <p:spPr>
          <a:xfrm>
            <a:off x="1820694" y="272374"/>
            <a:ext cx="10299869"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COMMUNIQUER : </a:t>
            </a:r>
            <a:r>
              <a:rPr lang="fr-FR" sz="2800" b="0" i="0" dirty="0">
                <a:latin typeface="+mj-lt"/>
              </a:rPr>
              <a:t>Grille d’auto-analyse des Projets</a:t>
            </a:r>
          </a:p>
        </p:txBody>
      </p:sp>
      <p:sp>
        <p:nvSpPr>
          <p:cNvPr id="5" name="Espace réservé du tableau 4"/>
          <p:cNvSpPr>
            <a:spLocks noGrp="1"/>
          </p:cNvSpPr>
          <p:nvPr>
            <p:ph type="tbl" sz="quarter" idx="13"/>
          </p:nvPr>
        </p:nvSpPr>
        <p:spPr>
          <a:xfrm>
            <a:off x="1965325" y="919163"/>
            <a:ext cx="10155238" cy="5446712"/>
          </a:xfrm>
        </p:spPr>
        <p:style>
          <a:lnRef idx="2">
            <a:schemeClr val="dk1"/>
          </a:lnRef>
          <a:fillRef idx="1">
            <a:schemeClr val="lt1"/>
          </a:fillRef>
          <a:effectRef idx="0">
            <a:schemeClr val="dk1"/>
          </a:effectRef>
          <a:fontRef idx="minor">
            <a:schemeClr val="dk1"/>
          </a:fontRef>
        </p:style>
        <p:txBody>
          <a:bodyPr/>
          <a:lstStyle/>
          <a:p>
            <a:endParaRPr lang="fr-F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5" name="Bouton d’action : vide 14">
            <a:hlinkClick r:id="" action="ppaction://hlinkshowjump?jump=endshow" highlightClick="1"/>
          </p:cNvPr>
          <p:cNvSpPr/>
          <p:nvPr userDrawn="1"/>
        </p:nvSpPr>
        <p:spPr>
          <a:xfrm>
            <a:off x="5776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68400" y="1720323"/>
            <a:ext cx="1656000" cy="523220"/>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Grille d’auto-analyse</a:t>
            </a:r>
          </a:p>
        </p:txBody>
      </p:sp>
      <p:sp>
        <p:nvSpPr>
          <p:cNvPr id="22" name="ZoneTexte 21">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pSp>
        <p:nvGrpSpPr>
          <p:cNvPr id="2" name="Groupe 1"/>
          <p:cNvGrpSpPr/>
          <p:nvPr userDrawn="1"/>
        </p:nvGrpSpPr>
        <p:grpSpPr>
          <a:xfrm>
            <a:off x="11081906" y="393939"/>
            <a:ext cx="1110094" cy="403200"/>
            <a:chOff x="8995309" y="393112"/>
            <a:chExt cx="1110094" cy="403200"/>
          </a:xfrm>
        </p:grpSpPr>
        <p:sp>
          <p:nvSpPr>
            <p:cNvPr id="24" name="Bouton d’action : retour ou précédent 23">
              <a:hlinkClick r:id="" action="ppaction://hlinkshowjump?jump=previousslide" highlightClick="1"/>
            </p:cNvPr>
            <p:cNvSpPr/>
            <p:nvPr userDrawn="1"/>
          </p:nvSpPr>
          <p:spPr>
            <a:xfrm>
              <a:off x="8995309" y="394766"/>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hlinkClick r:id="rId2" action="ppaction://hlinksldjump"/>
            </p:cNvPr>
            <p:cNvSpPr txBox="1"/>
            <p:nvPr userDrawn="1"/>
          </p:nvSpPr>
          <p:spPr>
            <a:xfrm>
              <a:off x="9608151" y="393112"/>
              <a:ext cx="497252" cy="403200"/>
            </a:xfrm>
            <a:prstGeom prst="rect">
              <a:avLst/>
            </a:prstGeom>
            <a:solidFill>
              <a:srgbClr val="92D050"/>
            </a:solidFill>
          </p:spPr>
          <p:txBody>
            <a:bodyPr wrap="square" rtlCol="0">
              <a:spAutoFit/>
            </a:bodyPr>
            <a:lstStyle/>
            <a:p>
              <a:pPr algn="ctr"/>
              <a:r>
                <a:rPr lang="fr-FR" dirty="0"/>
                <a:t>FIN</a:t>
              </a:r>
            </a:p>
          </p:txBody>
        </p:sp>
      </p:grpSp>
    </p:spTree>
    <p:extLst>
      <p:ext uri="{BB962C8B-B14F-4D97-AF65-F5344CB8AC3E}">
        <p14:creationId xmlns:p14="http://schemas.microsoft.com/office/powerpoint/2010/main" val="25969056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enu annexes">
    <p:spTree>
      <p:nvGrpSpPr>
        <p:cNvPr id="1" name=""/>
        <p:cNvGrpSpPr/>
        <p:nvPr/>
      </p:nvGrpSpPr>
      <p:grpSpPr>
        <a:xfrm>
          <a:off x="0" y="0"/>
          <a:ext cx="0" cy="0"/>
          <a:chOff x="0" y="0"/>
          <a:chExt cx="0" cy="0"/>
        </a:xfrm>
      </p:grpSpPr>
      <p:sp>
        <p:nvSpPr>
          <p:cNvPr id="21" name="ZoneTexte 20"/>
          <p:cNvSpPr txBox="1"/>
          <p:nvPr userDrawn="1"/>
        </p:nvSpPr>
        <p:spPr>
          <a:xfrm>
            <a:off x="1917317" y="79817"/>
            <a:ext cx="9456478" cy="523220"/>
          </a:xfrm>
          <a:prstGeom prst="rect">
            <a:avLst/>
          </a:prstGeom>
          <a:noFill/>
        </p:spPr>
        <p:txBody>
          <a:bodyPr wrap="square" rtlCol="0">
            <a:spAutoFit/>
          </a:bodyPr>
          <a:lstStyle/>
          <a:p>
            <a:r>
              <a:rPr lang="fr-FR" sz="2800" b="0" i="0" dirty="0">
                <a:latin typeface="+mj-lt"/>
              </a:rPr>
              <a:t>Annexes</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0" name="ZoneTexte 9">
            <a:hlinkClick r:id="rId2" action="ppaction://hlinksldjump" tooltip="Le parcours de formation"/>
          </p:cNvPr>
          <p:cNvSpPr txBox="1"/>
          <p:nvPr userDrawn="1"/>
        </p:nvSpPr>
        <p:spPr>
          <a:xfrm>
            <a:off x="68075" y="2554970"/>
            <a:ext cx="1575897"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Parcours de formation</a:t>
            </a:r>
          </a:p>
        </p:txBody>
      </p:sp>
      <p:sp>
        <p:nvSpPr>
          <p:cNvPr id="13" name="ZoneTexte 12">
            <a:hlinkClick r:id="rId3" action="ppaction://hlinksldjump" tooltip="Grille d'auto-analyse des projets"/>
          </p:cNvPr>
          <p:cNvSpPr txBox="1"/>
          <p:nvPr userDrawn="1"/>
        </p:nvSpPr>
        <p:spPr>
          <a:xfrm>
            <a:off x="68073" y="4774046"/>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Grille d’auto-analyse</a:t>
            </a:r>
          </a:p>
        </p:txBody>
      </p:sp>
      <p:sp>
        <p:nvSpPr>
          <p:cNvPr id="14" name="ZoneTexte 13"/>
          <p:cNvSpPr txBox="1"/>
          <p:nvPr userDrawn="1"/>
        </p:nvSpPr>
        <p:spPr>
          <a:xfrm>
            <a:off x="68072" y="5387708"/>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ZoneTexte 22">
            <a:hlinkClick r:id="rId4" action="ppaction://hlinksldjump"/>
          </p:cNvPr>
          <p:cNvSpPr txBox="1"/>
          <p:nvPr userDrawn="1"/>
        </p:nvSpPr>
        <p:spPr>
          <a:xfrm>
            <a:off x="2779976" y="3879304"/>
            <a:ext cx="7992910"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9. L’AS dans le socle - illustration </a:t>
            </a:r>
          </a:p>
        </p:txBody>
      </p:sp>
      <p:sp>
        <p:nvSpPr>
          <p:cNvPr id="24" name="ZoneTexte 23">
            <a:hlinkClick r:id="rId5" action="ppaction://hlinksldjump"/>
          </p:cNvPr>
          <p:cNvSpPr txBox="1"/>
          <p:nvPr userDrawn="1"/>
        </p:nvSpPr>
        <p:spPr>
          <a:xfrm>
            <a:off x="2779976" y="3459774"/>
            <a:ext cx="7992911"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8. L’AS dans le parcours de formation  - illustration</a:t>
            </a:r>
          </a:p>
        </p:txBody>
      </p:sp>
      <p:sp>
        <p:nvSpPr>
          <p:cNvPr id="20" name="ZoneTexte 19">
            <a:hlinkClick r:id="rId6" action="ppaction://hlinksldjump"/>
          </p:cNvPr>
          <p:cNvSpPr txBox="1"/>
          <p:nvPr userDrawn="1"/>
        </p:nvSpPr>
        <p:spPr>
          <a:xfrm>
            <a:off x="2779976" y="4718364"/>
            <a:ext cx="7992910"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11. Les enseignements pratiques interdisciplinaires (EPI)</a:t>
            </a:r>
          </a:p>
        </p:txBody>
      </p:sp>
      <p:sp>
        <p:nvSpPr>
          <p:cNvPr id="22" name="ZoneTexte 21">
            <a:hlinkClick r:id="rId7" action="ppaction://hlinksldjump"/>
          </p:cNvPr>
          <p:cNvSpPr txBox="1"/>
          <p:nvPr userDrawn="1"/>
        </p:nvSpPr>
        <p:spPr>
          <a:xfrm>
            <a:off x="2779976" y="523064"/>
            <a:ext cx="7992911"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600" b="0" i="0" dirty="0">
                <a:latin typeface="+mj-lt"/>
              </a:rPr>
              <a:t>1. Le contexte local : contraintes et ressources</a:t>
            </a:r>
            <a:endParaRPr lang="fr-FR" sz="2000" b="0" i="0" dirty="0">
              <a:latin typeface="+mj-lt"/>
            </a:endParaRPr>
          </a:p>
        </p:txBody>
      </p:sp>
      <p:sp>
        <p:nvSpPr>
          <p:cNvPr id="26" name="ZoneTexte 25">
            <a:hlinkClick r:id="rId8" action="ppaction://hlinksldjump"/>
          </p:cNvPr>
          <p:cNvSpPr txBox="1"/>
          <p:nvPr userDrawn="1"/>
        </p:nvSpPr>
        <p:spPr>
          <a:xfrm>
            <a:off x="2779976" y="2620714"/>
            <a:ext cx="7992911"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6. Planification des attendus de fin de cycle</a:t>
            </a:r>
          </a:p>
        </p:txBody>
      </p:sp>
      <p:sp>
        <p:nvSpPr>
          <p:cNvPr id="27" name="ZoneTexte 26">
            <a:hlinkClick r:id="rId9" action="ppaction://hlinksldjump" tooltip="Exemple"/>
          </p:cNvPr>
          <p:cNvSpPr txBox="1"/>
          <p:nvPr userDrawn="1"/>
        </p:nvSpPr>
        <p:spPr>
          <a:xfrm>
            <a:off x="2779976" y="3040244"/>
            <a:ext cx="7992911"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7. Les niveaux de compétences attendues </a:t>
            </a:r>
            <a:r>
              <a:rPr lang="fr-FR" dirty="0" err="1"/>
              <a:t>soclées</a:t>
            </a:r>
            <a:endParaRPr lang="fr-FR" dirty="0"/>
          </a:p>
        </p:txBody>
      </p:sp>
      <p:sp>
        <p:nvSpPr>
          <p:cNvPr id="28" name="ZoneTexte 27">
            <a:hlinkClick r:id="rId10" action="ppaction://hlinksldjump" tooltip="Les référentiels d'évaluation"/>
          </p:cNvPr>
          <p:cNvSpPr txBox="1"/>
          <p:nvPr userDrawn="1"/>
        </p:nvSpPr>
        <p:spPr>
          <a:xfrm>
            <a:off x="57761" y="4159725"/>
            <a:ext cx="1575894"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Référentiels d’évaluation</a:t>
            </a:r>
          </a:p>
        </p:txBody>
      </p:sp>
      <p:sp>
        <p:nvSpPr>
          <p:cNvPr id="25" name="ZoneTexte 24">
            <a:hlinkClick r:id="rId11" action="ppaction://hlinksldjump"/>
          </p:cNvPr>
          <p:cNvSpPr txBox="1"/>
          <p:nvPr userDrawn="1"/>
        </p:nvSpPr>
        <p:spPr>
          <a:xfrm>
            <a:off x="2779976" y="5137894"/>
            <a:ext cx="7992910"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12. L‘accompagnement éducatif</a:t>
            </a:r>
          </a:p>
        </p:txBody>
      </p:sp>
      <p:sp>
        <p:nvSpPr>
          <p:cNvPr id="31" name="ZoneTexte 30">
            <a:hlinkClick r:id="rId12" action="ppaction://hlinksldjump"/>
          </p:cNvPr>
          <p:cNvSpPr txBox="1"/>
          <p:nvPr userDrawn="1"/>
        </p:nvSpPr>
        <p:spPr>
          <a:xfrm>
            <a:off x="2779976" y="5976954"/>
            <a:ext cx="7992910"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14. Les sections sportives</a:t>
            </a:r>
          </a:p>
        </p:txBody>
      </p:sp>
      <p:sp>
        <p:nvSpPr>
          <p:cNvPr id="32" name="ZoneTexte 31">
            <a:hlinkClick r:id="rId13" action="ppaction://hlinksldjump"/>
          </p:cNvPr>
          <p:cNvSpPr txBox="1"/>
          <p:nvPr userDrawn="1"/>
        </p:nvSpPr>
        <p:spPr>
          <a:xfrm>
            <a:off x="2779976" y="1781654"/>
            <a:ext cx="7992911"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4. Planification des compétences générales</a:t>
            </a:r>
          </a:p>
        </p:txBody>
      </p:sp>
      <p:sp>
        <p:nvSpPr>
          <p:cNvPr id="33" name="ZoneTexte 32">
            <a:hlinkClick r:id="rId14" action="ppaction://hlinksldjump"/>
          </p:cNvPr>
          <p:cNvSpPr txBox="1"/>
          <p:nvPr userDrawn="1"/>
        </p:nvSpPr>
        <p:spPr>
          <a:xfrm>
            <a:off x="2779976" y="2201184"/>
            <a:ext cx="7992911"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5. Contribution aux parcours éducatifs dans nos enseignements</a:t>
            </a:r>
          </a:p>
        </p:txBody>
      </p:sp>
      <p:sp>
        <p:nvSpPr>
          <p:cNvPr id="34" name="ZoneTexte 33">
            <a:hlinkClick r:id="rId15" action="ppaction://hlinksldjump" tooltip="Présentation"/>
          </p:cNvPr>
          <p:cNvSpPr txBox="1"/>
          <p:nvPr userDrawn="1"/>
        </p:nvSpPr>
        <p:spPr>
          <a:xfrm>
            <a:off x="68080" y="1561720"/>
            <a:ext cx="1575888"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p>
            <a:r>
              <a:rPr lang="fr-FR" sz="1400" b="0" i="0" dirty="0">
                <a:latin typeface="Arial" panose="020B0604020202020204" pitchFamily="34" charset="0"/>
                <a:cs typeface="Arial" panose="020B0604020202020204" pitchFamily="34" charset="0"/>
              </a:rPr>
              <a:t>Présentation générale</a:t>
            </a:r>
            <a:endParaRPr lang="fr-FR" sz="1600" b="0" i="0" dirty="0">
              <a:latin typeface="Arial" panose="020B0604020202020204" pitchFamily="34" charset="0"/>
              <a:cs typeface="Arial" panose="020B0604020202020204" pitchFamily="34" charset="0"/>
            </a:endParaRPr>
          </a:p>
        </p:txBody>
      </p:sp>
      <p:sp>
        <p:nvSpPr>
          <p:cNvPr id="35" name="Bouton d’action : accueil 34">
            <a:hlinkClick r:id="" action="ppaction://hlinkshowjump?jump=firstslide" highlightClick="1"/>
          </p:cNvPr>
          <p:cNvSpPr/>
          <p:nvPr userDrawn="1"/>
        </p:nvSpPr>
        <p:spPr>
          <a:xfrm>
            <a:off x="739302" y="1138132"/>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ZoneTexte 35">
            <a:hlinkClick r:id="rId16" action="ppaction://hlinksldjump" tooltip="Le contexte local"/>
          </p:cNvPr>
          <p:cNvSpPr txBox="1"/>
          <p:nvPr userDrawn="1"/>
        </p:nvSpPr>
        <p:spPr>
          <a:xfrm>
            <a:off x="57761" y="2172266"/>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a:defRPr sz="1600" b="0" i="0">
                <a:latin typeface="Arial" panose="020B0604020202020204" pitchFamily="34" charset="0"/>
                <a:cs typeface="Arial" panose="020B0604020202020204" pitchFamily="34" charset="0"/>
              </a:defRPr>
            </a:lvl1pPr>
          </a:lstStyle>
          <a:p>
            <a:pPr lvl="0"/>
            <a:r>
              <a:rPr lang="fr-FR" sz="1400" dirty="0"/>
              <a:t>Contexte local</a:t>
            </a:r>
          </a:p>
        </p:txBody>
      </p:sp>
      <p:sp>
        <p:nvSpPr>
          <p:cNvPr id="37" name="ZoneTexte 36">
            <a:hlinkClick r:id="rId17" action="ppaction://hlinksldjump" tooltip="Le projet d'AS"/>
          </p:cNvPr>
          <p:cNvSpPr txBox="1"/>
          <p:nvPr userDrawn="1"/>
        </p:nvSpPr>
        <p:spPr>
          <a:xfrm>
            <a:off x="57761" y="3161524"/>
            <a:ext cx="1575894"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Projet AS</a:t>
            </a:r>
          </a:p>
        </p:txBody>
      </p:sp>
      <p:sp>
        <p:nvSpPr>
          <p:cNvPr id="29" name="ZoneTexte 28">
            <a:hlinkClick r:id="rId18" action="ppaction://hlinksldjump"/>
          </p:cNvPr>
          <p:cNvSpPr txBox="1"/>
          <p:nvPr userDrawn="1"/>
        </p:nvSpPr>
        <p:spPr>
          <a:xfrm>
            <a:off x="2779976" y="4298834"/>
            <a:ext cx="7992910"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10. L’accompagnement personnalisé (AP)</a:t>
            </a:r>
          </a:p>
        </p:txBody>
      </p:sp>
      <p:sp>
        <p:nvSpPr>
          <p:cNvPr id="38" name="ZoneTexte 37">
            <a:hlinkClick r:id="rId19" action="ppaction://hlinksldjump" tooltip="Les espaces d'enseignement complémentaires"/>
          </p:cNvPr>
          <p:cNvSpPr txBox="1"/>
          <p:nvPr userDrawn="1"/>
        </p:nvSpPr>
        <p:spPr>
          <a:xfrm>
            <a:off x="68072" y="3549321"/>
            <a:ext cx="1575895" cy="523220"/>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Autres espaces d’enseignement</a:t>
            </a:r>
          </a:p>
        </p:txBody>
      </p:sp>
      <p:sp>
        <p:nvSpPr>
          <p:cNvPr id="30" name="ZoneTexte 29">
            <a:hlinkClick r:id="rId20" action="ppaction://hlinksldjump"/>
          </p:cNvPr>
          <p:cNvSpPr txBox="1"/>
          <p:nvPr userDrawn="1"/>
        </p:nvSpPr>
        <p:spPr>
          <a:xfrm>
            <a:off x="2779976" y="942594"/>
            <a:ext cx="7992911"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2. Le contexte local : choix et cohérence des projets</a:t>
            </a:r>
          </a:p>
        </p:txBody>
      </p:sp>
      <p:sp>
        <p:nvSpPr>
          <p:cNvPr id="39" name="ZoneTexte 38">
            <a:hlinkClick r:id="rId21" action="ppaction://hlinksldjump"/>
          </p:cNvPr>
          <p:cNvSpPr txBox="1"/>
          <p:nvPr userDrawn="1"/>
        </p:nvSpPr>
        <p:spPr>
          <a:xfrm>
            <a:off x="2779976" y="1362124"/>
            <a:ext cx="7992911"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3. Les caractéristiques de nos élèves</a:t>
            </a:r>
          </a:p>
        </p:txBody>
      </p:sp>
      <p:sp>
        <p:nvSpPr>
          <p:cNvPr id="40" name="ZoneTexte 39">
            <a:hlinkClick r:id="rId22" action="ppaction://hlinksldjump"/>
            <a:extLst>
              <a:ext uri="{FF2B5EF4-FFF2-40B4-BE49-F238E27FC236}">
                <a16:creationId xmlns:a16="http://schemas.microsoft.com/office/drawing/2014/main" id="{CE466357-7A1D-4D84-8208-B0B6E5AA74D4}"/>
              </a:ext>
            </a:extLst>
          </p:cNvPr>
          <p:cNvSpPr txBox="1"/>
          <p:nvPr userDrawn="1"/>
        </p:nvSpPr>
        <p:spPr>
          <a:xfrm>
            <a:off x="2779976" y="6396481"/>
            <a:ext cx="7992910"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15. Tous les autres espaces d’enseignements (séjours sportifs, cross,…)</a:t>
            </a:r>
          </a:p>
        </p:txBody>
      </p:sp>
      <p:sp>
        <p:nvSpPr>
          <p:cNvPr id="41" name="ZoneTexte 40">
            <a:hlinkClick r:id="rId23" action="ppaction://hlinksldjump"/>
            <a:extLst>
              <a:ext uri="{FF2B5EF4-FFF2-40B4-BE49-F238E27FC236}">
                <a16:creationId xmlns:a16="http://schemas.microsoft.com/office/drawing/2014/main" id="{BE896DDD-BD0B-471C-8AB5-4F9289A7C6FD}"/>
              </a:ext>
            </a:extLst>
          </p:cNvPr>
          <p:cNvSpPr txBox="1"/>
          <p:nvPr userDrawn="1"/>
        </p:nvSpPr>
        <p:spPr>
          <a:xfrm>
            <a:off x="2779976" y="5557424"/>
            <a:ext cx="7992910" cy="338554"/>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mj-lt"/>
                <a:cs typeface="Arial" panose="020B0604020202020204" pitchFamily="34" charset="0"/>
              </a:defRPr>
            </a:lvl1pPr>
          </a:lstStyle>
          <a:p>
            <a:pPr lvl="0"/>
            <a:r>
              <a:rPr lang="fr-FR" dirty="0"/>
              <a:t>13. L’école ouverte</a:t>
            </a:r>
          </a:p>
        </p:txBody>
      </p:sp>
    </p:spTree>
    <p:extLst>
      <p:ext uri="{BB962C8B-B14F-4D97-AF65-F5344CB8AC3E}">
        <p14:creationId xmlns:p14="http://schemas.microsoft.com/office/powerpoint/2010/main" val="33151617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Menu Exemple1 Contexte local">
    <p:bg>
      <p:bgPr>
        <a:solidFill>
          <a:schemeClr val="bg1"/>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ZoneTexte 4"/>
          <p:cNvSpPr txBox="1"/>
          <p:nvPr userDrawn="1"/>
        </p:nvSpPr>
        <p:spPr>
          <a:xfrm>
            <a:off x="1955800" y="189438"/>
            <a:ext cx="9640110" cy="523220"/>
          </a:xfrm>
          <a:prstGeom prst="rect">
            <a:avLst/>
          </a:prstGeom>
          <a:noFill/>
        </p:spPr>
        <p:txBody>
          <a:bodyPr wrap="square" rtlCol="0">
            <a:spAutoFit/>
          </a:bodyPr>
          <a:lstStyle/>
          <a:p>
            <a:r>
              <a:rPr lang="fr-FR" sz="2800" b="0" i="0" dirty="0">
                <a:latin typeface="+mj-lt"/>
              </a:rPr>
              <a:t>CONCEVOIR : </a:t>
            </a:r>
            <a:r>
              <a:rPr lang="fr-FR" sz="2800" b="0" i="0" kern="1200" dirty="0">
                <a:solidFill>
                  <a:schemeClr val="tx1"/>
                </a:solidFill>
                <a:latin typeface="+mj-lt"/>
                <a:ea typeface="+mn-ea"/>
                <a:cs typeface="+mn-cs"/>
              </a:rPr>
              <a:t>ressources et contraintes</a:t>
            </a:r>
            <a:endParaRPr lang="fr-FR" sz="2800" b="0" i="0" dirty="0">
              <a:latin typeface="+mj-lt"/>
            </a:endParaRPr>
          </a:p>
        </p:txBody>
      </p:sp>
      <p:sp>
        <p:nvSpPr>
          <p:cNvPr id="24" name="ZoneTexte 23"/>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5" name="ZoneTexte 24">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26" name="Bouton d'action : Retour 25">
            <a:hlinkClick r:id="" action="ppaction://hlinkshowjump?jump=lastslideviewed" highlightClick="1"/>
          </p:cNvPr>
          <p:cNvSpPr/>
          <p:nvPr userDrawn="1"/>
        </p:nvSpPr>
        <p:spPr>
          <a:xfrm>
            <a:off x="10875408" y="24748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Bouton d’action : avant ou précédent 28">
            <a:hlinkClick r:id="" action="ppaction://hlinkshowjump?jump=nextslide" highlightClick="1"/>
          </p:cNvPr>
          <p:cNvSpPr/>
          <p:nvPr userDrawn="1"/>
        </p:nvSpPr>
        <p:spPr>
          <a:xfrm>
            <a:off x="10115613" y="277016"/>
            <a:ext cx="496111" cy="401546"/>
          </a:xfrm>
          <a:prstGeom prst="actionButtonForwardNex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5" name="Espace réservé du contenu 6"/>
          <p:cNvGraphicFramePr>
            <a:graphicFrameLocks/>
          </p:cNvGraphicFramePr>
          <p:nvPr userDrawn="1">
            <p:extLst>
              <p:ext uri="{D42A27DB-BD31-4B8C-83A1-F6EECF244321}">
                <p14:modId xmlns:p14="http://schemas.microsoft.com/office/powerpoint/2010/main" val="2715061825"/>
              </p:ext>
            </p:extLst>
          </p:nvPr>
        </p:nvGraphicFramePr>
        <p:xfrm>
          <a:off x="2020465" y="1125347"/>
          <a:ext cx="9716104" cy="5210162"/>
        </p:xfrm>
        <a:graphic>
          <a:graphicData uri="http://schemas.openxmlformats.org/drawingml/2006/table">
            <a:tbl>
              <a:tblPr firstRow="1" bandRow="1">
                <a:tableStyleId>{5C22544A-7EE6-4342-B048-85BDC9FD1C3A}</a:tableStyleId>
              </a:tblPr>
              <a:tblGrid>
                <a:gridCol w="426720">
                  <a:extLst>
                    <a:ext uri="{9D8B030D-6E8A-4147-A177-3AD203B41FA5}">
                      <a16:colId xmlns:a16="http://schemas.microsoft.com/office/drawing/2014/main" val="20000"/>
                    </a:ext>
                  </a:extLst>
                </a:gridCol>
                <a:gridCol w="3096461">
                  <a:extLst>
                    <a:ext uri="{9D8B030D-6E8A-4147-A177-3AD203B41FA5}">
                      <a16:colId xmlns:a16="http://schemas.microsoft.com/office/drawing/2014/main" val="20001"/>
                    </a:ext>
                  </a:extLst>
                </a:gridCol>
                <a:gridCol w="3096462">
                  <a:extLst>
                    <a:ext uri="{9D8B030D-6E8A-4147-A177-3AD203B41FA5}">
                      <a16:colId xmlns:a16="http://schemas.microsoft.com/office/drawing/2014/main" val="1600169817"/>
                    </a:ext>
                  </a:extLst>
                </a:gridCol>
                <a:gridCol w="3096461">
                  <a:extLst>
                    <a:ext uri="{9D8B030D-6E8A-4147-A177-3AD203B41FA5}">
                      <a16:colId xmlns:a16="http://schemas.microsoft.com/office/drawing/2014/main" val="1619546659"/>
                    </a:ext>
                  </a:extLst>
                </a:gridCol>
              </a:tblGrid>
              <a:tr h="565888">
                <a:tc>
                  <a:txBody>
                    <a:bodyPr/>
                    <a:lstStyle/>
                    <a:p>
                      <a:pPr algn="ctr"/>
                      <a:endParaRPr lang="fr-FR" sz="1000" b="1" dirty="0"/>
                    </a:p>
                  </a:txBody>
                  <a:tcPr vert="vert270" anchor="ctr">
                    <a:lnR w="3175" cap="flat" cmpd="sng" algn="ctr">
                      <a:solidFill>
                        <a:schemeClr val="bg1">
                          <a:lumMod val="50000"/>
                        </a:schemeClr>
                      </a:solidFill>
                      <a:prstDash val="solid"/>
                      <a:round/>
                      <a:headEnd type="none" w="med" len="med"/>
                      <a:tailEnd type="none" w="med" len="med"/>
                    </a:lnR>
                    <a:noFill/>
                  </a:tcPr>
                </a:tc>
                <a:tc>
                  <a:txBody>
                    <a:bodyPr/>
                    <a:lstStyle/>
                    <a:p>
                      <a:pPr algn="ctr"/>
                      <a:r>
                        <a:rPr lang="fr-FR" sz="2400" dirty="0">
                          <a:solidFill>
                            <a:schemeClr val="bg1"/>
                          </a:solidFill>
                        </a:rPr>
                        <a:t>Ressources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Contraintes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Besoins</a:t>
                      </a:r>
                    </a:p>
                  </a:txBody>
                  <a:tcPr anchor="ctr">
                    <a:lnL w="3175" cap="flat" cmpd="sng" algn="ctr">
                      <a:solidFill>
                        <a:schemeClr val="bg1">
                          <a:lumMod val="50000"/>
                        </a:schemeClr>
                      </a:solidFill>
                      <a:prstDash val="solid"/>
                      <a:round/>
                      <a:headEnd type="none" w="med" len="med"/>
                      <a:tailEnd type="none" w="med" len="med"/>
                    </a:lnL>
                    <a:solidFill>
                      <a:schemeClr val="bg2">
                        <a:lumMod val="75000"/>
                      </a:schemeClr>
                    </a:solidFill>
                  </a:tcPr>
                </a:tc>
                <a:extLst>
                  <a:ext uri="{0D108BD9-81ED-4DB2-BD59-A6C34878D82A}">
                    <a16:rowId xmlns:a16="http://schemas.microsoft.com/office/drawing/2014/main" val="3702796181"/>
                  </a:ext>
                </a:extLst>
              </a:tr>
              <a:tr h="2322137">
                <a:tc>
                  <a:txBody>
                    <a:bodyPr/>
                    <a:lstStyle/>
                    <a:p>
                      <a:pPr algn="ctr"/>
                      <a:r>
                        <a:rPr lang="fr-FR" sz="1600" b="1" dirty="0"/>
                        <a:t>Humains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marL="171450" indent="-171450">
                        <a:buFont typeface="Arial" panose="020B0604020202020204" pitchFamily="34" charset="0"/>
                        <a:buChar char="•"/>
                      </a:pPr>
                      <a:r>
                        <a:rPr lang="fr-FR" sz="1000" dirty="0">
                          <a:solidFill>
                            <a:schemeClr val="tx1"/>
                          </a:solidFill>
                        </a:rPr>
                        <a:t>4 professeurs titulaires et un stagiaire mi-temps,</a:t>
                      </a:r>
                    </a:p>
                    <a:p>
                      <a:pPr marL="171450" indent="-171450">
                        <a:buFont typeface="Arial" panose="020B0604020202020204" pitchFamily="34" charset="0"/>
                        <a:buChar char="•"/>
                      </a:pPr>
                      <a:r>
                        <a:rPr lang="fr-FR" sz="1000" dirty="0">
                          <a:solidFill>
                            <a:schemeClr val="tx1"/>
                          </a:solidFill>
                        </a:rPr>
                        <a:t>Des compétences variées et complémentaires.</a:t>
                      </a:r>
                    </a:p>
                    <a:p>
                      <a:pPr marL="171450" indent="-171450">
                        <a:buFont typeface="Arial" panose="020B0604020202020204" pitchFamily="34" charset="0"/>
                        <a:buChar char="•"/>
                      </a:pPr>
                      <a:r>
                        <a:rPr lang="fr-FR" sz="1000" dirty="0">
                          <a:solidFill>
                            <a:schemeClr val="tx1"/>
                          </a:solidFill>
                        </a:rPr>
                        <a:t>Dynamisme de l’équipe</a:t>
                      </a:r>
                    </a:p>
                    <a:p>
                      <a:pPr marL="171450" indent="-171450">
                        <a:buFont typeface="Arial" panose="020B0604020202020204" pitchFamily="34" charset="0"/>
                        <a:buChar char="•"/>
                      </a:pPr>
                      <a:r>
                        <a:rPr lang="fr-FR" sz="1000" dirty="0">
                          <a:solidFill>
                            <a:schemeClr val="tx1"/>
                          </a:solidFill>
                        </a:rPr>
                        <a:t>Deux enseignants coordonnateurs de district UNSS</a:t>
                      </a:r>
                    </a:p>
                    <a:p>
                      <a:pPr marL="171450" indent="-171450">
                        <a:buFont typeface="Arial" panose="020B0604020202020204" pitchFamily="34" charset="0"/>
                        <a:buChar char="•"/>
                      </a:pPr>
                      <a:r>
                        <a:rPr lang="fr-FR" sz="1000" dirty="0">
                          <a:solidFill>
                            <a:schemeClr val="tx1"/>
                          </a:solidFill>
                        </a:rPr>
                        <a:t>Un enseignant formateur</a:t>
                      </a:r>
                    </a:p>
                    <a:p>
                      <a:pPr marL="171450" indent="-171450">
                        <a:buFont typeface="Arial" panose="020B0604020202020204" pitchFamily="34" charset="0"/>
                        <a:buChar char="•"/>
                      </a:pPr>
                      <a:r>
                        <a:rPr lang="fr-FR" sz="1000" dirty="0">
                          <a:solidFill>
                            <a:schemeClr val="tx1"/>
                          </a:solidFill>
                        </a:rPr>
                        <a:t>Grande confiance de l’équipe d’encadrement (direction, vie scolaire, professeurs)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pPr marL="171450" indent="-171450">
                        <a:buFont typeface="Arial" panose="020B0604020202020204" pitchFamily="34" charset="0"/>
                        <a:buChar char="•"/>
                      </a:pPr>
                      <a:r>
                        <a:rPr lang="fr-FR" sz="1000" dirty="0">
                          <a:solidFill>
                            <a:schemeClr val="tx1"/>
                          </a:solidFill>
                        </a:rPr>
                        <a:t>AS très dynamique mais le fait d’avoir des stagiaires mi-temps empêche le suivi des élèves sur toute l’année scolaire ;</a:t>
                      </a:r>
                    </a:p>
                    <a:p>
                      <a:pPr marL="171450" indent="-171450">
                        <a:buFont typeface="Arial" panose="020B0604020202020204" pitchFamily="34" charset="0"/>
                        <a:buChar char="•"/>
                      </a:pPr>
                      <a:r>
                        <a:rPr lang="fr-FR" sz="1000" dirty="0">
                          <a:solidFill>
                            <a:schemeClr val="tx1"/>
                          </a:solidFill>
                        </a:rPr>
                        <a:t>EPLE divisé en deux sites distincts donc collaboration plus difficile ;</a:t>
                      </a:r>
                    </a:p>
                    <a:p>
                      <a:pPr marL="171450" indent="-171450">
                        <a:buFont typeface="Arial" panose="020B0604020202020204" pitchFamily="34" charset="0"/>
                        <a:buChar char="•"/>
                      </a:pPr>
                      <a:r>
                        <a:rPr lang="fr-FR" sz="1000" dirty="0">
                          <a:solidFill>
                            <a:schemeClr val="tx1"/>
                          </a:solidFill>
                        </a:rPr>
                        <a:t>Des absences importantes liées aux fonctions (coordonnateurs, formateur, jury)</a:t>
                      </a:r>
                    </a:p>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pPr marL="171450" indent="-171450">
                        <a:buFont typeface="Arial" panose="020B0604020202020204" pitchFamily="34" charset="0"/>
                        <a:buChar char="•"/>
                      </a:pPr>
                      <a:r>
                        <a:rPr lang="fr-FR" sz="1000" dirty="0">
                          <a:solidFill>
                            <a:schemeClr val="tx1"/>
                          </a:solidFill>
                        </a:rPr>
                        <a:t>Disposer d’un stagiaire plein temps ou d’un TZR en affectation annuelle pour disposer de 5 forfaits AS ;</a:t>
                      </a:r>
                    </a:p>
                    <a:p>
                      <a:pPr marL="171450" indent="-171450">
                        <a:buFont typeface="Arial" panose="020B0604020202020204" pitchFamily="34" charset="0"/>
                        <a:buChar char="•"/>
                      </a:pPr>
                      <a:r>
                        <a:rPr lang="fr-FR" sz="1000" dirty="0">
                          <a:solidFill>
                            <a:schemeClr val="tx1"/>
                          </a:solidFill>
                        </a:rPr>
                        <a:t>Disposer de formations professionnelles continues tous les ans ; </a:t>
                      </a:r>
                    </a:p>
                    <a:p>
                      <a:pPr marL="171450" indent="-171450">
                        <a:buFont typeface="Arial" panose="020B0604020202020204" pitchFamily="34" charset="0"/>
                        <a:buChar char="•"/>
                      </a:pPr>
                      <a:r>
                        <a:rPr lang="fr-FR" sz="1000" dirty="0">
                          <a:solidFill>
                            <a:schemeClr val="tx1"/>
                          </a:solidFill>
                        </a:rPr>
                        <a:t>Elaboration partagée des EDT avec le CE et libération du mercredi matin.</a:t>
                      </a:r>
                    </a:p>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bg2"/>
                    </a:solidFill>
                  </a:tcPr>
                </a:tc>
                <a:extLst>
                  <a:ext uri="{0D108BD9-81ED-4DB2-BD59-A6C34878D82A}">
                    <a16:rowId xmlns:a16="http://schemas.microsoft.com/office/drawing/2014/main" val="10006"/>
                  </a:ext>
                </a:extLst>
              </a:tr>
              <a:tr h="2322137">
                <a:tc>
                  <a:txBody>
                    <a:bodyPr/>
                    <a:lstStyle/>
                    <a:p>
                      <a:pPr algn="ctr"/>
                      <a:r>
                        <a:rPr lang="fr-FR" sz="1600" b="1" dirty="0"/>
                        <a:t>Matériels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marL="171450" indent="-171450">
                        <a:buFont typeface="Arial" panose="020B0604020202020204" pitchFamily="34" charset="0"/>
                        <a:buChar char="•"/>
                      </a:pPr>
                      <a:r>
                        <a:rPr lang="fr-FR" sz="1000" b="1" dirty="0">
                          <a:solidFill>
                            <a:schemeClr val="tx1"/>
                          </a:solidFill>
                        </a:rPr>
                        <a:t>Internes : </a:t>
                      </a:r>
                      <a:r>
                        <a:rPr lang="fr-FR" sz="1000" dirty="0">
                          <a:solidFill>
                            <a:schemeClr val="tx1"/>
                          </a:solidFill>
                        </a:rPr>
                        <a:t>Un gymnase type B, un plateau extérieur, une piscine. Matériel pédagogique suffisant et partagé avec le lycée.</a:t>
                      </a:r>
                    </a:p>
                    <a:p>
                      <a:pPr marL="171450" indent="-171450">
                        <a:buFont typeface="Arial" panose="020B0604020202020204" pitchFamily="34" charset="0"/>
                        <a:buChar char="•"/>
                      </a:pPr>
                      <a:r>
                        <a:rPr lang="fr-FR" sz="1000" b="1" dirty="0">
                          <a:solidFill>
                            <a:schemeClr val="tx1"/>
                          </a:solidFill>
                        </a:rPr>
                        <a:t>Externes : </a:t>
                      </a:r>
                      <a:r>
                        <a:rPr lang="fr-FR" sz="1000" dirty="0">
                          <a:solidFill>
                            <a:schemeClr val="tx1"/>
                          </a:solidFill>
                        </a:rPr>
                        <a:t>Des salles spécialisées pour toutes les APSA, des sites de CO urbains ;</a:t>
                      </a:r>
                    </a:p>
                    <a:p>
                      <a:pPr marL="171450" indent="-171450">
                        <a:buFont typeface="Arial" panose="020B0604020202020204" pitchFamily="34" charset="0"/>
                        <a:buChar char="•"/>
                      </a:pPr>
                      <a:r>
                        <a:rPr lang="fr-FR" sz="1000" b="1" dirty="0">
                          <a:solidFill>
                            <a:schemeClr val="tx1"/>
                          </a:solidFill>
                        </a:rPr>
                        <a:t>Numérique :</a:t>
                      </a:r>
                      <a:r>
                        <a:rPr lang="fr-FR" sz="1000" dirty="0">
                          <a:solidFill>
                            <a:schemeClr val="tx1"/>
                          </a:solidFill>
                        </a:rPr>
                        <a:t> 3 tablettes tactiles et un ordinateur fixe à disposition de l’équipe. Chaque enseignant dispose d’une enceinte nomade</a:t>
                      </a:r>
                    </a:p>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pPr marL="171450" indent="-171450">
                        <a:buFont typeface="Arial" panose="020B0604020202020204" pitchFamily="34" charset="0"/>
                        <a:buChar char="•"/>
                      </a:pPr>
                      <a:r>
                        <a:rPr lang="fr-FR" sz="1000" dirty="0">
                          <a:solidFill>
                            <a:schemeClr val="tx1"/>
                          </a:solidFill>
                        </a:rPr>
                        <a:t>Temps de déplacements longs pour se rendre sur les installations externes ;</a:t>
                      </a:r>
                    </a:p>
                    <a:p>
                      <a:pPr marL="171450" indent="-171450">
                        <a:buFont typeface="Arial" panose="020B0604020202020204" pitchFamily="34" charset="0"/>
                        <a:buChar char="•"/>
                      </a:pPr>
                      <a:r>
                        <a:rPr lang="fr-FR" sz="1000" dirty="0">
                          <a:solidFill>
                            <a:schemeClr val="tx1"/>
                          </a:solidFill>
                        </a:rPr>
                        <a:t>Des vols répétés ces dernières années et pas d’impact sur le budget EPS ;</a:t>
                      </a:r>
                    </a:p>
                    <a:p>
                      <a:pPr marL="171450" indent="-171450">
                        <a:buFont typeface="Arial" panose="020B0604020202020204" pitchFamily="34" charset="0"/>
                        <a:buChar char="•"/>
                      </a:pPr>
                      <a:r>
                        <a:rPr lang="fr-FR" sz="1000" dirty="0">
                          <a:solidFill>
                            <a:schemeClr val="tx1"/>
                          </a:solidFill>
                        </a:rPr>
                        <a:t>Pas de matériels pédagogiques dans les installations externes ;</a:t>
                      </a:r>
                    </a:p>
                    <a:p>
                      <a:pPr marL="171450" indent="-171450">
                        <a:buFont typeface="Arial" panose="020B0604020202020204" pitchFamily="34" charset="0"/>
                        <a:buChar char="•"/>
                      </a:pPr>
                      <a:r>
                        <a:rPr lang="fr-FR" sz="1000" dirty="0">
                          <a:solidFill>
                            <a:schemeClr val="tx1"/>
                          </a:solidFill>
                        </a:rPr>
                        <a:t>Gymnase laissé libre pour le lycée deux demi-journées dans la semaine et le soir de 16h à 18h.</a:t>
                      </a:r>
                    </a:p>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pPr marL="171450" indent="-171450">
                        <a:buFont typeface="Arial" panose="020B0604020202020204" pitchFamily="34" charset="0"/>
                        <a:buChar char="•"/>
                      </a:pPr>
                      <a:r>
                        <a:rPr lang="fr-FR" sz="1000" dirty="0">
                          <a:solidFill>
                            <a:schemeClr val="tx1"/>
                          </a:solidFill>
                        </a:rPr>
                        <a:t>Des crédits d’enseignements revus à la hausse pour pallier aux besoins matériels liés aux vols ;</a:t>
                      </a:r>
                    </a:p>
                    <a:p>
                      <a:pPr marL="171450" indent="-171450">
                        <a:buFont typeface="Arial" panose="020B0604020202020204" pitchFamily="34" charset="0"/>
                        <a:buChar char="•"/>
                      </a:pPr>
                      <a:r>
                        <a:rPr lang="fr-FR" sz="1000" dirty="0">
                          <a:solidFill>
                            <a:schemeClr val="tx1"/>
                          </a:solidFill>
                        </a:rPr>
                        <a:t>La réfection du sol du gymnase ;</a:t>
                      </a:r>
                    </a:p>
                    <a:p>
                      <a:pPr marL="171450" indent="-171450">
                        <a:buFont typeface="Arial" panose="020B0604020202020204" pitchFamily="34" charset="0"/>
                        <a:buChar char="•"/>
                      </a:pPr>
                      <a:r>
                        <a:rPr lang="fr-FR" sz="1000" dirty="0">
                          <a:solidFill>
                            <a:schemeClr val="tx1"/>
                          </a:solidFill>
                        </a:rPr>
                        <a:t>La mise à disposition ou la construction d’une unité couverte de plus ;</a:t>
                      </a:r>
                    </a:p>
                    <a:p>
                      <a:pPr marL="171450" indent="-171450">
                        <a:buFont typeface="Arial" panose="020B0604020202020204" pitchFamily="34" charset="0"/>
                        <a:buChar char="•"/>
                      </a:pPr>
                      <a:r>
                        <a:rPr lang="fr-FR" sz="1000" dirty="0">
                          <a:solidFill>
                            <a:schemeClr val="tx1"/>
                          </a:solidFill>
                        </a:rPr>
                        <a:t>Installation d’une connexion WIFI au gymnase et renouvellement des équipements mobiles et fixe. </a:t>
                      </a: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2921357660"/>
                  </a:ext>
                </a:extLst>
              </a:tr>
            </a:tbl>
          </a:graphicData>
        </a:graphic>
      </p:graphicFrame>
    </p:spTree>
    <p:extLst>
      <p:ext uri="{BB962C8B-B14F-4D97-AF65-F5344CB8AC3E}">
        <p14:creationId xmlns:p14="http://schemas.microsoft.com/office/powerpoint/2010/main" val="35357441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enu Exemple2 Contexte local">
    <p:bg>
      <p:bgPr>
        <a:solidFill>
          <a:schemeClr val="bg1"/>
        </a:solidFill>
        <a:effectLst/>
      </p:bgPr>
    </p:bg>
    <p:spTree>
      <p:nvGrpSpPr>
        <p:cNvPr id="1" name=""/>
        <p:cNvGrpSpPr/>
        <p:nvPr/>
      </p:nvGrpSpPr>
      <p:grpSpPr>
        <a:xfrm>
          <a:off x="0" y="0"/>
          <a:ext cx="0" cy="0"/>
          <a:chOff x="0" y="0"/>
          <a:chExt cx="0" cy="0"/>
        </a:xfrm>
      </p:grpSpPr>
      <p:sp>
        <p:nvSpPr>
          <p:cNvPr id="5" name="ZoneTexte 4"/>
          <p:cNvSpPr txBox="1"/>
          <p:nvPr userDrawn="1"/>
        </p:nvSpPr>
        <p:spPr>
          <a:xfrm>
            <a:off x="1955800" y="189438"/>
            <a:ext cx="9640110" cy="523220"/>
          </a:xfrm>
          <a:prstGeom prst="rect">
            <a:avLst/>
          </a:prstGeom>
          <a:noFill/>
        </p:spPr>
        <p:txBody>
          <a:bodyPr wrap="square" rtlCol="0">
            <a:spAutoFit/>
          </a:bodyPr>
          <a:lstStyle/>
          <a:p>
            <a:r>
              <a:rPr lang="fr-FR" sz="2800" b="0" i="0" dirty="0">
                <a:latin typeface="+mj-lt"/>
              </a:rPr>
              <a:t>CONCEVOIR : Le contexte local (nos choix prioritaires)</a:t>
            </a:r>
          </a:p>
        </p:txBody>
      </p:sp>
      <p:sp>
        <p:nvSpPr>
          <p:cNvPr id="22" name="ZoneTexte 21"/>
          <p:cNvSpPr txBox="1"/>
          <p:nvPr userDrawn="1"/>
        </p:nvSpPr>
        <p:spPr>
          <a:xfrm>
            <a:off x="1955800" y="582157"/>
            <a:ext cx="9398539" cy="369332"/>
          </a:xfrm>
          <a:prstGeom prst="rect">
            <a:avLst/>
          </a:prstGeom>
          <a:noFill/>
        </p:spPr>
        <p:txBody>
          <a:bodyPr wrap="square" rtlCol="0">
            <a:spAutoFit/>
          </a:bodyPr>
          <a:lstStyle/>
          <a:p>
            <a:r>
              <a:rPr lang="fr-FR" b="0" i="0" dirty="0">
                <a:latin typeface="+mj-lt"/>
              </a:rPr>
              <a:t>Choix et cohérence des projets</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4" name="ZoneTexte 23"/>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5" name="ZoneTexte 24">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pSp>
        <p:nvGrpSpPr>
          <p:cNvPr id="14" name="Groupe 13"/>
          <p:cNvGrpSpPr/>
          <p:nvPr userDrawn="1"/>
        </p:nvGrpSpPr>
        <p:grpSpPr>
          <a:xfrm>
            <a:off x="9821307" y="243603"/>
            <a:ext cx="1110094" cy="403200"/>
            <a:chOff x="8995309" y="393112"/>
            <a:chExt cx="1110094" cy="403200"/>
          </a:xfrm>
        </p:grpSpPr>
        <p:sp>
          <p:nvSpPr>
            <p:cNvPr id="15" name="Bouton d’action : retour ou précédent 14">
              <a:hlinkClick r:id="" action="ppaction://hlinkshowjump?jump=previousslide" highlightClick="1"/>
            </p:cNvPr>
            <p:cNvSpPr/>
            <p:nvPr userDrawn="1"/>
          </p:nvSpPr>
          <p:spPr>
            <a:xfrm>
              <a:off x="8995309" y="394766"/>
              <a:ext cx="496111" cy="401546"/>
            </a:xfrm>
            <a:prstGeom prst="actionButtonBackPreviou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hlinkClick r:id="rId3" action="ppaction://hlinksldjump"/>
            </p:cNvPr>
            <p:cNvSpPr txBox="1"/>
            <p:nvPr userDrawn="1"/>
          </p:nvSpPr>
          <p:spPr>
            <a:xfrm>
              <a:off x="9608151" y="393112"/>
              <a:ext cx="497252" cy="403200"/>
            </a:xfrm>
            <a:prstGeom prst="rect">
              <a:avLst/>
            </a:prstGeom>
            <a:solidFill>
              <a:srgbClr val="92D050"/>
            </a:solidFill>
          </p:spPr>
          <p:txBody>
            <a:bodyPr wrap="square" rtlCol="0">
              <a:spAutoFit/>
            </a:bodyPr>
            <a:lstStyle/>
            <a:p>
              <a:pPr algn="ctr"/>
              <a:r>
                <a:rPr lang="fr-FR" dirty="0"/>
                <a:t>FIN</a:t>
              </a:r>
            </a:p>
          </p:txBody>
        </p:sp>
      </p:grpSp>
      <p:sp>
        <p:nvSpPr>
          <p:cNvPr id="21" name="Bouton d'action : Retour 20">
            <a:hlinkClick r:id="" action="ppaction://hlinkshowjump?jump=lastslideviewed" highlightClick="1"/>
          </p:cNvPr>
          <p:cNvSpPr/>
          <p:nvPr userDrawn="1"/>
        </p:nvSpPr>
        <p:spPr>
          <a:xfrm>
            <a:off x="11185436" y="220722"/>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0" name="Espace réservé du contenu 6"/>
          <p:cNvGraphicFramePr>
            <a:graphicFrameLocks/>
          </p:cNvGraphicFramePr>
          <p:nvPr userDrawn="1">
            <p:extLst>
              <p:ext uri="{D42A27DB-BD31-4B8C-83A1-F6EECF244321}">
                <p14:modId xmlns:p14="http://schemas.microsoft.com/office/powerpoint/2010/main" val="1892307015"/>
              </p:ext>
            </p:extLst>
          </p:nvPr>
        </p:nvGraphicFramePr>
        <p:xfrm>
          <a:off x="1996189" y="951489"/>
          <a:ext cx="10077330" cy="5511777"/>
        </p:xfrm>
        <a:graphic>
          <a:graphicData uri="http://schemas.openxmlformats.org/drawingml/2006/table">
            <a:tbl>
              <a:tblPr firstRow="1" bandRow="1">
                <a:tableStyleId>{5C22544A-7EE6-4342-B048-85BDC9FD1C3A}</a:tableStyleId>
              </a:tblPr>
              <a:tblGrid>
                <a:gridCol w="35733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2088000">
                  <a:extLst>
                    <a:ext uri="{9D8B030D-6E8A-4147-A177-3AD203B41FA5}">
                      <a16:colId xmlns:a16="http://schemas.microsoft.com/office/drawing/2014/main" val="20002"/>
                    </a:ext>
                  </a:extLst>
                </a:gridCol>
                <a:gridCol w="900000">
                  <a:extLst>
                    <a:ext uri="{9D8B030D-6E8A-4147-A177-3AD203B41FA5}">
                      <a16:colId xmlns:a16="http://schemas.microsoft.com/office/drawing/2014/main" val="20003"/>
                    </a:ext>
                  </a:extLst>
                </a:gridCol>
                <a:gridCol w="2088000">
                  <a:extLst>
                    <a:ext uri="{9D8B030D-6E8A-4147-A177-3AD203B41FA5}">
                      <a16:colId xmlns:a16="http://schemas.microsoft.com/office/drawing/2014/main" val="20004"/>
                    </a:ext>
                  </a:extLst>
                </a:gridCol>
                <a:gridCol w="2088000">
                  <a:extLst>
                    <a:ext uri="{9D8B030D-6E8A-4147-A177-3AD203B41FA5}">
                      <a16:colId xmlns:a16="http://schemas.microsoft.com/office/drawing/2014/main" val="20006"/>
                    </a:ext>
                  </a:extLst>
                </a:gridCol>
                <a:gridCol w="2088000">
                  <a:extLst>
                    <a:ext uri="{9D8B030D-6E8A-4147-A177-3AD203B41FA5}">
                      <a16:colId xmlns:a16="http://schemas.microsoft.com/office/drawing/2014/main" val="20008"/>
                    </a:ext>
                  </a:extLst>
                </a:gridCol>
              </a:tblGrid>
              <a:tr h="1394026">
                <a:tc>
                  <a:txBody>
                    <a:bodyPr/>
                    <a:lstStyle/>
                    <a:p>
                      <a:pPr algn="ctr"/>
                      <a:r>
                        <a:rPr lang="fr-FR" sz="1000" b="1" dirty="0">
                          <a:solidFill>
                            <a:schemeClr val="tx1"/>
                          </a:solidFill>
                        </a:rPr>
                        <a:t>Eléments forts du contexte</a:t>
                      </a:r>
                    </a:p>
                  </a:txBody>
                  <a:tcPr vert="vert270" anchor="ctr">
                    <a:solidFill>
                      <a:schemeClr val="bg2">
                        <a:lumMod val="75000"/>
                      </a:schemeClr>
                    </a:solidFill>
                  </a:tcPr>
                </a:tc>
                <a:tc gridSpan="6">
                  <a:txBody>
                    <a:bodyPr/>
                    <a:lstStyle/>
                    <a:p>
                      <a:r>
                        <a:rPr lang="fr-FR" sz="900" b="1" dirty="0">
                          <a:solidFill>
                            <a:schemeClr val="tx1"/>
                          </a:solidFill>
                        </a:rPr>
                        <a:t>EPLE :</a:t>
                      </a:r>
                      <a:r>
                        <a:rPr lang="fr-FR" sz="900" b="0" dirty="0">
                          <a:solidFill>
                            <a:schemeClr val="tx1"/>
                          </a:solidFill>
                        </a:rPr>
                        <a:t> Un établissement dit « privilégié » avec des avantages de moins en moins acquis et une unité morcelée. Cité scolaire historique (2000 élèves) avec deux sites lycée et deux sites collège distants de 2km. 590 élèves au collège.  </a:t>
                      </a:r>
                    </a:p>
                    <a:p>
                      <a:pPr marL="171450" indent="-171450">
                        <a:buFont typeface="Arial" panose="020B0604020202020204" pitchFamily="34" charset="0"/>
                        <a:buChar char="•"/>
                      </a:pPr>
                      <a:r>
                        <a:rPr lang="fr-FR" sz="900" b="0" dirty="0">
                          <a:solidFill>
                            <a:schemeClr val="tx1"/>
                          </a:solidFill>
                        </a:rPr>
                        <a:t>Un site urbain, les CSP sont majoritairement favorisées et très favorisées, DNB = 95,4% (acad = 87%), Mentions TB = 36%, orientation en 2nd GT = 95% (</a:t>
                      </a:r>
                      <a:r>
                        <a:rPr lang="fr-FR" sz="900" b="0" dirty="0" err="1">
                          <a:solidFill>
                            <a:schemeClr val="tx1"/>
                          </a:solidFill>
                        </a:rPr>
                        <a:t>acad.</a:t>
                      </a:r>
                      <a:r>
                        <a:rPr lang="fr-FR" sz="900" b="0" dirty="0">
                          <a:solidFill>
                            <a:schemeClr val="tx1"/>
                          </a:solidFill>
                        </a:rPr>
                        <a:t> = 65%), La moitié de chaque classe est bilingue et/ou euro, latin et grec ancien proposés, image globalement très positive, une seule école de rattachement avec laquelle quelques liens tentent de s’installer.</a:t>
                      </a:r>
                    </a:p>
                    <a:p>
                      <a:pPr marL="171450" indent="-171450">
                        <a:buFont typeface="Arial" panose="020B0604020202020204" pitchFamily="34" charset="0"/>
                        <a:buChar char="•"/>
                      </a:pPr>
                      <a:r>
                        <a:rPr lang="fr-FR" sz="900" b="0" dirty="0">
                          <a:solidFill>
                            <a:schemeClr val="tx1"/>
                          </a:solidFill>
                        </a:rPr>
                        <a:t>Un site Urbain mixte, CSP majoritairement défavorisées, DNB : 85%, deux écoles de rattachement. </a:t>
                      </a:r>
                    </a:p>
                    <a:p>
                      <a:r>
                        <a:rPr lang="fr-FR" sz="900" b="1" dirty="0">
                          <a:solidFill>
                            <a:schemeClr val="tx1"/>
                          </a:solidFill>
                        </a:rPr>
                        <a:t>EPS :</a:t>
                      </a:r>
                      <a:r>
                        <a:rPr lang="fr-FR" sz="900" b="0" dirty="0">
                          <a:solidFill>
                            <a:schemeClr val="tx1"/>
                          </a:solidFill>
                        </a:rPr>
                        <a:t> Vécu moteur globalement supérieur à la moyenne dans toutes les activités artistiques et/ou individuelles, niveau faible en sports collectifs et de combat, grande autonomie. Semaine de la santé. Grande différence de ressources entre la population des deux sites du collège</a:t>
                      </a:r>
                    </a:p>
                    <a:p>
                      <a:r>
                        <a:rPr lang="fr-FR" sz="900" b="1" dirty="0">
                          <a:solidFill>
                            <a:schemeClr val="tx1"/>
                          </a:solidFill>
                        </a:rPr>
                        <a:t>AS :</a:t>
                      </a:r>
                      <a:r>
                        <a:rPr lang="fr-FR" sz="900" b="0" dirty="0">
                          <a:solidFill>
                            <a:schemeClr val="tx1"/>
                          </a:solidFill>
                        </a:rPr>
                        <a:t> AS très dynamique, 38% de licenciés dont 57% de filles, offre variée (foot, basket, fitness, acrosport, raquettes, cross, golf, athlétisme), beaucoup d’équipes en compétition et des résultats à tous les niveaux (2ème du championnat de France d’athlétisme l’an passé), créneaux sur les pauses méridiennes et le mercredi après-midi, la situation urbaine et centrale permet des déplacements moins fréquents et courts.</a:t>
                      </a:r>
                    </a:p>
                    <a:p>
                      <a:r>
                        <a:rPr lang="fr-FR" sz="900" b="0" dirty="0">
                          <a:solidFill>
                            <a:schemeClr val="tx1"/>
                          </a:solidFill>
                        </a:rPr>
                        <a:t>Groupes à besoins éducatifs particuliers (SEGPA, ULIS, FLS, SSS…) : Les élèves du dispositif FLS sont intégrés à toutes les classes, les élèves de la section sportive football sont regroupés dans une classe par niveau</a:t>
                      </a:r>
                    </a:p>
                  </a:txBody>
                  <a:tcPr>
                    <a:solidFill>
                      <a:schemeClr val="bg2"/>
                    </a:solidFill>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498110">
                <a:tc rowSpan="5">
                  <a:txBody>
                    <a:bodyPr/>
                    <a:lstStyle/>
                    <a:p>
                      <a:pPr algn="ctr"/>
                      <a:r>
                        <a:rPr lang="fr-FR" sz="1000" b="1" dirty="0">
                          <a:solidFill>
                            <a:schemeClr val="tx1"/>
                          </a:solidFill>
                        </a:rPr>
                        <a:t>Objectifs</a:t>
                      </a:r>
                    </a:p>
                  </a:txBody>
                  <a:tcPr vert="vert270" anchor="ctr">
                    <a:lnR w="3175" cap="flat" cmpd="sng" algn="ctr">
                      <a:solidFill>
                        <a:schemeClr val="bg1">
                          <a:lumMod val="50000"/>
                        </a:schemeClr>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EPLE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Contrats d’objectifs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Projet AS</a:t>
                      </a:r>
                    </a:p>
                  </a:txBody>
                  <a:tcP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1"/>
                  </a:ext>
                </a:extLst>
              </a:tr>
              <a:tr h="345187">
                <a:tc vMerge="1">
                  <a:txBody>
                    <a:bodyPr/>
                    <a:lstStyle/>
                    <a:p>
                      <a:endParaRPr lang="fr-FR" dirty="0"/>
                    </a:p>
                  </a:txBody>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2"/>
                  </a:ext>
                </a:extLst>
              </a:tr>
              <a:tr h="900000">
                <a:tc vMerge="1">
                  <a:txBody>
                    <a:bodyPr/>
                    <a:lstStyle/>
                    <a:p>
                      <a:endParaRPr lang="fr-FR" dirty="0"/>
                    </a:p>
                  </a:txBody>
                  <a:tcPr/>
                </a:tc>
                <a:tc>
                  <a:txBody>
                    <a:bodyPr/>
                    <a:lstStyle/>
                    <a:p>
                      <a:pPr algn="ctr"/>
                      <a:r>
                        <a:rPr lang="fr-FR" sz="900" b="1" dirty="0"/>
                        <a:t>Faire réussir</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r>
                        <a:rPr lang="fr-FR" sz="900" dirty="0"/>
                        <a:t>Permettre à chaque élève d’exprimer pleinement son potentiel.</a:t>
                      </a:r>
                    </a:p>
                    <a:p>
                      <a:r>
                        <a:rPr lang="fr-FR" sz="900" dirty="0"/>
                        <a:t>Concourir à la réussite des élèves présentant des besoins spécifiques.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pPr algn="ctr"/>
                      <a:r>
                        <a:rPr lang="fr-FR" sz="900" b="1" dirty="0"/>
                        <a:t>Accompagner les élèves chacun dans sa différence</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r>
                        <a:rPr lang="fr-FR" sz="900" dirty="0"/>
                        <a:t>La prise en compte de la diversité des besoins des élèves dans la construction des réponses pédagogiques.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r>
                        <a:rPr lang="fr-FR" sz="900" dirty="0"/>
                        <a:t>Concevoir un parcours de formation varié et équilibré pour l’éducation motrice de tous les élèves dans le respect de leurs différences.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r>
                        <a:rPr lang="fr-FR" sz="900" dirty="0"/>
                        <a:t>Développer une AS qui permette de répondre à différentes motivations : pratiques compétitives ou non, mono ou multi-activités, individuelles et/ou collectives, performatives et/ou artistiques…</a:t>
                      </a:r>
                    </a:p>
                  </a:txBody>
                  <a:tcPr>
                    <a:lnL w="3175" cap="flat" cmpd="sng" algn="ctr">
                      <a:solidFill>
                        <a:schemeClr val="bg1">
                          <a:lumMod val="50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3"/>
                  </a:ext>
                </a:extLst>
              </a:tr>
              <a:tr h="1152000">
                <a:tc vMerge="1">
                  <a:txBody>
                    <a:bodyPr/>
                    <a:lstStyle/>
                    <a:p>
                      <a:endParaRPr lang="fr-FR" dirty="0"/>
                    </a:p>
                  </a:txBody>
                  <a:tcPr/>
                </a:tc>
                <a:tc>
                  <a:txBody>
                    <a:bodyPr/>
                    <a:lstStyle/>
                    <a:p>
                      <a:pPr algn="ctr"/>
                      <a:r>
                        <a:rPr lang="fr-FR" sz="900" b="1" dirty="0"/>
                        <a:t>Vivre ensemble</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r>
                        <a:rPr lang="fr-FR" sz="900" dirty="0"/>
                        <a:t>Faire comprendre et respecter les règles</a:t>
                      </a:r>
                    </a:p>
                    <a:p>
                      <a:r>
                        <a:rPr lang="fr-FR" sz="900" dirty="0"/>
                        <a:t>Inciter les élèves à prendre des initiatives.</a:t>
                      </a:r>
                    </a:p>
                    <a:p>
                      <a:r>
                        <a:rPr lang="fr-FR" sz="900" dirty="0"/>
                        <a:t>Former un individu sensible à la préservation de sa santé, de sa sécurité et de celle des autres.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pPr algn="ctr"/>
                      <a:r>
                        <a:rPr lang="fr-FR" sz="900" b="1" dirty="0"/>
                        <a:t>Préparer les élèves à achever avec succès le cycle d’études suivant</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r>
                        <a:rPr lang="fr-FR" sz="900" b="1" dirty="0">
                          <a:solidFill>
                            <a:schemeClr val="tx1"/>
                          </a:solidFill>
                        </a:rPr>
                        <a:t>Analyse réflexive des élèves </a:t>
                      </a:r>
                      <a:r>
                        <a:rPr lang="fr-FR" sz="900" dirty="0">
                          <a:solidFill>
                            <a:schemeClr val="tx1"/>
                          </a:solidFill>
                        </a:rPr>
                        <a:t>portant sur leurs méthodes d’apprentissage (analyse mutuelle de pratiques, exercices d’auto-évaluation ou de </a:t>
                      </a:r>
                      <a:r>
                        <a:rPr lang="fr-FR" sz="900" dirty="0" err="1">
                          <a:solidFill>
                            <a:schemeClr val="tx1"/>
                          </a:solidFill>
                        </a:rPr>
                        <a:t>co</a:t>
                      </a:r>
                      <a:r>
                        <a:rPr lang="fr-FR" sz="900" dirty="0">
                          <a:solidFill>
                            <a:schemeClr val="tx1"/>
                          </a:solidFill>
                        </a:rPr>
                        <a:t>-évaluation)</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pPr marL="171450" indent="-171450">
                        <a:buFont typeface="Arial" panose="020B0604020202020204" pitchFamily="34" charset="0"/>
                        <a:buChar char="•"/>
                      </a:pPr>
                      <a:r>
                        <a:rPr lang="fr-FR" sz="900" dirty="0"/>
                        <a:t>acquérir des méthodes de travail par l’utilisation de ressources numériques et de fiches d’observation (évaluation formatrice par l’auto et la </a:t>
                      </a:r>
                      <a:r>
                        <a:rPr lang="fr-FR" sz="900" dirty="0" err="1"/>
                        <a:t>co</a:t>
                      </a:r>
                      <a:r>
                        <a:rPr lang="fr-FR" sz="900" dirty="0"/>
                        <a:t>-évaluation).</a:t>
                      </a:r>
                    </a:p>
                    <a:p>
                      <a:pPr marL="171450" indent="-171450">
                        <a:buFont typeface="Arial" panose="020B0604020202020204" pitchFamily="34" charset="0"/>
                        <a:buChar char="•"/>
                      </a:pPr>
                      <a:r>
                        <a:rPr lang="fr-FR" sz="900" dirty="0"/>
                        <a:t>Apprendre à gérer ses ressources physiques et à agir en sécurité pour soi et pour les autres.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r>
                        <a:rPr lang="fr-FR" sz="900" dirty="0"/>
                        <a:t>Promouvoir une AS qui fidélise les élèves sur le long terme pour inscrire la pratique physique dans les habitudes de vie de nos collégiens et</a:t>
                      </a:r>
                      <a:r>
                        <a:rPr lang="fr-FR" sz="900" dirty="0">
                          <a:solidFill>
                            <a:srgbClr val="00B0F0"/>
                          </a:solidFill>
                        </a:rPr>
                        <a:t> </a:t>
                      </a:r>
                      <a:r>
                        <a:rPr lang="fr-FR" sz="900" dirty="0">
                          <a:solidFill>
                            <a:schemeClr val="tx1"/>
                          </a:solidFill>
                        </a:rPr>
                        <a:t>futurs lycéens (cité scolaire).</a:t>
                      </a:r>
                    </a:p>
                  </a:txBody>
                  <a:tcPr>
                    <a:lnL w="3175" cap="flat" cmpd="sng" algn="ctr">
                      <a:solidFill>
                        <a:schemeClr val="bg1">
                          <a:lumMod val="50000"/>
                        </a:schemeClr>
                      </a:solidFill>
                      <a:prstDash val="solid"/>
                      <a:round/>
                      <a:headEnd type="none" w="med" len="med"/>
                      <a:tailEnd type="none" w="med" len="med"/>
                    </a:lnL>
                    <a:solidFill>
                      <a:schemeClr val="accent4">
                        <a:lumMod val="20000"/>
                        <a:lumOff val="80000"/>
                      </a:schemeClr>
                    </a:solidFill>
                  </a:tcPr>
                </a:tc>
                <a:extLst>
                  <a:ext uri="{0D108BD9-81ED-4DB2-BD59-A6C34878D82A}">
                    <a16:rowId xmlns:a16="http://schemas.microsoft.com/office/drawing/2014/main" val="10004"/>
                  </a:ext>
                </a:extLst>
              </a:tr>
              <a:tr h="828000">
                <a:tc vMerge="1">
                  <a:txBody>
                    <a:bodyPr/>
                    <a:lstStyle/>
                    <a:p>
                      <a:pPr algn="ctr"/>
                      <a:endParaRPr lang="fr-FR" sz="1000" b="1" dirty="0">
                        <a:solidFill>
                          <a:schemeClr val="tx1"/>
                        </a:solidFill>
                      </a:endParaRPr>
                    </a:p>
                  </a:txBody>
                  <a:tcPr vert="vert270" anchor="ctr"/>
                </a:tc>
                <a:tc>
                  <a:txBody>
                    <a:bodyPr/>
                    <a:lstStyle/>
                    <a:p>
                      <a:pPr algn="ctr"/>
                      <a:r>
                        <a:rPr lang="fr-FR" sz="900" b="1" dirty="0"/>
                        <a:t>Relier</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r>
                        <a:rPr lang="fr-FR" sz="900" dirty="0"/>
                        <a:t>Développer le travail commun </a:t>
                      </a:r>
                    </a:p>
                    <a:p>
                      <a:r>
                        <a:rPr lang="fr-FR" sz="900" dirty="0"/>
                        <a:t>Faciliter les passages et les transitions entre cycle de formation</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pPr algn="ctr"/>
                      <a:r>
                        <a:rPr lang="fr-FR" sz="900" b="1" dirty="0"/>
                        <a:t>Rapprocher les différent(e)s parti(e)s de la cité scolaire</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r>
                        <a:rPr lang="fr-FR" sz="900" dirty="0"/>
                        <a:t>Les échanges et collaborations au sein des équipes disciplinaires, au sein des équipes pédagogiques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r>
                        <a:rPr lang="fr-FR" sz="900" dirty="0"/>
                        <a:t>Développer des valeurs sociales : entraide, communication et prises de responsabilité.</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r>
                        <a:rPr lang="fr-FR" sz="900" dirty="0"/>
                        <a:t>Promouvoir une AS qui développe le sentiment d’appartenance et d’unité afin que l’élève donne du sens à son engagement associatif : pratiquant, organisateur, responsable…</a:t>
                      </a: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3108721399"/>
                  </a:ext>
                </a:extLst>
              </a:tr>
            </a:tbl>
          </a:graphicData>
        </a:graphic>
      </p:graphicFrame>
    </p:spTree>
    <p:extLst>
      <p:ext uri="{BB962C8B-B14F-4D97-AF65-F5344CB8AC3E}">
        <p14:creationId xmlns:p14="http://schemas.microsoft.com/office/powerpoint/2010/main" val="26046763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Menu annexe Eleves">
    <p:spTree>
      <p:nvGrpSpPr>
        <p:cNvPr id="1" name=""/>
        <p:cNvGrpSpPr/>
        <p:nvPr/>
      </p:nvGrpSpPr>
      <p:grpSpPr>
        <a:xfrm>
          <a:off x="0" y="0"/>
          <a:ext cx="0" cy="0"/>
          <a:chOff x="0" y="0"/>
          <a:chExt cx="0" cy="0"/>
        </a:xfrm>
      </p:grpSpPr>
      <p:sp>
        <p:nvSpPr>
          <p:cNvPr id="13" name="ZoneTexte 12"/>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3" name="ZoneTexte 22">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15" name="ZoneTexte 14"/>
          <p:cNvSpPr txBox="1"/>
          <p:nvPr userDrawn="1"/>
        </p:nvSpPr>
        <p:spPr>
          <a:xfrm>
            <a:off x="1964987" y="684990"/>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Caractéristiques de nos élèves</a:t>
            </a:r>
          </a:p>
        </p:txBody>
      </p:sp>
      <p:sp>
        <p:nvSpPr>
          <p:cNvPr id="20" name="Bouton d'action : Retour 19">
            <a:hlinkClick r:id="" action="ppaction://hlinkshowjump?jump=lastslideviewed" highlightClick="1"/>
          </p:cNvPr>
          <p:cNvSpPr/>
          <p:nvPr userDrawn="1"/>
        </p:nvSpPr>
        <p:spPr>
          <a:xfrm>
            <a:off x="10964207" y="40904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4" name="Espace réservé du contenu 4"/>
          <p:cNvGraphicFramePr>
            <a:graphicFrameLocks/>
          </p:cNvGraphicFramePr>
          <p:nvPr userDrawn="1">
            <p:extLst>
              <p:ext uri="{D42A27DB-BD31-4B8C-83A1-F6EECF244321}">
                <p14:modId xmlns:p14="http://schemas.microsoft.com/office/powerpoint/2010/main" val="1759126276"/>
              </p:ext>
            </p:extLst>
          </p:nvPr>
        </p:nvGraphicFramePr>
        <p:xfrm>
          <a:off x="1996189" y="1120630"/>
          <a:ext cx="10008000" cy="4895527"/>
        </p:xfrm>
        <a:graphic>
          <a:graphicData uri="http://schemas.openxmlformats.org/drawingml/2006/table">
            <a:tbl>
              <a:tblPr firstRow="1" bandRow="1">
                <a:tableStyleId>{0505E3EF-67EA-436B-97B2-0124C06EBD24}</a:tableStyleId>
              </a:tblPr>
              <a:tblGrid>
                <a:gridCol w="792000">
                  <a:extLst>
                    <a:ext uri="{9D8B030D-6E8A-4147-A177-3AD203B41FA5}">
                      <a16:colId xmlns:a16="http://schemas.microsoft.com/office/drawing/2014/main" val="1760091078"/>
                    </a:ext>
                  </a:extLst>
                </a:gridCol>
                <a:gridCol w="576000">
                  <a:extLst>
                    <a:ext uri="{9D8B030D-6E8A-4147-A177-3AD203B41FA5}">
                      <a16:colId xmlns:a16="http://schemas.microsoft.com/office/drawing/2014/main" val="215818726"/>
                    </a:ext>
                  </a:extLst>
                </a:gridCol>
                <a:gridCol w="1728000">
                  <a:extLst>
                    <a:ext uri="{9D8B030D-6E8A-4147-A177-3AD203B41FA5}">
                      <a16:colId xmlns:a16="http://schemas.microsoft.com/office/drawing/2014/main" val="1372489060"/>
                    </a:ext>
                  </a:extLst>
                </a:gridCol>
                <a:gridCol w="1728000">
                  <a:extLst>
                    <a:ext uri="{9D8B030D-6E8A-4147-A177-3AD203B41FA5}">
                      <a16:colId xmlns:a16="http://schemas.microsoft.com/office/drawing/2014/main" val="1717619405"/>
                    </a:ext>
                  </a:extLst>
                </a:gridCol>
                <a:gridCol w="1728000">
                  <a:extLst>
                    <a:ext uri="{9D8B030D-6E8A-4147-A177-3AD203B41FA5}">
                      <a16:colId xmlns:a16="http://schemas.microsoft.com/office/drawing/2014/main" val="731413385"/>
                    </a:ext>
                  </a:extLst>
                </a:gridCol>
                <a:gridCol w="1728000">
                  <a:extLst>
                    <a:ext uri="{9D8B030D-6E8A-4147-A177-3AD203B41FA5}">
                      <a16:colId xmlns:a16="http://schemas.microsoft.com/office/drawing/2014/main" val="2995590151"/>
                    </a:ext>
                  </a:extLst>
                </a:gridCol>
                <a:gridCol w="1728000">
                  <a:extLst>
                    <a:ext uri="{9D8B030D-6E8A-4147-A177-3AD203B41FA5}">
                      <a16:colId xmlns:a16="http://schemas.microsoft.com/office/drawing/2014/main" val="356503934"/>
                    </a:ext>
                  </a:extLst>
                </a:gridCol>
              </a:tblGrid>
              <a:tr h="491703">
                <a:tc>
                  <a:txBody>
                    <a:bodyPr/>
                    <a:lstStyle/>
                    <a:p>
                      <a:endParaRPr lang="fr-FR" dirty="0"/>
                    </a:p>
                  </a:txBody>
                  <a:tcPr marL="93397" marR="9339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3397" marR="93397">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Domaine 1 : C. G. 1</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2 : C. G. 2</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3 : C. G. 3</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4 : C. G. 4</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5 : C. G. 5</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540000">
                <a:tc>
                  <a:txBody>
                    <a:bodyPr/>
                    <a:lstStyle/>
                    <a:p>
                      <a:endParaRPr lang="fr-FR" dirty="0"/>
                    </a:p>
                  </a:txBody>
                  <a:tcPr marL="93397" marR="9339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3397" marR="93397">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000" dirty="0"/>
                        <a:t>Développer sa motricité et apprendre à s'exprimer en utilisant son corps</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S'approprier par la pratique physique et sportive, des méthodes et outils</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Partager des règles, assumer des rôles et responsabilités</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Apprendre à entretenir sa santé par une activité physique régulière</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S'approprier une culture physique sportive et artistique</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941149"/>
                  </a:ext>
                </a:extLst>
              </a:tr>
              <a:tr h="1259070">
                <a:tc>
                  <a:txBody>
                    <a:bodyPr/>
                    <a:lstStyle/>
                    <a:p>
                      <a:pPr algn="ctr"/>
                      <a:r>
                        <a:rPr lang="fr-FR" sz="1400" b="1" dirty="0"/>
                        <a:t>Cycle 3</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pPr algn="ctr"/>
                      <a:r>
                        <a:rPr lang="fr-FR" sz="1400" b="1" dirty="0"/>
                        <a:t>6</a:t>
                      </a:r>
                      <a:r>
                        <a:rPr lang="fr-FR" sz="1400" b="1" baseline="30000" dirty="0"/>
                        <a:t>ème</a:t>
                      </a:r>
                      <a:endParaRPr lang="fr-FR" sz="1400" b="1" dirty="0"/>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r>
                        <a:rPr lang="fr-FR" sz="900" dirty="0"/>
                        <a:t>Niveau moteur très hétérogène au regard des aptitudes et du vécu des élèves.</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r>
                        <a:rPr lang="fr-FR" sz="900" b="0" strike="noStrike" spc="-1" dirty="0">
                          <a:solidFill>
                            <a:srgbClr val="000000"/>
                          </a:solidFill>
                          <a:uFill>
                            <a:solidFill>
                              <a:srgbClr val="FFFFFF"/>
                            </a:solidFill>
                          </a:uFill>
                          <a:latin typeface="+mn-lt"/>
                        </a:rPr>
                        <a:t>Les élèves sont capables de fonctionner en  petits groupes. </a:t>
                      </a:r>
                    </a:p>
                    <a:p>
                      <a:r>
                        <a:rPr lang="fr-FR" sz="900" b="0" strike="noStrike" spc="-1" dirty="0">
                          <a:solidFill>
                            <a:srgbClr val="000000"/>
                          </a:solidFill>
                          <a:uFill>
                            <a:solidFill>
                              <a:srgbClr val="FFFFFF"/>
                            </a:solidFill>
                          </a:uFill>
                          <a:latin typeface="+mn-lt"/>
                        </a:rPr>
                        <a:t>Par contre, ils n’ont pas l’habitude d’observer et de travailler avec l’aide de fiches.</a:t>
                      </a:r>
                      <a:endParaRPr lang="fr-FR" sz="20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r>
                        <a:rPr lang="fr-FR" sz="900" b="0" strike="noStrike" spc="-1" dirty="0">
                          <a:solidFill>
                            <a:srgbClr val="000000"/>
                          </a:solidFill>
                          <a:uFill>
                            <a:solidFill>
                              <a:srgbClr val="FFFFFF"/>
                            </a:solidFill>
                          </a:uFill>
                          <a:latin typeface="+mn-lt"/>
                        </a:rPr>
                        <a:t>Les règles de fonctionnement sont globalement respectées.  Le rapport à la règle demeure essentiel.</a:t>
                      </a:r>
                    </a:p>
                    <a:p>
                      <a:r>
                        <a:rPr lang="fr-FR" sz="900" b="0" strike="noStrike" spc="-1" dirty="0">
                          <a:solidFill>
                            <a:srgbClr val="000000"/>
                          </a:solidFill>
                          <a:uFill>
                            <a:solidFill>
                              <a:srgbClr val="FFFFFF"/>
                            </a:solidFill>
                          </a:uFill>
                          <a:latin typeface="+mn-lt"/>
                        </a:rPr>
                        <a:t>Ils sont capables d’occuper des rôles d’observateur, de chronométreur et  d’arbitre avec des critères simples</a:t>
                      </a: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r>
                        <a:rPr lang="fr-FR" sz="900" b="0" strike="noStrike" spc="-1" dirty="0">
                          <a:solidFill>
                            <a:srgbClr val="000000"/>
                          </a:solidFill>
                          <a:uFill>
                            <a:solidFill>
                              <a:srgbClr val="FFFFFF"/>
                            </a:solidFill>
                          </a:uFill>
                          <a:latin typeface="+mn-lt"/>
                        </a:rPr>
                        <a:t>Les élèves n’ont pas de connaissances relatives à la santé, la gestion de l’effort physique au regard de la pratique des différentes activités.</a:t>
                      </a: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r>
                        <a:rPr lang="fr-FR" sz="900" b="0" strike="noStrike" spc="-1" dirty="0">
                          <a:solidFill>
                            <a:srgbClr val="000000"/>
                          </a:solidFill>
                          <a:uFill>
                            <a:solidFill>
                              <a:srgbClr val="FFFFFF"/>
                            </a:solidFill>
                          </a:uFill>
                          <a:latin typeface="+mn-lt"/>
                        </a:rPr>
                        <a:t>Les élèves découvrent différentes  activités dans l’ensemble des champs d’apprentissage.</a:t>
                      </a: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extLst>
                  <a:ext uri="{0D108BD9-81ED-4DB2-BD59-A6C34878D82A}">
                    <a16:rowId xmlns:a16="http://schemas.microsoft.com/office/drawing/2014/main" val="1586581292"/>
                  </a:ext>
                </a:extLst>
              </a:tr>
              <a:tr h="1257750">
                <a:tc>
                  <a:txBody>
                    <a:bodyPr/>
                    <a:lstStyle/>
                    <a:p>
                      <a:pPr algn="ctr"/>
                      <a:r>
                        <a:rPr lang="fr-FR" sz="1400" b="1" dirty="0"/>
                        <a:t>Cycle 4</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5</a:t>
                      </a:r>
                      <a:r>
                        <a:rPr lang="fr-FR" sz="1400" b="1" baseline="30000" dirty="0"/>
                        <a:t>ème</a:t>
                      </a:r>
                      <a:br>
                        <a:rPr lang="fr-FR" sz="1400" b="1" dirty="0"/>
                      </a:br>
                      <a:r>
                        <a:rPr lang="fr-FR" sz="1400" b="1" dirty="0"/>
                        <a:t>4</a:t>
                      </a:r>
                      <a:r>
                        <a:rPr lang="fr-FR" sz="1400" b="1" baseline="30000" dirty="0"/>
                        <a:t>ème</a:t>
                      </a:r>
                      <a:br>
                        <a:rPr lang="fr-FR" sz="1400" b="1" dirty="0"/>
                      </a:br>
                      <a:r>
                        <a:rPr lang="fr-FR" sz="1400" b="1" dirty="0"/>
                        <a:t>3</a:t>
                      </a:r>
                      <a:r>
                        <a:rPr lang="fr-FR" sz="1400" b="1" baseline="30000" dirty="0"/>
                        <a:t>ème</a:t>
                      </a:r>
                      <a:endParaRPr lang="fr-FR" sz="1400" b="1" dirty="0"/>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900" dirty="0"/>
                        <a:t>Le niveau moteur des élèves s’enrichit au cours du cycle 4. Malgré le passage de la puberté, les élèves mobilisent leurs capacités au regard de leurs ressources dans différentes APSA.  Le répertoire moteur des élèves demeure hétérogène.</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900" b="0" strike="noStrike" spc="-1" dirty="0">
                          <a:solidFill>
                            <a:srgbClr val="000000"/>
                          </a:solidFill>
                          <a:uFill>
                            <a:solidFill>
                              <a:srgbClr val="FFFFFF"/>
                            </a:solidFill>
                          </a:uFill>
                          <a:latin typeface="+mn-lt"/>
                        </a:rPr>
                        <a:t>Les élèves s’engagent dans la pratique, travaillent en groupe à l’aide de fiches  et de critères d’observation simples.</a:t>
                      </a:r>
                    </a:p>
                    <a:p>
                      <a:r>
                        <a:rPr lang="fr-FR" sz="900" b="0" strike="noStrike" spc="-1" dirty="0">
                          <a:solidFill>
                            <a:srgbClr val="000000"/>
                          </a:solidFill>
                          <a:uFill>
                            <a:solidFill>
                              <a:srgbClr val="FFFFFF"/>
                            </a:solidFill>
                          </a:uFill>
                          <a:latin typeface="+mn-lt"/>
                        </a:rPr>
                        <a:t>Par contre, l’outil numérique n’est pas intégré dans les habitudes et méthodes de travail des élèves.</a:t>
                      </a:r>
                      <a:endParaRPr lang="fr-FR" sz="20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900" b="0" strike="noStrike" spc="-1" dirty="0">
                          <a:solidFill>
                            <a:srgbClr val="000000"/>
                          </a:solidFill>
                          <a:uFill>
                            <a:solidFill>
                              <a:srgbClr val="FFFFFF"/>
                            </a:solidFill>
                          </a:uFill>
                          <a:latin typeface="+mn-lt"/>
                        </a:rPr>
                        <a:t>Les élèves occupent des rôles plus importants : observateur, chronométreur, coach, arbitre, organisateur de tournoi, juge...par paire puis seul au cours du cycle 4.  En ce qui concerne les différents rôles de prise de décision, le niveau reste assez hétérogène.</a:t>
                      </a: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900" b="0" strike="noStrike" spc="-1" dirty="0">
                          <a:solidFill>
                            <a:srgbClr val="000000"/>
                          </a:solidFill>
                          <a:uFill>
                            <a:solidFill>
                              <a:srgbClr val="FFFFFF"/>
                            </a:solidFill>
                          </a:uFill>
                          <a:latin typeface="+mn-lt"/>
                        </a:rPr>
                        <a:t>Les élèves ont construit des connaissances et habitudes d’échauffement au cours du cycle 3. </a:t>
                      </a:r>
                    </a:p>
                    <a:p>
                      <a:r>
                        <a:rPr lang="fr-FR" sz="900" b="0" strike="noStrike" spc="-1" dirty="0">
                          <a:solidFill>
                            <a:srgbClr val="000000"/>
                          </a:solidFill>
                          <a:uFill>
                            <a:solidFill>
                              <a:srgbClr val="FFFFFF"/>
                            </a:solidFill>
                          </a:uFill>
                          <a:latin typeface="+mn-lt"/>
                        </a:rPr>
                        <a:t>Au cours du cycle 4 , ils acquièrent des habitudes d’échauffement par le biais de l’enseignant puis en autonomie par la suite. </a:t>
                      </a: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fr-FR" sz="900" b="0" strike="noStrike" spc="-1" dirty="0">
                          <a:solidFill>
                            <a:srgbClr val="000000"/>
                          </a:solidFill>
                          <a:uFill>
                            <a:solidFill>
                              <a:srgbClr val="FFFFFF"/>
                            </a:solidFill>
                          </a:uFill>
                          <a:latin typeface="+mn-lt"/>
                        </a:rPr>
                        <a:t>Les élèves acquièrent un bagage technique dans différentes APSA qui leur permet d’être en réussite, efficace voir efficient. Ils construisent un répertoire de règles/règlement dans diverses APSA.</a:t>
                      </a: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99503256"/>
                  </a:ext>
                </a:extLst>
              </a:tr>
              <a:tr h="127023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b="1" dirty="0"/>
                        <a:t>Elèves à besoins particuliers</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hMerge="1">
                  <a:txBody>
                    <a:bodyPr/>
                    <a:lstStyle/>
                    <a:p>
                      <a:pPr algn="ctr"/>
                      <a:endParaRPr lang="fr-FR" sz="1400" b="1" dirty="0"/>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900" dirty="0"/>
                        <a:t>Les élèves mobilisent leurs capacités et ressources au mieux dans les activités /APSA grâce à une pratique adaptée.</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900" b="0" strike="noStrike" spc="-1" dirty="0">
                          <a:solidFill>
                            <a:srgbClr val="000000"/>
                          </a:solidFill>
                          <a:uFill>
                            <a:solidFill>
                              <a:srgbClr val="FFFFFF"/>
                            </a:solidFill>
                          </a:uFill>
                          <a:latin typeface="+mn-lt"/>
                        </a:rPr>
                        <a:t>Les élèves utilisent des critères très simples ainsi que des outils et stratégies simples : travail par paire,  peu de critères et clairement identifiés...</a:t>
                      </a:r>
                      <a:endParaRPr lang="fr-FR" sz="20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900" b="0" strike="noStrike" spc="-1" dirty="0">
                          <a:solidFill>
                            <a:srgbClr val="000000"/>
                          </a:solidFill>
                          <a:uFill>
                            <a:solidFill>
                              <a:srgbClr val="FFFFFF"/>
                            </a:solidFill>
                          </a:uFill>
                          <a:latin typeface="+mn-lt"/>
                        </a:rPr>
                        <a:t>Les élèves occupent des rôles valorisant : capitaine, chef de groupe, compteur.  Ils peuvent être guidés dans les apprentissages plus complexes (arbitrage, organisation du tournoi, coach…).</a:t>
                      </a: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900" b="0" strike="noStrike" spc="-1" dirty="0">
                          <a:solidFill>
                            <a:srgbClr val="000000"/>
                          </a:solidFill>
                          <a:uFill>
                            <a:solidFill>
                              <a:srgbClr val="FFFFFF"/>
                            </a:solidFill>
                          </a:uFill>
                          <a:latin typeface="+mn-lt"/>
                        </a:rPr>
                        <a:t>Les élèves organisent l’échauffement au regard de leurs possibilités physiques. Pour ceux qui ont des soucis d’organisation,  le travail en équipe permet de les aider à construire une démarche/ projet d’échauffement.</a:t>
                      </a: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900" b="0" strike="noStrike" spc="-1" dirty="0">
                          <a:solidFill>
                            <a:srgbClr val="000000"/>
                          </a:solidFill>
                          <a:uFill>
                            <a:solidFill>
                              <a:srgbClr val="FFFFFF"/>
                            </a:solidFill>
                          </a:uFill>
                          <a:latin typeface="+mn-lt"/>
                        </a:rPr>
                        <a:t>Les élèves connaissent dans l’ensemble les différentes règles et règlements inhérents aux diverses activités et APSA.</a:t>
                      </a:r>
                    </a:p>
                    <a:p>
                      <a:r>
                        <a:rPr lang="fr-FR" sz="900" b="0" strike="noStrike" spc="-1" dirty="0">
                          <a:solidFill>
                            <a:srgbClr val="000000"/>
                          </a:solidFill>
                          <a:uFill>
                            <a:solidFill>
                              <a:srgbClr val="FFFFFF"/>
                            </a:solidFill>
                          </a:uFill>
                          <a:latin typeface="+mn-lt"/>
                        </a:rPr>
                        <a:t>Ils construisent également des techniques simples dans ces dernières.</a:t>
                      </a: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465207011"/>
                  </a:ext>
                </a:extLst>
              </a:tr>
            </a:tbl>
          </a:graphicData>
        </a:graphic>
      </p:graphicFrame>
    </p:spTree>
    <p:extLst>
      <p:ext uri="{BB962C8B-B14F-4D97-AF65-F5344CB8AC3E}">
        <p14:creationId xmlns:p14="http://schemas.microsoft.com/office/powerpoint/2010/main" val="31824408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Menu annexe CG">
    <p:spTree>
      <p:nvGrpSpPr>
        <p:cNvPr id="1" name=""/>
        <p:cNvGrpSpPr/>
        <p:nvPr/>
      </p:nvGrpSpPr>
      <p:grpSpPr>
        <a:xfrm>
          <a:off x="0" y="0"/>
          <a:ext cx="0" cy="0"/>
          <a:chOff x="0" y="0"/>
          <a:chExt cx="0" cy="0"/>
        </a:xfrm>
      </p:grpSpPr>
      <p:sp>
        <p:nvSpPr>
          <p:cNvPr id="13" name="ZoneTexte 12"/>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3" name="ZoneTexte 22">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aphicFrame>
        <p:nvGraphicFramePr>
          <p:cNvPr id="12" name="Espace réservé du contenu 4"/>
          <p:cNvGraphicFramePr>
            <a:graphicFrameLocks/>
          </p:cNvGraphicFramePr>
          <p:nvPr userDrawn="1">
            <p:extLst>
              <p:ext uri="{D42A27DB-BD31-4B8C-83A1-F6EECF244321}">
                <p14:modId xmlns:p14="http://schemas.microsoft.com/office/powerpoint/2010/main" val="55743036"/>
              </p:ext>
            </p:extLst>
          </p:nvPr>
        </p:nvGraphicFramePr>
        <p:xfrm>
          <a:off x="1996189" y="1078336"/>
          <a:ext cx="9864000" cy="5203371"/>
        </p:xfrm>
        <a:graphic>
          <a:graphicData uri="http://schemas.openxmlformats.org/drawingml/2006/table">
            <a:tbl>
              <a:tblPr firstRow="1" bandRow="1">
                <a:tableStyleId>{0505E3EF-67EA-436B-97B2-0124C06EBD24}</a:tableStyleId>
              </a:tblPr>
              <a:tblGrid>
                <a:gridCol w="720000">
                  <a:extLst>
                    <a:ext uri="{9D8B030D-6E8A-4147-A177-3AD203B41FA5}">
                      <a16:colId xmlns:a16="http://schemas.microsoft.com/office/drawing/2014/main" val="1760091078"/>
                    </a:ext>
                  </a:extLst>
                </a:gridCol>
                <a:gridCol w="504000">
                  <a:extLst>
                    <a:ext uri="{9D8B030D-6E8A-4147-A177-3AD203B41FA5}">
                      <a16:colId xmlns:a16="http://schemas.microsoft.com/office/drawing/2014/main" val="215818726"/>
                    </a:ext>
                  </a:extLst>
                </a:gridCol>
                <a:gridCol w="1728000">
                  <a:extLst>
                    <a:ext uri="{9D8B030D-6E8A-4147-A177-3AD203B41FA5}">
                      <a16:colId xmlns:a16="http://schemas.microsoft.com/office/drawing/2014/main" val="1372489060"/>
                    </a:ext>
                  </a:extLst>
                </a:gridCol>
                <a:gridCol w="1728000">
                  <a:extLst>
                    <a:ext uri="{9D8B030D-6E8A-4147-A177-3AD203B41FA5}">
                      <a16:colId xmlns:a16="http://schemas.microsoft.com/office/drawing/2014/main" val="1717619405"/>
                    </a:ext>
                  </a:extLst>
                </a:gridCol>
                <a:gridCol w="1728000">
                  <a:extLst>
                    <a:ext uri="{9D8B030D-6E8A-4147-A177-3AD203B41FA5}">
                      <a16:colId xmlns:a16="http://schemas.microsoft.com/office/drawing/2014/main" val="731413385"/>
                    </a:ext>
                  </a:extLst>
                </a:gridCol>
                <a:gridCol w="1728000">
                  <a:extLst>
                    <a:ext uri="{9D8B030D-6E8A-4147-A177-3AD203B41FA5}">
                      <a16:colId xmlns:a16="http://schemas.microsoft.com/office/drawing/2014/main" val="2995590151"/>
                    </a:ext>
                  </a:extLst>
                </a:gridCol>
                <a:gridCol w="1728000">
                  <a:extLst>
                    <a:ext uri="{9D8B030D-6E8A-4147-A177-3AD203B41FA5}">
                      <a16:colId xmlns:a16="http://schemas.microsoft.com/office/drawing/2014/main" val="356503934"/>
                    </a:ext>
                  </a:extLst>
                </a:gridCol>
              </a:tblGrid>
              <a:tr h="390651">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Domaine 1 : C. G.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2 : C. G.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C. G.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C. G.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C. G.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555557">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100" dirty="0"/>
                        <a:t>Développer sa motricité et apprendre à s'exprimer en utilisant son corps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S'approprier par la pratique physique et sportive, des méthodes et outils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Partager des règles, assumer des rôles et responsabilités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Apprendre à entretenir sa santé par une activité physique régulière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S'approprier une culture physique sportive et artistique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941149"/>
                  </a:ext>
                </a:extLst>
              </a:tr>
              <a:tr h="1030949">
                <a:tc>
                  <a:txBody>
                    <a:bodyPr/>
                    <a:lstStyle/>
                    <a:p>
                      <a:pPr algn="ctr"/>
                      <a:r>
                        <a:rPr lang="fr-FR" sz="1400" b="1" dirty="0"/>
                        <a:t>Cycle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pPr algn="ctr"/>
                      <a:r>
                        <a:rPr lang="fr-FR" sz="1400" b="1" dirty="0"/>
                        <a:t>6</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1000" dirty="0"/>
                        <a:t>Mobiliser et consolider des acquisitions motrices fondamentales dans un panel d’activités varié (6 groupements d’activités différents issus des 4 champs d’apprentissage).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1000" dirty="0"/>
                        <a:t>Apprendre à travailler en petit groupe.</a:t>
                      </a:r>
                    </a:p>
                    <a:p>
                      <a:r>
                        <a:rPr lang="fr-FR" sz="1000" dirty="0"/>
                        <a:t>Observer à l’aide de critères peu nombreux.</a:t>
                      </a:r>
                    </a:p>
                    <a:p>
                      <a:r>
                        <a:rPr lang="fr-FR" sz="1000" dirty="0"/>
                        <a:t>Utiliser des fiches très simples.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rowSpan="2">
                  <a:txBody>
                    <a:bodyPr/>
                    <a:lstStyle/>
                    <a:p>
                      <a:pPr algn="l"/>
                      <a:r>
                        <a:rPr lang="fr-FR" sz="1000" dirty="0"/>
                        <a:t>Observer (peu de critères),</a:t>
                      </a:r>
                    </a:p>
                    <a:p>
                      <a:pPr algn="l"/>
                      <a:r>
                        <a:rPr lang="fr-FR" sz="1000" dirty="0"/>
                        <a:t>Juger/arbitrer (règles principales/ règlement).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1000" dirty="0"/>
                        <a:t>S’échauffer avec l’aide du professeur.</a:t>
                      </a:r>
                    </a:p>
                    <a:p>
                      <a:r>
                        <a:rPr lang="fr-FR" sz="1000" dirty="0"/>
                        <a:t>Acquérir les règles principales de Sécurité.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1000" dirty="0"/>
                        <a:t>Acquérir une culture physique et  sportive riche et variée.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586581292"/>
                  </a:ext>
                </a:extLst>
              </a:tr>
              <a:tr h="1029868">
                <a:tc rowSpan="3">
                  <a:txBody>
                    <a:bodyPr/>
                    <a:lstStyle/>
                    <a:p>
                      <a:pPr algn="ctr"/>
                      <a:r>
                        <a:rPr lang="fr-FR" sz="1400" b="1" dirty="0"/>
                        <a:t>Cycle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5</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000" dirty="0"/>
                        <a:t>Mobiliser et construire une motricité organisée par des choix et/ou intentions individuels et/ou collectifs.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000" dirty="0"/>
                        <a:t>Apprendre à travailler en petit groupe.</a:t>
                      </a:r>
                    </a:p>
                    <a:p>
                      <a:r>
                        <a:rPr lang="fr-FR" sz="1000" dirty="0"/>
                        <a:t>Faire verbaliser les élèves (enseignement explicite).</a:t>
                      </a:r>
                    </a:p>
                    <a:p>
                      <a:r>
                        <a:rPr lang="fr-FR" sz="1000" dirty="0"/>
                        <a:t>Exploiter les critères de réalisation pour apprendre et aider un partenaire dans ses apprentissages.</a:t>
                      </a:r>
                    </a:p>
                    <a:p>
                      <a:r>
                        <a:rPr lang="fr-FR" sz="1000" dirty="0"/>
                        <a:t>Utiliser des fiches plus élaborées.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000" dirty="0"/>
                        <a:t>Conduire une partie de son échauffement avec l’aide du professeur et une autre en autonomie.</a:t>
                      </a:r>
                    </a:p>
                    <a:p>
                      <a:endParaRPr lang="fr-FR" sz="1000" dirty="0"/>
                    </a:p>
                    <a:p>
                      <a:r>
                        <a:rPr lang="fr-FR" sz="1000" dirty="0"/>
                        <a:t>Acquérir les règles principales de Sécurité.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000" dirty="0"/>
                        <a:t>Expliquer les principes d’efficacité du geste sportif.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9503256"/>
                  </a:ext>
                </a:extLst>
              </a:tr>
              <a:tr h="684000">
                <a:tc vMerge="1">
                  <a:txBody>
                    <a:bodyPr/>
                    <a:lstStyle/>
                    <a:p>
                      <a:pPr algn="ctr"/>
                      <a:endParaRPr lang="fr-FR"/>
                    </a:p>
                  </a:txBody>
                  <a:tcPr anchor="ctr"/>
                </a:tc>
                <a:tc>
                  <a:txBody>
                    <a:bodyPr/>
                    <a:lstStyle/>
                    <a:p>
                      <a:pPr algn="ctr"/>
                      <a:r>
                        <a:rPr lang="fr-FR" sz="1400" b="1" dirty="0"/>
                        <a:t>4</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1000" dirty="0"/>
                        <a:t>Construire et développer une motricité plus fine et organisée par des choix/projets simples.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rowSpan="2">
                  <a:txBody>
                    <a:bodyPr/>
                    <a:lstStyle/>
                    <a:p>
                      <a:pPr algn="l"/>
                      <a:r>
                        <a:rPr lang="fr-FR" sz="1000" dirty="0"/>
                        <a:t>Se mettre en projet individuel et/ou collectif pour faire des choix efficaces.</a:t>
                      </a:r>
                    </a:p>
                    <a:p>
                      <a:pPr algn="ctr"/>
                      <a:r>
                        <a:rPr lang="fr-FR" sz="1000" dirty="0"/>
                        <a:t>Utiliser des outils numériques pour s’auto et se </a:t>
                      </a:r>
                      <a:r>
                        <a:rPr lang="fr-FR" sz="1000" dirty="0" err="1"/>
                        <a:t>co</a:t>
                      </a:r>
                      <a:r>
                        <a:rPr lang="fr-FR" sz="1000" dirty="0"/>
                        <a:t>-évaluer.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rowSpan="2">
                  <a:txBody>
                    <a:bodyPr/>
                    <a:lstStyle/>
                    <a:p>
                      <a:pPr algn="l"/>
                      <a:r>
                        <a:rPr lang="fr-FR" sz="1000" dirty="0"/>
                        <a:t>Observer/Coacher</a:t>
                      </a:r>
                    </a:p>
                    <a:p>
                      <a:pPr algn="l"/>
                      <a:r>
                        <a:rPr lang="fr-FR" sz="1000" dirty="0"/>
                        <a:t>Arbitrer/Juger (règlement et gestuelle)</a:t>
                      </a:r>
                    </a:p>
                    <a:p>
                      <a:pPr algn="l"/>
                      <a:r>
                        <a:rPr lang="fr-FR" sz="1000" dirty="0"/>
                        <a:t>Organiser/gérer un tournoi.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rowSpan="2">
                  <a:txBody>
                    <a:bodyPr/>
                    <a:lstStyle/>
                    <a:p>
                      <a:pPr algn="l"/>
                      <a:r>
                        <a:rPr lang="fr-FR" sz="1000" dirty="0"/>
                        <a:t>Conduire son échauffement</a:t>
                      </a:r>
                    </a:p>
                    <a:p>
                      <a:pPr algn="l"/>
                      <a:r>
                        <a:rPr lang="fr-FR" sz="1000" dirty="0"/>
                        <a:t>de façon autonome.</a:t>
                      </a:r>
                    </a:p>
                    <a:p>
                      <a:pPr algn="l"/>
                      <a:r>
                        <a:rPr lang="fr-FR" sz="1000" dirty="0"/>
                        <a:t>Appliquer et faire appliquer les règles de sécurité.</a:t>
                      </a:r>
                    </a:p>
                    <a:p>
                      <a:pPr algn="l"/>
                      <a:r>
                        <a:rPr lang="fr-FR" sz="1000" dirty="0"/>
                        <a:t>Acquérir des  notions liées à  la gestion de l’effort.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1000" dirty="0"/>
                        <a:t>Comprendre l’impact des nouvelles technologies sur la pratique physique.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678171558"/>
                  </a:ext>
                </a:extLst>
              </a:tr>
              <a:tr h="576000">
                <a:tc vMerge="1">
                  <a:txBody>
                    <a:bodyPr/>
                    <a:lstStyle/>
                    <a:p>
                      <a:pPr algn="ctr"/>
                      <a:endParaRPr lang="fr-FR" dirty="0"/>
                    </a:p>
                  </a:txBody>
                  <a:tcPr anchor="ctr"/>
                </a:tc>
                <a:tc>
                  <a:txBody>
                    <a:bodyPr/>
                    <a:lstStyle/>
                    <a:p>
                      <a:pPr algn="ctr"/>
                      <a:r>
                        <a:rPr lang="fr-FR" sz="1400" b="1" dirty="0"/>
                        <a:t>3</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000" dirty="0"/>
                        <a:t>Construire et développer une</a:t>
                      </a:r>
                    </a:p>
                    <a:p>
                      <a:r>
                        <a:rPr lang="fr-FR" sz="1000" dirty="0"/>
                        <a:t>motricité organisée par des choix/projets plus élaborés.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000" dirty="0"/>
                        <a:t>Idem + attitude réflexive sur le spectacle sportif.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0643310"/>
                  </a:ext>
                </a:extLst>
              </a:tr>
            </a:tbl>
          </a:graphicData>
        </a:graphic>
      </p:graphicFrame>
      <p:sp>
        <p:nvSpPr>
          <p:cNvPr id="15" name="ZoneTexte 14"/>
          <p:cNvSpPr txBox="1"/>
          <p:nvPr userDrawn="1"/>
        </p:nvSpPr>
        <p:spPr>
          <a:xfrm>
            <a:off x="1964987" y="684990"/>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Planification des compétences générales</a:t>
            </a:r>
            <a:endParaRPr lang="fr-FR" b="0" i="0" dirty="0">
              <a:latin typeface="+mj-lt"/>
            </a:endParaRPr>
          </a:p>
        </p:txBody>
      </p:sp>
      <p:sp>
        <p:nvSpPr>
          <p:cNvPr id="20" name="Bouton d'action : Retour 19">
            <a:hlinkClick r:id="" action="ppaction://hlinkshowjump?jump=lastslideviewed" highlightClick="1"/>
          </p:cNvPr>
          <p:cNvSpPr/>
          <p:nvPr userDrawn="1"/>
        </p:nvSpPr>
        <p:spPr>
          <a:xfrm>
            <a:off x="10964207" y="40904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158138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Menu annexe Parcours">
    <p:spTree>
      <p:nvGrpSpPr>
        <p:cNvPr id="1" name=""/>
        <p:cNvGrpSpPr/>
        <p:nvPr/>
      </p:nvGrpSpPr>
      <p:grpSpPr>
        <a:xfrm>
          <a:off x="0" y="0"/>
          <a:ext cx="0" cy="0"/>
          <a:chOff x="0" y="0"/>
          <a:chExt cx="0" cy="0"/>
        </a:xfrm>
      </p:grpSpPr>
      <p:sp>
        <p:nvSpPr>
          <p:cNvPr id="13" name="ZoneTexte 12"/>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15" name="ZoneTexte 14"/>
          <p:cNvSpPr txBox="1"/>
          <p:nvPr userDrawn="1"/>
        </p:nvSpPr>
        <p:spPr>
          <a:xfrm>
            <a:off x="1964987" y="765643"/>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Contribution aux parcours éducatifs dans nos enseignements</a:t>
            </a:r>
            <a:endParaRPr lang="fr-FR" b="0" i="0" dirty="0">
              <a:latin typeface="+mj-lt"/>
            </a:endParaRP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3" name="ZoneTexte 22">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aphicFrame>
        <p:nvGraphicFramePr>
          <p:cNvPr id="12" name="Espace réservé du contenu 4"/>
          <p:cNvGraphicFramePr>
            <a:graphicFrameLocks/>
          </p:cNvGraphicFramePr>
          <p:nvPr userDrawn="1">
            <p:extLst>
              <p:ext uri="{D42A27DB-BD31-4B8C-83A1-F6EECF244321}">
                <p14:modId xmlns:p14="http://schemas.microsoft.com/office/powerpoint/2010/main" val="1417993860"/>
              </p:ext>
            </p:extLst>
          </p:nvPr>
        </p:nvGraphicFramePr>
        <p:xfrm>
          <a:off x="2036763" y="1287463"/>
          <a:ext cx="9720000" cy="4980559"/>
        </p:xfrm>
        <a:graphic>
          <a:graphicData uri="http://schemas.openxmlformats.org/drawingml/2006/table">
            <a:tbl>
              <a:tblPr firstRow="1" bandRow="1">
                <a:tableStyleId>{0505E3EF-67EA-436B-97B2-0124C06EBD24}</a:tableStyleId>
              </a:tblPr>
              <a:tblGrid>
                <a:gridCol w="720000">
                  <a:extLst>
                    <a:ext uri="{9D8B030D-6E8A-4147-A177-3AD203B41FA5}">
                      <a16:colId xmlns:a16="http://schemas.microsoft.com/office/drawing/2014/main" val="1760091078"/>
                    </a:ext>
                  </a:extLst>
                </a:gridCol>
                <a:gridCol w="504000">
                  <a:extLst>
                    <a:ext uri="{9D8B030D-6E8A-4147-A177-3AD203B41FA5}">
                      <a16:colId xmlns:a16="http://schemas.microsoft.com/office/drawing/2014/main" val="215818726"/>
                    </a:ext>
                  </a:extLst>
                </a:gridCol>
                <a:gridCol w="2124000">
                  <a:extLst>
                    <a:ext uri="{9D8B030D-6E8A-4147-A177-3AD203B41FA5}">
                      <a16:colId xmlns:a16="http://schemas.microsoft.com/office/drawing/2014/main" val="1372489060"/>
                    </a:ext>
                  </a:extLst>
                </a:gridCol>
                <a:gridCol w="2124000">
                  <a:extLst>
                    <a:ext uri="{9D8B030D-6E8A-4147-A177-3AD203B41FA5}">
                      <a16:colId xmlns:a16="http://schemas.microsoft.com/office/drawing/2014/main" val="1717619405"/>
                    </a:ext>
                  </a:extLst>
                </a:gridCol>
                <a:gridCol w="2124000">
                  <a:extLst>
                    <a:ext uri="{9D8B030D-6E8A-4147-A177-3AD203B41FA5}">
                      <a16:colId xmlns:a16="http://schemas.microsoft.com/office/drawing/2014/main" val="731413385"/>
                    </a:ext>
                  </a:extLst>
                </a:gridCol>
                <a:gridCol w="2124000">
                  <a:extLst>
                    <a:ext uri="{9D8B030D-6E8A-4147-A177-3AD203B41FA5}">
                      <a16:colId xmlns:a16="http://schemas.microsoft.com/office/drawing/2014/main" val="2995590151"/>
                    </a:ext>
                  </a:extLst>
                </a:gridCol>
              </a:tblGrid>
              <a:tr h="710119">
                <a:tc>
                  <a:txBody>
                    <a:bodyPr/>
                    <a:lstStyle/>
                    <a:p>
                      <a:endParaRPr lang="fr-FR" dirty="0"/>
                    </a:p>
                  </a:txBody>
                  <a:tcPr marL="92004" marR="920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2004" marR="9200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200" dirty="0"/>
                        <a:t>PARCOURS AVENIR</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PARCOURS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D’ÉDUCATION ARTISTIQUE</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ET CULTURELLE</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PARCOURS CITOYEN</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PARCOURS SANTÉ</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736474">
                <a:tc>
                  <a:txBody>
                    <a:bodyPr/>
                    <a:lstStyle/>
                    <a:p>
                      <a:pPr algn="ctr"/>
                      <a:r>
                        <a:rPr lang="fr-FR" sz="1400" b="1" dirty="0"/>
                        <a:t>Cycle 3</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pPr algn="ctr"/>
                      <a:r>
                        <a:rPr lang="fr-FR" sz="1400" b="1" dirty="0"/>
                        <a:t>6</a:t>
                      </a:r>
                      <a:r>
                        <a:rPr lang="fr-FR" sz="1400" b="1" baseline="30000" dirty="0"/>
                        <a:t>ème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900" dirty="0"/>
                        <a:t>Mise en projet d’échauffement guidé.</a:t>
                      </a:r>
                    </a:p>
                    <a:p>
                      <a:endParaRPr lang="fr-FR" sz="900" dirty="0"/>
                    </a:p>
                    <a:p>
                      <a:r>
                        <a:rPr lang="fr-FR" sz="900" dirty="0"/>
                        <a:t> Mise en projet collectif pour obtenir le gain d’un affrontement.</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1000" dirty="0"/>
                        <a:t>Education motrice, culturelle et artistique par l’acquisition de compétences fondamentales dans des activités de performance, d’affrontement, d’adaptation à un milieu incertain et d’éducation artistique.</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900" dirty="0"/>
                        <a:t>Respecter les partenaires, les adversaires et l’arbitre,</a:t>
                      </a:r>
                    </a:p>
                    <a:p>
                      <a:r>
                        <a:rPr lang="fr-FR" sz="900" dirty="0"/>
                        <a:t>Respecter les règles de fonctionnement en groupe.</a:t>
                      </a:r>
                    </a:p>
                    <a:p>
                      <a:r>
                        <a:rPr lang="fr-FR" sz="900" dirty="0"/>
                        <a:t>Sortie Aviron/Pierre Percée</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900" dirty="0"/>
                        <a:t>CROSS du collège (parrainage rire médecin).</a:t>
                      </a:r>
                    </a:p>
                    <a:p>
                      <a:r>
                        <a:rPr lang="fr-FR" sz="900" dirty="0"/>
                        <a:t>Réaliser un ECHAUFFEMENT guidé par l’enseignant.</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629132186"/>
                  </a:ext>
                </a:extLst>
              </a:tr>
              <a:tr h="1044000">
                <a:tc rowSpan="2">
                  <a:txBody>
                    <a:bodyPr/>
                    <a:lstStyle/>
                    <a:p>
                      <a:pPr algn="ctr"/>
                      <a:r>
                        <a:rPr lang="fr-FR" sz="1400" b="1" dirty="0"/>
                        <a:t>Cycle 4</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5</a:t>
                      </a:r>
                      <a:r>
                        <a:rPr lang="fr-FR" sz="1400" b="1" baseline="30000" dirty="0"/>
                        <a:t>ème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900" dirty="0"/>
                        <a:t>Mise en projet d’échauffement guidé.</a:t>
                      </a:r>
                    </a:p>
                    <a:p>
                      <a:endParaRPr lang="fr-FR" sz="900" dirty="0"/>
                    </a:p>
                    <a:p>
                      <a:r>
                        <a:rPr lang="fr-FR" sz="900" dirty="0"/>
                        <a:t>Mise en projet pour conduire un déplacement efficace et en toute sécurité dans un milieu incertain.</a:t>
                      </a:r>
                    </a:p>
                    <a:p>
                      <a:endParaRPr lang="fr-FR" sz="9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fr-FR" sz="1000" dirty="0"/>
                        <a:t>Education motrice, culturelle et artistique approfondie  par l’acquisition de compétences dans des activités issues de 4 champs d’apprentissage différents et complémentaires.</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900" dirty="0"/>
                        <a:t>Etre capable d’arbitrer en faisant respecter des règles simples,</a:t>
                      </a:r>
                    </a:p>
                    <a:p>
                      <a:r>
                        <a:rPr lang="fr-FR" sz="900" dirty="0"/>
                        <a:t>Respecter les règles de fonctionnement au sein d’un groupe,</a:t>
                      </a:r>
                    </a:p>
                    <a:p>
                      <a:r>
                        <a:rPr lang="fr-FR" sz="900" dirty="0"/>
                        <a:t>Sortie Aviron/Pierre Percée.</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900" dirty="0"/>
                        <a:t>RAME EN 5° = en lien avec les SVT et l’infirmière : effort physique, nutrition...pratique sur ergomètre.</a:t>
                      </a:r>
                    </a:p>
                    <a:p>
                      <a:r>
                        <a:rPr lang="fr-FR" sz="900" dirty="0"/>
                        <a:t>Centrale musculaire = EPI en lien avec technologie, sciences physiques, SVT...(effort physique, force…)</a:t>
                      </a:r>
                    </a:p>
                    <a:p>
                      <a:r>
                        <a:rPr lang="fr-FR" sz="900" dirty="0"/>
                        <a:t>CROSS du collège (parrainage rire médecin).</a:t>
                      </a:r>
                    </a:p>
                    <a:p>
                      <a:r>
                        <a:rPr lang="fr-FR" sz="900" dirty="0"/>
                        <a:t>ACTION CONTRE LA FAIM,</a:t>
                      </a:r>
                    </a:p>
                    <a:p>
                      <a:r>
                        <a:rPr lang="fr-FR" sz="900" dirty="0"/>
                        <a:t>Conduire une partie de  l’échauffement de façon autonome.</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9503256"/>
                  </a:ext>
                </a:extLst>
              </a:tr>
              <a:tr h="1512000">
                <a:tc vMerge="1">
                  <a:txBody>
                    <a:bodyPr/>
                    <a:lstStyle/>
                    <a:p>
                      <a:pPr algn="ctr"/>
                      <a:endParaRPr lang="fr-FR"/>
                    </a:p>
                  </a:txBody>
                  <a:tcPr anchor="ctr"/>
                </a:tc>
                <a:tc>
                  <a:txBody>
                    <a:bodyPr/>
                    <a:lstStyle/>
                    <a:p>
                      <a:pPr algn="ctr"/>
                      <a:r>
                        <a:rPr lang="fr-FR" sz="1400" b="1" dirty="0"/>
                        <a:t>4</a:t>
                      </a:r>
                      <a:r>
                        <a:rPr lang="fr-FR" sz="1400" b="1" baseline="30000" dirty="0"/>
                        <a:t>ème</a:t>
                      </a:r>
                      <a:endParaRPr lang="fr-FR" sz="1400" b="1" dirty="0"/>
                    </a:p>
                    <a:p>
                      <a:pPr algn="ctr"/>
                      <a:r>
                        <a:rPr lang="fr-FR" sz="1400" b="1" dirty="0"/>
                        <a:t>3</a:t>
                      </a:r>
                      <a:r>
                        <a:rPr lang="fr-FR" sz="1400" b="1" baseline="30000" dirty="0"/>
                        <a:t>ème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900" dirty="0"/>
                        <a:t>Mise en  projet d’échauffement collectif et individualisé avec auto-évaluation de l’élève. </a:t>
                      </a:r>
                    </a:p>
                    <a:p>
                      <a:r>
                        <a:rPr lang="fr-FR" sz="900" dirty="0"/>
                        <a:t>Mise en projet individuel pour réaliser une performance optimale à une échéance donnée.</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vMerge="1">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900" dirty="0"/>
                        <a:t>Etre capable d’arbitrer en faisant respecter davantage de règles,</a:t>
                      </a:r>
                    </a:p>
                    <a:p>
                      <a:r>
                        <a:rPr lang="fr-FR" sz="900" dirty="0"/>
                        <a:t>Etre solidaire de ses partenaires et respectueux de son (ses) adversaire(s), Travailler en groupe dans le respect des différences,</a:t>
                      </a:r>
                    </a:p>
                    <a:p>
                      <a:r>
                        <a:rPr lang="fr-FR" sz="900" dirty="0"/>
                        <a:t>Assumer différents  rôles sociaux,</a:t>
                      </a:r>
                    </a:p>
                    <a:p>
                      <a:r>
                        <a:rPr lang="fr-FR" sz="900" dirty="0"/>
                        <a:t>Sortie Aviron/Pierre Percée</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r>
                        <a:rPr lang="fr-FR" sz="900" dirty="0"/>
                        <a:t>CROSS du collège (parrainage avec rire médecin).</a:t>
                      </a:r>
                    </a:p>
                    <a:p>
                      <a:r>
                        <a:rPr lang="fr-FR" sz="900" dirty="0"/>
                        <a:t>Conduire un échauffement de manière autonome (avec auto-évaluation de l’élève sur son échauffement).</a:t>
                      </a:r>
                    </a:p>
                    <a:p>
                      <a:r>
                        <a:rPr lang="fr-FR" sz="900" dirty="0"/>
                        <a:t>CROSS du collège (parrainage avec rire médecin).</a:t>
                      </a:r>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678171558"/>
                  </a:ext>
                </a:extLst>
              </a:tr>
            </a:tbl>
          </a:graphicData>
        </a:graphic>
      </p:graphicFrame>
      <p:sp>
        <p:nvSpPr>
          <p:cNvPr id="20" name="Bouton d'action : Retour 19">
            <a:hlinkClick r:id="" action="ppaction://hlinkshowjump?jump=lastslideviewed" highlightClick="1"/>
          </p:cNvPr>
          <p:cNvSpPr/>
          <p:nvPr userDrawn="1"/>
        </p:nvSpPr>
        <p:spPr>
          <a:xfrm>
            <a:off x="10964207" y="40904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760502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Menu Exemple AFC">
    <p:bg>
      <p:bgPr>
        <a:solidFill>
          <a:schemeClr val="bg1"/>
        </a:solidFill>
        <a:effectLst/>
      </p:bgPr>
    </p:bg>
    <p:spTree>
      <p:nvGrpSpPr>
        <p:cNvPr id="1" name=""/>
        <p:cNvGrpSpPr/>
        <p:nvPr/>
      </p:nvGrpSpPr>
      <p:grpSpPr>
        <a:xfrm>
          <a:off x="0" y="0"/>
          <a:ext cx="0" cy="0"/>
          <a:chOff x="0" y="0"/>
          <a:chExt cx="0" cy="0"/>
        </a:xfrm>
      </p:grpSpPr>
      <p:sp>
        <p:nvSpPr>
          <p:cNvPr id="17" name="Espace réservé du numéro de diapositive 5"/>
          <p:cNvSpPr>
            <a:spLocks noGrp="1"/>
          </p:cNvSpPr>
          <p:nvPr>
            <p:ph type="sldNum" sz="quarter" idx="12"/>
          </p:nvPr>
        </p:nvSpPr>
        <p:spPr>
          <a:xfrm>
            <a:off x="11650294" y="6356350"/>
            <a:ext cx="439366" cy="365125"/>
          </a:xfrm>
        </p:spPr>
        <p:txBody>
          <a:bodyPr/>
          <a:lstStyle/>
          <a:p>
            <a:fld id="{29D95BAB-573C-4664-9C7F-EB8E05CD89B7}" type="slidenum">
              <a:rPr lang="fr-FR" smtClean="0"/>
              <a:t>‹N°›</a:t>
            </a:fld>
            <a:endParaRPr lang="fr-FR" dirty="0"/>
          </a:p>
        </p:txBody>
      </p:sp>
      <p:graphicFrame>
        <p:nvGraphicFramePr>
          <p:cNvPr id="31" name="Espace réservé du contenu 5"/>
          <p:cNvGraphicFramePr>
            <a:graphicFrameLocks/>
          </p:cNvGraphicFramePr>
          <p:nvPr userDrawn="1">
            <p:extLst>
              <p:ext uri="{D42A27DB-BD31-4B8C-83A1-F6EECF244321}">
                <p14:modId xmlns:p14="http://schemas.microsoft.com/office/powerpoint/2010/main" val="2653123763"/>
              </p:ext>
            </p:extLst>
          </p:nvPr>
        </p:nvGraphicFramePr>
        <p:xfrm>
          <a:off x="2010782" y="978488"/>
          <a:ext cx="9648000" cy="5638831"/>
        </p:xfrm>
        <a:graphic>
          <a:graphicData uri="http://schemas.openxmlformats.org/drawingml/2006/table">
            <a:tbl>
              <a:tblPr firstRow="1" bandRow="1">
                <a:tableStyleId>{F5AB1C69-6EDB-4FF4-983F-18BD219EF322}</a:tableStyleId>
              </a:tblPr>
              <a:tblGrid>
                <a:gridCol w="576000">
                  <a:extLst>
                    <a:ext uri="{9D8B030D-6E8A-4147-A177-3AD203B41FA5}">
                      <a16:colId xmlns:a16="http://schemas.microsoft.com/office/drawing/2014/main" val="1849084067"/>
                    </a:ext>
                  </a:extLst>
                </a:gridCol>
                <a:gridCol w="576000">
                  <a:extLst>
                    <a:ext uri="{9D8B030D-6E8A-4147-A177-3AD203B41FA5}">
                      <a16:colId xmlns:a16="http://schemas.microsoft.com/office/drawing/2014/main" val="3960081317"/>
                    </a:ext>
                  </a:extLst>
                </a:gridCol>
                <a:gridCol w="1548000">
                  <a:extLst>
                    <a:ext uri="{9D8B030D-6E8A-4147-A177-3AD203B41FA5}">
                      <a16:colId xmlns:a16="http://schemas.microsoft.com/office/drawing/2014/main" val="746453672"/>
                    </a:ext>
                  </a:extLst>
                </a:gridCol>
                <a:gridCol w="576000">
                  <a:extLst>
                    <a:ext uri="{9D8B030D-6E8A-4147-A177-3AD203B41FA5}">
                      <a16:colId xmlns:a16="http://schemas.microsoft.com/office/drawing/2014/main" val="2412609131"/>
                    </a:ext>
                  </a:extLst>
                </a:gridCol>
                <a:gridCol w="1548000">
                  <a:extLst>
                    <a:ext uri="{9D8B030D-6E8A-4147-A177-3AD203B41FA5}">
                      <a16:colId xmlns:a16="http://schemas.microsoft.com/office/drawing/2014/main" val="935150599"/>
                    </a:ext>
                  </a:extLst>
                </a:gridCol>
                <a:gridCol w="576000">
                  <a:extLst>
                    <a:ext uri="{9D8B030D-6E8A-4147-A177-3AD203B41FA5}">
                      <a16:colId xmlns:a16="http://schemas.microsoft.com/office/drawing/2014/main" val="2501071742"/>
                    </a:ext>
                  </a:extLst>
                </a:gridCol>
                <a:gridCol w="1548000">
                  <a:extLst>
                    <a:ext uri="{9D8B030D-6E8A-4147-A177-3AD203B41FA5}">
                      <a16:colId xmlns:a16="http://schemas.microsoft.com/office/drawing/2014/main" val="3248302967"/>
                    </a:ext>
                  </a:extLst>
                </a:gridCol>
                <a:gridCol w="576000">
                  <a:extLst>
                    <a:ext uri="{9D8B030D-6E8A-4147-A177-3AD203B41FA5}">
                      <a16:colId xmlns:a16="http://schemas.microsoft.com/office/drawing/2014/main" val="3895978464"/>
                    </a:ext>
                  </a:extLst>
                </a:gridCol>
                <a:gridCol w="1548000">
                  <a:extLst>
                    <a:ext uri="{9D8B030D-6E8A-4147-A177-3AD203B41FA5}">
                      <a16:colId xmlns:a16="http://schemas.microsoft.com/office/drawing/2014/main" val="2458659461"/>
                    </a:ext>
                  </a:extLst>
                </a:gridCol>
                <a:gridCol w="576000">
                  <a:extLst>
                    <a:ext uri="{9D8B030D-6E8A-4147-A177-3AD203B41FA5}">
                      <a16:colId xmlns:a16="http://schemas.microsoft.com/office/drawing/2014/main" val="605073886"/>
                    </a:ext>
                  </a:extLst>
                </a:gridCol>
              </a:tblGrid>
              <a:tr h="277195">
                <a:tc rowSpan="2">
                  <a:txBody>
                    <a:bodyPr/>
                    <a:lstStyle/>
                    <a:p>
                      <a:endParaRPr lang="fr-FR" sz="1000"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fr-FR" sz="1200" dirty="0"/>
                        <a:t>A.F.C.</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lang="fr-FR" sz="1200" dirty="0"/>
                        <a:t>Cycle 3</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6">
                  <a:txBody>
                    <a:bodyPr/>
                    <a:lstStyle/>
                    <a:p>
                      <a:pPr algn="ctr"/>
                      <a:r>
                        <a:rPr lang="fr-FR" sz="1200" dirty="0"/>
                        <a:t>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dirty="0"/>
                    </a:p>
                  </a:txBody>
                  <a:tcPr/>
                </a:tc>
                <a:tc hMerge="1">
                  <a:txBody>
                    <a:bodyPr/>
                    <a:lstStyle/>
                    <a:p>
                      <a:endParaRPr lang="fr-FR"/>
                    </a:p>
                  </a:txBody>
                  <a:tcPr/>
                </a:tc>
                <a:tc hMerge="1">
                  <a:txBody>
                    <a:bodyPr/>
                    <a:lstStyle/>
                    <a:p>
                      <a:endParaRPr lang="fr-FR" dirty="0"/>
                    </a:p>
                  </a:txBody>
                  <a:tcPr/>
                </a:tc>
                <a:tc hMerge="1">
                  <a:txBody>
                    <a:bodyPr/>
                    <a:lstStyle/>
                    <a:p>
                      <a:pPr algn="ctr"/>
                      <a:endParaRPr lang="fr-FR" sz="12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625109"/>
                  </a:ext>
                </a:extLst>
              </a:tr>
              <a:tr h="332436">
                <a:tc vMerge="1">
                  <a:txBody>
                    <a:bodyPr/>
                    <a:lstStyle/>
                    <a:p>
                      <a:endParaRPr lang="fr-FR"/>
                    </a:p>
                  </a:txBody>
                  <a:tcPr/>
                </a:tc>
                <a:tc vMerge="1">
                  <a:txBody>
                    <a:bodyPr/>
                    <a:lstStyle/>
                    <a:p>
                      <a:pPr algn="ctr"/>
                      <a:endParaRPr lang="fr-FR" dirty="0"/>
                    </a:p>
                  </a:txBody>
                  <a:tcPr anchor="ctr">
                    <a:lnL w="12700" cmpd="sng">
                      <a:noFill/>
                    </a:lnL>
                  </a:tcPr>
                </a:tc>
                <a:tc>
                  <a:txBody>
                    <a:bodyPr/>
                    <a:lstStyle/>
                    <a:p>
                      <a:pPr algn="ctr"/>
                      <a:r>
                        <a:rPr lang="fr-FR" sz="1200" b="1" dirty="0"/>
                        <a:t>6</a:t>
                      </a:r>
                      <a:r>
                        <a:rPr lang="fr-FR" sz="1200" b="1" baseline="30000" dirty="0"/>
                        <a:t>ème</a:t>
                      </a:r>
                      <a:endParaRPr lang="fr-FR" sz="12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5</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4</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3</a:t>
                      </a:r>
                      <a:r>
                        <a:rPr lang="fr-FR" sz="1200" b="1" baseline="30000" dirty="0"/>
                        <a:t>ème</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800" b="1" dirty="0"/>
                        <a:t>Priorités</a:t>
                      </a: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5606038"/>
                  </a:ext>
                </a:extLst>
              </a:tr>
              <a:tr h="252000">
                <a:tc rowSpan="5">
                  <a:txBody>
                    <a:bodyPr/>
                    <a:lstStyle/>
                    <a:p>
                      <a:pPr algn="ctr"/>
                      <a:r>
                        <a:rPr lang="fr-FR" sz="1000" b="1" dirty="0"/>
                        <a:t>C.A 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r>
                        <a:rPr lang="fr-FR" sz="900" b="0" dirty="0"/>
                        <a:t>Parcours Athlétique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r>
                        <a:rPr lang="fr-FR" sz="900" b="1" dirty="0">
                          <a:solidFill>
                            <a:srgbClr val="FF0000"/>
                          </a:solidFill>
                        </a:rPr>
                        <a:t>Relais-vitesse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r>
                        <a:rPr lang="fr-FR" sz="900" dirty="0"/>
                        <a:t>Demi-fond N1C4 OU Combiné athlétique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r>
                        <a:rPr lang="fr-FR" sz="900" b="1" dirty="0">
                          <a:solidFill>
                            <a:srgbClr val="FF0000"/>
                          </a:solidFill>
                        </a:rPr>
                        <a:t>Relais-vitesse N2C4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414678"/>
                  </a:ext>
                </a:extLst>
              </a:tr>
              <a:tr h="252000">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3228791719"/>
                  </a:ext>
                </a:extLst>
              </a:tr>
              <a:tr h="252000">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3762689192"/>
                  </a:ext>
                </a:extLst>
              </a:tr>
              <a:tr h="252000">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6880238"/>
                  </a:ext>
                </a:extLst>
              </a:tr>
              <a:tr h="252000">
                <a:tc vMerge="1">
                  <a:txBody>
                    <a:bodyPr/>
                    <a:lstStyle/>
                    <a:p>
                      <a:endParaRPr lang="fr-FR" dirty="0"/>
                    </a:p>
                  </a:txBody>
                  <a:tcPr/>
                </a:tc>
                <a:tc>
                  <a:txBody>
                    <a:bodyPr/>
                    <a:lstStyle/>
                    <a:p>
                      <a:pPr algn="ctr"/>
                      <a:r>
                        <a:rPr lang="fr-FR" sz="900" b="1" dirty="0"/>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endParaRPr lang="fr-FR" sz="100" dirty="0">
                        <a:solidFill>
                          <a:schemeClr val="bg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pattFill prst="dkUpDiag">
                      <a:fgClr>
                        <a:schemeClr val="tx1"/>
                      </a:fgClr>
                      <a:bgClr>
                        <a:srgbClr val="F0F0F0"/>
                      </a:bgClr>
                    </a:pattFill>
                  </a:tcPr>
                </a:tc>
                <a:tc h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pattFill prst="dkUpDiag">
                      <a:fgClr>
                        <a:schemeClr val="tx1"/>
                      </a:fgClr>
                      <a:bgClr>
                        <a:srgbClr val="F0F0F0"/>
                      </a:bgClr>
                    </a:patt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850211"/>
                  </a:ext>
                </a:extLst>
              </a:tr>
              <a:tr h="252000">
                <a:tc rowSpan="4">
                  <a:txBody>
                    <a:bodyPr/>
                    <a:lstStyle/>
                    <a:p>
                      <a:pPr algn="ctr"/>
                      <a:r>
                        <a:rPr lang="fr-FR" sz="1000" b="1" dirty="0"/>
                        <a:t>C.A 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r>
                        <a:rPr lang="fr-FR" sz="900" dirty="0"/>
                        <a:t>Parcours d’orientation</a:t>
                      </a:r>
                    </a:p>
                    <a:p>
                      <a:r>
                        <a:rPr lang="fr-FR" sz="900" dirty="0"/>
                        <a:t>Savoir-nager</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rowSpan="4">
                  <a:txBody>
                    <a:bodyPr/>
                    <a:lstStyle/>
                    <a:p>
                      <a:r>
                        <a:rPr lang="fr-FR" sz="900" b="1" dirty="0">
                          <a:solidFill>
                            <a:srgbClr val="FF0000"/>
                          </a:solidFill>
                        </a:rPr>
                        <a:t>Course d’orientation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b="1" dirty="0">
                          <a:solidFill>
                            <a:srgbClr val="FF0000"/>
                          </a:solidFill>
                        </a:rPr>
                        <a:t>Course d’orientation N2C4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1744119841"/>
                  </a:ext>
                </a:extLst>
              </a:tr>
              <a:tr h="252000">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721222407"/>
                  </a:ext>
                </a:extLst>
              </a:tr>
              <a:tr h="252000">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9780993"/>
                  </a:ext>
                </a:extLst>
              </a:tr>
              <a:tr h="252000">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8553573"/>
                  </a:ext>
                </a:extLst>
              </a:tr>
              <a:tr h="252000">
                <a:tc rowSpan="3">
                  <a:txBody>
                    <a:bodyPr/>
                    <a:lstStyle/>
                    <a:p>
                      <a:pPr algn="ctr"/>
                      <a:r>
                        <a:rPr lang="fr-FR" sz="1000" b="1" dirty="0"/>
                        <a:t>C.A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lang="fr-FR" sz="900" dirty="0"/>
                        <a:t>Parcours gymnique</a:t>
                      </a:r>
                    </a:p>
                    <a:p>
                      <a:r>
                        <a:rPr lang="fr-FR" sz="900" dirty="0"/>
                        <a:t>Danse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rowSpan="3">
                  <a:txBody>
                    <a:bodyPr/>
                    <a:lstStyle/>
                    <a:p>
                      <a:r>
                        <a:rPr lang="fr-FR" sz="900" dirty="0"/>
                        <a:t>Arts du cirque OU </a:t>
                      </a:r>
                      <a:r>
                        <a:rPr lang="fr-FR" sz="900" dirty="0" err="1"/>
                        <a:t>Step</a:t>
                      </a:r>
                      <a:r>
                        <a:rPr lang="fr-FR" sz="900" dirty="0"/>
                        <a:t>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lang="fr-FR" sz="900" b="1" dirty="0">
                          <a:solidFill>
                            <a:srgbClr val="FF0000"/>
                          </a:solidFill>
                        </a:rPr>
                        <a:t>Acrosport N1C4</a:t>
                      </a:r>
                      <a:r>
                        <a:rPr lang="fr-FR" sz="900" b="1" dirty="0"/>
                        <a:t> </a:t>
                      </a:r>
                    </a:p>
                    <a:p>
                      <a:r>
                        <a:rPr lang="fr-FR" sz="900" b="0" dirty="0"/>
                        <a:t>STEP OU Gymnastique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lang="fr-FR" sz="900" b="1" dirty="0">
                          <a:solidFill>
                            <a:srgbClr val="FF0000"/>
                          </a:solidFill>
                        </a:rPr>
                        <a:t>Acrosport N2C4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4203808413"/>
                  </a:ext>
                </a:extLst>
              </a:tr>
              <a:tr h="252000">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8991068"/>
                  </a:ext>
                </a:extLst>
              </a:tr>
              <a:tr h="252000">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extLst>
                  <a:ext uri="{0D108BD9-81ED-4DB2-BD59-A6C34878D82A}">
                    <a16:rowId xmlns:a16="http://schemas.microsoft.com/office/drawing/2014/main" val="2889797773"/>
                  </a:ext>
                </a:extLst>
              </a:tr>
              <a:tr h="252000">
                <a:tc rowSpan="5">
                  <a:txBody>
                    <a:bodyPr/>
                    <a:lstStyle/>
                    <a:p>
                      <a:pPr algn="ctr"/>
                      <a:r>
                        <a:rPr lang="fr-FR" sz="1000" b="1" dirty="0"/>
                        <a:t>C.A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900" b="1" dirty="0"/>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5">
                  <a:txBody>
                    <a:bodyPr/>
                    <a:lstStyle/>
                    <a:p>
                      <a:r>
                        <a:rPr lang="fr-FR" sz="900" dirty="0"/>
                        <a:t>Jeux de raquette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900" dirty="0"/>
                        <a:t>Jeux pré-sportifs</a:t>
                      </a:r>
                    </a:p>
                    <a:p>
                      <a:endParaRPr lang="fr-FR" sz="900" dirty="0"/>
                    </a:p>
                    <a:p>
                      <a:r>
                        <a:rPr lang="fr-FR" sz="900" dirty="0"/>
                        <a:t>Jeux d’opposition OU </a:t>
                      </a:r>
                      <a:r>
                        <a:rPr lang="fr-FR" sz="900" dirty="0" err="1"/>
                        <a:t>Ultimate</a:t>
                      </a:r>
                      <a:endParaRPr lang="fr-FR" sz="9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rowSpan="5">
                  <a:txBody>
                    <a:bodyPr/>
                    <a:lstStyle/>
                    <a:p>
                      <a:r>
                        <a:rPr lang="fr-FR" sz="900" dirty="0"/>
                        <a:t>Lutte</a:t>
                      </a:r>
                    </a:p>
                    <a:p>
                      <a:r>
                        <a:rPr lang="fr-FR" sz="900" b="1" dirty="0">
                          <a:solidFill>
                            <a:srgbClr val="FF0000"/>
                          </a:solidFill>
                        </a:rPr>
                        <a:t>Badminton</a:t>
                      </a:r>
                      <a:r>
                        <a:rPr lang="fr-FR" sz="900" dirty="0">
                          <a:solidFill>
                            <a:srgbClr val="FF0000"/>
                          </a:solidFill>
                        </a:rPr>
                        <a:t>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5">
                  <a:txBody>
                    <a:bodyPr/>
                    <a:lstStyle/>
                    <a:p>
                      <a:r>
                        <a:rPr lang="fr-FR" sz="900" b="1" dirty="0">
                          <a:solidFill>
                            <a:srgbClr val="FF0000"/>
                          </a:solidFill>
                        </a:rPr>
                        <a:t>Handball N1C4</a:t>
                      </a:r>
                    </a:p>
                    <a:p>
                      <a:r>
                        <a:rPr lang="fr-FR" sz="900" dirty="0"/>
                        <a:t>Tennis de table N1C4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5">
                  <a:txBody>
                    <a:bodyPr/>
                    <a:lstStyle/>
                    <a:p>
                      <a:r>
                        <a:rPr lang="fr-FR" sz="900" b="1" i="0" dirty="0">
                          <a:solidFill>
                            <a:srgbClr val="FF0000"/>
                          </a:solidFill>
                        </a:rPr>
                        <a:t>Handball N2C4</a:t>
                      </a:r>
                    </a:p>
                    <a:p>
                      <a:r>
                        <a:rPr lang="fr-FR" sz="900" b="1" i="0" dirty="0">
                          <a:solidFill>
                            <a:srgbClr val="FF0000"/>
                          </a:solidFill>
                        </a:rPr>
                        <a:t>Badminton N2C4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extLst>
                  <a:ext uri="{0D108BD9-81ED-4DB2-BD59-A6C34878D82A}">
                    <a16:rowId xmlns:a16="http://schemas.microsoft.com/office/drawing/2014/main" val="2298814742"/>
                  </a:ext>
                </a:extLst>
              </a:tr>
              <a:tr h="252000">
                <a:tc vMerge="1">
                  <a:txBody>
                    <a:bodyPr/>
                    <a:lstStyle/>
                    <a:p>
                      <a:endParaRPr lang="fr-FR" dirty="0"/>
                    </a:p>
                  </a:txBody>
                  <a:tcPr/>
                </a:tc>
                <a:tc>
                  <a:txBody>
                    <a:bodyPr/>
                    <a:lstStyle/>
                    <a:p>
                      <a:pPr algn="ctr"/>
                      <a:r>
                        <a:rPr lang="fr-FR" sz="900" b="1" dirty="0"/>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0902553"/>
                  </a:ext>
                </a:extLst>
              </a:tr>
              <a:tr h="252000">
                <a:tc vMerge="1">
                  <a:txBody>
                    <a:bodyPr/>
                    <a:lstStyle/>
                    <a:p>
                      <a:endParaRPr lang="fr-FR" dirty="0"/>
                    </a:p>
                  </a:txBody>
                  <a:tcPr/>
                </a:tc>
                <a:tc>
                  <a:txBody>
                    <a:bodyPr/>
                    <a:lstStyle/>
                    <a:p>
                      <a:pPr algn="ctr"/>
                      <a:r>
                        <a:rPr lang="fr-FR" sz="900" b="1" dirty="0"/>
                        <a:t>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endParaRPr lang="fr-FR" sz="1200"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81110"/>
                  </a:ext>
                </a:extLst>
              </a:tr>
              <a:tr h="252000">
                <a:tc vMerge="1">
                  <a:txBody>
                    <a:bodyPr/>
                    <a:lstStyle/>
                    <a:p>
                      <a:endParaRPr lang="fr-FR" dirty="0"/>
                    </a:p>
                  </a:txBody>
                  <a:tcPr/>
                </a:tc>
                <a:tc>
                  <a:txBody>
                    <a:bodyPr/>
                    <a:lstStyle/>
                    <a:p>
                      <a:pPr algn="ctr"/>
                      <a:r>
                        <a:rPr lang="fr-FR" sz="900" b="1" dirty="0"/>
                        <a:t>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1E1E1"/>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7127391"/>
                  </a:ext>
                </a:extLst>
              </a:tr>
              <a:tr h="252000">
                <a:tc vMerge="1">
                  <a:txBody>
                    <a:bodyPr/>
                    <a:lstStyle/>
                    <a:p>
                      <a:endParaRPr lang="fr-FR" dirty="0"/>
                    </a:p>
                  </a:txBody>
                  <a:tcPr/>
                </a:tc>
                <a:tc>
                  <a:txBody>
                    <a:bodyPr/>
                    <a:lstStyle/>
                    <a:p>
                      <a:pPr algn="ctr"/>
                      <a:r>
                        <a:rPr lang="fr-FR" sz="900" b="1" dirty="0"/>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r>
                        <a:rPr lang="fr-FR" sz="1200" b="1" dirty="0">
                          <a:solidFill>
                            <a:schemeClr val="tx1"/>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FF0000"/>
                          </a:solidFill>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0F0F0"/>
                    </a:solidFill>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lang="fr-FR"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200" b="1" dirty="0">
                        <a:solidFill>
                          <a:srgbClr val="FF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0912415"/>
                  </a:ext>
                </a:extLst>
              </a:tr>
              <a:tr h="277195">
                <a:tc gridSpan="2">
                  <a:txBody>
                    <a:bodyPr/>
                    <a:lstStyle/>
                    <a:p>
                      <a:pPr algn="ctr"/>
                      <a:r>
                        <a:rPr lang="fr-FR" sz="900" b="1" dirty="0">
                          <a:solidFill>
                            <a:schemeClr val="bg1"/>
                          </a:solidFill>
                        </a:rPr>
                        <a:t>Nombre de modules sur l’année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0000"/>
                    </a:solidFill>
                  </a:tcPr>
                </a:tc>
                <a:tc hMerge="1">
                  <a:txBody>
                    <a:bodyPr/>
                    <a:lstStyle/>
                    <a:p>
                      <a:pPr algn="ctr"/>
                      <a:endParaRPr lang="fr-FR" sz="12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a:r>
                        <a:rPr lang="fr-FR" sz="1200" b="1" dirty="0">
                          <a:solidFill>
                            <a:srgbClr val="C00000"/>
                          </a:solidFill>
                        </a:rPr>
                        <a:t>8</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solidFill>
                            <a:srgbClr val="C00000"/>
                          </a:solidFill>
                        </a:rPr>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algn="ctr"/>
                      <a:r>
                        <a:rPr lang="fr-FR" sz="1200" b="1" dirty="0">
                          <a:solidFill>
                            <a:srgbClr val="C00000"/>
                          </a:solidFill>
                        </a:rPr>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algn="ctr"/>
                      <a:r>
                        <a:rPr lang="fr-FR" sz="1200" b="1" dirty="0">
                          <a:solidFill>
                            <a:srgbClr val="C00000"/>
                          </a:solidFill>
                        </a:rPr>
                        <a:t>5</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algn="ctr"/>
                      <a:endParaRPr lang="fr-FR" sz="1200" b="1" dirty="0">
                        <a:solidFill>
                          <a:srgbClr val="C00000"/>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215192360"/>
                  </a:ext>
                </a:extLst>
              </a:tr>
            </a:tbl>
          </a:graphicData>
        </a:graphic>
      </p:graphicFrame>
      <p:sp>
        <p:nvSpPr>
          <p:cNvPr id="3" name="Espace réservé de la date 2"/>
          <p:cNvSpPr>
            <a:spLocks noGrp="1"/>
          </p:cNvSpPr>
          <p:nvPr>
            <p:ph type="dt" sz="half" idx="10"/>
          </p:nvPr>
        </p:nvSpPr>
        <p:spPr>
          <a:xfrm>
            <a:off x="126452" y="6190251"/>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 name="Connecteur droit 21"/>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userDrawn="1"/>
        </p:nvSpPr>
        <p:spPr>
          <a:xfrm>
            <a:off x="1916989" y="164561"/>
            <a:ext cx="822162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9" name="ZoneTexte 8"/>
          <p:cNvSpPr txBox="1"/>
          <p:nvPr userDrawn="1"/>
        </p:nvSpPr>
        <p:spPr>
          <a:xfrm>
            <a:off x="1916989" y="623216"/>
            <a:ext cx="74270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latin typeface="+mj-lt"/>
                <a:ea typeface="+mn-ea"/>
                <a:cs typeface="+mn-cs"/>
              </a:rPr>
              <a:t>La planification des attendus de fin de cycle au regard de la programmation</a:t>
            </a:r>
            <a:endParaRPr lang="fr-FR" b="0" i="0" dirty="0">
              <a:latin typeface="+mj-lt"/>
            </a:endParaRPr>
          </a:p>
        </p:txBody>
      </p:sp>
      <p:sp>
        <p:nvSpPr>
          <p:cNvPr id="28" name="ZoneTexte 27"/>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9" name="ZoneTexte 28">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0" name="Bouton d'action : Retour 29">
            <a:hlinkClick r:id="" action="ppaction://hlinkshowjump?jump=lastslideviewed" highlightClick="1"/>
          </p:cNvPr>
          <p:cNvSpPr/>
          <p:nvPr userDrawn="1"/>
        </p:nvSpPr>
        <p:spPr>
          <a:xfrm>
            <a:off x="10739764" y="220722"/>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coins arrondis 13">
            <a:hlinkClick r:id="" action="ppaction://macro?name=Ouvre_InfoBulleCA1_1"/>
          </p:cNvPr>
          <p:cNvSpPr/>
          <p:nvPr userDrawn="1"/>
        </p:nvSpPr>
        <p:spPr>
          <a:xfrm>
            <a:off x="2654594" y="1632856"/>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20" name="Rectangle : coins arrondis 19">
            <a:hlinkClick r:id="" action="ppaction://macro?name=Ouvre_InfoBulleCA1_2"/>
          </p:cNvPr>
          <p:cNvSpPr/>
          <p:nvPr userDrawn="1"/>
        </p:nvSpPr>
        <p:spPr>
          <a:xfrm>
            <a:off x="2654594" y="1904901"/>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23" name="Rectangle : coins arrondis 22">
            <a:hlinkClick r:id="" action="ppaction://macro?name=Ouvre_InfoBulleCA1_5"/>
          </p:cNvPr>
          <p:cNvSpPr/>
          <p:nvPr userDrawn="1"/>
        </p:nvSpPr>
        <p:spPr>
          <a:xfrm>
            <a:off x="2654594" y="2739364"/>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5</a:t>
            </a:r>
          </a:p>
        </p:txBody>
      </p:sp>
      <p:sp>
        <p:nvSpPr>
          <p:cNvPr id="24" name="Rectangle : coins arrondis 23">
            <a:hlinkClick r:id="" action="ppaction://macro?name=Ouvre_InfoBulleCA1_4"/>
          </p:cNvPr>
          <p:cNvSpPr/>
          <p:nvPr userDrawn="1"/>
        </p:nvSpPr>
        <p:spPr>
          <a:xfrm>
            <a:off x="2654594" y="2442211"/>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25" name="Rectangle : coins arrondis 24">
            <a:hlinkClick r:id="" action="ppaction://macro?name=Ouvre_InfoBulleCA1_3"/>
          </p:cNvPr>
          <p:cNvSpPr/>
          <p:nvPr userDrawn="1"/>
        </p:nvSpPr>
        <p:spPr>
          <a:xfrm>
            <a:off x="2654594" y="2173556"/>
            <a:ext cx="444577" cy="195187"/>
          </a:xfrm>
          <a:prstGeom prst="roundRect">
            <a:avLst/>
          </a:prstGeom>
          <a:solidFill>
            <a:srgbClr val="FFCDCD"/>
          </a:solidFill>
          <a:ln>
            <a:solidFill>
              <a:srgbClr val="FFC1C1"/>
            </a:solidFill>
          </a:ln>
          <a:scene3d>
            <a:camera prst="orthographicFront"/>
            <a:lightRig rig="threePt" dir="t"/>
          </a:scene3d>
          <a:sp3d extrusionH="76200" contourW="12700">
            <a:bevelT/>
            <a:extrusionClr>
              <a:srgbClr val="FFCDCD"/>
            </a:extrusionClr>
            <a:contourClr>
              <a:srgbClr val="FFC1C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26" name="Rectangle : coins arrondis 25">
            <a:hlinkClick r:id="" action="ppaction://macro?name=Ouvre_InfoBulleCA2_1"/>
          </p:cNvPr>
          <p:cNvSpPr/>
          <p:nvPr userDrawn="1"/>
        </p:nvSpPr>
        <p:spPr>
          <a:xfrm>
            <a:off x="2654594" y="3009051"/>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27" name="Rectangle : coins arrondis 26">
            <a:hlinkClick r:id="" action="ppaction://macro?name=Ouvre_InfoBulleCA3_1"/>
          </p:cNvPr>
          <p:cNvSpPr/>
          <p:nvPr userDrawn="1"/>
        </p:nvSpPr>
        <p:spPr>
          <a:xfrm>
            <a:off x="2654594" y="4093916"/>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32" name="Rectangle : coins arrondis 31">
            <a:hlinkClick r:id="" action="ppaction://macro?name=Ouvre_InfoBulleCA4_1"/>
          </p:cNvPr>
          <p:cNvSpPr/>
          <p:nvPr userDrawn="1"/>
        </p:nvSpPr>
        <p:spPr>
          <a:xfrm>
            <a:off x="2654594" y="4921933"/>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1</a:t>
            </a:r>
          </a:p>
        </p:txBody>
      </p:sp>
      <p:sp>
        <p:nvSpPr>
          <p:cNvPr id="33" name="Rectangle : coins arrondis 32">
            <a:hlinkClick r:id="" action="ppaction://macro?name=Ouvre_InfoBulleCA2_2"/>
          </p:cNvPr>
          <p:cNvSpPr/>
          <p:nvPr userDrawn="1"/>
        </p:nvSpPr>
        <p:spPr>
          <a:xfrm>
            <a:off x="2654594" y="3277083"/>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34" name="Rectangle : coins arrondis 33">
            <a:hlinkClick r:id="" action="ppaction://macro?name=Ouvre_InfoBulleCA2_3"/>
          </p:cNvPr>
          <p:cNvSpPr/>
          <p:nvPr userDrawn="1"/>
        </p:nvSpPr>
        <p:spPr>
          <a:xfrm>
            <a:off x="2654594" y="3555574"/>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35" name="Rectangle : coins arrondis 34">
            <a:hlinkClick r:id="" action="ppaction://macro?name=Ouvre_InfoBulleCA2_4"/>
          </p:cNvPr>
          <p:cNvSpPr/>
          <p:nvPr userDrawn="1"/>
        </p:nvSpPr>
        <p:spPr>
          <a:xfrm>
            <a:off x="2654594" y="3824229"/>
            <a:ext cx="444577" cy="195187"/>
          </a:xfrm>
          <a:prstGeom prst="roundRect">
            <a:avLst/>
          </a:prstGeom>
          <a:solidFill>
            <a:srgbClr val="E1E1E1"/>
          </a:solidFill>
          <a:ln>
            <a:solidFill>
              <a:schemeClr val="bg1">
                <a:lumMod val="75000"/>
              </a:schemeClr>
            </a:solidFill>
          </a:ln>
          <a:scene3d>
            <a:camera prst="orthographicFront"/>
            <a:lightRig rig="threePt" dir="t"/>
          </a:scene3d>
          <a:sp3d extrusionH="76200" contourW="12700">
            <a:bevelT/>
            <a:extrusionClr>
              <a:schemeClr val="bg1">
                <a:lumMod val="75000"/>
              </a:schemeClr>
            </a:extrusionClr>
            <a:contourClr>
              <a:schemeClr val="bg1">
                <a:lumMod val="6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36" name="Rectangle : coins arrondis 35">
            <a:hlinkClick r:id="" action="ppaction://macro?name=Ouvre_InfoBulleCA3_2"/>
          </p:cNvPr>
          <p:cNvSpPr/>
          <p:nvPr userDrawn="1"/>
        </p:nvSpPr>
        <p:spPr>
          <a:xfrm>
            <a:off x="2654594" y="4379303"/>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37" name="Rectangle : coins arrondis 36">
            <a:hlinkClick r:id="" action="ppaction://macro?name=Ouvre_InfoBulleCA3_3"/>
          </p:cNvPr>
          <p:cNvSpPr/>
          <p:nvPr userDrawn="1"/>
        </p:nvSpPr>
        <p:spPr>
          <a:xfrm>
            <a:off x="2654594" y="4647683"/>
            <a:ext cx="444577" cy="195187"/>
          </a:xfrm>
          <a:prstGeom prst="roundRect">
            <a:avLst/>
          </a:prstGeom>
          <a:solidFill>
            <a:srgbClr val="92D050"/>
          </a:solidFill>
          <a:ln>
            <a:solidFill>
              <a:schemeClr val="accent6">
                <a:lumMod val="75000"/>
              </a:schemeClr>
            </a:solidFill>
          </a:ln>
          <a:scene3d>
            <a:camera prst="orthographicFront"/>
            <a:lightRig rig="threePt" dir="t"/>
          </a:scene3d>
          <a:sp3d extrusionH="76200" contourW="12700">
            <a:bevelT/>
            <a:extrusionClr>
              <a:srgbClr val="92D050"/>
            </a:extrusionClr>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38" name="Rectangle : coins arrondis 37">
            <a:hlinkClick r:id="" action="ppaction://macro?name=Ouvre_InfoBulleCA4_2"/>
          </p:cNvPr>
          <p:cNvSpPr/>
          <p:nvPr userDrawn="1"/>
        </p:nvSpPr>
        <p:spPr>
          <a:xfrm>
            <a:off x="2654594" y="5185773"/>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2</a:t>
            </a:r>
          </a:p>
        </p:txBody>
      </p:sp>
      <p:sp>
        <p:nvSpPr>
          <p:cNvPr id="39" name="Rectangle : coins arrondis 38">
            <a:hlinkClick r:id="" action="ppaction://macro?name=Ouvre_InfoBulleCA4_3"/>
          </p:cNvPr>
          <p:cNvSpPr/>
          <p:nvPr userDrawn="1"/>
        </p:nvSpPr>
        <p:spPr>
          <a:xfrm>
            <a:off x="2654594" y="5473772"/>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3</a:t>
            </a:r>
          </a:p>
        </p:txBody>
      </p:sp>
      <p:sp>
        <p:nvSpPr>
          <p:cNvPr id="40" name="Rectangle : coins arrondis 39">
            <a:hlinkClick r:id="" action="ppaction://macro?name=Ouvre_InfoBulleCA4_4"/>
          </p:cNvPr>
          <p:cNvSpPr/>
          <p:nvPr userDrawn="1"/>
        </p:nvSpPr>
        <p:spPr>
          <a:xfrm>
            <a:off x="2654594" y="5743374"/>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4</a:t>
            </a:r>
          </a:p>
        </p:txBody>
      </p:sp>
      <p:sp>
        <p:nvSpPr>
          <p:cNvPr id="41" name="Rectangle : coins arrondis 40">
            <a:hlinkClick r:id="" action="ppaction://macro?name=Ouvre_InfoBulleCA4_5"/>
          </p:cNvPr>
          <p:cNvSpPr/>
          <p:nvPr userDrawn="1"/>
        </p:nvSpPr>
        <p:spPr>
          <a:xfrm>
            <a:off x="2654594" y="6019110"/>
            <a:ext cx="444577" cy="195187"/>
          </a:xfrm>
          <a:prstGeom prst="roundRect">
            <a:avLst/>
          </a:prstGeom>
          <a:solidFill>
            <a:srgbClr val="BCD6EE"/>
          </a:solidFill>
          <a:ln>
            <a:solidFill>
              <a:schemeClr val="accent5">
                <a:lumMod val="75000"/>
              </a:schemeClr>
            </a:solidFill>
          </a:ln>
          <a:scene3d>
            <a:camera prst="orthographicFront"/>
            <a:lightRig rig="threePt" dir="t"/>
          </a:scene3d>
          <a:sp3d extrusionH="76200" contourW="12700">
            <a:bevelT/>
            <a:extrusionClr>
              <a:srgbClr val="BCD6EE"/>
            </a:extrusionClr>
            <a:contourClr>
              <a:schemeClr val="accent5">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a:solidFill>
                  <a:schemeClr val="tx1"/>
                </a:solidFill>
              </a:rPr>
              <a:t>5</a:t>
            </a:r>
          </a:p>
        </p:txBody>
      </p:sp>
      <p:sp>
        <p:nvSpPr>
          <p:cNvPr id="42" name="ZoneTexte 41"/>
          <p:cNvSpPr txBox="1"/>
          <p:nvPr userDrawn="1"/>
        </p:nvSpPr>
        <p:spPr>
          <a:xfrm>
            <a:off x="5866759" y="2006630"/>
            <a:ext cx="2996774" cy="738664"/>
          </a:xfrm>
          <a:prstGeom prst="rect">
            <a:avLst/>
          </a:prstGeom>
          <a:solidFill>
            <a:schemeClr val="bg1">
              <a:lumMod val="95000"/>
              <a:alpha val="80000"/>
            </a:schemeClr>
          </a:solidFill>
        </p:spPr>
        <p:txBody>
          <a:bodyPr wrap="square" rtlCol="0">
            <a:spAutoFit/>
          </a:bodyPr>
          <a:lstStyle/>
          <a:p>
            <a:r>
              <a:rPr lang="fr-FR" sz="1050" dirty="0">
                <a:solidFill>
                  <a:srgbClr val="C00000"/>
                </a:solidFill>
              </a:rPr>
              <a:t>Les APSA en caractère gras et en rouge sont les activités programmées au moins 2 fois dans le cycle dont la dernière année du cycle. Elles sont communes à tous les élèves !</a:t>
            </a:r>
          </a:p>
        </p:txBody>
      </p:sp>
      <p:cxnSp>
        <p:nvCxnSpPr>
          <p:cNvPr id="43" name="Connecteur droit avec flèche 42"/>
          <p:cNvCxnSpPr/>
          <p:nvPr userDrawn="1"/>
        </p:nvCxnSpPr>
        <p:spPr>
          <a:xfrm flipH="1" flipV="1">
            <a:off x="5962261" y="1791478"/>
            <a:ext cx="186612" cy="20527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a:cxnSpLocks/>
          </p:cNvCxnSpPr>
          <p:nvPr userDrawn="1"/>
        </p:nvCxnSpPr>
        <p:spPr>
          <a:xfrm flipV="1">
            <a:off x="8863533" y="1791478"/>
            <a:ext cx="719006" cy="25247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5" name="ZoneTexte 44"/>
          <p:cNvSpPr txBox="1"/>
          <p:nvPr userDrawn="1"/>
        </p:nvSpPr>
        <p:spPr>
          <a:xfrm>
            <a:off x="4660640" y="4369836"/>
            <a:ext cx="2976465" cy="577081"/>
          </a:xfrm>
          <a:prstGeom prst="rect">
            <a:avLst/>
          </a:prstGeom>
          <a:solidFill>
            <a:schemeClr val="bg1">
              <a:lumMod val="95000"/>
              <a:alpha val="80000"/>
            </a:schemeClr>
          </a:solidFill>
        </p:spPr>
        <p:txBody>
          <a:bodyPr wrap="square" rtlCol="0">
            <a:spAutoFit/>
          </a:bodyPr>
          <a:lstStyle/>
          <a:p>
            <a:r>
              <a:rPr lang="fr-FR" sz="1050" dirty="0">
                <a:solidFill>
                  <a:srgbClr val="C00000"/>
                </a:solidFill>
              </a:rPr>
              <a:t>Lorsque les APSA sont séparées par la conjonction de coordination </a:t>
            </a:r>
            <a:r>
              <a:rPr lang="fr-FR" sz="1050" b="1" dirty="0">
                <a:solidFill>
                  <a:srgbClr val="C00000"/>
                </a:solidFill>
              </a:rPr>
              <a:t>OU, </a:t>
            </a:r>
            <a:r>
              <a:rPr lang="fr-FR" sz="1050" b="0" dirty="0">
                <a:solidFill>
                  <a:srgbClr val="C00000"/>
                </a:solidFill>
              </a:rPr>
              <a:t>cela</a:t>
            </a:r>
            <a:r>
              <a:rPr lang="fr-FR" sz="1050" b="1" dirty="0">
                <a:solidFill>
                  <a:srgbClr val="C00000"/>
                </a:solidFill>
              </a:rPr>
              <a:t> </a:t>
            </a:r>
            <a:r>
              <a:rPr lang="fr-FR" sz="1050" dirty="0">
                <a:solidFill>
                  <a:srgbClr val="C00000"/>
                </a:solidFill>
              </a:rPr>
              <a:t> signifie que le choix d’enseigner l’une ou l’autre est laissé à l’enseignant</a:t>
            </a:r>
          </a:p>
        </p:txBody>
      </p:sp>
      <p:cxnSp>
        <p:nvCxnSpPr>
          <p:cNvPr id="46" name="Connecteur droit avec flèche 45"/>
          <p:cNvCxnSpPr>
            <a:cxnSpLocks/>
          </p:cNvCxnSpPr>
          <p:nvPr userDrawn="1"/>
        </p:nvCxnSpPr>
        <p:spPr>
          <a:xfrm flipH="1" flipV="1">
            <a:off x="6097556" y="4198229"/>
            <a:ext cx="79310" cy="19960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a:cxnSpLocks/>
          </p:cNvCxnSpPr>
          <p:nvPr userDrawn="1"/>
        </p:nvCxnSpPr>
        <p:spPr>
          <a:xfrm flipV="1">
            <a:off x="7590454" y="4376058"/>
            <a:ext cx="175176" cy="11196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8" name="ZoneTexte 47"/>
          <p:cNvSpPr txBox="1"/>
          <p:nvPr userDrawn="1"/>
        </p:nvSpPr>
        <p:spPr>
          <a:xfrm>
            <a:off x="5486399" y="5535357"/>
            <a:ext cx="3032449" cy="577081"/>
          </a:xfrm>
          <a:prstGeom prst="rect">
            <a:avLst/>
          </a:prstGeom>
          <a:solidFill>
            <a:schemeClr val="bg1">
              <a:lumMod val="95000"/>
              <a:alpha val="85000"/>
            </a:schemeClr>
          </a:solidFill>
        </p:spPr>
        <p:txBody>
          <a:bodyPr wrap="square" rtlCol="0">
            <a:spAutoFit/>
          </a:bodyPr>
          <a:lstStyle/>
          <a:p>
            <a:r>
              <a:rPr lang="fr-FR" sz="1050" dirty="0">
                <a:solidFill>
                  <a:srgbClr val="00B0F0"/>
                </a:solidFill>
              </a:rPr>
              <a:t>Le nombre d’activités par niveau de classe peut-être supérieur au nombre de modules programmés (exemple : 7 activités en 4</a:t>
            </a:r>
            <a:r>
              <a:rPr lang="fr-FR" sz="1050" baseline="30000" dirty="0">
                <a:solidFill>
                  <a:srgbClr val="00B0F0"/>
                </a:solidFill>
              </a:rPr>
              <a:t>ème</a:t>
            </a:r>
            <a:r>
              <a:rPr lang="fr-FR" sz="1050" dirty="0">
                <a:solidFill>
                  <a:srgbClr val="00B0F0"/>
                </a:solidFill>
              </a:rPr>
              <a:t> et 5 modules.</a:t>
            </a:r>
          </a:p>
        </p:txBody>
      </p:sp>
      <p:cxnSp>
        <p:nvCxnSpPr>
          <p:cNvPr id="49" name="Connecteur droit avec flèche 48"/>
          <p:cNvCxnSpPr>
            <a:cxnSpLocks/>
          </p:cNvCxnSpPr>
          <p:nvPr userDrawn="1"/>
        </p:nvCxnSpPr>
        <p:spPr>
          <a:xfrm>
            <a:off x="8052319" y="6056467"/>
            <a:ext cx="317240" cy="346678"/>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50" name="ZoneTexte 49"/>
          <p:cNvSpPr txBox="1"/>
          <p:nvPr userDrawn="1"/>
        </p:nvSpPr>
        <p:spPr>
          <a:xfrm>
            <a:off x="9455019" y="4255455"/>
            <a:ext cx="1863014" cy="577081"/>
          </a:xfrm>
          <a:prstGeom prst="rect">
            <a:avLst/>
          </a:prstGeom>
          <a:solidFill>
            <a:schemeClr val="bg1">
              <a:lumMod val="95000"/>
              <a:alpha val="85000"/>
            </a:schemeClr>
          </a:solidFill>
        </p:spPr>
        <p:txBody>
          <a:bodyPr wrap="square" rtlCol="0">
            <a:spAutoFit/>
          </a:bodyPr>
          <a:lstStyle/>
          <a:p>
            <a:r>
              <a:rPr lang="fr-FR" sz="1050" dirty="0">
                <a:solidFill>
                  <a:srgbClr val="00B050"/>
                </a:solidFill>
              </a:rPr>
              <a:t>Les AFC retenus en priorité, la couleur renvoie à l’activité du champ d’apprentissage</a:t>
            </a:r>
          </a:p>
        </p:txBody>
      </p:sp>
      <p:cxnSp>
        <p:nvCxnSpPr>
          <p:cNvPr id="51" name="Connecteur droit avec flèche 50"/>
          <p:cNvCxnSpPr>
            <a:cxnSpLocks/>
          </p:cNvCxnSpPr>
          <p:nvPr userDrawn="1"/>
        </p:nvCxnSpPr>
        <p:spPr>
          <a:xfrm flipH="1">
            <a:off x="9305637" y="4432041"/>
            <a:ext cx="245249" cy="5597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2" name="ZoneTexte 51"/>
          <p:cNvSpPr txBox="1"/>
          <p:nvPr userDrawn="1"/>
        </p:nvSpPr>
        <p:spPr>
          <a:xfrm>
            <a:off x="3222628" y="2043953"/>
            <a:ext cx="2291488" cy="577081"/>
          </a:xfrm>
          <a:prstGeom prst="rect">
            <a:avLst/>
          </a:prstGeom>
          <a:solidFill>
            <a:schemeClr val="bg1">
              <a:lumMod val="95000"/>
              <a:alpha val="80000"/>
            </a:schemeClr>
          </a:solidFill>
        </p:spPr>
        <p:txBody>
          <a:bodyPr wrap="square" rtlCol="0">
            <a:spAutoFit/>
          </a:bodyPr>
          <a:lstStyle/>
          <a:p>
            <a:r>
              <a:rPr lang="fr-FR" sz="1050" dirty="0">
                <a:solidFill>
                  <a:srgbClr val="C00000"/>
                </a:solidFill>
              </a:rPr>
              <a:t>Les activités programmées et communes à toutes les classes du niveau</a:t>
            </a:r>
          </a:p>
        </p:txBody>
      </p:sp>
      <p:cxnSp>
        <p:nvCxnSpPr>
          <p:cNvPr id="53" name="Connecteur droit avec flèche 52"/>
          <p:cNvCxnSpPr>
            <a:cxnSpLocks/>
          </p:cNvCxnSpPr>
          <p:nvPr userDrawn="1"/>
        </p:nvCxnSpPr>
        <p:spPr>
          <a:xfrm flipV="1">
            <a:off x="3660710" y="1791478"/>
            <a:ext cx="0" cy="25247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a:cxnSpLocks/>
          </p:cNvCxnSpPr>
          <p:nvPr userDrawn="1"/>
        </p:nvCxnSpPr>
        <p:spPr>
          <a:xfrm flipH="1">
            <a:off x="3637383" y="2621034"/>
            <a:ext cx="23327" cy="37720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a:cxnSpLocks/>
          </p:cNvCxnSpPr>
          <p:nvPr userDrawn="1"/>
        </p:nvCxnSpPr>
        <p:spPr>
          <a:xfrm flipH="1">
            <a:off x="4279732" y="4946917"/>
            <a:ext cx="478880" cy="4886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5345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0EA0497-4FC0-44CF-964C-573926853C2E}" type="datetime1">
              <a:rPr lang="fr-FR" smtClean="0"/>
              <a:t>03/07/2017</a:t>
            </a:fld>
            <a:endParaRPr lang="fr-FR"/>
          </a:p>
        </p:txBody>
      </p:sp>
      <p:sp>
        <p:nvSpPr>
          <p:cNvPr id="4" name="Espace réservé du pied de page 3"/>
          <p:cNvSpPr>
            <a:spLocks noGrp="1"/>
          </p:cNvSpPr>
          <p:nvPr>
            <p:ph type="ftr" sz="quarter" idx="11"/>
          </p:nvPr>
        </p:nvSpPr>
        <p:spPr/>
        <p:txBody>
          <a:bodyPr/>
          <a:lstStyle/>
          <a:p>
            <a:r>
              <a:rPr lang="fr-FR"/>
              <a:t>Inspection pédagogique régionale</a:t>
            </a:r>
          </a:p>
        </p:txBody>
      </p:sp>
      <p:sp>
        <p:nvSpPr>
          <p:cNvPr id="5" name="Espace réservé du numéro de diapositive 4"/>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91491129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Menu Exemple CA1">
    <p:bg>
      <p:bgPr>
        <a:solidFill>
          <a:schemeClr val="bg1"/>
        </a:solidFill>
        <a:effectLst/>
      </p:bgPr>
    </p:bg>
    <p:spTree>
      <p:nvGrpSpPr>
        <p:cNvPr id="1" name=""/>
        <p:cNvGrpSpPr/>
        <p:nvPr/>
      </p:nvGrpSpPr>
      <p:grpSpPr>
        <a:xfrm>
          <a:off x="0" y="0"/>
          <a:ext cx="0" cy="0"/>
          <a:chOff x="0" y="0"/>
          <a:chExt cx="0" cy="0"/>
        </a:xfrm>
      </p:grpSpPr>
      <p:graphicFrame>
        <p:nvGraphicFramePr>
          <p:cNvPr id="31" name="Espace réservé du tableau 4"/>
          <p:cNvGraphicFramePr>
            <a:graphicFrameLocks/>
          </p:cNvGraphicFramePr>
          <p:nvPr userDrawn="1">
            <p:extLst>
              <p:ext uri="{D42A27DB-BD31-4B8C-83A1-F6EECF244321}">
                <p14:modId xmlns:p14="http://schemas.microsoft.com/office/powerpoint/2010/main" val="3783369562"/>
              </p:ext>
            </p:extLst>
          </p:nvPr>
        </p:nvGraphicFramePr>
        <p:xfrm>
          <a:off x="1996189" y="1167579"/>
          <a:ext cx="9871204" cy="5453804"/>
        </p:xfrm>
        <a:graphic>
          <a:graphicData uri="http://schemas.openxmlformats.org/drawingml/2006/table">
            <a:tbl>
              <a:tblPr firstRow="1" bandRow="1">
                <a:tableStyleId>{0505E3EF-67EA-436B-97B2-0124C06EBD24}</a:tableStyleId>
              </a:tblPr>
              <a:tblGrid>
                <a:gridCol w="691204">
                  <a:extLst>
                    <a:ext uri="{9D8B030D-6E8A-4147-A177-3AD203B41FA5}">
                      <a16:colId xmlns:a16="http://schemas.microsoft.com/office/drawing/2014/main" val="589515113"/>
                    </a:ext>
                  </a:extLst>
                </a:gridCol>
                <a:gridCol w="1008000">
                  <a:extLst>
                    <a:ext uri="{9D8B030D-6E8A-4147-A177-3AD203B41FA5}">
                      <a16:colId xmlns:a16="http://schemas.microsoft.com/office/drawing/2014/main" val="520600992"/>
                    </a:ext>
                  </a:extLst>
                </a:gridCol>
                <a:gridCol w="2412000">
                  <a:extLst>
                    <a:ext uri="{9D8B030D-6E8A-4147-A177-3AD203B41FA5}">
                      <a16:colId xmlns:a16="http://schemas.microsoft.com/office/drawing/2014/main" val="1244575306"/>
                    </a:ext>
                  </a:extLst>
                </a:gridCol>
                <a:gridCol w="720000">
                  <a:extLst>
                    <a:ext uri="{9D8B030D-6E8A-4147-A177-3AD203B41FA5}">
                      <a16:colId xmlns:a16="http://schemas.microsoft.com/office/drawing/2014/main" val="3069199156"/>
                    </a:ext>
                  </a:extLst>
                </a:gridCol>
                <a:gridCol w="2412000">
                  <a:extLst>
                    <a:ext uri="{9D8B030D-6E8A-4147-A177-3AD203B41FA5}">
                      <a16:colId xmlns:a16="http://schemas.microsoft.com/office/drawing/2014/main" val="645311889"/>
                    </a:ext>
                  </a:extLst>
                </a:gridCol>
                <a:gridCol w="2628000">
                  <a:extLst>
                    <a:ext uri="{9D8B030D-6E8A-4147-A177-3AD203B41FA5}">
                      <a16:colId xmlns:a16="http://schemas.microsoft.com/office/drawing/2014/main" val="1262130421"/>
                    </a:ext>
                  </a:extLst>
                </a:gridCol>
              </a:tblGrid>
              <a:tr h="360000">
                <a:tc>
                  <a:txBody>
                    <a:bodyPr/>
                    <a:lstStyle/>
                    <a:p>
                      <a:endParaRPr lang="fr-FR"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Activités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NC3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APSA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N1C4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N2C4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2893182"/>
                  </a:ext>
                </a:extLst>
              </a:tr>
              <a:tr h="1507702">
                <a:tc rowSpan="3">
                  <a:txBody>
                    <a:bodyPr/>
                    <a:lstStyle/>
                    <a:p>
                      <a:pPr algn="ctr"/>
                      <a:r>
                        <a:rPr lang="fr-FR" dirty="0"/>
                        <a:t>C.A 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r>
                        <a:rPr lang="fr-FR" sz="1400" b="1" dirty="0"/>
                        <a:t>Course longue</a:t>
                      </a:r>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00B050"/>
                          </a:solidFill>
                        </a:rPr>
                        <a:t>Réaliser une performance optimale dans une épreuve de course longue comprise entre 9 et 12 minutes en adoptant une allure de course régulière</a:t>
                      </a:r>
                      <a:r>
                        <a:rPr lang="fr-FR" sz="1000" dirty="0"/>
                        <a:t> </a:t>
                      </a:r>
                      <a:r>
                        <a:rPr lang="fr-FR" sz="1000" dirty="0">
                          <a:solidFill>
                            <a:schemeClr val="accent1"/>
                          </a:solidFill>
                        </a:rPr>
                        <a:t>grâce à l'utilisation de repères extérieurs très fréquents et à quelques repères sur soi. Elaborer un contrat de performance avec le professeur</a:t>
                      </a:r>
                      <a:r>
                        <a:rPr lang="fr-FR" sz="1000" dirty="0"/>
                        <a:t> </a:t>
                      </a:r>
                      <a:r>
                        <a:rPr lang="fr-FR" sz="1000" dirty="0">
                          <a:solidFill>
                            <a:srgbClr val="00B050"/>
                          </a:solidFill>
                        </a:rPr>
                        <a:t>et le respecter </a:t>
                      </a:r>
                      <a:r>
                        <a:rPr lang="fr-FR" sz="1000" dirty="0">
                          <a:solidFill>
                            <a:schemeClr val="accent1"/>
                          </a:solidFill>
                        </a:rPr>
                        <a:t>avec des marges d'erreurs limitées.</a:t>
                      </a:r>
                      <a:r>
                        <a:rPr lang="fr-FR" sz="1000" dirty="0">
                          <a:solidFill>
                            <a:srgbClr val="FF0000"/>
                          </a:solidFill>
                        </a:rPr>
                        <a:t> Assumer le rôle d'observateur et de guide.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b="1" dirty="0"/>
                        <a:t>Demi-fond</a:t>
                      </a:r>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00B050"/>
                          </a:solidFill>
                        </a:rPr>
                        <a:t>Réaliser la meilleure performance possible sur deux à trois durées d'effort comprises entre 3 et 6 minutes de course. </a:t>
                      </a:r>
                      <a:r>
                        <a:rPr lang="fr-FR" sz="1000" dirty="0">
                          <a:solidFill>
                            <a:srgbClr val="0070C0"/>
                          </a:solidFill>
                        </a:rPr>
                        <a:t>Maîtriser différentes allures de course connues en utilisant des repères extérieurs et des repères sur soi pour réussir à 1km/h près un projet de performance.</a:t>
                      </a:r>
                      <a:r>
                        <a:rPr lang="fr-FR" sz="1000" dirty="0"/>
                        <a:t> </a:t>
                      </a:r>
                      <a:r>
                        <a:rPr lang="fr-FR" sz="1000" dirty="0">
                          <a:solidFill>
                            <a:srgbClr val="FF0000"/>
                          </a:solidFill>
                        </a:rPr>
                        <a:t>Observer et renseigner une fiche de résultats.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00B050"/>
                          </a:solidFill>
                        </a:rPr>
                        <a:t>Réaliser la meilleure performance possible sur un temps de course de 15 minutes maximum, fractionné en plusieurs périodes séparées de </a:t>
                      </a:r>
                      <a:r>
                        <a:rPr lang="fr-FR" sz="1000" dirty="0">
                          <a:solidFill>
                            <a:srgbClr val="7030A0"/>
                          </a:solidFill>
                        </a:rPr>
                        <a:t>temps de récupération compatibles avec l'effort aérobie et intégrant un temps de préparation(échauffement).</a:t>
                      </a:r>
                      <a:r>
                        <a:rPr lang="fr-FR" sz="1000" dirty="0"/>
                        <a:t> </a:t>
                      </a:r>
                      <a:r>
                        <a:rPr lang="fr-FR" sz="1000" dirty="0">
                          <a:solidFill>
                            <a:srgbClr val="0070C0"/>
                          </a:solidFill>
                        </a:rPr>
                        <a:t>Maîtriser différentes allures de course connues et très proches de sa VMA en utilisant principalement des repères sur soi et quelques repères extérieurs pour réussir à 0,5 km/h près un projet de performance.</a:t>
                      </a:r>
                      <a:r>
                        <a:rPr lang="fr-FR" sz="1000" dirty="0"/>
                        <a:t> </a:t>
                      </a:r>
                      <a:r>
                        <a:rPr lang="fr-FR" sz="1000" dirty="0">
                          <a:solidFill>
                            <a:srgbClr val="FF0000"/>
                          </a:solidFill>
                        </a:rPr>
                        <a:t>Observer, renseigner une fiche de résultats, accompagner un partenaire.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0460"/>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551413"/>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732797"/>
                  </a:ext>
                </a:extLst>
              </a:tr>
            </a:tbl>
          </a:graphicData>
        </a:graphic>
      </p:graphicFrame>
      <p:sp>
        <p:nvSpPr>
          <p:cNvPr id="12" name="ZoneTexte 11"/>
          <p:cNvSpPr txBox="1"/>
          <p:nvPr userDrawn="1"/>
        </p:nvSpPr>
        <p:spPr>
          <a:xfrm>
            <a:off x="1964987" y="272374"/>
            <a:ext cx="9844392"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Parcours de formation</a:t>
            </a:r>
          </a:p>
        </p:txBody>
      </p:sp>
      <p:sp>
        <p:nvSpPr>
          <p:cNvPr id="3" name="Espace réservé de la date 2"/>
          <p:cNvSpPr>
            <a:spLocks noGrp="1"/>
          </p:cNvSpPr>
          <p:nvPr>
            <p:ph type="dt" sz="half" idx="10"/>
          </p:nvPr>
        </p:nvSpPr>
        <p:spPr>
          <a:xfrm>
            <a:off x="126452" y="6167337"/>
            <a:ext cx="1575888" cy="180000"/>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1752634" y="6438820"/>
            <a:ext cx="439366" cy="365125"/>
          </a:xfrm>
        </p:spPr>
        <p:txBody>
          <a:bodyPr/>
          <a:lstStyle/>
          <a:p>
            <a:fld id="{29D95BAB-573C-4664-9C7F-EB8E05CD89B7}" type="slidenum">
              <a:rPr lang="fr-FR" smtClean="0"/>
              <a:t>‹N°›</a:t>
            </a:fld>
            <a:endParaRPr lang="fr-FR"/>
          </a:p>
        </p:txBody>
      </p:sp>
      <p:sp>
        <p:nvSpPr>
          <p:cNvPr id="13" name="ZoneTexte 12"/>
          <p:cNvSpPr txBox="1"/>
          <p:nvPr userDrawn="1"/>
        </p:nvSpPr>
        <p:spPr>
          <a:xfrm>
            <a:off x="1964987" y="739791"/>
            <a:ext cx="981574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dirty="0">
                <a:latin typeface="+mj-lt"/>
              </a:rPr>
              <a:t>Les niveaux de compétences attendues </a:t>
            </a:r>
            <a:r>
              <a:rPr lang="fr-FR" sz="1800" b="0" i="0" dirty="0" err="1">
                <a:latin typeface="+mj-lt"/>
              </a:rPr>
              <a:t>soclées</a:t>
            </a:r>
            <a:endParaRPr lang="fr-FR" b="0" i="0" dirty="0">
              <a:latin typeface="+mj-lt"/>
            </a:endParaRPr>
          </a:p>
        </p:txBody>
      </p:sp>
      <p:sp>
        <p:nvSpPr>
          <p:cNvPr id="21" name="Bouton d’action : accueil 20">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4" name="Connecteur droit 13"/>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9" name="ZoneTexte 28"/>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30" name="ZoneTexte 29">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2" name="Bouton d'action : Retour 31">
            <a:hlinkClick r:id="" action="ppaction://hlinkshowjump?jump=lastslideviewed" highlightClick="1"/>
          </p:cNvPr>
          <p:cNvSpPr/>
          <p:nvPr userDrawn="1"/>
        </p:nvSpPr>
        <p:spPr>
          <a:xfrm>
            <a:off x="10739764" y="220722"/>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929853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Menu annexe AS1">
    <p:spTree>
      <p:nvGrpSpPr>
        <p:cNvPr id="1" name=""/>
        <p:cNvGrpSpPr/>
        <p:nvPr/>
      </p:nvGrpSpPr>
      <p:grpSpPr>
        <a:xfrm>
          <a:off x="0" y="0"/>
          <a:ext cx="0" cy="0"/>
          <a:chOff x="0" y="0"/>
          <a:chExt cx="0" cy="0"/>
        </a:xfrm>
      </p:grpSpPr>
      <p:sp>
        <p:nvSpPr>
          <p:cNvPr id="21" name="ZoneTexte 20"/>
          <p:cNvSpPr txBox="1"/>
          <p:nvPr userDrawn="1"/>
        </p:nvSpPr>
        <p:spPr>
          <a:xfrm>
            <a:off x="1820693" y="377740"/>
            <a:ext cx="10290243" cy="523220"/>
          </a:xfrm>
          <a:prstGeom prst="rect">
            <a:avLst/>
          </a:prstGeom>
          <a:noFill/>
        </p:spPr>
        <p:txBody>
          <a:bodyPr wrap="square" rtlCol="0">
            <a:spAutoFit/>
          </a:bodyPr>
          <a:lstStyle/>
          <a:p>
            <a:r>
              <a:rPr lang="fr-FR" sz="2800" b="0" i="0" kern="1200" dirty="0">
                <a:solidFill>
                  <a:schemeClr val="tx1"/>
                </a:solidFill>
                <a:latin typeface="+mj-lt"/>
                <a:ea typeface="+mn-ea"/>
                <a:cs typeface="+mn-cs"/>
              </a:rPr>
              <a:t>TRANSFORMER : </a:t>
            </a:r>
            <a:r>
              <a:rPr lang="fr-FR" sz="2800" b="0" i="0" dirty="0">
                <a:latin typeface="+mj-lt"/>
              </a:rPr>
              <a:t>Le projet AS dans le parcours de formation</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Bouton d'action : Retour 19">
            <a:hlinkClick r:id="" action="ppaction://hlinkshowjump?jump=lastslideviewed" highlightClick="1"/>
          </p:cNvPr>
          <p:cNvSpPr/>
          <p:nvPr userDrawn="1"/>
        </p:nvSpPr>
        <p:spPr>
          <a:xfrm>
            <a:off x="10964207" y="40904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3" name="ZoneTexte 22">
            <a:hlinkClick r:id="rId2" action="ppaction://hlinksldjump" tooltip="Retour"/>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aphicFrame>
        <p:nvGraphicFramePr>
          <p:cNvPr id="14" name="Espace réservé du tableau 9"/>
          <p:cNvGraphicFramePr>
            <a:graphicFrameLocks/>
          </p:cNvGraphicFramePr>
          <p:nvPr userDrawn="1">
            <p:extLst>
              <p:ext uri="{D42A27DB-BD31-4B8C-83A1-F6EECF244321}">
                <p14:modId xmlns:p14="http://schemas.microsoft.com/office/powerpoint/2010/main" val="552655959"/>
              </p:ext>
            </p:extLst>
          </p:nvPr>
        </p:nvGraphicFramePr>
        <p:xfrm>
          <a:off x="1939049" y="1047946"/>
          <a:ext cx="9582054" cy="5151120"/>
        </p:xfrm>
        <a:graphic>
          <a:graphicData uri="http://schemas.openxmlformats.org/drawingml/2006/table">
            <a:tbl>
              <a:tblPr firstRow="1" bandRow="1">
                <a:tableStyleId>{F5AB1C69-6EDB-4FF4-983F-18BD219EF322}</a:tableStyleId>
              </a:tblPr>
              <a:tblGrid>
                <a:gridCol w="1637506">
                  <a:extLst>
                    <a:ext uri="{9D8B030D-6E8A-4147-A177-3AD203B41FA5}">
                      <a16:colId xmlns:a16="http://schemas.microsoft.com/office/drawing/2014/main" val="526625030"/>
                    </a:ext>
                  </a:extLst>
                </a:gridCol>
                <a:gridCol w="1394524">
                  <a:extLst>
                    <a:ext uri="{9D8B030D-6E8A-4147-A177-3AD203B41FA5}">
                      <a16:colId xmlns:a16="http://schemas.microsoft.com/office/drawing/2014/main" val="59381372"/>
                    </a:ext>
                  </a:extLst>
                </a:gridCol>
                <a:gridCol w="1637506">
                  <a:extLst>
                    <a:ext uri="{9D8B030D-6E8A-4147-A177-3AD203B41FA5}">
                      <a16:colId xmlns:a16="http://schemas.microsoft.com/office/drawing/2014/main" val="557231695"/>
                    </a:ext>
                  </a:extLst>
                </a:gridCol>
                <a:gridCol w="1637506">
                  <a:extLst>
                    <a:ext uri="{9D8B030D-6E8A-4147-A177-3AD203B41FA5}">
                      <a16:colId xmlns:a16="http://schemas.microsoft.com/office/drawing/2014/main" val="3293723395"/>
                    </a:ext>
                  </a:extLst>
                </a:gridCol>
                <a:gridCol w="1637506">
                  <a:extLst>
                    <a:ext uri="{9D8B030D-6E8A-4147-A177-3AD203B41FA5}">
                      <a16:colId xmlns:a16="http://schemas.microsoft.com/office/drawing/2014/main" val="331253883"/>
                    </a:ext>
                  </a:extLst>
                </a:gridCol>
                <a:gridCol w="1637506">
                  <a:extLst>
                    <a:ext uri="{9D8B030D-6E8A-4147-A177-3AD203B41FA5}">
                      <a16:colId xmlns:a16="http://schemas.microsoft.com/office/drawing/2014/main" val="545970627"/>
                    </a:ext>
                  </a:extLst>
                </a:gridCol>
              </a:tblGrid>
              <a:tr h="367261">
                <a:tc rowSpan="3">
                  <a:txBody>
                    <a:bodyPr/>
                    <a:lstStyle/>
                    <a:p>
                      <a:pPr algn="ctr"/>
                      <a:r>
                        <a:rPr lang="fr-FR" dirty="0"/>
                        <a:t>PROJET SPORT SCOLAIRE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fr-FR" dirty="0"/>
                        <a:t>Actions de l'AS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Accessibilité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Innovation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Responsabilité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Évaluation des actions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3116273"/>
                  </a:ext>
                </a:extLst>
              </a:tr>
              <a:tr h="679648">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000" dirty="0"/>
                        <a:t>Organiser conjointement une compétition avec des élèves en situation de handicap (se rapprocher du club Handisport de la commune)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E686"/>
                    </a:solidFill>
                  </a:tcPr>
                </a:tc>
                <a:tc>
                  <a:txBody>
                    <a:bodyPr/>
                    <a:lstStyle/>
                    <a:p>
                      <a:r>
                        <a:rPr lang="fr-FR" sz="1000" dirty="0"/>
                        <a:t>Animer un entraînement Danse Africaine  (voir EPI Français-H-Géo)</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198E0"/>
                    </a:solidFill>
                  </a:tcPr>
                </a:tc>
                <a:tc>
                  <a:txBody>
                    <a:bodyPr/>
                    <a:lstStyle/>
                    <a:p>
                      <a:r>
                        <a:rPr lang="fr-FR" sz="1000" dirty="0"/>
                        <a:t>Former des Jeunes Secouristes et leur donner des responsabilités sur des compétitions particulières (Raid et Olympiades du district)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E686"/>
                    </a:solidFill>
                  </a:tcPr>
                </a:tc>
                <a:tc rowSpan="2">
                  <a:txBody>
                    <a:bodyPr/>
                    <a:lstStyle/>
                    <a:p>
                      <a:r>
                        <a:rPr lang="fr-FR" sz="1000" dirty="0"/>
                        <a:t>- Nombre d'élèves en situation de handicap dans la compétition,</a:t>
                      </a:r>
                    </a:p>
                    <a:p>
                      <a:r>
                        <a:rPr lang="fr-FR" sz="1000" dirty="0"/>
                        <a:t>- Nombre de Jeunes Secouristes formés / Nombre de JS présents</a:t>
                      </a:r>
                    </a:p>
                    <a:p>
                      <a:r>
                        <a:rPr lang="fr-FR" sz="1000" dirty="0"/>
                        <a:t>- Nombre  de publications Jeunes Reporters sur le mûr collaboratif numérique du collège.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7599096"/>
                  </a:ext>
                </a:extLst>
              </a:tr>
              <a:tr h="679648">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000" dirty="0"/>
                        <a:t>Organiser une rencontre de Football Internationale ("Tournoi des 3 Frontières" France Belgique Luxembourg)</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285"/>
                    </a:solidFill>
                  </a:tcPr>
                </a:tc>
                <a:tc>
                  <a:txBody>
                    <a:bodyPr/>
                    <a:lstStyle/>
                    <a:p>
                      <a:r>
                        <a:rPr lang="fr-FR" sz="1000" dirty="0"/>
                        <a:t>Organiser une compétition CM2/6ème en lien avec l'USEP, encadrée par des élèves de 6ème (voir Conseil Ecole Collège)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285"/>
                    </a:solidFill>
                  </a:tcPr>
                </a:tc>
                <a:tc>
                  <a:txBody>
                    <a:bodyPr/>
                    <a:lstStyle/>
                    <a:p>
                      <a:r>
                        <a:rPr lang="fr-FR" sz="1000" dirty="0"/>
                        <a:t>Recruter et accompagner la formation de Jeunes Reporters sur des événements (Journée Artistique, Cross Départemental…)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285"/>
                    </a:solidFill>
                  </a:tcPr>
                </a:tc>
                <a:tc vMerge="1">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5102234"/>
                  </a:ext>
                </a:extLst>
              </a:tr>
              <a:tr h="0">
                <a:tc gridSpan="6">
                  <a:txBody>
                    <a:bodyPr/>
                    <a:lstStyle/>
                    <a:p>
                      <a:endParaRPr lang="fr-FR" sz="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833956441"/>
                  </a:ext>
                </a:extLst>
              </a:tr>
              <a:tr h="0">
                <a:tc rowSpan="4">
                  <a:txBody>
                    <a:bodyPr/>
                    <a:lstStyle/>
                    <a:p>
                      <a:pPr algn="ctr"/>
                      <a:r>
                        <a:rPr lang="fr-FR" dirty="0"/>
                        <a:t>PARCOURS ÉDUCATIFS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b="1" dirty="0"/>
                        <a:t>Parcours Santé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2800" dirty="0"/>
                        <a:t>x</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E686"/>
                    </a:solidFill>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2800" dirty="0"/>
                        <a:t>x</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4E686"/>
                    </a:solidFill>
                  </a:tcPr>
                </a:tc>
                <a:tc>
                  <a:txBody>
                    <a:bodyPr/>
                    <a:lstStyle/>
                    <a:p>
                      <a:pPr algn="ctr"/>
                      <a:endParaRPr lang="fr-FR"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191986"/>
                  </a:ext>
                </a:extLst>
              </a:tr>
              <a:tr h="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b="1" dirty="0"/>
                        <a:t>Parcours Education Artistique et Culturel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2800" dirty="0"/>
                        <a:t>x</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198E0"/>
                    </a:solidFill>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3363795"/>
                  </a:ext>
                </a:extLst>
              </a:tr>
              <a:tr h="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b="1" dirty="0"/>
                        <a:t>Parcours Citoyen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2800" dirty="0"/>
                        <a:t>x</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285"/>
                    </a:solidFill>
                  </a:tcPr>
                </a:tc>
                <a:tc>
                  <a:txBody>
                    <a:bodyPr/>
                    <a:lstStyle/>
                    <a:p>
                      <a:pPr algn="ctr"/>
                      <a:r>
                        <a:rPr lang="fr-FR" sz="2800" dirty="0"/>
                        <a:t>x</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285"/>
                    </a:solidFill>
                  </a:tcPr>
                </a:tc>
                <a:tc>
                  <a:txBody>
                    <a:bodyPr/>
                    <a:lstStyle/>
                    <a:p>
                      <a:pPr algn="ctr"/>
                      <a:r>
                        <a:rPr lang="fr-FR" sz="2800" dirty="0"/>
                        <a:t>x</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285"/>
                    </a:solidFill>
                  </a:tcPr>
                </a:tc>
                <a:tc>
                  <a:txBody>
                    <a:bodyPr/>
                    <a:lstStyle/>
                    <a:p>
                      <a:pPr algn="ctr"/>
                      <a:r>
                        <a:rPr lang="fr-FR" sz="1400" dirty="0"/>
                        <a:t>Oral DNB / 100 points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285"/>
                    </a:solidFill>
                  </a:tcPr>
                </a:tc>
                <a:extLst>
                  <a:ext uri="{0D108BD9-81ED-4DB2-BD59-A6C34878D82A}">
                    <a16:rowId xmlns:a16="http://schemas.microsoft.com/office/drawing/2014/main" val="1644353450"/>
                  </a:ext>
                </a:extLst>
              </a:tr>
              <a:tr h="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b="1" dirty="0"/>
                        <a:t>Parcours Avenir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4271758"/>
                  </a:ext>
                </a:extLst>
              </a:tr>
            </a:tbl>
          </a:graphicData>
        </a:graphic>
      </p:graphicFrame>
    </p:spTree>
    <p:extLst>
      <p:ext uri="{BB962C8B-B14F-4D97-AF65-F5344CB8AC3E}">
        <p14:creationId xmlns:p14="http://schemas.microsoft.com/office/powerpoint/2010/main" val="39082324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Menu annexe AS2">
    <p:spTree>
      <p:nvGrpSpPr>
        <p:cNvPr id="1" name=""/>
        <p:cNvGrpSpPr/>
        <p:nvPr/>
      </p:nvGrpSpPr>
      <p:grpSpPr>
        <a:xfrm>
          <a:off x="0" y="0"/>
          <a:ext cx="0" cy="0"/>
          <a:chOff x="0" y="0"/>
          <a:chExt cx="0" cy="0"/>
        </a:xfrm>
      </p:grpSpPr>
      <p:sp>
        <p:nvSpPr>
          <p:cNvPr id="21" name="ZoneTexte 20"/>
          <p:cNvSpPr txBox="1"/>
          <p:nvPr userDrawn="1"/>
        </p:nvSpPr>
        <p:spPr>
          <a:xfrm>
            <a:off x="1820695" y="377740"/>
            <a:ext cx="10162556" cy="523220"/>
          </a:xfrm>
          <a:prstGeom prst="rect">
            <a:avLst/>
          </a:prstGeom>
          <a:noFill/>
        </p:spPr>
        <p:txBody>
          <a:bodyPr wrap="square" rtlCol="0">
            <a:spAutoFit/>
          </a:bodyPr>
          <a:lstStyle/>
          <a:p>
            <a:r>
              <a:rPr lang="fr-FR" sz="2800" b="0" i="0" dirty="0">
                <a:latin typeface="+mj-lt"/>
              </a:rPr>
              <a:t>TRANSFORMER : Le projet AS dans l’acquisition du socle</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Bouton d'action : Retour 19">
            <a:hlinkClick r:id="" action="ppaction://hlinkshowjump?jump=lastslideviewed" highlightClick="1"/>
          </p:cNvPr>
          <p:cNvSpPr/>
          <p:nvPr userDrawn="1"/>
        </p:nvSpPr>
        <p:spPr>
          <a:xfrm>
            <a:off x="11369215" y="409043"/>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3" name="ZoneTexte 22">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graphicFrame>
        <p:nvGraphicFramePr>
          <p:cNvPr id="13" name="Espace réservé du tableau 7"/>
          <p:cNvGraphicFramePr>
            <a:graphicFrameLocks/>
          </p:cNvGraphicFramePr>
          <p:nvPr userDrawn="1">
            <p:extLst>
              <p:ext uri="{D42A27DB-BD31-4B8C-83A1-F6EECF244321}">
                <p14:modId xmlns:p14="http://schemas.microsoft.com/office/powerpoint/2010/main" val="4184227054"/>
              </p:ext>
            </p:extLst>
          </p:nvPr>
        </p:nvGraphicFramePr>
        <p:xfrm>
          <a:off x="2081213" y="901700"/>
          <a:ext cx="9902038" cy="5171000"/>
        </p:xfrm>
        <a:graphic>
          <a:graphicData uri="http://schemas.openxmlformats.org/drawingml/2006/table">
            <a:tbl>
              <a:tblPr firstRow="1" bandRow="1">
                <a:tableStyleId>{F5AB1C69-6EDB-4FF4-983F-18BD219EF322}</a:tableStyleId>
              </a:tblPr>
              <a:tblGrid>
                <a:gridCol w="1498094">
                  <a:extLst>
                    <a:ext uri="{9D8B030D-6E8A-4147-A177-3AD203B41FA5}">
                      <a16:colId xmlns:a16="http://schemas.microsoft.com/office/drawing/2014/main" val="327600713"/>
                    </a:ext>
                  </a:extLst>
                </a:gridCol>
                <a:gridCol w="2557722">
                  <a:extLst>
                    <a:ext uri="{9D8B030D-6E8A-4147-A177-3AD203B41FA5}">
                      <a16:colId xmlns:a16="http://schemas.microsoft.com/office/drawing/2014/main" val="2261043051"/>
                    </a:ext>
                  </a:extLst>
                </a:gridCol>
                <a:gridCol w="2923111">
                  <a:extLst>
                    <a:ext uri="{9D8B030D-6E8A-4147-A177-3AD203B41FA5}">
                      <a16:colId xmlns:a16="http://schemas.microsoft.com/office/drawing/2014/main" val="635469951"/>
                    </a:ext>
                  </a:extLst>
                </a:gridCol>
                <a:gridCol w="2923111">
                  <a:extLst>
                    <a:ext uri="{9D8B030D-6E8A-4147-A177-3AD203B41FA5}">
                      <a16:colId xmlns:a16="http://schemas.microsoft.com/office/drawing/2014/main" val="3696434364"/>
                    </a:ext>
                  </a:extLst>
                </a:gridCol>
              </a:tblGrid>
              <a:tr h="277339">
                <a:tc gridSpan="3">
                  <a:txBody>
                    <a:bodyPr/>
                    <a:lstStyle/>
                    <a:p>
                      <a:pPr algn="ctr"/>
                      <a:r>
                        <a:rPr lang="fr-FR" sz="1200" dirty="0">
                          <a:solidFill>
                            <a:schemeClr val="tx1"/>
                          </a:solidFill>
                        </a:rPr>
                        <a:t>COMPÉTENCE SOCLÉE (ÉVALUÉE UNIQUEMENT SI VALORISATION)</a:t>
                      </a:r>
                    </a:p>
                  </a:txBody>
                  <a:tcPr marL="92809" marR="9280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l"/>
                      <a:endParaRPr lang="fr-FR" sz="12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l"/>
                      <a:endParaRPr lang="fr-FR" sz="12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dirty="0">
                          <a:solidFill>
                            <a:schemeClr val="tx1"/>
                          </a:solidFill>
                        </a:rPr>
                        <a:t>CADRE ÉVALUATION</a:t>
                      </a:r>
                    </a:p>
                  </a:txBody>
                  <a:tcPr marL="92809" marR="9280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7025180"/>
                  </a:ext>
                </a:extLst>
              </a:tr>
              <a:tr h="992221">
                <a:tc gridSpan="3">
                  <a:txBody>
                    <a:bodyPr/>
                    <a:lstStyle/>
                    <a:p>
                      <a:pPr algn="l"/>
                      <a:r>
                        <a:rPr lang="fr-FR" sz="1200" dirty="0">
                          <a:solidFill>
                            <a:schemeClr val="tx1"/>
                          </a:solidFill>
                        </a:rPr>
                        <a:t>S’engager régulièrement, tout au long du collège, dans la découverte ou l’approfondissement d’activités physiques, sportives et artistiques diverses, en assurant des rôles divers liés au fonctionnement associatif (Jeunes Officiels : jeune arbitre, dirigeant, coach, secouriste…)</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tc hMerge="1">
                  <a:txBody>
                    <a:bodyPr/>
                    <a:lstStyle/>
                    <a:p>
                      <a:endParaRPr lang="fr-FR"/>
                    </a:p>
                  </a:txBody>
                  <a:tcPr/>
                </a:tc>
                <a:tc>
                  <a:txBody>
                    <a:bodyPr/>
                    <a:lstStyle/>
                    <a:p>
                      <a:pPr algn="l"/>
                      <a:r>
                        <a:rPr lang="fr-FR" sz="1200" dirty="0">
                          <a:solidFill>
                            <a:schemeClr val="tx1"/>
                          </a:solidFill>
                        </a:rPr>
                        <a:t>Dans le cadre de toutes les manifestations de l'Association Sportive (compétitions, animations, sorties, organisations…) sur l'ensemble du parcours de l'élève au collège</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1895629"/>
                  </a:ext>
                </a:extLst>
              </a:tr>
              <a:tr h="192967">
                <a:tc>
                  <a:txBody>
                    <a:bodyPr/>
                    <a:lstStyle/>
                    <a:p>
                      <a:pPr algn="ctr"/>
                      <a:r>
                        <a:rPr lang="fr-FR" sz="1000" b="1" dirty="0"/>
                        <a:t>Domaines et Eléments du socle évalués</a:t>
                      </a:r>
                    </a:p>
                  </a:txBody>
                  <a:tcPr marL="92809" marR="9280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000" b="1" dirty="0"/>
                        <a:t>Compétence attendue</a:t>
                      </a:r>
                    </a:p>
                  </a:txBody>
                  <a:tcPr marL="92809" marR="9280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000" b="1" dirty="0"/>
                        <a:t>Maîtrise satisfaisante</a:t>
                      </a:r>
                    </a:p>
                  </a:txBody>
                  <a:tcPr marL="92809" marR="9280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tc>
                  <a:txBody>
                    <a:bodyPr/>
                    <a:lstStyle/>
                    <a:p>
                      <a:pPr algn="ctr"/>
                      <a:r>
                        <a:rPr lang="fr-FR" sz="1000" b="1" dirty="0"/>
                        <a:t>Très bonne maîtrise</a:t>
                      </a:r>
                    </a:p>
                  </a:txBody>
                  <a:tcPr marL="92809" marR="92809"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extLst>
                  <a:ext uri="{0D108BD9-81ED-4DB2-BD59-A6C34878D82A}">
                    <a16:rowId xmlns:a16="http://schemas.microsoft.com/office/drawing/2014/main" val="2004352658"/>
                  </a:ext>
                </a:extLst>
              </a:tr>
              <a:tr h="701040">
                <a:tc>
                  <a:txBody>
                    <a:bodyPr/>
                    <a:lstStyle/>
                    <a:p>
                      <a:r>
                        <a:rPr lang="fr-FR" sz="1000" dirty="0">
                          <a:solidFill>
                            <a:srgbClr val="00B050"/>
                          </a:solidFill>
                        </a:rPr>
                        <a:t>Domaine 1.4 :</a:t>
                      </a:r>
                    </a:p>
                    <a:p>
                      <a:r>
                        <a:rPr lang="fr-FR" sz="1000" dirty="0">
                          <a:solidFill>
                            <a:srgbClr val="00B050"/>
                          </a:solidFill>
                        </a:rPr>
                        <a:t>Comprendre, s’exprimer en utilisant les langages des arts et du corps</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2D9F48"/>
                          </a:solidFill>
                        </a:rPr>
                        <a:t>Investissement régulier aux animations proposées</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00B050"/>
                          </a:solidFill>
                        </a:rPr>
                        <a:t>L'élève participe de manière régulière aux diverses animations et respecte ses coéquipiers et adversaires (entre 15 et 30 participations).</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00B050"/>
                          </a:solidFill>
                        </a:rPr>
                        <a:t>L'élève anticipe et prend en charge sa pratique et celle des autres (plus de 30 participations)</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9175658"/>
                  </a:ext>
                </a:extLst>
              </a:tr>
              <a:tr h="701040">
                <a:tc>
                  <a:txBody>
                    <a:bodyPr/>
                    <a:lstStyle/>
                    <a:p>
                      <a:r>
                        <a:rPr lang="fr-FR" sz="1000" dirty="0">
                          <a:solidFill>
                            <a:schemeClr val="accent5">
                              <a:lumMod val="75000"/>
                            </a:schemeClr>
                          </a:solidFill>
                        </a:rPr>
                        <a:t>Domaine 2 :</a:t>
                      </a:r>
                    </a:p>
                    <a:p>
                      <a:r>
                        <a:rPr lang="fr-FR" sz="1000" dirty="0">
                          <a:solidFill>
                            <a:schemeClr val="accent5">
                              <a:lumMod val="75000"/>
                            </a:schemeClr>
                          </a:solidFill>
                        </a:rPr>
                        <a:t>Les méthodes et outils pour apprendre</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chemeClr val="accent5">
                              <a:lumMod val="75000"/>
                            </a:schemeClr>
                          </a:solidFill>
                        </a:rPr>
                        <a:t>Utilise les outils à disposition de l'association pour mettre en œuvre le projet AS</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chemeClr val="accent5">
                              <a:lumMod val="75000"/>
                            </a:schemeClr>
                          </a:solidFill>
                        </a:rPr>
                        <a:t>Organise la pratique, rend ses autorisations parentales régulièrement, se renseigne sur les compétitions à venir notamment par l'intermédiaire de l’ENT.</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chemeClr val="accent5">
                              <a:lumMod val="75000"/>
                            </a:schemeClr>
                          </a:solidFill>
                        </a:rPr>
                        <a:t>Échange par mails avec le secrétaire sur l'espace numérique de travail, crée des documents visibles et utilisables pour les autres, inscrit son action dans l'application numérique FOLIOS (parcours…)</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986898"/>
                  </a:ext>
                </a:extLst>
              </a:tr>
              <a:tr h="701040">
                <a:tc>
                  <a:txBody>
                    <a:bodyPr/>
                    <a:lstStyle/>
                    <a:p>
                      <a:r>
                        <a:rPr lang="fr-FR" sz="1000" dirty="0">
                          <a:solidFill>
                            <a:srgbClr val="C00000"/>
                          </a:solidFill>
                        </a:rPr>
                        <a:t>Domaine 3 :</a:t>
                      </a:r>
                    </a:p>
                    <a:p>
                      <a:r>
                        <a:rPr lang="fr-FR" sz="1000" dirty="0">
                          <a:solidFill>
                            <a:srgbClr val="C00000"/>
                          </a:solidFill>
                        </a:rPr>
                        <a:t>La formation de la personne et du citoyen</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C00000"/>
                          </a:solidFill>
                        </a:rPr>
                        <a:t>Assure des rôles liés au fonctionnement associatif</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C00000"/>
                          </a:solidFill>
                        </a:rPr>
                        <a:t>Aide à l'organisation matérielle sur la compétition, remplit le rôle d'arbitre et d'observateur avec sérieux.</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C00000"/>
                          </a:solidFill>
                        </a:rPr>
                        <a:t>Participe aux formations JO organisées, s'investit  se forme en tant que Jeune Secouriste</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089188"/>
                  </a:ext>
                </a:extLst>
              </a:tr>
              <a:tr h="701040">
                <a:tc>
                  <a:txBody>
                    <a:bodyPr/>
                    <a:lstStyle/>
                    <a:p>
                      <a:r>
                        <a:rPr lang="fr-FR" sz="1000" dirty="0">
                          <a:solidFill>
                            <a:srgbClr val="7030A0"/>
                          </a:solidFill>
                        </a:rPr>
                        <a:t>Domaine 4 :</a:t>
                      </a:r>
                    </a:p>
                    <a:p>
                      <a:r>
                        <a:rPr lang="fr-FR" sz="1000" dirty="0">
                          <a:solidFill>
                            <a:srgbClr val="7030A0"/>
                          </a:solidFill>
                        </a:rPr>
                        <a:t>Les systèmes naturels et techniques</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7030A0"/>
                          </a:solidFill>
                        </a:rPr>
                        <a:t>Adapte sa pratique à la période de l'année</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7030A0"/>
                          </a:solidFill>
                        </a:rPr>
                        <a:t>S'engage régulièrement surtout en début et en fin d'année, gère les règles de sécurité.</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rgbClr val="7030A0"/>
                          </a:solidFill>
                        </a:rPr>
                        <a:t>Engagement régulier sur l'ensemble de l'année, anticipe mes règles de sécurité</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3401763"/>
                  </a:ext>
                </a:extLst>
              </a:tr>
              <a:tr h="701040">
                <a:tc>
                  <a:txBody>
                    <a:bodyPr/>
                    <a:lstStyle/>
                    <a:p>
                      <a:r>
                        <a:rPr lang="fr-FR" sz="1000" dirty="0">
                          <a:solidFill>
                            <a:schemeClr val="tx1"/>
                          </a:solidFill>
                        </a:rPr>
                        <a:t>Domaine 5 :</a:t>
                      </a:r>
                    </a:p>
                    <a:p>
                      <a:r>
                        <a:rPr lang="fr-FR" sz="1000" dirty="0">
                          <a:solidFill>
                            <a:schemeClr val="tx1"/>
                          </a:solidFill>
                        </a:rPr>
                        <a:t>Les représentations du monde et de l’activité humaine</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solidFill>
                            <a:schemeClr val="tx1"/>
                          </a:solidFill>
                        </a:rPr>
                        <a:t>Participe à un grand nombre d'activités physiques diverses</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Pratique entre 2 et 3 activités physiques différentes sur l'année.</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Pratique Plus de 4 activités physiques différentes sur l'année</a:t>
                      </a:r>
                    </a:p>
                  </a:txBody>
                  <a:tcPr marL="92809" marR="9280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8569504"/>
                  </a:ext>
                </a:extLst>
              </a:tr>
            </a:tbl>
          </a:graphicData>
        </a:graphic>
      </p:graphicFrame>
    </p:spTree>
    <p:extLst>
      <p:ext uri="{BB962C8B-B14F-4D97-AF65-F5344CB8AC3E}">
        <p14:creationId xmlns:p14="http://schemas.microsoft.com/office/powerpoint/2010/main" val="15221114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enu Exemples AP">
    <p:bg>
      <p:bgPr>
        <a:solidFill>
          <a:schemeClr val="bg1"/>
        </a:solidFill>
        <a:effectLst/>
      </p:bgPr>
    </p:bg>
    <p:spTree>
      <p:nvGrpSpPr>
        <p:cNvPr id="1" name=""/>
        <p:cNvGrpSpPr/>
        <p:nvPr/>
      </p:nvGrpSpPr>
      <p:grpSpPr>
        <a:xfrm>
          <a:off x="0" y="0"/>
          <a:ext cx="0" cy="0"/>
          <a:chOff x="0" y="0"/>
          <a:chExt cx="0" cy="0"/>
        </a:xfrm>
      </p:grpSpPr>
      <p:graphicFrame>
        <p:nvGraphicFramePr>
          <p:cNvPr id="34" name="Espace réservé du contenu 5"/>
          <p:cNvGraphicFramePr>
            <a:graphicFrameLocks/>
          </p:cNvGraphicFramePr>
          <p:nvPr userDrawn="1">
            <p:extLst>
              <p:ext uri="{D42A27DB-BD31-4B8C-83A1-F6EECF244321}">
                <p14:modId xmlns:p14="http://schemas.microsoft.com/office/powerpoint/2010/main" val="924162169"/>
              </p:ext>
            </p:extLst>
          </p:nvPr>
        </p:nvGraphicFramePr>
        <p:xfrm>
          <a:off x="1915074" y="1020427"/>
          <a:ext cx="9731495" cy="5086314"/>
        </p:xfrm>
        <a:graphic>
          <a:graphicData uri="http://schemas.openxmlformats.org/drawingml/2006/table">
            <a:tbl>
              <a:tblPr firstRow="1" bandRow="1">
                <a:tableStyleId>{0505E3EF-67EA-436B-97B2-0124C06EBD24}</a:tableStyleId>
              </a:tblPr>
              <a:tblGrid>
                <a:gridCol w="1643361">
                  <a:extLst>
                    <a:ext uri="{9D8B030D-6E8A-4147-A177-3AD203B41FA5}">
                      <a16:colId xmlns:a16="http://schemas.microsoft.com/office/drawing/2014/main" val="4182410255"/>
                    </a:ext>
                  </a:extLst>
                </a:gridCol>
                <a:gridCol w="1643361">
                  <a:extLst>
                    <a:ext uri="{9D8B030D-6E8A-4147-A177-3AD203B41FA5}">
                      <a16:colId xmlns:a16="http://schemas.microsoft.com/office/drawing/2014/main" val="2089536938"/>
                    </a:ext>
                  </a:extLst>
                </a:gridCol>
                <a:gridCol w="1643361">
                  <a:extLst>
                    <a:ext uri="{9D8B030D-6E8A-4147-A177-3AD203B41FA5}">
                      <a16:colId xmlns:a16="http://schemas.microsoft.com/office/drawing/2014/main" val="2726607891"/>
                    </a:ext>
                  </a:extLst>
                </a:gridCol>
                <a:gridCol w="1180675">
                  <a:extLst>
                    <a:ext uri="{9D8B030D-6E8A-4147-A177-3AD203B41FA5}">
                      <a16:colId xmlns:a16="http://schemas.microsoft.com/office/drawing/2014/main" val="3867186255"/>
                    </a:ext>
                  </a:extLst>
                </a:gridCol>
                <a:gridCol w="2321994">
                  <a:extLst>
                    <a:ext uri="{9D8B030D-6E8A-4147-A177-3AD203B41FA5}">
                      <a16:colId xmlns:a16="http://schemas.microsoft.com/office/drawing/2014/main" val="1653128982"/>
                    </a:ext>
                  </a:extLst>
                </a:gridCol>
                <a:gridCol w="1298743">
                  <a:extLst>
                    <a:ext uri="{9D8B030D-6E8A-4147-A177-3AD203B41FA5}">
                      <a16:colId xmlns:a16="http://schemas.microsoft.com/office/drawing/2014/main" val="1963641523"/>
                    </a:ext>
                  </a:extLst>
                </a:gridCol>
              </a:tblGrid>
              <a:tr h="504000">
                <a:tc>
                  <a:txBody>
                    <a:bodyPr/>
                    <a:lstStyle/>
                    <a:p>
                      <a:pPr algn="ctr"/>
                      <a:r>
                        <a:rPr lang="fr-FR" sz="1400" dirty="0">
                          <a:solidFill>
                            <a:schemeClr val="tx1"/>
                          </a:solidFill>
                        </a:rPr>
                        <a:t>Objectifs d’apprentissage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Lien au domaine du socle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Lien</a:t>
                      </a:r>
                      <a:r>
                        <a:rPr lang="fr-FR" sz="1400" baseline="0" dirty="0">
                          <a:solidFill>
                            <a:schemeClr val="tx1"/>
                          </a:solidFill>
                        </a:rPr>
                        <a:t> aux attendus de fin de cycle </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Classe (s) concernée(s)</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Nombre</a:t>
                      </a:r>
                      <a:r>
                        <a:rPr lang="fr-FR" sz="1400" baseline="0" dirty="0">
                          <a:solidFill>
                            <a:schemeClr val="tx1"/>
                          </a:solidFill>
                        </a:rPr>
                        <a:t> d’heures</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Professeur(s)</a:t>
                      </a:r>
                      <a:r>
                        <a:rPr lang="fr-FR" sz="1400" baseline="0" dirty="0">
                          <a:solidFill>
                            <a:schemeClr val="tx1"/>
                          </a:solidFill>
                        </a:rPr>
                        <a:t> concerné(s)</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r>
                        <a:rPr lang="fr-FR" sz="1000" b="1" dirty="0"/>
                        <a:t>Permettre aux élèves non nageurs d'atteindre un savoir nager sécuritaire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D1.4 et D4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Savoir nager</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Tous les élèves de 6</a:t>
                      </a:r>
                      <a:r>
                        <a:rPr lang="fr-FR" sz="1000" baseline="30000" dirty="0"/>
                        <a:t>ème</a:t>
                      </a: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1H/semaine sur un module de 8 semaines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Professeurs d’EPS</a:t>
                      </a:r>
                    </a:p>
                    <a:p>
                      <a:r>
                        <a:rPr lang="fr-FR" sz="1000" dirty="0"/>
                        <a:t>2 classes pour 3 enseignants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Tx/>
                        <a:buChar cha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r h="1522718">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Tx/>
                        <a:buChar cha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2685637"/>
                  </a:ext>
                </a:extLst>
              </a:tr>
            </a:tbl>
          </a:graphicData>
        </a:graphic>
      </p:graphicFrame>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1" name="ZoneTexte 30"/>
          <p:cNvSpPr txBox="1"/>
          <p:nvPr userDrawn="1"/>
        </p:nvSpPr>
        <p:spPr>
          <a:xfrm>
            <a:off x="1936307" y="272374"/>
            <a:ext cx="10371306" cy="523220"/>
          </a:xfrm>
          <a:prstGeom prst="rect">
            <a:avLst/>
          </a:prstGeom>
          <a:noFill/>
        </p:spPr>
        <p:txBody>
          <a:bodyPr wrap="square" rtlCol="0">
            <a:spAutoFit/>
          </a:bodyPr>
          <a:lstStyle/>
          <a:p>
            <a:r>
              <a:rPr lang="fr-FR" sz="2800" b="0" i="0" dirty="0">
                <a:latin typeface="+mj-lt"/>
              </a:rPr>
              <a:t>TRANSFORMER : L’accompagnement personnalisé</a:t>
            </a:r>
          </a:p>
        </p:txBody>
      </p:sp>
      <p:sp>
        <p:nvSpPr>
          <p:cNvPr id="20" name="ZoneTexte 19"/>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2" name="ZoneTexte 21">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5" name="Bouton d'action : Retour 34">
            <a:hlinkClick r:id="" action="ppaction://hlinkshowjump?jump=lastslideviewed" highlightClick="1"/>
          </p:cNvPr>
          <p:cNvSpPr/>
          <p:nvPr userDrawn="1"/>
        </p:nvSpPr>
        <p:spPr>
          <a:xfrm>
            <a:off x="11322377" y="399478"/>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409060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Menu annexe EPI">
    <p:bg>
      <p:bgPr>
        <a:solidFill>
          <a:srgbClr val="B4E686">
            <a:alpha val="10000"/>
          </a:srgbClr>
        </a:solidFill>
        <a:effectLst/>
      </p:bgPr>
    </p:bg>
    <p:spTree>
      <p:nvGrpSpPr>
        <p:cNvPr id="1" name=""/>
        <p:cNvGrpSpPr/>
        <p:nvPr/>
      </p:nvGrpSpPr>
      <p:grpSpPr>
        <a:xfrm>
          <a:off x="0" y="0"/>
          <a:ext cx="0" cy="0"/>
          <a:chOff x="0" y="0"/>
          <a:chExt cx="0" cy="0"/>
        </a:xfrm>
      </p:grpSpPr>
      <p:sp>
        <p:nvSpPr>
          <p:cNvPr id="21" name="ZoneTexte 20"/>
          <p:cNvSpPr txBox="1"/>
          <p:nvPr userDrawn="1"/>
        </p:nvSpPr>
        <p:spPr>
          <a:xfrm>
            <a:off x="1955260" y="377740"/>
            <a:ext cx="9456478" cy="523220"/>
          </a:xfrm>
          <a:prstGeom prst="rect">
            <a:avLst/>
          </a:prstGeom>
          <a:noFill/>
        </p:spPr>
        <p:txBody>
          <a:bodyPr wrap="square" rtlCol="0">
            <a:spAutoFit/>
          </a:bodyPr>
          <a:lstStyle/>
          <a:p>
            <a:r>
              <a:rPr lang="fr-FR" sz="2800" b="0" i="0" dirty="0">
                <a:latin typeface="+mj-lt"/>
              </a:rPr>
              <a:t>TRANSFORMER : Les enseignements pratiques interdisciplinaires</a:t>
            </a:r>
          </a:p>
        </p:txBody>
      </p:sp>
      <p:sp>
        <p:nvSpPr>
          <p:cNvPr id="3" name="Espace réservé de la date 2"/>
          <p:cNvSpPr>
            <a:spLocks noGrp="1"/>
          </p:cNvSpPr>
          <p:nvPr>
            <p:ph type="dt" sz="half" idx="10"/>
          </p:nvPr>
        </p:nvSpPr>
        <p:spPr>
          <a:xfrm>
            <a:off x="126452" y="6233396"/>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Bouton d'action : Retour 19">
            <a:hlinkClick r:id="" action="ppaction://hlinkshowjump?jump=lastslideviewed" highlightClick="1"/>
          </p:cNvPr>
          <p:cNvSpPr/>
          <p:nvPr userDrawn="1"/>
        </p:nvSpPr>
        <p:spPr>
          <a:xfrm>
            <a:off x="11411738" y="413660"/>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EPI</a:t>
            </a:r>
          </a:p>
        </p:txBody>
      </p:sp>
      <p:sp>
        <p:nvSpPr>
          <p:cNvPr id="23" name="ZoneTexte 22">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pic>
        <p:nvPicPr>
          <p:cNvPr id="2" name="Image 1"/>
          <p:cNvPicPr>
            <a:picLocks noChangeAspect="1"/>
          </p:cNvPicPr>
          <p:nvPr userDrawn="1"/>
        </p:nvPicPr>
        <p:blipFill>
          <a:blip r:embed="rId3"/>
          <a:stretch>
            <a:fillRect/>
          </a:stretch>
        </p:blipFill>
        <p:spPr>
          <a:xfrm>
            <a:off x="2482748" y="1254868"/>
            <a:ext cx="8401501" cy="4735619"/>
          </a:xfrm>
          <a:prstGeom prst="rect">
            <a:avLst/>
          </a:prstGeom>
        </p:spPr>
      </p:pic>
    </p:spTree>
    <p:extLst>
      <p:ext uri="{BB962C8B-B14F-4D97-AF65-F5344CB8AC3E}">
        <p14:creationId xmlns:p14="http://schemas.microsoft.com/office/powerpoint/2010/main" val="11070372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Menu annexe Exemples EPI">
    <p:spTree>
      <p:nvGrpSpPr>
        <p:cNvPr id="1" name=""/>
        <p:cNvGrpSpPr/>
        <p:nvPr/>
      </p:nvGrpSpPr>
      <p:grpSpPr>
        <a:xfrm>
          <a:off x="0" y="0"/>
          <a:ext cx="0" cy="0"/>
          <a:chOff x="0" y="0"/>
          <a:chExt cx="0" cy="0"/>
        </a:xfrm>
      </p:grpSpPr>
      <p:graphicFrame>
        <p:nvGraphicFramePr>
          <p:cNvPr id="12" name="Espace réservé du contenu 5"/>
          <p:cNvGraphicFramePr>
            <a:graphicFrameLocks/>
          </p:cNvGraphicFramePr>
          <p:nvPr userDrawn="1">
            <p:extLst>
              <p:ext uri="{D42A27DB-BD31-4B8C-83A1-F6EECF244321}">
                <p14:modId xmlns:p14="http://schemas.microsoft.com/office/powerpoint/2010/main" val="1284571916"/>
              </p:ext>
            </p:extLst>
          </p:nvPr>
        </p:nvGraphicFramePr>
        <p:xfrm>
          <a:off x="1916989" y="1086511"/>
          <a:ext cx="10076514" cy="5481509"/>
        </p:xfrm>
        <a:graphic>
          <a:graphicData uri="http://schemas.openxmlformats.org/drawingml/2006/table">
            <a:tbl>
              <a:tblPr firstRow="1" bandRow="1">
                <a:tableStyleId>{0505E3EF-67EA-436B-97B2-0124C06EBD24}</a:tableStyleId>
              </a:tblPr>
              <a:tblGrid>
                <a:gridCol w="1679419">
                  <a:extLst>
                    <a:ext uri="{9D8B030D-6E8A-4147-A177-3AD203B41FA5}">
                      <a16:colId xmlns:a16="http://schemas.microsoft.com/office/drawing/2014/main" val="4182410255"/>
                    </a:ext>
                  </a:extLst>
                </a:gridCol>
                <a:gridCol w="1679419">
                  <a:extLst>
                    <a:ext uri="{9D8B030D-6E8A-4147-A177-3AD203B41FA5}">
                      <a16:colId xmlns:a16="http://schemas.microsoft.com/office/drawing/2014/main" val="2089536938"/>
                    </a:ext>
                  </a:extLst>
                </a:gridCol>
                <a:gridCol w="1679419">
                  <a:extLst>
                    <a:ext uri="{9D8B030D-6E8A-4147-A177-3AD203B41FA5}">
                      <a16:colId xmlns:a16="http://schemas.microsoft.com/office/drawing/2014/main" val="2726607891"/>
                    </a:ext>
                  </a:extLst>
                </a:gridCol>
                <a:gridCol w="1679419">
                  <a:extLst>
                    <a:ext uri="{9D8B030D-6E8A-4147-A177-3AD203B41FA5}">
                      <a16:colId xmlns:a16="http://schemas.microsoft.com/office/drawing/2014/main" val="3867186255"/>
                    </a:ext>
                  </a:extLst>
                </a:gridCol>
                <a:gridCol w="1679419">
                  <a:extLst>
                    <a:ext uri="{9D8B030D-6E8A-4147-A177-3AD203B41FA5}">
                      <a16:colId xmlns:a16="http://schemas.microsoft.com/office/drawing/2014/main" val="1653128982"/>
                    </a:ext>
                  </a:extLst>
                </a:gridCol>
                <a:gridCol w="1679419">
                  <a:extLst>
                    <a:ext uri="{9D8B030D-6E8A-4147-A177-3AD203B41FA5}">
                      <a16:colId xmlns:a16="http://schemas.microsoft.com/office/drawing/2014/main" val="1963641523"/>
                    </a:ext>
                  </a:extLst>
                </a:gridCol>
              </a:tblGrid>
              <a:tr h="493709">
                <a:tc>
                  <a:txBody>
                    <a:bodyPr/>
                    <a:lstStyle/>
                    <a:p>
                      <a:pPr algn="ctr"/>
                      <a:r>
                        <a:rPr lang="fr-FR" sz="1200" dirty="0"/>
                        <a:t>Thème</a:t>
                      </a:r>
                    </a:p>
                    <a:p>
                      <a:pPr algn="ctr"/>
                      <a:r>
                        <a:rPr lang="fr-FR" sz="1200" dirty="0"/>
                        <a:t>Et Titre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dirty="0">
                          <a:solidFill>
                            <a:schemeClr val="tx1"/>
                          </a:solidFill>
                        </a:rPr>
                        <a:t>Objectifs d’apprentissage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dirty="0">
                          <a:solidFill>
                            <a:schemeClr val="tx1"/>
                          </a:solidFill>
                        </a:rPr>
                        <a:t>Liens au(x)</a:t>
                      </a:r>
                      <a:r>
                        <a:rPr lang="fr-FR" sz="1200" baseline="0" dirty="0">
                          <a:solidFill>
                            <a:schemeClr val="tx1"/>
                          </a:solidFill>
                        </a:rPr>
                        <a:t> domaine(s) du socle</a:t>
                      </a:r>
                      <a:endParaRPr lang="fr-FR" sz="12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dirty="0">
                          <a:solidFill>
                            <a:schemeClr val="tx1"/>
                          </a:solidFill>
                        </a:rPr>
                        <a:t>Liens aux attendus de fin de cycle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dirty="0">
                          <a:solidFill>
                            <a:schemeClr val="tx1"/>
                          </a:solidFill>
                        </a:rPr>
                        <a:t>Classe(s)</a:t>
                      </a:r>
                      <a:r>
                        <a:rPr lang="fr-FR" sz="1200" baseline="0" dirty="0">
                          <a:solidFill>
                            <a:schemeClr val="tx1"/>
                          </a:solidFill>
                        </a:rPr>
                        <a:t> concernée(s) et Disciplines associées</a:t>
                      </a:r>
                      <a:endParaRPr lang="fr-FR" sz="12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dirty="0">
                          <a:solidFill>
                            <a:schemeClr val="tx1"/>
                          </a:solidFill>
                        </a:rPr>
                        <a:t>Nombre d’heures</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2911121">
                <a:tc>
                  <a:txBody>
                    <a:bodyPr/>
                    <a:lstStyle/>
                    <a:p>
                      <a:r>
                        <a:rPr lang="fr-FR" sz="900" b="1" u="sng" dirty="0"/>
                        <a:t>Thème</a:t>
                      </a:r>
                      <a:r>
                        <a:rPr lang="fr-FR" sz="900" u="sng" dirty="0"/>
                        <a:t> : </a:t>
                      </a:r>
                      <a:r>
                        <a:rPr lang="fr-FR" sz="900" dirty="0"/>
                        <a:t>Corps, Santé, bien-être et sécurité</a:t>
                      </a:r>
                    </a:p>
                    <a:p>
                      <a:r>
                        <a:rPr lang="fr-FR" sz="900" b="1" u="sng" dirty="0"/>
                        <a:t>Titre : </a:t>
                      </a:r>
                      <a:r>
                        <a:rPr lang="fr-FR" sz="900" dirty="0"/>
                        <a:t>Corps humain, effort physique et performance sportive</a:t>
                      </a:r>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fr-FR" sz="900" dirty="0"/>
                        <a:t>Mobiliser, en les optimisant, ses ressources </a:t>
                      </a:r>
                      <a:r>
                        <a:rPr lang="fr-FR" sz="900" b="1" dirty="0">
                          <a:solidFill>
                            <a:srgbClr val="00B050"/>
                          </a:solidFill>
                        </a:rPr>
                        <a:t>pour réaliser la meilleure performance possible à une échéance donnée</a:t>
                      </a:r>
                      <a:r>
                        <a:rPr lang="fr-FR" sz="900" dirty="0"/>
                        <a:t>.</a:t>
                      </a:r>
                    </a:p>
                    <a:p>
                      <a:pPr marL="171450" indent="-171450">
                        <a:buFont typeface="Arial" panose="020B0604020202020204" pitchFamily="34" charset="0"/>
                        <a:buChar char="•"/>
                      </a:pPr>
                      <a:r>
                        <a:rPr lang="fr-FR" sz="900" b="1" dirty="0">
                          <a:solidFill>
                            <a:srgbClr val="00B050"/>
                          </a:solidFill>
                        </a:rPr>
                        <a:t>Se préparer à l'effort et s'entrainer pour progresser et se dépasser</a:t>
                      </a:r>
                      <a:r>
                        <a:rPr lang="fr-FR" sz="900" dirty="0"/>
                        <a:t>. </a:t>
                      </a:r>
                    </a:p>
                    <a:p>
                      <a:pPr marL="171450" indent="-171450">
                        <a:buFont typeface="Arial" panose="020B0604020202020204" pitchFamily="34" charset="0"/>
                        <a:buChar char="•"/>
                      </a:pPr>
                      <a:r>
                        <a:rPr lang="fr-FR" sz="900" b="1" dirty="0">
                          <a:solidFill>
                            <a:srgbClr val="0070C0"/>
                          </a:solidFill>
                        </a:rPr>
                        <a:t>Utiliser des repères extérieurs et des indicateurs physiques</a:t>
                      </a:r>
                      <a:r>
                        <a:rPr lang="fr-FR" sz="900" dirty="0">
                          <a:solidFill>
                            <a:srgbClr val="0070C0"/>
                          </a:solidFill>
                        </a:rPr>
                        <a:t> </a:t>
                      </a:r>
                      <a:r>
                        <a:rPr lang="fr-FR" sz="900" dirty="0"/>
                        <a:t>pour contrôler son déplacement et l'allure de son effort.</a:t>
                      </a:r>
                    </a:p>
                    <a:p>
                      <a:pPr marL="171450" indent="-171450">
                        <a:buFont typeface="Arial" panose="020B0604020202020204" pitchFamily="34" charset="0"/>
                        <a:buChar char="•"/>
                      </a:pPr>
                      <a:r>
                        <a:rPr lang="fr-FR" sz="900" b="1" dirty="0">
                          <a:solidFill>
                            <a:srgbClr val="FF0000"/>
                          </a:solidFill>
                        </a:rPr>
                        <a:t>Maîtriser les rôles de chronométreur et conseiller-coach</a:t>
                      </a:r>
                      <a:r>
                        <a:rPr lang="fr-FR" sz="900" dirty="0"/>
                        <a:t>.</a:t>
                      </a:r>
                    </a:p>
                    <a:p>
                      <a:pPr marL="171450" indent="-171450">
                        <a:buFont typeface="Arial" panose="020B0604020202020204" pitchFamily="34" charset="0"/>
                        <a:buChar char="•"/>
                      </a:pPr>
                      <a:r>
                        <a:rPr lang="fr-FR" sz="900" b="1" dirty="0">
                          <a:solidFill>
                            <a:srgbClr val="7030A0"/>
                          </a:solidFill>
                        </a:rPr>
                        <a:t>Prendre en compte des mesures relatives à ses performances ou à celles des autres</a:t>
                      </a:r>
                      <a:r>
                        <a:rPr lang="fr-FR" sz="900" dirty="0">
                          <a:solidFill>
                            <a:srgbClr val="0070C0"/>
                          </a:solidFill>
                        </a:rPr>
                        <a:t> </a:t>
                      </a:r>
                      <a:r>
                        <a:rPr lang="fr-FR" sz="900" dirty="0"/>
                        <a:t>pour ajuster un programme de préparation.</a:t>
                      </a:r>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fr-FR" sz="900" b="1" dirty="0"/>
                        <a:t>D2 :</a:t>
                      </a:r>
                      <a:r>
                        <a:rPr lang="fr-FR" sz="900" dirty="0"/>
                        <a:t> Mettre en </a:t>
                      </a:r>
                      <a:r>
                        <a:rPr lang="fr-FR" sz="900" dirty="0" err="1"/>
                        <a:t>oeuvre</a:t>
                      </a:r>
                      <a:r>
                        <a:rPr lang="fr-FR" sz="900" dirty="0"/>
                        <a:t> un projet individuel anticipé et adapté aux ressources de l’élève</a:t>
                      </a:r>
                    </a:p>
                    <a:p>
                      <a:pPr marL="171450" indent="-171450">
                        <a:buFont typeface="Arial" panose="020B0604020202020204" pitchFamily="34" charset="0"/>
                        <a:buChar char="•"/>
                      </a:pPr>
                      <a:r>
                        <a:rPr lang="fr-FR" sz="900" b="1" dirty="0"/>
                        <a:t>D3 :</a:t>
                      </a:r>
                      <a:r>
                        <a:rPr lang="fr-FR" sz="900" dirty="0"/>
                        <a:t> Tenir un rôle de conseiller-coach qui accompagne et guide le coureur dans son épreuve à l’aide d’un relevé des temps et d’un chronomètre</a:t>
                      </a:r>
                    </a:p>
                    <a:p>
                      <a:pPr marL="171450" indent="-171450">
                        <a:buFont typeface="Arial" panose="020B0604020202020204" pitchFamily="34" charset="0"/>
                        <a:buChar char="•"/>
                      </a:pPr>
                      <a:r>
                        <a:rPr lang="fr-FR" sz="900" b="1" dirty="0"/>
                        <a:t>D4 :</a:t>
                      </a:r>
                      <a:r>
                        <a:rPr lang="fr-FR" sz="900" dirty="0"/>
                        <a:t> Connaitre son potentiel, son état de forme après l’échauffement, caractériser son ressenti après l’effort à l’aide de repères objectifs (ex. : fréquence cardiaque, signes extérieurs).</a:t>
                      </a:r>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900" u="sng" dirty="0"/>
                        <a:t>Nos choix prioritaires AFC/ CA 1 :</a:t>
                      </a:r>
                    </a:p>
                    <a:p>
                      <a:pPr marL="171450" indent="-171450">
                        <a:buFont typeface="Arial" panose="020B0604020202020204" pitchFamily="34" charset="0"/>
                        <a:buChar char="•"/>
                      </a:pPr>
                      <a:r>
                        <a:rPr lang="fr-FR" sz="900" dirty="0"/>
                        <a:t>Gérer son effort, faire des choix pour réaliser la meilleure performance ;</a:t>
                      </a:r>
                    </a:p>
                    <a:p>
                      <a:pPr marL="171450" indent="-171450">
                        <a:buFont typeface="Arial" panose="020B0604020202020204" pitchFamily="34" charset="0"/>
                        <a:buChar char="•"/>
                      </a:pPr>
                      <a:r>
                        <a:rPr lang="fr-FR" sz="900" u="none" strike="noStrike" dirty="0">
                          <a:effectLst/>
                        </a:rPr>
                        <a:t>S’engager dans un programme de préparation individuel ;</a:t>
                      </a:r>
                    </a:p>
                    <a:p>
                      <a:pPr marL="171450" indent="-171450">
                        <a:buFont typeface="Arial" panose="020B0604020202020204" pitchFamily="34" charset="0"/>
                        <a:buChar char="•"/>
                      </a:pPr>
                      <a:r>
                        <a:rPr lang="fr-FR" sz="900" dirty="0"/>
                        <a:t>Aider ses camarades et assumer différents rôles sociaux (chronométreur, conseiller-coach).</a:t>
                      </a:r>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900" b="1" dirty="0"/>
                        <a:t>EPS, Maths et sciences expérimentales</a:t>
                      </a:r>
                    </a:p>
                    <a:p>
                      <a:r>
                        <a:rPr lang="fr-FR" sz="900" dirty="0"/>
                        <a:t>Toutes les classes de 4</a:t>
                      </a:r>
                      <a:r>
                        <a:rPr lang="fr-FR" sz="900" baseline="30000" dirty="0"/>
                        <a:t>ème.</a:t>
                      </a:r>
                      <a:endParaRPr lang="fr-FR" sz="900" dirty="0"/>
                    </a:p>
                    <a:p>
                      <a:r>
                        <a:rPr lang="fr-FR" sz="900" dirty="0"/>
                        <a:t>Les classes ne sont plus alignées sur le même créneau horaire afin de pouvoir planifier la progression du travail en parallèle en EPS et en Maths pour toutes les classes sur la même période de l’année scolaire (module demi-fond de septembre aux vacances de la toussaint et travail sur la division Euclidienne et la proportionnalité en mathématiques)</a:t>
                      </a:r>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900" dirty="0"/>
                        <a:t>EPI réalisé pendant le module Demi-fond (8 leçons), à partir de la 4</a:t>
                      </a:r>
                      <a:r>
                        <a:rPr lang="fr-FR" sz="900" baseline="30000" dirty="0"/>
                        <a:t>ème</a:t>
                      </a:r>
                      <a:r>
                        <a:rPr lang="fr-FR" sz="900" dirty="0"/>
                        <a:t> leçon, le travail des élèves est directement en lien avec l’EPI (environ16 heures). </a:t>
                      </a:r>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2016000">
                <a:tc>
                  <a:txBody>
                    <a:bodyPr/>
                    <a:lstStyle/>
                    <a:p>
                      <a:r>
                        <a:rPr lang="fr-FR" sz="900" b="1" u="sng" dirty="0"/>
                        <a:t>Thème :</a:t>
                      </a:r>
                      <a:r>
                        <a:rPr lang="fr-FR" sz="900" b="1" dirty="0"/>
                        <a:t> </a:t>
                      </a:r>
                      <a:r>
                        <a:rPr lang="fr-FR" sz="900" dirty="0"/>
                        <a:t>Information, communication,</a:t>
                      </a:r>
                      <a:r>
                        <a:rPr lang="fr-FR" sz="900" baseline="0" dirty="0"/>
                        <a:t> citoyenneté</a:t>
                      </a:r>
                    </a:p>
                    <a:p>
                      <a:endParaRPr lang="fr-FR" sz="900" baseline="0" dirty="0">
                        <a:solidFill>
                          <a:srgbClr val="FF0000"/>
                        </a:solidFill>
                      </a:endParaRPr>
                    </a:p>
                    <a:p>
                      <a:r>
                        <a:rPr lang="fr-FR" sz="900" b="1" u="sng" baseline="0" dirty="0">
                          <a:solidFill>
                            <a:schemeClr val="tx1"/>
                          </a:solidFill>
                        </a:rPr>
                        <a:t>Titre : </a:t>
                      </a:r>
                      <a:r>
                        <a:rPr lang="fr-FR" sz="900" u="none" baseline="0" dirty="0">
                          <a:solidFill>
                            <a:schemeClr val="tx1"/>
                          </a:solidFill>
                        </a:rPr>
                        <a:t>Cartographe en herbe</a:t>
                      </a:r>
                      <a:endParaRPr lang="fr-FR" sz="900" u="sng" dirty="0">
                        <a:solidFill>
                          <a:schemeClr val="tx1"/>
                        </a:solidFill>
                      </a:endParaRPr>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fr-FR" sz="900" b="1" dirty="0">
                          <a:solidFill>
                            <a:srgbClr val="00B050"/>
                          </a:solidFill>
                        </a:rPr>
                        <a:t>Acquérir des techniques spécifiques</a:t>
                      </a:r>
                      <a:r>
                        <a:rPr lang="fr-FR" sz="900" b="1" baseline="0" dirty="0">
                          <a:solidFill>
                            <a:srgbClr val="00B050"/>
                          </a:solidFill>
                        </a:rPr>
                        <a:t> pour améliorer son efficience.</a:t>
                      </a:r>
                    </a:p>
                    <a:p>
                      <a:pPr marL="171450" indent="-171450">
                        <a:buFont typeface="Arial" panose="020B0604020202020204" pitchFamily="34" charset="0"/>
                        <a:buChar char="•"/>
                      </a:pPr>
                      <a:r>
                        <a:rPr lang="fr-FR" sz="900" b="1" baseline="0" dirty="0">
                          <a:solidFill>
                            <a:srgbClr val="0070C0"/>
                          </a:solidFill>
                        </a:rPr>
                        <a:t>Préparer-planifier-se représenter une action avant de la réaliser.</a:t>
                      </a:r>
                    </a:p>
                    <a:p>
                      <a:pPr marL="171450" indent="-171450">
                        <a:buFont typeface="Arial" panose="020B0604020202020204" pitchFamily="34" charset="0"/>
                        <a:buChar char="•"/>
                      </a:pPr>
                      <a:r>
                        <a:rPr lang="fr-FR" sz="900" b="1" baseline="0" dirty="0">
                          <a:solidFill>
                            <a:srgbClr val="7030A0"/>
                          </a:solidFill>
                        </a:rPr>
                        <a:t>Connaitre et utiliser des indicateurs objectifs pour caractériser l’effort physique.</a:t>
                      </a:r>
                    </a:p>
                    <a:p>
                      <a:pPr marL="171450" indent="-171450">
                        <a:buFont typeface="Arial" panose="020B0604020202020204" pitchFamily="34" charset="0"/>
                        <a:buChar char="•"/>
                      </a:pPr>
                      <a:r>
                        <a:rPr lang="fr-FR" sz="900" b="1" baseline="0" dirty="0">
                          <a:solidFill>
                            <a:srgbClr val="FF0000"/>
                          </a:solidFill>
                        </a:rPr>
                        <a:t>S’engager de façon efficace dans des situations présentant de plus en plus d’incertitude</a:t>
                      </a:r>
                      <a:r>
                        <a:rPr lang="fr-FR" sz="900" baseline="0" dirty="0">
                          <a:solidFill>
                            <a:srgbClr val="FF0000"/>
                          </a:solidFill>
                        </a:rPr>
                        <a:t>. </a:t>
                      </a:r>
                      <a:endParaRPr lang="fr-FR" sz="900" dirty="0">
                        <a:solidFill>
                          <a:srgbClr val="FF0000"/>
                        </a:solidFill>
                      </a:endParaRPr>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fr-FR" sz="900" b="1" dirty="0"/>
                        <a:t>D1.3 : </a:t>
                      </a:r>
                      <a:r>
                        <a:rPr lang="fr-FR" sz="900" b="0" dirty="0"/>
                        <a:t>langages mathématiques et scientifiques</a:t>
                      </a:r>
                    </a:p>
                    <a:p>
                      <a:pPr marL="171450" indent="-171450">
                        <a:buFont typeface="Arial" panose="020B0604020202020204" pitchFamily="34" charset="0"/>
                        <a:buChar char="•"/>
                      </a:pPr>
                      <a:r>
                        <a:rPr lang="fr-FR" sz="900" b="1" dirty="0"/>
                        <a:t>D2.3 :</a:t>
                      </a:r>
                      <a:r>
                        <a:rPr lang="fr-FR" sz="900" b="1" baseline="0" dirty="0"/>
                        <a:t> </a:t>
                      </a:r>
                      <a:r>
                        <a:rPr lang="fr-FR" sz="900" b="0" baseline="0" dirty="0"/>
                        <a:t>démarche de recherche et de traitement de l’information</a:t>
                      </a:r>
                    </a:p>
                    <a:p>
                      <a:pPr marL="171450" indent="-171450">
                        <a:buFont typeface="Arial" panose="020B0604020202020204" pitchFamily="34" charset="0"/>
                        <a:buChar char="•"/>
                      </a:pPr>
                      <a:r>
                        <a:rPr lang="fr-FR" sz="900" b="1" baseline="0" dirty="0"/>
                        <a:t>D3.4 : </a:t>
                      </a:r>
                      <a:r>
                        <a:rPr lang="fr-FR" sz="900" b="0" baseline="0" dirty="0"/>
                        <a:t>responsabilité, sens de l’engagement et de l’initiative</a:t>
                      </a:r>
                    </a:p>
                    <a:p>
                      <a:pPr marL="171450" indent="-171450">
                        <a:buFont typeface="Arial" panose="020B0604020202020204" pitchFamily="34" charset="0"/>
                        <a:buChar char="•"/>
                      </a:pPr>
                      <a:r>
                        <a:rPr lang="fr-FR" sz="900" b="1" baseline="0" dirty="0"/>
                        <a:t>D5.1 : </a:t>
                      </a:r>
                      <a:r>
                        <a:rPr lang="fr-FR" sz="900" b="0" baseline="0" dirty="0"/>
                        <a:t>l’espace et le temps</a:t>
                      </a:r>
                    </a:p>
                    <a:p>
                      <a:pPr marL="171450" indent="-171450">
                        <a:buFont typeface="Arial" panose="020B0604020202020204" pitchFamily="34" charset="0"/>
                        <a:buChar char="•"/>
                      </a:pPr>
                      <a:r>
                        <a:rPr lang="fr-FR" sz="900" b="1" baseline="0" dirty="0"/>
                        <a:t>D5.2 : </a:t>
                      </a:r>
                      <a:r>
                        <a:rPr lang="fr-FR" sz="900" b="0" baseline="0" dirty="0"/>
                        <a:t>représentations du monde</a:t>
                      </a:r>
                    </a:p>
                    <a:p>
                      <a:pPr marL="171450" indent="-171450">
                        <a:buFont typeface="Arial" panose="020B0604020202020204" pitchFamily="34" charset="0"/>
                        <a:buChar char="•"/>
                      </a:pPr>
                      <a:r>
                        <a:rPr lang="fr-FR" sz="900" b="1" baseline="0" dirty="0"/>
                        <a:t>D5.3 : </a:t>
                      </a:r>
                      <a:r>
                        <a:rPr lang="fr-FR" sz="900" b="0" baseline="0" dirty="0"/>
                        <a:t>invention, élaboration, production</a:t>
                      </a:r>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u="sng" dirty="0"/>
                        <a:t>Nos choix prioritaires AFC/ CA 2 :</a:t>
                      </a:r>
                      <a:endParaRPr lang="fr-FR" sz="900" dirty="0"/>
                    </a:p>
                    <a:p>
                      <a:pPr marL="171450" indent="-171450">
                        <a:buFont typeface="Arial" panose="020B0604020202020204" pitchFamily="34" charset="0"/>
                        <a:buChar char="•"/>
                      </a:pPr>
                      <a:r>
                        <a:rPr lang="fr-FR" sz="900" dirty="0"/>
                        <a:t>Réussir un déplacement planifié dans un milieu naturel aménagé ou artificiellement</a:t>
                      </a:r>
                      <a:r>
                        <a:rPr lang="fr-FR" sz="900" baseline="0" dirty="0"/>
                        <a:t> recréé plus ou moins connu.</a:t>
                      </a:r>
                    </a:p>
                    <a:p>
                      <a:pPr marL="171450" indent="-171450">
                        <a:buFont typeface="Arial" panose="020B0604020202020204" pitchFamily="34" charset="0"/>
                        <a:buChar char="•"/>
                      </a:pPr>
                      <a:r>
                        <a:rPr lang="fr-FR" sz="900" baseline="0" dirty="0"/>
                        <a:t>Gérer ses ressources pour réaliser en totalité un parcours sécurisé.</a:t>
                      </a:r>
                      <a:endParaRPr lang="fr-FR" sz="900" dirty="0"/>
                    </a:p>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900" b="1" dirty="0"/>
                        <a:t>EPS, Histoire-Géographie,</a:t>
                      </a:r>
                      <a:r>
                        <a:rPr lang="fr-FR" sz="900" b="1" baseline="0" dirty="0"/>
                        <a:t> Mathématiques, parcours citoyen</a:t>
                      </a:r>
                      <a:endParaRPr lang="fr-FR" sz="900" b="1" dirty="0"/>
                    </a:p>
                    <a:p>
                      <a:r>
                        <a:rPr lang="fr-FR" sz="900" dirty="0"/>
                        <a:t>Tous les élèves de 5è dans le cadre du module</a:t>
                      </a:r>
                      <a:r>
                        <a:rPr lang="fr-FR" sz="900" baseline="0" dirty="0"/>
                        <a:t> de course d’orientation.</a:t>
                      </a:r>
                      <a:endParaRPr lang="fr-FR" sz="900" b="0" i="0" u="none" strike="noStrike" kern="1200" baseline="0" dirty="0">
                        <a:solidFill>
                          <a:schemeClr val="dk1"/>
                        </a:solidFill>
                        <a:latin typeface="+mn-lt"/>
                        <a:ea typeface="+mn-ea"/>
                        <a:cs typeface="+mn-cs"/>
                      </a:endParaRPr>
                    </a:p>
                    <a:p>
                      <a:r>
                        <a:rPr lang="fr-FR" sz="900" b="0" i="0" u="none" strike="noStrike" kern="1200" baseline="0" dirty="0">
                          <a:solidFill>
                            <a:schemeClr val="dk1"/>
                          </a:solidFill>
                          <a:latin typeface="+mn-lt"/>
                          <a:ea typeface="+mn-ea"/>
                          <a:cs typeface="+mn-cs"/>
                        </a:rPr>
                        <a:t>+ 2 heures en </a:t>
                      </a:r>
                      <a:r>
                        <a:rPr lang="fr-FR" sz="900" b="0" i="0" u="none" strike="noStrike" kern="1200" baseline="0" dirty="0" err="1">
                          <a:solidFill>
                            <a:schemeClr val="dk1"/>
                          </a:solidFill>
                          <a:latin typeface="+mn-lt"/>
                          <a:ea typeface="+mn-ea"/>
                          <a:cs typeface="+mn-cs"/>
                        </a:rPr>
                        <a:t>co</a:t>
                      </a:r>
                      <a:r>
                        <a:rPr lang="fr-FR" sz="900" b="0" i="0" u="none" strike="noStrike" kern="1200" baseline="0" dirty="0">
                          <a:solidFill>
                            <a:schemeClr val="dk1"/>
                          </a:solidFill>
                          <a:latin typeface="+mn-lt"/>
                          <a:ea typeface="+mn-ea"/>
                          <a:cs typeface="+mn-cs"/>
                        </a:rPr>
                        <a:t>-animation qui sont exclusivement destinées à créer/inventer/s’approprier les entrées communes à toute carte : échelle/légende/orientation/localisation/itinéraire.</a:t>
                      </a:r>
                      <a:endParaRPr lang="fr-FR" sz="900" b="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dirty="0"/>
                        <a:t>6 semaines x 1h hebdomadaire pendant le module</a:t>
                      </a:r>
                      <a:r>
                        <a:rPr lang="fr-FR" sz="900" baseline="0" dirty="0"/>
                        <a:t> de CO </a:t>
                      </a:r>
                      <a:r>
                        <a:rPr lang="fr-FR" sz="900" dirty="0"/>
                        <a:t> (cours de 2h: 1h EPI + 1h CO)</a:t>
                      </a:r>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bl>
          </a:graphicData>
        </a:graphic>
      </p:graphicFrame>
      <p:sp>
        <p:nvSpPr>
          <p:cNvPr id="21" name="ZoneTexte 20"/>
          <p:cNvSpPr txBox="1"/>
          <p:nvPr userDrawn="1"/>
        </p:nvSpPr>
        <p:spPr>
          <a:xfrm>
            <a:off x="1820694" y="164561"/>
            <a:ext cx="9456478" cy="523220"/>
          </a:xfrm>
          <a:prstGeom prst="rect">
            <a:avLst/>
          </a:prstGeom>
          <a:noFill/>
        </p:spPr>
        <p:txBody>
          <a:bodyPr wrap="square" rtlCol="0">
            <a:spAutoFit/>
          </a:bodyPr>
          <a:lstStyle/>
          <a:p>
            <a:r>
              <a:rPr lang="fr-FR" sz="2800" b="0" i="0" dirty="0">
                <a:latin typeface="+mj-lt"/>
              </a:rPr>
              <a:t>TRANSFORMER : l’enseignement complémentaire</a:t>
            </a:r>
          </a:p>
        </p:txBody>
      </p:sp>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72373" y="6346053"/>
            <a:ext cx="439366" cy="365125"/>
          </a:xfrm>
          <a:noFill/>
        </p:spPr>
        <p:txBody>
          <a:bodyPr/>
          <a:lstStyle>
            <a:lvl1pPr>
              <a:defRPr>
                <a:solidFill>
                  <a:schemeClr val="tx2"/>
                </a:solidFill>
              </a:defRPr>
            </a:lvl1pPr>
          </a:lstStyle>
          <a:p>
            <a:fld id="{29D95BAB-573C-4664-9C7F-EB8E05CD89B7}" type="slidenum">
              <a:rPr lang="fr-FR" smtClean="0"/>
              <a:pPr/>
              <a:t>‹N°›</a:t>
            </a:fld>
            <a:endParaRPr lang="fr-FR" dirty="0"/>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Bouton d'action : Retour 19">
            <a:hlinkClick r:id="" action="ppaction://hlinkshowjump?jump=lastslideviewed" highlightClick="1"/>
          </p:cNvPr>
          <p:cNvSpPr/>
          <p:nvPr userDrawn="1"/>
        </p:nvSpPr>
        <p:spPr>
          <a:xfrm>
            <a:off x="11411738" y="413660"/>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3" name="ZoneTexte 22">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13" name="ZoneTexte 12"/>
          <p:cNvSpPr txBox="1"/>
          <p:nvPr userDrawn="1"/>
        </p:nvSpPr>
        <p:spPr>
          <a:xfrm>
            <a:off x="1916989" y="687781"/>
            <a:ext cx="74270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tx1"/>
                </a:solidFill>
                <a:latin typeface="+mj-lt"/>
                <a:ea typeface="+mn-ea"/>
                <a:cs typeface="+mn-cs"/>
              </a:rPr>
              <a:t>Enseignement Pratique Interdisciplinaire (EPI)</a:t>
            </a:r>
            <a:endParaRPr lang="fr-FR" b="0" i="0" dirty="0">
              <a:latin typeface="+mj-lt"/>
            </a:endParaRPr>
          </a:p>
        </p:txBody>
      </p:sp>
    </p:spTree>
    <p:extLst>
      <p:ext uri="{BB962C8B-B14F-4D97-AF65-F5344CB8AC3E}">
        <p14:creationId xmlns:p14="http://schemas.microsoft.com/office/powerpoint/2010/main" val="39827672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Menu ExemplesAcc Educatif">
    <p:bg>
      <p:bgPr>
        <a:solidFill>
          <a:schemeClr val="bg1"/>
        </a:solidFill>
        <a:effectLst/>
      </p:bgPr>
    </p:bg>
    <p:spTree>
      <p:nvGrpSpPr>
        <p:cNvPr id="1" name=""/>
        <p:cNvGrpSpPr/>
        <p:nvPr/>
      </p:nvGrpSpPr>
      <p:grpSpPr>
        <a:xfrm>
          <a:off x="0" y="0"/>
          <a:ext cx="0" cy="0"/>
          <a:chOff x="0" y="0"/>
          <a:chExt cx="0" cy="0"/>
        </a:xfrm>
      </p:grpSpPr>
      <p:graphicFrame>
        <p:nvGraphicFramePr>
          <p:cNvPr id="34" name="Espace réservé du contenu 5"/>
          <p:cNvGraphicFramePr>
            <a:graphicFrameLocks/>
          </p:cNvGraphicFramePr>
          <p:nvPr userDrawn="1">
            <p:extLst>
              <p:ext uri="{D42A27DB-BD31-4B8C-83A1-F6EECF244321}">
                <p14:modId xmlns:p14="http://schemas.microsoft.com/office/powerpoint/2010/main" val="1007482243"/>
              </p:ext>
            </p:extLst>
          </p:nvPr>
        </p:nvGraphicFramePr>
        <p:xfrm>
          <a:off x="1915074" y="1020427"/>
          <a:ext cx="10161699" cy="5086314"/>
        </p:xfrm>
        <a:graphic>
          <a:graphicData uri="http://schemas.openxmlformats.org/drawingml/2006/table">
            <a:tbl>
              <a:tblPr firstRow="1" bandRow="1">
                <a:tableStyleId>{0505E3EF-67EA-436B-97B2-0124C06EBD24}</a:tableStyleId>
              </a:tblPr>
              <a:tblGrid>
                <a:gridCol w="1260000">
                  <a:extLst>
                    <a:ext uri="{9D8B030D-6E8A-4147-A177-3AD203B41FA5}">
                      <a16:colId xmlns:a16="http://schemas.microsoft.com/office/drawing/2014/main" val="2554701552"/>
                    </a:ext>
                  </a:extLst>
                </a:gridCol>
                <a:gridCol w="1503233">
                  <a:extLst>
                    <a:ext uri="{9D8B030D-6E8A-4147-A177-3AD203B41FA5}">
                      <a16:colId xmlns:a16="http://schemas.microsoft.com/office/drawing/2014/main" val="4182410255"/>
                    </a:ext>
                  </a:extLst>
                </a:gridCol>
                <a:gridCol w="1503233">
                  <a:extLst>
                    <a:ext uri="{9D8B030D-6E8A-4147-A177-3AD203B41FA5}">
                      <a16:colId xmlns:a16="http://schemas.microsoft.com/office/drawing/2014/main" val="2089536938"/>
                    </a:ext>
                  </a:extLst>
                </a:gridCol>
                <a:gridCol w="1503233">
                  <a:extLst>
                    <a:ext uri="{9D8B030D-6E8A-4147-A177-3AD203B41FA5}">
                      <a16:colId xmlns:a16="http://schemas.microsoft.com/office/drawing/2014/main" val="2726607891"/>
                    </a:ext>
                  </a:extLst>
                </a:gridCol>
                <a:gridCol w="1080000">
                  <a:extLst>
                    <a:ext uri="{9D8B030D-6E8A-4147-A177-3AD203B41FA5}">
                      <a16:colId xmlns:a16="http://schemas.microsoft.com/office/drawing/2014/main" val="3867186255"/>
                    </a:ext>
                  </a:extLst>
                </a:gridCol>
                <a:gridCol w="2124000">
                  <a:extLst>
                    <a:ext uri="{9D8B030D-6E8A-4147-A177-3AD203B41FA5}">
                      <a16:colId xmlns:a16="http://schemas.microsoft.com/office/drawing/2014/main" val="1653128982"/>
                    </a:ext>
                  </a:extLst>
                </a:gridCol>
                <a:gridCol w="1188000">
                  <a:extLst>
                    <a:ext uri="{9D8B030D-6E8A-4147-A177-3AD203B41FA5}">
                      <a16:colId xmlns:a16="http://schemas.microsoft.com/office/drawing/2014/main" val="1963641523"/>
                    </a:ext>
                  </a:extLst>
                </a:gridCol>
              </a:tblGrid>
              <a:tr h="504000">
                <a:tc>
                  <a:txBody>
                    <a:bodyPr/>
                    <a:lstStyle/>
                    <a:p>
                      <a:pPr algn="ctr"/>
                      <a:r>
                        <a:rPr lang="fr-FR" sz="1400" dirty="0"/>
                        <a:t>Exemples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Dénomination de l’action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Public concerné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pPr algn="ctr"/>
                      <a:r>
                        <a:rPr lang="fr-FR" sz="1000" b="1" dirty="0"/>
                        <a:t>Accompagnement éducatif (REP/REP+</a:t>
                      </a:r>
                      <a:r>
                        <a:rPr lang="fr-FR" sz="1000" dirty="0"/>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Savoir arbitrer</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Elèves de 6ème, 5ème, 4ème, 3ème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2H Hebdomadaires, les mardis de 15 h à 17 h.</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Gymnase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 Acquisitions de techniques et tactiques inhérentes à l’activité</a:t>
                      </a:r>
                    </a:p>
                    <a:p>
                      <a:r>
                        <a:rPr lang="fr-FR" sz="1000" dirty="0"/>
                        <a:t>- Connaitre les règles pour mieux les appliquer et les faire appliquer : travail sur le respect des règles, des autres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Professeurs d’EPS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pPr algn="ctr"/>
                      <a:endParaRPr lang="fr-FR" sz="10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Tx/>
                        <a:buChar cha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r h="1522718">
                <a:tc>
                  <a:txBody>
                    <a:bodyPr/>
                    <a:lstStyle/>
                    <a:p>
                      <a:pPr algn="ctr"/>
                      <a:endParaRPr lang="fr-FR" sz="10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Tx/>
                        <a:buChar cha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384155"/>
                  </a:ext>
                </a:extLst>
              </a:tr>
            </a:tbl>
          </a:graphicData>
        </a:graphic>
      </p:graphicFrame>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1" name="ZoneTexte 30"/>
          <p:cNvSpPr txBox="1"/>
          <p:nvPr userDrawn="1"/>
        </p:nvSpPr>
        <p:spPr>
          <a:xfrm>
            <a:off x="1936307" y="272374"/>
            <a:ext cx="10371306"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0" name="ZoneTexte 19"/>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2" name="ZoneTexte 21">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5" name="Bouton d'action : Retour 34">
            <a:hlinkClick r:id="" action="ppaction://hlinkshowjump?jump=lastslideviewed" highlightClick="1"/>
          </p:cNvPr>
          <p:cNvSpPr/>
          <p:nvPr userDrawn="1"/>
        </p:nvSpPr>
        <p:spPr>
          <a:xfrm>
            <a:off x="11322377" y="399478"/>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26192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Menu Ecole Ouverte">
    <p:bg>
      <p:bgPr>
        <a:solidFill>
          <a:schemeClr val="bg1"/>
        </a:solidFill>
        <a:effectLst/>
      </p:bgPr>
    </p:bg>
    <p:spTree>
      <p:nvGrpSpPr>
        <p:cNvPr id="1" name=""/>
        <p:cNvGrpSpPr/>
        <p:nvPr/>
      </p:nvGrpSpPr>
      <p:grpSpPr>
        <a:xfrm>
          <a:off x="0" y="0"/>
          <a:ext cx="0" cy="0"/>
          <a:chOff x="0" y="0"/>
          <a:chExt cx="0" cy="0"/>
        </a:xfrm>
      </p:grpSpPr>
      <p:graphicFrame>
        <p:nvGraphicFramePr>
          <p:cNvPr id="34" name="Espace réservé du contenu 5"/>
          <p:cNvGraphicFramePr>
            <a:graphicFrameLocks/>
          </p:cNvGraphicFramePr>
          <p:nvPr userDrawn="1">
            <p:extLst>
              <p:ext uri="{D42A27DB-BD31-4B8C-83A1-F6EECF244321}">
                <p14:modId xmlns:p14="http://schemas.microsoft.com/office/powerpoint/2010/main" val="183685067"/>
              </p:ext>
            </p:extLst>
          </p:nvPr>
        </p:nvGraphicFramePr>
        <p:xfrm>
          <a:off x="1915074" y="1020427"/>
          <a:ext cx="10161699" cy="5086314"/>
        </p:xfrm>
        <a:graphic>
          <a:graphicData uri="http://schemas.openxmlformats.org/drawingml/2006/table">
            <a:tbl>
              <a:tblPr firstRow="1" bandRow="1">
                <a:tableStyleId>{0505E3EF-67EA-436B-97B2-0124C06EBD24}</a:tableStyleId>
              </a:tblPr>
              <a:tblGrid>
                <a:gridCol w="1260000">
                  <a:extLst>
                    <a:ext uri="{9D8B030D-6E8A-4147-A177-3AD203B41FA5}">
                      <a16:colId xmlns:a16="http://schemas.microsoft.com/office/drawing/2014/main" val="2554701552"/>
                    </a:ext>
                  </a:extLst>
                </a:gridCol>
                <a:gridCol w="1503233">
                  <a:extLst>
                    <a:ext uri="{9D8B030D-6E8A-4147-A177-3AD203B41FA5}">
                      <a16:colId xmlns:a16="http://schemas.microsoft.com/office/drawing/2014/main" val="4182410255"/>
                    </a:ext>
                  </a:extLst>
                </a:gridCol>
                <a:gridCol w="1503233">
                  <a:extLst>
                    <a:ext uri="{9D8B030D-6E8A-4147-A177-3AD203B41FA5}">
                      <a16:colId xmlns:a16="http://schemas.microsoft.com/office/drawing/2014/main" val="2089536938"/>
                    </a:ext>
                  </a:extLst>
                </a:gridCol>
                <a:gridCol w="1503233">
                  <a:extLst>
                    <a:ext uri="{9D8B030D-6E8A-4147-A177-3AD203B41FA5}">
                      <a16:colId xmlns:a16="http://schemas.microsoft.com/office/drawing/2014/main" val="2726607891"/>
                    </a:ext>
                  </a:extLst>
                </a:gridCol>
                <a:gridCol w="1080000">
                  <a:extLst>
                    <a:ext uri="{9D8B030D-6E8A-4147-A177-3AD203B41FA5}">
                      <a16:colId xmlns:a16="http://schemas.microsoft.com/office/drawing/2014/main" val="3867186255"/>
                    </a:ext>
                  </a:extLst>
                </a:gridCol>
                <a:gridCol w="2124000">
                  <a:extLst>
                    <a:ext uri="{9D8B030D-6E8A-4147-A177-3AD203B41FA5}">
                      <a16:colId xmlns:a16="http://schemas.microsoft.com/office/drawing/2014/main" val="1653128982"/>
                    </a:ext>
                  </a:extLst>
                </a:gridCol>
                <a:gridCol w="1188000">
                  <a:extLst>
                    <a:ext uri="{9D8B030D-6E8A-4147-A177-3AD203B41FA5}">
                      <a16:colId xmlns:a16="http://schemas.microsoft.com/office/drawing/2014/main" val="1963641523"/>
                    </a:ext>
                  </a:extLst>
                </a:gridCol>
              </a:tblGrid>
              <a:tr h="504000">
                <a:tc>
                  <a:txBody>
                    <a:bodyPr/>
                    <a:lstStyle/>
                    <a:p>
                      <a:pPr algn="ctr"/>
                      <a:r>
                        <a:rPr lang="fr-FR" sz="1400" dirty="0"/>
                        <a:t>Exemples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Dénomination de l’action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Public concerné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pPr algn="ctr"/>
                      <a:r>
                        <a:rPr lang="fr-FR" sz="1000" b="1" dirty="0"/>
                        <a:t>Ecole</a:t>
                      </a:r>
                    </a:p>
                    <a:p>
                      <a:pPr algn="ctr"/>
                      <a:r>
                        <a:rPr lang="fr-FR" sz="1000" b="1" dirty="0"/>
                        <a:t>Ouverte</a:t>
                      </a:r>
                    </a:p>
                    <a:p>
                      <a:pPr algn="ctr"/>
                      <a:r>
                        <a:rPr lang="fr-FR" sz="1000" b="1" dirty="0"/>
                        <a:t>(pendant les vacances)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Découvrir le collège par la pratique physique et sportive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Les futurs élèves de 6ème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4 jours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Gymnase du collège et stade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Tx/>
                        <a:buChar char="-"/>
                      </a:pPr>
                      <a:r>
                        <a:rPr lang="fr-FR" sz="1000" dirty="0"/>
                        <a:t>Accueillir les jeunes qui ne partent pas en vacances ;</a:t>
                      </a:r>
                    </a:p>
                    <a:p>
                      <a:pPr marL="171450" indent="-171450">
                        <a:buFontTx/>
                        <a:buChar char="-"/>
                      </a:pPr>
                      <a:r>
                        <a:rPr lang="fr-FR" sz="1000" dirty="0"/>
                        <a:t>Instaurer un climat de confiance entre les jeunes et les adultes de l’établissement ;</a:t>
                      </a:r>
                    </a:p>
                    <a:p>
                      <a:pPr marL="171450" indent="-171450">
                        <a:buFontTx/>
                        <a:buChar char="-"/>
                      </a:pPr>
                      <a:r>
                        <a:rPr lang="fr-FR" sz="1000" dirty="0"/>
                        <a:t>Permettre aux futurs élèves de 6ème de se familiariser avec les bâtiments, le fonctionnement du collège.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000" dirty="0"/>
                        <a:t>Les enseignants d’EPS volontaires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pPr algn="ctr"/>
                      <a:endParaRPr lang="fr-FR" sz="10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Tx/>
                        <a:buChar cha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r h="1522718">
                <a:tc>
                  <a:txBody>
                    <a:bodyPr/>
                    <a:lstStyle/>
                    <a:p>
                      <a:pPr algn="ctr"/>
                      <a:endParaRPr lang="fr-FR" sz="10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indent="-171450">
                        <a:buFontTx/>
                        <a:buChar char="-"/>
                      </a:pPr>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384155"/>
                  </a:ext>
                </a:extLst>
              </a:tr>
            </a:tbl>
          </a:graphicData>
        </a:graphic>
      </p:graphicFrame>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1" name="ZoneTexte 30"/>
          <p:cNvSpPr txBox="1"/>
          <p:nvPr userDrawn="1"/>
        </p:nvSpPr>
        <p:spPr>
          <a:xfrm>
            <a:off x="1936307" y="272374"/>
            <a:ext cx="10371306"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0" name="ZoneTexte 19"/>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2" name="ZoneTexte 21">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5" name="Bouton d'action : Retour 34">
            <a:hlinkClick r:id="" action="ppaction://hlinkshowjump?jump=lastslideviewed" highlightClick="1"/>
          </p:cNvPr>
          <p:cNvSpPr/>
          <p:nvPr userDrawn="1"/>
        </p:nvSpPr>
        <p:spPr>
          <a:xfrm>
            <a:off x="11322377" y="399478"/>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23440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Menu Exemples Sect Sportives">
    <p:bg>
      <p:bgPr>
        <a:solidFill>
          <a:schemeClr val="bg1"/>
        </a:solidFill>
        <a:effectLst/>
      </p:bgPr>
    </p:bg>
    <p:spTree>
      <p:nvGrpSpPr>
        <p:cNvPr id="1" name=""/>
        <p:cNvGrpSpPr/>
        <p:nvPr/>
      </p:nvGrpSpPr>
      <p:grpSpPr>
        <a:xfrm>
          <a:off x="0" y="0"/>
          <a:ext cx="0" cy="0"/>
          <a:chOff x="0" y="0"/>
          <a:chExt cx="0" cy="0"/>
        </a:xfrm>
      </p:grpSpPr>
      <p:graphicFrame>
        <p:nvGraphicFramePr>
          <p:cNvPr id="34" name="Espace réservé du contenu 5"/>
          <p:cNvGraphicFramePr>
            <a:graphicFrameLocks/>
          </p:cNvGraphicFramePr>
          <p:nvPr userDrawn="1">
            <p:extLst>
              <p:ext uri="{D42A27DB-BD31-4B8C-83A1-F6EECF244321}">
                <p14:modId xmlns:p14="http://schemas.microsoft.com/office/powerpoint/2010/main" val="1979321802"/>
              </p:ext>
            </p:extLst>
          </p:nvPr>
        </p:nvGraphicFramePr>
        <p:xfrm>
          <a:off x="1936307" y="948805"/>
          <a:ext cx="9941568" cy="5544796"/>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solidFill>
                            <a:schemeClr val="tx1"/>
                          </a:solidFill>
                        </a:rPr>
                        <a:t>APSA support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Niveaux</a:t>
                      </a:r>
                      <a:r>
                        <a:rPr lang="fr-FR" sz="1400" baseline="0" dirty="0">
                          <a:solidFill>
                            <a:schemeClr val="tx1"/>
                          </a:solidFill>
                        </a:rPr>
                        <a:t> de classes</a:t>
                      </a:r>
                      <a:r>
                        <a:rPr lang="fr-FR" sz="1400" dirty="0">
                          <a:solidFill>
                            <a:schemeClr val="tx1"/>
                          </a:solidFill>
                        </a:rPr>
                        <a:t>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Intervenant(s)/</a:t>
                      </a:r>
                      <a:br>
                        <a:rPr lang="fr-FR" sz="1400" dirty="0"/>
                      </a:b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r>
                        <a:rPr lang="fr-FR" sz="1100" b="1" dirty="0"/>
                        <a:t>Section sportive scolaire FOOTBALL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Elèves de la 6ème à la 3</a:t>
                      </a:r>
                      <a:r>
                        <a:rPr lang="fr-FR" sz="1100" baseline="30000" dirty="0"/>
                        <a:t>ème</a:t>
                      </a:r>
                      <a:r>
                        <a:rPr lang="fr-FR" sz="1100" dirty="0"/>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4H Hebdomadaires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Stade ou gymnase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p>
                      <a:r>
                        <a:rPr lang="fr-FR" sz="1100" dirty="0"/>
                        <a:t>*Accéder à un niveau de pratique supérieur dans l’activité support,</a:t>
                      </a:r>
                    </a:p>
                    <a:p>
                      <a:r>
                        <a:rPr lang="fr-FR" sz="1100" dirty="0"/>
                        <a:t>*Faire preuve  d’un comportement citoyen exemplaire,</a:t>
                      </a:r>
                    </a:p>
                    <a:p>
                      <a:r>
                        <a:rPr lang="fr-FR" sz="1100" dirty="0"/>
                        <a:t>*S’engager dans une formation de jeune officiel.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Intervenant extérieur,</a:t>
                      </a:r>
                      <a:br>
                        <a:rPr lang="fr-FR" sz="1100" dirty="0"/>
                      </a:br>
                      <a:r>
                        <a:rPr lang="fr-FR" sz="1100" dirty="0"/>
                        <a:t>titulaire d’un BEES.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1" name="ZoneTexte 30"/>
          <p:cNvSpPr txBox="1"/>
          <p:nvPr userDrawn="1"/>
        </p:nvSpPr>
        <p:spPr>
          <a:xfrm>
            <a:off x="1936307" y="272374"/>
            <a:ext cx="8777548"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0" name="ZoneTexte 19"/>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2" name="ZoneTexte 21">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5" name="Bouton d'action : Retour 34">
            <a:hlinkClick r:id="" action="ppaction://hlinkshowjump?jump=lastslideviewed" highlightClick="1"/>
          </p:cNvPr>
          <p:cNvSpPr/>
          <p:nvPr userDrawn="1"/>
        </p:nvSpPr>
        <p:spPr>
          <a:xfrm>
            <a:off x="11354745" y="383294"/>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760856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Menu Exemples Autres ens complementaires">
    <p:bg>
      <p:bgPr>
        <a:solidFill>
          <a:schemeClr val="bg1"/>
        </a:solidFill>
        <a:effectLst/>
      </p:bgPr>
    </p:bg>
    <p:spTree>
      <p:nvGrpSpPr>
        <p:cNvPr id="1" name=""/>
        <p:cNvGrpSpPr/>
        <p:nvPr/>
      </p:nvGrpSpPr>
      <p:grpSpPr>
        <a:xfrm>
          <a:off x="0" y="0"/>
          <a:ext cx="0" cy="0"/>
          <a:chOff x="0" y="0"/>
          <a:chExt cx="0" cy="0"/>
        </a:xfrm>
      </p:grpSpPr>
      <p:graphicFrame>
        <p:nvGraphicFramePr>
          <p:cNvPr id="34" name="Espace réservé du contenu 5"/>
          <p:cNvGraphicFramePr>
            <a:graphicFrameLocks/>
          </p:cNvGraphicFramePr>
          <p:nvPr userDrawn="1">
            <p:extLst>
              <p:ext uri="{D42A27DB-BD31-4B8C-83A1-F6EECF244321}">
                <p14:modId xmlns:p14="http://schemas.microsoft.com/office/powerpoint/2010/main" val="860579049"/>
              </p:ext>
            </p:extLst>
          </p:nvPr>
        </p:nvGraphicFramePr>
        <p:xfrm>
          <a:off x="1936307" y="948805"/>
          <a:ext cx="9941568" cy="5299674"/>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solidFill>
                            <a:schemeClr val="tx1"/>
                          </a:solidFill>
                        </a:rPr>
                        <a:t>APSA support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Niveaux</a:t>
                      </a:r>
                      <a:r>
                        <a:rPr lang="fr-FR" sz="1400" baseline="0" dirty="0">
                          <a:solidFill>
                            <a:schemeClr val="tx1"/>
                          </a:solidFill>
                        </a:rPr>
                        <a:t> de classes</a:t>
                      </a:r>
                      <a:r>
                        <a:rPr lang="fr-FR" sz="1400" dirty="0">
                          <a:solidFill>
                            <a:schemeClr val="tx1"/>
                          </a:solidFill>
                        </a:rPr>
                        <a:t>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Intervenant(s)/</a:t>
                      </a:r>
                      <a:br>
                        <a:rPr lang="fr-FR" sz="1400" dirty="0"/>
                      </a:b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r>
                        <a:rPr lang="fr-FR" sz="1100" b="1" dirty="0"/>
                        <a:t>Cross du collège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Tous les élèves du collège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Une demi journée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Chemins proches du collège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*Permettre aux élèves de vivre une manifestation festive, conviviale et qui fédère l’ensemble de la communauté éducative autour d’une épreuve sportive.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Le personnel du collège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r>
                        <a:rPr lang="fr-FR" sz="1100" b="1" dirty="0"/>
                        <a:t>Séjour au ski</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Tous les élèves de 5ème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5 jours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Station de châtel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*Acquérir des compétences et des  connaissances liées à la pratique du ski alpin, et des connaissances liées au milieu montagnard,</a:t>
                      </a:r>
                    </a:p>
                    <a:p>
                      <a:r>
                        <a:rPr lang="fr-FR" sz="1100" dirty="0"/>
                        <a:t>*Apprendre à mieux vivre ensemble.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fr-FR" sz="1100" dirty="0"/>
                        <a:t>Les enseignants d’EPS, infirmières et professeurs d’histoire géographie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
        <p:nvSpPr>
          <p:cNvPr id="3" name="Espace réservé de la date 2"/>
          <p:cNvSpPr>
            <a:spLocks noGrp="1"/>
          </p:cNvSpPr>
          <p:nvPr>
            <p:ph type="dt" sz="half" idx="10"/>
          </p:nvPr>
        </p:nvSpPr>
        <p:spPr>
          <a:xfrm>
            <a:off x="126452" y="6186741"/>
            <a:ext cx="1575888" cy="179336"/>
          </a:xfrm>
        </p:spPr>
        <p:txBody>
          <a:bodyPr/>
          <a:lstStyle>
            <a:lvl1pPr algn="ctr">
              <a:defRPr sz="1000"/>
            </a:lvl1pPr>
          </a:lstStyle>
          <a:p>
            <a:fld id="{209F6583-279F-4B4D-8ADF-568761022467}" type="datetime1">
              <a:rPr lang="fr-FR" smtClean="0"/>
              <a:t>03/07/2017</a:t>
            </a:fld>
            <a:endParaRPr lang="fr-FR" dirty="0"/>
          </a:p>
        </p:txBody>
      </p:sp>
      <p:sp>
        <p:nvSpPr>
          <p:cNvPr id="4" name="Espace réservé du pied de page 3"/>
          <p:cNvSpPr>
            <a:spLocks noGrp="1"/>
          </p:cNvSpPr>
          <p:nvPr>
            <p:ph type="ftr" sz="quarter" idx="11"/>
          </p:nvPr>
        </p:nvSpPr>
        <p:spPr>
          <a:xfrm>
            <a:off x="126452" y="6414566"/>
            <a:ext cx="1575888" cy="306909"/>
          </a:xfrm>
        </p:spPr>
        <p:txBody>
          <a:bodyPr/>
          <a:lstStyle>
            <a:lvl1pPr>
              <a:defRPr sz="1050"/>
            </a:lvl1pPr>
          </a:lstStyle>
          <a:p>
            <a:r>
              <a:rPr lang="fr-FR"/>
              <a:t>Inspection pédagogique régionale</a:t>
            </a:r>
            <a:endParaRPr lang="fr-FR" dirty="0"/>
          </a:p>
        </p:txBody>
      </p:sp>
      <p:sp>
        <p:nvSpPr>
          <p:cNvPr id="17" name="Espace réservé du numéro de diapositive 5"/>
          <p:cNvSpPr>
            <a:spLocks noGrp="1"/>
          </p:cNvSpPr>
          <p:nvPr>
            <p:ph type="sldNum" sz="quarter" idx="12"/>
          </p:nvPr>
        </p:nvSpPr>
        <p:spPr>
          <a:xfrm>
            <a:off x="10914434" y="6356350"/>
            <a:ext cx="439366" cy="365125"/>
          </a:xfrm>
        </p:spPr>
        <p:txBody>
          <a:bodyPr/>
          <a:lstStyle/>
          <a:p>
            <a:fld id="{29D95BAB-573C-4664-9C7F-EB8E05CD89B7}" type="slidenum">
              <a:rPr lang="fr-FR" smtClean="0"/>
              <a:t>‹N°›</a:t>
            </a:fld>
            <a:endParaRPr lang="fr-FR"/>
          </a:p>
        </p:txBody>
      </p:sp>
      <p:sp>
        <p:nvSpPr>
          <p:cNvPr id="16" name="Bouton d’action : accueil 15">
            <a:hlinkClick r:id="" action="ppaction://hlinkshowjump?jump=firstslide" highlightClick="1"/>
          </p:cNvPr>
          <p:cNvSpPr/>
          <p:nvPr userDrawn="1"/>
        </p:nvSpPr>
        <p:spPr>
          <a:xfrm>
            <a:off x="739302" y="1254868"/>
            <a:ext cx="359924" cy="311285"/>
          </a:xfrm>
          <a:prstGeom prst="actionButtonHome">
            <a:avLst/>
          </a:prstGeom>
          <a:solidFill>
            <a:srgbClr val="FFC000"/>
          </a:solidFill>
          <a:ln>
            <a:solidFill>
              <a:schemeClr val="bg1">
                <a:lumMod val="75000"/>
              </a:schemeClr>
            </a:solidFill>
          </a:ln>
          <a:scene3d>
            <a:camera prst="orthographicFront"/>
            <a:lightRig rig="threePt" dir="t"/>
          </a:scene3d>
          <a:sp3d contourW="12700">
            <a:bevelT w="31750" h="31750"/>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userDrawn="1"/>
        </p:nvCxnSpPr>
        <p:spPr>
          <a:xfrm>
            <a:off x="1820694" y="0"/>
            <a:ext cx="0" cy="685800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1" name="ZoneTexte 30"/>
          <p:cNvSpPr txBox="1"/>
          <p:nvPr userDrawn="1"/>
        </p:nvSpPr>
        <p:spPr>
          <a:xfrm>
            <a:off x="1936307" y="272374"/>
            <a:ext cx="8777548" cy="523220"/>
          </a:xfrm>
          <a:prstGeom prst="rect">
            <a:avLst/>
          </a:prstGeom>
          <a:noFill/>
        </p:spPr>
        <p:txBody>
          <a:bodyPr wrap="square" rtlCol="0">
            <a:spAutoFit/>
          </a:bodyPr>
          <a:lstStyle/>
          <a:p>
            <a:r>
              <a:rPr lang="fr-FR" sz="2800" b="0" i="0" dirty="0">
                <a:latin typeface="+mj-lt"/>
              </a:rPr>
              <a:t>TRANSFORMER : Autres espaces d’enseignement</a:t>
            </a:r>
          </a:p>
        </p:txBody>
      </p:sp>
      <p:sp>
        <p:nvSpPr>
          <p:cNvPr id="20" name="ZoneTexte 19"/>
          <p:cNvSpPr txBox="1"/>
          <p:nvPr userDrawn="1"/>
        </p:nvSpPr>
        <p:spPr>
          <a:xfrm>
            <a:off x="68400" y="1828044"/>
            <a:ext cx="1656000" cy="307777"/>
          </a:xfrm>
          <a:prstGeom prst="rect">
            <a:avLst/>
          </a:prstGeom>
          <a:solidFill>
            <a:srgbClr val="FF0000"/>
          </a:solidFill>
          <a:effectLst>
            <a:outerShdw blurRad="76200" dist="63500" dir="2700000" algn="tl" rotWithShape="0">
              <a:srgbClr val="C00000">
                <a:alpha val="84000"/>
              </a:srgbClr>
            </a:outerShdw>
          </a:effectLst>
        </p:spPr>
        <p:txBody>
          <a:bodyPr wrap="square" rtlCol="0" anchor="ctr">
            <a:spAutoFit/>
          </a:bodyPr>
          <a:lstStyle>
            <a:defPPr>
              <a:defRPr lang="fr-FR"/>
            </a:defPPr>
            <a:lvl1pPr lvl="0">
              <a:defRPr sz="1400" b="1" i="0">
                <a:solidFill>
                  <a:schemeClr val="bg1"/>
                </a:solidFill>
                <a:latin typeface="Arial" panose="020B0604020202020204" pitchFamily="34" charset="0"/>
                <a:cs typeface="Arial" panose="020B0604020202020204" pitchFamily="34" charset="0"/>
              </a:defRPr>
            </a:lvl1pPr>
          </a:lstStyle>
          <a:p>
            <a:pPr lvl="0"/>
            <a:r>
              <a:rPr lang="fr-FR" dirty="0"/>
              <a:t>Annexes</a:t>
            </a:r>
          </a:p>
        </p:txBody>
      </p:sp>
      <p:sp>
        <p:nvSpPr>
          <p:cNvPr id="22" name="ZoneTexte 21">
            <a:hlinkClick r:id="rId2" action="ppaction://hlinksldjump"/>
          </p:cNvPr>
          <p:cNvSpPr txBox="1"/>
          <p:nvPr userDrawn="1"/>
        </p:nvSpPr>
        <p:spPr>
          <a:xfrm>
            <a:off x="68400" y="5281842"/>
            <a:ext cx="1576800" cy="307777"/>
          </a:xfrm>
          <a:prstGeom prst="rect">
            <a:avLst/>
          </a:prstGeom>
          <a:solidFill>
            <a:schemeClr val="accent5">
              <a:lumMod val="60000"/>
              <a:lumOff val="40000"/>
            </a:schemeClr>
          </a:solidFill>
          <a:effectLst>
            <a:outerShdw blurRad="76200" dist="63500" dir="2700000" algn="tl" rotWithShape="0">
              <a:schemeClr val="accent1">
                <a:lumMod val="75000"/>
                <a:alpha val="84000"/>
              </a:schemeClr>
            </a:outerShdw>
          </a:effectLst>
        </p:spPr>
        <p:txBody>
          <a:bodyPr wrap="square" rtlCol="0" anchor="ctr">
            <a:spAutoFit/>
          </a:bodyPr>
          <a:lstStyle>
            <a:defPPr>
              <a:defRPr lang="fr-FR"/>
            </a:defPPr>
            <a:lvl1pPr lvl="0">
              <a:defRPr sz="1600" b="0" i="0">
                <a:latin typeface="Arial" panose="020B0604020202020204" pitchFamily="34" charset="0"/>
                <a:cs typeface="Arial" panose="020B0604020202020204" pitchFamily="34" charset="0"/>
              </a:defRPr>
            </a:lvl1pPr>
          </a:lstStyle>
          <a:p>
            <a:pPr lvl="0"/>
            <a:r>
              <a:rPr lang="fr-FR" sz="1400" dirty="0"/>
              <a:t>Retour</a:t>
            </a:r>
          </a:p>
        </p:txBody>
      </p:sp>
      <p:sp>
        <p:nvSpPr>
          <p:cNvPr id="35" name="Bouton d'action : Retour 34">
            <a:hlinkClick r:id="" action="ppaction://hlinkshowjump?jump=lastslideviewed" highlightClick="1"/>
          </p:cNvPr>
          <p:cNvSpPr/>
          <p:nvPr userDrawn="1"/>
        </p:nvSpPr>
        <p:spPr>
          <a:xfrm>
            <a:off x="11354745" y="383294"/>
            <a:ext cx="614036" cy="460613"/>
          </a:xfrm>
          <a:prstGeom prst="actionButtonReturn">
            <a:avLst/>
          </a:prstGeom>
          <a:solidFill>
            <a:srgbClr val="B4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4601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129356-BD5E-451E-9448-AD1066FD0747}" type="datetime1">
              <a:rPr lang="fr-FR" smtClean="0"/>
              <a:t>03/07/2017</a:t>
            </a:fld>
            <a:endParaRPr lang="fr-FR"/>
          </a:p>
        </p:txBody>
      </p:sp>
      <p:sp>
        <p:nvSpPr>
          <p:cNvPr id="3" name="Espace réservé du pied de page 2"/>
          <p:cNvSpPr>
            <a:spLocks noGrp="1"/>
          </p:cNvSpPr>
          <p:nvPr>
            <p:ph type="ftr" sz="quarter" idx="11"/>
          </p:nvPr>
        </p:nvSpPr>
        <p:spPr/>
        <p:txBody>
          <a:bodyPr/>
          <a:lstStyle/>
          <a:p>
            <a:r>
              <a:rPr lang="fr-FR"/>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428433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5" name="Espace réservé de la date 4"/>
          <p:cNvSpPr>
            <a:spLocks noGrp="1"/>
          </p:cNvSpPr>
          <p:nvPr>
            <p:ph type="dt" sz="half" idx="10"/>
          </p:nvPr>
        </p:nvSpPr>
        <p:spPr/>
        <p:txBody>
          <a:bodyPr/>
          <a:lstStyle/>
          <a:p>
            <a:fld id="{BAA50FB8-3D78-4AF1-A2AE-E2163D01CC6C}" type="datetime1">
              <a:rPr lang="fr-FR" smtClean="0"/>
              <a:t>03/07/2017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392062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EB26D862-D5FE-4E48-8EBF-5658A80E053B}" type="datetime1">
              <a:rPr lang="fr-FR" smtClean="0"/>
              <a:t>03/07/2017</a:t>
            </a:fld>
            <a:endParaRPr lang="fr-FR"/>
          </a:p>
        </p:txBody>
      </p:sp>
      <p:sp>
        <p:nvSpPr>
          <p:cNvPr id="6" name="Espace réservé du pied de page 5"/>
          <p:cNvSpPr>
            <a:spLocks noGrp="1"/>
          </p:cNvSpPr>
          <p:nvPr>
            <p:ph type="ftr" sz="quarter" idx="11"/>
          </p:nvPr>
        </p:nvSpPr>
        <p:spPr/>
        <p:txBody>
          <a:bodyPr/>
          <a:lstStyle/>
          <a:p>
            <a:r>
              <a:rPr lang="fr-FR"/>
              <a:t>Inspection pédagogique régionale</a:t>
            </a:r>
          </a:p>
        </p:txBody>
      </p:sp>
      <p:sp>
        <p:nvSpPr>
          <p:cNvPr id="7" name="Espace réservé du numéro de diapositive 6"/>
          <p:cNvSpPr>
            <a:spLocks noGrp="1"/>
          </p:cNvSpPr>
          <p:nvPr>
            <p:ph type="sldNum" sz="quarter" idx="12"/>
          </p:nvPr>
        </p:nvSpPr>
        <p:spPr/>
        <p:txBody>
          <a:bodyPr/>
          <a:lstStyle/>
          <a:p>
            <a:fld id="{29D95BAB-573C-4664-9C7F-EB8E05CD89B7}" type="slidenum">
              <a:rPr lang="fr-FR" smtClean="0"/>
              <a:t>‹N°›</a:t>
            </a:fld>
            <a:endParaRPr lang="fr-FR"/>
          </a:p>
        </p:txBody>
      </p:sp>
    </p:spTree>
    <p:extLst>
      <p:ext uri="{BB962C8B-B14F-4D97-AF65-F5344CB8AC3E}">
        <p14:creationId xmlns:p14="http://schemas.microsoft.com/office/powerpoint/2010/main" val="27958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3" name="Sous-titre 2"/>
          <p:cNvSpPr>
            <a:spLocks noGrp="1"/>
          </p:cNvSpPr>
          <p:nvPr>
            <p:ph type="subTitle" idx="1" hasCustomPrompt="1"/>
          </p:nvPr>
        </p:nvSpPr>
        <p:spPr>
          <a:xfrm>
            <a:off x="1955260" y="4591459"/>
            <a:ext cx="8712740" cy="496110"/>
          </a:xfrm>
        </p:spPr>
        <p:txBody>
          <a:bodyPr/>
          <a:lstStyle>
            <a:lvl1pPr marL="0" indent="0" algn="l">
              <a:buNone/>
              <a:defRPr sz="2800">
                <a:solidFill>
                  <a:srgbClr val="7030A0"/>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Établissement</a:t>
            </a:r>
          </a:p>
        </p:txBody>
      </p:sp>
      <p:sp>
        <p:nvSpPr>
          <p:cNvPr id="7" name="Espace réservé du texte 9"/>
          <p:cNvSpPr>
            <a:spLocks noGrp="1"/>
          </p:cNvSpPr>
          <p:nvPr>
            <p:ph type="body" sz="quarter" idx="13" hasCustomPrompt="1"/>
          </p:nvPr>
        </p:nvSpPr>
        <p:spPr>
          <a:xfrm>
            <a:off x="1955800" y="5165053"/>
            <a:ext cx="8712200" cy="457404"/>
          </a:xfrm>
        </p:spPr>
        <p:txBody>
          <a:bodyPr/>
          <a:lstStyle>
            <a:lvl1pPr marL="0" indent="0">
              <a:buNone/>
              <a:defRPr>
                <a:solidFill>
                  <a:srgbClr val="7030A0"/>
                </a:solidFill>
                <a:latin typeface="+mj-lt"/>
              </a:defRPr>
            </a:lvl1pPr>
            <a:lvl3pPr marL="914400" indent="0">
              <a:buNone/>
              <a:defRPr/>
            </a:lvl3pPr>
          </a:lstStyle>
          <a:p>
            <a:pPr lvl="0"/>
            <a:r>
              <a:rPr lang="fr-FR" dirty="0"/>
              <a:t>Ville</a:t>
            </a:r>
          </a:p>
        </p:txBody>
      </p:sp>
      <p:sp>
        <p:nvSpPr>
          <p:cNvPr id="2" name="Ellipse 1">
            <a:hlinkClick r:id="rId3" action="ppaction://hlinksldjump" tooltip="Présentation générale"/>
          </p:cNvPr>
          <p:cNvSpPr/>
          <p:nvPr userDrawn="1"/>
        </p:nvSpPr>
        <p:spPr>
          <a:xfrm>
            <a:off x="4776281" y="5929853"/>
            <a:ext cx="3151762" cy="578120"/>
          </a:xfrm>
          <a:prstGeom prst="ellipse">
            <a:avLst/>
          </a:prstGeom>
          <a:solidFill>
            <a:srgbClr val="BCD6EE"/>
          </a:solidFill>
          <a:ln>
            <a:noFill/>
          </a:ln>
          <a:effectLst>
            <a:outerShdw blurRad="114300" dist="114300" dir="2700000" algn="tl" rotWithShape="0">
              <a:schemeClr val="accent5">
                <a:lumMod val="75000"/>
                <a:alpha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0" i="0" dirty="0">
                <a:latin typeface="+mj-lt"/>
              </a:rPr>
              <a:t>Entrer</a:t>
            </a:r>
          </a:p>
        </p:txBody>
      </p:sp>
      <p:sp>
        <p:nvSpPr>
          <p:cNvPr id="12" name="Bouton d’action : vide 11">
            <a:hlinkClick r:id="" action="ppaction://hlinkshowjump?jump=endshow" highlightClick="1"/>
          </p:cNvPr>
          <p:cNvSpPr/>
          <p:nvPr userDrawn="1"/>
        </p:nvSpPr>
        <p:spPr>
          <a:xfrm>
            <a:off x="106400" y="5779046"/>
            <a:ext cx="1596520" cy="341077"/>
          </a:xfrm>
          <a:prstGeom prst="actionButtonBlank">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400" b="0" i="0" dirty="0">
                <a:solidFill>
                  <a:schemeClr val="accent5">
                    <a:lumMod val="75000"/>
                  </a:schemeClr>
                </a:solidFill>
                <a:latin typeface="Arial" panose="020B0604020202020204" pitchFamily="34" charset="0"/>
                <a:cs typeface="Arial" panose="020B0604020202020204" pitchFamily="34" charset="0"/>
              </a:rPr>
              <a:t>Mode écriture</a:t>
            </a:r>
          </a:p>
        </p:txBody>
      </p:sp>
      <p:sp>
        <p:nvSpPr>
          <p:cNvPr id="9" name="ZoneTexte 8"/>
          <p:cNvSpPr txBox="1"/>
          <p:nvPr userDrawn="1"/>
        </p:nvSpPr>
        <p:spPr>
          <a:xfrm>
            <a:off x="1955260" y="4033491"/>
            <a:ext cx="8793804" cy="523220"/>
          </a:xfrm>
          <a:prstGeom prst="rect">
            <a:avLst/>
          </a:prstGeom>
          <a:noFill/>
        </p:spPr>
        <p:txBody>
          <a:bodyPr wrap="square" rtlCol="0">
            <a:spAutoFit/>
          </a:bodyPr>
          <a:lstStyle/>
          <a:p>
            <a:pPr algn="l"/>
            <a:r>
              <a:rPr lang="fr-FR" sz="2800" b="0" i="0" dirty="0">
                <a:solidFill>
                  <a:srgbClr val="7030A0"/>
                </a:solidFill>
                <a:latin typeface="+mj-lt"/>
              </a:rPr>
              <a:t>Collège :</a:t>
            </a:r>
            <a:endParaRPr lang="fr-FR" sz="2800" b="0" i="0" dirty="0">
              <a:solidFill>
                <a:srgbClr val="92D050"/>
              </a:solidFill>
              <a:latin typeface="+mj-lt"/>
            </a:endParaRPr>
          </a:p>
        </p:txBody>
      </p:sp>
      <p:sp>
        <p:nvSpPr>
          <p:cNvPr id="4" name="ZoneTexte 3"/>
          <p:cNvSpPr txBox="1"/>
          <p:nvPr userDrawn="1"/>
        </p:nvSpPr>
        <p:spPr>
          <a:xfrm>
            <a:off x="1955260" y="2679464"/>
            <a:ext cx="8793804" cy="1200329"/>
          </a:xfrm>
          <a:prstGeom prst="rect">
            <a:avLst/>
          </a:prstGeom>
          <a:noFill/>
        </p:spPr>
        <p:txBody>
          <a:bodyPr wrap="square" rtlCol="0">
            <a:spAutoFit/>
          </a:bodyPr>
          <a:lstStyle/>
          <a:p>
            <a:pPr algn="ctr"/>
            <a:r>
              <a:rPr lang="fr-FR" sz="7200" b="0" i="0" kern="1200" dirty="0">
                <a:solidFill>
                  <a:srgbClr val="92D050"/>
                </a:solidFill>
                <a:latin typeface="+mj-lt"/>
                <a:ea typeface="+mn-ea"/>
                <a:cs typeface="+mn-cs"/>
              </a:rPr>
              <a:t>Projet EPS et AS</a:t>
            </a:r>
          </a:p>
        </p:txBody>
      </p:sp>
    </p:spTree>
    <p:extLst>
      <p:ext uri="{BB962C8B-B14F-4D97-AF65-F5344CB8AC3E}">
        <p14:creationId xmlns:p14="http://schemas.microsoft.com/office/powerpoint/2010/main" val="36739594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906621" y="365125"/>
            <a:ext cx="9447178"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1906620" y="1825625"/>
            <a:ext cx="9447179"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80495" y="6206145"/>
            <a:ext cx="1647220" cy="180000"/>
          </a:xfrm>
          <a:prstGeom prst="rect">
            <a:avLst/>
          </a:prstGeom>
        </p:spPr>
        <p:txBody>
          <a:bodyPr vert="horz" lIns="91440" tIns="45720" rIns="91440" bIns="45720" rtlCol="0" anchor="ctr"/>
          <a:lstStyle>
            <a:lvl1pPr algn="ctr">
              <a:defRPr sz="1050">
                <a:solidFill>
                  <a:schemeClr val="tx1">
                    <a:tint val="75000"/>
                  </a:schemeClr>
                </a:solidFill>
              </a:defRPr>
            </a:lvl1pPr>
          </a:lstStyle>
          <a:p>
            <a:fld id="{90BD14D4-5A74-4468-9FC8-3F74567EFACF}" type="datetime1">
              <a:rPr lang="fr-FR" smtClean="0"/>
              <a:t>03/07/2017</a:t>
            </a:fld>
            <a:endParaRPr lang="fr-FR"/>
          </a:p>
        </p:txBody>
      </p:sp>
      <p:sp>
        <p:nvSpPr>
          <p:cNvPr id="5" name="Espace réservé du pied de page 4"/>
          <p:cNvSpPr>
            <a:spLocks noGrp="1"/>
          </p:cNvSpPr>
          <p:nvPr>
            <p:ph type="ftr" sz="quarter" idx="3"/>
          </p:nvPr>
        </p:nvSpPr>
        <p:spPr>
          <a:xfrm>
            <a:off x="87548" y="6395262"/>
            <a:ext cx="1647220" cy="303246"/>
          </a:xfrm>
          <a:prstGeom prst="rect">
            <a:avLst/>
          </a:prstGeom>
        </p:spPr>
        <p:txBody>
          <a:bodyPr vert="horz" lIns="91440" tIns="45720" rIns="91440" bIns="45720" rtlCol="0" anchor="ctr"/>
          <a:lstStyle>
            <a:lvl1pPr algn="ctr">
              <a:defRPr sz="1050">
                <a:solidFill>
                  <a:schemeClr val="tx1">
                    <a:tint val="75000"/>
                  </a:schemeClr>
                </a:solidFill>
              </a:defRPr>
            </a:lvl1pPr>
          </a:lstStyle>
          <a:p>
            <a:r>
              <a:rPr lang="fr-FR"/>
              <a:t>Inspection pédagogique régionale</a:t>
            </a:r>
          </a:p>
        </p:txBody>
      </p:sp>
      <p:sp>
        <p:nvSpPr>
          <p:cNvPr id="6" name="Espace réservé du numéro de diapositive 5"/>
          <p:cNvSpPr>
            <a:spLocks noGrp="1"/>
          </p:cNvSpPr>
          <p:nvPr>
            <p:ph type="sldNum" sz="quarter" idx="4"/>
          </p:nvPr>
        </p:nvSpPr>
        <p:spPr>
          <a:xfrm>
            <a:off x="10914434" y="6356349"/>
            <a:ext cx="468000" cy="468000"/>
          </a:xfrm>
          <a:prstGeom prst="rect">
            <a:avLst/>
          </a:prstGeom>
          <a:noFill/>
        </p:spPr>
        <p:txBody>
          <a:bodyPr vert="horz" lIns="91440" tIns="45720" rIns="91440" bIns="45720" rtlCol="0" anchor="ctr"/>
          <a:lstStyle>
            <a:lvl1pPr algn="r">
              <a:defRPr sz="1200">
                <a:solidFill>
                  <a:schemeClr val="tx2"/>
                </a:solidFill>
              </a:defRPr>
            </a:lvl1pPr>
          </a:lstStyle>
          <a:p>
            <a:fld id="{29D95BAB-573C-4664-9C7F-EB8E05CD89B7}" type="slidenum">
              <a:rPr lang="fr-FR" smtClean="0"/>
              <a:pPr/>
              <a:t>‹N°›</a:t>
            </a:fld>
            <a:endParaRPr lang="fr-FR" dirty="0"/>
          </a:p>
        </p:txBody>
      </p:sp>
      <p:pic>
        <p:nvPicPr>
          <p:cNvPr id="9" name="Image 8"/>
          <p:cNvPicPr/>
          <p:nvPr userDrawn="1"/>
        </p:nvPicPr>
        <p:blipFill>
          <a:blip r:embed="rId61" cstate="print"/>
          <a:srcRect/>
          <a:stretch>
            <a:fillRect/>
          </a:stretch>
        </p:blipFill>
        <p:spPr bwMode="auto">
          <a:xfrm>
            <a:off x="524159" y="175522"/>
            <a:ext cx="759892" cy="855609"/>
          </a:xfrm>
          <a:prstGeom prst="rect">
            <a:avLst/>
          </a:prstGeom>
          <a:noFill/>
          <a:ln w="9525">
            <a:noFill/>
            <a:miter lim="800000"/>
            <a:headEnd/>
            <a:tailEnd/>
          </a:ln>
        </p:spPr>
      </p:pic>
    </p:spTree>
    <p:extLst>
      <p:ext uri="{BB962C8B-B14F-4D97-AF65-F5344CB8AC3E}">
        <p14:creationId xmlns:p14="http://schemas.microsoft.com/office/powerpoint/2010/main" val="3855948319"/>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61" r:id="rId9"/>
    <p:sldLayoutId id="2147483692" r:id="rId10"/>
    <p:sldLayoutId id="2147483660" r:id="rId11"/>
    <p:sldLayoutId id="2147483705" r:id="rId12"/>
    <p:sldLayoutId id="2147483663" r:id="rId13"/>
    <p:sldLayoutId id="2147483708" r:id="rId14"/>
    <p:sldLayoutId id="2147483706" r:id="rId15"/>
    <p:sldLayoutId id="2147483707" r:id="rId16"/>
    <p:sldLayoutId id="2147483665" r:id="rId17"/>
    <p:sldLayoutId id="2147483714" r:id="rId18"/>
    <p:sldLayoutId id="2147483662" r:id="rId19"/>
    <p:sldLayoutId id="2147483674" r:id="rId20"/>
    <p:sldLayoutId id="2147483671" r:id="rId21"/>
    <p:sldLayoutId id="2147483711" r:id="rId22"/>
    <p:sldLayoutId id="2147483712" r:id="rId23"/>
    <p:sldLayoutId id="2147483670" r:id="rId24"/>
    <p:sldLayoutId id="2147483672" r:id="rId25"/>
    <p:sldLayoutId id="2147483675" r:id="rId26"/>
    <p:sldLayoutId id="2147483676" r:id="rId27"/>
    <p:sldLayoutId id="2147483677" r:id="rId28"/>
    <p:sldLayoutId id="2147483666" r:id="rId29"/>
    <p:sldLayoutId id="2147483684" r:id="rId30"/>
    <p:sldLayoutId id="2147483667" r:id="rId31"/>
    <p:sldLayoutId id="2147483687" r:id="rId32"/>
    <p:sldLayoutId id="2147483691" r:id="rId33"/>
    <p:sldLayoutId id="2147483710" r:id="rId34"/>
    <p:sldLayoutId id="2147483668" r:id="rId35"/>
    <p:sldLayoutId id="2147483679" r:id="rId36"/>
    <p:sldLayoutId id="2147483680" r:id="rId37"/>
    <p:sldLayoutId id="2147483681" r:id="rId38"/>
    <p:sldLayoutId id="2147483682" r:id="rId39"/>
    <p:sldLayoutId id="2147483669" r:id="rId40"/>
    <p:sldLayoutId id="2147483685" r:id="rId41"/>
    <p:sldLayoutId id="2147483686" r:id="rId42"/>
    <p:sldLayoutId id="2147483688" r:id="rId43"/>
    <p:sldLayoutId id="2147483695" r:id="rId44"/>
    <p:sldLayoutId id="2147483696" r:id="rId45"/>
    <p:sldLayoutId id="2147483716" r:id="rId46"/>
    <p:sldLayoutId id="2147483703" r:id="rId47"/>
    <p:sldLayoutId id="2147483704" r:id="rId48"/>
    <p:sldLayoutId id="2147483698" r:id="rId49"/>
    <p:sldLayoutId id="2147483699" r:id="rId50"/>
    <p:sldLayoutId id="2147483689" r:id="rId51"/>
    <p:sldLayoutId id="2147483690" r:id="rId52"/>
    <p:sldLayoutId id="2147483713" r:id="rId53"/>
    <p:sldLayoutId id="2147483694" r:id="rId54"/>
    <p:sldLayoutId id="2147483715" r:id="rId55"/>
    <p:sldLayoutId id="2147483702" r:id="rId56"/>
    <p:sldLayoutId id="2147483718" r:id="rId57"/>
    <p:sldLayoutId id="2147483701" r:id="rId58"/>
    <p:sldLayoutId id="2147483717" r:id="rId59"/>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7"/>
          <p:cNvSpPr>
            <a:spLocks noGrp="1"/>
          </p:cNvSpPr>
          <p:nvPr>
            <p:ph type="subTitle" idx="1"/>
          </p:nvPr>
        </p:nvSpPr>
        <p:spPr/>
        <p:txBody>
          <a:bodyPr/>
          <a:lstStyle/>
          <a:p>
            <a:endParaRPr lang="fr-FR" dirty="0"/>
          </a:p>
        </p:txBody>
      </p:sp>
      <p:sp>
        <p:nvSpPr>
          <p:cNvPr id="3" name="Espace réservé du pied de page 2"/>
          <p:cNvSpPr>
            <a:spLocks noGrp="1"/>
          </p:cNvSpPr>
          <p:nvPr>
            <p:ph type="ftr" sz="quarter" idx="4294967295"/>
          </p:nvPr>
        </p:nvSpPr>
        <p:spPr>
          <a:xfrm>
            <a:off x="87548" y="6356350"/>
            <a:ext cx="1647220" cy="303246"/>
          </a:xfrm>
        </p:spPr>
        <p:txBody>
          <a:bodyPr/>
          <a:lstStyle/>
          <a:p>
            <a:r>
              <a:rPr lang="fr-FR"/>
              <a:t>Inspection pédagogique régionale</a:t>
            </a:r>
          </a:p>
        </p:txBody>
      </p:sp>
      <p:sp>
        <p:nvSpPr>
          <p:cNvPr id="9" name="Espace réservé du texte 8"/>
          <p:cNvSpPr>
            <a:spLocks noGrp="1"/>
          </p:cNvSpPr>
          <p:nvPr>
            <p:ph type="body" sz="quarter" idx="13"/>
          </p:nvPr>
        </p:nvSpPr>
        <p:spPr/>
        <p:txBody>
          <a:bodyPr>
            <a:normAutofit lnSpcReduction="10000"/>
          </a:bodyPr>
          <a:lstStyle/>
          <a:p>
            <a:endParaRPr lang="fr-FR" dirty="0"/>
          </a:p>
        </p:txBody>
      </p:sp>
    </p:spTree>
    <p:extLst>
      <p:ext uri="{BB962C8B-B14F-4D97-AF65-F5344CB8AC3E}">
        <p14:creationId xmlns:p14="http://schemas.microsoft.com/office/powerpoint/2010/main" val="40141240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10</a:t>
            </a:fld>
            <a:endParaRPr lang="fr-FR"/>
          </a:p>
        </p:txBody>
      </p:sp>
      <p:graphicFrame>
        <p:nvGraphicFramePr>
          <p:cNvPr id="5" name="Espace réservé du contenu 4"/>
          <p:cNvGraphicFramePr>
            <a:graphicFrameLocks noGrp="1"/>
          </p:cNvGraphicFramePr>
          <p:nvPr>
            <p:ph sz="quarter" idx="4294967295"/>
            <p:extLst>
              <p:ext uri="{D42A27DB-BD31-4B8C-83A1-F6EECF244321}">
                <p14:modId xmlns:p14="http://schemas.microsoft.com/office/powerpoint/2010/main" val="2984364911"/>
              </p:ext>
            </p:extLst>
          </p:nvPr>
        </p:nvGraphicFramePr>
        <p:xfrm>
          <a:off x="2036763" y="1287463"/>
          <a:ext cx="9864000" cy="4907520"/>
        </p:xfrm>
        <a:graphic>
          <a:graphicData uri="http://schemas.openxmlformats.org/drawingml/2006/table">
            <a:tbl>
              <a:tblPr firstRow="1" bandRow="1">
                <a:tableStyleId>{0505E3EF-67EA-436B-97B2-0124C06EBD24}</a:tableStyleId>
              </a:tblPr>
              <a:tblGrid>
                <a:gridCol w="720000">
                  <a:extLst>
                    <a:ext uri="{9D8B030D-6E8A-4147-A177-3AD203B41FA5}">
                      <a16:colId xmlns:a16="http://schemas.microsoft.com/office/drawing/2014/main" val="1760091078"/>
                    </a:ext>
                  </a:extLst>
                </a:gridCol>
                <a:gridCol w="504000">
                  <a:extLst>
                    <a:ext uri="{9D8B030D-6E8A-4147-A177-3AD203B41FA5}">
                      <a16:colId xmlns:a16="http://schemas.microsoft.com/office/drawing/2014/main" val="215818726"/>
                    </a:ext>
                  </a:extLst>
                </a:gridCol>
                <a:gridCol w="2160000">
                  <a:extLst>
                    <a:ext uri="{9D8B030D-6E8A-4147-A177-3AD203B41FA5}">
                      <a16:colId xmlns:a16="http://schemas.microsoft.com/office/drawing/2014/main" val="1372489060"/>
                    </a:ext>
                  </a:extLst>
                </a:gridCol>
                <a:gridCol w="2160000">
                  <a:extLst>
                    <a:ext uri="{9D8B030D-6E8A-4147-A177-3AD203B41FA5}">
                      <a16:colId xmlns:a16="http://schemas.microsoft.com/office/drawing/2014/main" val="1717619405"/>
                    </a:ext>
                  </a:extLst>
                </a:gridCol>
                <a:gridCol w="2160000">
                  <a:extLst>
                    <a:ext uri="{9D8B030D-6E8A-4147-A177-3AD203B41FA5}">
                      <a16:colId xmlns:a16="http://schemas.microsoft.com/office/drawing/2014/main" val="731413385"/>
                    </a:ext>
                  </a:extLst>
                </a:gridCol>
                <a:gridCol w="2160000">
                  <a:extLst>
                    <a:ext uri="{9D8B030D-6E8A-4147-A177-3AD203B41FA5}">
                      <a16:colId xmlns:a16="http://schemas.microsoft.com/office/drawing/2014/main" val="2995590151"/>
                    </a:ext>
                  </a:extLst>
                </a:gridCol>
              </a:tblGrid>
              <a:tr h="710119">
                <a:tc>
                  <a:txBody>
                    <a:bodyPr/>
                    <a:lstStyle/>
                    <a:p>
                      <a:endParaRPr lang="fr-FR" dirty="0"/>
                    </a:p>
                  </a:txBody>
                  <a:tcPr marL="92004" marR="920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2004" marR="92004">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PARCOURS AVENIR</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D’ÉDUCATION ARTISTIQUE</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ET CULTURELLE</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 CITOYEN</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PARCOURS SANTÉ</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1044000">
                <a:tc>
                  <a:txBody>
                    <a:bodyPr/>
                    <a:lstStyle/>
                    <a:p>
                      <a:pPr algn="ctr"/>
                      <a:r>
                        <a:rPr lang="fr-FR" sz="1400" b="1" dirty="0"/>
                        <a:t>Cycle 3</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pPr algn="ctr"/>
                      <a:r>
                        <a:rPr lang="fr-FR" sz="1400" b="1" dirty="0"/>
                        <a:t>6</a:t>
                      </a:r>
                      <a:r>
                        <a:rPr lang="fr-FR" sz="1400" b="1" baseline="30000" dirty="0"/>
                        <a:t>ème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4181326741"/>
                  </a:ext>
                </a:extLst>
              </a:tr>
              <a:tr h="1044000">
                <a:tc rowSpan="3">
                  <a:txBody>
                    <a:bodyPr/>
                    <a:lstStyle/>
                    <a:p>
                      <a:pPr algn="ctr"/>
                      <a:r>
                        <a:rPr lang="fr-FR" sz="1400" b="1" dirty="0"/>
                        <a:t>Cycle 4</a:t>
                      </a:r>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5</a:t>
                      </a:r>
                      <a:r>
                        <a:rPr lang="fr-FR" sz="1400" b="1" baseline="30000" dirty="0"/>
                        <a:t>ème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9503256"/>
                  </a:ext>
                </a:extLst>
              </a:tr>
              <a:tr h="1044000">
                <a:tc vMerge="1">
                  <a:txBody>
                    <a:bodyPr/>
                    <a:lstStyle/>
                    <a:p>
                      <a:pPr algn="ctr"/>
                      <a:endParaRPr lang="fr-FR"/>
                    </a:p>
                  </a:txBody>
                  <a:tcPr anchor="ctr"/>
                </a:tc>
                <a:tc>
                  <a:txBody>
                    <a:bodyPr/>
                    <a:lstStyle/>
                    <a:p>
                      <a:pPr algn="ctr"/>
                      <a:r>
                        <a:rPr lang="fr-FR" sz="1400" b="1" dirty="0"/>
                        <a:t>4</a:t>
                      </a:r>
                      <a:r>
                        <a:rPr lang="fr-FR" sz="1400" b="1" baseline="30000" dirty="0"/>
                        <a:t>ème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678171558"/>
                  </a:ext>
                </a:extLst>
              </a:tr>
              <a:tr h="1044000">
                <a:tc vMerge="1">
                  <a:txBody>
                    <a:bodyPr/>
                    <a:lstStyle/>
                    <a:p>
                      <a:pPr algn="ctr"/>
                      <a:endParaRPr lang="fr-FR" dirty="0"/>
                    </a:p>
                  </a:txBody>
                  <a:tcPr anchor="ctr"/>
                </a:tc>
                <a:tc>
                  <a:txBody>
                    <a:bodyPr/>
                    <a:lstStyle/>
                    <a:p>
                      <a:pPr algn="ctr"/>
                      <a:r>
                        <a:rPr lang="fr-FR" sz="1400" b="1" dirty="0"/>
                        <a:t>3</a:t>
                      </a:r>
                      <a:r>
                        <a:rPr lang="fr-FR" sz="1400" b="1" baseline="30000" dirty="0"/>
                        <a:t>ème</a:t>
                      </a:r>
                      <a:endParaRPr lang="fr-FR" sz="1400" b="1" dirty="0"/>
                    </a:p>
                  </a:txBody>
                  <a:tcPr marL="92004" marR="920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marL="92004" marR="920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0643310"/>
                  </a:ext>
                </a:extLst>
              </a:tr>
            </a:tbl>
          </a:graphicData>
        </a:graphic>
      </p:graphicFrame>
    </p:spTree>
    <p:extLst>
      <p:ext uri="{BB962C8B-B14F-4D97-AF65-F5344CB8AC3E}">
        <p14:creationId xmlns:p14="http://schemas.microsoft.com/office/powerpoint/2010/main" val="27724240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 name="Espace réservé du texte 60">
            <a:extLst>
              <a:ext uri="{FF2B5EF4-FFF2-40B4-BE49-F238E27FC236}">
                <a16:creationId xmlns:a16="http://schemas.microsoft.com/office/drawing/2014/main" id="{CBE2E199-2425-4645-90CD-0519B44B75CF}"/>
              </a:ext>
            </a:extLst>
          </p:cNvPr>
          <p:cNvSpPr>
            <a:spLocks noGrp="1"/>
          </p:cNvSpPr>
          <p:nvPr>
            <p:ph type="body" sz="quarter" idx="13"/>
          </p:nvPr>
        </p:nvSpPr>
        <p:spPr/>
        <p:txBody>
          <a:bodyPr/>
          <a:lstStyle/>
          <a:p>
            <a:endParaRPr lang="fr-FR" dirty="0"/>
          </a:p>
        </p:txBody>
      </p:sp>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11</a:t>
            </a:fld>
            <a:endParaRPr lang="fr-FR"/>
          </a:p>
        </p:txBody>
      </p:sp>
      <p:sp>
        <p:nvSpPr>
          <p:cNvPr id="62" name="Espace réservé du texte 61">
            <a:extLst>
              <a:ext uri="{FF2B5EF4-FFF2-40B4-BE49-F238E27FC236}">
                <a16:creationId xmlns:a16="http://schemas.microsoft.com/office/drawing/2014/main" id="{49BEF106-47BF-4420-B509-5608F3512630}"/>
              </a:ext>
            </a:extLst>
          </p:cNvPr>
          <p:cNvSpPr>
            <a:spLocks noGrp="1"/>
          </p:cNvSpPr>
          <p:nvPr>
            <p:ph type="body" sz="quarter" idx="14"/>
          </p:nvPr>
        </p:nvSpPr>
        <p:spPr/>
        <p:txBody>
          <a:bodyPr/>
          <a:lstStyle/>
          <a:p>
            <a:endParaRPr lang="fr-FR"/>
          </a:p>
        </p:txBody>
      </p:sp>
      <p:sp>
        <p:nvSpPr>
          <p:cNvPr id="63" name="Espace réservé du texte 62">
            <a:extLst>
              <a:ext uri="{FF2B5EF4-FFF2-40B4-BE49-F238E27FC236}">
                <a16:creationId xmlns:a16="http://schemas.microsoft.com/office/drawing/2014/main" id="{F053BC11-C5E7-4292-85D9-DAD77769BB60}"/>
              </a:ext>
            </a:extLst>
          </p:cNvPr>
          <p:cNvSpPr>
            <a:spLocks noGrp="1"/>
          </p:cNvSpPr>
          <p:nvPr>
            <p:ph type="body" sz="quarter" idx="15"/>
          </p:nvPr>
        </p:nvSpPr>
        <p:spPr/>
        <p:txBody>
          <a:bodyPr/>
          <a:lstStyle/>
          <a:p>
            <a:endParaRPr lang="fr-FR"/>
          </a:p>
        </p:txBody>
      </p:sp>
      <p:sp>
        <p:nvSpPr>
          <p:cNvPr id="64" name="Espace réservé du texte 63">
            <a:extLst>
              <a:ext uri="{FF2B5EF4-FFF2-40B4-BE49-F238E27FC236}">
                <a16:creationId xmlns:a16="http://schemas.microsoft.com/office/drawing/2014/main" id="{76A0DFEA-5A22-48DF-B85B-18428EA0E680}"/>
              </a:ext>
            </a:extLst>
          </p:cNvPr>
          <p:cNvSpPr>
            <a:spLocks noGrp="1"/>
          </p:cNvSpPr>
          <p:nvPr>
            <p:ph type="body" sz="quarter" idx="16"/>
          </p:nvPr>
        </p:nvSpPr>
        <p:spPr/>
        <p:txBody>
          <a:bodyPr/>
          <a:lstStyle/>
          <a:p>
            <a:endParaRPr lang="fr-FR"/>
          </a:p>
        </p:txBody>
      </p:sp>
      <p:sp>
        <p:nvSpPr>
          <p:cNvPr id="65" name="Espace réservé du texte 64">
            <a:extLst>
              <a:ext uri="{FF2B5EF4-FFF2-40B4-BE49-F238E27FC236}">
                <a16:creationId xmlns:a16="http://schemas.microsoft.com/office/drawing/2014/main" id="{6E3FC55B-1567-4A70-BFA5-2790AB2B13DB}"/>
              </a:ext>
            </a:extLst>
          </p:cNvPr>
          <p:cNvSpPr>
            <a:spLocks noGrp="1"/>
          </p:cNvSpPr>
          <p:nvPr>
            <p:ph type="body" sz="quarter" idx="17"/>
          </p:nvPr>
        </p:nvSpPr>
        <p:spPr>
          <a:xfrm>
            <a:off x="5318987" y="1655777"/>
            <a:ext cx="1489067" cy="1371935"/>
          </a:xfrm>
        </p:spPr>
        <p:txBody>
          <a:bodyPr/>
          <a:lstStyle/>
          <a:p>
            <a:endParaRPr lang="fr-FR" dirty="0"/>
          </a:p>
        </p:txBody>
      </p:sp>
      <p:sp>
        <p:nvSpPr>
          <p:cNvPr id="66" name="Espace réservé du texte 65">
            <a:extLst>
              <a:ext uri="{FF2B5EF4-FFF2-40B4-BE49-F238E27FC236}">
                <a16:creationId xmlns:a16="http://schemas.microsoft.com/office/drawing/2014/main" id="{FBBB94DA-ADD6-453B-B78A-C292B26AFC04}"/>
              </a:ext>
            </a:extLst>
          </p:cNvPr>
          <p:cNvSpPr>
            <a:spLocks noGrp="1"/>
          </p:cNvSpPr>
          <p:nvPr>
            <p:ph type="body" sz="quarter" idx="18"/>
          </p:nvPr>
        </p:nvSpPr>
        <p:spPr/>
        <p:txBody>
          <a:bodyPr/>
          <a:lstStyle/>
          <a:p>
            <a:endParaRPr lang="fr-FR"/>
          </a:p>
        </p:txBody>
      </p:sp>
      <p:sp>
        <p:nvSpPr>
          <p:cNvPr id="67" name="Espace réservé du texte 66">
            <a:extLst>
              <a:ext uri="{FF2B5EF4-FFF2-40B4-BE49-F238E27FC236}">
                <a16:creationId xmlns:a16="http://schemas.microsoft.com/office/drawing/2014/main" id="{890E0B43-2803-440E-99D1-24FF9C44F68D}"/>
              </a:ext>
            </a:extLst>
          </p:cNvPr>
          <p:cNvSpPr>
            <a:spLocks noGrp="1"/>
          </p:cNvSpPr>
          <p:nvPr>
            <p:ph type="body" sz="quarter" idx="19"/>
          </p:nvPr>
        </p:nvSpPr>
        <p:spPr/>
        <p:txBody>
          <a:bodyPr/>
          <a:lstStyle/>
          <a:p>
            <a:endParaRPr lang="fr-FR"/>
          </a:p>
        </p:txBody>
      </p:sp>
      <p:sp>
        <p:nvSpPr>
          <p:cNvPr id="68" name="Espace réservé du texte 67">
            <a:extLst>
              <a:ext uri="{FF2B5EF4-FFF2-40B4-BE49-F238E27FC236}">
                <a16:creationId xmlns:a16="http://schemas.microsoft.com/office/drawing/2014/main" id="{D3DAEC36-0110-49C5-9951-8AF3DD0987A3}"/>
              </a:ext>
            </a:extLst>
          </p:cNvPr>
          <p:cNvSpPr>
            <a:spLocks noGrp="1"/>
          </p:cNvSpPr>
          <p:nvPr>
            <p:ph type="body" sz="quarter" idx="20"/>
          </p:nvPr>
        </p:nvSpPr>
        <p:spPr/>
        <p:txBody>
          <a:bodyPr/>
          <a:lstStyle/>
          <a:p>
            <a:endParaRPr lang="fr-FR"/>
          </a:p>
        </p:txBody>
      </p:sp>
      <p:sp>
        <p:nvSpPr>
          <p:cNvPr id="69" name="Espace réservé du texte 68">
            <a:extLst>
              <a:ext uri="{FF2B5EF4-FFF2-40B4-BE49-F238E27FC236}">
                <a16:creationId xmlns:a16="http://schemas.microsoft.com/office/drawing/2014/main" id="{8D92D407-C722-40EB-A25A-7EE69AA88CC8}"/>
              </a:ext>
            </a:extLst>
          </p:cNvPr>
          <p:cNvSpPr>
            <a:spLocks noGrp="1"/>
          </p:cNvSpPr>
          <p:nvPr>
            <p:ph type="body" sz="quarter" idx="21"/>
          </p:nvPr>
        </p:nvSpPr>
        <p:spPr/>
        <p:txBody>
          <a:bodyPr/>
          <a:lstStyle/>
          <a:p>
            <a:endParaRPr lang="fr-FR"/>
          </a:p>
        </p:txBody>
      </p:sp>
      <p:sp>
        <p:nvSpPr>
          <p:cNvPr id="70" name="Espace réservé du texte 69">
            <a:extLst>
              <a:ext uri="{FF2B5EF4-FFF2-40B4-BE49-F238E27FC236}">
                <a16:creationId xmlns:a16="http://schemas.microsoft.com/office/drawing/2014/main" id="{34C083E1-15BC-4A2E-B25B-B0D0ED7F1BEB}"/>
              </a:ext>
            </a:extLst>
          </p:cNvPr>
          <p:cNvSpPr>
            <a:spLocks noGrp="1"/>
          </p:cNvSpPr>
          <p:nvPr>
            <p:ph type="body" sz="quarter" idx="22"/>
          </p:nvPr>
        </p:nvSpPr>
        <p:spPr/>
        <p:txBody>
          <a:bodyPr/>
          <a:lstStyle/>
          <a:p>
            <a:endParaRPr lang="fr-FR"/>
          </a:p>
        </p:txBody>
      </p:sp>
      <p:sp>
        <p:nvSpPr>
          <p:cNvPr id="71" name="Espace réservé du texte 70">
            <a:extLst>
              <a:ext uri="{FF2B5EF4-FFF2-40B4-BE49-F238E27FC236}">
                <a16:creationId xmlns:a16="http://schemas.microsoft.com/office/drawing/2014/main" id="{A49CE6E8-D79F-48B6-8ED2-C62D98C1737C}"/>
              </a:ext>
            </a:extLst>
          </p:cNvPr>
          <p:cNvSpPr>
            <a:spLocks noGrp="1"/>
          </p:cNvSpPr>
          <p:nvPr>
            <p:ph type="body" sz="quarter" idx="23"/>
          </p:nvPr>
        </p:nvSpPr>
        <p:spPr/>
        <p:txBody>
          <a:bodyPr/>
          <a:lstStyle/>
          <a:p>
            <a:endParaRPr lang="fr-FR"/>
          </a:p>
        </p:txBody>
      </p:sp>
      <p:sp>
        <p:nvSpPr>
          <p:cNvPr id="72" name="Espace réservé du texte 71">
            <a:extLst>
              <a:ext uri="{FF2B5EF4-FFF2-40B4-BE49-F238E27FC236}">
                <a16:creationId xmlns:a16="http://schemas.microsoft.com/office/drawing/2014/main" id="{9EE21551-62F5-480C-97B0-A80CB2485C34}"/>
              </a:ext>
            </a:extLst>
          </p:cNvPr>
          <p:cNvSpPr>
            <a:spLocks noGrp="1"/>
          </p:cNvSpPr>
          <p:nvPr>
            <p:ph type="body" sz="quarter" idx="24"/>
          </p:nvPr>
        </p:nvSpPr>
        <p:spPr/>
        <p:txBody>
          <a:bodyPr/>
          <a:lstStyle/>
          <a:p>
            <a:endParaRPr lang="fr-FR"/>
          </a:p>
        </p:txBody>
      </p:sp>
      <p:sp>
        <p:nvSpPr>
          <p:cNvPr id="73" name="Espace réservé du texte 72">
            <a:extLst>
              <a:ext uri="{FF2B5EF4-FFF2-40B4-BE49-F238E27FC236}">
                <a16:creationId xmlns:a16="http://schemas.microsoft.com/office/drawing/2014/main" id="{0432EDAD-526E-477C-9A36-81104D4D66BF}"/>
              </a:ext>
            </a:extLst>
          </p:cNvPr>
          <p:cNvSpPr>
            <a:spLocks noGrp="1"/>
          </p:cNvSpPr>
          <p:nvPr>
            <p:ph type="body" sz="quarter" idx="25"/>
          </p:nvPr>
        </p:nvSpPr>
        <p:spPr/>
        <p:txBody>
          <a:bodyPr/>
          <a:lstStyle/>
          <a:p>
            <a:endParaRPr lang="fr-FR"/>
          </a:p>
        </p:txBody>
      </p:sp>
      <p:sp>
        <p:nvSpPr>
          <p:cNvPr id="74" name="Espace réservé du texte 73">
            <a:extLst>
              <a:ext uri="{FF2B5EF4-FFF2-40B4-BE49-F238E27FC236}">
                <a16:creationId xmlns:a16="http://schemas.microsoft.com/office/drawing/2014/main" id="{01156D90-D52D-443F-8140-49AEA94EF35B}"/>
              </a:ext>
            </a:extLst>
          </p:cNvPr>
          <p:cNvSpPr>
            <a:spLocks noGrp="1"/>
          </p:cNvSpPr>
          <p:nvPr>
            <p:ph type="body" sz="quarter" idx="26"/>
          </p:nvPr>
        </p:nvSpPr>
        <p:spPr/>
        <p:txBody>
          <a:bodyPr/>
          <a:lstStyle/>
          <a:p>
            <a:endParaRPr lang="fr-FR"/>
          </a:p>
        </p:txBody>
      </p:sp>
      <p:sp>
        <p:nvSpPr>
          <p:cNvPr id="75" name="Espace réservé du texte 74">
            <a:extLst>
              <a:ext uri="{FF2B5EF4-FFF2-40B4-BE49-F238E27FC236}">
                <a16:creationId xmlns:a16="http://schemas.microsoft.com/office/drawing/2014/main" id="{664F198F-7AFB-4CA1-B101-1DAD82B1E6CD}"/>
              </a:ext>
            </a:extLst>
          </p:cNvPr>
          <p:cNvSpPr>
            <a:spLocks noGrp="1"/>
          </p:cNvSpPr>
          <p:nvPr>
            <p:ph type="body" sz="quarter" idx="27"/>
          </p:nvPr>
        </p:nvSpPr>
        <p:spPr/>
        <p:txBody>
          <a:bodyPr/>
          <a:lstStyle/>
          <a:p>
            <a:endParaRPr lang="fr-FR"/>
          </a:p>
        </p:txBody>
      </p:sp>
      <p:sp>
        <p:nvSpPr>
          <p:cNvPr id="76" name="Espace réservé du texte 75">
            <a:extLst>
              <a:ext uri="{FF2B5EF4-FFF2-40B4-BE49-F238E27FC236}">
                <a16:creationId xmlns:a16="http://schemas.microsoft.com/office/drawing/2014/main" id="{56239AE5-1EC8-42D2-B0BC-F05B24C913E0}"/>
              </a:ext>
            </a:extLst>
          </p:cNvPr>
          <p:cNvSpPr>
            <a:spLocks noGrp="1"/>
          </p:cNvSpPr>
          <p:nvPr>
            <p:ph type="body" sz="quarter" idx="28"/>
          </p:nvPr>
        </p:nvSpPr>
        <p:spPr/>
        <p:txBody>
          <a:bodyPr/>
          <a:lstStyle/>
          <a:p>
            <a:endParaRPr lang="fr-FR"/>
          </a:p>
        </p:txBody>
      </p:sp>
      <p:sp>
        <p:nvSpPr>
          <p:cNvPr id="77" name="Espace réservé du texte 76">
            <a:extLst>
              <a:ext uri="{FF2B5EF4-FFF2-40B4-BE49-F238E27FC236}">
                <a16:creationId xmlns:a16="http://schemas.microsoft.com/office/drawing/2014/main" id="{CFB33734-0F52-4075-B1FA-F443A02732B5}"/>
              </a:ext>
            </a:extLst>
          </p:cNvPr>
          <p:cNvSpPr>
            <a:spLocks noGrp="1"/>
          </p:cNvSpPr>
          <p:nvPr>
            <p:ph type="body" sz="quarter" idx="29"/>
          </p:nvPr>
        </p:nvSpPr>
        <p:spPr/>
        <p:txBody>
          <a:bodyPr/>
          <a:lstStyle/>
          <a:p>
            <a:endParaRPr lang="fr-FR"/>
          </a:p>
        </p:txBody>
      </p:sp>
      <p:sp>
        <p:nvSpPr>
          <p:cNvPr id="78" name="Espace réservé du texte 77">
            <a:extLst>
              <a:ext uri="{FF2B5EF4-FFF2-40B4-BE49-F238E27FC236}">
                <a16:creationId xmlns:a16="http://schemas.microsoft.com/office/drawing/2014/main" id="{8468B31D-DAB8-476C-95BE-4C50D3BB2217}"/>
              </a:ext>
            </a:extLst>
          </p:cNvPr>
          <p:cNvSpPr>
            <a:spLocks noGrp="1"/>
          </p:cNvSpPr>
          <p:nvPr>
            <p:ph type="body" sz="quarter" idx="30"/>
          </p:nvPr>
        </p:nvSpPr>
        <p:spPr/>
        <p:txBody>
          <a:bodyPr/>
          <a:lstStyle/>
          <a:p>
            <a:endParaRPr lang="fr-FR"/>
          </a:p>
        </p:txBody>
      </p:sp>
      <p:sp>
        <p:nvSpPr>
          <p:cNvPr id="79" name="Espace réservé du texte 78">
            <a:extLst>
              <a:ext uri="{FF2B5EF4-FFF2-40B4-BE49-F238E27FC236}">
                <a16:creationId xmlns:a16="http://schemas.microsoft.com/office/drawing/2014/main" id="{8906F4D7-51C4-4B10-B118-FF9BCCC00D82}"/>
              </a:ext>
            </a:extLst>
          </p:cNvPr>
          <p:cNvSpPr>
            <a:spLocks noGrp="1"/>
          </p:cNvSpPr>
          <p:nvPr>
            <p:ph type="body" sz="quarter" idx="31"/>
          </p:nvPr>
        </p:nvSpPr>
        <p:spPr/>
        <p:txBody>
          <a:bodyPr/>
          <a:lstStyle/>
          <a:p>
            <a:endParaRPr lang="fr-FR"/>
          </a:p>
        </p:txBody>
      </p:sp>
      <p:sp>
        <p:nvSpPr>
          <p:cNvPr id="80" name="Espace réservé du texte 79">
            <a:extLst>
              <a:ext uri="{FF2B5EF4-FFF2-40B4-BE49-F238E27FC236}">
                <a16:creationId xmlns:a16="http://schemas.microsoft.com/office/drawing/2014/main" id="{468B1308-D2BF-4A26-88FD-49C9D59CD24E}"/>
              </a:ext>
            </a:extLst>
          </p:cNvPr>
          <p:cNvSpPr>
            <a:spLocks noGrp="1"/>
          </p:cNvSpPr>
          <p:nvPr>
            <p:ph type="body" sz="quarter" idx="32"/>
          </p:nvPr>
        </p:nvSpPr>
        <p:spPr/>
        <p:txBody>
          <a:bodyPr/>
          <a:lstStyle/>
          <a:p>
            <a:endParaRPr lang="fr-FR"/>
          </a:p>
        </p:txBody>
      </p:sp>
      <p:sp>
        <p:nvSpPr>
          <p:cNvPr id="81" name="Espace réservé du texte 80">
            <a:extLst>
              <a:ext uri="{FF2B5EF4-FFF2-40B4-BE49-F238E27FC236}">
                <a16:creationId xmlns:a16="http://schemas.microsoft.com/office/drawing/2014/main" id="{F8C7856A-A748-4613-BFC5-0B0446C949BB}"/>
              </a:ext>
            </a:extLst>
          </p:cNvPr>
          <p:cNvSpPr>
            <a:spLocks noGrp="1"/>
          </p:cNvSpPr>
          <p:nvPr>
            <p:ph type="body" sz="quarter" idx="33"/>
          </p:nvPr>
        </p:nvSpPr>
        <p:spPr/>
        <p:txBody>
          <a:bodyPr/>
          <a:lstStyle/>
          <a:p>
            <a:endParaRPr lang="fr-FR"/>
          </a:p>
        </p:txBody>
      </p:sp>
      <p:sp>
        <p:nvSpPr>
          <p:cNvPr id="82" name="Espace réservé du texte 81">
            <a:extLst>
              <a:ext uri="{FF2B5EF4-FFF2-40B4-BE49-F238E27FC236}">
                <a16:creationId xmlns:a16="http://schemas.microsoft.com/office/drawing/2014/main" id="{7F72E2BE-43C8-439C-929D-C7AAA91B3E25}"/>
              </a:ext>
            </a:extLst>
          </p:cNvPr>
          <p:cNvSpPr>
            <a:spLocks noGrp="1"/>
          </p:cNvSpPr>
          <p:nvPr>
            <p:ph type="body" sz="quarter" idx="34"/>
          </p:nvPr>
        </p:nvSpPr>
        <p:spPr/>
        <p:txBody>
          <a:bodyPr/>
          <a:lstStyle/>
          <a:p>
            <a:endParaRPr lang="fr-FR"/>
          </a:p>
        </p:txBody>
      </p:sp>
      <p:sp>
        <p:nvSpPr>
          <p:cNvPr id="83" name="Espace réservé du texte 82">
            <a:extLst>
              <a:ext uri="{FF2B5EF4-FFF2-40B4-BE49-F238E27FC236}">
                <a16:creationId xmlns:a16="http://schemas.microsoft.com/office/drawing/2014/main" id="{1123DCB8-CDE7-481F-B4E7-DF80AFE1637F}"/>
              </a:ext>
            </a:extLst>
          </p:cNvPr>
          <p:cNvSpPr>
            <a:spLocks noGrp="1"/>
          </p:cNvSpPr>
          <p:nvPr>
            <p:ph type="body" sz="quarter" idx="35"/>
          </p:nvPr>
        </p:nvSpPr>
        <p:spPr/>
        <p:txBody>
          <a:bodyPr/>
          <a:lstStyle/>
          <a:p>
            <a:endParaRPr lang="fr-FR"/>
          </a:p>
        </p:txBody>
      </p:sp>
      <p:sp>
        <p:nvSpPr>
          <p:cNvPr id="84" name="Espace réservé du texte 83">
            <a:extLst>
              <a:ext uri="{FF2B5EF4-FFF2-40B4-BE49-F238E27FC236}">
                <a16:creationId xmlns:a16="http://schemas.microsoft.com/office/drawing/2014/main" id="{8DBAC2D6-3154-4C3F-996E-855AC05D31E6}"/>
              </a:ext>
            </a:extLst>
          </p:cNvPr>
          <p:cNvSpPr>
            <a:spLocks noGrp="1"/>
          </p:cNvSpPr>
          <p:nvPr>
            <p:ph type="body" sz="quarter" idx="36"/>
          </p:nvPr>
        </p:nvSpPr>
        <p:spPr>
          <a:xfrm>
            <a:off x="4810687" y="2459798"/>
            <a:ext cx="401756" cy="221445"/>
          </a:xfrm>
        </p:spPr>
        <p:txBody>
          <a:bodyPr/>
          <a:lstStyle/>
          <a:p>
            <a:endParaRPr lang="fr-FR" dirty="0"/>
          </a:p>
        </p:txBody>
      </p:sp>
      <p:sp>
        <p:nvSpPr>
          <p:cNvPr id="85" name="Espace réservé du texte 84">
            <a:extLst>
              <a:ext uri="{FF2B5EF4-FFF2-40B4-BE49-F238E27FC236}">
                <a16:creationId xmlns:a16="http://schemas.microsoft.com/office/drawing/2014/main" id="{6B727B64-77CC-49C9-80C5-786476615058}"/>
              </a:ext>
            </a:extLst>
          </p:cNvPr>
          <p:cNvSpPr>
            <a:spLocks noGrp="1"/>
          </p:cNvSpPr>
          <p:nvPr>
            <p:ph type="body" sz="quarter" idx="37"/>
          </p:nvPr>
        </p:nvSpPr>
        <p:spPr/>
        <p:txBody>
          <a:bodyPr/>
          <a:lstStyle/>
          <a:p>
            <a:endParaRPr lang="fr-FR"/>
          </a:p>
        </p:txBody>
      </p:sp>
      <p:sp>
        <p:nvSpPr>
          <p:cNvPr id="86" name="Espace réservé du texte 85">
            <a:extLst>
              <a:ext uri="{FF2B5EF4-FFF2-40B4-BE49-F238E27FC236}">
                <a16:creationId xmlns:a16="http://schemas.microsoft.com/office/drawing/2014/main" id="{C11F1F67-9A96-4560-A607-3787FC7C3A3E}"/>
              </a:ext>
            </a:extLst>
          </p:cNvPr>
          <p:cNvSpPr>
            <a:spLocks noGrp="1"/>
          </p:cNvSpPr>
          <p:nvPr>
            <p:ph type="body" sz="quarter" idx="38"/>
          </p:nvPr>
        </p:nvSpPr>
        <p:spPr/>
        <p:txBody>
          <a:bodyPr/>
          <a:lstStyle/>
          <a:p>
            <a:endParaRPr lang="fr-FR"/>
          </a:p>
        </p:txBody>
      </p:sp>
      <p:sp>
        <p:nvSpPr>
          <p:cNvPr id="87" name="Espace réservé du texte 86">
            <a:extLst>
              <a:ext uri="{FF2B5EF4-FFF2-40B4-BE49-F238E27FC236}">
                <a16:creationId xmlns:a16="http://schemas.microsoft.com/office/drawing/2014/main" id="{C49EFD75-E6BD-427C-8D93-1AB2F23D4023}"/>
              </a:ext>
            </a:extLst>
          </p:cNvPr>
          <p:cNvSpPr>
            <a:spLocks noGrp="1"/>
          </p:cNvSpPr>
          <p:nvPr>
            <p:ph type="body" sz="quarter" idx="39"/>
          </p:nvPr>
        </p:nvSpPr>
        <p:spPr/>
        <p:txBody>
          <a:bodyPr/>
          <a:lstStyle/>
          <a:p>
            <a:endParaRPr lang="fr-FR"/>
          </a:p>
        </p:txBody>
      </p:sp>
      <p:sp>
        <p:nvSpPr>
          <p:cNvPr id="88" name="Espace réservé du texte 87">
            <a:extLst>
              <a:ext uri="{FF2B5EF4-FFF2-40B4-BE49-F238E27FC236}">
                <a16:creationId xmlns:a16="http://schemas.microsoft.com/office/drawing/2014/main" id="{D62C758F-3057-4C57-A91C-2600BC8DD9C4}"/>
              </a:ext>
            </a:extLst>
          </p:cNvPr>
          <p:cNvSpPr>
            <a:spLocks noGrp="1"/>
          </p:cNvSpPr>
          <p:nvPr>
            <p:ph type="body" sz="quarter" idx="40"/>
          </p:nvPr>
        </p:nvSpPr>
        <p:spPr/>
        <p:txBody>
          <a:bodyPr/>
          <a:lstStyle/>
          <a:p>
            <a:endParaRPr lang="fr-FR"/>
          </a:p>
        </p:txBody>
      </p:sp>
      <p:sp>
        <p:nvSpPr>
          <p:cNvPr id="89" name="Espace réservé du texte 88">
            <a:extLst>
              <a:ext uri="{FF2B5EF4-FFF2-40B4-BE49-F238E27FC236}">
                <a16:creationId xmlns:a16="http://schemas.microsoft.com/office/drawing/2014/main" id="{4178B78A-A1FA-4F10-B0DC-DFC7657EA6C0}"/>
              </a:ext>
            </a:extLst>
          </p:cNvPr>
          <p:cNvSpPr>
            <a:spLocks noGrp="1"/>
          </p:cNvSpPr>
          <p:nvPr>
            <p:ph type="body" sz="quarter" idx="41"/>
          </p:nvPr>
        </p:nvSpPr>
        <p:spPr/>
        <p:txBody>
          <a:bodyPr/>
          <a:lstStyle/>
          <a:p>
            <a:endParaRPr lang="fr-FR"/>
          </a:p>
        </p:txBody>
      </p:sp>
      <p:sp>
        <p:nvSpPr>
          <p:cNvPr id="90" name="Espace réservé du texte 89">
            <a:extLst>
              <a:ext uri="{FF2B5EF4-FFF2-40B4-BE49-F238E27FC236}">
                <a16:creationId xmlns:a16="http://schemas.microsoft.com/office/drawing/2014/main" id="{056E98DF-0621-4A76-8437-FE489AA3A2F1}"/>
              </a:ext>
            </a:extLst>
          </p:cNvPr>
          <p:cNvSpPr>
            <a:spLocks noGrp="1"/>
          </p:cNvSpPr>
          <p:nvPr>
            <p:ph type="body" sz="quarter" idx="42"/>
          </p:nvPr>
        </p:nvSpPr>
        <p:spPr/>
        <p:txBody>
          <a:bodyPr/>
          <a:lstStyle/>
          <a:p>
            <a:endParaRPr lang="fr-FR"/>
          </a:p>
        </p:txBody>
      </p:sp>
      <p:sp>
        <p:nvSpPr>
          <p:cNvPr id="91" name="Espace réservé du texte 90">
            <a:extLst>
              <a:ext uri="{FF2B5EF4-FFF2-40B4-BE49-F238E27FC236}">
                <a16:creationId xmlns:a16="http://schemas.microsoft.com/office/drawing/2014/main" id="{363CCAB9-F2CE-4CB8-BB04-438BB2E0BB0D}"/>
              </a:ext>
            </a:extLst>
          </p:cNvPr>
          <p:cNvSpPr>
            <a:spLocks noGrp="1"/>
          </p:cNvSpPr>
          <p:nvPr>
            <p:ph type="body" sz="quarter" idx="43"/>
          </p:nvPr>
        </p:nvSpPr>
        <p:spPr/>
        <p:txBody>
          <a:bodyPr/>
          <a:lstStyle/>
          <a:p>
            <a:endParaRPr lang="fr-FR"/>
          </a:p>
        </p:txBody>
      </p:sp>
      <p:sp>
        <p:nvSpPr>
          <p:cNvPr id="92" name="Espace réservé du texte 91">
            <a:extLst>
              <a:ext uri="{FF2B5EF4-FFF2-40B4-BE49-F238E27FC236}">
                <a16:creationId xmlns:a16="http://schemas.microsoft.com/office/drawing/2014/main" id="{AE68221A-895B-4BC0-B2C6-19235BF1EC0A}"/>
              </a:ext>
            </a:extLst>
          </p:cNvPr>
          <p:cNvSpPr>
            <a:spLocks noGrp="1"/>
          </p:cNvSpPr>
          <p:nvPr>
            <p:ph type="body" sz="quarter" idx="44"/>
          </p:nvPr>
        </p:nvSpPr>
        <p:spPr/>
        <p:txBody>
          <a:bodyPr/>
          <a:lstStyle/>
          <a:p>
            <a:endParaRPr lang="fr-FR"/>
          </a:p>
        </p:txBody>
      </p:sp>
      <p:sp>
        <p:nvSpPr>
          <p:cNvPr id="93" name="Espace réservé du texte 92">
            <a:extLst>
              <a:ext uri="{FF2B5EF4-FFF2-40B4-BE49-F238E27FC236}">
                <a16:creationId xmlns:a16="http://schemas.microsoft.com/office/drawing/2014/main" id="{79D5DC76-4824-44F3-9D50-8C13BEAFD69D}"/>
              </a:ext>
            </a:extLst>
          </p:cNvPr>
          <p:cNvSpPr>
            <a:spLocks noGrp="1"/>
          </p:cNvSpPr>
          <p:nvPr>
            <p:ph type="body" sz="quarter" idx="45"/>
          </p:nvPr>
        </p:nvSpPr>
        <p:spPr/>
        <p:txBody>
          <a:bodyPr/>
          <a:lstStyle/>
          <a:p>
            <a:endParaRPr lang="fr-FR"/>
          </a:p>
        </p:txBody>
      </p:sp>
      <p:sp>
        <p:nvSpPr>
          <p:cNvPr id="94" name="Espace réservé du texte 93">
            <a:extLst>
              <a:ext uri="{FF2B5EF4-FFF2-40B4-BE49-F238E27FC236}">
                <a16:creationId xmlns:a16="http://schemas.microsoft.com/office/drawing/2014/main" id="{EE4BE9D2-147F-4F0C-AF59-70931F69C450}"/>
              </a:ext>
            </a:extLst>
          </p:cNvPr>
          <p:cNvSpPr>
            <a:spLocks noGrp="1"/>
          </p:cNvSpPr>
          <p:nvPr>
            <p:ph type="body" sz="quarter" idx="46"/>
          </p:nvPr>
        </p:nvSpPr>
        <p:spPr/>
        <p:txBody>
          <a:bodyPr/>
          <a:lstStyle/>
          <a:p>
            <a:endParaRPr lang="fr-FR"/>
          </a:p>
        </p:txBody>
      </p:sp>
      <p:sp>
        <p:nvSpPr>
          <p:cNvPr id="95" name="Espace réservé du texte 94">
            <a:extLst>
              <a:ext uri="{FF2B5EF4-FFF2-40B4-BE49-F238E27FC236}">
                <a16:creationId xmlns:a16="http://schemas.microsoft.com/office/drawing/2014/main" id="{BC149E75-133A-422C-8543-8317E39A79D4}"/>
              </a:ext>
            </a:extLst>
          </p:cNvPr>
          <p:cNvSpPr>
            <a:spLocks noGrp="1"/>
          </p:cNvSpPr>
          <p:nvPr>
            <p:ph type="body" sz="quarter" idx="47"/>
          </p:nvPr>
        </p:nvSpPr>
        <p:spPr/>
        <p:txBody>
          <a:bodyPr/>
          <a:lstStyle/>
          <a:p>
            <a:endParaRPr lang="fr-FR"/>
          </a:p>
        </p:txBody>
      </p:sp>
      <p:sp>
        <p:nvSpPr>
          <p:cNvPr id="96" name="Espace réservé du texte 95">
            <a:extLst>
              <a:ext uri="{FF2B5EF4-FFF2-40B4-BE49-F238E27FC236}">
                <a16:creationId xmlns:a16="http://schemas.microsoft.com/office/drawing/2014/main" id="{467FF53E-6858-4814-A03B-27467107A5E1}"/>
              </a:ext>
            </a:extLst>
          </p:cNvPr>
          <p:cNvSpPr>
            <a:spLocks noGrp="1"/>
          </p:cNvSpPr>
          <p:nvPr>
            <p:ph type="body" sz="quarter" idx="48"/>
          </p:nvPr>
        </p:nvSpPr>
        <p:spPr/>
        <p:txBody>
          <a:bodyPr/>
          <a:lstStyle/>
          <a:p>
            <a:endParaRPr lang="fr-FR"/>
          </a:p>
        </p:txBody>
      </p:sp>
      <p:sp>
        <p:nvSpPr>
          <p:cNvPr id="97" name="Espace réservé du texte 96">
            <a:extLst>
              <a:ext uri="{FF2B5EF4-FFF2-40B4-BE49-F238E27FC236}">
                <a16:creationId xmlns:a16="http://schemas.microsoft.com/office/drawing/2014/main" id="{8D6FA863-2DA6-46C0-8730-5DA1A8E7160F}"/>
              </a:ext>
            </a:extLst>
          </p:cNvPr>
          <p:cNvSpPr>
            <a:spLocks noGrp="1"/>
          </p:cNvSpPr>
          <p:nvPr>
            <p:ph type="body" sz="quarter" idx="49"/>
          </p:nvPr>
        </p:nvSpPr>
        <p:spPr/>
        <p:txBody>
          <a:bodyPr/>
          <a:lstStyle/>
          <a:p>
            <a:endParaRPr lang="fr-FR"/>
          </a:p>
        </p:txBody>
      </p:sp>
      <p:sp>
        <p:nvSpPr>
          <p:cNvPr id="98" name="Espace réservé du texte 97">
            <a:extLst>
              <a:ext uri="{FF2B5EF4-FFF2-40B4-BE49-F238E27FC236}">
                <a16:creationId xmlns:a16="http://schemas.microsoft.com/office/drawing/2014/main" id="{6F8EFD02-81A7-4051-9BEE-25C3B460DFC1}"/>
              </a:ext>
            </a:extLst>
          </p:cNvPr>
          <p:cNvSpPr>
            <a:spLocks noGrp="1"/>
          </p:cNvSpPr>
          <p:nvPr>
            <p:ph type="body" sz="quarter" idx="50"/>
          </p:nvPr>
        </p:nvSpPr>
        <p:spPr/>
        <p:txBody>
          <a:bodyPr/>
          <a:lstStyle/>
          <a:p>
            <a:endParaRPr lang="fr-FR" dirty="0"/>
          </a:p>
        </p:txBody>
      </p:sp>
      <p:sp>
        <p:nvSpPr>
          <p:cNvPr id="99" name="Espace réservé du texte 98">
            <a:extLst>
              <a:ext uri="{FF2B5EF4-FFF2-40B4-BE49-F238E27FC236}">
                <a16:creationId xmlns:a16="http://schemas.microsoft.com/office/drawing/2014/main" id="{433D0680-F7DE-49E7-AE09-B525C6718E27}"/>
              </a:ext>
            </a:extLst>
          </p:cNvPr>
          <p:cNvSpPr>
            <a:spLocks noGrp="1"/>
          </p:cNvSpPr>
          <p:nvPr>
            <p:ph type="body" sz="quarter" idx="51"/>
          </p:nvPr>
        </p:nvSpPr>
        <p:spPr/>
        <p:txBody>
          <a:bodyPr/>
          <a:lstStyle/>
          <a:p>
            <a:endParaRPr lang="fr-FR"/>
          </a:p>
        </p:txBody>
      </p:sp>
      <p:sp>
        <p:nvSpPr>
          <p:cNvPr id="100" name="Espace réservé du texte 99">
            <a:extLst>
              <a:ext uri="{FF2B5EF4-FFF2-40B4-BE49-F238E27FC236}">
                <a16:creationId xmlns:a16="http://schemas.microsoft.com/office/drawing/2014/main" id="{142C09E8-BAFE-4C65-ADD0-4D0D2B1C526E}"/>
              </a:ext>
            </a:extLst>
          </p:cNvPr>
          <p:cNvSpPr>
            <a:spLocks noGrp="1"/>
          </p:cNvSpPr>
          <p:nvPr>
            <p:ph type="body" sz="quarter" idx="52"/>
          </p:nvPr>
        </p:nvSpPr>
        <p:spPr/>
        <p:txBody>
          <a:bodyPr/>
          <a:lstStyle/>
          <a:p>
            <a:endParaRPr lang="fr-FR"/>
          </a:p>
        </p:txBody>
      </p:sp>
      <p:sp>
        <p:nvSpPr>
          <p:cNvPr id="101" name="Espace réservé du texte 100">
            <a:extLst>
              <a:ext uri="{FF2B5EF4-FFF2-40B4-BE49-F238E27FC236}">
                <a16:creationId xmlns:a16="http://schemas.microsoft.com/office/drawing/2014/main" id="{ABD216DF-5298-4C30-B2E2-A8E79EE9AD99}"/>
              </a:ext>
            </a:extLst>
          </p:cNvPr>
          <p:cNvSpPr>
            <a:spLocks noGrp="1"/>
          </p:cNvSpPr>
          <p:nvPr>
            <p:ph type="body" sz="quarter" idx="53"/>
          </p:nvPr>
        </p:nvSpPr>
        <p:spPr/>
        <p:txBody>
          <a:bodyPr/>
          <a:lstStyle/>
          <a:p>
            <a:endParaRPr lang="fr-FR"/>
          </a:p>
        </p:txBody>
      </p:sp>
      <p:sp>
        <p:nvSpPr>
          <p:cNvPr id="102" name="Espace réservé du texte 101">
            <a:extLst>
              <a:ext uri="{FF2B5EF4-FFF2-40B4-BE49-F238E27FC236}">
                <a16:creationId xmlns:a16="http://schemas.microsoft.com/office/drawing/2014/main" id="{718CFC1C-5C99-4C72-BFEB-7667B35D9862}"/>
              </a:ext>
            </a:extLst>
          </p:cNvPr>
          <p:cNvSpPr>
            <a:spLocks noGrp="1"/>
          </p:cNvSpPr>
          <p:nvPr>
            <p:ph type="body" sz="quarter" idx="54"/>
          </p:nvPr>
        </p:nvSpPr>
        <p:spPr/>
        <p:txBody>
          <a:bodyPr/>
          <a:lstStyle/>
          <a:p>
            <a:endParaRPr lang="fr-FR"/>
          </a:p>
        </p:txBody>
      </p:sp>
      <p:sp>
        <p:nvSpPr>
          <p:cNvPr id="103" name="Espace réservé du texte 102">
            <a:extLst>
              <a:ext uri="{FF2B5EF4-FFF2-40B4-BE49-F238E27FC236}">
                <a16:creationId xmlns:a16="http://schemas.microsoft.com/office/drawing/2014/main" id="{BED66B4E-708A-4BA7-908C-75F75972639B}"/>
              </a:ext>
            </a:extLst>
          </p:cNvPr>
          <p:cNvSpPr>
            <a:spLocks noGrp="1"/>
          </p:cNvSpPr>
          <p:nvPr>
            <p:ph type="body" sz="quarter" idx="55"/>
          </p:nvPr>
        </p:nvSpPr>
        <p:spPr/>
        <p:txBody>
          <a:bodyPr/>
          <a:lstStyle/>
          <a:p>
            <a:endParaRPr lang="fr-FR"/>
          </a:p>
        </p:txBody>
      </p:sp>
      <p:sp>
        <p:nvSpPr>
          <p:cNvPr id="104" name="Espace réservé du texte 103">
            <a:extLst>
              <a:ext uri="{FF2B5EF4-FFF2-40B4-BE49-F238E27FC236}">
                <a16:creationId xmlns:a16="http://schemas.microsoft.com/office/drawing/2014/main" id="{947E37ED-2C93-4391-9ADF-7E7D5913A0F8}"/>
              </a:ext>
            </a:extLst>
          </p:cNvPr>
          <p:cNvSpPr>
            <a:spLocks noGrp="1"/>
          </p:cNvSpPr>
          <p:nvPr>
            <p:ph type="body" sz="quarter" idx="56"/>
          </p:nvPr>
        </p:nvSpPr>
        <p:spPr/>
        <p:txBody>
          <a:bodyPr/>
          <a:lstStyle/>
          <a:p>
            <a:endParaRPr lang="fr-FR"/>
          </a:p>
        </p:txBody>
      </p:sp>
      <p:sp>
        <p:nvSpPr>
          <p:cNvPr id="105" name="Espace réservé du texte 104">
            <a:extLst>
              <a:ext uri="{FF2B5EF4-FFF2-40B4-BE49-F238E27FC236}">
                <a16:creationId xmlns:a16="http://schemas.microsoft.com/office/drawing/2014/main" id="{6157A0BD-0B1A-4425-909A-AB67AC0E39BA}"/>
              </a:ext>
            </a:extLst>
          </p:cNvPr>
          <p:cNvSpPr>
            <a:spLocks noGrp="1"/>
          </p:cNvSpPr>
          <p:nvPr>
            <p:ph type="body" sz="quarter" idx="57"/>
          </p:nvPr>
        </p:nvSpPr>
        <p:spPr/>
        <p:txBody>
          <a:bodyPr/>
          <a:lstStyle/>
          <a:p>
            <a:endParaRPr lang="fr-FR"/>
          </a:p>
        </p:txBody>
      </p:sp>
      <p:sp>
        <p:nvSpPr>
          <p:cNvPr id="106" name="Espace réservé du texte 105">
            <a:extLst>
              <a:ext uri="{FF2B5EF4-FFF2-40B4-BE49-F238E27FC236}">
                <a16:creationId xmlns:a16="http://schemas.microsoft.com/office/drawing/2014/main" id="{244F4384-C033-4DFB-BB54-C2B0B8B95986}"/>
              </a:ext>
            </a:extLst>
          </p:cNvPr>
          <p:cNvSpPr>
            <a:spLocks noGrp="1"/>
          </p:cNvSpPr>
          <p:nvPr>
            <p:ph type="body" sz="quarter" idx="58"/>
          </p:nvPr>
        </p:nvSpPr>
        <p:spPr/>
        <p:txBody>
          <a:bodyPr/>
          <a:lstStyle/>
          <a:p>
            <a:endParaRPr lang="fr-FR"/>
          </a:p>
        </p:txBody>
      </p:sp>
      <p:sp>
        <p:nvSpPr>
          <p:cNvPr id="107" name="Espace réservé du texte 106">
            <a:extLst>
              <a:ext uri="{FF2B5EF4-FFF2-40B4-BE49-F238E27FC236}">
                <a16:creationId xmlns:a16="http://schemas.microsoft.com/office/drawing/2014/main" id="{483B2FC8-821B-49F6-9673-FFFC78E95B09}"/>
              </a:ext>
            </a:extLst>
          </p:cNvPr>
          <p:cNvSpPr>
            <a:spLocks noGrp="1"/>
          </p:cNvSpPr>
          <p:nvPr>
            <p:ph type="body" sz="quarter" idx="59"/>
          </p:nvPr>
        </p:nvSpPr>
        <p:spPr/>
        <p:txBody>
          <a:bodyPr/>
          <a:lstStyle/>
          <a:p>
            <a:endParaRPr lang="fr-FR"/>
          </a:p>
        </p:txBody>
      </p:sp>
      <p:sp>
        <p:nvSpPr>
          <p:cNvPr id="108" name="Espace réservé du texte 107">
            <a:extLst>
              <a:ext uri="{FF2B5EF4-FFF2-40B4-BE49-F238E27FC236}">
                <a16:creationId xmlns:a16="http://schemas.microsoft.com/office/drawing/2014/main" id="{E3F36585-8348-4F6A-925B-8D0FA33F0242}"/>
              </a:ext>
            </a:extLst>
          </p:cNvPr>
          <p:cNvSpPr>
            <a:spLocks noGrp="1"/>
          </p:cNvSpPr>
          <p:nvPr>
            <p:ph type="body" sz="quarter" idx="60"/>
          </p:nvPr>
        </p:nvSpPr>
        <p:spPr/>
        <p:txBody>
          <a:bodyPr/>
          <a:lstStyle/>
          <a:p>
            <a:endParaRPr lang="fr-FR"/>
          </a:p>
        </p:txBody>
      </p:sp>
      <p:sp>
        <p:nvSpPr>
          <p:cNvPr id="109" name="Espace réservé du texte 108">
            <a:extLst>
              <a:ext uri="{FF2B5EF4-FFF2-40B4-BE49-F238E27FC236}">
                <a16:creationId xmlns:a16="http://schemas.microsoft.com/office/drawing/2014/main" id="{B754D153-03A2-4D74-A2AD-6CB37260F61F}"/>
              </a:ext>
            </a:extLst>
          </p:cNvPr>
          <p:cNvSpPr>
            <a:spLocks noGrp="1"/>
          </p:cNvSpPr>
          <p:nvPr>
            <p:ph type="body" sz="quarter" idx="61"/>
          </p:nvPr>
        </p:nvSpPr>
        <p:spPr/>
        <p:txBody>
          <a:bodyPr/>
          <a:lstStyle/>
          <a:p>
            <a:endParaRPr lang="fr-FR"/>
          </a:p>
        </p:txBody>
      </p:sp>
      <p:sp>
        <p:nvSpPr>
          <p:cNvPr id="110" name="Espace réservé du texte 109">
            <a:extLst>
              <a:ext uri="{FF2B5EF4-FFF2-40B4-BE49-F238E27FC236}">
                <a16:creationId xmlns:a16="http://schemas.microsoft.com/office/drawing/2014/main" id="{9540D42F-51A9-4AEB-BFB1-392F798290FE}"/>
              </a:ext>
            </a:extLst>
          </p:cNvPr>
          <p:cNvSpPr>
            <a:spLocks noGrp="1"/>
          </p:cNvSpPr>
          <p:nvPr>
            <p:ph type="body" sz="quarter" idx="62"/>
          </p:nvPr>
        </p:nvSpPr>
        <p:spPr/>
        <p:txBody>
          <a:bodyPr/>
          <a:lstStyle/>
          <a:p>
            <a:endParaRPr lang="fr-FR"/>
          </a:p>
        </p:txBody>
      </p:sp>
      <p:sp>
        <p:nvSpPr>
          <p:cNvPr id="111" name="Espace réservé du texte 110">
            <a:extLst>
              <a:ext uri="{FF2B5EF4-FFF2-40B4-BE49-F238E27FC236}">
                <a16:creationId xmlns:a16="http://schemas.microsoft.com/office/drawing/2014/main" id="{D24167C3-3CB0-40B4-A6CA-F71B63B96E9C}"/>
              </a:ext>
            </a:extLst>
          </p:cNvPr>
          <p:cNvSpPr>
            <a:spLocks noGrp="1"/>
          </p:cNvSpPr>
          <p:nvPr>
            <p:ph type="body" sz="quarter" idx="63"/>
          </p:nvPr>
        </p:nvSpPr>
        <p:spPr/>
        <p:txBody>
          <a:bodyPr/>
          <a:lstStyle/>
          <a:p>
            <a:endParaRPr lang="fr-FR"/>
          </a:p>
        </p:txBody>
      </p:sp>
      <p:sp>
        <p:nvSpPr>
          <p:cNvPr id="112" name="Espace réservé du texte 111">
            <a:extLst>
              <a:ext uri="{FF2B5EF4-FFF2-40B4-BE49-F238E27FC236}">
                <a16:creationId xmlns:a16="http://schemas.microsoft.com/office/drawing/2014/main" id="{280CB09B-389E-4545-9D25-9E1CB281FD0E}"/>
              </a:ext>
            </a:extLst>
          </p:cNvPr>
          <p:cNvSpPr>
            <a:spLocks noGrp="1"/>
          </p:cNvSpPr>
          <p:nvPr>
            <p:ph type="body" sz="quarter" idx="64"/>
          </p:nvPr>
        </p:nvSpPr>
        <p:spPr/>
        <p:txBody>
          <a:bodyPr/>
          <a:lstStyle/>
          <a:p>
            <a:endParaRPr lang="fr-FR"/>
          </a:p>
        </p:txBody>
      </p:sp>
      <p:sp>
        <p:nvSpPr>
          <p:cNvPr id="113" name="Espace réservé du texte 112">
            <a:extLst>
              <a:ext uri="{FF2B5EF4-FFF2-40B4-BE49-F238E27FC236}">
                <a16:creationId xmlns:a16="http://schemas.microsoft.com/office/drawing/2014/main" id="{1D916879-1EB7-48D1-BA40-860CB8218356}"/>
              </a:ext>
            </a:extLst>
          </p:cNvPr>
          <p:cNvSpPr>
            <a:spLocks noGrp="1"/>
          </p:cNvSpPr>
          <p:nvPr>
            <p:ph type="body" sz="quarter" idx="65"/>
          </p:nvPr>
        </p:nvSpPr>
        <p:spPr/>
        <p:txBody>
          <a:bodyPr/>
          <a:lstStyle/>
          <a:p>
            <a:endParaRPr lang="fr-FR"/>
          </a:p>
        </p:txBody>
      </p:sp>
      <p:sp>
        <p:nvSpPr>
          <p:cNvPr id="114" name="Espace réservé du texte 113">
            <a:extLst>
              <a:ext uri="{FF2B5EF4-FFF2-40B4-BE49-F238E27FC236}">
                <a16:creationId xmlns:a16="http://schemas.microsoft.com/office/drawing/2014/main" id="{2BEB99EB-9C81-4B09-B31E-EBD440721716}"/>
              </a:ext>
            </a:extLst>
          </p:cNvPr>
          <p:cNvSpPr>
            <a:spLocks noGrp="1"/>
          </p:cNvSpPr>
          <p:nvPr>
            <p:ph type="body" sz="quarter" idx="66"/>
          </p:nvPr>
        </p:nvSpPr>
        <p:spPr/>
        <p:txBody>
          <a:bodyPr/>
          <a:lstStyle/>
          <a:p>
            <a:endParaRPr lang="fr-FR"/>
          </a:p>
        </p:txBody>
      </p:sp>
      <p:sp>
        <p:nvSpPr>
          <p:cNvPr id="115" name="Espace réservé du texte 114">
            <a:extLst>
              <a:ext uri="{FF2B5EF4-FFF2-40B4-BE49-F238E27FC236}">
                <a16:creationId xmlns:a16="http://schemas.microsoft.com/office/drawing/2014/main" id="{3C652C0D-B499-4645-8B8B-B6F2B68917D2}"/>
              </a:ext>
            </a:extLst>
          </p:cNvPr>
          <p:cNvSpPr>
            <a:spLocks noGrp="1"/>
          </p:cNvSpPr>
          <p:nvPr>
            <p:ph type="body" sz="quarter" idx="67"/>
          </p:nvPr>
        </p:nvSpPr>
        <p:spPr/>
        <p:txBody>
          <a:bodyPr/>
          <a:lstStyle/>
          <a:p>
            <a:endParaRPr lang="fr-FR"/>
          </a:p>
        </p:txBody>
      </p:sp>
      <p:sp>
        <p:nvSpPr>
          <p:cNvPr id="116" name="Espace réservé du texte 115">
            <a:extLst>
              <a:ext uri="{FF2B5EF4-FFF2-40B4-BE49-F238E27FC236}">
                <a16:creationId xmlns:a16="http://schemas.microsoft.com/office/drawing/2014/main" id="{B0278CF4-80DF-48D3-B12A-382E819BBE46}"/>
              </a:ext>
            </a:extLst>
          </p:cNvPr>
          <p:cNvSpPr>
            <a:spLocks noGrp="1"/>
          </p:cNvSpPr>
          <p:nvPr>
            <p:ph type="body" sz="quarter" idx="68"/>
          </p:nvPr>
        </p:nvSpPr>
        <p:spPr/>
        <p:txBody>
          <a:bodyPr/>
          <a:lstStyle/>
          <a:p>
            <a:endParaRPr lang="fr-FR"/>
          </a:p>
        </p:txBody>
      </p:sp>
      <p:sp>
        <p:nvSpPr>
          <p:cNvPr id="117" name="Espace réservé du texte 116">
            <a:extLst>
              <a:ext uri="{FF2B5EF4-FFF2-40B4-BE49-F238E27FC236}">
                <a16:creationId xmlns:a16="http://schemas.microsoft.com/office/drawing/2014/main" id="{7F67B401-4A25-487B-98D6-258F5688C893}"/>
              </a:ext>
            </a:extLst>
          </p:cNvPr>
          <p:cNvSpPr>
            <a:spLocks noGrp="1"/>
          </p:cNvSpPr>
          <p:nvPr>
            <p:ph type="body" sz="quarter" idx="69"/>
          </p:nvPr>
        </p:nvSpPr>
        <p:spPr/>
        <p:txBody>
          <a:bodyPr/>
          <a:lstStyle/>
          <a:p>
            <a:endParaRPr lang="fr-FR"/>
          </a:p>
        </p:txBody>
      </p:sp>
      <p:sp>
        <p:nvSpPr>
          <p:cNvPr id="118" name="Espace réservé du texte 117">
            <a:extLst>
              <a:ext uri="{FF2B5EF4-FFF2-40B4-BE49-F238E27FC236}">
                <a16:creationId xmlns:a16="http://schemas.microsoft.com/office/drawing/2014/main" id="{F838342A-77B7-4770-A5B6-4A2B5F4D2FBC}"/>
              </a:ext>
            </a:extLst>
          </p:cNvPr>
          <p:cNvSpPr>
            <a:spLocks noGrp="1"/>
          </p:cNvSpPr>
          <p:nvPr>
            <p:ph type="body" sz="quarter" idx="70"/>
          </p:nvPr>
        </p:nvSpPr>
        <p:spPr/>
        <p:txBody>
          <a:bodyPr/>
          <a:lstStyle/>
          <a:p>
            <a:endParaRPr lang="fr-FR"/>
          </a:p>
        </p:txBody>
      </p:sp>
      <p:sp>
        <p:nvSpPr>
          <p:cNvPr id="119" name="Espace réservé du texte 118">
            <a:extLst>
              <a:ext uri="{FF2B5EF4-FFF2-40B4-BE49-F238E27FC236}">
                <a16:creationId xmlns:a16="http://schemas.microsoft.com/office/drawing/2014/main" id="{8941F217-7AFF-4118-B92A-02E649721AA6}"/>
              </a:ext>
            </a:extLst>
          </p:cNvPr>
          <p:cNvSpPr>
            <a:spLocks noGrp="1"/>
          </p:cNvSpPr>
          <p:nvPr>
            <p:ph type="body" sz="quarter" idx="71"/>
          </p:nvPr>
        </p:nvSpPr>
        <p:spPr/>
        <p:txBody>
          <a:bodyPr/>
          <a:lstStyle/>
          <a:p>
            <a:endParaRPr lang="fr-FR"/>
          </a:p>
        </p:txBody>
      </p:sp>
      <p:sp>
        <p:nvSpPr>
          <p:cNvPr id="120" name="Espace réservé du texte 119">
            <a:extLst>
              <a:ext uri="{FF2B5EF4-FFF2-40B4-BE49-F238E27FC236}">
                <a16:creationId xmlns:a16="http://schemas.microsoft.com/office/drawing/2014/main" id="{E3F880C4-0FC3-401A-985E-557CCB89DF07}"/>
              </a:ext>
            </a:extLst>
          </p:cNvPr>
          <p:cNvSpPr>
            <a:spLocks noGrp="1"/>
          </p:cNvSpPr>
          <p:nvPr>
            <p:ph type="body" sz="quarter" idx="72"/>
          </p:nvPr>
        </p:nvSpPr>
        <p:spPr/>
        <p:txBody>
          <a:bodyPr/>
          <a:lstStyle/>
          <a:p>
            <a:endParaRPr lang="fr-FR"/>
          </a:p>
        </p:txBody>
      </p:sp>
      <p:sp>
        <p:nvSpPr>
          <p:cNvPr id="121" name="Espace réservé du texte 120">
            <a:extLst>
              <a:ext uri="{FF2B5EF4-FFF2-40B4-BE49-F238E27FC236}">
                <a16:creationId xmlns:a16="http://schemas.microsoft.com/office/drawing/2014/main" id="{BFC695D0-000D-49C5-ADB3-5B294333AC31}"/>
              </a:ext>
            </a:extLst>
          </p:cNvPr>
          <p:cNvSpPr>
            <a:spLocks noGrp="1"/>
          </p:cNvSpPr>
          <p:nvPr>
            <p:ph type="body" sz="quarter" idx="73"/>
          </p:nvPr>
        </p:nvSpPr>
        <p:spPr/>
        <p:txBody>
          <a:bodyPr/>
          <a:lstStyle/>
          <a:p>
            <a:endParaRPr lang="fr-FR"/>
          </a:p>
        </p:txBody>
      </p:sp>
      <p:sp>
        <p:nvSpPr>
          <p:cNvPr id="122" name="Espace réservé du texte 121">
            <a:extLst>
              <a:ext uri="{FF2B5EF4-FFF2-40B4-BE49-F238E27FC236}">
                <a16:creationId xmlns:a16="http://schemas.microsoft.com/office/drawing/2014/main" id="{CADA742D-80D2-4FA7-86BF-FEAE611E011F}"/>
              </a:ext>
            </a:extLst>
          </p:cNvPr>
          <p:cNvSpPr>
            <a:spLocks noGrp="1"/>
          </p:cNvSpPr>
          <p:nvPr>
            <p:ph type="body" sz="quarter" idx="74"/>
          </p:nvPr>
        </p:nvSpPr>
        <p:spPr/>
        <p:txBody>
          <a:bodyPr/>
          <a:lstStyle/>
          <a:p>
            <a:endParaRPr lang="fr-FR"/>
          </a:p>
        </p:txBody>
      </p:sp>
      <p:sp>
        <p:nvSpPr>
          <p:cNvPr id="123" name="Espace réservé du texte 122">
            <a:extLst>
              <a:ext uri="{FF2B5EF4-FFF2-40B4-BE49-F238E27FC236}">
                <a16:creationId xmlns:a16="http://schemas.microsoft.com/office/drawing/2014/main" id="{3C01ACDC-C781-4E18-AAA8-E590098E96FE}"/>
              </a:ext>
            </a:extLst>
          </p:cNvPr>
          <p:cNvSpPr>
            <a:spLocks noGrp="1"/>
          </p:cNvSpPr>
          <p:nvPr>
            <p:ph type="body" sz="quarter" idx="75"/>
          </p:nvPr>
        </p:nvSpPr>
        <p:spPr/>
        <p:txBody>
          <a:bodyPr/>
          <a:lstStyle/>
          <a:p>
            <a:endParaRPr lang="fr-FR"/>
          </a:p>
        </p:txBody>
      </p:sp>
      <p:sp>
        <p:nvSpPr>
          <p:cNvPr id="124" name="Espace réservé du texte 123">
            <a:extLst>
              <a:ext uri="{FF2B5EF4-FFF2-40B4-BE49-F238E27FC236}">
                <a16:creationId xmlns:a16="http://schemas.microsoft.com/office/drawing/2014/main" id="{55745D6F-8B3E-4F45-B677-E6839F7AB94A}"/>
              </a:ext>
            </a:extLst>
          </p:cNvPr>
          <p:cNvSpPr>
            <a:spLocks noGrp="1"/>
          </p:cNvSpPr>
          <p:nvPr>
            <p:ph type="body" sz="quarter" idx="76"/>
          </p:nvPr>
        </p:nvSpPr>
        <p:spPr/>
        <p:txBody>
          <a:bodyPr/>
          <a:lstStyle/>
          <a:p>
            <a:endParaRPr lang="fr-FR"/>
          </a:p>
        </p:txBody>
      </p:sp>
      <p:sp>
        <p:nvSpPr>
          <p:cNvPr id="125" name="Espace réservé du texte 124">
            <a:extLst>
              <a:ext uri="{FF2B5EF4-FFF2-40B4-BE49-F238E27FC236}">
                <a16:creationId xmlns:a16="http://schemas.microsoft.com/office/drawing/2014/main" id="{9D137E11-A210-4DE3-9985-26CFECFC7F17}"/>
              </a:ext>
            </a:extLst>
          </p:cNvPr>
          <p:cNvSpPr>
            <a:spLocks noGrp="1"/>
          </p:cNvSpPr>
          <p:nvPr>
            <p:ph type="body" sz="quarter" idx="77"/>
          </p:nvPr>
        </p:nvSpPr>
        <p:spPr/>
        <p:txBody>
          <a:bodyPr/>
          <a:lstStyle/>
          <a:p>
            <a:endParaRPr lang="fr-FR"/>
          </a:p>
        </p:txBody>
      </p:sp>
      <p:sp>
        <p:nvSpPr>
          <p:cNvPr id="126" name="Espace réservé du texte 125">
            <a:extLst>
              <a:ext uri="{FF2B5EF4-FFF2-40B4-BE49-F238E27FC236}">
                <a16:creationId xmlns:a16="http://schemas.microsoft.com/office/drawing/2014/main" id="{D4EA9D51-9647-4253-B51E-C72152B76377}"/>
              </a:ext>
            </a:extLst>
          </p:cNvPr>
          <p:cNvSpPr>
            <a:spLocks noGrp="1"/>
          </p:cNvSpPr>
          <p:nvPr>
            <p:ph type="body" sz="quarter" idx="78"/>
          </p:nvPr>
        </p:nvSpPr>
        <p:spPr/>
        <p:txBody>
          <a:bodyPr/>
          <a:lstStyle/>
          <a:p>
            <a:endParaRPr lang="fr-FR"/>
          </a:p>
        </p:txBody>
      </p:sp>
      <p:sp>
        <p:nvSpPr>
          <p:cNvPr id="127" name="Espace réservé du texte 126">
            <a:extLst>
              <a:ext uri="{FF2B5EF4-FFF2-40B4-BE49-F238E27FC236}">
                <a16:creationId xmlns:a16="http://schemas.microsoft.com/office/drawing/2014/main" id="{3288C3E3-9D0E-469E-9938-2361C710F345}"/>
              </a:ext>
            </a:extLst>
          </p:cNvPr>
          <p:cNvSpPr>
            <a:spLocks noGrp="1"/>
          </p:cNvSpPr>
          <p:nvPr>
            <p:ph type="body" sz="quarter" idx="79"/>
          </p:nvPr>
        </p:nvSpPr>
        <p:spPr/>
        <p:txBody>
          <a:bodyPr/>
          <a:lstStyle/>
          <a:p>
            <a:endParaRPr lang="fr-FR"/>
          </a:p>
        </p:txBody>
      </p:sp>
      <p:sp>
        <p:nvSpPr>
          <p:cNvPr id="128" name="Espace réservé du texte 127">
            <a:extLst>
              <a:ext uri="{FF2B5EF4-FFF2-40B4-BE49-F238E27FC236}">
                <a16:creationId xmlns:a16="http://schemas.microsoft.com/office/drawing/2014/main" id="{CF70EE3C-12FE-48D9-9655-D3CC61131CE1}"/>
              </a:ext>
            </a:extLst>
          </p:cNvPr>
          <p:cNvSpPr>
            <a:spLocks noGrp="1"/>
          </p:cNvSpPr>
          <p:nvPr>
            <p:ph type="body" sz="quarter" idx="80"/>
          </p:nvPr>
        </p:nvSpPr>
        <p:spPr/>
        <p:txBody>
          <a:bodyPr/>
          <a:lstStyle/>
          <a:p>
            <a:endParaRPr lang="fr-FR"/>
          </a:p>
        </p:txBody>
      </p:sp>
      <p:sp>
        <p:nvSpPr>
          <p:cNvPr id="129" name="Espace réservé du texte 128">
            <a:extLst>
              <a:ext uri="{FF2B5EF4-FFF2-40B4-BE49-F238E27FC236}">
                <a16:creationId xmlns:a16="http://schemas.microsoft.com/office/drawing/2014/main" id="{92D7C915-0AEB-4465-947B-BC8575A70473}"/>
              </a:ext>
            </a:extLst>
          </p:cNvPr>
          <p:cNvSpPr>
            <a:spLocks noGrp="1"/>
          </p:cNvSpPr>
          <p:nvPr>
            <p:ph type="body" sz="quarter" idx="81"/>
          </p:nvPr>
        </p:nvSpPr>
        <p:spPr/>
        <p:txBody>
          <a:bodyPr/>
          <a:lstStyle/>
          <a:p>
            <a:endParaRPr lang="fr-FR"/>
          </a:p>
        </p:txBody>
      </p:sp>
      <p:sp>
        <p:nvSpPr>
          <p:cNvPr id="130" name="Espace réservé du texte 129">
            <a:extLst>
              <a:ext uri="{FF2B5EF4-FFF2-40B4-BE49-F238E27FC236}">
                <a16:creationId xmlns:a16="http://schemas.microsoft.com/office/drawing/2014/main" id="{0A998BDB-2282-43CD-AF47-F111DDE4B994}"/>
              </a:ext>
            </a:extLst>
          </p:cNvPr>
          <p:cNvSpPr>
            <a:spLocks noGrp="1"/>
          </p:cNvSpPr>
          <p:nvPr>
            <p:ph type="body" sz="quarter" idx="82"/>
          </p:nvPr>
        </p:nvSpPr>
        <p:spPr/>
        <p:txBody>
          <a:bodyPr/>
          <a:lstStyle/>
          <a:p>
            <a:endParaRPr lang="fr-FR"/>
          </a:p>
        </p:txBody>
      </p:sp>
      <p:sp>
        <p:nvSpPr>
          <p:cNvPr id="131" name="Espace réservé du texte 130">
            <a:extLst>
              <a:ext uri="{FF2B5EF4-FFF2-40B4-BE49-F238E27FC236}">
                <a16:creationId xmlns:a16="http://schemas.microsoft.com/office/drawing/2014/main" id="{4295AC5B-3026-4840-B057-8DFE6585B69D}"/>
              </a:ext>
            </a:extLst>
          </p:cNvPr>
          <p:cNvSpPr>
            <a:spLocks noGrp="1"/>
          </p:cNvSpPr>
          <p:nvPr>
            <p:ph type="body" sz="quarter" idx="83"/>
          </p:nvPr>
        </p:nvSpPr>
        <p:spPr/>
        <p:txBody>
          <a:bodyPr/>
          <a:lstStyle/>
          <a:p>
            <a:endParaRPr lang="fr-FR"/>
          </a:p>
        </p:txBody>
      </p:sp>
      <p:sp>
        <p:nvSpPr>
          <p:cNvPr id="132" name="Espace réservé du texte 131">
            <a:extLst>
              <a:ext uri="{FF2B5EF4-FFF2-40B4-BE49-F238E27FC236}">
                <a16:creationId xmlns:a16="http://schemas.microsoft.com/office/drawing/2014/main" id="{2B2D5ED9-C632-4F7C-8537-274644F45528}"/>
              </a:ext>
            </a:extLst>
          </p:cNvPr>
          <p:cNvSpPr>
            <a:spLocks noGrp="1"/>
          </p:cNvSpPr>
          <p:nvPr>
            <p:ph type="body" sz="quarter" idx="84"/>
          </p:nvPr>
        </p:nvSpPr>
        <p:spPr/>
        <p:txBody>
          <a:bodyPr/>
          <a:lstStyle/>
          <a:p>
            <a:endParaRPr lang="fr-FR"/>
          </a:p>
        </p:txBody>
      </p:sp>
      <p:sp>
        <p:nvSpPr>
          <p:cNvPr id="133" name="Espace réservé du texte 132">
            <a:extLst>
              <a:ext uri="{FF2B5EF4-FFF2-40B4-BE49-F238E27FC236}">
                <a16:creationId xmlns:a16="http://schemas.microsoft.com/office/drawing/2014/main" id="{0D037EBE-E721-4E1F-835C-52441F2C7D6A}"/>
              </a:ext>
            </a:extLst>
          </p:cNvPr>
          <p:cNvSpPr>
            <a:spLocks noGrp="1"/>
          </p:cNvSpPr>
          <p:nvPr>
            <p:ph type="body" sz="quarter" idx="85"/>
          </p:nvPr>
        </p:nvSpPr>
        <p:spPr/>
        <p:txBody>
          <a:bodyPr/>
          <a:lstStyle/>
          <a:p>
            <a:endParaRPr lang="fr-FR"/>
          </a:p>
        </p:txBody>
      </p:sp>
      <p:sp>
        <p:nvSpPr>
          <p:cNvPr id="134" name="Espace réservé du texte 133">
            <a:extLst>
              <a:ext uri="{FF2B5EF4-FFF2-40B4-BE49-F238E27FC236}">
                <a16:creationId xmlns:a16="http://schemas.microsoft.com/office/drawing/2014/main" id="{041B2AC8-E339-4290-A2CE-94E18008442A}"/>
              </a:ext>
            </a:extLst>
          </p:cNvPr>
          <p:cNvSpPr>
            <a:spLocks noGrp="1"/>
          </p:cNvSpPr>
          <p:nvPr>
            <p:ph type="body" sz="quarter" idx="86"/>
          </p:nvPr>
        </p:nvSpPr>
        <p:spPr/>
        <p:txBody>
          <a:bodyPr/>
          <a:lstStyle/>
          <a:p>
            <a:endParaRPr lang="fr-FR"/>
          </a:p>
        </p:txBody>
      </p:sp>
      <p:sp>
        <p:nvSpPr>
          <p:cNvPr id="135" name="Espace réservé du texte 134">
            <a:extLst>
              <a:ext uri="{FF2B5EF4-FFF2-40B4-BE49-F238E27FC236}">
                <a16:creationId xmlns:a16="http://schemas.microsoft.com/office/drawing/2014/main" id="{4C3C92CF-EACD-40CB-ACD4-E471B4C188E0}"/>
              </a:ext>
            </a:extLst>
          </p:cNvPr>
          <p:cNvSpPr>
            <a:spLocks noGrp="1"/>
          </p:cNvSpPr>
          <p:nvPr>
            <p:ph type="body" sz="quarter" idx="87"/>
          </p:nvPr>
        </p:nvSpPr>
        <p:spPr/>
        <p:txBody>
          <a:bodyPr/>
          <a:lstStyle/>
          <a:p>
            <a:endParaRPr lang="fr-FR"/>
          </a:p>
        </p:txBody>
      </p:sp>
      <p:sp>
        <p:nvSpPr>
          <p:cNvPr id="136" name="Espace réservé du texte 135">
            <a:extLst>
              <a:ext uri="{FF2B5EF4-FFF2-40B4-BE49-F238E27FC236}">
                <a16:creationId xmlns:a16="http://schemas.microsoft.com/office/drawing/2014/main" id="{ED203FE7-ECB9-4F1E-9FF1-F6A9724100CF}"/>
              </a:ext>
            </a:extLst>
          </p:cNvPr>
          <p:cNvSpPr>
            <a:spLocks noGrp="1"/>
          </p:cNvSpPr>
          <p:nvPr>
            <p:ph type="body" sz="quarter" idx="88"/>
          </p:nvPr>
        </p:nvSpPr>
        <p:spPr/>
        <p:txBody>
          <a:bodyPr/>
          <a:lstStyle/>
          <a:p>
            <a:endParaRPr lang="fr-FR"/>
          </a:p>
        </p:txBody>
      </p:sp>
      <p:sp>
        <p:nvSpPr>
          <p:cNvPr id="137" name="Espace réservé du texte 136">
            <a:extLst>
              <a:ext uri="{FF2B5EF4-FFF2-40B4-BE49-F238E27FC236}">
                <a16:creationId xmlns:a16="http://schemas.microsoft.com/office/drawing/2014/main" id="{244E1040-E13E-43E8-B5F2-FC48729D6EEA}"/>
              </a:ext>
            </a:extLst>
          </p:cNvPr>
          <p:cNvSpPr>
            <a:spLocks noGrp="1"/>
          </p:cNvSpPr>
          <p:nvPr>
            <p:ph type="body" sz="quarter" idx="89"/>
          </p:nvPr>
        </p:nvSpPr>
        <p:spPr/>
        <p:txBody>
          <a:bodyPr/>
          <a:lstStyle/>
          <a:p>
            <a:endParaRPr lang="fr-FR"/>
          </a:p>
        </p:txBody>
      </p:sp>
      <p:sp>
        <p:nvSpPr>
          <p:cNvPr id="138" name="Espace réservé du texte 137">
            <a:extLst>
              <a:ext uri="{FF2B5EF4-FFF2-40B4-BE49-F238E27FC236}">
                <a16:creationId xmlns:a16="http://schemas.microsoft.com/office/drawing/2014/main" id="{106EB29B-6C6D-4B2F-B87E-E877F6312672}"/>
              </a:ext>
            </a:extLst>
          </p:cNvPr>
          <p:cNvSpPr>
            <a:spLocks noGrp="1"/>
          </p:cNvSpPr>
          <p:nvPr>
            <p:ph type="body" sz="quarter" idx="90"/>
          </p:nvPr>
        </p:nvSpPr>
        <p:spPr/>
        <p:txBody>
          <a:bodyPr/>
          <a:lstStyle/>
          <a:p>
            <a:endParaRPr lang="fr-FR"/>
          </a:p>
        </p:txBody>
      </p:sp>
      <p:sp>
        <p:nvSpPr>
          <p:cNvPr id="139" name="Espace réservé du texte 138">
            <a:extLst>
              <a:ext uri="{FF2B5EF4-FFF2-40B4-BE49-F238E27FC236}">
                <a16:creationId xmlns:a16="http://schemas.microsoft.com/office/drawing/2014/main" id="{7ED20F30-1BEC-4C95-B200-73CB064C9E02}"/>
              </a:ext>
            </a:extLst>
          </p:cNvPr>
          <p:cNvSpPr>
            <a:spLocks noGrp="1"/>
          </p:cNvSpPr>
          <p:nvPr>
            <p:ph type="body" sz="quarter" idx="91"/>
          </p:nvPr>
        </p:nvSpPr>
        <p:spPr/>
        <p:txBody>
          <a:bodyPr/>
          <a:lstStyle/>
          <a:p>
            <a:endParaRPr lang="fr-FR"/>
          </a:p>
        </p:txBody>
      </p:sp>
      <p:sp>
        <p:nvSpPr>
          <p:cNvPr id="140" name="Espace réservé du texte 139">
            <a:extLst>
              <a:ext uri="{FF2B5EF4-FFF2-40B4-BE49-F238E27FC236}">
                <a16:creationId xmlns:a16="http://schemas.microsoft.com/office/drawing/2014/main" id="{04D9BC75-04CF-4CE9-9743-31E8FEBE15AF}"/>
              </a:ext>
            </a:extLst>
          </p:cNvPr>
          <p:cNvSpPr>
            <a:spLocks noGrp="1"/>
          </p:cNvSpPr>
          <p:nvPr>
            <p:ph type="body" sz="quarter" idx="92"/>
          </p:nvPr>
        </p:nvSpPr>
        <p:spPr/>
        <p:txBody>
          <a:bodyPr/>
          <a:lstStyle/>
          <a:p>
            <a:endParaRPr lang="fr-FR"/>
          </a:p>
        </p:txBody>
      </p:sp>
      <p:sp>
        <p:nvSpPr>
          <p:cNvPr id="141" name="Espace réservé du texte 140">
            <a:extLst>
              <a:ext uri="{FF2B5EF4-FFF2-40B4-BE49-F238E27FC236}">
                <a16:creationId xmlns:a16="http://schemas.microsoft.com/office/drawing/2014/main" id="{A61922F2-1D5A-4696-A67D-273CF9C4168F}"/>
              </a:ext>
            </a:extLst>
          </p:cNvPr>
          <p:cNvSpPr>
            <a:spLocks noGrp="1"/>
          </p:cNvSpPr>
          <p:nvPr>
            <p:ph type="body" sz="quarter" idx="93"/>
          </p:nvPr>
        </p:nvSpPr>
        <p:spPr/>
        <p:txBody>
          <a:bodyPr/>
          <a:lstStyle/>
          <a:p>
            <a:endParaRPr lang="fr-FR"/>
          </a:p>
        </p:txBody>
      </p:sp>
      <p:sp>
        <p:nvSpPr>
          <p:cNvPr id="142" name="Espace réservé du texte 141">
            <a:extLst>
              <a:ext uri="{FF2B5EF4-FFF2-40B4-BE49-F238E27FC236}">
                <a16:creationId xmlns:a16="http://schemas.microsoft.com/office/drawing/2014/main" id="{A576D2BD-D457-4539-85ED-92AF8A67FA3A}"/>
              </a:ext>
            </a:extLst>
          </p:cNvPr>
          <p:cNvSpPr>
            <a:spLocks noGrp="1"/>
          </p:cNvSpPr>
          <p:nvPr>
            <p:ph type="body" sz="quarter" idx="94"/>
          </p:nvPr>
        </p:nvSpPr>
        <p:spPr/>
        <p:txBody>
          <a:bodyPr/>
          <a:lstStyle/>
          <a:p>
            <a:endParaRPr lang="fr-FR"/>
          </a:p>
        </p:txBody>
      </p:sp>
      <p:sp>
        <p:nvSpPr>
          <p:cNvPr id="143" name="Espace réservé du texte 142">
            <a:extLst>
              <a:ext uri="{FF2B5EF4-FFF2-40B4-BE49-F238E27FC236}">
                <a16:creationId xmlns:a16="http://schemas.microsoft.com/office/drawing/2014/main" id="{4909FF37-25AD-41F2-94DB-641CFAFB8B2F}"/>
              </a:ext>
            </a:extLst>
          </p:cNvPr>
          <p:cNvSpPr>
            <a:spLocks noGrp="1"/>
          </p:cNvSpPr>
          <p:nvPr>
            <p:ph type="body" sz="quarter" idx="95"/>
          </p:nvPr>
        </p:nvSpPr>
        <p:spPr/>
        <p:txBody>
          <a:bodyPr/>
          <a:lstStyle/>
          <a:p>
            <a:endParaRPr lang="fr-FR"/>
          </a:p>
        </p:txBody>
      </p:sp>
      <p:sp>
        <p:nvSpPr>
          <p:cNvPr id="144" name="Espace réservé du texte 143">
            <a:extLst>
              <a:ext uri="{FF2B5EF4-FFF2-40B4-BE49-F238E27FC236}">
                <a16:creationId xmlns:a16="http://schemas.microsoft.com/office/drawing/2014/main" id="{562ADC37-6EB7-4B35-B48E-5E6E14777390}"/>
              </a:ext>
            </a:extLst>
          </p:cNvPr>
          <p:cNvSpPr>
            <a:spLocks noGrp="1"/>
          </p:cNvSpPr>
          <p:nvPr>
            <p:ph type="body" sz="quarter" idx="96"/>
          </p:nvPr>
        </p:nvSpPr>
        <p:spPr/>
        <p:txBody>
          <a:bodyPr/>
          <a:lstStyle/>
          <a:p>
            <a:endParaRPr lang="fr-FR"/>
          </a:p>
        </p:txBody>
      </p:sp>
      <p:sp>
        <p:nvSpPr>
          <p:cNvPr id="145" name="Espace réservé du texte 144">
            <a:extLst>
              <a:ext uri="{FF2B5EF4-FFF2-40B4-BE49-F238E27FC236}">
                <a16:creationId xmlns:a16="http://schemas.microsoft.com/office/drawing/2014/main" id="{2FB021B8-C5F5-4BF7-A411-39AD9D243C89}"/>
              </a:ext>
            </a:extLst>
          </p:cNvPr>
          <p:cNvSpPr>
            <a:spLocks noGrp="1"/>
          </p:cNvSpPr>
          <p:nvPr>
            <p:ph type="body" sz="quarter" idx="97"/>
          </p:nvPr>
        </p:nvSpPr>
        <p:spPr/>
        <p:txBody>
          <a:bodyPr/>
          <a:lstStyle/>
          <a:p>
            <a:endParaRPr lang="fr-FR"/>
          </a:p>
        </p:txBody>
      </p:sp>
      <p:sp>
        <p:nvSpPr>
          <p:cNvPr id="146" name="Espace réservé du texte 145">
            <a:extLst>
              <a:ext uri="{FF2B5EF4-FFF2-40B4-BE49-F238E27FC236}">
                <a16:creationId xmlns:a16="http://schemas.microsoft.com/office/drawing/2014/main" id="{DD0BD60D-2702-471E-AEE3-4C187FED8E77}"/>
              </a:ext>
            </a:extLst>
          </p:cNvPr>
          <p:cNvSpPr>
            <a:spLocks noGrp="1"/>
          </p:cNvSpPr>
          <p:nvPr>
            <p:ph type="body" sz="quarter" idx="98"/>
          </p:nvPr>
        </p:nvSpPr>
        <p:spPr/>
        <p:txBody>
          <a:bodyPr/>
          <a:lstStyle/>
          <a:p>
            <a:endParaRPr lang="fr-FR"/>
          </a:p>
        </p:txBody>
      </p:sp>
      <p:sp>
        <p:nvSpPr>
          <p:cNvPr id="147" name="Espace réservé du texte 146">
            <a:extLst>
              <a:ext uri="{FF2B5EF4-FFF2-40B4-BE49-F238E27FC236}">
                <a16:creationId xmlns:a16="http://schemas.microsoft.com/office/drawing/2014/main" id="{309E94FC-4BA7-4602-AF65-4A5838810283}"/>
              </a:ext>
            </a:extLst>
          </p:cNvPr>
          <p:cNvSpPr>
            <a:spLocks noGrp="1"/>
          </p:cNvSpPr>
          <p:nvPr>
            <p:ph type="body" sz="quarter" idx="99"/>
          </p:nvPr>
        </p:nvSpPr>
        <p:spPr/>
        <p:txBody>
          <a:bodyPr/>
          <a:lstStyle/>
          <a:p>
            <a:endParaRPr lang="fr-FR"/>
          </a:p>
        </p:txBody>
      </p:sp>
    </p:spTree>
    <p:extLst>
      <p:ext uri="{BB962C8B-B14F-4D97-AF65-F5344CB8AC3E}">
        <p14:creationId xmlns:p14="http://schemas.microsoft.com/office/powerpoint/2010/main" val="5710434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12</a:t>
            </a:fld>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268314162"/>
              </p:ext>
            </p:extLst>
          </p:nvPr>
        </p:nvGraphicFramePr>
        <p:xfrm>
          <a:off x="1955260" y="898358"/>
          <a:ext cx="9957174" cy="5373903"/>
        </p:xfrm>
        <a:graphic>
          <a:graphicData uri="http://schemas.openxmlformats.org/drawingml/2006/table">
            <a:tbl>
              <a:tblPr>
                <a:tableStyleId>{5C22544A-7EE6-4342-B048-85BDC9FD1C3A}</a:tableStyleId>
              </a:tblPr>
              <a:tblGrid>
                <a:gridCol w="597174">
                  <a:extLst>
                    <a:ext uri="{9D8B030D-6E8A-4147-A177-3AD203B41FA5}">
                      <a16:colId xmlns:a16="http://schemas.microsoft.com/office/drawing/2014/main" val="1416941642"/>
                    </a:ext>
                  </a:extLst>
                </a:gridCol>
                <a:gridCol w="4680000">
                  <a:extLst>
                    <a:ext uri="{9D8B030D-6E8A-4147-A177-3AD203B41FA5}">
                      <a16:colId xmlns:a16="http://schemas.microsoft.com/office/drawing/2014/main" val="3852039997"/>
                    </a:ext>
                  </a:extLst>
                </a:gridCol>
                <a:gridCol w="4680000">
                  <a:extLst>
                    <a:ext uri="{9D8B030D-6E8A-4147-A177-3AD203B41FA5}">
                      <a16:colId xmlns:a16="http://schemas.microsoft.com/office/drawing/2014/main" val="2114944219"/>
                    </a:ext>
                  </a:extLst>
                </a:gridCol>
              </a:tblGrid>
              <a:tr h="162583">
                <a:tc>
                  <a:txBody>
                    <a:bodyPr/>
                    <a:lstStyle/>
                    <a:p>
                      <a:pPr algn="l" fontAlgn="ctr"/>
                      <a:endParaRPr lang="fr-FR" sz="500" b="0" i="0" u="none" strike="noStrike" dirty="0">
                        <a:solidFill>
                          <a:srgbClr val="000000"/>
                        </a:solidFill>
                        <a:effectLst/>
                        <a:latin typeface="Times New Roman" panose="02020603050405020304" pitchFamily="18" charset="0"/>
                      </a:endParaRPr>
                    </a:p>
                  </a:txBody>
                  <a:tcPr marL="6352" marR="6352" marT="6352" marB="0" anchor="ctr">
                    <a:solidFill>
                      <a:schemeClr val="bg1"/>
                    </a:solidFill>
                  </a:tcPr>
                </a:tc>
                <a:tc>
                  <a:txBody>
                    <a:bodyPr/>
                    <a:lstStyle/>
                    <a:p>
                      <a:pPr algn="ctr" fontAlgn="ctr"/>
                      <a:r>
                        <a:rPr lang="fr-FR" sz="1100" b="1" u="none" strike="noStrike" dirty="0">
                          <a:effectLst/>
                        </a:rPr>
                        <a:t>Attendus de fin de cycle 3</a:t>
                      </a:r>
                      <a:endParaRPr lang="fr-FR" sz="1100" b="1" i="0" u="none" strike="noStrike" dirty="0">
                        <a:solidFill>
                          <a:srgbClr val="000000"/>
                        </a:solidFill>
                        <a:effectLst/>
                        <a:latin typeface="Calibri" panose="020F0502020204030204" pitchFamily="34" charset="0"/>
                      </a:endParaRPr>
                    </a:p>
                  </a:txBody>
                  <a:tcPr marL="6352" marR="6352" marT="6352" marB="0" anchor="ctr">
                    <a:solidFill>
                      <a:schemeClr val="bg1"/>
                    </a:solidFill>
                  </a:tcPr>
                </a:tc>
                <a:tc>
                  <a:txBody>
                    <a:bodyPr/>
                    <a:lstStyle/>
                    <a:p>
                      <a:pPr algn="ctr" fontAlgn="ctr"/>
                      <a:r>
                        <a:rPr lang="fr-FR" sz="1100" b="1" u="none" strike="noStrike" dirty="0">
                          <a:effectLst/>
                        </a:rPr>
                        <a:t>Attendus de fin de cycle 4</a:t>
                      </a:r>
                      <a:endParaRPr lang="fr-FR" sz="1100" b="1" i="0" u="none" strike="noStrike" dirty="0">
                        <a:solidFill>
                          <a:srgbClr val="000000"/>
                        </a:solidFill>
                        <a:effectLst/>
                        <a:latin typeface="Calibri" panose="020F0502020204030204" pitchFamily="34" charset="0"/>
                      </a:endParaRPr>
                    </a:p>
                  </a:txBody>
                  <a:tcPr marL="6352" marR="6352" marT="6352" marB="0" anchor="ctr">
                    <a:solidFill>
                      <a:schemeClr val="bg1"/>
                    </a:solidFill>
                  </a:tcPr>
                </a:tc>
                <a:extLst>
                  <a:ext uri="{0D108BD9-81ED-4DB2-BD59-A6C34878D82A}">
                    <a16:rowId xmlns:a16="http://schemas.microsoft.com/office/drawing/2014/main" val="3314223205"/>
                  </a:ext>
                </a:extLst>
              </a:tr>
              <a:tr h="410330">
                <a:tc rowSpan="5">
                  <a:txBody>
                    <a:bodyPr/>
                    <a:lstStyle/>
                    <a:p>
                      <a:pPr algn="ctr" fontAlgn="t"/>
                      <a:r>
                        <a:rPr lang="fr-FR" sz="1000" b="1" u="none" strike="noStrike" dirty="0">
                          <a:effectLst/>
                        </a:rPr>
                        <a:t>C.A 1</a:t>
                      </a:r>
                      <a:endParaRPr lang="fr-FR" sz="1000" b="1" i="0" u="none" strike="noStrike" dirty="0">
                        <a:solidFill>
                          <a:srgbClr val="000000"/>
                        </a:solidFill>
                        <a:effectLst/>
                        <a:latin typeface="Times New Roman" panose="02020603050405020304" pitchFamily="18" charset="0"/>
                      </a:endParaRPr>
                    </a:p>
                  </a:txBody>
                  <a:tcPr marL="6352" marR="6352" marT="6352" marB="0" anchor="ctr">
                    <a:solidFill>
                      <a:srgbClr val="FFCDCD"/>
                    </a:solidFill>
                  </a:tcPr>
                </a:tc>
                <a:tc rowSpan="2">
                  <a:txBody>
                    <a:bodyPr/>
                    <a:lstStyle/>
                    <a:p>
                      <a:pPr algn="l" fontAlgn="ctr"/>
                      <a:r>
                        <a:rPr lang="fr-FR" sz="1000" b="1" u="none" strike="noStrike" dirty="0">
                          <a:effectLst/>
                        </a:rPr>
                        <a:t>1. </a:t>
                      </a:r>
                      <a:r>
                        <a:rPr lang="fr-FR" sz="1000" u="none" strike="noStrike" dirty="0">
                          <a:effectLst/>
                        </a:rPr>
                        <a:t>Réaliser des efforts et enchainer plusieurs actions motrices dans différentes familles pour aller plus vite, plus longtemps, plus haut, plus loin.</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tc>
                  <a:txBody>
                    <a:bodyPr/>
                    <a:lstStyle/>
                    <a:p>
                      <a:pPr algn="l" fontAlgn="ctr"/>
                      <a:r>
                        <a:rPr lang="fr-FR" sz="1000" b="1" u="none" strike="noStrike" dirty="0">
                          <a:effectLst/>
                        </a:rPr>
                        <a:t>1. </a:t>
                      </a:r>
                      <a:r>
                        <a:rPr lang="fr-FR" sz="1000" u="none" strike="noStrike" dirty="0">
                          <a:effectLst/>
                        </a:rPr>
                        <a:t>Gérer son effort, faire des choix pour réaliser la meilleure performance dans au moins deux familles athlétiques et/ou au moins de deux styles de nages.</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extLst>
                  <a:ext uri="{0D108BD9-81ED-4DB2-BD59-A6C34878D82A}">
                    <a16:rowId xmlns:a16="http://schemas.microsoft.com/office/drawing/2014/main" val="652134224"/>
                  </a:ext>
                </a:extLst>
              </a:tr>
              <a:tr h="255488">
                <a:tc vMerge="1">
                  <a:txBody>
                    <a:bodyPr/>
                    <a:lstStyle/>
                    <a:p>
                      <a:pPr algn="ctr" fontAlgn="t"/>
                      <a:endParaRPr lang="fr-FR" sz="500" b="1" i="0" u="none" strike="noStrike" dirty="0">
                        <a:solidFill>
                          <a:srgbClr val="000000"/>
                        </a:solidFill>
                        <a:effectLst/>
                        <a:latin typeface="Times New Roman" panose="02020603050405020304" pitchFamily="18" charset="0"/>
                      </a:endParaRPr>
                    </a:p>
                  </a:txBody>
                  <a:tcPr marL="6352" marR="6352" marT="6352" marB="0"/>
                </a:tc>
                <a:tc vMerge="1">
                  <a:txBody>
                    <a:bodyPr/>
                    <a:lstStyle/>
                    <a:p>
                      <a:endParaRPr lang="fr-FR"/>
                    </a:p>
                  </a:txBody>
                  <a:tcPr/>
                </a:tc>
                <a:tc>
                  <a:txBody>
                    <a:bodyPr/>
                    <a:lstStyle/>
                    <a:p>
                      <a:pPr algn="l" fontAlgn="ctr"/>
                      <a:r>
                        <a:rPr lang="fr-FR" sz="1000" b="1" u="none" strike="noStrike" dirty="0">
                          <a:effectLst/>
                        </a:rPr>
                        <a:t>2. </a:t>
                      </a:r>
                      <a:r>
                        <a:rPr lang="fr-FR" sz="1000" u="none" strike="noStrike" dirty="0">
                          <a:effectLst/>
                        </a:rPr>
                        <a:t>S’engager dans un programme de préparation individuel ou collectif.</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extLst>
                  <a:ext uri="{0D108BD9-81ED-4DB2-BD59-A6C34878D82A}">
                    <a16:rowId xmlns:a16="http://schemas.microsoft.com/office/drawing/2014/main" val="4195675839"/>
                  </a:ext>
                </a:extLst>
              </a:tr>
              <a:tr h="263231">
                <a:tc vMerge="1">
                  <a:txBody>
                    <a:bodyPr/>
                    <a:lstStyle/>
                    <a:p>
                      <a:pPr algn="ctr" fontAlgn="t"/>
                      <a:endParaRPr lang="fr-FR" sz="500" b="1" i="0" u="none" strike="noStrike" dirty="0">
                        <a:solidFill>
                          <a:srgbClr val="000000"/>
                        </a:solidFill>
                        <a:effectLst/>
                        <a:latin typeface="Times New Roman" panose="02020603050405020304" pitchFamily="18" charset="0"/>
                      </a:endParaRPr>
                    </a:p>
                  </a:txBody>
                  <a:tcPr marL="6352" marR="6352" marT="6352" marB="0"/>
                </a:tc>
                <a:tc>
                  <a:txBody>
                    <a:bodyPr/>
                    <a:lstStyle/>
                    <a:p>
                      <a:pPr algn="l" fontAlgn="ctr"/>
                      <a:r>
                        <a:rPr lang="fr-FR" sz="1000" b="1" u="none" strike="noStrike" dirty="0">
                          <a:effectLst/>
                        </a:rPr>
                        <a:t>2. </a:t>
                      </a:r>
                      <a:r>
                        <a:rPr lang="fr-FR" sz="1000" u="none" strike="noStrike" dirty="0">
                          <a:effectLst/>
                        </a:rPr>
                        <a:t>Combiner une course un saut un lancer pour faire la meilleure performance cumulée.</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tc>
                  <a:txBody>
                    <a:bodyPr/>
                    <a:lstStyle/>
                    <a:p>
                      <a:pPr algn="l" fontAlgn="ctr"/>
                      <a:r>
                        <a:rPr lang="fr-FR" sz="1000" b="1" u="none" strike="noStrike" dirty="0">
                          <a:effectLst/>
                        </a:rPr>
                        <a:t>3. </a:t>
                      </a:r>
                      <a:r>
                        <a:rPr lang="fr-FR" sz="1000" u="none" strike="noStrike" dirty="0">
                          <a:effectLst/>
                        </a:rPr>
                        <a:t>Planifier et réaliser une épreuve combinée.</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extLst>
                  <a:ext uri="{0D108BD9-81ED-4DB2-BD59-A6C34878D82A}">
                    <a16:rowId xmlns:a16="http://schemas.microsoft.com/office/drawing/2014/main" val="3706766329"/>
                  </a:ext>
                </a:extLst>
              </a:tr>
              <a:tr h="278714">
                <a:tc vMerge="1">
                  <a:txBody>
                    <a:bodyPr/>
                    <a:lstStyle/>
                    <a:p>
                      <a:pPr algn="l" fontAlgn="b"/>
                      <a:endParaRPr lang="fr-FR" sz="700" b="0" i="0" u="none" strike="noStrike" dirty="0">
                        <a:solidFill>
                          <a:srgbClr val="000000"/>
                        </a:solidFill>
                        <a:effectLst/>
                        <a:latin typeface="Calibri" panose="020F0502020204030204" pitchFamily="34" charset="0"/>
                      </a:endParaRPr>
                    </a:p>
                  </a:txBody>
                  <a:tcPr marL="6352" marR="6352" marT="6352" marB="0" anchor="b"/>
                </a:tc>
                <a:tc>
                  <a:txBody>
                    <a:bodyPr/>
                    <a:lstStyle/>
                    <a:p>
                      <a:pPr algn="l" fontAlgn="ctr"/>
                      <a:r>
                        <a:rPr lang="fr-FR" sz="1000" b="1" u="none" strike="noStrike" dirty="0">
                          <a:effectLst/>
                        </a:rPr>
                        <a:t>3. </a:t>
                      </a:r>
                      <a:r>
                        <a:rPr lang="fr-FR" sz="1000" u="none" strike="noStrike" dirty="0">
                          <a:effectLst/>
                        </a:rPr>
                        <a:t>Mesurer et quantifier les performances, les enregistrer, les comparer, les classer, les traduire en représentations graphiques.</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tc>
                  <a:txBody>
                    <a:bodyPr/>
                    <a:lstStyle/>
                    <a:p>
                      <a:pPr algn="l" fontAlgn="ctr"/>
                      <a:r>
                        <a:rPr lang="fr-FR" sz="1000" b="1" u="none" strike="noStrike" dirty="0">
                          <a:effectLst/>
                        </a:rPr>
                        <a:t>4.</a:t>
                      </a:r>
                      <a:r>
                        <a:rPr lang="fr-FR" sz="1000" u="none" strike="noStrike" dirty="0">
                          <a:effectLst/>
                        </a:rPr>
                        <a:t> S’échauffer avant un effort</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extLst>
                  <a:ext uri="{0D108BD9-81ED-4DB2-BD59-A6C34878D82A}">
                    <a16:rowId xmlns:a16="http://schemas.microsoft.com/office/drawing/2014/main" val="953680793"/>
                  </a:ext>
                </a:extLst>
              </a:tr>
              <a:tr h="379361">
                <a:tc vMerge="1">
                  <a:txBody>
                    <a:bodyPr/>
                    <a:lstStyle/>
                    <a:p>
                      <a:pPr algn="l" fontAlgn="t"/>
                      <a:endParaRPr lang="fr-FR" sz="500" b="0" i="0" u="none" strike="noStrike" dirty="0">
                        <a:solidFill>
                          <a:srgbClr val="000000"/>
                        </a:solidFill>
                        <a:effectLst/>
                        <a:latin typeface="Calibri" panose="020F0502020204030204" pitchFamily="34" charset="0"/>
                      </a:endParaRPr>
                    </a:p>
                  </a:txBody>
                  <a:tcPr marL="6352" marR="6352" marT="6352" marB="0"/>
                </a:tc>
                <a:tc>
                  <a:txBody>
                    <a:bodyPr/>
                    <a:lstStyle/>
                    <a:p>
                      <a:pPr algn="l" fontAlgn="ctr"/>
                      <a:r>
                        <a:rPr lang="fr-FR" sz="1000" b="1" u="none" strike="noStrike" dirty="0">
                          <a:effectLst/>
                        </a:rPr>
                        <a:t>4. </a:t>
                      </a:r>
                      <a:r>
                        <a:rPr lang="fr-FR" sz="1000" u="none" strike="noStrike" dirty="0">
                          <a:effectLst/>
                        </a:rPr>
                        <a:t>Assumer les rôles de chronométreur et d’observateur.</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tc>
                  <a:txBody>
                    <a:bodyPr/>
                    <a:lstStyle/>
                    <a:p>
                      <a:pPr algn="l" fontAlgn="ctr"/>
                      <a:r>
                        <a:rPr lang="fr-FR" sz="1000" b="1" u="none" strike="noStrike" dirty="0">
                          <a:effectLst/>
                        </a:rPr>
                        <a:t>5.</a:t>
                      </a:r>
                      <a:r>
                        <a:rPr lang="fr-FR" sz="1000" u="none" strike="noStrike" dirty="0">
                          <a:effectLst/>
                        </a:rPr>
                        <a:t> Aider ses camarades et assumer différents rôles sociaux (juge d’appel et de déroulement, chronométreur, juge de mesure, organisateur, collecteur des résultats, …)</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FFCDCD"/>
                    </a:solidFill>
                  </a:tcPr>
                </a:tc>
                <a:extLst>
                  <a:ext uri="{0D108BD9-81ED-4DB2-BD59-A6C34878D82A}">
                    <a16:rowId xmlns:a16="http://schemas.microsoft.com/office/drawing/2014/main" val="2604317791"/>
                  </a:ext>
                </a:extLst>
              </a:tr>
              <a:tr h="336469">
                <a:tc rowSpan="4">
                  <a:txBody>
                    <a:bodyPr/>
                    <a:lstStyle/>
                    <a:p>
                      <a:pPr algn="ctr" fontAlgn="t"/>
                      <a:r>
                        <a:rPr lang="fr-FR" sz="1000" b="1" u="none" strike="noStrike" dirty="0">
                          <a:effectLst/>
                        </a:rPr>
                        <a:t>C.A 2</a:t>
                      </a:r>
                      <a:endParaRPr lang="fr-FR" sz="1000" b="1" i="0" u="none" strike="noStrike" dirty="0">
                        <a:solidFill>
                          <a:srgbClr val="000000"/>
                        </a:solidFill>
                        <a:effectLst/>
                        <a:latin typeface="Calibri" panose="020F0502020204030204" pitchFamily="34" charset="0"/>
                      </a:endParaRPr>
                    </a:p>
                    <a:p>
                      <a:pPr algn="l" fontAlgn="t"/>
                      <a:r>
                        <a:rPr lang="fr-FR" sz="1000" u="none" strike="noStrike" dirty="0">
                          <a:effectLst/>
                        </a:rPr>
                        <a:t> </a:t>
                      </a:r>
                      <a:endParaRPr lang="fr-FR" sz="1000" b="0"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tc>
                  <a:txBody>
                    <a:bodyPr/>
                    <a:lstStyle/>
                    <a:p>
                      <a:pPr algn="l" fontAlgn="ctr"/>
                      <a:r>
                        <a:rPr lang="fr-FR" sz="1000" b="1" u="none" strike="noStrike" dirty="0">
                          <a:effectLst/>
                        </a:rPr>
                        <a:t>1. </a:t>
                      </a:r>
                      <a:r>
                        <a:rPr lang="fr-FR" sz="1000" u="none" strike="noStrike" dirty="0">
                          <a:effectLst/>
                        </a:rPr>
                        <a:t>Réaliser, seul ou à plusieurs, un parcours dans plusieurs environnements inhabituels, en milieu naturel aménage ou artificiel.</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tc>
                  <a:txBody>
                    <a:bodyPr/>
                    <a:lstStyle/>
                    <a:p>
                      <a:pPr algn="l" fontAlgn="ctr"/>
                      <a:r>
                        <a:rPr lang="fr-FR" sz="1000" b="1" u="none" strike="noStrike" dirty="0">
                          <a:effectLst/>
                        </a:rPr>
                        <a:t>1.</a:t>
                      </a:r>
                      <a:r>
                        <a:rPr lang="fr-FR" sz="1000" u="none" strike="noStrike" dirty="0">
                          <a:effectLst/>
                        </a:rPr>
                        <a:t> Réussir un déplacement planifié dans un milieu naturel aménagé ou artificiellement recrée plus ou moins connu.</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extLst>
                  <a:ext uri="{0D108BD9-81ED-4DB2-BD59-A6C34878D82A}">
                    <a16:rowId xmlns:a16="http://schemas.microsoft.com/office/drawing/2014/main" val="3214201271"/>
                  </a:ext>
                </a:extLst>
              </a:tr>
              <a:tr h="285835">
                <a:tc vMerge="1">
                  <a:txBody>
                    <a:bodyPr/>
                    <a:lstStyle/>
                    <a:p>
                      <a:pPr algn="ctr" fontAlgn="t"/>
                      <a:endParaRPr lang="fr-FR" sz="1000" b="1" i="0" u="none" strike="noStrike" dirty="0">
                        <a:solidFill>
                          <a:srgbClr val="000000"/>
                        </a:solidFill>
                        <a:effectLst/>
                        <a:latin typeface="Times New Roman" panose="02020603050405020304" pitchFamily="18" charset="0"/>
                      </a:endParaRPr>
                    </a:p>
                  </a:txBody>
                  <a:tcPr marL="6352" marR="6352" marT="6352" marB="0">
                    <a:noFill/>
                  </a:tcPr>
                </a:tc>
                <a:tc>
                  <a:txBody>
                    <a:bodyPr/>
                    <a:lstStyle/>
                    <a:p>
                      <a:pPr algn="l" fontAlgn="ctr"/>
                      <a:r>
                        <a:rPr lang="fr-FR" sz="1000" b="1" u="none" strike="noStrike" dirty="0">
                          <a:effectLst/>
                        </a:rPr>
                        <a:t>2. </a:t>
                      </a:r>
                      <a:r>
                        <a:rPr lang="fr-FR" sz="1000" u="none" strike="noStrike" dirty="0">
                          <a:effectLst/>
                        </a:rPr>
                        <a:t>Connaitre et respecter les règles de sécurité qui s’appliquent à chaque environnement.</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tc>
                  <a:txBody>
                    <a:bodyPr/>
                    <a:lstStyle/>
                    <a:p>
                      <a:pPr algn="l" fontAlgn="ctr"/>
                      <a:r>
                        <a:rPr lang="fr-FR" sz="1000" b="1" u="none" strike="noStrike" dirty="0">
                          <a:effectLst/>
                        </a:rPr>
                        <a:t>2.</a:t>
                      </a:r>
                      <a:r>
                        <a:rPr lang="fr-FR" sz="1000" u="none" strike="noStrike" dirty="0">
                          <a:effectLst/>
                        </a:rPr>
                        <a:t> Gérer ses ressources pour réaliser en totalité un parcours sécurisé.</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extLst>
                  <a:ext uri="{0D108BD9-81ED-4DB2-BD59-A6C34878D82A}">
                    <a16:rowId xmlns:a16="http://schemas.microsoft.com/office/drawing/2014/main" val="1301996365"/>
                  </a:ext>
                </a:extLst>
              </a:tr>
              <a:tr h="154720">
                <a:tc vMerge="1">
                  <a:txBody>
                    <a:bodyPr/>
                    <a:lstStyle/>
                    <a:p>
                      <a:pPr algn="l" fontAlgn="t"/>
                      <a:endParaRPr lang="fr-FR" sz="1000" b="0" i="0" u="none" strike="noStrike" dirty="0">
                        <a:solidFill>
                          <a:srgbClr val="000000"/>
                        </a:solidFill>
                        <a:effectLst/>
                        <a:latin typeface="Calibri" panose="020F0502020204030204" pitchFamily="34" charset="0"/>
                      </a:endParaRPr>
                    </a:p>
                  </a:txBody>
                  <a:tcPr marL="6352" marR="6352" marT="6352" marB="0">
                    <a:noFill/>
                  </a:tcPr>
                </a:tc>
                <a:tc>
                  <a:txBody>
                    <a:bodyPr/>
                    <a:lstStyle/>
                    <a:p>
                      <a:pPr algn="l" fontAlgn="ctr"/>
                      <a:r>
                        <a:rPr lang="fr-FR" sz="1000" b="1" u="none" strike="noStrike" dirty="0">
                          <a:effectLst/>
                        </a:rPr>
                        <a:t>3. </a:t>
                      </a:r>
                      <a:r>
                        <a:rPr lang="fr-FR" sz="1000" u="none" strike="noStrike" dirty="0">
                          <a:effectLst/>
                        </a:rPr>
                        <a:t>Identifier la personne responsable à alerter ou la procédure en cas de problème.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tc>
                  <a:txBody>
                    <a:bodyPr/>
                    <a:lstStyle/>
                    <a:p>
                      <a:pPr algn="l" fontAlgn="ctr"/>
                      <a:r>
                        <a:rPr lang="fr-FR" sz="1000" b="1" u="none" strike="noStrike" dirty="0">
                          <a:effectLst/>
                        </a:rPr>
                        <a:t>3.</a:t>
                      </a:r>
                      <a:r>
                        <a:rPr lang="fr-FR" sz="1000" u="none" strike="noStrike" dirty="0">
                          <a:effectLst/>
                        </a:rPr>
                        <a:t> Assurer la sécurité de son camarade.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extLst>
                  <a:ext uri="{0D108BD9-81ED-4DB2-BD59-A6C34878D82A}">
                    <a16:rowId xmlns:a16="http://schemas.microsoft.com/office/drawing/2014/main" val="3009225802"/>
                  </a:ext>
                </a:extLst>
              </a:tr>
              <a:tr h="162583">
                <a:tc vMerge="1">
                  <a:txBody>
                    <a:bodyPr/>
                    <a:lstStyle/>
                    <a:p>
                      <a:pPr algn="l" fontAlgn="t"/>
                      <a:endParaRPr lang="fr-FR" sz="1000" b="0" i="0" u="none" strike="noStrike" dirty="0">
                        <a:solidFill>
                          <a:srgbClr val="000000"/>
                        </a:solidFill>
                        <a:effectLst/>
                        <a:latin typeface="Calibri" panose="020F0502020204030204" pitchFamily="34" charset="0"/>
                      </a:endParaRPr>
                    </a:p>
                  </a:txBody>
                  <a:tcPr marL="6352" marR="6352" marT="6352" marB="0">
                    <a:solidFill>
                      <a:schemeClr val="bg2"/>
                    </a:solidFill>
                  </a:tcPr>
                </a:tc>
                <a:tc>
                  <a:txBody>
                    <a:bodyPr/>
                    <a:lstStyle/>
                    <a:p>
                      <a:pPr algn="l" fontAlgn="ctr"/>
                      <a:r>
                        <a:rPr lang="fr-FR" sz="1000" b="1" u="none" strike="noStrike" dirty="0">
                          <a:effectLst/>
                        </a:rPr>
                        <a:t>4. </a:t>
                      </a:r>
                      <a:r>
                        <a:rPr lang="fr-FR" sz="1000" u="none" strike="noStrike" dirty="0">
                          <a:effectLst/>
                        </a:rPr>
                        <a:t>Valider l’attestation scolaire du savoir nager (ASSN),</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tc>
                  <a:txBody>
                    <a:bodyPr/>
                    <a:lstStyle/>
                    <a:p>
                      <a:pPr algn="l" fontAlgn="ctr"/>
                      <a:r>
                        <a:rPr lang="fr-FR" sz="1000" b="1" u="none" strike="noStrike" dirty="0">
                          <a:effectLst/>
                        </a:rPr>
                        <a:t>4.</a:t>
                      </a:r>
                      <a:r>
                        <a:rPr lang="fr-FR" sz="1000" u="none" strike="noStrike" dirty="0">
                          <a:effectLst/>
                        </a:rPr>
                        <a:t> Respecter et faire respecter les règles de sécurité.</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bg1">
                        <a:lumMod val="75000"/>
                      </a:schemeClr>
                    </a:solidFill>
                  </a:tcPr>
                </a:tc>
                <a:extLst>
                  <a:ext uri="{0D108BD9-81ED-4DB2-BD59-A6C34878D82A}">
                    <a16:rowId xmlns:a16="http://schemas.microsoft.com/office/drawing/2014/main" val="4115074867"/>
                  </a:ext>
                </a:extLst>
              </a:tr>
              <a:tr h="402588">
                <a:tc rowSpan="3">
                  <a:txBody>
                    <a:bodyPr/>
                    <a:lstStyle/>
                    <a:p>
                      <a:pPr algn="ctr" fontAlgn="t"/>
                      <a:r>
                        <a:rPr lang="fr-FR" sz="1000" b="1" u="none" strike="noStrike" dirty="0">
                          <a:effectLst/>
                        </a:rPr>
                        <a:t>C.A 3</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tc>
                  <a:txBody>
                    <a:bodyPr/>
                    <a:lstStyle/>
                    <a:p>
                      <a:pPr algn="l" fontAlgn="ctr"/>
                      <a:r>
                        <a:rPr lang="fr-FR" sz="1000" b="1" u="none" strike="noStrike" dirty="0">
                          <a:effectLst/>
                        </a:rPr>
                        <a:t>1. </a:t>
                      </a:r>
                      <a:r>
                        <a:rPr lang="fr-FR" sz="1000" u="none" strike="noStrike" dirty="0">
                          <a:effectLst/>
                        </a:rPr>
                        <a:t>Réaliser en petits groupes 2 séquences : une a visée acrobatique destinée à être jugée, une autre a visée artistique destinée à être appréciée et à émouvoir.</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tc>
                  <a:txBody>
                    <a:bodyPr/>
                    <a:lstStyle/>
                    <a:p>
                      <a:pPr algn="l" fontAlgn="ctr"/>
                      <a:r>
                        <a:rPr lang="fr-FR" sz="1000" b="1" u="none" strike="noStrike" dirty="0">
                          <a:effectLst/>
                        </a:rPr>
                        <a:t>1.</a:t>
                      </a:r>
                      <a:r>
                        <a:rPr lang="fr-FR" sz="1000" u="none" strike="noStrike" dirty="0">
                          <a:effectLst/>
                        </a:rPr>
                        <a:t> Mobiliser les capacités expressives du corps pour imaginer composer et interpréter une séquence artistique ou acrobatique.</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extLst>
                  <a:ext uri="{0D108BD9-81ED-4DB2-BD59-A6C34878D82A}">
                    <a16:rowId xmlns:a16="http://schemas.microsoft.com/office/drawing/2014/main" val="3882485679"/>
                  </a:ext>
                </a:extLst>
              </a:tr>
              <a:tr h="286457">
                <a:tc vMerge="1">
                  <a:txBody>
                    <a:bodyPr/>
                    <a:lstStyle/>
                    <a:p>
                      <a:pPr algn="ctr" fontAlgn="t"/>
                      <a:endParaRPr lang="fr-FR" sz="1000" b="1" i="0" u="none" strike="noStrike" dirty="0">
                        <a:solidFill>
                          <a:srgbClr val="000000"/>
                        </a:solidFill>
                        <a:effectLst/>
                        <a:latin typeface="Times New Roman" panose="02020603050405020304" pitchFamily="18" charset="0"/>
                      </a:endParaRPr>
                    </a:p>
                  </a:txBody>
                  <a:tcPr marL="6352" marR="6352" marT="6352" marB="0">
                    <a:noFill/>
                  </a:tcPr>
                </a:tc>
                <a:tc>
                  <a:txBody>
                    <a:bodyPr/>
                    <a:lstStyle/>
                    <a:p>
                      <a:pPr algn="l" fontAlgn="ctr"/>
                      <a:r>
                        <a:rPr lang="fr-FR" sz="1000" b="1" u="none" strike="noStrike" dirty="0">
                          <a:effectLst/>
                        </a:rPr>
                        <a:t>2. </a:t>
                      </a:r>
                      <a:r>
                        <a:rPr lang="fr-FR" sz="1000" u="none" strike="noStrike" dirty="0">
                          <a:effectLst/>
                        </a:rPr>
                        <a:t>Savoir filmer une prestation pour la revoir et la faire évoluer.</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tc>
                  <a:txBody>
                    <a:bodyPr/>
                    <a:lstStyle/>
                    <a:p>
                      <a:pPr algn="l" fontAlgn="ctr"/>
                      <a:r>
                        <a:rPr lang="fr-FR" sz="1000" b="1" u="none" strike="noStrike" dirty="0">
                          <a:effectLst/>
                        </a:rPr>
                        <a:t>2.</a:t>
                      </a:r>
                      <a:r>
                        <a:rPr lang="fr-FR" sz="1000" u="none" strike="noStrike" dirty="0">
                          <a:effectLst/>
                        </a:rPr>
                        <a:t> Participer activement au sein d’un groupe, à l’élaboration et à la formalisation d’un projet artistique.</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extLst>
                  <a:ext uri="{0D108BD9-81ED-4DB2-BD59-A6C34878D82A}">
                    <a16:rowId xmlns:a16="http://schemas.microsoft.com/office/drawing/2014/main" val="2900940925"/>
                  </a:ext>
                </a:extLst>
              </a:tr>
              <a:tr h="247746">
                <a:tc vMerge="1">
                  <a:txBody>
                    <a:bodyPr/>
                    <a:lstStyle/>
                    <a:p>
                      <a:pPr algn="l" fontAlgn="t"/>
                      <a:endParaRPr lang="fr-FR" sz="1000" b="0" i="0" u="none" strike="noStrike" dirty="0">
                        <a:solidFill>
                          <a:srgbClr val="000000"/>
                        </a:solidFill>
                        <a:effectLst/>
                        <a:latin typeface="Calibri" panose="020F0502020204030204" pitchFamily="34" charset="0"/>
                      </a:endParaRPr>
                    </a:p>
                  </a:txBody>
                  <a:tcPr marL="6352" marR="6352" marT="6352" marB="0">
                    <a:noFill/>
                  </a:tcPr>
                </a:tc>
                <a:tc>
                  <a:txBody>
                    <a:bodyPr/>
                    <a:lstStyle/>
                    <a:p>
                      <a:pPr algn="l" fontAlgn="ctr"/>
                      <a:r>
                        <a:rPr lang="fr-FR" sz="1000" b="1" u="none" strike="noStrike" dirty="0">
                          <a:effectLst/>
                        </a:rPr>
                        <a:t>3. </a:t>
                      </a:r>
                      <a:r>
                        <a:rPr lang="fr-FR" sz="1000" u="none" strike="noStrike" dirty="0">
                          <a:effectLst/>
                        </a:rPr>
                        <a:t>Respecter les prestations des autres et accepter de se produire devant les autres.</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tc>
                  <a:txBody>
                    <a:bodyPr/>
                    <a:lstStyle/>
                    <a:p>
                      <a:pPr algn="l" fontAlgn="ctr"/>
                      <a:r>
                        <a:rPr lang="fr-FR" sz="1000" b="1" u="none" strike="noStrike" dirty="0">
                          <a:effectLst/>
                        </a:rPr>
                        <a:t>3.</a:t>
                      </a:r>
                      <a:r>
                        <a:rPr lang="fr-FR" sz="1000" u="none" strike="noStrike" dirty="0">
                          <a:effectLst/>
                        </a:rPr>
                        <a:t> Apprécier des prestations en utilisant différents supports d’observation et d’analyse.</a:t>
                      </a:r>
                      <a:endParaRPr lang="fr-FR" sz="1000" b="1" i="0" u="none" strike="noStrike" dirty="0">
                        <a:solidFill>
                          <a:srgbClr val="000000"/>
                        </a:solidFill>
                        <a:effectLst/>
                        <a:latin typeface="Calibri" panose="020F0502020204030204" pitchFamily="34" charset="0"/>
                      </a:endParaRPr>
                    </a:p>
                  </a:txBody>
                  <a:tcPr marL="6352" marR="6352" marT="6352" marB="0" anchor="ctr">
                    <a:solidFill>
                      <a:srgbClr val="B4E686"/>
                    </a:solidFill>
                  </a:tcPr>
                </a:tc>
                <a:extLst>
                  <a:ext uri="{0D108BD9-81ED-4DB2-BD59-A6C34878D82A}">
                    <a16:rowId xmlns:a16="http://schemas.microsoft.com/office/drawing/2014/main" val="1163849900"/>
                  </a:ext>
                </a:extLst>
              </a:tr>
              <a:tr h="275777">
                <a:tc rowSpan="5">
                  <a:txBody>
                    <a:bodyPr/>
                    <a:lstStyle/>
                    <a:p>
                      <a:pPr algn="ctr" fontAlgn="b"/>
                      <a:r>
                        <a:rPr lang="fr-FR" sz="1000" b="1" u="none" strike="noStrike" dirty="0">
                          <a:effectLst/>
                        </a:rPr>
                        <a:t>C.A 4</a:t>
                      </a:r>
                      <a:r>
                        <a:rPr lang="fr-FR" sz="1000" u="none" strike="noStrike" dirty="0">
                          <a:effectLst/>
                        </a:rPr>
                        <a:t> </a:t>
                      </a:r>
                      <a:endParaRPr lang="fr-FR" sz="1000" b="0"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1. </a:t>
                      </a:r>
                      <a:r>
                        <a:rPr lang="fr-FR" sz="1000" u="none" strike="noStrike" dirty="0">
                          <a:effectLst/>
                        </a:rPr>
                        <a:t>S’organiser tactiquement pour gagner le duel ou le match en identifiant les situations favorables de marque.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1.</a:t>
                      </a:r>
                      <a:r>
                        <a:rPr lang="fr-FR" sz="1000" u="none" strike="noStrike" dirty="0">
                          <a:effectLst/>
                        </a:rPr>
                        <a:t> Réaliser des actions décisives en situation favorable afin de faire basculer le rapport de force en sa faveur ou en faveur de son équipe.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extLst>
                  <a:ext uri="{0D108BD9-81ED-4DB2-BD59-A6C34878D82A}">
                    <a16:rowId xmlns:a16="http://schemas.microsoft.com/office/drawing/2014/main" val="1789436320"/>
                  </a:ext>
                </a:extLst>
              </a:tr>
              <a:tr h="309682">
                <a:tc vMerge="1">
                  <a:txBody>
                    <a:bodyPr/>
                    <a:lstStyle/>
                    <a:p>
                      <a:pPr algn="ctr" fontAlgn="b"/>
                      <a:endParaRPr lang="fr-FR" sz="1000" b="1" i="0" u="none" strike="noStrike" dirty="0">
                        <a:solidFill>
                          <a:srgbClr val="000000"/>
                        </a:solidFill>
                        <a:effectLst/>
                        <a:latin typeface="Times New Roman" panose="02020603050405020304" pitchFamily="18" charset="0"/>
                      </a:endParaRPr>
                    </a:p>
                  </a:txBody>
                  <a:tcPr marL="6352" marR="6352" marT="6352" marB="0" anchor="b">
                    <a:noFill/>
                  </a:tcPr>
                </a:tc>
                <a:tc>
                  <a:txBody>
                    <a:bodyPr/>
                    <a:lstStyle/>
                    <a:p>
                      <a:pPr algn="l" fontAlgn="ctr"/>
                      <a:r>
                        <a:rPr lang="fr-FR" sz="1000" b="1" u="none" strike="noStrike" dirty="0">
                          <a:effectLst/>
                        </a:rPr>
                        <a:t>2. </a:t>
                      </a:r>
                      <a:r>
                        <a:rPr lang="fr-FR" sz="1000" u="none" strike="noStrike" dirty="0">
                          <a:effectLst/>
                        </a:rPr>
                        <a:t>Maintenir un engagement moteur efficace sur tout le temps de jeu prévu.</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2.</a:t>
                      </a:r>
                      <a:r>
                        <a:rPr lang="fr-FR" sz="1000" u="none" strike="noStrike" dirty="0">
                          <a:effectLst/>
                        </a:rPr>
                        <a:t> Adapter son engagement moteur en fonction de son état physique et du rapport de force.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extLst>
                  <a:ext uri="{0D108BD9-81ED-4DB2-BD59-A6C34878D82A}">
                    <a16:rowId xmlns:a16="http://schemas.microsoft.com/office/drawing/2014/main" val="2944961288"/>
                  </a:ext>
                </a:extLst>
              </a:tr>
              <a:tr h="263231">
                <a:tc vMerge="1">
                  <a:txBody>
                    <a:bodyPr/>
                    <a:lstStyle/>
                    <a:p>
                      <a:pPr algn="ctr" fontAlgn="t"/>
                      <a:endParaRPr lang="fr-FR" sz="1000" b="1" i="0" u="none" strike="noStrike" dirty="0">
                        <a:solidFill>
                          <a:srgbClr val="000000"/>
                        </a:solidFill>
                        <a:effectLst/>
                        <a:latin typeface="Times New Roman" panose="02020603050405020304" pitchFamily="18" charset="0"/>
                      </a:endParaRPr>
                    </a:p>
                  </a:txBody>
                  <a:tcPr marL="6352" marR="6352" marT="6352" marB="0">
                    <a:noFill/>
                  </a:tcPr>
                </a:tc>
                <a:tc>
                  <a:txBody>
                    <a:bodyPr/>
                    <a:lstStyle/>
                    <a:p>
                      <a:pPr algn="l" fontAlgn="ctr"/>
                      <a:r>
                        <a:rPr lang="fr-FR" sz="1000" b="1" u="none" strike="noStrike" dirty="0">
                          <a:effectLst/>
                        </a:rPr>
                        <a:t>3. </a:t>
                      </a:r>
                      <a:r>
                        <a:rPr lang="fr-FR" sz="1000" u="none" strike="noStrike" dirty="0">
                          <a:effectLst/>
                        </a:rPr>
                        <a:t>Respecter les partenaires, les adversaires et l’arbitre.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3.</a:t>
                      </a:r>
                      <a:r>
                        <a:rPr lang="fr-FR" sz="1000" u="none" strike="noStrike" dirty="0">
                          <a:effectLst/>
                        </a:rPr>
                        <a:t> Etre solidaire de ses partenaires et respectueux de son (ses) adversaire(s) et de l’arbitre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extLst>
                  <a:ext uri="{0D108BD9-81ED-4DB2-BD59-A6C34878D82A}">
                    <a16:rowId xmlns:a16="http://schemas.microsoft.com/office/drawing/2014/main" val="1250544024"/>
                  </a:ext>
                </a:extLst>
              </a:tr>
              <a:tr h="565170">
                <a:tc vMerge="1">
                  <a:txBody>
                    <a:bodyPr/>
                    <a:lstStyle/>
                    <a:p>
                      <a:pPr algn="l" fontAlgn="b"/>
                      <a:endParaRPr lang="fr-FR" sz="1000" b="0" i="0" u="none" strike="noStrike" dirty="0">
                        <a:solidFill>
                          <a:srgbClr val="000000"/>
                        </a:solidFill>
                        <a:effectLst/>
                        <a:latin typeface="Calibri" panose="020F0502020204030204" pitchFamily="34" charset="0"/>
                      </a:endParaRPr>
                    </a:p>
                  </a:txBody>
                  <a:tcPr marL="6352" marR="6352" marT="6352" marB="0" anchor="b">
                    <a:noFill/>
                  </a:tcPr>
                </a:tc>
                <a:tc>
                  <a:txBody>
                    <a:bodyPr/>
                    <a:lstStyle/>
                    <a:p>
                      <a:pPr algn="l" fontAlgn="ctr"/>
                      <a:r>
                        <a:rPr lang="fr-FR" sz="1000" b="1" u="none" strike="noStrike" dirty="0">
                          <a:effectLst/>
                        </a:rPr>
                        <a:t>4. </a:t>
                      </a:r>
                      <a:r>
                        <a:rPr lang="fr-FR" sz="1000" u="none" strike="noStrike" dirty="0">
                          <a:effectLst/>
                        </a:rPr>
                        <a:t>Assurer différents rôles sociaux (joueur, arbitre, observateur) inhérents à l’activité et a l’organisation de la classe.</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4.</a:t>
                      </a:r>
                      <a:r>
                        <a:rPr lang="fr-FR" sz="1000" u="none" strike="noStrike" dirty="0">
                          <a:effectLst/>
                        </a:rPr>
                        <a:t> Observer et Co arbitrer.</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extLst>
                  <a:ext uri="{0D108BD9-81ED-4DB2-BD59-A6C34878D82A}">
                    <a16:rowId xmlns:a16="http://schemas.microsoft.com/office/drawing/2014/main" val="1669039317"/>
                  </a:ext>
                </a:extLst>
              </a:tr>
              <a:tr h="224519">
                <a:tc vMerge="1">
                  <a:txBody>
                    <a:bodyPr/>
                    <a:lstStyle/>
                    <a:p>
                      <a:pPr algn="l" fontAlgn="t"/>
                      <a:endParaRPr lang="fr-FR" sz="1000" b="0" i="0" u="none" strike="noStrike" dirty="0">
                        <a:solidFill>
                          <a:srgbClr val="000000"/>
                        </a:solidFill>
                        <a:effectLst/>
                        <a:latin typeface="Calibri" panose="020F0502020204030204" pitchFamily="34" charset="0"/>
                      </a:endParaRPr>
                    </a:p>
                  </a:txBody>
                  <a:tcPr marL="6352" marR="6352" marT="6352" marB="0">
                    <a:noFill/>
                  </a:tcPr>
                </a:tc>
                <a:tc>
                  <a:txBody>
                    <a:bodyPr/>
                    <a:lstStyle/>
                    <a:p>
                      <a:pPr algn="l" fontAlgn="ctr"/>
                      <a:r>
                        <a:rPr lang="fr-FR" sz="1000" b="1" u="none" strike="noStrike" dirty="0">
                          <a:effectLst/>
                        </a:rPr>
                        <a:t>5. </a:t>
                      </a:r>
                      <a:r>
                        <a:rPr lang="fr-FR" sz="1000" u="none" strike="noStrike" dirty="0">
                          <a:effectLst/>
                        </a:rPr>
                        <a:t>Accepter le résultat de la rencontre et être capable de le commenter.</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tc>
                  <a:txBody>
                    <a:bodyPr/>
                    <a:lstStyle/>
                    <a:p>
                      <a:pPr algn="l" fontAlgn="ctr"/>
                      <a:r>
                        <a:rPr lang="fr-FR" sz="1000" b="1" u="none" strike="noStrike" dirty="0">
                          <a:effectLst/>
                        </a:rPr>
                        <a:t>5.</a:t>
                      </a:r>
                      <a:r>
                        <a:rPr lang="fr-FR" sz="1000" u="none" strike="noStrike" dirty="0">
                          <a:effectLst/>
                        </a:rPr>
                        <a:t> Accepter le résultat de la rencontre et savoir l’analyser avec objectivité.</a:t>
                      </a:r>
                      <a:endParaRPr lang="fr-FR" sz="1000" b="1" i="0" u="none" strike="noStrike" dirty="0">
                        <a:solidFill>
                          <a:srgbClr val="000000"/>
                        </a:solidFill>
                        <a:effectLst/>
                        <a:latin typeface="Calibri" panose="020F0502020204030204" pitchFamily="34" charset="0"/>
                      </a:endParaRPr>
                    </a:p>
                  </a:txBody>
                  <a:tcPr marL="6352" marR="6352" marT="6352" marB="0" anchor="ctr">
                    <a:solidFill>
                      <a:schemeClr val="accent5">
                        <a:lumMod val="40000"/>
                        <a:lumOff val="60000"/>
                      </a:schemeClr>
                    </a:solidFill>
                  </a:tcPr>
                </a:tc>
                <a:extLst>
                  <a:ext uri="{0D108BD9-81ED-4DB2-BD59-A6C34878D82A}">
                    <a16:rowId xmlns:a16="http://schemas.microsoft.com/office/drawing/2014/main" val="2603661398"/>
                  </a:ext>
                </a:extLst>
              </a:tr>
            </a:tbl>
          </a:graphicData>
        </a:graphic>
      </p:graphicFrame>
    </p:spTree>
    <p:extLst>
      <p:ext uri="{BB962C8B-B14F-4D97-AF65-F5344CB8AC3E}">
        <p14:creationId xmlns:p14="http://schemas.microsoft.com/office/powerpoint/2010/main" val="221244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13</a:t>
            </a:fld>
            <a:endParaRPr lang="fr-FR"/>
          </a:p>
        </p:txBody>
      </p:sp>
      <p:graphicFrame>
        <p:nvGraphicFramePr>
          <p:cNvPr id="8" name="Espace réservé du tableau 4"/>
          <p:cNvGraphicFramePr>
            <a:graphicFrameLocks noGrp="1"/>
          </p:cNvGraphicFramePr>
          <p:nvPr>
            <p:ph type="tbl" sz="quarter" idx="13"/>
            <p:extLst>
              <p:ext uri="{D42A27DB-BD31-4B8C-83A1-F6EECF244321}">
                <p14:modId xmlns:p14="http://schemas.microsoft.com/office/powerpoint/2010/main" val="736658719"/>
              </p:ext>
            </p:extLst>
          </p:nvPr>
        </p:nvGraphicFramePr>
        <p:xfrm>
          <a:off x="2061724" y="1381902"/>
          <a:ext cx="9871204" cy="4888866"/>
        </p:xfrm>
        <a:graphic>
          <a:graphicData uri="http://schemas.openxmlformats.org/drawingml/2006/table">
            <a:tbl>
              <a:tblPr firstRow="1" bandRow="1">
                <a:tableStyleId>{0505E3EF-67EA-436B-97B2-0124C06EBD24}</a:tableStyleId>
              </a:tblPr>
              <a:tblGrid>
                <a:gridCol w="691204">
                  <a:extLst>
                    <a:ext uri="{9D8B030D-6E8A-4147-A177-3AD203B41FA5}">
                      <a16:colId xmlns:a16="http://schemas.microsoft.com/office/drawing/2014/main" val="589515113"/>
                    </a:ext>
                  </a:extLst>
                </a:gridCol>
                <a:gridCol w="1008000">
                  <a:extLst>
                    <a:ext uri="{9D8B030D-6E8A-4147-A177-3AD203B41FA5}">
                      <a16:colId xmlns:a16="http://schemas.microsoft.com/office/drawing/2014/main" val="520600992"/>
                    </a:ext>
                  </a:extLst>
                </a:gridCol>
                <a:gridCol w="2412000">
                  <a:extLst>
                    <a:ext uri="{9D8B030D-6E8A-4147-A177-3AD203B41FA5}">
                      <a16:colId xmlns:a16="http://schemas.microsoft.com/office/drawing/2014/main" val="1244575306"/>
                    </a:ext>
                  </a:extLst>
                </a:gridCol>
                <a:gridCol w="720000">
                  <a:extLst>
                    <a:ext uri="{9D8B030D-6E8A-4147-A177-3AD203B41FA5}">
                      <a16:colId xmlns:a16="http://schemas.microsoft.com/office/drawing/2014/main" val="3069199156"/>
                    </a:ext>
                  </a:extLst>
                </a:gridCol>
                <a:gridCol w="2412000">
                  <a:extLst>
                    <a:ext uri="{9D8B030D-6E8A-4147-A177-3AD203B41FA5}">
                      <a16:colId xmlns:a16="http://schemas.microsoft.com/office/drawing/2014/main" val="645311889"/>
                    </a:ext>
                  </a:extLst>
                </a:gridCol>
                <a:gridCol w="2628000">
                  <a:extLst>
                    <a:ext uri="{9D8B030D-6E8A-4147-A177-3AD203B41FA5}">
                      <a16:colId xmlns:a16="http://schemas.microsoft.com/office/drawing/2014/main" val="1262130421"/>
                    </a:ext>
                  </a:extLst>
                </a:gridCol>
              </a:tblGrid>
              <a:tr h="360000">
                <a:tc>
                  <a:txBody>
                    <a:bodyPr/>
                    <a:lstStyle/>
                    <a:p>
                      <a:endParaRPr lang="fr-FR"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Activités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Cycle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APSA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1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2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2893182"/>
                  </a:ext>
                </a:extLst>
              </a:tr>
              <a:tr h="1507702">
                <a:tc rowSpan="3">
                  <a:txBody>
                    <a:bodyPr/>
                    <a:lstStyle/>
                    <a:p>
                      <a:pPr algn="ctr"/>
                      <a:r>
                        <a:rPr lang="fr-FR" dirty="0"/>
                        <a:t>C.A 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0460"/>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551413"/>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732797"/>
                  </a:ext>
                </a:extLst>
              </a:tr>
            </a:tbl>
          </a:graphicData>
        </a:graphic>
      </p:graphicFrame>
    </p:spTree>
    <p:extLst>
      <p:ext uri="{BB962C8B-B14F-4D97-AF65-F5344CB8AC3E}">
        <p14:creationId xmlns:p14="http://schemas.microsoft.com/office/powerpoint/2010/main" val="34662771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14</a:t>
            </a:fld>
            <a:endParaRPr lang="fr-FR"/>
          </a:p>
        </p:txBody>
      </p:sp>
      <p:graphicFrame>
        <p:nvGraphicFramePr>
          <p:cNvPr id="8" name="Espace réservé du tableau 4"/>
          <p:cNvGraphicFramePr>
            <a:graphicFrameLocks noGrp="1"/>
          </p:cNvGraphicFramePr>
          <p:nvPr>
            <p:ph type="tbl" sz="quarter" idx="13"/>
            <p:extLst>
              <p:ext uri="{D42A27DB-BD31-4B8C-83A1-F6EECF244321}">
                <p14:modId xmlns:p14="http://schemas.microsoft.com/office/powerpoint/2010/main" val="980592565"/>
              </p:ext>
            </p:extLst>
          </p:nvPr>
        </p:nvGraphicFramePr>
        <p:xfrm>
          <a:off x="2071451" y="1304081"/>
          <a:ext cx="9871204" cy="4888866"/>
        </p:xfrm>
        <a:graphic>
          <a:graphicData uri="http://schemas.openxmlformats.org/drawingml/2006/table">
            <a:tbl>
              <a:tblPr firstRow="1" bandRow="1">
                <a:tableStyleId>{0505E3EF-67EA-436B-97B2-0124C06EBD24}</a:tableStyleId>
              </a:tblPr>
              <a:tblGrid>
                <a:gridCol w="691204">
                  <a:extLst>
                    <a:ext uri="{9D8B030D-6E8A-4147-A177-3AD203B41FA5}">
                      <a16:colId xmlns:a16="http://schemas.microsoft.com/office/drawing/2014/main" val="589515113"/>
                    </a:ext>
                  </a:extLst>
                </a:gridCol>
                <a:gridCol w="1008000">
                  <a:extLst>
                    <a:ext uri="{9D8B030D-6E8A-4147-A177-3AD203B41FA5}">
                      <a16:colId xmlns:a16="http://schemas.microsoft.com/office/drawing/2014/main" val="520600992"/>
                    </a:ext>
                  </a:extLst>
                </a:gridCol>
                <a:gridCol w="2412000">
                  <a:extLst>
                    <a:ext uri="{9D8B030D-6E8A-4147-A177-3AD203B41FA5}">
                      <a16:colId xmlns:a16="http://schemas.microsoft.com/office/drawing/2014/main" val="1244575306"/>
                    </a:ext>
                  </a:extLst>
                </a:gridCol>
                <a:gridCol w="720000">
                  <a:extLst>
                    <a:ext uri="{9D8B030D-6E8A-4147-A177-3AD203B41FA5}">
                      <a16:colId xmlns:a16="http://schemas.microsoft.com/office/drawing/2014/main" val="3069199156"/>
                    </a:ext>
                  </a:extLst>
                </a:gridCol>
                <a:gridCol w="2412000">
                  <a:extLst>
                    <a:ext uri="{9D8B030D-6E8A-4147-A177-3AD203B41FA5}">
                      <a16:colId xmlns:a16="http://schemas.microsoft.com/office/drawing/2014/main" val="645311889"/>
                    </a:ext>
                  </a:extLst>
                </a:gridCol>
                <a:gridCol w="2628000">
                  <a:extLst>
                    <a:ext uri="{9D8B030D-6E8A-4147-A177-3AD203B41FA5}">
                      <a16:colId xmlns:a16="http://schemas.microsoft.com/office/drawing/2014/main" val="1262130421"/>
                    </a:ext>
                  </a:extLst>
                </a:gridCol>
              </a:tblGrid>
              <a:tr h="360000">
                <a:tc>
                  <a:txBody>
                    <a:bodyPr/>
                    <a:lstStyle/>
                    <a:p>
                      <a:endParaRPr lang="fr-FR"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Activités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Cycle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APSA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1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2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2893182"/>
                  </a:ext>
                </a:extLst>
              </a:tr>
              <a:tr h="1507702">
                <a:tc rowSpan="3">
                  <a:txBody>
                    <a:bodyPr/>
                    <a:lstStyle/>
                    <a:p>
                      <a:pPr algn="ctr"/>
                      <a:r>
                        <a:rPr lang="fr-FR" dirty="0"/>
                        <a:t>C.A 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0460"/>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551413"/>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732797"/>
                  </a:ext>
                </a:extLst>
              </a:tr>
            </a:tbl>
          </a:graphicData>
        </a:graphic>
      </p:graphicFrame>
    </p:spTree>
    <p:extLst>
      <p:ext uri="{BB962C8B-B14F-4D97-AF65-F5344CB8AC3E}">
        <p14:creationId xmlns:p14="http://schemas.microsoft.com/office/powerpoint/2010/main" val="3974260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15</a:t>
            </a:fld>
            <a:endParaRPr lang="fr-FR"/>
          </a:p>
        </p:txBody>
      </p:sp>
      <p:graphicFrame>
        <p:nvGraphicFramePr>
          <p:cNvPr id="7" name="Espace réservé du tableau 4"/>
          <p:cNvGraphicFramePr>
            <a:graphicFrameLocks noGrp="1"/>
          </p:cNvGraphicFramePr>
          <p:nvPr>
            <p:ph type="tbl" sz="quarter" idx="13"/>
            <p:extLst>
              <p:ext uri="{D42A27DB-BD31-4B8C-83A1-F6EECF244321}">
                <p14:modId xmlns:p14="http://schemas.microsoft.com/office/powerpoint/2010/main" val="193803547"/>
              </p:ext>
            </p:extLst>
          </p:nvPr>
        </p:nvGraphicFramePr>
        <p:xfrm>
          <a:off x="2051996" y="1323536"/>
          <a:ext cx="9871204" cy="4888866"/>
        </p:xfrm>
        <a:graphic>
          <a:graphicData uri="http://schemas.openxmlformats.org/drawingml/2006/table">
            <a:tbl>
              <a:tblPr firstRow="1" bandRow="1">
                <a:tableStyleId>{0505E3EF-67EA-436B-97B2-0124C06EBD24}</a:tableStyleId>
              </a:tblPr>
              <a:tblGrid>
                <a:gridCol w="691204">
                  <a:extLst>
                    <a:ext uri="{9D8B030D-6E8A-4147-A177-3AD203B41FA5}">
                      <a16:colId xmlns:a16="http://schemas.microsoft.com/office/drawing/2014/main" val="589515113"/>
                    </a:ext>
                  </a:extLst>
                </a:gridCol>
                <a:gridCol w="1008000">
                  <a:extLst>
                    <a:ext uri="{9D8B030D-6E8A-4147-A177-3AD203B41FA5}">
                      <a16:colId xmlns:a16="http://schemas.microsoft.com/office/drawing/2014/main" val="520600992"/>
                    </a:ext>
                  </a:extLst>
                </a:gridCol>
                <a:gridCol w="2412000">
                  <a:extLst>
                    <a:ext uri="{9D8B030D-6E8A-4147-A177-3AD203B41FA5}">
                      <a16:colId xmlns:a16="http://schemas.microsoft.com/office/drawing/2014/main" val="1244575306"/>
                    </a:ext>
                  </a:extLst>
                </a:gridCol>
                <a:gridCol w="720000">
                  <a:extLst>
                    <a:ext uri="{9D8B030D-6E8A-4147-A177-3AD203B41FA5}">
                      <a16:colId xmlns:a16="http://schemas.microsoft.com/office/drawing/2014/main" val="3069199156"/>
                    </a:ext>
                  </a:extLst>
                </a:gridCol>
                <a:gridCol w="2412000">
                  <a:extLst>
                    <a:ext uri="{9D8B030D-6E8A-4147-A177-3AD203B41FA5}">
                      <a16:colId xmlns:a16="http://schemas.microsoft.com/office/drawing/2014/main" val="645311889"/>
                    </a:ext>
                  </a:extLst>
                </a:gridCol>
                <a:gridCol w="2628000">
                  <a:extLst>
                    <a:ext uri="{9D8B030D-6E8A-4147-A177-3AD203B41FA5}">
                      <a16:colId xmlns:a16="http://schemas.microsoft.com/office/drawing/2014/main" val="1262130421"/>
                    </a:ext>
                  </a:extLst>
                </a:gridCol>
              </a:tblGrid>
              <a:tr h="360000">
                <a:tc>
                  <a:txBody>
                    <a:bodyPr/>
                    <a:lstStyle/>
                    <a:p>
                      <a:endParaRPr lang="fr-FR"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Activités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Cycle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APSA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1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2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2893182"/>
                  </a:ext>
                </a:extLst>
              </a:tr>
              <a:tr h="1507702">
                <a:tc rowSpan="3">
                  <a:txBody>
                    <a:bodyPr/>
                    <a:lstStyle/>
                    <a:p>
                      <a:pPr algn="ctr"/>
                      <a:r>
                        <a:rPr lang="fr-FR" dirty="0"/>
                        <a:t>C.A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0460"/>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551413"/>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732797"/>
                  </a:ext>
                </a:extLst>
              </a:tr>
            </a:tbl>
          </a:graphicData>
        </a:graphic>
      </p:graphicFrame>
    </p:spTree>
    <p:extLst>
      <p:ext uri="{BB962C8B-B14F-4D97-AF65-F5344CB8AC3E}">
        <p14:creationId xmlns:p14="http://schemas.microsoft.com/office/powerpoint/2010/main" val="39978138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16</a:t>
            </a:fld>
            <a:endParaRPr lang="fr-FR"/>
          </a:p>
        </p:txBody>
      </p:sp>
      <p:graphicFrame>
        <p:nvGraphicFramePr>
          <p:cNvPr id="7" name="Espace réservé du tableau 4"/>
          <p:cNvGraphicFramePr>
            <a:graphicFrameLocks noGrp="1"/>
          </p:cNvGraphicFramePr>
          <p:nvPr>
            <p:ph type="tbl" sz="quarter" idx="13"/>
            <p:extLst>
              <p:ext uri="{D42A27DB-BD31-4B8C-83A1-F6EECF244321}">
                <p14:modId xmlns:p14="http://schemas.microsoft.com/office/powerpoint/2010/main" val="3376786136"/>
              </p:ext>
            </p:extLst>
          </p:nvPr>
        </p:nvGraphicFramePr>
        <p:xfrm>
          <a:off x="2061724" y="1323537"/>
          <a:ext cx="9871204" cy="4888866"/>
        </p:xfrm>
        <a:graphic>
          <a:graphicData uri="http://schemas.openxmlformats.org/drawingml/2006/table">
            <a:tbl>
              <a:tblPr firstRow="1" bandRow="1">
                <a:tableStyleId>{0505E3EF-67EA-436B-97B2-0124C06EBD24}</a:tableStyleId>
              </a:tblPr>
              <a:tblGrid>
                <a:gridCol w="691204">
                  <a:extLst>
                    <a:ext uri="{9D8B030D-6E8A-4147-A177-3AD203B41FA5}">
                      <a16:colId xmlns:a16="http://schemas.microsoft.com/office/drawing/2014/main" val="589515113"/>
                    </a:ext>
                  </a:extLst>
                </a:gridCol>
                <a:gridCol w="1008000">
                  <a:extLst>
                    <a:ext uri="{9D8B030D-6E8A-4147-A177-3AD203B41FA5}">
                      <a16:colId xmlns:a16="http://schemas.microsoft.com/office/drawing/2014/main" val="520600992"/>
                    </a:ext>
                  </a:extLst>
                </a:gridCol>
                <a:gridCol w="2412000">
                  <a:extLst>
                    <a:ext uri="{9D8B030D-6E8A-4147-A177-3AD203B41FA5}">
                      <a16:colId xmlns:a16="http://schemas.microsoft.com/office/drawing/2014/main" val="1244575306"/>
                    </a:ext>
                  </a:extLst>
                </a:gridCol>
                <a:gridCol w="720000">
                  <a:extLst>
                    <a:ext uri="{9D8B030D-6E8A-4147-A177-3AD203B41FA5}">
                      <a16:colId xmlns:a16="http://schemas.microsoft.com/office/drawing/2014/main" val="3069199156"/>
                    </a:ext>
                  </a:extLst>
                </a:gridCol>
                <a:gridCol w="2412000">
                  <a:extLst>
                    <a:ext uri="{9D8B030D-6E8A-4147-A177-3AD203B41FA5}">
                      <a16:colId xmlns:a16="http://schemas.microsoft.com/office/drawing/2014/main" val="645311889"/>
                    </a:ext>
                  </a:extLst>
                </a:gridCol>
                <a:gridCol w="2628000">
                  <a:extLst>
                    <a:ext uri="{9D8B030D-6E8A-4147-A177-3AD203B41FA5}">
                      <a16:colId xmlns:a16="http://schemas.microsoft.com/office/drawing/2014/main" val="1262130421"/>
                    </a:ext>
                  </a:extLst>
                </a:gridCol>
              </a:tblGrid>
              <a:tr h="360000">
                <a:tc>
                  <a:txBody>
                    <a:bodyPr/>
                    <a:lstStyle/>
                    <a:p>
                      <a:endParaRPr lang="fr-FR" dirty="0"/>
                    </a:p>
                  </a:txBody>
                  <a:tcP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dirty="0"/>
                        <a:t>Activités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Cycle 3</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APSA</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1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dirty="0"/>
                        <a:t>Niveau 2 Cycle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2893182"/>
                  </a:ext>
                </a:extLst>
              </a:tr>
              <a:tr h="1507702">
                <a:tc rowSpan="3">
                  <a:txBody>
                    <a:bodyPr/>
                    <a:lstStyle/>
                    <a:p>
                      <a:pPr algn="ctr"/>
                      <a:r>
                        <a:rPr lang="fr-FR" dirty="0"/>
                        <a:t>C.A 4</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FF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810460"/>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551413"/>
                  </a:ext>
                </a:extLst>
              </a:tr>
              <a:tr h="1507702">
                <a:tc vMerge="1">
                  <a:txBody>
                    <a:bodyPr/>
                    <a:lstStyle/>
                    <a:p>
                      <a:pPr algn="ctr"/>
                      <a:endParaRPr lang="fr-FR" dirty="0"/>
                    </a:p>
                  </a:txBody>
                  <a:tcPr anchor="ct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400" b="1" dirty="0"/>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7732797"/>
                  </a:ext>
                </a:extLst>
              </a:tr>
            </a:tbl>
          </a:graphicData>
        </a:graphic>
      </p:graphicFrame>
    </p:spTree>
    <p:extLst>
      <p:ext uri="{BB962C8B-B14F-4D97-AF65-F5344CB8AC3E}">
        <p14:creationId xmlns:p14="http://schemas.microsoft.com/office/powerpoint/2010/main" val="4014676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7" name="Espace réservé du contenu 5"/>
          <p:cNvGraphicFramePr>
            <a:graphicFrameLocks noGrp="1"/>
          </p:cNvGraphicFramePr>
          <p:nvPr>
            <p:ph sz="quarter" idx="13"/>
            <p:extLst>
              <p:ext uri="{D42A27DB-BD31-4B8C-83A1-F6EECF244321}">
                <p14:modId xmlns:p14="http://schemas.microsoft.com/office/powerpoint/2010/main" val="382772349"/>
              </p:ext>
            </p:extLst>
          </p:nvPr>
        </p:nvGraphicFramePr>
        <p:xfrm>
          <a:off x="1995488" y="1271588"/>
          <a:ext cx="10076514" cy="5086314"/>
        </p:xfrm>
        <a:graphic>
          <a:graphicData uri="http://schemas.openxmlformats.org/drawingml/2006/table">
            <a:tbl>
              <a:tblPr firstRow="1" bandRow="1">
                <a:tableStyleId>{0505E3EF-67EA-436B-97B2-0124C06EBD24}</a:tableStyleId>
              </a:tblPr>
              <a:tblGrid>
                <a:gridCol w="1679419">
                  <a:extLst>
                    <a:ext uri="{9D8B030D-6E8A-4147-A177-3AD203B41FA5}">
                      <a16:colId xmlns:a16="http://schemas.microsoft.com/office/drawing/2014/main" val="4182410255"/>
                    </a:ext>
                  </a:extLst>
                </a:gridCol>
                <a:gridCol w="1679419">
                  <a:extLst>
                    <a:ext uri="{9D8B030D-6E8A-4147-A177-3AD203B41FA5}">
                      <a16:colId xmlns:a16="http://schemas.microsoft.com/office/drawing/2014/main" val="2089536938"/>
                    </a:ext>
                  </a:extLst>
                </a:gridCol>
                <a:gridCol w="1679419">
                  <a:extLst>
                    <a:ext uri="{9D8B030D-6E8A-4147-A177-3AD203B41FA5}">
                      <a16:colId xmlns:a16="http://schemas.microsoft.com/office/drawing/2014/main" val="2726607891"/>
                    </a:ext>
                  </a:extLst>
                </a:gridCol>
                <a:gridCol w="1679419">
                  <a:extLst>
                    <a:ext uri="{9D8B030D-6E8A-4147-A177-3AD203B41FA5}">
                      <a16:colId xmlns:a16="http://schemas.microsoft.com/office/drawing/2014/main" val="3867186255"/>
                    </a:ext>
                  </a:extLst>
                </a:gridCol>
                <a:gridCol w="1679419">
                  <a:extLst>
                    <a:ext uri="{9D8B030D-6E8A-4147-A177-3AD203B41FA5}">
                      <a16:colId xmlns:a16="http://schemas.microsoft.com/office/drawing/2014/main" val="1653128982"/>
                    </a:ext>
                  </a:extLst>
                </a:gridCol>
                <a:gridCol w="1679419">
                  <a:extLst>
                    <a:ext uri="{9D8B030D-6E8A-4147-A177-3AD203B41FA5}">
                      <a16:colId xmlns:a16="http://schemas.microsoft.com/office/drawing/2014/main" val="1963641523"/>
                    </a:ext>
                  </a:extLst>
                </a:gridCol>
              </a:tblGrid>
              <a:tr h="504000">
                <a:tc>
                  <a:txBody>
                    <a:bodyPr/>
                    <a:lstStyle/>
                    <a:p>
                      <a:pPr algn="ctr"/>
                      <a:r>
                        <a:rPr lang="fr-FR" sz="1400" dirty="0">
                          <a:solidFill>
                            <a:schemeClr val="tx1"/>
                          </a:solidFill>
                        </a:rPr>
                        <a:t>Objectifs d’apprentissage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Lien au(x) domaine(s) du socle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Lien</a:t>
                      </a:r>
                      <a:r>
                        <a:rPr lang="fr-FR" sz="1400" baseline="0" dirty="0">
                          <a:solidFill>
                            <a:schemeClr val="tx1"/>
                          </a:solidFill>
                        </a:rPr>
                        <a:t> aux attendus de fin de cycle </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Classe(s) concernée(s)</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Nombre</a:t>
                      </a:r>
                      <a:r>
                        <a:rPr lang="fr-FR" sz="1400" baseline="0" dirty="0">
                          <a:solidFill>
                            <a:schemeClr val="tx1"/>
                          </a:solidFill>
                        </a:rPr>
                        <a:t> d’heures</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Professeur(s)</a:t>
                      </a:r>
                      <a:r>
                        <a:rPr lang="fr-FR" sz="1400" baseline="0" dirty="0">
                          <a:solidFill>
                            <a:schemeClr val="tx1"/>
                          </a:solidFill>
                        </a:rPr>
                        <a:t> concerné(s)</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17</a:t>
            </a:fld>
            <a:endParaRPr lang="fr-FR"/>
          </a:p>
        </p:txBody>
      </p:sp>
    </p:spTree>
    <p:extLst>
      <p:ext uri="{BB962C8B-B14F-4D97-AF65-F5344CB8AC3E}">
        <p14:creationId xmlns:p14="http://schemas.microsoft.com/office/powerpoint/2010/main" val="33990802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sz="quarter" idx="13"/>
            <p:extLst>
              <p:ext uri="{D42A27DB-BD31-4B8C-83A1-F6EECF244321}">
                <p14:modId xmlns:p14="http://schemas.microsoft.com/office/powerpoint/2010/main" val="477029090"/>
              </p:ext>
            </p:extLst>
          </p:nvPr>
        </p:nvGraphicFramePr>
        <p:xfrm>
          <a:off x="1995488" y="1271588"/>
          <a:ext cx="10076514" cy="5513034"/>
        </p:xfrm>
        <a:graphic>
          <a:graphicData uri="http://schemas.openxmlformats.org/drawingml/2006/table">
            <a:tbl>
              <a:tblPr firstRow="1" bandRow="1">
                <a:tableStyleId>{0505E3EF-67EA-436B-97B2-0124C06EBD24}</a:tableStyleId>
              </a:tblPr>
              <a:tblGrid>
                <a:gridCol w="1679419">
                  <a:extLst>
                    <a:ext uri="{9D8B030D-6E8A-4147-A177-3AD203B41FA5}">
                      <a16:colId xmlns:a16="http://schemas.microsoft.com/office/drawing/2014/main" val="4182410255"/>
                    </a:ext>
                  </a:extLst>
                </a:gridCol>
                <a:gridCol w="1679419">
                  <a:extLst>
                    <a:ext uri="{9D8B030D-6E8A-4147-A177-3AD203B41FA5}">
                      <a16:colId xmlns:a16="http://schemas.microsoft.com/office/drawing/2014/main" val="2089536938"/>
                    </a:ext>
                  </a:extLst>
                </a:gridCol>
                <a:gridCol w="1679419">
                  <a:extLst>
                    <a:ext uri="{9D8B030D-6E8A-4147-A177-3AD203B41FA5}">
                      <a16:colId xmlns:a16="http://schemas.microsoft.com/office/drawing/2014/main" val="2726607891"/>
                    </a:ext>
                  </a:extLst>
                </a:gridCol>
                <a:gridCol w="1679419">
                  <a:extLst>
                    <a:ext uri="{9D8B030D-6E8A-4147-A177-3AD203B41FA5}">
                      <a16:colId xmlns:a16="http://schemas.microsoft.com/office/drawing/2014/main" val="3867186255"/>
                    </a:ext>
                  </a:extLst>
                </a:gridCol>
                <a:gridCol w="1679419">
                  <a:extLst>
                    <a:ext uri="{9D8B030D-6E8A-4147-A177-3AD203B41FA5}">
                      <a16:colId xmlns:a16="http://schemas.microsoft.com/office/drawing/2014/main" val="1653128982"/>
                    </a:ext>
                  </a:extLst>
                </a:gridCol>
                <a:gridCol w="1679419">
                  <a:extLst>
                    <a:ext uri="{9D8B030D-6E8A-4147-A177-3AD203B41FA5}">
                      <a16:colId xmlns:a16="http://schemas.microsoft.com/office/drawing/2014/main" val="1963641523"/>
                    </a:ext>
                  </a:extLst>
                </a:gridCol>
              </a:tblGrid>
              <a:tr h="504000">
                <a:tc>
                  <a:txBody>
                    <a:bodyPr/>
                    <a:lstStyle/>
                    <a:p>
                      <a:pPr algn="ctr"/>
                      <a:r>
                        <a:rPr lang="fr-FR" sz="1400" dirty="0"/>
                        <a:t>Thème</a:t>
                      </a:r>
                    </a:p>
                    <a:p>
                      <a:pPr algn="ctr"/>
                      <a:r>
                        <a:rPr lang="fr-FR" sz="1400" dirty="0"/>
                        <a:t>Et Titre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Objectifs d’apprentissage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Lien au(x)</a:t>
                      </a:r>
                      <a:r>
                        <a:rPr lang="fr-FR" sz="1400" baseline="0" dirty="0">
                          <a:solidFill>
                            <a:schemeClr val="tx1"/>
                          </a:solidFill>
                        </a:rPr>
                        <a:t> domaine(s) du socle</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Lien aux attendus de fin de cycle</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Classe(s)</a:t>
                      </a:r>
                      <a:r>
                        <a:rPr lang="fr-FR" sz="1400" baseline="0" dirty="0">
                          <a:solidFill>
                            <a:schemeClr val="tx1"/>
                          </a:solidFill>
                        </a:rPr>
                        <a:t> concernée(s) et Disciplines associées</a:t>
                      </a:r>
                      <a:endParaRPr lang="fr-FR" sz="1400" dirty="0">
                        <a:solidFill>
                          <a:schemeClr val="tx1"/>
                        </a:solidFill>
                      </a:endParaRP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Nombre d’heures</a:t>
                      </a:r>
                    </a:p>
                  </a:txBody>
                  <a:tcPr marL="92681" marR="9268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900" dirty="0"/>
                    </a:p>
                  </a:txBody>
                  <a:tcPr marL="92681" marR="9268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18</a:t>
            </a:fld>
            <a:endParaRPr lang="fr-FR"/>
          </a:p>
        </p:txBody>
      </p:sp>
    </p:spTree>
    <p:extLst>
      <p:ext uri="{BB962C8B-B14F-4D97-AF65-F5344CB8AC3E}">
        <p14:creationId xmlns:p14="http://schemas.microsoft.com/office/powerpoint/2010/main" val="5997403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19</a:t>
            </a:fld>
            <a:endParaRPr lang="fr-FR"/>
          </a:p>
        </p:txBody>
      </p:sp>
    </p:spTree>
    <p:extLst>
      <p:ext uri="{BB962C8B-B14F-4D97-AF65-F5344CB8AC3E}">
        <p14:creationId xmlns:p14="http://schemas.microsoft.com/office/powerpoint/2010/main" val="14598186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a:t>
            </a:fld>
            <a:endParaRPr lang="fr-FR"/>
          </a:p>
        </p:txBody>
      </p:sp>
    </p:spTree>
    <p:extLst>
      <p:ext uri="{BB962C8B-B14F-4D97-AF65-F5344CB8AC3E}">
        <p14:creationId xmlns:p14="http://schemas.microsoft.com/office/powerpoint/2010/main" val="34276810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0" name="Espace réservé du tableau 9"/>
          <p:cNvGraphicFramePr>
            <a:graphicFrameLocks noGrp="1"/>
          </p:cNvGraphicFramePr>
          <p:nvPr>
            <p:ph type="tbl" sz="quarter" idx="4294967295"/>
            <p:extLst>
              <p:ext uri="{D42A27DB-BD31-4B8C-83A1-F6EECF244321}">
                <p14:modId xmlns:p14="http://schemas.microsoft.com/office/powerpoint/2010/main" val="2021563937"/>
              </p:ext>
            </p:extLst>
          </p:nvPr>
        </p:nvGraphicFramePr>
        <p:xfrm>
          <a:off x="2071688" y="919162"/>
          <a:ext cx="9267530" cy="5778896"/>
        </p:xfrm>
        <a:graphic>
          <a:graphicData uri="http://schemas.openxmlformats.org/drawingml/2006/table">
            <a:tbl>
              <a:tblPr firstRow="1" bandRow="1">
                <a:tableStyleId>{F5AB1C69-6EDB-4FF4-983F-18BD219EF322}</a:tableStyleId>
              </a:tblPr>
              <a:tblGrid>
                <a:gridCol w="1637506">
                  <a:extLst>
                    <a:ext uri="{9D8B030D-6E8A-4147-A177-3AD203B41FA5}">
                      <a16:colId xmlns:a16="http://schemas.microsoft.com/office/drawing/2014/main" val="526625030"/>
                    </a:ext>
                  </a:extLst>
                </a:gridCol>
                <a:gridCol w="1080000">
                  <a:extLst>
                    <a:ext uri="{9D8B030D-6E8A-4147-A177-3AD203B41FA5}">
                      <a16:colId xmlns:a16="http://schemas.microsoft.com/office/drawing/2014/main" val="59381372"/>
                    </a:ext>
                  </a:extLst>
                </a:gridCol>
                <a:gridCol w="1637506">
                  <a:extLst>
                    <a:ext uri="{9D8B030D-6E8A-4147-A177-3AD203B41FA5}">
                      <a16:colId xmlns:a16="http://schemas.microsoft.com/office/drawing/2014/main" val="557231695"/>
                    </a:ext>
                  </a:extLst>
                </a:gridCol>
                <a:gridCol w="1637506">
                  <a:extLst>
                    <a:ext uri="{9D8B030D-6E8A-4147-A177-3AD203B41FA5}">
                      <a16:colId xmlns:a16="http://schemas.microsoft.com/office/drawing/2014/main" val="3293723395"/>
                    </a:ext>
                  </a:extLst>
                </a:gridCol>
                <a:gridCol w="1637506">
                  <a:extLst>
                    <a:ext uri="{9D8B030D-6E8A-4147-A177-3AD203B41FA5}">
                      <a16:colId xmlns:a16="http://schemas.microsoft.com/office/drawing/2014/main" val="331253883"/>
                    </a:ext>
                  </a:extLst>
                </a:gridCol>
                <a:gridCol w="1637506">
                  <a:extLst>
                    <a:ext uri="{9D8B030D-6E8A-4147-A177-3AD203B41FA5}">
                      <a16:colId xmlns:a16="http://schemas.microsoft.com/office/drawing/2014/main" val="545970627"/>
                    </a:ext>
                  </a:extLst>
                </a:gridCol>
              </a:tblGrid>
              <a:tr h="367261">
                <a:tc rowSpan="3">
                  <a:txBody>
                    <a:bodyPr/>
                    <a:lstStyle/>
                    <a:p>
                      <a:pPr algn="ctr"/>
                      <a:r>
                        <a:rPr lang="fr-FR" dirty="0"/>
                        <a:t>PROJET SPORT SCOLAIRE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ctr"/>
                      <a:r>
                        <a:rPr lang="fr-FR" dirty="0"/>
                        <a:t>Actions de l'AS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Accessibilité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Innovation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Responsabilité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400" dirty="0"/>
                        <a:t>Évaluation des actions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23116273"/>
                  </a:ext>
                </a:extLst>
              </a:tr>
              <a:tr h="679648">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7599096"/>
                  </a:ext>
                </a:extLst>
              </a:tr>
              <a:tr h="679648">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5102234"/>
                  </a:ext>
                </a:extLst>
              </a:tr>
              <a:tr h="0">
                <a:tc gridSpan="6">
                  <a:txBody>
                    <a:bodyPr/>
                    <a:lstStyle/>
                    <a:p>
                      <a:endParaRPr lang="fr-FR" sz="2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h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833956441"/>
                  </a:ext>
                </a:extLst>
              </a:tr>
              <a:tr h="944880">
                <a:tc rowSpan="4">
                  <a:txBody>
                    <a:bodyPr/>
                    <a:lstStyle/>
                    <a:p>
                      <a:pPr algn="ctr"/>
                      <a:r>
                        <a:rPr lang="fr-FR" dirty="0"/>
                        <a:t>PARCOURS ÉDUCATIFS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Santé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1191986"/>
                  </a:ext>
                </a:extLst>
              </a:tr>
              <a:tr h="94488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Éducation Artistique et Culturel</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3363795"/>
                  </a:ext>
                </a:extLst>
              </a:tr>
              <a:tr h="94488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Citoyen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4353450"/>
                  </a:ext>
                </a:extLst>
              </a:tr>
              <a:tr h="944880">
                <a:tc vMerge="1">
                  <a:txBody>
                    <a:bodyPr/>
                    <a:lstStyle/>
                    <a:p>
                      <a:endParaRPr lang="fr-FR"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fr-FR" sz="1100" b="1" dirty="0"/>
                        <a:t>Parcours Avenir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fr-FR" sz="2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fr-FR" sz="10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4271758"/>
                  </a:ext>
                </a:extLst>
              </a:tr>
            </a:tbl>
          </a:graphicData>
        </a:graphic>
      </p:graphicFrame>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a:xfrm>
            <a:off x="11544525" y="6385457"/>
            <a:ext cx="439366" cy="365125"/>
          </a:xfrm>
        </p:spPr>
        <p:txBody>
          <a:bodyPr/>
          <a:lstStyle/>
          <a:p>
            <a:fld id="{29D95BAB-573C-4664-9C7F-EB8E05CD89B7}" type="slidenum">
              <a:rPr lang="fr-FR" smtClean="0"/>
              <a:t>20</a:t>
            </a:fld>
            <a:endParaRPr lang="fr-FR" dirty="0"/>
          </a:p>
        </p:txBody>
      </p:sp>
    </p:spTree>
    <p:extLst>
      <p:ext uri="{BB962C8B-B14F-4D97-AF65-F5344CB8AC3E}">
        <p14:creationId xmlns:p14="http://schemas.microsoft.com/office/powerpoint/2010/main" val="2551285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21</a:t>
            </a:fld>
            <a:endParaRPr lang="fr-FR"/>
          </a:p>
        </p:txBody>
      </p:sp>
      <p:graphicFrame>
        <p:nvGraphicFramePr>
          <p:cNvPr id="5" name="Espace réservé du tableau 7"/>
          <p:cNvGraphicFramePr>
            <a:graphicFrameLocks noGrp="1"/>
          </p:cNvGraphicFramePr>
          <p:nvPr>
            <p:ph type="tbl" sz="quarter" idx="13"/>
            <p:extLst>
              <p:ext uri="{D42A27DB-BD31-4B8C-83A1-F6EECF244321}">
                <p14:modId xmlns:p14="http://schemas.microsoft.com/office/powerpoint/2010/main" val="3020772809"/>
              </p:ext>
            </p:extLst>
          </p:nvPr>
        </p:nvGraphicFramePr>
        <p:xfrm>
          <a:off x="2071688" y="919163"/>
          <a:ext cx="9825431" cy="5445800"/>
        </p:xfrm>
        <a:graphic>
          <a:graphicData uri="http://schemas.openxmlformats.org/drawingml/2006/table">
            <a:tbl>
              <a:tblPr firstRow="1" bandRow="1">
                <a:tableStyleId>{F5AB1C69-6EDB-4FF4-983F-18BD219EF322}</a:tableStyleId>
              </a:tblPr>
              <a:tblGrid>
                <a:gridCol w="1449074">
                  <a:extLst>
                    <a:ext uri="{9D8B030D-6E8A-4147-A177-3AD203B41FA5}">
                      <a16:colId xmlns:a16="http://schemas.microsoft.com/office/drawing/2014/main" val="327600713"/>
                    </a:ext>
                  </a:extLst>
                </a:gridCol>
                <a:gridCol w="2792119">
                  <a:extLst>
                    <a:ext uri="{9D8B030D-6E8A-4147-A177-3AD203B41FA5}">
                      <a16:colId xmlns:a16="http://schemas.microsoft.com/office/drawing/2014/main" val="2261043051"/>
                    </a:ext>
                  </a:extLst>
                </a:gridCol>
                <a:gridCol w="2792119">
                  <a:extLst>
                    <a:ext uri="{9D8B030D-6E8A-4147-A177-3AD203B41FA5}">
                      <a16:colId xmlns:a16="http://schemas.microsoft.com/office/drawing/2014/main" val="635469951"/>
                    </a:ext>
                  </a:extLst>
                </a:gridCol>
                <a:gridCol w="2792119">
                  <a:extLst>
                    <a:ext uri="{9D8B030D-6E8A-4147-A177-3AD203B41FA5}">
                      <a16:colId xmlns:a16="http://schemas.microsoft.com/office/drawing/2014/main" val="3696434364"/>
                    </a:ext>
                  </a:extLst>
                </a:gridCol>
              </a:tblGrid>
              <a:tr h="277339">
                <a:tc gridSpan="3">
                  <a:txBody>
                    <a:bodyPr/>
                    <a:lstStyle/>
                    <a:p>
                      <a:pPr algn="ctr"/>
                      <a:r>
                        <a:rPr lang="fr-FR" sz="1200" dirty="0">
                          <a:solidFill>
                            <a:schemeClr val="tx1"/>
                          </a:solidFill>
                        </a:rPr>
                        <a:t>COMPÉTENCE SOCLÉE (ÉVALUÉE UNIQUEMENT SI VALORISATION)</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l"/>
                      <a:endParaRPr lang="fr-FR" sz="12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l"/>
                      <a:endParaRPr lang="fr-FR" sz="12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fr-FR" sz="1200" dirty="0">
                          <a:solidFill>
                            <a:schemeClr val="tx1"/>
                          </a:solidFill>
                        </a:rPr>
                        <a:t>CADRE ÉVALUATION</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7025180"/>
                  </a:ext>
                </a:extLst>
              </a:tr>
              <a:tr h="992221">
                <a:tc gridSpan="3">
                  <a:txBody>
                    <a:bodyPr/>
                    <a:lstStyle/>
                    <a:p>
                      <a:pPr algn="l"/>
                      <a:endParaRPr lang="fr-FR" sz="1200" dirty="0">
                        <a:solidFill>
                          <a:schemeClr val="tx1"/>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tc hMerge="1">
                  <a:txBody>
                    <a:bodyPr/>
                    <a:lstStyle/>
                    <a:p>
                      <a:endParaRPr lang="fr-FR"/>
                    </a:p>
                  </a:txBody>
                  <a:tcPr/>
                </a:tc>
                <a:tc>
                  <a:txBody>
                    <a:bodyPr/>
                    <a:lstStyle/>
                    <a:p>
                      <a:pPr algn="l"/>
                      <a:endParaRPr lang="fr-FR" sz="1200" dirty="0">
                        <a:solidFill>
                          <a:schemeClr val="tx1"/>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1895629"/>
                  </a:ext>
                </a:extLst>
              </a:tr>
              <a:tr h="192967">
                <a:tc>
                  <a:txBody>
                    <a:bodyPr/>
                    <a:lstStyle/>
                    <a:p>
                      <a:pPr algn="ctr"/>
                      <a:r>
                        <a:rPr lang="fr-FR" sz="1000" b="1" dirty="0"/>
                        <a:t>Domaines et Eléments du socle évalués</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000" b="1" dirty="0"/>
                        <a:t>Compétence attendue</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000" b="1" dirty="0"/>
                        <a:t>Maîtrise satisfaisante</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tc>
                  <a:txBody>
                    <a:bodyPr/>
                    <a:lstStyle/>
                    <a:p>
                      <a:pPr algn="ctr"/>
                      <a:r>
                        <a:rPr lang="fr-FR" sz="1000" b="1" dirty="0"/>
                        <a:t>Très bonne maîtrise</a:t>
                      </a:r>
                    </a:p>
                  </a:txBody>
                  <a:tcPr marL="89772" marR="8977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extLst>
                  <a:ext uri="{0D108BD9-81ED-4DB2-BD59-A6C34878D82A}">
                    <a16:rowId xmlns:a16="http://schemas.microsoft.com/office/drawing/2014/main" val="2004352658"/>
                  </a:ext>
                </a:extLst>
              </a:tr>
              <a:tr h="756000">
                <a:tc>
                  <a:txBody>
                    <a:bodyPr/>
                    <a:lstStyle/>
                    <a:p>
                      <a:r>
                        <a:rPr lang="fr-FR" sz="1000" dirty="0">
                          <a:solidFill>
                            <a:srgbClr val="00B050"/>
                          </a:solidFill>
                        </a:rPr>
                        <a:t>Domaine 1.4 :</a:t>
                      </a:r>
                    </a:p>
                    <a:p>
                      <a:r>
                        <a:rPr lang="fr-FR" sz="1000" dirty="0">
                          <a:solidFill>
                            <a:srgbClr val="00B050"/>
                          </a:solidFill>
                        </a:rPr>
                        <a:t>Comprendre, s’exprimer en utilisant les langages des arts et du corps</a:t>
                      </a: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00B05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00B05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00B05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9175658"/>
                  </a:ext>
                </a:extLst>
              </a:tr>
              <a:tr h="756000">
                <a:tc>
                  <a:txBody>
                    <a:bodyPr/>
                    <a:lstStyle/>
                    <a:p>
                      <a:r>
                        <a:rPr lang="fr-FR" sz="1000" dirty="0">
                          <a:solidFill>
                            <a:schemeClr val="accent5">
                              <a:lumMod val="75000"/>
                            </a:schemeClr>
                          </a:solidFill>
                        </a:rPr>
                        <a:t>Domaine 2 :</a:t>
                      </a:r>
                    </a:p>
                    <a:p>
                      <a:r>
                        <a:rPr lang="fr-FR" sz="1000" dirty="0">
                          <a:solidFill>
                            <a:schemeClr val="accent5">
                              <a:lumMod val="75000"/>
                            </a:schemeClr>
                          </a:solidFill>
                        </a:rPr>
                        <a:t>Les méthodes et outils pour apprendre</a:t>
                      </a: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chemeClr val="accent5">
                            <a:lumMod val="75000"/>
                          </a:schemeClr>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chemeClr val="accent5">
                            <a:lumMod val="75000"/>
                          </a:schemeClr>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chemeClr val="accent5">
                            <a:lumMod val="75000"/>
                          </a:schemeClr>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986898"/>
                  </a:ext>
                </a:extLst>
              </a:tr>
              <a:tr h="756000">
                <a:tc>
                  <a:txBody>
                    <a:bodyPr/>
                    <a:lstStyle/>
                    <a:p>
                      <a:r>
                        <a:rPr lang="fr-FR" sz="1000" dirty="0">
                          <a:solidFill>
                            <a:srgbClr val="C00000"/>
                          </a:solidFill>
                        </a:rPr>
                        <a:t>Domaine 3 :</a:t>
                      </a:r>
                    </a:p>
                    <a:p>
                      <a:r>
                        <a:rPr lang="fr-FR" sz="1000" dirty="0">
                          <a:solidFill>
                            <a:srgbClr val="C00000"/>
                          </a:solidFill>
                        </a:rPr>
                        <a:t>La formation de la personne et du citoyen</a:t>
                      </a: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C0000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C0000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C0000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089188"/>
                  </a:ext>
                </a:extLst>
              </a:tr>
              <a:tr h="756000">
                <a:tc>
                  <a:txBody>
                    <a:bodyPr/>
                    <a:lstStyle/>
                    <a:p>
                      <a:r>
                        <a:rPr lang="fr-FR" sz="1000" dirty="0">
                          <a:solidFill>
                            <a:srgbClr val="7030A0"/>
                          </a:solidFill>
                        </a:rPr>
                        <a:t>Domaine 4 :</a:t>
                      </a:r>
                    </a:p>
                    <a:p>
                      <a:r>
                        <a:rPr lang="fr-FR" sz="1000" dirty="0">
                          <a:solidFill>
                            <a:srgbClr val="7030A0"/>
                          </a:solidFill>
                        </a:rPr>
                        <a:t>Les systèmes naturels et techniques</a:t>
                      </a: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7030A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7030A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rgbClr val="7030A0"/>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3401763"/>
                  </a:ext>
                </a:extLst>
              </a:tr>
              <a:tr h="756000">
                <a:tc>
                  <a:txBody>
                    <a:bodyPr/>
                    <a:lstStyle/>
                    <a:p>
                      <a:r>
                        <a:rPr lang="fr-FR" sz="1000" dirty="0">
                          <a:solidFill>
                            <a:schemeClr val="tx1"/>
                          </a:solidFill>
                        </a:rPr>
                        <a:t>Domaine 5 :</a:t>
                      </a:r>
                    </a:p>
                    <a:p>
                      <a:r>
                        <a:rPr lang="fr-FR" sz="1000" dirty="0">
                          <a:solidFill>
                            <a:schemeClr val="tx1"/>
                          </a:solidFill>
                        </a:rPr>
                        <a:t>Les représentations du monde et de l’activité humaine</a:t>
                      </a: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solidFill>
                          <a:schemeClr val="tx1"/>
                        </a:solidFill>
                      </a:endParaRPr>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89772" marR="8977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8569504"/>
                  </a:ext>
                </a:extLst>
              </a:tr>
            </a:tbl>
          </a:graphicData>
        </a:graphic>
      </p:graphicFrame>
    </p:spTree>
    <p:extLst>
      <p:ext uri="{BB962C8B-B14F-4D97-AF65-F5344CB8AC3E}">
        <p14:creationId xmlns:p14="http://schemas.microsoft.com/office/powerpoint/2010/main" val="36067254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22</a:t>
            </a:fld>
            <a:endParaRPr lang="fr-FR"/>
          </a:p>
        </p:txBody>
      </p:sp>
      <p:graphicFrame>
        <p:nvGraphicFramePr>
          <p:cNvPr id="6" name="Espace réservé du tableau 5"/>
          <p:cNvGraphicFramePr>
            <a:graphicFrameLocks noGrp="1"/>
          </p:cNvGraphicFramePr>
          <p:nvPr>
            <p:ph type="tbl" sz="quarter" idx="13"/>
            <p:extLst>
              <p:ext uri="{D42A27DB-BD31-4B8C-83A1-F6EECF244321}">
                <p14:modId xmlns:p14="http://schemas.microsoft.com/office/powerpoint/2010/main" val="3978835663"/>
              </p:ext>
            </p:extLst>
          </p:nvPr>
        </p:nvGraphicFramePr>
        <p:xfrm>
          <a:off x="1917939" y="902979"/>
          <a:ext cx="10133056" cy="4752000"/>
        </p:xfrm>
        <a:graphic>
          <a:graphicData uri="http://schemas.openxmlformats.org/drawingml/2006/table">
            <a:tbl>
              <a:tblPr firstRow="1" bandRow="1">
                <a:tableStyleId>{2A488322-F2BA-4B5B-9748-0D474271808F}</a:tableStyleId>
              </a:tblPr>
              <a:tblGrid>
                <a:gridCol w="1241056">
                  <a:extLst>
                    <a:ext uri="{9D8B030D-6E8A-4147-A177-3AD203B41FA5}">
                      <a16:colId xmlns:a16="http://schemas.microsoft.com/office/drawing/2014/main" val="3778876083"/>
                    </a:ext>
                  </a:extLst>
                </a:gridCol>
                <a:gridCol w="1728000">
                  <a:extLst>
                    <a:ext uri="{9D8B030D-6E8A-4147-A177-3AD203B41FA5}">
                      <a16:colId xmlns:a16="http://schemas.microsoft.com/office/drawing/2014/main" val="3648906975"/>
                    </a:ext>
                  </a:extLst>
                </a:gridCol>
                <a:gridCol w="1224000">
                  <a:extLst>
                    <a:ext uri="{9D8B030D-6E8A-4147-A177-3AD203B41FA5}">
                      <a16:colId xmlns:a16="http://schemas.microsoft.com/office/drawing/2014/main" val="3657758309"/>
                    </a:ext>
                  </a:extLst>
                </a:gridCol>
                <a:gridCol w="1728000">
                  <a:extLst>
                    <a:ext uri="{9D8B030D-6E8A-4147-A177-3AD203B41FA5}">
                      <a16:colId xmlns:a16="http://schemas.microsoft.com/office/drawing/2014/main" val="751188711"/>
                    </a:ext>
                  </a:extLst>
                </a:gridCol>
                <a:gridCol w="1224000">
                  <a:extLst>
                    <a:ext uri="{9D8B030D-6E8A-4147-A177-3AD203B41FA5}">
                      <a16:colId xmlns:a16="http://schemas.microsoft.com/office/drawing/2014/main" val="1251927346"/>
                    </a:ext>
                  </a:extLst>
                </a:gridCol>
                <a:gridCol w="1764000">
                  <a:extLst>
                    <a:ext uri="{9D8B030D-6E8A-4147-A177-3AD203B41FA5}">
                      <a16:colId xmlns:a16="http://schemas.microsoft.com/office/drawing/2014/main" val="2395130719"/>
                    </a:ext>
                  </a:extLst>
                </a:gridCol>
                <a:gridCol w="1224000">
                  <a:extLst>
                    <a:ext uri="{9D8B030D-6E8A-4147-A177-3AD203B41FA5}">
                      <a16:colId xmlns:a16="http://schemas.microsoft.com/office/drawing/2014/main" val="1761832900"/>
                    </a:ext>
                  </a:extLst>
                </a:gridCol>
              </a:tblGrid>
              <a:tr h="1152000">
                <a:tc>
                  <a:txBody>
                    <a:bodyPr/>
                    <a:lstStyle/>
                    <a:p>
                      <a:pPr algn="ctr"/>
                      <a:r>
                        <a:rPr lang="fr-FR" sz="1600" b="1" dirty="0"/>
                        <a:t>Enseignants</a:t>
                      </a:r>
                    </a:p>
                  </a:txBody>
                  <a:tcPr marL="87563" marR="87563" anchor="ctr">
                    <a:lnR w="3175" cap="flat" cmpd="sng" algn="ctr">
                      <a:solidFill>
                        <a:schemeClr val="tx1"/>
                      </a:solidFill>
                      <a:prstDash val="solid"/>
                      <a:round/>
                      <a:headEnd type="none" w="med" len="med"/>
                      <a:tailEnd type="none" w="med" len="med"/>
                    </a:lnR>
                  </a:tcPr>
                </a:tc>
                <a:tc>
                  <a:txBody>
                    <a:bodyPr/>
                    <a:lstStyle/>
                    <a:p>
                      <a:pPr algn="ctr"/>
                      <a:r>
                        <a:rPr lang="fr-FR" sz="1600" b="1" dirty="0"/>
                        <a:t>Accessibilité</a:t>
                      </a:r>
                    </a:p>
                    <a:p>
                      <a:pPr algn="ctr"/>
                      <a:r>
                        <a:rPr lang="fr-FR" sz="1200" b="1" dirty="0"/>
                        <a:t>APSA(S) support(s) :</a:t>
                      </a:r>
                      <a:br>
                        <a:rPr lang="fr-FR" sz="1200" b="1" dirty="0"/>
                      </a:br>
                      <a:r>
                        <a:rPr lang="fr-FR" sz="1200" b="1" dirty="0"/>
                        <a:t>loisir, compétition, découverte…</a:t>
                      </a:r>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600" b="1" dirty="0"/>
                        <a:t>Innovation</a:t>
                      </a:r>
                      <a:r>
                        <a:rPr lang="fr-FR" sz="1200" b="1" dirty="0"/>
                        <a:t> </a:t>
                      </a:r>
                    </a:p>
                    <a:p>
                      <a:pPr algn="ctr"/>
                      <a:r>
                        <a:rPr lang="fr-FR" sz="1200" b="1" dirty="0"/>
                        <a:t>APSA(S) support(s) :</a:t>
                      </a:r>
                      <a:br>
                        <a:rPr lang="fr-FR" sz="1200" b="1" dirty="0"/>
                      </a:br>
                      <a:r>
                        <a:rPr lang="fr-FR" sz="1200" b="1" dirty="0"/>
                        <a:t>tout ce qui ne rentre pas dans les deux autres</a:t>
                      </a:r>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600" b="1" dirty="0"/>
                        <a:t>Responsabilisation</a:t>
                      </a:r>
                    </a:p>
                    <a:p>
                      <a:pPr algn="ctr"/>
                      <a:r>
                        <a:rPr lang="fr-FR" sz="1200" b="1" dirty="0"/>
                        <a:t>APSA(S) support(s) :</a:t>
                      </a:r>
                      <a:br>
                        <a:rPr lang="fr-FR" sz="1200" b="1" dirty="0"/>
                      </a:br>
                      <a:r>
                        <a:rPr lang="fr-FR" sz="1200" b="1" dirty="0"/>
                        <a:t>Jeune officiel (Juge, arbitre, reporter, dirigeant, secouriste…) </a:t>
                      </a:r>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pPr algn="ctr"/>
                      <a:r>
                        <a:rPr lang="fr-FR" sz="1200" b="1" dirty="0"/>
                        <a:t>Jours et horaires / ponctuel ou annuel</a:t>
                      </a:r>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67091886"/>
                  </a:ext>
                </a:extLst>
              </a:tr>
              <a:tr h="720000">
                <a:tc>
                  <a:txBody>
                    <a:bodyPr/>
                    <a:lstStyle/>
                    <a:p>
                      <a:endParaRPr lang="fr-FR" sz="1000" dirty="0"/>
                    </a:p>
                  </a:txBody>
                  <a:tcPr marL="87563" marR="87563" anchor="ctr">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120944"/>
                  </a:ext>
                </a:extLst>
              </a:tr>
              <a:tr h="720000">
                <a:tc>
                  <a:txBody>
                    <a:bodyPr/>
                    <a:lstStyle/>
                    <a:p>
                      <a:endParaRPr lang="fr-FR" sz="1000" dirty="0"/>
                    </a:p>
                  </a:txBody>
                  <a:tcPr marL="87563" marR="87563" anchor="ctr">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96507121"/>
                  </a:ext>
                </a:extLst>
              </a:tr>
              <a:tr h="720000">
                <a:tc>
                  <a:txBody>
                    <a:bodyPr/>
                    <a:lstStyle/>
                    <a:p>
                      <a:endParaRPr lang="fr-FR" sz="1000" dirty="0"/>
                    </a:p>
                  </a:txBody>
                  <a:tcPr marL="87563" marR="87563" anchor="ctr">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23225780"/>
                  </a:ext>
                </a:extLst>
              </a:tr>
              <a:tr h="720000">
                <a:tc>
                  <a:txBody>
                    <a:bodyPr/>
                    <a:lstStyle/>
                    <a:p>
                      <a:endParaRPr lang="fr-FR" sz="1000" dirty="0"/>
                    </a:p>
                  </a:txBody>
                  <a:tcPr marL="87563" marR="87563" anchor="ctr">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26562758"/>
                  </a:ext>
                </a:extLst>
              </a:tr>
              <a:tr h="720000">
                <a:tc>
                  <a:txBody>
                    <a:bodyPr/>
                    <a:lstStyle/>
                    <a:p>
                      <a:endParaRPr lang="fr-FR" sz="1000" dirty="0"/>
                    </a:p>
                  </a:txBody>
                  <a:tcPr marL="87563" marR="87563" anchor="ctr">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a:txBody>
                    <a:bodyPr/>
                    <a:lstStyle/>
                    <a:p>
                      <a:endParaRPr lang="fr-FR" sz="1000" dirty="0"/>
                    </a:p>
                  </a:txBody>
                  <a:tcPr marL="87563" marR="87563" anchor="ctr">
                    <a:lnL w="31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0065980"/>
                  </a:ext>
                </a:extLst>
              </a:tr>
            </a:tbl>
          </a:graphicData>
        </a:graphic>
      </p:graphicFrame>
    </p:spTree>
    <p:extLst>
      <p:ext uri="{BB962C8B-B14F-4D97-AF65-F5344CB8AC3E}">
        <p14:creationId xmlns:p14="http://schemas.microsoft.com/office/powerpoint/2010/main" val="14921305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23</a:t>
            </a:fld>
            <a:endParaRPr lang="fr-FR"/>
          </a:p>
        </p:txBody>
      </p:sp>
    </p:spTree>
    <p:extLst>
      <p:ext uri="{BB962C8B-B14F-4D97-AF65-F5344CB8AC3E}">
        <p14:creationId xmlns:p14="http://schemas.microsoft.com/office/powerpoint/2010/main" val="4238722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24</a:t>
            </a:fld>
            <a:endParaRPr lang="fr-FR"/>
          </a:p>
        </p:txBody>
      </p:sp>
      <p:graphicFrame>
        <p:nvGraphicFramePr>
          <p:cNvPr id="7" name="Espace réservé du contenu 5"/>
          <p:cNvGraphicFramePr>
            <a:graphicFrameLocks/>
          </p:cNvGraphicFramePr>
          <p:nvPr>
            <p:extLst>
              <p:ext uri="{D42A27DB-BD31-4B8C-83A1-F6EECF244321}">
                <p14:modId xmlns:p14="http://schemas.microsoft.com/office/powerpoint/2010/main" val="25055084"/>
              </p:ext>
            </p:extLst>
          </p:nvPr>
        </p:nvGraphicFramePr>
        <p:xfrm>
          <a:off x="2052638" y="1287463"/>
          <a:ext cx="9941568" cy="5086314"/>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t>Dénomination de l’action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Public concerné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24552425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25</a:t>
            </a:fld>
            <a:endParaRPr lang="fr-FR"/>
          </a:p>
        </p:txBody>
      </p:sp>
      <p:graphicFrame>
        <p:nvGraphicFramePr>
          <p:cNvPr id="9" name="Espace réservé du contenu 5"/>
          <p:cNvGraphicFramePr>
            <a:graphicFrameLocks/>
          </p:cNvGraphicFramePr>
          <p:nvPr>
            <p:extLst>
              <p:ext uri="{D42A27DB-BD31-4B8C-83A1-F6EECF244321}">
                <p14:modId xmlns:p14="http://schemas.microsoft.com/office/powerpoint/2010/main" val="2253494519"/>
              </p:ext>
            </p:extLst>
          </p:nvPr>
        </p:nvGraphicFramePr>
        <p:xfrm>
          <a:off x="2052638" y="1287463"/>
          <a:ext cx="9941568" cy="5299674"/>
        </p:xfrm>
        <a:graphic>
          <a:graphicData uri="http://schemas.openxmlformats.org/drawingml/2006/table">
            <a:tbl>
              <a:tblPr firstRow="1" bandRow="1">
                <a:tableStyleId>{0505E3EF-67EA-436B-97B2-0124C06EBD24}</a:tableStyleId>
              </a:tblPr>
              <a:tblGrid>
                <a:gridCol w="1420224">
                  <a:extLst>
                    <a:ext uri="{9D8B030D-6E8A-4147-A177-3AD203B41FA5}">
                      <a16:colId xmlns:a16="http://schemas.microsoft.com/office/drawing/2014/main" val="4182410255"/>
                    </a:ext>
                  </a:extLst>
                </a:gridCol>
                <a:gridCol w="1420224">
                  <a:extLst>
                    <a:ext uri="{9D8B030D-6E8A-4147-A177-3AD203B41FA5}">
                      <a16:colId xmlns:a16="http://schemas.microsoft.com/office/drawing/2014/main" val="2089536938"/>
                    </a:ext>
                  </a:extLst>
                </a:gridCol>
                <a:gridCol w="1420224">
                  <a:extLst>
                    <a:ext uri="{9D8B030D-6E8A-4147-A177-3AD203B41FA5}">
                      <a16:colId xmlns:a16="http://schemas.microsoft.com/office/drawing/2014/main" val="2726607891"/>
                    </a:ext>
                  </a:extLst>
                </a:gridCol>
                <a:gridCol w="1420224">
                  <a:extLst>
                    <a:ext uri="{9D8B030D-6E8A-4147-A177-3AD203B41FA5}">
                      <a16:colId xmlns:a16="http://schemas.microsoft.com/office/drawing/2014/main" val="3867186255"/>
                    </a:ext>
                  </a:extLst>
                </a:gridCol>
                <a:gridCol w="1420224">
                  <a:extLst>
                    <a:ext uri="{9D8B030D-6E8A-4147-A177-3AD203B41FA5}">
                      <a16:colId xmlns:a16="http://schemas.microsoft.com/office/drawing/2014/main" val="1653128982"/>
                    </a:ext>
                  </a:extLst>
                </a:gridCol>
                <a:gridCol w="1420224">
                  <a:extLst>
                    <a:ext uri="{9D8B030D-6E8A-4147-A177-3AD203B41FA5}">
                      <a16:colId xmlns:a16="http://schemas.microsoft.com/office/drawing/2014/main" val="1963641523"/>
                    </a:ext>
                  </a:extLst>
                </a:gridCol>
                <a:gridCol w="1420224">
                  <a:extLst>
                    <a:ext uri="{9D8B030D-6E8A-4147-A177-3AD203B41FA5}">
                      <a16:colId xmlns:a16="http://schemas.microsoft.com/office/drawing/2014/main" val="477449636"/>
                    </a:ext>
                  </a:extLst>
                </a:gridCol>
              </a:tblGrid>
              <a:tr h="504000">
                <a:tc>
                  <a:txBody>
                    <a:bodyPr/>
                    <a:lstStyle/>
                    <a:p>
                      <a:pPr algn="ctr"/>
                      <a:r>
                        <a:rPr lang="fr-FR" sz="1400" dirty="0">
                          <a:solidFill>
                            <a:schemeClr val="tx1"/>
                          </a:solidFill>
                        </a:rPr>
                        <a:t>APSA support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solidFill>
                            <a:schemeClr val="tx1"/>
                          </a:solidFill>
                        </a:rPr>
                        <a:t>Niveaux</a:t>
                      </a:r>
                      <a:r>
                        <a:rPr lang="fr-FR" sz="1400" baseline="0" dirty="0">
                          <a:solidFill>
                            <a:schemeClr val="tx1"/>
                          </a:solidFill>
                        </a:rPr>
                        <a:t> de classes</a:t>
                      </a:r>
                      <a:r>
                        <a:rPr lang="fr-FR" sz="1400" dirty="0">
                          <a:solidFill>
                            <a:schemeClr val="tx1"/>
                          </a:solidFill>
                        </a:rPr>
                        <a:t>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Intervenants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 du professeur coordonnateur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15588219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26</a:t>
            </a:fld>
            <a:endParaRPr lang="fr-FR"/>
          </a:p>
        </p:txBody>
      </p:sp>
      <p:graphicFrame>
        <p:nvGraphicFramePr>
          <p:cNvPr id="9" name="Espace réservé du contenu 5"/>
          <p:cNvGraphicFramePr>
            <a:graphicFrameLocks/>
          </p:cNvGraphicFramePr>
          <p:nvPr>
            <p:extLst>
              <p:ext uri="{D42A27DB-BD31-4B8C-83A1-F6EECF244321}">
                <p14:modId xmlns:p14="http://schemas.microsoft.com/office/powerpoint/2010/main" val="2946899249"/>
              </p:ext>
            </p:extLst>
          </p:nvPr>
        </p:nvGraphicFramePr>
        <p:xfrm>
          <a:off x="2052638" y="1287463"/>
          <a:ext cx="9941568" cy="5086314"/>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t>Dénomination de l’action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Public concerné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24383112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27</a:t>
            </a:fld>
            <a:endParaRPr lang="fr-FR"/>
          </a:p>
        </p:txBody>
      </p:sp>
      <p:graphicFrame>
        <p:nvGraphicFramePr>
          <p:cNvPr id="9" name="Espace réservé du contenu 5"/>
          <p:cNvGraphicFramePr>
            <a:graphicFrameLocks/>
          </p:cNvGraphicFramePr>
          <p:nvPr>
            <p:extLst>
              <p:ext uri="{D42A27DB-BD31-4B8C-83A1-F6EECF244321}">
                <p14:modId xmlns:p14="http://schemas.microsoft.com/office/powerpoint/2010/main" val="1071133856"/>
              </p:ext>
            </p:extLst>
          </p:nvPr>
        </p:nvGraphicFramePr>
        <p:xfrm>
          <a:off x="2052638" y="1287463"/>
          <a:ext cx="9941568" cy="5086314"/>
        </p:xfrm>
        <a:graphic>
          <a:graphicData uri="http://schemas.openxmlformats.org/drawingml/2006/table">
            <a:tbl>
              <a:tblPr firstRow="1" bandRow="1">
                <a:tableStyleId>{0505E3EF-67EA-436B-97B2-0124C06EBD24}</a:tableStyleId>
              </a:tblPr>
              <a:tblGrid>
                <a:gridCol w="1656928">
                  <a:extLst>
                    <a:ext uri="{9D8B030D-6E8A-4147-A177-3AD203B41FA5}">
                      <a16:colId xmlns:a16="http://schemas.microsoft.com/office/drawing/2014/main" val="4182410255"/>
                    </a:ext>
                  </a:extLst>
                </a:gridCol>
                <a:gridCol w="1656928">
                  <a:extLst>
                    <a:ext uri="{9D8B030D-6E8A-4147-A177-3AD203B41FA5}">
                      <a16:colId xmlns:a16="http://schemas.microsoft.com/office/drawing/2014/main" val="2089536938"/>
                    </a:ext>
                  </a:extLst>
                </a:gridCol>
                <a:gridCol w="1656928">
                  <a:extLst>
                    <a:ext uri="{9D8B030D-6E8A-4147-A177-3AD203B41FA5}">
                      <a16:colId xmlns:a16="http://schemas.microsoft.com/office/drawing/2014/main" val="2726607891"/>
                    </a:ext>
                  </a:extLst>
                </a:gridCol>
                <a:gridCol w="1656928">
                  <a:extLst>
                    <a:ext uri="{9D8B030D-6E8A-4147-A177-3AD203B41FA5}">
                      <a16:colId xmlns:a16="http://schemas.microsoft.com/office/drawing/2014/main" val="3867186255"/>
                    </a:ext>
                  </a:extLst>
                </a:gridCol>
                <a:gridCol w="1656928">
                  <a:extLst>
                    <a:ext uri="{9D8B030D-6E8A-4147-A177-3AD203B41FA5}">
                      <a16:colId xmlns:a16="http://schemas.microsoft.com/office/drawing/2014/main" val="1653128982"/>
                    </a:ext>
                  </a:extLst>
                </a:gridCol>
                <a:gridCol w="1656928">
                  <a:extLst>
                    <a:ext uri="{9D8B030D-6E8A-4147-A177-3AD203B41FA5}">
                      <a16:colId xmlns:a16="http://schemas.microsoft.com/office/drawing/2014/main" val="1963641523"/>
                    </a:ext>
                  </a:extLst>
                </a:gridCol>
              </a:tblGrid>
              <a:tr h="504000">
                <a:tc>
                  <a:txBody>
                    <a:bodyPr/>
                    <a:lstStyle/>
                    <a:p>
                      <a:pPr algn="ctr"/>
                      <a:r>
                        <a:rPr lang="fr-FR" sz="1400" dirty="0"/>
                        <a:t>Dénomination de l’action</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Public concerné</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Nombre d’heures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Lieu(x) de pratique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Objectifs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400" dirty="0"/>
                        <a:t>Professeur(s) concerné(s)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288958"/>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585310"/>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6584"/>
                  </a:ext>
                </a:extLst>
              </a:tr>
              <a:tr h="1522718">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0201618"/>
                  </a:ext>
                </a:extLst>
              </a:tr>
            </a:tbl>
          </a:graphicData>
        </a:graphic>
      </p:graphicFrame>
    </p:spTree>
    <p:extLst>
      <p:ext uri="{BB962C8B-B14F-4D97-AF65-F5344CB8AC3E}">
        <p14:creationId xmlns:p14="http://schemas.microsoft.com/office/powerpoint/2010/main" val="39180017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28</a:t>
            </a:fld>
            <a:endParaRPr lang="fr-FR"/>
          </a:p>
        </p:txBody>
      </p:sp>
    </p:spTree>
    <p:extLst>
      <p:ext uri="{BB962C8B-B14F-4D97-AF65-F5344CB8AC3E}">
        <p14:creationId xmlns:p14="http://schemas.microsoft.com/office/powerpoint/2010/main" val="8833069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8" name="Espace réservé du tableau 7"/>
          <p:cNvGraphicFramePr>
            <a:graphicFrameLocks noGrp="1"/>
          </p:cNvGraphicFramePr>
          <p:nvPr>
            <p:ph type="tbl" sz="quarter" idx="14"/>
            <p:extLst>
              <p:ext uri="{D42A27DB-BD31-4B8C-83A1-F6EECF244321}">
                <p14:modId xmlns:p14="http://schemas.microsoft.com/office/powerpoint/2010/main" val="1238594793"/>
              </p:ext>
            </p:extLst>
          </p:nvPr>
        </p:nvGraphicFramePr>
        <p:xfrm>
          <a:off x="1987550" y="709614"/>
          <a:ext cx="9967914" cy="5869370"/>
        </p:xfrm>
        <a:graphic>
          <a:graphicData uri="http://schemas.openxmlformats.org/drawingml/2006/table">
            <a:tbl>
              <a:tblPr firstRow="1" bandRow="1">
                <a:tableStyleId>{F5AB1C69-6EDB-4FF4-983F-18BD219EF322}</a:tableStyleId>
              </a:tblPr>
              <a:tblGrid>
                <a:gridCol w="1661319">
                  <a:extLst>
                    <a:ext uri="{9D8B030D-6E8A-4147-A177-3AD203B41FA5}">
                      <a16:colId xmlns:a16="http://schemas.microsoft.com/office/drawing/2014/main" val="327600713"/>
                    </a:ext>
                  </a:extLst>
                </a:gridCol>
                <a:gridCol w="1661319">
                  <a:extLst>
                    <a:ext uri="{9D8B030D-6E8A-4147-A177-3AD203B41FA5}">
                      <a16:colId xmlns:a16="http://schemas.microsoft.com/office/drawing/2014/main" val="2261043051"/>
                    </a:ext>
                  </a:extLst>
                </a:gridCol>
                <a:gridCol w="1661319">
                  <a:extLst>
                    <a:ext uri="{9D8B030D-6E8A-4147-A177-3AD203B41FA5}">
                      <a16:colId xmlns:a16="http://schemas.microsoft.com/office/drawing/2014/main" val="635469951"/>
                    </a:ext>
                  </a:extLst>
                </a:gridCol>
                <a:gridCol w="1661319">
                  <a:extLst>
                    <a:ext uri="{9D8B030D-6E8A-4147-A177-3AD203B41FA5}">
                      <a16:colId xmlns:a16="http://schemas.microsoft.com/office/drawing/2014/main" val="3696434364"/>
                    </a:ext>
                  </a:extLst>
                </a:gridCol>
                <a:gridCol w="1661319">
                  <a:extLst>
                    <a:ext uri="{9D8B030D-6E8A-4147-A177-3AD203B41FA5}">
                      <a16:colId xmlns:a16="http://schemas.microsoft.com/office/drawing/2014/main" val="3676029035"/>
                    </a:ext>
                  </a:extLst>
                </a:gridCol>
                <a:gridCol w="1661319">
                  <a:extLst>
                    <a:ext uri="{9D8B030D-6E8A-4147-A177-3AD203B41FA5}">
                      <a16:colId xmlns:a16="http://schemas.microsoft.com/office/drawing/2014/main" val="3124636956"/>
                    </a:ext>
                  </a:extLst>
                </a:gridCol>
              </a:tblGrid>
              <a:tr h="1130500">
                <a:tc gridSpan="2">
                  <a:txBody>
                    <a:bodyPr/>
                    <a:lstStyle/>
                    <a:p>
                      <a:pPr algn="l"/>
                      <a:r>
                        <a:rPr lang="fr-FR" sz="1200" dirty="0">
                          <a:solidFill>
                            <a:schemeClr val="tx1"/>
                          </a:solidFill>
                        </a:rPr>
                        <a:t>Compétence attendue </a:t>
                      </a:r>
                      <a:r>
                        <a:rPr lang="fr-FR" sz="1200" dirty="0" err="1">
                          <a:solidFill>
                            <a:schemeClr val="tx1"/>
                          </a:solidFill>
                        </a:rPr>
                        <a:t>soclée</a:t>
                      </a:r>
                      <a:r>
                        <a:rPr lang="fr-FR" sz="1200" dirty="0">
                          <a:solidFill>
                            <a:schemeClr val="tx1"/>
                          </a:solidFill>
                        </a:rPr>
                        <a:t> :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c gridSpan="4">
                  <a:txBody>
                    <a:bodyPr/>
                    <a:lstStyle/>
                    <a:p>
                      <a:pPr algn="l"/>
                      <a:r>
                        <a:rPr lang="fr-FR" sz="1200" dirty="0">
                          <a:solidFill>
                            <a:schemeClr val="tx1"/>
                          </a:solidFill>
                        </a:rPr>
                        <a:t>Contexte possible pour identifier le niveau de maîtrise des élèves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2327025180"/>
                  </a:ext>
                </a:extLst>
              </a:tr>
              <a:tr h="192967">
                <a:tc>
                  <a:txBody>
                    <a:bodyPr/>
                    <a:lstStyle/>
                    <a:p>
                      <a:pPr algn="ctr"/>
                      <a:r>
                        <a:rPr lang="fr-FR" sz="1000" b="1" dirty="0"/>
                        <a:t>Domaines et Eléments du socle évalués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000" b="1" dirty="0"/>
                        <a:t>Compétence attendue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fr-FR" sz="1000" b="1" dirty="0"/>
                        <a:t>Maîtrise insuffisante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tc>
                  <a:txBody>
                    <a:bodyPr/>
                    <a:lstStyle/>
                    <a:p>
                      <a:pPr algn="ctr"/>
                      <a:r>
                        <a:rPr lang="fr-FR" sz="1000" b="1" dirty="0"/>
                        <a:t>Maîtrise fragile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tc>
                  <a:txBody>
                    <a:bodyPr/>
                    <a:lstStyle/>
                    <a:p>
                      <a:pPr algn="ctr"/>
                      <a:r>
                        <a:rPr lang="fr-FR" sz="1000" b="1" dirty="0"/>
                        <a:t>Maîtrise satisfaisante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tc>
                  <a:txBody>
                    <a:bodyPr/>
                    <a:lstStyle/>
                    <a:p>
                      <a:pPr algn="ctr"/>
                      <a:r>
                        <a:rPr lang="fr-FR" sz="1000" b="1" dirty="0"/>
                        <a:t>Très bonne maîtrise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E285"/>
                    </a:solidFill>
                  </a:tcPr>
                </a:tc>
                <a:extLst>
                  <a:ext uri="{0D108BD9-81ED-4DB2-BD59-A6C34878D82A}">
                    <a16:rowId xmlns:a16="http://schemas.microsoft.com/office/drawing/2014/main" val="2004352658"/>
                  </a:ext>
                </a:extLst>
              </a:tr>
              <a:tr h="868526">
                <a:tc>
                  <a:txBody>
                    <a:bodyPr/>
                    <a:lstStyle/>
                    <a:p>
                      <a:r>
                        <a:rPr lang="fr-FR" sz="1000" dirty="0">
                          <a:solidFill>
                            <a:srgbClr val="00B050"/>
                          </a:solidFill>
                        </a:rPr>
                        <a:t>Domaine 1.4 :</a:t>
                      </a:r>
                    </a:p>
                    <a:p>
                      <a:r>
                        <a:rPr lang="fr-FR" sz="1000" dirty="0">
                          <a:solidFill>
                            <a:srgbClr val="00B050"/>
                          </a:solidFill>
                        </a:rPr>
                        <a:t>Comprendre, s’exprimer en utilisant les langages des arts et du corps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00B05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00B05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00B05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00B05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00B05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9175658"/>
                  </a:ext>
                </a:extLst>
              </a:tr>
              <a:tr h="868526">
                <a:tc>
                  <a:txBody>
                    <a:bodyPr/>
                    <a:lstStyle/>
                    <a:p>
                      <a:r>
                        <a:rPr lang="fr-FR" sz="1000" dirty="0">
                          <a:solidFill>
                            <a:schemeClr val="accent5">
                              <a:lumMod val="75000"/>
                            </a:schemeClr>
                          </a:solidFill>
                        </a:rPr>
                        <a:t>Domaine 2 :</a:t>
                      </a:r>
                    </a:p>
                    <a:p>
                      <a:r>
                        <a:rPr lang="fr-FR" sz="1000" dirty="0">
                          <a:solidFill>
                            <a:schemeClr val="accent5">
                              <a:lumMod val="75000"/>
                            </a:schemeClr>
                          </a:solidFill>
                        </a:rPr>
                        <a:t>Les méthodes et outils pour apprendre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accent5">
                            <a:lumMod val="7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accent5">
                            <a:lumMod val="7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accent5">
                            <a:lumMod val="7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accent5">
                            <a:lumMod val="7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accent5">
                            <a:lumMod val="75000"/>
                          </a:schemeClr>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986898"/>
                  </a:ext>
                </a:extLst>
              </a:tr>
              <a:tr h="868526">
                <a:tc>
                  <a:txBody>
                    <a:bodyPr/>
                    <a:lstStyle/>
                    <a:p>
                      <a:r>
                        <a:rPr lang="fr-FR" sz="1000" dirty="0">
                          <a:solidFill>
                            <a:srgbClr val="C00000"/>
                          </a:solidFill>
                        </a:rPr>
                        <a:t>Domaine 3 :</a:t>
                      </a:r>
                    </a:p>
                    <a:p>
                      <a:r>
                        <a:rPr lang="fr-FR" sz="1000" dirty="0">
                          <a:solidFill>
                            <a:srgbClr val="C00000"/>
                          </a:solidFill>
                        </a:rPr>
                        <a:t>La formation de la personne et du citoyen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C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C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C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C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C0000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089188"/>
                  </a:ext>
                </a:extLst>
              </a:tr>
              <a:tr h="868526">
                <a:tc>
                  <a:txBody>
                    <a:bodyPr/>
                    <a:lstStyle/>
                    <a:p>
                      <a:r>
                        <a:rPr lang="fr-FR" sz="1000" dirty="0">
                          <a:solidFill>
                            <a:srgbClr val="7030A0"/>
                          </a:solidFill>
                        </a:rPr>
                        <a:t>Domaine 4 :</a:t>
                      </a:r>
                    </a:p>
                    <a:p>
                      <a:r>
                        <a:rPr lang="fr-FR" sz="1000" dirty="0">
                          <a:solidFill>
                            <a:srgbClr val="7030A0"/>
                          </a:solidFill>
                        </a:rPr>
                        <a:t>Les systèmes naturels et techniques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7030A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7030A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7030A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7030A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rgbClr val="7030A0"/>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3401763"/>
                  </a:ext>
                </a:extLst>
              </a:tr>
              <a:tr h="868526">
                <a:tc>
                  <a:txBody>
                    <a:bodyPr/>
                    <a:lstStyle/>
                    <a:p>
                      <a:r>
                        <a:rPr lang="fr-FR" sz="1000" dirty="0">
                          <a:solidFill>
                            <a:schemeClr val="tx1"/>
                          </a:solidFill>
                        </a:rPr>
                        <a:t>Domaine 5 :</a:t>
                      </a:r>
                    </a:p>
                    <a:p>
                      <a:r>
                        <a:rPr lang="fr-FR" sz="1000" dirty="0">
                          <a:solidFill>
                            <a:schemeClr val="tx1"/>
                          </a:solidFill>
                        </a:rPr>
                        <a:t>Les représentations du monde et de l’activité humaine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8569504"/>
                  </a:ext>
                </a:extLst>
              </a:tr>
            </a:tbl>
          </a:graphicData>
        </a:graphic>
      </p:graphicFrame>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29</a:t>
            </a:fld>
            <a:endParaRPr lang="fr-FR"/>
          </a:p>
        </p:txBody>
      </p:sp>
      <p:sp>
        <p:nvSpPr>
          <p:cNvPr id="6" name="Espace réservé du texte 5"/>
          <p:cNvSpPr>
            <a:spLocks noGrp="1"/>
          </p:cNvSpPr>
          <p:nvPr>
            <p:ph type="body" sz="quarter" idx="13"/>
          </p:nvPr>
        </p:nvSpPr>
        <p:spPr/>
        <p:txBody>
          <a:bodyPr/>
          <a:lstStyle/>
          <a:p>
            <a:endParaRPr lang="fr-FR" dirty="0"/>
          </a:p>
        </p:txBody>
      </p:sp>
    </p:spTree>
    <p:extLst>
      <p:ext uri="{BB962C8B-B14F-4D97-AF65-F5344CB8AC3E}">
        <p14:creationId xmlns:p14="http://schemas.microsoft.com/office/powerpoint/2010/main" val="26895337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a:t>
            </a:fld>
            <a:endParaRPr lang="fr-FR"/>
          </a:p>
        </p:txBody>
      </p:sp>
    </p:spTree>
    <p:extLst>
      <p:ext uri="{BB962C8B-B14F-4D97-AF65-F5344CB8AC3E}">
        <p14:creationId xmlns:p14="http://schemas.microsoft.com/office/powerpoint/2010/main" val="1015061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30</a:t>
            </a:fld>
            <a:endParaRPr lang="fr-FR"/>
          </a:p>
        </p:txBody>
      </p:sp>
      <p:graphicFrame>
        <p:nvGraphicFramePr>
          <p:cNvPr id="10" name="Espace réservé du tableau 9">
            <a:extLst>
              <a:ext uri="{FF2B5EF4-FFF2-40B4-BE49-F238E27FC236}">
                <a16:creationId xmlns:a16="http://schemas.microsoft.com/office/drawing/2014/main" id="{6B35108E-0C18-465E-A75F-1F37B0AC4290}"/>
              </a:ext>
            </a:extLst>
          </p:cNvPr>
          <p:cNvGraphicFramePr>
            <a:graphicFrameLocks noGrp="1"/>
          </p:cNvGraphicFramePr>
          <p:nvPr>
            <p:ph type="tbl" sz="quarter" idx="13"/>
            <p:extLst>
              <p:ext uri="{D42A27DB-BD31-4B8C-83A1-F6EECF244321}">
                <p14:modId xmlns:p14="http://schemas.microsoft.com/office/powerpoint/2010/main" val="416269290"/>
              </p:ext>
            </p:extLst>
          </p:nvPr>
        </p:nvGraphicFramePr>
        <p:xfrm>
          <a:off x="2043953" y="860425"/>
          <a:ext cx="9756000" cy="5587970"/>
        </p:xfrm>
        <a:graphic>
          <a:graphicData uri="http://schemas.openxmlformats.org/drawingml/2006/table">
            <a:tbl>
              <a:tblPr firstRow="1" firstCol="1" bandRow="1"/>
              <a:tblGrid>
                <a:gridCol w="1116000">
                  <a:extLst>
                    <a:ext uri="{9D8B030D-6E8A-4147-A177-3AD203B41FA5}">
                      <a16:colId xmlns:a16="http://schemas.microsoft.com/office/drawing/2014/main" val="1025558591"/>
                    </a:ext>
                  </a:extLst>
                </a:gridCol>
                <a:gridCol w="2880000">
                  <a:extLst>
                    <a:ext uri="{9D8B030D-6E8A-4147-A177-3AD203B41FA5}">
                      <a16:colId xmlns:a16="http://schemas.microsoft.com/office/drawing/2014/main" val="1670025408"/>
                    </a:ext>
                  </a:extLst>
                </a:gridCol>
                <a:gridCol w="2880000">
                  <a:extLst>
                    <a:ext uri="{9D8B030D-6E8A-4147-A177-3AD203B41FA5}">
                      <a16:colId xmlns:a16="http://schemas.microsoft.com/office/drawing/2014/main" val="247831510"/>
                    </a:ext>
                  </a:extLst>
                </a:gridCol>
                <a:gridCol w="2880000">
                  <a:extLst>
                    <a:ext uri="{9D8B030D-6E8A-4147-A177-3AD203B41FA5}">
                      <a16:colId xmlns:a16="http://schemas.microsoft.com/office/drawing/2014/main" val="4170513877"/>
                    </a:ext>
                  </a:extLst>
                </a:gridCol>
              </a:tblGrid>
              <a:tr h="281842">
                <a:tc>
                  <a:txBody>
                    <a:bodyPr/>
                    <a:lstStyle/>
                    <a:p>
                      <a:pPr algn="ctr">
                        <a:lnSpc>
                          <a:spcPct val="107000"/>
                        </a:lnSpc>
                        <a:spcAft>
                          <a:spcPts val="0"/>
                        </a:spcAft>
                      </a:pPr>
                      <a:r>
                        <a:rPr lang="fr-FR"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Axes du projet EPS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fr-FR"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Points forts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7000"/>
                        </a:lnSpc>
                        <a:spcAft>
                          <a:spcPts val="0"/>
                        </a:spcAft>
                      </a:pPr>
                      <a:r>
                        <a:rPr lang="fr-FR"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Points faibles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a:lnSpc>
                          <a:spcPct val="107000"/>
                        </a:lnSpc>
                        <a:spcAft>
                          <a:spcPts val="0"/>
                        </a:spcAft>
                      </a:pPr>
                      <a:r>
                        <a:rPr lang="fr-FR"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Evolutions et actions à envisager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3123764175"/>
                  </a:ext>
                </a:extLst>
              </a:tr>
              <a:tr h="828000">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Choix éducatifs prioritaires au regard du contexte local</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565723629"/>
                  </a:ext>
                </a:extLst>
              </a:tr>
              <a:tr h="845527">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Prise en compte des caractéristiques des élèves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233991709"/>
                  </a:ext>
                </a:extLst>
              </a:tr>
              <a:tr h="845527">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Parcours de formation en EPS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7854046"/>
                  </a:ext>
                </a:extLst>
              </a:tr>
              <a:tr h="845527">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Projet AS</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723489506"/>
                  </a:ext>
                </a:extLst>
              </a:tr>
              <a:tr h="845527">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Evaluation et certification</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584600108"/>
                  </a:ext>
                </a:extLst>
              </a:tr>
              <a:tr h="986448">
                <a:tc>
                  <a:txBody>
                    <a:bodyPr/>
                    <a:lstStyle/>
                    <a:p>
                      <a:pPr algn="ctr">
                        <a:lnSpc>
                          <a:spcPct val="107000"/>
                        </a:lnSpc>
                        <a:spcAft>
                          <a:spcPts val="0"/>
                        </a:spcAft>
                      </a:pPr>
                      <a:r>
                        <a:rPr lang="fr-FR" sz="900" b="1" dirty="0">
                          <a:effectLst/>
                          <a:latin typeface="Calibri" panose="020F0502020204030204" pitchFamily="34" charset="0"/>
                          <a:ea typeface="Calibri" panose="020F0502020204030204" pitchFamily="34" charset="0"/>
                          <a:cs typeface="Times New Roman" panose="02020603050405020304" pitchFamily="18" charset="0"/>
                        </a:rPr>
                        <a:t>Autres espaces d’enseignement</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l">
                        <a:lnSpc>
                          <a:spcPct val="107000"/>
                        </a:lnSpc>
                        <a:spcAft>
                          <a:spcPts val="0"/>
                        </a:spcAft>
                      </a:pPr>
                      <a:r>
                        <a:rPr lang="fr-FR"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874" marR="538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520612185"/>
                  </a:ext>
                </a:extLst>
              </a:tr>
            </a:tbl>
          </a:graphicData>
        </a:graphic>
      </p:graphicFrame>
    </p:spTree>
    <p:extLst>
      <p:ext uri="{BB962C8B-B14F-4D97-AF65-F5344CB8AC3E}">
        <p14:creationId xmlns:p14="http://schemas.microsoft.com/office/powerpoint/2010/main" val="31837366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31</a:t>
            </a:fld>
            <a:endParaRPr lang="fr-FR"/>
          </a:p>
        </p:txBody>
      </p:sp>
      <p:graphicFrame>
        <p:nvGraphicFramePr>
          <p:cNvPr id="7" name="Espace réservé du tableau 6"/>
          <p:cNvGraphicFramePr>
            <a:graphicFrameLocks noGrp="1"/>
          </p:cNvGraphicFramePr>
          <p:nvPr>
            <p:ph type="tbl" sz="quarter" idx="13"/>
            <p:extLst>
              <p:ext uri="{D42A27DB-BD31-4B8C-83A1-F6EECF244321}">
                <p14:modId xmlns:p14="http://schemas.microsoft.com/office/powerpoint/2010/main" val="1042738126"/>
              </p:ext>
            </p:extLst>
          </p:nvPr>
        </p:nvGraphicFramePr>
        <p:xfrm>
          <a:off x="2726113" y="1373195"/>
          <a:ext cx="7956716" cy="2499317"/>
        </p:xfrm>
        <a:graphic>
          <a:graphicData uri="http://schemas.openxmlformats.org/drawingml/2006/table">
            <a:tbl>
              <a:tblPr firstRow="1" bandRow="1">
                <a:tableStyleId>{F5AB1C69-6EDB-4FF4-983F-18BD219EF322}</a:tableStyleId>
              </a:tblPr>
              <a:tblGrid>
                <a:gridCol w="6317219">
                  <a:extLst>
                    <a:ext uri="{9D8B030D-6E8A-4147-A177-3AD203B41FA5}">
                      <a16:colId xmlns:a16="http://schemas.microsoft.com/office/drawing/2014/main" val="428607600"/>
                    </a:ext>
                  </a:extLst>
                </a:gridCol>
                <a:gridCol w="1639497">
                  <a:extLst>
                    <a:ext uri="{9D8B030D-6E8A-4147-A177-3AD203B41FA5}">
                      <a16:colId xmlns:a16="http://schemas.microsoft.com/office/drawing/2014/main" val="4050648493"/>
                    </a:ext>
                  </a:extLst>
                </a:gridCol>
              </a:tblGrid>
              <a:tr h="453893">
                <a:tc>
                  <a:txBody>
                    <a:bodyPr/>
                    <a:lstStyle/>
                    <a:p>
                      <a:r>
                        <a:rPr lang="fr-FR" sz="1200" dirty="0"/>
                        <a:t>Impression globale à la lecture du projet</a:t>
                      </a:r>
                    </a:p>
                  </a:txBody>
                  <a:tcPr marL="92922" marR="92922" anchor="ctr"/>
                </a:tc>
                <a:tc>
                  <a:txBody>
                    <a:bodyPr/>
                    <a:lstStyle/>
                    <a:p>
                      <a:pPr algn="ctr"/>
                      <a:r>
                        <a:rPr lang="fr-FR" sz="1200" dirty="0"/>
                        <a:t>Indiquez uniquement le numéro de la proposition qui correspond le plus à votre situation</a:t>
                      </a:r>
                    </a:p>
                  </a:txBody>
                  <a:tcPr marL="92922" marR="92922" anchor="ctr"/>
                </a:tc>
                <a:extLst>
                  <a:ext uri="{0D108BD9-81ED-4DB2-BD59-A6C34878D82A}">
                    <a16:rowId xmlns:a16="http://schemas.microsoft.com/office/drawing/2014/main" val="202594398"/>
                  </a:ext>
                </a:extLst>
              </a:tr>
              <a:tr h="198120">
                <a:tc>
                  <a:txBody>
                    <a:bodyPr/>
                    <a:lstStyle/>
                    <a:p>
                      <a:r>
                        <a:rPr lang="fr-FR" sz="1000" dirty="0"/>
                        <a:t>1. Un projet absent</a:t>
                      </a:r>
                    </a:p>
                  </a:txBody>
                  <a:tcPr marL="92922" marR="92922" anchor="ctr"/>
                </a:tc>
                <a:tc rowSpan="5">
                  <a:txBody>
                    <a:bodyPr/>
                    <a:lstStyle/>
                    <a:p>
                      <a:pPr algn="ctr"/>
                      <a:endParaRPr lang="fr-FR" sz="4000" b="1" dirty="0">
                        <a:solidFill>
                          <a:srgbClr val="FF0000"/>
                        </a:solidFill>
                      </a:endParaRPr>
                    </a:p>
                  </a:txBody>
                  <a:tcPr marL="92922" marR="92922" anchor="ctr"/>
                </a:tc>
                <a:extLst>
                  <a:ext uri="{0D108BD9-81ED-4DB2-BD59-A6C34878D82A}">
                    <a16:rowId xmlns:a16="http://schemas.microsoft.com/office/drawing/2014/main" val="4033421943"/>
                  </a:ext>
                </a:extLst>
              </a:tr>
              <a:tr h="198120">
                <a:tc>
                  <a:txBody>
                    <a:bodyPr/>
                    <a:lstStyle/>
                    <a:p>
                      <a:r>
                        <a:rPr lang="fr-FR" sz="1000" dirty="0"/>
                        <a:t>2. Un projet qui organise au minimum le travail d’équipe (programmation)</a:t>
                      </a:r>
                    </a:p>
                  </a:txBody>
                  <a:tcPr marL="92922" marR="92922" anchor="ctr"/>
                </a:tc>
                <a:tc vMerge="1">
                  <a:txBody>
                    <a:bodyPr/>
                    <a:lstStyle/>
                    <a:p>
                      <a:pPr algn="ctr"/>
                      <a:endParaRPr lang="fr-FR" sz="1000" b="1" dirty="0"/>
                    </a:p>
                  </a:txBody>
                  <a:tcPr marL="92922" marR="92922" anchor="ctr"/>
                </a:tc>
                <a:extLst>
                  <a:ext uri="{0D108BD9-81ED-4DB2-BD59-A6C34878D82A}">
                    <a16:rowId xmlns:a16="http://schemas.microsoft.com/office/drawing/2014/main" val="1306643129"/>
                  </a:ext>
                </a:extLst>
              </a:tr>
              <a:tr h="396197">
                <a:tc>
                  <a:txBody>
                    <a:bodyPr/>
                    <a:lstStyle/>
                    <a:p>
                      <a:r>
                        <a:rPr lang="fr-FR" sz="1000" dirty="0"/>
                        <a:t>3. Un projet incomplet  en cours de construction, qui traduit une réflexion collective</a:t>
                      </a:r>
                    </a:p>
                  </a:txBody>
                  <a:tcPr marL="92922" marR="92922" anchor="ctr"/>
                </a:tc>
                <a:tc vMerge="1">
                  <a:txBody>
                    <a:bodyPr/>
                    <a:lstStyle/>
                    <a:p>
                      <a:pPr algn="ctr"/>
                      <a:endParaRPr lang="fr-FR" sz="1000" b="1" dirty="0"/>
                    </a:p>
                  </a:txBody>
                  <a:tcPr marL="92922" marR="92922" anchor="ctr"/>
                </a:tc>
                <a:extLst>
                  <a:ext uri="{0D108BD9-81ED-4DB2-BD59-A6C34878D82A}">
                    <a16:rowId xmlns:a16="http://schemas.microsoft.com/office/drawing/2014/main" val="2993910209"/>
                  </a:ext>
                </a:extLst>
              </a:tr>
              <a:tr h="198120">
                <a:tc>
                  <a:txBody>
                    <a:bodyPr/>
                    <a:lstStyle/>
                    <a:p>
                      <a:r>
                        <a:rPr lang="fr-FR" sz="1000" dirty="0"/>
                        <a:t>4. Un projet adapté et pertinent au regard des besoins de tous les élèves (parcours de formation, évaluation…)</a:t>
                      </a:r>
                    </a:p>
                  </a:txBody>
                  <a:tcPr marL="92922" marR="92922" anchor="ctr"/>
                </a:tc>
                <a:tc vMerge="1">
                  <a:txBody>
                    <a:bodyPr/>
                    <a:lstStyle/>
                    <a:p>
                      <a:pPr algn="l"/>
                      <a:endParaRPr lang="fr-FR" sz="1000" b="1" dirty="0"/>
                    </a:p>
                  </a:txBody>
                  <a:tcPr marL="92922" marR="92922"/>
                </a:tc>
                <a:extLst>
                  <a:ext uri="{0D108BD9-81ED-4DB2-BD59-A6C34878D82A}">
                    <a16:rowId xmlns:a16="http://schemas.microsoft.com/office/drawing/2014/main" val="1168365551"/>
                  </a:ext>
                </a:extLst>
              </a:tr>
              <a:tr h="198120">
                <a:tc>
                  <a:txBody>
                    <a:bodyPr/>
                    <a:lstStyle/>
                    <a:p>
                      <a:r>
                        <a:rPr lang="fr-FR" sz="1000" dirty="0"/>
                        <a:t>5. Un projet disciplinaire qui offre une plus-value aux élèves et à l’établissement</a:t>
                      </a:r>
                    </a:p>
                  </a:txBody>
                  <a:tcPr marL="92922" marR="92922" anchor="ctr"/>
                </a:tc>
                <a:tc vMerge="1">
                  <a:txBody>
                    <a:bodyPr/>
                    <a:lstStyle/>
                    <a:p>
                      <a:pPr algn="l"/>
                      <a:endParaRPr lang="fr-FR" sz="1000" b="1" dirty="0"/>
                    </a:p>
                  </a:txBody>
                  <a:tcPr marL="92922" marR="92922"/>
                </a:tc>
                <a:extLst>
                  <a:ext uri="{0D108BD9-81ED-4DB2-BD59-A6C34878D82A}">
                    <a16:rowId xmlns:a16="http://schemas.microsoft.com/office/drawing/2014/main" val="3235676405"/>
                  </a:ext>
                </a:extLst>
              </a:tr>
              <a:tr h="0">
                <a:tc gridSpan="2">
                  <a:txBody>
                    <a:bodyPr/>
                    <a:lstStyle/>
                    <a:p>
                      <a:endParaRPr lang="fr-FR" sz="200" dirty="0"/>
                    </a:p>
                  </a:txBody>
                  <a:tcPr marL="92922" marR="92922" anchor="ctr">
                    <a:solidFill>
                      <a:schemeClr val="bg1">
                        <a:lumMod val="50000"/>
                      </a:schemeClr>
                    </a:solidFill>
                  </a:tcPr>
                </a:tc>
                <a:tc hMerge="1">
                  <a:txBody>
                    <a:bodyPr/>
                    <a:lstStyle/>
                    <a:p>
                      <a:pPr algn="l"/>
                      <a:endParaRPr lang="fr-FR" sz="1000" b="1" dirty="0"/>
                    </a:p>
                  </a:txBody>
                  <a:tcPr anchor="ctr">
                    <a:solidFill>
                      <a:schemeClr val="bg1">
                        <a:lumMod val="50000"/>
                      </a:schemeClr>
                    </a:solidFill>
                  </a:tcPr>
                </a:tc>
                <a:extLst>
                  <a:ext uri="{0D108BD9-81ED-4DB2-BD59-A6C34878D82A}">
                    <a16:rowId xmlns:a16="http://schemas.microsoft.com/office/drawing/2014/main" val="1308359513"/>
                  </a:ext>
                </a:extLst>
              </a:tr>
            </a:tbl>
          </a:graphicData>
        </a:graphic>
      </p:graphicFrame>
    </p:spTree>
    <p:extLst>
      <p:ext uri="{BB962C8B-B14F-4D97-AF65-F5344CB8AC3E}">
        <p14:creationId xmlns:p14="http://schemas.microsoft.com/office/powerpoint/2010/main" val="1128359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32</a:t>
            </a:fld>
            <a:endParaRPr lang="fr-FR"/>
          </a:p>
        </p:txBody>
      </p:sp>
      <p:graphicFrame>
        <p:nvGraphicFramePr>
          <p:cNvPr id="6" name="Espace réservé du tableau 6"/>
          <p:cNvGraphicFramePr>
            <a:graphicFrameLocks noGrp="1"/>
          </p:cNvGraphicFramePr>
          <p:nvPr>
            <p:ph type="tbl" sz="quarter" idx="13"/>
            <p:extLst>
              <p:ext uri="{D42A27DB-BD31-4B8C-83A1-F6EECF244321}">
                <p14:modId xmlns:p14="http://schemas.microsoft.com/office/powerpoint/2010/main" val="1080219608"/>
              </p:ext>
            </p:extLst>
          </p:nvPr>
        </p:nvGraphicFramePr>
        <p:xfrm>
          <a:off x="1965325" y="919163"/>
          <a:ext cx="10155670" cy="4931813"/>
        </p:xfrm>
        <a:graphic>
          <a:graphicData uri="http://schemas.openxmlformats.org/drawingml/2006/table">
            <a:tbl>
              <a:tblPr firstRow="1" bandRow="1">
                <a:tableStyleId>{F5AB1C69-6EDB-4FF4-983F-18BD219EF322}</a:tableStyleId>
              </a:tblPr>
              <a:tblGrid>
                <a:gridCol w="10155670">
                  <a:extLst>
                    <a:ext uri="{9D8B030D-6E8A-4147-A177-3AD203B41FA5}">
                      <a16:colId xmlns:a16="http://schemas.microsoft.com/office/drawing/2014/main" val="428607600"/>
                    </a:ext>
                  </a:extLst>
                </a:gridCol>
              </a:tblGrid>
              <a:tr h="453893">
                <a:tc>
                  <a:txBody>
                    <a:bodyPr/>
                    <a:lstStyle/>
                    <a:p>
                      <a:r>
                        <a:rPr lang="pt-BR" sz="1200" dirty="0"/>
                        <a:t>Bilan de visite IA-IPR EPS</a:t>
                      </a:r>
                      <a:endParaRPr lang="fr-FR" sz="1200" dirty="0"/>
                    </a:p>
                  </a:txBody>
                  <a:tcPr marL="96200" marR="96200" anchor="ctr"/>
                </a:tc>
                <a:extLst>
                  <a:ext uri="{0D108BD9-81ED-4DB2-BD59-A6C34878D82A}">
                    <a16:rowId xmlns:a16="http://schemas.microsoft.com/office/drawing/2014/main" val="202594398"/>
                  </a:ext>
                </a:extLst>
              </a:tr>
              <a:tr h="4356000">
                <a:tc>
                  <a:txBody>
                    <a:bodyPr/>
                    <a:lstStyle/>
                    <a:p>
                      <a:pPr algn="l"/>
                      <a:endParaRPr lang="fr-FR" sz="1000" dirty="0"/>
                    </a:p>
                  </a:txBody>
                  <a:tcPr marL="96200" marR="96200"/>
                </a:tc>
                <a:extLst>
                  <a:ext uri="{0D108BD9-81ED-4DB2-BD59-A6C34878D82A}">
                    <a16:rowId xmlns:a16="http://schemas.microsoft.com/office/drawing/2014/main" val="4033421943"/>
                  </a:ext>
                </a:extLst>
              </a:tr>
              <a:tr h="0">
                <a:tc>
                  <a:txBody>
                    <a:bodyPr/>
                    <a:lstStyle/>
                    <a:p>
                      <a:endParaRPr lang="fr-FR" sz="200" dirty="0"/>
                    </a:p>
                  </a:txBody>
                  <a:tcPr marL="96200" marR="96200" anchor="ctr">
                    <a:solidFill>
                      <a:schemeClr val="bg1">
                        <a:lumMod val="50000"/>
                      </a:schemeClr>
                    </a:solidFill>
                  </a:tcPr>
                </a:tc>
                <a:extLst>
                  <a:ext uri="{0D108BD9-81ED-4DB2-BD59-A6C34878D82A}">
                    <a16:rowId xmlns:a16="http://schemas.microsoft.com/office/drawing/2014/main" val="1308359513"/>
                  </a:ext>
                </a:extLst>
              </a:tr>
            </a:tbl>
          </a:graphicData>
        </a:graphic>
      </p:graphicFrame>
    </p:spTree>
    <p:extLst>
      <p:ext uri="{BB962C8B-B14F-4D97-AF65-F5344CB8AC3E}">
        <p14:creationId xmlns:p14="http://schemas.microsoft.com/office/powerpoint/2010/main" val="2770455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33</a:t>
            </a:fld>
            <a:endParaRPr lang="fr-FR" dirty="0"/>
          </a:p>
        </p:txBody>
      </p:sp>
    </p:spTree>
    <p:extLst>
      <p:ext uri="{BB962C8B-B14F-4D97-AF65-F5344CB8AC3E}">
        <p14:creationId xmlns:p14="http://schemas.microsoft.com/office/powerpoint/2010/main" val="26484553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34</a:t>
            </a:fld>
            <a:endParaRPr lang="fr-FR"/>
          </a:p>
        </p:txBody>
      </p:sp>
    </p:spTree>
    <p:extLst>
      <p:ext uri="{BB962C8B-B14F-4D97-AF65-F5344CB8AC3E}">
        <p14:creationId xmlns:p14="http://schemas.microsoft.com/office/powerpoint/2010/main" val="34413674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35</a:t>
            </a:fld>
            <a:endParaRPr lang="fr-FR"/>
          </a:p>
        </p:txBody>
      </p:sp>
    </p:spTree>
    <p:extLst>
      <p:ext uri="{BB962C8B-B14F-4D97-AF65-F5344CB8AC3E}">
        <p14:creationId xmlns:p14="http://schemas.microsoft.com/office/powerpoint/2010/main" val="23957269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36</a:t>
            </a:fld>
            <a:endParaRPr lang="fr-FR"/>
          </a:p>
        </p:txBody>
      </p:sp>
    </p:spTree>
    <p:extLst>
      <p:ext uri="{BB962C8B-B14F-4D97-AF65-F5344CB8AC3E}">
        <p14:creationId xmlns:p14="http://schemas.microsoft.com/office/powerpoint/2010/main" val="31548520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37</a:t>
            </a:fld>
            <a:endParaRPr lang="fr-FR"/>
          </a:p>
        </p:txBody>
      </p:sp>
    </p:spTree>
    <p:extLst>
      <p:ext uri="{BB962C8B-B14F-4D97-AF65-F5344CB8AC3E}">
        <p14:creationId xmlns:p14="http://schemas.microsoft.com/office/powerpoint/2010/main" val="28299014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38</a:t>
            </a:fld>
            <a:endParaRPr lang="fr-FR"/>
          </a:p>
        </p:txBody>
      </p:sp>
    </p:spTree>
    <p:extLst>
      <p:ext uri="{BB962C8B-B14F-4D97-AF65-F5344CB8AC3E}">
        <p14:creationId xmlns:p14="http://schemas.microsoft.com/office/powerpoint/2010/main" val="41778279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39</a:t>
            </a:fld>
            <a:endParaRPr lang="fr-FR"/>
          </a:p>
        </p:txBody>
      </p:sp>
    </p:spTree>
    <p:extLst>
      <p:ext uri="{BB962C8B-B14F-4D97-AF65-F5344CB8AC3E}">
        <p14:creationId xmlns:p14="http://schemas.microsoft.com/office/powerpoint/2010/main" val="40781962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a:t>
            </a:fld>
            <a:endParaRPr lang="fr-FR"/>
          </a:p>
        </p:txBody>
      </p:sp>
    </p:spTree>
    <p:extLst>
      <p:ext uri="{BB962C8B-B14F-4D97-AF65-F5344CB8AC3E}">
        <p14:creationId xmlns:p14="http://schemas.microsoft.com/office/powerpoint/2010/main" val="3115712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40</a:t>
            </a:fld>
            <a:endParaRPr lang="fr-FR"/>
          </a:p>
        </p:txBody>
      </p:sp>
    </p:spTree>
    <p:extLst>
      <p:ext uri="{BB962C8B-B14F-4D97-AF65-F5344CB8AC3E}">
        <p14:creationId xmlns:p14="http://schemas.microsoft.com/office/powerpoint/2010/main" val="31750607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41</a:t>
            </a:fld>
            <a:endParaRPr lang="fr-FR"/>
          </a:p>
        </p:txBody>
      </p:sp>
    </p:spTree>
    <p:extLst>
      <p:ext uri="{BB962C8B-B14F-4D97-AF65-F5344CB8AC3E}">
        <p14:creationId xmlns:p14="http://schemas.microsoft.com/office/powerpoint/2010/main" val="28947746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42</a:t>
            </a:fld>
            <a:endParaRPr lang="fr-FR"/>
          </a:p>
        </p:txBody>
      </p:sp>
    </p:spTree>
    <p:extLst>
      <p:ext uri="{BB962C8B-B14F-4D97-AF65-F5344CB8AC3E}">
        <p14:creationId xmlns:p14="http://schemas.microsoft.com/office/powerpoint/2010/main" val="22600757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43</a:t>
            </a:fld>
            <a:endParaRPr lang="fr-FR"/>
          </a:p>
        </p:txBody>
      </p:sp>
    </p:spTree>
    <p:extLst>
      <p:ext uri="{BB962C8B-B14F-4D97-AF65-F5344CB8AC3E}">
        <p14:creationId xmlns:p14="http://schemas.microsoft.com/office/powerpoint/2010/main" val="3199665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44</a:t>
            </a:fld>
            <a:endParaRPr lang="fr-FR"/>
          </a:p>
        </p:txBody>
      </p:sp>
    </p:spTree>
    <p:extLst>
      <p:ext uri="{BB962C8B-B14F-4D97-AF65-F5344CB8AC3E}">
        <p14:creationId xmlns:p14="http://schemas.microsoft.com/office/powerpoint/2010/main" val="26213758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a:t>Inspection pédagogique régionale</a:t>
            </a:r>
            <a:endParaRPr lang="fr-FR" dirty="0"/>
          </a:p>
        </p:txBody>
      </p:sp>
      <p:sp>
        <p:nvSpPr>
          <p:cNvPr id="3" name="Espace réservé du numéro de diapositive 2"/>
          <p:cNvSpPr>
            <a:spLocks noGrp="1"/>
          </p:cNvSpPr>
          <p:nvPr>
            <p:ph type="sldNum" sz="quarter" idx="12"/>
          </p:nvPr>
        </p:nvSpPr>
        <p:spPr/>
        <p:txBody>
          <a:bodyPr/>
          <a:lstStyle/>
          <a:p>
            <a:fld id="{29D95BAB-573C-4664-9C7F-EB8E05CD89B7}" type="slidenum">
              <a:rPr lang="fr-FR" smtClean="0"/>
              <a:pPr/>
              <a:t>45</a:t>
            </a:fld>
            <a:endParaRPr lang="fr-FR" dirty="0"/>
          </a:p>
        </p:txBody>
      </p:sp>
    </p:spTree>
    <p:extLst>
      <p:ext uri="{BB962C8B-B14F-4D97-AF65-F5344CB8AC3E}">
        <p14:creationId xmlns:p14="http://schemas.microsoft.com/office/powerpoint/2010/main" val="775106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46</a:t>
            </a:fld>
            <a:endParaRPr lang="fr-FR"/>
          </a:p>
        </p:txBody>
      </p:sp>
    </p:spTree>
    <p:extLst>
      <p:ext uri="{BB962C8B-B14F-4D97-AF65-F5344CB8AC3E}">
        <p14:creationId xmlns:p14="http://schemas.microsoft.com/office/powerpoint/2010/main" val="33993361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47</a:t>
            </a:fld>
            <a:endParaRPr lang="fr-FR"/>
          </a:p>
        </p:txBody>
      </p:sp>
    </p:spTree>
    <p:extLst>
      <p:ext uri="{BB962C8B-B14F-4D97-AF65-F5344CB8AC3E}">
        <p14:creationId xmlns:p14="http://schemas.microsoft.com/office/powerpoint/2010/main" val="15523391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48</a:t>
            </a:fld>
            <a:endParaRPr lang="fr-FR"/>
          </a:p>
        </p:txBody>
      </p:sp>
    </p:spTree>
    <p:extLst>
      <p:ext uri="{BB962C8B-B14F-4D97-AF65-F5344CB8AC3E}">
        <p14:creationId xmlns:p14="http://schemas.microsoft.com/office/powerpoint/2010/main" val="16684246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49</a:t>
            </a:fld>
            <a:endParaRPr lang="fr-FR"/>
          </a:p>
        </p:txBody>
      </p:sp>
    </p:spTree>
    <p:extLst>
      <p:ext uri="{BB962C8B-B14F-4D97-AF65-F5344CB8AC3E}">
        <p14:creationId xmlns:p14="http://schemas.microsoft.com/office/powerpoint/2010/main" val="4943685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5</a:t>
            </a:fld>
            <a:endParaRPr lang="fr-FR" dirty="0"/>
          </a:p>
        </p:txBody>
      </p:sp>
      <p:graphicFrame>
        <p:nvGraphicFramePr>
          <p:cNvPr id="7" name="Espace réservé du contenu 6"/>
          <p:cNvGraphicFramePr>
            <a:graphicFrameLocks/>
          </p:cNvGraphicFramePr>
          <p:nvPr>
            <p:extLst>
              <p:ext uri="{D42A27DB-BD31-4B8C-83A1-F6EECF244321}">
                <p14:modId xmlns:p14="http://schemas.microsoft.com/office/powerpoint/2010/main" val="2499243929"/>
              </p:ext>
            </p:extLst>
          </p:nvPr>
        </p:nvGraphicFramePr>
        <p:xfrm>
          <a:off x="2020465" y="1125347"/>
          <a:ext cx="9716104" cy="5210162"/>
        </p:xfrm>
        <a:graphic>
          <a:graphicData uri="http://schemas.openxmlformats.org/drawingml/2006/table">
            <a:tbl>
              <a:tblPr firstRow="1" bandRow="1">
                <a:tableStyleId>{5C22544A-7EE6-4342-B048-85BDC9FD1C3A}</a:tableStyleId>
              </a:tblPr>
              <a:tblGrid>
                <a:gridCol w="426720">
                  <a:extLst>
                    <a:ext uri="{9D8B030D-6E8A-4147-A177-3AD203B41FA5}">
                      <a16:colId xmlns:a16="http://schemas.microsoft.com/office/drawing/2014/main" val="20000"/>
                    </a:ext>
                  </a:extLst>
                </a:gridCol>
                <a:gridCol w="3096461">
                  <a:extLst>
                    <a:ext uri="{9D8B030D-6E8A-4147-A177-3AD203B41FA5}">
                      <a16:colId xmlns:a16="http://schemas.microsoft.com/office/drawing/2014/main" val="20001"/>
                    </a:ext>
                  </a:extLst>
                </a:gridCol>
                <a:gridCol w="3096462">
                  <a:extLst>
                    <a:ext uri="{9D8B030D-6E8A-4147-A177-3AD203B41FA5}">
                      <a16:colId xmlns:a16="http://schemas.microsoft.com/office/drawing/2014/main" val="1600169817"/>
                    </a:ext>
                  </a:extLst>
                </a:gridCol>
                <a:gridCol w="3096461">
                  <a:extLst>
                    <a:ext uri="{9D8B030D-6E8A-4147-A177-3AD203B41FA5}">
                      <a16:colId xmlns:a16="http://schemas.microsoft.com/office/drawing/2014/main" val="1619546659"/>
                    </a:ext>
                  </a:extLst>
                </a:gridCol>
              </a:tblGrid>
              <a:tr h="565888">
                <a:tc>
                  <a:txBody>
                    <a:bodyPr/>
                    <a:lstStyle/>
                    <a:p>
                      <a:pPr algn="ctr"/>
                      <a:endParaRPr lang="fr-FR" sz="1000" b="1" dirty="0"/>
                    </a:p>
                  </a:txBody>
                  <a:tcPr vert="vert270" anchor="ctr">
                    <a:lnR w="3175" cap="flat" cmpd="sng" algn="ctr">
                      <a:solidFill>
                        <a:schemeClr val="bg1">
                          <a:lumMod val="50000"/>
                        </a:schemeClr>
                      </a:solidFill>
                      <a:prstDash val="solid"/>
                      <a:round/>
                      <a:headEnd type="none" w="med" len="med"/>
                      <a:tailEnd type="none" w="med" len="med"/>
                    </a:lnR>
                    <a:noFill/>
                  </a:tcPr>
                </a:tc>
                <a:tc>
                  <a:txBody>
                    <a:bodyPr/>
                    <a:lstStyle/>
                    <a:p>
                      <a:pPr algn="ctr"/>
                      <a:r>
                        <a:rPr lang="fr-FR" sz="2400" dirty="0">
                          <a:solidFill>
                            <a:schemeClr val="bg1"/>
                          </a:solidFill>
                        </a:rPr>
                        <a:t>Ressources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Contraintes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Besoins</a:t>
                      </a:r>
                    </a:p>
                  </a:txBody>
                  <a:tcPr anchor="ctr">
                    <a:lnL w="3175" cap="flat" cmpd="sng" algn="ctr">
                      <a:solidFill>
                        <a:schemeClr val="bg1">
                          <a:lumMod val="50000"/>
                        </a:schemeClr>
                      </a:solidFill>
                      <a:prstDash val="solid"/>
                      <a:round/>
                      <a:headEnd type="none" w="med" len="med"/>
                      <a:tailEnd type="none" w="med" len="med"/>
                    </a:lnL>
                    <a:solidFill>
                      <a:schemeClr val="bg2">
                        <a:lumMod val="75000"/>
                      </a:schemeClr>
                    </a:solidFill>
                  </a:tcPr>
                </a:tc>
                <a:extLst>
                  <a:ext uri="{0D108BD9-81ED-4DB2-BD59-A6C34878D82A}">
                    <a16:rowId xmlns:a16="http://schemas.microsoft.com/office/drawing/2014/main" val="3702796181"/>
                  </a:ext>
                </a:extLst>
              </a:tr>
              <a:tr h="2322137">
                <a:tc>
                  <a:txBody>
                    <a:bodyPr/>
                    <a:lstStyle/>
                    <a:p>
                      <a:pPr algn="ctr"/>
                      <a:r>
                        <a:rPr lang="fr-FR" sz="1600" b="1" dirty="0"/>
                        <a:t>Humains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bg2"/>
                    </a:solidFill>
                  </a:tcPr>
                </a:tc>
                <a:extLst>
                  <a:ext uri="{0D108BD9-81ED-4DB2-BD59-A6C34878D82A}">
                    <a16:rowId xmlns:a16="http://schemas.microsoft.com/office/drawing/2014/main" val="10006"/>
                  </a:ext>
                </a:extLst>
              </a:tr>
              <a:tr h="2322137">
                <a:tc>
                  <a:txBody>
                    <a:bodyPr/>
                    <a:lstStyle/>
                    <a:p>
                      <a:pPr algn="ctr"/>
                      <a:r>
                        <a:rPr lang="fr-FR" sz="1600" b="1" dirty="0"/>
                        <a:t>Matériels</a:t>
                      </a:r>
                    </a:p>
                  </a:txBody>
                  <a:tcPr vert="vert270" anchor="ctr">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2921357660"/>
                  </a:ext>
                </a:extLst>
              </a:tr>
            </a:tbl>
          </a:graphicData>
        </a:graphic>
      </p:graphicFrame>
    </p:spTree>
    <p:extLst>
      <p:ext uri="{BB962C8B-B14F-4D97-AF65-F5344CB8AC3E}">
        <p14:creationId xmlns:p14="http://schemas.microsoft.com/office/powerpoint/2010/main" val="20509801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4294967295"/>
          </p:nvPr>
        </p:nvSpPr>
        <p:spPr>
          <a:xfrm>
            <a:off x="0" y="6415088"/>
            <a:ext cx="1574800" cy="306387"/>
          </a:xfrm>
        </p:spPr>
        <p:txBody>
          <a:bodyPr/>
          <a:lstStyle/>
          <a:p>
            <a:r>
              <a:rPr lang="fr-FR"/>
              <a:t>Inspection pédagogique régionale</a:t>
            </a:r>
            <a:endParaRPr lang="fr-FR" dirty="0"/>
          </a:p>
        </p:txBody>
      </p:sp>
      <p:sp>
        <p:nvSpPr>
          <p:cNvPr id="4" name="Espace réservé du numéro de diapositive 3"/>
          <p:cNvSpPr>
            <a:spLocks noGrp="1"/>
          </p:cNvSpPr>
          <p:nvPr>
            <p:ph type="sldNum" sz="quarter" idx="4294967295"/>
          </p:nvPr>
        </p:nvSpPr>
        <p:spPr>
          <a:xfrm>
            <a:off x="11752263" y="6356350"/>
            <a:ext cx="439737" cy="365125"/>
          </a:xfrm>
        </p:spPr>
        <p:txBody>
          <a:bodyPr/>
          <a:lstStyle/>
          <a:p>
            <a:fld id="{29D95BAB-573C-4664-9C7F-EB8E05CD89B7}" type="slidenum">
              <a:rPr lang="fr-FR" smtClean="0"/>
              <a:t>50</a:t>
            </a:fld>
            <a:endParaRPr lang="fr-FR"/>
          </a:p>
        </p:txBody>
      </p:sp>
    </p:spTree>
    <p:extLst>
      <p:ext uri="{BB962C8B-B14F-4D97-AF65-F5344CB8AC3E}">
        <p14:creationId xmlns:p14="http://schemas.microsoft.com/office/powerpoint/2010/main" val="4059819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a:t>Inspection pédagogique régionale</a:t>
            </a:r>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6</a:t>
            </a:fld>
            <a:endParaRPr lang="fr-FR" dirty="0"/>
          </a:p>
        </p:txBody>
      </p:sp>
      <p:graphicFrame>
        <p:nvGraphicFramePr>
          <p:cNvPr id="5" name="Espace réservé du contenu 6"/>
          <p:cNvGraphicFramePr>
            <a:graphicFrameLocks/>
          </p:cNvGraphicFramePr>
          <p:nvPr>
            <p:extLst>
              <p:ext uri="{D42A27DB-BD31-4B8C-83A1-F6EECF244321}">
                <p14:modId xmlns:p14="http://schemas.microsoft.com/office/powerpoint/2010/main" val="1548544859"/>
              </p:ext>
            </p:extLst>
          </p:nvPr>
        </p:nvGraphicFramePr>
        <p:xfrm>
          <a:off x="2051205" y="1039448"/>
          <a:ext cx="10041330" cy="5153323"/>
        </p:xfrm>
        <a:graphic>
          <a:graphicData uri="http://schemas.openxmlformats.org/drawingml/2006/table">
            <a:tbl>
              <a:tblPr firstRow="1" bandRow="1">
                <a:tableStyleId>{5C22544A-7EE6-4342-B048-85BDC9FD1C3A}</a:tableStyleId>
              </a:tblPr>
              <a:tblGrid>
                <a:gridCol w="357330">
                  <a:extLst>
                    <a:ext uri="{9D8B030D-6E8A-4147-A177-3AD203B41FA5}">
                      <a16:colId xmlns:a16="http://schemas.microsoft.com/office/drawing/2014/main" val="20000"/>
                    </a:ext>
                  </a:extLst>
                </a:gridCol>
                <a:gridCol w="468000">
                  <a:extLst>
                    <a:ext uri="{9D8B030D-6E8A-4147-A177-3AD203B41FA5}">
                      <a16:colId xmlns:a16="http://schemas.microsoft.com/office/drawing/2014/main" val="20001"/>
                    </a:ext>
                  </a:extLst>
                </a:gridCol>
                <a:gridCol w="2088000">
                  <a:extLst>
                    <a:ext uri="{9D8B030D-6E8A-4147-A177-3AD203B41FA5}">
                      <a16:colId xmlns:a16="http://schemas.microsoft.com/office/drawing/2014/main" val="20002"/>
                    </a:ext>
                  </a:extLst>
                </a:gridCol>
                <a:gridCol w="864000">
                  <a:extLst>
                    <a:ext uri="{9D8B030D-6E8A-4147-A177-3AD203B41FA5}">
                      <a16:colId xmlns:a16="http://schemas.microsoft.com/office/drawing/2014/main" val="20003"/>
                    </a:ext>
                  </a:extLst>
                </a:gridCol>
                <a:gridCol w="2088000">
                  <a:extLst>
                    <a:ext uri="{9D8B030D-6E8A-4147-A177-3AD203B41FA5}">
                      <a16:colId xmlns:a16="http://schemas.microsoft.com/office/drawing/2014/main" val="20004"/>
                    </a:ext>
                  </a:extLst>
                </a:gridCol>
                <a:gridCol w="2088000">
                  <a:extLst>
                    <a:ext uri="{9D8B030D-6E8A-4147-A177-3AD203B41FA5}">
                      <a16:colId xmlns:a16="http://schemas.microsoft.com/office/drawing/2014/main" val="20006"/>
                    </a:ext>
                  </a:extLst>
                </a:gridCol>
                <a:gridCol w="2088000">
                  <a:extLst>
                    <a:ext uri="{9D8B030D-6E8A-4147-A177-3AD203B41FA5}">
                      <a16:colId xmlns:a16="http://schemas.microsoft.com/office/drawing/2014/main" val="20008"/>
                    </a:ext>
                  </a:extLst>
                </a:gridCol>
              </a:tblGrid>
              <a:tr h="1394026">
                <a:tc>
                  <a:txBody>
                    <a:bodyPr/>
                    <a:lstStyle/>
                    <a:p>
                      <a:pPr algn="ctr"/>
                      <a:r>
                        <a:rPr lang="fr-FR" sz="1000" b="1" dirty="0">
                          <a:solidFill>
                            <a:schemeClr val="tx1"/>
                          </a:solidFill>
                        </a:rPr>
                        <a:t>Eléments forts du contexte</a:t>
                      </a:r>
                    </a:p>
                  </a:txBody>
                  <a:tcPr vert="vert270" anchor="ctr">
                    <a:solidFill>
                      <a:schemeClr val="bg2">
                        <a:lumMod val="75000"/>
                      </a:schemeClr>
                    </a:solidFill>
                  </a:tcPr>
                </a:tc>
                <a:tc gridSpan="6">
                  <a:txBody>
                    <a:bodyPr/>
                    <a:lstStyle/>
                    <a:p>
                      <a:endParaRPr lang="fr-FR" sz="900" b="0" dirty="0">
                        <a:solidFill>
                          <a:schemeClr val="tx1"/>
                        </a:solidFill>
                      </a:endParaRPr>
                    </a:p>
                  </a:txBody>
                  <a:tcPr>
                    <a:solidFill>
                      <a:schemeClr val="bg2"/>
                    </a:solidFill>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498110">
                <a:tc rowSpan="5">
                  <a:txBody>
                    <a:bodyPr/>
                    <a:lstStyle/>
                    <a:p>
                      <a:pPr algn="ctr"/>
                      <a:r>
                        <a:rPr lang="fr-FR" sz="1000" b="1" dirty="0">
                          <a:solidFill>
                            <a:schemeClr val="tx1"/>
                          </a:solidFill>
                        </a:rPr>
                        <a:t>Objectifs</a:t>
                      </a:r>
                    </a:p>
                  </a:txBody>
                  <a:tcPr vert="vert270" anchor="ctr">
                    <a:lnR w="3175" cap="flat" cmpd="sng" algn="ctr">
                      <a:solidFill>
                        <a:schemeClr val="bg1">
                          <a:lumMod val="50000"/>
                        </a:schemeClr>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EPLE</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Contrat d’objectifs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t>Projet EPS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Projet AS</a:t>
                      </a:r>
                    </a:p>
                  </a:txBody>
                  <a:tcP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1"/>
                  </a:ext>
                </a:extLst>
              </a:tr>
              <a:tr h="345187">
                <a:tc vMerge="1">
                  <a:txBody>
                    <a:bodyPr/>
                    <a:lstStyle/>
                    <a:p>
                      <a:endParaRPr lang="fr-FR" dirty="0"/>
                    </a:p>
                  </a:txBody>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a:t>Ce que 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000" b="1" dirty="0"/>
                        <a:t>Choix envisagés</a:t>
                      </a:r>
                    </a:p>
                  </a:txBody>
                  <a:tcPr anchor="ct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0002"/>
                  </a:ext>
                </a:extLst>
              </a:tr>
              <a:tr h="972000">
                <a:tc vMerge="1">
                  <a:txBody>
                    <a:bodyPr/>
                    <a:lstStyle/>
                    <a:p>
                      <a:endParaRPr lang="fr-FR" dirty="0"/>
                    </a:p>
                  </a:txBody>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0003"/>
                  </a:ext>
                </a:extLst>
              </a:tr>
              <a:tr h="972000">
                <a:tc vMerge="1">
                  <a:txBody>
                    <a:bodyPr/>
                    <a:lstStyle/>
                    <a:p>
                      <a:endParaRPr lang="fr-FR" dirty="0"/>
                    </a:p>
                  </a:txBody>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accent4">
                        <a:lumMod val="20000"/>
                        <a:lumOff val="80000"/>
                      </a:schemeClr>
                    </a:solidFill>
                  </a:tcPr>
                </a:tc>
                <a:extLst>
                  <a:ext uri="{0D108BD9-81ED-4DB2-BD59-A6C34878D82A}">
                    <a16:rowId xmlns:a16="http://schemas.microsoft.com/office/drawing/2014/main" val="10004"/>
                  </a:ext>
                </a:extLst>
              </a:tr>
              <a:tr h="972000">
                <a:tc vMerge="1">
                  <a:txBody>
                    <a:bodyPr/>
                    <a:lstStyle/>
                    <a:p>
                      <a:pPr algn="ctr"/>
                      <a:endParaRPr lang="fr-FR" sz="1000" b="1" dirty="0">
                        <a:solidFill>
                          <a:schemeClr val="tx1"/>
                        </a:solidFill>
                      </a:endParaRPr>
                    </a:p>
                  </a:txBody>
                  <a:tcPr vert="vert270" anchor="ct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3108721399"/>
                  </a:ext>
                </a:extLst>
              </a:tr>
            </a:tbl>
          </a:graphicData>
        </a:graphic>
      </p:graphicFrame>
    </p:spTree>
    <p:extLst>
      <p:ext uri="{BB962C8B-B14F-4D97-AF65-F5344CB8AC3E}">
        <p14:creationId xmlns:p14="http://schemas.microsoft.com/office/powerpoint/2010/main" val="10053212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7</a:t>
            </a:fld>
            <a:endParaRPr lang="fr-FR"/>
          </a:p>
        </p:txBody>
      </p:sp>
    </p:spTree>
    <p:extLst>
      <p:ext uri="{BB962C8B-B14F-4D97-AF65-F5344CB8AC3E}">
        <p14:creationId xmlns:p14="http://schemas.microsoft.com/office/powerpoint/2010/main" val="32312024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8</a:t>
            </a:fld>
            <a:endParaRPr lang="fr-FR"/>
          </a:p>
        </p:txBody>
      </p:sp>
      <p:graphicFrame>
        <p:nvGraphicFramePr>
          <p:cNvPr id="7" name="Espace réservé du contenu 4"/>
          <p:cNvGraphicFramePr>
            <a:graphicFrameLocks noGrp="1"/>
          </p:cNvGraphicFramePr>
          <p:nvPr>
            <p:ph sz="quarter" idx="13"/>
            <p:extLst>
              <p:ext uri="{D42A27DB-BD31-4B8C-83A1-F6EECF244321}">
                <p14:modId xmlns:p14="http://schemas.microsoft.com/office/powerpoint/2010/main" val="371436379"/>
              </p:ext>
            </p:extLst>
          </p:nvPr>
        </p:nvGraphicFramePr>
        <p:xfrm>
          <a:off x="1995488" y="1271588"/>
          <a:ext cx="10008000" cy="4827397"/>
        </p:xfrm>
        <a:graphic>
          <a:graphicData uri="http://schemas.openxmlformats.org/drawingml/2006/table">
            <a:tbl>
              <a:tblPr firstRow="1" bandRow="1">
                <a:tableStyleId>{0505E3EF-67EA-436B-97B2-0124C06EBD24}</a:tableStyleId>
              </a:tblPr>
              <a:tblGrid>
                <a:gridCol w="792000">
                  <a:extLst>
                    <a:ext uri="{9D8B030D-6E8A-4147-A177-3AD203B41FA5}">
                      <a16:colId xmlns:a16="http://schemas.microsoft.com/office/drawing/2014/main" val="1760091078"/>
                    </a:ext>
                  </a:extLst>
                </a:gridCol>
                <a:gridCol w="576000">
                  <a:extLst>
                    <a:ext uri="{9D8B030D-6E8A-4147-A177-3AD203B41FA5}">
                      <a16:colId xmlns:a16="http://schemas.microsoft.com/office/drawing/2014/main" val="215818726"/>
                    </a:ext>
                  </a:extLst>
                </a:gridCol>
                <a:gridCol w="1728000">
                  <a:extLst>
                    <a:ext uri="{9D8B030D-6E8A-4147-A177-3AD203B41FA5}">
                      <a16:colId xmlns:a16="http://schemas.microsoft.com/office/drawing/2014/main" val="1372489060"/>
                    </a:ext>
                  </a:extLst>
                </a:gridCol>
                <a:gridCol w="1728000">
                  <a:extLst>
                    <a:ext uri="{9D8B030D-6E8A-4147-A177-3AD203B41FA5}">
                      <a16:colId xmlns:a16="http://schemas.microsoft.com/office/drawing/2014/main" val="1717619405"/>
                    </a:ext>
                  </a:extLst>
                </a:gridCol>
                <a:gridCol w="1728000">
                  <a:extLst>
                    <a:ext uri="{9D8B030D-6E8A-4147-A177-3AD203B41FA5}">
                      <a16:colId xmlns:a16="http://schemas.microsoft.com/office/drawing/2014/main" val="731413385"/>
                    </a:ext>
                  </a:extLst>
                </a:gridCol>
                <a:gridCol w="1728000">
                  <a:extLst>
                    <a:ext uri="{9D8B030D-6E8A-4147-A177-3AD203B41FA5}">
                      <a16:colId xmlns:a16="http://schemas.microsoft.com/office/drawing/2014/main" val="2995590151"/>
                    </a:ext>
                  </a:extLst>
                </a:gridCol>
                <a:gridCol w="1728000">
                  <a:extLst>
                    <a:ext uri="{9D8B030D-6E8A-4147-A177-3AD203B41FA5}">
                      <a16:colId xmlns:a16="http://schemas.microsoft.com/office/drawing/2014/main" val="356503934"/>
                    </a:ext>
                  </a:extLst>
                </a:gridCol>
              </a:tblGrid>
              <a:tr h="491703">
                <a:tc>
                  <a:txBody>
                    <a:bodyPr/>
                    <a:lstStyle/>
                    <a:p>
                      <a:endParaRPr lang="fr-FR" dirty="0"/>
                    </a:p>
                  </a:txBody>
                  <a:tcPr marL="93397" marR="9339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3397" marR="93397">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Domaine 1 : C. G. 1</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2 : C. G. 2</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3 : C. G. 3</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4 : C. G. 4</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5 : C. G. 5</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540000">
                <a:tc>
                  <a:txBody>
                    <a:bodyPr/>
                    <a:lstStyle/>
                    <a:p>
                      <a:endParaRPr lang="fr-FR" dirty="0"/>
                    </a:p>
                  </a:txBody>
                  <a:tcPr marL="93397" marR="9339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marL="93397" marR="93397">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000" dirty="0"/>
                        <a:t>Développer sa motricité et apprendre à s'exprimer en utilisant son corps</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S'approprier par la pratique physique et sportive, des méthodes et outils</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Partager des règles, assumer des rôles et responsabilités</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Apprendre à entretenir sa santé par une activité physique régulière</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000" dirty="0"/>
                        <a:t>S'approprier une culture physique sportive et artistique</a:t>
                      </a:r>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941149"/>
                  </a:ext>
                </a:extLst>
              </a:tr>
              <a:tr h="1259070">
                <a:tc>
                  <a:txBody>
                    <a:bodyPr/>
                    <a:lstStyle/>
                    <a:p>
                      <a:pPr algn="ctr"/>
                      <a:r>
                        <a:rPr lang="fr-FR" sz="1400" b="1" dirty="0"/>
                        <a:t>Cycle 3</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pPr algn="ctr"/>
                      <a:r>
                        <a:rPr lang="fr-FR" sz="1400" b="1" dirty="0"/>
                        <a:t>6</a:t>
                      </a:r>
                      <a:r>
                        <a:rPr lang="fr-FR" sz="1400" b="1" baseline="30000" dirty="0"/>
                        <a:t>ème</a:t>
                      </a:r>
                      <a:endParaRPr lang="fr-FR" sz="1400" b="1" dirty="0"/>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fr-FR" sz="900" dirty="0"/>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fr-FR" sz="20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extLst>
                  <a:ext uri="{0D108BD9-81ED-4DB2-BD59-A6C34878D82A}">
                    <a16:rowId xmlns:a16="http://schemas.microsoft.com/office/drawing/2014/main" val="1586581292"/>
                  </a:ext>
                </a:extLst>
              </a:tr>
              <a:tr h="1257750">
                <a:tc>
                  <a:txBody>
                    <a:bodyPr/>
                    <a:lstStyle/>
                    <a:p>
                      <a:pPr algn="ctr"/>
                      <a:r>
                        <a:rPr lang="fr-FR" sz="1400" b="1" dirty="0"/>
                        <a:t>Cycle 4</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5</a:t>
                      </a:r>
                      <a:r>
                        <a:rPr lang="fr-FR" sz="1400" b="1" baseline="30000" dirty="0"/>
                        <a:t>ème</a:t>
                      </a:r>
                      <a:br>
                        <a:rPr lang="fr-FR" sz="1400" b="1" dirty="0"/>
                      </a:br>
                      <a:r>
                        <a:rPr lang="fr-FR" sz="1400" b="1" dirty="0"/>
                        <a:t>4</a:t>
                      </a:r>
                      <a:r>
                        <a:rPr lang="fr-FR" sz="1400" b="1" baseline="30000" dirty="0"/>
                        <a:t>ème</a:t>
                      </a:r>
                      <a:br>
                        <a:rPr lang="fr-FR" sz="1400" b="1" dirty="0"/>
                      </a:br>
                      <a:r>
                        <a:rPr lang="fr-FR" sz="1400" b="1" dirty="0"/>
                        <a:t>3</a:t>
                      </a:r>
                      <a:r>
                        <a:rPr lang="fr-FR" sz="1400" b="1" baseline="30000" dirty="0"/>
                        <a:t>ème</a:t>
                      </a:r>
                      <a:endParaRPr lang="fr-FR" sz="1400" b="1" dirty="0"/>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900" dirty="0"/>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20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99503256"/>
                  </a:ext>
                </a:extLst>
              </a:tr>
              <a:tr h="127023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b="1" dirty="0"/>
                        <a:t>Elèves à besoins éducatifs  particuliers</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hMerge="1">
                  <a:txBody>
                    <a:bodyPr/>
                    <a:lstStyle/>
                    <a:p>
                      <a:pPr algn="ctr"/>
                      <a:endParaRPr lang="fr-FR" sz="1400" b="1" dirty="0"/>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marL="93397" marR="933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20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900" b="0" strike="noStrike" spc="-1" dirty="0">
                        <a:solidFill>
                          <a:srgbClr val="000000"/>
                        </a:solidFill>
                        <a:uFill>
                          <a:solidFill>
                            <a:srgbClr val="FFFFFF"/>
                          </a:solidFill>
                        </a:uFill>
                        <a:latin typeface="+mn-lt"/>
                      </a:endParaRPr>
                    </a:p>
                  </a:txBody>
                  <a:tcPr marL="93240" marR="932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465207011"/>
                  </a:ext>
                </a:extLst>
              </a:tr>
            </a:tbl>
          </a:graphicData>
        </a:graphic>
      </p:graphicFrame>
    </p:spTree>
    <p:extLst>
      <p:ext uri="{BB962C8B-B14F-4D97-AF65-F5344CB8AC3E}">
        <p14:creationId xmlns:p14="http://schemas.microsoft.com/office/powerpoint/2010/main" val="22953639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a:t>
            </a:r>
            <a:endParaRPr lang="fr-FR" dirty="0"/>
          </a:p>
        </p:txBody>
      </p:sp>
      <p:sp>
        <p:nvSpPr>
          <p:cNvPr id="4" name="Espace réservé du numéro de diapositive 3"/>
          <p:cNvSpPr>
            <a:spLocks noGrp="1"/>
          </p:cNvSpPr>
          <p:nvPr>
            <p:ph type="sldNum" sz="quarter" idx="12"/>
          </p:nvPr>
        </p:nvSpPr>
        <p:spPr/>
        <p:txBody>
          <a:bodyPr/>
          <a:lstStyle/>
          <a:p>
            <a:fld id="{29D95BAB-573C-4664-9C7F-EB8E05CD89B7}" type="slidenum">
              <a:rPr lang="fr-FR" smtClean="0"/>
              <a:t>9</a:t>
            </a:fld>
            <a:endParaRPr lang="fr-FR"/>
          </a:p>
        </p:txBody>
      </p:sp>
      <p:graphicFrame>
        <p:nvGraphicFramePr>
          <p:cNvPr id="5" name="Espace réservé du contenu 4"/>
          <p:cNvGraphicFramePr>
            <a:graphicFrameLocks noGrp="1"/>
          </p:cNvGraphicFramePr>
          <p:nvPr>
            <p:ph sz="quarter" idx="4294967295"/>
            <p:extLst>
              <p:ext uri="{D42A27DB-BD31-4B8C-83A1-F6EECF244321}">
                <p14:modId xmlns:p14="http://schemas.microsoft.com/office/powerpoint/2010/main" val="2758805207"/>
              </p:ext>
            </p:extLst>
          </p:nvPr>
        </p:nvGraphicFramePr>
        <p:xfrm>
          <a:off x="2065338" y="1322962"/>
          <a:ext cx="9864000" cy="5039749"/>
        </p:xfrm>
        <a:graphic>
          <a:graphicData uri="http://schemas.openxmlformats.org/drawingml/2006/table">
            <a:tbl>
              <a:tblPr firstRow="1" bandRow="1">
                <a:tableStyleId>{0505E3EF-67EA-436B-97B2-0124C06EBD24}</a:tableStyleId>
              </a:tblPr>
              <a:tblGrid>
                <a:gridCol w="720000">
                  <a:extLst>
                    <a:ext uri="{9D8B030D-6E8A-4147-A177-3AD203B41FA5}">
                      <a16:colId xmlns:a16="http://schemas.microsoft.com/office/drawing/2014/main" val="1760091078"/>
                    </a:ext>
                  </a:extLst>
                </a:gridCol>
                <a:gridCol w="504000">
                  <a:extLst>
                    <a:ext uri="{9D8B030D-6E8A-4147-A177-3AD203B41FA5}">
                      <a16:colId xmlns:a16="http://schemas.microsoft.com/office/drawing/2014/main" val="215818726"/>
                    </a:ext>
                  </a:extLst>
                </a:gridCol>
                <a:gridCol w="1728000">
                  <a:extLst>
                    <a:ext uri="{9D8B030D-6E8A-4147-A177-3AD203B41FA5}">
                      <a16:colId xmlns:a16="http://schemas.microsoft.com/office/drawing/2014/main" val="1372489060"/>
                    </a:ext>
                  </a:extLst>
                </a:gridCol>
                <a:gridCol w="1728000">
                  <a:extLst>
                    <a:ext uri="{9D8B030D-6E8A-4147-A177-3AD203B41FA5}">
                      <a16:colId xmlns:a16="http://schemas.microsoft.com/office/drawing/2014/main" val="1717619405"/>
                    </a:ext>
                  </a:extLst>
                </a:gridCol>
                <a:gridCol w="1728000">
                  <a:extLst>
                    <a:ext uri="{9D8B030D-6E8A-4147-A177-3AD203B41FA5}">
                      <a16:colId xmlns:a16="http://schemas.microsoft.com/office/drawing/2014/main" val="731413385"/>
                    </a:ext>
                  </a:extLst>
                </a:gridCol>
                <a:gridCol w="1728000">
                  <a:extLst>
                    <a:ext uri="{9D8B030D-6E8A-4147-A177-3AD203B41FA5}">
                      <a16:colId xmlns:a16="http://schemas.microsoft.com/office/drawing/2014/main" val="2995590151"/>
                    </a:ext>
                  </a:extLst>
                </a:gridCol>
                <a:gridCol w="1728000">
                  <a:extLst>
                    <a:ext uri="{9D8B030D-6E8A-4147-A177-3AD203B41FA5}">
                      <a16:colId xmlns:a16="http://schemas.microsoft.com/office/drawing/2014/main" val="356503934"/>
                    </a:ext>
                  </a:extLst>
                </a:gridCol>
              </a:tblGrid>
              <a:tr h="390651">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400" dirty="0"/>
                        <a:t>Domaine 1 : C. G. 1</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2 : C. G. 2</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3 : C. G. 3</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4 : C. G. 4</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Domaine 5 : C. G. 5</a:t>
                      </a:r>
                    </a:p>
                  </a:txBody>
                  <a:tcPr marL="93397" marR="933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170849"/>
                  </a:ext>
                </a:extLst>
              </a:tr>
              <a:tr h="756000">
                <a:tc>
                  <a:txBody>
                    <a:bodyPr/>
                    <a:lstStyle/>
                    <a:p>
                      <a:endParaRPr lang="fr-FR"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fr-FR"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100" dirty="0"/>
                        <a:t>Développer sa motricité et apprendre à s'exprimer en utilisant son corps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S'approprier par la pratique physique et sportive, des méthodes et outils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Partager des règles, assumer des rôles et responsabilités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Apprendre à entretenir sa santé par une activité physique régulière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100" dirty="0"/>
                        <a:t>S'approprier une culture physique sportive et artistique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941149"/>
                  </a:ext>
                </a:extLst>
              </a:tr>
              <a:tr h="1030949">
                <a:tc>
                  <a:txBody>
                    <a:bodyPr/>
                    <a:lstStyle/>
                    <a:p>
                      <a:pPr algn="ctr"/>
                      <a:r>
                        <a:rPr lang="fr-FR" sz="1400" b="1" dirty="0"/>
                        <a:t>Cycle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6EE"/>
                    </a:solidFill>
                  </a:tcPr>
                </a:tc>
                <a:tc>
                  <a:txBody>
                    <a:bodyPr/>
                    <a:lstStyle/>
                    <a:p>
                      <a:pPr algn="ctr"/>
                      <a:r>
                        <a:rPr lang="fr-FR" sz="1400" b="1" dirty="0"/>
                        <a:t>6</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586581292"/>
                  </a:ext>
                </a:extLst>
              </a:tr>
              <a:tr h="1029868">
                <a:tc rowSpan="3">
                  <a:txBody>
                    <a:bodyPr/>
                    <a:lstStyle/>
                    <a:p>
                      <a:pPr algn="ctr"/>
                      <a:r>
                        <a:rPr lang="fr-FR" sz="1400" b="1" dirty="0"/>
                        <a:t>Cycle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400" b="1" dirty="0"/>
                        <a:t>5</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9503256"/>
                  </a:ext>
                </a:extLst>
              </a:tr>
              <a:tr h="863760">
                <a:tc vMerge="1">
                  <a:txBody>
                    <a:bodyPr/>
                    <a:lstStyle/>
                    <a:p>
                      <a:pPr algn="ctr"/>
                      <a:endParaRPr lang="fr-FR"/>
                    </a:p>
                  </a:txBody>
                  <a:tcPr anchor="ctr"/>
                </a:tc>
                <a:tc>
                  <a:txBody>
                    <a:bodyPr/>
                    <a:lstStyle/>
                    <a:p>
                      <a:pPr algn="ctr"/>
                      <a:r>
                        <a:rPr lang="fr-FR" sz="1400" b="1" dirty="0"/>
                        <a:t>4</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678171558"/>
                  </a:ext>
                </a:extLst>
              </a:tr>
              <a:tr h="962521">
                <a:tc vMerge="1">
                  <a:txBody>
                    <a:bodyPr/>
                    <a:lstStyle/>
                    <a:p>
                      <a:pPr algn="ctr"/>
                      <a:endParaRPr lang="fr-FR" dirty="0"/>
                    </a:p>
                  </a:txBody>
                  <a:tcPr anchor="ctr"/>
                </a:tc>
                <a:tc>
                  <a:txBody>
                    <a:bodyPr/>
                    <a:lstStyle/>
                    <a:p>
                      <a:pPr algn="ctr"/>
                      <a:r>
                        <a:rPr lang="fr-FR" sz="1400" b="1" dirty="0"/>
                        <a:t>3</a:t>
                      </a:r>
                      <a:r>
                        <a:rPr lang="fr-FR" sz="1400" b="1" baseline="30000" dirty="0"/>
                        <a:t>ème</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0643310"/>
                  </a:ext>
                </a:extLst>
              </a:tr>
            </a:tbl>
          </a:graphicData>
        </a:graphic>
      </p:graphicFrame>
    </p:spTree>
    <p:extLst>
      <p:ext uri="{BB962C8B-B14F-4D97-AF65-F5344CB8AC3E}">
        <p14:creationId xmlns:p14="http://schemas.microsoft.com/office/powerpoint/2010/main" val="38473574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2294</TotalTime>
  <Words>1582</Words>
  <Application>Microsoft Office PowerPoint</Application>
  <PresentationFormat>Grand écran</PresentationFormat>
  <Paragraphs>356</Paragraphs>
  <Slides>50</Slides>
  <Notes>0</Notes>
  <HiddenSlides>40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50</vt:i4>
      </vt:variant>
    </vt:vector>
  </HeadingPairs>
  <TitlesOfParts>
    <vt:vector size="56" baseType="lpstr">
      <vt:lpstr>Arial</vt:lpstr>
      <vt:lpstr>Calibri</vt:lpstr>
      <vt:lpstr>Calibri Light</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Inspection  pédagogique régionale</dc:creator>
  <cp:lastModifiedBy>Luc di Pol</cp:lastModifiedBy>
  <cp:revision>356</cp:revision>
  <dcterms:created xsi:type="dcterms:W3CDTF">2017-04-25T13:46:33Z</dcterms:created>
  <dcterms:modified xsi:type="dcterms:W3CDTF">2017-07-03T21:40:05Z</dcterms:modified>
</cp:coreProperties>
</file>