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0"/>
  </p:notesMasterIdLst>
  <p:sldIdLst>
    <p:sldId id="261" r:id="rId2"/>
    <p:sldId id="304" r:id="rId3"/>
    <p:sldId id="271" r:id="rId4"/>
    <p:sldId id="310" r:id="rId5"/>
    <p:sldId id="262" r:id="rId6"/>
    <p:sldId id="301" r:id="rId7"/>
    <p:sldId id="264" r:id="rId8"/>
    <p:sldId id="321" r:id="rId9"/>
    <p:sldId id="265" r:id="rId10"/>
    <p:sldId id="311" r:id="rId11"/>
    <p:sldId id="273" r:id="rId12"/>
    <p:sldId id="266" r:id="rId13"/>
    <p:sldId id="283" r:id="rId14"/>
    <p:sldId id="296" r:id="rId15"/>
    <p:sldId id="319" r:id="rId16"/>
    <p:sldId id="320" r:id="rId17"/>
    <p:sldId id="315" r:id="rId18"/>
    <p:sldId id="316" r:id="rId19"/>
    <p:sldId id="268" r:id="rId20"/>
    <p:sldId id="280" r:id="rId21"/>
    <p:sldId id="281" r:id="rId22"/>
    <p:sldId id="313" r:id="rId23"/>
    <p:sldId id="269" r:id="rId24"/>
    <p:sldId id="288" r:id="rId25"/>
    <p:sldId id="291" r:id="rId26"/>
    <p:sldId id="270" r:id="rId27"/>
    <p:sldId id="295" r:id="rId28"/>
    <p:sldId id="300" r:id="rId29"/>
    <p:sldId id="322" r:id="rId30"/>
    <p:sldId id="324" r:id="rId31"/>
    <p:sldId id="323" r:id="rId32"/>
    <p:sldId id="309" r:id="rId33"/>
    <p:sldId id="302" r:id="rId34"/>
    <p:sldId id="303" r:id="rId35"/>
    <p:sldId id="299" r:id="rId36"/>
    <p:sldId id="305" r:id="rId37"/>
    <p:sldId id="325" r:id="rId38"/>
    <p:sldId id="297" r:id="rId3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E686"/>
    <a:srgbClr val="E7E7E7"/>
    <a:srgbClr val="F0F0F0"/>
    <a:srgbClr val="FFFFFF"/>
    <a:srgbClr val="F7A209"/>
    <a:srgbClr val="DEA900"/>
    <a:srgbClr val="E69236"/>
    <a:srgbClr val="F3BE29"/>
    <a:srgbClr val="F9B439"/>
    <a:srgbClr val="FFCD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344D84-9AFB-497E-A393-DC336BA19D2E}" styleName="Style moyen 3 - Accentuation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Style moyen 3 - Accentuation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Style moyen 3 - Accentuation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98" d="100"/>
          <a:sy n="98" d="100"/>
        </p:scale>
        <p:origin x="144" y="750"/>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slide" Target="../slides/slide7.xml"/><Relationship Id="rId1" Type="http://schemas.openxmlformats.org/officeDocument/2006/relationships/slide" Target="../slides/slide4.xml"/><Relationship Id="rId4" Type="http://schemas.openxmlformats.org/officeDocument/2006/relationships/slide" Target="../slides/slide2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5F71B2-3918-0B4F-823B-8E7D4A4F49F0}" type="doc">
      <dgm:prSet loTypeId="urn:microsoft.com/office/officeart/2005/8/layout/hierarchy2" loCatId="" qsTypeId="urn:microsoft.com/office/officeart/2005/8/quickstyle/simple4" qsCatId="simple" csTypeId="urn:microsoft.com/office/officeart/2005/8/colors/accent1_2" csCatId="accent1" phldr="1"/>
      <dgm:spPr/>
      <dgm:t>
        <a:bodyPr/>
        <a:lstStyle/>
        <a:p>
          <a:endParaRPr lang="fr-FR"/>
        </a:p>
      </dgm:t>
    </dgm:pt>
    <dgm:pt modelId="{A8B6C5EF-8183-D84C-AEFC-065F2D84DB8F}">
      <dgm:prSet phldrT="[Texte]" custT="1"/>
      <dgm:spPr>
        <a:solidFill>
          <a:schemeClr val="accent1">
            <a:lumMod val="40000"/>
            <a:lumOff val="60000"/>
          </a:schemeClr>
        </a:solidFill>
        <a:scene3d>
          <a:camera prst="orthographicFront"/>
          <a:lightRig rig="threePt" dir="t"/>
        </a:scene3d>
        <a:sp3d>
          <a:bevelT/>
        </a:sp3d>
      </dgm:spPr>
      <dgm:t>
        <a:bodyPr/>
        <a:lstStyle/>
        <a:p>
          <a:r>
            <a:rPr lang="fr-FR" sz="1600" b="1" dirty="0">
              <a:solidFill>
                <a:schemeClr val="accent1">
                  <a:lumMod val="75000"/>
                </a:schemeClr>
              </a:solidFill>
              <a:latin typeface="+mn-lt"/>
            </a:rPr>
            <a:t>1. Concevoir</a:t>
          </a:r>
          <a:r>
            <a:rPr lang="fr-FR" sz="1600" dirty="0"/>
            <a:t> </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E1DA0681-9CCA-494D-B3BC-7FF33BDBECB1}" type="parTrans" cxnId="{B030875E-631E-1C41-965F-65FA5C535829}">
      <dgm:prSet/>
      <dgm:spPr/>
      <dgm:t>
        <a:bodyPr/>
        <a:lstStyle/>
        <a:p>
          <a:endParaRPr lang="fr-FR"/>
        </a:p>
      </dgm:t>
    </dgm:pt>
    <dgm:pt modelId="{E5B21AF2-2F18-CE49-9739-3D7050F520A2}" type="sibTrans" cxnId="{B030875E-631E-1C41-965F-65FA5C535829}">
      <dgm:prSet/>
      <dgm:spPr/>
      <dgm:t>
        <a:bodyPr/>
        <a:lstStyle/>
        <a:p>
          <a:endParaRPr lang="fr-FR"/>
        </a:p>
      </dgm:t>
    </dgm:pt>
    <dgm:pt modelId="{87B0E802-1E5C-A341-B691-D3211CF7CB78}">
      <dgm:prSet phldrT="[Texte]" custT="1"/>
      <dgm:spPr>
        <a:solidFill>
          <a:srgbClr val="B4E686"/>
        </a:solidFill>
        <a:scene3d>
          <a:camera prst="orthographicFront"/>
          <a:lightRig rig="threePt" dir="t"/>
        </a:scene3d>
        <a:sp3d>
          <a:bevelT/>
        </a:sp3d>
      </dgm:spPr>
      <dgm:t>
        <a:bodyPr/>
        <a:lstStyle/>
        <a:p>
          <a:r>
            <a:rPr lang="fr-FR" sz="1600" b="1" dirty="0">
              <a:solidFill>
                <a:schemeClr val="accent1">
                  <a:lumMod val="75000"/>
                </a:schemeClr>
              </a:solidFill>
            </a:rPr>
            <a:t>2. Transformer</a:t>
          </a:r>
        </a:p>
        <a:p>
          <a:r>
            <a:rPr lang="fr-FR" sz="1600" b="1" dirty="0">
              <a:solidFill>
                <a:schemeClr val="accent1">
                  <a:lumMod val="75000"/>
                </a:schemeClr>
              </a:solidFill>
            </a:rPr>
            <a:t>Parcours de Formation de l’élève</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E3B7D4E7-FD94-024E-9211-0D0F23F97AE7}" type="parTrans" cxnId="{1DE983A3-CEDA-1C44-9910-21ECEA7664E9}">
      <dgm:prSet/>
      <dgm:spPr/>
      <dgm:t>
        <a:bodyPr/>
        <a:lstStyle/>
        <a:p>
          <a:endParaRPr lang="fr-FR"/>
        </a:p>
      </dgm:t>
    </dgm:pt>
    <dgm:pt modelId="{B4D2C63F-D465-B94E-8F33-A6E59326E823}" type="sibTrans" cxnId="{1DE983A3-CEDA-1C44-9910-21ECEA7664E9}">
      <dgm:prSet/>
      <dgm:spPr/>
      <dgm:t>
        <a:bodyPr/>
        <a:lstStyle/>
        <a:p>
          <a:endParaRPr lang="fr-FR"/>
        </a:p>
      </dgm:t>
    </dgm:pt>
    <dgm:pt modelId="{F40F4DBE-30DF-E245-96A0-CB1FC233A2B8}">
      <dgm:prSet phldrT="[Texte]" custT="1"/>
      <dgm:spPr>
        <a:solidFill>
          <a:srgbClr val="FFC000"/>
        </a:solidFill>
        <a:scene3d>
          <a:camera prst="orthographicFront"/>
          <a:lightRig rig="threePt" dir="t"/>
        </a:scene3d>
        <a:sp3d>
          <a:bevelT/>
        </a:sp3d>
      </dgm:spPr>
      <dgm:t>
        <a:bodyPr/>
        <a:lstStyle/>
        <a:p>
          <a:r>
            <a:rPr lang="fr-FR" sz="1600" b="1" dirty="0">
              <a:solidFill>
                <a:schemeClr val="accent1">
                  <a:lumMod val="75000"/>
                </a:schemeClr>
              </a:solidFill>
            </a:rPr>
            <a:t>3. Evaluer</a:t>
          </a:r>
          <a:r>
            <a:rPr lang="fr-FR" sz="1600" dirty="0">
              <a:solidFill>
                <a:schemeClr val="accent1">
                  <a:lumMod val="75000"/>
                </a:schemeClr>
              </a:solidFill>
            </a:rPr>
            <a:t> </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A531B57A-9B8A-5F47-B687-EB19FAED11F6}" type="parTrans" cxnId="{BC949B20-801E-0540-9FEF-DF2011525FB8}">
      <dgm:prSet/>
      <dgm:spPr/>
      <dgm:t>
        <a:bodyPr/>
        <a:lstStyle/>
        <a:p>
          <a:endParaRPr lang="fr-FR"/>
        </a:p>
      </dgm:t>
    </dgm:pt>
    <dgm:pt modelId="{595F76DB-AA94-2E45-B26A-2EAE3563015E}" type="sibTrans" cxnId="{BC949B20-801E-0540-9FEF-DF2011525FB8}">
      <dgm:prSet/>
      <dgm:spPr/>
      <dgm:t>
        <a:bodyPr/>
        <a:lstStyle/>
        <a:p>
          <a:endParaRPr lang="fr-FR"/>
        </a:p>
      </dgm:t>
    </dgm:pt>
    <dgm:pt modelId="{FFE8AF65-8A3F-BA4C-971C-19A2BB94E301}">
      <dgm:prSet custT="1"/>
      <dgm:spPr>
        <a:solidFill>
          <a:srgbClr val="C198E0"/>
        </a:solidFill>
        <a:scene3d>
          <a:camera prst="orthographicFront"/>
          <a:lightRig rig="threePt" dir="t"/>
        </a:scene3d>
        <a:sp3d>
          <a:bevelT/>
        </a:sp3d>
      </dgm:spPr>
      <dgm:t>
        <a:bodyPr/>
        <a:lstStyle/>
        <a:p>
          <a:r>
            <a:rPr lang="fr-FR" sz="1600" b="1" dirty="0">
              <a:solidFill>
                <a:schemeClr val="accent1">
                  <a:lumMod val="75000"/>
                </a:schemeClr>
              </a:solidFill>
            </a:rPr>
            <a:t>4. Communiquer</a:t>
          </a:r>
          <a:r>
            <a:rPr lang="fr-FR" sz="600" dirty="0">
              <a:solidFill>
                <a:schemeClr val="accent1">
                  <a:lumMod val="75000"/>
                </a:schemeClr>
              </a:solidFill>
            </a:rPr>
            <a:t> </a:t>
          </a: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80866170-5278-4D46-8A5A-0F5DC17C44A2}" type="parTrans" cxnId="{42A11CA4-28C9-AA45-A8DA-B7B9606E08C5}">
      <dgm:prSet/>
      <dgm:spPr/>
      <dgm:t>
        <a:bodyPr/>
        <a:lstStyle/>
        <a:p>
          <a:endParaRPr lang="fr-FR"/>
        </a:p>
      </dgm:t>
    </dgm:pt>
    <dgm:pt modelId="{88801CD8-F477-B547-8344-17A4344E4433}" type="sibTrans" cxnId="{42A11CA4-28C9-AA45-A8DA-B7B9606E08C5}">
      <dgm:prSet/>
      <dgm:spPr/>
      <dgm:t>
        <a:bodyPr/>
        <a:lstStyle/>
        <a:p>
          <a:endParaRPr lang="fr-FR"/>
        </a:p>
      </dgm:t>
    </dgm:pt>
    <dgm:pt modelId="{CBEF1618-24D4-4345-8713-ED8E9E590811}">
      <dgm:prSet phldrT="[Texte]"/>
      <dgm:spPr>
        <a:solidFill>
          <a:srgbClr val="C00000"/>
        </a:solidFill>
        <a:scene3d>
          <a:camera prst="orthographicFront"/>
          <a:lightRig rig="threePt" dir="t"/>
        </a:scene3d>
        <a:sp3d>
          <a:bevelT/>
        </a:sp3d>
      </dgm:spPr>
      <dgm:t>
        <a:bodyPr/>
        <a:lstStyle/>
        <a:p>
          <a:r>
            <a:rPr lang="fr-FR" b="1" dirty="0">
              <a:solidFill>
                <a:schemeClr val="bg1"/>
              </a:solidFill>
              <a:latin typeface="+mn-lt"/>
            </a:rPr>
            <a:t>Projet</a:t>
          </a:r>
        </a:p>
        <a:p>
          <a:r>
            <a:rPr lang="fr-FR" b="1" dirty="0">
              <a:solidFill>
                <a:schemeClr val="bg1"/>
              </a:solidFill>
              <a:latin typeface="+mn-lt"/>
            </a:rPr>
            <a:t>EPS</a:t>
          </a:r>
          <a:br>
            <a:rPr lang="fr-FR" b="1" dirty="0">
              <a:solidFill>
                <a:schemeClr val="bg1"/>
              </a:solidFill>
              <a:latin typeface="+mn-lt"/>
            </a:rPr>
          </a:br>
          <a:r>
            <a:rPr lang="fr-FR" b="1" dirty="0">
              <a:solidFill>
                <a:schemeClr val="bg1"/>
              </a:solidFill>
              <a:latin typeface="+mn-lt"/>
            </a:rPr>
            <a:t>et AS</a:t>
          </a:r>
          <a:r>
            <a:rPr lang="fr-FR" dirty="0">
              <a:solidFill>
                <a:schemeClr val="bg1"/>
              </a:solidFill>
            </a:rPr>
            <a:t> </a:t>
          </a:r>
        </a:p>
      </dgm:t>
      <dgm:extLst/>
    </dgm:pt>
    <dgm:pt modelId="{F3319C82-C9CA-4F34-A336-D9A4F0CA031C}" type="parTrans" cxnId="{46F2D9DF-FB10-478D-BEDA-73CB9DDF1D57}">
      <dgm:prSet/>
      <dgm:spPr/>
      <dgm:t>
        <a:bodyPr/>
        <a:lstStyle/>
        <a:p>
          <a:endParaRPr lang="fr-FR"/>
        </a:p>
      </dgm:t>
    </dgm:pt>
    <dgm:pt modelId="{9966EC93-33B1-446A-9F2F-33B4EE3D13E0}" type="sibTrans" cxnId="{46F2D9DF-FB10-478D-BEDA-73CB9DDF1D57}">
      <dgm:prSet/>
      <dgm:spPr/>
      <dgm:t>
        <a:bodyPr/>
        <a:lstStyle/>
        <a:p>
          <a:endParaRPr lang="fr-FR"/>
        </a:p>
      </dgm:t>
    </dgm:pt>
    <dgm:pt modelId="{1A5B7B97-91DD-7641-AE56-35AD7C1C9E3D}" type="pres">
      <dgm:prSet presAssocID="{605F71B2-3918-0B4F-823B-8E7D4A4F49F0}" presName="diagram" presStyleCnt="0">
        <dgm:presLayoutVars>
          <dgm:chPref val="1"/>
          <dgm:dir/>
          <dgm:animOne val="branch"/>
          <dgm:animLvl val="lvl"/>
          <dgm:resizeHandles val="exact"/>
        </dgm:presLayoutVars>
      </dgm:prSet>
      <dgm:spPr/>
    </dgm:pt>
    <dgm:pt modelId="{76309708-A316-6F4B-80A2-CA55116D5232}" type="pres">
      <dgm:prSet presAssocID="{A8B6C5EF-8183-D84C-AEFC-065F2D84DB8F}" presName="root1" presStyleCnt="0"/>
      <dgm:spPr/>
    </dgm:pt>
    <dgm:pt modelId="{77D755C9-8C39-7948-A531-33D4606A5858}" type="pres">
      <dgm:prSet presAssocID="{A8B6C5EF-8183-D84C-AEFC-065F2D84DB8F}" presName="LevelOneTextNode" presStyleLbl="node0" presStyleIdx="0" presStyleCnt="5" custScaleX="152038" custScaleY="225308" custLinFactNeighborX="46744" custLinFactNeighborY="21923">
        <dgm:presLayoutVars>
          <dgm:chPref val="3"/>
        </dgm:presLayoutVars>
      </dgm:prSet>
      <dgm:spPr/>
    </dgm:pt>
    <dgm:pt modelId="{4A98EBA1-19BE-E240-81C7-31D54CE263E0}" type="pres">
      <dgm:prSet presAssocID="{A8B6C5EF-8183-D84C-AEFC-065F2D84DB8F}" presName="level2hierChild" presStyleCnt="0"/>
      <dgm:spPr/>
    </dgm:pt>
    <dgm:pt modelId="{1C8F4543-0653-0D49-AB5F-493A10AC1CB0}" type="pres">
      <dgm:prSet presAssocID="{87B0E802-1E5C-A341-B691-D3211CF7CB78}" presName="root1" presStyleCnt="0"/>
      <dgm:spPr/>
    </dgm:pt>
    <dgm:pt modelId="{AF874F74-FD4C-7544-8324-5E5FD004F766}" type="pres">
      <dgm:prSet presAssocID="{87B0E802-1E5C-A341-B691-D3211CF7CB78}" presName="LevelOneTextNode" presStyleLbl="node0" presStyleIdx="1" presStyleCnt="5" custScaleX="191032" custScaleY="220551" custLinFactY="156898" custLinFactNeighborX="39757" custLinFactNeighborY="200000">
        <dgm:presLayoutVars>
          <dgm:chPref val="3"/>
        </dgm:presLayoutVars>
      </dgm:prSet>
      <dgm:spPr/>
    </dgm:pt>
    <dgm:pt modelId="{4328260A-2F8C-A74F-B23C-9B1FC2E237F6}" type="pres">
      <dgm:prSet presAssocID="{87B0E802-1E5C-A341-B691-D3211CF7CB78}" presName="level2hierChild" presStyleCnt="0"/>
      <dgm:spPr/>
    </dgm:pt>
    <dgm:pt modelId="{34A882A2-C25B-8B44-94DD-03966A8F6BAF}" type="pres">
      <dgm:prSet presAssocID="{F40F4DBE-30DF-E245-96A0-CB1FC233A2B8}" presName="root1" presStyleCnt="0"/>
      <dgm:spPr/>
    </dgm:pt>
    <dgm:pt modelId="{4A153988-08C8-A342-9077-C207D41122CF}" type="pres">
      <dgm:prSet presAssocID="{F40F4DBE-30DF-E245-96A0-CB1FC233A2B8}" presName="LevelOneTextNode" presStyleLbl="node0" presStyleIdx="2" presStyleCnt="5" custFlipHor="1" custScaleX="153250" custScaleY="189416" custLinFactX="-100000" custLinFactY="100000" custLinFactNeighborX="-181696" custLinFactNeighborY="150939">
        <dgm:presLayoutVars>
          <dgm:chPref val="3"/>
        </dgm:presLayoutVars>
      </dgm:prSet>
      <dgm:spPr/>
    </dgm:pt>
    <dgm:pt modelId="{B7F77D32-792E-414F-9391-4708F53759CC}" type="pres">
      <dgm:prSet presAssocID="{F40F4DBE-30DF-E245-96A0-CB1FC233A2B8}" presName="level2hierChild" presStyleCnt="0"/>
      <dgm:spPr/>
    </dgm:pt>
    <dgm:pt modelId="{4FB5DC4C-37E0-8D48-B5CB-4D3ABD40BDB8}" type="pres">
      <dgm:prSet presAssocID="{FFE8AF65-8A3F-BA4C-971C-19A2BB94E301}" presName="root1" presStyleCnt="0"/>
      <dgm:spPr/>
    </dgm:pt>
    <dgm:pt modelId="{76BD1D86-C3EC-8D4F-A57E-E5898B8C8BCA}" type="pres">
      <dgm:prSet presAssocID="{FFE8AF65-8A3F-BA4C-971C-19A2BB94E301}" presName="LevelOneTextNode" presStyleLbl="node0" presStyleIdx="3" presStyleCnt="5" custScaleX="165511" custScaleY="208315" custLinFactX="-100000" custLinFactY="-300000" custLinFactNeighborX="-175998" custLinFactNeighborY="-344200">
        <dgm:presLayoutVars>
          <dgm:chPref val="3"/>
        </dgm:presLayoutVars>
      </dgm:prSet>
      <dgm:spPr/>
    </dgm:pt>
    <dgm:pt modelId="{ABAA0175-DBA9-464A-A4D2-3EB687677E8C}" type="pres">
      <dgm:prSet presAssocID="{FFE8AF65-8A3F-BA4C-971C-19A2BB94E301}" presName="level2hierChild" presStyleCnt="0"/>
      <dgm:spPr/>
    </dgm:pt>
    <dgm:pt modelId="{74F39ED3-1493-4E8B-993B-B50C425BF476}" type="pres">
      <dgm:prSet presAssocID="{CBEF1618-24D4-4345-8713-ED8E9E590811}" presName="root1" presStyleCnt="0"/>
      <dgm:spPr/>
    </dgm:pt>
    <dgm:pt modelId="{1B4A5A53-D34B-414B-81B4-712F9B08DFEA}" type="pres">
      <dgm:prSet presAssocID="{CBEF1618-24D4-4345-8713-ED8E9E590811}" presName="LevelOneTextNode" presStyleLbl="node0" presStyleIdx="4" presStyleCnt="5" custScaleX="152038" custScaleY="263522" custLinFactX="-31067" custLinFactY="-264332" custLinFactNeighborX="-100000" custLinFactNeighborY="-300000">
        <dgm:presLayoutVars>
          <dgm:chPref val="3"/>
        </dgm:presLayoutVars>
      </dgm:prSet>
      <dgm:spPr/>
    </dgm:pt>
    <dgm:pt modelId="{016F7AB3-BDDA-4129-AA11-7DC1BE7F5C83}" type="pres">
      <dgm:prSet presAssocID="{CBEF1618-24D4-4345-8713-ED8E9E590811}" presName="level2hierChild" presStyleCnt="0"/>
      <dgm:spPr/>
    </dgm:pt>
  </dgm:ptLst>
  <dgm:cxnLst>
    <dgm:cxn modelId="{25B8CD08-0D69-AF4B-AC90-391761D11441}" type="presOf" srcId="{F40F4DBE-30DF-E245-96A0-CB1FC233A2B8}" destId="{4A153988-08C8-A342-9077-C207D41122CF}" srcOrd="0" destOrd="0" presId="urn:microsoft.com/office/officeart/2005/8/layout/hierarchy2"/>
    <dgm:cxn modelId="{59EFFE1D-8860-AE41-90DC-C979D365B20D}" type="presOf" srcId="{FFE8AF65-8A3F-BA4C-971C-19A2BB94E301}" destId="{76BD1D86-C3EC-8D4F-A57E-E5898B8C8BCA}" srcOrd="0" destOrd="0" presId="urn:microsoft.com/office/officeart/2005/8/layout/hierarchy2"/>
    <dgm:cxn modelId="{BC949B20-801E-0540-9FEF-DF2011525FB8}" srcId="{605F71B2-3918-0B4F-823B-8E7D4A4F49F0}" destId="{F40F4DBE-30DF-E245-96A0-CB1FC233A2B8}" srcOrd="2" destOrd="0" parTransId="{A531B57A-9B8A-5F47-B687-EB19FAED11F6}" sibTransId="{595F76DB-AA94-2E45-B26A-2EAE3563015E}"/>
    <dgm:cxn modelId="{65191E21-8A36-AF4A-9D33-4D221B1164E2}" type="presOf" srcId="{605F71B2-3918-0B4F-823B-8E7D4A4F49F0}" destId="{1A5B7B97-91DD-7641-AE56-35AD7C1C9E3D}" srcOrd="0" destOrd="0" presId="urn:microsoft.com/office/officeart/2005/8/layout/hierarchy2"/>
    <dgm:cxn modelId="{B030875E-631E-1C41-965F-65FA5C535829}" srcId="{605F71B2-3918-0B4F-823B-8E7D4A4F49F0}" destId="{A8B6C5EF-8183-D84C-AEFC-065F2D84DB8F}" srcOrd="0" destOrd="0" parTransId="{E1DA0681-9CCA-494D-B3BC-7FF33BDBECB1}" sibTransId="{E5B21AF2-2F18-CE49-9739-3D7050F520A2}"/>
    <dgm:cxn modelId="{01A3F57A-52DA-4D90-9840-7CB2AE304C16}" type="presOf" srcId="{CBEF1618-24D4-4345-8713-ED8E9E590811}" destId="{1B4A5A53-D34B-414B-81B4-712F9B08DFEA}" srcOrd="0" destOrd="0" presId="urn:microsoft.com/office/officeart/2005/8/layout/hierarchy2"/>
    <dgm:cxn modelId="{04B1B798-9945-484D-A87F-EEDBA47EC4A2}" type="presOf" srcId="{A8B6C5EF-8183-D84C-AEFC-065F2D84DB8F}" destId="{77D755C9-8C39-7948-A531-33D4606A5858}" srcOrd="0" destOrd="0" presId="urn:microsoft.com/office/officeart/2005/8/layout/hierarchy2"/>
    <dgm:cxn modelId="{63388AA0-EE48-364F-8143-B8DE3181F2FA}" type="presOf" srcId="{87B0E802-1E5C-A341-B691-D3211CF7CB78}" destId="{AF874F74-FD4C-7544-8324-5E5FD004F766}" srcOrd="0" destOrd="0" presId="urn:microsoft.com/office/officeart/2005/8/layout/hierarchy2"/>
    <dgm:cxn modelId="{1DE983A3-CEDA-1C44-9910-21ECEA7664E9}" srcId="{605F71B2-3918-0B4F-823B-8E7D4A4F49F0}" destId="{87B0E802-1E5C-A341-B691-D3211CF7CB78}" srcOrd="1" destOrd="0" parTransId="{E3B7D4E7-FD94-024E-9211-0D0F23F97AE7}" sibTransId="{B4D2C63F-D465-B94E-8F33-A6E59326E823}"/>
    <dgm:cxn modelId="{42A11CA4-28C9-AA45-A8DA-B7B9606E08C5}" srcId="{605F71B2-3918-0B4F-823B-8E7D4A4F49F0}" destId="{FFE8AF65-8A3F-BA4C-971C-19A2BB94E301}" srcOrd="3" destOrd="0" parTransId="{80866170-5278-4D46-8A5A-0F5DC17C44A2}" sibTransId="{88801CD8-F477-B547-8344-17A4344E4433}"/>
    <dgm:cxn modelId="{46F2D9DF-FB10-478D-BEDA-73CB9DDF1D57}" srcId="{605F71B2-3918-0B4F-823B-8E7D4A4F49F0}" destId="{CBEF1618-24D4-4345-8713-ED8E9E590811}" srcOrd="4" destOrd="0" parTransId="{F3319C82-C9CA-4F34-A336-D9A4F0CA031C}" sibTransId="{9966EC93-33B1-446A-9F2F-33B4EE3D13E0}"/>
    <dgm:cxn modelId="{E6B2427D-20C6-6F4F-916A-16A3A58A938F}" type="presParOf" srcId="{1A5B7B97-91DD-7641-AE56-35AD7C1C9E3D}" destId="{76309708-A316-6F4B-80A2-CA55116D5232}" srcOrd="0" destOrd="0" presId="urn:microsoft.com/office/officeart/2005/8/layout/hierarchy2"/>
    <dgm:cxn modelId="{6791C8FD-81A9-2249-881D-FF4CFBB7953F}" type="presParOf" srcId="{76309708-A316-6F4B-80A2-CA55116D5232}" destId="{77D755C9-8C39-7948-A531-33D4606A5858}" srcOrd="0" destOrd="0" presId="urn:microsoft.com/office/officeart/2005/8/layout/hierarchy2"/>
    <dgm:cxn modelId="{D9EC329B-E3E5-7D45-A580-79753317F1C7}" type="presParOf" srcId="{76309708-A316-6F4B-80A2-CA55116D5232}" destId="{4A98EBA1-19BE-E240-81C7-31D54CE263E0}" srcOrd="1" destOrd="0" presId="urn:microsoft.com/office/officeart/2005/8/layout/hierarchy2"/>
    <dgm:cxn modelId="{2F6E5AB4-30EA-9C48-91A5-C7D9E2A50383}" type="presParOf" srcId="{1A5B7B97-91DD-7641-AE56-35AD7C1C9E3D}" destId="{1C8F4543-0653-0D49-AB5F-493A10AC1CB0}" srcOrd="1" destOrd="0" presId="urn:microsoft.com/office/officeart/2005/8/layout/hierarchy2"/>
    <dgm:cxn modelId="{41409ACC-01CC-FF4A-9135-851F24F240AB}" type="presParOf" srcId="{1C8F4543-0653-0D49-AB5F-493A10AC1CB0}" destId="{AF874F74-FD4C-7544-8324-5E5FD004F766}" srcOrd="0" destOrd="0" presId="urn:microsoft.com/office/officeart/2005/8/layout/hierarchy2"/>
    <dgm:cxn modelId="{CA335D43-5735-F64D-86EB-0FDF2B1977EB}" type="presParOf" srcId="{1C8F4543-0653-0D49-AB5F-493A10AC1CB0}" destId="{4328260A-2F8C-A74F-B23C-9B1FC2E237F6}" srcOrd="1" destOrd="0" presId="urn:microsoft.com/office/officeart/2005/8/layout/hierarchy2"/>
    <dgm:cxn modelId="{2C4CC783-2950-E54B-8A6E-2D84F84B00C0}" type="presParOf" srcId="{1A5B7B97-91DD-7641-AE56-35AD7C1C9E3D}" destId="{34A882A2-C25B-8B44-94DD-03966A8F6BAF}" srcOrd="2" destOrd="0" presId="urn:microsoft.com/office/officeart/2005/8/layout/hierarchy2"/>
    <dgm:cxn modelId="{F1A8AE4B-8248-574C-801F-E456EFC58E98}" type="presParOf" srcId="{34A882A2-C25B-8B44-94DD-03966A8F6BAF}" destId="{4A153988-08C8-A342-9077-C207D41122CF}" srcOrd="0" destOrd="0" presId="urn:microsoft.com/office/officeart/2005/8/layout/hierarchy2"/>
    <dgm:cxn modelId="{1096D900-9FBA-A842-9D8F-6AE9F6560DBD}" type="presParOf" srcId="{34A882A2-C25B-8B44-94DD-03966A8F6BAF}" destId="{B7F77D32-792E-414F-9391-4708F53759CC}" srcOrd="1" destOrd="0" presId="urn:microsoft.com/office/officeart/2005/8/layout/hierarchy2"/>
    <dgm:cxn modelId="{458A2761-99C8-1C40-8E5D-7698F6251644}" type="presParOf" srcId="{1A5B7B97-91DD-7641-AE56-35AD7C1C9E3D}" destId="{4FB5DC4C-37E0-8D48-B5CB-4D3ABD40BDB8}" srcOrd="3" destOrd="0" presId="urn:microsoft.com/office/officeart/2005/8/layout/hierarchy2"/>
    <dgm:cxn modelId="{38C47A6B-C374-664B-8FE9-917B4812DD35}" type="presParOf" srcId="{4FB5DC4C-37E0-8D48-B5CB-4D3ABD40BDB8}" destId="{76BD1D86-C3EC-8D4F-A57E-E5898B8C8BCA}" srcOrd="0" destOrd="0" presId="urn:microsoft.com/office/officeart/2005/8/layout/hierarchy2"/>
    <dgm:cxn modelId="{E8F05D32-EB92-3C44-95AE-CCB3018EC7CD}" type="presParOf" srcId="{4FB5DC4C-37E0-8D48-B5CB-4D3ABD40BDB8}" destId="{ABAA0175-DBA9-464A-A4D2-3EB687677E8C}" srcOrd="1" destOrd="0" presId="urn:microsoft.com/office/officeart/2005/8/layout/hierarchy2"/>
    <dgm:cxn modelId="{49FC5D83-98D2-49BF-94C2-FAE551D35D02}" type="presParOf" srcId="{1A5B7B97-91DD-7641-AE56-35AD7C1C9E3D}" destId="{74F39ED3-1493-4E8B-993B-B50C425BF476}" srcOrd="4" destOrd="0" presId="urn:microsoft.com/office/officeart/2005/8/layout/hierarchy2"/>
    <dgm:cxn modelId="{3E6DEEEF-9551-4863-A358-1276227A4908}" type="presParOf" srcId="{74F39ED3-1493-4E8B-993B-B50C425BF476}" destId="{1B4A5A53-D34B-414B-81B4-712F9B08DFEA}" srcOrd="0" destOrd="0" presId="urn:microsoft.com/office/officeart/2005/8/layout/hierarchy2"/>
    <dgm:cxn modelId="{18E5C236-4B15-4CD7-B720-95FB4859B3BF}" type="presParOf" srcId="{74F39ED3-1493-4E8B-993B-B50C425BF476}" destId="{016F7AB3-BDDA-4129-AA11-7DC1BE7F5C83}"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D755C9-8C39-7948-A531-33D4606A5858}">
      <dsp:nvSpPr>
        <dsp:cNvPr id="0" name=""/>
        <dsp:cNvSpPr/>
      </dsp:nvSpPr>
      <dsp:spPr>
        <a:xfrm>
          <a:off x="4609299" y="108454"/>
          <a:ext cx="1454386" cy="1077641"/>
        </a:xfrm>
        <a:prstGeom prst="roundRect">
          <a:avLst>
            <a:gd name="adj" fmla="val 10000"/>
          </a:avLst>
        </a:prstGeom>
        <a:solidFill>
          <a:schemeClr val="accent1">
            <a:lumMod val="40000"/>
            <a:lumOff val="60000"/>
          </a:schemeClr>
        </a:solidFill>
        <a:ln>
          <a:noFill/>
        </a:ln>
        <a:effectLst/>
        <a:scene3d>
          <a:camera prst="orthographicFront"/>
          <a:lightRig rig="threePt" dir="t"/>
        </a:scene3d>
        <a:sp3d>
          <a:bevel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chemeClr val="accent1">
                  <a:lumMod val="75000"/>
                </a:schemeClr>
              </a:solidFill>
              <a:latin typeface="+mn-lt"/>
            </a:rPr>
            <a:t>1. Concevoir</a:t>
          </a:r>
          <a:r>
            <a:rPr lang="fr-FR" sz="1600" kern="1200" dirty="0"/>
            <a:t> </a:t>
          </a:r>
        </a:p>
      </dsp:txBody>
      <dsp:txXfrm>
        <a:off x="4640862" y="140017"/>
        <a:ext cx="1391260" cy="1014515"/>
      </dsp:txXfrm>
    </dsp:sp>
    <dsp:sp modelId="{AF874F74-FD4C-7544-8324-5E5FD004F766}">
      <dsp:nvSpPr>
        <dsp:cNvPr id="0" name=""/>
        <dsp:cNvSpPr/>
      </dsp:nvSpPr>
      <dsp:spPr>
        <a:xfrm>
          <a:off x="4542462" y="2860016"/>
          <a:ext cx="1827400" cy="1054888"/>
        </a:xfrm>
        <a:prstGeom prst="roundRect">
          <a:avLst>
            <a:gd name="adj" fmla="val 10000"/>
          </a:avLst>
        </a:prstGeom>
        <a:solidFill>
          <a:srgbClr val="B4E686"/>
        </a:solidFill>
        <a:ln>
          <a:noFill/>
        </a:ln>
        <a:effectLst/>
        <a:scene3d>
          <a:camera prst="orthographicFront"/>
          <a:lightRig rig="threePt" dir="t"/>
        </a:scene3d>
        <a:sp3d>
          <a:bevel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chemeClr val="accent1">
                  <a:lumMod val="75000"/>
                </a:schemeClr>
              </a:solidFill>
            </a:rPr>
            <a:t>2. Transformer</a:t>
          </a:r>
        </a:p>
        <a:p>
          <a:pPr marL="0" lvl="0" indent="0" algn="ctr" defTabSz="711200">
            <a:lnSpc>
              <a:spcPct val="90000"/>
            </a:lnSpc>
            <a:spcBef>
              <a:spcPct val="0"/>
            </a:spcBef>
            <a:spcAft>
              <a:spcPct val="35000"/>
            </a:spcAft>
            <a:buNone/>
          </a:pPr>
          <a:r>
            <a:rPr lang="fr-FR" sz="1600" b="1" kern="1200" dirty="0">
              <a:solidFill>
                <a:schemeClr val="accent1">
                  <a:lumMod val="75000"/>
                </a:schemeClr>
              </a:solidFill>
            </a:rPr>
            <a:t>Parcours de Formation de l’élève</a:t>
          </a:r>
        </a:p>
      </dsp:txBody>
      <dsp:txXfrm>
        <a:off x="4573359" y="2890913"/>
        <a:ext cx="1765606" cy="993094"/>
      </dsp:txXfrm>
    </dsp:sp>
    <dsp:sp modelId="{4A153988-08C8-A342-9077-C207D41122CF}">
      <dsp:nvSpPr>
        <dsp:cNvPr id="0" name=""/>
        <dsp:cNvSpPr/>
      </dsp:nvSpPr>
      <dsp:spPr>
        <a:xfrm flipH="1">
          <a:off x="1467462" y="3479850"/>
          <a:ext cx="1465980" cy="905971"/>
        </a:xfrm>
        <a:prstGeom prst="roundRect">
          <a:avLst>
            <a:gd name="adj" fmla="val 10000"/>
          </a:avLst>
        </a:prstGeom>
        <a:solidFill>
          <a:srgbClr val="FFC000"/>
        </a:solidFill>
        <a:ln>
          <a:noFill/>
        </a:ln>
        <a:effectLst/>
        <a:scene3d>
          <a:camera prst="orthographicFront"/>
          <a:lightRig rig="threePt" dir="t"/>
        </a:scene3d>
        <a:sp3d>
          <a:bevel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chemeClr val="accent1">
                  <a:lumMod val="75000"/>
                </a:schemeClr>
              </a:solidFill>
            </a:rPr>
            <a:t>3. Evaluer</a:t>
          </a:r>
          <a:r>
            <a:rPr lang="fr-FR" sz="1600" kern="1200" dirty="0">
              <a:solidFill>
                <a:schemeClr val="accent1">
                  <a:lumMod val="75000"/>
                </a:schemeClr>
              </a:solidFill>
            </a:rPr>
            <a:t> </a:t>
          </a:r>
        </a:p>
      </dsp:txBody>
      <dsp:txXfrm>
        <a:off x="1493997" y="3506385"/>
        <a:ext cx="1412910" cy="852901"/>
      </dsp:txXfrm>
    </dsp:sp>
    <dsp:sp modelId="{76BD1D86-C3EC-8D4F-A57E-E5898B8C8BCA}">
      <dsp:nvSpPr>
        <dsp:cNvPr id="0" name=""/>
        <dsp:cNvSpPr/>
      </dsp:nvSpPr>
      <dsp:spPr>
        <a:xfrm>
          <a:off x="1521969" y="176143"/>
          <a:ext cx="1583268" cy="996364"/>
        </a:xfrm>
        <a:prstGeom prst="roundRect">
          <a:avLst>
            <a:gd name="adj" fmla="val 10000"/>
          </a:avLst>
        </a:prstGeom>
        <a:solidFill>
          <a:srgbClr val="C198E0"/>
        </a:solidFill>
        <a:ln>
          <a:noFill/>
        </a:ln>
        <a:effectLst/>
        <a:scene3d>
          <a:camera prst="orthographicFront"/>
          <a:lightRig rig="threePt" dir="t"/>
        </a:scene3d>
        <a:sp3d>
          <a:bevel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chemeClr val="accent1">
                  <a:lumMod val="75000"/>
                </a:schemeClr>
              </a:solidFill>
            </a:rPr>
            <a:t>4. Communiquer</a:t>
          </a:r>
          <a:r>
            <a:rPr lang="fr-FR" sz="600" kern="1200" dirty="0">
              <a:solidFill>
                <a:schemeClr val="accent1">
                  <a:lumMod val="75000"/>
                </a:schemeClr>
              </a:solidFill>
            </a:rPr>
            <a:t> </a:t>
          </a:r>
        </a:p>
      </dsp:txBody>
      <dsp:txXfrm>
        <a:off x="1551152" y="205326"/>
        <a:ext cx="1524902" cy="937998"/>
      </dsp:txXfrm>
    </dsp:sp>
    <dsp:sp modelId="{1B4A5A53-D34B-414B-81B4-712F9B08DFEA}">
      <dsp:nvSpPr>
        <dsp:cNvPr id="0" name=""/>
        <dsp:cNvSpPr/>
      </dsp:nvSpPr>
      <dsp:spPr>
        <a:xfrm>
          <a:off x="2908370" y="1626258"/>
          <a:ext cx="1454386" cy="1260417"/>
        </a:xfrm>
        <a:prstGeom prst="roundRect">
          <a:avLst>
            <a:gd name="adj" fmla="val 10000"/>
          </a:avLst>
        </a:prstGeom>
        <a:solidFill>
          <a:srgbClr val="C00000"/>
        </a:solidFill>
        <a:ln>
          <a:noFill/>
        </a:ln>
        <a:effectLst/>
        <a:scene3d>
          <a:camera prst="orthographicFront"/>
          <a:lightRig rig="threePt" dir="t"/>
        </a:scene3d>
        <a:sp3d>
          <a:bevel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chemeClr val="bg1"/>
              </a:solidFill>
              <a:latin typeface="+mn-lt"/>
            </a:rPr>
            <a:t>Projet</a:t>
          </a:r>
        </a:p>
        <a:p>
          <a:pPr marL="0" lvl="0" indent="0" algn="ctr" defTabSz="1066800">
            <a:lnSpc>
              <a:spcPct val="90000"/>
            </a:lnSpc>
            <a:spcBef>
              <a:spcPct val="0"/>
            </a:spcBef>
            <a:spcAft>
              <a:spcPct val="35000"/>
            </a:spcAft>
            <a:buNone/>
          </a:pPr>
          <a:r>
            <a:rPr lang="fr-FR" sz="2400" b="1" kern="1200" dirty="0">
              <a:solidFill>
                <a:schemeClr val="bg1"/>
              </a:solidFill>
              <a:latin typeface="+mn-lt"/>
            </a:rPr>
            <a:t>EPS</a:t>
          </a:r>
          <a:br>
            <a:rPr lang="fr-FR" sz="2400" b="1" kern="1200" dirty="0">
              <a:solidFill>
                <a:schemeClr val="bg1"/>
              </a:solidFill>
              <a:latin typeface="+mn-lt"/>
            </a:rPr>
          </a:br>
          <a:r>
            <a:rPr lang="fr-FR" sz="2400" b="1" kern="1200" dirty="0">
              <a:solidFill>
                <a:schemeClr val="bg1"/>
              </a:solidFill>
              <a:latin typeface="+mn-lt"/>
            </a:rPr>
            <a:t>et AS</a:t>
          </a:r>
          <a:r>
            <a:rPr lang="fr-FR" sz="2400" kern="1200" dirty="0">
              <a:solidFill>
                <a:schemeClr val="bg1"/>
              </a:solidFill>
            </a:rPr>
            <a:t> </a:t>
          </a:r>
        </a:p>
      </dsp:txBody>
      <dsp:txXfrm>
        <a:off x="2945286" y="1663174"/>
        <a:ext cx="1380554" cy="118658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B2100B-1C7B-482F-822D-81C837413E02}" type="datetimeFigureOut">
              <a:rPr lang="fr-FR" smtClean="0"/>
              <a:t>01/12/2017</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208A0B-CA46-43D7-B24F-BD22923E497F}" type="slidenum">
              <a:rPr lang="fr-FR" smtClean="0"/>
              <a:t>‹N°›</a:t>
            </a:fld>
            <a:endParaRPr lang="fr-FR"/>
          </a:p>
        </p:txBody>
      </p:sp>
    </p:spTree>
    <p:extLst>
      <p:ext uri="{BB962C8B-B14F-4D97-AF65-F5344CB8AC3E}">
        <p14:creationId xmlns:p14="http://schemas.microsoft.com/office/powerpoint/2010/main" val="1434217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8" Type="http://schemas.openxmlformats.org/officeDocument/2006/relationships/slide" Target="../slides/slide19.xml"/><Relationship Id="rId3" Type="http://schemas.openxmlformats.org/officeDocument/2006/relationships/slide" Target="../slides/slide7.xml"/><Relationship Id="rId7" Type="http://schemas.openxmlformats.org/officeDocument/2006/relationships/slide" Target="../slides/slide26.xml"/><Relationship Id="rId2" Type="http://schemas.openxmlformats.org/officeDocument/2006/relationships/slide" Target="../slides/slide2.xml"/><Relationship Id="rId1" Type="http://schemas.openxmlformats.org/officeDocument/2006/relationships/slideMaster" Target="../slideMasters/slideMaster1.xml"/><Relationship Id="rId6" Type="http://schemas.openxmlformats.org/officeDocument/2006/relationships/slide" Target="../slides/slide23.xml"/><Relationship Id="rId11" Type="http://schemas.openxmlformats.org/officeDocument/2006/relationships/slide" Target="../slides/slide18.xml"/><Relationship Id="rId5" Type="http://schemas.openxmlformats.org/officeDocument/2006/relationships/slide" Target="../slides/slide14.xml"/><Relationship Id="rId10" Type="http://schemas.openxmlformats.org/officeDocument/2006/relationships/slide" Target="../slides/slide17.xml"/><Relationship Id="rId4" Type="http://schemas.openxmlformats.org/officeDocument/2006/relationships/slide" Target="../slides/slide12.xml"/><Relationship Id="rId9" Type="http://schemas.openxmlformats.org/officeDocument/2006/relationships/slide" Target="../slides/slide4.xml"/></Relationships>
</file>

<file path=ppt/slideLayouts/_rels/slideLayout12.xml.rels><?xml version="1.0" encoding="UTF-8" standalone="yes"?>
<Relationships xmlns="http://schemas.openxmlformats.org/package/2006/relationships"><Relationship Id="rId8" Type="http://schemas.microsoft.com/office/2007/relationships/diagramDrawing" Target="../diagrams/drawing1.xml"/><Relationship Id="rId13" Type="http://schemas.openxmlformats.org/officeDocument/2006/relationships/slide" Target="../slides/slide18.xml"/><Relationship Id="rId3" Type="http://schemas.openxmlformats.org/officeDocument/2006/relationships/slide" Target="../slides/slide3.xml"/><Relationship Id="rId7" Type="http://schemas.openxmlformats.org/officeDocument/2006/relationships/diagramColors" Target="../diagrams/colors1.xml"/><Relationship Id="rId12" Type="http://schemas.openxmlformats.org/officeDocument/2006/relationships/slide" Target="../slides/slide17.xml"/><Relationship Id="rId2" Type="http://schemas.openxmlformats.org/officeDocument/2006/relationships/slide" Target="../slides/slide4.xml"/><Relationship Id="rId1" Type="http://schemas.openxmlformats.org/officeDocument/2006/relationships/slideMaster" Target="../slideMasters/slideMaster1.xml"/><Relationship Id="rId6" Type="http://schemas.openxmlformats.org/officeDocument/2006/relationships/diagramQuickStyle" Target="../diagrams/quickStyle1.xml"/><Relationship Id="rId11" Type="http://schemas.openxmlformats.org/officeDocument/2006/relationships/slide" Target="../slides/slide7.xml"/><Relationship Id="rId5" Type="http://schemas.openxmlformats.org/officeDocument/2006/relationships/diagramLayout" Target="../diagrams/layout1.xml"/><Relationship Id="rId10" Type="http://schemas.openxmlformats.org/officeDocument/2006/relationships/slide" Target="../slides/slide14.xml"/><Relationship Id="rId4" Type="http://schemas.openxmlformats.org/officeDocument/2006/relationships/diagramData" Target="../diagrams/data1.xml"/><Relationship Id="rId9" Type="http://schemas.openxmlformats.org/officeDocument/2006/relationships/slide" Target="../slides/slide19.xml"/></Relationships>
</file>

<file path=ppt/slideLayouts/_rels/slideLayout13.xml.rels><?xml version="1.0" encoding="UTF-8" standalone="yes"?>
<Relationships xmlns="http://schemas.openxmlformats.org/package/2006/relationships"><Relationship Id="rId8" Type="http://schemas.openxmlformats.org/officeDocument/2006/relationships/slide" Target="../slides/slide14.xml"/><Relationship Id="rId13" Type="http://schemas.openxmlformats.org/officeDocument/2006/relationships/slide" Target="../slides/slide17.xml"/><Relationship Id="rId3" Type="http://schemas.openxmlformats.org/officeDocument/2006/relationships/image" Target="../media/image4.png"/><Relationship Id="rId7" Type="http://schemas.openxmlformats.org/officeDocument/2006/relationships/slide" Target="../slides/slide12.xml"/><Relationship Id="rId12" Type="http://schemas.openxmlformats.org/officeDocument/2006/relationships/slide" Target="../slides/slide4.xml"/><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slide" Target="../slides/slide7.xml"/><Relationship Id="rId11" Type="http://schemas.openxmlformats.org/officeDocument/2006/relationships/slide" Target="../slides/slide19.xml"/><Relationship Id="rId5" Type="http://schemas.openxmlformats.org/officeDocument/2006/relationships/slide" Target="../slides/slide2.xml"/><Relationship Id="rId10" Type="http://schemas.openxmlformats.org/officeDocument/2006/relationships/slide" Target="../slides/slide26.xml"/><Relationship Id="rId4" Type="http://schemas.openxmlformats.org/officeDocument/2006/relationships/image" Target="../media/image5.png"/><Relationship Id="rId9" Type="http://schemas.openxmlformats.org/officeDocument/2006/relationships/slide" Target="../slides/slide23.xml"/><Relationship Id="rId14" Type="http://schemas.openxmlformats.org/officeDocument/2006/relationships/slide" Target="../slides/slide18.xml"/></Relationships>
</file>

<file path=ppt/slideLayouts/_rels/slideLayout14.xml.rels><?xml version="1.0" encoding="UTF-8" standalone="yes"?>
<Relationships xmlns="http://schemas.openxmlformats.org/package/2006/relationships"><Relationship Id="rId8" Type="http://schemas.openxmlformats.org/officeDocument/2006/relationships/slide" Target="../slides/slide26.xml"/><Relationship Id="rId3" Type="http://schemas.openxmlformats.org/officeDocument/2006/relationships/slide" Target="../slides/slide2.xml"/><Relationship Id="rId7" Type="http://schemas.openxmlformats.org/officeDocument/2006/relationships/slide" Target="../slides/slide23.xml"/><Relationship Id="rId2" Type="http://schemas.openxmlformats.org/officeDocument/2006/relationships/slide" Target="../slides/slide5.xml"/><Relationship Id="rId1" Type="http://schemas.openxmlformats.org/officeDocument/2006/relationships/slideMaster" Target="../slideMasters/slideMaster1.xml"/><Relationship Id="rId6" Type="http://schemas.openxmlformats.org/officeDocument/2006/relationships/slide" Target="../slides/slide14.xml"/><Relationship Id="rId11" Type="http://schemas.openxmlformats.org/officeDocument/2006/relationships/slide" Target="../slides/slide18.xml"/><Relationship Id="rId5" Type="http://schemas.openxmlformats.org/officeDocument/2006/relationships/slide" Target="../slides/slide12.xml"/><Relationship Id="rId10" Type="http://schemas.openxmlformats.org/officeDocument/2006/relationships/slide" Target="../slides/slide17.xml"/><Relationship Id="rId4" Type="http://schemas.openxmlformats.org/officeDocument/2006/relationships/slide" Target="../slides/slide7.xml"/><Relationship Id="rId9" Type="http://schemas.openxmlformats.org/officeDocument/2006/relationships/slide" Target="../slides/slide19.xml"/></Relationships>
</file>

<file path=ppt/slideLayouts/_rels/slideLayout15.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27.xml"/><Relationship Id="rId1" Type="http://schemas.openxmlformats.org/officeDocument/2006/relationships/slideMaster" Target="../slideMasters/slideMaster1.xml"/><Relationship Id="rId4" Type="http://schemas.openxmlformats.org/officeDocument/2006/relationships/slide" Target="../slides/slide6.xml"/></Relationships>
</file>

<file path=ppt/slideLayouts/_rels/slideLayout16.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27.xml"/><Relationship Id="rId1" Type="http://schemas.openxmlformats.org/officeDocument/2006/relationships/slideMaster" Target="../slideMasters/slideMaster1.xml"/><Relationship Id="rId4" Type="http://schemas.openxmlformats.org/officeDocument/2006/relationships/slide" Target="../slides/slide5.xml"/></Relationships>
</file>

<file path=ppt/slideLayouts/_rels/slideLayout17.xml.rels><?xml version="1.0" encoding="UTF-8" standalone="yes"?>
<Relationships xmlns="http://schemas.openxmlformats.org/package/2006/relationships"><Relationship Id="rId8" Type="http://schemas.openxmlformats.org/officeDocument/2006/relationships/slide" Target="../slides/slide23.xml"/><Relationship Id="rId13" Type="http://schemas.openxmlformats.org/officeDocument/2006/relationships/slide" Target="../slides/slide18.xml"/><Relationship Id="rId3" Type="http://schemas.openxmlformats.org/officeDocument/2006/relationships/slide" Target="../slides/slide11.xml"/><Relationship Id="rId7" Type="http://schemas.openxmlformats.org/officeDocument/2006/relationships/slide" Target="../slides/slide14.xml"/><Relationship Id="rId12" Type="http://schemas.openxmlformats.org/officeDocument/2006/relationships/slide" Target="../slides/slide17.xml"/><Relationship Id="rId2" Type="http://schemas.openxmlformats.org/officeDocument/2006/relationships/slide" Target="../slides/slide9.xml"/><Relationship Id="rId1" Type="http://schemas.openxmlformats.org/officeDocument/2006/relationships/slideMaster" Target="../slideMasters/slideMaster1.xml"/><Relationship Id="rId6" Type="http://schemas.openxmlformats.org/officeDocument/2006/relationships/slide" Target="../slides/slide12.xml"/><Relationship Id="rId11" Type="http://schemas.openxmlformats.org/officeDocument/2006/relationships/slide" Target="../slides/slide4.xml"/><Relationship Id="rId5" Type="http://schemas.openxmlformats.org/officeDocument/2006/relationships/slide" Target="../slides/slide2.xml"/><Relationship Id="rId10" Type="http://schemas.openxmlformats.org/officeDocument/2006/relationships/slide" Target="../slides/slide19.xml"/><Relationship Id="rId4" Type="http://schemas.openxmlformats.org/officeDocument/2006/relationships/slide" Target="../slides/slide10.xml"/><Relationship Id="rId9" Type="http://schemas.openxmlformats.org/officeDocument/2006/relationships/slide" Target="../slides/slide26.xml"/><Relationship Id="rId14" Type="http://schemas.openxmlformats.org/officeDocument/2006/relationships/slide" Target="../slides/slide8.xml"/></Relationships>
</file>

<file path=ppt/slideLayouts/_rels/slideLayout18.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29.xml"/><Relationship Id="rId5" Type="http://schemas.openxmlformats.org/officeDocument/2006/relationships/slide" Target="../slides/slide10.xml"/><Relationship Id="rId4" Type="http://schemas.openxmlformats.org/officeDocument/2006/relationships/slide" Target="../slides/slide11.xml"/></Relationships>
</file>

<file path=ppt/slideLayouts/_rels/slideLayout19.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31.xml"/><Relationship Id="rId5" Type="http://schemas.openxmlformats.org/officeDocument/2006/relationships/slide" Target="../slides/slide8.xml"/><Relationship Id="rId4" Type="http://schemas.openxmlformats.org/officeDocument/2006/relationships/slide" Target="../slides/slide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30.xml"/><Relationship Id="rId5" Type="http://schemas.openxmlformats.org/officeDocument/2006/relationships/slide" Target="../slides/slide8.xml"/><Relationship Id="rId4" Type="http://schemas.openxmlformats.org/officeDocument/2006/relationships/slide" Target="../slides/slide11.xml"/></Relationships>
</file>

<file path=ppt/slideLayouts/_rels/slideLayout21.xml.rels><?xml version="1.0" encoding="UTF-8" standalone="yes"?>
<Relationships xmlns="http://schemas.openxmlformats.org/package/2006/relationships"><Relationship Id="rId3" Type="http://schemas.openxmlformats.org/officeDocument/2006/relationships/slide" Target="../slides/slide32.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8.xml"/><Relationship Id="rId5" Type="http://schemas.openxmlformats.org/officeDocument/2006/relationships/slide" Target="../slides/slide10.xml"/><Relationship Id="rId4" Type="http://schemas.openxmlformats.org/officeDocument/2006/relationships/slide" Target="../slides/slide9.xml"/></Relationships>
</file>

<file path=ppt/slideLayouts/_rels/slideLayout22.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8.xml"/><Relationship Id="rId5" Type="http://schemas.openxmlformats.org/officeDocument/2006/relationships/slide" Target="../slides/slide10.xml"/><Relationship Id="rId4" Type="http://schemas.openxmlformats.org/officeDocument/2006/relationships/slide" Target="../slides/slide11.xml"/></Relationships>
</file>

<file path=ppt/slideLayouts/_rels/slideLayout23.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7.xml"/><Relationship Id="rId1" Type="http://schemas.openxmlformats.org/officeDocument/2006/relationships/slideMaster" Target="../slideMasters/slideMaster1.xml"/><Relationship Id="rId5" Type="http://schemas.openxmlformats.org/officeDocument/2006/relationships/slide" Target="../slides/slide11.xml"/><Relationship Id="rId4" Type="http://schemas.openxmlformats.org/officeDocument/2006/relationships/slide" Target="../slides/slide13.xml"/></Relationships>
</file>

<file path=ppt/slideLayouts/_rels/slideLayout24.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12.xml"/><Relationship Id="rId7" Type="http://schemas.openxmlformats.org/officeDocument/2006/relationships/slide" Target="../slides/slide11.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13.xml"/><Relationship Id="rId5" Type="http://schemas.openxmlformats.org/officeDocument/2006/relationships/slide" Target="../slides/slide34.xml"/><Relationship Id="rId4" Type="http://schemas.openxmlformats.org/officeDocument/2006/relationships/slide" Target="../slides/slide14.xml"/><Relationship Id="rId9" Type="http://schemas.openxmlformats.org/officeDocument/2006/relationships/slide" Target="../slides/slide8.xml"/></Relationships>
</file>

<file path=ppt/slideLayouts/_rels/slideLayout25.xml.rels><?xml version="1.0" encoding="UTF-8" standalone="yes"?>
<Relationships xmlns="http://schemas.openxmlformats.org/package/2006/relationships"><Relationship Id="rId3" Type="http://schemas.openxmlformats.org/officeDocument/2006/relationships/slide" Target="../slides/slide9.xml"/><Relationship Id="rId7" Type="http://schemas.openxmlformats.org/officeDocument/2006/relationships/slide" Target="../slides/slide14.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12.xml"/><Relationship Id="rId5" Type="http://schemas.openxmlformats.org/officeDocument/2006/relationships/slide" Target="../slides/slide11.xml"/><Relationship Id="rId4" Type="http://schemas.openxmlformats.org/officeDocument/2006/relationships/slide" Target="../slides/slide13.xml"/></Relationships>
</file>

<file path=ppt/slideLayouts/_rels/slideLayout26.xml.rels><?xml version="1.0" encoding="UTF-8" standalone="yes"?>
<Relationships xmlns="http://schemas.openxmlformats.org/package/2006/relationships"><Relationship Id="rId3" Type="http://schemas.openxmlformats.org/officeDocument/2006/relationships/slide" Target="../slides/slide9.xml"/><Relationship Id="rId7" Type="http://schemas.openxmlformats.org/officeDocument/2006/relationships/slide" Target="../slides/slide14.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12.xml"/><Relationship Id="rId5" Type="http://schemas.openxmlformats.org/officeDocument/2006/relationships/slide" Target="../slides/slide11.xml"/><Relationship Id="rId4" Type="http://schemas.openxmlformats.org/officeDocument/2006/relationships/slide" Target="../slides/slide13.xml"/></Relationships>
</file>

<file path=ppt/slideLayouts/_rels/slideLayout27.xml.rels><?xml version="1.0" encoding="UTF-8" standalone="yes"?>
<Relationships xmlns="http://schemas.openxmlformats.org/package/2006/relationships"><Relationship Id="rId3" Type="http://schemas.openxmlformats.org/officeDocument/2006/relationships/slide" Target="../slides/slide9.xml"/><Relationship Id="rId7" Type="http://schemas.openxmlformats.org/officeDocument/2006/relationships/slide" Target="../slides/slide14.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12.xml"/><Relationship Id="rId5" Type="http://schemas.openxmlformats.org/officeDocument/2006/relationships/slide" Target="../slides/slide11.xml"/><Relationship Id="rId4" Type="http://schemas.openxmlformats.org/officeDocument/2006/relationships/slide" Target="../slides/slide13.xml"/></Relationships>
</file>

<file path=ppt/slideLayouts/_rels/slideLayout28.xml.rels><?xml version="1.0" encoding="UTF-8" standalone="yes"?>
<Relationships xmlns="http://schemas.openxmlformats.org/package/2006/relationships"><Relationship Id="rId3" Type="http://schemas.openxmlformats.org/officeDocument/2006/relationships/slide" Target="../slides/slide9.xml"/><Relationship Id="rId7" Type="http://schemas.openxmlformats.org/officeDocument/2006/relationships/slide" Target="../slides/slide14.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12.xml"/><Relationship Id="rId5" Type="http://schemas.openxmlformats.org/officeDocument/2006/relationships/slide" Target="../slides/slide11.xml"/><Relationship Id="rId4" Type="http://schemas.openxmlformats.org/officeDocument/2006/relationships/slide" Target="../slides/slide13.xml"/></Relationships>
</file>

<file path=ppt/slideLayouts/_rels/slideLayout29.xml.rels><?xml version="1.0" encoding="UTF-8" standalone="yes"?>
<Relationships xmlns="http://schemas.openxmlformats.org/package/2006/relationships"><Relationship Id="rId8" Type="http://schemas.openxmlformats.org/officeDocument/2006/relationships/slide" Target="../slides/slide19.xml"/><Relationship Id="rId3" Type="http://schemas.openxmlformats.org/officeDocument/2006/relationships/slide" Target="../slides/slide2.xml"/><Relationship Id="rId7" Type="http://schemas.openxmlformats.org/officeDocument/2006/relationships/slide" Target="../slides/slide26.xml"/><Relationship Id="rId12" Type="http://schemas.openxmlformats.org/officeDocument/2006/relationships/image" Target="../media/image6.png"/><Relationship Id="rId2"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 Target="../slides/slide23.xml"/><Relationship Id="rId11" Type="http://schemas.openxmlformats.org/officeDocument/2006/relationships/slide" Target="../slides/slide18.xml"/><Relationship Id="rId5" Type="http://schemas.openxmlformats.org/officeDocument/2006/relationships/slide" Target="../slides/slide14.xml"/><Relationship Id="rId10" Type="http://schemas.openxmlformats.org/officeDocument/2006/relationships/slide" Target="../slides/slide17.xml"/><Relationship Id="rId4" Type="http://schemas.openxmlformats.org/officeDocument/2006/relationships/slide" Target="../slides/slide7.xml"/><Relationship Id="rId9" Type="http://schemas.openxmlformats.org/officeDocument/2006/relationships/slide" Target="../slides/slide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8" Type="http://schemas.openxmlformats.org/officeDocument/2006/relationships/slide" Target="../slides/slide26.xml"/><Relationship Id="rId3" Type="http://schemas.openxmlformats.org/officeDocument/2006/relationships/slide" Target="../slides/slide15.xml"/><Relationship Id="rId7" Type="http://schemas.openxmlformats.org/officeDocument/2006/relationships/slide" Target="../slides/slide23.xml"/><Relationship Id="rId12" Type="http://schemas.openxmlformats.org/officeDocument/2006/relationships/slide" Target="../slides/slide18.xml"/><Relationship Id="rId2"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12.xml"/><Relationship Id="rId11" Type="http://schemas.openxmlformats.org/officeDocument/2006/relationships/slide" Target="../slides/slide17.xml"/><Relationship Id="rId5" Type="http://schemas.openxmlformats.org/officeDocument/2006/relationships/slide" Target="../slides/slide7.xml"/><Relationship Id="rId10" Type="http://schemas.openxmlformats.org/officeDocument/2006/relationships/slide" Target="../slides/slide4.xml"/><Relationship Id="rId4" Type="http://schemas.openxmlformats.org/officeDocument/2006/relationships/slide" Target="../slides/slide2.xml"/><Relationship Id="rId9" Type="http://schemas.openxmlformats.org/officeDocument/2006/relationships/slide" Target="../slides/slide19.xml"/></Relationships>
</file>

<file path=ppt/slideLayouts/_rels/slideLayout32.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slide" Target="../slides/slide7.xml"/><Relationship Id="rId7" Type="http://schemas.openxmlformats.org/officeDocument/2006/relationships/slide" Target="../slides/slide19.xml"/><Relationship Id="rId2" Type="http://schemas.openxmlformats.org/officeDocument/2006/relationships/slide" Target="../slides/slide2.xml"/><Relationship Id="rId1" Type="http://schemas.openxmlformats.org/officeDocument/2006/relationships/slideMaster" Target="../slideMasters/slideMaster1.xml"/><Relationship Id="rId6" Type="http://schemas.openxmlformats.org/officeDocument/2006/relationships/slide" Target="../slides/slide26.xml"/><Relationship Id="rId11" Type="http://schemas.openxmlformats.org/officeDocument/2006/relationships/slide" Target="../slides/slide18.xml"/><Relationship Id="rId5" Type="http://schemas.openxmlformats.org/officeDocument/2006/relationships/slide" Target="../slides/slide23.xml"/><Relationship Id="rId10" Type="http://schemas.openxmlformats.org/officeDocument/2006/relationships/slide" Target="../slides/slide17.xml"/><Relationship Id="rId4" Type="http://schemas.openxmlformats.org/officeDocument/2006/relationships/slide" Target="../slides/slide12.xml"/><Relationship Id="rId9" Type="http://schemas.openxmlformats.org/officeDocument/2006/relationships/slide" Target="../slides/slide35.xml"/></Relationships>
</file>

<file path=ppt/slideLayouts/_rels/slideLayout33.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slide" Target="../slides/slide35.xml"/><Relationship Id="rId1" Type="http://schemas.openxmlformats.org/officeDocument/2006/relationships/slideMaster" Target="../slideMasters/slideMaster1.xml"/><Relationship Id="rId4" Type="http://schemas.openxmlformats.org/officeDocument/2006/relationships/slide" Target="../slides/slide14.xml"/></Relationships>
</file>

<file path=ppt/slideLayouts/_rels/slideLayout3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slide" Target="../slides/slide15.xml"/><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8" Type="http://schemas.openxmlformats.org/officeDocument/2006/relationships/slide" Target="../slides/slide19.xml"/><Relationship Id="rId3" Type="http://schemas.openxmlformats.org/officeDocument/2006/relationships/slide" Target="../slides/slide7.xml"/><Relationship Id="rId7" Type="http://schemas.openxmlformats.org/officeDocument/2006/relationships/slide" Target="../slides/slide26.xml"/><Relationship Id="rId2" Type="http://schemas.openxmlformats.org/officeDocument/2006/relationships/slide" Target="../slides/slide2.xml"/><Relationship Id="rId1" Type="http://schemas.openxmlformats.org/officeDocument/2006/relationships/slideMaster" Target="../slideMasters/slideMaster1.xml"/><Relationship Id="rId6" Type="http://schemas.openxmlformats.org/officeDocument/2006/relationships/slide" Target="../slides/slide23.xml"/><Relationship Id="rId11" Type="http://schemas.openxmlformats.org/officeDocument/2006/relationships/slide" Target="../slides/slide18.xml"/><Relationship Id="rId5" Type="http://schemas.openxmlformats.org/officeDocument/2006/relationships/slide" Target="../slides/slide14.xml"/><Relationship Id="rId10" Type="http://schemas.openxmlformats.org/officeDocument/2006/relationships/slide" Target="../slides/slide33.xml"/><Relationship Id="rId4" Type="http://schemas.openxmlformats.org/officeDocument/2006/relationships/slide" Target="../slides/slide12.xml"/><Relationship Id="rId9" Type="http://schemas.openxmlformats.org/officeDocument/2006/relationships/slide" Target="../slides/slide4.xml"/></Relationships>
</file>

<file path=ppt/slideLayouts/_rels/slideLayout3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8" Type="http://schemas.openxmlformats.org/officeDocument/2006/relationships/slide" Target="../slides/slide19.xml"/><Relationship Id="rId3" Type="http://schemas.openxmlformats.org/officeDocument/2006/relationships/slide" Target="../slides/slide7.xml"/><Relationship Id="rId7" Type="http://schemas.openxmlformats.org/officeDocument/2006/relationships/slide" Target="../slides/slide26.xml"/><Relationship Id="rId2" Type="http://schemas.openxmlformats.org/officeDocument/2006/relationships/slide" Target="../slides/slide2.xml"/><Relationship Id="rId1" Type="http://schemas.openxmlformats.org/officeDocument/2006/relationships/slideMaster" Target="../slideMasters/slideMaster1.xml"/><Relationship Id="rId6" Type="http://schemas.openxmlformats.org/officeDocument/2006/relationships/slide" Target="../slides/slide23.xml"/><Relationship Id="rId11" Type="http://schemas.openxmlformats.org/officeDocument/2006/relationships/slide" Target="../slides/slide17.xml"/><Relationship Id="rId5" Type="http://schemas.openxmlformats.org/officeDocument/2006/relationships/slide" Target="../slides/slide14.xml"/><Relationship Id="rId10" Type="http://schemas.openxmlformats.org/officeDocument/2006/relationships/slide" Target="../slides/slide34.xml"/><Relationship Id="rId4" Type="http://schemas.openxmlformats.org/officeDocument/2006/relationships/slide" Target="../slides/slide12.xml"/><Relationship Id="rId9" Type="http://schemas.openxmlformats.org/officeDocument/2006/relationships/slide" Target="../slides/slide4.xml"/></Relationships>
</file>

<file path=ppt/slideLayouts/_rels/slideLayout3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8" Type="http://schemas.openxmlformats.org/officeDocument/2006/relationships/slide" Target="../slides/slide23.xml"/><Relationship Id="rId3" Type="http://schemas.openxmlformats.org/officeDocument/2006/relationships/slide" Target="../slides/slide21.xml"/><Relationship Id="rId7" Type="http://schemas.openxmlformats.org/officeDocument/2006/relationships/slide" Target="../slides/slide14.xml"/><Relationship Id="rId12" Type="http://schemas.openxmlformats.org/officeDocument/2006/relationships/slide" Target="../slides/slide18.xml"/><Relationship Id="rId2" Type="http://schemas.openxmlformats.org/officeDocument/2006/relationships/slide" Target="../slides/slide20.xml"/><Relationship Id="rId1" Type="http://schemas.openxmlformats.org/officeDocument/2006/relationships/slideMaster" Target="../slideMasters/slideMaster1.xml"/><Relationship Id="rId6" Type="http://schemas.openxmlformats.org/officeDocument/2006/relationships/slide" Target="../slides/slide12.xml"/><Relationship Id="rId11" Type="http://schemas.openxmlformats.org/officeDocument/2006/relationships/slide" Target="../slides/slide17.xml"/><Relationship Id="rId5" Type="http://schemas.openxmlformats.org/officeDocument/2006/relationships/slide" Target="../slides/slide7.xml"/><Relationship Id="rId10" Type="http://schemas.openxmlformats.org/officeDocument/2006/relationships/slide" Target="../slides/slide4.xml"/><Relationship Id="rId4" Type="http://schemas.openxmlformats.org/officeDocument/2006/relationships/slide" Target="../slides/slide2.xml"/><Relationship Id="rId9" Type="http://schemas.openxmlformats.org/officeDocument/2006/relationships/slide" Target="../slides/slide2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slide" Target="../slides/slide19.xml"/><Relationship Id="rId1" Type="http://schemas.openxmlformats.org/officeDocument/2006/relationships/slideMaster" Target="../slideMasters/slideMaster1.xml"/><Relationship Id="rId4" Type="http://schemas.openxmlformats.org/officeDocument/2006/relationships/slide" Target="../slides/slide36.xml"/></Relationships>
</file>

<file path=ppt/slideLayouts/_rels/slideLayout41.xml.rels><?xml version="1.0" encoding="UTF-8" standalone="yes"?>
<Relationships xmlns="http://schemas.openxmlformats.org/package/2006/relationships"><Relationship Id="rId3" Type="http://schemas.openxmlformats.org/officeDocument/2006/relationships/slide" Target="../slides/slide37.xml"/><Relationship Id="rId2" Type="http://schemas.openxmlformats.org/officeDocument/2006/relationships/slide" Target="../slides/slide19.xml"/><Relationship Id="rId1" Type="http://schemas.openxmlformats.org/officeDocument/2006/relationships/slideMaster" Target="../slideMasters/slideMaster1.xml"/><Relationship Id="rId5" Type="http://schemas.openxmlformats.org/officeDocument/2006/relationships/slide" Target="../slides/slide21.xml"/><Relationship Id="rId4" Type="http://schemas.openxmlformats.org/officeDocument/2006/relationships/slide" Target="../slides/slide20.xml"/></Relationships>
</file>

<file path=ppt/slideLayouts/_rels/slideLayout42.xml.rels><?xml version="1.0" encoding="UTF-8" standalone="yes"?>
<Relationships xmlns="http://schemas.openxmlformats.org/package/2006/relationships"><Relationship Id="rId3" Type="http://schemas.openxmlformats.org/officeDocument/2006/relationships/slide" Target="../slides/slide37.xml"/><Relationship Id="rId2" Type="http://schemas.openxmlformats.org/officeDocument/2006/relationships/slide" Target="../slides/slide19.xml"/><Relationship Id="rId1" Type="http://schemas.openxmlformats.org/officeDocument/2006/relationships/slideMaster" Target="../slideMasters/slideMaster1.xml"/><Relationship Id="rId4" Type="http://schemas.openxmlformats.org/officeDocument/2006/relationships/slide" Target="../slides/slide20.xml"/></Relationships>
</file>

<file path=ppt/slideLayouts/_rels/slideLayout43.xml.rels><?xml version="1.0" encoding="UTF-8" standalone="yes"?>
<Relationships xmlns="http://schemas.openxmlformats.org/package/2006/relationships"><Relationship Id="rId8" Type="http://schemas.openxmlformats.org/officeDocument/2006/relationships/slide" Target="../slides/slide19.xml"/><Relationship Id="rId3" Type="http://schemas.openxmlformats.org/officeDocument/2006/relationships/slide" Target="../slides/slide2.xml"/><Relationship Id="rId7" Type="http://schemas.openxmlformats.org/officeDocument/2006/relationships/slide" Target="../slides/slide26.xml"/><Relationship Id="rId2"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4.xml"/><Relationship Id="rId11" Type="http://schemas.openxmlformats.org/officeDocument/2006/relationships/slide" Target="../slides/slide18.xml"/><Relationship Id="rId5" Type="http://schemas.openxmlformats.org/officeDocument/2006/relationships/slide" Target="../slides/slide12.xml"/><Relationship Id="rId10" Type="http://schemas.openxmlformats.org/officeDocument/2006/relationships/slide" Target="../slides/slide17.xml"/><Relationship Id="rId4" Type="http://schemas.openxmlformats.org/officeDocument/2006/relationships/slide" Target="../slides/slide7.xml"/><Relationship Id="rId9" Type="http://schemas.openxmlformats.org/officeDocument/2006/relationships/slide" Target="../slides/slide4.xml"/></Relationships>
</file>

<file path=ppt/slideLayouts/_rels/slideLayout4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19.xml"/><Relationship Id="rId18" Type="http://schemas.openxmlformats.org/officeDocument/2006/relationships/slide" Target="../slides/slide28.xml"/><Relationship Id="rId3" Type="http://schemas.openxmlformats.org/officeDocument/2006/relationships/slide" Target="../slides/slide33.xml"/><Relationship Id="rId21" Type="http://schemas.openxmlformats.org/officeDocument/2006/relationships/slide" Target="../slides/slide30.xml"/><Relationship Id="rId7" Type="http://schemas.openxmlformats.org/officeDocument/2006/relationships/slide" Target="../slides/slide32.xml"/><Relationship Id="rId12" Type="http://schemas.openxmlformats.org/officeDocument/2006/relationships/slide" Target="../slides/slide23.xml"/><Relationship Id="rId17" Type="http://schemas.openxmlformats.org/officeDocument/2006/relationships/slide" Target="../slides/slide36.xml"/><Relationship Id="rId2" Type="http://schemas.openxmlformats.org/officeDocument/2006/relationships/slide" Target="../slides/slide35.xml"/><Relationship Id="rId16" Type="http://schemas.openxmlformats.org/officeDocument/2006/relationships/slide" Target="../slides/slide18.xml"/><Relationship Id="rId20" Type="http://schemas.openxmlformats.org/officeDocument/2006/relationships/slide" Target="../slides/slide31.xml"/><Relationship Id="rId1" Type="http://schemas.openxmlformats.org/officeDocument/2006/relationships/slideMaster" Target="../slideMasters/slideMaster1.xml"/><Relationship Id="rId6" Type="http://schemas.openxmlformats.org/officeDocument/2006/relationships/slide" Target="../slides/slide37.xml"/><Relationship Id="rId11" Type="http://schemas.openxmlformats.org/officeDocument/2006/relationships/slide" Target="../slides/slide14.xml"/><Relationship Id="rId5" Type="http://schemas.openxmlformats.org/officeDocument/2006/relationships/slide" Target="../slides/slide34.xml"/><Relationship Id="rId15" Type="http://schemas.openxmlformats.org/officeDocument/2006/relationships/slide" Target="../slides/slide17.xml"/><Relationship Id="rId10" Type="http://schemas.openxmlformats.org/officeDocument/2006/relationships/slide" Target="../slides/slide12.xml"/><Relationship Id="rId19" Type="http://schemas.openxmlformats.org/officeDocument/2006/relationships/slide" Target="../slides/slide29.xml"/><Relationship Id="rId4" Type="http://schemas.openxmlformats.org/officeDocument/2006/relationships/slide" Target="../slides/slide27.xml"/><Relationship Id="rId9" Type="http://schemas.openxmlformats.org/officeDocument/2006/relationships/slide" Target="../slides/slide7.xml"/><Relationship Id="rId14" Type="http://schemas.openxmlformats.org/officeDocument/2006/relationships/slide" Target="../slides/slide4.xml"/></Relationships>
</file>

<file path=ppt/slideLayouts/_rels/slideLayout4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D4D3445-FC1D-413F-A598-1652933FFFCC}" type="datetime1">
              <a:rPr lang="fr-FR" smtClean="0"/>
              <a:t>01/12/2017</a:t>
            </a:fld>
            <a:endParaRPr lang="fr-FR"/>
          </a:p>
        </p:txBody>
      </p:sp>
      <p:sp>
        <p:nvSpPr>
          <p:cNvPr id="5" name="Espace réservé du pied de page 4"/>
          <p:cNvSpPr>
            <a:spLocks noGrp="1"/>
          </p:cNvSpPr>
          <p:nvPr>
            <p:ph type="ftr" sz="quarter" idx="11"/>
          </p:nvPr>
        </p:nvSpPr>
        <p:spPr/>
        <p:txBody>
          <a:bodyPr/>
          <a:lstStyle/>
          <a:p>
            <a:r>
              <a:rPr lang="fr-FR"/>
              <a:t>Inspection pédagogique régionale</a:t>
            </a:r>
          </a:p>
        </p:txBody>
      </p:sp>
      <p:sp>
        <p:nvSpPr>
          <p:cNvPr id="6" name="Espace réservé du numéro de diapositive 5"/>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41636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IN Diapo">
    <p:bg>
      <p:bgPr>
        <a:solidFill>
          <a:schemeClr val="bg1"/>
        </a:solidFill>
        <a:effectLst/>
      </p:bgPr>
    </p:bg>
    <p:spTree>
      <p:nvGrpSpPr>
        <p:cNvPr id="1" name=""/>
        <p:cNvGrpSpPr/>
        <p:nvPr/>
      </p:nvGrpSpPr>
      <p:grpSpPr>
        <a:xfrm>
          <a:off x="0" y="0"/>
          <a:ext cx="0" cy="0"/>
          <a:chOff x="0" y="0"/>
          <a:chExt cx="0" cy="0"/>
        </a:xfrm>
      </p:grpSpPr>
      <p:sp>
        <p:nvSpPr>
          <p:cNvPr id="2" name="Ellipse 1">
            <a:hlinkClick r:id="" action="ppaction://hlinkshowjump?jump=endshow"/>
          </p:cNvPr>
          <p:cNvSpPr/>
          <p:nvPr userDrawn="1"/>
        </p:nvSpPr>
        <p:spPr>
          <a:xfrm>
            <a:off x="4426085" y="5881214"/>
            <a:ext cx="3151762" cy="578120"/>
          </a:xfrm>
          <a:prstGeom prst="ellipse">
            <a:avLst/>
          </a:prstGeom>
          <a:solidFill>
            <a:srgbClr val="BCD6EE"/>
          </a:solidFill>
          <a:ln>
            <a:noFill/>
          </a:ln>
          <a:effectLst>
            <a:outerShdw blurRad="114300" dist="114300" dir="2700000" algn="tl" rotWithShape="0">
              <a:schemeClr val="accent5">
                <a:lumMod val="75000"/>
                <a:alpha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0" i="0" dirty="0">
                <a:latin typeface="+mj-lt"/>
              </a:rPr>
              <a:t>Quitter</a:t>
            </a:r>
          </a:p>
        </p:txBody>
      </p:sp>
      <p:sp>
        <p:nvSpPr>
          <p:cNvPr id="4" name="ZoneTexte 3"/>
          <p:cNvSpPr txBox="1"/>
          <p:nvPr userDrawn="1"/>
        </p:nvSpPr>
        <p:spPr>
          <a:xfrm>
            <a:off x="1254868" y="2679464"/>
            <a:ext cx="9494196" cy="1200329"/>
          </a:xfrm>
          <a:prstGeom prst="rect">
            <a:avLst/>
          </a:prstGeom>
          <a:noFill/>
        </p:spPr>
        <p:txBody>
          <a:bodyPr wrap="square" rtlCol="0">
            <a:spAutoFit/>
          </a:bodyPr>
          <a:lstStyle/>
          <a:p>
            <a:pPr algn="ctr"/>
            <a:r>
              <a:rPr lang="fr-FR" sz="7200" b="0" i="0" kern="1200" dirty="0">
                <a:solidFill>
                  <a:schemeClr val="accent5">
                    <a:lumMod val="75000"/>
                  </a:schemeClr>
                </a:solidFill>
                <a:latin typeface="+mj-lt"/>
                <a:ea typeface="+mn-ea"/>
                <a:cs typeface="+mn-cs"/>
              </a:rPr>
              <a:t>FIN</a:t>
            </a:r>
          </a:p>
        </p:txBody>
      </p:sp>
    </p:spTree>
    <p:extLst>
      <p:ext uri="{BB962C8B-B14F-4D97-AF65-F5344CB8AC3E}">
        <p14:creationId xmlns:p14="http://schemas.microsoft.com/office/powerpoint/2010/main" val="298625472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enu Princ 1">
    <p:spTree>
      <p:nvGrpSpPr>
        <p:cNvPr id="1" name=""/>
        <p:cNvGrpSpPr/>
        <p:nvPr/>
      </p:nvGrpSpPr>
      <p:grpSpPr>
        <a:xfrm>
          <a:off x="0" y="0"/>
          <a:ext cx="0" cy="0"/>
          <a:chOff x="0" y="0"/>
          <a:chExt cx="0" cy="0"/>
        </a:xfrm>
      </p:grpSpPr>
      <p:sp>
        <p:nvSpPr>
          <p:cNvPr id="2" name="Titre 1"/>
          <p:cNvSpPr>
            <a:spLocks noGrp="1"/>
          </p:cNvSpPr>
          <p:nvPr>
            <p:ph type="title"/>
          </p:nvPr>
        </p:nvSpPr>
        <p:spPr>
          <a:xfrm>
            <a:off x="1955260" y="365125"/>
            <a:ext cx="9398539" cy="1325563"/>
          </a:xfrm>
        </p:spPr>
        <p:txBody>
          <a:bodyPr/>
          <a:lstStyle/>
          <a:p>
            <a:r>
              <a:rPr lang="fr-FR"/>
              <a:t>Modifiez le style du titre</a:t>
            </a:r>
          </a:p>
        </p:txBody>
      </p:sp>
      <p:sp>
        <p:nvSpPr>
          <p:cNvPr id="3" name="Espace réservé de la date 2"/>
          <p:cNvSpPr>
            <a:spLocks noGrp="1"/>
          </p:cNvSpPr>
          <p:nvPr>
            <p:ph type="dt" sz="half" idx="10"/>
          </p:nvPr>
        </p:nvSpPr>
        <p:spPr>
          <a:xfrm>
            <a:off x="126452" y="6242888"/>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30608"/>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a:hlinkClick r:id="rId2" action="ppaction://hlinksldjump" tooltip="Présentation"/>
          </p:cNvPr>
          <p:cNvSpPr txBox="1"/>
          <p:nvPr userDrawn="1"/>
        </p:nvSpPr>
        <p:spPr>
          <a:xfrm>
            <a:off x="71760" y="1469823"/>
            <a:ext cx="1575888"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200" b="0" i="0" dirty="0">
                <a:latin typeface="Arial" panose="020B0604020202020204" pitchFamily="34" charset="0"/>
                <a:cs typeface="Arial" panose="020B0604020202020204" pitchFamily="34" charset="0"/>
              </a:rPr>
              <a:t>Présentation générale</a:t>
            </a:r>
            <a:endParaRPr lang="fr-FR" sz="1400" b="0" i="0" dirty="0">
              <a:latin typeface="Arial" panose="020B0604020202020204" pitchFamily="34" charset="0"/>
              <a:cs typeface="Arial" panose="020B0604020202020204" pitchFamily="34" charset="0"/>
            </a:endParaRPr>
          </a:p>
        </p:txBody>
      </p:sp>
      <p:sp>
        <p:nvSpPr>
          <p:cNvPr id="21" name="ZoneTexte 20">
            <a:hlinkClick r:id="rId3" action="ppaction://hlinksldjump" tooltip="Le parcours de formation"/>
          </p:cNvPr>
          <p:cNvSpPr txBox="1"/>
          <p:nvPr userDrawn="1"/>
        </p:nvSpPr>
        <p:spPr>
          <a:xfrm>
            <a:off x="71760" y="2341173"/>
            <a:ext cx="1575897"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Parcours de formation</a:t>
            </a:r>
          </a:p>
        </p:txBody>
      </p:sp>
      <p:sp>
        <p:nvSpPr>
          <p:cNvPr id="22" name="ZoneTexte 21">
            <a:hlinkClick r:id="rId4" action="ppaction://hlinksldjump" tooltip="Les référentiels d'évaluation"/>
          </p:cNvPr>
          <p:cNvSpPr txBox="1"/>
          <p:nvPr userDrawn="1"/>
        </p:nvSpPr>
        <p:spPr>
          <a:xfrm>
            <a:off x="71760" y="2869783"/>
            <a:ext cx="1575894"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Référentiels d’évaluation</a:t>
            </a:r>
          </a:p>
        </p:txBody>
      </p:sp>
      <p:sp>
        <p:nvSpPr>
          <p:cNvPr id="23" name="ZoneTexte 22">
            <a:hlinkClick r:id="rId5" action="ppaction://hlinksldjump" tooltip="Le projet d'AS"/>
          </p:cNvPr>
          <p:cNvSpPr txBox="1"/>
          <p:nvPr userDrawn="1"/>
        </p:nvSpPr>
        <p:spPr>
          <a:xfrm>
            <a:off x="71760" y="3397514"/>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Projet AS</a:t>
            </a:r>
          </a:p>
        </p:txBody>
      </p:sp>
      <p:sp>
        <p:nvSpPr>
          <p:cNvPr id="24" name="ZoneTexte 23">
            <a:hlinkClick r:id="rId6" action="ppaction://hlinksldjump" tooltip="Grille d'auto-analyse des projets"/>
          </p:cNvPr>
          <p:cNvSpPr txBox="1"/>
          <p:nvPr userDrawn="1"/>
        </p:nvSpPr>
        <p:spPr>
          <a:xfrm>
            <a:off x="71760" y="5506581"/>
            <a:ext cx="1575895"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Grille d’auto-analyse</a:t>
            </a:r>
          </a:p>
        </p:txBody>
      </p:sp>
      <p:sp>
        <p:nvSpPr>
          <p:cNvPr id="25" name="ZoneTexte 24">
            <a:hlinkClick r:id="rId7" action="ppaction://hlinksldjump" tooltip="Annexe(s)"/>
          </p:cNvPr>
          <p:cNvSpPr txBox="1"/>
          <p:nvPr userDrawn="1"/>
        </p:nvSpPr>
        <p:spPr>
          <a:xfrm>
            <a:off x="71760" y="5849027"/>
            <a:ext cx="1575896"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Annexe(s)</a:t>
            </a:r>
          </a:p>
        </p:txBody>
      </p:sp>
      <p:sp>
        <p:nvSpPr>
          <p:cNvPr id="26" name="ZoneTexte 25">
            <a:hlinkClick r:id="rId8" action="ppaction://hlinksldjump" tooltip="Les espaces d'enseignement complémentaires"/>
          </p:cNvPr>
          <p:cNvSpPr txBox="1"/>
          <p:nvPr userDrawn="1"/>
        </p:nvSpPr>
        <p:spPr>
          <a:xfrm>
            <a:off x="71760" y="4979469"/>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 espaces d’enseignements</a:t>
            </a:r>
          </a:p>
        </p:txBody>
      </p:sp>
      <p:sp>
        <p:nvSpPr>
          <p:cNvPr id="27" name="Bouton d’action : accueil 26">
            <a:hlinkClick r:id="" action="ppaction://hlinkshowjump?jump=firstslide" highlightClick="1"/>
          </p:cNvPr>
          <p:cNvSpPr/>
          <p:nvPr userDrawn="1"/>
        </p:nvSpPr>
        <p:spPr>
          <a:xfrm>
            <a:off x="739302" y="1098027"/>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a:hlinkClick r:id="rId9" action="ppaction://hlinksldjump" tooltip="Le contexte local"/>
          </p:cNvPr>
          <p:cNvSpPr txBox="1"/>
          <p:nvPr userDrawn="1"/>
        </p:nvSpPr>
        <p:spPr>
          <a:xfrm>
            <a:off x="71760" y="1997177"/>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200" dirty="0"/>
              <a:t>Contexte local</a:t>
            </a:r>
          </a:p>
        </p:txBody>
      </p:sp>
      <p:sp>
        <p:nvSpPr>
          <p:cNvPr id="29" name="ZoneTexte 28">
            <a:hlinkClick r:id="rId10" action="ppaction://hlinksldjump" tooltip="Les enseignements facultatifs"/>
          </p:cNvPr>
          <p:cNvSpPr txBox="1"/>
          <p:nvPr userDrawn="1"/>
        </p:nvSpPr>
        <p:spPr>
          <a:xfrm>
            <a:off x="71760" y="3739960"/>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 facultatif </a:t>
            </a:r>
            <a:r>
              <a:rPr lang="fr-FR" sz="1000" i="1" dirty="0"/>
              <a:t>(option CCF)</a:t>
            </a:r>
            <a:endParaRPr lang="fr-FR" sz="1200" i="1" dirty="0"/>
          </a:p>
        </p:txBody>
      </p:sp>
      <p:sp>
        <p:nvSpPr>
          <p:cNvPr id="30" name="ZoneTexte 29">
            <a:hlinkClick r:id="rId11" action="ppaction://hlinksldjump" tooltip="Les enseignements d'exploration et de complément"/>
          </p:cNvPr>
          <p:cNvSpPr txBox="1"/>
          <p:nvPr userDrawn="1"/>
        </p:nvSpPr>
        <p:spPr>
          <a:xfrm>
            <a:off x="71760" y="4267072"/>
            <a:ext cx="1575895" cy="646331"/>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Enseignements d’exploration et de complément</a:t>
            </a:r>
            <a:endParaRPr lang="fr-FR" sz="1200" i="1" dirty="0"/>
          </a:p>
        </p:txBody>
      </p:sp>
      <p:sp>
        <p:nvSpPr>
          <p:cNvPr id="31" name="Bouton d’action : vide 30">
            <a:hlinkClick r:id="" action="ppaction://hlinkshowjump?jump=endshow" highlightClick="1"/>
          </p:cNvPr>
          <p:cNvSpPr/>
          <p:nvPr userDrawn="1"/>
        </p:nvSpPr>
        <p:spPr>
          <a:xfrm>
            <a:off x="2092122" y="6274009"/>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Tree>
    <p:extLst>
      <p:ext uri="{BB962C8B-B14F-4D97-AF65-F5344CB8AC3E}">
        <p14:creationId xmlns:p14="http://schemas.microsoft.com/office/powerpoint/2010/main" val="2894570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2 Presentation generale">
    <p:bg>
      <p:bgPr>
        <a:solidFill>
          <a:schemeClr val="bg1">
            <a:lumMod val="95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ZoneTexte 20"/>
          <p:cNvSpPr txBox="1"/>
          <p:nvPr userDrawn="1"/>
        </p:nvSpPr>
        <p:spPr>
          <a:xfrm>
            <a:off x="1880769" y="157754"/>
            <a:ext cx="3946099" cy="584775"/>
          </a:xfrm>
          <a:prstGeom prst="rect">
            <a:avLst/>
          </a:prstGeom>
          <a:noFill/>
        </p:spPr>
        <p:txBody>
          <a:bodyPr wrap="square" rtlCol="0">
            <a:spAutoFit/>
          </a:bodyPr>
          <a:lstStyle/>
          <a:p>
            <a:r>
              <a:rPr lang="fr-FR" sz="3200" b="0" i="0" dirty="0">
                <a:latin typeface="+mj-lt"/>
              </a:rPr>
              <a:t>Présentation générale</a:t>
            </a:r>
          </a:p>
        </p:txBody>
      </p:sp>
      <p:sp>
        <p:nvSpPr>
          <p:cNvPr id="22" name="ZoneTexte 21">
            <a:hlinkClick r:id="rId2" action="ppaction://hlinksldjump" tooltip="Commencer à utiliser le document"/>
          </p:cNvPr>
          <p:cNvSpPr txBox="1"/>
          <p:nvPr userDrawn="1"/>
        </p:nvSpPr>
        <p:spPr>
          <a:xfrm>
            <a:off x="68083" y="1768512"/>
            <a:ext cx="1575888"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400" b="0" i="0" dirty="0">
                <a:latin typeface="Arial" panose="020B0604020202020204" pitchFamily="34" charset="0"/>
                <a:cs typeface="Arial" panose="020B0604020202020204" pitchFamily="34" charset="0"/>
              </a:rPr>
              <a:t>Continuer</a:t>
            </a:r>
            <a:endParaRPr lang="fr-FR" sz="1600" b="0" i="0" dirty="0">
              <a:latin typeface="Arial" panose="020B0604020202020204" pitchFamily="34" charset="0"/>
              <a:cs typeface="Arial" panose="020B0604020202020204" pitchFamily="34" charset="0"/>
            </a:endParaRPr>
          </a:p>
        </p:txBody>
      </p:sp>
      <p:sp>
        <p:nvSpPr>
          <p:cNvPr id="10" name="ZoneTexte 9">
            <a:hlinkClick r:id="rId3" action="ppaction://hlinksldjump"/>
          </p:cNvPr>
          <p:cNvSpPr txBox="1"/>
          <p:nvPr userDrawn="1"/>
        </p:nvSpPr>
        <p:spPr>
          <a:xfrm>
            <a:off x="304496" y="2463474"/>
            <a:ext cx="1219799" cy="276999"/>
          </a:xfrm>
          <a:prstGeom prst="rect">
            <a:avLst/>
          </a:prstGeom>
          <a:solidFill>
            <a:schemeClr val="accent2"/>
          </a:solidFill>
          <a:effectLst>
            <a:outerShdw blurRad="76200" dist="63500" dir="2700000" algn="tl" rotWithShape="0">
              <a:schemeClr val="accent1">
                <a:lumMod val="75000"/>
                <a:alpha val="84000"/>
              </a:schemeClr>
            </a:outerShdw>
          </a:effectLst>
          <a:scene3d>
            <a:camera prst="orthographicFront"/>
            <a:lightRig rig="threePt" dir="t"/>
          </a:scene3d>
          <a:sp3d>
            <a:bevelT/>
          </a:sp3d>
        </p:spPr>
        <p:txBody>
          <a:bodyPr wrap="square" rtlCol="0" anchor="ctr">
            <a:spAutoFit/>
          </a:bodyPr>
          <a:lstStyle/>
          <a:p>
            <a:pPr algn="ctr"/>
            <a:r>
              <a:rPr lang="fr-FR" sz="1200" b="0" i="0" dirty="0">
                <a:solidFill>
                  <a:schemeClr val="accent5">
                    <a:lumMod val="50000"/>
                  </a:schemeClr>
                </a:solidFill>
                <a:latin typeface="Arial" panose="020B0604020202020204" pitchFamily="34" charset="0"/>
                <a:cs typeface="Arial" panose="020B0604020202020204" pitchFamily="34" charset="0"/>
              </a:rPr>
              <a:t>Mode d’emploi</a:t>
            </a:r>
            <a:endParaRPr lang="fr-FR" sz="1400" b="0" i="0" dirty="0">
              <a:solidFill>
                <a:schemeClr val="accent5">
                  <a:lumMod val="50000"/>
                </a:schemeClr>
              </a:solidFill>
              <a:latin typeface="Arial" panose="020B0604020202020204" pitchFamily="34" charset="0"/>
              <a:cs typeface="Arial" panose="020B0604020202020204" pitchFamily="34" charset="0"/>
            </a:endParaRPr>
          </a:p>
        </p:txBody>
      </p:sp>
      <p:grpSp>
        <p:nvGrpSpPr>
          <p:cNvPr id="8" name="Groupe 7"/>
          <p:cNvGrpSpPr/>
          <p:nvPr userDrawn="1"/>
        </p:nvGrpSpPr>
        <p:grpSpPr>
          <a:xfrm>
            <a:off x="1946333" y="1054223"/>
            <a:ext cx="10151700" cy="5589457"/>
            <a:chOff x="2662660" y="2455675"/>
            <a:chExt cx="9922506" cy="5832648"/>
          </a:xfrm>
        </p:grpSpPr>
        <p:graphicFrame>
          <p:nvGraphicFramePr>
            <p:cNvPr id="20" name="Diagramme 19"/>
            <p:cNvGraphicFramePr/>
            <p:nvPr userDrawn="1">
              <p:extLst>
                <p:ext uri="{D42A27DB-BD31-4B8C-83A1-F6EECF244321}">
                  <p14:modId xmlns:p14="http://schemas.microsoft.com/office/powerpoint/2010/main" val="78394120"/>
                </p:ext>
              </p:extLst>
            </p:nvPr>
          </p:nvGraphicFramePr>
          <p:xfrm>
            <a:off x="2662660" y="2455675"/>
            <a:ext cx="9922506" cy="58326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Organigramme : Alternative 1"/>
            <p:cNvSpPr/>
            <p:nvPr userDrawn="1"/>
          </p:nvSpPr>
          <p:spPr>
            <a:xfrm>
              <a:off x="2721180" y="5969749"/>
              <a:ext cx="888753" cy="1228123"/>
            </a:xfrm>
            <a:prstGeom prst="flowChartAlternateProcess">
              <a:avLst/>
            </a:prstGeom>
            <a:solidFill>
              <a:schemeClr val="accent4">
                <a:lumMod val="40000"/>
                <a:lumOff val="6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5">
                      <a:lumMod val="75000"/>
                    </a:schemeClr>
                  </a:solidFill>
                </a:rPr>
                <a:t>CP 1</a:t>
              </a:r>
            </a:p>
            <a:p>
              <a:pPr algn="ctr"/>
              <a:r>
                <a:rPr lang="fr-FR" sz="1400" dirty="0">
                  <a:solidFill>
                    <a:schemeClr val="accent5">
                      <a:lumMod val="75000"/>
                    </a:schemeClr>
                  </a:solidFill>
                </a:rPr>
                <a:t>CP 2</a:t>
              </a:r>
              <a:br>
                <a:rPr lang="fr-FR" sz="1400" dirty="0">
                  <a:solidFill>
                    <a:schemeClr val="accent5">
                      <a:lumMod val="75000"/>
                    </a:schemeClr>
                  </a:solidFill>
                </a:rPr>
              </a:br>
              <a:r>
                <a:rPr lang="fr-FR" sz="1400" dirty="0">
                  <a:solidFill>
                    <a:schemeClr val="accent5">
                      <a:lumMod val="75000"/>
                    </a:schemeClr>
                  </a:solidFill>
                </a:rPr>
                <a:t>CP 3</a:t>
              </a:r>
            </a:p>
            <a:p>
              <a:pPr algn="ctr"/>
              <a:r>
                <a:rPr lang="fr-FR" sz="1400" dirty="0">
                  <a:solidFill>
                    <a:schemeClr val="accent5">
                      <a:lumMod val="75000"/>
                    </a:schemeClr>
                  </a:solidFill>
                </a:rPr>
                <a:t>CP 4</a:t>
              </a:r>
              <a:br>
                <a:rPr lang="fr-FR" sz="1400" dirty="0">
                  <a:solidFill>
                    <a:schemeClr val="accent5">
                      <a:lumMod val="75000"/>
                    </a:schemeClr>
                  </a:solidFill>
                </a:rPr>
              </a:br>
              <a:r>
                <a:rPr lang="fr-FR" sz="1400" dirty="0">
                  <a:solidFill>
                    <a:schemeClr val="accent5">
                      <a:lumMod val="75000"/>
                    </a:schemeClr>
                  </a:solidFill>
                </a:rPr>
                <a:t>CP 5</a:t>
              </a:r>
            </a:p>
          </p:txBody>
        </p:sp>
        <p:cxnSp>
          <p:nvCxnSpPr>
            <p:cNvPr id="6" name="Connecteur droit 5"/>
            <p:cNvCxnSpPr>
              <a:cxnSpLocks/>
            </p:cNvCxnSpPr>
            <p:nvPr userDrawn="1"/>
          </p:nvCxnSpPr>
          <p:spPr>
            <a:xfrm flipH="1">
              <a:off x="3605427" y="6581720"/>
              <a:ext cx="481855"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2" name="Groupe 11"/>
          <p:cNvGrpSpPr/>
          <p:nvPr userDrawn="1"/>
        </p:nvGrpSpPr>
        <p:grpSpPr>
          <a:xfrm>
            <a:off x="1926087" y="1391609"/>
            <a:ext cx="1553469" cy="586449"/>
            <a:chOff x="2026309" y="1381326"/>
            <a:chExt cx="1966606" cy="586449"/>
          </a:xfrm>
        </p:grpSpPr>
        <p:cxnSp>
          <p:nvCxnSpPr>
            <p:cNvPr id="23" name="Connecteur droit 22"/>
            <p:cNvCxnSpPr>
              <a:cxnSpLocks/>
            </p:cNvCxnSpPr>
            <p:nvPr userDrawn="1"/>
          </p:nvCxnSpPr>
          <p:spPr>
            <a:xfrm flipH="1">
              <a:off x="3320376" y="1672629"/>
              <a:ext cx="67253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8" name="Organigramme : Alternative 17"/>
            <p:cNvSpPr/>
            <p:nvPr userDrawn="1"/>
          </p:nvSpPr>
          <p:spPr>
            <a:xfrm>
              <a:off x="2026309" y="1381326"/>
              <a:ext cx="1584850" cy="586449"/>
            </a:xfrm>
            <a:prstGeom prst="flowChartAlternateProcess">
              <a:avLst/>
            </a:prstGeom>
            <a:solidFill>
              <a:srgbClr val="DCC5ED"/>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5">
                      <a:lumMod val="75000"/>
                    </a:schemeClr>
                  </a:solidFill>
                </a:rPr>
                <a:t>Grille d’auto-analyse</a:t>
              </a:r>
            </a:p>
          </p:txBody>
        </p:sp>
      </p:grpSp>
      <p:grpSp>
        <p:nvGrpSpPr>
          <p:cNvPr id="24" name="Groupe 23"/>
          <p:cNvGrpSpPr/>
          <p:nvPr userDrawn="1"/>
        </p:nvGrpSpPr>
        <p:grpSpPr>
          <a:xfrm>
            <a:off x="8294624" y="4327825"/>
            <a:ext cx="3333968" cy="566039"/>
            <a:chOff x="656150" y="440777"/>
            <a:chExt cx="2792892" cy="566039"/>
          </a:xfrm>
        </p:grpSpPr>
        <p:cxnSp>
          <p:nvCxnSpPr>
            <p:cNvPr id="25" name="Connecteur droit 24"/>
            <p:cNvCxnSpPr>
              <a:cxnSpLocks/>
              <a:stCxn id="26" idx="1"/>
            </p:cNvCxnSpPr>
            <p:nvPr userDrawn="1"/>
          </p:nvCxnSpPr>
          <p:spPr>
            <a:xfrm flipH="1" flipV="1">
              <a:off x="656150" y="440777"/>
              <a:ext cx="538887" cy="29606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6" name="Organigramme : Alternative 25">
              <a:hlinkClick r:id="rId9" action="ppaction://hlinksldjump"/>
            </p:cNvPr>
            <p:cNvSpPr/>
            <p:nvPr userDrawn="1"/>
          </p:nvSpPr>
          <p:spPr>
            <a:xfrm>
              <a:off x="1195037" y="466864"/>
              <a:ext cx="2254005" cy="539952"/>
            </a:xfrm>
            <a:prstGeom prst="flowChartAlternateProcess">
              <a:avLst/>
            </a:prstGeom>
            <a:solidFill>
              <a:srgbClr val="FFCDCD"/>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5">
                      <a:lumMod val="75000"/>
                    </a:schemeClr>
                  </a:solidFill>
                </a:rPr>
                <a:t>Autres espaces d’enseignement</a:t>
              </a:r>
            </a:p>
          </p:txBody>
        </p:sp>
      </p:grpSp>
      <p:grpSp>
        <p:nvGrpSpPr>
          <p:cNvPr id="27" name="Groupe 26"/>
          <p:cNvGrpSpPr/>
          <p:nvPr userDrawn="1"/>
        </p:nvGrpSpPr>
        <p:grpSpPr>
          <a:xfrm>
            <a:off x="8013976" y="1358129"/>
            <a:ext cx="2347603" cy="586449"/>
            <a:chOff x="1353771" y="1381326"/>
            <a:chExt cx="1966605" cy="586449"/>
          </a:xfrm>
        </p:grpSpPr>
        <p:cxnSp>
          <p:nvCxnSpPr>
            <p:cNvPr id="28" name="Connecteur droit 27"/>
            <p:cNvCxnSpPr>
              <a:cxnSpLocks/>
            </p:cNvCxnSpPr>
            <p:nvPr userDrawn="1"/>
          </p:nvCxnSpPr>
          <p:spPr>
            <a:xfrm flipH="1">
              <a:off x="1353771" y="1674550"/>
              <a:ext cx="67253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9" name="Organigramme : Alternative 28"/>
            <p:cNvSpPr/>
            <p:nvPr userDrawn="1"/>
          </p:nvSpPr>
          <p:spPr>
            <a:xfrm>
              <a:off x="2026310" y="1381326"/>
              <a:ext cx="1294066" cy="586449"/>
            </a:xfrm>
            <a:prstGeom prst="flowChartAlternateProcess">
              <a:avLst/>
            </a:prstGeom>
            <a:solidFill>
              <a:srgbClr val="CFD5EA"/>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5">
                      <a:lumMod val="75000"/>
                    </a:schemeClr>
                  </a:solidFill>
                </a:rPr>
                <a:t>Cohérence et choix des projets</a:t>
              </a:r>
            </a:p>
          </p:txBody>
        </p:sp>
      </p:grpSp>
      <p:grpSp>
        <p:nvGrpSpPr>
          <p:cNvPr id="30" name="Groupe 29"/>
          <p:cNvGrpSpPr/>
          <p:nvPr userDrawn="1"/>
        </p:nvGrpSpPr>
        <p:grpSpPr>
          <a:xfrm>
            <a:off x="8317181" y="3585633"/>
            <a:ext cx="2172458" cy="726561"/>
            <a:chOff x="1069286" y="1381326"/>
            <a:chExt cx="2528298" cy="726561"/>
          </a:xfrm>
          <a:solidFill>
            <a:schemeClr val="bg1">
              <a:lumMod val="85000"/>
            </a:schemeClr>
          </a:solidFill>
        </p:grpSpPr>
        <p:cxnSp>
          <p:nvCxnSpPr>
            <p:cNvPr id="31" name="Connecteur droit 30"/>
            <p:cNvCxnSpPr>
              <a:cxnSpLocks/>
            </p:cNvCxnSpPr>
            <p:nvPr userDrawn="1"/>
          </p:nvCxnSpPr>
          <p:spPr>
            <a:xfrm flipH="1">
              <a:off x="1069286" y="1674550"/>
              <a:ext cx="779681" cy="433337"/>
            </a:xfrm>
            <a:prstGeom prst="line">
              <a:avLst/>
            </a:prstGeom>
            <a:grpFill/>
            <a:ln w="28575"/>
          </p:spPr>
          <p:style>
            <a:lnRef idx="1">
              <a:schemeClr val="accent1"/>
            </a:lnRef>
            <a:fillRef idx="0">
              <a:schemeClr val="accent1"/>
            </a:fillRef>
            <a:effectRef idx="0">
              <a:schemeClr val="accent1"/>
            </a:effectRef>
            <a:fontRef idx="minor">
              <a:schemeClr val="tx1"/>
            </a:fontRef>
          </p:style>
        </p:cxnSp>
        <p:sp>
          <p:nvSpPr>
            <p:cNvPr id="32" name="Organigramme : Alternative 31">
              <a:hlinkClick r:id="rId10" action="ppaction://hlinksldjump"/>
            </p:cNvPr>
            <p:cNvSpPr/>
            <p:nvPr userDrawn="1"/>
          </p:nvSpPr>
          <p:spPr>
            <a:xfrm>
              <a:off x="1848967" y="1381326"/>
              <a:ext cx="1748617" cy="586449"/>
            </a:xfrm>
            <a:prstGeom prst="flowChartAlternateProcess">
              <a:avLst/>
            </a:prstGeom>
            <a:solidFill>
              <a:schemeClr val="bg1">
                <a:lumMod val="8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5">
                      <a:lumMod val="75000"/>
                    </a:schemeClr>
                  </a:solidFill>
                </a:rPr>
                <a:t>Le projet AS</a:t>
              </a:r>
            </a:p>
          </p:txBody>
        </p:sp>
      </p:grpSp>
      <p:grpSp>
        <p:nvGrpSpPr>
          <p:cNvPr id="33" name="Groupe 32"/>
          <p:cNvGrpSpPr/>
          <p:nvPr userDrawn="1"/>
        </p:nvGrpSpPr>
        <p:grpSpPr>
          <a:xfrm>
            <a:off x="8294624" y="2647396"/>
            <a:ext cx="1418872" cy="1687115"/>
            <a:chOff x="1221166" y="1493800"/>
            <a:chExt cx="1188600" cy="1687115"/>
          </a:xfrm>
        </p:grpSpPr>
        <p:cxnSp>
          <p:nvCxnSpPr>
            <p:cNvPr id="34" name="Connecteur droit 33"/>
            <p:cNvCxnSpPr>
              <a:cxnSpLocks/>
            </p:cNvCxnSpPr>
            <p:nvPr userDrawn="1"/>
          </p:nvCxnSpPr>
          <p:spPr>
            <a:xfrm flipH="1">
              <a:off x="1221166" y="2062156"/>
              <a:ext cx="299818" cy="111875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Organigramme : Alternative 34">
              <a:hlinkClick r:id="rId11" action="ppaction://hlinksldjump"/>
            </p:cNvPr>
            <p:cNvSpPr/>
            <p:nvPr userDrawn="1"/>
          </p:nvSpPr>
          <p:spPr>
            <a:xfrm>
              <a:off x="1430429" y="1493800"/>
              <a:ext cx="979337" cy="586449"/>
            </a:xfrm>
            <a:prstGeom prst="flowChartAlternateProcess">
              <a:avLst/>
            </a:prstGeom>
            <a:solidFill>
              <a:schemeClr val="accent6">
                <a:lumMod val="40000"/>
                <a:lumOff val="6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5">
                      <a:lumMod val="75000"/>
                    </a:schemeClr>
                  </a:solidFill>
                </a:rPr>
                <a:t>En EPS</a:t>
              </a:r>
            </a:p>
          </p:txBody>
        </p:sp>
      </p:grpSp>
      <p:grpSp>
        <p:nvGrpSpPr>
          <p:cNvPr id="36" name="Groupe 35"/>
          <p:cNvGrpSpPr/>
          <p:nvPr userDrawn="1"/>
        </p:nvGrpSpPr>
        <p:grpSpPr>
          <a:xfrm>
            <a:off x="9713496" y="2444588"/>
            <a:ext cx="2432862" cy="994132"/>
            <a:chOff x="1712621" y="1113751"/>
            <a:chExt cx="2038026" cy="994132"/>
          </a:xfrm>
        </p:grpSpPr>
        <p:cxnSp>
          <p:nvCxnSpPr>
            <p:cNvPr id="37" name="Connecteur droit 36"/>
            <p:cNvCxnSpPr>
              <a:cxnSpLocks/>
              <a:stCxn id="38" idx="1"/>
              <a:endCxn id="35" idx="3"/>
            </p:cNvCxnSpPr>
            <p:nvPr userDrawn="1"/>
          </p:nvCxnSpPr>
          <p:spPr>
            <a:xfrm flipH="1" flipV="1">
              <a:off x="1712621" y="1609784"/>
              <a:ext cx="342101" cy="103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8" name="Organigramme : Alternative 37"/>
            <p:cNvSpPr/>
            <p:nvPr userDrawn="1"/>
          </p:nvSpPr>
          <p:spPr>
            <a:xfrm>
              <a:off x="2054722" y="1113751"/>
              <a:ext cx="1695925" cy="994132"/>
            </a:xfrm>
            <a:prstGeom prst="flowChartAlternateProcess">
              <a:avLst/>
            </a:prstGeom>
            <a:solidFill>
              <a:schemeClr val="accent6">
                <a:lumMod val="40000"/>
                <a:lumOff val="6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r>
                <a:rPr lang="fr-FR" sz="1000" dirty="0">
                  <a:solidFill>
                    <a:schemeClr val="accent1">
                      <a:lumMod val="75000"/>
                    </a:schemeClr>
                  </a:solidFill>
                </a:rPr>
                <a:t>Caractéristiques de nos élèves ;</a:t>
              </a:r>
              <a:br>
                <a:rPr lang="fr-FR" sz="1000" dirty="0">
                  <a:solidFill>
                    <a:schemeClr val="accent1">
                      <a:lumMod val="75000"/>
                    </a:schemeClr>
                  </a:solidFill>
                </a:rPr>
              </a:br>
              <a:r>
                <a:rPr lang="fr-FR" sz="1000" dirty="0">
                  <a:solidFill>
                    <a:schemeClr val="accent1">
                      <a:lumMod val="75000"/>
                    </a:schemeClr>
                  </a:solidFill>
                </a:rPr>
                <a:t>Planification des CMS</a:t>
              </a:r>
              <a:br>
                <a:rPr lang="fr-FR" sz="1000" dirty="0">
                  <a:solidFill>
                    <a:schemeClr val="accent1">
                      <a:lumMod val="75000"/>
                    </a:schemeClr>
                  </a:solidFill>
                </a:rPr>
              </a:br>
              <a:r>
                <a:rPr lang="fr-FR" sz="1000" dirty="0">
                  <a:solidFill>
                    <a:schemeClr val="accent1">
                      <a:lumMod val="75000"/>
                    </a:schemeClr>
                  </a:solidFill>
                </a:rPr>
                <a:t>et des Parcours éducatifs ; </a:t>
              </a:r>
            </a:p>
            <a:p>
              <a:pPr lvl="0" algn="l"/>
              <a:r>
                <a:rPr lang="fr-FR" sz="1000" dirty="0">
                  <a:solidFill>
                    <a:schemeClr val="accent1">
                      <a:lumMod val="75000"/>
                    </a:schemeClr>
                  </a:solidFill>
                </a:rPr>
                <a:t>Planification des compétences attendues au regard de la programmation</a:t>
              </a:r>
              <a:endParaRPr lang="fr-FR" sz="1000" dirty="0"/>
            </a:p>
          </p:txBody>
        </p:sp>
      </p:grpSp>
      <p:cxnSp>
        <p:nvCxnSpPr>
          <p:cNvPr id="63" name="Connecteur droit 62"/>
          <p:cNvCxnSpPr>
            <a:cxnSpLocks/>
          </p:cNvCxnSpPr>
          <p:nvPr userDrawn="1"/>
        </p:nvCxnSpPr>
        <p:spPr>
          <a:xfrm flipH="1">
            <a:off x="6251095" y="2188998"/>
            <a:ext cx="383169" cy="50668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5" name="Connecteur droit 64"/>
          <p:cNvCxnSpPr>
            <a:cxnSpLocks/>
          </p:cNvCxnSpPr>
          <p:nvPr userDrawn="1"/>
        </p:nvCxnSpPr>
        <p:spPr>
          <a:xfrm>
            <a:off x="6260123" y="3894462"/>
            <a:ext cx="236860" cy="47743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7" name="Connecteur droit 66"/>
          <p:cNvCxnSpPr>
            <a:cxnSpLocks/>
          </p:cNvCxnSpPr>
          <p:nvPr userDrawn="1"/>
        </p:nvCxnSpPr>
        <p:spPr>
          <a:xfrm flipH="1">
            <a:off x="4709347" y="3912093"/>
            <a:ext cx="331754" cy="59310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8" name="Connecteur droit 67"/>
          <p:cNvCxnSpPr>
            <a:cxnSpLocks/>
          </p:cNvCxnSpPr>
          <p:nvPr userDrawn="1"/>
        </p:nvCxnSpPr>
        <p:spPr>
          <a:xfrm>
            <a:off x="4866527" y="2163664"/>
            <a:ext cx="155118" cy="51256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grpSp>
        <p:nvGrpSpPr>
          <p:cNvPr id="46" name="Groupe 45"/>
          <p:cNvGrpSpPr/>
          <p:nvPr userDrawn="1"/>
        </p:nvGrpSpPr>
        <p:grpSpPr>
          <a:xfrm>
            <a:off x="8317181" y="4371898"/>
            <a:ext cx="3311411" cy="1319176"/>
            <a:chOff x="635217" y="-224802"/>
            <a:chExt cx="2773996" cy="1319176"/>
          </a:xfrm>
        </p:grpSpPr>
        <p:cxnSp>
          <p:nvCxnSpPr>
            <p:cNvPr id="47" name="Connecteur droit 46"/>
            <p:cNvCxnSpPr>
              <a:cxnSpLocks/>
              <a:stCxn id="48" idx="1"/>
            </p:cNvCxnSpPr>
            <p:nvPr userDrawn="1"/>
          </p:nvCxnSpPr>
          <p:spPr>
            <a:xfrm flipH="1" flipV="1">
              <a:off x="635217" y="-224802"/>
              <a:ext cx="519991" cy="10492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8" name="Organigramme : Alternative 47">
              <a:hlinkClick r:id="rId12" action="ppaction://hlinksldjump"/>
            </p:cNvPr>
            <p:cNvSpPr/>
            <p:nvPr userDrawn="1"/>
          </p:nvSpPr>
          <p:spPr>
            <a:xfrm>
              <a:off x="1155208" y="554422"/>
              <a:ext cx="2254005" cy="539952"/>
            </a:xfrm>
            <a:prstGeom prst="flowChartAlternateProcess">
              <a:avLst/>
            </a:prstGeom>
            <a:solidFill>
              <a:srgbClr val="F7A209"/>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5">
                      <a:lumMod val="75000"/>
                    </a:schemeClr>
                  </a:solidFill>
                </a:rPr>
                <a:t>Enseignement facultatif</a:t>
              </a:r>
              <a:br>
                <a:rPr lang="fr-FR" sz="1400" dirty="0">
                  <a:solidFill>
                    <a:schemeClr val="accent5">
                      <a:lumMod val="75000"/>
                    </a:schemeClr>
                  </a:solidFill>
                </a:rPr>
              </a:br>
              <a:r>
                <a:rPr lang="fr-FR" sz="1400" dirty="0">
                  <a:solidFill>
                    <a:schemeClr val="accent5">
                      <a:lumMod val="75000"/>
                    </a:schemeClr>
                  </a:solidFill>
                </a:rPr>
                <a:t>(option CCF)</a:t>
              </a:r>
            </a:p>
          </p:txBody>
        </p:sp>
      </p:grpSp>
      <p:grpSp>
        <p:nvGrpSpPr>
          <p:cNvPr id="49" name="Groupe 48"/>
          <p:cNvGrpSpPr/>
          <p:nvPr userDrawn="1"/>
        </p:nvGrpSpPr>
        <p:grpSpPr>
          <a:xfrm>
            <a:off x="8315318" y="4378584"/>
            <a:ext cx="2833987" cy="2123685"/>
            <a:chOff x="1035159" y="-1029311"/>
            <a:chExt cx="2374054" cy="2123685"/>
          </a:xfrm>
        </p:grpSpPr>
        <p:cxnSp>
          <p:nvCxnSpPr>
            <p:cNvPr id="50" name="Connecteur droit 49"/>
            <p:cNvCxnSpPr>
              <a:cxnSpLocks/>
              <a:stCxn id="51" idx="1"/>
            </p:cNvCxnSpPr>
            <p:nvPr userDrawn="1"/>
          </p:nvCxnSpPr>
          <p:spPr>
            <a:xfrm flipH="1" flipV="1">
              <a:off x="1035159" y="-1029311"/>
              <a:ext cx="120049" cy="185370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1" name="Organigramme : Alternative 50">
              <a:hlinkClick r:id="rId13" action="ppaction://hlinksldjump"/>
            </p:cNvPr>
            <p:cNvSpPr/>
            <p:nvPr userDrawn="1"/>
          </p:nvSpPr>
          <p:spPr>
            <a:xfrm>
              <a:off x="1155208" y="554422"/>
              <a:ext cx="2254005" cy="539952"/>
            </a:xfrm>
            <a:prstGeom prst="flowChartAlternateProcess">
              <a:avLst/>
            </a:prstGeom>
            <a:solidFill>
              <a:srgbClr val="E6923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5">
                      <a:lumMod val="75000"/>
                    </a:schemeClr>
                  </a:solidFill>
                </a:rPr>
                <a:t>Enseignements d’exploration</a:t>
              </a:r>
              <a:br>
                <a:rPr lang="fr-FR" sz="1400" dirty="0">
                  <a:solidFill>
                    <a:schemeClr val="accent5">
                      <a:lumMod val="75000"/>
                    </a:schemeClr>
                  </a:solidFill>
                </a:rPr>
              </a:br>
              <a:r>
                <a:rPr lang="fr-FR" sz="1400" dirty="0">
                  <a:solidFill>
                    <a:schemeClr val="accent5">
                      <a:lumMod val="75000"/>
                    </a:schemeClr>
                  </a:solidFill>
                </a:rPr>
                <a:t>et de complément</a:t>
              </a:r>
            </a:p>
          </p:txBody>
        </p:sp>
      </p:grpSp>
    </p:spTree>
    <p:extLst>
      <p:ext uri="{BB962C8B-B14F-4D97-AF65-F5344CB8AC3E}">
        <p14:creationId xmlns:p14="http://schemas.microsoft.com/office/powerpoint/2010/main" val="18039110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enu Presentation">
    <p:bg>
      <p:bgPr>
        <a:solidFill>
          <a:schemeClr val="bg1">
            <a:lumMod val="95000"/>
          </a:schemeClr>
        </a:solidFill>
        <a:effectLst/>
      </p:bgPr>
    </p:bg>
    <p:spTree>
      <p:nvGrpSpPr>
        <p:cNvPr id="1" name=""/>
        <p:cNvGrpSpPr/>
        <p:nvPr/>
      </p:nvGrpSpPr>
      <p:grpSpPr>
        <a:xfrm>
          <a:off x="0" y="0"/>
          <a:ext cx="0" cy="0"/>
          <a:chOff x="0" y="0"/>
          <a:chExt cx="0" cy="0"/>
        </a:xfrm>
      </p:grpSpPr>
      <p:sp>
        <p:nvSpPr>
          <p:cNvPr id="50" name="ZoneTexte 49"/>
          <p:cNvSpPr txBox="1"/>
          <p:nvPr userDrawn="1"/>
        </p:nvSpPr>
        <p:spPr>
          <a:xfrm>
            <a:off x="5403067" y="684352"/>
            <a:ext cx="6670250" cy="6032421"/>
          </a:xfrm>
          <a:prstGeom prst="rect">
            <a:avLst/>
          </a:prstGeom>
          <a:solidFill>
            <a:schemeClr val="bg1"/>
          </a:solidFill>
        </p:spPr>
        <p:txBody>
          <a:bodyPr wrap="square" rtlCol="0">
            <a:spAutoFit/>
          </a:bodyPr>
          <a:lstStyle/>
          <a:p>
            <a:pPr marL="0" lvl="0" indent="0" algn="ctr">
              <a:buFont typeface="Wingdings" panose="05000000000000000000" pitchFamily="2" charset="2"/>
              <a:buNone/>
            </a:pPr>
            <a:r>
              <a:rPr lang="fr-FR" sz="1400" b="1" dirty="0"/>
              <a:t>Naviguer dans le document en mode DIAPORAMA :</a:t>
            </a:r>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p:txBody>
      </p:sp>
      <p:sp>
        <p:nvSpPr>
          <p:cNvPr id="72" name="ZoneTexte 71"/>
          <p:cNvSpPr txBox="1"/>
          <p:nvPr userDrawn="1"/>
        </p:nvSpPr>
        <p:spPr>
          <a:xfrm>
            <a:off x="9893312" y="1192410"/>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 en annexe</a:t>
            </a:r>
          </a:p>
        </p:txBody>
      </p:sp>
      <p:pic>
        <p:nvPicPr>
          <p:cNvPr id="8" name="Image 7"/>
          <p:cNvPicPr>
            <a:picLocks noChangeAspect="1"/>
          </p:cNvPicPr>
          <p:nvPr userDrawn="1"/>
        </p:nvPicPr>
        <p:blipFill>
          <a:blip r:embed="rId2"/>
          <a:stretch>
            <a:fillRect/>
          </a:stretch>
        </p:blipFill>
        <p:spPr>
          <a:xfrm>
            <a:off x="10364084" y="4551238"/>
            <a:ext cx="1100700" cy="1727065"/>
          </a:xfrm>
          <a:prstGeom prst="rect">
            <a:avLst/>
          </a:prstGeom>
        </p:spPr>
      </p:pic>
      <p:pic>
        <p:nvPicPr>
          <p:cNvPr id="6" name="Image 5"/>
          <p:cNvPicPr>
            <a:picLocks noChangeAspect="1"/>
          </p:cNvPicPr>
          <p:nvPr userDrawn="1"/>
        </p:nvPicPr>
        <p:blipFill>
          <a:blip r:embed="rId3"/>
          <a:stretch>
            <a:fillRect/>
          </a:stretch>
        </p:blipFill>
        <p:spPr>
          <a:xfrm>
            <a:off x="5475899" y="973788"/>
            <a:ext cx="1695450" cy="5124450"/>
          </a:xfrm>
          <a:prstGeom prst="rect">
            <a:avLst/>
          </a:prstGeom>
        </p:spPr>
      </p:pic>
      <p:sp>
        <p:nvSpPr>
          <p:cNvPr id="48" name="ZoneTexte 47"/>
          <p:cNvSpPr txBox="1"/>
          <p:nvPr userDrawn="1"/>
        </p:nvSpPr>
        <p:spPr>
          <a:xfrm>
            <a:off x="1950851" y="686146"/>
            <a:ext cx="3382134" cy="3077766"/>
          </a:xfrm>
          <a:prstGeom prst="rect">
            <a:avLst/>
          </a:prstGeom>
          <a:solidFill>
            <a:schemeClr val="bg1"/>
          </a:solidFill>
        </p:spPr>
        <p:txBody>
          <a:bodyPr wrap="square" rtlCol="0">
            <a:spAutoFit/>
          </a:bodyPr>
          <a:lstStyle/>
          <a:p>
            <a:pPr marL="0" lvl="0" indent="0" algn="ctr">
              <a:buFont typeface="Wingdings" panose="05000000000000000000" pitchFamily="2" charset="2"/>
              <a:buNone/>
            </a:pPr>
            <a:r>
              <a:rPr lang="fr-FR" sz="1400" b="1" dirty="0"/>
              <a:t>Passer en mode DIAPORAMA :</a:t>
            </a:r>
          </a:p>
          <a:p>
            <a:pPr marL="0" lvl="0" indent="0">
              <a:buFont typeface="Wingdings" panose="05000000000000000000" pitchFamily="2" charset="2"/>
              <a:buNone/>
            </a:pPr>
            <a:endParaRPr lang="fr-FR" sz="1200" dirty="0"/>
          </a:p>
          <a:p>
            <a:pPr marL="285750" lvl="0" indent="-285750">
              <a:buFont typeface="Wingdings" panose="05000000000000000000" pitchFamily="2" charset="2"/>
              <a:buChar char="Ø"/>
            </a:pPr>
            <a:r>
              <a:rPr lang="fr-FR" sz="1200" dirty="0"/>
              <a:t>Permet une navigation interactive ;</a:t>
            </a:r>
          </a:p>
          <a:p>
            <a:pPr marL="285750" indent="-285750">
              <a:buFont typeface="Wingdings" panose="05000000000000000000" pitchFamily="2" charset="2"/>
              <a:buChar char="Ø"/>
            </a:pPr>
            <a:r>
              <a:rPr lang="fr-FR" sz="1200" dirty="0"/>
              <a:t>Le passage du mode « normal » qui s’affiche par défaut au démarrage du document au mode « diaporama » est obtenu :</a:t>
            </a:r>
          </a:p>
          <a:p>
            <a:pPr marL="742950" lvl="1" indent="-285750">
              <a:buFont typeface="Wingdings" panose="05000000000000000000" pitchFamily="2" charset="2"/>
              <a:buChar char="§"/>
            </a:pPr>
            <a:r>
              <a:rPr lang="fr-FR" sz="1200" dirty="0"/>
              <a:t>En appuyant sur la touche F5 (première diapo) ou Maj et F5 (diaporama à partir de la diapo affichée à l’écran) du clavier ;</a:t>
            </a:r>
          </a:p>
          <a:p>
            <a:pPr marL="742950" lvl="1" indent="-285750">
              <a:buFont typeface="Wingdings" panose="05000000000000000000" pitchFamily="2" charset="2"/>
              <a:buChar char="§"/>
            </a:pPr>
            <a:r>
              <a:rPr lang="fr-FR" sz="1200" dirty="0"/>
              <a:t>D’un clic de souris sur la petite icône représentant un écran en bas à droite de la fenêtre :</a:t>
            </a:r>
          </a:p>
          <a:p>
            <a:pPr marL="457200" lvl="1" indent="0">
              <a:buFont typeface="Wingdings" panose="05000000000000000000" pitchFamily="2" charset="2"/>
              <a:buNone/>
            </a:pPr>
            <a:endParaRPr lang="fr-FR" sz="1200" dirty="0"/>
          </a:p>
          <a:p>
            <a:pPr marL="457200" lvl="1" indent="0">
              <a:buFont typeface="Wingdings" panose="05000000000000000000" pitchFamily="2" charset="2"/>
              <a:buNone/>
            </a:pPr>
            <a:endParaRPr lang="fr-FR" sz="1200" dirty="0"/>
          </a:p>
          <a:p>
            <a:pPr marL="285750" indent="-285750">
              <a:buFont typeface="Wingdings" panose="05000000000000000000" pitchFamily="2" charset="2"/>
              <a:buChar char="Ø"/>
            </a:pPr>
            <a:endParaRPr lang="fr-FR" sz="1200" dirty="0"/>
          </a:p>
        </p:txBody>
      </p:sp>
      <p:sp>
        <p:nvSpPr>
          <p:cNvPr id="3" name="Espace réservé de la date 2"/>
          <p:cNvSpPr>
            <a:spLocks noGrp="1"/>
          </p:cNvSpPr>
          <p:nvPr>
            <p:ph type="dt" sz="half" idx="10"/>
          </p:nvPr>
        </p:nvSpPr>
        <p:spPr>
          <a:xfrm>
            <a:off x="126452" y="6273265"/>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54671"/>
            <a:ext cx="1575888" cy="306909"/>
          </a:xfrm>
        </p:spPr>
        <p:txBody>
          <a:bodyPr/>
          <a:lstStyle>
            <a:lvl1pPr>
              <a:defRPr sz="1050"/>
            </a:lvl1pPr>
          </a:lstStyle>
          <a:p>
            <a:r>
              <a:rPr lang="fr-FR" dirty="0"/>
              <a:t>Inspection pédagogique régionale</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80769" y="133478"/>
            <a:ext cx="7562636" cy="584775"/>
          </a:xfrm>
          <a:prstGeom prst="rect">
            <a:avLst/>
          </a:prstGeom>
          <a:noFill/>
        </p:spPr>
        <p:txBody>
          <a:bodyPr wrap="square" rtlCol="0">
            <a:spAutoFit/>
          </a:bodyPr>
          <a:lstStyle/>
          <a:p>
            <a:r>
              <a:rPr lang="fr-FR" sz="3200" b="0" i="0" dirty="0">
                <a:latin typeface="+mj-lt"/>
              </a:rPr>
              <a:t>Présentation et utilisation du document</a:t>
            </a:r>
          </a:p>
        </p:txBody>
      </p:sp>
      <p:sp>
        <p:nvSpPr>
          <p:cNvPr id="27" name="ZoneTexte 26"/>
          <p:cNvSpPr txBox="1"/>
          <p:nvPr userDrawn="1"/>
        </p:nvSpPr>
        <p:spPr>
          <a:xfrm>
            <a:off x="1957230" y="3757606"/>
            <a:ext cx="3382134" cy="2923877"/>
          </a:xfrm>
          <a:prstGeom prst="rect">
            <a:avLst/>
          </a:prstGeom>
          <a:solidFill>
            <a:schemeClr val="bg1"/>
          </a:solidFill>
        </p:spPr>
        <p:txBody>
          <a:bodyPr wrap="square" rtlCol="0">
            <a:spAutoFit/>
          </a:bodyPr>
          <a:lstStyle/>
          <a:p>
            <a:pPr marL="0" lvl="0" indent="0" algn="ctr">
              <a:buFont typeface="Wingdings" panose="05000000000000000000" pitchFamily="2" charset="2"/>
              <a:buNone/>
            </a:pPr>
            <a:r>
              <a:rPr lang="fr-FR" sz="1400" b="1" dirty="0"/>
              <a:t>Passer en mode « normal » pour compléter le document :</a:t>
            </a:r>
          </a:p>
          <a:p>
            <a:pPr marL="0" indent="0">
              <a:buFont typeface="Wingdings" panose="05000000000000000000" pitchFamily="2" charset="2"/>
              <a:buNone/>
            </a:pPr>
            <a:endParaRPr lang="fr-FR" sz="1200" dirty="0"/>
          </a:p>
          <a:p>
            <a:pPr marL="285750" indent="-285750">
              <a:buFont typeface="Wingdings" panose="05000000000000000000" pitchFamily="2" charset="2"/>
              <a:buChar char="Ø"/>
            </a:pPr>
            <a:r>
              <a:rPr lang="fr-FR" sz="1200" dirty="0"/>
              <a:t>Pour passer du mode diaporama au mode d’affichage normal en « écriture » il est recommandé d’utiliser le bouton :</a:t>
            </a:r>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171450" indent="-171450">
              <a:buFont typeface="Wingdings" panose="05000000000000000000" pitchFamily="2" charset="2"/>
              <a:buChar char="Ø"/>
            </a:pPr>
            <a:r>
              <a:rPr lang="fr-FR" sz="1200" dirty="0"/>
              <a:t>Un clic sur celui-ci et le diaporama s’arrête pour venir en mode d’affichage normal  sur la diapo à l’écran pour pouvoir remplir le document.</a:t>
            </a:r>
          </a:p>
          <a:p>
            <a:pPr marL="171450" indent="-171450">
              <a:buFont typeface="Wingdings" panose="05000000000000000000" pitchFamily="2" charset="2"/>
              <a:buChar char="Ø"/>
            </a:pPr>
            <a:r>
              <a:rPr lang="fr-FR" sz="1200" dirty="0"/>
              <a:t>Attention, la touche « Echap » ou « Esc » permet d’obtenir le même résultat mais la page à l’écran peut revenir à la première diapo.</a:t>
            </a:r>
          </a:p>
        </p:txBody>
      </p:sp>
      <p:grpSp>
        <p:nvGrpSpPr>
          <p:cNvPr id="5" name="Groupe 4"/>
          <p:cNvGrpSpPr/>
          <p:nvPr userDrawn="1"/>
        </p:nvGrpSpPr>
        <p:grpSpPr>
          <a:xfrm>
            <a:off x="2119340" y="2948248"/>
            <a:ext cx="3048000" cy="680031"/>
            <a:chOff x="2216444" y="3134364"/>
            <a:chExt cx="3048000" cy="680031"/>
          </a:xfrm>
        </p:grpSpPr>
        <p:pic>
          <p:nvPicPr>
            <p:cNvPr id="28" name="Image 27"/>
            <p:cNvPicPr>
              <a:picLocks noChangeAspect="1"/>
            </p:cNvPicPr>
            <p:nvPr userDrawn="1"/>
          </p:nvPicPr>
          <p:blipFill>
            <a:blip r:embed="rId4"/>
            <a:stretch>
              <a:fillRect/>
            </a:stretch>
          </p:blipFill>
          <p:spPr>
            <a:xfrm>
              <a:off x="2216444" y="3540667"/>
              <a:ext cx="3048000" cy="238125"/>
            </a:xfrm>
            <a:prstGeom prst="rect">
              <a:avLst/>
            </a:prstGeom>
          </p:spPr>
        </p:pic>
        <p:cxnSp>
          <p:nvCxnSpPr>
            <p:cNvPr id="29" name="Connecteur droit avec flèche 28"/>
            <p:cNvCxnSpPr>
              <a:cxnSpLocks/>
            </p:cNvCxnSpPr>
            <p:nvPr userDrawn="1"/>
          </p:nvCxnSpPr>
          <p:spPr>
            <a:xfrm flipH="1">
              <a:off x="3589269" y="3134364"/>
              <a:ext cx="584904" cy="394975"/>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1" name="Ellipse 30"/>
            <p:cNvSpPr/>
            <p:nvPr userDrawn="1"/>
          </p:nvSpPr>
          <p:spPr>
            <a:xfrm>
              <a:off x="3279936" y="3505063"/>
              <a:ext cx="309332" cy="309332"/>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49" name="Bouton d’action : vide 48">
            <a:hlinkClick r:id="" action="ppaction://hlinkshowjump?jump=endshow" highlightClick="1"/>
          </p:cNvPr>
          <p:cNvSpPr/>
          <p:nvPr userDrawn="1"/>
        </p:nvSpPr>
        <p:spPr>
          <a:xfrm>
            <a:off x="2882887" y="5057097"/>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grpSp>
        <p:nvGrpSpPr>
          <p:cNvPr id="15" name="Groupe 14"/>
          <p:cNvGrpSpPr/>
          <p:nvPr userDrawn="1"/>
        </p:nvGrpSpPr>
        <p:grpSpPr>
          <a:xfrm>
            <a:off x="6497905" y="1199056"/>
            <a:ext cx="5254356" cy="5476026"/>
            <a:chOff x="6497905" y="1199056"/>
            <a:chExt cx="5254356" cy="5476026"/>
          </a:xfrm>
        </p:grpSpPr>
        <p:sp>
          <p:nvSpPr>
            <p:cNvPr id="35" name="ZoneTexte 34"/>
            <p:cNvSpPr txBox="1"/>
            <p:nvPr userDrawn="1"/>
          </p:nvSpPr>
          <p:spPr>
            <a:xfrm>
              <a:off x="7732732" y="3207715"/>
              <a:ext cx="1614793" cy="1200329"/>
            </a:xfrm>
            <a:prstGeom prst="rect">
              <a:avLst/>
            </a:prstGeom>
            <a:solidFill>
              <a:schemeClr val="bg1"/>
            </a:solidFill>
          </p:spPr>
          <p:txBody>
            <a:bodyPr wrap="square" rtlCol="0">
              <a:spAutoFit/>
            </a:bodyPr>
            <a:lstStyle/>
            <a:p>
              <a:r>
                <a:rPr lang="fr-FR" sz="1200" dirty="0"/>
                <a:t>Les principales rubriques du diaporama, le bouton en rouge correspond à la rubrique de la diapo affichée</a:t>
              </a:r>
            </a:p>
          </p:txBody>
        </p:sp>
        <p:sp>
          <p:nvSpPr>
            <p:cNvPr id="36" name="ZoneTexte 35"/>
            <p:cNvSpPr txBox="1"/>
            <p:nvPr userDrawn="1"/>
          </p:nvSpPr>
          <p:spPr>
            <a:xfrm>
              <a:off x="7916287" y="1199056"/>
              <a:ext cx="1614793" cy="646331"/>
            </a:xfrm>
            <a:prstGeom prst="rect">
              <a:avLst/>
            </a:prstGeom>
            <a:solidFill>
              <a:schemeClr val="bg1"/>
            </a:solidFill>
          </p:spPr>
          <p:txBody>
            <a:bodyPr wrap="square" rtlCol="0">
              <a:spAutoFit/>
            </a:bodyPr>
            <a:lstStyle/>
            <a:p>
              <a:r>
                <a:rPr lang="fr-FR" sz="1200" dirty="0"/>
                <a:t>Cette icône permet de revenir au début à tout moment</a:t>
              </a:r>
            </a:p>
          </p:txBody>
        </p:sp>
        <p:sp>
          <p:nvSpPr>
            <p:cNvPr id="45" name="ZoneTexte 44"/>
            <p:cNvSpPr txBox="1"/>
            <p:nvPr userDrawn="1"/>
          </p:nvSpPr>
          <p:spPr>
            <a:xfrm>
              <a:off x="8457204" y="5844085"/>
              <a:ext cx="1614793" cy="830997"/>
            </a:xfrm>
            <a:prstGeom prst="rect">
              <a:avLst/>
            </a:prstGeom>
            <a:solidFill>
              <a:schemeClr val="bg1"/>
            </a:solidFill>
          </p:spPr>
          <p:txBody>
            <a:bodyPr wrap="square" rtlCol="0">
              <a:spAutoFit/>
            </a:bodyPr>
            <a:lstStyle/>
            <a:p>
              <a:r>
                <a:rPr lang="fr-FR" sz="1200" dirty="0"/>
                <a:t>Certaines rubriques sont constituées de sous-rubriques avec un menu particulier</a:t>
              </a:r>
            </a:p>
          </p:txBody>
        </p:sp>
        <p:sp>
          <p:nvSpPr>
            <p:cNvPr id="38" name="ZoneTexte 37"/>
            <p:cNvSpPr txBox="1"/>
            <p:nvPr userDrawn="1"/>
          </p:nvSpPr>
          <p:spPr>
            <a:xfrm>
              <a:off x="10137468" y="1795536"/>
              <a:ext cx="1614793" cy="2677656"/>
            </a:xfrm>
            <a:prstGeom prst="rect">
              <a:avLst/>
            </a:prstGeom>
            <a:solidFill>
              <a:schemeClr val="bg1"/>
            </a:solidFill>
          </p:spPr>
          <p:txBody>
            <a:bodyPr wrap="square" rtlCol="0">
              <a:spAutoFit/>
            </a:bodyPr>
            <a:lstStyle/>
            <a:p>
              <a:r>
                <a:rPr lang="fr-FR" sz="1200" dirty="0"/>
                <a:t>Sur certaines diapos se trouve un (ou plusieurs) bouton de couleur verte. Il s’agit d’un lien vers un complément d’informations, des exemples. Ils permettent d’afficher la suite d’une diapo lorsqu’une seule ne suffit pas pour certaines sous-rubriques.</a:t>
              </a:r>
            </a:p>
          </p:txBody>
        </p:sp>
        <p:cxnSp>
          <p:nvCxnSpPr>
            <p:cNvPr id="41" name="Connecteur droit avec flèche 40"/>
            <p:cNvCxnSpPr>
              <a:cxnSpLocks/>
            </p:cNvCxnSpPr>
            <p:nvPr userDrawn="1"/>
          </p:nvCxnSpPr>
          <p:spPr>
            <a:xfrm flipV="1">
              <a:off x="10797284" y="1446358"/>
              <a:ext cx="1" cy="349178"/>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Connecteur droit avec flèche 36"/>
            <p:cNvCxnSpPr>
              <a:cxnSpLocks/>
            </p:cNvCxnSpPr>
            <p:nvPr userDrawn="1"/>
          </p:nvCxnSpPr>
          <p:spPr>
            <a:xfrm flipH="1" flipV="1">
              <a:off x="6497905" y="1230141"/>
              <a:ext cx="1418382" cy="17917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4" name="Accolade fermante 33"/>
            <p:cNvSpPr/>
            <p:nvPr userDrawn="1"/>
          </p:nvSpPr>
          <p:spPr>
            <a:xfrm>
              <a:off x="6927135" y="1517521"/>
              <a:ext cx="697466" cy="4580718"/>
            </a:xfrm>
            <a:prstGeom prst="rightBrace">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46" name="Connecteur droit avec flèche 45"/>
            <p:cNvCxnSpPr>
              <a:cxnSpLocks/>
            </p:cNvCxnSpPr>
            <p:nvPr userDrawn="1"/>
          </p:nvCxnSpPr>
          <p:spPr>
            <a:xfrm flipV="1">
              <a:off x="9858075" y="5605485"/>
              <a:ext cx="543636" cy="41319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51" name="ZoneTexte 50">
            <a:hlinkClick r:id="rId5" action="ppaction://hlinksldjump" tooltip="Présentation"/>
          </p:cNvPr>
          <p:cNvSpPr txBox="1"/>
          <p:nvPr userDrawn="1"/>
        </p:nvSpPr>
        <p:spPr>
          <a:xfrm>
            <a:off x="71760" y="1469823"/>
            <a:ext cx="1575888"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200" b="0" i="0" dirty="0">
                <a:latin typeface="Arial" panose="020B0604020202020204" pitchFamily="34" charset="0"/>
                <a:cs typeface="Arial" panose="020B0604020202020204" pitchFamily="34" charset="0"/>
              </a:rPr>
              <a:t>Présentation générale</a:t>
            </a:r>
            <a:endParaRPr lang="fr-FR" sz="1400" b="0" i="0" dirty="0">
              <a:latin typeface="Arial" panose="020B0604020202020204" pitchFamily="34" charset="0"/>
              <a:cs typeface="Arial" panose="020B0604020202020204" pitchFamily="34" charset="0"/>
            </a:endParaRPr>
          </a:p>
        </p:txBody>
      </p:sp>
      <p:sp>
        <p:nvSpPr>
          <p:cNvPr id="52" name="ZoneTexte 51">
            <a:hlinkClick r:id="rId6" action="ppaction://hlinksldjump" tooltip="Le parcours de formation"/>
          </p:cNvPr>
          <p:cNvSpPr txBox="1"/>
          <p:nvPr userDrawn="1"/>
        </p:nvSpPr>
        <p:spPr>
          <a:xfrm>
            <a:off x="71760" y="2341173"/>
            <a:ext cx="1575897"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Parcours de formation</a:t>
            </a:r>
          </a:p>
        </p:txBody>
      </p:sp>
      <p:sp>
        <p:nvSpPr>
          <p:cNvPr id="61" name="ZoneTexte 60">
            <a:hlinkClick r:id="rId7" action="ppaction://hlinksldjump" tooltip="Les référentiels d'évaluation"/>
          </p:cNvPr>
          <p:cNvSpPr txBox="1"/>
          <p:nvPr userDrawn="1"/>
        </p:nvSpPr>
        <p:spPr>
          <a:xfrm>
            <a:off x="71760" y="2869783"/>
            <a:ext cx="1575894"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Référentiels d’évaluation</a:t>
            </a:r>
          </a:p>
        </p:txBody>
      </p:sp>
      <p:sp>
        <p:nvSpPr>
          <p:cNvPr id="62" name="ZoneTexte 61">
            <a:hlinkClick r:id="rId8" action="ppaction://hlinksldjump" tooltip="Le projet d'AS"/>
          </p:cNvPr>
          <p:cNvSpPr txBox="1"/>
          <p:nvPr userDrawn="1"/>
        </p:nvSpPr>
        <p:spPr>
          <a:xfrm>
            <a:off x="71760" y="3397514"/>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Projet AS</a:t>
            </a:r>
          </a:p>
        </p:txBody>
      </p:sp>
      <p:sp>
        <p:nvSpPr>
          <p:cNvPr id="63" name="ZoneTexte 62">
            <a:hlinkClick r:id="rId9" action="ppaction://hlinksldjump" tooltip="Grille d'auto-analyse des projets"/>
          </p:cNvPr>
          <p:cNvSpPr txBox="1"/>
          <p:nvPr userDrawn="1"/>
        </p:nvSpPr>
        <p:spPr>
          <a:xfrm>
            <a:off x="71760" y="5506581"/>
            <a:ext cx="1575895"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Grille d’auto-analyse</a:t>
            </a:r>
          </a:p>
        </p:txBody>
      </p:sp>
      <p:sp>
        <p:nvSpPr>
          <p:cNvPr id="64" name="ZoneTexte 63">
            <a:hlinkClick r:id="rId10" action="ppaction://hlinksldjump" tooltip="Annexe(s)"/>
          </p:cNvPr>
          <p:cNvSpPr txBox="1"/>
          <p:nvPr userDrawn="1"/>
        </p:nvSpPr>
        <p:spPr>
          <a:xfrm>
            <a:off x="71760" y="5849027"/>
            <a:ext cx="1575896"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Annexe(s)</a:t>
            </a:r>
          </a:p>
        </p:txBody>
      </p:sp>
      <p:sp>
        <p:nvSpPr>
          <p:cNvPr id="65" name="ZoneTexte 64">
            <a:hlinkClick r:id="rId11" action="ppaction://hlinksldjump" tooltip="Les espaces d'enseignement complémentaires"/>
          </p:cNvPr>
          <p:cNvSpPr txBox="1"/>
          <p:nvPr userDrawn="1"/>
        </p:nvSpPr>
        <p:spPr>
          <a:xfrm>
            <a:off x="71760" y="4979469"/>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 espaces d’enseignements</a:t>
            </a:r>
          </a:p>
        </p:txBody>
      </p:sp>
      <p:sp>
        <p:nvSpPr>
          <p:cNvPr id="66" name="Bouton d’action : accueil 65">
            <a:hlinkClick r:id="" action="ppaction://hlinkshowjump?jump=firstslide" highlightClick="1"/>
          </p:cNvPr>
          <p:cNvSpPr/>
          <p:nvPr userDrawn="1"/>
        </p:nvSpPr>
        <p:spPr>
          <a:xfrm>
            <a:off x="739302" y="1098027"/>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ZoneTexte 66">
            <a:hlinkClick r:id="rId12" action="ppaction://hlinksldjump" tooltip="Le contexte local"/>
          </p:cNvPr>
          <p:cNvSpPr txBox="1"/>
          <p:nvPr userDrawn="1"/>
        </p:nvSpPr>
        <p:spPr>
          <a:xfrm>
            <a:off x="71760" y="1997177"/>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200" dirty="0"/>
              <a:t>Contexte local</a:t>
            </a:r>
          </a:p>
        </p:txBody>
      </p:sp>
      <p:sp>
        <p:nvSpPr>
          <p:cNvPr id="70" name="ZoneTexte 69">
            <a:hlinkClick r:id="rId13" action="ppaction://hlinksldjump" tooltip="Les enseignements facultatifs"/>
          </p:cNvPr>
          <p:cNvSpPr txBox="1"/>
          <p:nvPr userDrawn="1"/>
        </p:nvSpPr>
        <p:spPr>
          <a:xfrm>
            <a:off x="71760" y="3739960"/>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 facultatif </a:t>
            </a:r>
            <a:r>
              <a:rPr lang="fr-FR" sz="1000" i="1" dirty="0"/>
              <a:t>(option CCF)</a:t>
            </a:r>
            <a:endParaRPr lang="fr-FR" sz="1200" i="1" dirty="0"/>
          </a:p>
        </p:txBody>
      </p:sp>
      <p:sp>
        <p:nvSpPr>
          <p:cNvPr id="71" name="ZoneTexte 70">
            <a:hlinkClick r:id="rId14" action="ppaction://hlinksldjump" tooltip="Les enseignements d'exploration et de complément"/>
          </p:cNvPr>
          <p:cNvSpPr txBox="1"/>
          <p:nvPr userDrawn="1"/>
        </p:nvSpPr>
        <p:spPr>
          <a:xfrm>
            <a:off x="71760" y="4267072"/>
            <a:ext cx="1575895" cy="646331"/>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Enseignements d’exploration et de complément</a:t>
            </a:r>
            <a:endParaRPr lang="fr-FR" sz="1200" i="1" dirty="0"/>
          </a:p>
        </p:txBody>
      </p:sp>
    </p:spTree>
    <p:extLst>
      <p:ext uri="{BB962C8B-B14F-4D97-AF65-F5344CB8AC3E}">
        <p14:creationId xmlns:p14="http://schemas.microsoft.com/office/powerpoint/2010/main" val="3783400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enu Sommaire Contexte local">
    <p:bg>
      <p:bgPr>
        <a:solidFill>
          <a:srgbClr val="BCD6EE">
            <a:alpha val="10000"/>
          </a:srgb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233160"/>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30608"/>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5" name="ZoneTexte 4"/>
          <p:cNvSpPr txBox="1"/>
          <p:nvPr userDrawn="1"/>
        </p:nvSpPr>
        <p:spPr>
          <a:xfrm>
            <a:off x="1917312" y="184029"/>
            <a:ext cx="9640110" cy="584775"/>
          </a:xfrm>
          <a:prstGeom prst="rect">
            <a:avLst/>
          </a:prstGeom>
          <a:noFill/>
        </p:spPr>
        <p:txBody>
          <a:bodyPr wrap="square" rtlCol="0">
            <a:spAutoFit/>
          </a:bodyPr>
          <a:lstStyle/>
          <a:p>
            <a:r>
              <a:rPr lang="fr-FR" sz="3200" b="0" i="0" dirty="0">
                <a:latin typeface="+mj-lt"/>
              </a:rPr>
              <a:t>CONCEVOIR : Le contexte local</a:t>
            </a:r>
          </a:p>
        </p:txBody>
      </p:sp>
      <p:sp>
        <p:nvSpPr>
          <p:cNvPr id="26" name="ZoneTexte 25">
            <a:hlinkClick r:id="rId2" action="ppaction://hlinksldjump"/>
          </p:cNvPr>
          <p:cNvSpPr txBox="1"/>
          <p:nvPr userDrawn="1"/>
        </p:nvSpPr>
        <p:spPr>
          <a:xfrm>
            <a:off x="3339811" y="2391102"/>
            <a:ext cx="7992911"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2800" b="0" i="0" dirty="0">
                <a:latin typeface="+mj-lt"/>
              </a:rPr>
              <a:t>Choix et cohérence des projets</a:t>
            </a:r>
          </a:p>
        </p:txBody>
      </p:sp>
      <p:sp>
        <p:nvSpPr>
          <p:cNvPr id="2" name="ZoneTexte 1"/>
          <p:cNvSpPr txBox="1"/>
          <p:nvPr userDrawn="1"/>
        </p:nvSpPr>
        <p:spPr>
          <a:xfrm>
            <a:off x="5171250" y="2182673"/>
            <a:ext cx="4330032" cy="261610"/>
          </a:xfrm>
          <a:prstGeom prst="rect">
            <a:avLst/>
          </a:prstGeom>
          <a:noFill/>
        </p:spPr>
        <p:txBody>
          <a:bodyPr wrap="none" rtlCol="0">
            <a:spAutoFit/>
          </a:bodyPr>
          <a:lstStyle/>
          <a:p>
            <a:r>
              <a:rPr lang="fr-FR" sz="1100" i="1" dirty="0">
                <a:solidFill>
                  <a:srgbClr val="C00000"/>
                </a:solidFill>
              </a:rPr>
              <a:t>Cliquez sur le bouton suivant pour afficher la première page à compléter</a:t>
            </a:r>
          </a:p>
        </p:txBody>
      </p:sp>
      <p:sp>
        <p:nvSpPr>
          <p:cNvPr id="21" name="ZoneTexte 20">
            <a:hlinkClick r:id="rId3" action="ppaction://hlinksldjump" tooltip="Présentation"/>
          </p:cNvPr>
          <p:cNvSpPr txBox="1"/>
          <p:nvPr userDrawn="1"/>
        </p:nvSpPr>
        <p:spPr>
          <a:xfrm>
            <a:off x="79160" y="1469823"/>
            <a:ext cx="1575888"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200" b="0" i="0" dirty="0">
                <a:latin typeface="Arial" panose="020B0604020202020204" pitchFamily="34" charset="0"/>
                <a:cs typeface="Arial" panose="020B0604020202020204" pitchFamily="34" charset="0"/>
              </a:rPr>
              <a:t>Présentation générale</a:t>
            </a:r>
            <a:endParaRPr lang="fr-FR" sz="1400" b="0" i="0" dirty="0">
              <a:latin typeface="Arial" panose="020B0604020202020204" pitchFamily="34" charset="0"/>
              <a:cs typeface="Arial" panose="020B0604020202020204" pitchFamily="34" charset="0"/>
            </a:endParaRPr>
          </a:p>
        </p:txBody>
      </p:sp>
      <p:sp>
        <p:nvSpPr>
          <p:cNvPr id="22" name="ZoneTexte 21">
            <a:hlinkClick r:id="rId4" action="ppaction://hlinksldjump" tooltip="Le parcours de formation"/>
          </p:cNvPr>
          <p:cNvSpPr txBox="1"/>
          <p:nvPr userDrawn="1"/>
        </p:nvSpPr>
        <p:spPr>
          <a:xfrm>
            <a:off x="71760" y="2341173"/>
            <a:ext cx="1575897"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Parcours de formation</a:t>
            </a:r>
          </a:p>
        </p:txBody>
      </p:sp>
      <p:sp>
        <p:nvSpPr>
          <p:cNvPr id="27" name="ZoneTexte 26">
            <a:hlinkClick r:id="rId5" action="ppaction://hlinksldjump" tooltip="Les référentiels d'évaluation"/>
          </p:cNvPr>
          <p:cNvSpPr txBox="1"/>
          <p:nvPr userDrawn="1"/>
        </p:nvSpPr>
        <p:spPr>
          <a:xfrm>
            <a:off x="71760" y="2869783"/>
            <a:ext cx="1575894"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Référentiels d’évaluation</a:t>
            </a:r>
          </a:p>
        </p:txBody>
      </p:sp>
      <p:sp>
        <p:nvSpPr>
          <p:cNvPr id="29" name="ZoneTexte 28">
            <a:hlinkClick r:id="rId6" action="ppaction://hlinksldjump" tooltip="Le projet d'AS"/>
          </p:cNvPr>
          <p:cNvSpPr txBox="1"/>
          <p:nvPr userDrawn="1"/>
        </p:nvSpPr>
        <p:spPr>
          <a:xfrm>
            <a:off x="79154" y="3397514"/>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Projet AS</a:t>
            </a:r>
          </a:p>
        </p:txBody>
      </p:sp>
      <p:sp>
        <p:nvSpPr>
          <p:cNvPr id="31" name="ZoneTexte 30">
            <a:hlinkClick r:id="rId7" action="ppaction://hlinksldjump" tooltip="Grille d'auto-analyse des projets"/>
          </p:cNvPr>
          <p:cNvSpPr txBox="1"/>
          <p:nvPr userDrawn="1"/>
        </p:nvSpPr>
        <p:spPr>
          <a:xfrm>
            <a:off x="88821" y="5506581"/>
            <a:ext cx="1575895"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Grille d’auto-analyse</a:t>
            </a:r>
          </a:p>
        </p:txBody>
      </p:sp>
      <p:sp>
        <p:nvSpPr>
          <p:cNvPr id="37" name="ZoneTexte 36">
            <a:hlinkClick r:id="rId8" action="ppaction://hlinksldjump" tooltip="Annexe(s)"/>
          </p:cNvPr>
          <p:cNvSpPr txBox="1"/>
          <p:nvPr userDrawn="1"/>
        </p:nvSpPr>
        <p:spPr>
          <a:xfrm>
            <a:off x="88820" y="5849027"/>
            <a:ext cx="1575896"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Annexe(s)</a:t>
            </a:r>
          </a:p>
        </p:txBody>
      </p:sp>
      <p:sp>
        <p:nvSpPr>
          <p:cNvPr id="38" name="ZoneTexte 37">
            <a:hlinkClick r:id="rId9" action="ppaction://hlinksldjump" tooltip="Les espaces d'enseignement complémentaires"/>
          </p:cNvPr>
          <p:cNvSpPr txBox="1"/>
          <p:nvPr userDrawn="1"/>
        </p:nvSpPr>
        <p:spPr>
          <a:xfrm>
            <a:off x="85098" y="4979469"/>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 espaces d’enseignements</a:t>
            </a:r>
          </a:p>
        </p:txBody>
      </p:sp>
      <p:sp>
        <p:nvSpPr>
          <p:cNvPr id="39" name="Bouton d’action : accueil 38">
            <a:hlinkClick r:id="" action="ppaction://hlinkshowjump?jump=firstslide" highlightClick="1"/>
          </p:cNvPr>
          <p:cNvSpPr/>
          <p:nvPr userDrawn="1"/>
        </p:nvSpPr>
        <p:spPr>
          <a:xfrm>
            <a:off x="739302" y="1098027"/>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ZoneTexte 39"/>
          <p:cNvSpPr txBox="1"/>
          <p:nvPr userDrawn="1"/>
        </p:nvSpPr>
        <p:spPr>
          <a:xfrm>
            <a:off x="79154" y="1997177"/>
            <a:ext cx="1656000" cy="276999"/>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Contexte local</a:t>
            </a:r>
          </a:p>
        </p:txBody>
      </p:sp>
      <p:sp>
        <p:nvSpPr>
          <p:cNvPr id="43" name="ZoneTexte 42">
            <a:hlinkClick r:id="rId10" action="ppaction://hlinksldjump" tooltip="Les enseignements facultatifs"/>
          </p:cNvPr>
          <p:cNvSpPr txBox="1"/>
          <p:nvPr userDrawn="1"/>
        </p:nvSpPr>
        <p:spPr>
          <a:xfrm>
            <a:off x="79154" y="3739960"/>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 facultatif </a:t>
            </a:r>
            <a:r>
              <a:rPr lang="fr-FR" sz="1000" i="1" dirty="0"/>
              <a:t>(option CCF)</a:t>
            </a:r>
            <a:endParaRPr lang="fr-FR" sz="1200" i="1" dirty="0"/>
          </a:p>
        </p:txBody>
      </p:sp>
      <p:sp>
        <p:nvSpPr>
          <p:cNvPr id="44" name="ZoneTexte 43">
            <a:hlinkClick r:id="rId11" action="ppaction://hlinksldjump" tooltip="Les enseignements d'exploration et de complément"/>
          </p:cNvPr>
          <p:cNvSpPr txBox="1"/>
          <p:nvPr userDrawn="1"/>
        </p:nvSpPr>
        <p:spPr>
          <a:xfrm>
            <a:off x="85097" y="4267072"/>
            <a:ext cx="1575895" cy="646331"/>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Enseignements d’exploration et de complément</a:t>
            </a:r>
            <a:endParaRPr lang="fr-FR" sz="1200" i="1" dirty="0"/>
          </a:p>
        </p:txBody>
      </p:sp>
    </p:spTree>
    <p:extLst>
      <p:ext uri="{BB962C8B-B14F-4D97-AF65-F5344CB8AC3E}">
        <p14:creationId xmlns:p14="http://schemas.microsoft.com/office/powerpoint/2010/main" val="39376301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Menu v2 Partie 1 Contexte local">
    <p:bg>
      <p:bgPr>
        <a:solidFill>
          <a:srgbClr val="BCD6EE">
            <a:alpha val="10000"/>
          </a:srgb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23538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5" name="ZoneTexte 4"/>
          <p:cNvSpPr txBox="1"/>
          <p:nvPr userDrawn="1"/>
        </p:nvSpPr>
        <p:spPr>
          <a:xfrm>
            <a:off x="1917312" y="184029"/>
            <a:ext cx="9640110" cy="584775"/>
          </a:xfrm>
          <a:prstGeom prst="rect">
            <a:avLst/>
          </a:prstGeom>
          <a:noFill/>
        </p:spPr>
        <p:txBody>
          <a:bodyPr wrap="square" rtlCol="0">
            <a:spAutoFit/>
          </a:bodyPr>
          <a:lstStyle/>
          <a:p>
            <a:r>
              <a:rPr lang="fr-FR" sz="3200" b="0" i="0" dirty="0">
                <a:latin typeface="+mj-lt"/>
              </a:rPr>
              <a:t>CONCEVOIR : ressources et contraintes</a:t>
            </a:r>
          </a:p>
        </p:txBody>
      </p:sp>
      <p:sp>
        <p:nvSpPr>
          <p:cNvPr id="23" name="ZoneTexte 22">
            <a:hlinkClick r:id="rId2" action="ppaction://hlinksldjump" tooltip="Exemple"/>
          </p:cNvPr>
          <p:cNvSpPr txBox="1"/>
          <p:nvPr userDrawn="1"/>
        </p:nvSpPr>
        <p:spPr>
          <a:xfrm>
            <a:off x="9893312" y="715556"/>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 en annexe</a:t>
            </a:r>
          </a:p>
        </p:txBody>
      </p:sp>
      <p:sp>
        <p:nvSpPr>
          <p:cNvPr id="25" name="Espace réservé du contenu 5"/>
          <p:cNvSpPr>
            <a:spLocks noGrp="1"/>
          </p:cNvSpPr>
          <p:nvPr>
            <p:ph sz="quarter" idx="13"/>
          </p:nvPr>
        </p:nvSpPr>
        <p:spPr>
          <a:xfrm>
            <a:off x="2092122" y="1109272"/>
            <a:ext cx="9465300"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2" name="Bouton d’action : accueil 21">
            <a:hlinkClick r:id="" action="ppaction://hlinkshowjump?jump=firstslide" highlightClick="1"/>
          </p:cNvPr>
          <p:cNvSpPr/>
          <p:nvPr userDrawn="1"/>
        </p:nvSpPr>
        <p:spPr>
          <a:xfrm>
            <a:off x="739302" y="1138132"/>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p:cNvSpPr txBox="1"/>
          <p:nvPr userDrawn="1"/>
        </p:nvSpPr>
        <p:spPr>
          <a:xfrm>
            <a:off x="68400" y="1757567"/>
            <a:ext cx="1656000" cy="276999"/>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Contexte local</a:t>
            </a:r>
          </a:p>
        </p:txBody>
      </p:sp>
      <p:sp>
        <p:nvSpPr>
          <p:cNvPr id="36" name="ZoneTexte 35">
            <a:hlinkClick r:id="rId3" action="ppaction://hlinksldjump" tooltip="Retour"/>
          </p:cNvPr>
          <p:cNvSpPr txBox="1"/>
          <p:nvPr userDrawn="1"/>
        </p:nvSpPr>
        <p:spPr>
          <a:xfrm>
            <a:off x="68400" y="5296589"/>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sp>
        <p:nvSpPr>
          <p:cNvPr id="16" name="ZoneTexte 15"/>
          <p:cNvSpPr txBox="1"/>
          <p:nvPr userDrawn="1"/>
        </p:nvSpPr>
        <p:spPr>
          <a:xfrm>
            <a:off x="194552" y="2447016"/>
            <a:ext cx="1507787" cy="738664"/>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Nos ressources et contraintes</a:t>
            </a:r>
          </a:p>
        </p:txBody>
      </p:sp>
      <p:sp>
        <p:nvSpPr>
          <p:cNvPr id="18" name="ZoneTexte 17">
            <a:hlinkClick r:id="rId4" action="ppaction://hlinksldjump"/>
          </p:cNvPr>
          <p:cNvSpPr txBox="1"/>
          <p:nvPr userDrawn="1"/>
        </p:nvSpPr>
        <p:spPr>
          <a:xfrm>
            <a:off x="194552" y="3277403"/>
            <a:ext cx="1507787" cy="30777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Nos choix</a:t>
            </a:r>
          </a:p>
        </p:txBody>
      </p:sp>
    </p:spTree>
    <p:extLst>
      <p:ext uri="{BB962C8B-B14F-4D97-AF65-F5344CB8AC3E}">
        <p14:creationId xmlns:p14="http://schemas.microsoft.com/office/powerpoint/2010/main" val="42493338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enu v2 Partie 2 Contexte local">
    <p:bg>
      <p:bgPr>
        <a:solidFill>
          <a:srgbClr val="BCD6EE">
            <a:alpha val="10000"/>
          </a:srgb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23538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955800" y="700870"/>
            <a:ext cx="9398539" cy="369332"/>
          </a:xfrm>
          <a:prstGeom prst="rect">
            <a:avLst/>
          </a:prstGeom>
          <a:noFill/>
        </p:spPr>
        <p:txBody>
          <a:bodyPr wrap="square" rtlCol="0">
            <a:spAutoFit/>
          </a:bodyPr>
          <a:lstStyle/>
          <a:p>
            <a:r>
              <a:rPr lang="fr-FR" b="0" i="0" dirty="0">
                <a:latin typeface="+mj-lt"/>
              </a:rPr>
              <a:t>Choix et cohérence des projets</a:t>
            </a:r>
          </a:p>
        </p:txBody>
      </p:sp>
      <p:sp>
        <p:nvSpPr>
          <p:cNvPr id="5" name="ZoneTexte 4"/>
          <p:cNvSpPr txBox="1"/>
          <p:nvPr userDrawn="1"/>
        </p:nvSpPr>
        <p:spPr>
          <a:xfrm>
            <a:off x="1917312" y="184029"/>
            <a:ext cx="9640110" cy="584775"/>
          </a:xfrm>
          <a:prstGeom prst="rect">
            <a:avLst/>
          </a:prstGeom>
          <a:noFill/>
        </p:spPr>
        <p:txBody>
          <a:bodyPr wrap="square" rtlCol="0">
            <a:spAutoFit/>
          </a:bodyPr>
          <a:lstStyle/>
          <a:p>
            <a:r>
              <a:rPr lang="fr-FR" sz="3200" b="0" i="0" dirty="0">
                <a:latin typeface="+mj-lt"/>
              </a:rPr>
              <a:t>CONCEVOIR : Le contexte local (nos choix prioritaires)</a:t>
            </a:r>
          </a:p>
        </p:txBody>
      </p:sp>
      <p:sp>
        <p:nvSpPr>
          <p:cNvPr id="23" name="ZoneTexte 22">
            <a:hlinkClick r:id="rId2" action="ppaction://hlinksldjump" tooltip="Exemple"/>
          </p:cNvPr>
          <p:cNvSpPr txBox="1"/>
          <p:nvPr userDrawn="1"/>
        </p:nvSpPr>
        <p:spPr>
          <a:xfrm>
            <a:off x="9893312" y="715556"/>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 en annexe</a:t>
            </a:r>
          </a:p>
        </p:txBody>
      </p:sp>
      <p:sp>
        <p:nvSpPr>
          <p:cNvPr id="25" name="Espace réservé du contenu 5"/>
          <p:cNvSpPr>
            <a:spLocks noGrp="1"/>
          </p:cNvSpPr>
          <p:nvPr>
            <p:ph sz="quarter" idx="13"/>
          </p:nvPr>
        </p:nvSpPr>
        <p:spPr>
          <a:xfrm>
            <a:off x="2092122" y="1109272"/>
            <a:ext cx="9465300"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2" name="Bouton d’action : accueil 21">
            <a:hlinkClick r:id="" action="ppaction://hlinkshowjump?jump=firstslide" highlightClick="1"/>
          </p:cNvPr>
          <p:cNvSpPr/>
          <p:nvPr userDrawn="1"/>
        </p:nvSpPr>
        <p:spPr>
          <a:xfrm>
            <a:off x="739302" y="1138132"/>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p:cNvSpPr txBox="1"/>
          <p:nvPr userDrawn="1"/>
        </p:nvSpPr>
        <p:spPr>
          <a:xfrm>
            <a:off x="68400" y="1757567"/>
            <a:ext cx="1656000" cy="276999"/>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Contexte local</a:t>
            </a:r>
          </a:p>
        </p:txBody>
      </p:sp>
      <p:sp>
        <p:nvSpPr>
          <p:cNvPr id="36" name="ZoneTexte 35">
            <a:hlinkClick r:id="rId3" action="ppaction://hlinksldjump" tooltip="Retour"/>
          </p:cNvPr>
          <p:cNvSpPr txBox="1"/>
          <p:nvPr userDrawn="1"/>
        </p:nvSpPr>
        <p:spPr>
          <a:xfrm>
            <a:off x="68400" y="5296589"/>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sp>
        <p:nvSpPr>
          <p:cNvPr id="16" name="ZoneTexte 15">
            <a:hlinkClick r:id="rId4" action="ppaction://hlinksldjump"/>
          </p:cNvPr>
          <p:cNvSpPr txBox="1"/>
          <p:nvPr userDrawn="1"/>
        </p:nvSpPr>
        <p:spPr>
          <a:xfrm>
            <a:off x="194552" y="2554738"/>
            <a:ext cx="1507787" cy="52322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400" b="0" i="0">
                <a:latin typeface="Arial" panose="020B0604020202020204" pitchFamily="34" charset="0"/>
                <a:cs typeface="Arial" panose="020B0604020202020204" pitchFamily="34" charset="0"/>
              </a:defRPr>
            </a:lvl1pPr>
          </a:lstStyle>
          <a:p>
            <a:pPr lvl="0"/>
            <a:r>
              <a:rPr lang="fr-FR" dirty="0"/>
              <a:t>Nos ressources et contraintes</a:t>
            </a:r>
          </a:p>
        </p:txBody>
      </p:sp>
      <p:sp>
        <p:nvSpPr>
          <p:cNvPr id="18" name="ZoneTexte 17"/>
          <p:cNvSpPr txBox="1"/>
          <p:nvPr userDrawn="1"/>
        </p:nvSpPr>
        <p:spPr>
          <a:xfrm>
            <a:off x="194552" y="3172207"/>
            <a:ext cx="1507787" cy="307777"/>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Nos choix</a:t>
            </a:r>
          </a:p>
        </p:txBody>
      </p:sp>
    </p:spTree>
    <p:extLst>
      <p:ext uri="{BB962C8B-B14F-4D97-AF65-F5344CB8AC3E}">
        <p14:creationId xmlns:p14="http://schemas.microsoft.com/office/powerpoint/2010/main" val="29414454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enu parcours formation">
    <p:bg>
      <p:bgPr>
        <a:solidFill>
          <a:srgbClr val="B4E686">
            <a:alpha val="10000"/>
          </a:srgb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248206"/>
            <a:ext cx="1575888" cy="180000"/>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53478"/>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6" name="ZoneTexte 15">
            <a:hlinkClick r:id="rId2" action="ppaction://hlinksldjump"/>
          </p:cNvPr>
          <p:cNvSpPr txBox="1"/>
          <p:nvPr userDrawn="1"/>
        </p:nvSpPr>
        <p:spPr>
          <a:xfrm>
            <a:off x="3339812" y="2417021"/>
            <a:ext cx="6588886"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400" b="0" i="0" dirty="0">
                <a:latin typeface="+mj-lt"/>
              </a:rPr>
              <a:t>2. Planification des CMS</a:t>
            </a:r>
          </a:p>
        </p:txBody>
      </p:sp>
      <p:sp>
        <p:nvSpPr>
          <p:cNvPr id="21" name="ZoneTexte 20"/>
          <p:cNvSpPr txBox="1"/>
          <p:nvPr userDrawn="1"/>
        </p:nvSpPr>
        <p:spPr>
          <a:xfrm>
            <a:off x="1964987" y="272374"/>
            <a:ext cx="9844392" cy="646331"/>
          </a:xfrm>
          <a:prstGeom prst="rect">
            <a:avLst/>
          </a:prstGeom>
          <a:noFill/>
        </p:spPr>
        <p:txBody>
          <a:bodyPr wrap="square" rtlCol="0">
            <a:spAutoFit/>
          </a:bodyPr>
          <a:lstStyle/>
          <a:p>
            <a:r>
              <a:rPr lang="fr-FR" sz="3600" b="0" i="0" dirty="0">
                <a:latin typeface="+mj-lt"/>
              </a:rPr>
              <a:t>TRANSFORMER : Parcours de formation</a:t>
            </a:r>
          </a:p>
        </p:txBody>
      </p:sp>
      <p:cxnSp>
        <p:nvCxnSpPr>
          <p:cNvPr id="24" name="Connecteur droit 23"/>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5" name="ZoneTexte 24">
            <a:hlinkClick r:id="rId3" action="ppaction://hlinksldjump"/>
          </p:cNvPr>
          <p:cNvSpPr txBox="1"/>
          <p:nvPr userDrawn="1"/>
        </p:nvSpPr>
        <p:spPr>
          <a:xfrm>
            <a:off x="3339812" y="3825719"/>
            <a:ext cx="6588886"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400" b="0" i="0" dirty="0">
                <a:latin typeface="+mj-lt"/>
              </a:rPr>
              <a:t>4. Contribution aux parcours éducatifs</a:t>
            </a:r>
          </a:p>
        </p:txBody>
      </p:sp>
      <p:sp>
        <p:nvSpPr>
          <p:cNvPr id="31" name="ZoneTexte 30"/>
          <p:cNvSpPr txBox="1"/>
          <p:nvPr userDrawn="1"/>
        </p:nvSpPr>
        <p:spPr>
          <a:xfrm>
            <a:off x="71760" y="2339487"/>
            <a:ext cx="1656000" cy="461665"/>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Parcours de formation</a:t>
            </a:r>
          </a:p>
        </p:txBody>
      </p:sp>
      <p:sp>
        <p:nvSpPr>
          <p:cNvPr id="22" name="ZoneTexte 21">
            <a:hlinkClick r:id="rId4" action="ppaction://hlinksldjump"/>
          </p:cNvPr>
          <p:cNvSpPr txBox="1"/>
          <p:nvPr userDrawn="1"/>
        </p:nvSpPr>
        <p:spPr>
          <a:xfrm>
            <a:off x="3339812" y="3121370"/>
            <a:ext cx="6588886"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400" b="0" i="0" dirty="0">
                <a:latin typeface="+mj-lt"/>
              </a:rPr>
              <a:t>3. Planification des APSA/CP</a:t>
            </a:r>
          </a:p>
        </p:txBody>
      </p:sp>
      <p:sp>
        <p:nvSpPr>
          <p:cNvPr id="23" name="ZoneTexte 22">
            <a:hlinkClick r:id="rId5" action="ppaction://hlinksldjump" tooltip="Présentation"/>
          </p:cNvPr>
          <p:cNvSpPr txBox="1"/>
          <p:nvPr userDrawn="1"/>
        </p:nvSpPr>
        <p:spPr>
          <a:xfrm>
            <a:off x="71760" y="1469823"/>
            <a:ext cx="1575888"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200" b="0" i="0" dirty="0">
                <a:latin typeface="Arial" panose="020B0604020202020204" pitchFamily="34" charset="0"/>
                <a:cs typeface="Arial" panose="020B0604020202020204" pitchFamily="34" charset="0"/>
              </a:rPr>
              <a:t>Présentation générale</a:t>
            </a:r>
            <a:endParaRPr lang="fr-FR" sz="1400" b="0" i="0" dirty="0">
              <a:latin typeface="Arial" panose="020B0604020202020204" pitchFamily="34" charset="0"/>
              <a:cs typeface="Arial" panose="020B0604020202020204" pitchFamily="34" charset="0"/>
            </a:endParaRPr>
          </a:p>
        </p:txBody>
      </p:sp>
      <p:sp>
        <p:nvSpPr>
          <p:cNvPr id="28" name="ZoneTexte 27">
            <a:hlinkClick r:id="rId6" action="ppaction://hlinksldjump" tooltip="Les référentiels d'évaluation"/>
          </p:cNvPr>
          <p:cNvSpPr txBox="1"/>
          <p:nvPr userDrawn="1"/>
        </p:nvSpPr>
        <p:spPr>
          <a:xfrm>
            <a:off x="71760" y="2869783"/>
            <a:ext cx="1575894"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Référentiels d’évaluation</a:t>
            </a:r>
          </a:p>
        </p:txBody>
      </p:sp>
      <p:sp>
        <p:nvSpPr>
          <p:cNvPr id="29" name="ZoneTexte 28">
            <a:hlinkClick r:id="rId7" action="ppaction://hlinksldjump" tooltip="Le projet d'AS"/>
          </p:cNvPr>
          <p:cNvSpPr txBox="1"/>
          <p:nvPr userDrawn="1"/>
        </p:nvSpPr>
        <p:spPr>
          <a:xfrm>
            <a:off x="71760" y="3397514"/>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Projet AS</a:t>
            </a:r>
          </a:p>
        </p:txBody>
      </p:sp>
      <p:sp>
        <p:nvSpPr>
          <p:cNvPr id="30" name="ZoneTexte 29">
            <a:hlinkClick r:id="rId8" action="ppaction://hlinksldjump" tooltip="Grille d'auto-analyse des projets"/>
          </p:cNvPr>
          <p:cNvSpPr txBox="1"/>
          <p:nvPr userDrawn="1"/>
        </p:nvSpPr>
        <p:spPr>
          <a:xfrm>
            <a:off x="71760" y="5506581"/>
            <a:ext cx="1575895"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Grille d’auto-analyse</a:t>
            </a:r>
          </a:p>
        </p:txBody>
      </p:sp>
      <p:sp>
        <p:nvSpPr>
          <p:cNvPr id="41" name="ZoneTexte 40">
            <a:hlinkClick r:id="rId9" action="ppaction://hlinksldjump" tooltip="Annexe(s)"/>
          </p:cNvPr>
          <p:cNvSpPr txBox="1"/>
          <p:nvPr userDrawn="1"/>
        </p:nvSpPr>
        <p:spPr>
          <a:xfrm>
            <a:off x="71760" y="5849027"/>
            <a:ext cx="1575896"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Annexe(s)</a:t>
            </a:r>
          </a:p>
        </p:txBody>
      </p:sp>
      <p:sp>
        <p:nvSpPr>
          <p:cNvPr id="42" name="ZoneTexte 41">
            <a:hlinkClick r:id="rId10" action="ppaction://hlinksldjump" tooltip="Les espaces d'enseignement complémentaires"/>
          </p:cNvPr>
          <p:cNvSpPr txBox="1"/>
          <p:nvPr userDrawn="1"/>
        </p:nvSpPr>
        <p:spPr>
          <a:xfrm>
            <a:off x="71760" y="4979469"/>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 espaces d’enseignements</a:t>
            </a:r>
          </a:p>
        </p:txBody>
      </p:sp>
      <p:sp>
        <p:nvSpPr>
          <p:cNvPr id="43" name="Bouton d’action : accueil 42">
            <a:hlinkClick r:id="" action="ppaction://hlinkshowjump?jump=firstslide" highlightClick="1"/>
          </p:cNvPr>
          <p:cNvSpPr/>
          <p:nvPr userDrawn="1"/>
        </p:nvSpPr>
        <p:spPr>
          <a:xfrm>
            <a:off x="739302" y="1098027"/>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ZoneTexte 43">
            <a:hlinkClick r:id="rId11" action="ppaction://hlinksldjump" tooltip="Le contexte local"/>
          </p:cNvPr>
          <p:cNvSpPr txBox="1"/>
          <p:nvPr userDrawn="1"/>
        </p:nvSpPr>
        <p:spPr>
          <a:xfrm>
            <a:off x="71760" y="1997177"/>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200" dirty="0"/>
              <a:t>Contexte local</a:t>
            </a:r>
          </a:p>
        </p:txBody>
      </p:sp>
      <p:sp>
        <p:nvSpPr>
          <p:cNvPr id="47" name="ZoneTexte 46">
            <a:hlinkClick r:id="rId12" action="ppaction://hlinksldjump" tooltip="Les enseignements facultatifs"/>
          </p:cNvPr>
          <p:cNvSpPr txBox="1"/>
          <p:nvPr userDrawn="1"/>
        </p:nvSpPr>
        <p:spPr>
          <a:xfrm>
            <a:off x="71760" y="3739960"/>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 facultatif </a:t>
            </a:r>
            <a:r>
              <a:rPr lang="fr-FR" sz="1000" i="1" dirty="0"/>
              <a:t>(option CCF)</a:t>
            </a:r>
            <a:endParaRPr lang="fr-FR" sz="1200" i="1" dirty="0"/>
          </a:p>
        </p:txBody>
      </p:sp>
      <p:sp>
        <p:nvSpPr>
          <p:cNvPr id="48" name="ZoneTexte 47">
            <a:hlinkClick r:id="rId13" action="ppaction://hlinksldjump" tooltip="Les enseignements d'exploration et de complément"/>
          </p:cNvPr>
          <p:cNvSpPr txBox="1"/>
          <p:nvPr userDrawn="1"/>
        </p:nvSpPr>
        <p:spPr>
          <a:xfrm>
            <a:off x="71760" y="4267072"/>
            <a:ext cx="1575895" cy="646331"/>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Enseignements d’exploration et de complément</a:t>
            </a:r>
            <a:endParaRPr lang="fr-FR" sz="1200" i="1" dirty="0"/>
          </a:p>
        </p:txBody>
      </p:sp>
      <p:sp>
        <p:nvSpPr>
          <p:cNvPr id="26" name="ZoneTexte 25">
            <a:hlinkClick r:id="rId14" action="ppaction://hlinksldjump"/>
          </p:cNvPr>
          <p:cNvSpPr txBox="1"/>
          <p:nvPr userDrawn="1"/>
        </p:nvSpPr>
        <p:spPr>
          <a:xfrm>
            <a:off x="3339812" y="1712672"/>
            <a:ext cx="6588886"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400" b="0" i="0" dirty="0">
                <a:latin typeface="+mj-lt"/>
              </a:rPr>
              <a:t>1. Caractéristiques de nos élèves</a:t>
            </a:r>
          </a:p>
        </p:txBody>
      </p:sp>
    </p:spTree>
    <p:extLst>
      <p:ext uri="{BB962C8B-B14F-4D97-AF65-F5344CB8AC3E}">
        <p14:creationId xmlns:p14="http://schemas.microsoft.com/office/powerpoint/2010/main" val="2259731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S Menu Eleves">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9413"/>
            <a:ext cx="1575888" cy="180000"/>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0" name="ZoneTexte 9"/>
          <p:cNvSpPr txBox="1"/>
          <p:nvPr userDrawn="1"/>
        </p:nvSpPr>
        <p:spPr>
          <a:xfrm>
            <a:off x="68400" y="1665234"/>
            <a:ext cx="1656000" cy="461665"/>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Parcours de formation</a:t>
            </a:r>
          </a:p>
        </p:txBody>
      </p:sp>
      <p:sp>
        <p:nvSpPr>
          <p:cNvPr id="14" name="ZoneTexte 13">
            <a:hlinkClick r:id="rId2" action="ppaction://hlinksldjump" tooltip="Retour"/>
          </p:cNvPr>
          <p:cNvSpPr txBox="1"/>
          <p:nvPr userDrawn="1"/>
        </p:nvSpPr>
        <p:spPr>
          <a:xfrm>
            <a:off x="68400" y="5297231"/>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5" name="ZoneTexte 4"/>
          <p:cNvSpPr txBox="1"/>
          <p:nvPr userDrawn="1"/>
        </p:nvSpPr>
        <p:spPr>
          <a:xfrm>
            <a:off x="1964987" y="272374"/>
            <a:ext cx="9844392" cy="646331"/>
          </a:xfrm>
          <a:prstGeom prst="rect">
            <a:avLst/>
          </a:prstGeom>
          <a:noFill/>
        </p:spPr>
        <p:txBody>
          <a:bodyPr wrap="square" rtlCol="0">
            <a:spAutoFit/>
          </a:bodyPr>
          <a:lstStyle/>
          <a:p>
            <a:r>
              <a:rPr lang="fr-FR" sz="3600" b="0" i="0" kern="1200" dirty="0">
                <a:solidFill>
                  <a:schemeClr val="tx1"/>
                </a:solidFill>
                <a:latin typeface="+mj-lt"/>
                <a:ea typeface="+mn-ea"/>
                <a:cs typeface="+mn-cs"/>
              </a:rPr>
              <a:t>TRANSFORMER : </a:t>
            </a:r>
            <a:r>
              <a:rPr lang="fr-FR" sz="3600" b="0" i="0" dirty="0">
                <a:latin typeface="+mj-lt"/>
              </a:rPr>
              <a:t>Parcours de formation</a:t>
            </a:r>
          </a:p>
        </p:txBody>
      </p:sp>
      <p:sp>
        <p:nvSpPr>
          <p:cNvPr id="7" name="ZoneTexte 6"/>
          <p:cNvSpPr txBox="1"/>
          <p:nvPr userDrawn="1"/>
        </p:nvSpPr>
        <p:spPr>
          <a:xfrm>
            <a:off x="1964987" y="918705"/>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Caractéristiques de nos élèves</a:t>
            </a:r>
            <a:endParaRPr lang="fr-FR" b="0" i="0" dirty="0">
              <a:latin typeface="+mj-lt"/>
            </a:endParaRPr>
          </a:p>
        </p:txBody>
      </p:sp>
      <p:sp>
        <p:nvSpPr>
          <p:cNvPr id="19" name="Bouton d’action : vide 18">
            <a:hlinkClick r:id="" action="ppaction://hlinkshowjump?jump=endshow" highlightClick="1"/>
          </p:cNvPr>
          <p:cNvSpPr/>
          <p:nvPr userDrawn="1"/>
        </p:nvSpPr>
        <p:spPr>
          <a:xfrm>
            <a:off x="57760" y="5701222"/>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0" name="Bouton d’action : accueil 19">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1" name="Connecteur droit 20"/>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3" name="ZoneTexte 22">
            <a:hlinkClick r:id="rId3" action="ppaction://hlinksldjump"/>
          </p:cNvPr>
          <p:cNvSpPr txBox="1"/>
          <p:nvPr userDrawn="1"/>
        </p:nvSpPr>
        <p:spPr>
          <a:xfrm>
            <a:off x="177014" y="2888245"/>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dirty="0"/>
              <a:t>CMS</a:t>
            </a:r>
          </a:p>
        </p:txBody>
      </p:sp>
      <p:sp>
        <p:nvSpPr>
          <p:cNvPr id="26" name="ZoneTexte 25">
            <a:hlinkClick r:id="rId4" action="ppaction://hlinksldjump" tooltip="Parcours"/>
          </p:cNvPr>
          <p:cNvSpPr txBox="1"/>
          <p:nvPr userDrawn="1"/>
        </p:nvSpPr>
        <p:spPr>
          <a:xfrm>
            <a:off x="177014" y="3711493"/>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Parcours éducatifs</a:t>
            </a:r>
          </a:p>
        </p:txBody>
      </p:sp>
      <p:sp>
        <p:nvSpPr>
          <p:cNvPr id="25" name="ZoneTexte 24">
            <a:hlinkClick r:id="rId5" action="ppaction://hlinksldjump"/>
          </p:cNvPr>
          <p:cNvSpPr txBox="1"/>
          <p:nvPr userDrawn="1"/>
        </p:nvSpPr>
        <p:spPr>
          <a:xfrm>
            <a:off x="177014" y="3299869"/>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APSA/CP</a:t>
            </a:r>
          </a:p>
        </p:txBody>
      </p:sp>
      <p:sp>
        <p:nvSpPr>
          <p:cNvPr id="22" name="ZoneTexte 21"/>
          <p:cNvSpPr txBox="1"/>
          <p:nvPr userDrawn="1"/>
        </p:nvSpPr>
        <p:spPr>
          <a:xfrm>
            <a:off x="177014" y="2307344"/>
            <a:ext cx="1507787" cy="430887"/>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1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Caractéristiques de nos élèves</a:t>
            </a:r>
          </a:p>
        </p:txBody>
      </p:sp>
      <p:sp>
        <p:nvSpPr>
          <p:cNvPr id="24" name="ZoneTexte 23">
            <a:hlinkClick r:id="rId6" action="ppaction://hlinksldjump"/>
          </p:cNvPr>
          <p:cNvSpPr txBox="1"/>
          <p:nvPr userDrawn="1"/>
        </p:nvSpPr>
        <p:spPr>
          <a:xfrm>
            <a:off x="9767135" y="476757"/>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 en annexe</a:t>
            </a:r>
          </a:p>
        </p:txBody>
      </p:sp>
      <p:graphicFrame>
        <p:nvGraphicFramePr>
          <p:cNvPr id="27" name="Espace réservé du contenu 4">
            <a:extLst>
              <a:ext uri="{FF2B5EF4-FFF2-40B4-BE49-F238E27FC236}">
                <a16:creationId xmlns:a16="http://schemas.microsoft.com/office/drawing/2014/main" id="{00A55878-3AF4-44AA-BA7D-65AC4449C6B0}"/>
              </a:ext>
            </a:extLst>
          </p:cNvPr>
          <p:cNvGraphicFramePr>
            <a:graphicFrameLocks/>
          </p:cNvGraphicFramePr>
          <p:nvPr userDrawn="1">
            <p:extLst>
              <p:ext uri="{D42A27DB-BD31-4B8C-83A1-F6EECF244321}">
                <p14:modId xmlns:p14="http://schemas.microsoft.com/office/powerpoint/2010/main" val="1367281782"/>
              </p:ext>
            </p:extLst>
          </p:nvPr>
        </p:nvGraphicFramePr>
        <p:xfrm>
          <a:off x="1995488" y="1271588"/>
          <a:ext cx="10007999" cy="5340482"/>
        </p:xfrm>
        <a:graphic>
          <a:graphicData uri="http://schemas.openxmlformats.org/drawingml/2006/table">
            <a:tbl>
              <a:tblPr firstRow="1" bandRow="1">
                <a:tableStyleId>{0505E3EF-67EA-436B-97B2-0124C06EBD24}</a:tableStyleId>
              </a:tblPr>
              <a:tblGrid>
                <a:gridCol w="1049269">
                  <a:extLst>
                    <a:ext uri="{9D8B030D-6E8A-4147-A177-3AD203B41FA5}">
                      <a16:colId xmlns:a16="http://schemas.microsoft.com/office/drawing/2014/main" val="215818726"/>
                    </a:ext>
                  </a:extLst>
                </a:gridCol>
                <a:gridCol w="2192990">
                  <a:extLst>
                    <a:ext uri="{9D8B030D-6E8A-4147-A177-3AD203B41FA5}">
                      <a16:colId xmlns:a16="http://schemas.microsoft.com/office/drawing/2014/main" val="2053257888"/>
                    </a:ext>
                  </a:extLst>
                </a:gridCol>
                <a:gridCol w="2286000">
                  <a:extLst>
                    <a:ext uri="{9D8B030D-6E8A-4147-A177-3AD203B41FA5}">
                      <a16:colId xmlns:a16="http://schemas.microsoft.com/office/drawing/2014/main" val="1372489060"/>
                    </a:ext>
                  </a:extLst>
                </a:gridCol>
                <a:gridCol w="2269958">
                  <a:extLst>
                    <a:ext uri="{9D8B030D-6E8A-4147-A177-3AD203B41FA5}">
                      <a16:colId xmlns:a16="http://schemas.microsoft.com/office/drawing/2014/main" val="1717619405"/>
                    </a:ext>
                  </a:extLst>
                </a:gridCol>
                <a:gridCol w="2209782">
                  <a:extLst>
                    <a:ext uri="{9D8B030D-6E8A-4147-A177-3AD203B41FA5}">
                      <a16:colId xmlns:a16="http://schemas.microsoft.com/office/drawing/2014/main" val="731413385"/>
                    </a:ext>
                  </a:extLst>
                </a:gridCol>
              </a:tblGrid>
              <a:tr h="420485">
                <a:tc>
                  <a:txBody>
                    <a:bodyPr/>
                    <a:lstStyle/>
                    <a:p>
                      <a:endParaRPr lang="fr-FR" dirty="0"/>
                    </a:p>
                  </a:txBody>
                  <a:tcPr marL="105254" marR="10525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400" dirty="0"/>
                        <a:t>MOTRICITÉ des ÉLÈVES</a:t>
                      </a:r>
                    </a:p>
                  </a:txBody>
                  <a:tcPr marL="105254" marR="1052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dirty="0"/>
                        <a:t>CMS 1</a:t>
                      </a:r>
                    </a:p>
                  </a:txBody>
                  <a:tcPr marL="105254" marR="1052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CMS 2</a:t>
                      </a:r>
                    </a:p>
                  </a:txBody>
                  <a:tcPr marL="105254" marR="1052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CMS 3</a:t>
                      </a:r>
                    </a:p>
                  </a:txBody>
                  <a:tcPr marL="105254" marR="1052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170849"/>
                  </a:ext>
                </a:extLst>
              </a:tr>
              <a:tr h="1420778">
                <a:tc>
                  <a:txBody>
                    <a:bodyPr/>
                    <a:lstStyle/>
                    <a:p>
                      <a:endParaRPr lang="fr-FR" dirty="0"/>
                    </a:p>
                  </a:txBody>
                  <a:tcPr marL="105254" marR="10525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fr-FR" sz="1100" dirty="0"/>
                        <a:t>Education motrice de l’élève par la mobilisation de ses ressources physiologiques, cognitives, affectives…motrices : équilibre, tonicité, respiration, alignement segmentaire, coordination, dissociation, appuis… dans les 5 compétences propres de l’EPS</a:t>
                      </a:r>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S’engager lucidement dans la pratique :</a:t>
                      </a:r>
                    </a:p>
                    <a:p>
                      <a:pPr algn="l"/>
                      <a:r>
                        <a:rPr lang="fr-FR" sz="1100" dirty="0"/>
                        <a:t>se préparer à l’effort, connaître ses limites, connaître et maîtriser les risques, se préserver des traumatismes, récupérer, apprécier les effets de l’activité physique sur soi, etc.</a:t>
                      </a:r>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Respecter les règles de vie collective et assumer les différents rôles liés à l’activité :  juger, arbitrer, aider, parer, observer, apprécier, entraîner, etc.</a:t>
                      </a:r>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Savoir utiliser différentes démarches pour  apprendre à agir efficacement : observer,   identifier, analyser, apprécier les effets de  l’activité, évaluer la réussite et l’échec, concevoir des projets.</a:t>
                      </a:r>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3941149"/>
                  </a:ext>
                </a:extLst>
              </a:tr>
              <a:tr h="1162479">
                <a:tc>
                  <a:txBody>
                    <a:bodyPr/>
                    <a:lstStyle/>
                    <a:p>
                      <a:pPr algn="ctr"/>
                      <a:r>
                        <a:rPr lang="fr-FR" sz="1400" b="1" dirty="0"/>
                        <a:t>2</a:t>
                      </a:r>
                      <a:r>
                        <a:rPr lang="fr-FR" sz="1400" b="1" baseline="30000" dirty="0"/>
                        <a:t>nde</a:t>
                      </a:r>
                      <a:endParaRPr lang="fr-FR" sz="1400" b="1" dirty="0"/>
                    </a:p>
                  </a:txBody>
                  <a:tcPr marL="105254" marR="1052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1000" dirty="0"/>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1000" dirty="0"/>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1000" dirty="0"/>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1000" dirty="0"/>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99503256"/>
                  </a:ext>
                </a:extLst>
              </a:tr>
              <a:tr h="1162479">
                <a:tc>
                  <a:txBody>
                    <a:bodyPr/>
                    <a:lstStyle/>
                    <a:p>
                      <a:pPr algn="ctr"/>
                      <a:r>
                        <a:rPr lang="fr-FR" sz="1400" b="1" dirty="0"/>
                        <a:t>1</a:t>
                      </a:r>
                      <a:r>
                        <a:rPr lang="fr-FR" sz="1400" b="1" baseline="30000" dirty="0"/>
                        <a:t>ère</a:t>
                      </a:r>
                      <a:r>
                        <a:rPr lang="fr-FR" sz="1200" b="1" dirty="0"/>
                        <a:t> </a:t>
                      </a:r>
                      <a:br>
                        <a:rPr lang="fr-FR" sz="1200" b="1" dirty="0"/>
                      </a:br>
                      <a:r>
                        <a:rPr lang="fr-FR" sz="1200" b="1" dirty="0"/>
                        <a:t>et</a:t>
                      </a:r>
                      <a:br>
                        <a:rPr lang="fr-FR" sz="1200" b="1" dirty="0"/>
                      </a:br>
                      <a:r>
                        <a:rPr lang="fr-FR" sz="1200" b="1" dirty="0"/>
                        <a:t>Terminale</a:t>
                      </a:r>
                      <a:endParaRPr lang="fr-FR" sz="1200" b="1" baseline="30000" dirty="0"/>
                    </a:p>
                    <a:p>
                      <a:pPr algn="ctr"/>
                      <a:endParaRPr lang="fr-FR" sz="1400" b="1" baseline="30000" dirty="0"/>
                    </a:p>
                  </a:txBody>
                  <a:tcPr marL="105254" marR="1052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sz="1000" dirty="0"/>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sz="1000" dirty="0"/>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sz="1000" dirty="0"/>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sz="1000" dirty="0"/>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678171558"/>
                  </a:ext>
                </a:extLst>
              </a:tr>
              <a:tr h="11624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b="1" dirty="0"/>
                        <a:t>Elèves à besoins particuliers</a:t>
                      </a:r>
                    </a:p>
                  </a:txBody>
                  <a:tcPr marL="105254" marR="1052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0F0"/>
                    </a:solidFill>
                  </a:tcPr>
                </a:tc>
                <a:tc>
                  <a:txBody>
                    <a:bodyPr/>
                    <a:lstStyle/>
                    <a:p>
                      <a:endParaRPr lang="fr-FR" sz="1000" dirty="0"/>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0F0"/>
                    </a:solidFill>
                  </a:tcPr>
                </a:tc>
                <a:tc>
                  <a:txBody>
                    <a:bodyPr/>
                    <a:lstStyle/>
                    <a:p>
                      <a:endParaRPr lang="fr-FR" sz="1000" dirty="0"/>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0F0"/>
                    </a:solidFill>
                  </a:tcPr>
                </a:tc>
                <a:tc>
                  <a:txBody>
                    <a:bodyPr/>
                    <a:lstStyle/>
                    <a:p>
                      <a:endParaRPr lang="fr-FR" sz="1000" dirty="0"/>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0F0"/>
                    </a:solidFill>
                  </a:tcPr>
                </a:tc>
                <a:tc>
                  <a:txBody>
                    <a:bodyPr/>
                    <a:lstStyle/>
                    <a:p>
                      <a:endParaRPr lang="fr-FR" sz="1000" dirty="0"/>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0F0"/>
                    </a:solidFill>
                  </a:tcPr>
                </a:tc>
                <a:extLst>
                  <a:ext uri="{0D108BD9-81ED-4DB2-BD59-A6C34878D82A}">
                    <a16:rowId xmlns:a16="http://schemas.microsoft.com/office/drawing/2014/main" val="2460643310"/>
                  </a:ext>
                </a:extLst>
              </a:tr>
            </a:tbl>
          </a:graphicData>
        </a:graphic>
      </p:graphicFrame>
      <p:sp>
        <p:nvSpPr>
          <p:cNvPr id="6" name="Espace réservé du contenu 5">
            <a:extLst>
              <a:ext uri="{FF2B5EF4-FFF2-40B4-BE49-F238E27FC236}">
                <a16:creationId xmlns:a16="http://schemas.microsoft.com/office/drawing/2014/main" id="{D9BA2AB4-97BE-47E3-875A-1399C5B7368F}"/>
              </a:ext>
            </a:extLst>
          </p:cNvPr>
          <p:cNvSpPr>
            <a:spLocks noGrp="1"/>
          </p:cNvSpPr>
          <p:nvPr>
            <p:ph sz="quarter" idx="13"/>
          </p:nvPr>
        </p:nvSpPr>
        <p:spPr>
          <a:xfrm>
            <a:off x="3083197" y="3192639"/>
            <a:ext cx="2101850" cy="1027289"/>
          </a:xfrm>
        </p:spPr>
        <p:txBody>
          <a:bodyPr>
            <a:normAutofit/>
          </a:bodyPr>
          <a:lstStyle>
            <a:lvl1pPr marL="0" indent="0">
              <a:buNone/>
              <a:defRPr sz="1000"/>
            </a:lvl1pPr>
          </a:lstStyle>
          <a:p>
            <a:pPr lvl="0"/>
            <a:endParaRPr lang="fr-FR" dirty="0"/>
          </a:p>
        </p:txBody>
      </p:sp>
      <p:sp>
        <p:nvSpPr>
          <p:cNvPr id="28" name="Espace réservé du contenu 5">
            <a:extLst>
              <a:ext uri="{FF2B5EF4-FFF2-40B4-BE49-F238E27FC236}">
                <a16:creationId xmlns:a16="http://schemas.microsoft.com/office/drawing/2014/main" id="{64541FAD-9593-480F-AF56-C7CE703F66D5}"/>
              </a:ext>
            </a:extLst>
          </p:cNvPr>
          <p:cNvSpPr>
            <a:spLocks noGrp="1"/>
          </p:cNvSpPr>
          <p:nvPr>
            <p:ph sz="quarter" idx="14"/>
          </p:nvPr>
        </p:nvSpPr>
        <p:spPr>
          <a:xfrm>
            <a:off x="5280734" y="3175905"/>
            <a:ext cx="2173659" cy="1051285"/>
          </a:xfrm>
        </p:spPr>
        <p:txBody>
          <a:bodyPr>
            <a:normAutofit/>
          </a:bodyPr>
          <a:lstStyle>
            <a:lvl1pPr marL="0" indent="0">
              <a:buNone/>
              <a:defRPr sz="1000"/>
            </a:lvl1pPr>
          </a:lstStyle>
          <a:p>
            <a:pPr lvl="0"/>
            <a:endParaRPr lang="fr-FR" dirty="0"/>
          </a:p>
        </p:txBody>
      </p:sp>
      <p:sp>
        <p:nvSpPr>
          <p:cNvPr id="29" name="Espace réservé du contenu 5">
            <a:extLst>
              <a:ext uri="{FF2B5EF4-FFF2-40B4-BE49-F238E27FC236}">
                <a16:creationId xmlns:a16="http://schemas.microsoft.com/office/drawing/2014/main" id="{961ADD9B-C054-43C6-8121-0A172296A9F7}"/>
              </a:ext>
            </a:extLst>
          </p:cNvPr>
          <p:cNvSpPr>
            <a:spLocks noGrp="1"/>
          </p:cNvSpPr>
          <p:nvPr>
            <p:ph sz="quarter" idx="15"/>
          </p:nvPr>
        </p:nvSpPr>
        <p:spPr>
          <a:xfrm>
            <a:off x="7561031" y="3175499"/>
            <a:ext cx="2173659" cy="1063366"/>
          </a:xfrm>
        </p:spPr>
        <p:txBody>
          <a:bodyPr>
            <a:normAutofit/>
          </a:bodyPr>
          <a:lstStyle>
            <a:lvl1pPr marL="0" indent="0">
              <a:buNone/>
              <a:defRPr sz="1000"/>
            </a:lvl1pPr>
          </a:lstStyle>
          <a:p>
            <a:pPr lvl="0"/>
            <a:endParaRPr lang="fr-FR" dirty="0"/>
          </a:p>
        </p:txBody>
      </p:sp>
      <p:sp>
        <p:nvSpPr>
          <p:cNvPr id="30" name="Espace réservé du contenu 5">
            <a:extLst>
              <a:ext uri="{FF2B5EF4-FFF2-40B4-BE49-F238E27FC236}">
                <a16:creationId xmlns:a16="http://schemas.microsoft.com/office/drawing/2014/main" id="{57F5D799-D3AF-47D0-B083-D5EFBA0E07FB}"/>
              </a:ext>
            </a:extLst>
          </p:cNvPr>
          <p:cNvSpPr>
            <a:spLocks noGrp="1"/>
          </p:cNvSpPr>
          <p:nvPr>
            <p:ph sz="quarter" idx="16"/>
          </p:nvPr>
        </p:nvSpPr>
        <p:spPr>
          <a:xfrm>
            <a:off x="9841328" y="3175498"/>
            <a:ext cx="2084784" cy="1060879"/>
          </a:xfrm>
        </p:spPr>
        <p:txBody>
          <a:bodyPr>
            <a:normAutofit/>
          </a:bodyPr>
          <a:lstStyle>
            <a:lvl1pPr marL="0" indent="0">
              <a:buNone/>
              <a:defRPr sz="1000"/>
            </a:lvl1pPr>
          </a:lstStyle>
          <a:p>
            <a:pPr lvl="0"/>
            <a:endParaRPr lang="fr-FR" dirty="0"/>
          </a:p>
        </p:txBody>
      </p:sp>
      <p:sp>
        <p:nvSpPr>
          <p:cNvPr id="31" name="Espace réservé du contenu 5">
            <a:extLst>
              <a:ext uri="{FF2B5EF4-FFF2-40B4-BE49-F238E27FC236}">
                <a16:creationId xmlns:a16="http://schemas.microsoft.com/office/drawing/2014/main" id="{5F1CDC3A-A690-4B79-AC76-8CBCAC6C105C}"/>
              </a:ext>
            </a:extLst>
          </p:cNvPr>
          <p:cNvSpPr>
            <a:spLocks noGrp="1"/>
          </p:cNvSpPr>
          <p:nvPr>
            <p:ph sz="quarter" idx="17"/>
          </p:nvPr>
        </p:nvSpPr>
        <p:spPr>
          <a:xfrm>
            <a:off x="9844296" y="4346443"/>
            <a:ext cx="2084784" cy="1041439"/>
          </a:xfrm>
        </p:spPr>
        <p:txBody>
          <a:bodyPr>
            <a:normAutofit/>
          </a:bodyPr>
          <a:lstStyle>
            <a:lvl1pPr marL="0" indent="0">
              <a:buNone/>
              <a:defRPr sz="1000"/>
            </a:lvl1pPr>
          </a:lstStyle>
          <a:p>
            <a:pPr lvl="0"/>
            <a:endParaRPr lang="fr-FR" dirty="0"/>
          </a:p>
        </p:txBody>
      </p:sp>
      <p:sp>
        <p:nvSpPr>
          <p:cNvPr id="32" name="Espace réservé du contenu 5">
            <a:extLst>
              <a:ext uri="{FF2B5EF4-FFF2-40B4-BE49-F238E27FC236}">
                <a16:creationId xmlns:a16="http://schemas.microsoft.com/office/drawing/2014/main" id="{E396957C-D779-4733-9641-6727AE7E746C}"/>
              </a:ext>
            </a:extLst>
          </p:cNvPr>
          <p:cNvSpPr>
            <a:spLocks noGrp="1"/>
          </p:cNvSpPr>
          <p:nvPr>
            <p:ph sz="quarter" idx="18"/>
          </p:nvPr>
        </p:nvSpPr>
        <p:spPr>
          <a:xfrm>
            <a:off x="9844296" y="5485614"/>
            <a:ext cx="2084784" cy="1048809"/>
          </a:xfrm>
        </p:spPr>
        <p:txBody>
          <a:bodyPr>
            <a:normAutofit/>
          </a:bodyPr>
          <a:lstStyle>
            <a:lvl1pPr marL="0" indent="0">
              <a:buNone/>
              <a:defRPr sz="1000"/>
            </a:lvl1pPr>
          </a:lstStyle>
          <a:p>
            <a:pPr lvl="0"/>
            <a:endParaRPr lang="fr-FR" dirty="0"/>
          </a:p>
        </p:txBody>
      </p:sp>
      <p:sp>
        <p:nvSpPr>
          <p:cNvPr id="33" name="Espace réservé du contenu 5">
            <a:extLst>
              <a:ext uri="{FF2B5EF4-FFF2-40B4-BE49-F238E27FC236}">
                <a16:creationId xmlns:a16="http://schemas.microsoft.com/office/drawing/2014/main" id="{902EE4BA-E5E5-4E2F-9CCE-43763140AF17}"/>
              </a:ext>
            </a:extLst>
          </p:cNvPr>
          <p:cNvSpPr>
            <a:spLocks noGrp="1"/>
          </p:cNvSpPr>
          <p:nvPr>
            <p:ph sz="quarter" idx="19"/>
          </p:nvPr>
        </p:nvSpPr>
        <p:spPr>
          <a:xfrm>
            <a:off x="3083197" y="4346444"/>
            <a:ext cx="2101850" cy="1051286"/>
          </a:xfrm>
        </p:spPr>
        <p:txBody>
          <a:bodyPr>
            <a:normAutofit/>
          </a:bodyPr>
          <a:lstStyle>
            <a:lvl1pPr marL="0" indent="0">
              <a:buNone/>
              <a:defRPr sz="1000"/>
            </a:lvl1pPr>
          </a:lstStyle>
          <a:p>
            <a:pPr lvl="0"/>
            <a:endParaRPr lang="fr-FR" dirty="0"/>
          </a:p>
        </p:txBody>
      </p:sp>
      <p:sp>
        <p:nvSpPr>
          <p:cNvPr id="34" name="Espace réservé du contenu 5">
            <a:extLst>
              <a:ext uri="{FF2B5EF4-FFF2-40B4-BE49-F238E27FC236}">
                <a16:creationId xmlns:a16="http://schemas.microsoft.com/office/drawing/2014/main" id="{27C2FADA-CA43-4738-BB29-DEA9BCE048FA}"/>
              </a:ext>
            </a:extLst>
          </p:cNvPr>
          <p:cNvSpPr>
            <a:spLocks noGrp="1"/>
          </p:cNvSpPr>
          <p:nvPr>
            <p:ph sz="quarter" idx="20"/>
          </p:nvPr>
        </p:nvSpPr>
        <p:spPr>
          <a:xfrm>
            <a:off x="3083197" y="5507135"/>
            <a:ext cx="2101850" cy="1027289"/>
          </a:xfrm>
        </p:spPr>
        <p:txBody>
          <a:bodyPr>
            <a:normAutofit/>
          </a:bodyPr>
          <a:lstStyle>
            <a:lvl1pPr marL="0" indent="0">
              <a:buNone/>
              <a:defRPr sz="1000"/>
            </a:lvl1pPr>
          </a:lstStyle>
          <a:p>
            <a:pPr lvl="0"/>
            <a:endParaRPr lang="fr-FR" dirty="0"/>
          </a:p>
        </p:txBody>
      </p:sp>
      <p:sp>
        <p:nvSpPr>
          <p:cNvPr id="35" name="Espace réservé du contenu 5">
            <a:extLst>
              <a:ext uri="{FF2B5EF4-FFF2-40B4-BE49-F238E27FC236}">
                <a16:creationId xmlns:a16="http://schemas.microsoft.com/office/drawing/2014/main" id="{2D2D1DDD-E762-44CC-BCB9-D55B29C3020B}"/>
              </a:ext>
            </a:extLst>
          </p:cNvPr>
          <p:cNvSpPr>
            <a:spLocks noGrp="1"/>
          </p:cNvSpPr>
          <p:nvPr>
            <p:ph sz="quarter" idx="21"/>
          </p:nvPr>
        </p:nvSpPr>
        <p:spPr>
          <a:xfrm>
            <a:off x="5287446" y="4336597"/>
            <a:ext cx="2173658" cy="1051286"/>
          </a:xfrm>
        </p:spPr>
        <p:txBody>
          <a:bodyPr>
            <a:normAutofit/>
          </a:bodyPr>
          <a:lstStyle>
            <a:lvl1pPr marL="0" indent="0">
              <a:buNone/>
              <a:defRPr sz="1000"/>
            </a:lvl1pPr>
          </a:lstStyle>
          <a:p>
            <a:pPr lvl="0"/>
            <a:endParaRPr lang="fr-FR" dirty="0"/>
          </a:p>
        </p:txBody>
      </p:sp>
      <p:sp>
        <p:nvSpPr>
          <p:cNvPr id="36" name="Espace réservé du contenu 5">
            <a:extLst>
              <a:ext uri="{FF2B5EF4-FFF2-40B4-BE49-F238E27FC236}">
                <a16:creationId xmlns:a16="http://schemas.microsoft.com/office/drawing/2014/main" id="{9D5BADF6-DA3F-4B81-A5F9-E258178C390F}"/>
              </a:ext>
            </a:extLst>
          </p:cNvPr>
          <p:cNvSpPr>
            <a:spLocks noGrp="1"/>
          </p:cNvSpPr>
          <p:nvPr>
            <p:ph sz="quarter" idx="22"/>
          </p:nvPr>
        </p:nvSpPr>
        <p:spPr>
          <a:xfrm>
            <a:off x="5280735" y="5507135"/>
            <a:ext cx="2173658" cy="1027289"/>
          </a:xfrm>
        </p:spPr>
        <p:txBody>
          <a:bodyPr>
            <a:normAutofit/>
          </a:bodyPr>
          <a:lstStyle>
            <a:lvl1pPr marL="0" indent="0">
              <a:buNone/>
              <a:defRPr sz="1000"/>
            </a:lvl1pPr>
          </a:lstStyle>
          <a:p>
            <a:pPr lvl="0"/>
            <a:endParaRPr lang="fr-FR" dirty="0"/>
          </a:p>
        </p:txBody>
      </p:sp>
      <p:sp>
        <p:nvSpPr>
          <p:cNvPr id="37" name="Espace réservé du contenu 5">
            <a:extLst>
              <a:ext uri="{FF2B5EF4-FFF2-40B4-BE49-F238E27FC236}">
                <a16:creationId xmlns:a16="http://schemas.microsoft.com/office/drawing/2014/main" id="{6857E951-779D-44DA-8FF6-BD89F7039525}"/>
              </a:ext>
            </a:extLst>
          </p:cNvPr>
          <p:cNvSpPr>
            <a:spLocks noGrp="1"/>
          </p:cNvSpPr>
          <p:nvPr>
            <p:ph sz="quarter" idx="23"/>
          </p:nvPr>
        </p:nvSpPr>
        <p:spPr>
          <a:xfrm>
            <a:off x="7583240" y="4336597"/>
            <a:ext cx="2173659" cy="1051286"/>
          </a:xfrm>
        </p:spPr>
        <p:txBody>
          <a:bodyPr>
            <a:normAutofit/>
          </a:bodyPr>
          <a:lstStyle>
            <a:lvl1pPr marL="0" indent="0">
              <a:buNone/>
              <a:defRPr sz="1000"/>
            </a:lvl1pPr>
          </a:lstStyle>
          <a:p>
            <a:pPr lvl="0"/>
            <a:endParaRPr lang="fr-FR" dirty="0"/>
          </a:p>
        </p:txBody>
      </p:sp>
      <p:sp>
        <p:nvSpPr>
          <p:cNvPr id="38" name="Espace réservé du contenu 5">
            <a:extLst>
              <a:ext uri="{FF2B5EF4-FFF2-40B4-BE49-F238E27FC236}">
                <a16:creationId xmlns:a16="http://schemas.microsoft.com/office/drawing/2014/main" id="{ED34D594-E04A-4ABB-BCD9-A40BBF81072C}"/>
              </a:ext>
            </a:extLst>
          </p:cNvPr>
          <p:cNvSpPr>
            <a:spLocks noGrp="1"/>
          </p:cNvSpPr>
          <p:nvPr>
            <p:ph sz="quarter" idx="24"/>
          </p:nvPr>
        </p:nvSpPr>
        <p:spPr>
          <a:xfrm>
            <a:off x="7580272" y="5485615"/>
            <a:ext cx="2173659" cy="1048809"/>
          </a:xfrm>
        </p:spPr>
        <p:txBody>
          <a:bodyPr>
            <a:normAutofit/>
          </a:bodyPr>
          <a:lstStyle>
            <a:lvl1pPr marL="0" indent="0">
              <a:buNone/>
              <a:defRPr sz="1000"/>
            </a:lvl1pPr>
          </a:lstStyle>
          <a:p>
            <a:pPr lvl="0"/>
            <a:endParaRPr lang="fr-FR" dirty="0"/>
          </a:p>
        </p:txBody>
      </p:sp>
    </p:spTree>
    <p:extLst>
      <p:ext uri="{BB962C8B-B14F-4D97-AF65-F5344CB8AC3E}">
        <p14:creationId xmlns:p14="http://schemas.microsoft.com/office/powerpoint/2010/main" val="16164482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S Menu CMS">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18" name="Espace réservé du contenu 5"/>
          <p:cNvSpPr>
            <a:spLocks noGrp="1"/>
          </p:cNvSpPr>
          <p:nvPr>
            <p:ph sz="quarter" idx="13"/>
          </p:nvPr>
        </p:nvSpPr>
        <p:spPr>
          <a:xfrm>
            <a:off x="1996188" y="1271775"/>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189413"/>
            <a:ext cx="1575888" cy="180000"/>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0" name="ZoneTexte 9"/>
          <p:cNvSpPr txBox="1"/>
          <p:nvPr userDrawn="1"/>
        </p:nvSpPr>
        <p:spPr>
          <a:xfrm>
            <a:off x="68400" y="1665234"/>
            <a:ext cx="1656000" cy="461665"/>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Parcours de formation</a:t>
            </a:r>
          </a:p>
        </p:txBody>
      </p:sp>
      <p:sp>
        <p:nvSpPr>
          <p:cNvPr id="14" name="ZoneTexte 13">
            <a:hlinkClick r:id="rId2" action="ppaction://hlinksldjump" tooltip="Retour"/>
          </p:cNvPr>
          <p:cNvSpPr txBox="1"/>
          <p:nvPr userDrawn="1"/>
        </p:nvSpPr>
        <p:spPr>
          <a:xfrm>
            <a:off x="68400" y="5297231"/>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5" name="ZoneTexte 4"/>
          <p:cNvSpPr txBox="1"/>
          <p:nvPr userDrawn="1"/>
        </p:nvSpPr>
        <p:spPr>
          <a:xfrm>
            <a:off x="1964987" y="272374"/>
            <a:ext cx="9844392" cy="646331"/>
          </a:xfrm>
          <a:prstGeom prst="rect">
            <a:avLst/>
          </a:prstGeom>
          <a:noFill/>
        </p:spPr>
        <p:txBody>
          <a:bodyPr wrap="square" rtlCol="0">
            <a:spAutoFit/>
          </a:bodyPr>
          <a:lstStyle/>
          <a:p>
            <a:r>
              <a:rPr lang="fr-FR" sz="3600" b="0" i="0" kern="1200" dirty="0">
                <a:solidFill>
                  <a:schemeClr val="tx1"/>
                </a:solidFill>
                <a:latin typeface="+mj-lt"/>
                <a:ea typeface="+mn-ea"/>
                <a:cs typeface="+mn-cs"/>
              </a:rPr>
              <a:t>TRANSFORMER : </a:t>
            </a:r>
            <a:r>
              <a:rPr lang="fr-FR" sz="3600" b="0" i="0" dirty="0">
                <a:latin typeface="+mj-lt"/>
              </a:rPr>
              <a:t>Parcours de formation</a:t>
            </a:r>
          </a:p>
        </p:txBody>
      </p:sp>
      <p:sp>
        <p:nvSpPr>
          <p:cNvPr id="7" name="ZoneTexte 6"/>
          <p:cNvSpPr txBox="1"/>
          <p:nvPr userDrawn="1"/>
        </p:nvSpPr>
        <p:spPr>
          <a:xfrm>
            <a:off x="1964987" y="918705"/>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Planification des CMS</a:t>
            </a:r>
            <a:endParaRPr lang="fr-FR" b="0" i="0" dirty="0">
              <a:latin typeface="+mj-lt"/>
            </a:endParaRPr>
          </a:p>
        </p:txBody>
      </p:sp>
      <p:sp>
        <p:nvSpPr>
          <p:cNvPr id="19" name="Bouton d’action : vide 18">
            <a:hlinkClick r:id="" action="ppaction://hlinkshowjump?jump=endshow" highlightClick="1"/>
          </p:cNvPr>
          <p:cNvSpPr/>
          <p:nvPr userDrawn="1"/>
        </p:nvSpPr>
        <p:spPr>
          <a:xfrm>
            <a:off x="57760" y="5701222"/>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0" name="Bouton d’action : accueil 19">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1" name="Connecteur droit 20"/>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2" name="ZoneTexte 21"/>
          <p:cNvSpPr txBox="1"/>
          <p:nvPr userDrawn="1"/>
        </p:nvSpPr>
        <p:spPr>
          <a:xfrm>
            <a:off x="177014" y="2888245"/>
            <a:ext cx="1507787" cy="261610"/>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b="1" dirty="0">
                <a:solidFill>
                  <a:schemeClr val="accent5">
                    <a:lumMod val="75000"/>
                  </a:schemeClr>
                </a:solidFill>
              </a:rPr>
              <a:t>CMS</a:t>
            </a:r>
          </a:p>
        </p:txBody>
      </p:sp>
      <p:sp>
        <p:nvSpPr>
          <p:cNvPr id="28" name="ZoneTexte 27">
            <a:hlinkClick r:id="rId3" action="ppaction://hlinksldjump" tooltip="Parcours"/>
          </p:cNvPr>
          <p:cNvSpPr txBox="1"/>
          <p:nvPr userDrawn="1"/>
        </p:nvSpPr>
        <p:spPr>
          <a:xfrm>
            <a:off x="177014" y="3711493"/>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Parcours éducatifs</a:t>
            </a:r>
          </a:p>
        </p:txBody>
      </p:sp>
      <p:sp>
        <p:nvSpPr>
          <p:cNvPr id="29" name="ZoneTexte 28">
            <a:hlinkClick r:id="rId4" action="ppaction://hlinksldjump"/>
          </p:cNvPr>
          <p:cNvSpPr txBox="1"/>
          <p:nvPr userDrawn="1"/>
        </p:nvSpPr>
        <p:spPr>
          <a:xfrm>
            <a:off x="177014" y="3299869"/>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APSA/CP</a:t>
            </a:r>
          </a:p>
        </p:txBody>
      </p:sp>
      <p:sp>
        <p:nvSpPr>
          <p:cNvPr id="30" name="ZoneTexte 29">
            <a:hlinkClick r:id="rId5" action="ppaction://hlinksldjump"/>
          </p:cNvPr>
          <p:cNvSpPr txBox="1"/>
          <p:nvPr userDrawn="1"/>
        </p:nvSpPr>
        <p:spPr>
          <a:xfrm>
            <a:off x="177014" y="2307344"/>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Caractéristiques de nos élèves</a:t>
            </a:r>
          </a:p>
        </p:txBody>
      </p:sp>
      <p:sp>
        <p:nvSpPr>
          <p:cNvPr id="23" name="ZoneTexte 22">
            <a:hlinkClick r:id="rId6" action="ppaction://hlinksldjump"/>
          </p:cNvPr>
          <p:cNvSpPr txBox="1"/>
          <p:nvPr userDrawn="1"/>
        </p:nvSpPr>
        <p:spPr>
          <a:xfrm>
            <a:off x="9767135" y="476757"/>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 en annexe</a:t>
            </a:r>
          </a:p>
        </p:txBody>
      </p:sp>
    </p:spTree>
    <p:extLst>
      <p:ext uri="{BB962C8B-B14F-4D97-AF65-F5344CB8AC3E}">
        <p14:creationId xmlns:p14="http://schemas.microsoft.com/office/powerpoint/2010/main" val="2880093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F3574975-01BD-40C6-88A9-E771BA60DE2B}" type="datetime1">
              <a:rPr lang="fr-FR" smtClean="0"/>
              <a:t>01/12/2017</a:t>
            </a:fld>
            <a:endParaRPr lang="fr-FR"/>
          </a:p>
        </p:txBody>
      </p:sp>
      <p:sp>
        <p:nvSpPr>
          <p:cNvPr id="5" name="Espace réservé du pied de page 4"/>
          <p:cNvSpPr>
            <a:spLocks noGrp="1"/>
          </p:cNvSpPr>
          <p:nvPr>
            <p:ph type="ftr" sz="quarter" idx="11"/>
          </p:nvPr>
        </p:nvSpPr>
        <p:spPr/>
        <p:txBody>
          <a:bodyPr/>
          <a:lstStyle/>
          <a:p>
            <a:r>
              <a:rPr lang="fr-FR"/>
              <a:t>Inspection pédagogique régionale</a:t>
            </a:r>
          </a:p>
        </p:txBody>
      </p:sp>
      <p:sp>
        <p:nvSpPr>
          <p:cNvPr id="6" name="Espace réservé du numéro de diapositive 5"/>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30113835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S Menu CP-APSA">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18" name="Espace réservé du contenu 5"/>
          <p:cNvSpPr>
            <a:spLocks noGrp="1"/>
          </p:cNvSpPr>
          <p:nvPr>
            <p:ph sz="quarter" idx="13"/>
          </p:nvPr>
        </p:nvSpPr>
        <p:spPr>
          <a:xfrm>
            <a:off x="1996188" y="1271775"/>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189413"/>
            <a:ext cx="1575888" cy="180000"/>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0" name="ZoneTexte 9"/>
          <p:cNvSpPr txBox="1"/>
          <p:nvPr userDrawn="1"/>
        </p:nvSpPr>
        <p:spPr>
          <a:xfrm>
            <a:off x="68400" y="1665234"/>
            <a:ext cx="1656000" cy="461665"/>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Parcours de formation</a:t>
            </a:r>
          </a:p>
        </p:txBody>
      </p:sp>
      <p:sp>
        <p:nvSpPr>
          <p:cNvPr id="14" name="ZoneTexte 13">
            <a:hlinkClick r:id="rId2" action="ppaction://hlinksldjump" tooltip="Retour"/>
          </p:cNvPr>
          <p:cNvSpPr txBox="1"/>
          <p:nvPr userDrawn="1"/>
        </p:nvSpPr>
        <p:spPr>
          <a:xfrm>
            <a:off x="68400" y="5297231"/>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5" name="ZoneTexte 4"/>
          <p:cNvSpPr txBox="1"/>
          <p:nvPr userDrawn="1"/>
        </p:nvSpPr>
        <p:spPr>
          <a:xfrm>
            <a:off x="1964987" y="272374"/>
            <a:ext cx="9844392" cy="646331"/>
          </a:xfrm>
          <a:prstGeom prst="rect">
            <a:avLst/>
          </a:prstGeom>
          <a:noFill/>
        </p:spPr>
        <p:txBody>
          <a:bodyPr wrap="square" rtlCol="0">
            <a:spAutoFit/>
          </a:bodyPr>
          <a:lstStyle/>
          <a:p>
            <a:r>
              <a:rPr lang="fr-FR" sz="3600" b="0" i="0" kern="1200" dirty="0">
                <a:solidFill>
                  <a:schemeClr val="tx1"/>
                </a:solidFill>
                <a:latin typeface="+mj-lt"/>
                <a:ea typeface="+mn-ea"/>
                <a:cs typeface="+mn-cs"/>
              </a:rPr>
              <a:t>TRANSFORMER : </a:t>
            </a:r>
            <a:r>
              <a:rPr lang="fr-FR" sz="3600" b="0" i="0" dirty="0">
                <a:latin typeface="+mj-lt"/>
              </a:rPr>
              <a:t>Parcours de formation</a:t>
            </a:r>
          </a:p>
        </p:txBody>
      </p:sp>
      <p:sp>
        <p:nvSpPr>
          <p:cNvPr id="7" name="ZoneTexte 6"/>
          <p:cNvSpPr txBox="1"/>
          <p:nvPr userDrawn="1"/>
        </p:nvSpPr>
        <p:spPr>
          <a:xfrm>
            <a:off x="1964987" y="918705"/>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Planification des APSA/CP</a:t>
            </a:r>
            <a:endParaRPr lang="fr-FR" b="0" i="0" dirty="0">
              <a:latin typeface="+mj-lt"/>
            </a:endParaRPr>
          </a:p>
        </p:txBody>
      </p:sp>
      <p:sp>
        <p:nvSpPr>
          <p:cNvPr id="19" name="Bouton d’action : vide 18">
            <a:hlinkClick r:id="" action="ppaction://hlinkshowjump?jump=endshow" highlightClick="1"/>
          </p:cNvPr>
          <p:cNvSpPr/>
          <p:nvPr userDrawn="1"/>
        </p:nvSpPr>
        <p:spPr>
          <a:xfrm>
            <a:off x="57760" y="5701222"/>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0" name="Bouton d’action : accueil 19">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1" name="Connecteur droit 20"/>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2" name="ZoneTexte 21">
            <a:hlinkClick r:id="rId3" action="ppaction://hlinksldjump"/>
          </p:cNvPr>
          <p:cNvSpPr txBox="1"/>
          <p:nvPr userDrawn="1"/>
        </p:nvSpPr>
        <p:spPr>
          <a:xfrm>
            <a:off x="177014" y="2888245"/>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dirty="0"/>
              <a:t>CMS</a:t>
            </a:r>
          </a:p>
        </p:txBody>
      </p:sp>
      <p:sp>
        <p:nvSpPr>
          <p:cNvPr id="24" name="ZoneTexte 23">
            <a:hlinkClick r:id="rId4" action="ppaction://hlinksldjump" tooltip="Parcours"/>
          </p:cNvPr>
          <p:cNvSpPr txBox="1"/>
          <p:nvPr userDrawn="1"/>
        </p:nvSpPr>
        <p:spPr>
          <a:xfrm>
            <a:off x="177014" y="3711493"/>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Parcours éducatifs</a:t>
            </a:r>
          </a:p>
        </p:txBody>
      </p:sp>
      <p:sp>
        <p:nvSpPr>
          <p:cNvPr id="25" name="ZoneTexte 24"/>
          <p:cNvSpPr txBox="1"/>
          <p:nvPr userDrawn="1"/>
        </p:nvSpPr>
        <p:spPr>
          <a:xfrm>
            <a:off x="177014" y="3299869"/>
            <a:ext cx="1507787" cy="261610"/>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1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APSA/CP</a:t>
            </a:r>
          </a:p>
        </p:txBody>
      </p:sp>
      <p:sp>
        <p:nvSpPr>
          <p:cNvPr id="26" name="ZoneTexte 25">
            <a:hlinkClick r:id="rId5" action="ppaction://hlinksldjump"/>
          </p:cNvPr>
          <p:cNvSpPr txBox="1"/>
          <p:nvPr userDrawn="1"/>
        </p:nvSpPr>
        <p:spPr>
          <a:xfrm>
            <a:off x="177014" y="2307344"/>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Caractéristiques de nos élèves</a:t>
            </a:r>
          </a:p>
        </p:txBody>
      </p:sp>
      <p:sp>
        <p:nvSpPr>
          <p:cNvPr id="23" name="ZoneTexte 22">
            <a:hlinkClick r:id="rId6" action="ppaction://hlinksldjump"/>
          </p:cNvPr>
          <p:cNvSpPr txBox="1"/>
          <p:nvPr userDrawn="1"/>
        </p:nvSpPr>
        <p:spPr>
          <a:xfrm>
            <a:off x="9767135" y="476757"/>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 en annexe</a:t>
            </a:r>
          </a:p>
        </p:txBody>
      </p:sp>
    </p:spTree>
    <p:extLst>
      <p:ext uri="{BB962C8B-B14F-4D97-AF65-F5344CB8AC3E}">
        <p14:creationId xmlns:p14="http://schemas.microsoft.com/office/powerpoint/2010/main" val="22707223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S Menu Parcours">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22" name="Espace réservé du contenu 5"/>
          <p:cNvSpPr>
            <a:spLocks noGrp="1"/>
          </p:cNvSpPr>
          <p:nvPr>
            <p:ph sz="quarter" idx="13"/>
          </p:nvPr>
        </p:nvSpPr>
        <p:spPr>
          <a:xfrm>
            <a:off x="1996188" y="1271775"/>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189413"/>
            <a:ext cx="1575888" cy="180000"/>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0" name="ZoneTexte 9"/>
          <p:cNvSpPr txBox="1"/>
          <p:nvPr userDrawn="1"/>
        </p:nvSpPr>
        <p:spPr>
          <a:xfrm>
            <a:off x="68400" y="1665234"/>
            <a:ext cx="1656000" cy="461665"/>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Parcours de formation</a:t>
            </a:r>
          </a:p>
        </p:txBody>
      </p:sp>
      <p:sp>
        <p:nvSpPr>
          <p:cNvPr id="14" name="ZoneTexte 13">
            <a:hlinkClick r:id="rId2" action="ppaction://hlinksldjump" tooltip="Retour"/>
          </p:cNvPr>
          <p:cNvSpPr txBox="1"/>
          <p:nvPr userDrawn="1"/>
        </p:nvSpPr>
        <p:spPr>
          <a:xfrm>
            <a:off x="68400" y="5297231"/>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5" name="ZoneTexte 4"/>
          <p:cNvSpPr txBox="1"/>
          <p:nvPr userDrawn="1"/>
        </p:nvSpPr>
        <p:spPr>
          <a:xfrm>
            <a:off x="1964987" y="272374"/>
            <a:ext cx="9844392" cy="646331"/>
          </a:xfrm>
          <a:prstGeom prst="rect">
            <a:avLst/>
          </a:prstGeom>
          <a:noFill/>
        </p:spPr>
        <p:txBody>
          <a:bodyPr wrap="square" rtlCol="0">
            <a:spAutoFit/>
          </a:bodyPr>
          <a:lstStyle/>
          <a:p>
            <a:r>
              <a:rPr lang="fr-FR" sz="3600" b="0" i="0" kern="1200" dirty="0">
                <a:solidFill>
                  <a:schemeClr val="tx1"/>
                </a:solidFill>
                <a:latin typeface="+mj-lt"/>
                <a:ea typeface="+mn-ea"/>
                <a:cs typeface="+mn-cs"/>
              </a:rPr>
              <a:t>TRANSFORMER : </a:t>
            </a:r>
            <a:r>
              <a:rPr lang="fr-FR" sz="3600" b="0" i="0" dirty="0">
                <a:latin typeface="+mj-lt"/>
              </a:rPr>
              <a:t>Parcours de formation</a:t>
            </a:r>
          </a:p>
        </p:txBody>
      </p:sp>
      <p:sp>
        <p:nvSpPr>
          <p:cNvPr id="7" name="ZoneTexte 6"/>
          <p:cNvSpPr txBox="1"/>
          <p:nvPr userDrawn="1"/>
        </p:nvSpPr>
        <p:spPr>
          <a:xfrm>
            <a:off x="1964987" y="918705"/>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Contribution aux parcours éducatifs dans nos enseignements</a:t>
            </a:r>
            <a:endParaRPr lang="fr-FR" b="0" i="0" dirty="0">
              <a:latin typeface="+mj-lt"/>
            </a:endParaRPr>
          </a:p>
        </p:txBody>
      </p:sp>
      <p:sp>
        <p:nvSpPr>
          <p:cNvPr id="19" name="Bouton d’action : vide 18">
            <a:hlinkClick r:id="" action="ppaction://hlinkshowjump?jump=endshow" highlightClick="1"/>
          </p:cNvPr>
          <p:cNvSpPr/>
          <p:nvPr userDrawn="1"/>
        </p:nvSpPr>
        <p:spPr>
          <a:xfrm>
            <a:off x="57760" y="5701222"/>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0" name="Bouton d’action : accueil 19">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1" name="Connecteur droit 20"/>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4" name="ZoneTexte 23">
            <a:hlinkClick r:id="rId3" action="ppaction://hlinksldjump"/>
          </p:cNvPr>
          <p:cNvSpPr txBox="1"/>
          <p:nvPr userDrawn="1"/>
        </p:nvSpPr>
        <p:spPr>
          <a:xfrm>
            <a:off x="9767135" y="476757"/>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 en annexe</a:t>
            </a:r>
          </a:p>
        </p:txBody>
      </p:sp>
      <p:sp>
        <p:nvSpPr>
          <p:cNvPr id="25" name="ZoneTexte 24">
            <a:hlinkClick r:id="rId4" action="ppaction://hlinksldjump"/>
          </p:cNvPr>
          <p:cNvSpPr txBox="1"/>
          <p:nvPr userDrawn="1"/>
        </p:nvSpPr>
        <p:spPr>
          <a:xfrm>
            <a:off x="177014" y="2888245"/>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dirty="0"/>
              <a:t>CMS</a:t>
            </a:r>
          </a:p>
        </p:txBody>
      </p:sp>
      <p:sp>
        <p:nvSpPr>
          <p:cNvPr id="27" name="ZoneTexte 26"/>
          <p:cNvSpPr txBox="1"/>
          <p:nvPr userDrawn="1"/>
        </p:nvSpPr>
        <p:spPr>
          <a:xfrm>
            <a:off x="177014" y="3711493"/>
            <a:ext cx="1507787" cy="261610"/>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1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Parcours éducatifs</a:t>
            </a:r>
          </a:p>
        </p:txBody>
      </p:sp>
      <p:sp>
        <p:nvSpPr>
          <p:cNvPr id="30" name="ZoneTexte 29">
            <a:hlinkClick r:id="rId5" action="ppaction://hlinksldjump"/>
          </p:cNvPr>
          <p:cNvSpPr txBox="1"/>
          <p:nvPr userDrawn="1"/>
        </p:nvSpPr>
        <p:spPr>
          <a:xfrm>
            <a:off x="177014" y="3299869"/>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APSA/CP</a:t>
            </a:r>
          </a:p>
        </p:txBody>
      </p:sp>
      <p:sp>
        <p:nvSpPr>
          <p:cNvPr id="31" name="ZoneTexte 30">
            <a:hlinkClick r:id="rId6" action="ppaction://hlinksldjump"/>
          </p:cNvPr>
          <p:cNvSpPr txBox="1"/>
          <p:nvPr userDrawn="1"/>
        </p:nvSpPr>
        <p:spPr>
          <a:xfrm>
            <a:off x="177014" y="2307344"/>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Caractéristiques de nos élèves</a:t>
            </a:r>
          </a:p>
        </p:txBody>
      </p:sp>
    </p:spTree>
    <p:extLst>
      <p:ext uri="{BB962C8B-B14F-4D97-AF65-F5344CB8AC3E}">
        <p14:creationId xmlns:p14="http://schemas.microsoft.com/office/powerpoint/2010/main" val="490503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S Menu Competences attendus">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18" name="Espace réservé du contenu 5"/>
          <p:cNvSpPr>
            <a:spLocks noGrp="1"/>
          </p:cNvSpPr>
          <p:nvPr>
            <p:ph sz="quarter" idx="13"/>
          </p:nvPr>
        </p:nvSpPr>
        <p:spPr>
          <a:xfrm>
            <a:off x="1996188" y="1271775"/>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190251"/>
            <a:ext cx="1575888" cy="180000"/>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0" name="ZoneTexte 9"/>
          <p:cNvSpPr txBox="1"/>
          <p:nvPr userDrawn="1"/>
        </p:nvSpPr>
        <p:spPr>
          <a:xfrm>
            <a:off x="68400" y="1665234"/>
            <a:ext cx="1656000" cy="461665"/>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Parcours de formation</a:t>
            </a:r>
          </a:p>
        </p:txBody>
      </p:sp>
      <p:sp>
        <p:nvSpPr>
          <p:cNvPr id="14" name="ZoneTexte 13">
            <a:hlinkClick r:id="rId2" action="ppaction://hlinksldjump" tooltip="Retour"/>
          </p:cNvPr>
          <p:cNvSpPr txBox="1"/>
          <p:nvPr userDrawn="1"/>
        </p:nvSpPr>
        <p:spPr>
          <a:xfrm>
            <a:off x="68400" y="5296589"/>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20" name="Bouton d’action : vide 19">
            <a:hlinkClick r:id="" action="ppaction://hlinkshowjump?jump=endshow" highlightClick="1"/>
          </p:cNvPr>
          <p:cNvSpPr/>
          <p:nvPr userDrawn="1"/>
        </p:nvSpPr>
        <p:spPr>
          <a:xfrm>
            <a:off x="57600" y="5702400"/>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1" name="Bouton d’action : accueil 20">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2" name="Connecteur droit 21"/>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8" name="ZoneTexte 7"/>
          <p:cNvSpPr txBox="1"/>
          <p:nvPr userDrawn="1"/>
        </p:nvSpPr>
        <p:spPr>
          <a:xfrm>
            <a:off x="1916989" y="164561"/>
            <a:ext cx="8221622" cy="584775"/>
          </a:xfrm>
          <a:prstGeom prst="rect">
            <a:avLst/>
          </a:prstGeom>
          <a:noFill/>
        </p:spPr>
        <p:txBody>
          <a:bodyPr wrap="square" rtlCol="0">
            <a:spAutoFit/>
          </a:bodyPr>
          <a:lstStyle/>
          <a:p>
            <a:r>
              <a:rPr lang="fr-FR" sz="3200" b="0" i="0" kern="1200" dirty="0">
                <a:solidFill>
                  <a:schemeClr val="tx1"/>
                </a:solidFill>
                <a:latin typeface="+mj-lt"/>
                <a:ea typeface="+mn-ea"/>
                <a:cs typeface="+mn-cs"/>
              </a:rPr>
              <a:t>TRANSFORMER : </a:t>
            </a:r>
            <a:r>
              <a:rPr lang="fr-FR" sz="3200" b="0" i="0" dirty="0">
                <a:latin typeface="+mj-lt"/>
              </a:rPr>
              <a:t>Parcours de formation</a:t>
            </a:r>
          </a:p>
        </p:txBody>
      </p:sp>
      <p:sp>
        <p:nvSpPr>
          <p:cNvPr id="9" name="ZoneTexte 8"/>
          <p:cNvSpPr txBox="1"/>
          <p:nvPr userDrawn="1"/>
        </p:nvSpPr>
        <p:spPr>
          <a:xfrm>
            <a:off x="1916989" y="703426"/>
            <a:ext cx="742703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tx1"/>
                </a:solidFill>
                <a:latin typeface="+mn-lt"/>
                <a:ea typeface="+mn-ea"/>
                <a:cs typeface="+mn-cs"/>
              </a:rPr>
              <a:t>Planification des compétences attendues au regard de la programmation</a:t>
            </a:r>
          </a:p>
        </p:txBody>
      </p:sp>
      <p:sp>
        <p:nvSpPr>
          <p:cNvPr id="23" name="ZoneTexte 22">
            <a:hlinkClick r:id="rId3" action="ppaction://hlinksldjump"/>
          </p:cNvPr>
          <p:cNvSpPr txBox="1"/>
          <p:nvPr userDrawn="1"/>
        </p:nvSpPr>
        <p:spPr>
          <a:xfrm>
            <a:off x="177014" y="2888245"/>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dirty="0"/>
              <a:t>CMS</a:t>
            </a:r>
          </a:p>
        </p:txBody>
      </p:sp>
      <p:sp>
        <p:nvSpPr>
          <p:cNvPr id="27" name="ZoneTexte 26"/>
          <p:cNvSpPr txBox="1"/>
          <p:nvPr userDrawn="1"/>
        </p:nvSpPr>
        <p:spPr>
          <a:xfrm>
            <a:off x="177014" y="4123118"/>
            <a:ext cx="1507787" cy="430887"/>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1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Compétences attendues</a:t>
            </a:r>
          </a:p>
        </p:txBody>
      </p:sp>
      <p:sp>
        <p:nvSpPr>
          <p:cNvPr id="28" name="ZoneTexte 27">
            <a:hlinkClick r:id="rId4" action="ppaction://hlinksldjump" tooltip="Parcours"/>
          </p:cNvPr>
          <p:cNvSpPr txBox="1"/>
          <p:nvPr userDrawn="1"/>
        </p:nvSpPr>
        <p:spPr>
          <a:xfrm>
            <a:off x="177014" y="3711493"/>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Parcours éducatifs</a:t>
            </a:r>
          </a:p>
        </p:txBody>
      </p:sp>
      <p:sp>
        <p:nvSpPr>
          <p:cNvPr id="29" name="ZoneTexte 28">
            <a:hlinkClick r:id="rId5" action="ppaction://hlinksldjump"/>
          </p:cNvPr>
          <p:cNvSpPr txBox="1"/>
          <p:nvPr userDrawn="1"/>
        </p:nvSpPr>
        <p:spPr>
          <a:xfrm>
            <a:off x="177014" y="3299869"/>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APSA/CP</a:t>
            </a:r>
          </a:p>
        </p:txBody>
      </p:sp>
      <p:sp>
        <p:nvSpPr>
          <p:cNvPr id="30" name="ZoneTexte 29">
            <a:hlinkClick r:id="rId6" action="ppaction://hlinksldjump"/>
          </p:cNvPr>
          <p:cNvSpPr txBox="1"/>
          <p:nvPr userDrawn="1"/>
        </p:nvSpPr>
        <p:spPr>
          <a:xfrm>
            <a:off x="177014" y="2307344"/>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Caractéristiques de nos élèves</a:t>
            </a:r>
          </a:p>
        </p:txBody>
      </p:sp>
    </p:spTree>
    <p:extLst>
      <p:ext uri="{BB962C8B-B14F-4D97-AF65-F5344CB8AC3E}">
        <p14:creationId xmlns:p14="http://schemas.microsoft.com/office/powerpoint/2010/main" val="17268048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enu annexe 1">
    <p:bg>
      <p:bgPr>
        <a:solidFill>
          <a:srgbClr val="B4E686">
            <a:alpha val="10000"/>
          </a:srgbClr>
        </a:solidFill>
        <a:effectLst/>
      </p:bgPr>
    </p:bg>
    <p:spTree>
      <p:nvGrpSpPr>
        <p:cNvPr id="1" name=""/>
        <p:cNvGrpSpPr/>
        <p:nvPr/>
      </p:nvGrpSpPr>
      <p:grpSpPr>
        <a:xfrm>
          <a:off x="0" y="0"/>
          <a:ext cx="0" cy="0"/>
          <a:chOff x="0" y="0"/>
          <a:chExt cx="0" cy="0"/>
        </a:xfrm>
      </p:grpSpPr>
      <p:sp>
        <p:nvSpPr>
          <p:cNvPr id="21" name="ZoneTexte 20"/>
          <p:cNvSpPr txBox="1"/>
          <p:nvPr userDrawn="1"/>
        </p:nvSpPr>
        <p:spPr>
          <a:xfrm>
            <a:off x="1955260" y="377740"/>
            <a:ext cx="9456478" cy="523220"/>
          </a:xfrm>
          <a:prstGeom prst="rect">
            <a:avLst/>
          </a:prstGeom>
          <a:noFill/>
        </p:spPr>
        <p:txBody>
          <a:bodyPr wrap="square" rtlCol="0">
            <a:spAutoFit/>
          </a:bodyPr>
          <a:lstStyle/>
          <a:p>
            <a:r>
              <a:rPr lang="fr-FR" sz="2800" b="0" i="0" dirty="0">
                <a:latin typeface="+mj-lt"/>
              </a:rPr>
              <a:t>La référence aux attendus de fin de cycle des programmes</a:t>
            </a: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72373" y="6346053"/>
            <a:ext cx="439366" cy="365125"/>
          </a:xfrm>
          <a:noFill/>
        </p:spPr>
        <p:txBody>
          <a:bodyPr/>
          <a:lstStyle>
            <a:lvl1pPr>
              <a:defRPr>
                <a:solidFill>
                  <a:schemeClr val="tx2"/>
                </a:solidFill>
              </a:defRPr>
            </a:lvl1pPr>
          </a:lstStyle>
          <a:p>
            <a:fld id="{29D95BAB-573C-4664-9C7F-EB8E05CD89B7}" type="slidenum">
              <a:rPr lang="fr-FR" smtClean="0"/>
              <a:pPr/>
              <a:t>‹N°›</a:t>
            </a:fld>
            <a:endParaRPr lang="fr-FR" dirty="0"/>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Bouton d'action : Retour 19">
            <a:hlinkClick r:id="" action="ppaction://hlinkshowjump?jump=lastslideviewed" highlightClick="1"/>
          </p:cNvPr>
          <p:cNvSpPr/>
          <p:nvPr userDrawn="1"/>
        </p:nvSpPr>
        <p:spPr>
          <a:xfrm>
            <a:off x="10797702" y="289756"/>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userDrawn="1"/>
        </p:nvSpPr>
        <p:spPr>
          <a:xfrm>
            <a:off x="68400" y="1634457"/>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Parcours de formation</a:t>
            </a:r>
          </a:p>
        </p:txBody>
      </p:sp>
      <p:sp>
        <p:nvSpPr>
          <p:cNvPr id="26" name="ZoneTexte 25">
            <a:hlinkClick r:id="rId2" action="ppaction://hlinksldjump" tooltip="Retour"/>
          </p:cNvPr>
          <p:cNvSpPr txBox="1"/>
          <p:nvPr userDrawn="1"/>
        </p:nvSpPr>
        <p:spPr>
          <a:xfrm>
            <a:off x="68400" y="5281200"/>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27" name="ZoneTexte 26">
            <a:hlinkClick r:id="rId3" action="ppaction://hlinksldjump" tooltip="Planification des compétences générales"/>
          </p:cNvPr>
          <p:cNvSpPr txBox="1"/>
          <p:nvPr userDrawn="1"/>
        </p:nvSpPr>
        <p:spPr>
          <a:xfrm>
            <a:off x="194553" y="2531452"/>
            <a:ext cx="1507787" cy="52322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400" b="0" i="0">
                <a:latin typeface="Arial" panose="020B0604020202020204" pitchFamily="34" charset="0"/>
                <a:cs typeface="Arial" panose="020B0604020202020204" pitchFamily="34" charset="0"/>
              </a:defRPr>
            </a:lvl1pPr>
          </a:lstStyle>
          <a:p>
            <a:pPr lvl="0"/>
            <a:r>
              <a:rPr lang="fr-FR" dirty="0"/>
              <a:t>Compétences générales</a:t>
            </a:r>
          </a:p>
        </p:txBody>
      </p:sp>
      <p:sp>
        <p:nvSpPr>
          <p:cNvPr id="28" name="ZoneTexte 27"/>
          <p:cNvSpPr txBox="1"/>
          <p:nvPr userDrawn="1"/>
        </p:nvSpPr>
        <p:spPr>
          <a:xfrm>
            <a:off x="186744" y="3589855"/>
            <a:ext cx="1507787" cy="523220"/>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Attendus de fin de cycle</a:t>
            </a:r>
          </a:p>
        </p:txBody>
      </p:sp>
      <p:sp>
        <p:nvSpPr>
          <p:cNvPr id="29" name="ZoneTexte 28">
            <a:hlinkClick r:id="rId4" action="ppaction://hlinksldjump" tooltip="Les niveaux d'acquisition visées"/>
          </p:cNvPr>
          <p:cNvSpPr txBox="1"/>
          <p:nvPr userDrawn="1"/>
        </p:nvSpPr>
        <p:spPr>
          <a:xfrm>
            <a:off x="186743" y="4224678"/>
            <a:ext cx="1507787" cy="738664"/>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Niveaux d’acquisitions visées</a:t>
            </a:r>
          </a:p>
        </p:txBody>
      </p:sp>
      <p:sp>
        <p:nvSpPr>
          <p:cNvPr id="30" name="ZoneTexte 29">
            <a:hlinkClick r:id="rId5" action="ppaction://hlinksldjump" tooltip="Parcours"/>
          </p:cNvPr>
          <p:cNvSpPr txBox="1"/>
          <p:nvPr userDrawn="1"/>
        </p:nvSpPr>
        <p:spPr>
          <a:xfrm>
            <a:off x="186813" y="3170475"/>
            <a:ext cx="1507787" cy="30777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Parcours</a:t>
            </a:r>
          </a:p>
        </p:txBody>
      </p:sp>
    </p:spTree>
    <p:extLst>
      <p:ext uri="{BB962C8B-B14F-4D97-AF65-F5344CB8AC3E}">
        <p14:creationId xmlns:p14="http://schemas.microsoft.com/office/powerpoint/2010/main" val="31406515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Menu CP1 Niveaux d'acquisition">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12" name="ZoneTexte 11"/>
          <p:cNvSpPr txBox="1"/>
          <p:nvPr userDrawn="1"/>
        </p:nvSpPr>
        <p:spPr>
          <a:xfrm>
            <a:off x="1964987" y="272374"/>
            <a:ext cx="9844392" cy="646331"/>
          </a:xfrm>
          <a:prstGeom prst="rect">
            <a:avLst/>
          </a:prstGeom>
          <a:noFill/>
        </p:spPr>
        <p:txBody>
          <a:bodyPr wrap="square" rtlCol="0">
            <a:spAutoFit/>
          </a:bodyPr>
          <a:lstStyle/>
          <a:p>
            <a:r>
              <a:rPr lang="fr-FR" sz="3600" b="0" i="0" kern="1200" dirty="0">
                <a:solidFill>
                  <a:schemeClr val="tx1"/>
                </a:solidFill>
                <a:latin typeface="+mj-lt"/>
                <a:ea typeface="+mn-ea"/>
                <a:cs typeface="+mn-cs"/>
              </a:rPr>
              <a:t>TRANSFORMER : </a:t>
            </a:r>
            <a:r>
              <a:rPr lang="fr-FR" sz="3600" b="0" i="0" dirty="0">
                <a:latin typeface="+mj-lt"/>
              </a:rPr>
              <a:t>Parcours de formation</a:t>
            </a:r>
          </a:p>
        </p:txBody>
      </p:sp>
      <p:sp>
        <p:nvSpPr>
          <p:cNvPr id="3" name="Espace réservé de la date 2"/>
          <p:cNvSpPr>
            <a:spLocks noGrp="1"/>
          </p:cNvSpPr>
          <p:nvPr>
            <p:ph type="dt" sz="half" idx="10"/>
          </p:nvPr>
        </p:nvSpPr>
        <p:spPr>
          <a:xfrm>
            <a:off x="126452" y="6167337"/>
            <a:ext cx="1575888" cy="180000"/>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0" name="ZoneTexte 9"/>
          <p:cNvSpPr txBox="1"/>
          <p:nvPr userDrawn="1"/>
        </p:nvSpPr>
        <p:spPr>
          <a:xfrm>
            <a:off x="68400" y="1634457"/>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Parcours de formation</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3" name="ZoneTexte 12"/>
          <p:cNvSpPr txBox="1"/>
          <p:nvPr userDrawn="1"/>
        </p:nvSpPr>
        <p:spPr>
          <a:xfrm>
            <a:off x="1964987" y="918705"/>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Les niveaux d’acquisitions visées</a:t>
            </a:r>
            <a:endParaRPr lang="fr-FR" b="0" i="0" dirty="0">
              <a:latin typeface="+mj-lt"/>
            </a:endParaRPr>
          </a:p>
        </p:txBody>
      </p:sp>
      <p:sp>
        <p:nvSpPr>
          <p:cNvPr id="19" name="ZoneTexte 18">
            <a:hlinkClick r:id="rId2" action="ppaction://hlinksldjump" tooltip="Retour"/>
          </p:cNvPr>
          <p:cNvSpPr txBox="1"/>
          <p:nvPr userDrawn="1"/>
        </p:nvSpPr>
        <p:spPr>
          <a:xfrm>
            <a:off x="68400" y="5281200"/>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20" name="Bouton d’action : vide 19">
            <a:hlinkClick r:id="" action="ppaction://hlinkshowjump?jump=endshow" highlightClick="1"/>
          </p:cNvPr>
          <p:cNvSpPr/>
          <p:nvPr userDrawn="1"/>
        </p:nvSpPr>
        <p:spPr>
          <a:xfrm>
            <a:off x="57600" y="5702400"/>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1" name="Bouton d’action : accueil 20">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4" name="Connecteur droit 13"/>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Espace réservé du tableau 6"/>
          <p:cNvSpPr>
            <a:spLocks noGrp="1"/>
          </p:cNvSpPr>
          <p:nvPr>
            <p:ph type="tbl" sz="quarter" idx="13"/>
          </p:nvPr>
        </p:nvSpPr>
        <p:spPr>
          <a:xfrm>
            <a:off x="2159000" y="1420813"/>
            <a:ext cx="9805988" cy="4926012"/>
          </a:xfrm>
        </p:spPr>
        <p:style>
          <a:lnRef idx="2">
            <a:schemeClr val="dk1"/>
          </a:lnRef>
          <a:fillRef idx="1">
            <a:schemeClr val="lt1"/>
          </a:fillRef>
          <a:effectRef idx="0">
            <a:schemeClr val="dk1"/>
          </a:effectRef>
          <a:fontRef idx="minor">
            <a:schemeClr val="dk1"/>
          </a:fontRef>
        </p:style>
        <p:txBody>
          <a:bodyPr/>
          <a:lstStyle/>
          <a:p>
            <a:endParaRPr lang="fr-FR"/>
          </a:p>
        </p:txBody>
      </p:sp>
      <p:sp>
        <p:nvSpPr>
          <p:cNvPr id="22" name="ZoneTexte 21">
            <a:hlinkClick r:id="rId3" action="ppaction://hlinksldjump"/>
          </p:cNvPr>
          <p:cNvSpPr txBox="1"/>
          <p:nvPr userDrawn="1"/>
        </p:nvSpPr>
        <p:spPr>
          <a:xfrm>
            <a:off x="9317255"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2</a:t>
            </a:r>
          </a:p>
        </p:txBody>
      </p:sp>
      <p:sp>
        <p:nvSpPr>
          <p:cNvPr id="23" name="ZoneTexte 22">
            <a:hlinkClick r:id="rId4" action="ppaction://hlinksldjump"/>
          </p:cNvPr>
          <p:cNvSpPr txBox="1"/>
          <p:nvPr userDrawn="1"/>
        </p:nvSpPr>
        <p:spPr>
          <a:xfrm>
            <a:off x="10066145" y="445955"/>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3</a:t>
            </a:r>
          </a:p>
        </p:txBody>
      </p:sp>
      <p:sp>
        <p:nvSpPr>
          <p:cNvPr id="24" name="ZoneTexte 23">
            <a:hlinkClick r:id="rId4" action="ppaction://hlinksldjump"/>
          </p:cNvPr>
          <p:cNvSpPr txBox="1"/>
          <p:nvPr userDrawn="1"/>
        </p:nvSpPr>
        <p:spPr>
          <a:xfrm>
            <a:off x="10815035"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4</a:t>
            </a:r>
          </a:p>
        </p:txBody>
      </p:sp>
      <p:sp>
        <p:nvSpPr>
          <p:cNvPr id="29" name="ZoneTexte 28">
            <a:hlinkClick r:id="rId5" action="ppaction://hlinksldjump" tooltip="Exemple"/>
          </p:cNvPr>
          <p:cNvSpPr txBox="1"/>
          <p:nvPr userDrawn="1"/>
        </p:nvSpPr>
        <p:spPr>
          <a:xfrm>
            <a:off x="9922744" y="954385"/>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 en annexe</a:t>
            </a:r>
          </a:p>
        </p:txBody>
      </p:sp>
      <p:sp>
        <p:nvSpPr>
          <p:cNvPr id="25" name="ZoneTexte 24">
            <a:hlinkClick r:id="rId4" action="ppaction://hlinksldjump"/>
          </p:cNvPr>
          <p:cNvSpPr txBox="1"/>
          <p:nvPr userDrawn="1"/>
        </p:nvSpPr>
        <p:spPr>
          <a:xfrm>
            <a:off x="11563925" y="445955"/>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5</a:t>
            </a:r>
          </a:p>
        </p:txBody>
      </p:sp>
      <p:sp>
        <p:nvSpPr>
          <p:cNvPr id="26" name="ZoneTexte 25"/>
          <p:cNvSpPr txBox="1"/>
          <p:nvPr userDrawn="1"/>
        </p:nvSpPr>
        <p:spPr>
          <a:xfrm>
            <a:off x="177014" y="2888245"/>
            <a:ext cx="1507787" cy="261610"/>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b="1" dirty="0">
                <a:solidFill>
                  <a:schemeClr val="accent5">
                    <a:lumMod val="75000"/>
                  </a:schemeClr>
                </a:solidFill>
              </a:rPr>
              <a:t>CMS</a:t>
            </a:r>
          </a:p>
        </p:txBody>
      </p:sp>
      <p:sp>
        <p:nvSpPr>
          <p:cNvPr id="28" name="ZoneTexte 27">
            <a:hlinkClick r:id="rId6" action="ppaction://hlinksldjump" tooltip="Planification des attendus de fin de cycle au regard de la programmation"/>
          </p:cNvPr>
          <p:cNvSpPr txBox="1"/>
          <p:nvPr userDrawn="1"/>
        </p:nvSpPr>
        <p:spPr>
          <a:xfrm>
            <a:off x="177014" y="4123118"/>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Compétences attendues</a:t>
            </a:r>
          </a:p>
        </p:txBody>
      </p:sp>
      <p:sp>
        <p:nvSpPr>
          <p:cNvPr id="33" name="ZoneTexte 32">
            <a:hlinkClick r:id="rId7" action="ppaction://hlinksldjump" tooltip="Parcours"/>
          </p:cNvPr>
          <p:cNvSpPr txBox="1"/>
          <p:nvPr userDrawn="1"/>
        </p:nvSpPr>
        <p:spPr>
          <a:xfrm>
            <a:off x="177014" y="3711493"/>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Parcours</a:t>
            </a:r>
          </a:p>
        </p:txBody>
      </p:sp>
      <p:sp>
        <p:nvSpPr>
          <p:cNvPr id="34" name="ZoneTexte 33">
            <a:hlinkClick r:id="rId8" action="ppaction://hlinksldjump"/>
          </p:cNvPr>
          <p:cNvSpPr txBox="1"/>
          <p:nvPr userDrawn="1"/>
        </p:nvSpPr>
        <p:spPr>
          <a:xfrm>
            <a:off x="177014" y="3299869"/>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APSA/CP</a:t>
            </a:r>
          </a:p>
        </p:txBody>
      </p:sp>
      <p:sp>
        <p:nvSpPr>
          <p:cNvPr id="35" name="ZoneTexte 34">
            <a:hlinkClick r:id="rId9" action="ppaction://hlinksldjump"/>
          </p:cNvPr>
          <p:cNvSpPr txBox="1"/>
          <p:nvPr userDrawn="1"/>
        </p:nvSpPr>
        <p:spPr>
          <a:xfrm>
            <a:off x="177014" y="2307344"/>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Caractéristiques des élèves</a:t>
            </a:r>
          </a:p>
        </p:txBody>
      </p:sp>
    </p:spTree>
    <p:extLst>
      <p:ext uri="{BB962C8B-B14F-4D97-AF65-F5344CB8AC3E}">
        <p14:creationId xmlns:p14="http://schemas.microsoft.com/office/powerpoint/2010/main" val="26097118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Menu CP2 Niveaux d'acquisition">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12" name="ZoneTexte 11"/>
          <p:cNvSpPr txBox="1"/>
          <p:nvPr userDrawn="1"/>
        </p:nvSpPr>
        <p:spPr>
          <a:xfrm>
            <a:off x="1964987" y="272374"/>
            <a:ext cx="9844392" cy="646331"/>
          </a:xfrm>
          <a:prstGeom prst="rect">
            <a:avLst/>
          </a:prstGeom>
          <a:noFill/>
        </p:spPr>
        <p:txBody>
          <a:bodyPr wrap="square" rtlCol="0">
            <a:spAutoFit/>
          </a:bodyPr>
          <a:lstStyle/>
          <a:p>
            <a:r>
              <a:rPr lang="fr-FR" sz="3600" b="0" i="0" kern="1200" dirty="0">
                <a:solidFill>
                  <a:schemeClr val="tx1"/>
                </a:solidFill>
                <a:latin typeface="+mj-lt"/>
                <a:ea typeface="+mn-ea"/>
                <a:cs typeface="+mn-cs"/>
              </a:rPr>
              <a:t>TRANSFORMER : </a:t>
            </a:r>
            <a:r>
              <a:rPr lang="fr-FR" sz="3600" b="0" i="0" dirty="0">
                <a:latin typeface="+mj-lt"/>
              </a:rPr>
              <a:t>Parcours de formation</a:t>
            </a:r>
          </a:p>
        </p:txBody>
      </p:sp>
      <p:sp>
        <p:nvSpPr>
          <p:cNvPr id="3" name="Espace réservé de la date 2"/>
          <p:cNvSpPr>
            <a:spLocks noGrp="1"/>
          </p:cNvSpPr>
          <p:nvPr>
            <p:ph type="dt" sz="half" idx="10"/>
          </p:nvPr>
        </p:nvSpPr>
        <p:spPr>
          <a:xfrm>
            <a:off x="126452" y="6167337"/>
            <a:ext cx="1575888" cy="180000"/>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0" name="ZoneTexte 9"/>
          <p:cNvSpPr txBox="1"/>
          <p:nvPr userDrawn="1"/>
        </p:nvSpPr>
        <p:spPr>
          <a:xfrm>
            <a:off x="68400" y="1634457"/>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Parcours de formation</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3" name="ZoneTexte 12"/>
          <p:cNvSpPr txBox="1"/>
          <p:nvPr userDrawn="1"/>
        </p:nvSpPr>
        <p:spPr>
          <a:xfrm>
            <a:off x="1964987" y="918705"/>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Les niveaux d’acquisitions visées</a:t>
            </a:r>
            <a:endParaRPr lang="fr-FR" b="0" i="0" dirty="0">
              <a:latin typeface="+mj-lt"/>
            </a:endParaRPr>
          </a:p>
        </p:txBody>
      </p:sp>
      <p:sp>
        <p:nvSpPr>
          <p:cNvPr id="19" name="ZoneTexte 18">
            <a:hlinkClick r:id="rId2" action="ppaction://hlinksldjump" tooltip="Retour"/>
          </p:cNvPr>
          <p:cNvSpPr txBox="1"/>
          <p:nvPr userDrawn="1"/>
        </p:nvSpPr>
        <p:spPr>
          <a:xfrm>
            <a:off x="68400" y="5281200"/>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20" name="Bouton d’action : vide 19">
            <a:hlinkClick r:id="" action="ppaction://hlinkshowjump?jump=endshow" highlightClick="1"/>
          </p:cNvPr>
          <p:cNvSpPr/>
          <p:nvPr userDrawn="1"/>
        </p:nvSpPr>
        <p:spPr>
          <a:xfrm>
            <a:off x="57600" y="5702400"/>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1" name="Bouton d’action : accueil 20">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4" name="Connecteur droit 13"/>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Espace réservé du tableau 6"/>
          <p:cNvSpPr>
            <a:spLocks noGrp="1"/>
          </p:cNvSpPr>
          <p:nvPr>
            <p:ph type="tbl" sz="quarter" idx="13"/>
          </p:nvPr>
        </p:nvSpPr>
        <p:spPr>
          <a:xfrm>
            <a:off x="2159000" y="1420813"/>
            <a:ext cx="9805988" cy="4926012"/>
          </a:xfrm>
        </p:spPr>
        <p:style>
          <a:lnRef idx="2">
            <a:schemeClr val="dk1"/>
          </a:lnRef>
          <a:fillRef idx="1">
            <a:schemeClr val="lt1"/>
          </a:fillRef>
          <a:effectRef idx="0">
            <a:schemeClr val="dk1"/>
          </a:effectRef>
          <a:fontRef idx="minor">
            <a:schemeClr val="dk1"/>
          </a:fontRef>
        </p:style>
        <p:txBody>
          <a:bodyPr/>
          <a:lstStyle/>
          <a:p>
            <a:endParaRPr lang="fr-FR"/>
          </a:p>
        </p:txBody>
      </p:sp>
      <p:sp>
        <p:nvSpPr>
          <p:cNvPr id="25" name="ZoneTexte 24">
            <a:hlinkClick r:id="rId3" action="ppaction://hlinksldjump" tooltip="Planification des compétences générales"/>
          </p:cNvPr>
          <p:cNvSpPr txBox="1"/>
          <p:nvPr userDrawn="1"/>
        </p:nvSpPr>
        <p:spPr>
          <a:xfrm>
            <a:off x="194553" y="2533832"/>
            <a:ext cx="1507787" cy="52322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400" b="0" i="0">
                <a:latin typeface="Arial" panose="020B0604020202020204" pitchFamily="34" charset="0"/>
                <a:cs typeface="Arial" panose="020B0604020202020204" pitchFamily="34" charset="0"/>
              </a:defRPr>
            </a:lvl1pPr>
          </a:lstStyle>
          <a:p>
            <a:pPr lvl="0"/>
            <a:r>
              <a:rPr lang="fr-FR" dirty="0"/>
              <a:t>Compétences générales</a:t>
            </a:r>
          </a:p>
        </p:txBody>
      </p:sp>
      <p:sp>
        <p:nvSpPr>
          <p:cNvPr id="26" name="ZoneTexte 25">
            <a:hlinkClick r:id="rId4" action="ppaction://hlinksldjump" tooltip="Planification des attendus de fin de cycle au regard de la programmation"/>
          </p:cNvPr>
          <p:cNvSpPr txBox="1"/>
          <p:nvPr userDrawn="1"/>
        </p:nvSpPr>
        <p:spPr>
          <a:xfrm>
            <a:off x="186744" y="3589855"/>
            <a:ext cx="1507787" cy="52322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Attendus de fin de cycle</a:t>
            </a:r>
          </a:p>
        </p:txBody>
      </p:sp>
      <p:sp>
        <p:nvSpPr>
          <p:cNvPr id="27" name="ZoneTexte 26"/>
          <p:cNvSpPr txBox="1"/>
          <p:nvPr userDrawn="1"/>
        </p:nvSpPr>
        <p:spPr>
          <a:xfrm>
            <a:off x="186743" y="4224678"/>
            <a:ext cx="1507787" cy="738664"/>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Niveaux d’acquisitions visées</a:t>
            </a:r>
          </a:p>
        </p:txBody>
      </p:sp>
      <p:sp>
        <p:nvSpPr>
          <p:cNvPr id="28" name="ZoneTexte 27">
            <a:hlinkClick r:id="rId5" action="ppaction://hlinksldjump" tooltip="Parcours"/>
          </p:cNvPr>
          <p:cNvSpPr txBox="1"/>
          <p:nvPr userDrawn="1"/>
        </p:nvSpPr>
        <p:spPr>
          <a:xfrm>
            <a:off x="186813" y="3170475"/>
            <a:ext cx="1507787" cy="30777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Parcours</a:t>
            </a:r>
          </a:p>
        </p:txBody>
      </p:sp>
      <p:sp>
        <p:nvSpPr>
          <p:cNvPr id="29" name="ZoneTexte 28">
            <a:hlinkClick r:id="rId6" action="ppaction://hlinksldjump"/>
          </p:cNvPr>
          <p:cNvSpPr txBox="1"/>
          <p:nvPr userDrawn="1"/>
        </p:nvSpPr>
        <p:spPr>
          <a:xfrm>
            <a:off x="9317255"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1</a:t>
            </a:r>
          </a:p>
        </p:txBody>
      </p:sp>
      <p:sp>
        <p:nvSpPr>
          <p:cNvPr id="30" name="ZoneTexte 29">
            <a:hlinkClick r:id="rId7" action="ppaction://hlinksldjump"/>
          </p:cNvPr>
          <p:cNvSpPr txBox="1"/>
          <p:nvPr userDrawn="1"/>
        </p:nvSpPr>
        <p:spPr>
          <a:xfrm>
            <a:off x="10066145" y="445955"/>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3</a:t>
            </a:r>
          </a:p>
        </p:txBody>
      </p:sp>
      <p:sp>
        <p:nvSpPr>
          <p:cNvPr id="31" name="ZoneTexte 30">
            <a:hlinkClick r:id="rId7" action="ppaction://hlinksldjump"/>
          </p:cNvPr>
          <p:cNvSpPr txBox="1"/>
          <p:nvPr userDrawn="1"/>
        </p:nvSpPr>
        <p:spPr>
          <a:xfrm>
            <a:off x="10815035"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4</a:t>
            </a:r>
          </a:p>
        </p:txBody>
      </p:sp>
      <p:sp>
        <p:nvSpPr>
          <p:cNvPr id="32" name="ZoneTexte 31">
            <a:hlinkClick r:id="rId7" action="ppaction://hlinksldjump"/>
          </p:cNvPr>
          <p:cNvSpPr txBox="1"/>
          <p:nvPr userDrawn="1"/>
        </p:nvSpPr>
        <p:spPr>
          <a:xfrm>
            <a:off x="11563925" y="445955"/>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5</a:t>
            </a:r>
          </a:p>
        </p:txBody>
      </p:sp>
    </p:spTree>
    <p:extLst>
      <p:ext uri="{BB962C8B-B14F-4D97-AF65-F5344CB8AC3E}">
        <p14:creationId xmlns:p14="http://schemas.microsoft.com/office/powerpoint/2010/main" val="14155110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Menu CP3 Niveaux d'acquisition">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67337"/>
            <a:ext cx="1575888" cy="180000"/>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0" name="ZoneTexte 9"/>
          <p:cNvSpPr txBox="1"/>
          <p:nvPr userDrawn="1"/>
        </p:nvSpPr>
        <p:spPr>
          <a:xfrm>
            <a:off x="68400" y="1634457"/>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Parcours de formation</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2" name="ZoneTexte 11"/>
          <p:cNvSpPr txBox="1"/>
          <p:nvPr userDrawn="1"/>
        </p:nvSpPr>
        <p:spPr>
          <a:xfrm>
            <a:off x="1964987" y="272374"/>
            <a:ext cx="9844392" cy="646331"/>
          </a:xfrm>
          <a:prstGeom prst="rect">
            <a:avLst/>
          </a:prstGeom>
          <a:noFill/>
        </p:spPr>
        <p:txBody>
          <a:bodyPr wrap="square" rtlCol="0">
            <a:spAutoFit/>
          </a:bodyPr>
          <a:lstStyle/>
          <a:p>
            <a:r>
              <a:rPr lang="fr-FR" sz="3600" b="0" i="0" kern="1200" dirty="0">
                <a:solidFill>
                  <a:schemeClr val="tx1"/>
                </a:solidFill>
                <a:latin typeface="+mj-lt"/>
                <a:ea typeface="+mn-ea"/>
                <a:cs typeface="+mn-cs"/>
              </a:rPr>
              <a:t>TRANSFORMER : </a:t>
            </a:r>
            <a:r>
              <a:rPr lang="fr-FR" sz="3600" b="0" i="0" dirty="0">
                <a:latin typeface="+mj-lt"/>
              </a:rPr>
              <a:t>Parcours de formation</a:t>
            </a:r>
          </a:p>
        </p:txBody>
      </p:sp>
      <p:sp>
        <p:nvSpPr>
          <p:cNvPr id="13" name="ZoneTexte 12"/>
          <p:cNvSpPr txBox="1"/>
          <p:nvPr userDrawn="1"/>
        </p:nvSpPr>
        <p:spPr>
          <a:xfrm>
            <a:off x="1964987" y="918705"/>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Les niveaux d’acquisitions visées</a:t>
            </a:r>
            <a:endParaRPr lang="fr-FR" b="0" i="0" dirty="0">
              <a:latin typeface="+mj-lt"/>
            </a:endParaRPr>
          </a:p>
        </p:txBody>
      </p:sp>
      <p:sp>
        <p:nvSpPr>
          <p:cNvPr id="19" name="ZoneTexte 18">
            <a:hlinkClick r:id="rId2" action="ppaction://hlinksldjump" tooltip="Retour"/>
          </p:cNvPr>
          <p:cNvSpPr txBox="1"/>
          <p:nvPr userDrawn="1"/>
        </p:nvSpPr>
        <p:spPr>
          <a:xfrm>
            <a:off x="68400" y="5281200"/>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20" name="Bouton d’action : vide 19">
            <a:hlinkClick r:id="" action="ppaction://hlinkshowjump?jump=endshow" highlightClick="1"/>
          </p:cNvPr>
          <p:cNvSpPr/>
          <p:nvPr userDrawn="1"/>
        </p:nvSpPr>
        <p:spPr>
          <a:xfrm>
            <a:off x="57600" y="5702400"/>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1" name="Bouton d’action : accueil 20">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4" name="Connecteur droit 13"/>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Espace réservé du tableau 6"/>
          <p:cNvSpPr>
            <a:spLocks noGrp="1"/>
          </p:cNvSpPr>
          <p:nvPr>
            <p:ph type="tbl" sz="quarter" idx="13"/>
          </p:nvPr>
        </p:nvSpPr>
        <p:spPr>
          <a:xfrm>
            <a:off x="2159000" y="1420813"/>
            <a:ext cx="9805988" cy="4926012"/>
          </a:xfrm>
        </p:spPr>
        <p:style>
          <a:lnRef idx="2">
            <a:schemeClr val="dk1"/>
          </a:lnRef>
          <a:fillRef idx="1">
            <a:schemeClr val="lt1"/>
          </a:fillRef>
          <a:effectRef idx="0">
            <a:schemeClr val="dk1"/>
          </a:effectRef>
          <a:fontRef idx="minor">
            <a:schemeClr val="dk1"/>
          </a:fontRef>
        </p:style>
        <p:txBody>
          <a:bodyPr/>
          <a:lstStyle/>
          <a:p>
            <a:endParaRPr lang="fr-FR"/>
          </a:p>
        </p:txBody>
      </p:sp>
      <p:sp>
        <p:nvSpPr>
          <p:cNvPr id="25" name="ZoneTexte 24">
            <a:hlinkClick r:id="rId3" action="ppaction://hlinksldjump" tooltip="Planification des compétences générales"/>
          </p:cNvPr>
          <p:cNvSpPr txBox="1"/>
          <p:nvPr userDrawn="1"/>
        </p:nvSpPr>
        <p:spPr>
          <a:xfrm>
            <a:off x="194553" y="2533832"/>
            <a:ext cx="1507787" cy="52322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400" b="0" i="0">
                <a:latin typeface="Arial" panose="020B0604020202020204" pitchFamily="34" charset="0"/>
                <a:cs typeface="Arial" panose="020B0604020202020204" pitchFamily="34" charset="0"/>
              </a:defRPr>
            </a:lvl1pPr>
          </a:lstStyle>
          <a:p>
            <a:pPr lvl="0"/>
            <a:r>
              <a:rPr lang="fr-FR" dirty="0"/>
              <a:t>Compétences générales</a:t>
            </a:r>
          </a:p>
        </p:txBody>
      </p:sp>
      <p:sp>
        <p:nvSpPr>
          <p:cNvPr id="26" name="ZoneTexte 25">
            <a:hlinkClick r:id="rId4" action="ppaction://hlinksldjump" tooltip="Planification des attendus de fin de cycle au regard de la programmation"/>
          </p:cNvPr>
          <p:cNvSpPr txBox="1"/>
          <p:nvPr userDrawn="1"/>
        </p:nvSpPr>
        <p:spPr>
          <a:xfrm>
            <a:off x="186744" y="3589855"/>
            <a:ext cx="1507787" cy="52322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Attendus de fin de cycle</a:t>
            </a:r>
          </a:p>
        </p:txBody>
      </p:sp>
      <p:sp>
        <p:nvSpPr>
          <p:cNvPr id="27" name="ZoneTexte 26"/>
          <p:cNvSpPr txBox="1"/>
          <p:nvPr userDrawn="1"/>
        </p:nvSpPr>
        <p:spPr>
          <a:xfrm>
            <a:off x="186743" y="4224678"/>
            <a:ext cx="1507787" cy="738664"/>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Niveaux d’acquisitions visées</a:t>
            </a:r>
          </a:p>
        </p:txBody>
      </p:sp>
      <p:sp>
        <p:nvSpPr>
          <p:cNvPr id="28" name="ZoneTexte 27">
            <a:hlinkClick r:id="rId5" action="ppaction://hlinksldjump" tooltip="Parcours"/>
          </p:cNvPr>
          <p:cNvSpPr txBox="1"/>
          <p:nvPr userDrawn="1"/>
        </p:nvSpPr>
        <p:spPr>
          <a:xfrm>
            <a:off x="186813" y="3170475"/>
            <a:ext cx="1507787" cy="30777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Parcours</a:t>
            </a:r>
          </a:p>
        </p:txBody>
      </p:sp>
      <p:sp>
        <p:nvSpPr>
          <p:cNvPr id="33" name="ZoneTexte 32">
            <a:hlinkClick r:id="rId6" action="ppaction://hlinksldjump"/>
          </p:cNvPr>
          <p:cNvSpPr txBox="1"/>
          <p:nvPr userDrawn="1"/>
        </p:nvSpPr>
        <p:spPr>
          <a:xfrm>
            <a:off x="9317255"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1</a:t>
            </a:r>
          </a:p>
        </p:txBody>
      </p:sp>
      <p:sp>
        <p:nvSpPr>
          <p:cNvPr id="34" name="ZoneTexte 33">
            <a:hlinkClick r:id="rId7" action="ppaction://hlinksldjump"/>
          </p:cNvPr>
          <p:cNvSpPr txBox="1"/>
          <p:nvPr userDrawn="1"/>
        </p:nvSpPr>
        <p:spPr>
          <a:xfrm>
            <a:off x="10066145" y="445955"/>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2</a:t>
            </a:r>
          </a:p>
        </p:txBody>
      </p:sp>
      <p:sp>
        <p:nvSpPr>
          <p:cNvPr id="35" name="ZoneTexte 34">
            <a:hlinkClick r:id="rId7" action="ppaction://hlinksldjump"/>
          </p:cNvPr>
          <p:cNvSpPr txBox="1"/>
          <p:nvPr userDrawn="1"/>
        </p:nvSpPr>
        <p:spPr>
          <a:xfrm>
            <a:off x="10815035"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4</a:t>
            </a:r>
          </a:p>
        </p:txBody>
      </p:sp>
      <p:sp>
        <p:nvSpPr>
          <p:cNvPr id="36" name="ZoneTexte 35">
            <a:hlinkClick r:id="rId7" action="ppaction://hlinksldjump"/>
          </p:cNvPr>
          <p:cNvSpPr txBox="1"/>
          <p:nvPr userDrawn="1"/>
        </p:nvSpPr>
        <p:spPr>
          <a:xfrm>
            <a:off x="11563925" y="445955"/>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5</a:t>
            </a:r>
          </a:p>
        </p:txBody>
      </p:sp>
    </p:spTree>
    <p:extLst>
      <p:ext uri="{BB962C8B-B14F-4D97-AF65-F5344CB8AC3E}">
        <p14:creationId xmlns:p14="http://schemas.microsoft.com/office/powerpoint/2010/main" val="3953276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enu CP4 Niveaux d'acquisition">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12" name="ZoneTexte 11"/>
          <p:cNvSpPr txBox="1"/>
          <p:nvPr userDrawn="1"/>
        </p:nvSpPr>
        <p:spPr>
          <a:xfrm>
            <a:off x="1950664" y="272374"/>
            <a:ext cx="9844392" cy="646331"/>
          </a:xfrm>
          <a:prstGeom prst="rect">
            <a:avLst/>
          </a:prstGeom>
          <a:noFill/>
        </p:spPr>
        <p:txBody>
          <a:bodyPr wrap="square" rtlCol="0">
            <a:spAutoFit/>
          </a:bodyPr>
          <a:lstStyle/>
          <a:p>
            <a:r>
              <a:rPr lang="fr-FR" sz="3600" b="0" i="0" kern="1200" dirty="0">
                <a:solidFill>
                  <a:schemeClr val="tx1"/>
                </a:solidFill>
                <a:latin typeface="+mj-lt"/>
                <a:ea typeface="+mn-ea"/>
                <a:cs typeface="+mn-cs"/>
              </a:rPr>
              <a:t>TRANSFORMER : </a:t>
            </a:r>
            <a:r>
              <a:rPr lang="fr-FR" sz="3600" b="0" i="0" dirty="0">
                <a:latin typeface="+mj-lt"/>
              </a:rPr>
              <a:t>Parcours de formation</a:t>
            </a:r>
          </a:p>
        </p:txBody>
      </p:sp>
      <p:sp>
        <p:nvSpPr>
          <p:cNvPr id="3" name="Espace réservé de la date 2"/>
          <p:cNvSpPr>
            <a:spLocks noGrp="1"/>
          </p:cNvSpPr>
          <p:nvPr>
            <p:ph type="dt" sz="half" idx="10"/>
          </p:nvPr>
        </p:nvSpPr>
        <p:spPr>
          <a:xfrm>
            <a:off x="126452" y="6167337"/>
            <a:ext cx="1575888" cy="180000"/>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0" name="ZoneTexte 9"/>
          <p:cNvSpPr txBox="1"/>
          <p:nvPr userDrawn="1"/>
        </p:nvSpPr>
        <p:spPr>
          <a:xfrm>
            <a:off x="68400" y="1634457"/>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Parcours de formation</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3" name="ZoneTexte 12"/>
          <p:cNvSpPr txBox="1"/>
          <p:nvPr userDrawn="1"/>
        </p:nvSpPr>
        <p:spPr>
          <a:xfrm>
            <a:off x="1964987" y="918705"/>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Les niveaux d’acquisitions visées</a:t>
            </a:r>
            <a:endParaRPr lang="fr-FR" b="0" i="0" dirty="0">
              <a:latin typeface="+mj-lt"/>
            </a:endParaRPr>
          </a:p>
        </p:txBody>
      </p:sp>
      <p:sp>
        <p:nvSpPr>
          <p:cNvPr id="19" name="ZoneTexte 18">
            <a:hlinkClick r:id="rId2" action="ppaction://hlinksldjump" tooltip="Retour"/>
          </p:cNvPr>
          <p:cNvSpPr txBox="1"/>
          <p:nvPr userDrawn="1"/>
        </p:nvSpPr>
        <p:spPr>
          <a:xfrm>
            <a:off x="68400" y="5281200"/>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20" name="Bouton d’action : vide 19">
            <a:hlinkClick r:id="" action="ppaction://hlinkshowjump?jump=endshow" highlightClick="1"/>
          </p:cNvPr>
          <p:cNvSpPr/>
          <p:nvPr userDrawn="1"/>
        </p:nvSpPr>
        <p:spPr>
          <a:xfrm>
            <a:off x="57600" y="5702400"/>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1" name="Bouton d’action : accueil 20">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4" name="Connecteur droit 13"/>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Espace réservé du tableau 6"/>
          <p:cNvSpPr>
            <a:spLocks noGrp="1"/>
          </p:cNvSpPr>
          <p:nvPr>
            <p:ph type="tbl" sz="quarter" idx="13"/>
          </p:nvPr>
        </p:nvSpPr>
        <p:spPr>
          <a:xfrm>
            <a:off x="2159000" y="1420813"/>
            <a:ext cx="9805988" cy="4926012"/>
          </a:xfrm>
        </p:spPr>
        <p:style>
          <a:lnRef idx="2">
            <a:schemeClr val="dk1"/>
          </a:lnRef>
          <a:fillRef idx="1">
            <a:schemeClr val="lt1"/>
          </a:fillRef>
          <a:effectRef idx="0">
            <a:schemeClr val="dk1"/>
          </a:effectRef>
          <a:fontRef idx="minor">
            <a:schemeClr val="dk1"/>
          </a:fontRef>
        </p:style>
        <p:txBody>
          <a:bodyPr/>
          <a:lstStyle/>
          <a:p>
            <a:endParaRPr lang="fr-FR"/>
          </a:p>
        </p:txBody>
      </p:sp>
      <p:sp>
        <p:nvSpPr>
          <p:cNvPr id="25" name="ZoneTexte 24">
            <a:hlinkClick r:id="rId3" action="ppaction://hlinksldjump" tooltip="Planification des compétences générales"/>
          </p:cNvPr>
          <p:cNvSpPr txBox="1"/>
          <p:nvPr userDrawn="1"/>
        </p:nvSpPr>
        <p:spPr>
          <a:xfrm>
            <a:off x="194553" y="2533832"/>
            <a:ext cx="1507787" cy="52322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400" b="0" i="0">
                <a:latin typeface="Arial" panose="020B0604020202020204" pitchFamily="34" charset="0"/>
                <a:cs typeface="Arial" panose="020B0604020202020204" pitchFamily="34" charset="0"/>
              </a:defRPr>
            </a:lvl1pPr>
          </a:lstStyle>
          <a:p>
            <a:pPr lvl="0"/>
            <a:r>
              <a:rPr lang="fr-FR" dirty="0"/>
              <a:t>Compétences générales</a:t>
            </a:r>
          </a:p>
        </p:txBody>
      </p:sp>
      <p:sp>
        <p:nvSpPr>
          <p:cNvPr id="26" name="ZoneTexte 25">
            <a:hlinkClick r:id="rId4" action="ppaction://hlinksldjump" tooltip="Planification des attendus de fin de cycle au regard de la programmation"/>
          </p:cNvPr>
          <p:cNvSpPr txBox="1"/>
          <p:nvPr userDrawn="1"/>
        </p:nvSpPr>
        <p:spPr>
          <a:xfrm>
            <a:off x="186744" y="3589855"/>
            <a:ext cx="1507787" cy="52322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Attendus de fin de cycle</a:t>
            </a:r>
          </a:p>
        </p:txBody>
      </p:sp>
      <p:sp>
        <p:nvSpPr>
          <p:cNvPr id="27" name="ZoneTexte 26"/>
          <p:cNvSpPr txBox="1"/>
          <p:nvPr userDrawn="1"/>
        </p:nvSpPr>
        <p:spPr>
          <a:xfrm>
            <a:off x="186743" y="4224678"/>
            <a:ext cx="1507787" cy="738664"/>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Niveaux d’acquisitions visées</a:t>
            </a:r>
          </a:p>
        </p:txBody>
      </p:sp>
      <p:sp>
        <p:nvSpPr>
          <p:cNvPr id="28" name="ZoneTexte 27">
            <a:hlinkClick r:id="rId5" action="ppaction://hlinksldjump" tooltip="Parcours"/>
          </p:cNvPr>
          <p:cNvSpPr txBox="1"/>
          <p:nvPr userDrawn="1"/>
        </p:nvSpPr>
        <p:spPr>
          <a:xfrm>
            <a:off x="186813" y="3170475"/>
            <a:ext cx="1507787" cy="30777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Parcours</a:t>
            </a:r>
          </a:p>
        </p:txBody>
      </p:sp>
      <p:sp>
        <p:nvSpPr>
          <p:cNvPr id="29" name="ZoneTexte 28">
            <a:hlinkClick r:id="rId6" action="ppaction://hlinksldjump"/>
          </p:cNvPr>
          <p:cNvSpPr txBox="1"/>
          <p:nvPr userDrawn="1"/>
        </p:nvSpPr>
        <p:spPr>
          <a:xfrm>
            <a:off x="9317255"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1</a:t>
            </a:r>
          </a:p>
        </p:txBody>
      </p:sp>
      <p:sp>
        <p:nvSpPr>
          <p:cNvPr id="30" name="ZoneTexte 29">
            <a:hlinkClick r:id="rId7" action="ppaction://hlinksldjump"/>
          </p:cNvPr>
          <p:cNvSpPr txBox="1"/>
          <p:nvPr userDrawn="1"/>
        </p:nvSpPr>
        <p:spPr>
          <a:xfrm>
            <a:off x="10066145" y="445955"/>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2</a:t>
            </a:r>
          </a:p>
        </p:txBody>
      </p:sp>
      <p:sp>
        <p:nvSpPr>
          <p:cNvPr id="31" name="ZoneTexte 30">
            <a:hlinkClick r:id="rId7" action="ppaction://hlinksldjump"/>
          </p:cNvPr>
          <p:cNvSpPr txBox="1"/>
          <p:nvPr userDrawn="1"/>
        </p:nvSpPr>
        <p:spPr>
          <a:xfrm>
            <a:off x="10815035"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3</a:t>
            </a:r>
          </a:p>
        </p:txBody>
      </p:sp>
      <p:sp>
        <p:nvSpPr>
          <p:cNvPr id="32" name="ZoneTexte 31">
            <a:hlinkClick r:id="rId7" action="ppaction://hlinksldjump"/>
          </p:cNvPr>
          <p:cNvSpPr txBox="1"/>
          <p:nvPr userDrawn="1"/>
        </p:nvSpPr>
        <p:spPr>
          <a:xfrm>
            <a:off x="11563925" y="445955"/>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5</a:t>
            </a:r>
          </a:p>
        </p:txBody>
      </p:sp>
    </p:spTree>
    <p:extLst>
      <p:ext uri="{BB962C8B-B14F-4D97-AF65-F5344CB8AC3E}">
        <p14:creationId xmlns:p14="http://schemas.microsoft.com/office/powerpoint/2010/main" val="35183898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Menu CP5 Niveaux d'acquisition">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12" name="ZoneTexte 11"/>
          <p:cNvSpPr txBox="1"/>
          <p:nvPr userDrawn="1"/>
        </p:nvSpPr>
        <p:spPr>
          <a:xfrm>
            <a:off x="1950664" y="272374"/>
            <a:ext cx="9844392" cy="646331"/>
          </a:xfrm>
          <a:prstGeom prst="rect">
            <a:avLst/>
          </a:prstGeom>
          <a:noFill/>
        </p:spPr>
        <p:txBody>
          <a:bodyPr wrap="square" rtlCol="0">
            <a:spAutoFit/>
          </a:bodyPr>
          <a:lstStyle/>
          <a:p>
            <a:r>
              <a:rPr lang="fr-FR" sz="3600" b="0" i="0" kern="1200" dirty="0">
                <a:solidFill>
                  <a:schemeClr val="tx1"/>
                </a:solidFill>
                <a:latin typeface="+mj-lt"/>
                <a:ea typeface="+mn-ea"/>
                <a:cs typeface="+mn-cs"/>
              </a:rPr>
              <a:t>TRANSFORMER : </a:t>
            </a:r>
            <a:r>
              <a:rPr lang="fr-FR" sz="3600" b="0" i="0" dirty="0">
                <a:latin typeface="+mj-lt"/>
              </a:rPr>
              <a:t>Parcours de formation</a:t>
            </a:r>
          </a:p>
        </p:txBody>
      </p:sp>
      <p:sp>
        <p:nvSpPr>
          <p:cNvPr id="3" name="Espace réservé de la date 2"/>
          <p:cNvSpPr>
            <a:spLocks noGrp="1"/>
          </p:cNvSpPr>
          <p:nvPr>
            <p:ph type="dt" sz="half" idx="10"/>
          </p:nvPr>
        </p:nvSpPr>
        <p:spPr>
          <a:xfrm>
            <a:off x="126452" y="6167337"/>
            <a:ext cx="1575888" cy="180000"/>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0" name="ZoneTexte 9"/>
          <p:cNvSpPr txBox="1"/>
          <p:nvPr userDrawn="1"/>
        </p:nvSpPr>
        <p:spPr>
          <a:xfrm>
            <a:off x="68400" y="1634457"/>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Parcours de formation</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3" name="ZoneTexte 12"/>
          <p:cNvSpPr txBox="1"/>
          <p:nvPr userDrawn="1"/>
        </p:nvSpPr>
        <p:spPr>
          <a:xfrm>
            <a:off x="1964987" y="918705"/>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Les niveaux d’acquisitions visées</a:t>
            </a:r>
            <a:endParaRPr lang="fr-FR" b="0" i="0" dirty="0">
              <a:latin typeface="+mj-lt"/>
            </a:endParaRPr>
          </a:p>
        </p:txBody>
      </p:sp>
      <p:sp>
        <p:nvSpPr>
          <p:cNvPr id="19" name="ZoneTexte 18">
            <a:hlinkClick r:id="rId2" action="ppaction://hlinksldjump" tooltip="Retour"/>
          </p:cNvPr>
          <p:cNvSpPr txBox="1"/>
          <p:nvPr userDrawn="1"/>
        </p:nvSpPr>
        <p:spPr>
          <a:xfrm>
            <a:off x="68400" y="5281200"/>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20" name="Bouton d’action : vide 19">
            <a:hlinkClick r:id="" action="ppaction://hlinkshowjump?jump=endshow" highlightClick="1"/>
          </p:cNvPr>
          <p:cNvSpPr/>
          <p:nvPr userDrawn="1"/>
        </p:nvSpPr>
        <p:spPr>
          <a:xfrm>
            <a:off x="57600" y="5702400"/>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1" name="Bouton d’action : accueil 20">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4" name="Connecteur droit 13"/>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Espace réservé du tableau 6"/>
          <p:cNvSpPr>
            <a:spLocks noGrp="1"/>
          </p:cNvSpPr>
          <p:nvPr>
            <p:ph type="tbl" sz="quarter" idx="13"/>
          </p:nvPr>
        </p:nvSpPr>
        <p:spPr>
          <a:xfrm>
            <a:off x="2159000" y="1420813"/>
            <a:ext cx="9805988" cy="4926012"/>
          </a:xfrm>
        </p:spPr>
        <p:style>
          <a:lnRef idx="2">
            <a:schemeClr val="dk1"/>
          </a:lnRef>
          <a:fillRef idx="1">
            <a:schemeClr val="lt1"/>
          </a:fillRef>
          <a:effectRef idx="0">
            <a:schemeClr val="dk1"/>
          </a:effectRef>
          <a:fontRef idx="minor">
            <a:schemeClr val="dk1"/>
          </a:fontRef>
        </p:style>
        <p:txBody>
          <a:bodyPr/>
          <a:lstStyle/>
          <a:p>
            <a:endParaRPr lang="fr-FR"/>
          </a:p>
        </p:txBody>
      </p:sp>
      <p:sp>
        <p:nvSpPr>
          <p:cNvPr id="25" name="ZoneTexte 24">
            <a:hlinkClick r:id="rId3" action="ppaction://hlinksldjump" tooltip="Planification des compétences générales"/>
          </p:cNvPr>
          <p:cNvSpPr txBox="1"/>
          <p:nvPr userDrawn="1"/>
        </p:nvSpPr>
        <p:spPr>
          <a:xfrm>
            <a:off x="194553" y="2533832"/>
            <a:ext cx="1507787" cy="52322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400" b="0" i="0">
                <a:latin typeface="Arial" panose="020B0604020202020204" pitchFamily="34" charset="0"/>
                <a:cs typeface="Arial" panose="020B0604020202020204" pitchFamily="34" charset="0"/>
              </a:defRPr>
            </a:lvl1pPr>
          </a:lstStyle>
          <a:p>
            <a:pPr lvl="0"/>
            <a:r>
              <a:rPr lang="fr-FR" dirty="0"/>
              <a:t>Compétences générales</a:t>
            </a:r>
          </a:p>
        </p:txBody>
      </p:sp>
      <p:sp>
        <p:nvSpPr>
          <p:cNvPr id="26" name="ZoneTexte 25">
            <a:hlinkClick r:id="rId4" action="ppaction://hlinksldjump" tooltip="Planification des attendus de fin de cycle au regard de la programmation"/>
          </p:cNvPr>
          <p:cNvSpPr txBox="1"/>
          <p:nvPr userDrawn="1"/>
        </p:nvSpPr>
        <p:spPr>
          <a:xfrm>
            <a:off x="186744" y="3589855"/>
            <a:ext cx="1507787" cy="52322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Attendus de fin de cycle</a:t>
            </a:r>
          </a:p>
        </p:txBody>
      </p:sp>
      <p:sp>
        <p:nvSpPr>
          <p:cNvPr id="27" name="ZoneTexte 26"/>
          <p:cNvSpPr txBox="1"/>
          <p:nvPr userDrawn="1"/>
        </p:nvSpPr>
        <p:spPr>
          <a:xfrm>
            <a:off x="186743" y="4224678"/>
            <a:ext cx="1507787" cy="738664"/>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Niveaux d’acquisitions visées</a:t>
            </a:r>
          </a:p>
        </p:txBody>
      </p:sp>
      <p:sp>
        <p:nvSpPr>
          <p:cNvPr id="28" name="ZoneTexte 27">
            <a:hlinkClick r:id="rId5" action="ppaction://hlinksldjump" tooltip="Parcours"/>
          </p:cNvPr>
          <p:cNvSpPr txBox="1"/>
          <p:nvPr userDrawn="1"/>
        </p:nvSpPr>
        <p:spPr>
          <a:xfrm>
            <a:off x="186813" y="3170475"/>
            <a:ext cx="1507787" cy="30777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Parcours</a:t>
            </a:r>
          </a:p>
        </p:txBody>
      </p:sp>
      <p:sp>
        <p:nvSpPr>
          <p:cNvPr id="29" name="ZoneTexte 28">
            <a:hlinkClick r:id="rId6" action="ppaction://hlinksldjump"/>
          </p:cNvPr>
          <p:cNvSpPr txBox="1"/>
          <p:nvPr userDrawn="1"/>
        </p:nvSpPr>
        <p:spPr>
          <a:xfrm>
            <a:off x="9317255"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1</a:t>
            </a:r>
          </a:p>
        </p:txBody>
      </p:sp>
      <p:sp>
        <p:nvSpPr>
          <p:cNvPr id="30" name="ZoneTexte 29">
            <a:hlinkClick r:id="rId7" action="ppaction://hlinksldjump"/>
          </p:cNvPr>
          <p:cNvSpPr txBox="1"/>
          <p:nvPr userDrawn="1"/>
        </p:nvSpPr>
        <p:spPr>
          <a:xfrm>
            <a:off x="10066145" y="445955"/>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2</a:t>
            </a:r>
          </a:p>
        </p:txBody>
      </p:sp>
      <p:sp>
        <p:nvSpPr>
          <p:cNvPr id="31" name="ZoneTexte 30">
            <a:hlinkClick r:id="rId7" action="ppaction://hlinksldjump"/>
          </p:cNvPr>
          <p:cNvSpPr txBox="1"/>
          <p:nvPr userDrawn="1"/>
        </p:nvSpPr>
        <p:spPr>
          <a:xfrm>
            <a:off x="10815035"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3</a:t>
            </a:r>
          </a:p>
        </p:txBody>
      </p:sp>
      <p:sp>
        <p:nvSpPr>
          <p:cNvPr id="32" name="ZoneTexte 31">
            <a:hlinkClick r:id="rId7" action="ppaction://hlinksldjump"/>
          </p:cNvPr>
          <p:cNvSpPr txBox="1"/>
          <p:nvPr userDrawn="1"/>
        </p:nvSpPr>
        <p:spPr>
          <a:xfrm>
            <a:off x="11563925" y="445955"/>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CP 4</a:t>
            </a:r>
          </a:p>
        </p:txBody>
      </p:sp>
    </p:spTree>
    <p:extLst>
      <p:ext uri="{BB962C8B-B14F-4D97-AF65-F5344CB8AC3E}">
        <p14:creationId xmlns:p14="http://schemas.microsoft.com/office/powerpoint/2010/main" val="20796291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Menu referentiels evaluation">
    <p:bg>
      <p:bgPr>
        <a:solidFill>
          <a:schemeClr val="accent4">
            <a:alpha val="10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264565"/>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63206"/>
            <a:ext cx="1575888" cy="306909"/>
          </a:xfrm>
        </p:spPr>
        <p:txBody>
          <a:bodyPr/>
          <a:lstStyle>
            <a:lvl1pPr>
              <a:defRPr sz="1050"/>
            </a:lvl1pPr>
          </a:lstStyle>
          <a:p>
            <a:r>
              <a:rPr lang="fr-FR" dirty="0"/>
              <a:t>Inspection pédagogique régionale</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964987" y="272374"/>
            <a:ext cx="9844392" cy="646331"/>
          </a:xfrm>
          <a:prstGeom prst="rect">
            <a:avLst/>
          </a:prstGeom>
          <a:noFill/>
        </p:spPr>
        <p:txBody>
          <a:bodyPr wrap="square" rtlCol="0">
            <a:spAutoFit/>
          </a:bodyPr>
          <a:lstStyle/>
          <a:p>
            <a:r>
              <a:rPr lang="fr-FR" sz="3600" b="0" i="0" dirty="0">
                <a:latin typeface="+mj-lt"/>
              </a:rPr>
              <a:t>ÉVALUER : Les référentiels d’évaluation</a:t>
            </a:r>
          </a:p>
        </p:txBody>
      </p:sp>
      <p:sp>
        <p:nvSpPr>
          <p:cNvPr id="22" name="ZoneTexte 21">
            <a:hlinkClick r:id="rId2" action="ppaction://hlinksldjump"/>
          </p:cNvPr>
          <p:cNvSpPr txBox="1"/>
          <p:nvPr userDrawn="1"/>
        </p:nvSpPr>
        <p:spPr>
          <a:xfrm>
            <a:off x="3735871" y="1245292"/>
            <a:ext cx="6588886"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a:scene3d>
            <a:camera prst="orthographicFront"/>
            <a:lightRig rig="threePt" dir="t"/>
          </a:scene3d>
          <a:sp3d>
            <a:bevelT/>
          </a:sp3d>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2800" b="0" i="0" dirty="0">
                <a:latin typeface="+mj-lt"/>
              </a:rPr>
              <a:t>Afficher le premier référentiel</a:t>
            </a:r>
          </a:p>
        </p:txBody>
      </p:sp>
      <p:sp>
        <p:nvSpPr>
          <p:cNvPr id="7" name="ZoneTexte 6"/>
          <p:cNvSpPr txBox="1"/>
          <p:nvPr userDrawn="1"/>
        </p:nvSpPr>
        <p:spPr>
          <a:xfrm>
            <a:off x="3492671" y="1999649"/>
            <a:ext cx="6588886" cy="646331"/>
          </a:xfrm>
          <a:prstGeom prst="rect">
            <a:avLst/>
          </a:prstGeom>
          <a:noFill/>
        </p:spPr>
        <p:txBody>
          <a:bodyPr wrap="square" rtlCol="0">
            <a:spAutoFit/>
          </a:bodyPr>
          <a:lstStyle/>
          <a:p>
            <a:pPr algn="ctr"/>
            <a:r>
              <a:rPr lang="fr-FR" dirty="0">
                <a:solidFill>
                  <a:srgbClr val="FF0000"/>
                </a:solidFill>
              </a:rPr>
              <a:t>Tous les référentiels créés et placés à la suite du premier seront accessibles à partir de celui qui est affiché  à l’aide des flèches</a:t>
            </a:r>
          </a:p>
        </p:txBody>
      </p:sp>
      <p:grpSp>
        <p:nvGrpSpPr>
          <p:cNvPr id="26" name="Groupe 25"/>
          <p:cNvGrpSpPr/>
          <p:nvPr userDrawn="1"/>
        </p:nvGrpSpPr>
        <p:grpSpPr>
          <a:xfrm>
            <a:off x="9747116" y="2299171"/>
            <a:ext cx="918048" cy="346809"/>
            <a:chOff x="9597147" y="443405"/>
            <a:chExt cx="1064368" cy="401546"/>
          </a:xfrm>
        </p:grpSpPr>
        <p:sp>
          <p:nvSpPr>
            <p:cNvPr id="27" name="Bouton d’action : retour ou précédent 26">
              <a:hlinkClick r:id="" action="ppaction://noaction" highlightClick="1"/>
            </p:cNvPr>
            <p:cNvSpPr/>
            <p:nvPr userDrawn="1"/>
          </p:nvSpPr>
          <p:spPr>
            <a:xfrm>
              <a:off x="9597147" y="443405"/>
              <a:ext cx="496111" cy="401546"/>
            </a:xfrm>
            <a:prstGeom prst="actionButtonBackPreviou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Bouton d’action : avant ou précédent 27">
              <a:hlinkClick r:id="" action="ppaction://noaction" highlightClick="1"/>
            </p:cNvPr>
            <p:cNvSpPr/>
            <p:nvPr userDrawn="1"/>
          </p:nvSpPr>
          <p:spPr>
            <a:xfrm>
              <a:off x="10165404" y="443405"/>
              <a:ext cx="496111" cy="401546"/>
            </a:xfrm>
            <a:prstGeom prst="actionButtonForwardNex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29" name="ZoneTexte 28"/>
          <p:cNvSpPr txBox="1"/>
          <p:nvPr userDrawn="1"/>
        </p:nvSpPr>
        <p:spPr>
          <a:xfrm>
            <a:off x="2055824" y="2720458"/>
            <a:ext cx="6824016" cy="3970318"/>
          </a:xfrm>
          <a:prstGeom prst="rect">
            <a:avLst/>
          </a:prstGeom>
          <a:noFill/>
        </p:spPr>
        <p:txBody>
          <a:bodyPr wrap="square" rtlCol="0">
            <a:spAutoFit/>
          </a:bodyPr>
          <a:lstStyle/>
          <a:p>
            <a:pPr algn="l"/>
            <a:r>
              <a:rPr lang="fr-FR" dirty="0">
                <a:solidFill>
                  <a:schemeClr val="tx1"/>
                </a:solidFill>
              </a:rPr>
              <a:t>Méthode pour créer une nouvelle diapo avec la mise en forme appropriée et l’interactivité conservée :</a:t>
            </a:r>
          </a:p>
          <a:p>
            <a:pPr algn="l"/>
            <a:r>
              <a:rPr lang="fr-FR" dirty="0">
                <a:solidFill>
                  <a:schemeClr val="tx1"/>
                </a:solidFill>
              </a:rPr>
              <a:t>1. Passez en « mode écriture » puis dupliquez la diapositive du premier référentiel, de préférence lorsqu’elle est encore vierge, pour disposer de la mise en forme originale.</a:t>
            </a:r>
          </a:p>
          <a:p>
            <a:pPr algn="l"/>
            <a:endParaRPr lang="fr-FR" dirty="0">
              <a:solidFill>
                <a:schemeClr val="tx1"/>
              </a:solidFill>
            </a:endParaRPr>
          </a:p>
          <a:p>
            <a:pPr algn="l"/>
            <a:r>
              <a:rPr lang="fr-FR" dirty="0">
                <a:solidFill>
                  <a:schemeClr val="tx1"/>
                </a:solidFill>
              </a:rPr>
              <a:t>2. Dans le volet des diapositives, à gauche de l’écran, sélectionnez d’un clic de souris la diapo du premier référentiel</a:t>
            </a:r>
          </a:p>
          <a:p>
            <a:pPr algn="l"/>
            <a:endParaRPr lang="fr-FR" dirty="0">
              <a:solidFill>
                <a:schemeClr val="tx1"/>
              </a:solidFill>
            </a:endParaRPr>
          </a:p>
          <a:p>
            <a:pPr algn="l"/>
            <a:r>
              <a:rPr lang="fr-FR" dirty="0">
                <a:solidFill>
                  <a:schemeClr val="tx1"/>
                </a:solidFill>
              </a:rPr>
              <a:t>3. Faire un clic droit sur la diapo sélectionnée et choisir « Dupliquer la diapositive », la nouvelle se placera à la suite du premier référentiel.</a:t>
            </a:r>
          </a:p>
          <a:p>
            <a:pPr algn="l"/>
            <a:endParaRPr lang="fr-FR" dirty="0">
              <a:solidFill>
                <a:schemeClr val="tx1"/>
              </a:solidFill>
            </a:endParaRPr>
          </a:p>
          <a:p>
            <a:pPr algn="l"/>
            <a:r>
              <a:rPr lang="fr-FR" dirty="0">
                <a:solidFill>
                  <a:schemeClr val="tx1"/>
                </a:solidFill>
              </a:rPr>
              <a:t>4. Complétez le premier référentiel, et procédez ainsi de suite pour les différentes activités.</a:t>
            </a:r>
          </a:p>
        </p:txBody>
      </p:sp>
      <p:sp>
        <p:nvSpPr>
          <p:cNvPr id="36" name="Bouton d’action : vide 35">
            <a:hlinkClick r:id="" action="ppaction://hlinkshowjump?jump=endshow" highlightClick="1"/>
          </p:cNvPr>
          <p:cNvSpPr/>
          <p:nvPr userDrawn="1"/>
        </p:nvSpPr>
        <p:spPr>
          <a:xfrm>
            <a:off x="5190594" y="3976798"/>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41" name="ZoneTexte 40"/>
          <p:cNvSpPr txBox="1"/>
          <p:nvPr userDrawn="1"/>
        </p:nvSpPr>
        <p:spPr>
          <a:xfrm>
            <a:off x="71760" y="2861518"/>
            <a:ext cx="1656000" cy="461665"/>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Référentiels d’évaluation</a:t>
            </a:r>
          </a:p>
        </p:txBody>
      </p:sp>
      <p:sp>
        <p:nvSpPr>
          <p:cNvPr id="31" name="ZoneTexte 30">
            <a:hlinkClick r:id="rId3" action="ppaction://hlinksldjump" tooltip="Présentation"/>
          </p:cNvPr>
          <p:cNvSpPr txBox="1"/>
          <p:nvPr userDrawn="1"/>
        </p:nvSpPr>
        <p:spPr>
          <a:xfrm>
            <a:off x="71760" y="1450367"/>
            <a:ext cx="1575888"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200" b="0" i="0" dirty="0">
                <a:latin typeface="Arial" panose="020B0604020202020204" pitchFamily="34" charset="0"/>
                <a:cs typeface="Arial" panose="020B0604020202020204" pitchFamily="34" charset="0"/>
              </a:rPr>
              <a:t>Présentation générale</a:t>
            </a:r>
            <a:endParaRPr lang="fr-FR" sz="1400" b="0" i="0" dirty="0">
              <a:latin typeface="Arial" panose="020B0604020202020204" pitchFamily="34" charset="0"/>
              <a:cs typeface="Arial" panose="020B0604020202020204" pitchFamily="34" charset="0"/>
            </a:endParaRPr>
          </a:p>
        </p:txBody>
      </p:sp>
      <p:sp>
        <p:nvSpPr>
          <p:cNvPr id="33" name="ZoneTexte 32">
            <a:hlinkClick r:id="rId4" action="ppaction://hlinksldjump" tooltip="Le parcours de formation"/>
          </p:cNvPr>
          <p:cNvSpPr txBox="1"/>
          <p:nvPr userDrawn="1"/>
        </p:nvSpPr>
        <p:spPr>
          <a:xfrm>
            <a:off x="71760" y="2329579"/>
            <a:ext cx="1575897"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Parcours de formation</a:t>
            </a:r>
          </a:p>
        </p:txBody>
      </p:sp>
      <p:sp>
        <p:nvSpPr>
          <p:cNvPr id="38" name="ZoneTexte 37">
            <a:hlinkClick r:id="rId5" action="ppaction://hlinksldjump" tooltip="Le projet d'AS"/>
          </p:cNvPr>
          <p:cNvSpPr txBox="1"/>
          <p:nvPr userDrawn="1"/>
        </p:nvSpPr>
        <p:spPr>
          <a:xfrm>
            <a:off x="71760" y="3393457"/>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Projet AS</a:t>
            </a:r>
          </a:p>
        </p:txBody>
      </p:sp>
      <p:sp>
        <p:nvSpPr>
          <p:cNvPr id="40" name="ZoneTexte 39">
            <a:hlinkClick r:id="rId6" action="ppaction://hlinksldjump" tooltip="Grille d'auto-analyse des projets"/>
          </p:cNvPr>
          <p:cNvSpPr txBox="1"/>
          <p:nvPr userDrawn="1"/>
        </p:nvSpPr>
        <p:spPr>
          <a:xfrm>
            <a:off x="71760" y="5521213"/>
            <a:ext cx="1575895"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Grille d’auto-analyse</a:t>
            </a:r>
          </a:p>
        </p:txBody>
      </p:sp>
      <p:sp>
        <p:nvSpPr>
          <p:cNvPr id="50" name="ZoneTexte 49">
            <a:hlinkClick r:id="rId7" action="ppaction://hlinksldjump" tooltip="Annexe(s)"/>
          </p:cNvPr>
          <p:cNvSpPr txBox="1"/>
          <p:nvPr userDrawn="1"/>
        </p:nvSpPr>
        <p:spPr>
          <a:xfrm>
            <a:off x="71760" y="5868483"/>
            <a:ext cx="1575896"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Annexe(s)</a:t>
            </a:r>
          </a:p>
        </p:txBody>
      </p:sp>
      <p:sp>
        <p:nvSpPr>
          <p:cNvPr id="51" name="ZoneTexte 50">
            <a:hlinkClick r:id="rId8" action="ppaction://hlinksldjump" tooltip="Les espaces d'enseignement complémentaires"/>
          </p:cNvPr>
          <p:cNvSpPr txBox="1"/>
          <p:nvPr userDrawn="1"/>
        </p:nvSpPr>
        <p:spPr>
          <a:xfrm>
            <a:off x="71760" y="4989274"/>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 espaces d’enseignements</a:t>
            </a:r>
          </a:p>
        </p:txBody>
      </p:sp>
      <p:sp>
        <p:nvSpPr>
          <p:cNvPr id="52" name="Bouton d’action : accueil 51">
            <a:hlinkClick r:id="" action="ppaction://hlinkshowjump?jump=firstslide" highlightClick="1"/>
          </p:cNvPr>
          <p:cNvSpPr/>
          <p:nvPr userDrawn="1"/>
        </p:nvSpPr>
        <p:spPr>
          <a:xfrm>
            <a:off x="739302" y="1078571"/>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ZoneTexte 52">
            <a:hlinkClick r:id="rId9" action="ppaction://hlinksldjump" tooltip="Le contexte local"/>
          </p:cNvPr>
          <p:cNvSpPr txBox="1"/>
          <p:nvPr userDrawn="1"/>
        </p:nvSpPr>
        <p:spPr>
          <a:xfrm>
            <a:off x="71760" y="1982306"/>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200" dirty="0"/>
              <a:t>Contexte local</a:t>
            </a:r>
          </a:p>
        </p:txBody>
      </p:sp>
      <p:sp>
        <p:nvSpPr>
          <p:cNvPr id="56" name="ZoneTexte 55">
            <a:hlinkClick r:id="rId10" action="ppaction://hlinksldjump" tooltip="Les enseignements facultatifs"/>
          </p:cNvPr>
          <p:cNvSpPr txBox="1"/>
          <p:nvPr userDrawn="1"/>
        </p:nvSpPr>
        <p:spPr>
          <a:xfrm>
            <a:off x="71760" y="3740730"/>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 facultatif </a:t>
            </a:r>
            <a:r>
              <a:rPr lang="fr-FR" sz="1000" i="1" dirty="0"/>
              <a:t>(option CCF)</a:t>
            </a:r>
            <a:endParaRPr lang="fr-FR" sz="1200" i="1" dirty="0"/>
          </a:p>
        </p:txBody>
      </p:sp>
      <p:sp>
        <p:nvSpPr>
          <p:cNvPr id="57" name="ZoneTexte 56">
            <a:hlinkClick r:id="rId11" action="ppaction://hlinksldjump" tooltip="Les enseignements d'exploration et de complément"/>
          </p:cNvPr>
          <p:cNvSpPr txBox="1"/>
          <p:nvPr userDrawn="1"/>
        </p:nvSpPr>
        <p:spPr>
          <a:xfrm>
            <a:off x="71760" y="4272669"/>
            <a:ext cx="1575895" cy="646331"/>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Enseignements d’exploration et de complément</a:t>
            </a:r>
            <a:endParaRPr lang="fr-FR" sz="1200" i="1" dirty="0"/>
          </a:p>
        </p:txBody>
      </p:sp>
      <p:pic>
        <p:nvPicPr>
          <p:cNvPr id="2" name="Image 1"/>
          <p:cNvPicPr>
            <a:picLocks noChangeAspect="1"/>
          </p:cNvPicPr>
          <p:nvPr userDrawn="1"/>
        </p:nvPicPr>
        <p:blipFill>
          <a:blip r:embed="rId12"/>
          <a:stretch>
            <a:fillRect/>
          </a:stretch>
        </p:blipFill>
        <p:spPr>
          <a:xfrm>
            <a:off x="8941842" y="3052484"/>
            <a:ext cx="2201943" cy="2440370"/>
          </a:xfrm>
          <a:prstGeom prst="rect">
            <a:avLst/>
          </a:prstGeom>
        </p:spPr>
      </p:pic>
      <p:cxnSp>
        <p:nvCxnSpPr>
          <p:cNvPr id="32" name="Connecteur droit avec flèche 31"/>
          <p:cNvCxnSpPr>
            <a:cxnSpLocks/>
          </p:cNvCxnSpPr>
          <p:nvPr userDrawn="1"/>
        </p:nvCxnSpPr>
        <p:spPr>
          <a:xfrm flipV="1">
            <a:off x="8213558" y="4364070"/>
            <a:ext cx="720263" cy="79593"/>
          </a:xfrm>
          <a:prstGeom prst="straightConnector1">
            <a:avLst/>
          </a:prstGeom>
          <a:ln w="476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a:cxnSpLocks/>
          </p:cNvCxnSpPr>
          <p:nvPr userDrawn="1"/>
        </p:nvCxnSpPr>
        <p:spPr>
          <a:xfrm flipV="1">
            <a:off x="8568329" y="5220106"/>
            <a:ext cx="623022" cy="350196"/>
          </a:xfrm>
          <a:prstGeom prst="straightConnector1">
            <a:avLst/>
          </a:prstGeom>
          <a:ln w="476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9811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CFC6E1B-2AD0-4899-9612-27365A42146B}" type="datetime1">
              <a:rPr lang="fr-FR" smtClean="0"/>
              <a:t>01/12/2017</a:t>
            </a:fld>
            <a:endParaRPr lang="fr-FR"/>
          </a:p>
        </p:txBody>
      </p:sp>
      <p:sp>
        <p:nvSpPr>
          <p:cNvPr id="6" name="Espace réservé du pied de page 5"/>
          <p:cNvSpPr>
            <a:spLocks noGrp="1"/>
          </p:cNvSpPr>
          <p:nvPr>
            <p:ph type="ftr" sz="quarter" idx="11"/>
          </p:nvPr>
        </p:nvSpPr>
        <p:spPr/>
        <p:txBody>
          <a:bodyPr/>
          <a:lstStyle/>
          <a:p>
            <a:r>
              <a:rPr lang="fr-FR"/>
              <a:t>Inspection pédagogique régionale</a:t>
            </a:r>
          </a:p>
        </p:txBody>
      </p:sp>
      <p:sp>
        <p:nvSpPr>
          <p:cNvPr id="7" name="Espace réservé du numéro de diapositive 6"/>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39993874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Menu EX1 referentiels evaluation">
    <p:bg>
      <p:bgPr>
        <a:solidFill>
          <a:schemeClr val="accent4">
            <a:alpha val="10000"/>
          </a:schemeClr>
        </a:solidFill>
        <a:effectLst/>
      </p:bgPr>
    </p:bg>
    <p:spTree>
      <p:nvGrpSpPr>
        <p:cNvPr id="1" name=""/>
        <p:cNvGrpSpPr/>
        <p:nvPr/>
      </p:nvGrpSpPr>
      <p:grpSpPr>
        <a:xfrm>
          <a:off x="0" y="0"/>
          <a:ext cx="0" cy="0"/>
          <a:chOff x="0" y="0"/>
          <a:chExt cx="0" cy="0"/>
        </a:xfrm>
      </p:grpSpPr>
      <p:sp>
        <p:nvSpPr>
          <p:cNvPr id="30" name="Espace réservé du tableau 29"/>
          <p:cNvSpPr>
            <a:spLocks noGrp="1"/>
          </p:cNvSpPr>
          <p:nvPr>
            <p:ph type="tbl" sz="quarter" idx="14"/>
          </p:nvPr>
        </p:nvSpPr>
        <p:spPr>
          <a:xfrm>
            <a:off x="1987550" y="709613"/>
            <a:ext cx="9967913" cy="5705475"/>
          </a:xfrm>
        </p:spPr>
        <p:style>
          <a:lnRef idx="2">
            <a:schemeClr val="dk1"/>
          </a:lnRef>
          <a:fillRef idx="1">
            <a:schemeClr val="lt1"/>
          </a:fillRef>
          <a:effectRef idx="0">
            <a:schemeClr val="dk1"/>
          </a:effectRef>
          <a:fontRef idx="minor">
            <a:schemeClr val="dk1"/>
          </a:fontRef>
        </p:style>
        <p:txBody>
          <a:bodyPr/>
          <a:lstStyle/>
          <a:p>
            <a:endParaRPr lang="fr-FR" dirty="0"/>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ZoneTexte 20"/>
          <p:cNvSpPr txBox="1"/>
          <p:nvPr userDrawn="1"/>
        </p:nvSpPr>
        <p:spPr>
          <a:xfrm>
            <a:off x="68400" y="1751100"/>
            <a:ext cx="1656000" cy="461665"/>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Référentiels d’évaluation</a:t>
            </a:r>
          </a:p>
        </p:txBody>
      </p:sp>
      <p:sp>
        <p:nvSpPr>
          <p:cNvPr id="22" name="ZoneTexte 21">
            <a:hlinkClick r:id="rId2" action="ppaction://hlinksldjump" tooltip="Retour"/>
          </p:cNvPr>
          <p:cNvSpPr txBox="1"/>
          <p:nvPr userDrawn="1"/>
        </p:nvSpPr>
        <p:spPr>
          <a:xfrm>
            <a:off x="68400" y="5297231"/>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grpSp>
        <p:nvGrpSpPr>
          <p:cNvPr id="6" name="Groupe 5"/>
          <p:cNvGrpSpPr/>
          <p:nvPr userDrawn="1"/>
        </p:nvGrpSpPr>
        <p:grpSpPr>
          <a:xfrm>
            <a:off x="10667018" y="152931"/>
            <a:ext cx="1064368" cy="401546"/>
            <a:chOff x="9597147" y="443405"/>
            <a:chExt cx="1064368" cy="401546"/>
          </a:xfrm>
        </p:grpSpPr>
        <p:sp>
          <p:nvSpPr>
            <p:cNvPr id="2" name="Bouton d’action : retour ou précédent 1">
              <a:hlinkClick r:id="" action="ppaction://hlinkshowjump?jump=previousslide" highlightClick="1"/>
            </p:cNvPr>
            <p:cNvSpPr/>
            <p:nvPr userDrawn="1"/>
          </p:nvSpPr>
          <p:spPr>
            <a:xfrm>
              <a:off x="9597147" y="443405"/>
              <a:ext cx="496111" cy="401546"/>
            </a:xfrm>
            <a:prstGeom prst="actionButtonBackPreviou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Bouton d’action : avant ou précédent 4">
              <a:hlinkClick r:id="" action="ppaction://hlinkshowjump?jump=nextslide" highlightClick="1"/>
            </p:cNvPr>
            <p:cNvSpPr/>
            <p:nvPr userDrawn="1"/>
          </p:nvSpPr>
          <p:spPr>
            <a:xfrm>
              <a:off x="10165404" y="443405"/>
              <a:ext cx="496111" cy="401546"/>
            </a:xfrm>
            <a:prstGeom prst="actionButtonForwardNex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1" name="ZoneTexte 30"/>
          <p:cNvSpPr txBox="1"/>
          <p:nvPr userDrawn="1"/>
        </p:nvSpPr>
        <p:spPr>
          <a:xfrm>
            <a:off x="36358" y="2278545"/>
            <a:ext cx="1728147" cy="2462213"/>
          </a:xfrm>
          <a:prstGeom prst="rect">
            <a:avLst/>
          </a:prstGeom>
          <a:noFill/>
        </p:spPr>
        <p:txBody>
          <a:bodyPr wrap="square" rtlCol="0">
            <a:spAutoFit/>
          </a:bodyPr>
          <a:lstStyle/>
          <a:p>
            <a:r>
              <a:rPr lang="fr-FR" sz="1100" dirty="0"/>
              <a:t>Le tableau peut-être ajusté suivant les besoins. Des lignes et colonnes peuvent être ajoutées ou supprimées, fusionnées ou fractionnées.</a:t>
            </a:r>
          </a:p>
          <a:p>
            <a:r>
              <a:rPr lang="fr-FR" sz="1100" b="1" dirty="0"/>
              <a:t>Par exemple, se placer dans une cellule de la ligne</a:t>
            </a:r>
            <a:r>
              <a:rPr lang="fr-FR" sz="1100" dirty="0"/>
              <a:t>, effectuer un </a:t>
            </a:r>
            <a:r>
              <a:rPr lang="fr-FR" sz="1100" b="1" dirty="0"/>
              <a:t>clic droit</a:t>
            </a:r>
            <a:r>
              <a:rPr lang="fr-FR" sz="1100" dirty="0"/>
              <a:t> et choisir « </a:t>
            </a:r>
            <a:r>
              <a:rPr lang="fr-FR" sz="1100" b="1" dirty="0"/>
              <a:t>Supprimer</a:t>
            </a:r>
            <a:r>
              <a:rPr lang="fr-FR" sz="1100" dirty="0"/>
              <a:t> », puis « </a:t>
            </a:r>
            <a:r>
              <a:rPr lang="fr-FR" sz="1100" b="1" dirty="0"/>
              <a:t>Supprimer les lignes</a:t>
            </a:r>
            <a:r>
              <a:rPr lang="fr-FR" sz="1100" dirty="0"/>
              <a:t> ». La ligne correspondante est supprimée !</a:t>
            </a:r>
          </a:p>
        </p:txBody>
      </p:sp>
      <p:sp>
        <p:nvSpPr>
          <p:cNvPr id="18" name="ZoneTexte 17"/>
          <p:cNvSpPr txBox="1"/>
          <p:nvPr userDrawn="1"/>
        </p:nvSpPr>
        <p:spPr>
          <a:xfrm>
            <a:off x="1892842" y="61316"/>
            <a:ext cx="1862036" cy="584775"/>
          </a:xfrm>
          <a:prstGeom prst="rect">
            <a:avLst/>
          </a:prstGeom>
          <a:noFill/>
        </p:spPr>
        <p:txBody>
          <a:bodyPr wrap="square" rtlCol="0">
            <a:spAutoFit/>
          </a:bodyPr>
          <a:lstStyle/>
          <a:p>
            <a:r>
              <a:rPr lang="fr-FR" sz="3200" b="0" i="0" dirty="0">
                <a:latin typeface="+mj-lt"/>
              </a:rPr>
              <a:t>ÉVALUER :</a:t>
            </a:r>
          </a:p>
        </p:txBody>
      </p:sp>
      <p:sp>
        <p:nvSpPr>
          <p:cNvPr id="29" name="Espace réservé du texte 5"/>
          <p:cNvSpPr>
            <a:spLocks noGrp="1"/>
          </p:cNvSpPr>
          <p:nvPr>
            <p:ph type="body" sz="quarter" idx="13" hasCustomPrompt="1"/>
          </p:nvPr>
        </p:nvSpPr>
        <p:spPr>
          <a:xfrm>
            <a:off x="3671599" y="120462"/>
            <a:ext cx="6599813" cy="470196"/>
          </a:xfrm>
        </p:spPr>
        <p:txBody>
          <a:bodyPr anchor="ctr" anchorCtr="0">
            <a:normAutofit/>
          </a:bodyPr>
          <a:lstStyle>
            <a:lvl1pPr marL="0" indent="0">
              <a:buNone/>
              <a:defRPr sz="2000" b="1">
                <a:latin typeface="+mj-lt"/>
              </a:defRPr>
            </a:lvl1pPr>
            <a:lvl5pPr marL="1828800" indent="0">
              <a:buNone/>
              <a:defRPr/>
            </a:lvl5pPr>
          </a:lstStyle>
          <a:p>
            <a:pPr lvl="0"/>
            <a:r>
              <a:rPr lang="fr-FR" dirty="0"/>
              <a:t>Référentiel (cliquer dans la zone et saisir le nom de l’activité) !</a:t>
            </a:r>
          </a:p>
        </p:txBody>
      </p:sp>
    </p:spTree>
    <p:extLst>
      <p:ext uri="{BB962C8B-B14F-4D97-AF65-F5344CB8AC3E}">
        <p14:creationId xmlns:p14="http://schemas.microsoft.com/office/powerpoint/2010/main" val="7477713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Menu principal projet as">
    <p:bg>
      <p:bgPr>
        <a:solidFill>
          <a:schemeClr val="tx1">
            <a:lumMod val="65000"/>
            <a:lumOff val="35000"/>
            <a:alpha val="10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226846"/>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9988685" cy="584775"/>
          </a:xfrm>
          <a:prstGeom prst="rect">
            <a:avLst/>
          </a:prstGeom>
          <a:noFill/>
        </p:spPr>
        <p:txBody>
          <a:bodyPr wrap="square" rtlCol="0">
            <a:spAutoFit/>
          </a:bodyPr>
          <a:lstStyle/>
          <a:p>
            <a:r>
              <a:rPr lang="fr-FR" sz="3200" b="0" i="0" dirty="0">
                <a:latin typeface="+mj-lt"/>
              </a:rPr>
              <a:t>TRANSFORMER : Le projet d’AS</a:t>
            </a:r>
          </a:p>
        </p:txBody>
      </p:sp>
      <p:sp>
        <p:nvSpPr>
          <p:cNvPr id="22" name="ZoneTexte 21">
            <a:hlinkClick r:id="rId2" action="ppaction://hlinksldjump"/>
          </p:cNvPr>
          <p:cNvSpPr txBox="1"/>
          <p:nvPr userDrawn="1"/>
        </p:nvSpPr>
        <p:spPr>
          <a:xfrm>
            <a:off x="3339812" y="3013692"/>
            <a:ext cx="7992910" cy="95410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800" b="0" i="0" kern="1200" dirty="0">
                <a:solidFill>
                  <a:schemeClr val="tx1"/>
                </a:solidFill>
                <a:latin typeface="+mj-lt"/>
                <a:ea typeface="+mn-ea"/>
                <a:cs typeface="Arial" panose="020B0604020202020204" pitchFamily="34" charset="0"/>
              </a:rPr>
              <a:t>2. La programmation des activités de l’AS par enseignant</a:t>
            </a:r>
            <a:endParaRPr lang="fr-FR" sz="2800" b="0" i="0" dirty="0">
              <a:latin typeface="+mj-lt"/>
            </a:endParaRPr>
          </a:p>
        </p:txBody>
      </p:sp>
      <p:sp>
        <p:nvSpPr>
          <p:cNvPr id="23" name="ZoneTexte 22">
            <a:hlinkClick r:id="rId3" action="ppaction://hlinksldjump"/>
          </p:cNvPr>
          <p:cNvSpPr txBox="1"/>
          <p:nvPr userDrawn="1"/>
        </p:nvSpPr>
        <p:spPr>
          <a:xfrm>
            <a:off x="3339811" y="2391102"/>
            <a:ext cx="7992911"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800" b="0" i="0" dirty="0">
                <a:latin typeface="+mj-lt"/>
              </a:rPr>
              <a:t>1.  Le projet AS dans le parcours de formation</a:t>
            </a:r>
          </a:p>
        </p:txBody>
      </p:sp>
      <p:sp>
        <p:nvSpPr>
          <p:cNvPr id="38" name="ZoneTexte 37"/>
          <p:cNvSpPr txBox="1"/>
          <p:nvPr userDrawn="1"/>
        </p:nvSpPr>
        <p:spPr>
          <a:xfrm>
            <a:off x="71760" y="3392129"/>
            <a:ext cx="1656000" cy="276999"/>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Projet AS</a:t>
            </a:r>
          </a:p>
        </p:txBody>
      </p:sp>
      <p:sp>
        <p:nvSpPr>
          <p:cNvPr id="39" name="ZoneTexte 38">
            <a:hlinkClick r:id="rId4" action="ppaction://hlinksldjump" tooltip="Présentation"/>
          </p:cNvPr>
          <p:cNvSpPr txBox="1"/>
          <p:nvPr userDrawn="1"/>
        </p:nvSpPr>
        <p:spPr>
          <a:xfrm>
            <a:off x="71760" y="1469823"/>
            <a:ext cx="1575888"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200" b="0" i="0" dirty="0">
                <a:latin typeface="Arial" panose="020B0604020202020204" pitchFamily="34" charset="0"/>
                <a:cs typeface="Arial" panose="020B0604020202020204" pitchFamily="34" charset="0"/>
              </a:rPr>
              <a:t>Présentation générale</a:t>
            </a:r>
            <a:endParaRPr lang="fr-FR" sz="1400" b="0" i="0" dirty="0">
              <a:latin typeface="Arial" panose="020B0604020202020204" pitchFamily="34" charset="0"/>
              <a:cs typeface="Arial" panose="020B0604020202020204" pitchFamily="34" charset="0"/>
            </a:endParaRPr>
          </a:p>
        </p:txBody>
      </p:sp>
      <p:sp>
        <p:nvSpPr>
          <p:cNvPr id="40" name="ZoneTexte 39">
            <a:hlinkClick r:id="rId5" action="ppaction://hlinksldjump" tooltip="Le parcours de formation"/>
          </p:cNvPr>
          <p:cNvSpPr txBox="1"/>
          <p:nvPr userDrawn="1"/>
        </p:nvSpPr>
        <p:spPr>
          <a:xfrm>
            <a:off x="71760" y="2341173"/>
            <a:ext cx="1575897"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Parcours de formation</a:t>
            </a:r>
          </a:p>
        </p:txBody>
      </p:sp>
      <p:sp>
        <p:nvSpPr>
          <p:cNvPr id="41" name="ZoneTexte 40">
            <a:hlinkClick r:id="rId6" action="ppaction://hlinksldjump" tooltip="Les référentiels d'évaluation"/>
          </p:cNvPr>
          <p:cNvSpPr txBox="1"/>
          <p:nvPr userDrawn="1"/>
        </p:nvSpPr>
        <p:spPr>
          <a:xfrm>
            <a:off x="71760" y="2869783"/>
            <a:ext cx="1575894"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Référentiels d’évaluation</a:t>
            </a:r>
          </a:p>
        </p:txBody>
      </p:sp>
      <p:sp>
        <p:nvSpPr>
          <p:cNvPr id="42" name="ZoneTexte 41">
            <a:hlinkClick r:id="rId7" action="ppaction://hlinksldjump" tooltip="Grille d'auto-analyse des projets"/>
          </p:cNvPr>
          <p:cNvSpPr txBox="1"/>
          <p:nvPr userDrawn="1"/>
        </p:nvSpPr>
        <p:spPr>
          <a:xfrm>
            <a:off x="71760" y="5506581"/>
            <a:ext cx="1575895"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Grille d’auto-analyse</a:t>
            </a:r>
          </a:p>
        </p:txBody>
      </p:sp>
      <p:sp>
        <p:nvSpPr>
          <p:cNvPr id="43" name="ZoneTexte 42">
            <a:hlinkClick r:id="rId8" action="ppaction://hlinksldjump" tooltip="Annexe(s)"/>
          </p:cNvPr>
          <p:cNvSpPr txBox="1"/>
          <p:nvPr userDrawn="1"/>
        </p:nvSpPr>
        <p:spPr>
          <a:xfrm>
            <a:off x="71760" y="5849027"/>
            <a:ext cx="1575896"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Annexe(s)</a:t>
            </a:r>
          </a:p>
        </p:txBody>
      </p:sp>
      <p:sp>
        <p:nvSpPr>
          <p:cNvPr id="44" name="ZoneTexte 43">
            <a:hlinkClick r:id="rId9" action="ppaction://hlinksldjump" tooltip="Les espaces d'enseignement complémentaires"/>
          </p:cNvPr>
          <p:cNvSpPr txBox="1"/>
          <p:nvPr userDrawn="1"/>
        </p:nvSpPr>
        <p:spPr>
          <a:xfrm>
            <a:off x="71760" y="4979469"/>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 espaces d’enseignements</a:t>
            </a:r>
          </a:p>
        </p:txBody>
      </p:sp>
      <p:sp>
        <p:nvSpPr>
          <p:cNvPr id="45" name="Bouton d’action : accueil 44">
            <a:hlinkClick r:id="" action="ppaction://hlinkshowjump?jump=firstslide" highlightClick="1"/>
          </p:cNvPr>
          <p:cNvSpPr/>
          <p:nvPr userDrawn="1"/>
        </p:nvSpPr>
        <p:spPr>
          <a:xfrm>
            <a:off x="739302" y="1098027"/>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ZoneTexte 45">
            <a:hlinkClick r:id="rId10" action="ppaction://hlinksldjump" tooltip="Le contexte local"/>
          </p:cNvPr>
          <p:cNvSpPr txBox="1"/>
          <p:nvPr userDrawn="1"/>
        </p:nvSpPr>
        <p:spPr>
          <a:xfrm>
            <a:off x="71760" y="1997177"/>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200" dirty="0"/>
              <a:t>Contexte local</a:t>
            </a:r>
          </a:p>
        </p:txBody>
      </p:sp>
      <p:sp>
        <p:nvSpPr>
          <p:cNvPr id="47" name="ZoneTexte 46">
            <a:hlinkClick r:id="rId11" action="ppaction://hlinksldjump" tooltip="Les enseignements facultatifs"/>
          </p:cNvPr>
          <p:cNvSpPr txBox="1"/>
          <p:nvPr userDrawn="1"/>
        </p:nvSpPr>
        <p:spPr>
          <a:xfrm>
            <a:off x="71760" y="3739960"/>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 facultatif </a:t>
            </a:r>
            <a:r>
              <a:rPr lang="fr-FR" sz="1000" i="1" dirty="0"/>
              <a:t>(option CCF)</a:t>
            </a:r>
            <a:endParaRPr lang="fr-FR" sz="1200" i="1" dirty="0"/>
          </a:p>
        </p:txBody>
      </p:sp>
      <p:sp>
        <p:nvSpPr>
          <p:cNvPr id="48" name="ZoneTexte 47">
            <a:hlinkClick r:id="rId12" action="ppaction://hlinksldjump" tooltip="Les enseignements d'exploration et de complément"/>
          </p:cNvPr>
          <p:cNvSpPr txBox="1"/>
          <p:nvPr userDrawn="1"/>
        </p:nvSpPr>
        <p:spPr>
          <a:xfrm>
            <a:off x="71760" y="4267072"/>
            <a:ext cx="1575895" cy="646331"/>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Enseignements d’exploration et de complément</a:t>
            </a:r>
            <a:endParaRPr lang="fr-FR" sz="1200" i="1" dirty="0"/>
          </a:p>
        </p:txBody>
      </p:sp>
    </p:spTree>
    <p:extLst>
      <p:ext uri="{BB962C8B-B14F-4D97-AF65-F5344CB8AC3E}">
        <p14:creationId xmlns:p14="http://schemas.microsoft.com/office/powerpoint/2010/main" val="8065159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Projet AS">
    <p:bg>
      <p:bgPr>
        <a:solidFill>
          <a:schemeClr val="tx1">
            <a:lumMod val="65000"/>
            <a:lumOff val="35000"/>
            <a:alpha val="10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2" name="ZoneTexte 11"/>
          <p:cNvSpPr txBox="1"/>
          <p:nvPr userDrawn="1"/>
        </p:nvSpPr>
        <p:spPr>
          <a:xfrm>
            <a:off x="71760" y="3392129"/>
            <a:ext cx="1656000" cy="276999"/>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Projet AS</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9988685" cy="523220"/>
          </a:xfrm>
          <a:prstGeom prst="rect">
            <a:avLst/>
          </a:prstGeom>
          <a:noFill/>
        </p:spPr>
        <p:txBody>
          <a:bodyPr wrap="square" rtlCol="0">
            <a:spAutoFit/>
          </a:bodyPr>
          <a:lstStyle/>
          <a:p>
            <a:r>
              <a:rPr lang="fr-FR" sz="2800" b="0" i="0" dirty="0">
                <a:latin typeface="+mj-lt"/>
              </a:rPr>
              <a:t>TRANSFORMER : Le projet d’AS</a:t>
            </a:r>
          </a:p>
        </p:txBody>
      </p:sp>
      <p:sp>
        <p:nvSpPr>
          <p:cNvPr id="27" name="ZoneTexte 26">
            <a:hlinkClick r:id="rId2" action="ppaction://hlinksldjump" tooltip="Présentation"/>
          </p:cNvPr>
          <p:cNvSpPr txBox="1"/>
          <p:nvPr userDrawn="1"/>
        </p:nvSpPr>
        <p:spPr>
          <a:xfrm>
            <a:off x="71760" y="1469823"/>
            <a:ext cx="1575888"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200" b="0" i="0" dirty="0">
                <a:latin typeface="Arial" panose="020B0604020202020204" pitchFamily="34" charset="0"/>
                <a:cs typeface="Arial" panose="020B0604020202020204" pitchFamily="34" charset="0"/>
              </a:rPr>
              <a:t>Présentation générale</a:t>
            </a:r>
            <a:endParaRPr lang="fr-FR" sz="1400" b="0" i="0" dirty="0">
              <a:latin typeface="Arial" panose="020B0604020202020204" pitchFamily="34" charset="0"/>
              <a:cs typeface="Arial" panose="020B0604020202020204" pitchFamily="34" charset="0"/>
            </a:endParaRPr>
          </a:p>
        </p:txBody>
      </p:sp>
      <p:sp>
        <p:nvSpPr>
          <p:cNvPr id="28" name="ZoneTexte 27">
            <a:hlinkClick r:id="rId3" action="ppaction://hlinksldjump" tooltip="Le parcours de formation"/>
          </p:cNvPr>
          <p:cNvSpPr txBox="1"/>
          <p:nvPr userDrawn="1"/>
        </p:nvSpPr>
        <p:spPr>
          <a:xfrm>
            <a:off x="71760" y="2341173"/>
            <a:ext cx="1575897"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Parcours de formation</a:t>
            </a:r>
          </a:p>
        </p:txBody>
      </p:sp>
      <p:sp>
        <p:nvSpPr>
          <p:cNvPr id="29" name="ZoneTexte 28">
            <a:hlinkClick r:id="rId4" action="ppaction://hlinksldjump" tooltip="Les référentiels d'évaluation"/>
          </p:cNvPr>
          <p:cNvSpPr txBox="1"/>
          <p:nvPr userDrawn="1"/>
        </p:nvSpPr>
        <p:spPr>
          <a:xfrm>
            <a:off x="71760" y="2869783"/>
            <a:ext cx="1575894"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Référentiels d’évaluation</a:t>
            </a:r>
          </a:p>
        </p:txBody>
      </p:sp>
      <p:sp>
        <p:nvSpPr>
          <p:cNvPr id="31" name="ZoneTexte 30">
            <a:hlinkClick r:id="rId5" action="ppaction://hlinksldjump" tooltip="Grille d'auto-analyse des projets"/>
          </p:cNvPr>
          <p:cNvSpPr txBox="1"/>
          <p:nvPr userDrawn="1"/>
        </p:nvSpPr>
        <p:spPr>
          <a:xfrm>
            <a:off x="71760" y="5506581"/>
            <a:ext cx="1575895"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Grille d’auto-analyse</a:t>
            </a:r>
          </a:p>
        </p:txBody>
      </p:sp>
      <p:sp>
        <p:nvSpPr>
          <p:cNvPr id="32" name="ZoneTexte 31">
            <a:hlinkClick r:id="rId6" action="ppaction://hlinksldjump" tooltip="Annexe(s)"/>
          </p:cNvPr>
          <p:cNvSpPr txBox="1"/>
          <p:nvPr userDrawn="1"/>
        </p:nvSpPr>
        <p:spPr>
          <a:xfrm>
            <a:off x="71760" y="5849027"/>
            <a:ext cx="1575896"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Annexe(s)</a:t>
            </a:r>
          </a:p>
        </p:txBody>
      </p:sp>
      <p:sp>
        <p:nvSpPr>
          <p:cNvPr id="33" name="ZoneTexte 32">
            <a:hlinkClick r:id="rId7" action="ppaction://hlinksldjump" tooltip="Les espaces d'enseignement complémentaires"/>
          </p:cNvPr>
          <p:cNvSpPr txBox="1"/>
          <p:nvPr userDrawn="1"/>
        </p:nvSpPr>
        <p:spPr>
          <a:xfrm>
            <a:off x="71760" y="4979469"/>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 espaces d’enseignements</a:t>
            </a:r>
          </a:p>
        </p:txBody>
      </p:sp>
      <p:sp>
        <p:nvSpPr>
          <p:cNvPr id="34" name="Bouton d’action : accueil 33">
            <a:hlinkClick r:id="" action="ppaction://hlinkshowjump?jump=firstslide" highlightClick="1"/>
          </p:cNvPr>
          <p:cNvSpPr/>
          <p:nvPr userDrawn="1"/>
        </p:nvSpPr>
        <p:spPr>
          <a:xfrm>
            <a:off x="739302" y="1098027"/>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a:hlinkClick r:id="rId8" action="ppaction://hlinksldjump" tooltip="Le contexte local"/>
          </p:cNvPr>
          <p:cNvSpPr txBox="1"/>
          <p:nvPr userDrawn="1"/>
        </p:nvSpPr>
        <p:spPr>
          <a:xfrm>
            <a:off x="71760" y="1997177"/>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200" dirty="0"/>
              <a:t>Contexte local</a:t>
            </a:r>
          </a:p>
        </p:txBody>
      </p:sp>
      <p:sp>
        <p:nvSpPr>
          <p:cNvPr id="39" name="Espace réservé du tableau 6"/>
          <p:cNvSpPr>
            <a:spLocks noGrp="1"/>
          </p:cNvSpPr>
          <p:nvPr>
            <p:ph type="tbl" sz="quarter" idx="13"/>
          </p:nvPr>
        </p:nvSpPr>
        <p:spPr>
          <a:xfrm>
            <a:off x="2043113" y="924668"/>
            <a:ext cx="10009187" cy="5364162"/>
          </a:xfrm>
          <a:solidFill>
            <a:schemeClr val="bg1"/>
          </a:solidFill>
        </p:spPr>
        <p:txBody>
          <a:bodyPr/>
          <a:lstStyle/>
          <a:p>
            <a:endParaRPr lang="fr-FR" dirty="0"/>
          </a:p>
        </p:txBody>
      </p:sp>
      <p:sp>
        <p:nvSpPr>
          <p:cNvPr id="40" name="ZoneTexte 39">
            <a:hlinkClick r:id="rId9" action="ppaction://hlinksldjump"/>
          </p:cNvPr>
          <p:cNvSpPr txBox="1"/>
          <p:nvPr userDrawn="1"/>
        </p:nvSpPr>
        <p:spPr>
          <a:xfrm>
            <a:off x="9767135" y="67686"/>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 en annexe</a:t>
            </a:r>
          </a:p>
        </p:txBody>
      </p:sp>
      <p:sp>
        <p:nvSpPr>
          <p:cNvPr id="38" name="Bouton d’action : vide 37">
            <a:hlinkClick r:id="" action="ppaction://hlinkshowjump?jump=endshow" highlightClick="1"/>
          </p:cNvPr>
          <p:cNvSpPr/>
          <p:nvPr userDrawn="1"/>
        </p:nvSpPr>
        <p:spPr>
          <a:xfrm>
            <a:off x="2043113" y="6377789"/>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41" name="ZoneTexte 40">
            <a:hlinkClick r:id="rId10" action="ppaction://hlinksldjump" tooltip="Les enseignements facultatifs"/>
          </p:cNvPr>
          <p:cNvSpPr txBox="1"/>
          <p:nvPr userDrawn="1"/>
        </p:nvSpPr>
        <p:spPr>
          <a:xfrm>
            <a:off x="71760" y="3739960"/>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 facultatif </a:t>
            </a:r>
            <a:r>
              <a:rPr lang="fr-FR" sz="1000" i="1" dirty="0"/>
              <a:t>(option CCF)</a:t>
            </a:r>
            <a:endParaRPr lang="fr-FR" sz="1200" i="1" dirty="0"/>
          </a:p>
        </p:txBody>
      </p:sp>
      <p:sp>
        <p:nvSpPr>
          <p:cNvPr id="42" name="ZoneTexte 41">
            <a:hlinkClick r:id="rId11" action="ppaction://hlinksldjump" tooltip="Les enseignements d'exploration et de complément"/>
          </p:cNvPr>
          <p:cNvSpPr txBox="1"/>
          <p:nvPr userDrawn="1"/>
        </p:nvSpPr>
        <p:spPr>
          <a:xfrm>
            <a:off x="71760" y="4267072"/>
            <a:ext cx="1575895" cy="646331"/>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Enseignements d’exploration et de complément</a:t>
            </a:r>
            <a:endParaRPr lang="fr-FR" sz="1200" i="1" dirty="0"/>
          </a:p>
        </p:txBody>
      </p:sp>
    </p:spTree>
    <p:extLst>
      <p:ext uri="{BB962C8B-B14F-4D97-AF65-F5344CB8AC3E}">
        <p14:creationId xmlns:p14="http://schemas.microsoft.com/office/powerpoint/2010/main" val="21378336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S Menu 1 projet as">
    <p:bg>
      <p:bgPr>
        <a:solidFill>
          <a:schemeClr val="tx1">
            <a:lumMod val="65000"/>
            <a:lumOff val="35000"/>
            <a:alpha val="10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23538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10231605"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Le projet d’AS dans le parcours de formation</a:t>
            </a:r>
          </a:p>
        </p:txBody>
      </p:sp>
      <p:sp>
        <p:nvSpPr>
          <p:cNvPr id="26" name="ZoneTexte 25">
            <a:hlinkClick r:id="rId2" action="ppaction://hlinksldjump"/>
          </p:cNvPr>
          <p:cNvSpPr txBox="1"/>
          <p:nvPr userDrawn="1"/>
        </p:nvSpPr>
        <p:spPr>
          <a:xfrm>
            <a:off x="9767135" y="67686"/>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 en annexe</a:t>
            </a:r>
          </a:p>
        </p:txBody>
      </p:sp>
      <p:sp>
        <p:nvSpPr>
          <p:cNvPr id="7" name="Espace réservé du tableau 6"/>
          <p:cNvSpPr>
            <a:spLocks noGrp="1"/>
          </p:cNvSpPr>
          <p:nvPr>
            <p:ph type="tbl" sz="quarter" idx="13"/>
          </p:nvPr>
        </p:nvSpPr>
        <p:spPr>
          <a:xfrm>
            <a:off x="2043113" y="924668"/>
            <a:ext cx="10009187" cy="5364162"/>
          </a:xfrm>
          <a:solidFill>
            <a:schemeClr val="bg1"/>
          </a:solidFill>
        </p:spPr>
        <p:txBody>
          <a:bodyPr/>
          <a:lstStyle/>
          <a:p>
            <a:endParaRPr lang="fr-FR" dirty="0"/>
          </a:p>
        </p:txBody>
      </p:sp>
      <p:sp>
        <p:nvSpPr>
          <p:cNvPr id="32" name="Bouton d’action : accueil 31">
            <a:hlinkClick r:id="" action="ppaction://hlinkshowjump?jump=firstslide" highlightClick="1"/>
          </p:cNvPr>
          <p:cNvSpPr/>
          <p:nvPr userDrawn="1"/>
        </p:nvSpPr>
        <p:spPr>
          <a:xfrm>
            <a:off x="739302" y="1098027"/>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Bouton d’action : vide 20">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2" name="ZoneTexte 21"/>
          <p:cNvSpPr txBox="1"/>
          <p:nvPr userDrawn="1"/>
        </p:nvSpPr>
        <p:spPr>
          <a:xfrm>
            <a:off x="68400" y="1757567"/>
            <a:ext cx="1656000" cy="276999"/>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Projet AS</a:t>
            </a:r>
          </a:p>
        </p:txBody>
      </p:sp>
      <p:sp>
        <p:nvSpPr>
          <p:cNvPr id="23" name="ZoneTexte 22"/>
          <p:cNvSpPr txBox="1"/>
          <p:nvPr userDrawn="1"/>
        </p:nvSpPr>
        <p:spPr>
          <a:xfrm>
            <a:off x="194552" y="2585515"/>
            <a:ext cx="1507787" cy="461665"/>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accent5">
                    <a:lumMod val="75000"/>
                  </a:schemeClr>
                </a:solidFill>
                <a:latin typeface="Arial" panose="020B0604020202020204" pitchFamily="34" charset="0"/>
                <a:cs typeface="Arial" panose="020B0604020202020204" pitchFamily="34" charset="0"/>
              </a:defRPr>
            </a:lvl1pPr>
          </a:lstStyle>
          <a:p>
            <a:pPr lvl="0"/>
            <a:r>
              <a:rPr lang="fr-FR" sz="1200" dirty="0"/>
              <a:t>Dans le parcours de formation</a:t>
            </a:r>
          </a:p>
        </p:txBody>
      </p:sp>
      <p:sp>
        <p:nvSpPr>
          <p:cNvPr id="25" name="ZoneTexte 24">
            <a:hlinkClick r:id="rId3" action="ppaction://hlinksldjump"/>
          </p:cNvPr>
          <p:cNvSpPr txBox="1"/>
          <p:nvPr userDrawn="1"/>
        </p:nvSpPr>
        <p:spPr>
          <a:xfrm>
            <a:off x="194551" y="3169666"/>
            <a:ext cx="1507787" cy="461665"/>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Programmation des activités</a:t>
            </a:r>
          </a:p>
        </p:txBody>
      </p:sp>
      <p:sp>
        <p:nvSpPr>
          <p:cNvPr id="28" name="ZoneTexte 27">
            <a:hlinkClick r:id="rId4" action="ppaction://hlinksldjump" tooltip="Retour"/>
          </p:cNvPr>
          <p:cNvSpPr txBox="1"/>
          <p:nvPr userDrawn="1"/>
        </p:nvSpPr>
        <p:spPr>
          <a:xfrm>
            <a:off x="68400" y="5296589"/>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spTree>
    <p:extLst>
      <p:ext uri="{BB962C8B-B14F-4D97-AF65-F5344CB8AC3E}">
        <p14:creationId xmlns:p14="http://schemas.microsoft.com/office/powerpoint/2010/main" val="12156124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S Menu 2 projet as ">
    <p:bg>
      <p:bgPr>
        <a:solidFill>
          <a:schemeClr val="tx1">
            <a:lumMod val="65000"/>
            <a:lumOff val="35000"/>
            <a:alpha val="10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23538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10231605"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programmation des activités/enseignant</a:t>
            </a:r>
          </a:p>
        </p:txBody>
      </p:sp>
      <p:sp>
        <p:nvSpPr>
          <p:cNvPr id="7" name="Espace réservé du tableau 6"/>
          <p:cNvSpPr>
            <a:spLocks noGrp="1"/>
          </p:cNvSpPr>
          <p:nvPr>
            <p:ph type="tbl" sz="quarter" idx="13"/>
          </p:nvPr>
        </p:nvSpPr>
        <p:spPr>
          <a:xfrm>
            <a:off x="2043113" y="924668"/>
            <a:ext cx="10009187" cy="5364162"/>
          </a:xfrm>
          <a:solidFill>
            <a:schemeClr val="bg1"/>
          </a:solidFill>
        </p:spPr>
        <p:txBody>
          <a:bodyPr/>
          <a:lstStyle/>
          <a:p>
            <a:endParaRPr lang="fr-FR" dirty="0"/>
          </a:p>
        </p:txBody>
      </p:sp>
      <p:sp>
        <p:nvSpPr>
          <p:cNvPr id="32" name="Bouton d’action : accueil 31">
            <a:hlinkClick r:id="" action="ppaction://hlinkshowjump?jump=firstslide" highlightClick="1"/>
          </p:cNvPr>
          <p:cNvSpPr/>
          <p:nvPr userDrawn="1"/>
        </p:nvSpPr>
        <p:spPr>
          <a:xfrm>
            <a:off x="739302" y="1098027"/>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Bouton d’action : vide 20">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2" name="ZoneTexte 21"/>
          <p:cNvSpPr txBox="1"/>
          <p:nvPr userDrawn="1"/>
        </p:nvSpPr>
        <p:spPr>
          <a:xfrm>
            <a:off x="68400" y="1757567"/>
            <a:ext cx="1656000" cy="276999"/>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Projet AS</a:t>
            </a:r>
          </a:p>
        </p:txBody>
      </p:sp>
      <p:sp>
        <p:nvSpPr>
          <p:cNvPr id="23" name="ZoneTexte 22">
            <a:hlinkClick r:id="rId2" action="ppaction://hlinksldjump"/>
          </p:cNvPr>
          <p:cNvSpPr txBox="1"/>
          <p:nvPr userDrawn="1"/>
        </p:nvSpPr>
        <p:spPr>
          <a:xfrm>
            <a:off x="194552" y="2585515"/>
            <a:ext cx="1507787" cy="461665"/>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dirty="0"/>
              <a:t>Dans le parcours de formation</a:t>
            </a:r>
          </a:p>
        </p:txBody>
      </p:sp>
      <p:sp>
        <p:nvSpPr>
          <p:cNvPr id="25" name="ZoneTexte 24"/>
          <p:cNvSpPr txBox="1"/>
          <p:nvPr userDrawn="1"/>
        </p:nvSpPr>
        <p:spPr>
          <a:xfrm>
            <a:off x="194551" y="3169666"/>
            <a:ext cx="1507787" cy="461665"/>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2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Programmation des activités</a:t>
            </a:r>
          </a:p>
        </p:txBody>
      </p:sp>
      <p:sp>
        <p:nvSpPr>
          <p:cNvPr id="28" name="ZoneTexte 27">
            <a:hlinkClick r:id="rId3" action="ppaction://hlinksldjump" tooltip="Retour"/>
          </p:cNvPr>
          <p:cNvSpPr txBox="1"/>
          <p:nvPr userDrawn="1"/>
        </p:nvSpPr>
        <p:spPr>
          <a:xfrm>
            <a:off x="68400" y="5296589"/>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spTree>
    <p:extLst>
      <p:ext uri="{BB962C8B-B14F-4D97-AF65-F5344CB8AC3E}">
        <p14:creationId xmlns:p14="http://schemas.microsoft.com/office/powerpoint/2010/main" val="22170079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Enseignement facultatif">
    <p:bg>
      <p:bgPr>
        <a:solidFill>
          <a:srgbClr val="F7A209">
            <a:alpha val="20000"/>
          </a:srgb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9988685" cy="523220"/>
          </a:xfrm>
          <a:prstGeom prst="rect">
            <a:avLst/>
          </a:prstGeom>
          <a:noFill/>
        </p:spPr>
        <p:txBody>
          <a:bodyPr wrap="square" rtlCol="0">
            <a:spAutoFit/>
          </a:bodyPr>
          <a:lstStyle/>
          <a:p>
            <a:r>
              <a:rPr lang="fr-FR" sz="2800" b="0" i="0" dirty="0">
                <a:latin typeface="+mj-lt"/>
              </a:rPr>
              <a:t>TRANSFORMER : Enseignements facultatifs (option CCF)</a:t>
            </a:r>
          </a:p>
        </p:txBody>
      </p:sp>
      <p:sp>
        <p:nvSpPr>
          <p:cNvPr id="27" name="ZoneTexte 26">
            <a:hlinkClick r:id="rId2" action="ppaction://hlinksldjump" tooltip="Présentation"/>
          </p:cNvPr>
          <p:cNvSpPr txBox="1"/>
          <p:nvPr userDrawn="1"/>
        </p:nvSpPr>
        <p:spPr>
          <a:xfrm>
            <a:off x="71760" y="1469823"/>
            <a:ext cx="1575888"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200" b="0" i="0" dirty="0">
                <a:latin typeface="Arial" panose="020B0604020202020204" pitchFamily="34" charset="0"/>
                <a:cs typeface="Arial" panose="020B0604020202020204" pitchFamily="34" charset="0"/>
              </a:rPr>
              <a:t>Présentation générale</a:t>
            </a:r>
            <a:endParaRPr lang="fr-FR" sz="1400" b="0" i="0" dirty="0">
              <a:latin typeface="Arial" panose="020B0604020202020204" pitchFamily="34" charset="0"/>
              <a:cs typeface="Arial" panose="020B0604020202020204" pitchFamily="34" charset="0"/>
            </a:endParaRPr>
          </a:p>
        </p:txBody>
      </p:sp>
      <p:sp>
        <p:nvSpPr>
          <p:cNvPr id="28" name="ZoneTexte 27">
            <a:hlinkClick r:id="rId3" action="ppaction://hlinksldjump" tooltip="Le parcours de formation"/>
          </p:cNvPr>
          <p:cNvSpPr txBox="1"/>
          <p:nvPr userDrawn="1"/>
        </p:nvSpPr>
        <p:spPr>
          <a:xfrm>
            <a:off x="71760" y="2341173"/>
            <a:ext cx="1575897"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Parcours de formation</a:t>
            </a:r>
          </a:p>
        </p:txBody>
      </p:sp>
      <p:sp>
        <p:nvSpPr>
          <p:cNvPr id="29" name="ZoneTexte 28">
            <a:hlinkClick r:id="rId4" action="ppaction://hlinksldjump" tooltip="Les référentiels d'évaluation"/>
          </p:cNvPr>
          <p:cNvSpPr txBox="1"/>
          <p:nvPr userDrawn="1"/>
        </p:nvSpPr>
        <p:spPr>
          <a:xfrm>
            <a:off x="71760" y="2869783"/>
            <a:ext cx="1575894"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Référentiels d’évaluation</a:t>
            </a:r>
          </a:p>
        </p:txBody>
      </p:sp>
      <p:sp>
        <p:nvSpPr>
          <p:cNvPr id="30" name="ZoneTexte 29">
            <a:hlinkClick r:id="rId5" action="ppaction://hlinksldjump" tooltip="Le projet d'AS"/>
          </p:cNvPr>
          <p:cNvSpPr txBox="1"/>
          <p:nvPr userDrawn="1"/>
        </p:nvSpPr>
        <p:spPr>
          <a:xfrm>
            <a:off x="71760" y="3397514"/>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Projet AS</a:t>
            </a:r>
          </a:p>
        </p:txBody>
      </p:sp>
      <p:sp>
        <p:nvSpPr>
          <p:cNvPr id="31" name="ZoneTexte 30">
            <a:hlinkClick r:id="rId6" action="ppaction://hlinksldjump" tooltip="Grille d'auto-analyse des projets"/>
          </p:cNvPr>
          <p:cNvSpPr txBox="1"/>
          <p:nvPr userDrawn="1"/>
        </p:nvSpPr>
        <p:spPr>
          <a:xfrm>
            <a:off x="71760" y="5506581"/>
            <a:ext cx="1575895"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Grille d’auto-analyse</a:t>
            </a:r>
          </a:p>
        </p:txBody>
      </p:sp>
      <p:sp>
        <p:nvSpPr>
          <p:cNvPr id="32" name="ZoneTexte 31">
            <a:hlinkClick r:id="rId7" action="ppaction://hlinksldjump" tooltip="Annexe(s)"/>
          </p:cNvPr>
          <p:cNvSpPr txBox="1"/>
          <p:nvPr userDrawn="1"/>
        </p:nvSpPr>
        <p:spPr>
          <a:xfrm>
            <a:off x="71760" y="5849027"/>
            <a:ext cx="1575896"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Annexe(s)</a:t>
            </a:r>
          </a:p>
        </p:txBody>
      </p:sp>
      <p:sp>
        <p:nvSpPr>
          <p:cNvPr id="33" name="ZoneTexte 32">
            <a:hlinkClick r:id="rId8" action="ppaction://hlinksldjump" tooltip="Les espaces d'enseignement complémentaires"/>
          </p:cNvPr>
          <p:cNvSpPr txBox="1"/>
          <p:nvPr userDrawn="1"/>
        </p:nvSpPr>
        <p:spPr>
          <a:xfrm>
            <a:off x="71760" y="4979469"/>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 espaces d’enseignements</a:t>
            </a:r>
          </a:p>
        </p:txBody>
      </p:sp>
      <p:sp>
        <p:nvSpPr>
          <p:cNvPr id="34" name="Bouton d’action : accueil 33">
            <a:hlinkClick r:id="" action="ppaction://hlinkshowjump?jump=firstslide" highlightClick="1"/>
          </p:cNvPr>
          <p:cNvSpPr/>
          <p:nvPr userDrawn="1"/>
        </p:nvSpPr>
        <p:spPr>
          <a:xfrm>
            <a:off x="739302" y="1098027"/>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a:hlinkClick r:id="rId9" action="ppaction://hlinksldjump" tooltip="Le contexte local"/>
          </p:cNvPr>
          <p:cNvSpPr txBox="1"/>
          <p:nvPr userDrawn="1"/>
        </p:nvSpPr>
        <p:spPr>
          <a:xfrm>
            <a:off x="71760" y="1997177"/>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200" dirty="0"/>
              <a:t>Contexte local</a:t>
            </a:r>
          </a:p>
        </p:txBody>
      </p:sp>
      <p:sp>
        <p:nvSpPr>
          <p:cNvPr id="36" name="ZoneTexte 35"/>
          <p:cNvSpPr txBox="1"/>
          <p:nvPr userDrawn="1"/>
        </p:nvSpPr>
        <p:spPr>
          <a:xfrm>
            <a:off x="71760" y="3739960"/>
            <a:ext cx="1656000" cy="461665"/>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200" b="1" i="0">
                <a:solidFill>
                  <a:schemeClr val="bg1"/>
                </a:solidFill>
                <a:latin typeface="Arial" panose="020B0604020202020204" pitchFamily="34" charset="0"/>
                <a:cs typeface="Arial" panose="020B0604020202020204" pitchFamily="34" charset="0"/>
              </a:defRPr>
            </a:lvl1pPr>
          </a:lstStyle>
          <a:p>
            <a:pPr lvl="0"/>
            <a:r>
              <a:rPr lang="fr-FR" dirty="0"/>
              <a:t>Enseignement facultatif </a:t>
            </a:r>
            <a:r>
              <a:rPr lang="fr-FR" sz="900" dirty="0"/>
              <a:t>(option CCF)</a:t>
            </a:r>
            <a:endParaRPr lang="fr-FR" dirty="0"/>
          </a:p>
        </p:txBody>
      </p:sp>
      <p:sp>
        <p:nvSpPr>
          <p:cNvPr id="38" name="Espace réservé du tableau 4"/>
          <p:cNvSpPr>
            <a:spLocks noGrp="1"/>
          </p:cNvSpPr>
          <p:nvPr>
            <p:ph type="tbl" sz="quarter" idx="13"/>
          </p:nvPr>
        </p:nvSpPr>
        <p:spPr>
          <a:xfrm>
            <a:off x="2071688" y="919163"/>
            <a:ext cx="9825037" cy="5335587"/>
          </a:xfrm>
        </p:spPr>
        <p:style>
          <a:lnRef idx="2">
            <a:schemeClr val="dk1"/>
          </a:lnRef>
          <a:fillRef idx="1">
            <a:schemeClr val="lt1"/>
          </a:fillRef>
          <a:effectRef idx="0">
            <a:schemeClr val="dk1"/>
          </a:effectRef>
          <a:fontRef idx="minor">
            <a:schemeClr val="dk1"/>
          </a:fontRef>
        </p:style>
        <p:txBody>
          <a:bodyPr/>
          <a:lstStyle/>
          <a:p>
            <a:endParaRPr lang="fr-FR" dirty="0"/>
          </a:p>
        </p:txBody>
      </p:sp>
      <p:sp>
        <p:nvSpPr>
          <p:cNvPr id="39" name="Bouton d’action : vide 38">
            <a:hlinkClick r:id="" action="ppaction://hlinkshowjump?jump=endshow" highlightClick="1"/>
          </p:cNvPr>
          <p:cNvSpPr/>
          <p:nvPr userDrawn="1"/>
        </p:nvSpPr>
        <p:spPr>
          <a:xfrm>
            <a:off x="2071688" y="6380398"/>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40" name="ZoneTexte 39">
            <a:hlinkClick r:id="rId10" action="ppaction://hlinksldjump"/>
          </p:cNvPr>
          <p:cNvSpPr txBox="1"/>
          <p:nvPr userDrawn="1"/>
        </p:nvSpPr>
        <p:spPr>
          <a:xfrm>
            <a:off x="9767135" y="67686"/>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 en annexe</a:t>
            </a:r>
          </a:p>
        </p:txBody>
      </p:sp>
      <p:sp>
        <p:nvSpPr>
          <p:cNvPr id="42" name="ZoneTexte 41">
            <a:hlinkClick r:id="rId11" action="ppaction://hlinksldjump" tooltip="Les enseignements d'exploration et de complément"/>
          </p:cNvPr>
          <p:cNvSpPr txBox="1"/>
          <p:nvPr userDrawn="1"/>
        </p:nvSpPr>
        <p:spPr>
          <a:xfrm>
            <a:off x="71760" y="4267072"/>
            <a:ext cx="1575895" cy="646331"/>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Enseignements d’exploration et de complément</a:t>
            </a:r>
            <a:endParaRPr lang="fr-FR" sz="1200" i="1" dirty="0"/>
          </a:p>
        </p:txBody>
      </p:sp>
    </p:spTree>
    <p:extLst>
      <p:ext uri="{BB962C8B-B14F-4D97-AF65-F5344CB8AC3E}">
        <p14:creationId xmlns:p14="http://schemas.microsoft.com/office/powerpoint/2010/main" val="15757916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Exemple Enseignement facultatif">
    <p:bg>
      <p:bgPr>
        <a:solidFill>
          <a:srgbClr val="F7A209">
            <a:alpha val="20000"/>
          </a:srgb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10231605"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Enseignements facultatifs (option CCF)</a:t>
            </a:r>
            <a:endParaRPr lang="fr-FR" sz="2800" b="0" i="0" dirty="0">
              <a:latin typeface="+mj-lt"/>
            </a:endParaRPr>
          </a:p>
        </p:txBody>
      </p:sp>
      <p:sp>
        <p:nvSpPr>
          <p:cNvPr id="18" name="Bouton d’action : accueil 17">
            <a:hlinkClick r:id="" action="ppaction://hlinkshowjump?jump=firstslide" highlightClick="1"/>
          </p:cNvPr>
          <p:cNvSpPr/>
          <p:nvPr userDrawn="1"/>
        </p:nvSpPr>
        <p:spPr>
          <a:xfrm>
            <a:off x="739302" y="1098027"/>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 name="Tableau 1"/>
          <p:cNvGraphicFramePr>
            <a:graphicFrameLocks noGrp="1"/>
          </p:cNvGraphicFramePr>
          <p:nvPr userDrawn="1">
            <p:extLst>
              <p:ext uri="{D42A27DB-BD31-4B8C-83A1-F6EECF244321}">
                <p14:modId xmlns:p14="http://schemas.microsoft.com/office/powerpoint/2010/main" val="4205860599"/>
              </p:ext>
            </p:extLst>
          </p:nvPr>
        </p:nvGraphicFramePr>
        <p:xfrm>
          <a:off x="1939048" y="912900"/>
          <a:ext cx="9773053" cy="5350320"/>
        </p:xfrm>
        <a:graphic>
          <a:graphicData uri="http://schemas.openxmlformats.org/drawingml/2006/table">
            <a:tbl>
              <a:tblPr firstRow="1" firstCol="1" bandRow="1">
                <a:tableStyleId>{EB344D84-9AFB-497E-A393-DC336BA19D2E}</a:tableStyleId>
              </a:tblPr>
              <a:tblGrid>
                <a:gridCol w="3186968">
                  <a:extLst>
                    <a:ext uri="{9D8B030D-6E8A-4147-A177-3AD203B41FA5}">
                      <a16:colId xmlns:a16="http://schemas.microsoft.com/office/drawing/2014/main" val="3934866249"/>
                    </a:ext>
                  </a:extLst>
                </a:gridCol>
                <a:gridCol w="2128910">
                  <a:extLst>
                    <a:ext uri="{9D8B030D-6E8A-4147-A177-3AD203B41FA5}">
                      <a16:colId xmlns:a16="http://schemas.microsoft.com/office/drawing/2014/main" val="2060704593"/>
                    </a:ext>
                  </a:extLst>
                </a:gridCol>
                <a:gridCol w="2128910">
                  <a:extLst>
                    <a:ext uri="{9D8B030D-6E8A-4147-A177-3AD203B41FA5}">
                      <a16:colId xmlns:a16="http://schemas.microsoft.com/office/drawing/2014/main" val="3157466671"/>
                    </a:ext>
                  </a:extLst>
                </a:gridCol>
                <a:gridCol w="395340">
                  <a:extLst>
                    <a:ext uri="{9D8B030D-6E8A-4147-A177-3AD203B41FA5}">
                      <a16:colId xmlns:a16="http://schemas.microsoft.com/office/drawing/2014/main" val="2841192875"/>
                    </a:ext>
                  </a:extLst>
                </a:gridCol>
                <a:gridCol w="773844">
                  <a:extLst>
                    <a:ext uri="{9D8B030D-6E8A-4147-A177-3AD203B41FA5}">
                      <a16:colId xmlns:a16="http://schemas.microsoft.com/office/drawing/2014/main" val="3235861308"/>
                    </a:ext>
                  </a:extLst>
                </a:gridCol>
                <a:gridCol w="375809">
                  <a:extLst>
                    <a:ext uri="{9D8B030D-6E8A-4147-A177-3AD203B41FA5}">
                      <a16:colId xmlns:a16="http://schemas.microsoft.com/office/drawing/2014/main" val="2032513399"/>
                    </a:ext>
                  </a:extLst>
                </a:gridCol>
                <a:gridCol w="783272">
                  <a:extLst>
                    <a:ext uri="{9D8B030D-6E8A-4147-A177-3AD203B41FA5}">
                      <a16:colId xmlns:a16="http://schemas.microsoft.com/office/drawing/2014/main" val="3190479787"/>
                    </a:ext>
                  </a:extLst>
                </a:gridCol>
              </a:tblGrid>
              <a:tr h="252000">
                <a:tc>
                  <a:txBody>
                    <a:bodyPr/>
                    <a:lstStyle/>
                    <a:p>
                      <a:pPr>
                        <a:spcAft>
                          <a:spcPts val="0"/>
                        </a:spcAft>
                      </a:pPr>
                      <a:r>
                        <a:rPr lang="fr-FR" sz="1100" dirty="0">
                          <a:effectLst/>
                        </a:rPr>
                        <a:t> Organisation de l’enseignement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25400" cmpd="sng">
                      <a:noFill/>
                    </a:lnT>
                    <a:lnB w="25400" cmpd="sng">
                      <a:noFill/>
                    </a:lnB>
                    <a:lnTlToBr w="12700" cmpd="sng">
                      <a:noFill/>
                      <a:prstDash val="solid"/>
                    </a:lnTlToBr>
                    <a:lnBlToTr w="12700" cmpd="sng">
                      <a:noFill/>
                      <a:prstDash val="solid"/>
                    </a:lnBlToTr>
                    <a:solidFill>
                      <a:schemeClr val="tx1">
                        <a:lumMod val="50000"/>
                        <a:lumOff val="50000"/>
                      </a:schemeClr>
                    </a:solidFill>
                  </a:tcPr>
                </a:tc>
                <a:tc>
                  <a:txBody>
                    <a:bodyPr/>
                    <a:lstStyle/>
                    <a:p>
                      <a:pPr algn="ctr">
                        <a:spcAft>
                          <a:spcPts val="0"/>
                        </a:spcAft>
                      </a:pPr>
                      <a:r>
                        <a:rPr lang="fr-FR" sz="1100" dirty="0">
                          <a:effectLst/>
                        </a:rPr>
                        <a:t>2</a:t>
                      </a:r>
                      <a:r>
                        <a:rPr lang="fr-FR" sz="1100" baseline="30000" dirty="0">
                          <a:effectLst/>
                        </a:rPr>
                        <a:t>nde</a:t>
                      </a:r>
                      <a:endParaRPr lang="fr-FR" sz="1100" dirty="0">
                        <a:effectLst/>
                      </a:endParaRPr>
                    </a:p>
                  </a:txBody>
                  <a:tcPr marL="68580" marR="68580" marT="0" marB="0" anchor="ctr">
                    <a:lnL>
                      <a:noFill/>
                    </a:lnL>
                    <a:lnR>
                      <a:noFill/>
                    </a:lnR>
                    <a:lnT w="25400" cmpd="sng">
                      <a:noFill/>
                    </a:lnT>
                    <a:lnB w="25400" cmpd="sng">
                      <a:noFill/>
                    </a:lnB>
                    <a:lnTlToBr w="12700" cmpd="sng">
                      <a:noFill/>
                      <a:prstDash val="solid"/>
                    </a:lnTlToBr>
                    <a:lnBlToTr w="12700" cmpd="sng">
                      <a:noFill/>
                      <a:prstDash val="solid"/>
                    </a:lnBlToTr>
                    <a:solidFill>
                      <a:schemeClr val="tx1">
                        <a:lumMod val="50000"/>
                        <a:lumOff val="50000"/>
                      </a:schemeClr>
                    </a:solidFill>
                  </a:tcPr>
                </a:tc>
                <a:tc>
                  <a:txBody>
                    <a:bodyPr/>
                    <a:lstStyle/>
                    <a:p>
                      <a:pPr algn="ctr">
                        <a:spcAft>
                          <a:spcPts val="0"/>
                        </a:spcAft>
                      </a:pPr>
                      <a:r>
                        <a:rPr lang="fr-FR" sz="1100" dirty="0">
                          <a:effectLst/>
                        </a:rPr>
                        <a:t>1</a:t>
                      </a:r>
                      <a:r>
                        <a:rPr lang="fr-FR" sz="1100" baseline="30000" dirty="0">
                          <a:effectLst/>
                        </a:rPr>
                        <a:t>ère</a:t>
                      </a:r>
                      <a:endParaRPr lang="fr-FR" sz="1100" dirty="0">
                        <a:effectLst/>
                      </a:endParaRPr>
                    </a:p>
                  </a:txBody>
                  <a:tcPr marL="68580" marR="68580" marT="0" marB="0" anchor="ctr">
                    <a:lnL>
                      <a:noFill/>
                    </a:lnL>
                    <a:lnR>
                      <a:noFill/>
                    </a:lnR>
                    <a:lnT w="25400" cmpd="sng">
                      <a:noFill/>
                    </a:lnT>
                    <a:lnB w="25400" cmpd="sng">
                      <a:noFill/>
                    </a:lnB>
                    <a:lnTlToBr w="12700" cmpd="sng">
                      <a:noFill/>
                      <a:prstDash val="solid"/>
                    </a:lnTlToBr>
                    <a:lnBlToTr w="12700" cmpd="sng">
                      <a:noFill/>
                      <a:prstDash val="solid"/>
                    </a:lnBlToTr>
                    <a:solidFill>
                      <a:schemeClr val="tx1">
                        <a:lumMod val="50000"/>
                        <a:lumOff val="50000"/>
                      </a:schemeClr>
                    </a:solidFill>
                  </a:tcPr>
                </a:tc>
                <a:tc gridSpan="4">
                  <a:txBody>
                    <a:bodyPr/>
                    <a:lstStyle/>
                    <a:p>
                      <a:pPr algn="ctr">
                        <a:spcAft>
                          <a:spcPts val="0"/>
                        </a:spcAft>
                      </a:pPr>
                      <a:r>
                        <a:rPr lang="fr-FR" sz="1100" dirty="0">
                          <a:effectLst/>
                        </a:rPr>
                        <a:t>1</a:t>
                      </a:r>
                      <a:r>
                        <a:rPr lang="fr-FR" sz="1100" baseline="30000" dirty="0">
                          <a:effectLst/>
                        </a:rPr>
                        <a:t>ère</a:t>
                      </a:r>
                      <a:r>
                        <a:rPr lang="fr-FR" sz="1100" dirty="0">
                          <a:effectLst/>
                        </a:rPr>
                        <a:t>/Terminale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25400" cmpd="sng">
                      <a:noFill/>
                    </a:lnT>
                    <a:lnB w="25400" cmpd="sng">
                      <a:noFill/>
                    </a:lnB>
                    <a:lnTlToBr w="12700" cmpd="sng">
                      <a:noFill/>
                      <a:prstDash val="solid"/>
                    </a:lnTlToBr>
                    <a:lnBlToTr w="12700" cmpd="sng">
                      <a:noFill/>
                      <a:prstDash val="solid"/>
                    </a:lnBlToTr>
                    <a:solidFill>
                      <a:schemeClr val="tx1">
                        <a:lumMod val="50000"/>
                        <a:lumOff val="5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006537004"/>
                  </a:ext>
                </a:extLst>
              </a:tr>
              <a:tr h="0">
                <a:tc>
                  <a:txBody>
                    <a:bodyPr/>
                    <a:lstStyle/>
                    <a:p>
                      <a:pPr>
                        <a:spcAft>
                          <a:spcPts val="0"/>
                        </a:spcAft>
                      </a:pPr>
                      <a:r>
                        <a:rPr lang="fr-FR" sz="1000" dirty="0">
                          <a:effectLst/>
                        </a:rPr>
                        <a:t>Choix des APSA et CP supports</a:t>
                      </a:r>
                      <a:endParaRPr lang="fr-FR" sz="1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25400" cmpd="sng">
                      <a:noFill/>
                    </a:lnT>
                    <a:lnB>
                      <a:noFill/>
                    </a:lnB>
                    <a:lnTlToBr w="12700" cmpd="sng">
                      <a:noFill/>
                      <a:prstDash val="solid"/>
                    </a:lnTlToBr>
                    <a:lnBlToTr w="12700" cmpd="sng">
                      <a:noFill/>
                      <a:prstDash val="solid"/>
                    </a:lnBlToTr>
                  </a:tcPr>
                </a:tc>
                <a:tc>
                  <a:txBody>
                    <a:bodyPr/>
                    <a:lstStyle/>
                    <a:p>
                      <a:pPr>
                        <a:spcAft>
                          <a:spcPts val="0"/>
                        </a:spcAft>
                      </a:pPr>
                      <a:r>
                        <a:rPr lang="fr-FR" sz="1000" dirty="0">
                          <a:effectLst/>
                        </a:rPr>
                        <a:t>CP1 natation / CP4 volley-ball</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25400" cmpd="sng">
                      <a:noFill/>
                    </a:lnT>
                    <a:lnB>
                      <a:noFill/>
                    </a:lnB>
                    <a:lnTlToBr w="12700" cmpd="sng">
                      <a:noFill/>
                      <a:prstDash val="solid"/>
                    </a:lnTlToBr>
                    <a:lnBlToTr w="12700" cmpd="sng">
                      <a:noFill/>
                      <a:prstDash val="solid"/>
                    </a:lnBlToTr>
                  </a:tcPr>
                </a:tc>
                <a:tc>
                  <a:txBody>
                    <a:bodyPr/>
                    <a:lstStyle/>
                    <a:p>
                      <a:pPr>
                        <a:spcAft>
                          <a:spcPts val="0"/>
                        </a:spcAft>
                      </a:pPr>
                      <a:r>
                        <a:rPr lang="fr-FR" sz="1200">
                          <a:effectLst/>
                        </a:rPr>
                        <a:t>CP1 natation / CP4 volley-ball</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25400" cmpd="sng">
                      <a:noFill/>
                    </a:lnT>
                    <a:lnB>
                      <a:noFill/>
                    </a:lnB>
                    <a:lnTlToBr w="12700" cmpd="sng">
                      <a:noFill/>
                      <a:prstDash val="solid"/>
                    </a:lnTlToBr>
                    <a:lnBlToTr w="12700" cmpd="sng">
                      <a:noFill/>
                      <a:prstDash val="solid"/>
                    </a:lnBlToTr>
                  </a:tcPr>
                </a:tc>
                <a:tc gridSpan="4">
                  <a:txBody>
                    <a:bodyPr/>
                    <a:lstStyle/>
                    <a:p>
                      <a:pPr>
                        <a:spcAft>
                          <a:spcPts val="0"/>
                        </a:spcAft>
                      </a:pPr>
                      <a:r>
                        <a:rPr lang="fr-FR" sz="1200" dirty="0">
                          <a:effectLst/>
                        </a:rPr>
                        <a:t>CP1 natation / CP4 volley-ball</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25400" cmpd="sng">
                      <a:noFill/>
                    </a:lnT>
                    <a:lnB>
                      <a:noFill/>
                    </a:lnB>
                    <a:lnTlToBr w="12700" cmpd="sng">
                      <a:noFill/>
                      <a:prstDash val="solid"/>
                    </a:lnTlToBr>
                    <a:lnBlToTr w="12700" cmpd="sng">
                      <a:noFill/>
                      <a:prstDash val="solid"/>
                    </a:lnBlToTr>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689613231"/>
                  </a:ext>
                </a:extLst>
              </a:tr>
              <a:tr h="0">
                <a:tc>
                  <a:txBody>
                    <a:bodyPr/>
                    <a:lstStyle/>
                    <a:p>
                      <a:pPr>
                        <a:spcAft>
                          <a:spcPts val="0"/>
                        </a:spcAft>
                      </a:pPr>
                      <a:r>
                        <a:rPr lang="fr-FR" sz="1000" dirty="0">
                          <a:solidFill>
                            <a:schemeClr val="tx1"/>
                          </a:solidFill>
                          <a:effectLst/>
                        </a:rPr>
                        <a:t>Effectifs</a:t>
                      </a:r>
                      <a:endParaRPr lang="fr-FR"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fr-FR" sz="1000" dirty="0">
                          <a:effectLst/>
                        </a:rPr>
                        <a:t>29</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ctr">
                        <a:spcAft>
                          <a:spcPts val="0"/>
                        </a:spcAft>
                      </a:pPr>
                      <a:r>
                        <a:rPr lang="fr-FR" sz="1200">
                          <a:effectLst/>
                        </a:rPr>
                        <a:t>16</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gridSpan="4">
                  <a:txBody>
                    <a:bodyPr/>
                    <a:lstStyle/>
                    <a:p>
                      <a:pPr algn="ctr">
                        <a:spcAft>
                          <a:spcPts val="0"/>
                        </a:spcAft>
                      </a:pPr>
                      <a:r>
                        <a:rPr lang="fr-FR" sz="1200">
                          <a:effectLst/>
                        </a:rPr>
                        <a:t>9 / 11</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385709769"/>
                  </a:ext>
                </a:extLst>
              </a:tr>
              <a:tr h="0">
                <a:tc>
                  <a:txBody>
                    <a:bodyPr/>
                    <a:lstStyle/>
                    <a:p>
                      <a:pPr>
                        <a:spcAft>
                          <a:spcPts val="0"/>
                        </a:spcAft>
                      </a:pPr>
                      <a:r>
                        <a:rPr lang="fr-FR" sz="1000">
                          <a:effectLst/>
                        </a:rPr>
                        <a:t>Nombre de filles</a:t>
                      </a:r>
                      <a:endParaRPr lang="fr-FR" sz="10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ctr">
                        <a:spcAft>
                          <a:spcPts val="0"/>
                        </a:spcAft>
                      </a:pPr>
                      <a:r>
                        <a:rPr lang="fr-FR" sz="1000">
                          <a:effectLst/>
                        </a:rPr>
                        <a:t>14</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ctr">
                        <a:spcAft>
                          <a:spcPts val="0"/>
                        </a:spcAft>
                      </a:pPr>
                      <a:r>
                        <a:rPr lang="fr-FR" sz="1200">
                          <a:effectLst/>
                        </a:rPr>
                        <a:t>9</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rowSpan="2">
                  <a:txBody>
                    <a:bodyPr/>
                    <a:lstStyle/>
                    <a:p>
                      <a:pPr algn="ctr">
                        <a:spcAft>
                          <a:spcPts val="0"/>
                        </a:spcAft>
                      </a:pPr>
                      <a:r>
                        <a:rPr lang="fr-FR" sz="1000">
                          <a:effectLst/>
                        </a:rPr>
                        <a:t>1ère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a:txBody>
                    <a:bodyPr/>
                    <a:lstStyle/>
                    <a:p>
                      <a:pPr algn="ctr">
                        <a:spcAft>
                          <a:spcPts val="0"/>
                        </a:spcAft>
                      </a:pPr>
                      <a:r>
                        <a:rPr lang="fr-FR" sz="1200">
                          <a:effectLst/>
                        </a:rPr>
                        <a:t>2</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rowSpan="2">
                  <a:txBody>
                    <a:bodyPr/>
                    <a:lstStyle/>
                    <a:p>
                      <a:pPr algn="ctr">
                        <a:spcAft>
                          <a:spcPts val="0"/>
                        </a:spcAft>
                      </a:pPr>
                      <a:r>
                        <a:rPr lang="fr-FR" sz="800">
                          <a:effectLst/>
                        </a:rPr>
                        <a:t>Term</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a:txBody>
                    <a:bodyPr/>
                    <a:lstStyle/>
                    <a:p>
                      <a:pPr algn="ctr">
                        <a:spcAft>
                          <a:spcPts val="0"/>
                        </a:spcAft>
                      </a:pPr>
                      <a:r>
                        <a:rPr lang="fr-FR" sz="1200">
                          <a:effectLst/>
                        </a:rPr>
                        <a:t>1</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4010196086"/>
                  </a:ext>
                </a:extLst>
              </a:tr>
              <a:tr h="0">
                <a:tc>
                  <a:txBody>
                    <a:bodyPr/>
                    <a:lstStyle/>
                    <a:p>
                      <a:pPr>
                        <a:spcAft>
                          <a:spcPts val="0"/>
                        </a:spcAft>
                      </a:pPr>
                      <a:r>
                        <a:rPr lang="fr-FR" sz="1000" dirty="0">
                          <a:solidFill>
                            <a:schemeClr val="tx1"/>
                          </a:solidFill>
                          <a:effectLst/>
                        </a:rPr>
                        <a:t>Nombre de garçons</a:t>
                      </a:r>
                      <a:endParaRPr lang="fr-FR"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fr-FR" sz="1000">
                          <a:effectLst/>
                        </a:rPr>
                        <a:t>15</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ctr">
                        <a:spcAft>
                          <a:spcPts val="0"/>
                        </a:spcAft>
                      </a:pPr>
                      <a:r>
                        <a:rPr lang="fr-FR" sz="1200">
                          <a:effectLst/>
                        </a:rPr>
                        <a:t>7</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vMerge="1">
                  <a:txBody>
                    <a:bodyPr/>
                    <a:lstStyle/>
                    <a:p>
                      <a:endParaRPr lang="fr-FR"/>
                    </a:p>
                  </a:txBody>
                  <a:tcPr/>
                </a:tc>
                <a:tc>
                  <a:txBody>
                    <a:bodyPr/>
                    <a:lstStyle/>
                    <a:p>
                      <a:pPr algn="ctr">
                        <a:spcAft>
                          <a:spcPts val="0"/>
                        </a:spcAft>
                      </a:pPr>
                      <a:r>
                        <a:rPr lang="fr-FR" sz="1200">
                          <a:effectLst/>
                        </a:rPr>
                        <a:t>7</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vMerge="1">
                  <a:txBody>
                    <a:bodyPr/>
                    <a:lstStyle/>
                    <a:p>
                      <a:endParaRPr lang="fr-FR"/>
                    </a:p>
                  </a:txBody>
                  <a:tcPr/>
                </a:tc>
                <a:tc>
                  <a:txBody>
                    <a:bodyPr/>
                    <a:lstStyle/>
                    <a:p>
                      <a:pPr algn="ctr">
                        <a:spcAft>
                          <a:spcPts val="0"/>
                        </a:spcAft>
                      </a:pPr>
                      <a:r>
                        <a:rPr lang="fr-FR" sz="1200">
                          <a:effectLst/>
                        </a:rPr>
                        <a:t>10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399505487"/>
                  </a:ext>
                </a:extLst>
              </a:tr>
              <a:tr h="47929">
                <a:tc>
                  <a:txBody>
                    <a:bodyPr/>
                    <a:lstStyle/>
                    <a:p>
                      <a:pPr>
                        <a:spcAft>
                          <a:spcPts val="0"/>
                        </a:spcAft>
                      </a:pPr>
                      <a:r>
                        <a:rPr lang="fr-FR" sz="1000" dirty="0">
                          <a:effectLst/>
                        </a:rPr>
                        <a:t>Créneaux d’entrainements : jours et horaires</a:t>
                      </a:r>
                    </a:p>
                    <a:p>
                      <a:pPr>
                        <a:spcAft>
                          <a:spcPts val="0"/>
                        </a:spcAft>
                      </a:pPr>
                      <a:r>
                        <a:rPr lang="fr-FR" sz="1000" dirty="0">
                          <a:effectLst/>
                        </a:rPr>
                        <a:t>Précision sur l’organisation (regroupement, période de l’année…)</a:t>
                      </a:r>
                      <a:endParaRPr lang="fr-FR" sz="1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spcAft>
                          <a:spcPts val="0"/>
                        </a:spcAft>
                      </a:pPr>
                      <a:r>
                        <a:rPr lang="fr-FR" sz="1000">
                          <a:effectLst/>
                        </a:rPr>
                        <a:t>Lundi de 13h30 à 15h30 VB</a:t>
                      </a:r>
                    </a:p>
                    <a:p>
                      <a:pPr>
                        <a:spcAft>
                          <a:spcPts val="0"/>
                        </a:spcAft>
                      </a:pPr>
                      <a:r>
                        <a:rPr lang="fr-FR" sz="1000">
                          <a:effectLst/>
                        </a:rPr>
                        <a:t>Mardi de 16h à 17h30 natation</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spcAft>
                          <a:spcPts val="0"/>
                        </a:spcAft>
                      </a:pPr>
                      <a:r>
                        <a:rPr lang="fr-FR" sz="1100">
                          <a:effectLst/>
                        </a:rPr>
                        <a:t>Lundi de 16h à 17h30 natation</a:t>
                      </a:r>
                      <a:endParaRPr lang="fr-FR" sz="1200">
                        <a:effectLst/>
                      </a:endParaRPr>
                    </a:p>
                    <a:p>
                      <a:pPr>
                        <a:spcAft>
                          <a:spcPts val="0"/>
                        </a:spcAft>
                      </a:pPr>
                      <a:r>
                        <a:rPr lang="fr-FR" sz="1100">
                          <a:effectLst/>
                        </a:rPr>
                        <a:t>Jeudi 16h à 17h30 VB</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gridSpan="4">
                  <a:txBody>
                    <a:bodyPr/>
                    <a:lstStyle/>
                    <a:p>
                      <a:pPr>
                        <a:spcAft>
                          <a:spcPts val="0"/>
                        </a:spcAft>
                      </a:pPr>
                      <a:r>
                        <a:rPr lang="fr-FR" sz="1100" dirty="0">
                          <a:effectLst/>
                        </a:rPr>
                        <a:t>Lundi de 16h à 17h30 VB</a:t>
                      </a:r>
                      <a:endParaRPr lang="fr-FR" sz="1200" dirty="0">
                        <a:effectLst/>
                      </a:endParaRPr>
                    </a:p>
                    <a:p>
                      <a:pPr>
                        <a:spcAft>
                          <a:spcPts val="0"/>
                        </a:spcAft>
                      </a:pPr>
                      <a:r>
                        <a:rPr lang="fr-FR" sz="1100" dirty="0">
                          <a:effectLst/>
                        </a:rPr>
                        <a:t>Jeudi 16h à 17h30 natation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258208307"/>
                  </a:ext>
                </a:extLst>
              </a:tr>
              <a:tr h="252000">
                <a:tc gridSpan="7">
                  <a:txBody>
                    <a:bodyPr/>
                    <a:lstStyle/>
                    <a:p>
                      <a:pPr>
                        <a:spcAft>
                          <a:spcPts val="0"/>
                        </a:spcAft>
                      </a:pPr>
                      <a:r>
                        <a:rPr lang="fr-FR" sz="1100" dirty="0">
                          <a:solidFill>
                            <a:schemeClr val="bg1"/>
                          </a:solidFill>
                          <a:effectLst/>
                        </a:rPr>
                        <a:t>Objectifs et contenus de l’enseignement :</a:t>
                      </a:r>
                      <a:endParaRPr lang="fr-FR"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solidFill>
                      <a:schemeClr val="tx1">
                        <a:lumMod val="50000"/>
                        <a:lumOff val="50000"/>
                      </a:schemeClr>
                    </a:solidFill>
                  </a:tcPr>
                </a:tc>
                <a:tc hMerge="1">
                  <a:txBody>
                    <a:bodyPr/>
                    <a:lstStyle/>
                    <a:p>
                      <a:pPr>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24155164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b="0" dirty="0">
                          <a:effectLst/>
                        </a:rPr>
                        <a:t>Objectifs visés et plus-value apportée pour les élèves</a:t>
                      </a:r>
                      <a:endParaRPr lang="fr-FR" sz="1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gridSpan="6">
                  <a:txBody>
                    <a:bodyPr/>
                    <a:lstStyle/>
                    <a:p>
                      <a:pPr marL="171450" indent="-171450">
                        <a:spcAft>
                          <a:spcPts val="0"/>
                        </a:spcAft>
                        <a:buFont typeface="Arial" panose="020B0604020202020204" pitchFamily="34" charset="0"/>
                        <a:buChar char="•"/>
                      </a:pPr>
                      <a:r>
                        <a:rPr lang="fr-FR" sz="1000" dirty="0">
                          <a:effectLst/>
                        </a:rPr>
                        <a:t>Favoriser l’acquisition d’une motricité spécifique aux compétences propres et APSA abordées. </a:t>
                      </a:r>
                    </a:p>
                    <a:p>
                      <a:pPr marL="171450" indent="-171450">
                        <a:spcAft>
                          <a:spcPts val="0"/>
                        </a:spcAft>
                        <a:buFont typeface="Arial" panose="020B0604020202020204" pitchFamily="34" charset="0"/>
                        <a:buChar char="•"/>
                      </a:pPr>
                      <a:r>
                        <a:rPr lang="fr-FR" sz="1000" dirty="0">
                          <a:effectLst/>
                        </a:rPr>
                        <a:t>Etre le principal acteur de ses apprentissages et de ses progrès. </a:t>
                      </a:r>
                    </a:p>
                    <a:p>
                      <a:pPr marL="171450" indent="-171450">
                        <a:spcAft>
                          <a:spcPts val="0"/>
                        </a:spcAft>
                        <a:buFont typeface="Arial" panose="020B0604020202020204" pitchFamily="34" charset="0"/>
                        <a:buChar char="•"/>
                      </a:pPr>
                      <a:r>
                        <a:rPr lang="fr-FR" sz="1000" dirty="0">
                          <a:effectLst/>
                        </a:rPr>
                        <a:t>Acquérir un niveau 5 de compétence attendue par la mobilisation de connaissances, capacités et attitudes relatives aux deux APSA supports pour accéder à un approfondissement sur les plans culturel, théorique, méthodologique et social.</a:t>
                      </a:r>
                    </a:p>
                    <a:p>
                      <a:pPr>
                        <a:spcAft>
                          <a:spcPts val="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hMerge="1">
                  <a:txBody>
                    <a:bodyPr/>
                    <a:lstStyle/>
                    <a:p>
                      <a:pPr>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40951612"/>
                  </a:ext>
                </a:extLst>
              </a:tr>
              <a:tr h="0">
                <a:tc>
                  <a:txBody>
                    <a:bodyPr/>
                    <a:lstStyle/>
                    <a:p>
                      <a:pPr>
                        <a:spcAft>
                          <a:spcPts val="0"/>
                        </a:spcAft>
                      </a:pPr>
                      <a:r>
                        <a:rPr lang="fr-FR"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Justifications pédagogiques du choix des APSA et CP supports au regard des élèves, du projet EPS et du projet d’AS</a:t>
                      </a:r>
                    </a:p>
                    <a:p>
                      <a:pPr>
                        <a:spcAft>
                          <a:spcPts val="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solidFill>
                      <a:schemeClr val="bg1"/>
                    </a:solidFill>
                  </a:tcPr>
                </a:tc>
                <a:tc gridSpan="6">
                  <a:txBody>
                    <a:bodyPr/>
                    <a:lstStyle/>
                    <a:p>
                      <a:pPr marL="171450" indent="-171450">
                        <a:spcAft>
                          <a:spcPts val="0"/>
                        </a:spcAft>
                        <a:buFont typeface="Arial" panose="020B0604020202020204" pitchFamily="34" charset="0"/>
                        <a:buChar char="•"/>
                      </a:pPr>
                      <a:r>
                        <a:rPr lang="fr-FR" sz="1000" u="sng" dirty="0">
                          <a:effectLst/>
                          <a:latin typeface="Calibri" panose="020F0502020204030204" pitchFamily="34" charset="0"/>
                          <a:ea typeface="Calibri" panose="020F0502020204030204" pitchFamily="34" charset="0"/>
                          <a:cs typeface="Times New Roman" panose="02020603050405020304" pitchFamily="18" charset="0"/>
                        </a:rPr>
                        <a:t>CP1 Natation</a:t>
                      </a:r>
                      <a:r>
                        <a:rPr lang="fr-FR" sz="1000" dirty="0">
                          <a:effectLst/>
                          <a:latin typeface="Calibri" panose="020F0502020204030204" pitchFamily="34" charset="0"/>
                          <a:ea typeface="Calibri" panose="020F0502020204030204" pitchFamily="34" charset="0"/>
                          <a:cs typeface="Times New Roman" panose="02020603050405020304" pitchFamily="18" charset="0"/>
                        </a:rPr>
                        <a:t> : Traitement didactique impliquant de la persévérance et surtout une analyse réflexive des élèves sur leur pratique pour progresser dans leurs performances motrices par une mobilisation de compétences méthodologiques et sociales. Cet APSA les engage donc à connaître certains principes d’entrainement, à progresser, à maitriser la motricité aquatique et à se responsabiliser dans les choix à faire pour progresser (autonomie axe 2 du projet EPS). </a:t>
                      </a:r>
                    </a:p>
                    <a:p>
                      <a:pPr marL="171450" indent="-171450">
                        <a:spcAft>
                          <a:spcPts val="0"/>
                        </a:spcAft>
                        <a:buFont typeface="Arial" panose="020B0604020202020204" pitchFamily="34" charset="0"/>
                        <a:buChar char="•"/>
                      </a:pPr>
                      <a:r>
                        <a:rPr lang="fr-FR" sz="1000" u="sng" dirty="0">
                          <a:effectLst/>
                          <a:latin typeface="Calibri" panose="020F0502020204030204" pitchFamily="34" charset="0"/>
                          <a:ea typeface="Calibri" panose="020F0502020204030204" pitchFamily="34" charset="0"/>
                          <a:cs typeface="Times New Roman" panose="02020603050405020304" pitchFamily="18" charset="0"/>
                        </a:rPr>
                        <a:t>CP4 Volley- Ball</a:t>
                      </a:r>
                      <a:r>
                        <a:rPr lang="fr-FR" sz="1000" dirty="0">
                          <a:effectLst/>
                          <a:latin typeface="Calibri" panose="020F0502020204030204" pitchFamily="34" charset="0"/>
                          <a:ea typeface="Calibri" panose="020F0502020204030204" pitchFamily="34" charset="0"/>
                          <a:cs typeface="Times New Roman" panose="02020603050405020304" pitchFamily="18" charset="0"/>
                        </a:rPr>
                        <a:t> : Traitement didactique impliquant une collaboration étroite entre élèves afin de construire une communication/ contre communication collective en lien avec la formation d’un futur citoyen à l’écoute de ses pairs et capable de s’impliquer avec efficacité dans le cadre d’un projet collectif. </a:t>
                      </a:r>
                    </a:p>
                    <a:p>
                      <a:pPr>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Ces deux APSA nécessitent d’assumer différents rôles et responsabilités comme dans l’enseignement obligatoire, ainsi les « élèves optionnaires » deviennent des élèves référents en accédant à un statut « d’expert de l’EPS ».</a:t>
                      </a:r>
                    </a:p>
                    <a:p>
                      <a:pPr>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Ce statut d’expert contribue notamment à l’axe du projet d’établissement (favoriser la motivation et la réussite des élèves) ainsi qu’aux objectifs du projet d’EPS (cf. synoptique).</a:t>
                      </a:r>
                    </a:p>
                  </a:txBody>
                  <a:tcPr marL="68580" marR="68580" marT="0" marB="0">
                    <a:lnL>
                      <a:noFill/>
                    </a:lnL>
                    <a:lnR>
                      <a:noFill/>
                    </a:lnR>
                    <a:lnT>
                      <a:noFill/>
                    </a:lnT>
                    <a:lnB>
                      <a:noFill/>
                    </a:lnB>
                    <a:lnTlToBr w="12700" cmpd="sng">
                      <a:noFill/>
                      <a:prstDash val="solid"/>
                    </a:lnTlToBr>
                    <a:lnBlToTr w="12700" cmpd="sng">
                      <a:noFill/>
                      <a:prstDash val="solid"/>
                    </a:lnBlToTr>
                  </a:tcPr>
                </a:tc>
                <a:tc hMerge="1">
                  <a:txBody>
                    <a:bodyPr/>
                    <a:lstStyle/>
                    <a:p>
                      <a:pPr>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868353676"/>
                  </a:ext>
                </a:extLst>
              </a:tr>
              <a:tr h="0">
                <a:tc>
                  <a:txBody>
                    <a:bodyPr/>
                    <a:lstStyle/>
                    <a:p>
                      <a:pPr>
                        <a:spcAft>
                          <a:spcPts val="0"/>
                        </a:spcAft>
                      </a:pPr>
                      <a:r>
                        <a:rPr lang="fr-FR" sz="1000" b="0" dirty="0">
                          <a:effectLst/>
                          <a:latin typeface="Calibri" panose="020F0502020204030204" pitchFamily="34" charset="0"/>
                          <a:ea typeface="Calibri" panose="020F0502020204030204" pitchFamily="34" charset="0"/>
                          <a:cs typeface="Times New Roman" panose="02020603050405020304" pitchFamily="18" charset="0"/>
                        </a:rPr>
                        <a:t>Carnet de suivi : modalités et contenus</a:t>
                      </a:r>
                    </a:p>
                  </a:txBody>
                  <a:tcPr marL="68580" marR="68580" marT="0" marB="0">
                    <a:lnL>
                      <a:noFill/>
                    </a:lnL>
                    <a:lnR>
                      <a:noFill/>
                    </a:lnR>
                    <a:lnT>
                      <a:noFill/>
                    </a:lnT>
                    <a:lnB>
                      <a:noFill/>
                    </a:lnB>
                    <a:lnTlToBr w="12700" cmpd="sng">
                      <a:noFill/>
                      <a:prstDash val="solid"/>
                    </a:lnTlToBr>
                    <a:lnBlToTr w="12700" cmpd="sng">
                      <a:noFill/>
                      <a:prstDash val="solid"/>
                    </a:lnBlToTr>
                  </a:tcPr>
                </a:tc>
                <a:tc gridSpan="6">
                  <a:txBody>
                    <a:bodyPr/>
                    <a:lstStyle/>
                    <a:p>
                      <a:pPr>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Format papier (réflexion en cours pour une mise en ligne sur ENT via PLACE) </a:t>
                      </a:r>
                    </a:p>
                    <a:p>
                      <a:pPr marL="171450" indent="-171450">
                        <a:spcAft>
                          <a:spcPts val="0"/>
                        </a:spcAft>
                        <a:buFont typeface="Arial" panose="020B0604020202020204" pitchFamily="34" charset="0"/>
                        <a:buChar char="•"/>
                      </a:pPr>
                      <a:r>
                        <a:rPr lang="fr-FR" sz="1000" dirty="0">
                          <a:effectLst/>
                          <a:latin typeface="Calibri" panose="020F0502020204030204" pitchFamily="34" charset="0"/>
                          <a:ea typeface="Calibri" panose="020F0502020204030204" pitchFamily="34" charset="0"/>
                          <a:cs typeface="Times New Roman" panose="02020603050405020304" pitchFamily="18" charset="0"/>
                        </a:rPr>
                        <a:t>Natation : Recueil de performances et référentiel du niveau de nage et axes de progrès avec bilan sur les acquisitions.</a:t>
                      </a:r>
                    </a:p>
                    <a:p>
                      <a:pPr marL="171450" indent="-171450">
                        <a:spcAft>
                          <a:spcPts val="0"/>
                        </a:spcAft>
                        <a:buFont typeface="Arial" panose="020B0604020202020204" pitchFamily="34" charset="0"/>
                        <a:buChar char="•"/>
                      </a:pPr>
                      <a:r>
                        <a:rPr lang="fr-FR" sz="1000" dirty="0">
                          <a:effectLst/>
                          <a:latin typeface="Calibri" panose="020F0502020204030204" pitchFamily="34" charset="0"/>
                          <a:ea typeface="Calibri" panose="020F0502020204030204" pitchFamily="34" charset="0"/>
                          <a:cs typeface="Times New Roman" panose="02020603050405020304" pitchFamily="18" charset="0"/>
                        </a:rPr>
                        <a:t>Volley : Référentiel de niveau jeu (ATT/DEF) et axes de progrès avec bilan sur les acquisitions.</a:t>
                      </a:r>
                    </a:p>
                    <a:p>
                      <a:pPr>
                        <a:spcAft>
                          <a:spcPts val="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hMerge="1">
                  <a:txBody>
                    <a:bodyPr/>
                    <a:lstStyle/>
                    <a:p>
                      <a:pPr>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3306953"/>
                  </a:ext>
                </a:extLst>
              </a:tr>
              <a:tr h="0">
                <a:tc>
                  <a:txBody>
                    <a:bodyPr/>
                    <a:lstStyle/>
                    <a:p>
                      <a:pPr>
                        <a:spcAft>
                          <a:spcPts val="0"/>
                        </a:spcAft>
                      </a:pPr>
                      <a:r>
                        <a:rPr lang="fr-FR"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Niveau atteint par les élèves sur le parcours de formation</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25400" cmpd="sng">
                      <a:noFill/>
                    </a:lnB>
                    <a:lnTlToBr w="12700" cmpd="sng">
                      <a:noFill/>
                      <a:prstDash val="solid"/>
                    </a:lnTlToBr>
                    <a:lnBlToTr w="12700" cmpd="sng">
                      <a:noFill/>
                      <a:prstDash val="solid"/>
                    </a:lnBlToTr>
                    <a:solidFill>
                      <a:schemeClr val="bg1"/>
                    </a:solidFill>
                  </a:tcPr>
                </a:tc>
                <a:tc>
                  <a:txBody>
                    <a:bodyPr/>
                    <a:lstStyle/>
                    <a:p>
                      <a:pPr>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2nde = niveau 3 exigé</a:t>
                      </a:r>
                    </a:p>
                    <a:p>
                      <a:pPr>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1ère = Niveau 4 exigé (travail sur le niveau 5 au deuxième semestre)</a:t>
                      </a:r>
                    </a:p>
                    <a:p>
                      <a:pPr>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Terminale = certification niveau 5</a:t>
                      </a:r>
                    </a:p>
                  </a:txBody>
                  <a:tcPr marL="68580" marR="68580" marT="0" marB="0">
                    <a:lnL>
                      <a:noFill/>
                    </a:lnL>
                    <a:lnR>
                      <a:noFill/>
                    </a:lnR>
                    <a:lnT>
                      <a:noFill/>
                    </a:lnT>
                    <a:lnB w="25400" cmpd="sng">
                      <a:noFill/>
                    </a:lnB>
                    <a:lnTlToBr w="12700" cmpd="sng">
                      <a:noFill/>
                      <a:prstDash val="solid"/>
                    </a:lnTlToBr>
                    <a:lnBlToTr w="12700" cmpd="sng">
                      <a:noFill/>
                      <a:prstDash val="solid"/>
                    </a:lnBlToTr>
                  </a:tcPr>
                </a:tc>
                <a:tc>
                  <a:txBody>
                    <a:bodyPr/>
                    <a:lstStyle/>
                    <a:p>
                      <a:pPr>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25400" cmpd="sng">
                      <a:noFill/>
                    </a:lnB>
                    <a:lnTlToBr w="12700" cmpd="sng">
                      <a:noFill/>
                      <a:prstDash val="solid"/>
                    </a:lnTlToBr>
                    <a:lnBlToTr w="12700" cmpd="sng">
                      <a:noFill/>
                      <a:prstDash val="solid"/>
                    </a:lnBlToTr>
                  </a:tcPr>
                </a:tc>
                <a:tc gridSpan="4">
                  <a:txBody>
                    <a:bodyPr/>
                    <a:lstStyle/>
                    <a:p>
                      <a:pPr>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25400" cmpd="sng">
                      <a:noFill/>
                    </a:lnB>
                    <a:lnTlToBr w="12700" cmpd="sng">
                      <a:noFill/>
                      <a:prstDash val="solid"/>
                    </a:lnTlToBr>
                    <a:lnBlToTr w="12700" cmpd="sng">
                      <a:noFill/>
                      <a:prstDash val="solid"/>
                    </a:lnBlToTr>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965786266"/>
                  </a:ext>
                </a:extLst>
              </a:tr>
            </a:tbl>
          </a:graphicData>
        </a:graphic>
      </p:graphicFrame>
      <p:sp>
        <p:nvSpPr>
          <p:cNvPr id="14" name="Bouton d'action : Retour 13">
            <a:hlinkClick r:id="" action="ppaction://hlinkshowjump?jump=lastslideviewed" highlightClick="1"/>
          </p:cNvPr>
          <p:cNvSpPr/>
          <p:nvPr userDrawn="1"/>
        </p:nvSpPr>
        <p:spPr>
          <a:xfrm>
            <a:off x="11098065" y="303677"/>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userDrawn="1"/>
        </p:nvSpPr>
        <p:spPr>
          <a:xfrm>
            <a:off x="68400" y="1843433"/>
            <a:ext cx="1656000" cy="276999"/>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Annexes</a:t>
            </a:r>
          </a:p>
        </p:txBody>
      </p:sp>
      <p:sp>
        <p:nvSpPr>
          <p:cNvPr id="24" name="ZoneTexte 23">
            <a:hlinkClick r:id="rId2" action="ppaction://hlinksldjump"/>
          </p:cNvPr>
          <p:cNvSpPr txBox="1"/>
          <p:nvPr userDrawn="1"/>
        </p:nvSpPr>
        <p:spPr>
          <a:xfrm>
            <a:off x="68400" y="5297231"/>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spTree>
    <p:extLst>
      <p:ext uri="{BB962C8B-B14F-4D97-AF65-F5344CB8AC3E}">
        <p14:creationId xmlns:p14="http://schemas.microsoft.com/office/powerpoint/2010/main" val="26667322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6_Menu projet as">
    <p:bg>
      <p:bgPr>
        <a:solidFill>
          <a:schemeClr val="accent4">
            <a:alpha val="25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23538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9988685" cy="523220"/>
          </a:xfrm>
          <a:prstGeom prst="rect">
            <a:avLst/>
          </a:prstGeom>
          <a:noFill/>
        </p:spPr>
        <p:txBody>
          <a:bodyPr wrap="square" rtlCol="0">
            <a:spAutoFit/>
          </a:bodyPr>
          <a:lstStyle/>
          <a:p>
            <a:r>
              <a:rPr lang="fr-FR" sz="2800" b="0" i="0" dirty="0">
                <a:latin typeface="+mj-lt"/>
              </a:rPr>
              <a:t>TRANSFORMER : Enseignements d’exploration et de complément</a:t>
            </a:r>
          </a:p>
        </p:txBody>
      </p:sp>
      <p:sp>
        <p:nvSpPr>
          <p:cNvPr id="27" name="ZoneTexte 26">
            <a:hlinkClick r:id="rId2" action="ppaction://hlinksldjump" tooltip="Présentation"/>
          </p:cNvPr>
          <p:cNvSpPr txBox="1"/>
          <p:nvPr userDrawn="1"/>
        </p:nvSpPr>
        <p:spPr>
          <a:xfrm>
            <a:off x="71760" y="1469823"/>
            <a:ext cx="1575888"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200" b="0" i="0" dirty="0">
                <a:latin typeface="Arial" panose="020B0604020202020204" pitchFamily="34" charset="0"/>
                <a:cs typeface="Arial" panose="020B0604020202020204" pitchFamily="34" charset="0"/>
              </a:rPr>
              <a:t>Présentation générale</a:t>
            </a:r>
            <a:endParaRPr lang="fr-FR" sz="1400" b="0" i="0" dirty="0">
              <a:latin typeface="Arial" panose="020B0604020202020204" pitchFamily="34" charset="0"/>
              <a:cs typeface="Arial" panose="020B0604020202020204" pitchFamily="34" charset="0"/>
            </a:endParaRPr>
          </a:p>
        </p:txBody>
      </p:sp>
      <p:sp>
        <p:nvSpPr>
          <p:cNvPr id="28" name="ZoneTexte 27">
            <a:hlinkClick r:id="rId3" action="ppaction://hlinksldjump" tooltip="Le parcours de formation"/>
          </p:cNvPr>
          <p:cNvSpPr txBox="1"/>
          <p:nvPr userDrawn="1"/>
        </p:nvSpPr>
        <p:spPr>
          <a:xfrm>
            <a:off x="71760" y="2341173"/>
            <a:ext cx="1575897"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Parcours de formation</a:t>
            </a:r>
          </a:p>
        </p:txBody>
      </p:sp>
      <p:sp>
        <p:nvSpPr>
          <p:cNvPr id="29" name="ZoneTexte 28">
            <a:hlinkClick r:id="rId4" action="ppaction://hlinksldjump" tooltip="Les référentiels d'évaluation"/>
          </p:cNvPr>
          <p:cNvSpPr txBox="1"/>
          <p:nvPr userDrawn="1"/>
        </p:nvSpPr>
        <p:spPr>
          <a:xfrm>
            <a:off x="71760" y="2869783"/>
            <a:ext cx="1575894"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Référentiels d’évaluation</a:t>
            </a:r>
          </a:p>
        </p:txBody>
      </p:sp>
      <p:sp>
        <p:nvSpPr>
          <p:cNvPr id="30" name="ZoneTexte 29">
            <a:hlinkClick r:id="rId5" action="ppaction://hlinksldjump" tooltip="Le projet d'AS"/>
          </p:cNvPr>
          <p:cNvSpPr txBox="1"/>
          <p:nvPr userDrawn="1"/>
        </p:nvSpPr>
        <p:spPr>
          <a:xfrm>
            <a:off x="71760" y="3397514"/>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Projet AS</a:t>
            </a:r>
          </a:p>
        </p:txBody>
      </p:sp>
      <p:sp>
        <p:nvSpPr>
          <p:cNvPr id="31" name="ZoneTexte 30">
            <a:hlinkClick r:id="rId6" action="ppaction://hlinksldjump" tooltip="Grille d'auto-analyse des projets"/>
          </p:cNvPr>
          <p:cNvSpPr txBox="1"/>
          <p:nvPr userDrawn="1"/>
        </p:nvSpPr>
        <p:spPr>
          <a:xfrm>
            <a:off x="71760" y="5506581"/>
            <a:ext cx="1575895"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Grille d’auto-analyse</a:t>
            </a:r>
          </a:p>
        </p:txBody>
      </p:sp>
      <p:sp>
        <p:nvSpPr>
          <p:cNvPr id="32" name="ZoneTexte 31">
            <a:hlinkClick r:id="rId7" action="ppaction://hlinksldjump" tooltip="Annexe(s)"/>
          </p:cNvPr>
          <p:cNvSpPr txBox="1"/>
          <p:nvPr userDrawn="1"/>
        </p:nvSpPr>
        <p:spPr>
          <a:xfrm>
            <a:off x="71760" y="5849027"/>
            <a:ext cx="1575896"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Annexe(s)</a:t>
            </a:r>
          </a:p>
        </p:txBody>
      </p:sp>
      <p:sp>
        <p:nvSpPr>
          <p:cNvPr id="33" name="ZoneTexte 32">
            <a:hlinkClick r:id="rId8" action="ppaction://hlinksldjump" tooltip="Les espaces d'enseignement complémentaires"/>
          </p:cNvPr>
          <p:cNvSpPr txBox="1"/>
          <p:nvPr userDrawn="1"/>
        </p:nvSpPr>
        <p:spPr>
          <a:xfrm>
            <a:off x="71760" y="4979469"/>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 espaces d’enseignements</a:t>
            </a:r>
          </a:p>
        </p:txBody>
      </p:sp>
      <p:sp>
        <p:nvSpPr>
          <p:cNvPr id="34" name="Bouton d’action : accueil 33">
            <a:hlinkClick r:id="" action="ppaction://hlinkshowjump?jump=firstslide" highlightClick="1"/>
          </p:cNvPr>
          <p:cNvSpPr/>
          <p:nvPr userDrawn="1"/>
        </p:nvSpPr>
        <p:spPr>
          <a:xfrm>
            <a:off x="739302" y="1098027"/>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a:hlinkClick r:id="rId9" action="ppaction://hlinksldjump" tooltip="Le contexte local"/>
          </p:cNvPr>
          <p:cNvSpPr txBox="1"/>
          <p:nvPr userDrawn="1"/>
        </p:nvSpPr>
        <p:spPr>
          <a:xfrm>
            <a:off x="71760" y="1997177"/>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200" dirty="0"/>
              <a:t>Contexte local</a:t>
            </a:r>
          </a:p>
        </p:txBody>
      </p:sp>
      <p:sp>
        <p:nvSpPr>
          <p:cNvPr id="37" name="ZoneTexte 36"/>
          <p:cNvSpPr txBox="1"/>
          <p:nvPr userDrawn="1"/>
        </p:nvSpPr>
        <p:spPr>
          <a:xfrm>
            <a:off x="71760" y="4267072"/>
            <a:ext cx="1656000" cy="646331"/>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Enseignements d’exploration et de complément</a:t>
            </a:r>
          </a:p>
        </p:txBody>
      </p:sp>
      <p:sp>
        <p:nvSpPr>
          <p:cNvPr id="21" name="Espace réservé du tableau 4"/>
          <p:cNvSpPr>
            <a:spLocks noGrp="1"/>
          </p:cNvSpPr>
          <p:nvPr>
            <p:ph type="tbl" sz="quarter" idx="13"/>
          </p:nvPr>
        </p:nvSpPr>
        <p:spPr>
          <a:xfrm>
            <a:off x="2071688" y="1019983"/>
            <a:ext cx="9825037" cy="5335587"/>
          </a:xfrm>
        </p:spPr>
        <p:style>
          <a:lnRef idx="2">
            <a:schemeClr val="dk1"/>
          </a:lnRef>
          <a:fillRef idx="1">
            <a:schemeClr val="lt1"/>
          </a:fillRef>
          <a:effectRef idx="0">
            <a:schemeClr val="dk1"/>
          </a:effectRef>
          <a:fontRef idx="minor">
            <a:schemeClr val="dk1"/>
          </a:fontRef>
        </p:style>
        <p:txBody>
          <a:bodyPr/>
          <a:lstStyle/>
          <a:p>
            <a:endParaRPr lang="fr-FR" dirty="0"/>
          </a:p>
        </p:txBody>
      </p:sp>
      <p:sp>
        <p:nvSpPr>
          <p:cNvPr id="24" name="Bouton d’action : vide 23">
            <a:hlinkClick r:id="" action="ppaction://hlinkshowjump?jump=endshow" highlightClick="1"/>
          </p:cNvPr>
          <p:cNvSpPr/>
          <p:nvPr userDrawn="1"/>
        </p:nvSpPr>
        <p:spPr>
          <a:xfrm>
            <a:off x="2071688" y="6380398"/>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5" name="ZoneTexte 24">
            <a:hlinkClick r:id="rId10" action="ppaction://hlinksldjump"/>
          </p:cNvPr>
          <p:cNvSpPr txBox="1"/>
          <p:nvPr userDrawn="1"/>
        </p:nvSpPr>
        <p:spPr>
          <a:xfrm>
            <a:off x="9767135" y="67686"/>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 en annexe</a:t>
            </a:r>
          </a:p>
        </p:txBody>
      </p:sp>
      <p:sp>
        <p:nvSpPr>
          <p:cNvPr id="26" name="ZoneTexte 25">
            <a:hlinkClick r:id="rId11" action="ppaction://hlinksldjump" tooltip="Les enseignements facultatifs"/>
          </p:cNvPr>
          <p:cNvSpPr txBox="1"/>
          <p:nvPr userDrawn="1"/>
        </p:nvSpPr>
        <p:spPr>
          <a:xfrm>
            <a:off x="71760" y="3739960"/>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 facultatif </a:t>
            </a:r>
            <a:r>
              <a:rPr lang="fr-FR" sz="1000" i="1" dirty="0"/>
              <a:t>(option CCF)</a:t>
            </a:r>
            <a:endParaRPr lang="fr-FR" sz="1200" i="1" dirty="0"/>
          </a:p>
        </p:txBody>
      </p:sp>
    </p:spTree>
    <p:extLst>
      <p:ext uri="{BB962C8B-B14F-4D97-AF65-F5344CB8AC3E}">
        <p14:creationId xmlns:p14="http://schemas.microsoft.com/office/powerpoint/2010/main" val="140408225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7_Menu projet as">
    <p:bg>
      <p:bgPr>
        <a:solidFill>
          <a:schemeClr val="accent4">
            <a:alpha val="25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10231605"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Enseignements d’exploration et de complément</a:t>
            </a:r>
            <a:endParaRPr lang="fr-FR" sz="2800" b="0" i="0" dirty="0">
              <a:latin typeface="+mj-lt"/>
            </a:endParaRPr>
          </a:p>
        </p:txBody>
      </p:sp>
      <p:sp>
        <p:nvSpPr>
          <p:cNvPr id="18" name="Bouton d’action : accueil 17">
            <a:hlinkClick r:id="" action="ppaction://hlinkshowjump?jump=firstslide" highlightClick="1"/>
          </p:cNvPr>
          <p:cNvSpPr/>
          <p:nvPr userDrawn="1"/>
        </p:nvSpPr>
        <p:spPr>
          <a:xfrm>
            <a:off x="739302" y="1098027"/>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5" name="Tableau 4"/>
          <p:cNvGraphicFramePr>
            <a:graphicFrameLocks noGrp="1"/>
          </p:cNvGraphicFramePr>
          <p:nvPr userDrawn="1">
            <p:extLst>
              <p:ext uri="{D42A27DB-BD31-4B8C-83A1-F6EECF244321}">
                <p14:modId xmlns:p14="http://schemas.microsoft.com/office/powerpoint/2010/main" val="1793817970"/>
              </p:ext>
            </p:extLst>
          </p:nvPr>
        </p:nvGraphicFramePr>
        <p:xfrm>
          <a:off x="1996189" y="828391"/>
          <a:ext cx="9851452" cy="5893084"/>
        </p:xfrm>
        <a:graphic>
          <a:graphicData uri="http://schemas.openxmlformats.org/drawingml/2006/table">
            <a:tbl>
              <a:tblPr firstRow="1" firstCol="1" bandRow="1"/>
              <a:tblGrid>
                <a:gridCol w="944259">
                  <a:extLst>
                    <a:ext uri="{9D8B030D-6E8A-4147-A177-3AD203B41FA5}">
                      <a16:colId xmlns:a16="http://schemas.microsoft.com/office/drawing/2014/main" val="631777542"/>
                    </a:ext>
                  </a:extLst>
                </a:gridCol>
                <a:gridCol w="944259">
                  <a:extLst>
                    <a:ext uri="{9D8B030D-6E8A-4147-A177-3AD203B41FA5}">
                      <a16:colId xmlns:a16="http://schemas.microsoft.com/office/drawing/2014/main" val="2209882769"/>
                    </a:ext>
                  </a:extLst>
                </a:gridCol>
                <a:gridCol w="835243">
                  <a:extLst>
                    <a:ext uri="{9D8B030D-6E8A-4147-A177-3AD203B41FA5}">
                      <a16:colId xmlns:a16="http://schemas.microsoft.com/office/drawing/2014/main" val="3129911917"/>
                    </a:ext>
                  </a:extLst>
                </a:gridCol>
                <a:gridCol w="102020">
                  <a:extLst>
                    <a:ext uri="{9D8B030D-6E8A-4147-A177-3AD203B41FA5}">
                      <a16:colId xmlns:a16="http://schemas.microsoft.com/office/drawing/2014/main" val="70628184"/>
                    </a:ext>
                  </a:extLst>
                </a:gridCol>
                <a:gridCol w="835243">
                  <a:extLst>
                    <a:ext uri="{9D8B030D-6E8A-4147-A177-3AD203B41FA5}">
                      <a16:colId xmlns:a16="http://schemas.microsoft.com/office/drawing/2014/main" val="377292005"/>
                    </a:ext>
                  </a:extLst>
                </a:gridCol>
                <a:gridCol w="960226">
                  <a:extLst>
                    <a:ext uri="{9D8B030D-6E8A-4147-A177-3AD203B41FA5}">
                      <a16:colId xmlns:a16="http://schemas.microsoft.com/office/drawing/2014/main" val="2441308997"/>
                    </a:ext>
                  </a:extLst>
                </a:gridCol>
                <a:gridCol w="181548">
                  <a:extLst>
                    <a:ext uri="{9D8B030D-6E8A-4147-A177-3AD203B41FA5}">
                      <a16:colId xmlns:a16="http://schemas.microsoft.com/office/drawing/2014/main" val="3094341587"/>
                    </a:ext>
                  </a:extLst>
                </a:gridCol>
                <a:gridCol w="1313234">
                  <a:extLst>
                    <a:ext uri="{9D8B030D-6E8A-4147-A177-3AD203B41FA5}">
                      <a16:colId xmlns:a16="http://schemas.microsoft.com/office/drawing/2014/main" val="3472486459"/>
                    </a:ext>
                  </a:extLst>
                </a:gridCol>
                <a:gridCol w="933856">
                  <a:extLst>
                    <a:ext uri="{9D8B030D-6E8A-4147-A177-3AD203B41FA5}">
                      <a16:colId xmlns:a16="http://schemas.microsoft.com/office/drawing/2014/main" val="3705957044"/>
                    </a:ext>
                  </a:extLst>
                </a:gridCol>
                <a:gridCol w="1029058">
                  <a:extLst>
                    <a:ext uri="{9D8B030D-6E8A-4147-A177-3AD203B41FA5}">
                      <a16:colId xmlns:a16="http://schemas.microsoft.com/office/drawing/2014/main" val="4103928551"/>
                    </a:ext>
                  </a:extLst>
                </a:gridCol>
                <a:gridCol w="835243">
                  <a:extLst>
                    <a:ext uri="{9D8B030D-6E8A-4147-A177-3AD203B41FA5}">
                      <a16:colId xmlns:a16="http://schemas.microsoft.com/office/drawing/2014/main" val="2538409315"/>
                    </a:ext>
                  </a:extLst>
                </a:gridCol>
                <a:gridCol w="102020">
                  <a:extLst>
                    <a:ext uri="{9D8B030D-6E8A-4147-A177-3AD203B41FA5}">
                      <a16:colId xmlns:a16="http://schemas.microsoft.com/office/drawing/2014/main" val="283296008"/>
                    </a:ext>
                  </a:extLst>
                </a:gridCol>
                <a:gridCol w="835243">
                  <a:extLst>
                    <a:ext uri="{9D8B030D-6E8A-4147-A177-3AD203B41FA5}">
                      <a16:colId xmlns:a16="http://schemas.microsoft.com/office/drawing/2014/main" val="3878074636"/>
                    </a:ext>
                  </a:extLst>
                </a:gridCol>
              </a:tblGrid>
              <a:tr h="173413">
                <a:tc rowSpan="4">
                  <a:txBody>
                    <a:bodyPr/>
                    <a:lstStyle/>
                    <a:p>
                      <a:pPr>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 </a:t>
                      </a:r>
                    </a:p>
                  </a:txBody>
                  <a:tcPr marL="49588" marR="49588"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12">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EFFECTIFS PAR NIVEAU CLASSE</a:t>
                      </a: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062318244"/>
                  </a:ext>
                </a:extLst>
              </a:tr>
              <a:tr h="173413">
                <a:tc vMerge="1">
                  <a:txBody>
                    <a:bodyPr/>
                    <a:lstStyle/>
                    <a:p>
                      <a:endParaRPr lang="fr-FR"/>
                    </a:p>
                  </a:txBody>
                  <a:tcPr/>
                </a:tc>
                <a:tc gridSpan="4">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SECONDE</a:t>
                      </a: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PREMIERE</a:t>
                      </a: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TERMINALE</a:t>
                      </a: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737982574"/>
                  </a:ext>
                </a:extLst>
              </a:tr>
              <a:tr h="462433">
                <a:tc vMerge="1">
                  <a:txBody>
                    <a:bodyPr/>
                    <a:lstStyle/>
                    <a:p>
                      <a:endParaRPr lang="fr-FR"/>
                    </a:p>
                  </a:txBody>
                  <a:tcPr/>
                </a:tc>
                <a:tc gridSpan="4">
                  <a:txBody>
                    <a:bodyPr/>
                    <a:lstStyle/>
                    <a:p>
                      <a:pPr>
                        <a:spcAft>
                          <a:spcPts val="0"/>
                        </a:spcAft>
                      </a:pPr>
                      <a:r>
                        <a:rPr lang="fr-FR" sz="1050" dirty="0">
                          <a:effectLst/>
                          <a:latin typeface="Calibri" panose="020F0502020204030204" pitchFamily="34" charset="0"/>
                          <a:ea typeface="Calibri" panose="020F0502020204030204" pitchFamily="34" charset="0"/>
                          <a:cs typeface="Times New Roman" panose="02020603050405020304" pitchFamily="18" charset="0"/>
                        </a:rPr>
                        <a:t>TOTAL :29</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z="1050" dirty="0">
                          <a:effectLst/>
                          <a:latin typeface="Calibri" panose="020F0502020204030204" pitchFamily="34" charset="0"/>
                          <a:ea typeface="Calibri" panose="020F0502020204030204" pitchFamily="34" charset="0"/>
                          <a:cs typeface="Times New Roman" panose="02020603050405020304" pitchFamily="18" charset="0"/>
                        </a:rPr>
                        <a:t>FILLES :14</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z="1050" dirty="0">
                          <a:effectLst/>
                          <a:latin typeface="Calibri" panose="020F0502020204030204" pitchFamily="34" charset="0"/>
                          <a:ea typeface="Calibri" panose="020F0502020204030204" pitchFamily="34" charset="0"/>
                          <a:cs typeface="Times New Roman" panose="02020603050405020304" pitchFamily="18" charset="0"/>
                        </a:rPr>
                        <a:t>GARÇONS : 15</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a:spcAft>
                          <a:spcPts val="0"/>
                        </a:spcAft>
                      </a:pPr>
                      <a:r>
                        <a:rPr lang="fr-FR" sz="1050">
                          <a:effectLst/>
                          <a:latin typeface="Calibri" panose="020F0502020204030204" pitchFamily="34" charset="0"/>
                          <a:ea typeface="Calibri" panose="020F0502020204030204" pitchFamily="34" charset="0"/>
                          <a:cs typeface="Times New Roman" panose="02020603050405020304" pitchFamily="18" charset="0"/>
                        </a:rPr>
                        <a:t>TOTAL :24</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z="1050">
                          <a:effectLst/>
                          <a:latin typeface="Calibri" panose="020F0502020204030204" pitchFamily="34" charset="0"/>
                          <a:ea typeface="Calibri" panose="020F0502020204030204" pitchFamily="34" charset="0"/>
                          <a:cs typeface="Times New Roman" panose="02020603050405020304" pitchFamily="18" charset="0"/>
                        </a:rPr>
                        <a:t>FILLES :10</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z="1050">
                          <a:effectLst/>
                          <a:latin typeface="Calibri" panose="020F0502020204030204" pitchFamily="34" charset="0"/>
                          <a:ea typeface="Calibri" panose="020F0502020204030204" pitchFamily="34" charset="0"/>
                          <a:cs typeface="Times New Roman" panose="02020603050405020304" pitchFamily="18" charset="0"/>
                        </a:rPr>
                        <a:t>GARÇONS :14</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a:spcAft>
                          <a:spcPts val="0"/>
                        </a:spcAft>
                      </a:pPr>
                      <a:r>
                        <a:rPr lang="fr-FR" sz="1050">
                          <a:effectLst/>
                          <a:latin typeface="Calibri" panose="020F0502020204030204" pitchFamily="34" charset="0"/>
                          <a:ea typeface="Calibri" panose="020F0502020204030204" pitchFamily="34" charset="0"/>
                          <a:cs typeface="Times New Roman" panose="02020603050405020304" pitchFamily="18" charset="0"/>
                        </a:rPr>
                        <a:t>TOTAL :22</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z="1050">
                          <a:effectLst/>
                          <a:latin typeface="Calibri" panose="020F0502020204030204" pitchFamily="34" charset="0"/>
                          <a:ea typeface="Calibri" panose="020F0502020204030204" pitchFamily="34" charset="0"/>
                          <a:cs typeface="Times New Roman" panose="02020603050405020304" pitchFamily="18" charset="0"/>
                        </a:rPr>
                        <a:t>FILLES :10</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z="1050">
                          <a:effectLst/>
                          <a:latin typeface="Calibri" panose="020F0502020204030204" pitchFamily="34" charset="0"/>
                          <a:ea typeface="Calibri" panose="020F0502020204030204" pitchFamily="34" charset="0"/>
                          <a:cs typeface="Times New Roman" panose="02020603050405020304" pitchFamily="18" charset="0"/>
                        </a:rPr>
                        <a:t>GARÇONS : 12</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214635532"/>
                  </a:ext>
                </a:extLst>
              </a:tr>
              <a:tr h="173413">
                <a:tc vMerge="1">
                  <a:txBody>
                    <a:bodyPr/>
                    <a:lstStyle/>
                    <a:p>
                      <a:endParaRPr lang="fr-FR"/>
                    </a:p>
                  </a:txBody>
                  <a:tcPr/>
                </a:tc>
                <a:tc gridSpan="12">
                  <a:txBody>
                    <a:bodyPr/>
                    <a:lstStyle/>
                    <a:p>
                      <a:pPr algn="ctr">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THÉMES D’ÉTUDES ABORDÉS</a:t>
                      </a: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100592110"/>
                  </a:ext>
                </a:extLst>
              </a:tr>
              <a:tr h="173413">
                <a:tc rowSpan="2">
                  <a:txBody>
                    <a:bodyPr/>
                    <a:lstStyle/>
                    <a:p>
                      <a:pPr>
                        <a:spcAft>
                          <a:spcPts val="0"/>
                        </a:spcAft>
                      </a:pPr>
                      <a:r>
                        <a:rPr lang="fr-FR" sz="1050" dirty="0">
                          <a:effectLst/>
                          <a:latin typeface="Calibri" panose="020F0502020204030204" pitchFamily="34" charset="0"/>
                          <a:ea typeface="Calibri" panose="020F0502020204030204" pitchFamily="34" charset="0"/>
                          <a:cs typeface="Times New Roman" panose="02020603050405020304" pitchFamily="18" charset="0"/>
                        </a:rPr>
                        <a:t>THÈME 1 :</a:t>
                      </a:r>
                    </a:p>
                    <a:p>
                      <a:pPr>
                        <a:spcAft>
                          <a:spcPts val="0"/>
                        </a:spcAft>
                      </a:pPr>
                      <a:r>
                        <a:rPr lang="fr-FR" sz="800" dirty="0">
                          <a:effectLst/>
                          <a:latin typeface="Calibri" panose="020F0502020204030204" pitchFamily="34" charset="0"/>
                          <a:ea typeface="Calibri" panose="020F0502020204030204" pitchFamily="34" charset="0"/>
                          <a:cs typeface="Times New Roman" panose="02020603050405020304" pitchFamily="18" charset="0"/>
                        </a:rPr>
                        <a:t>Entrainement et EPS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gridSpan="4">
                  <a:txBody>
                    <a:bodyPr/>
                    <a:lstStyle/>
                    <a:p>
                      <a:pPr algn="ctr">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APSA SUPPORTS</a:t>
                      </a: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hMerge="1">
                  <a:txBody>
                    <a:bodyPr/>
                    <a:lstStyle/>
                    <a:p>
                      <a:endParaRPr lang="fr-FR"/>
                    </a:p>
                  </a:txBody>
                  <a:tcPr/>
                </a:tc>
                <a:tc hMerge="1">
                  <a:txBody>
                    <a:bodyPr/>
                    <a:lstStyle/>
                    <a:p>
                      <a:endParaRPr lang="fr-FR"/>
                    </a:p>
                  </a:txBody>
                  <a:tcPr/>
                </a:tc>
                <a:tc hMerge="1">
                  <a:txBody>
                    <a:bodyPr/>
                    <a:lstStyle/>
                    <a:p>
                      <a:endParaRPr lang="fr-FR"/>
                    </a:p>
                  </a:txBody>
                  <a:tcPr/>
                </a:tc>
                <a:tc rowSpan="2">
                  <a:txBody>
                    <a:bodyPr/>
                    <a:lstStyle/>
                    <a:p>
                      <a:pPr algn="ctr">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THÈME 1 :</a:t>
                      </a:r>
                    </a:p>
                    <a:p>
                      <a:pPr algn="ctr">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Entrainement et EPS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gridSpan="3">
                  <a:txBody>
                    <a:bodyPr/>
                    <a:lstStyle/>
                    <a:p>
                      <a:pPr algn="ctr">
                        <a:spcAft>
                          <a:spcPts val="0"/>
                        </a:spcAft>
                      </a:pPr>
                      <a:r>
                        <a:rPr lang="fr-FR" sz="1100">
                          <a:effectLst/>
                          <a:latin typeface="Calibri" panose="020F0502020204030204" pitchFamily="34" charset="0"/>
                          <a:ea typeface="Calibri" panose="020F0502020204030204" pitchFamily="34" charset="0"/>
                          <a:cs typeface="Times New Roman" panose="02020603050405020304" pitchFamily="18" charset="0"/>
                        </a:rPr>
                        <a:t>APSA SUPPORTS</a:t>
                      </a: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hMerge="1">
                  <a:txBody>
                    <a:bodyPr/>
                    <a:lstStyle/>
                    <a:p>
                      <a:endParaRPr lang="fr-FR"/>
                    </a:p>
                  </a:txBody>
                  <a:tcPr/>
                </a:tc>
                <a:tc hMerge="1">
                  <a:txBody>
                    <a:bodyPr/>
                    <a:lstStyle/>
                    <a:p>
                      <a:endParaRPr lang="fr-FR"/>
                    </a:p>
                  </a:txBody>
                  <a:tcPr/>
                </a:tc>
                <a:tc gridSpan="4">
                  <a:txBody>
                    <a:bodyPr/>
                    <a:lstStyle/>
                    <a:p>
                      <a:pPr algn="ctr">
                        <a:spcAft>
                          <a:spcPts val="0"/>
                        </a:spcAft>
                      </a:pPr>
                      <a:r>
                        <a:rPr lang="fr-FR" sz="1100">
                          <a:effectLst/>
                          <a:latin typeface="Calibri" panose="020F0502020204030204" pitchFamily="34" charset="0"/>
                          <a:ea typeface="Calibri" panose="020F0502020204030204" pitchFamily="34" charset="0"/>
                          <a:cs typeface="Times New Roman" panose="02020603050405020304" pitchFamily="18" charset="0"/>
                        </a:rPr>
                        <a:t>APSA SUPPORTS</a:t>
                      </a: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096993410"/>
                  </a:ext>
                </a:extLst>
              </a:tr>
              <a:tr h="231217">
                <a:tc vMerge="1">
                  <a:txBody>
                    <a:bodyPr/>
                    <a:lstStyle/>
                    <a:p>
                      <a:endParaRPr lang="fr-FR"/>
                    </a:p>
                  </a:txBody>
                  <a:tcPr/>
                </a:tc>
                <a:tc gridSpan="2">
                  <a:txBody>
                    <a:bodyPr/>
                    <a:lstStyle/>
                    <a:p>
                      <a:pPr algn="ctr">
                        <a:spcAft>
                          <a:spcPts val="0"/>
                        </a:spcAft>
                      </a:pPr>
                      <a:r>
                        <a:rPr lang="fr-FR" sz="1050">
                          <a:effectLst/>
                          <a:latin typeface="Calibri" panose="020F0502020204030204" pitchFamily="34" charset="0"/>
                          <a:ea typeface="Calibri" panose="020F0502020204030204" pitchFamily="34" charset="0"/>
                          <a:cs typeface="Times New Roman" panose="02020603050405020304" pitchFamily="18" charset="0"/>
                        </a:rPr>
                        <a:t>Musculation</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a:spcAft>
                          <a:spcPts val="0"/>
                        </a:spcAft>
                      </a:pPr>
                      <a:r>
                        <a:rPr lang="fr-FR" sz="1050" dirty="0">
                          <a:effectLst/>
                          <a:latin typeface="Calibri" panose="020F0502020204030204" pitchFamily="34" charset="0"/>
                          <a:ea typeface="Calibri" panose="020F0502020204030204" pitchFamily="34" charset="0"/>
                          <a:cs typeface="Times New Roman" panose="02020603050405020304" pitchFamily="18" charset="0"/>
                        </a:rPr>
                        <a:t>STEP</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vMerge="1">
                  <a:txBody>
                    <a:bodyPr/>
                    <a:lstStyle/>
                    <a:p>
                      <a:endParaRPr lang="fr-FR"/>
                    </a:p>
                  </a:txBody>
                  <a:tcPr/>
                </a:tc>
                <a:tc gridSpan="2">
                  <a:txBody>
                    <a:bodyPr/>
                    <a:lstStyle/>
                    <a:p>
                      <a:pPr algn="ctr">
                        <a:spcAft>
                          <a:spcPts val="0"/>
                        </a:spcAft>
                      </a:pPr>
                      <a:r>
                        <a:rPr lang="fr-FR" sz="1050" dirty="0">
                          <a:effectLst/>
                          <a:latin typeface="Calibri" panose="020F0502020204030204" pitchFamily="34" charset="0"/>
                          <a:ea typeface="Calibri" panose="020F0502020204030204" pitchFamily="34" charset="0"/>
                          <a:cs typeface="Times New Roman" panose="02020603050405020304" pitchFamily="18" charset="0"/>
                        </a:rPr>
                        <a:t>Musculation</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1050" dirty="0" err="1">
                          <a:effectLst/>
                          <a:latin typeface="Calibri" panose="020F0502020204030204" pitchFamily="34" charset="0"/>
                          <a:ea typeface="Calibri" panose="020F0502020204030204" pitchFamily="34" charset="0"/>
                          <a:cs typeface="Times New Roman" panose="02020603050405020304" pitchFamily="18" charset="0"/>
                        </a:rPr>
                        <a:t>Step</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1050" dirty="0">
                          <a:effectLst/>
                          <a:latin typeface="Calibri" panose="020F0502020204030204" pitchFamily="34" charset="0"/>
                          <a:ea typeface="Calibri" panose="020F0502020204030204" pitchFamily="34" charset="0"/>
                          <a:cs typeface="Times New Roman" panose="02020603050405020304" pitchFamily="18" charset="0"/>
                        </a:rPr>
                        <a:t>Musculation</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a:spcAft>
                          <a:spcPts val="0"/>
                        </a:spcAft>
                      </a:pPr>
                      <a:r>
                        <a:rPr lang="fr-FR" sz="1050" dirty="0" err="1">
                          <a:effectLst/>
                          <a:latin typeface="Calibri" panose="020F0502020204030204" pitchFamily="34" charset="0"/>
                          <a:ea typeface="Calibri" panose="020F0502020204030204" pitchFamily="34" charset="0"/>
                          <a:cs typeface="Times New Roman" panose="02020603050405020304" pitchFamily="18" charset="0"/>
                        </a:rPr>
                        <a:t>Step</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586983352"/>
                  </a:ext>
                </a:extLst>
              </a:tr>
              <a:tr h="192728">
                <a:tc rowSpan="2">
                  <a:txBody>
                    <a:bodyPr/>
                    <a:lstStyle/>
                    <a:p>
                      <a:pPr>
                        <a:spcAft>
                          <a:spcPts val="0"/>
                        </a:spcAft>
                      </a:pPr>
                      <a:r>
                        <a:rPr lang="fr-FR" sz="1050" dirty="0">
                          <a:effectLst/>
                          <a:latin typeface="Calibri" panose="020F0502020204030204" pitchFamily="34" charset="0"/>
                          <a:ea typeface="Calibri" panose="020F0502020204030204" pitchFamily="34" charset="0"/>
                          <a:cs typeface="Times New Roman" panose="02020603050405020304" pitchFamily="18" charset="0"/>
                        </a:rPr>
                        <a:t>THÈME 2 :</a:t>
                      </a:r>
                    </a:p>
                    <a:p>
                      <a:pPr algn="ctr">
                        <a:spcAft>
                          <a:spcPts val="0"/>
                        </a:spcAft>
                      </a:pPr>
                      <a:r>
                        <a:rPr lang="fr-FR" sz="800" dirty="0">
                          <a:effectLst/>
                          <a:latin typeface="Calibri" panose="020F0502020204030204" pitchFamily="34" charset="0"/>
                          <a:ea typeface="Calibri" panose="020F0502020204030204" pitchFamily="34" charset="0"/>
                          <a:cs typeface="Times New Roman" panose="02020603050405020304" pitchFamily="18" charset="0"/>
                        </a:rPr>
                        <a:t>CORPS APSA ET ENVIRONNEMENT</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gridSpan="4">
                  <a:txBody>
                    <a:bodyPr/>
                    <a:lstStyle/>
                    <a:p>
                      <a:pPr algn="ctr">
                        <a:spcAft>
                          <a:spcPts val="0"/>
                        </a:spcAft>
                      </a:pPr>
                      <a:r>
                        <a:rPr lang="fr-FR" sz="1100">
                          <a:effectLst/>
                          <a:latin typeface="Calibri" panose="020F0502020204030204" pitchFamily="34" charset="0"/>
                          <a:ea typeface="Calibri" panose="020F0502020204030204" pitchFamily="34" charset="0"/>
                          <a:cs typeface="Times New Roman" panose="02020603050405020304" pitchFamily="18" charset="0"/>
                        </a:rPr>
                        <a:t>APSA SUPPORTS</a:t>
                      </a: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hMerge="1">
                  <a:txBody>
                    <a:bodyPr/>
                    <a:lstStyle/>
                    <a:p>
                      <a:endParaRPr lang="fr-FR"/>
                    </a:p>
                  </a:txBody>
                  <a:tcPr/>
                </a:tc>
                <a:tc hMerge="1">
                  <a:txBody>
                    <a:bodyPr/>
                    <a:lstStyle/>
                    <a:p>
                      <a:endParaRPr lang="fr-FR"/>
                    </a:p>
                  </a:txBody>
                  <a:tcPr/>
                </a:tc>
                <a:tc hMerge="1">
                  <a:txBody>
                    <a:bodyPr/>
                    <a:lstStyle/>
                    <a:p>
                      <a:endParaRPr lang="fr-FR"/>
                    </a:p>
                  </a:txBody>
                  <a:tcPr/>
                </a:tc>
                <a:tc rowSpan="2">
                  <a:txBody>
                    <a:bodyPr/>
                    <a:lstStyle/>
                    <a:p>
                      <a:pPr algn="ctr">
                        <a:spcAft>
                          <a:spcPts val="0"/>
                        </a:spcAft>
                      </a:pPr>
                      <a:r>
                        <a:rPr lang="fr-FR" sz="1100">
                          <a:effectLst/>
                          <a:latin typeface="Calibri" panose="020F0502020204030204" pitchFamily="34" charset="0"/>
                          <a:ea typeface="Calibri" panose="020F0502020204030204" pitchFamily="34" charset="0"/>
                          <a:cs typeface="Times New Roman" panose="02020603050405020304" pitchFamily="18" charset="0"/>
                        </a:rPr>
                        <a:t>THÈME 2 :</a:t>
                      </a:r>
                    </a:p>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Santé et EPS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gridSpan="3">
                  <a:txBody>
                    <a:bodyPr/>
                    <a:lstStyle/>
                    <a:p>
                      <a:pPr algn="ctr">
                        <a:spcAft>
                          <a:spcPts val="0"/>
                        </a:spcAft>
                      </a:pPr>
                      <a:r>
                        <a:rPr lang="fr-FR" sz="1050" dirty="0">
                          <a:effectLst/>
                          <a:latin typeface="Calibri" panose="020F0502020204030204" pitchFamily="34" charset="0"/>
                          <a:ea typeface="Calibri" panose="020F0502020204030204" pitchFamily="34" charset="0"/>
                          <a:cs typeface="Times New Roman" panose="02020603050405020304" pitchFamily="18" charset="0"/>
                        </a:rPr>
                        <a:t>APSA SUPPORTS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hMerge="1">
                  <a:txBody>
                    <a:bodyPr/>
                    <a:lstStyle/>
                    <a:p>
                      <a:endParaRPr lang="fr-FR"/>
                    </a:p>
                  </a:txBody>
                  <a:tcPr/>
                </a:tc>
                <a:tc hMerge="1">
                  <a:txBody>
                    <a:bodyPr/>
                    <a:lstStyle/>
                    <a:p>
                      <a:endParaRPr lang="fr-FR"/>
                    </a:p>
                  </a:txBody>
                  <a:tcPr/>
                </a:tc>
                <a:tc gridSpan="4">
                  <a:txBody>
                    <a:bodyPr/>
                    <a:lstStyle/>
                    <a:p>
                      <a:pPr algn="ctr">
                        <a:spcAft>
                          <a:spcPts val="0"/>
                        </a:spcAft>
                      </a:pPr>
                      <a:r>
                        <a:rPr lang="fr-FR" sz="1050">
                          <a:effectLst/>
                          <a:latin typeface="Calibri" panose="020F0502020204030204" pitchFamily="34" charset="0"/>
                          <a:ea typeface="Calibri" panose="020F0502020204030204" pitchFamily="34" charset="0"/>
                          <a:cs typeface="Times New Roman" panose="02020603050405020304" pitchFamily="18" charset="0"/>
                        </a:rPr>
                        <a:t>APSA SUPPORTS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633961370"/>
                  </a:ext>
                </a:extLst>
              </a:tr>
              <a:tr h="308289">
                <a:tc vMerge="1">
                  <a:txBody>
                    <a:bodyPr/>
                    <a:lstStyle/>
                    <a:p>
                      <a:endParaRPr lang="fr-FR"/>
                    </a:p>
                  </a:txBody>
                  <a:tcPr/>
                </a:tc>
                <a:tc gridSpan="2">
                  <a:txBody>
                    <a:bodyPr/>
                    <a:lstStyle/>
                    <a:p>
                      <a:pPr algn="ctr">
                        <a:spcAft>
                          <a:spcPts val="0"/>
                        </a:spcAft>
                      </a:pPr>
                      <a:r>
                        <a:rPr lang="fr-FR" sz="1050">
                          <a:effectLst/>
                          <a:latin typeface="Calibri" panose="020F0502020204030204" pitchFamily="34" charset="0"/>
                          <a:ea typeface="Calibri" panose="020F0502020204030204" pitchFamily="34" charset="0"/>
                          <a:cs typeface="Times New Roman" panose="02020603050405020304" pitchFamily="18" charset="0"/>
                        </a:rPr>
                        <a:t>Kayak Aviron</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a:spcAft>
                          <a:spcPts val="0"/>
                        </a:spcAft>
                      </a:pPr>
                      <a:r>
                        <a:rPr lang="fr-FR" sz="1050">
                          <a:effectLst/>
                          <a:latin typeface="Calibri" panose="020F0502020204030204" pitchFamily="34" charset="0"/>
                          <a:ea typeface="Calibri" panose="020F0502020204030204" pitchFamily="34" charset="0"/>
                          <a:cs typeface="Times New Roman" panose="02020603050405020304" pitchFamily="18" charset="0"/>
                        </a:rPr>
                        <a:t>Spéléo / Acrobranche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vMerge="1">
                  <a:txBody>
                    <a:bodyPr/>
                    <a:lstStyle/>
                    <a:p>
                      <a:endParaRPr lang="fr-FR"/>
                    </a:p>
                  </a:txBody>
                  <a:tcPr/>
                </a:tc>
                <a:tc gridSpan="2">
                  <a:txBody>
                    <a:bodyPr/>
                    <a:lstStyle/>
                    <a:p>
                      <a:pPr algn="ctr">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Course d’orientation</a:t>
                      </a: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Canoë-Kayak</a:t>
                      </a: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1050" dirty="0">
                          <a:effectLst/>
                          <a:latin typeface="Calibri" panose="020F0502020204030204" pitchFamily="34" charset="0"/>
                          <a:ea typeface="Calibri" panose="020F0502020204030204" pitchFamily="34" charset="0"/>
                          <a:cs typeface="Times New Roman" panose="02020603050405020304" pitchFamily="18" charset="0"/>
                        </a:rPr>
                        <a:t>Course d’orientation</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dirty="0"/>
                    </a:p>
                  </a:txBody>
                  <a:tcPr/>
                </a:tc>
                <a:tc gridSpan="2">
                  <a:txBody>
                    <a:bodyPr/>
                    <a:lstStyle/>
                    <a:p>
                      <a:pPr algn="ctr">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Canoë-Kayak</a:t>
                      </a: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145615058"/>
                  </a:ext>
                </a:extLst>
              </a:tr>
              <a:tr h="173413">
                <a:tc rowSpan="2">
                  <a:txBody>
                    <a:bodyPr/>
                    <a:lstStyle/>
                    <a:p>
                      <a:pPr>
                        <a:spcAft>
                          <a:spcPts val="0"/>
                        </a:spcAft>
                      </a:pPr>
                      <a:r>
                        <a:rPr lang="fr-FR" sz="1050" dirty="0">
                          <a:effectLst/>
                          <a:latin typeface="Calibri" panose="020F0502020204030204" pitchFamily="34" charset="0"/>
                          <a:ea typeface="Calibri" panose="020F0502020204030204" pitchFamily="34" charset="0"/>
                          <a:cs typeface="Times New Roman" panose="02020603050405020304" pitchFamily="18" charset="0"/>
                        </a:rPr>
                        <a:t>THÈME 3 :</a:t>
                      </a:r>
                    </a:p>
                    <a:p>
                      <a:pPr algn="ctr">
                        <a:spcAft>
                          <a:spcPts val="0"/>
                        </a:spcAft>
                      </a:pPr>
                      <a:r>
                        <a:rPr lang="fr-FR" sz="800" dirty="0">
                          <a:effectLst/>
                          <a:latin typeface="Calibri" panose="020F0502020204030204" pitchFamily="34" charset="0"/>
                          <a:ea typeface="Calibri" panose="020F0502020204030204" pitchFamily="34" charset="0"/>
                          <a:cs typeface="Times New Roman" panose="02020603050405020304" pitchFamily="18" charset="0"/>
                        </a:rPr>
                        <a:t>CORPS APSA ET ENTRAINEMENT</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gridSpan="4">
                  <a:txBody>
                    <a:bodyPr/>
                    <a:lstStyle/>
                    <a:p>
                      <a:pPr algn="ctr">
                        <a:spcAft>
                          <a:spcPts val="0"/>
                        </a:spcAft>
                      </a:pPr>
                      <a:r>
                        <a:rPr lang="fr-FR" sz="1100">
                          <a:effectLst/>
                          <a:latin typeface="Calibri" panose="020F0502020204030204" pitchFamily="34" charset="0"/>
                          <a:ea typeface="Calibri" panose="020F0502020204030204" pitchFamily="34" charset="0"/>
                          <a:cs typeface="Times New Roman" panose="02020603050405020304" pitchFamily="18" charset="0"/>
                        </a:rPr>
                        <a:t>APSA SUPPORTS</a:t>
                      </a: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hMerge="1">
                  <a:txBody>
                    <a:bodyPr/>
                    <a:lstStyle/>
                    <a:p>
                      <a:endParaRPr lang="fr-FR"/>
                    </a:p>
                  </a:txBody>
                  <a:tcPr/>
                </a:tc>
                <a:tc hMerge="1">
                  <a:txBody>
                    <a:bodyPr/>
                    <a:lstStyle/>
                    <a:p>
                      <a:endParaRPr lang="fr-FR"/>
                    </a:p>
                  </a:txBody>
                  <a:tcPr/>
                </a:tc>
                <a:tc hMerge="1">
                  <a:txBody>
                    <a:bodyPr/>
                    <a:lstStyle/>
                    <a:p>
                      <a:endParaRPr lang="fr-FR"/>
                    </a:p>
                  </a:txBody>
                  <a:tcPr/>
                </a:tc>
                <a:tc rowSpan="2">
                  <a:txBody>
                    <a:bodyPr/>
                    <a:lstStyle/>
                    <a:p>
                      <a:pPr algn="ctr">
                        <a:spcAft>
                          <a:spcPts val="0"/>
                        </a:spcAft>
                      </a:pPr>
                      <a:r>
                        <a:rPr lang="fr-FR" sz="1100">
                          <a:effectLst/>
                          <a:latin typeface="Calibri" panose="020F0502020204030204" pitchFamily="34" charset="0"/>
                          <a:ea typeface="Calibri" panose="020F0502020204030204" pitchFamily="34" charset="0"/>
                          <a:cs typeface="Times New Roman" panose="02020603050405020304" pitchFamily="18" charset="0"/>
                        </a:rPr>
                        <a:t>THÈME 3 :</a:t>
                      </a:r>
                    </a:p>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Performance et EPS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gridSpan="3">
                  <a:txBody>
                    <a:bodyPr/>
                    <a:lstStyle/>
                    <a:p>
                      <a:pPr algn="ctr">
                        <a:spcAft>
                          <a:spcPts val="0"/>
                        </a:spcAft>
                      </a:pPr>
                      <a:r>
                        <a:rPr lang="fr-FR" sz="1100">
                          <a:effectLst/>
                          <a:latin typeface="Calibri" panose="020F0502020204030204" pitchFamily="34" charset="0"/>
                          <a:ea typeface="Calibri" panose="020F0502020204030204" pitchFamily="34" charset="0"/>
                          <a:cs typeface="Times New Roman" panose="02020603050405020304" pitchFamily="18" charset="0"/>
                        </a:rPr>
                        <a:t>APSA SUPPORTS</a:t>
                      </a: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hMerge="1">
                  <a:txBody>
                    <a:bodyPr/>
                    <a:lstStyle/>
                    <a:p>
                      <a:endParaRPr lang="fr-FR"/>
                    </a:p>
                  </a:txBody>
                  <a:tcPr/>
                </a:tc>
                <a:tc hMerge="1">
                  <a:txBody>
                    <a:bodyPr/>
                    <a:lstStyle/>
                    <a:p>
                      <a:endParaRPr lang="fr-FR"/>
                    </a:p>
                  </a:txBody>
                  <a:tcPr/>
                </a:tc>
                <a:tc gridSpan="4">
                  <a:txBody>
                    <a:bodyPr/>
                    <a:lstStyle/>
                    <a:p>
                      <a:pPr algn="ctr">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APSA SUPPORTS</a:t>
                      </a: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101980209"/>
                  </a:ext>
                </a:extLst>
              </a:tr>
              <a:tr h="231217">
                <a:tc vMerge="1">
                  <a:txBody>
                    <a:bodyPr/>
                    <a:lstStyle/>
                    <a:p>
                      <a:endParaRPr lang="fr-FR"/>
                    </a:p>
                  </a:txBody>
                  <a:tcPr/>
                </a:tc>
                <a:tc gridSpan="2">
                  <a:txBody>
                    <a:bodyPr/>
                    <a:lstStyle/>
                    <a:p>
                      <a:pPr algn="ctr">
                        <a:spcAft>
                          <a:spcPts val="0"/>
                        </a:spcAft>
                      </a:pPr>
                      <a:r>
                        <a:rPr lang="fr-FR" sz="1050" dirty="0">
                          <a:effectLst/>
                          <a:latin typeface="Calibri" panose="020F0502020204030204" pitchFamily="34" charset="0"/>
                          <a:ea typeface="Calibri" panose="020F0502020204030204" pitchFamily="34" charset="0"/>
                          <a:cs typeface="Times New Roman" panose="02020603050405020304" pitchFamily="18" charset="0"/>
                        </a:rPr>
                        <a:t>Musculation</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a:spcAft>
                          <a:spcPts val="0"/>
                        </a:spcAft>
                      </a:pPr>
                      <a:r>
                        <a:rPr lang="fr-FR" sz="1050" dirty="0" err="1">
                          <a:effectLst/>
                          <a:latin typeface="Calibri" panose="020F0502020204030204" pitchFamily="34" charset="0"/>
                          <a:ea typeface="Calibri" panose="020F0502020204030204" pitchFamily="34" charset="0"/>
                          <a:cs typeface="Times New Roman" panose="02020603050405020304" pitchFamily="18" charset="0"/>
                        </a:rPr>
                        <a:t>Step</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vMerge="1">
                  <a:txBody>
                    <a:bodyPr/>
                    <a:lstStyle/>
                    <a:p>
                      <a:endParaRPr lang="fr-FR"/>
                    </a:p>
                  </a:txBody>
                  <a:tcPr/>
                </a:tc>
                <a:tc gridSpan="2">
                  <a:txBody>
                    <a:bodyPr/>
                    <a:lstStyle/>
                    <a:p>
                      <a:pPr algn="ctr">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Athlétisme</a:t>
                      </a: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Sauvetage</a:t>
                      </a: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Athlétisme</a:t>
                      </a: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Sauvetage</a:t>
                      </a: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097462552"/>
                  </a:ext>
                </a:extLst>
              </a:tr>
              <a:tr h="173413">
                <a:tc>
                  <a:txBody>
                    <a:bodyPr/>
                    <a:lstStyle/>
                    <a:p>
                      <a:pPr>
                        <a:spcAft>
                          <a:spcPts val="0"/>
                        </a:spcAft>
                      </a:pPr>
                      <a:r>
                        <a:rPr lang="fr-FR" sz="1000">
                          <a:effectLst/>
                          <a:latin typeface="Calibri" panose="020F0502020204030204" pitchFamily="34" charset="0"/>
                          <a:ea typeface="Calibri" panose="020F0502020204030204" pitchFamily="34" charset="0"/>
                          <a:cs typeface="Times New Roman" panose="02020603050405020304" pitchFamily="18" charset="0"/>
                        </a:rPr>
                        <a:t> </a:t>
                      </a:r>
                    </a:p>
                  </a:txBody>
                  <a:tcPr marL="49588" marR="4958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2">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MODALITÉS DES APPORTS THÉORIQUES</a:t>
                      </a: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232129035"/>
                  </a:ext>
                </a:extLst>
              </a:tr>
              <a:tr h="404630">
                <a:tc rowSpan="2">
                  <a:txBody>
                    <a:bodyPr/>
                    <a:lstStyle/>
                    <a:p>
                      <a:pPr>
                        <a:spcAft>
                          <a:spcPts val="0"/>
                        </a:spcAft>
                      </a:pPr>
                      <a:r>
                        <a:rPr lang="fr-FR" sz="1000">
                          <a:effectLst/>
                          <a:latin typeface="Calibri" panose="020F0502020204030204" pitchFamily="34" charset="0"/>
                          <a:ea typeface="Calibri" panose="020F0502020204030204" pitchFamily="34" charset="0"/>
                          <a:cs typeface="Times New Roman" panose="02020603050405020304" pitchFamily="18" charset="0"/>
                        </a:rPr>
                        <a:t>THÈME 1 :</a:t>
                      </a: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Outils technologiques utilisés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gridSpan="2">
                  <a:txBody>
                    <a:bodyPr/>
                    <a:lstStyle/>
                    <a:p>
                      <a:pPr algn="ctr">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Production finale</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fr-FR"/>
                    </a:p>
                  </a:txBody>
                  <a:tcPr/>
                </a:tc>
                <a:tc>
                  <a:txBody>
                    <a:bodyPr/>
                    <a:lstStyle/>
                    <a:p>
                      <a:pPr algn="ctr">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Métiers en correspondance</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gridSpan="2">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Outils technologiques utilisés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fr-FR"/>
                    </a:p>
                  </a:txBody>
                  <a:tcPr/>
                </a:tc>
                <a:tc>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Production finale</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Métiers en correspondances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Outils technologiques utilisés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gridSpan="2">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Production finale</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fr-FR"/>
                    </a:p>
                  </a:txBody>
                  <a:tcPr/>
                </a:tc>
                <a:tc>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Métiers en correspondances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2048151216"/>
                  </a:ext>
                </a:extLst>
              </a:tr>
              <a:tr h="693651">
                <a:tc vMerge="1">
                  <a:txBody>
                    <a:bodyPr/>
                    <a:lstStyle/>
                    <a:p>
                      <a:endParaRPr lang="fr-FR"/>
                    </a:p>
                  </a:txBody>
                  <a:tcPr/>
                </a:tc>
                <a:tc>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Tableur excel pour l’exploitation des données et présentation des dossiers par diaporama</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800" dirty="0">
                          <a:effectLst/>
                          <a:latin typeface="Calibri" panose="020F0502020204030204" pitchFamily="34" charset="0"/>
                          <a:ea typeface="Calibri" panose="020F0502020204030204" pitchFamily="34" charset="0"/>
                          <a:cs typeface="Times New Roman" panose="02020603050405020304" pitchFamily="18" charset="0"/>
                        </a:rPr>
                        <a:t>Dossier sur l’impact de ces deux APSA sur la santé</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800" dirty="0">
                          <a:effectLst/>
                          <a:latin typeface="Calibri" panose="020F0502020204030204" pitchFamily="34" charset="0"/>
                          <a:ea typeface="Calibri" panose="020F0502020204030204" pitchFamily="34" charset="0"/>
                          <a:cs typeface="Times New Roman" panose="02020603050405020304" pitchFamily="18" charset="0"/>
                        </a:rPr>
                        <a:t>Métiers en lien avec les centres de (</a:t>
                      </a:r>
                      <a:r>
                        <a:rPr lang="fr-FR" sz="800" dirty="0" err="1">
                          <a:effectLst/>
                          <a:latin typeface="Calibri" panose="020F0502020204030204" pitchFamily="34" charset="0"/>
                          <a:ea typeface="Calibri" panose="020F0502020204030204" pitchFamily="34" charset="0"/>
                          <a:cs typeface="Times New Roman" panose="02020603050405020304" pitchFamily="18" charset="0"/>
                        </a:rPr>
                        <a:t>re</a:t>
                      </a:r>
                      <a:r>
                        <a:rPr lang="fr-FR" sz="800" dirty="0">
                          <a:effectLst/>
                          <a:latin typeface="Calibri" panose="020F0502020204030204" pitchFamily="34" charset="0"/>
                          <a:ea typeface="Calibri" panose="020F0502020204030204" pitchFamily="34" charset="0"/>
                          <a:cs typeface="Times New Roman" panose="02020603050405020304" pitchFamily="18" charset="0"/>
                        </a:rPr>
                        <a:t>)mise en forme</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800" dirty="0">
                          <a:effectLst/>
                          <a:latin typeface="Calibri" panose="020F0502020204030204" pitchFamily="34" charset="0"/>
                          <a:ea typeface="Calibri" panose="020F0502020204030204" pitchFamily="34" charset="0"/>
                          <a:cs typeface="Times New Roman" panose="02020603050405020304" pitchFamily="18" charset="0"/>
                        </a:rPr>
                        <a:t>Tablette pour des analyses vidéo</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Dossier sur les différentes modalités d’entrainement rencontrées en cours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Entraineur sportif </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Tablette pour des analyses vidéo</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Plan d’entrainement annuel en fonction d’un calendrier sportif défini.</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Entraineur sportif</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463434"/>
                  </a:ext>
                </a:extLst>
              </a:tr>
              <a:tr h="404630">
                <a:tc rowSpan="2">
                  <a:txBody>
                    <a:bodyPr/>
                    <a:lstStyle/>
                    <a:p>
                      <a:pPr>
                        <a:spcAft>
                          <a:spcPts val="0"/>
                        </a:spcAft>
                      </a:pPr>
                      <a:r>
                        <a:rPr lang="fr-FR" sz="1000">
                          <a:effectLst/>
                          <a:latin typeface="Calibri" panose="020F0502020204030204" pitchFamily="34" charset="0"/>
                          <a:ea typeface="Calibri" panose="020F0502020204030204" pitchFamily="34" charset="0"/>
                          <a:cs typeface="Times New Roman" panose="02020603050405020304" pitchFamily="18" charset="0"/>
                        </a:rPr>
                        <a:t>THÈME 2 :</a:t>
                      </a: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Outils technologiques utilisés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gridSpan="2">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Production finale</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fr-FR"/>
                    </a:p>
                  </a:txBody>
                  <a:tcPr/>
                </a:tc>
                <a:tc>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Métiers en correspondance</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gridSpan="2">
                  <a:txBody>
                    <a:bodyPr/>
                    <a:lstStyle/>
                    <a:p>
                      <a:pPr algn="ctr">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Outils technologiques utilisés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fr-FR"/>
                    </a:p>
                  </a:txBody>
                  <a:tcPr/>
                </a:tc>
                <a:tc>
                  <a:txBody>
                    <a:bodyPr/>
                    <a:lstStyle/>
                    <a:p>
                      <a:pPr algn="ctr">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Production finale</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Métiers en correspondances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Outils technologiques utilisés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gridSpan="2">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Production finale</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fr-FR"/>
                    </a:p>
                  </a:txBody>
                  <a:tcPr/>
                </a:tc>
                <a:tc>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Métiers en correspondances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3328155995"/>
                  </a:ext>
                </a:extLst>
              </a:tr>
              <a:tr h="693651">
                <a:tc vMerge="1">
                  <a:txBody>
                    <a:bodyPr/>
                    <a:lstStyle/>
                    <a:p>
                      <a:endParaRPr lang="fr-FR"/>
                    </a:p>
                  </a:txBody>
                  <a:tcPr/>
                </a:tc>
                <a:tc>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Tablette/ photos /vidéos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Maquette publicitaire pour le respect de l’environnement</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Métiers en lien avec les loisirs sportifs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Tablette/ photos /vidéos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800" dirty="0">
                          <a:effectLst/>
                          <a:latin typeface="Calibri" panose="020F0502020204030204" pitchFamily="34" charset="0"/>
                          <a:ea typeface="Calibri" panose="020F0502020204030204" pitchFamily="34" charset="0"/>
                          <a:cs typeface="Times New Roman" panose="02020603050405020304" pitchFamily="18" charset="0"/>
                        </a:rPr>
                        <a:t>Maquette de présentation des bienfaits de l’activité physique et de la diététique</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800" dirty="0">
                          <a:effectLst/>
                          <a:latin typeface="Calibri" panose="020F0502020204030204" pitchFamily="34" charset="0"/>
                          <a:ea typeface="Calibri" panose="020F0502020204030204" pitchFamily="34" charset="0"/>
                          <a:cs typeface="Times New Roman" panose="02020603050405020304" pitchFamily="18" charset="0"/>
                        </a:rPr>
                        <a:t>Les métiers de la santé en lien avec le sport</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800" dirty="0">
                          <a:effectLst/>
                          <a:latin typeface="Calibri" panose="020F0502020204030204" pitchFamily="34" charset="0"/>
                          <a:ea typeface="Calibri" panose="020F0502020204030204" pitchFamily="34" charset="0"/>
                          <a:cs typeface="Times New Roman" panose="02020603050405020304" pitchFamily="18" charset="0"/>
                        </a:rPr>
                        <a:t>Diaporama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800" dirty="0">
                          <a:effectLst/>
                          <a:latin typeface="Calibri" panose="020F0502020204030204" pitchFamily="34" charset="0"/>
                          <a:ea typeface="Calibri" panose="020F0502020204030204" pitchFamily="34" charset="0"/>
                          <a:cs typeface="Times New Roman" panose="02020603050405020304" pitchFamily="18" charset="0"/>
                        </a:rPr>
                        <a:t>Dossier de présentation des besoins des adolescents (physiques psychologiques…)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Les métiers de la santé en lien avec le sport</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3362707"/>
                  </a:ext>
                </a:extLst>
              </a:tr>
              <a:tr h="404630">
                <a:tc rowSpan="2">
                  <a:txBody>
                    <a:bodyPr/>
                    <a:lstStyle/>
                    <a:p>
                      <a:pPr>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THÈME 3 :</a:t>
                      </a:r>
                    </a:p>
                  </a:txBody>
                  <a:tcPr marL="49588" marR="49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Outils technologiques utilisés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gridSpan="2">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Production finale</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fr-FR"/>
                    </a:p>
                  </a:txBody>
                  <a:tcPr/>
                </a:tc>
                <a:tc>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Métiers en correspondances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gridSpan="2">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Outils technologiques utilisés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fr-FR"/>
                    </a:p>
                  </a:txBody>
                  <a:tcPr/>
                </a:tc>
                <a:tc>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Production finale</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Métiers en correspondances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Outils technologiques utilisés</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gridSpan="2">
                  <a:txBody>
                    <a:bodyPr/>
                    <a:lstStyle/>
                    <a:p>
                      <a:pPr algn="ctr">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Production finale</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fr-FR"/>
                    </a:p>
                  </a:txBody>
                  <a:tcPr/>
                </a:tc>
                <a:tc>
                  <a:txBody>
                    <a:bodyPr/>
                    <a:lstStyle/>
                    <a:p>
                      <a:pPr algn="ctr">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Métiers en correspondances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3546227067"/>
                  </a:ext>
                </a:extLst>
              </a:tr>
              <a:tr h="625204">
                <a:tc vMerge="1">
                  <a:txBody>
                    <a:bodyPr/>
                    <a:lstStyle/>
                    <a:p>
                      <a:endParaRPr lang="fr-FR"/>
                    </a:p>
                  </a:txBody>
                  <a:tcPr/>
                </a:tc>
                <a:tc>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Tablette pour des analyses vidéo</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800" dirty="0">
                          <a:effectLst/>
                          <a:latin typeface="Calibri" panose="020F0502020204030204" pitchFamily="34" charset="0"/>
                          <a:ea typeface="Calibri" panose="020F0502020204030204" pitchFamily="34" charset="0"/>
                          <a:cs typeface="Times New Roman" panose="02020603050405020304" pitchFamily="18" charset="0"/>
                        </a:rPr>
                        <a:t>Animer à plusieurs une (ou plusieurs) leçon d’entrainement </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Entraineur sportif</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Cardio-fréquence-mètre + tableur</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Dossier sur les méthodes de développement des filières énergétiques </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Préparateur physique et entraineur sportif</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Diaporama</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800">
                          <a:effectLst/>
                          <a:latin typeface="Calibri" panose="020F0502020204030204" pitchFamily="34" charset="0"/>
                          <a:ea typeface="Calibri" panose="020F0502020204030204" pitchFamily="34" charset="0"/>
                          <a:cs typeface="Times New Roman" panose="02020603050405020304" pitchFamily="18" charset="0"/>
                        </a:rPr>
                        <a:t>Entretien sur les méthodes de développement des performances en athlétisme</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800" dirty="0">
                          <a:effectLst/>
                          <a:latin typeface="Calibri" panose="020F0502020204030204" pitchFamily="34" charset="0"/>
                          <a:ea typeface="Calibri" panose="020F0502020204030204" pitchFamily="34" charset="0"/>
                          <a:cs typeface="Times New Roman" panose="02020603050405020304" pitchFamily="18" charset="0"/>
                        </a:rPr>
                        <a:t>Préparateur physique et entraineur sportif</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9588" marR="49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2395965"/>
                  </a:ext>
                </a:extLst>
              </a:tr>
            </a:tbl>
          </a:graphicData>
        </a:graphic>
      </p:graphicFrame>
      <p:sp>
        <p:nvSpPr>
          <p:cNvPr id="16" name="Bouton d'action : Retour 15">
            <a:hlinkClick r:id="" action="ppaction://hlinkshowjump?jump=lastslideviewed" highlightClick="1"/>
          </p:cNvPr>
          <p:cNvSpPr/>
          <p:nvPr userDrawn="1"/>
        </p:nvSpPr>
        <p:spPr>
          <a:xfrm>
            <a:off x="11233605" y="303677"/>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userDrawn="1"/>
        </p:nvSpPr>
        <p:spPr>
          <a:xfrm>
            <a:off x="68400" y="1828044"/>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Annexes</a:t>
            </a:r>
          </a:p>
        </p:txBody>
      </p:sp>
      <p:sp>
        <p:nvSpPr>
          <p:cNvPr id="26" name="ZoneTexte 25">
            <a:hlinkClick r:id="rId2" action="ppaction://hlinksldjump"/>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Tree>
    <p:extLst>
      <p:ext uri="{BB962C8B-B14F-4D97-AF65-F5344CB8AC3E}">
        <p14:creationId xmlns:p14="http://schemas.microsoft.com/office/powerpoint/2010/main" val="7963911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Menu ens complementaires">
    <p:bg>
      <p:bgPr>
        <a:solidFill>
          <a:srgbClr val="FF0000">
            <a:alpha val="10000"/>
          </a:srgb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23538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8" name="ZoneTexte 17"/>
          <p:cNvSpPr txBox="1"/>
          <p:nvPr userDrawn="1"/>
        </p:nvSpPr>
        <p:spPr>
          <a:xfrm>
            <a:off x="71760" y="4979469"/>
            <a:ext cx="1656000" cy="461665"/>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Autres espaces d’enseignement</a:t>
            </a: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10371306" cy="584775"/>
          </a:xfrm>
          <a:prstGeom prst="rect">
            <a:avLst/>
          </a:prstGeom>
          <a:noFill/>
        </p:spPr>
        <p:txBody>
          <a:bodyPr wrap="square" rtlCol="0">
            <a:spAutoFit/>
          </a:bodyPr>
          <a:lstStyle/>
          <a:p>
            <a:r>
              <a:rPr lang="fr-FR" sz="3200" b="0" i="0" dirty="0">
                <a:latin typeface="+mj-lt"/>
              </a:rPr>
              <a:t>TRANSFORMER : Autres espaces d’enseignement</a:t>
            </a:r>
          </a:p>
        </p:txBody>
      </p:sp>
      <p:sp>
        <p:nvSpPr>
          <p:cNvPr id="26" name="ZoneTexte 25">
            <a:hlinkClick r:id="rId2" action="ppaction://hlinksldjump" tooltip="Sections sportives"/>
          </p:cNvPr>
          <p:cNvSpPr txBox="1"/>
          <p:nvPr userDrawn="1"/>
        </p:nvSpPr>
        <p:spPr>
          <a:xfrm>
            <a:off x="3331791" y="1138132"/>
            <a:ext cx="6588886"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800" b="0" i="0" dirty="0">
                <a:latin typeface="+mj-lt"/>
              </a:rPr>
              <a:t>1. Sections sportives</a:t>
            </a:r>
          </a:p>
        </p:txBody>
      </p:sp>
      <p:sp>
        <p:nvSpPr>
          <p:cNvPr id="28" name="ZoneTexte 27">
            <a:hlinkClick r:id="rId3" action="ppaction://hlinksldjump"/>
          </p:cNvPr>
          <p:cNvSpPr txBox="1"/>
          <p:nvPr userDrawn="1"/>
        </p:nvSpPr>
        <p:spPr>
          <a:xfrm>
            <a:off x="3331791" y="1797122"/>
            <a:ext cx="6588886" cy="95410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800" b="0" i="0" dirty="0">
                <a:latin typeface="+mj-lt"/>
              </a:rPr>
              <a:t>2. Autres (cross, manifestations sportives, sortie, séjours sportifs, etc…)</a:t>
            </a:r>
          </a:p>
        </p:txBody>
      </p:sp>
      <p:sp>
        <p:nvSpPr>
          <p:cNvPr id="30" name="ZoneTexte 29">
            <a:hlinkClick r:id="rId4" action="ppaction://hlinksldjump" tooltip="Présentation"/>
          </p:cNvPr>
          <p:cNvSpPr txBox="1"/>
          <p:nvPr userDrawn="1"/>
        </p:nvSpPr>
        <p:spPr>
          <a:xfrm>
            <a:off x="71760" y="1469823"/>
            <a:ext cx="1575888"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200" b="0" i="0" dirty="0">
                <a:latin typeface="Arial" panose="020B0604020202020204" pitchFamily="34" charset="0"/>
                <a:cs typeface="Arial" panose="020B0604020202020204" pitchFamily="34" charset="0"/>
              </a:rPr>
              <a:t>Présentation générale</a:t>
            </a:r>
            <a:endParaRPr lang="fr-FR" sz="1400" b="0" i="0" dirty="0">
              <a:latin typeface="Arial" panose="020B0604020202020204" pitchFamily="34" charset="0"/>
              <a:cs typeface="Arial" panose="020B0604020202020204" pitchFamily="34" charset="0"/>
            </a:endParaRPr>
          </a:p>
        </p:txBody>
      </p:sp>
      <p:sp>
        <p:nvSpPr>
          <p:cNvPr id="34" name="ZoneTexte 33">
            <a:hlinkClick r:id="rId5" action="ppaction://hlinksldjump" tooltip="Le parcours de formation"/>
          </p:cNvPr>
          <p:cNvSpPr txBox="1"/>
          <p:nvPr userDrawn="1"/>
        </p:nvSpPr>
        <p:spPr>
          <a:xfrm>
            <a:off x="71760" y="2341173"/>
            <a:ext cx="1575897"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Parcours de formation</a:t>
            </a:r>
          </a:p>
        </p:txBody>
      </p:sp>
      <p:sp>
        <p:nvSpPr>
          <p:cNvPr id="35" name="ZoneTexte 34">
            <a:hlinkClick r:id="rId6" action="ppaction://hlinksldjump" tooltip="Les référentiels d'évaluation"/>
          </p:cNvPr>
          <p:cNvSpPr txBox="1"/>
          <p:nvPr userDrawn="1"/>
        </p:nvSpPr>
        <p:spPr>
          <a:xfrm>
            <a:off x="71760" y="2869783"/>
            <a:ext cx="1575894"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Référentiels d’évaluation</a:t>
            </a:r>
          </a:p>
        </p:txBody>
      </p:sp>
      <p:sp>
        <p:nvSpPr>
          <p:cNvPr id="36" name="ZoneTexte 35">
            <a:hlinkClick r:id="rId7" action="ppaction://hlinksldjump" tooltip="Le projet d'AS"/>
          </p:cNvPr>
          <p:cNvSpPr txBox="1"/>
          <p:nvPr userDrawn="1"/>
        </p:nvSpPr>
        <p:spPr>
          <a:xfrm>
            <a:off x="71760" y="3397514"/>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Projet AS</a:t>
            </a:r>
          </a:p>
        </p:txBody>
      </p:sp>
      <p:sp>
        <p:nvSpPr>
          <p:cNvPr id="37" name="ZoneTexte 36">
            <a:hlinkClick r:id="rId8" action="ppaction://hlinksldjump" tooltip="Grille d'auto-analyse des projets"/>
          </p:cNvPr>
          <p:cNvSpPr txBox="1"/>
          <p:nvPr userDrawn="1"/>
        </p:nvSpPr>
        <p:spPr>
          <a:xfrm>
            <a:off x="71760" y="5506581"/>
            <a:ext cx="1575895"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Grille d’auto-analyse</a:t>
            </a:r>
          </a:p>
        </p:txBody>
      </p:sp>
      <p:sp>
        <p:nvSpPr>
          <p:cNvPr id="38" name="ZoneTexte 37">
            <a:hlinkClick r:id="rId9" action="ppaction://hlinksldjump" tooltip="Annexe(s)"/>
          </p:cNvPr>
          <p:cNvSpPr txBox="1"/>
          <p:nvPr userDrawn="1"/>
        </p:nvSpPr>
        <p:spPr>
          <a:xfrm>
            <a:off x="71760" y="5849027"/>
            <a:ext cx="1575896"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Annexe(s)</a:t>
            </a:r>
          </a:p>
        </p:txBody>
      </p:sp>
      <p:sp>
        <p:nvSpPr>
          <p:cNvPr id="40" name="Bouton d’action : accueil 39">
            <a:hlinkClick r:id="" action="ppaction://hlinkshowjump?jump=firstslide" highlightClick="1"/>
          </p:cNvPr>
          <p:cNvSpPr/>
          <p:nvPr userDrawn="1"/>
        </p:nvSpPr>
        <p:spPr>
          <a:xfrm>
            <a:off x="739302" y="1098027"/>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ZoneTexte 40">
            <a:hlinkClick r:id="rId10" action="ppaction://hlinksldjump" tooltip="Le contexte local"/>
          </p:cNvPr>
          <p:cNvSpPr txBox="1"/>
          <p:nvPr userDrawn="1"/>
        </p:nvSpPr>
        <p:spPr>
          <a:xfrm>
            <a:off x="71760" y="1997177"/>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200" dirty="0"/>
              <a:t>Contexte local</a:t>
            </a:r>
          </a:p>
        </p:txBody>
      </p:sp>
      <p:sp>
        <p:nvSpPr>
          <p:cNvPr id="44" name="ZoneTexte 43">
            <a:hlinkClick r:id="rId11" action="ppaction://hlinksldjump" tooltip="Les enseignements facultatifs"/>
          </p:cNvPr>
          <p:cNvSpPr txBox="1"/>
          <p:nvPr userDrawn="1"/>
        </p:nvSpPr>
        <p:spPr>
          <a:xfrm>
            <a:off x="71760" y="3739960"/>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 facultatif </a:t>
            </a:r>
            <a:r>
              <a:rPr lang="fr-FR" sz="1000" i="1" dirty="0"/>
              <a:t>(option CCF)</a:t>
            </a:r>
            <a:endParaRPr lang="fr-FR" sz="1200" i="1" dirty="0"/>
          </a:p>
        </p:txBody>
      </p:sp>
      <p:sp>
        <p:nvSpPr>
          <p:cNvPr id="45" name="ZoneTexte 44">
            <a:hlinkClick r:id="rId12" action="ppaction://hlinksldjump" tooltip="Les enseignements d'exploration et de complément"/>
          </p:cNvPr>
          <p:cNvSpPr txBox="1"/>
          <p:nvPr userDrawn="1"/>
        </p:nvSpPr>
        <p:spPr>
          <a:xfrm>
            <a:off x="71760" y="4267072"/>
            <a:ext cx="1575895" cy="646331"/>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Enseignements d’exploration et de complément</a:t>
            </a:r>
            <a:endParaRPr lang="fr-FR" sz="1200" i="1" dirty="0"/>
          </a:p>
        </p:txBody>
      </p:sp>
    </p:spTree>
    <p:extLst>
      <p:ext uri="{BB962C8B-B14F-4D97-AF65-F5344CB8AC3E}">
        <p14:creationId xmlns:p14="http://schemas.microsoft.com/office/powerpoint/2010/main" val="443678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758C2F9-C12C-4B06-BF0F-51991D1F2460}" type="datetime1">
              <a:rPr lang="fr-FR" smtClean="0"/>
              <a:t>01/12/2017</a:t>
            </a:fld>
            <a:endParaRPr lang="fr-FR"/>
          </a:p>
        </p:txBody>
      </p:sp>
      <p:sp>
        <p:nvSpPr>
          <p:cNvPr id="8" name="Espace réservé du pied de page 7"/>
          <p:cNvSpPr>
            <a:spLocks noGrp="1"/>
          </p:cNvSpPr>
          <p:nvPr>
            <p:ph type="ftr" sz="quarter" idx="11"/>
          </p:nvPr>
        </p:nvSpPr>
        <p:spPr/>
        <p:txBody>
          <a:bodyPr/>
          <a:lstStyle/>
          <a:p>
            <a:r>
              <a:rPr lang="fr-FR"/>
              <a:t>Inspection pédagogique régionale</a:t>
            </a:r>
          </a:p>
        </p:txBody>
      </p:sp>
      <p:sp>
        <p:nvSpPr>
          <p:cNvPr id="9" name="Espace réservé du numéro de diapositive 8"/>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329076979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S Menu Sec Sportives">
    <p:bg>
      <p:bgPr>
        <a:solidFill>
          <a:srgbClr val="FF0000">
            <a:alpha val="10000"/>
          </a:srgbClr>
        </a:solidFill>
        <a:effectLst/>
      </p:bgPr>
    </p:bg>
    <p:spTree>
      <p:nvGrpSpPr>
        <p:cNvPr id="1" name=""/>
        <p:cNvGrpSpPr/>
        <p:nvPr/>
      </p:nvGrpSpPr>
      <p:grpSpPr>
        <a:xfrm>
          <a:off x="0" y="0"/>
          <a:ext cx="0" cy="0"/>
          <a:chOff x="0" y="0"/>
          <a:chExt cx="0" cy="0"/>
        </a:xfrm>
      </p:grpSpPr>
      <p:sp>
        <p:nvSpPr>
          <p:cNvPr id="31" name="Espace réservé du contenu 5"/>
          <p:cNvSpPr>
            <a:spLocks noGrp="1"/>
          </p:cNvSpPr>
          <p:nvPr>
            <p:ph sz="quarter" idx="13"/>
          </p:nvPr>
        </p:nvSpPr>
        <p:spPr>
          <a:xfrm>
            <a:off x="1996188" y="1271775"/>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10371306" cy="584775"/>
          </a:xfrm>
          <a:prstGeom prst="rect">
            <a:avLst/>
          </a:prstGeom>
          <a:noFill/>
        </p:spPr>
        <p:txBody>
          <a:bodyPr wrap="square" rtlCol="0">
            <a:spAutoFit/>
          </a:bodyPr>
          <a:lstStyle/>
          <a:p>
            <a:r>
              <a:rPr lang="fr-FR" sz="3200" b="0" i="0" dirty="0">
                <a:latin typeface="+mj-lt"/>
              </a:rPr>
              <a:t>TRANSFORMER : Autres espaces d’enseignement</a:t>
            </a:r>
          </a:p>
        </p:txBody>
      </p:sp>
      <p:sp>
        <p:nvSpPr>
          <p:cNvPr id="21" name="ZoneTexte 20"/>
          <p:cNvSpPr txBox="1"/>
          <p:nvPr userDrawn="1"/>
        </p:nvSpPr>
        <p:spPr>
          <a:xfrm>
            <a:off x="1996189" y="760191"/>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Sections sportives</a:t>
            </a:r>
            <a:endParaRPr lang="fr-FR" b="0" i="0" dirty="0">
              <a:latin typeface="+mj-lt"/>
            </a:endParaRPr>
          </a:p>
        </p:txBody>
      </p:sp>
      <p:sp>
        <p:nvSpPr>
          <p:cNvPr id="24" name="ZoneTexte 23">
            <a:hlinkClick r:id="rId2" action="ppaction://hlinksldjump" tooltip="Retour"/>
          </p:cNvPr>
          <p:cNvSpPr txBox="1"/>
          <p:nvPr userDrawn="1"/>
        </p:nvSpPr>
        <p:spPr>
          <a:xfrm>
            <a:off x="68400" y="5297231"/>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sp>
        <p:nvSpPr>
          <p:cNvPr id="26" name="ZoneTexte 25"/>
          <p:cNvSpPr txBox="1"/>
          <p:nvPr userDrawn="1"/>
        </p:nvSpPr>
        <p:spPr>
          <a:xfrm>
            <a:off x="210447" y="2620024"/>
            <a:ext cx="1507787" cy="461665"/>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2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Sections sportives</a:t>
            </a:r>
          </a:p>
        </p:txBody>
      </p:sp>
      <p:sp>
        <p:nvSpPr>
          <p:cNvPr id="28" name="ZoneTexte 27">
            <a:hlinkClick r:id="rId3" action="ppaction://hlinksldjump"/>
          </p:cNvPr>
          <p:cNvSpPr txBox="1"/>
          <p:nvPr userDrawn="1"/>
        </p:nvSpPr>
        <p:spPr>
          <a:xfrm>
            <a:off x="210447" y="3148307"/>
            <a:ext cx="1507787" cy="276999"/>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a:t>
            </a:r>
          </a:p>
        </p:txBody>
      </p:sp>
      <p:sp>
        <p:nvSpPr>
          <p:cNvPr id="22" name="ZoneTexte 21">
            <a:hlinkClick r:id="rId4" action="ppaction://hlinksldjump" tooltip="Exemple"/>
          </p:cNvPr>
          <p:cNvSpPr txBox="1"/>
          <p:nvPr userDrawn="1"/>
        </p:nvSpPr>
        <p:spPr>
          <a:xfrm>
            <a:off x="9912234" y="807245"/>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 en annexe</a:t>
            </a:r>
          </a:p>
        </p:txBody>
      </p:sp>
      <p:sp>
        <p:nvSpPr>
          <p:cNvPr id="32" name="ZoneTexte 31"/>
          <p:cNvSpPr txBox="1"/>
          <p:nvPr userDrawn="1"/>
        </p:nvSpPr>
        <p:spPr>
          <a:xfrm>
            <a:off x="68400" y="1751100"/>
            <a:ext cx="1656000" cy="461665"/>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Autres espaces d’enseignement</a:t>
            </a:r>
          </a:p>
        </p:txBody>
      </p:sp>
    </p:spTree>
    <p:extLst>
      <p:ext uri="{BB962C8B-B14F-4D97-AF65-F5344CB8AC3E}">
        <p14:creationId xmlns:p14="http://schemas.microsoft.com/office/powerpoint/2010/main" val="365364063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S Menu Ec Ouverte">
    <p:bg>
      <p:bgPr>
        <a:solidFill>
          <a:srgbClr val="FF0000">
            <a:alpha val="10000"/>
          </a:srgbClr>
        </a:solidFill>
        <a:effectLst/>
      </p:bgPr>
    </p:bg>
    <p:spTree>
      <p:nvGrpSpPr>
        <p:cNvPr id="1" name=""/>
        <p:cNvGrpSpPr/>
        <p:nvPr/>
      </p:nvGrpSpPr>
      <p:grpSpPr>
        <a:xfrm>
          <a:off x="0" y="0"/>
          <a:ext cx="0" cy="0"/>
          <a:chOff x="0" y="0"/>
          <a:chExt cx="0" cy="0"/>
        </a:xfrm>
      </p:grpSpPr>
      <p:sp>
        <p:nvSpPr>
          <p:cNvPr id="32" name="Espace réservé du contenu 5"/>
          <p:cNvSpPr>
            <a:spLocks noGrp="1"/>
          </p:cNvSpPr>
          <p:nvPr>
            <p:ph sz="quarter" idx="13"/>
          </p:nvPr>
        </p:nvSpPr>
        <p:spPr>
          <a:xfrm>
            <a:off x="1996188" y="1271775"/>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ZoneTexte 20"/>
          <p:cNvSpPr txBox="1"/>
          <p:nvPr userDrawn="1"/>
        </p:nvSpPr>
        <p:spPr>
          <a:xfrm>
            <a:off x="1987109" y="760191"/>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Ecole ouverte</a:t>
            </a:r>
            <a:endParaRPr lang="fr-FR" b="0" i="0" dirty="0">
              <a:latin typeface="+mj-lt"/>
            </a:endParaRPr>
          </a:p>
        </p:txBody>
      </p:sp>
      <p:sp>
        <p:nvSpPr>
          <p:cNvPr id="24" name="ZoneTexte 23">
            <a:hlinkClick r:id="rId2" action="ppaction://hlinksldjump" tooltip="Retour"/>
          </p:cNvPr>
          <p:cNvSpPr txBox="1"/>
          <p:nvPr userDrawn="1"/>
        </p:nvSpPr>
        <p:spPr>
          <a:xfrm>
            <a:off x="68400" y="5297231"/>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sp>
        <p:nvSpPr>
          <p:cNvPr id="31" name="ZoneTexte 30"/>
          <p:cNvSpPr txBox="1"/>
          <p:nvPr userDrawn="1"/>
        </p:nvSpPr>
        <p:spPr>
          <a:xfrm>
            <a:off x="1820694" y="272374"/>
            <a:ext cx="10371306" cy="584775"/>
          </a:xfrm>
          <a:prstGeom prst="rect">
            <a:avLst/>
          </a:prstGeom>
          <a:noFill/>
        </p:spPr>
        <p:txBody>
          <a:bodyPr wrap="square" rtlCol="0">
            <a:spAutoFit/>
          </a:bodyPr>
          <a:lstStyle/>
          <a:p>
            <a:r>
              <a:rPr lang="fr-FR" sz="3200" b="0" i="0" dirty="0">
                <a:latin typeface="+mj-lt"/>
              </a:rPr>
              <a:t>TRANSFORMER : Autres espaces d’enseignement</a:t>
            </a:r>
          </a:p>
        </p:txBody>
      </p:sp>
      <p:sp>
        <p:nvSpPr>
          <p:cNvPr id="20" name="ZoneTexte 19">
            <a:hlinkClick r:id="rId3" action="ppaction://hlinksldjump"/>
          </p:cNvPr>
          <p:cNvSpPr txBox="1"/>
          <p:nvPr userDrawn="1"/>
        </p:nvSpPr>
        <p:spPr>
          <a:xfrm>
            <a:off x="9912234" y="807245"/>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 en annexe</a:t>
            </a:r>
          </a:p>
        </p:txBody>
      </p:sp>
      <p:sp>
        <p:nvSpPr>
          <p:cNvPr id="22" name="ZoneTexte 21"/>
          <p:cNvSpPr txBox="1"/>
          <p:nvPr userDrawn="1"/>
        </p:nvSpPr>
        <p:spPr>
          <a:xfrm>
            <a:off x="68400" y="1751100"/>
            <a:ext cx="1656000" cy="461665"/>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Autres espaces d’enseignement</a:t>
            </a:r>
          </a:p>
        </p:txBody>
      </p:sp>
      <p:sp>
        <p:nvSpPr>
          <p:cNvPr id="33" name="ZoneTexte 32">
            <a:hlinkClick r:id="rId4" action="ppaction://hlinksldjump"/>
          </p:cNvPr>
          <p:cNvSpPr txBox="1"/>
          <p:nvPr userDrawn="1"/>
        </p:nvSpPr>
        <p:spPr>
          <a:xfrm>
            <a:off x="210447" y="2809637"/>
            <a:ext cx="1507787" cy="276999"/>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dirty="0"/>
              <a:t>Sections sportives</a:t>
            </a:r>
          </a:p>
        </p:txBody>
      </p:sp>
      <p:sp>
        <p:nvSpPr>
          <p:cNvPr id="34" name="ZoneTexte 33"/>
          <p:cNvSpPr txBox="1"/>
          <p:nvPr userDrawn="1"/>
        </p:nvSpPr>
        <p:spPr>
          <a:xfrm>
            <a:off x="216613" y="3152480"/>
            <a:ext cx="1507787" cy="276999"/>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2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École ouverte</a:t>
            </a:r>
          </a:p>
        </p:txBody>
      </p:sp>
      <p:sp>
        <p:nvSpPr>
          <p:cNvPr id="35" name="ZoneTexte 34">
            <a:hlinkClick r:id="rId5" action="ppaction://hlinksldjump"/>
          </p:cNvPr>
          <p:cNvSpPr txBox="1"/>
          <p:nvPr userDrawn="1"/>
        </p:nvSpPr>
        <p:spPr>
          <a:xfrm>
            <a:off x="210447" y="3513753"/>
            <a:ext cx="1507787" cy="276999"/>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a:t>
            </a:r>
          </a:p>
        </p:txBody>
      </p:sp>
    </p:spTree>
    <p:extLst>
      <p:ext uri="{BB962C8B-B14F-4D97-AF65-F5344CB8AC3E}">
        <p14:creationId xmlns:p14="http://schemas.microsoft.com/office/powerpoint/2010/main" val="25307749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SS Menu Autres">
    <p:bg>
      <p:bgPr>
        <a:solidFill>
          <a:srgbClr val="FF0000">
            <a:alpha val="10000"/>
          </a:srgbClr>
        </a:solidFill>
        <a:effectLst/>
      </p:bgPr>
    </p:bg>
    <p:spTree>
      <p:nvGrpSpPr>
        <p:cNvPr id="1" name=""/>
        <p:cNvGrpSpPr/>
        <p:nvPr/>
      </p:nvGrpSpPr>
      <p:grpSpPr>
        <a:xfrm>
          <a:off x="0" y="0"/>
          <a:ext cx="0" cy="0"/>
          <a:chOff x="0" y="0"/>
          <a:chExt cx="0" cy="0"/>
        </a:xfrm>
      </p:grpSpPr>
      <p:sp>
        <p:nvSpPr>
          <p:cNvPr id="32" name="Espace réservé du contenu 5"/>
          <p:cNvSpPr>
            <a:spLocks noGrp="1"/>
          </p:cNvSpPr>
          <p:nvPr>
            <p:ph sz="quarter" idx="13"/>
          </p:nvPr>
        </p:nvSpPr>
        <p:spPr>
          <a:xfrm>
            <a:off x="1996188" y="1271775"/>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ZoneTexte 20"/>
          <p:cNvSpPr txBox="1"/>
          <p:nvPr userDrawn="1"/>
        </p:nvSpPr>
        <p:spPr>
          <a:xfrm>
            <a:off x="1987109" y="760191"/>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Autres (cross, manifestations sportives, sortie, séjours sportifs, etc…)</a:t>
            </a:r>
            <a:endParaRPr lang="fr-FR" b="0" i="0" dirty="0">
              <a:latin typeface="+mj-lt"/>
            </a:endParaRPr>
          </a:p>
        </p:txBody>
      </p:sp>
      <p:sp>
        <p:nvSpPr>
          <p:cNvPr id="24" name="ZoneTexte 23">
            <a:hlinkClick r:id="rId2" action="ppaction://hlinksldjump" tooltip="Retour"/>
          </p:cNvPr>
          <p:cNvSpPr txBox="1"/>
          <p:nvPr userDrawn="1"/>
        </p:nvSpPr>
        <p:spPr>
          <a:xfrm>
            <a:off x="68400" y="5297231"/>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sp>
        <p:nvSpPr>
          <p:cNvPr id="31" name="ZoneTexte 30"/>
          <p:cNvSpPr txBox="1"/>
          <p:nvPr userDrawn="1"/>
        </p:nvSpPr>
        <p:spPr>
          <a:xfrm>
            <a:off x="1820694" y="272374"/>
            <a:ext cx="10371306" cy="584775"/>
          </a:xfrm>
          <a:prstGeom prst="rect">
            <a:avLst/>
          </a:prstGeom>
          <a:noFill/>
        </p:spPr>
        <p:txBody>
          <a:bodyPr wrap="square" rtlCol="0">
            <a:spAutoFit/>
          </a:bodyPr>
          <a:lstStyle/>
          <a:p>
            <a:r>
              <a:rPr lang="fr-FR" sz="3200" b="0" i="0" dirty="0">
                <a:latin typeface="+mj-lt"/>
              </a:rPr>
              <a:t>TRANSFORMER : Autres espaces d’enseignement</a:t>
            </a:r>
          </a:p>
        </p:txBody>
      </p:sp>
      <p:sp>
        <p:nvSpPr>
          <p:cNvPr id="22" name="ZoneTexte 21">
            <a:hlinkClick r:id="rId3" action="ppaction://hlinksldjump" tooltip="Exemple"/>
          </p:cNvPr>
          <p:cNvSpPr txBox="1"/>
          <p:nvPr userDrawn="1"/>
        </p:nvSpPr>
        <p:spPr>
          <a:xfrm>
            <a:off x="9912234" y="807245"/>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Illustrations en annexe</a:t>
            </a:r>
          </a:p>
        </p:txBody>
      </p:sp>
      <p:sp>
        <p:nvSpPr>
          <p:cNvPr id="20" name="ZoneTexte 19"/>
          <p:cNvSpPr txBox="1"/>
          <p:nvPr userDrawn="1"/>
        </p:nvSpPr>
        <p:spPr>
          <a:xfrm>
            <a:off x="68400" y="1751100"/>
            <a:ext cx="1656000" cy="461665"/>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Autres espaces d’enseignement</a:t>
            </a:r>
          </a:p>
        </p:txBody>
      </p:sp>
      <p:sp>
        <p:nvSpPr>
          <p:cNvPr id="33" name="ZoneTexte 32">
            <a:hlinkClick r:id="rId4" action="ppaction://hlinksldjump"/>
          </p:cNvPr>
          <p:cNvSpPr txBox="1"/>
          <p:nvPr userDrawn="1"/>
        </p:nvSpPr>
        <p:spPr>
          <a:xfrm>
            <a:off x="210447" y="2799909"/>
            <a:ext cx="1507787" cy="276999"/>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dirty="0"/>
              <a:t>Sections sportives</a:t>
            </a:r>
          </a:p>
        </p:txBody>
      </p:sp>
      <p:sp>
        <p:nvSpPr>
          <p:cNvPr id="35" name="ZoneTexte 34"/>
          <p:cNvSpPr txBox="1"/>
          <p:nvPr userDrawn="1"/>
        </p:nvSpPr>
        <p:spPr>
          <a:xfrm>
            <a:off x="225160" y="3143526"/>
            <a:ext cx="1507787" cy="276999"/>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2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Autres</a:t>
            </a:r>
          </a:p>
        </p:txBody>
      </p:sp>
    </p:spTree>
    <p:extLst>
      <p:ext uri="{BB962C8B-B14F-4D97-AF65-F5344CB8AC3E}">
        <p14:creationId xmlns:p14="http://schemas.microsoft.com/office/powerpoint/2010/main" val="262768960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Menu grille auto-analyse">
    <p:bg>
      <p:bgPr>
        <a:solidFill>
          <a:srgbClr val="7030A0">
            <a:alpha val="10000"/>
          </a:srgbClr>
        </a:solidFill>
        <a:effectLst/>
      </p:bgPr>
    </p:bg>
    <p:spTree>
      <p:nvGrpSpPr>
        <p:cNvPr id="1" name=""/>
        <p:cNvGrpSpPr/>
        <p:nvPr/>
      </p:nvGrpSpPr>
      <p:grpSpPr>
        <a:xfrm>
          <a:off x="0" y="0"/>
          <a:ext cx="0" cy="0"/>
          <a:chOff x="0" y="0"/>
          <a:chExt cx="0" cy="0"/>
        </a:xfrm>
      </p:grpSpPr>
      <p:sp>
        <p:nvSpPr>
          <p:cNvPr id="20" name="ZoneTexte 19"/>
          <p:cNvSpPr txBox="1"/>
          <p:nvPr userDrawn="1"/>
        </p:nvSpPr>
        <p:spPr>
          <a:xfrm>
            <a:off x="1820694" y="272374"/>
            <a:ext cx="9988685" cy="584775"/>
          </a:xfrm>
          <a:prstGeom prst="rect">
            <a:avLst/>
          </a:prstGeom>
          <a:noFill/>
        </p:spPr>
        <p:txBody>
          <a:bodyPr wrap="square" rtlCol="0">
            <a:spAutoFit/>
          </a:bodyPr>
          <a:lstStyle/>
          <a:p>
            <a:r>
              <a:rPr lang="fr-FR" sz="3200" b="0" i="0" dirty="0">
                <a:latin typeface="+mj-lt"/>
              </a:rPr>
              <a:t>COMMUNIQUER : Grille d’auto-analyse des Projets</a:t>
            </a:r>
          </a:p>
        </p:txBody>
      </p:sp>
      <p:sp>
        <p:nvSpPr>
          <p:cNvPr id="22" name="Espace réservé du tableau 21"/>
          <p:cNvSpPr>
            <a:spLocks noGrp="1"/>
          </p:cNvSpPr>
          <p:nvPr>
            <p:ph type="tbl" sz="quarter" idx="13"/>
          </p:nvPr>
        </p:nvSpPr>
        <p:spPr>
          <a:xfrm>
            <a:off x="2062163" y="919163"/>
            <a:ext cx="9993312" cy="5495925"/>
          </a:xfrm>
        </p:spPr>
        <p:style>
          <a:lnRef idx="2">
            <a:schemeClr val="dk1"/>
          </a:lnRef>
          <a:fillRef idx="1">
            <a:schemeClr val="lt1"/>
          </a:fillRef>
          <a:effectRef idx="0">
            <a:schemeClr val="dk1"/>
          </a:effectRef>
          <a:fontRef idx="minor">
            <a:schemeClr val="dk1"/>
          </a:fontRef>
        </p:style>
        <p:txBody>
          <a:bodyPr/>
          <a:lstStyle/>
          <a:p>
            <a:endParaRPr lang="fr-FR" dirty="0"/>
          </a:p>
        </p:txBody>
      </p:sp>
      <p:sp>
        <p:nvSpPr>
          <p:cNvPr id="3" name="Espace réservé de la date 2"/>
          <p:cNvSpPr>
            <a:spLocks noGrp="1"/>
          </p:cNvSpPr>
          <p:nvPr>
            <p:ph type="dt" sz="half" idx="10"/>
          </p:nvPr>
        </p:nvSpPr>
        <p:spPr>
          <a:xfrm>
            <a:off x="6270875" y="6507536"/>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43750"/>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3" name="ZoneTexte 22">
            <a:hlinkClick r:id="rId2" action="ppaction://hlinksldjump"/>
          </p:cNvPr>
          <p:cNvSpPr txBox="1"/>
          <p:nvPr userDrawn="1"/>
        </p:nvSpPr>
        <p:spPr>
          <a:xfrm>
            <a:off x="11363825" y="428110"/>
            <a:ext cx="828175" cy="369332"/>
          </a:xfrm>
          <a:prstGeom prst="rect">
            <a:avLst/>
          </a:prstGeom>
          <a:solidFill>
            <a:srgbClr val="92D050"/>
          </a:solidFill>
        </p:spPr>
        <p:txBody>
          <a:bodyPr wrap="none" rtlCol="0">
            <a:spAutoFit/>
          </a:bodyPr>
          <a:lstStyle/>
          <a:p>
            <a:pPr algn="ctr"/>
            <a:r>
              <a:rPr lang="fr-FR" dirty="0"/>
              <a:t>Suite…</a:t>
            </a:r>
          </a:p>
        </p:txBody>
      </p:sp>
      <p:sp>
        <p:nvSpPr>
          <p:cNvPr id="32" name="ZoneTexte 31"/>
          <p:cNvSpPr txBox="1"/>
          <p:nvPr userDrawn="1"/>
        </p:nvSpPr>
        <p:spPr>
          <a:xfrm>
            <a:off x="71760" y="5520337"/>
            <a:ext cx="1656000" cy="461665"/>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Grille d’auto-analyse</a:t>
            </a:r>
          </a:p>
        </p:txBody>
      </p:sp>
      <p:sp>
        <p:nvSpPr>
          <p:cNvPr id="45" name="ZoneTexte 44">
            <a:hlinkClick r:id="rId3" action="ppaction://hlinksldjump" tooltip="Présentation"/>
          </p:cNvPr>
          <p:cNvSpPr txBox="1"/>
          <p:nvPr userDrawn="1"/>
        </p:nvSpPr>
        <p:spPr>
          <a:xfrm>
            <a:off x="71760" y="1469823"/>
            <a:ext cx="1575888"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200" b="0" i="0" dirty="0">
                <a:latin typeface="Arial" panose="020B0604020202020204" pitchFamily="34" charset="0"/>
                <a:cs typeface="Arial" panose="020B0604020202020204" pitchFamily="34" charset="0"/>
              </a:rPr>
              <a:t>Présentation générale</a:t>
            </a:r>
            <a:endParaRPr lang="fr-FR" sz="1400" b="0" i="0" dirty="0">
              <a:latin typeface="Arial" panose="020B0604020202020204" pitchFamily="34" charset="0"/>
              <a:cs typeface="Arial" panose="020B0604020202020204" pitchFamily="34" charset="0"/>
            </a:endParaRPr>
          </a:p>
        </p:txBody>
      </p:sp>
      <p:sp>
        <p:nvSpPr>
          <p:cNvPr id="46" name="ZoneTexte 45">
            <a:hlinkClick r:id="rId4" action="ppaction://hlinksldjump" tooltip="Le parcours de formation"/>
          </p:cNvPr>
          <p:cNvSpPr txBox="1"/>
          <p:nvPr userDrawn="1"/>
        </p:nvSpPr>
        <p:spPr>
          <a:xfrm>
            <a:off x="71760" y="2341173"/>
            <a:ext cx="1575897"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Parcours de formation</a:t>
            </a:r>
          </a:p>
        </p:txBody>
      </p:sp>
      <p:sp>
        <p:nvSpPr>
          <p:cNvPr id="47" name="ZoneTexte 46">
            <a:hlinkClick r:id="rId5" action="ppaction://hlinksldjump" tooltip="Les référentiels d'évaluation"/>
          </p:cNvPr>
          <p:cNvSpPr txBox="1"/>
          <p:nvPr userDrawn="1"/>
        </p:nvSpPr>
        <p:spPr>
          <a:xfrm>
            <a:off x="71760" y="2869783"/>
            <a:ext cx="1575894"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Référentiels d’évaluation</a:t>
            </a:r>
          </a:p>
        </p:txBody>
      </p:sp>
      <p:sp>
        <p:nvSpPr>
          <p:cNvPr id="48" name="ZoneTexte 47">
            <a:hlinkClick r:id="rId6" action="ppaction://hlinksldjump" tooltip="Le projet d'AS"/>
          </p:cNvPr>
          <p:cNvSpPr txBox="1"/>
          <p:nvPr userDrawn="1"/>
        </p:nvSpPr>
        <p:spPr>
          <a:xfrm>
            <a:off x="71760" y="3397514"/>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Projet AS</a:t>
            </a:r>
          </a:p>
        </p:txBody>
      </p:sp>
      <p:sp>
        <p:nvSpPr>
          <p:cNvPr id="50" name="ZoneTexte 49">
            <a:hlinkClick r:id="rId7" action="ppaction://hlinksldjump" tooltip="Annexe(s)"/>
          </p:cNvPr>
          <p:cNvSpPr txBox="1"/>
          <p:nvPr userDrawn="1"/>
        </p:nvSpPr>
        <p:spPr>
          <a:xfrm>
            <a:off x="71760" y="6043585"/>
            <a:ext cx="1575896"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Annexe(s)</a:t>
            </a:r>
          </a:p>
        </p:txBody>
      </p:sp>
      <p:sp>
        <p:nvSpPr>
          <p:cNvPr id="51" name="ZoneTexte 50">
            <a:hlinkClick r:id="rId8" action="ppaction://hlinksldjump" tooltip="Les espaces d'enseignement complémentaires"/>
          </p:cNvPr>
          <p:cNvSpPr txBox="1"/>
          <p:nvPr userDrawn="1"/>
        </p:nvSpPr>
        <p:spPr>
          <a:xfrm>
            <a:off x="71760" y="4979469"/>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 espaces d’enseignements</a:t>
            </a:r>
          </a:p>
        </p:txBody>
      </p:sp>
      <p:sp>
        <p:nvSpPr>
          <p:cNvPr id="52" name="Bouton d’action : accueil 51">
            <a:hlinkClick r:id="" action="ppaction://hlinkshowjump?jump=firstslide" highlightClick="1"/>
          </p:cNvPr>
          <p:cNvSpPr/>
          <p:nvPr userDrawn="1"/>
        </p:nvSpPr>
        <p:spPr>
          <a:xfrm>
            <a:off x="739302" y="1098027"/>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ZoneTexte 52">
            <a:hlinkClick r:id="rId9" action="ppaction://hlinksldjump" tooltip="Le contexte local"/>
          </p:cNvPr>
          <p:cNvSpPr txBox="1"/>
          <p:nvPr userDrawn="1"/>
        </p:nvSpPr>
        <p:spPr>
          <a:xfrm>
            <a:off x="71760" y="1997177"/>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200" dirty="0"/>
              <a:t>Contexte local</a:t>
            </a:r>
          </a:p>
        </p:txBody>
      </p:sp>
      <p:sp>
        <p:nvSpPr>
          <p:cNvPr id="56" name="ZoneTexte 55">
            <a:hlinkClick r:id="rId10" action="ppaction://hlinksldjump" tooltip="Les enseignements facultatifs"/>
          </p:cNvPr>
          <p:cNvSpPr txBox="1"/>
          <p:nvPr userDrawn="1"/>
        </p:nvSpPr>
        <p:spPr>
          <a:xfrm>
            <a:off x="71760" y="3739960"/>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 facultatif </a:t>
            </a:r>
            <a:r>
              <a:rPr lang="fr-FR" sz="1000" i="1" dirty="0"/>
              <a:t>(option CCF)</a:t>
            </a:r>
            <a:endParaRPr lang="fr-FR" sz="1200" i="1" dirty="0"/>
          </a:p>
        </p:txBody>
      </p:sp>
      <p:sp>
        <p:nvSpPr>
          <p:cNvPr id="57" name="ZoneTexte 56">
            <a:hlinkClick r:id="rId11" action="ppaction://hlinksldjump" tooltip="Les enseignements d'exploration et de complément"/>
          </p:cNvPr>
          <p:cNvSpPr txBox="1"/>
          <p:nvPr userDrawn="1"/>
        </p:nvSpPr>
        <p:spPr>
          <a:xfrm>
            <a:off x="71760" y="4267072"/>
            <a:ext cx="1575895" cy="646331"/>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Enseignements d’exploration et de complément</a:t>
            </a:r>
            <a:endParaRPr lang="fr-FR" sz="1200" i="1" dirty="0"/>
          </a:p>
        </p:txBody>
      </p:sp>
    </p:spTree>
    <p:extLst>
      <p:ext uri="{BB962C8B-B14F-4D97-AF65-F5344CB8AC3E}">
        <p14:creationId xmlns:p14="http://schemas.microsoft.com/office/powerpoint/2010/main" val="35522399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Sous menu grille auto-analyse">
    <p:bg>
      <p:bgPr>
        <a:solidFill>
          <a:srgbClr val="7030A0">
            <a:alpha val="10000"/>
          </a:srgbClr>
        </a:solidFill>
        <a:effectLst/>
      </p:bgPr>
    </p:bg>
    <p:spTree>
      <p:nvGrpSpPr>
        <p:cNvPr id="1" name=""/>
        <p:cNvGrpSpPr/>
        <p:nvPr/>
      </p:nvGrpSpPr>
      <p:grpSpPr>
        <a:xfrm>
          <a:off x="0" y="0"/>
          <a:ext cx="0" cy="0"/>
          <a:chOff x="0" y="0"/>
          <a:chExt cx="0" cy="0"/>
        </a:xfrm>
      </p:grpSpPr>
      <p:sp>
        <p:nvSpPr>
          <p:cNvPr id="20" name="ZoneTexte 19"/>
          <p:cNvSpPr txBox="1"/>
          <p:nvPr userDrawn="1"/>
        </p:nvSpPr>
        <p:spPr>
          <a:xfrm>
            <a:off x="1820694" y="272374"/>
            <a:ext cx="9988685" cy="584775"/>
          </a:xfrm>
          <a:prstGeom prst="rect">
            <a:avLst/>
          </a:prstGeom>
          <a:noFill/>
        </p:spPr>
        <p:txBody>
          <a:bodyPr wrap="square" rtlCol="0">
            <a:spAutoFit/>
          </a:bodyPr>
          <a:lstStyle/>
          <a:p>
            <a:r>
              <a:rPr lang="fr-FR" sz="3200" b="0" i="0" kern="1200" dirty="0">
                <a:solidFill>
                  <a:schemeClr val="tx1"/>
                </a:solidFill>
                <a:latin typeface="+mj-lt"/>
                <a:ea typeface="+mn-ea"/>
                <a:cs typeface="+mn-cs"/>
              </a:rPr>
              <a:t>COMMUNIQUER : </a:t>
            </a:r>
            <a:r>
              <a:rPr lang="fr-FR" sz="3200" b="0" i="0" dirty="0">
                <a:latin typeface="+mj-lt"/>
              </a:rPr>
              <a:t>Grille d’auto-analyse des Projets</a:t>
            </a:r>
          </a:p>
        </p:txBody>
      </p:sp>
      <p:sp>
        <p:nvSpPr>
          <p:cNvPr id="5" name="Espace réservé du tableau 4"/>
          <p:cNvSpPr>
            <a:spLocks noGrp="1"/>
          </p:cNvSpPr>
          <p:nvPr>
            <p:ph type="tbl" sz="quarter" idx="13"/>
          </p:nvPr>
        </p:nvSpPr>
        <p:spPr>
          <a:xfrm>
            <a:off x="1965325" y="919163"/>
            <a:ext cx="10155238" cy="5446712"/>
          </a:xfrm>
        </p:spPr>
        <p:style>
          <a:lnRef idx="2">
            <a:schemeClr val="dk1"/>
          </a:lnRef>
          <a:fillRef idx="1">
            <a:schemeClr val="lt1"/>
          </a:fillRef>
          <a:effectRef idx="0">
            <a:schemeClr val="dk1"/>
          </a:effectRef>
          <a:fontRef idx="minor">
            <a:schemeClr val="dk1"/>
          </a:fontRef>
        </p:style>
        <p:txBody>
          <a:bodyPr/>
          <a:lstStyle/>
          <a:p>
            <a:endParaRPr lang="fr-FR" dirty="0"/>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ZoneTexte 20"/>
          <p:cNvSpPr txBox="1"/>
          <p:nvPr userDrawn="1"/>
        </p:nvSpPr>
        <p:spPr>
          <a:xfrm>
            <a:off x="68400" y="1843433"/>
            <a:ext cx="1656000" cy="276999"/>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Grille auto-analyse</a:t>
            </a:r>
          </a:p>
        </p:txBody>
      </p:sp>
      <p:sp>
        <p:nvSpPr>
          <p:cNvPr id="22" name="ZoneTexte 21">
            <a:hlinkClick r:id="rId2" action="ppaction://hlinksldjump" tooltip="Retour"/>
          </p:cNvPr>
          <p:cNvSpPr txBox="1"/>
          <p:nvPr userDrawn="1"/>
        </p:nvSpPr>
        <p:spPr>
          <a:xfrm>
            <a:off x="68400" y="5297231"/>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grpSp>
        <p:nvGrpSpPr>
          <p:cNvPr id="23" name="Groupe 22"/>
          <p:cNvGrpSpPr/>
          <p:nvPr userDrawn="1"/>
        </p:nvGrpSpPr>
        <p:grpSpPr>
          <a:xfrm>
            <a:off x="11134117" y="394766"/>
            <a:ext cx="1064368" cy="401546"/>
            <a:chOff x="9597147" y="443405"/>
            <a:chExt cx="1064368" cy="401546"/>
          </a:xfrm>
        </p:grpSpPr>
        <p:sp>
          <p:nvSpPr>
            <p:cNvPr id="24" name="Bouton d’action : retour ou précédent 23">
              <a:hlinkClick r:id="" action="ppaction://hlinkshowjump?jump=previousslide" highlightClick="1"/>
            </p:cNvPr>
            <p:cNvSpPr/>
            <p:nvPr userDrawn="1"/>
          </p:nvSpPr>
          <p:spPr>
            <a:xfrm>
              <a:off x="9597147" y="443405"/>
              <a:ext cx="496111" cy="401546"/>
            </a:xfrm>
            <a:prstGeom prst="actionButtonBackPreviou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Bouton d’action : avant ou précédent 24">
              <a:hlinkClick r:id="" action="ppaction://hlinkshowjump?jump=nextslide" highlightClick="1"/>
            </p:cNvPr>
            <p:cNvSpPr/>
            <p:nvPr userDrawn="1"/>
          </p:nvSpPr>
          <p:spPr>
            <a:xfrm>
              <a:off x="10165404" y="443405"/>
              <a:ext cx="496111" cy="401546"/>
            </a:xfrm>
            <a:prstGeom prst="actionButtonForwardNex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8" name="ZoneTexte 17"/>
          <p:cNvSpPr txBox="1"/>
          <p:nvPr userDrawn="1"/>
        </p:nvSpPr>
        <p:spPr>
          <a:xfrm>
            <a:off x="195395" y="3338088"/>
            <a:ext cx="1402009" cy="938719"/>
          </a:xfrm>
          <a:prstGeom prst="rect">
            <a:avLst/>
          </a:prstGeom>
          <a:noFill/>
        </p:spPr>
        <p:txBody>
          <a:bodyPr wrap="square" rtlCol="0">
            <a:spAutoFit/>
          </a:bodyPr>
          <a:lstStyle/>
          <a:p>
            <a:r>
              <a:rPr lang="fr-FR" sz="1100" dirty="0"/>
              <a:t>Passez à la partie suivante (ou revenir en arrière) du questionnaire en utilisant les flèches </a:t>
            </a:r>
          </a:p>
        </p:txBody>
      </p:sp>
      <p:grpSp>
        <p:nvGrpSpPr>
          <p:cNvPr id="26" name="Groupe 25"/>
          <p:cNvGrpSpPr/>
          <p:nvPr userDrawn="1"/>
        </p:nvGrpSpPr>
        <p:grpSpPr>
          <a:xfrm>
            <a:off x="296289" y="4265461"/>
            <a:ext cx="1064368" cy="401546"/>
            <a:chOff x="9597147" y="443405"/>
            <a:chExt cx="1064368" cy="401546"/>
          </a:xfrm>
        </p:grpSpPr>
        <p:sp>
          <p:nvSpPr>
            <p:cNvPr id="27" name="Bouton d’action : retour ou précédent 26">
              <a:hlinkClick r:id="" action="ppaction://noaction" highlightClick="1"/>
            </p:cNvPr>
            <p:cNvSpPr/>
            <p:nvPr userDrawn="1"/>
          </p:nvSpPr>
          <p:spPr>
            <a:xfrm>
              <a:off x="9597147" y="443405"/>
              <a:ext cx="496111" cy="401546"/>
            </a:xfrm>
            <a:prstGeom prst="actionButtonBackPreviou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Bouton d’action : avant ou précédent 27">
              <a:hlinkClick r:id="" action="ppaction://noaction" highlightClick="1"/>
            </p:cNvPr>
            <p:cNvSpPr/>
            <p:nvPr userDrawn="1"/>
          </p:nvSpPr>
          <p:spPr>
            <a:xfrm>
              <a:off x="10165404" y="443405"/>
              <a:ext cx="496111" cy="401546"/>
            </a:xfrm>
            <a:prstGeom prst="actionButtonForwardNex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394929442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Fin Sous menu grille auto-analyse">
    <p:bg>
      <p:bgPr>
        <a:solidFill>
          <a:srgbClr val="7030A0">
            <a:alpha val="10000"/>
          </a:srgbClr>
        </a:solidFill>
        <a:effectLst/>
      </p:bgPr>
    </p:bg>
    <p:spTree>
      <p:nvGrpSpPr>
        <p:cNvPr id="1" name=""/>
        <p:cNvGrpSpPr/>
        <p:nvPr/>
      </p:nvGrpSpPr>
      <p:grpSpPr>
        <a:xfrm>
          <a:off x="0" y="0"/>
          <a:ext cx="0" cy="0"/>
          <a:chOff x="0" y="0"/>
          <a:chExt cx="0" cy="0"/>
        </a:xfrm>
      </p:grpSpPr>
      <p:sp>
        <p:nvSpPr>
          <p:cNvPr id="20" name="ZoneTexte 19"/>
          <p:cNvSpPr txBox="1"/>
          <p:nvPr userDrawn="1"/>
        </p:nvSpPr>
        <p:spPr>
          <a:xfrm>
            <a:off x="1820694" y="272374"/>
            <a:ext cx="10299869" cy="584775"/>
          </a:xfrm>
          <a:prstGeom prst="rect">
            <a:avLst/>
          </a:prstGeom>
          <a:noFill/>
        </p:spPr>
        <p:txBody>
          <a:bodyPr wrap="square" rtlCol="0">
            <a:spAutoFit/>
          </a:bodyPr>
          <a:lstStyle/>
          <a:p>
            <a:r>
              <a:rPr lang="fr-FR" sz="3200" b="0" i="0" kern="1200" dirty="0">
                <a:solidFill>
                  <a:schemeClr val="tx1"/>
                </a:solidFill>
                <a:latin typeface="+mj-lt"/>
                <a:ea typeface="+mn-ea"/>
                <a:cs typeface="+mn-cs"/>
              </a:rPr>
              <a:t>COMMUNIQUER : </a:t>
            </a:r>
            <a:r>
              <a:rPr lang="fr-FR" sz="3200" b="0" i="0" dirty="0">
                <a:latin typeface="+mj-lt"/>
              </a:rPr>
              <a:t>Grille d’auto-analyse des Projets</a:t>
            </a:r>
          </a:p>
        </p:txBody>
      </p:sp>
      <p:sp>
        <p:nvSpPr>
          <p:cNvPr id="5" name="Espace réservé du tableau 4"/>
          <p:cNvSpPr>
            <a:spLocks noGrp="1"/>
          </p:cNvSpPr>
          <p:nvPr>
            <p:ph type="tbl" sz="quarter" idx="13"/>
          </p:nvPr>
        </p:nvSpPr>
        <p:spPr>
          <a:xfrm>
            <a:off x="1965325" y="919163"/>
            <a:ext cx="10155238" cy="5446712"/>
          </a:xfrm>
        </p:spPr>
        <p:style>
          <a:lnRef idx="2">
            <a:schemeClr val="dk1"/>
          </a:lnRef>
          <a:fillRef idx="1">
            <a:schemeClr val="lt1"/>
          </a:fillRef>
          <a:effectRef idx="0">
            <a:schemeClr val="dk1"/>
          </a:effectRef>
          <a:fontRef idx="minor">
            <a:schemeClr val="dk1"/>
          </a:fontRef>
        </p:style>
        <p:txBody>
          <a:bodyPr/>
          <a:lstStyle/>
          <a:p>
            <a:endParaRPr lang="fr-F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ZoneTexte 20"/>
          <p:cNvSpPr txBox="1"/>
          <p:nvPr userDrawn="1"/>
        </p:nvSpPr>
        <p:spPr>
          <a:xfrm>
            <a:off x="68400" y="1843433"/>
            <a:ext cx="1656000" cy="276999"/>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Grille auto-analyse</a:t>
            </a:r>
          </a:p>
        </p:txBody>
      </p:sp>
      <p:sp>
        <p:nvSpPr>
          <p:cNvPr id="22" name="ZoneTexte 21">
            <a:hlinkClick r:id="rId2" action="ppaction://hlinksldjump" tooltip="Retour"/>
          </p:cNvPr>
          <p:cNvSpPr txBox="1"/>
          <p:nvPr userDrawn="1"/>
        </p:nvSpPr>
        <p:spPr>
          <a:xfrm>
            <a:off x="68400" y="5297231"/>
            <a:ext cx="1576800"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Retour</a:t>
            </a:r>
          </a:p>
        </p:txBody>
      </p:sp>
      <p:grpSp>
        <p:nvGrpSpPr>
          <p:cNvPr id="2" name="Groupe 1"/>
          <p:cNvGrpSpPr/>
          <p:nvPr userDrawn="1"/>
        </p:nvGrpSpPr>
        <p:grpSpPr>
          <a:xfrm>
            <a:off x="11081906" y="393939"/>
            <a:ext cx="1110094" cy="403200"/>
            <a:chOff x="8995309" y="393112"/>
            <a:chExt cx="1110094" cy="403200"/>
          </a:xfrm>
        </p:grpSpPr>
        <p:sp>
          <p:nvSpPr>
            <p:cNvPr id="24" name="Bouton d’action : retour ou précédent 23">
              <a:hlinkClick r:id="" action="ppaction://hlinkshowjump?jump=previousslide" highlightClick="1"/>
            </p:cNvPr>
            <p:cNvSpPr/>
            <p:nvPr userDrawn="1"/>
          </p:nvSpPr>
          <p:spPr>
            <a:xfrm>
              <a:off x="8995309" y="394766"/>
              <a:ext cx="496111" cy="401546"/>
            </a:xfrm>
            <a:prstGeom prst="actionButtonBackPreviou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a:hlinkClick r:id="rId2" action="ppaction://hlinksldjump"/>
            </p:cNvPr>
            <p:cNvSpPr txBox="1"/>
            <p:nvPr userDrawn="1"/>
          </p:nvSpPr>
          <p:spPr>
            <a:xfrm>
              <a:off x="9608151" y="393112"/>
              <a:ext cx="497252" cy="403200"/>
            </a:xfrm>
            <a:prstGeom prst="rect">
              <a:avLst/>
            </a:prstGeom>
            <a:solidFill>
              <a:srgbClr val="92D050"/>
            </a:solidFill>
          </p:spPr>
          <p:txBody>
            <a:bodyPr wrap="square" rtlCol="0">
              <a:spAutoFit/>
            </a:bodyPr>
            <a:lstStyle/>
            <a:p>
              <a:pPr algn="ctr"/>
              <a:r>
                <a:rPr lang="fr-FR" dirty="0"/>
                <a:t>FIN</a:t>
              </a:r>
            </a:p>
          </p:txBody>
        </p:sp>
      </p:grpSp>
    </p:spTree>
    <p:extLst>
      <p:ext uri="{BB962C8B-B14F-4D97-AF65-F5344CB8AC3E}">
        <p14:creationId xmlns:p14="http://schemas.microsoft.com/office/powerpoint/2010/main" val="259690566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Menu annexes">
    <p:spTree>
      <p:nvGrpSpPr>
        <p:cNvPr id="1" name=""/>
        <p:cNvGrpSpPr/>
        <p:nvPr/>
      </p:nvGrpSpPr>
      <p:grpSpPr>
        <a:xfrm>
          <a:off x="0" y="0"/>
          <a:ext cx="0" cy="0"/>
          <a:chOff x="0" y="0"/>
          <a:chExt cx="0" cy="0"/>
        </a:xfrm>
      </p:grpSpPr>
      <p:sp>
        <p:nvSpPr>
          <p:cNvPr id="21" name="ZoneTexte 20"/>
          <p:cNvSpPr txBox="1"/>
          <p:nvPr userDrawn="1"/>
        </p:nvSpPr>
        <p:spPr>
          <a:xfrm>
            <a:off x="1917317" y="79817"/>
            <a:ext cx="9456478" cy="523220"/>
          </a:xfrm>
          <a:prstGeom prst="rect">
            <a:avLst/>
          </a:prstGeom>
          <a:noFill/>
        </p:spPr>
        <p:txBody>
          <a:bodyPr wrap="square" rtlCol="0">
            <a:spAutoFit/>
          </a:bodyPr>
          <a:lstStyle/>
          <a:p>
            <a:r>
              <a:rPr lang="fr-FR" sz="2800" b="0" i="0" dirty="0">
                <a:latin typeface="+mj-lt"/>
              </a:rPr>
              <a:t>Annexes</a:t>
            </a:r>
          </a:p>
        </p:txBody>
      </p:sp>
      <p:sp>
        <p:nvSpPr>
          <p:cNvPr id="3" name="Espace réservé de la date 2"/>
          <p:cNvSpPr>
            <a:spLocks noGrp="1"/>
          </p:cNvSpPr>
          <p:nvPr>
            <p:ph type="dt" sz="half" idx="10"/>
          </p:nvPr>
        </p:nvSpPr>
        <p:spPr>
          <a:xfrm>
            <a:off x="126452" y="623538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4" name="ZoneTexte 13"/>
          <p:cNvSpPr txBox="1"/>
          <p:nvPr userDrawn="1"/>
        </p:nvSpPr>
        <p:spPr>
          <a:xfrm>
            <a:off x="68072" y="5843676"/>
            <a:ext cx="1656000" cy="276999"/>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200" dirty="0"/>
              <a:t>Annexe(s)</a:t>
            </a:r>
          </a:p>
        </p:txBody>
      </p:sp>
      <p:sp>
        <p:nvSpPr>
          <p:cNvPr id="17" name="Espace réservé du numéro de diapositive 5"/>
          <p:cNvSpPr>
            <a:spLocks noGrp="1"/>
          </p:cNvSpPr>
          <p:nvPr>
            <p:ph type="sldNum" sz="quarter" idx="12"/>
          </p:nvPr>
        </p:nvSpPr>
        <p:spPr>
          <a:xfrm>
            <a:off x="10972373" y="6346053"/>
            <a:ext cx="439366" cy="365125"/>
          </a:xfrm>
          <a:noFill/>
        </p:spPr>
        <p:txBody>
          <a:bodyPr/>
          <a:lstStyle>
            <a:lvl1pPr>
              <a:defRPr>
                <a:solidFill>
                  <a:schemeClr val="tx2"/>
                </a:solidFill>
              </a:defRPr>
            </a:lvl1pPr>
          </a:lstStyle>
          <a:p>
            <a:fld id="{29D95BAB-573C-4664-9C7F-EB8E05CD89B7}" type="slidenum">
              <a:rPr lang="fr-FR" smtClean="0"/>
              <a:pPr/>
              <a:t>‹N°›</a:t>
            </a:fld>
            <a:endParaRPr lang="fr-FR" dirty="0"/>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4" name="ZoneTexte 23">
            <a:hlinkClick r:id="rId2" action="ppaction://hlinksldjump"/>
          </p:cNvPr>
          <p:cNvSpPr txBox="1"/>
          <p:nvPr userDrawn="1"/>
        </p:nvSpPr>
        <p:spPr>
          <a:xfrm>
            <a:off x="2792421" y="3745034"/>
            <a:ext cx="7992911" cy="369332"/>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800" b="0" i="0" dirty="0">
                <a:latin typeface="+mj-lt"/>
              </a:rPr>
              <a:t>7. L’AS dans le parcours de formation  - illustration</a:t>
            </a:r>
          </a:p>
        </p:txBody>
      </p:sp>
      <p:sp>
        <p:nvSpPr>
          <p:cNvPr id="20" name="ZoneTexte 19">
            <a:hlinkClick r:id="rId3" action="ppaction://hlinksldjump"/>
          </p:cNvPr>
          <p:cNvSpPr txBox="1"/>
          <p:nvPr userDrawn="1"/>
        </p:nvSpPr>
        <p:spPr>
          <a:xfrm>
            <a:off x="2792421" y="4246612"/>
            <a:ext cx="7992910" cy="369332"/>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800" b="0" i="0" dirty="0">
                <a:latin typeface="+mj-lt"/>
              </a:rPr>
              <a:t>8. Les enseignements facultatifs (option CCF)</a:t>
            </a:r>
          </a:p>
        </p:txBody>
      </p:sp>
      <p:sp>
        <p:nvSpPr>
          <p:cNvPr id="22" name="ZoneTexte 21">
            <a:hlinkClick r:id="rId4" action="ppaction://hlinksldjump"/>
          </p:cNvPr>
          <p:cNvSpPr txBox="1"/>
          <p:nvPr userDrawn="1"/>
        </p:nvSpPr>
        <p:spPr>
          <a:xfrm>
            <a:off x="2792421" y="735566"/>
            <a:ext cx="7992911" cy="369332"/>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800" b="0" i="0" dirty="0">
                <a:latin typeface="+mj-lt"/>
              </a:rPr>
              <a:t>1. Le contexte local : ressources et contraintes</a:t>
            </a:r>
          </a:p>
        </p:txBody>
      </p:sp>
      <p:sp>
        <p:nvSpPr>
          <p:cNvPr id="25" name="ZoneTexte 24">
            <a:hlinkClick r:id="rId5" action="ppaction://hlinksldjump"/>
          </p:cNvPr>
          <p:cNvSpPr txBox="1"/>
          <p:nvPr userDrawn="1"/>
        </p:nvSpPr>
        <p:spPr>
          <a:xfrm>
            <a:off x="2792421" y="4748190"/>
            <a:ext cx="7992910" cy="369332"/>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800" b="0" i="0" dirty="0">
                <a:latin typeface="+mj-lt"/>
              </a:rPr>
              <a:t>9. Les enseignements  d’exploration et de complément</a:t>
            </a:r>
          </a:p>
        </p:txBody>
      </p:sp>
      <p:sp>
        <p:nvSpPr>
          <p:cNvPr id="31" name="ZoneTexte 30">
            <a:hlinkClick r:id="rId6" action="ppaction://hlinksldjump"/>
          </p:cNvPr>
          <p:cNvSpPr txBox="1"/>
          <p:nvPr userDrawn="1"/>
        </p:nvSpPr>
        <p:spPr>
          <a:xfrm>
            <a:off x="2792421" y="5751343"/>
            <a:ext cx="7992910" cy="369332"/>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800" b="0" i="0" dirty="0">
                <a:latin typeface="+mj-lt"/>
              </a:rPr>
              <a:t>11. Les autres espaces d’enseignement (séjours sportifs, cross,…)</a:t>
            </a:r>
          </a:p>
        </p:txBody>
      </p:sp>
      <p:sp>
        <p:nvSpPr>
          <p:cNvPr id="33" name="ZoneTexte 32">
            <a:hlinkClick r:id="rId7" action="ppaction://hlinksldjump"/>
          </p:cNvPr>
          <p:cNvSpPr txBox="1"/>
          <p:nvPr userDrawn="1"/>
        </p:nvSpPr>
        <p:spPr>
          <a:xfrm>
            <a:off x="2792421" y="3243456"/>
            <a:ext cx="7992911" cy="369332"/>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800" b="0" i="0" dirty="0">
                <a:latin typeface="+mj-lt"/>
              </a:rPr>
              <a:t>6. Contribution aux parcours éducatifs dans nos enseignements</a:t>
            </a:r>
          </a:p>
        </p:txBody>
      </p:sp>
      <p:sp>
        <p:nvSpPr>
          <p:cNvPr id="29" name="ZoneTexte 28">
            <a:hlinkClick r:id="rId8" action="ppaction://hlinksldjump" tooltip="Présentation"/>
          </p:cNvPr>
          <p:cNvSpPr txBox="1"/>
          <p:nvPr userDrawn="1"/>
        </p:nvSpPr>
        <p:spPr>
          <a:xfrm>
            <a:off x="68072" y="1469823"/>
            <a:ext cx="1575888"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200" b="0" i="0" dirty="0">
                <a:latin typeface="Arial" panose="020B0604020202020204" pitchFamily="34" charset="0"/>
                <a:cs typeface="Arial" panose="020B0604020202020204" pitchFamily="34" charset="0"/>
              </a:rPr>
              <a:t>Présentation générale</a:t>
            </a:r>
            <a:endParaRPr lang="fr-FR" sz="1400" b="0" i="0" dirty="0">
              <a:latin typeface="Arial" panose="020B0604020202020204" pitchFamily="34" charset="0"/>
              <a:cs typeface="Arial" panose="020B0604020202020204" pitchFamily="34" charset="0"/>
            </a:endParaRPr>
          </a:p>
        </p:txBody>
      </p:sp>
      <p:sp>
        <p:nvSpPr>
          <p:cNvPr id="38" name="ZoneTexte 37">
            <a:hlinkClick r:id="rId9" action="ppaction://hlinksldjump" tooltip="Le parcours de formation"/>
          </p:cNvPr>
          <p:cNvSpPr txBox="1"/>
          <p:nvPr userDrawn="1"/>
        </p:nvSpPr>
        <p:spPr>
          <a:xfrm>
            <a:off x="68072" y="2341173"/>
            <a:ext cx="1575897"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Parcours de formation</a:t>
            </a:r>
          </a:p>
        </p:txBody>
      </p:sp>
      <p:sp>
        <p:nvSpPr>
          <p:cNvPr id="39" name="ZoneTexte 38">
            <a:hlinkClick r:id="rId10" action="ppaction://hlinksldjump" tooltip="Les référentiels d'évaluation"/>
          </p:cNvPr>
          <p:cNvSpPr txBox="1"/>
          <p:nvPr userDrawn="1"/>
        </p:nvSpPr>
        <p:spPr>
          <a:xfrm>
            <a:off x="68072" y="2869783"/>
            <a:ext cx="1575894"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Référentiels d’évaluation</a:t>
            </a:r>
          </a:p>
        </p:txBody>
      </p:sp>
      <p:sp>
        <p:nvSpPr>
          <p:cNvPr id="40" name="ZoneTexte 39">
            <a:hlinkClick r:id="rId11" action="ppaction://hlinksldjump" tooltip="Le projet d'AS"/>
          </p:cNvPr>
          <p:cNvSpPr txBox="1"/>
          <p:nvPr userDrawn="1"/>
        </p:nvSpPr>
        <p:spPr>
          <a:xfrm>
            <a:off x="68072" y="3397514"/>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Projet AS</a:t>
            </a:r>
          </a:p>
        </p:txBody>
      </p:sp>
      <p:sp>
        <p:nvSpPr>
          <p:cNvPr id="41" name="ZoneTexte 40">
            <a:hlinkClick r:id="rId12" action="ppaction://hlinksldjump" tooltip="Grille d'auto-analyse des projets"/>
          </p:cNvPr>
          <p:cNvSpPr txBox="1"/>
          <p:nvPr userDrawn="1"/>
        </p:nvSpPr>
        <p:spPr>
          <a:xfrm>
            <a:off x="68072" y="5506581"/>
            <a:ext cx="1575895"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Grille d’auto-analyse</a:t>
            </a:r>
          </a:p>
        </p:txBody>
      </p:sp>
      <p:sp>
        <p:nvSpPr>
          <p:cNvPr id="43" name="ZoneTexte 42">
            <a:hlinkClick r:id="rId13" action="ppaction://hlinksldjump" tooltip="Les espaces d'enseignement complémentaires"/>
          </p:cNvPr>
          <p:cNvSpPr txBox="1"/>
          <p:nvPr userDrawn="1"/>
        </p:nvSpPr>
        <p:spPr>
          <a:xfrm>
            <a:off x="68072" y="4979469"/>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 espaces d’enseignements</a:t>
            </a:r>
          </a:p>
        </p:txBody>
      </p:sp>
      <p:sp>
        <p:nvSpPr>
          <p:cNvPr id="44" name="Bouton d’action : accueil 43">
            <a:hlinkClick r:id="" action="ppaction://hlinkshowjump?jump=firstslide" highlightClick="1"/>
          </p:cNvPr>
          <p:cNvSpPr/>
          <p:nvPr userDrawn="1"/>
        </p:nvSpPr>
        <p:spPr>
          <a:xfrm>
            <a:off x="739302" y="1098027"/>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ZoneTexte 44">
            <a:hlinkClick r:id="rId14" action="ppaction://hlinksldjump" tooltip="Le contexte local"/>
          </p:cNvPr>
          <p:cNvSpPr txBox="1"/>
          <p:nvPr userDrawn="1"/>
        </p:nvSpPr>
        <p:spPr>
          <a:xfrm>
            <a:off x="68072" y="1997177"/>
            <a:ext cx="1575894" cy="276999"/>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200" dirty="0"/>
              <a:t>Contexte local</a:t>
            </a:r>
          </a:p>
        </p:txBody>
      </p:sp>
      <p:sp>
        <p:nvSpPr>
          <p:cNvPr id="46" name="ZoneTexte 45">
            <a:hlinkClick r:id="rId15" action="ppaction://hlinksldjump" tooltip="Les enseignements facultatifs"/>
          </p:cNvPr>
          <p:cNvSpPr txBox="1"/>
          <p:nvPr userDrawn="1"/>
        </p:nvSpPr>
        <p:spPr>
          <a:xfrm>
            <a:off x="68072" y="3739960"/>
            <a:ext cx="1575895"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 facultatif </a:t>
            </a:r>
            <a:r>
              <a:rPr lang="fr-FR" sz="1000" i="1" dirty="0"/>
              <a:t>(option CCF)</a:t>
            </a:r>
            <a:endParaRPr lang="fr-FR" sz="1200" i="1" dirty="0"/>
          </a:p>
        </p:txBody>
      </p:sp>
      <p:sp>
        <p:nvSpPr>
          <p:cNvPr id="47" name="ZoneTexte 46">
            <a:hlinkClick r:id="rId16" action="ppaction://hlinksldjump" tooltip="Les enseignements d'exploration et de complément"/>
          </p:cNvPr>
          <p:cNvSpPr txBox="1"/>
          <p:nvPr userDrawn="1"/>
        </p:nvSpPr>
        <p:spPr>
          <a:xfrm>
            <a:off x="68072" y="4267072"/>
            <a:ext cx="1575895" cy="646331"/>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Enseignements d’exploration et de complément</a:t>
            </a:r>
            <a:endParaRPr lang="fr-FR" sz="1200" i="1" dirty="0"/>
          </a:p>
        </p:txBody>
      </p:sp>
      <p:sp>
        <p:nvSpPr>
          <p:cNvPr id="48" name="ZoneTexte 47">
            <a:hlinkClick r:id="rId17" action="ppaction://hlinksldjump"/>
          </p:cNvPr>
          <p:cNvSpPr txBox="1"/>
          <p:nvPr userDrawn="1"/>
        </p:nvSpPr>
        <p:spPr>
          <a:xfrm>
            <a:off x="2792421" y="5249768"/>
            <a:ext cx="7992910" cy="369332"/>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800" b="0" i="0" dirty="0">
                <a:latin typeface="+mj-lt"/>
              </a:rPr>
              <a:t>10. Les sections sportives</a:t>
            </a:r>
          </a:p>
        </p:txBody>
      </p:sp>
      <p:sp>
        <p:nvSpPr>
          <p:cNvPr id="26" name="ZoneTexte 25">
            <a:hlinkClick r:id="rId18" action="ppaction://hlinksldjump"/>
          </p:cNvPr>
          <p:cNvSpPr txBox="1"/>
          <p:nvPr userDrawn="1"/>
        </p:nvSpPr>
        <p:spPr>
          <a:xfrm>
            <a:off x="2792421" y="1237144"/>
            <a:ext cx="7992911" cy="369332"/>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800" b="0" i="0" dirty="0">
                <a:latin typeface="+mj-lt"/>
              </a:rPr>
              <a:t>2. Le contexte local : nos choix prioritaires</a:t>
            </a:r>
          </a:p>
        </p:txBody>
      </p:sp>
      <p:sp>
        <p:nvSpPr>
          <p:cNvPr id="27" name="ZoneTexte 26">
            <a:hlinkClick r:id="rId19" action="ppaction://hlinksldjump"/>
          </p:cNvPr>
          <p:cNvSpPr txBox="1"/>
          <p:nvPr userDrawn="1"/>
        </p:nvSpPr>
        <p:spPr>
          <a:xfrm>
            <a:off x="2792421" y="1738722"/>
            <a:ext cx="7992911" cy="369332"/>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800" b="0" i="0" dirty="0">
                <a:latin typeface="+mj-lt"/>
              </a:rPr>
              <a:t>3. Les caractéristiques de nos élèves</a:t>
            </a:r>
          </a:p>
        </p:txBody>
      </p:sp>
      <p:sp>
        <p:nvSpPr>
          <p:cNvPr id="28" name="ZoneTexte 27">
            <a:hlinkClick r:id="rId20" action="ppaction://hlinksldjump"/>
          </p:cNvPr>
          <p:cNvSpPr txBox="1"/>
          <p:nvPr userDrawn="1"/>
        </p:nvSpPr>
        <p:spPr>
          <a:xfrm>
            <a:off x="2792421" y="2240300"/>
            <a:ext cx="7992911" cy="369332"/>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800" b="0" i="0" dirty="0">
                <a:latin typeface="+mj-lt"/>
              </a:rPr>
              <a:t>4. La planification des CMS</a:t>
            </a:r>
          </a:p>
        </p:txBody>
      </p:sp>
      <p:sp>
        <p:nvSpPr>
          <p:cNvPr id="30" name="ZoneTexte 29">
            <a:hlinkClick r:id="rId21" action="ppaction://hlinksldjump"/>
          </p:cNvPr>
          <p:cNvSpPr txBox="1"/>
          <p:nvPr userDrawn="1"/>
        </p:nvSpPr>
        <p:spPr>
          <a:xfrm>
            <a:off x="2792421" y="2741878"/>
            <a:ext cx="7992911" cy="369332"/>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800" b="0" i="0" dirty="0">
                <a:latin typeface="+mj-lt"/>
              </a:rPr>
              <a:t>5. La planification des APSA/CP</a:t>
            </a:r>
          </a:p>
        </p:txBody>
      </p:sp>
    </p:spTree>
    <p:extLst>
      <p:ext uri="{BB962C8B-B14F-4D97-AF65-F5344CB8AC3E}">
        <p14:creationId xmlns:p14="http://schemas.microsoft.com/office/powerpoint/2010/main" val="331516174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Menu Exemple1 Contexte local">
    <p:bg>
      <p:bgPr>
        <a:solidFill>
          <a:schemeClr val="bg1"/>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5" name="ZoneTexte 4"/>
          <p:cNvSpPr txBox="1"/>
          <p:nvPr userDrawn="1"/>
        </p:nvSpPr>
        <p:spPr>
          <a:xfrm>
            <a:off x="1955800" y="189438"/>
            <a:ext cx="9640110" cy="523220"/>
          </a:xfrm>
          <a:prstGeom prst="rect">
            <a:avLst/>
          </a:prstGeom>
          <a:noFill/>
        </p:spPr>
        <p:txBody>
          <a:bodyPr wrap="square" rtlCol="0">
            <a:spAutoFit/>
          </a:bodyPr>
          <a:lstStyle/>
          <a:p>
            <a:r>
              <a:rPr lang="fr-FR" sz="2800" b="0" i="0" dirty="0">
                <a:latin typeface="+mj-lt"/>
              </a:rPr>
              <a:t>CONCEVOIR : ressources et contraintes</a:t>
            </a:r>
          </a:p>
        </p:txBody>
      </p:sp>
      <p:sp>
        <p:nvSpPr>
          <p:cNvPr id="24" name="ZoneTexte 23"/>
          <p:cNvSpPr txBox="1"/>
          <p:nvPr userDrawn="1"/>
        </p:nvSpPr>
        <p:spPr>
          <a:xfrm>
            <a:off x="68400" y="1828044"/>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Annexes</a:t>
            </a:r>
          </a:p>
        </p:txBody>
      </p:sp>
      <p:sp>
        <p:nvSpPr>
          <p:cNvPr id="25" name="ZoneTexte 24">
            <a:hlinkClick r:id="rId2" action="ppaction://hlinksldjump" tooltip="Retour"/>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26" name="Bouton d'action : Retour 25">
            <a:hlinkClick r:id="" action="ppaction://hlinkshowjump?jump=lastslideviewed" highlightClick="1"/>
          </p:cNvPr>
          <p:cNvSpPr/>
          <p:nvPr userDrawn="1"/>
        </p:nvSpPr>
        <p:spPr>
          <a:xfrm>
            <a:off x="10875408" y="247483"/>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Bouton d’action : avant ou précédent 28">
            <a:hlinkClick r:id="" action="ppaction://hlinkshowjump?jump=nextslide" highlightClick="1"/>
          </p:cNvPr>
          <p:cNvSpPr/>
          <p:nvPr userDrawn="1"/>
        </p:nvSpPr>
        <p:spPr>
          <a:xfrm>
            <a:off x="10115613" y="277016"/>
            <a:ext cx="496111" cy="401546"/>
          </a:xfrm>
          <a:prstGeom prst="actionButtonForwardNex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13" name="Espace réservé du contenu 6">
            <a:extLst>
              <a:ext uri="{FF2B5EF4-FFF2-40B4-BE49-F238E27FC236}">
                <a16:creationId xmlns:a16="http://schemas.microsoft.com/office/drawing/2014/main" id="{B429C613-0BF1-45EF-8C8A-60F36CF264A9}"/>
              </a:ext>
            </a:extLst>
          </p:cNvPr>
          <p:cNvGraphicFramePr>
            <a:graphicFrameLocks/>
          </p:cNvGraphicFramePr>
          <p:nvPr userDrawn="1">
            <p:extLst>
              <p:ext uri="{D42A27DB-BD31-4B8C-83A1-F6EECF244321}">
                <p14:modId xmlns:p14="http://schemas.microsoft.com/office/powerpoint/2010/main" val="449078803"/>
              </p:ext>
            </p:extLst>
          </p:nvPr>
        </p:nvGraphicFramePr>
        <p:xfrm>
          <a:off x="2020465" y="1125347"/>
          <a:ext cx="9716104" cy="5210162"/>
        </p:xfrm>
        <a:graphic>
          <a:graphicData uri="http://schemas.openxmlformats.org/drawingml/2006/table">
            <a:tbl>
              <a:tblPr firstRow="1" bandRow="1">
                <a:tableStyleId>{5C22544A-7EE6-4342-B048-85BDC9FD1C3A}</a:tableStyleId>
              </a:tblPr>
              <a:tblGrid>
                <a:gridCol w="426720">
                  <a:extLst>
                    <a:ext uri="{9D8B030D-6E8A-4147-A177-3AD203B41FA5}">
                      <a16:colId xmlns:a16="http://schemas.microsoft.com/office/drawing/2014/main" val="20000"/>
                    </a:ext>
                  </a:extLst>
                </a:gridCol>
                <a:gridCol w="3096461">
                  <a:extLst>
                    <a:ext uri="{9D8B030D-6E8A-4147-A177-3AD203B41FA5}">
                      <a16:colId xmlns:a16="http://schemas.microsoft.com/office/drawing/2014/main" val="20001"/>
                    </a:ext>
                  </a:extLst>
                </a:gridCol>
                <a:gridCol w="3096462">
                  <a:extLst>
                    <a:ext uri="{9D8B030D-6E8A-4147-A177-3AD203B41FA5}">
                      <a16:colId xmlns:a16="http://schemas.microsoft.com/office/drawing/2014/main" val="1600169817"/>
                    </a:ext>
                  </a:extLst>
                </a:gridCol>
                <a:gridCol w="3096461">
                  <a:extLst>
                    <a:ext uri="{9D8B030D-6E8A-4147-A177-3AD203B41FA5}">
                      <a16:colId xmlns:a16="http://schemas.microsoft.com/office/drawing/2014/main" val="1619546659"/>
                    </a:ext>
                  </a:extLst>
                </a:gridCol>
              </a:tblGrid>
              <a:tr h="565888">
                <a:tc>
                  <a:txBody>
                    <a:bodyPr/>
                    <a:lstStyle/>
                    <a:p>
                      <a:pPr algn="ctr"/>
                      <a:endParaRPr lang="fr-FR" sz="1000" b="1" dirty="0"/>
                    </a:p>
                  </a:txBody>
                  <a:tcPr vert="vert270" anchor="ctr">
                    <a:lnR w="3175" cap="flat" cmpd="sng" algn="ctr">
                      <a:solidFill>
                        <a:schemeClr val="bg1">
                          <a:lumMod val="50000"/>
                        </a:schemeClr>
                      </a:solidFill>
                      <a:prstDash val="solid"/>
                      <a:round/>
                      <a:headEnd type="none" w="med" len="med"/>
                      <a:tailEnd type="none" w="med" len="med"/>
                    </a:lnR>
                    <a:noFill/>
                  </a:tcPr>
                </a:tc>
                <a:tc>
                  <a:txBody>
                    <a:bodyPr/>
                    <a:lstStyle/>
                    <a:p>
                      <a:pPr algn="ctr"/>
                      <a:r>
                        <a:rPr lang="fr-FR" sz="2400" dirty="0">
                          <a:solidFill>
                            <a:schemeClr val="bg1"/>
                          </a:solidFill>
                        </a:rPr>
                        <a:t>Ressources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lumMod val="75000"/>
                      </a:schemeClr>
                    </a:solidFill>
                  </a:tcPr>
                </a:tc>
                <a:tc>
                  <a:txBody>
                    <a:bodyPr/>
                    <a:lstStyle/>
                    <a:p>
                      <a:pPr algn="ctr"/>
                      <a:r>
                        <a:rPr lang="fr-FR" sz="2400" dirty="0">
                          <a:solidFill>
                            <a:schemeClr val="bg1"/>
                          </a:solidFill>
                        </a:rPr>
                        <a:t>Contraintes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lumMod val="75000"/>
                      </a:schemeClr>
                    </a:solidFill>
                  </a:tcPr>
                </a:tc>
                <a:tc>
                  <a:txBody>
                    <a:bodyPr/>
                    <a:lstStyle/>
                    <a:p>
                      <a:pPr algn="ctr"/>
                      <a:r>
                        <a:rPr lang="fr-FR" sz="2400" dirty="0">
                          <a:solidFill>
                            <a:schemeClr val="bg1"/>
                          </a:solidFill>
                        </a:rPr>
                        <a:t>Besoins</a:t>
                      </a:r>
                    </a:p>
                  </a:txBody>
                  <a:tcPr anchor="ctr">
                    <a:lnL w="3175" cap="flat" cmpd="sng" algn="ctr">
                      <a:solidFill>
                        <a:schemeClr val="bg1">
                          <a:lumMod val="50000"/>
                        </a:schemeClr>
                      </a:solidFill>
                      <a:prstDash val="solid"/>
                      <a:round/>
                      <a:headEnd type="none" w="med" len="med"/>
                      <a:tailEnd type="none" w="med" len="med"/>
                    </a:lnL>
                    <a:solidFill>
                      <a:schemeClr val="bg2">
                        <a:lumMod val="75000"/>
                      </a:schemeClr>
                    </a:solidFill>
                  </a:tcPr>
                </a:tc>
                <a:extLst>
                  <a:ext uri="{0D108BD9-81ED-4DB2-BD59-A6C34878D82A}">
                    <a16:rowId xmlns:a16="http://schemas.microsoft.com/office/drawing/2014/main" val="3702796181"/>
                  </a:ext>
                </a:extLst>
              </a:tr>
              <a:tr h="2322137">
                <a:tc>
                  <a:txBody>
                    <a:bodyPr/>
                    <a:lstStyle/>
                    <a:p>
                      <a:pPr algn="ctr"/>
                      <a:r>
                        <a:rPr lang="fr-FR" sz="1600" b="1" dirty="0"/>
                        <a:t>Humains</a:t>
                      </a:r>
                    </a:p>
                  </a:txBody>
                  <a:tcPr vert="vert270" anchor="ctr">
                    <a:lnR w="3175" cap="flat" cmpd="sng" algn="ctr">
                      <a:solidFill>
                        <a:schemeClr val="bg1">
                          <a:lumMod val="50000"/>
                        </a:schemeClr>
                      </a:solidFill>
                      <a:prstDash val="solid"/>
                      <a:round/>
                      <a:headEnd type="none" w="med" len="med"/>
                      <a:tailEnd type="none" w="med" len="med"/>
                    </a:lnR>
                    <a:solidFill>
                      <a:schemeClr val="bg2">
                        <a:lumMod val="75000"/>
                      </a:schemeClr>
                    </a:solidFill>
                  </a:tcPr>
                </a:tc>
                <a:tc>
                  <a:txBody>
                    <a:bodyPr/>
                    <a:lstStyle/>
                    <a:p>
                      <a:pPr marL="171450" indent="-171450">
                        <a:buFont typeface="Arial" panose="020B0604020202020204" pitchFamily="34" charset="0"/>
                        <a:buChar char="•"/>
                      </a:pPr>
                      <a:r>
                        <a:rPr lang="fr-FR" sz="1000" dirty="0">
                          <a:solidFill>
                            <a:schemeClr val="tx1"/>
                          </a:solidFill>
                        </a:rPr>
                        <a:t>6 professeurs titulaires (2 femmes et 4 hommes) ;</a:t>
                      </a:r>
                    </a:p>
                    <a:p>
                      <a:pPr marL="171450" indent="-171450">
                        <a:buFont typeface="Arial" panose="020B0604020202020204" pitchFamily="34" charset="0"/>
                        <a:buChar char="•"/>
                      </a:pPr>
                      <a:r>
                        <a:rPr lang="fr-FR" sz="1000" dirty="0">
                          <a:solidFill>
                            <a:schemeClr val="tx1"/>
                          </a:solidFill>
                        </a:rPr>
                        <a:t>Une enseignante formatrice (formation initiale, continue et qualifiante) ;</a:t>
                      </a:r>
                    </a:p>
                    <a:p>
                      <a:pPr marL="171450" indent="-171450">
                        <a:buFont typeface="Arial" panose="020B0604020202020204" pitchFamily="34" charset="0"/>
                        <a:buChar char="•"/>
                      </a:pPr>
                      <a:r>
                        <a:rPr lang="fr-FR" sz="1000" dirty="0">
                          <a:solidFill>
                            <a:schemeClr val="tx1"/>
                          </a:solidFill>
                        </a:rPr>
                        <a:t>Un enseignant référent pour la certification complémentaire langue allemande. </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solidFill>
                  </a:tcPr>
                </a:tc>
                <a:tc>
                  <a:txBody>
                    <a:bodyPr/>
                    <a:lstStyle/>
                    <a:p>
                      <a:pPr marL="171450" indent="-171450">
                        <a:buFont typeface="Arial" panose="020B0604020202020204" pitchFamily="34" charset="0"/>
                        <a:buChar char="•"/>
                      </a:pPr>
                      <a:r>
                        <a:rPr lang="fr-FR" sz="1000" dirty="0">
                          <a:solidFill>
                            <a:schemeClr val="tx1"/>
                          </a:solidFill>
                        </a:rPr>
                        <a:t>Travail collaboratif difficile ;</a:t>
                      </a:r>
                    </a:p>
                    <a:p>
                      <a:pPr marL="171450" indent="-171450">
                        <a:buFont typeface="Arial" panose="020B0604020202020204" pitchFamily="34" charset="0"/>
                        <a:buChar char="•"/>
                      </a:pPr>
                      <a:r>
                        <a:rPr lang="fr-FR" sz="1000" dirty="0">
                          <a:solidFill>
                            <a:schemeClr val="tx1"/>
                          </a:solidFill>
                        </a:rPr>
                        <a:t>AS peu dynamique. L’activité est majoritairement interne et un peu externe (Participation au district en sports collectifs et sports de raquettes ; athlétisme, tennis et </a:t>
                      </a:r>
                      <a:r>
                        <a:rPr lang="fr-FR" sz="1000" dirty="0" err="1">
                          <a:solidFill>
                            <a:schemeClr val="tx1"/>
                          </a:solidFill>
                        </a:rPr>
                        <a:t>crossfit</a:t>
                      </a:r>
                      <a:r>
                        <a:rPr lang="fr-FR" sz="1000" dirty="0">
                          <a:solidFill>
                            <a:schemeClr val="tx1"/>
                          </a:solidFill>
                        </a:rPr>
                        <a:t> jusqu’au plus haut niveau national) ;</a:t>
                      </a:r>
                    </a:p>
                    <a:p>
                      <a:pPr marL="171450" indent="-171450">
                        <a:buFont typeface="Arial" panose="020B0604020202020204" pitchFamily="34" charset="0"/>
                        <a:buChar char="•"/>
                      </a:pPr>
                      <a:r>
                        <a:rPr lang="fr-FR" sz="1000" dirty="0">
                          <a:solidFill>
                            <a:schemeClr val="tx1"/>
                          </a:solidFill>
                        </a:rPr>
                        <a:t>EPLE divisé en deux sites distincts mais tous les enseignants interviennent sur les deux ; </a:t>
                      </a:r>
                    </a:p>
                    <a:p>
                      <a:pPr marL="171450" indent="-171450">
                        <a:buFont typeface="Arial" panose="020B0604020202020204" pitchFamily="34" charset="0"/>
                        <a:buChar char="•"/>
                      </a:pPr>
                      <a:r>
                        <a:rPr lang="fr-FR" sz="1000" dirty="0">
                          <a:solidFill>
                            <a:schemeClr val="tx1"/>
                          </a:solidFill>
                        </a:rPr>
                        <a:t>Classes à gros effectifs  ;</a:t>
                      </a:r>
                    </a:p>
                    <a:p>
                      <a:pPr marL="171450" indent="-171450">
                        <a:buFont typeface="Arial" panose="020B0604020202020204" pitchFamily="34" charset="0"/>
                        <a:buChar char="•"/>
                      </a:pPr>
                      <a:r>
                        <a:rPr lang="fr-FR" sz="1000" dirty="0">
                          <a:solidFill>
                            <a:schemeClr val="tx1"/>
                          </a:solidFill>
                        </a:rPr>
                        <a:t>Implication très diverse (50%) dans la formation professionnelle continue </a:t>
                      </a:r>
                    </a:p>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solidFill>
                  </a:tcPr>
                </a:tc>
                <a:tc>
                  <a:txBody>
                    <a:bodyPr/>
                    <a:lstStyle/>
                    <a:p>
                      <a:pPr marL="171450" indent="-171450">
                        <a:buFont typeface="Arial" panose="020B0604020202020204" pitchFamily="34" charset="0"/>
                        <a:buChar char="•"/>
                      </a:pPr>
                      <a:r>
                        <a:rPr lang="fr-FR" sz="1000" dirty="0">
                          <a:solidFill>
                            <a:schemeClr val="tx1"/>
                          </a:solidFill>
                        </a:rPr>
                        <a:t>Elaboration partagée des EDT avec le CE et l’équipe du collège ;</a:t>
                      </a:r>
                    </a:p>
                    <a:p>
                      <a:pPr marL="171450" indent="-171450">
                        <a:buFont typeface="Arial" panose="020B0604020202020204" pitchFamily="34" charset="0"/>
                        <a:buChar char="•"/>
                      </a:pPr>
                      <a:r>
                        <a:rPr lang="fr-FR" sz="1000" dirty="0">
                          <a:solidFill>
                            <a:schemeClr val="tx1"/>
                          </a:solidFill>
                        </a:rPr>
                        <a:t>Créer une dynamique d’équipe</a:t>
                      </a:r>
                    </a:p>
                    <a:p>
                      <a:pPr marL="0" indent="0">
                        <a:buFont typeface="Arial" panose="020B0604020202020204" pitchFamily="34" charset="0"/>
                        <a:buNone/>
                      </a:pPr>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solidFill>
                      <a:schemeClr val="bg2"/>
                    </a:solidFill>
                  </a:tcPr>
                </a:tc>
                <a:extLst>
                  <a:ext uri="{0D108BD9-81ED-4DB2-BD59-A6C34878D82A}">
                    <a16:rowId xmlns:a16="http://schemas.microsoft.com/office/drawing/2014/main" val="10006"/>
                  </a:ext>
                </a:extLst>
              </a:tr>
              <a:tr h="2322137">
                <a:tc>
                  <a:txBody>
                    <a:bodyPr/>
                    <a:lstStyle/>
                    <a:p>
                      <a:pPr algn="ctr"/>
                      <a:r>
                        <a:rPr lang="fr-FR" sz="1600" b="1" dirty="0"/>
                        <a:t>Matériels</a:t>
                      </a:r>
                    </a:p>
                  </a:txBody>
                  <a:tcPr vert="vert270" anchor="ctr">
                    <a:lnR w="3175" cap="flat" cmpd="sng" algn="ctr">
                      <a:solidFill>
                        <a:schemeClr val="bg1">
                          <a:lumMod val="50000"/>
                        </a:schemeClr>
                      </a:solidFill>
                      <a:prstDash val="solid"/>
                      <a:round/>
                      <a:headEnd type="none" w="med" len="med"/>
                      <a:tailEnd type="none" w="med" len="med"/>
                    </a:lnR>
                    <a:solidFill>
                      <a:schemeClr val="bg2">
                        <a:lumMod val="75000"/>
                      </a:schemeClr>
                    </a:solidFill>
                  </a:tcPr>
                </a:tc>
                <a:tc>
                  <a:txBody>
                    <a:bodyPr/>
                    <a:lstStyle/>
                    <a:p>
                      <a:pPr marL="171450" indent="-171450">
                        <a:buFont typeface="Arial" panose="020B0604020202020204" pitchFamily="34" charset="0"/>
                        <a:buChar char="•"/>
                      </a:pPr>
                      <a:r>
                        <a:rPr lang="fr-FR" sz="1000" b="1" dirty="0">
                          <a:solidFill>
                            <a:schemeClr val="tx1"/>
                          </a:solidFill>
                        </a:rPr>
                        <a:t>Internes :</a:t>
                      </a:r>
                      <a:r>
                        <a:rPr lang="fr-FR" sz="1000" dirty="0">
                          <a:solidFill>
                            <a:schemeClr val="tx1"/>
                          </a:solidFill>
                        </a:rPr>
                        <a:t> Une salle polyvalente (Acrosport, tennis de table et musculation) et un gymnase type B en occupation ponctuelle en concertation avec le collège (mercredi matin et 16h-18h). Du matériel pédagogique ;</a:t>
                      </a:r>
                    </a:p>
                    <a:p>
                      <a:pPr marL="171450" indent="-171450">
                        <a:buFont typeface="Arial" panose="020B0604020202020204" pitchFamily="34" charset="0"/>
                        <a:buChar char="•"/>
                      </a:pPr>
                      <a:r>
                        <a:rPr lang="fr-FR" sz="1000" b="1" dirty="0">
                          <a:solidFill>
                            <a:schemeClr val="tx1"/>
                          </a:solidFill>
                        </a:rPr>
                        <a:t>Externes :</a:t>
                      </a:r>
                      <a:r>
                        <a:rPr lang="fr-FR" sz="1000" dirty="0">
                          <a:solidFill>
                            <a:schemeClr val="tx1"/>
                          </a:solidFill>
                        </a:rPr>
                        <a:t> Des salles spécialisées pour toutes les APSA. Les élèves se rendent seuls sur les installations</a:t>
                      </a:r>
                    </a:p>
                    <a:p>
                      <a:pPr marL="171450" indent="-171450">
                        <a:buFont typeface="Arial" panose="020B0604020202020204" pitchFamily="34" charset="0"/>
                        <a:buChar char="•"/>
                      </a:pPr>
                      <a:r>
                        <a:rPr lang="fr-FR" sz="1000" b="1" dirty="0">
                          <a:solidFill>
                            <a:schemeClr val="tx1"/>
                          </a:solidFill>
                        </a:rPr>
                        <a:t>Numérique :</a:t>
                      </a:r>
                      <a:r>
                        <a:rPr lang="fr-FR" sz="1000" dirty="0">
                          <a:solidFill>
                            <a:schemeClr val="tx1"/>
                          </a:solidFill>
                        </a:rPr>
                        <a:t> 3 tablettes tactiles obsolètes peu ou pas utilisées et un ordinateur fixe dans le bureau. </a:t>
                      </a:r>
                    </a:p>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pPr marL="171450" indent="-171450">
                        <a:buFont typeface="Arial" panose="020B0604020202020204" pitchFamily="34" charset="0"/>
                        <a:buChar char="•"/>
                      </a:pPr>
                      <a:r>
                        <a:rPr lang="fr-FR" sz="1000" dirty="0">
                          <a:solidFill>
                            <a:schemeClr val="tx1"/>
                          </a:solidFill>
                        </a:rPr>
                        <a:t>Temps de déplacements longs pour se rendre sur les installations externes.</a:t>
                      </a:r>
                    </a:p>
                    <a:p>
                      <a:pPr marL="171450" indent="-171450">
                        <a:buFont typeface="Arial" panose="020B0604020202020204" pitchFamily="34" charset="0"/>
                        <a:buChar char="•"/>
                      </a:pPr>
                      <a:r>
                        <a:rPr lang="fr-FR" sz="1000" dirty="0">
                          <a:solidFill>
                            <a:schemeClr val="tx1"/>
                          </a:solidFill>
                        </a:rPr>
                        <a:t>Nombreuses indisponibilités des installations pour des manifestations de la ville. </a:t>
                      </a:r>
                    </a:p>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pPr marL="171450" indent="-171450">
                        <a:buFont typeface="Arial" panose="020B0604020202020204" pitchFamily="34" charset="0"/>
                        <a:buChar char="•"/>
                      </a:pPr>
                      <a:r>
                        <a:rPr lang="fr-FR" sz="1000" dirty="0">
                          <a:solidFill>
                            <a:schemeClr val="tx1"/>
                          </a:solidFill>
                        </a:rPr>
                        <a:t>Des crédits d’enseignements revus à la hausse pour pallier aux besoins matériels.</a:t>
                      </a:r>
                    </a:p>
                    <a:p>
                      <a:pPr marL="171450" indent="-171450">
                        <a:buFont typeface="Arial" panose="020B0604020202020204" pitchFamily="34" charset="0"/>
                        <a:buChar char="•"/>
                      </a:pPr>
                      <a:r>
                        <a:rPr lang="fr-FR" sz="1000" dirty="0">
                          <a:solidFill>
                            <a:schemeClr val="tx1"/>
                          </a:solidFill>
                        </a:rPr>
                        <a:t>La réfection de la salle polyvalente.</a:t>
                      </a:r>
                    </a:p>
                    <a:p>
                      <a:pPr marL="171450" indent="-171450">
                        <a:buFont typeface="Arial" panose="020B0604020202020204" pitchFamily="34" charset="0"/>
                        <a:buChar char="•"/>
                      </a:pPr>
                      <a:r>
                        <a:rPr lang="fr-FR" sz="1000" dirty="0">
                          <a:solidFill>
                            <a:schemeClr val="tx1"/>
                          </a:solidFill>
                        </a:rPr>
                        <a:t>Installation d’une connexion WIFI au gymnase et renouvellement des équipements mobiles et fixe.</a:t>
                      </a:r>
                    </a:p>
                    <a:p>
                      <a:pPr marL="171450" indent="-171450">
                        <a:buFont typeface="Arial" panose="020B0604020202020204" pitchFamily="34" charset="0"/>
                        <a:buChar char="•"/>
                      </a:pPr>
                      <a:r>
                        <a:rPr lang="fr-FR" sz="1000" dirty="0">
                          <a:solidFill>
                            <a:schemeClr val="tx1"/>
                          </a:solidFill>
                        </a:rPr>
                        <a:t>Achat de matériels numériques dans le cadre du plan lycée 4.0 </a:t>
                      </a:r>
                    </a:p>
                    <a:p>
                      <a:pPr marL="171450" indent="-171450">
                        <a:buFont typeface="Arial" panose="020B0604020202020204" pitchFamily="34" charset="0"/>
                        <a:buChar char="•"/>
                      </a:pPr>
                      <a:r>
                        <a:rPr lang="fr-FR" sz="1000" dirty="0">
                          <a:solidFill>
                            <a:schemeClr val="tx1"/>
                          </a:solidFill>
                        </a:rPr>
                        <a:t>Achat de matériel de musculation voire appareil cardio</a:t>
                      </a:r>
                    </a:p>
                    <a:p>
                      <a:pPr marL="0" indent="0">
                        <a:buFont typeface="Arial" panose="020B0604020202020204" pitchFamily="34" charset="0"/>
                        <a:buNone/>
                      </a:pPr>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solidFill>
                      <a:srgbClr val="E9EBF5"/>
                    </a:solidFill>
                  </a:tcPr>
                </a:tc>
                <a:extLst>
                  <a:ext uri="{0D108BD9-81ED-4DB2-BD59-A6C34878D82A}">
                    <a16:rowId xmlns:a16="http://schemas.microsoft.com/office/drawing/2014/main" val="2921357660"/>
                  </a:ext>
                </a:extLst>
              </a:tr>
            </a:tbl>
          </a:graphicData>
        </a:graphic>
      </p:graphicFrame>
    </p:spTree>
    <p:extLst>
      <p:ext uri="{BB962C8B-B14F-4D97-AF65-F5344CB8AC3E}">
        <p14:creationId xmlns:p14="http://schemas.microsoft.com/office/powerpoint/2010/main" val="353574416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Menu Exemple2 Contexte local">
    <p:bg>
      <p:bgPr>
        <a:solidFill>
          <a:schemeClr val="bg1"/>
        </a:solidFill>
        <a:effectLst/>
      </p:bgPr>
    </p:bg>
    <p:spTree>
      <p:nvGrpSpPr>
        <p:cNvPr id="1" name=""/>
        <p:cNvGrpSpPr/>
        <p:nvPr/>
      </p:nvGrpSpPr>
      <p:grpSpPr>
        <a:xfrm>
          <a:off x="0" y="0"/>
          <a:ext cx="0" cy="0"/>
          <a:chOff x="0" y="0"/>
          <a:chExt cx="0" cy="0"/>
        </a:xfrm>
      </p:grpSpPr>
      <p:sp>
        <p:nvSpPr>
          <p:cNvPr id="5" name="ZoneTexte 4"/>
          <p:cNvSpPr txBox="1"/>
          <p:nvPr userDrawn="1"/>
        </p:nvSpPr>
        <p:spPr>
          <a:xfrm>
            <a:off x="1955800" y="189438"/>
            <a:ext cx="9640110" cy="523220"/>
          </a:xfrm>
          <a:prstGeom prst="rect">
            <a:avLst/>
          </a:prstGeom>
          <a:noFill/>
        </p:spPr>
        <p:txBody>
          <a:bodyPr wrap="square" rtlCol="0">
            <a:spAutoFit/>
          </a:bodyPr>
          <a:lstStyle/>
          <a:p>
            <a:r>
              <a:rPr lang="fr-FR" sz="2800" b="0" i="0" dirty="0">
                <a:latin typeface="+mj-lt"/>
              </a:rPr>
              <a:t>CONCEVOIR : Le contexte local (nos choix prioritaires)</a:t>
            </a:r>
          </a:p>
        </p:txBody>
      </p:sp>
      <p:sp>
        <p:nvSpPr>
          <p:cNvPr id="22" name="ZoneTexte 21"/>
          <p:cNvSpPr txBox="1"/>
          <p:nvPr userDrawn="1"/>
        </p:nvSpPr>
        <p:spPr>
          <a:xfrm>
            <a:off x="1955800" y="644723"/>
            <a:ext cx="9398539" cy="369332"/>
          </a:xfrm>
          <a:prstGeom prst="rect">
            <a:avLst/>
          </a:prstGeom>
          <a:noFill/>
        </p:spPr>
        <p:txBody>
          <a:bodyPr wrap="square" rtlCol="0">
            <a:spAutoFit/>
          </a:bodyPr>
          <a:lstStyle/>
          <a:p>
            <a:r>
              <a:rPr lang="fr-FR" b="0" i="0" dirty="0">
                <a:latin typeface="+mj-lt"/>
              </a:rPr>
              <a:t>Choix et cohérence des projets</a:t>
            </a: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4" name="ZoneTexte 23"/>
          <p:cNvSpPr txBox="1"/>
          <p:nvPr userDrawn="1"/>
        </p:nvSpPr>
        <p:spPr>
          <a:xfrm>
            <a:off x="68400" y="1828044"/>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Annexes</a:t>
            </a:r>
          </a:p>
        </p:txBody>
      </p:sp>
      <p:sp>
        <p:nvSpPr>
          <p:cNvPr id="25" name="ZoneTexte 24">
            <a:hlinkClick r:id="rId2" action="ppaction://hlinksldjump" tooltip="Retour"/>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grpSp>
        <p:nvGrpSpPr>
          <p:cNvPr id="14" name="Groupe 13"/>
          <p:cNvGrpSpPr/>
          <p:nvPr userDrawn="1"/>
        </p:nvGrpSpPr>
        <p:grpSpPr>
          <a:xfrm>
            <a:off x="9921063" y="243603"/>
            <a:ext cx="1110094" cy="403200"/>
            <a:chOff x="8995309" y="393112"/>
            <a:chExt cx="1110094" cy="403200"/>
          </a:xfrm>
        </p:grpSpPr>
        <p:sp>
          <p:nvSpPr>
            <p:cNvPr id="15" name="Bouton d’action : retour ou précédent 14">
              <a:hlinkClick r:id="" action="ppaction://hlinkshowjump?jump=previousslide" highlightClick="1"/>
            </p:cNvPr>
            <p:cNvSpPr/>
            <p:nvPr userDrawn="1"/>
          </p:nvSpPr>
          <p:spPr>
            <a:xfrm>
              <a:off x="8995309" y="394766"/>
              <a:ext cx="496111" cy="401546"/>
            </a:xfrm>
            <a:prstGeom prst="actionButtonBackPreviou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a:hlinkClick r:id="rId2" action="ppaction://hlinksldjump"/>
            </p:cNvPr>
            <p:cNvSpPr txBox="1"/>
            <p:nvPr userDrawn="1"/>
          </p:nvSpPr>
          <p:spPr>
            <a:xfrm>
              <a:off x="9608151" y="393112"/>
              <a:ext cx="497252" cy="403200"/>
            </a:xfrm>
            <a:prstGeom prst="rect">
              <a:avLst/>
            </a:prstGeom>
            <a:solidFill>
              <a:srgbClr val="92D050"/>
            </a:solidFill>
          </p:spPr>
          <p:txBody>
            <a:bodyPr wrap="square" rtlCol="0">
              <a:spAutoFit/>
            </a:bodyPr>
            <a:lstStyle/>
            <a:p>
              <a:pPr algn="ctr"/>
              <a:r>
                <a:rPr lang="fr-FR" dirty="0"/>
                <a:t>FIN</a:t>
              </a:r>
            </a:p>
          </p:txBody>
        </p:sp>
      </p:grpSp>
      <p:sp>
        <p:nvSpPr>
          <p:cNvPr id="21" name="Bouton d'action : Retour 20">
            <a:hlinkClick r:id="" action="ppaction://hlinkshowjump?jump=lastslideviewed" highlightClick="1"/>
          </p:cNvPr>
          <p:cNvSpPr/>
          <p:nvPr userDrawn="1"/>
        </p:nvSpPr>
        <p:spPr>
          <a:xfrm>
            <a:off x="11285192" y="220722"/>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0" name="Espace réservé du contenu 6">
            <a:extLst>
              <a:ext uri="{FF2B5EF4-FFF2-40B4-BE49-F238E27FC236}">
                <a16:creationId xmlns:a16="http://schemas.microsoft.com/office/drawing/2014/main" id="{849432C5-51B5-4A0E-A871-637C259707BB}"/>
              </a:ext>
            </a:extLst>
          </p:cNvPr>
          <p:cNvGraphicFramePr>
            <a:graphicFrameLocks/>
          </p:cNvGraphicFramePr>
          <p:nvPr userDrawn="1">
            <p:extLst>
              <p:ext uri="{D42A27DB-BD31-4B8C-83A1-F6EECF244321}">
                <p14:modId xmlns:p14="http://schemas.microsoft.com/office/powerpoint/2010/main" val="111692834"/>
              </p:ext>
            </p:extLst>
          </p:nvPr>
        </p:nvGraphicFramePr>
        <p:xfrm>
          <a:off x="1996189" y="951489"/>
          <a:ext cx="10077330" cy="5131723"/>
        </p:xfrm>
        <a:graphic>
          <a:graphicData uri="http://schemas.openxmlformats.org/drawingml/2006/table">
            <a:tbl>
              <a:tblPr firstRow="1" bandRow="1">
                <a:tableStyleId>{5C22544A-7EE6-4342-B048-85BDC9FD1C3A}</a:tableStyleId>
              </a:tblPr>
              <a:tblGrid>
                <a:gridCol w="357330">
                  <a:extLst>
                    <a:ext uri="{9D8B030D-6E8A-4147-A177-3AD203B41FA5}">
                      <a16:colId xmlns:a16="http://schemas.microsoft.com/office/drawing/2014/main" val="20000"/>
                    </a:ext>
                  </a:extLst>
                </a:gridCol>
                <a:gridCol w="468000">
                  <a:extLst>
                    <a:ext uri="{9D8B030D-6E8A-4147-A177-3AD203B41FA5}">
                      <a16:colId xmlns:a16="http://schemas.microsoft.com/office/drawing/2014/main" val="20001"/>
                    </a:ext>
                  </a:extLst>
                </a:gridCol>
                <a:gridCol w="2088000">
                  <a:extLst>
                    <a:ext uri="{9D8B030D-6E8A-4147-A177-3AD203B41FA5}">
                      <a16:colId xmlns:a16="http://schemas.microsoft.com/office/drawing/2014/main" val="20002"/>
                    </a:ext>
                  </a:extLst>
                </a:gridCol>
                <a:gridCol w="900000">
                  <a:extLst>
                    <a:ext uri="{9D8B030D-6E8A-4147-A177-3AD203B41FA5}">
                      <a16:colId xmlns:a16="http://schemas.microsoft.com/office/drawing/2014/main" val="20003"/>
                    </a:ext>
                  </a:extLst>
                </a:gridCol>
                <a:gridCol w="2088000">
                  <a:extLst>
                    <a:ext uri="{9D8B030D-6E8A-4147-A177-3AD203B41FA5}">
                      <a16:colId xmlns:a16="http://schemas.microsoft.com/office/drawing/2014/main" val="20004"/>
                    </a:ext>
                  </a:extLst>
                </a:gridCol>
                <a:gridCol w="2088000">
                  <a:extLst>
                    <a:ext uri="{9D8B030D-6E8A-4147-A177-3AD203B41FA5}">
                      <a16:colId xmlns:a16="http://schemas.microsoft.com/office/drawing/2014/main" val="20006"/>
                    </a:ext>
                  </a:extLst>
                </a:gridCol>
                <a:gridCol w="2088000">
                  <a:extLst>
                    <a:ext uri="{9D8B030D-6E8A-4147-A177-3AD203B41FA5}">
                      <a16:colId xmlns:a16="http://schemas.microsoft.com/office/drawing/2014/main" val="20008"/>
                    </a:ext>
                  </a:extLst>
                </a:gridCol>
              </a:tblGrid>
              <a:tr h="1394026">
                <a:tc>
                  <a:txBody>
                    <a:bodyPr/>
                    <a:lstStyle/>
                    <a:p>
                      <a:pPr algn="ctr"/>
                      <a:r>
                        <a:rPr lang="fr-FR" sz="1000" b="1" dirty="0">
                          <a:solidFill>
                            <a:schemeClr val="tx1"/>
                          </a:solidFill>
                        </a:rPr>
                        <a:t>Eléments forts du contexte</a:t>
                      </a:r>
                    </a:p>
                  </a:txBody>
                  <a:tcPr vert="vert270" anchor="ctr">
                    <a:solidFill>
                      <a:schemeClr val="bg2">
                        <a:lumMod val="75000"/>
                      </a:schemeClr>
                    </a:solidFill>
                  </a:tcPr>
                </a:tc>
                <a:tc gridSpan="6">
                  <a:txBody>
                    <a:bodyPr/>
                    <a:lstStyle/>
                    <a:p>
                      <a:r>
                        <a:rPr lang="fr-FR" sz="900" b="1" dirty="0">
                          <a:solidFill>
                            <a:schemeClr val="tx1"/>
                          </a:solidFill>
                        </a:rPr>
                        <a:t>EPLE :</a:t>
                      </a:r>
                      <a:r>
                        <a:rPr lang="fr-FR" sz="900" b="0" dirty="0">
                          <a:solidFill>
                            <a:schemeClr val="tx1"/>
                          </a:solidFill>
                        </a:rPr>
                        <a:t> Un établissement dit « privilégié » avec des avantages de moins en moins acquis et une unité morcelée. Cité scolaire historique (2000 élèves) avec deux sites lycée et deux sites collège distants de 2km. 590 élèves au collège. Des populations assez différentes entre la voie générale et la voie technologique. </a:t>
                      </a:r>
                    </a:p>
                    <a:p>
                      <a:r>
                        <a:rPr lang="fr-FR" sz="900" b="1" dirty="0">
                          <a:solidFill>
                            <a:schemeClr val="tx1"/>
                          </a:solidFill>
                        </a:rPr>
                        <a:t>EPS :</a:t>
                      </a:r>
                      <a:r>
                        <a:rPr lang="fr-FR" sz="900" b="0" dirty="0">
                          <a:solidFill>
                            <a:schemeClr val="tx1"/>
                          </a:solidFill>
                        </a:rPr>
                        <a:t> Vécu moteur globalement supérieur à la moyenne mais manque de motivation notamment en classe de seconde. </a:t>
                      </a:r>
                    </a:p>
                    <a:p>
                      <a:r>
                        <a:rPr lang="fr-FR" sz="900" b="1" dirty="0">
                          <a:solidFill>
                            <a:schemeClr val="tx1"/>
                          </a:solidFill>
                        </a:rPr>
                        <a:t>AS :</a:t>
                      </a:r>
                      <a:r>
                        <a:rPr lang="fr-FR" sz="900" b="0" dirty="0">
                          <a:solidFill>
                            <a:schemeClr val="tx1"/>
                          </a:solidFill>
                        </a:rPr>
                        <a:t> Difficultés à accrocher, de façon suivie, les élèves le mercredi après-midi (loisirs culturels autres, cours pour la majorité des classes…)</a:t>
                      </a:r>
                    </a:p>
                    <a:p>
                      <a:r>
                        <a:rPr lang="fr-FR" sz="900" b="0" dirty="0">
                          <a:solidFill>
                            <a:schemeClr val="tx1"/>
                          </a:solidFill>
                        </a:rPr>
                        <a:t>Groupes à besoins éducatifs particuliers (SEGPA, ULIS, FLS, SSS…) : Nombreux élèves en surpoids dans les séries technologiques (« malbouffe ») </a:t>
                      </a:r>
                    </a:p>
                  </a:txBody>
                  <a:tcPr>
                    <a:solidFill>
                      <a:schemeClr val="bg2"/>
                    </a:solidFill>
                  </a:tcPr>
                </a:tc>
                <a:tc hMerge="1">
                  <a:txBody>
                    <a:bodyPr/>
                    <a:lstStyle/>
                    <a:p>
                      <a:endParaRPr lang="fr-FR" dirty="0"/>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498110">
                <a:tc rowSpan="5">
                  <a:txBody>
                    <a:bodyPr/>
                    <a:lstStyle/>
                    <a:p>
                      <a:pPr algn="ctr"/>
                      <a:r>
                        <a:rPr lang="fr-FR" sz="1000" b="1" dirty="0">
                          <a:solidFill>
                            <a:schemeClr val="tx1"/>
                          </a:solidFill>
                        </a:rPr>
                        <a:t>Objectifs</a:t>
                      </a:r>
                    </a:p>
                  </a:txBody>
                  <a:tcPr vert="vert270" anchor="ctr">
                    <a:lnR w="3175" cap="flat" cmpd="sng" algn="ctr">
                      <a:solidFill>
                        <a:schemeClr val="bg1">
                          <a:lumMod val="50000"/>
                        </a:schemeClr>
                      </a:solidFill>
                      <a:prstDash val="solid"/>
                      <a:round/>
                      <a:headEnd type="none" w="med" len="med"/>
                      <a:tailEnd type="none" w="med" len="med"/>
                    </a:ln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b="1" dirty="0"/>
                        <a:t>Projet EPLE</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hMerge="1">
                  <a:txBody>
                    <a:bodyPr/>
                    <a:lstStyle/>
                    <a:p>
                      <a:endParaRPr lang="fr-FR"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b="1" dirty="0"/>
                        <a:t>Contrats d’objectifs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hMerge="1">
                  <a:txBody>
                    <a:bodyPr/>
                    <a:lstStyle/>
                    <a:p>
                      <a:endParaRPr lang="fr-F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b="1" dirty="0"/>
                        <a:t>Projet EPS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000" b="1" dirty="0"/>
                        <a:t>Projet AS</a:t>
                      </a:r>
                    </a:p>
                  </a:txBody>
                  <a:tcPr>
                    <a:lnL w="3175" cap="flat" cmpd="sng" algn="ctr">
                      <a:solidFill>
                        <a:schemeClr val="bg1">
                          <a:lumMod val="50000"/>
                        </a:schemeClr>
                      </a:solidFill>
                      <a:prstDash val="solid"/>
                      <a:round/>
                      <a:headEnd type="none" w="med" len="med"/>
                      <a:tailEnd type="none" w="med" len="med"/>
                    </a:lnL>
                  </a:tcPr>
                </a:tc>
                <a:extLst>
                  <a:ext uri="{0D108BD9-81ED-4DB2-BD59-A6C34878D82A}">
                    <a16:rowId xmlns:a16="http://schemas.microsoft.com/office/drawing/2014/main" val="10001"/>
                  </a:ext>
                </a:extLst>
              </a:tr>
              <a:tr h="345187">
                <a:tc vMerge="1">
                  <a:txBody>
                    <a:bodyPr/>
                    <a:lstStyle/>
                    <a:p>
                      <a:endParaRPr lang="fr-FR" dirty="0"/>
                    </a:p>
                  </a:txBody>
                  <a:tcPr/>
                </a:tc>
                <a:tc>
                  <a:txBody>
                    <a:bodyPr/>
                    <a:lstStyle/>
                    <a:p>
                      <a:pPr algn="ctr"/>
                      <a:r>
                        <a:rPr lang="fr-FR" sz="1000" b="1" dirty="0"/>
                        <a:t>Axes</a:t>
                      </a: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000" b="1" dirty="0"/>
                        <a:t>Ce que nous retenons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000" b="1" dirty="0"/>
                        <a:t>Axes</a:t>
                      </a: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b="1" dirty="0"/>
                        <a:t>Ce que nous retenons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000" b="1" dirty="0"/>
                        <a:t>Choix envisagés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000" b="1" dirty="0"/>
                        <a:t>Choix envisagés</a:t>
                      </a:r>
                    </a:p>
                  </a:txBody>
                  <a:tcPr anchor="ctr">
                    <a:lnL w="3175" cap="flat" cmpd="sng" algn="ctr">
                      <a:solidFill>
                        <a:schemeClr val="bg1">
                          <a:lumMod val="50000"/>
                        </a:schemeClr>
                      </a:solidFill>
                      <a:prstDash val="solid"/>
                      <a:round/>
                      <a:headEnd type="none" w="med" len="med"/>
                      <a:tailEnd type="none" w="med" len="med"/>
                    </a:lnL>
                  </a:tcPr>
                </a:tc>
                <a:extLst>
                  <a:ext uri="{0D108BD9-81ED-4DB2-BD59-A6C34878D82A}">
                    <a16:rowId xmlns:a16="http://schemas.microsoft.com/office/drawing/2014/main" val="10002"/>
                  </a:ext>
                </a:extLst>
              </a:tr>
              <a:tr h="900000">
                <a:tc vMerge="1">
                  <a:txBody>
                    <a:bodyPr/>
                    <a:lstStyle/>
                    <a:p>
                      <a:endParaRPr lang="fr-FR" dirty="0"/>
                    </a:p>
                  </a:txBody>
                  <a:tcPr/>
                </a:tc>
                <a:tc>
                  <a:txBody>
                    <a:bodyPr/>
                    <a:lstStyle/>
                    <a:p>
                      <a:pPr algn="ctr"/>
                      <a:r>
                        <a:rPr lang="fr-FR" sz="900" b="1" dirty="0"/>
                        <a:t>Faire réussir</a:t>
                      </a: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r>
                        <a:rPr lang="fr-FR" sz="900" dirty="0"/>
                        <a:t>Maintenir le taux de réussite aux examens à leur très bon niveau </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pPr algn="ctr"/>
                      <a:r>
                        <a:rPr lang="fr-FR" sz="900" b="1" dirty="0"/>
                        <a:t>Accompagner les élèves chacun dans sa différence</a:t>
                      </a: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r>
                        <a:rPr lang="fr-FR" sz="900" dirty="0"/>
                        <a:t>Analyse réflexive des élèves portant sur leurs méthodes d’apprentissage (analyse mutuelle de pratiques, exercices d’auto-évaluation ou de </a:t>
                      </a:r>
                      <a:r>
                        <a:rPr lang="fr-FR" sz="900" dirty="0" err="1"/>
                        <a:t>co</a:t>
                      </a:r>
                      <a:r>
                        <a:rPr lang="fr-FR" sz="900" dirty="0"/>
                        <a:t>-évaluation)</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r>
                        <a:rPr lang="fr-FR" sz="900" dirty="0"/>
                        <a:t>Concevoir un parcours de formation varié et équilibré pour l’éducation motrice de tous les élèves dans le respect de leurs différences.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r>
                        <a:rPr lang="fr-FR" sz="900" dirty="0"/>
                        <a:t>Développer une AS qui permette de répondre à différentes motivations : pratiques compétitives ou non, mono ou multi-activités, individuelles et/ou collectives, performatives et/ou artistiques…</a:t>
                      </a:r>
                    </a:p>
                  </a:txBody>
                  <a:tcPr>
                    <a:lnL w="3175" cap="flat" cmpd="sng" algn="ctr">
                      <a:solidFill>
                        <a:schemeClr val="bg1">
                          <a:lumMod val="50000"/>
                        </a:schemeClr>
                      </a:solidFill>
                      <a:prstDash val="solid"/>
                      <a:round/>
                      <a:headEnd type="none" w="med" len="med"/>
                      <a:tailEnd type="none" w="med" len="med"/>
                    </a:lnL>
                    <a:solidFill>
                      <a:schemeClr val="bg1"/>
                    </a:solidFill>
                  </a:tcPr>
                </a:tc>
                <a:extLst>
                  <a:ext uri="{0D108BD9-81ED-4DB2-BD59-A6C34878D82A}">
                    <a16:rowId xmlns:a16="http://schemas.microsoft.com/office/drawing/2014/main" val="10003"/>
                  </a:ext>
                </a:extLst>
              </a:tr>
              <a:tr h="1152000">
                <a:tc vMerge="1">
                  <a:txBody>
                    <a:bodyPr/>
                    <a:lstStyle/>
                    <a:p>
                      <a:endParaRPr lang="fr-FR" dirty="0"/>
                    </a:p>
                  </a:txBody>
                  <a:tcPr/>
                </a:tc>
                <a:tc>
                  <a:txBody>
                    <a:bodyPr/>
                    <a:lstStyle/>
                    <a:p>
                      <a:pPr algn="ctr"/>
                      <a:r>
                        <a:rPr lang="fr-FR" sz="900" b="1" dirty="0"/>
                        <a:t>Vivre ensemble</a:t>
                      </a: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r>
                        <a:rPr lang="fr-FR" sz="900" dirty="0"/>
                        <a:t>Harmoniser les exigences </a:t>
                      </a:r>
                    </a:p>
                    <a:p>
                      <a:r>
                        <a:rPr lang="fr-FR" sz="900" dirty="0"/>
                        <a:t>Responsabiliser davantage les élèves et valoriser leurs initiatives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pPr algn="ctr"/>
                      <a:r>
                        <a:rPr lang="fr-FR" sz="900" b="1" dirty="0"/>
                        <a:t>Préparer les élèves à achever avec succès le cycle d’études suivant</a:t>
                      </a: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r>
                        <a:rPr lang="fr-FR" sz="900" dirty="0">
                          <a:solidFill>
                            <a:schemeClr val="tx1"/>
                          </a:solidFill>
                        </a:rPr>
                        <a:t>Les échanges et collaborations au sein des équipes disciplinaires, au sein des équipes pédagogiques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pPr marL="0" indent="0">
                        <a:buFont typeface="Arial" panose="020B0604020202020204" pitchFamily="34" charset="0"/>
                        <a:buNone/>
                      </a:pPr>
                      <a:r>
                        <a:rPr lang="fr-FR" sz="900" dirty="0"/>
                        <a:t>Etablir des protocoles d’évaluation concertés, communs.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r>
                        <a:rPr lang="fr-FR" sz="900" dirty="0">
                          <a:solidFill>
                            <a:schemeClr val="tx1"/>
                          </a:solidFill>
                        </a:rPr>
                        <a:t>Promouvoir une AS qui développe le sentiment d’appartenance et d’unité afin que l’élève donne du sens à son engagement associatif : pratiquant, organisateur, responsable…</a:t>
                      </a:r>
                    </a:p>
                  </a:txBody>
                  <a:tcPr>
                    <a:lnL w="3175" cap="flat" cmpd="sng" algn="ctr">
                      <a:solidFill>
                        <a:schemeClr val="bg1">
                          <a:lumMod val="50000"/>
                        </a:schemeClr>
                      </a:solidFill>
                      <a:prstDash val="solid"/>
                      <a:round/>
                      <a:headEnd type="none" w="med" len="med"/>
                      <a:tailEnd type="none" w="med" len="med"/>
                    </a:lnL>
                    <a:solidFill>
                      <a:schemeClr val="accent4">
                        <a:lumMod val="20000"/>
                        <a:lumOff val="80000"/>
                      </a:schemeClr>
                    </a:solidFill>
                  </a:tcPr>
                </a:tc>
                <a:extLst>
                  <a:ext uri="{0D108BD9-81ED-4DB2-BD59-A6C34878D82A}">
                    <a16:rowId xmlns:a16="http://schemas.microsoft.com/office/drawing/2014/main" val="10004"/>
                  </a:ext>
                </a:extLst>
              </a:tr>
              <a:tr h="828000">
                <a:tc vMerge="1">
                  <a:txBody>
                    <a:bodyPr/>
                    <a:lstStyle/>
                    <a:p>
                      <a:pPr algn="ctr"/>
                      <a:endParaRPr lang="fr-FR" sz="1000" b="1" dirty="0">
                        <a:solidFill>
                          <a:schemeClr val="tx1"/>
                        </a:solidFill>
                      </a:endParaRPr>
                    </a:p>
                  </a:txBody>
                  <a:tcPr vert="vert270" anchor="ctr"/>
                </a:tc>
                <a:tc>
                  <a:txBody>
                    <a:bodyPr/>
                    <a:lstStyle/>
                    <a:p>
                      <a:pPr algn="ctr"/>
                      <a:r>
                        <a:rPr lang="fr-FR" sz="900" b="1" dirty="0"/>
                        <a:t>Promouvoir</a:t>
                      </a: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r>
                        <a:rPr lang="fr-FR" sz="900" dirty="0"/>
                        <a:t>Valoriser toutes les voies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pPr algn="ctr"/>
                      <a:r>
                        <a:rPr lang="fr-FR" sz="900" b="1" dirty="0"/>
                        <a:t>Rapprocher les différent(e)s parti(e)s de la cité scolaire</a:t>
                      </a: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endParaRPr lang="fr-FR" sz="900"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r>
                        <a:rPr lang="fr-FR" sz="900" dirty="0"/>
                        <a:t>Etablir des programmations respectueuses des contingences matérielles et des ressources des élèves. </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r>
                        <a:rPr lang="fr-FR" sz="900" dirty="0">
                          <a:solidFill>
                            <a:schemeClr val="tx1"/>
                          </a:solidFill>
                        </a:rPr>
                        <a:t>Promouvoir une AS qui fidélise les élèves sur le long terme pour inscrire la pratique physique dans les habitudes de vie de nos lycéens et futurs étudiants. </a:t>
                      </a:r>
                    </a:p>
                  </a:txBody>
                  <a:tcPr>
                    <a:lnL w="3175" cap="flat" cmpd="sng" algn="ctr">
                      <a:solidFill>
                        <a:schemeClr val="bg1">
                          <a:lumMod val="50000"/>
                        </a:schemeClr>
                      </a:solidFill>
                      <a:prstDash val="solid"/>
                      <a:round/>
                      <a:headEnd type="none" w="med" len="med"/>
                      <a:tailEnd type="none" w="med" len="med"/>
                    </a:lnL>
                    <a:solidFill>
                      <a:srgbClr val="E9EBF5"/>
                    </a:solidFill>
                  </a:tcPr>
                </a:tc>
                <a:extLst>
                  <a:ext uri="{0D108BD9-81ED-4DB2-BD59-A6C34878D82A}">
                    <a16:rowId xmlns:a16="http://schemas.microsoft.com/office/drawing/2014/main" val="3108721399"/>
                  </a:ext>
                </a:extLst>
              </a:tr>
            </a:tbl>
          </a:graphicData>
        </a:graphic>
      </p:graphicFrame>
    </p:spTree>
    <p:extLst>
      <p:ext uri="{BB962C8B-B14F-4D97-AF65-F5344CB8AC3E}">
        <p14:creationId xmlns:p14="http://schemas.microsoft.com/office/powerpoint/2010/main" val="260467631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Menu annexe Eleves">
    <p:spTree>
      <p:nvGrpSpPr>
        <p:cNvPr id="1" name=""/>
        <p:cNvGrpSpPr/>
        <p:nvPr/>
      </p:nvGrpSpPr>
      <p:grpSpPr>
        <a:xfrm>
          <a:off x="0" y="0"/>
          <a:ext cx="0" cy="0"/>
          <a:chOff x="0" y="0"/>
          <a:chExt cx="0" cy="0"/>
        </a:xfrm>
      </p:grpSpPr>
      <p:sp>
        <p:nvSpPr>
          <p:cNvPr id="13" name="ZoneTexte 12"/>
          <p:cNvSpPr txBox="1"/>
          <p:nvPr userDrawn="1"/>
        </p:nvSpPr>
        <p:spPr>
          <a:xfrm>
            <a:off x="1964987" y="272374"/>
            <a:ext cx="9844392"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Parcours de formation</a:t>
            </a: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72373" y="6346053"/>
            <a:ext cx="439366" cy="365125"/>
          </a:xfrm>
          <a:noFill/>
        </p:spPr>
        <p:txBody>
          <a:bodyPr/>
          <a:lstStyle>
            <a:lvl1pPr>
              <a:defRPr>
                <a:solidFill>
                  <a:schemeClr val="tx2"/>
                </a:solidFill>
              </a:defRPr>
            </a:lvl1pPr>
          </a:lstStyle>
          <a:p>
            <a:fld id="{29D95BAB-573C-4664-9C7F-EB8E05CD89B7}" type="slidenum">
              <a:rPr lang="fr-FR" smtClean="0"/>
              <a:pPr/>
              <a:t>‹N°›</a:t>
            </a:fld>
            <a:endParaRPr lang="fr-FR" dirty="0"/>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2" name="ZoneTexte 21"/>
          <p:cNvSpPr txBox="1"/>
          <p:nvPr userDrawn="1"/>
        </p:nvSpPr>
        <p:spPr>
          <a:xfrm>
            <a:off x="68400" y="1828044"/>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Annexes</a:t>
            </a:r>
          </a:p>
        </p:txBody>
      </p:sp>
      <p:sp>
        <p:nvSpPr>
          <p:cNvPr id="23" name="ZoneTexte 22">
            <a:hlinkClick r:id="rId2" action="ppaction://hlinksldjump" tooltip="Retour"/>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15" name="ZoneTexte 14"/>
          <p:cNvSpPr txBox="1"/>
          <p:nvPr userDrawn="1"/>
        </p:nvSpPr>
        <p:spPr>
          <a:xfrm>
            <a:off x="1964987" y="760578"/>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Caractéristiques de nos élèves</a:t>
            </a:r>
            <a:endParaRPr lang="fr-FR" b="0" i="0" dirty="0">
              <a:latin typeface="+mj-lt"/>
            </a:endParaRPr>
          </a:p>
        </p:txBody>
      </p:sp>
      <p:sp>
        <p:nvSpPr>
          <p:cNvPr id="20" name="Bouton d'action : Retour 19">
            <a:hlinkClick r:id="" action="ppaction://hlinkshowjump?jump=lastslideviewed" highlightClick="1"/>
          </p:cNvPr>
          <p:cNvSpPr/>
          <p:nvPr userDrawn="1"/>
        </p:nvSpPr>
        <p:spPr>
          <a:xfrm>
            <a:off x="10964207" y="409043"/>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12" name="Table 1"/>
          <p:cNvGraphicFramePr/>
          <p:nvPr userDrawn="1">
            <p:extLst>
              <p:ext uri="{D42A27DB-BD31-4B8C-83A1-F6EECF244321}">
                <p14:modId xmlns:p14="http://schemas.microsoft.com/office/powerpoint/2010/main" val="947793038"/>
              </p:ext>
            </p:extLst>
          </p:nvPr>
        </p:nvGraphicFramePr>
        <p:xfrm>
          <a:off x="1916989" y="1166555"/>
          <a:ext cx="10148555" cy="5554920"/>
        </p:xfrm>
        <a:graphic>
          <a:graphicData uri="http://schemas.openxmlformats.org/drawingml/2006/table">
            <a:tbl>
              <a:tblPr/>
              <a:tblGrid>
                <a:gridCol w="922464">
                  <a:extLst>
                    <a:ext uri="{9D8B030D-6E8A-4147-A177-3AD203B41FA5}">
                      <a16:colId xmlns:a16="http://schemas.microsoft.com/office/drawing/2014/main" val="20000"/>
                    </a:ext>
                  </a:extLst>
                </a:gridCol>
                <a:gridCol w="2582779">
                  <a:extLst>
                    <a:ext uri="{9D8B030D-6E8A-4147-A177-3AD203B41FA5}">
                      <a16:colId xmlns:a16="http://schemas.microsoft.com/office/drawing/2014/main" val="230269286"/>
                    </a:ext>
                  </a:extLst>
                </a:gridCol>
                <a:gridCol w="2221831">
                  <a:extLst>
                    <a:ext uri="{9D8B030D-6E8A-4147-A177-3AD203B41FA5}">
                      <a16:colId xmlns:a16="http://schemas.microsoft.com/office/drawing/2014/main" val="20001"/>
                    </a:ext>
                  </a:extLst>
                </a:gridCol>
                <a:gridCol w="2029326">
                  <a:extLst>
                    <a:ext uri="{9D8B030D-6E8A-4147-A177-3AD203B41FA5}">
                      <a16:colId xmlns:a16="http://schemas.microsoft.com/office/drawing/2014/main" val="20002"/>
                    </a:ext>
                  </a:extLst>
                </a:gridCol>
                <a:gridCol w="2392155">
                  <a:extLst>
                    <a:ext uri="{9D8B030D-6E8A-4147-A177-3AD203B41FA5}">
                      <a16:colId xmlns:a16="http://schemas.microsoft.com/office/drawing/2014/main" val="20003"/>
                    </a:ext>
                  </a:extLst>
                </a:gridCol>
              </a:tblGrid>
              <a:tr h="390600">
                <a:tc>
                  <a:txBody>
                    <a:bodyPr/>
                    <a:lstStyle/>
                    <a:p>
                      <a:endParaRPr lang="fr-FR" dirty="0"/>
                    </a:p>
                  </a:txBody>
                  <a:tcPr marL="105120" marR="105120">
                    <a:lnL w="12240">
                      <a:noFill/>
                    </a:lnL>
                    <a:lnR w="12700" cap="flat" cmpd="sng" algn="ctr">
                      <a:solidFill>
                        <a:schemeClr val="tx1"/>
                      </a:solidFill>
                      <a:prstDash val="solid"/>
                      <a:round/>
                      <a:headEnd type="none" w="med" len="med"/>
                      <a:tailEnd type="none" w="med" len="med"/>
                    </a:lnR>
                    <a:lnT w="12240">
                      <a:noFill/>
                    </a:lnT>
                    <a:lnB w="12240">
                      <a:noFill/>
                    </a:lnB>
                    <a:lnTlToBr w="12700" cmpd="sng">
                      <a:noFill/>
                      <a:prstDash val="solid"/>
                    </a:lnTlToBr>
                    <a:lnBlToTr w="12700" cmpd="sng">
                      <a:noFill/>
                      <a:prstDash val="solid"/>
                    </a:lnBlToTr>
                    <a:noFill/>
                  </a:tcPr>
                </a:tc>
                <a:tc>
                  <a:txBody>
                    <a:bodyPr/>
                    <a:lstStyle/>
                    <a:p>
                      <a:pPr algn="ctr">
                        <a:lnSpc>
                          <a:spcPct val="100000"/>
                        </a:lnSpc>
                      </a:pPr>
                      <a:r>
                        <a:rPr lang="fr-FR" sz="1400" b="1" strike="noStrike" spc="-1" dirty="0">
                          <a:solidFill>
                            <a:srgbClr val="000000"/>
                          </a:solidFill>
                          <a:uFill>
                            <a:solidFill>
                              <a:srgbClr val="FFFFFF"/>
                            </a:solidFill>
                          </a:uFill>
                          <a:latin typeface="+mn-lt"/>
                        </a:rPr>
                        <a:t>MOTRICITÉ des ÉLÈVES</a:t>
                      </a:r>
                    </a:p>
                  </a:txBody>
                  <a:tcPr marL="105120" marR="105120" anchor="ctr">
                    <a:lnL w="12700" cap="flat" cmpd="sng" algn="ctr">
                      <a:solidFill>
                        <a:schemeClr val="tx1"/>
                      </a:solidFill>
                      <a:prstDash val="solid"/>
                      <a:round/>
                      <a:headEnd type="none" w="med" len="med"/>
                      <a:tailEnd type="none" w="med" len="med"/>
                    </a:lnL>
                    <a:lnR w="12240" cap="flat" cmpd="sng" algn="ctr">
                      <a:solidFill>
                        <a:srgbClr val="000000"/>
                      </a:solidFill>
                      <a:prstDash val="solid"/>
                      <a:round/>
                      <a:headEnd type="none" w="med" len="med"/>
                      <a:tailEnd type="none" w="med" len="med"/>
                    </a:lnR>
                    <a:lnT w="12240">
                      <a:solidFill>
                        <a:srgbClr val="000000"/>
                      </a:solidFill>
                    </a:lnT>
                    <a:lnB w="12240" cap="flat" cmpd="sng" algn="ctr">
                      <a:solidFill>
                        <a:srgbClr val="000000"/>
                      </a:solidFill>
                      <a:prstDash val="solid"/>
                      <a:round/>
                      <a:headEnd type="none" w="med" len="med"/>
                      <a:tailEnd type="none" w="med" len="med"/>
                    </a:lnB>
                    <a:solidFill>
                      <a:srgbClr val="F0F0F0"/>
                    </a:solidFill>
                  </a:tcPr>
                </a:tc>
                <a:tc>
                  <a:txBody>
                    <a:bodyPr/>
                    <a:lstStyle/>
                    <a:p>
                      <a:pPr algn="ctr">
                        <a:lnSpc>
                          <a:spcPct val="100000"/>
                        </a:lnSpc>
                      </a:pPr>
                      <a:r>
                        <a:rPr lang="fr-FR" sz="1400" b="1" strike="noStrike" spc="-1" dirty="0">
                          <a:solidFill>
                            <a:srgbClr val="000000"/>
                          </a:solidFill>
                          <a:uFill>
                            <a:solidFill>
                              <a:srgbClr val="FFFFFF"/>
                            </a:solidFill>
                          </a:uFill>
                          <a:latin typeface="Calibri"/>
                        </a:rPr>
                        <a:t>CMS 1</a:t>
                      </a:r>
                      <a:endParaRPr lang="fr-FR" sz="1800" b="0" strike="noStrike" spc="-1" dirty="0">
                        <a:solidFill>
                          <a:srgbClr val="000000"/>
                        </a:solidFill>
                        <a:uFill>
                          <a:solidFill>
                            <a:srgbClr val="FFFFFF"/>
                          </a:solidFill>
                        </a:uFill>
                        <a:latin typeface="Arial"/>
                      </a:endParaRPr>
                    </a:p>
                  </a:txBody>
                  <a:tcPr marL="105120" marR="105120" anchor="ctr">
                    <a:lnL w="12240">
                      <a:solidFill>
                        <a:srgbClr val="000000"/>
                      </a:solidFill>
                    </a:lnL>
                    <a:lnR w="12240">
                      <a:solidFill>
                        <a:srgbClr val="000000"/>
                      </a:solidFill>
                    </a:lnR>
                    <a:lnT w="12240">
                      <a:solidFill>
                        <a:srgbClr val="000000"/>
                      </a:solidFill>
                    </a:lnT>
                    <a:lnB w="12240">
                      <a:solidFill>
                        <a:srgbClr val="000000"/>
                      </a:solidFill>
                    </a:lnB>
                    <a:solidFill>
                      <a:srgbClr val="F0F0F0"/>
                    </a:solidFill>
                  </a:tcPr>
                </a:tc>
                <a:tc>
                  <a:txBody>
                    <a:bodyPr/>
                    <a:lstStyle/>
                    <a:p>
                      <a:pPr algn="ctr">
                        <a:lnSpc>
                          <a:spcPct val="100000"/>
                        </a:lnSpc>
                      </a:pPr>
                      <a:r>
                        <a:rPr lang="fr-FR" sz="1400" b="1" strike="noStrike" spc="-1" dirty="0">
                          <a:solidFill>
                            <a:srgbClr val="000000"/>
                          </a:solidFill>
                          <a:uFill>
                            <a:solidFill>
                              <a:srgbClr val="FFFFFF"/>
                            </a:solidFill>
                          </a:uFill>
                          <a:latin typeface="Calibri"/>
                        </a:rPr>
                        <a:t>CMS 2</a:t>
                      </a:r>
                      <a:endParaRPr lang="fr-FR" sz="1800" b="0" strike="noStrike" spc="-1" dirty="0">
                        <a:solidFill>
                          <a:srgbClr val="000000"/>
                        </a:solidFill>
                        <a:uFill>
                          <a:solidFill>
                            <a:srgbClr val="FFFFFF"/>
                          </a:solidFill>
                        </a:uFill>
                        <a:latin typeface="Arial"/>
                      </a:endParaRPr>
                    </a:p>
                  </a:txBody>
                  <a:tcPr marL="105120" marR="105120" anchor="ctr">
                    <a:lnL w="12240">
                      <a:solidFill>
                        <a:srgbClr val="000000"/>
                      </a:solidFill>
                    </a:lnL>
                    <a:lnR w="12240">
                      <a:solidFill>
                        <a:srgbClr val="000000"/>
                      </a:solidFill>
                    </a:lnR>
                    <a:lnT w="12240">
                      <a:solidFill>
                        <a:srgbClr val="000000"/>
                      </a:solidFill>
                    </a:lnT>
                    <a:lnB w="12240">
                      <a:solidFill>
                        <a:srgbClr val="000000"/>
                      </a:solidFill>
                    </a:lnB>
                    <a:solidFill>
                      <a:srgbClr val="F0F0F0"/>
                    </a:solidFill>
                  </a:tcPr>
                </a:tc>
                <a:tc>
                  <a:txBody>
                    <a:bodyPr/>
                    <a:lstStyle/>
                    <a:p>
                      <a:pPr algn="ctr">
                        <a:lnSpc>
                          <a:spcPct val="100000"/>
                        </a:lnSpc>
                      </a:pPr>
                      <a:r>
                        <a:rPr lang="fr-FR" sz="1400" b="1" strike="noStrike" spc="-1" dirty="0">
                          <a:solidFill>
                            <a:srgbClr val="000000"/>
                          </a:solidFill>
                          <a:uFill>
                            <a:solidFill>
                              <a:srgbClr val="FFFFFF"/>
                            </a:solidFill>
                          </a:uFill>
                          <a:latin typeface="Calibri"/>
                        </a:rPr>
                        <a:t>CMS 3</a:t>
                      </a:r>
                      <a:endParaRPr lang="fr-FR" sz="1800" b="0" strike="noStrike" spc="-1" dirty="0">
                        <a:solidFill>
                          <a:srgbClr val="000000"/>
                        </a:solidFill>
                        <a:uFill>
                          <a:solidFill>
                            <a:srgbClr val="FFFFFF"/>
                          </a:solidFill>
                        </a:uFill>
                        <a:latin typeface="Arial"/>
                      </a:endParaRPr>
                    </a:p>
                  </a:txBody>
                  <a:tcPr marL="105120" marR="105120" anchor="ctr">
                    <a:lnL w="12240">
                      <a:solidFill>
                        <a:srgbClr val="000000"/>
                      </a:solidFill>
                    </a:lnL>
                    <a:lnR w="12240">
                      <a:solidFill>
                        <a:srgbClr val="000000"/>
                      </a:solidFill>
                    </a:lnR>
                    <a:lnT w="12240">
                      <a:solidFill>
                        <a:srgbClr val="000000"/>
                      </a:solidFill>
                    </a:lnT>
                    <a:lnB w="12240">
                      <a:solidFill>
                        <a:srgbClr val="000000"/>
                      </a:solidFill>
                    </a:lnB>
                    <a:solidFill>
                      <a:srgbClr val="F0F0F0"/>
                    </a:solidFill>
                  </a:tcPr>
                </a:tc>
                <a:extLst>
                  <a:ext uri="{0D108BD9-81ED-4DB2-BD59-A6C34878D82A}">
                    <a16:rowId xmlns:a16="http://schemas.microsoft.com/office/drawing/2014/main" val="10000"/>
                  </a:ext>
                </a:extLst>
              </a:tr>
              <a:tr h="756000">
                <a:tc>
                  <a:txBody>
                    <a:bodyPr/>
                    <a:lstStyle/>
                    <a:p>
                      <a:endParaRPr lang="fr-FR" dirty="0"/>
                    </a:p>
                  </a:txBody>
                  <a:tcPr marL="105120" marR="105120">
                    <a:lnL w="12240">
                      <a:noFill/>
                    </a:lnL>
                    <a:lnR w="12700" cap="flat" cmpd="sng" algn="ctr">
                      <a:solidFill>
                        <a:schemeClr val="tx1"/>
                      </a:solidFill>
                      <a:prstDash val="solid"/>
                      <a:round/>
                      <a:headEnd type="none" w="med" len="med"/>
                      <a:tailEnd type="none" w="med" len="med"/>
                    </a:lnR>
                    <a:lnT w="12240">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rtl="0" eaLnBrk="1" fontAlgn="auto" latinLnBrk="0" hangingPunct="1">
                        <a:spcBef>
                          <a:spcPts val="0"/>
                        </a:spcBef>
                        <a:spcAft>
                          <a:spcPts val="0"/>
                        </a:spcAft>
                      </a:pPr>
                      <a:r>
                        <a:rPr lang="fr-FR" sz="1100" b="0" i="0" u="none" strike="noStrike" kern="1200" spc="-1" dirty="0">
                          <a:solidFill>
                            <a:srgbClr val="000000"/>
                          </a:solidFill>
                          <a:effectLst/>
                          <a:latin typeface="+mn-lt"/>
                        </a:rPr>
                        <a:t>Education motrice de l’élève par la mobilisation de ses ressources physiologiques, cognitives, affectives…motrices : équilibre, tonicité, respiration, alignement segmentaire, coordination, dissociation, appuis… dans les 5 compétences propres de l’EPS</a:t>
                      </a:r>
                      <a:endParaRPr lang="fr-FR" sz="2400" b="0" i="0" u="none" strike="noStrike" dirty="0">
                        <a:effectLst/>
                        <a:latin typeface="+mn-lt"/>
                      </a:endParaRPr>
                    </a:p>
                  </a:txBody>
                  <a:tcPr marL="105156" marR="105156">
                    <a:lnL w="12700" cap="flat" cmpd="sng" algn="ctr">
                      <a:solidFill>
                        <a:schemeClr val="tx1"/>
                      </a:solidFill>
                      <a:prstDash val="solid"/>
                      <a:round/>
                      <a:headEnd type="none" w="med" len="med"/>
                      <a:tailEnd type="none" w="med" len="med"/>
                    </a:lnL>
                    <a:lnR w="12240" cap="flat" cmpd="sng" algn="ctr">
                      <a:solidFill>
                        <a:srgbClr val="000000"/>
                      </a:solidFill>
                      <a:prstDash val="solid"/>
                      <a:round/>
                      <a:headEnd type="none" w="med" len="med"/>
                      <a:tailEnd type="none" w="med" len="med"/>
                    </a:lnR>
                    <a:lnT w="12240" cap="flat" cmpd="sng" algn="ctr">
                      <a:solidFill>
                        <a:srgbClr val="000000"/>
                      </a:solidFill>
                      <a:prstDash val="solid"/>
                      <a:round/>
                      <a:headEnd type="none" w="med" len="med"/>
                      <a:tailEnd type="none" w="med" len="med"/>
                    </a:lnT>
                    <a:lnB w="12240" cap="flat" cmpd="sng" algn="ctr">
                      <a:solidFill>
                        <a:srgbClr val="000000"/>
                      </a:solidFill>
                      <a:prstDash val="solid"/>
                      <a:round/>
                      <a:headEnd type="none" w="med" len="med"/>
                      <a:tailEnd type="none" w="med" len="med"/>
                    </a:lnB>
                    <a:solidFill>
                      <a:srgbClr val="E0E0E0"/>
                    </a:solidFill>
                  </a:tcPr>
                </a:tc>
                <a:tc>
                  <a:txBody>
                    <a:bodyPr/>
                    <a:lstStyle/>
                    <a:p>
                      <a:pPr>
                        <a:lnSpc>
                          <a:spcPct val="100000"/>
                        </a:lnSpc>
                      </a:pPr>
                      <a:r>
                        <a:rPr lang="fr-FR" sz="1100" b="0" strike="noStrike" spc="-1" dirty="0">
                          <a:solidFill>
                            <a:srgbClr val="000000"/>
                          </a:solidFill>
                          <a:uFill>
                            <a:solidFill>
                              <a:srgbClr val="FFFFFF"/>
                            </a:solidFill>
                          </a:uFill>
                          <a:latin typeface="Calibri"/>
                        </a:rPr>
                        <a:t>S’engager lucidement dans la pratique :</a:t>
                      </a:r>
                      <a:endParaRPr lang="fr-FR" sz="1800" b="0" strike="noStrike" spc="-1" dirty="0">
                        <a:solidFill>
                          <a:srgbClr val="000000"/>
                        </a:solidFill>
                        <a:uFill>
                          <a:solidFill>
                            <a:srgbClr val="FFFFFF"/>
                          </a:solidFill>
                        </a:uFill>
                        <a:latin typeface="Arial"/>
                      </a:endParaRPr>
                    </a:p>
                    <a:p>
                      <a:pPr>
                        <a:lnSpc>
                          <a:spcPct val="100000"/>
                        </a:lnSpc>
                      </a:pPr>
                      <a:r>
                        <a:rPr lang="fr-FR" sz="1100" b="0" strike="noStrike" spc="-1" dirty="0">
                          <a:solidFill>
                            <a:srgbClr val="000000"/>
                          </a:solidFill>
                          <a:uFill>
                            <a:solidFill>
                              <a:srgbClr val="FFFFFF"/>
                            </a:solidFill>
                          </a:uFill>
                          <a:latin typeface="Calibri"/>
                        </a:rPr>
                        <a:t>se préparer à l’effort, connaître ses limites, connaître et maîtriser les risques, se préserver des traumatismes, récupérer, apprécier les effets de l’activité physique sur soi, etc.</a:t>
                      </a:r>
                      <a:endParaRPr lang="fr-FR" sz="1800" b="0" strike="noStrike" spc="-1" dirty="0">
                        <a:solidFill>
                          <a:srgbClr val="000000"/>
                        </a:solidFill>
                        <a:uFill>
                          <a:solidFill>
                            <a:srgbClr val="FFFFFF"/>
                          </a:solidFill>
                        </a:uFill>
                        <a:latin typeface="Arial"/>
                      </a:endParaRPr>
                    </a:p>
                  </a:txBody>
                  <a:tcPr marL="105120" marR="105120">
                    <a:lnL w="12240" cap="flat" cmpd="sng" algn="ctr">
                      <a:solidFill>
                        <a:srgbClr val="000000"/>
                      </a:solidFill>
                      <a:prstDash val="solid"/>
                      <a:round/>
                      <a:headEnd type="none" w="med" len="med"/>
                      <a:tailEnd type="none" w="med" len="med"/>
                    </a:lnL>
                    <a:lnR w="12240">
                      <a:solidFill>
                        <a:srgbClr val="000000"/>
                      </a:solidFill>
                    </a:lnR>
                    <a:lnT w="12240">
                      <a:solidFill>
                        <a:srgbClr val="000000"/>
                      </a:solidFill>
                    </a:lnT>
                    <a:lnB w="12240">
                      <a:solidFill>
                        <a:srgbClr val="000000"/>
                      </a:solidFill>
                    </a:lnB>
                    <a:solidFill>
                      <a:srgbClr val="E0E0E0"/>
                    </a:solidFill>
                  </a:tcPr>
                </a:tc>
                <a:tc>
                  <a:txBody>
                    <a:bodyPr/>
                    <a:lstStyle/>
                    <a:p>
                      <a:pPr>
                        <a:lnSpc>
                          <a:spcPct val="100000"/>
                        </a:lnSpc>
                      </a:pPr>
                      <a:r>
                        <a:rPr lang="fr-FR" sz="1100" b="0" strike="noStrike" spc="-1">
                          <a:solidFill>
                            <a:srgbClr val="000000"/>
                          </a:solidFill>
                          <a:uFill>
                            <a:solidFill>
                              <a:srgbClr val="FFFFFF"/>
                            </a:solidFill>
                          </a:uFill>
                          <a:latin typeface="Calibri"/>
                        </a:rPr>
                        <a:t>Respecter les règles de vie collective et assumer les différents rôles liés à l’activité :  juger, arbitrer, aider, parer, observer, apprécier, entraîner, etc.</a:t>
                      </a:r>
                      <a:endParaRPr lang="fr-FR" sz="1800" b="0" strike="noStrike" spc="-1">
                        <a:solidFill>
                          <a:srgbClr val="000000"/>
                        </a:solidFill>
                        <a:uFill>
                          <a:solidFill>
                            <a:srgbClr val="FFFFFF"/>
                          </a:solidFill>
                        </a:uFill>
                        <a:latin typeface="Arial"/>
                      </a:endParaRPr>
                    </a:p>
                  </a:txBody>
                  <a:tcPr marL="105120" marR="105120">
                    <a:lnL w="12240">
                      <a:solidFill>
                        <a:srgbClr val="000000"/>
                      </a:solidFill>
                    </a:lnL>
                    <a:lnR w="12240">
                      <a:solidFill>
                        <a:srgbClr val="000000"/>
                      </a:solidFill>
                    </a:lnR>
                    <a:lnT w="12240">
                      <a:solidFill>
                        <a:srgbClr val="000000"/>
                      </a:solidFill>
                    </a:lnT>
                    <a:lnB w="12240">
                      <a:solidFill>
                        <a:srgbClr val="000000"/>
                      </a:solidFill>
                    </a:lnB>
                    <a:solidFill>
                      <a:srgbClr val="E0E0E0"/>
                    </a:solidFill>
                  </a:tcPr>
                </a:tc>
                <a:tc>
                  <a:txBody>
                    <a:bodyPr/>
                    <a:lstStyle/>
                    <a:p>
                      <a:pPr>
                        <a:lnSpc>
                          <a:spcPct val="100000"/>
                        </a:lnSpc>
                      </a:pPr>
                      <a:r>
                        <a:rPr lang="fr-FR" sz="1100" b="0" strike="noStrike" spc="-1">
                          <a:solidFill>
                            <a:srgbClr val="000000"/>
                          </a:solidFill>
                          <a:uFill>
                            <a:solidFill>
                              <a:srgbClr val="FFFFFF"/>
                            </a:solidFill>
                          </a:uFill>
                          <a:latin typeface="Calibri"/>
                        </a:rPr>
                        <a:t>Savoir utiliser différentes démarches pour  apprendre à agir efficacement : observer,   identifier, analyser, apprécier les effets de  l’activité, évaluer la réussite et l’échec, concevoir des projets.</a:t>
                      </a:r>
                      <a:endParaRPr lang="fr-FR" sz="1800" b="0" strike="noStrike" spc="-1">
                        <a:solidFill>
                          <a:srgbClr val="000000"/>
                        </a:solidFill>
                        <a:uFill>
                          <a:solidFill>
                            <a:srgbClr val="FFFFFF"/>
                          </a:solidFill>
                        </a:uFill>
                        <a:latin typeface="Arial"/>
                      </a:endParaRPr>
                    </a:p>
                  </a:txBody>
                  <a:tcPr marL="105120" marR="105120">
                    <a:lnL w="12240">
                      <a:solidFill>
                        <a:srgbClr val="000000"/>
                      </a:solidFill>
                    </a:lnL>
                    <a:lnR w="12240">
                      <a:solidFill>
                        <a:srgbClr val="000000"/>
                      </a:solidFill>
                    </a:lnR>
                    <a:lnT w="12240">
                      <a:solidFill>
                        <a:srgbClr val="000000"/>
                      </a:solidFill>
                    </a:lnT>
                    <a:lnB w="12240">
                      <a:solidFill>
                        <a:srgbClr val="000000"/>
                      </a:solidFill>
                    </a:lnB>
                    <a:solidFill>
                      <a:srgbClr val="E0E0E0"/>
                    </a:solidFill>
                  </a:tcPr>
                </a:tc>
                <a:extLst>
                  <a:ext uri="{0D108BD9-81ED-4DB2-BD59-A6C34878D82A}">
                    <a16:rowId xmlns:a16="http://schemas.microsoft.com/office/drawing/2014/main" val="10001"/>
                  </a:ext>
                </a:extLst>
              </a:tr>
              <a:tr h="1080000">
                <a:tc>
                  <a:txBody>
                    <a:bodyPr/>
                    <a:lstStyle/>
                    <a:p>
                      <a:pPr algn="ctr">
                        <a:lnSpc>
                          <a:spcPct val="100000"/>
                        </a:lnSpc>
                      </a:pPr>
                      <a:r>
                        <a:rPr lang="fr-FR" sz="1400" b="1" strike="noStrike" spc="-1" dirty="0">
                          <a:solidFill>
                            <a:srgbClr val="000000"/>
                          </a:solidFill>
                          <a:uFill>
                            <a:solidFill>
                              <a:srgbClr val="FFFFFF"/>
                            </a:solidFill>
                          </a:uFill>
                          <a:latin typeface="Calibri"/>
                        </a:rPr>
                        <a:t>2</a:t>
                      </a:r>
                      <a:r>
                        <a:rPr lang="fr-FR" sz="1400" b="1" strike="noStrike" spc="-1" baseline="30000" dirty="0">
                          <a:solidFill>
                            <a:srgbClr val="000000"/>
                          </a:solidFill>
                          <a:uFill>
                            <a:solidFill>
                              <a:srgbClr val="FFFFFF"/>
                            </a:solidFill>
                          </a:uFill>
                          <a:latin typeface="Calibri"/>
                        </a:rPr>
                        <a:t>nde</a:t>
                      </a:r>
                      <a:endParaRPr lang="fr-FR" sz="1800" b="0" strike="noStrike" spc="-1" dirty="0">
                        <a:solidFill>
                          <a:srgbClr val="000000"/>
                        </a:solidFill>
                        <a:uFill>
                          <a:solidFill>
                            <a:srgbClr val="FFFFFF"/>
                          </a:solidFill>
                        </a:uFill>
                        <a:latin typeface="Arial"/>
                      </a:endParaRPr>
                    </a:p>
                  </a:txBody>
                  <a:tcPr marL="105120" marR="105120" anchor="ctr">
                    <a:lnL w="12240">
                      <a:solidFill>
                        <a:srgbClr val="000000"/>
                      </a:solidFill>
                    </a:lnL>
                    <a:lnR w="1224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240">
                      <a:solidFill>
                        <a:srgbClr val="000000"/>
                      </a:solidFill>
                    </a:lnB>
                    <a:solidFill>
                      <a:srgbClr val="DEEBF7"/>
                    </a:solidFill>
                  </a:tcPr>
                </a:tc>
                <a:tc>
                  <a:txBody>
                    <a:bodyPr/>
                    <a:lstStyle/>
                    <a:p>
                      <a:pPr marL="0" algn="l" rtl="0" eaLnBrk="1" fontAlgn="t" latinLnBrk="0" hangingPunct="1">
                        <a:spcBef>
                          <a:spcPts val="0"/>
                        </a:spcBef>
                        <a:spcAft>
                          <a:spcPts val="0"/>
                        </a:spcAft>
                      </a:pPr>
                      <a:r>
                        <a:rPr lang="fr-FR" sz="1000" b="0" i="0" u="none" strike="noStrike" kern="1200" spc="-1" dirty="0">
                          <a:solidFill>
                            <a:srgbClr val="000000"/>
                          </a:solidFill>
                          <a:effectLst/>
                          <a:latin typeface="Calibri" panose="020F0502020204030204" pitchFamily="34" charset="0"/>
                          <a:cs typeface="Calibri" panose="020F0502020204030204" pitchFamily="34" charset="0"/>
                        </a:rPr>
                        <a:t>Vécu moteur très hétérogène des élèves car ils proviennent de collèges différents. Des disparités importantes en termes de ressources énergétiques et motrices et d’engagement dans les APSA (notamment dans les efforts intenses et prolongés).</a:t>
                      </a:r>
                    </a:p>
                    <a:p>
                      <a:pPr marL="0" algn="l" rtl="0" eaLnBrk="1" fontAlgn="t" latinLnBrk="0" hangingPunct="1">
                        <a:spcBef>
                          <a:spcPts val="0"/>
                        </a:spcBef>
                        <a:spcAft>
                          <a:spcPts val="0"/>
                        </a:spcAft>
                      </a:pPr>
                      <a:r>
                        <a:rPr lang="fr-FR" sz="1000" b="0" i="0" u="none" strike="noStrike" kern="1200" spc="-1" dirty="0">
                          <a:solidFill>
                            <a:srgbClr val="000000"/>
                          </a:solidFill>
                          <a:effectLst/>
                          <a:latin typeface="Calibri" panose="020F0502020204030204" pitchFamily="34" charset="0"/>
                          <a:cs typeface="Calibri" panose="020F0502020204030204" pitchFamily="34" charset="0"/>
                        </a:rPr>
                        <a:t>Peu de tonus et gainage musculaires et des capacités de vitesse de déplacement à développer.</a:t>
                      </a:r>
                      <a:endParaRPr lang="fr-FR" sz="1000" b="0" i="0" u="none" strike="noStrike" dirty="0">
                        <a:effectLst/>
                        <a:latin typeface="Calibri" panose="020F0502020204030204" pitchFamily="34" charset="0"/>
                        <a:cs typeface="Calibri" panose="020F0502020204030204" pitchFamily="34" charset="0"/>
                      </a:endParaRPr>
                    </a:p>
                  </a:txBody>
                  <a:tcPr marL="105156" marR="105156">
                    <a:lnL w="12240">
                      <a:solidFill>
                        <a:srgbClr val="000000"/>
                      </a:solidFill>
                    </a:lnL>
                    <a:lnR w="12240" cap="flat" cmpd="sng" algn="ctr">
                      <a:solidFill>
                        <a:srgbClr val="000000"/>
                      </a:solidFill>
                      <a:prstDash val="solid"/>
                      <a:round/>
                      <a:headEnd type="none" w="med" len="med"/>
                      <a:tailEnd type="none" w="med" len="med"/>
                    </a:lnR>
                    <a:lnT w="12240" cap="flat" cmpd="sng" algn="ctr">
                      <a:solidFill>
                        <a:srgbClr val="000000"/>
                      </a:solidFill>
                      <a:prstDash val="solid"/>
                      <a:round/>
                      <a:headEnd type="none" w="med" len="med"/>
                      <a:tailEnd type="none" w="med" len="med"/>
                    </a:lnT>
                    <a:lnB w="1224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r>
                        <a:rPr lang="fr-FR" sz="900" b="0" strike="noStrike" spc="-1" dirty="0">
                          <a:solidFill>
                            <a:srgbClr val="000000"/>
                          </a:solidFill>
                          <a:uFill>
                            <a:solidFill>
                              <a:srgbClr val="FFFFFF"/>
                            </a:solidFill>
                          </a:uFill>
                          <a:latin typeface="+mn-lt"/>
                        </a:rPr>
                        <a:t>Engagement variable dans l’activité : engagement volontaire, motivé, alternatif,  en retrait…  Les élèves ont acquis des connaissances sur soi mais l’engagement lucide dans la pratique n’est pas encore effectif pour tous. Il est encore fragile.</a:t>
                      </a:r>
                    </a:p>
                  </a:txBody>
                  <a:tcPr marL="105120" marR="105120">
                    <a:lnL w="12240" cap="flat" cmpd="sng" algn="ctr">
                      <a:solidFill>
                        <a:srgbClr val="000000"/>
                      </a:solidFill>
                      <a:prstDash val="solid"/>
                      <a:round/>
                      <a:headEnd type="none" w="med" len="med"/>
                      <a:tailEnd type="none" w="med" len="med"/>
                    </a:lnL>
                    <a:lnR w="12240">
                      <a:solidFill>
                        <a:srgbClr val="000000"/>
                      </a:solidFill>
                    </a:lnR>
                    <a:lnT w="12240">
                      <a:solidFill>
                        <a:srgbClr val="000000"/>
                      </a:solidFill>
                    </a:lnT>
                    <a:lnB w="12240">
                      <a:solidFill>
                        <a:srgbClr val="000000"/>
                      </a:solidFill>
                    </a:lnB>
                    <a:solidFill>
                      <a:schemeClr val="accent5">
                        <a:lumMod val="20000"/>
                        <a:lumOff val="80000"/>
                      </a:schemeClr>
                    </a:solidFill>
                  </a:tcPr>
                </a:tc>
                <a:tc>
                  <a:txBody>
                    <a:bodyPr/>
                    <a:lstStyle/>
                    <a:p>
                      <a:r>
                        <a:rPr lang="fr-FR" sz="900" b="0" strike="noStrike" spc="-1">
                          <a:solidFill>
                            <a:srgbClr val="000000"/>
                          </a:solidFill>
                          <a:uFill>
                            <a:solidFill>
                              <a:srgbClr val="FFFFFF"/>
                            </a:solidFill>
                          </a:uFill>
                          <a:latin typeface="+mn-lt"/>
                        </a:rPr>
                        <a:t>Les élèves (filles/garçons) arrivent de différents collèges. Le groupe classe va se construire ainsi que de nouvelles affinités. </a:t>
                      </a:r>
                    </a:p>
                    <a:p>
                      <a:r>
                        <a:rPr lang="fr-FR" sz="900" b="0" strike="noStrike" spc="-1">
                          <a:solidFill>
                            <a:srgbClr val="000000"/>
                          </a:solidFill>
                          <a:uFill>
                            <a:solidFill>
                              <a:srgbClr val="FFFFFF"/>
                            </a:solidFill>
                          </a:uFill>
                          <a:latin typeface="+mn-lt"/>
                        </a:rPr>
                        <a:t>Les règles de fonctionnement, de vie vont contribuer à cela et les rôles sociaux en EPS vont aller dans ce sens. En ce qui concerne ces derniers, les élèves remobilisent les expériences vécues et savoirs sous-jacents. </a:t>
                      </a:r>
                    </a:p>
                  </a:txBody>
                  <a:tcPr marL="105120" marR="105120">
                    <a:lnL w="12240">
                      <a:solidFill>
                        <a:srgbClr val="000000"/>
                      </a:solidFill>
                    </a:lnL>
                    <a:lnR w="12240">
                      <a:solidFill>
                        <a:srgbClr val="000000"/>
                      </a:solidFill>
                    </a:lnR>
                    <a:lnT w="12240">
                      <a:solidFill>
                        <a:srgbClr val="000000"/>
                      </a:solidFill>
                    </a:lnT>
                    <a:lnB w="12240">
                      <a:solidFill>
                        <a:srgbClr val="000000"/>
                      </a:solidFill>
                    </a:lnB>
                    <a:solidFill>
                      <a:srgbClr val="DEEBF7"/>
                    </a:solidFill>
                  </a:tcPr>
                </a:tc>
                <a:tc>
                  <a:txBody>
                    <a:bodyPr/>
                    <a:lstStyle/>
                    <a:p>
                      <a:r>
                        <a:rPr lang="fr-FR" sz="900" b="0" strike="noStrike" spc="-1" dirty="0">
                          <a:solidFill>
                            <a:srgbClr val="000000"/>
                          </a:solidFill>
                          <a:uFill>
                            <a:solidFill>
                              <a:srgbClr val="FFFFFF"/>
                            </a:solidFill>
                          </a:uFill>
                          <a:latin typeface="+mn-lt"/>
                        </a:rPr>
                        <a:t>Les élèves savent observer, sont capables d’évaluer la réussite et les échecs de leurs actions et s’engagent dans une démarche de projet mais ont des difficultés à mener à bien ce dernier. Cependant, ils ne sont pas encore capable d’identifier et d’apprécier correctement les effets de l’activité sur eux-mêmes.</a:t>
                      </a:r>
                    </a:p>
                  </a:txBody>
                  <a:tcPr marL="105120" marR="105120">
                    <a:lnL w="12240">
                      <a:solidFill>
                        <a:srgbClr val="000000"/>
                      </a:solidFill>
                    </a:lnL>
                    <a:lnR w="12240">
                      <a:solidFill>
                        <a:srgbClr val="000000"/>
                      </a:solidFill>
                    </a:lnR>
                    <a:lnT w="12240">
                      <a:solidFill>
                        <a:srgbClr val="000000"/>
                      </a:solidFill>
                    </a:lnT>
                    <a:lnB w="12240">
                      <a:solidFill>
                        <a:srgbClr val="000000"/>
                      </a:solidFill>
                    </a:lnB>
                    <a:solidFill>
                      <a:srgbClr val="DEEBF7"/>
                    </a:solidFill>
                  </a:tcPr>
                </a:tc>
                <a:extLst>
                  <a:ext uri="{0D108BD9-81ED-4DB2-BD59-A6C34878D82A}">
                    <a16:rowId xmlns:a16="http://schemas.microsoft.com/office/drawing/2014/main" val="10002"/>
                  </a:ext>
                </a:extLst>
              </a:tr>
              <a:tr h="1068502">
                <a:tc>
                  <a:txBody>
                    <a:bodyPr/>
                    <a:lstStyle/>
                    <a:p>
                      <a:pPr algn="ctr">
                        <a:lnSpc>
                          <a:spcPct val="100000"/>
                        </a:lnSpc>
                      </a:pPr>
                      <a:r>
                        <a:rPr lang="fr-FR" sz="1400" b="1" strike="noStrike" spc="-1" dirty="0">
                          <a:solidFill>
                            <a:srgbClr val="000000"/>
                          </a:solidFill>
                          <a:uFill>
                            <a:solidFill>
                              <a:srgbClr val="FFFFFF"/>
                            </a:solidFill>
                          </a:uFill>
                          <a:latin typeface="Calibri"/>
                        </a:rPr>
                        <a:t>1</a:t>
                      </a:r>
                      <a:r>
                        <a:rPr lang="fr-FR" sz="1400" b="1" strike="noStrike" spc="-1" baseline="30000" dirty="0">
                          <a:solidFill>
                            <a:srgbClr val="000000"/>
                          </a:solidFill>
                          <a:uFill>
                            <a:solidFill>
                              <a:srgbClr val="FFFFFF"/>
                            </a:solidFill>
                          </a:uFill>
                          <a:latin typeface="Calibri"/>
                        </a:rPr>
                        <a:t>ère </a:t>
                      </a:r>
                      <a:endParaRPr lang="fr-FR" sz="1800" b="0" strike="noStrike" spc="-1" dirty="0">
                        <a:solidFill>
                          <a:srgbClr val="000000"/>
                        </a:solidFill>
                        <a:uFill>
                          <a:solidFill>
                            <a:srgbClr val="FFFFFF"/>
                          </a:solidFill>
                        </a:uFill>
                        <a:latin typeface="Arial"/>
                      </a:endParaRPr>
                    </a:p>
                    <a:p>
                      <a:pPr algn="ctr">
                        <a:lnSpc>
                          <a:spcPct val="100000"/>
                        </a:lnSpc>
                      </a:pPr>
                      <a:r>
                        <a:rPr lang="fr-FR" sz="1200" b="1" strike="noStrike" spc="-1" dirty="0">
                          <a:solidFill>
                            <a:srgbClr val="000000"/>
                          </a:solidFill>
                          <a:uFill>
                            <a:solidFill>
                              <a:srgbClr val="FFFFFF"/>
                            </a:solidFill>
                          </a:uFill>
                          <a:latin typeface="Calibri"/>
                        </a:rPr>
                        <a:t>et</a:t>
                      </a:r>
                      <a:br>
                        <a:rPr lang="fr-FR" sz="1200" b="1" strike="noStrike" spc="-1" dirty="0">
                          <a:solidFill>
                            <a:srgbClr val="000000"/>
                          </a:solidFill>
                          <a:uFill>
                            <a:solidFill>
                              <a:srgbClr val="FFFFFF"/>
                            </a:solidFill>
                          </a:uFill>
                          <a:latin typeface="Calibri"/>
                        </a:rPr>
                      </a:br>
                      <a:r>
                        <a:rPr lang="fr-FR" sz="1200" b="1" strike="noStrike" spc="-1" dirty="0">
                          <a:solidFill>
                            <a:srgbClr val="000000"/>
                          </a:solidFill>
                          <a:uFill>
                            <a:solidFill>
                              <a:srgbClr val="FFFFFF"/>
                            </a:solidFill>
                          </a:uFill>
                          <a:latin typeface="Calibri"/>
                        </a:rPr>
                        <a:t>Terminale</a:t>
                      </a:r>
                      <a:endParaRPr lang="fr-FR" sz="1800" b="0" strike="noStrike" spc="-1" dirty="0">
                        <a:solidFill>
                          <a:srgbClr val="000000"/>
                        </a:solidFill>
                        <a:uFill>
                          <a:solidFill>
                            <a:srgbClr val="FFFFFF"/>
                          </a:solidFill>
                        </a:uFill>
                        <a:latin typeface="Arial"/>
                      </a:endParaRPr>
                    </a:p>
                    <a:p>
                      <a:pPr algn="ctr">
                        <a:lnSpc>
                          <a:spcPct val="100000"/>
                        </a:lnSpc>
                      </a:pPr>
                      <a:endParaRPr lang="fr-FR" sz="1800" b="0" strike="noStrike" spc="-1" dirty="0">
                        <a:solidFill>
                          <a:srgbClr val="000000"/>
                        </a:solidFill>
                        <a:uFill>
                          <a:solidFill>
                            <a:srgbClr val="FFFFFF"/>
                          </a:solidFill>
                        </a:uFill>
                        <a:latin typeface="Arial"/>
                      </a:endParaRPr>
                    </a:p>
                  </a:txBody>
                  <a:tcPr marL="105120" marR="105120" anchor="ctr">
                    <a:lnL w="12240">
                      <a:solidFill>
                        <a:srgbClr val="000000"/>
                      </a:solidFill>
                    </a:lnL>
                    <a:lnR w="12240" cap="flat" cmpd="sng" algn="ctr">
                      <a:solidFill>
                        <a:srgbClr val="000000"/>
                      </a:solidFill>
                      <a:prstDash val="solid"/>
                      <a:round/>
                      <a:headEnd type="none" w="med" len="med"/>
                      <a:tailEnd type="none" w="med" len="med"/>
                    </a:lnR>
                    <a:lnT w="12240">
                      <a:solidFill>
                        <a:srgbClr val="000000"/>
                      </a:solidFill>
                    </a:lnT>
                    <a:lnB w="12240">
                      <a:solidFill>
                        <a:srgbClr val="000000"/>
                      </a:solidFill>
                    </a:lnB>
                    <a:solidFill>
                      <a:srgbClr val="FFF2CC"/>
                    </a:solidFill>
                  </a:tcPr>
                </a:tc>
                <a:tc>
                  <a:txBody>
                    <a:bodyPr/>
                    <a:lstStyle/>
                    <a:p>
                      <a:pPr marL="0" algn="l" rtl="0" eaLnBrk="1" fontAlgn="t" latinLnBrk="0" hangingPunct="1">
                        <a:spcBef>
                          <a:spcPts val="0"/>
                        </a:spcBef>
                        <a:spcAft>
                          <a:spcPts val="0"/>
                        </a:spcAft>
                      </a:pPr>
                      <a:r>
                        <a:rPr lang="fr-FR" sz="1000" b="0" i="0" u="none" strike="noStrike" kern="1200" spc="-1" dirty="0">
                          <a:solidFill>
                            <a:srgbClr val="000000"/>
                          </a:solidFill>
                          <a:effectLst/>
                          <a:latin typeface="Calibri" panose="020F0502020204030204" pitchFamily="34" charset="0"/>
                          <a:cs typeface="Calibri" panose="020F0502020204030204" pitchFamily="34" charset="0"/>
                        </a:rPr>
                        <a:t>Les élèves révèlent un plus haut niveau de ressource énergétique et motrice, mais ils doivent stabiliser des acquisitions motrices plus élaborées.</a:t>
                      </a:r>
                      <a:endParaRPr lang="fr-FR" sz="1000" b="0" i="0" u="none" strike="noStrike" dirty="0">
                        <a:effectLst/>
                        <a:latin typeface="Calibri" panose="020F0502020204030204" pitchFamily="34" charset="0"/>
                        <a:cs typeface="Calibri" panose="020F0502020204030204" pitchFamily="34" charset="0"/>
                      </a:endParaRPr>
                    </a:p>
                  </a:txBody>
                  <a:tcPr marL="105156" marR="105156">
                    <a:lnL w="12240">
                      <a:solidFill>
                        <a:srgbClr val="000000"/>
                      </a:solidFill>
                    </a:lnL>
                    <a:lnR w="12240" cap="flat" cmpd="sng" algn="ctr">
                      <a:solidFill>
                        <a:srgbClr val="000000"/>
                      </a:solidFill>
                      <a:prstDash val="solid"/>
                      <a:round/>
                      <a:headEnd type="none" w="med" len="med"/>
                      <a:tailEnd type="none" w="med" len="med"/>
                    </a:lnR>
                    <a:lnT w="12240" cap="flat" cmpd="sng" algn="ctr">
                      <a:solidFill>
                        <a:srgbClr val="000000"/>
                      </a:solidFill>
                      <a:prstDash val="solid"/>
                      <a:round/>
                      <a:headEnd type="none" w="med" len="med"/>
                      <a:tailEnd type="none" w="med" len="med"/>
                    </a:lnT>
                    <a:lnB w="12240" cap="flat" cmpd="sng" algn="ctr">
                      <a:solidFill>
                        <a:srgbClr val="000000"/>
                      </a:solidFill>
                      <a:prstDash val="solid"/>
                      <a:round/>
                      <a:headEnd type="none" w="med" len="med"/>
                      <a:tailEnd type="none" w="med" len="med"/>
                    </a:lnB>
                    <a:solidFill>
                      <a:srgbClr val="FFF2CC"/>
                    </a:solidFill>
                  </a:tcPr>
                </a:tc>
                <a:tc>
                  <a:txBody>
                    <a:bodyPr/>
                    <a:lstStyle/>
                    <a:p>
                      <a:r>
                        <a:rPr lang="fr-FR" sz="900" b="0" strike="noStrike" spc="-1" dirty="0">
                          <a:solidFill>
                            <a:srgbClr val="000000"/>
                          </a:solidFill>
                          <a:uFill>
                            <a:solidFill>
                              <a:srgbClr val="FFFFFF"/>
                            </a:solidFill>
                          </a:uFill>
                          <a:latin typeface="+mn-lt"/>
                        </a:rPr>
                        <a:t>L’engagement des élèves au sein des activités est guidé par le choix des menus.  De plus l’enrichissement des connaissances sur soi, des règles de sécurité...permettent aux élèves de prendre des informations sur eux- mêmes et leur pratique et de favoriser un engagement qui semble davantage lucide dans cette dernière.</a:t>
                      </a:r>
                    </a:p>
                  </a:txBody>
                  <a:tcPr marL="105120" marR="105120">
                    <a:lnL w="12240" cap="flat" cmpd="sng" algn="ctr">
                      <a:solidFill>
                        <a:srgbClr val="000000"/>
                      </a:solidFill>
                      <a:prstDash val="solid"/>
                      <a:round/>
                      <a:headEnd type="none" w="med" len="med"/>
                      <a:tailEnd type="none" w="med" len="med"/>
                    </a:lnL>
                    <a:lnR w="12240">
                      <a:solidFill>
                        <a:srgbClr val="000000"/>
                      </a:solidFill>
                    </a:lnR>
                    <a:lnT w="12240">
                      <a:solidFill>
                        <a:srgbClr val="000000"/>
                      </a:solidFill>
                    </a:lnT>
                    <a:lnB w="12240">
                      <a:solidFill>
                        <a:srgbClr val="000000"/>
                      </a:solidFill>
                    </a:lnB>
                    <a:solidFill>
                      <a:srgbClr val="FFF2CC"/>
                    </a:solidFill>
                  </a:tcPr>
                </a:tc>
                <a:tc>
                  <a:txBody>
                    <a:bodyPr/>
                    <a:lstStyle/>
                    <a:p>
                      <a:r>
                        <a:rPr lang="fr-FR" sz="900" b="0" strike="noStrike" spc="-1" dirty="0">
                          <a:solidFill>
                            <a:srgbClr val="000000"/>
                          </a:solidFill>
                          <a:uFill>
                            <a:solidFill>
                              <a:srgbClr val="FFFFFF"/>
                            </a:solidFill>
                          </a:uFill>
                          <a:latin typeface="+mn-lt"/>
                        </a:rPr>
                        <a:t>Les élèves mobilisent des connaissances et construisent des savoirs plus riches. Ils sont capables de fonctionner ensemble, en groupe classe en privilégiant les affinités.</a:t>
                      </a:r>
                    </a:p>
                    <a:p>
                      <a:r>
                        <a:rPr lang="fr-FR" sz="900" b="0" strike="noStrike" spc="-1" dirty="0">
                          <a:solidFill>
                            <a:srgbClr val="000000"/>
                          </a:solidFill>
                          <a:uFill>
                            <a:solidFill>
                              <a:srgbClr val="FFFFFF"/>
                            </a:solidFill>
                          </a:uFill>
                          <a:latin typeface="+mn-lt"/>
                        </a:rPr>
                        <a:t>Ils occupent les différents rôles sociaux et missions associées avec davantage de justesse et d’efficacité.</a:t>
                      </a:r>
                    </a:p>
                  </a:txBody>
                  <a:tcPr marL="105120" marR="105120">
                    <a:lnL w="12240">
                      <a:solidFill>
                        <a:srgbClr val="000000"/>
                      </a:solidFill>
                    </a:lnL>
                    <a:lnR w="12240">
                      <a:solidFill>
                        <a:srgbClr val="000000"/>
                      </a:solidFill>
                    </a:lnR>
                    <a:lnT w="12240">
                      <a:solidFill>
                        <a:srgbClr val="000000"/>
                      </a:solidFill>
                    </a:lnT>
                    <a:lnB w="12240">
                      <a:solidFill>
                        <a:srgbClr val="000000"/>
                      </a:solidFill>
                    </a:lnB>
                    <a:solidFill>
                      <a:srgbClr val="FFF2CC"/>
                    </a:solidFill>
                  </a:tcPr>
                </a:tc>
                <a:tc>
                  <a:txBody>
                    <a:bodyPr/>
                    <a:lstStyle/>
                    <a:p>
                      <a:r>
                        <a:rPr lang="fr-FR" sz="900" b="0" strike="noStrike" spc="-1" dirty="0">
                          <a:solidFill>
                            <a:srgbClr val="000000"/>
                          </a:solidFill>
                          <a:uFill>
                            <a:solidFill>
                              <a:srgbClr val="FFFFFF"/>
                            </a:solidFill>
                          </a:uFill>
                          <a:latin typeface="+mn-lt"/>
                        </a:rPr>
                        <a:t>Les élèves ont un bagage plus important pour analyser leur pratique, les causes de réussite et d’échec. </a:t>
                      </a:r>
                    </a:p>
                    <a:p>
                      <a:r>
                        <a:rPr lang="fr-FR" sz="900" b="0" strike="noStrike" spc="-1" dirty="0">
                          <a:solidFill>
                            <a:srgbClr val="000000"/>
                          </a:solidFill>
                          <a:uFill>
                            <a:solidFill>
                              <a:srgbClr val="FFFFFF"/>
                            </a:solidFill>
                          </a:uFill>
                          <a:latin typeface="+mn-lt"/>
                        </a:rPr>
                        <a:t>De plus, ils arrivent à rentrer dans une démarche de projet plus efficace et  volontaire. </a:t>
                      </a:r>
                    </a:p>
                  </a:txBody>
                  <a:tcPr marL="105120" marR="105120">
                    <a:lnL w="12240">
                      <a:solidFill>
                        <a:srgbClr val="000000"/>
                      </a:solidFill>
                    </a:lnL>
                    <a:lnR w="12240">
                      <a:solidFill>
                        <a:srgbClr val="000000"/>
                      </a:solidFill>
                    </a:lnR>
                    <a:lnT w="12240">
                      <a:solidFill>
                        <a:srgbClr val="000000"/>
                      </a:solidFill>
                    </a:lnT>
                    <a:lnB w="12240">
                      <a:solidFill>
                        <a:srgbClr val="000000"/>
                      </a:solidFill>
                    </a:lnB>
                    <a:solidFill>
                      <a:srgbClr val="FFF2CC"/>
                    </a:solidFill>
                  </a:tcPr>
                </a:tc>
                <a:extLst>
                  <a:ext uri="{0D108BD9-81ED-4DB2-BD59-A6C34878D82A}">
                    <a16:rowId xmlns:a16="http://schemas.microsoft.com/office/drawing/2014/main" val="10003"/>
                  </a:ext>
                </a:extLst>
              </a:tr>
              <a:tr h="1080000">
                <a:tc>
                  <a:txBody>
                    <a:bodyPr/>
                    <a:lstStyle/>
                    <a:p>
                      <a:pPr algn="ctr">
                        <a:lnSpc>
                          <a:spcPct val="100000"/>
                        </a:lnSpc>
                      </a:pPr>
                      <a:r>
                        <a:rPr lang="fr-FR" sz="1200" b="1" strike="noStrike" spc="-1" dirty="0">
                          <a:solidFill>
                            <a:srgbClr val="000000"/>
                          </a:solidFill>
                          <a:uFill>
                            <a:solidFill>
                              <a:srgbClr val="FFFFFF"/>
                            </a:solidFill>
                          </a:uFill>
                          <a:latin typeface="Calibri"/>
                        </a:rPr>
                        <a:t>Elèves à besoins particuliers</a:t>
                      </a:r>
                      <a:endParaRPr lang="fr-FR" sz="1600" b="0" strike="noStrike" spc="-1" dirty="0">
                        <a:solidFill>
                          <a:srgbClr val="000000"/>
                        </a:solidFill>
                        <a:uFill>
                          <a:solidFill>
                            <a:srgbClr val="FFFFFF"/>
                          </a:solidFill>
                        </a:uFill>
                        <a:latin typeface="Arial"/>
                      </a:endParaRPr>
                    </a:p>
                  </a:txBody>
                  <a:tcPr marL="105120" marR="105120" anchor="ctr">
                    <a:lnL w="12240">
                      <a:solidFill>
                        <a:srgbClr val="000000"/>
                      </a:solidFill>
                    </a:lnL>
                    <a:lnR w="12240" cap="flat" cmpd="sng" algn="ctr">
                      <a:solidFill>
                        <a:srgbClr val="000000"/>
                      </a:solidFill>
                      <a:prstDash val="solid"/>
                      <a:round/>
                      <a:headEnd type="none" w="med" len="med"/>
                      <a:tailEnd type="none" w="med" len="med"/>
                    </a:lnR>
                    <a:lnT w="12240">
                      <a:solidFill>
                        <a:srgbClr val="000000"/>
                      </a:solidFill>
                    </a:lnT>
                    <a:lnB w="12240">
                      <a:solidFill>
                        <a:srgbClr val="000000"/>
                      </a:solidFill>
                    </a:lnB>
                    <a:solidFill>
                      <a:srgbClr val="F0F0F0"/>
                    </a:solidFill>
                  </a:tcPr>
                </a:tc>
                <a:tc>
                  <a:txBody>
                    <a:bodyPr/>
                    <a:lstStyle/>
                    <a:p>
                      <a:pPr marL="0" algn="l" rtl="0" eaLnBrk="1" fontAlgn="t" latinLnBrk="0" hangingPunct="1">
                        <a:spcBef>
                          <a:spcPts val="0"/>
                        </a:spcBef>
                        <a:spcAft>
                          <a:spcPts val="0"/>
                        </a:spcAft>
                      </a:pPr>
                      <a:r>
                        <a:rPr lang="fr-FR" sz="1000" b="0" i="0" u="none" strike="noStrike" kern="1200" spc="-1" dirty="0">
                          <a:solidFill>
                            <a:srgbClr val="000000"/>
                          </a:solidFill>
                          <a:effectLst/>
                          <a:latin typeface="Calibri" panose="020F0502020204030204" pitchFamily="34" charset="0"/>
                          <a:cs typeface="Calibri" panose="020F0502020204030204" pitchFamily="34" charset="0"/>
                        </a:rPr>
                        <a:t>Des élèves qui révèlent des problèmes de coordination et dissociation motrices, d’endurance dans l’effort prolongé et de surcharge pondérale.</a:t>
                      </a:r>
                      <a:endParaRPr lang="fr-FR" sz="1000" b="0" i="0" u="none" strike="noStrike" dirty="0">
                        <a:effectLst/>
                        <a:latin typeface="Calibri" panose="020F0502020204030204" pitchFamily="34" charset="0"/>
                        <a:cs typeface="Calibri" panose="020F0502020204030204" pitchFamily="34" charset="0"/>
                      </a:endParaRPr>
                    </a:p>
                    <a:p>
                      <a:pPr marL="0" algn="l" rtl="0" eaLnBrk="1" fontAlgn="t" latinLnBrk="0" hangingPunct="1">
                        <a:spcBef>
                          <a:spcPts val="0"/>
                        </a:spcBef>
                        <a:spcAft>
                          <a:spcPts val="0"/>
                        </a:spcAft>
                      </a:pPr>
                      <a:r>
                        <a:rPr lang="fr-FR" sz="1000" b="0" i="0" u="none" strike="noStrike" kern="1200" spc="-1" dirty="0">
                          <a:solidFill>
                            <a:srgbClr val="000000"/>
                          </a:solidFill>
                          <a:effectLst/>
                          <a:latin typeface="Calibri" panose="020F0502020204030204" pitchFamily="34" charset="0"/>
                          <a:cs typeface="Calibri" panose="020F0502020204030204" pitchFamily="34" charset="0"/>
                        </a:rPr>
                        <a:t>Toutefois, ils s’engagent dans l’activité motrice avec la motivation de progresser.</a:t>
                      </a:r>
                      <a:endParaRPr lang="fr-FR" sz="1000" b="0" i="0" u="none" strike="noStrike" dirty="0">
                        <a:effectLst/>
                        <a:latin typeface="Calibri" panose="020F0502020204030204" pitchFamily="34" charset="0"/>
                        <a:cs typeface="Calibri" panose="020F0502020204030204" pitchFamily="34" charset="0"/>
                      </a:endParaRPr>
                    </a:p>
                  </a:txBody>
                  <a:tcPr marL="105156" marR="105156">
                    <a:lnL w="12240">
                      <a:solidFill>
                        <a:srgbClr val="000000"/>
                      </a:solidFill>
                    </a:lnL>
                    <a:lnR w="12240" cap="flat" cmpd="sng" algn="ctr">
                      <a:solidFill>
                        <a:srgbClr val="000000"/>
                      </a:solidFill>
                      <a:prstDash val="solid"/>
                      <a:round/>
                      <a:headEnd type="none" w="med" len="med"/>
                      <a:tailEnd type="none" w="med" len="med"/>
                    </a:lnR>
                    <a:lnT w="12240" cap="flat" cmpd="sng" algn="ctr">
                      <a:solidFill>
                        <a:srgbClr val="000000"/>
                      </a:solidFill>
                      <a:prstDash val="solid"/>
                      <a:round/>
                      <a:headEnd type="none" w="med" len="med"/>
                      <a:tailEnd type="none" w="med" len="med"/>
                    </a:lnT>
                    <a:lnB w="12240">
                      <a:solidFill>
                        <a:srgbClr val="000000"/>
                      </a:solidFill>
                    </a:lnB>
                    <a:solidFill>
                      <a:srgbClr val="F0F0F0"/>
                    </a:solidFill>
                  </a:tcPr>
                </a:tc>
                <a:tc>
                  <a:txBody>
                    <a:bodyPr/>
                    <a:lstStyle/>
                    <a:p>
                      <a:r>
                        <a:rPr lang="fr-FR" sz="900" b="0" strike="noStrike" spc="-1" dirty="0">
                          <a:solidFill>
                            <a:srgbClr val="000000"/>
                          </a:solidFill>
                          <a:uFill>
                            <a:solidFill>
                              <a:srgbClr val="FFFFFF"/>
                            </a:solidFill>
                          </a:uFill>
                          <a:latin typeface="+mn-lt"/>
                        </a:rPr>
                        <a:t>En fonction des besoins relatifs aux élèves ciblés, les profils varient. En général, ces derniers possèdent une connaissance sur soi assez affinée et précise sur leurs potentiels, capacités et aptitudes.</a:t>
                      </a:r>
                    </a:p>
                  </a:txBody>
                  <a:tcPr marL="105120" marR="105120">
                    <a:lnL w="12240" cap="flat" cmpd="sng" algn="ctr">
                      <a:solidFill>
                        <a:srgbClr val="000000"/>
                      </a:solidFill>
                      <a:prstDash val="solid"/>
                      <a:round/>
                      <a:headEnd type="none" w="med" len="med"/>
                      <a:tailEnd type="none" w="med" len="med"/>
                    </a:lnL>
                    <a:lnR w="12240">
                      <a:solidFill>
                        <a:srgbClr val="000000"/>
                      </a:solidFill>
                    </a:lnR>
                    <a:lnT w="12240">
                      <a:solidFill>
                        <a:srgbClr val="000000"/>
                      </a:solidFill>
                    </a:lnT>
                    <a:lnB w="12240">
                      <a:solidFill>
                        <a:srgbClr val="000000"/>
                      </a:solidFill>
                    </a:lnB>
                    <a:solidFill>
                      <a:srgbClr val="F0F0F0"/>
                    </a:solidFill>
                  </a:tcPr>
                </a:tc>
                <a:tc>
                  <a:txBody>
                    <a:bodyPr/>
                    <a:lstStyle/>
                    <a:p>
                      <a:r>
                        <a:rPr lang="fr-FR" sz="900" b="0" strike="noStrike" spc="-1" dirty="0">
                          <a:solidFill>
                            <a:srgbClr val="000000"/>
                          </a:solidFill>
                          <a:uFill>
                            <a:solidFill>
                              <a:srgbClr val="FFFFFF"/>
                            </a:solidFill>
                          </a:uFill>
                          <a:latin typeface="+mn-lt"/>
                        </a:rPr>
                        <a:t>En général les élèves sont plus concentrés et attentifs dans l’occupation et la réalisation des différents rôles sociaux.</a:t>
                      </a:r>
                    </a:p>
                    <a:p>
                      <a:r>
                        <a:rPr lang="fr-FR" sz="900" b="0" strike="noStrike" spc="-1" dirty="0">
                          <a:solidFill>
                            <a:srgbClr val="000000"/>
                          </a:solidFill>
                          <a:uFill>
                            <a:solidFill>
                              <a:srgbClr val="FFFFFF"/>
                            </a:solidFill>
                          </a:uFill>
                          <a:latin typeface="+mn-lt"/>
                        </a:rPr>
                        <a:t> </a:t>
                      </a:r>
                    </a:p>
                  </a:txBody>
                  <a:tcPr marL="105120" marR="105120">
                    <a:lnL w="12240">
                      <a:solidFill>
                        <a:srgbClr val="000000"/>
                      </a:solidFill>
                    </a:lnL>
                    <a:lnR w="12240">
                      <a:solidFill>
                        <a:srgbClr val="000000"/>
                      </a:solidFill>
                    </a:lnR>
                    <a:lnT w="12240">
                      <a:solidFill>
                        <a:srgbClr val="000000"/>
                      </a:solidFill>
                    </a:lnT>
                    <a:lnB w="12240">
                      <a:solidFill>
                        <a:srgbClr val="000000"/>
                      </a:solidFill>
                    </a:lnB>
                    <a:solidFill>
                      <a:srgbClr val="F0F0F0"/>
                    </a:solidFill>
                  </a:tcPr>
                </a:tc>
                <a:tc>
                  <a:txBody>
                    <a:bodyPr/>
                    <a:lstStyle/>
                    <a:p>
                      <a:r>
                        <a:rPr lang="fr-FR" sz="900" b="0" strike="noStrike" spc="-1" dirty="0">
                          <a:solidFill>
                            <a:srgbClr val="000000"/>
                          </a:solidFill>
                          <a:uFill>
                            <a:solidFill>
                              <a:srgbClr val="FFFFFF"/>
                            </a:solidFill>
                          </a:uFill>
                          <a:latin typeface="+mn-lt"/>
                        </a:rPr>
                        <a:t>Les élèves en fonction des besoins relevés ont une connaissance de soi plus fine.  De ce fait ils sont à même de rentrer plus aisément en projet, adapté à leur potentiel, de posséder une capacité d’analyse sur leur pratique et ses effets.</a:t>
                      </a:r>
                    </a:p>
                  </a:txBody>
                  <a:tcPr marL="105120" marR="105120">
                    <a:lnL w="12240">
                      <a:solidFill>
                        <a:srgbClr val="000000"/>
                      </a:solidFill>
                    </a:lnL>
                    <a:lnR w="12240">
                      <a:solidFill>
                        <a:srgbClr val="000000"/>
                      </a:solidFill>
                    </a:lnR>
                    <a:lnT w="12240">
                      <a:solidFill>
                        <a:srgbClr val="000000"/>
                      </a:solidFill>
                    </a:lnT>
                    <a:lnB w="12240">
                      <a:solidFill>
                        <a:srgbClr val="000000"/>
                      </a:solidFill>
                    </a:lnB>
                    <a:solidFill>
                      <a:srgbClr val="F0F0F0"/>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03870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20EA0497-4FC0-44CF-964C-573926853C2E}" type="datetime1">
              <a:rPr lang="fr-FR" smtClean="0"/>
              <a:t>01/12/2017</a:t>
            </a:fld>
            <a:endParaRPr lang="fr-FR"/>
          </a:p>
        </p:txBody>
      </p:sp>
      <p:sp>
        <p:nvSpPr>
          <p:cNvPr id="4" name="Espace réservé du pied de page 3"/>
          <p:cNvSpPr>
            <a:spLocks noGrp="1"/>
          </p:cNvSpPr>
          <p:nvPr>
            <p:ph type="ftr" sz="quarter" idx="11"/>
          </p:nvPr>
        </p:nvSpPr>
        <p:spPr/>
        <p:txBody>
          <a:bodyPr/>
          <a:lstStyle/>
          <a:p>
            <a:r>
              <a:rPr lang="fr-FR"/>
              <a:t>Inspection pédagogique régionale</a:t>
            </a:r>
          </a:p>
        </p:txBody>
      </p:sp>
      <p:sp>
        <p:nvSpPr>
          <p:cNvPr id="5" name="Espace réservé du numéro de diapositive 4"/>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91491129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Menu annexe CG">
    <p:spTree>
      <p:nvGrpSpPr>
        <p:cNvPr id="1" name=""/>
        <p:cNvGrpSpPr/>
        <p:nvPr/>
      </p:nvGrpSpPr>
      <p:grpSpPr>
        <a:xfrm>
          <a:off x="0" y="0"/>
          <a:ext cx="0" cy="0"/>
          <a:chOff x="0" y="0"/>
          <a:chExt cx="0" cy="0"/>
        </a:xfrm>
      </p:grpSpPr>
      <p:sp>
        <p:nvSpPr>
          <p:cNvPr id="13" name="ZoneTexte 12"/>
          <p:cNvSpPr txBox="1"/>
          <p:nvPr userDrawn="1"/>
        </p:nvSpPr>
        <p:spPr>
          <a:xfrm>
            <a:off x="1964987" y="272374"/>
            <a:ext cx="9844392"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Parcours de formation</a:t>
            </a: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72373" y="6346053"/>
            <a:ext cx="439366" cy="365125"/>
          </a:xfrm>
          <a:noFill/>
        </p:spPr>
        <p:txBody>
          <a:bodyPr/>
          <a:lstStyle>
            <a:lvl1pPr>
              <a:defRPr>
                <a:solidFill>
                  <a:schemeClr val="tx2"/>
                </a:solidFill>
              </a:defRPr>
            </a:lvl1pPr>
          </a:lstStyle>
          <a:p>
            <a:fld id="{29D95BAB-573C-4664-9C7F-EB8E05CD89B7}" type="slidenum">
              <a:rPr lang="fr-FR" smtClean="0"/>
              <a:pPr/>
              <a:t>‹N°›</a:t>
            </a:fld>
            <a:endParaRPr lang="fr-FR" dirty="0"/>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2" name="ZoneTexte 21"/>
          <p:cNvSpPr txBox="1"/>
          <p:nvPr userDrawn="1"/>
        </p:nvSpPr>
        <p:spPr>
          <a:xfrm>
            <a:off x="68400" y="1828044"/>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Annexes</a:t>
            </a:r>
          </a:p>
        </p:txBody>
      </p:sp>
      <p:sp>
        <p:nvSpPr>
          <p:cNvPr id="23" name="ZoneTexte 22">
            <a:hlinkClick r:id="rId2" action="ppaction://hlinksldjump" tooltip="Retour"/>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15" name="ZoneTexte 14"/>
          <p:cNvSpPr txBox="1"/>
          <p:nvPr userDrawn="1"/>
        </p:nvSpPr>
        <p:spPr>
          <a:xfrm>
            <a:off x="1964987" y="760578"/>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Planification des CMS</a:t>
            </a:r>
            <a:endParaRPr lang="fr-FR" b="0" i="0" dirty="0">
              <a:latin typeface="+mj-lt"/>
            </a:endParaRPr>
          </a:p>
        </p:txBody>
      </p:sp>
      <p:sp>
        <p:nvSpPr>
          <p:cNvPr id="20" name="Bouton d'action : Retour 19">
            <a:hlinkClick r:id="" action="ppaction://hlinkshowjump?jump=lastslideviewed" highlightClick="1"/>
          </p:cNvPr>
          <p:cNvSpPr/>
          <p:nvPr userDrawn="1"/>
        </p:nvSpPr>
        <p:spPr>
          <a:xfrm>
            <a:off x="10964207" y="409043"/>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12" name="Table 3"/>
          <p:cNvGraphicFramePr/>
          <p:nvPr userDrawn="1">
            <p:extLst>
              <p:ext uri="{D42A27DB-BD31-4B8C-83A1-F6EECF244321}">
                <p14:modId xmlns:p14="http://schemas.microsoft.com/office/powerpoint/2010/main" val="195905480"/>
              </p:ext>
            </p:extLst>
          </p:nvPr>
        </p:nvGraphicFramePr>
        <p:xfrm>
          <a:off x="1939049" y="1147129"/>
          <a:ext cx="9955442" cy="5171880"/>
        </p:xfrm>
        <a:graphic>
          <a:graphicData uri="http://schemas.openxmlformats.org/drawingml/2006/table">
            <a:tbl>
              <a:tblPr/>
              <a:tblGrid>
                <a:gridCol w="593130">
                  <a:extLst>
                    <a:ext uri="{9D8B030D-6E8A-4147-A177-3AD203B41FA5}">
                      <a16:colId xmlns:a16="http://schemas.microsoft.com/office/drawing/2014/main" val="20000"/>
                    </a:ext>
                  </a:extLst>
                </a:gridCol>
                <a:gridCol w="2340578">
                  <a:extLst>
                    <a:ext uri="{9D8B030D-6E8A-4147-A177-3AD203B41FA5}">
                      <a16:colId xmlns:a16="http://schemas.microsoft.com/office/drawing/2014/main" val="1543500719"/>
                    </a:ext>
                  </a:extLst>
                </a:gridCol>
                <a:gridCol w="2578819">
                  <a:extLst>
                    <a:ext uri="{9D8B030D-6E8A-4147-A177-3AD203B41FA5}">
                      <a16:colId xmlns:a16="http://schemas.microsoft.com/office/drawing/2014/main" val="20001"/>
                    </a:ext>
                  </a:extLst>
                </a:gridCol>
                <a:gridCol w="2256817">
                  <a:extLst>
                    <a:ext uri="{9D8B030D-6E8A-4147-A177-3AD203B41FA5}">
                      <a16:colId xmlns:a16="http://schemas.microsoft.com/office/drawing/2014/main" val="20002"/>
                    </a:ext>
                  </a:extLst>
                </a:gridCol>
                <a:gridCol w="2186098">
                  <a:extLst>
                    <a:ext uri="{9D8B030D-6E8A-4147-A177-3AD203B41FA5}">
                      <a16:colId xmlns:a16="http://schemas.microsoft.com/office/drawing/2014/main" val="20003"/>
                    </a:ext>
                  </a:extLst>
                </a:gridCol>
              </a:tblGrid>
              <a:tr h="390600">
                <a:tc>
                  <a:txBody>
                    <a:bodyPr/>
                    <a:lstStyle/>
                    <a:p>
                      <a:endParaRPr lang="fr-FR" dirty="0"/>
                    </a:p>
                  </a:txBody>
                  <a:tcPr>
                    <a:lnL w="12240">
                      <a:noFill/>
                    </a:lnL>
                    <a:lnR w="12700" cap="flat" cmpd="sng" algn="ctr">
                      <a:solidFill>
                        <a:schemeClr val="tx1"/>
                      </a:solidFill>
                      <a:prstDash val="solid"/>
                      <a:round/>
                      <a:headEnd type="none" w="med" len="med"/>
                      <a:tailEnd type="none" w="med" len="med"/>
                    </a:lnR>
                    <a:lnT w="12240">
                      <a:noFill/>
                    </a:lnT>
                    <a:lnB w="12240">
                      <a:noFill/>
                    </a:lnB>
                    <a:lnTlToBr w="12700" cmpd="sng">
                      <a:noFill/>
                      <a:prstDash val="solid"/>
                    </a:lnTlToBr>
                    <a:lnBlToTr w="12700" cmpd="sng">
                      <a:noFill/>
                      <a:prstDash val="solid"/>
                    </a:lnBlToTr>
                    <a:noFill/>
                  </a:tcPr>
                </a:tc>
                <a:tc>
                  <a:txBody>
                    <a:bodyPr/>
                    <a:lstStyle/>
                    <a:p>
                      <a:pPr algn="ctr">
                        <a:lnSpc>
                          <a:spcPct val="100000"/>
                        </a:lnSpc>
                      </a:pPr>
                      <a:r>
                        <a:rPr lang="fr-FR" sz="1400" b="1" strike="noStrike" spc="-1" dirty="0">
                          <a:solidFill>
                            <a:srgbClr val="000000"/>
                          </a:solidFill>
                          <a:uFill>
                            <a:solidFill>
                              <a:srgbClr val="FFFFFF"/>
                            </a:solidFill>
                          </a:uFill>
                          <a:latin typeface="+mn-lt"/>
                        </a:rPr>
                        <a:t>MOTRICITÉ des ÉLÈVES</a:t>
                      </a:r>
                    </a:p>
                  </a:txBody>
                  <a:tcPr anchor="ctr">
                    <a:lnL w="12700" cap="flat" cmpd="sng" algn="ctr">
                      <a:solidFill>
                        <a:schemeClr val="tx1"/>
                      </a:solidFill>
                      <a:prstDash val="solid"/>
                      <a:round/>
                      <a:headEnd type="none" w="med" len="med"/>
                      <a:tailEnd type="none" w="med" len="med"/>
                    </a:lnL>
                    <a:lnR w="12240" cap="flat" cmpd="sng" algn="ctr">
                      <a:solidFill>
                        <a:srgbClr val="000000"/>
                      </a:solidFill>
                      <a:prstDash val="solid"/>
                      <a:round/>
                      <a:headEnd type="none" w="med" len="med"/>
                      <a:tailEnd type="none" w="med" len="med"/>
                    </a:lnR>
                    <a:lnT w="12240">
                      <a:solidFill>
                        <a:srgbClr val="000000"/>
                      </a:solidFill>
                    </a:lnT>
                    <a:lnB w="12240" cap="flat" cmpd="sng" algn="ctr">
                      <a:solidFill>
                        <a:srgbClr val="000000"/>
                      </a:solidFill>
                      <a:prstDash val="solid"/>
                      <a:round/>
                      <a:headEnd type="none" w="med" len="med"/>
                      <a:tailEnd type="none" w="med" len="med"/>
                    </a:lnB>
                    <a:solidFill>
                      <a:srgbClr val="F0F0F0"/>
                    </a:solidFill>
                  </a:tcPr>
                </a:tc>
                <a:tc>
                  <a:txBody>
                    <a:bodyPr/>
                    <a:lstStyle/>
                    <a:p>
                      <a:pPr algn="ctr">
                        <a:lnSpc>
                          <a:spcPct val="100000"/>
                        </a:lnSpc>
                      </a:pPr>
                      <a:r>
                        <a:rPr lang="fr-FR" sz="1400" b="1" strike="noStrike" spc="-1" dirty="0">
                          <a:solidFill>
                            <a:srgbClr val="000000"/>
                          </a:solidFill>
                          <a:uFill>
                            <a:solidFill>
                              <a:srgbClr val="FFFFFF"/>
                            </a:solidFill>
                          </a:uFill>
                          <a:latin typeface="Calibri"/>
                        </a:rPr>
                        <a:t>CMS 1</a:t>
                      </a:r>
                      <a:endParaRPr lang="fr-FR" sz="1800" b="0" strike="noStrike" spc="-1" dirty="0">
                        <a:solidFill>
                          <a:srgbClr val="000000"/>
                        </a:solidFill>
                        <a:uFill>
                          <a:solidFill>
                            <a:srgbClr val="FFFFFF"/>
                          </a:solidFill>
                        </a:uFill>
                        <a:latin typeface="Arial"/>
                      </a:endParaRPr>
                    </a:p>
                  </a:txBody>
                  <a:tcPr anchor="ctr">
                    <a:lnL w="12240" cap="flat" cmpd="sng" algn="ctr">
                      <a:solidFill>
                        <a:srgbClr val="000000"/>
                      </a:solidFill>
                      <a:prstDash val="solid"/>
                      <a:round/>
                      <a:headEnd type="none" w="med" len="med"/>
                      <a:tailEnd type="none" w="med" len="med"/>
                    </a:lnL>
                    <a:lnR w="12240">
                      <a:solidFill>
                        <a:srgbClr val="000000"/>
                      </a:solidFill>
                    </a:lnR>
                    <a:lnT w="12240">
                      <a:solidFill>
                        <a:srgbClr val="000000"/>
                      </a:solidFill>
                    </a:lnT>
                    <a:lnB w="12240">
                      <a:solidFill>
                        <a:srgbClr val="000000"/>
                      </a:solidFill>
                    </a:lnB>
                    <a:solidFill>
                      <a:srgbClr val="F0F0F0"/>
                    </a:solidFill>
                  </a:tcPr>
                </a:tc>
                <a:tc>
                  <a:txBody>
                    <a:bodyPr/>
                    <a:lstStyle/>
                    <a:p>
                      <a:pPr algn="ctr">
                        <a:lnSpc>
                          <a:spcPct val="100000"/>
                        </a:lnSpc>
                      </a:pPr>
                      <a:r>
                        <a:rPr lang="fr-FR" sz="1400" b="1" strike="noStrike" spc="-1" dirty="0">
                          <a:solidFill>
                            <a:srgbClr val="000000"/>
                          </a:solidFill>
                          <a:uFill>
                            <a:solidFill>
                              <a:srgbClr val="FFFFFF"/>
                            </a:solidFill>
                          </a:uFill>
                          <a:latin typeface="Calibri"/>
                        </a:rPr>
                        <a:t>CMS 2</a:t>
                      </a:r>
                      <a:endParaRPr lang="fr-FR" sz="1800" b="0" strike="noStrike" spc="-1" dirty="0">
                        <a:solidFill>
                          <a:srgbClr val="000000"/>
                        </a:solidFill>
                        <a:uFill>
                          <a:solidFill>
                            <a:srgbClr val="FFFFFF"/>
                          </a:solidFill>
                        </a:uFill>
                        <a:latin typeface="Arial"/>
                      </a:endParaRPr>
                    </a:p>
                  </a:txBody>
                  <a:tcPr anchor="ctr">
                    <a:lnL w="12240">
                      <a:solidFill>
                        <a:srgbClr val="000000"/>
                      </a:solidFill>
                    </a:lnL>
                    <a:lnR w="12240">
                      <a:solidFill>
                        <a:srgbClr val="000000"/>
                      </a:solidFill>
                    </a:lnR>
                    <a:lnT w="12240">
                      <a:solidFill>
                        <a:srgbClr val="000000"/>
                      </a:solidFill>
                    </a:lnT>
                    <a:lnB w="12240">
                      <a:solidFill>
                        <a:srgbClr val="000000"/>
                      </a:solidFill>
                    </a:lnB>
                    <a:solidFill>
                      <a:srgbClr val="F0F0F0"/>
                    </a:solidFill>
                  </a:tcPr>
                </a:tc>
                <a:tc>
                  <a:txBody>
                    <a:bodyPr/>
                    <a:lstStyle/>
                    <a:p>
                      <a:pPr algn="ctr">
                        <a:lnSpc>
                          <a:spcPct val="100000"/>
                        </a:lnSpc>
                      </a:pPr>
                      <a:r>
                        <a:rPr lang="fr-FR" sz="1400" b="1" strike="noStrike" spc="-1" dirty="0">
                          <a:solidFill>
                            <a:srgbClr val="000000"/>
                          </a:solidFill>
                          <a:uFill>
                            <a:solidFill>
                              <a:srgbClr val="FFFFFF"/>
                            </a:solidFill>
                          </a:uFill>
                          <a:latin typeface="Calibri"/>
                        </a:rPr>
                        <a:t>CMS 3</a:t>
                      </a:r>
                      <a:endParaRPr lang="fr-FR" sz="1800" b="0" strike="noStrike" spc="-1" dirty="0">
                        <a:solidFill>
                          <a:srgbClr val="000000"/>
                        </a:solidFill>
                        <a:uFill>
                          <a:solidFill>
                            <a:srgbClr val="FFFFFF"/>
                          </a:solidFill>
                        </a:uFill>
                        <a:latin typeface="Arial"/>
                      </a:endParaRPr>
                    </a:p>
                  </a:txBody>
                  <a:tcPr anchor="ctr">
                    <a:lnL w="12240">
                      <a:solidFill>
                        <a:srgbClr val="000000"/>
                      </a:solidFill>
                    </a:lnL>
                    <a:lnR w="12240">
                      <a:solidFill>
                        <a:srgbClr val="000000"/>
                      </a:solidFill>
                    </a:lnR>
                    <a:lnT w="12240">
                      <a:solidFill>
                        <a:srgbClr val="000000"/>
                      </a:solidFill>
                    </a:lnT>
                    <a:lnB w="12240">
                      <a:solidFill>
                        <a:srgbClr val="000000"/>
                      </a:solidFill>
                    </a:lnB>
                    <a:solidFill>
                      <a:srgbClr val="F0F0F0"/>
                    </a:solidFill>
                  </a:tcPr>
                </a:tc>
                <a:extLst>
                  <a:ext uri="{0D108BD9-81ED-4DB2-BD59-A6C34878D82A}">
                    <a16:rowId xmlns:a16="http://schemas.microsoft.com/office/drawing/2014/main" val="10000"/>
                  </a:ext>
                </a:extLst>
              </a:tr>
              <a:tr h="756000">
                <a:tc>
                  <a:txBody>
                    <a:bodyPr/>
                    <a:lstStyle/>
                    <a:p>
                      <a:endParaRPr lang="fr-FR" dirty="0"/>
                    </a:p>
                  </a:txBody>
                  <a:tcPr>
                    <a:lnL w="12240">
                      <a:noFill/>
                    </a:lnL>
                    <a:lnR w="12700" cap="flat" cmpd="sng" algn="ctr">
                      <a:solidFill>
                        <a:schemeClr val="tx1"/>
                      </a:solidFill>
                      <a:prstDash val="solid"/>
                      <a:round/>
                      <a:headEnd type="none" w="med" len="med"/>
                      <a:tailEnd type="none" w="med" len="med"/>
                    </a:lnR>
                    <a:lnT w="12240">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100" b="0" strike="noStrike" spc="-1" dirty="0">
                          <a:solidFill>
                            <a:srgbClr val="000000"/>
                          </a:solidFill>
                          <a:uFill>
                            <a:solidFill>
                              <a:srgbClr val="FFFFFF"/>
                            </a:solidFill>
                          </a:uFill>
                          <a:latin typeface="+mn-lt"/>
                        </a:rPr>
                        <a:t>Education motrice de l’élève par la mobilisation de ses ressources physiologiques, cognitives, affectives…motrices : équilibre, tonicité, respiration, alignement segmentaire, coordination, dissociation, appuis… dans les 5 compétences propres de l’EPS</a:t>
                      </a:r>
                      <a:endParaRPr lang="fr-FR" sz="1100" dirty="0">
                        <a:solidFill>
                          <a:srgbClr val="FF0000"/>
                        </a:solidFill>
                        <a:latin typeface="+mn-lt"/>
                      </a:endParaRPr>
                    </a:p>
                  </a:txBody>
                  <a:tcPr>
                    <a:lnL w="12700" cap="flat" cmpd="sng" algn="ctr">
                      <a:solidFill>
                        <a:schemeClr val="tx1"/>
                      </a:solidFill>
                      <a:prstDash val="solid"/>
                      <a:round/>
                      <a:headEnd type="none" w="med" len="med"/>
                      <a:tailEnd type="none" w="med" len="med"/>
                    </a:lnL>
                    <a:lnR w="12240" cap="flat" cmpd="sng" algn="ctr">
                      <a:solidFill>
                        <a:srgbClr val="000000"/>
                      </a:solidFill>
                      <a:prstDash val="solid"/>
                      <a:round/>
                      <a:headEnd type="none" w="med" len="med"/>
                      <a:tailEnd type="none" w="med" len="med"/>
                    </a:lnR>
                    <a:lnT w="12240" cap="flat" cmpd="sng" algn="ctr">
                      <a:solidFill>
                        <a:srgbClr val="000000"/>
                      </a:solidFill>
                      <a:prstDash val="solid"/>
                      <a:round/>
                      <a:headEnd type="none" w="med" len="med"/>
                      <a:tailEnd type="none" w="med" len="med"/>
                    </a:lnT>
                    <a:lnB w="12240" cap="flat" cmpd="sng" algn="ctr">
                      <a:solidFill>
                        <a:srgbClr val="000000"/>
                      </a:solidFill>
                      <a:prstDash val="solid"/>
                      <a:round/>
                      <a:headEnd type="none" w="med" len="med"/>
                      <a:tailEnd type="none" w="med" len="med"/>
                    </a:lnB>
                    <a:solidFill>
                      <a:srgbClr val="E0E0E0"/>
                    </a:solidFill>
                  </a:tcPr>
                </a:tc>
                <a:tc>
                  <a:txBody>
                    <a:bodyPr/>
                    <a:lstStyle/>
                    <a:p>
                      <a:pPr>
                        <a:lnSpc>
                          <a:spcPct val="100000"/>
                        </a:lnSpc>
                      </a:pPr>
                      <a:r>
                        <a:rPr lang="fr-FR" sz="1100" b="0" strike="noStrike" spc="-1" dirty="0">
                          <a:solidFill>
                            <a:srgbClr val="000000"/>
                          </a:solidFill>
                          <a:uFill>
                            <a:solidFill>
                              <a:srgbClr val="FFFFFF"/>
                            </a:solidFill>
                          </a:uFill>
                          <a:latin typeface="Calibri"/>
                        </a:rPr>
                        <a:t>S’engager lucidement dans la pratique :</a:t>
                      </a:r>
                      <a:endParaRPr lang="fr-FR" sz="1800" b="0" strike="noStrike" spc="-1" dirty="0">
                        <a:solidFill>
                          <a:srgbClr val="000000"/>
                        </a:solidFill>
                        <a:uFill>
                          <a:solidFill>
                            <a:srgbClr val="FFFFFF"/>
                          </a:solidFill>
                        </a:uFill>
                        <a:latin typeface="Arial"/>
                      </a:endParaRPr>
                    </a:p>
                    <a:p>
                      <a:pPr>
                        <a:lnSpc>
                          <a:spcPct val="100000"/>
                        </a:lnSpc>
                      </a:pPr>
                      <a:r>
                        <a:rPr lang="fr-FR" sz="1100" b="0" strike="noStrike" spc="-1" dirty="0">
                          <a:solidFill>
                            <a:srgbClr val="000000"/>
                          </a:solidFill>
                          <a:uFill>
                            <a:solidFill>
                              <a:srgbClr val="FFFFFF"/>
                            </a:solidFill>
                          </a:uFill>
                          <a:latin typeface="Calibri"/>
                        </a:rPr>
                        <a:t>se préparer à l’effort, connaître ses limites, connaître et maîtriser les risques, se préserver des traumatismes, récupérer, apprécier les effets de l’activité physique sur soi, etc.</a:t>
                      </a:r>
                      <a:endParaRPr lang="fr-FR" sz="1800" b="0" strike="noStrike" spc="-1" dirty="0">
                        <a:solidFill>
                          <a:srgbClr val="000000"/>
                        </a:solidFill>
                        <a:uFill>
                          <a:solidFill>
                            <a:srgbClr val="FFFFFF"/>
                          </a:solidFill>
                        </a:uFill>
                        <a:latin typeface="Arial"/>
                      </a:endParaRPr>
                    </a:p>
                  </a:txBody>
                  <a:tcPr>
                    <a:lnL w="12240" cap="flat" cmpd="sng" algn="ctr">
                      <a:solidFill>
                        <a:srgbClr val="000000"/>
                      </a:solidFill>
                      <a:prstDash val="solid"/>
                      <a:round/>
                      <a:headEnd type="none" w="med" len="med"/>
                      <a:tailEnd type="none" w="med" len="med"/>
                    </a:lnL>
                    <a:lnR w="12240">
                      <a:solidFill>
                        <a:srgbClr val="000000"/>
                      </a:solidFill>
                    </a:lnR>
                    <a:lnT w="12240">
                      <a:solidFill>
                        <a:srgbClr val="000000"/>
                      </a:solidFill>
                    </a:lnT>
                    <a:lnB w="12240">
                      <a:solidFill>
                        <a:srgbClr val="000000"/>
                      </a:solidFill>
                    </a:lnB>
                    <a:solidFill>
                      <a:srgbClr val="E0E0E0"/>
                    </a:solidFill>
                  </a:tcPr>
                </a:tc>
                <a:tc>
                  <a:txBody>
                    <a:bodyPr/>
                    <a:lstStyle/>
                    <a:p>
                      <a:pPr>
                        <a:lnSpc>
                          <a:spcPct val="100000"/>
                        </a:lnSpc>
                      </a:pPr>
                      <a:r>
                        <a:rPr lang="fr-FR" sz="1100" b="0" strike="noStrike" spc="-1" dirty="0">
                          <a:solidFill>
                            <a:srgbClr val="000000"/>
                          </a:solidFill>
                          <a:uFill>
                            <a:solidFill>
                              <a:srgbClr val="FFFFFF"/>
                            </a:solidFill>
                          </a:uFill>
                          <a:latin typeface="Calibri"/>
                        </a:rPr>
                        <a:t>Respecter les règles de vie collective et assumer les différents rôles liés à l’activité :  juger, arbitrer, aider, parer, observer, apprécier, entraîner, etc.</a:t>
                      </a:r>
                      <a:endParaRPr lang="fr-FR" sz="1800" b="0" strike="noStrike" spc="-1" dirty="0">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E0E0E0"/>
                    </a:solidFill>
                  </a:tcPr>
                </a:tc>
                <a:tc>
                  <a:txBody>
                    <a:bodyPr/>
                    <a:lstStyle/>
                    <a:p>
                      <a:pPr>
                        <a:lnSpc>
                          <a:spcPct val="100000"/>
                        </a:lnSpc>
                      </a:pPr>
                      <a:r>
                        <a:rPr lang="fr-FR" sz="1100" b="0" strike="noStrike" spc="-1">
                          <a:solidFill>
                            <a:srgbClr val="000000"/>
                          </a:solidFill>
                          <a:uFill>
                            <a:solidFill>
                              <a:srgbClr val="FFFFFF"/>
                            </a:solidFill>
                          </a:uFill>
                          <a:latin typeface="Calibri"/>
                        </a:rPr>
                        <a:t>Savoir utiliser différentes démarches pour  apprendre à agir efficacement : observer,   identifier, analyser, apprécier les effets de  l’activité, évaluer la réussite et l’échec, concevoir des projets.</a:t>
                      </a:r>
                      <a:endParaRPr lang="fr-FR"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E0E0E0"/>
                    </a:solidFill>
                  </a:tcPr>
                </a:tc>
                <a:extLst>
                  <a:ext uri="{0D108BD9-81ED-4DB2-BD59-A6C34878D82A}">
                    <a16:rowId xmlns:a16="http://schemas.microsoft.com/office/drawing/2014/main" val="10001"/>
                  </a:ext>
                </a:extLst>
              </a:tr>
              <a:tr h="1080000">
                <a:tc>
                  <a:txBody>
                    <a:bodyPr/>
                    <a:lstStyle/>
                    <a:p>
                      <a:pPr algn="ctr">
                        <a:lnSpc>
                          <a:spcPct val="100000"/>
                        </a:lnSpc>
                      </a:pPr>
                      <a:r>
                        <a:rPr lang="fr-FR" sz="1400" b="1" strike="noStrike" spc="-1" dirty="0">
                          <a:solidFill>
                            <a:srgbClr val="000000"/>
                          </a:solidFill>
                          <a:uFill>
                            <a:solidFill>
                              <a:srgbClr val="FFFFFF"/>
                            </a:solidFill>
                          </a:uFill>
                          <a:latin typeface="Calibri"/>
                        </a:rPr>
                        <a:t>2</a:t>
                      </a:r>
                      <a:r>
                        <a:rPr lang="fr-FR" sz="1400" b="1" strike="noStrike" spc="-1" baseline="30000" dirty="0">
                          <a:solidFill>
                            <a:srgbClr val="000000"/>
                          </a:solidFill>
                          <a:uFill>
                            <a:solidFill>
                              <a:srgbClr val="FFFFFF"/>
                            </a:solidFill>
                          </a:uFill>
                          <a:latin typeface="Calibri"/>
                        </a:rPr>
                        <a:t>nde</a:t>
                      </a:r>
                      <a:endParaRPr lang="fr-FR" sz="1800" b="0" strike="noStrike" spc="-1" dirty="0">
                        <a:solidFill>
                          <a:srgbClr val="000000"/>
                        </a:solidFill>
                        <a:uFill>
                          <a:solidFill>
                            <a:srgbClr val="FFFFFF"/>
                          </a:solidFill>
                        </a:uFill>
                        <a:latin typeface="Arial"/>
                      </a:endParaRPr>
                    </a:p>
                  </a:txBody>
                  <a:tcPr anchor="ctr">
                    <a:lnL w="12240">
                      <a:solidFill>
                        <a:srgbClr val="000000"/>
                      </a:solidFill>
                    </a:lnL>
                    <a:lnR w="1224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240">
                      <a:solidFill>
                        <a:srgbClr val="000000"/>
                      </a:solidFill>
                    </a:lnB>
                    <a:solidFill>
                      <a:srgbClr val="DEEBF7"/>
                    </a:solidFill>
                  </a:tcPr>
                </a:tc>
                <a:tc>
                  <a:txBody>
                    <a:bodyPr/>
                    <a:lstStyle/>
                    <a:p>
                      <a:r>
                        <a:rPr lang="fr-FR" sz="900" b="0" strike="noStrike" spc="-1" dirty="0">
                          <a:solidFill>
                            <a:srgbClr val="000000"/>
                          </a:solidFill>
                          <a:uFill>
                            <a:solidFill>
                              <a:srgbClr val="FFFFFF"/>
                            </a:solidFill>
                          </a:uFill>
                          <a:latin typeface="+mn-lt"/>
                        </a:rPr>
                        <a:t>Révéler un N3 de compétence attendue dans 4 APSA représentatives de 4 CP différentes.</a:t>
                      </a:r>
                    </a:p>
                    <a:p>
                      <a:r>
                        <a:rPr lang="fr-FR" sz="900" b="0" strike="noStrike" spc="-1" dirty="0">
                          <a:solidFill>
                            <a:srgbClr val="000000"/>
                          </a:solidFill>
                          <a:uFill>
                            <a:solidFill>
                              <a:srgbClr val="FFFFFF"/>
                            </a:solidFill>
                          </a:uFill>
                          <a:latin typeface="+mn-lt"/>
                        </a:rPr>
                        <a:t>Développer ses capacités de vitesse, d’adaptation motrice à un environnement varié et incertain, de coordination motrice et construire des postures motrices sécuritaires.</a:t>
                      </a:r>
                    </a:p>
                  </a:txBody>
                  <a:tcPr>
                    <a:lnL w="12240">
                      <a:solidFill>
                        <a:srgbClr val="000000"/>
                      </a:solidFill>
                    </a:lnL>
                    <a:lnR w="12240" cap="flat" cmpd="sng" algn="ctr">
                      <a:solidFill>
                        <a:srgbClr val="000000"/>
                      </a:solidFill>
                      <a:prstDash val="solid"/>
                      <a:round/>
                      <a:headEnd type="none" w="med" len="med"/>
                      <a:tailEnd type="none" w="med" len="med"/>
                    </a:lnR>
                    <a:lnT w="12240" cap="flat" cmpd="sng" algn="ctr">
                      <a:solidFill>
                        <a:srgbClr val="000000"/>
                      </a:solidFill>
                      <a:prstDash val="solid"/>
                      <a:round/>
                      <a:headEnd type="none" w="med" len="med"/>
                      <a:tailEnd type="none" w="med" len="med"/>
                    </a:lnT>
                    <a:lnB w="12240" cap="flat" cmpd="sng" algn="ctr">
                      <a:solidFill>
                        <a:srgbClr val="000000"/>
                      </a:solidFill>
                      <a:prstDash val="solid"/>
                      <a:round/>
                      <a:headEnd type="none" w="med" len="med"/>
                      <a:tailEnd type="none" w="med" len="med"/>
                    </a:lnB>
                    <a:solidFill>
                      <a:srgbClr val="DEEBF7"/>
                    </a:solidFill>
                  </a:tcPr>
                </a:tc>
                <a:tc>
                  <a:txBody>
                    <a:bodyPr/>
                    <a:lstStyle/>
                    <a:p>
                      <a:r>
                        <a:rPr lang="fr-FR" sz="900" b="0" strike="noStrike" spc="-1" dirty="0">
                          <a:solidFill>
                            <a:srgbClr val="000000"/>
                          </a:solidFill>
                          <a:uFill>
                            <a:solidFill>
                              <a:srgbClr val="FFFFFF"/>
                            </a:solidFill>
                          </a:uFill>
                          <a:latin typeface="+mn-lt"/>
                        </a:rPr>
                        <a:t>S’échauffer avant la pratique de l’APSA.</a:t>
                      </a:r>
                    </a:p>
                    <a:p>
                      <a:r>
                        <a:rPr lang="fr-FR" sz="900" b="0" strike="noStrike" spc="-1" dirty="0">
                          <a:solidFill>
                            <a:srgbClr val="000000"/>
                          </a:solidFill>
                          <a:uFill>
                            <a:solidFill>
                              <a:srgbClr val="FFFFFF"/>
                            </a:solidFill>
                          </a:uFill>
                          <a:latin typeface="+mn-lt"/>
                        </a:rPr>
                        <a:t>Connaître les règles de sécurité liées à la pratique de l’APSA.</a:t>
                      </a:r>
                    </a:p>
                    <a:p>
                      <a:r>
                        <a:rPr lang="fr-FR" sz="900" b="0" strike="noStrike" spc="-1" dirty="0">
                          <a:solidFill>
                            <a:srgbClr val="000000"/>
                          </a:solidFill>
                          <a:uFill>
                            <a:solidFill>
                              <a:srgbClr val="FFFFFF"/>
                            </a:solidFill>
                          </a:uFill>
                          <a:latin typeface="+mn-lt"/>
                        </a:rPr>
                        <a:t>Savoir s’étirer.</a:t>
                      </a:r>
                    </a:p>
                  </a:txBody>
                  <a:tcPr>
                    <a:lnL w="12240" cap="flat" cmpd="sng" algn="ctr">
                      <a:solidFill>
                        <a:srgbClr val="000000"/>
                      </a:solidFill>
                      <a:prstDash val="solid"/>
                      <a:round/>
                      <a:headEnd type="none" w="med" len="med"/>
                      <a:tailEnd type="none" w="med" len="med"/>
                    </a:lnL>
                    <a:lnR w="12240">
                      <a:solidFill>
                        <a:srgbClr val="000000"/>
                      </a:solidFill>
                    </a:lnR>
                    <a:lnT w="12240">
                      <a:solidFill>
                        <a:srgbClr val="000000"/>
                      </a:solidFill>
                    </a:lnT>
                    <a:lnB w="12240">
                      <a:solidFill>
                        <a:srgbClr val="000000"/>
                      </a:solidFill>
                    </a:lnB>
                    <a:solidFill>
                      <a:srgbClr val="DEEBF7"/>
                    </a:solidFill>
                  </a:tcPr>
                </a:tc>
                <a:tc>
                  <a:txBody>
                    <a:bodyPr/>
                    <a:lstStyle/>
                    <a:p>
                      <a:r>
                        <a:rPr lang="fr-FR" sz="900" b="0" strike="noStrike" spc="-1" dirty="0">
                          <a:solidFill>
                            <a:srgbClr val="000000"/>
                          </a:solidFill>
                          <a:uFill>
                            <a:solidFill>
                              <a:srgbClr val="FFFFFF"/>
                            </a:solidFill>
                          </a:uFill>
                          <a:latin typeface="+mn-lt"/>
                        </a:rPr>
                        <a:t>Observer seul ou en groupe un élève  et/ou un groupe sur des critères simples.</a:t>
                      </a:r>
                    </a:p>
                    <a:p>
                      <a:r>
                        <a:rPr lang="fr-FR" sz="900" b="0" strike="noStrike" spc="-1" dirty="0">
                          <a:solidFill>
                            <a:srgbClr val="000000"/>
                          </a:solidFill>
                          <a:uFill>
                            <a:solidFill>
                              <a:srgbClr val="FFFFFF"/>
                            </a:solidFill>
                          </a:uFill>
                          <a:latin typeface="+mn-lt"/>
                        </a:rPr>
                        <a:t>Apprécier la prestation d’un élève et /ou d’un groupe à partir de critères simples.</a:t>
                      </a:r>
                    </a:p>
                    <a:p>
                      <a:r>
                        <a:rPr lang="fr-FR" sz="900" b="0" strike="noStrike" spc="-1" dirty="0">
                          <a:solidFill>
                            <a:srgbClr val="000000"/>
                          </a:solidFill>
                          <a:uFill>
                            <a:solidFill>
                              <a:srgbClr val="FFFFFF"/>
                            </a:solidFill>
                          </a:uFill>
                          <a:latin typeface="+mn-lt"/>
                        </a:rPr>
                        <a:t>Arbitrer un match seul ou à deux en se portant garant des règles essentielles de l’activité.</a:t>
                      </a:r>
                    </a:p>
                  </a:txBody>
                  <a:tcPr>
                    <a:lnL w="12240">
                      <a:solidFill>
                        <a:srgbClr val="000000"/>
                      </a:solidFill>
                    </a:lnL>
                    <a:lnR w="12240">
                      <a:solidFill>
                        <a:srgbClr val="000000"/>
                      </a:solidFill>
                    </a:lnR>
                    <a:lnT w="12240">
                      <a:solidFill>
                        <a:srgbClr val="000000"/>
                      </a:solidFill>
                    </a:lnT>
                    <a:lnB w="12240">
                      <a:solidFill>
                        <a:srgbClr val="000000"/>
                      </a:solidFill>
                    </a:lnB>
                    <a:solidFill>
                      <a:srgbClr val="DEEBF7"/>
                    </a:solidFill>
                  </a:tcPr>
                </a:tc>
                <a:tc>
                  <a:txBody>
                    <a:bodyPr/>
                    <a:lstStyle/>
                    <a:p>
                      <a:r>
                        <a:rPr lang="fr-FR" sz="900" b="0" strike="noStrike" spc="-1">
                          <a:solidFill>
                            <a:srgbClr val="000000"/>
                          </a:solidFill>
                          <a:uFill>
                            <a:solidFill>
                              <a:srgbClr val="FFFFFF"/>
                            </a:solidFill>
                          </a:uFill>
                          <a:latin typeface="+mn-lt"/>
                        </a:rPr>
                        <a:t>Concevoir seul ou en groupe un projet simple.</a:t>
                      </a:r>
                    </a:p>
                    <a:p>
                      <a:r>
                        <a:rPr lang="fr-FR" sz="900" b="0" strike="noStrike" spc="-1">
                          <a:solidFill>
                            <a:srgbClr val="000000"/>
                          </a:solidFill>
                          <a:uFill>
                            <a:solidFill>
                              <a:srgbClr val="FFFFFF"/>
                            </a:solidFill>
                          </a:uFill>
                          <a:latin typeface="+mn-lt"/>
                        </a:rPr>
                        <a:t>Verbalisation guidée.</a:t>
                      </a:r>
                    </a:p>
                    <a:p>
                      <a:r>
                        <a:rPr lang="fr-FR" sz="900" b="0" strike="noStrike" spc="-1">
                          <a:solidFill>
                            <a:srgbClr val="000000"/>
                          </a:solidFill>
                          <a:uFill>
                            <a:solidFill>
                              <a:srgbClr val="FFFFFF"/>
                            </a:solidFill>
                          </a:uFill>
                          <a:latin typeface="+mn-lt"/>
                        </a:rPr>
                        <a:t>Analyser et identifier les facteurs de la réussite seul ou par groupe.</a:t>
                      </a:r>
                    </a:p>
                  </a:txBody>
                  <a:tcPr>
                    <a:lnL w="12240">
                      <a:solidFill>
                        <a:srgbClr val="000000"/>
                      </a:solidFill>
                    </a:lnL>
                    <a:lnR w="12240">
                      <a:solidFill>
                        <a:srgbClr val="000000"/>
                      </a:solidFill>
                    </a:lnR>
                    <a:lnT w="12240">
                      <a:solidFill>
                        <a:srgbClr val="000000"/>
                      </a:solidFill>
                    </a:lnT>
                    <a:lnB w="12240">
                      <a:solidFill>
                        <a:srgbClr val="000000"/>
                      </a:solidFill>
                    </a:lnB>
                    <a:solidFill>
                      <a:srgbClr val="DEEBF7"/>
                    </a:solidFill>
                  </a:tcPr>
                </a:tc>
                <a:extLst>
                  <a:ext uri="{0D108BD9-81ED-4DB2-BD59-A6C34878D82A}">
                    <a16:rowId xmlns:a16="http://schemas.microsoft.com/office/drawing/2014/main" val="10002"/>
                  </a:ext>
                </a:extLst>
              </a:tr>
              <a:tr h="1080000">
                <a:tc>
                  <a:txBody>
                    <a:bodyPr/>
                    <a:lstStyle/>
                    <a:p>
                      <a:pPr algn="ctr">
                        <a:lnSpc>
                          <a:spcPct val="100000"/>
                        </a:lnSpc>
                      </a:pPr>
                      <a:r>
                        <a:rPr lang="fr-FR" sz="1400" b="1" strike="noStrike" spc="-1" dirty="0">
                          <a:solidFill>
                            <a:srgbClr val="000000"/>
                          </a:solidFill>
                          <a:uFill>
                            <a:solidFill>
                              <a:srgbClr val="FFFFFF"/>
                            </a:solidFill>
                          </a:uFill>
                          <a:latin typeface="Calibri"/>
                        </a:rPr>
                        <a:t>1</a:t>
                      </a:r>
                      <a:r>
                        <a:rPr lang="fr-FR" sz="1400" b="1" strike="noStrike" spc="-1" baseline="30000" dirty="0">
                          <a:solidFill>
                            <a:srgbClr val="000000"/>
                          </a:solidFill>
                          <a:uFill>
                            <a:solidFill>
                              <a:srgbClr val="FFFFFF"/>
                            </a:solidFill>
                          </a:uFill>
                          <a:latin typeface="Calibri"/>
                        </a:rPr>
                        <a:t>ère</a:t>
                      </a:r>
                      <a:endParaRPr lang="fr-FR" sz="1800" b="0" strike="noStrike" spc="-1" dirty="0">
                        <a:solidFill>
                          <a:srgbClr val="000000"/>
                        </a:solidFill>
                        <a:uFill>
                          <a:solidFill>
                            <a:srgbClr val="FFFFFF"/>
                          </a:solidFill>
                        </a:uFill>
                        <a:latin typeface="Arial"/>
                      </a:endParaRPr>
                    </a:p>
                  </a:txBody>
                  <a:tcPr anchor="ctr">
                    <a:lnL w="12240">
                      <a:solidFill>
                        <a:srgbClr val="000000"/>
                      </a:solidFill>
                    </a:lnL>
                    <a:lnR w="12240" cap="flat" cmpd="sng" algn="ctr">
                      <a:solidFill>
                        <a:srgbClr val="000000"/>
                      </a:solidFill>
                      <a:prstDash val="solid"/>
                      <a:round/>
                      <a:headEnd type="none" w="med" len="med"/>
                      <a:tailEnd type="none" w="med" len="med"/>
                    </a:lnR>
                    <a:lnT w="12240">
                      <a:solidFill>
                        <a:srgbClr val="000000"/>
                      </a:solidFill>
                    </a:lnT>
                    <a:lnB w="12240">
                      <a:solidFill>
                        <a:srgbClr val="000000"/>
                      </a:solidFill>
                    </a:lnB>
                    <a:solidFill>
                      <a:srgbClr val="FFF2CC"/>
                    </a:solidFill>
                  </a:tcPr>
                </a:tc>
                <a:tc>
                  <a:txBody>
                    <a:bodyPr/>
                    <a:lstStyle/>
                    <a:p>
                      <a:r>
                        <a:rPr lang="fr-FR" sz="900" b="0" strike="noStrike" spc="-1" dirty="0">
                          <a:solidFill>
                            <a:srgbClr val="000000"/>
                          </a:solidFill>
                          <a:uFill>
                            <a:solidFill>
                              <a:srgbClr val="FFFFFF"/>
                            </a:solidFill>
                          </a:uFill>
                          <a:latin typeface="+mn-lt"/>
                        </a:rPr>
                        <a:t>Révéler un N3 de compétence attendue dans 1 APSA représentative des 5CP.</a:t>
                      </a:r>
                    </a:p>
                    <a:p>
                      <a:r>
                        <a:rPr lang="fr-FR" sz="900" b="0" strike="noStrike" spc="-1" dirty="0">
                          <a:solidFill>
                            <a:srgbClr val="000000"/>
                          </a:solidFill>
                          <a:uFill>
                            <a:solidFill>
                              <a:srgbClr val="FFFFFF"/>
                            </a:solidFill>
                          </a:uFill>
                          <a:latin typeface="+mn-lt"/>
                        </a:rPr>
                        <a:t>Développer sa puissance aérobie et ses capacités anaérobies, le tonus et gainage musculaires et sa coordination motrice.</a:t>
                      </a:r>
                    </a:p>
                  </a:txBody>
                  <a:tcPr>
                    <a:lnL w="12240">
                      <a:solidFill>
                        <a:srgbClr val="000000"/>
                      </a:solidFill>
                    </a:lnL>
                    <a:lnR w="12240" cap="flat" cmpd="sng" algn="ctr">
                      <a:solidFill>
                        <a:srgbClr val="000000"/>
                      </a:solidFill>
                      <a:prstDash val="solid"/>
                      <a:round/>
                      <a:headEnd type="none" w="med" len="med"/>
                      <a:tailEnd type="none" w="med" len="med"/>
                    </a:lnR>
                    <a:lnT w="12240" cap="flat" cmpd="sng" algn="ctr">
                      <a:solidFill>
                        <a:srgbClr val="000000"/>
                      </a:solidFill>
                      <a:prstDash val="solid"/>
                      <a:round/>
                      <a:headEnd type="none" w="med" len="med"/>
                      <a:tailEnd type="none" w="med" len="med"/>
                    </a:lnT>
                    <a:lnB w="12240" cap="flat" cmpd="sng" algn="ctr">
                      <a:solidFill>
                        <a:srgbClr val="000000"/>
                      </a:solidFill>
                      <a:prstDash val="solid"/>
                      <a:round/>
                      <a:headEnd type="none" w="med" len="med"/>
                      <a:tailEnd type="none" w="med" len="med"/>
                    </a:lnB>
                    <a:solidFill>
                      <a:srgbClr val="FFF2CC"/>
                    </a:solidFill>
                  </a:tcPr>
                </a:tc>
                <a:tc>
                  <a:txBody>
                    <a:bodyPr/>
                    <a:lstStyle/>
                    <a:p>
                      <a:r>
                        <a:rPr lang="fr-FR" sz="900" b="0" strike="noStrike" spc="-1" dirty="0">
                          <a:solidFill>
                            <a:srgbClr val="000000"/>
                          </a:solidFill>
                          <a:uFill>
                            <a:solidFill>
                              <a:srgbClr val="FFFFFF"/>
                            </a:solidFill>
                          </a:uFill>
                          <a:latin typeface="+mn-lt"/>
                        </a:rPr>
                        <a:t>S’échauffer avant la pratique de l’APSA en respectant différents critères : durée, intensité, quantité et qualité de l’échauffement, </a:t>
                      </a:r>
                    </a:p>
                    <a:p>
                      <a:r>
                        <a:rPr lang="fr-FR" sz="900" b="0" strike="noStrike" spc="-1" dirty="0">
                          <a:solidFill>
                            <a:srgbClr val="000000"/>
                          </a:solidFill>
                          <a:uFill>
                            <a:solidFill>
                              <a:srgbClr val="FFFFFF"/>
                            </a:solidFill>
                          </a:uFill>
                          <a:latin typeface="+mn-lt"/>
                        </a:rPr>
                        <a:t>Connaître les règles de sécurité liées à la pratique de l’APSA et les risques de traumatismes éventuels .</a:t>
                      </a:r>
                    </a:p>
                    <a:p>
                      <a:r>
                        <a:rPr lang="fr-FR" sz="900" b="0" strike="noStrike" spc="-1" dirty="0">
                          <a:solidFill>
                            <a:srgbClr val="000000"/>
                          </a:solidFill>
                          <a:uFill>
                            <a:solidFill>
                              <a:srgbClr val="FFFFFF"/>
                            </a:solidFill>
                          </a:uFill>
                          <a:latin typeface="+mn-lt"/>
                        </a:rPr>
                        <a:t>Connaître les différents étirements.</a:t>
                      </a:r>
                    </a:p>
                  </a:txBody>
                  <a:tcPr>
                    <a:lnL w="12240" cap="flat" cmpd="sng" algn="ctr">
                      <a:solidFill>
                        <a:srgbClr val="000000"/>
                      </a:solidFill>
                      <a:prstDash val="solid"/>
                      <a:round/>
                      <a:headEnd type="none" w="med" len="med"/>
                      <a:tailEnd type="none" w="med" len="med"/>
                    </a:lnL>
                    <a:lnR w="12240">
                      <a:solidFill>
                        <a:srgbClr val="000000"/>
                      </a:solidFill>
                    </a:lnR>
                    <a:lnT w="12240">
                      <a:solidFill>
                        <a:srgbClr val="000000"/>
                      </a:solidFill>
                    </a:lnT>
                    <a:lnB w="12240">
                      <a:solidFill>
                        <a:srgbClr val="000000"/>
                      </a:solidFill>
                    </a:lnB>
                    <a:solidFill>
                      <a:srgbClr val="FFF2CC"/>
                    </a:solidFill>
                  </a:tcPr>
                </a:tc>
                <a:tc>
                  <a:txBody>
                    <a:bodyPr/>
                    <a:lstStyle/>
                    <a:p>
                      <a:r>
                        <a:rPr lang="fr-FR" sz="900" b="0" strike="noStrike" spc="-1" dirty="0">
                          <a:solidFill>
                            <a:srgbClr val="000000"/>
                          </a:solidFill>
                          <a:uFill>
                            <a:solidFill>
                              <a:srgbClr val="FFFFFF"/>
                            </a:solidFill>
                          </a:uFill>
                          <a:latin typeface="+mn-lt"/>
                        </a:rPr>
                        <a:t>Observer seul et aider un élève ou un groupe grâce à des critères plus précis.</a:t>
                      </a:r>
                    </a:p>
                    <a:p>
                      <a:r>
                        <a:rPr lang="fr-FR" sz="900" b="0" strike="noStrike" spc="-1" dirty="0">
                          <a:solidFill>
                            <a:srgbClr val="000000"/>
                          </a:solidFill>
                          <a:uFill>
                            <a:solidFill>
                              <a:srgbClr val="FFFFFF"/>
                            </a:solidFill>
                          </a:uFill>
                          <a:latin typeface="+mn-lt"/>
                        </a:rPr>
                        <a:t>Apprécier la prestation d’un élève et/ou d’un groupe à partir de critères plus précis.</a:t>
                      </a:r>
                    </a:p>
                    <a:p>
                      <a:r>
                        <a:rPr lang="fr-FR" sz="900" b="0" strike="noStrike" spc="-1" dirty="0">
                          <a:solidFill>
                            <a:srgbClr val="000000"/>
                          </a:solidFill>
                          <a:uFill>
                            <a:solidFill>
                              <a:srgbClr val="FFFFFF"/>
                            </a:solidFill>
                          </a:uFill>
                          <a:latin typeface="+mn-lt"/>
                        </a:rPr>
                        <a:t>Arbitrer un match seul en se portant garant des règles essentielles de l’activité.</a:t>
                      </a:r>
                    </a:p>
                  </a:txBody>
                  <a:tcPr>
                    <a:lnL w="12240">
                      <a:solidFill>
                        <a:srgbClr val="000000"/>
                      </a:solidFill>
                    </a:lnL>
                    <a:lnR w="12240">
                      <a:solidFill>
                        <a:srgbClr val="000000"/>
                      </a:solidFill>
                    </a:lnR>
                    <a:lnT w="12240">
                      <a:solidFill>
                        <a:srgbClr val="000000"/>
                      </a:solidFill>
                    </a:lnT>
                    <a:lnB w="12240">
                      <a:solidFill>
                        <a:srgbClr val="000000"/>
                      </a:solidFill>
                    </a:lnB>
                    <a:solidFill>
                      <a:srgbClr val="FFF2CC"/>
                    </a:solidFill>
                  </a:tcPr>
                </a:tc>
                <a:tc rowSpan="2">
                  <a:txBody>
                    <a:bodyPr/>
                    <a:lstStyle/>
                    <a:p>
                      <a:pPr algn="l"/>
                      <a:r>
                        <a:rPr lang="fr-FR" sz="900" b="0" strike="noStrike" spc="-1" dirty="0">
                          <a:solidFill>
                            <a:srgbClr val="000000"/>
                          </a:solidFill>
                          <a:uFill>
                            <a:solidFill>
                              <a:srgbClr val="FFFFFF"/>
                            </a:solidFill>
                          </a:uFill>
                          <a:latin typeface="+mn-lt"/>
                        </a:rPr>
                        <a:t>Concevoir et mener seul ou en groupe un projet efficace.</a:t>
                      </a:r>
                    </a:p>
                    <a:p>
                      <a:pPr algn="l"/>
                      <a:r>
                        <a:rPr lang="fr-FR" sz="900" b="0" strike="noStrike" spc="-1" dirty="0">
                          <a:solidFill>
                            <a:srgbClr val="000000"/>
                          </a:solidFill>
                          <a:uFill>
                            <a:solidFill>
                              <a:srgbClr val="FFFFFF"/>
                            </a:solidFill>
                          </a:uFill>
                          <a:latin typeface="+mn-lt"/>
                        </a:rPr>
                        <a:t>Organiser la verbalisation en binôme ou en groupe.</a:t>
                      </a:r>
                    </a:p>
                    <a:p>
                      <a:pPr algn="l"/>
                      <a:r>
                        <a:rPr lang="fr-FR" sz="900" b="0" strike="noStrike" spc="-1" dirty="0">
                          <a:solidFill>
                            <a:srgbClr val="000000"/>
                          </a:solidFill>
                          <a:uFill>
                            <a:solidFill>
                              <a:srgbClr val="FFFFFF"/>
                            </a:solidFill>
                          </a:uFill>
                          <a:latin typeface="+mn-lt"/>
                        </a:rPr>
                        <a:t>Analyser, identifier et exploiter les facteurs de la réussite seul ou en groupe.</a:t>
                      </a:r>
                    </a:p>
                  </a:txBody>
                  <a:tcPr anchor="ctr">
                    <a:lnL w="12240">
                      <a:solidFill>
                        <a:srgbClr val="000000"/>
                      </a:solidFill>
                    </a:lnL>
                    <a:lnR w="12240" cap="flat" cmpd="sng" algn="ctr">
                      <a:solidFill>
                        <a:srgbClr val="000000"/>
                      </a:solidFill>
                      <a:prstDash val="solid"/>
                      <a:round/>
                      <a:headEnd type="none" w="med" len="med"/>
                      <a:tailEnd type="none" w="med" len="med"/>
                    </a:lnR>
                    <a:lnT w="12240">
                      <a:solidFill>
                        <a:srgbClr val="000000"/>
                      </a:solidFill>
                    </a:lnT>
                    <a:lnB w="1224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3"/>
                  </a:ext>
                </a:extLst>
              </a:tr>
              <a:tr h="1080000">
                <a:tc>
                  <a:txBody>
                    <a:bodyPr/>
                    <a:lstStyle/>
                    <a:p>
                      <a:pPr algn="ctr">
                        <a:lnSpc>
                          <a:spcPct val="100000"/>
                        </a:lnSpc>
                      </a:pPr>
                      <a:r>
                        <a:rPr lang="fr-FR" sz="1400" b="1" strike="noStrike" spc="-1" dirty="0">
                          <a:solidFill>
                            <a:srgbClr val="000000"/>
                          </a:solidFill>
                          <a:uFill>
                            <a:solidFill>
                              <a:srgbClr val="FFFFFF"/>
                            </a:solidFill>
                          </a:uFill>
                          <a:latin typeface="Calibri"/>
                        </a:rPr>
                        <a:t>T</a:t>
                      </a:r>
                      <a:endParaRPr lang="fr-FR" sz="1800" b="0" strike="noStrike" spc="-1" dirty="0">
                        <a:solidFill>
                          <a:srgbClr val="000000"/>
                        </a:solidFill>
                        <a:uFill>
                          <a:solidFill>
                            <a:srgbClr val="FFFFFF"/>
                          </a:solidFill>
                        </a:uFill>
                        <a:latin typeface="Arial"/>
                      </a:endParaRPr>
                    </a:p>
                  </a:txBody>
                  <a:tcPr anchor="ctr">
                    <a:lnL w="12240">
                      <a:solidFill>
                        <a:srgbClr val="000000"/>
                      </a:solidFill>
                    </a:lnL>
                    <a:lnR w="12240" cap="flat" cmpd="sng" algn="ctr">
                      <a:solidFill>
                        <a:srgbClr val="000000"/>
                      </a:solidFill>
                      <a:prstDash val="solid"/>
                      <a:round/>
                      <a:headEnd type="none" w="med" len="med"/>
                      <a:tailEnd type="none" w="med" len="med"/>
                    </a:lnR>
                    <a:lnT w="12240">
                      <a:solidFill>
                        <a:srgbClr val="000000"/>
                      </a:solidFill>
                    </a:lnT>
                    <a:lnB w="12240">
                      <a:solidFill>
                        <a:srgbClr val="000000"/>
                      </a:solidFill>
                    </a:lnB>
                    <a:solidFill>
                      <a:srgbClr val="E7E7E7"/>
                    </a:solidFill>
                  </a:tcPr>
                </a:tc>
                <a:tc>
                  <a:txBody>
                    <a:bodyPr/>
                    <a:lstStyle/>
                    <a:p>
                      <a:r>
                        <a:rPr lang="fr-FR" sz="900" b="0" strike="noStrike" spc="-1" dirty="0">
                          <a:solidFill>
                            <a:srgbClr val="000000"/>
                          </a:solidFill>
                          <a:uFill>
                            <a:solidFill>
                              <a:srgbClr val="FFFFFF"/>
                            </a:solidFill>
                          </a:uFill>
                          <a:latin typeface="+mn-lt"/>
                        </a:rPr>
                        <a:t>Révéler un N4 de compétence attendue dans 3 APSA représentatives de 3 CP différentes.</a:t>
                      </a:r>
                    </a:p>
                    <a:p>
                      <a:r>
                        <a:rPr lang="fr-FR" sz="900" b="0" strike="noStrike" spc="-1" dirty="0">
                          <a:solidFill>
                            <a:srgbClr val="000000"/>
                          </a:solidFill>
                          <a:uFill>
                            <a:solidFill>
                              <a:srgbClr val="FFFFFF"/>
                            </a:solidFill>
                          </a:uFill>
                          <a:latin typeface="+mn-lt"/>
                        </a:rPr>
                        <a:t>Approfondir ses acquisitions motrices par le développement de ses différentes ressources pour agir de manière efficiente.</a:t>
                      </a:r>
                    </a:p>
                  </a:txBody>
                  <a:tcPr>
                    <a:lnL w="12240">
                      <a:solidFill>
                        <a:srgbClr val="000000"/>
                      </a:solidFill>
                    </a:lnL>
                    <a:lnR w="12240" cap="flat" cmpd="sng" algn="ctr">
                      <a:solidFill>
                        <a:srgbClr val="000000"/>
                      </a:solidFill>
                      <a:prstDash val="solid"/>
                      <a:round/>
                      <a:headEnd type="none" w="med" len="med"/>
                      <a:tailEnd type="none" w="med" len="med"/>
                    </a:lnR>
                    <a:lnT w="12240" cap="flat" cmpd="sng" algn="ctr">
                      <a:solidFill>
                        <a:srgbClr val="000000"/>
                      </a:solidFill>
                      <a:prstDash val="solid"/>
                      <a:round/>
                      <a:headEnd type="none" w="med" len="med"/>
                      <a:tailEnd type="none" w="med" len="med"/>
                    </a:lnT>
                    <a:lnB w="12240">
                      <a:solidFill>
                        <a:srgbClr val="000000"/>
                      </a:solidFill>
                    </a:lnB>
                    <a:solidFill>
                      <a:srgbClr val="E7E7E7"/>
                    </a:solidFill>
                  </a:tcPr>
                </a:tc>
                <a:tc>
                  <a:txBody>
                    <a:bodyPr/>
                    <a:lstStyle/>
                    <a:p>
                      <a:r>
                        <a:rPr lang="fr-FR" sz="900" b="0" strike="noStrike" spc="-1" dirty="0">
                          <a:solidFill>
                            <a:srgbClr val="000000"/>
                          </a:solidFill>
                          <a:uFill>
                            <a:solidFill>
                              <a:srgbClr val="FFFFFF"/>
                            </a:solidFill>
                          </a:uFill>
                          <a:latin typeface="+mn-lt"/>
                        </a:rPr>
                        <a:t>Prévoir et organiser un échauffement en relation avec l’APSA et ce de manière progressive.</a:t>
                      </a:r>
                    </a:p>
                    <a:p>
                      <a:r>
                        <a:rPr lang="fr-FR" sz="900" b="0" strike="noStrike" spc="-1" dirty="0">
                          <a:solidFill>
                            <a:srgbClr val="000000"/>
                          </a:solidFill>
                          <a:uFill>
                            <a:solidFill>
                              <a:srgbClr val="FFFFFF"/>
                            </a:solidFill>
                          </a:uFill>
                          <a:latin typeface="+mn-lt"/>
                        </a:rPr>
                        <a:t>Connaître les règles de sécurité liées à la pratique de l’APSA, les risques de traumatismes et de  blessures éventuels.</a:t>
                      </a:r>
                    </a:p>
                    <a:p>
                      <a:r>
                        <a:rPr lang="fr-FR" sz="900" b="0" strike="noStrike" spc="-1" dirty="0">
                          <a:solidFill>
                            <a:srgbClr val="000000"/>
                          </a:solidFill>
                          <a:uFill>
                            <a:solidFill>
                              <a:srgbClr val="FFFFFF"/>
                            </a:solidFill>
                          </a:uFill>
                          <a:latin typeface="+mn-lt"/>
                        </a:rPr>
                        <a:t>Connaître les différents étirements et réaliser ceux  en accord avec la pratique.</a:t>
                      </a:r>
                    </a:p>
                    <a:p>
                      <a:endParaRPr lang="fr-FR" sz="900" b="0" strike="noStrike" spc="-1" dirty="0">
                        <a:solidFill>
                          <a:srgbClr val="000000"/>
                        </a:solidFill>
                        <a:uFill>
                          <a:solidFill>
                            <a:srgbClr val="FFFFFF"/>
                          </a:solidFill>
                        </a:uFill>
                        <a:latin typeface="+mn-lt"/>
                      </a:endParaRPr>
                    </a:p>
                  </a:txBody>
                  <a:tcPr>
                    <a:lnL w="12240" cap="flat" cmpd="sng" algn="ctr">
                      <a:solidFill>
                        <a:srgbClr val="000000"/>
                      </a:solidFill>
                      <a:prstDash val="solid"/>
                      <a:round/>
                      <a:headEnd type="none" w="med" len="med"/>
                      <a:tailEnd type="none" w="med" len="med"/>
                    </a:lnL>
                    <a:lnR w="12240">
                      <a:solidFill>
                        <a:srgbClr val="000000"/>
                      </a:solidFill>
                    </a:lnR>
                    <a:lnT w="12240">
                      <a:solidFill>
                        <a:srgbClr val="000000"/>
                      </a:solidFill>
                    </a:lnT>
                    <a:lnB w="12240">
                      <a:solidFill>
                        <a:srgbClr val="000000"/>
                      </a:solidFill>
                    </a:lnB>
                    <a:solidFill>
                      <a:srgbClr val="E7E7E7"/>
                    </a:solidFill>
                  </a:tcPr>
                </a:tc>
                <a:tc>
                  <a:txBody>
                    <a:bodyPr/>
                    <a:lstStyle/>
                    <a:p>
                      <a:r>
                        <a:rPr lang="fr-FR" sz="900" b="0" strike="noStrike" spc="-1" dirty="0">
                          <a:solidFill>
                            <a:srgbClr val="000000"/>
                          </a:solidFill>
                          <a:uFill>
                            <a:solidFill>
                              <a:srgbClr val="FFFFFF"/>
                            </a:solidFill>
                          </a:uFill>
                          <a:latin typeface="+mn-lt"/>
                        </a:rPr>
                        <a:t>Observer, aider et coacher un élève et/ou un groupe grâce à des critères pertinents.</a:t>
                      </a:r>
                    </a:p>
                    <a:p>
                      <a:r>
                        <a:rPr lang="fr-FR" sz="900" b="0" strike="noStrike" spc="-1" dirty="0">
                          <a:solidFill>
                            <a:srgbClr val="000000"/>
                          </a:solidFill>
                          <a:uFill>
                            <a:solidFill>
                              <a:srgbClr val="FFFFFF"/>
                            </a:solidFill>
                          </a:uFill>
                          <a:latin typeface="+mn-lt"/>
                        </a:rPr>
                        <a:t>Apprécier et juger la prestation d’’un élève et/ou d’un groupe à partir de critères pertinents.</a:t>
                      </a:r>
                    </a:p>
                    <a:p>
                      <a:r>
                        <a:rPr lang="fr-FR" sz="900" b="0" strike="noStrike" spc="-1" dirty="0">
                          <a:solidFill>
                            <a:srgbClr val="000000"/>
                          </a:solidFill>
                          <a:uFill>
                            <a:solidFill>
                              <a:srgbClr val="FFFFFF"/>
                            </a:solidFill>
                          </a:uFill>
                          <a:latin typeface="+mn-lt"/>
                        </a:rPr>
                        <a:t>Arbitrer un match, utiliser la gestuelle, et se porter garant des règles de l’activité.</a:t>
                      </a:r>
                    </a:p>
                  </a:txBody>
                  <a:tcPr>
                    <a:lnL w="12240">
                      <a:solidFill>
                        <a:srgbClr val="000000"/>
                      </a:solidFill>
                    </a:lnL>
                    <a:lnR w="12240">
                      <a:solidFill>
                        <a:srgbClr val="000000"/>
                      </a:solidFill>
                    </a:lnR>
                    <a:lnT w="12240">
                      <a:solidFill>
                        <a:srgbClr val="000000"/>
                      </a:solidFill>
                    </a:lnT>
                    <a:lnB w="12240">
                      <a:solidFill>
                        <a:srgbClr val="000000"/>
                      </a:solidFill>
                    </a:lnB>
                    <a:solidFill>
                      <a:srgbClr val="E7E7E7"/>
                    </a:solidFill>
                  </a:tcPr>
                </a:tc>
                <a:tc vMerge="1">
                  <a:txBody>
                    <a:bodyPr/>
                    <a:lstStyle/>
                    <a:p>
                      <a:endParaRPr lang="fr-FR" sz="900" b="0" strike="noStrike" spc="-1" dirty="0">
                        <a:solidFill>
                          <a:srgbClr val="000000"/>
                        </a:solidFill>
                        <a:uFill>
                          <a:solidFill>
                            <a:srgbClr val="FFFFFF"/>
                          </a:solidFill>
                        </a:uFill>
                        <a:latin typeface="+mn-lt"/>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E7E7E7"/>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1581387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Menu annexe APSA">
    <p:spTree>
      <p:nvGrpSpPr>
        <p:cNvPr id="1" name=""/>
        <p:cNvGrpSpPr/>
        <p:nvPr/>
      </p:nvGrpSpPr>
      <p:grpSpPr>
        <a:xfrm>
          <a:off x="0" y="0"/>
          <a:ext cx="0" cy="0"/>
          <a:chOff x="0" y="0"/>
          <a:chExt cx="0" cy="0"/>
        </a:xfrm>
      </p:grpSpPr>
      <p:sp>
        <p:nvSpPr>
          <p:cNvPr id="13" name="ZoneTexte 12"/>
          <p:cNvSpPr txBox="1"/>
          <p:nvPr userDrawn="1"/>
        </p:nvSpPr>
        <p:spPr>
          <a:xfrm>
            <a:off x="1964987" y="272374"/>
            <a:ext cx="9844392"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Parcours de formation</a:t>
            </a: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72373" y="6346053"/>
            <a:ext cx="439366" cy="365125"/>
          </a:xfrm>
          <a:noFill/>
        </p:spPr>
        <p:txBody>
          <a:bodyPr/>
          <a:lstStyle>
            <a:lvl1pPr>
              <a:defRPr>
                <a:solidFill>
                  <a:schemeClr val="tx2"/>
                </a:solidFill>
              </a:defRPr>
            </a:lvl1pPr>
          </a:lstStyle>
          <a:p>
            <a:fld id="{29D95BAB-573C-4664-9C7F-EB8E05CD89B7}" type="slidenum">
              <a:rPr lang="fr-FR" smtClean="0"/>
              <a:pPr/>
              <a:t>‹N°›</a:t>
            </a:fld>
            <a:endParaRPr lang="fr-FR" dirty="0"/>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2" name="ZoneTexte 21"/>
          <p:cNvSpPr txBox="1"/>
          <p:nvPr userDrawn="1"/>
        </p:nvSpPr>
        <p:spPr>
          <a:xfrm>
            <a:off x="68400" y="1828044"/>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Annexes</a:t>
            </a:r>
          </a:p>
        </p:txBody>
      </p:sp>
      <p:sp>
        <p:nvSpPr>
          <p:cNvPr id="23" name="ZoneTexte 22">
            <a:hlinkClick r:id="rId2" action="ppaction://hlinksldjump" tooltip="Retour"/>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15" name="ZoneTexte 14"/>
          <p:cNvSpPr txBox="1"/>
          <p:nvPr userDrawn="1"/>
        </p:nvSpPr>
        <p:spPr>
          <a:xfrm>
            <a:off x="1964987" y="760578"/>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Planification des APSA/CP</a:t>
            </a:r>
            <a:endParaRPr lang="fr-FR" b="0" i="0" dirty="0">
              <a:latin typeface="+mj-lt"/>
            </a:endParaRPr>
          </a:p>
        </p:txBody>
      </p:sp>
      <p:sp>
        <p:nvSpPr>
          <p:cNvPr id="20" name="Bouton d'action : Retour 19">
            <a:hlinkClick r:id="" action="ppaction://hlinkshowjump?jump=lastslideviewed" highlightClick="1"/>
          </p:cNvPr>
          <p:cNvSpPr/>
          <p:nvPr userDrawn="1"/>
        </p:nvSpPr>
        <p:spPr>
          <a:xfrm>
            <a:off x="10964207" y="409043"/>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14" name="Espace réservé du contenu 5"/>
          <p:cNvGraphicFramePr>
            <a:graphicFrameLocks/>
          </p:cNvGraphicFramePr>
          <p:nvPr userDrawn="1">
            <p:extLst>
              <p:ext uri="{D42A27DB-BD31-4B8C-83A1-F6EECF244321}">
                <p14:modId xmlns:p14="http://schemas.microsoft.com/office/powerpoint/2010/main" val="2516633938"/>
              </p:ext>
            </p:extLst>
          </p:nvPr>
        </p:nvGraphicFramePr>
        <p:xfrm>
          <a:off x="1996189" y="1180233"/>
          <a:ext cx="9684000" cy="5165820"/>
        </p:xfrm>
        <a:graphic>
          <a:graphicData uri="http://schemas.openxmlformats.org/drawingml/2006/table">
            <a:tbl>
              <a:tblPr firstRow="1" bandRow="1">
                <a:tableStyleId>{F5AB1C69-6EDB-4FF4-983F-18BD219EF322}</a:tableStyleId>
              </a:tblPr>
              <a:tblGrid>
                <a:gridCol w="540000">
                  <a:extLst>
                    <a:ext uri="{9D8B030D-6E8A-4147-A177-3AD203B41FA5}">
                      <a16:colId xmlns:a16="http://schemas.microsoft.com/office/drawing/2014/main" val="1849084067"/>
                    </a:ext>
                  </a:extLst>
                </a:gridCol>
                <a:gridCol w="2448000">
                  <a:extLst>
                    <a:ext uri="{9D8B030D-6E8A-4147-A177-3AD203B41FA5}">
                      <a16:colId xmlns:a16="http://schemas.microsoft.com/office/drawing/2014/main" val="935150599"/>
                    </a:ext>
                  </a:extLst>
                </a:gridCol>
                <a:gridCol w="2448000">
                  <a:extLst>
                    <a:ext uri="{9D8B030D-6E8A-4147-A177-3AD203B41FA5}">
                      <a16:colId xmlns:a16="http://schemas.microsoft.com/office/drawing/2014/main" val="3248302967"/>
                    </a:ext>
                  </a:extLst>
                </a:gridCol>
                <a:gridCol w="900000">
                  <a:extLst>
                    <a:ext uri="{9D8B030D-6E8A-4147-A177-3AD203B41FA5}">
                      <a16:colId xmlns:a16="http://schemas.microsoft.com/office/drawing/2014/main" val="1418874494"/>
                    </a:ext>
                  </a:extLst>
                </a:gridCol>
                <a:gridCol w="2448000">
                  <a:extLst>
                    <a:ext uri="{9D8B030D-6E8A-4147-A177-3AD203B41FA5}">
                      <a16:colId xmlns:a16="http://schemas.microsoft.com/office/drawing/2014/main" val="2458659461"/>
                    </a:ext>
                  </a:extLst>
                </a:gridCol>
                <a:gridCol w="900000">
                  <a:extLst>
                    <a:ext uri="{9D8B030D-6E8A-4147-A177-3AD203B41FA5}">
                      <a16:colId xmlns:a16="http://schemas.microsoft.com/office/drawing/2014/main" val="1492332410"/>
                    </a:ext>
                  </a:extLst>
                </a:gridCol>
              </a:tblGrid>
              <a:tr h="237069">
                <a:tc rowSpan="2">
                  <a:txBody>
                    <a:bodyPr/>
                    <a:lstStyle/>
                    <a:p>
                      <a:endParaRPr lang="fr-FR" dirty="0"/>
                    </a:p>
                  </a:txBody>
                  <a:tcPr marL="97068" marR="97068">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ctr"/>
                      <a:r>
                        <a:rPr lang="fr-FR" sz="1200" dirty="0"/>
                        <a:t>Lycée</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fr-FR" dirty="0"/>
                    </a:p>
                  </a:txBody>
                  <a:tcPr/>
                </a:tc>
                <a:tc hMerge="1">
                  <a:txBody>
                    <a:bodyPr/>
                    <a:lstStyle/>
                    <a:p>
                      <a:endParaRPr lang="fr-FR"/>
                    </a:p>
                  </a:txBody>
                  <a:tcPr/>
                </a:tc>
                <a:tc hMerge="1">
                  <a:txBody>
                    <a:bodyPr/>
                    <a:lstStyle/>
                    <a:p>
                      <a:endParaRPr lang="fr-FR" dirty="0"/>
                    </a:p>
                  </a:txBody>
                  <a:tcPr/>
                </a:tc>
                <a:tc>
                  <a:txBody>
                    <a:bodyPr/>
                    <a:lstStyle/>
                    <a:p>
                      <a:pPr algn="ctr"/>
                      <a:endParaRPr lang="fr-FR" sz="12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6625109"/>
                  </a:ext>
                </a:extLst>
              </a:tr>
              <a:tr h="277195">
                <a:tc vMerge="1">
                  <a:txBody>
                    <a:bodyPr/>
                    <a:lstStyle/>
                    <a:p>
                      <a:endParaRPr lang="fr-FR"/>
                    </a:p>
                  </a:txBody>
                  <a:tcPr/>
                </a:tc>
                <a:tc>
                  <a:txBody>
                    <a:bodyPr/>
                    <a:lstStyle/>
                    <a:p>
                      <a:pPr algn="ctr"/>
                      <a:r>
                        <a:rPr lang="fr-FR" sz="1200" b="1"/>
                        <a:t>2</a:t>
                      </a:r>
                      <a:r>
                        <a:rPr lang="fr-FR" sz="1200" b="1" baseline="30000"/>
                        <a:t>nde </a:t>
                      </a:r>
                      <a:r>
                        <a:rPr lang="fr-FR" sz="1200" b="1"/>
                        <a:t>(Niveau 3)</a:t>
                      </a:r>
                      <a:endParaRPr lang="fr-FR" sz="1200" b="1" baseline="30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b="1" dirty="0"/>
                        <a:t>1</a:t>
                      </a:r>
                      <a:r>
                        <a:rPr lang="fr-FR" sz="1200" b="1" baseline="30000" dirty="0"/>
                        <a:t>ère</a:t>
                      </a:r>
                      <a:endParaRPr lang="fr-FR" sz="1200" b="1"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050" b="1" dirty="0"/>
                        <a:t>Niveau de compétence attendue</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b="1" dirty="0"/>
                        <a:t>Terminal</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050" b="1" dirty="0"/>
                        <a:t>Niveau de compétence attendue</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5606038"/>
                  </a:ext>
                </a:extLst>
              </a:tr>
              <a:tr h="288000">
                <a:tc rowSpan="3">
                  <a:txBody>
                    <a:bodyPr/>
                    <a:lstStyle/>
                    <a:p>
                      <a:pPr algn="ctr">
                        <a:lnSpc>
                          <a:spcPct val="100000"/>
                        </a:lnSpc>
                      </a:pPr>
                      <a:r>
                        <a:rPr lang="fr-FR" sz="1100" b="1" strike="noStrike" spc="-1" dirty="0">
                          <a:solidFill>
                            <a:srgbClr val="000000"/>
                          </a:solidFill>
                          <a:uFill>
                            <a:solidFill>
                              <a:srgbClr val="FFFFFF"/>
                            </a:solidFill>
                          </a:uFill>
                          <a:latin typeface="Calibri"/>
                        </a:rPr>
                        <a:t>CP 1</a:t>
                      </a:r>
                      <a:endParaRPr lang="fr-FR" sz="1100" b="0" strike="noStrike" spc="-1" dirty="0">
                        <a:solidFill>
                          <a:srgbClr val="000000"/>
                        </a:solidFill>
                        <a:uFill>
                          <a:solidFill>
                            <a:srgbClr val="FFFFFF"/>
                          </a:solidFill>
                        </a:uFill>
                        <a:latin typeface="Arial"/>
                      </a:endParaRPr>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r>
                        <a:rPr lang="fr-FR" sz="1100" dirty="0"/>
                        <a:t>DEMI-FOND</a:t>
                      </a:r>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Menu 1 : Natation</a:t>
                      </a:r>
                      <a:r>
                        <a:rPr lang="fr-FR" sz="1100" baseline="0" dirty="0"/>
                        <a:t> de vitesse</a:t>
                      </a:r>
                      <a:endParaRPr lang="fr-FR" sz="1100" dirty="0"/>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100" dirty="0"/>
                        <a:t>N3</a:t>
                      </a:r>
                    </a:p>
                  </a:txBody>
                  <a:tcPr marL="96840" marR="9684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Menu 1 : Natation de vitesse</a:t>
                      </a:r>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100" dirty="0"/>
                        <a:t>N4</a:t>
                      </a:r>
                    </a:p>
                  </a:txBody>
                  <a:tcPr marL="96840" marR="9684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6414678"/>
                  </a:ext>
                </a:extLst>
              </a:tr>
              <a:tr h="288000">
                <a:tc vMerge="1">
                  <a:txBody>
                    <a:bodyPr/>
                    <a:lstStyle/>
                    <a:p>
                      <a:endParaRPr lang="fr-FR"/>
                    </a:p>
                  </a:txBody>
                  <a:tcPr marL="96840" marR="96840"/>
                </a:tc>
                <a:tc>
                  <a:txBody>
                    <a:bodyPr/>
                    <a:lstStyle/>
                    <a:p>
                      <a:endParaRPr lang="fr-FR" sz="1100" dirty="0"/>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Menu 2 : Demi- Fond</a:t>
                      </a:r>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100" dirty="0"/>
                        <a:t>N4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Menu 2 : Demi-Fond</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t>N4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791719"/>
                  </a:ext>
                </a:extLst>
              </a:tr>
              <a:tr h="288000">
                <a:tc vMerge="1">
                  <a:txBody>
                    <a:bodyPr/>
                    <a:lstStyle/>
                    <a:p>
                      <a:endParaRPr lang="fr-FR"/>
                    </a:p>
                  </a:txBody>
                  <a:tcPr marL="96840" marR="96840"/>
                </a:tc>
                <a:tc>
                  <a:txBody>
                    <a:bodyPr/>
                    <a:lstStyle/>
                    <a:p>
                      <a:endParaRPr lang="fr-FR" sz="1100"/>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1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Menu 4 : Natation de vitesse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t>N4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2689192"/>
                  </a:ext>
                </a:extLst>
              </a:tr>
              <a:tr h="288000">
                <a:tc rowSpan="3">
                  <a:txBody>
                    <a:bodyPr/>
                    <a:lstStyle/>
                    <a:p>
                      <a:pPr algn="ctr">
                        <a:lnSpc>
                          <a:spcPct val="100000"/>
                        </a:lnSpc>
                      </a:pPr>
                      <a:r>
                        <a:rPr lang="fr-FR" sz="1100" b="1" strike="noStrike" spc="-1">
                          <a:solidFill>
                            <a:srgbClr val="000000"/>
                          </a:solidFill>
                          <a:uFill>
                            <a:solidFill>
                              <a:srgbClr val="FFFFFF"/>
                            </a:solidFill>
                          </a:uFill>
                          <a:latin typeface="Calibri"/>
                        </a:rPr>
                        <a:t>CP 2</a:t>
                      </a:r>
                      <a:endParaRPr lang="fr-FR" sz="1100" b="0" strike="noStrike" spc="-1">
                        <a:solidFill>
                          <a:srgbClr val="000000"/>
                        </a:solidFill>
                        <a:uFill>
                          <a:solidFill>
                            <a:srgbClr val="FFFFFF"/>
                          </a:solidFill>
                        </a:uFill>
                        <a:latin typeface="Arial"/>
                      </a:endParaRPr>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fr-FR" sz="1100" dirty="0"/>
                        <a:t>COURSE</a:t>
                      </a:r>
                      <a:r>
                        <a:rPr lang="fr-FR" sz="1100" baseline="0" dirty="0"/>
                        <a:t> D’ORIENTATION</a:t>
                      </a:r>
                      <a:endParaRPr lang="fr-FR" sz="1100" dirty="0"/>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Menu 1 : C.</a:t>
                      </a:r>
                      <a:r>
                        <a:rPr lang="fr-FR" sz="1100" baseline="0" dirty="0"/>
                        <a:t> O.</a:t>
                      </a:r>
                      <a:endParaRPr lang="fr-FR" sz="1100" dirty="0"/>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100" dirty="0"/>
                        <a:t>N3/4</a:t>
                      </a:r>
                    </a:p>
                  </a:txBody>
                  <a:tcPr marL="96840" marR="9684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Menu 3 : Sauvetage</a:t>
                      </a:r>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t>N4</a:t>
                      </a:r>
                    </a:p>
                  </a:txBody>
                  <a:tcPr marL="96840" marR="9684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4119841"/>
                  </a:ext>
                </a:extLst>
              </a:tr>
              <a:tr h="288000">
                <a:tc vMerge="1">
                  <a:txBody>
                    <a:bodyPr/>
                    <a:lstStyle/>
                    <a:p>
                      <a:endParaRPr lang="fr-FR"/>
                    </a:p>
                  </a:txBody>
                  <a:tcPr marL="96840" marR="96840"/>
                </a:tc>
                <a:tc>
                  <a:txBody>
                    <a:bodyPr/>
                    <a:lstStyle/>
                    <a:p>
                      <a:endParaRPr lang="fr-FR" sz="1100" dirty="0"/>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1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Menu 4 :</a:t>
                      </a:r>
                      <a:r>
                        <a:rPr lang="fr-FR" sz="1100" baseline="0" dirty="0"/>
                        <a:t> CO</a:t>
                      </a:r>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t>N4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1222407"/>
                  </a:ext>
                </a:extLst>
              </a:tr>
              <a:tr h="288000">
                <a:tc vMerge="1">
                  <a:txBody>
                    <a:bodyPr/>
                    <a:lstStyle/>
                    <a:p>
                      <a:endParaRPr lang="fr-FR"/>
                    </a:p>
                  </a:txBody>
                  <a:tcPr marL="96840" marR="96840"/>
                </a:tc>
                <a:tc>
                  <a:txBody>
                    <a:bodyPr/>
                    <a:lstStyle/>
                    <a:p>
                      <a:endParaRPr lang="fr-FR" sz="1100" dirty="0"/>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Menu 3 : Sauvetage (natation)</a:t>
                      </a:r>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100" dirty="0"/>
                        <a:t>N3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1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9780993"/>
                  </a:ext>
                </a:extLst>
              </a:tr>
              <a:tr h="288000">
                <a:tc rowSpan="3">
                  <a:txBody>
                    <a:bodyPr/>
                    <a:lstStyle/>
                    <a:p>
                      <a:pPr algn="ctr">
                        <a:lnSpc>
                          <a:spcPct val="100000"/>
                        </a:lnSpc>
                      </a:pPr>
                      <a:r>
                        <a:rPr lang="fr-FR" sz="1100" b="1" strike="noStrike" spc="-1">
                          <a:solidFill>
                            <a:srgbClr val="000000"/>
                          </a:solidFill>
                          <a:uFill>
                            <a:solidFill>
                              <a:srgbClr val="FFFFFF"/>
                            </a:solidFill>
                          </a:uFill>
                          <a:latin typeface="Calibri"/>
                        </a:rPr>
                        <a:t>CP 3</a:t>
                      </a:r>
                      <a:endParaRPr lang="fr-FR" sz="1100" b="0" strike="noStrike" spc="-1">
                        <a:solidFill>
                          <a:srgbClr val="000000"/>
                        </a:solidFill>
                        <a:uFill>
                          <a:solidFill>
                            <a:srgbClr val="FFFFFF"/>
                          </a:solidFill>
                        </a:uFill>
                        <a:latin typeface="Arial"/>
                      </a:endParaRPr>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4E686"/>
                    </a:solidFill>
                  </a:tcPr>
                </a:tc>
                <a:tc>
                  <a:txBody>
                    <a:bodyPr/>
                    <a:lstStyle/>
                    <a:p>
                      <a:endParaRPr lang="fr-FR" sz="1100" dirty="0"/>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Menu 1 : Acrosport</a:t>
                      </a:r>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100" dirty="0"/>
                        <a:t>N3</a:t>
                      </a:r>
                    </a:p>
                  </a:txBody>
                  <a:tcPr marL="96840" marR="9684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Menu 1 : Acrosport</a:t>
                      </a:r>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t>N4</a:t>
                      </a:r>
                    </a:p>
                  </a:txBody>
                  <a:tcPr marL="96840" marR="9684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3808413"/>
                  </a:ext>
                </a:extLst>
              </a:tr>
              <a:tr h="288000">
                <a:tc vMerge="1">
                  <a:txBody>
                    <a:bodyPr/>
                    <a:lstStyle/>
                    <a:p>
                      <a:endParaRPr lang="fr-FR"/>
                    </a:p>
                  </a:txBody>
                  <a:tcPr marL="96840" marR="96840"/>
                </a:tc>
                <a:tc>
                  <a:txBody>
                    <a:bodyPr/>
                    <a:lstStyle/>
                    <a:p>
                      <a:endParaRPr lang="fr-FR" sz="1100" dirty="0"/>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Menu 2 : Acrosport</a:t>
                      </a:r>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t>N3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Menu 3 : Acrosport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t>N4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8991068"/>
                  </a:ext>
                </a:extLst>
              </a:tr>
              <a:tr h="288000">
                <a:tc vMerge="1">
                  <a:txBody>
                    <a:bodyPr/>
                    <a:lstStyle/>
                    <a:p>
                      <a:endParaRPr lang="fr-FR"/>
                    </a:p>
                  </a:txBody>
                  <a:tcPr marL="96840" marR="96840"/>
                </a:tc>
                <a:tc>
                  <a:txBody>
                    <a:bodyPr/>
                    <a:lstStyle/>
                    <a:p>
                      <a:endParaRPr lang="fr-FR" sz="1100" dirty="0"/>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Menu 3 : Acrosport</a:t>
                      </a:r>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t>N3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1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9797773"/>
                  </a:ext>
                </a:extLst>
              </a:tr>
              <a:tr h="288000">
                <a:tc rowSpan="3">
                  <a:txBody>
                    <a:bodyPr/>
                    <a:lstStyle/>
                    <a:p>
                      <a:pPr algn="ctr">
                        <a:lnSpc>
                          <a:spcPct val="100000"/>
                        </a:lnSpc>
                      </a:pPr>
                      <a:r>
                        <a:rPr lang="fr-FR" sz="1100" b="1" strike="noStrike" spc="-1">
                          <a:solidFill>
                            <a:srgbClr val="000000"/>
                          </a:solidFill>
                          <a:uFill>
                            <a:solidFill>
                              <a:srgbClr val="FFFFFF"/>
                            </a:solidFill>
                          </a:uFill>
                          <a:latin typeface="Calibri"/>
                        </a:rPr>
                        <a:t>CP 4</a:t>
                      </a:r>
                      <a:endParaRPr lang="fr-FR" sz="1100" b="0" strike="noStrike" spc="-1">
                        <a:solidFill>
                          <a:srgbClr val="000000"/>
                        </a:solidFill>
                        <a:uFill>
                          <a:solidFill>
                            <a:srgbClr val="FFFFFF"/>
                          </a:solidFill>
                        </a:uFill>
                        <a:latin typeface="Arial"/>
                      </a:endParaRPr>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r>
                        <a:rPr lang="fr-FR" sz="1100" dirty="0"/>
                        <a:t>BASKET-BALL</a:t>
                      </a:r>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100" dirty="0"/>
                    </a:p>
                  </a:txBody>
                  <a:tcPr marL="96840" marR="9684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Menu 2 : </a:t>
                      </a:r>
                      <a:r>
                        <a:rPr lang="fr-FR" sz="1100" baseline="0" dirty="0"/>
                        <a:t>Basket- Ball</a:t>
                      </a:r>
                      <a:endParaRPr lang="fr-FR" sz="1100" dirty="0"/>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t>N4</a:t>
                      </a:r>
                    </a:p>
                  </a:txBody>
                  <a:tcPr marL="96840" marR="9684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8814742"/>
                  </a:ext>
                </a:extLst>
              </a:tr>
              <a:tr h="288000">
                <a:tc vMerge="1">
                  <a:txBody>
                    <a:bodyPr/>
                    <a:lstStyle/>
                    <a:p>
                      <a:endParaRPr lang="fr-FR"/>
                    </a:p>
                  </a:txBody>
                  <a:tcPr marL="96840" marR="96840"/>
                </a:tc>
                <a:tc>
                  <a:txBody>
                    <a:bodyPr/>
                    <a:lstStyle/>
                    <a:p>
                      <a:endParaRPr lang="fr-FR" sz="1100" dirty="0"/>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Menu 2</a:t>
                      </a:r>
                      <a:r>
                        <a:rPr lang="fr-FR" sz="1100" baseline="0" dirty="0"/>
                        <a:t> : Basket- Ball</a:t>
                      </a:r>
                      <a:endParaRPr lang="fr-FR" sz="1100" dirty="0"/>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100" dirty="0"/>
                        <a:t>N3/4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a:t>Menu 3 : Badminton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t>N4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0902553"/>
                  </a:ext>
                </a:extLst>
              </a:tr>
              <a:tr h="288000">
                <a:tc vMerge="1">
                  <a:txBody>
                    <a:bodyPr/>
                    <a:lstStyle/>
                    <a:p>
                      <a:endParaRPr lang="fr-FR"/>
                    </a:p>
                  </a:txBody>
                  <a:tcPr marL="96840" marR="96840"/>
                </a:tc>
                <a:tc>
                  <a:txBody>
                    <a:bodyPr/>
                    <a:lstStyle/>
                    <a:p>
                      <a:endParaRPr lang="fr-FR" sz="1100" dirty="0"/>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Menu 3 : Badminton</a:t>
                      </a:r>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100" dirty="0"/>
                        <a:t>N3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1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181110"/>
                  </a:ext>
                </a:extLst>
              </a:tr>
              <a:tr h="288000">
                <a:tc rowSpan="3">
                  <a:txBody>
                    <a:bodyPr/>
                    <a:lstStyle/>
                    <a:p>
                      <a:pPr algn="ctr">
                        <a:lnSpc>
                          <a:spcPct val="100000"/>
                        </a:lnSpc>
                      </a:pPr>
                      <a:r>
                        <a:rPr lang="fr-FR" sz="1100" b="1" strike="noStrike" spc="-1">
                          <a:solidFill>
                            <a:srgbClr val="000000"/>
                          </a:solidFill>
                          <a:uFill>
                            <a:solidFill>
                              <a:srgbClr val="FFFFFF"/>
                            </a:solidFill>
                          </a:uFill>
                          <a:latin typeface="Calibri"/>
                        </a:rPr>
                        <a:t>CP 5</a:t>
                      </a:r>
                      <a:endParaRPr lang="fr-FR" sz="1100" b="0" strike="noStrike" spc="-1">
                        <a:solidFill>
                          <a:srgbClr val="000000"/>
                        </a:solidFill>
                        <a:uFill>
                          <a:solidFill>
                            <a:srgbClr val="FFFFFF"/>
                          </a:solidFill>
                        </a:uFill>
                        <a:latin typeface="Arial"/>
                      </a:endParaRPr>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3BE29"/>
                    </a:solidFill>
                  </a:tcPr>
                </a:tc>
                <a:tc>
                  <a:txBody>
                    <a:bodyPr/>
                    <a:lstStyle/>
                    <a:p>
                      <a:r>
                        <a:rPr lang="fr-FR" sz="1100" dirty="0"/>
                        <a:t>MUSCULATION</a:t>
                      </a:r>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Menu 1 : Musculation</a:t>
                      </a:r>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t>N3/4</a:t>
                      </a:r>
                    </a:p>
                  </a:txBody>
                  <a:tcPr marL="96840" marR="9684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Menu 1 : Musculation</a:t>
                      </a:r>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t>N4</a:t>
                      </a:r>
                    </a:p>
                  </a:txBody>
                  <a:tcPr marL="96840" marR="9684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344588"/>
                  </a:ext>
                </a:extLst>
              </a:tr>
              <a:tr h="288000">
                <a:tc vMerge="1">
                  <a:txBody>
                    <a:bodyPr/>
                    <a:lstStyle/>
                    <a:p>
                      <a:endParaRPr lang="fr-FR"/>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3BE29"/>
                    </a:solidFill>
                  </a:tcPr>
                </a:tc>
                <a:tc>
                  <a:txBody>
                    <a:bodyPr/>
                    <a:lstStyle/>
                    <a:p>
                      <a:endParaRPr lang="fr-FR" sz="1100" dirty="0"/>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Menu 2 : </a:t>
                      </a:r>
                      <a:r>
                        <a:rPr lang="fr-FR" sz="1100" dirty="0" err="1"/>
                        <a:t>Step</a:t>
                      </a:r>
                      <a:endParaRPr lang="fr-FR" sz="1100" dirty="0"/>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100" dirty="0"/>
                        <a:t>N3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Menu 2 :</a:t>
                      </a:r>
                      <a:r>
                        <a:rPr lang="fr-FR" sz="1100" baseline="0" dirty="0"/>
                        <a:t> </a:t>
                      </a:r>
                      <a:r>
                        <a:rPr lang="fr-FR" sz="1100" dirty="0" err="1"/>
                        <a:t>Step</a:t>
                      </a:r>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t>N4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3896902"/>
                  </a:ext>
                </a:extLst>
              </a:tr>
              <a:tr h="288000">
                <a:tc vMerge="1">
                  <a:txBody>
                    <a:bodyPr/>
                    <a:lstStyle/>
                    <a:p>
                      <a:endParaRPr lang="fr-FR"/>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3BE29"/>
                    </a:solidFill>
                  </a:tcPr>
                </a:tc>
                <a:tc>
                  <a:txBody>
                    <a:bodyPr/>
                    <a:lstStyle/>
                    <a:p>
                      <a:endParaRPr lang="fr-FR" sz="1100" dirty="0"/>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Menu 3 : </a:t>
                      </a:r>
                      <a:r>
                        <a:rPr lang="fr-FR" sz="1100"/>
                        <a:t>Course en durée</a:t>
                      </a:r>
                      <a:endParaRPr lang="fr-FR" sz="1100" dirty="0"/>
                    </a:p>
                  </a:txBody>
                  <a:tcPr marL="96840" marR="968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100" dirty="0"/>
                        <a:t>N3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Menu 4 : </a:t>
                      </a:r>
                      <a:r>
                        <a:rPr lang="fr-FR" sz="1100" dirty="0" err="1"/>
                        <a:t>Step</a:t>
                      </a:r>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t>N4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008049"/>
                  </a:ext>
                </a:extLst>
              </a:tr>
            </a:tbl>
          </a:graphicData>
        </a:graphic>
      </p:graphicFrame>
    </p:spTree>
    <p:extLst>
      <p:ext uri="{BB962C8B-B14F-4D97-AF65-F5344CB8AC3E}">
        <p14:creationId xmlns:p14="http://schemas.microsoft.com/office/powerpoint/2010/main" val="428095934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Menu annexe Parcours">
    <p:spTree>
      <p:nvGrpSpPr>
        <p:cNvPr id="1" name=""/>
        <p:cNvGrpSpPr/>
        <p:nvPr/>
      </p:nvGrpSpPr>
      <p:grpSpPr>
        <a:xfrm>
          <a:off x="0" y="0"/>
          <a:ext cx="0" cy="0"/>
          <a:chOff x="0" y="0"/>
          <a:chExt cx="0" cy="0"/>
        </a:xfrm>
      </p:grpSpPr>
      <p:sp>
        <p:nvSpPr>
          <p:cNvPr id="13" name="ZoneTexte 12"/>
          <p:cNvSpPr txBox="1"/>
          <p:nvPr userDrawn="1"/>
        </p:nvSpPr>
        <p:spPr>
          <a:xfrm>
            <a:off x="1964987" y="272374"/>
            <a:ext cx="9844392"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Parcours de formation</a:t>
            </a:r>
          </a:p>
        </p:txBody>
      </p:sp>
      <p:sp>
        <p:nvSpPr>
          <p:cNvPr id="15" name="ZoneTexte 14"/>
          <p:cNvSpPr txBox="1"/>
          <p:nvPr userDrawn="1"/>
        </p:nvSpPr>
        <p:spPr>
          <a:xfrm>
            <a:off x="1964987" y="789278"/>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Contributions aux parcours éducatifs dans nos enseignements</a:t>
            </a:r>
            <a:endParaRPr lang="fr-FR" b="0" i="0" dirty="0">
              <a:latin typeface="+mj-lt"/>
            </a:endParaRP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72373" y="6346053"/>
            <a:ext cx="439366" cy="365125"/>
          </a:xfrm>
          <a:noFill/>
        </p:spPr>
        <p:txBody>
          <a:bodyPr/>
          <a:lstStyle>
            <a:lvl1pPr>
              <a:defRPr>
                <a:solidFill>
                  <a:schemeClr val="tx2"/>
                </a:solidFill>
              </a:defRPr>
            </a:lvl1pPr>
          </a:lstStyle>
          <a:p>
            <a:fld id="{29D95BAB-573C-4664-9C7F-EB8E05CD89B7}" type="slidenum">
              <a:rPr lang="fr-FR" smtClean="0"/>
              <a:pPr/>
              <a:t>‹N°›</a:t>
            </a:fld>
            <a:endParaRPr lang="fr-FR" dirty="0"/>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2" name="ZoneTexte 21"/>
          <p:cNvSpPr txBox="1"/>
          <p:nvPr userDrawn="1"/>
        </p:nvSpPr>
        <p:spPr>
          <a:xfrm>
            <a:off x="68400" y="1828044"/>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Annexes</a:t>
            </a:r>
          </a:p>
        </p:txBody>
      </p:sp>
      <p:sp>
        <p:nvSpPr>
          <p:cNvPr id="23" name="ZoneTexte 22">
            <a:hlinkClick r:id="rId2" action="ppaction://hlinksldjump" tooltip="Retour"/>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graphicFrame>
        <p:nvGraphicFramePr>
          <p:cNvPr id="12" name="Espace réservé du contenu 4"/>
          <p:cNvGraphicFramePr>
            <a:graphicFrameLocks/>
          </p:cNvGraphicFramePr>
          <p:nvPr userDrawn="1">
            <p:extLst>
              <p:ext uri="{D42A27DB-BD31-4B8C-83A1-F6EECF244321}">
                <p14:modId xmlns:p14="http://schemas.microsoft.com/office/powerpoint/2010/main" val="1971120314"/>
              </p:ext>
            </p:extLst>
          </p:nvPr>
        </p:nvGraphicFramePr>
        <p:xfrm>
          <a:off x="2036763" y="1287463"/>
          <a:ext cx="9843280" cy="5215920"/>
        </p:xfrm>
        <a:graphic>
          <a:graphicData uri="http://schemas.openxmlformats.org/drawingml/2006/table">
            <a:tbl>
              <a:tblPr firstRow="1" bandRow="1">
                <a:tableStyleId>{0505E3EF-67EA-436B-97B2-0124C06EBD24}</a:tableStyleId>
              </a:tblPr>
              <a:tblGrid>
                <a:gridCol w="871087">
                  <a:extLst>
                    <a:ext uri="{9D8B030D-6E8A-4147-A177-3AD203B41FA5}">
                      <a16:colId xmlns:a16="http://schemas.microsoft.com/office/drawing/2014/main" val="1760091078"/>
                    </a:ext>
                  </a:extLst>
                </a:gridCol>
                <a:gridCol w="609761">
                  <a:extLst>
                    <a:ext uri="{9D8B030D-6E8A-4147-A177-3AD203B41FA5}">
                      <a16:colId xmlns:a16="http://schemas.microsoft.com/office/drawing/2014/main" val="215818726"/>
                    </a:ext>
                  </a:extLst>
                </a:gridCol>
                <a:gridCol w="2090608">
                  <a:extLst>
                    <a:ext uri="{9D8B030D-6E8A-4147-A177-3AD203B41FA5}">
                      <a16:colId xmlns:a16="http://schemas.microsoft.com/office/drawing/2014/main" val="1372489060"/>
                    </a:ext>
                  </a:extLst>
                </a:gridCol>
                <a:gridCol w="2090608">
                  <a:extLst>
                    <a:ext uri="{9D8B030D-6E8A-4147-A177-3AD203B41FA5}">
                      <a16:colId xmlns:a16="http://schemas.microsoft.com/office/drawing/2014/main" val="1717619405"/>
                    </a:ext>
                  </a:extLst>
                </a:gridCol>
                <a:gridCol w="2090608">
                  <a:extLst>
                    <a:ext uri="{9D8B030D-6E8A-4147-A177-3AD203B41FA5}">
                      <a16:colId xmlns:a16="http://schemas.microsoft.com/office/drawing/2014/main" val="731413385"/>
                    </a:ext>
                  </a:extLst>
                </a:gridCol>
                <a:gridCol w="2090608">
                  <a:extLst>
                    <a:ext uri="{9D8B030D-6E8A-4147-A177-3AD203B41FA5}">
                      <a16:colId xmlns:a16="http://schemas.microsoft.com/office/drawing/2014/main" val="2995590151"/>
                    </a:ext>
                  </a:extLst>
                </a:gridCol>
              </a:tblGrid>
              <a:tr h="710119">
                <a:tc>
                  <a:txBody>
                    <a:bodyPr/>
                    <a:lstStyle/>
                    <a:p>
                      <a:endParaRPr lang="fr-FR" dirty="0"/>
                    </a:p>
                  </a:txBody>
                  <a:tcPr marL="92004" marR="9200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dirty="0"/>
                    </a:p>
                  </a:txBody>
                  <a:tcPr marL="92004" marR="9200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400" dirty="0"/>
                        <a:t>PARCOURS AVENIR</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PARCOURS</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D’ÉDUCATION ARTISTIQUE</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ET CULTURELLE</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PARCOURS CITOYEN</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PARCOURS SANTÉ</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170849"/>
                  </a:ext>
                </a:extLst>
              </a:tr>
              <a:tr h="1404000">
                <a:tc rowSpan="3">
                  <a:txBody>
                    <a:bodyPr/>
                    <a:lstStyle/>
                    <a:p>
                      <a:pPr algn="ctr"/>
                      <a:r>
                        <a:rPr lang="fr-FR" sz="1400" b="1" dirty="0"/>
                        <a:t>Lycée</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b="1" baseline="30000" dirty="0"/>
                        <a:t>2nde</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fr-FR" sz="1000" dirty="0"/>
                        <a:t>Projets individuels et/ ou collectifs simples au sein des APSA enseignées.</a:t>
                      </a:r>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fr-FR" sz="1000" dirty="0"/>
                        <a:t>Education motrice, culturelle et artistique par l’acquisition de compétences dans des activités de performance, d’affrontement et d’éducation artistique.</a:t>
                      </a:r>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fr-FR" sz="900" dirty="0"/>
                        <a:t>Respecter les partenaires, les adversaires et l’arbitre,</a:t>
                      </a:r>
                    </a:p>
                    <a:p>
                      <a:endParaRPr lang="fr-FR" sz="900" dirty="0"/>
                    </a:p>
                    <a:p>
                      <a:r>
                        <a:rPr lang="fr-FR" sz="900" dirty="0"/>
                        <a:t>Respecter les règles de fonctionnement au sein d’un groupe,</a:t>
                      </a:r>
                    </a:p>
                    <a:p>
                      <a:endParaRPr lang="fr-FR" sz="900" dirty="0"/>
                    </a:p>
                    <a:p>
                      <a:r>
                        <a:rPr lang="fr-FR" sz="900" dirty="0"/>
                        <a:t>Sortie Aviron/Pierre Percée</a:t>
                      </a:r>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fr-FR" sz="1000" dirty="0"/>
                        <a:t>Savoir s’échauffer et s’étirer.</a:t>
                      </a:r>
                    </a:p>
                    <a:p>
                      <a:endParaRPr lang="fr-FR" sz="1000" dirty="0"/>
                    </a:p>
                    <a:p>
                      <a:r>
                        <a:rPr lang="fr-FR" sz="1000" dirty="0"/>
                        <a:t>Produire et identifier sur soi des effets immédiats en visitant différents thèmes d’entraînement.</a:t>
                      </a:r>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99503256"/>
                  </a:ext>
                </a:extLst>
              </a:tr>
              <a:tr h="1404000">
                <a:tc vMerge="1">
                  <a:txBody>
                    <a:bodyPr/>
                    <a:lstStyle/>
                    <a:p>
                      <a:pPr algn="ctr"/>
                      <a:endParaRPr lang="fr-FR"/>
                    </a:p>
                  </a:txBody>
                  <a:tcPr anchor="ctr"/>
                </a:tc>
                <a:tc>
                  <a:txBody>
                    <a:bodyPr/>
                    <a:lstStyle/>
                    <a:p>
                      <a:pPr algn="ctr"/>
                      <a:r>
                        <a:rPr lang="fr-FR" sz="1400" b="1" dirty="0"/>
                        <a:t>1</a:t>
                      </a:r>
                      <a:r>
                        <a:rPr lang="fr-FR" sz="1400" b="1" baseline="30000" dirty="0"/>
                        <a:t>ère</a:t>
                      </a:r>
                      <a:endParaRPr lang="fr-FR" sz="1400" b="1" dirty="0"/>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fr-FR" sz="1000" dirty="0"/>
                        <a:t>Projets individuels et/ou  collectifs efficaces au sein des APSA enseignées.</a:t>
                      </a:r>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fr-FR" sz="1000" dirty="0"/>
                        <a:t>Education motrice et culturelle par l’acquisition d’un niveau 3 de compétence attendue dans des activités d’adaptation à un milieu incertain, d’affrontement et de développement et d’entretien de soi.</a:t>
                      </a:r>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fr-FR" sz="900" dirty="0"/>
                        <a:t>Etre capable d’arbitrer en faisant respecter des règles simples,</a:t>
                      </a:r>
                    </a:p>
                    <a:p>
                      <a:endParaRPr lang="fr-FR" sz="900" dirty="0"/>
                    </a:p>
                    <a:p>
                      <a:r>
                        <a:rPr lang="fr-FR" sz="900" dirty="0"/>
                        <a:t>Respecter les règles de fonctionnement au sein d’un groupe.</a:t>
                      </a:r>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fr-FR" sz="1000" dirty="0"/>
                        <a:t>Savoir s’échauffer et s’étirer.</a:t>
                      </a:r>
                    </a:p>
                    <a:p>
                      <a:r>
                        <a:rPr lang="fr-FR" sz="1000" dirty="0"/>
                        <a:t>Connaître les différents traumatismes et blessures liés à la pratique des APSA,</a:t>
                      </a:r>
                    </a:p>
                    <a:p>
                      <a:r>
                        <a:rPr lang="fr-FR" sz="1000" dirty="0"/>
                        <a:t>Produire et identifier sur soi des effets immédiats en lien avec un thème d’entrainement dans une activité de la CP5.</a:t>
                      </a:r>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678171558"/>
                  </a:ext>
                </a:extLst>
              </a:tr>
              <a:tr h="1404000">
                <a:tc vMerge="1">
                  <a:txBody>
                    <a:bodyPr/>
                    <a:lstStyle/>
                    <a:p>
                      <a:pPr algn="ctr"/>
                      <a:endParaRPr lang="fr-FR" dirty="0"/>
                    </a:p>
                  </a:txBody>
                  <a:tcPr anchor="ctr"/>
                </a:tc>
                <a:tc>
                  <a:txBody>
                    <a:bodyPr/>
                    <a:lstStyle/>
                    <a:p>
                      <a:pPr algn="ctr"/>
                      <a:r>
                        <a:rPr lang="fr-FR" sz="1400" b="1" dirty="0"/>
                        <a:t>Ter</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fr-FR" sz="1000" dirty="0"/>
                        <a:t>Projets individuels et/ou collectifs pertinents et efficaces au sein des APSA enseignées.</a:t>
                      </a:r>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fr-FR" sz="1000" dirty="0"/>
                        <a:t>Education motrice, culturelle et artistique par l’acquisition d’un niveau 4 de compétence attendue dans trois champs d’expériences corporelles différents.</a:t>
                      </a:r>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900" dirty="0"/>
                    </a:p>
                    <a:p>
                      <a:endParaRPr lang="fr-FR" sz="900" dirty="0"/>
                    </a:p>
                    <a:p>
                      <a:r>
                        <a:rPr lang="fr-FR" sz="900" dirty="0"/>
                        <a:t>Etre capable d’arbitrer en faisant respecter davantage de règles,</a:t>
                      </a:r>
                    </a:p>
                    <a:p>
                      <a:r>
                        <a:rPr lang="fr-FR" sz="900" dirty="0"/>
                        <a:t>Etre solidaire de ses partenaires et respectueux de son (ses) adversaire(s), Travailler en groupe dans le respect des différences,</a:t>
                      </a:r>
                    </a:p>
                    <a:p>
                      <a:r>
                        <a:rPr lang="fr-FR" sz="900" dirty="0"/>
                        <a:t>Assumer différents  rôles sociaux.</a:t>
                      </a:r>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fr-FR" sz="1000" dirty="0"/>
                        <a:t>Savoir s’échauffer et s’étirer,</a:t>
                      </a:r>
                    </a:p>
                    <a:p>
                      <a:r>
                        <a:rPr lang="fr-FR" sz="1000" dirty="0"/>
                        <a:t>Connaître les différents traumatismes et blessures liés à la pratique des APSA,</a:t>
                      </a:r>
                    </a:p>
                    <a:p>
                      <a:r>
                        <a:rPr lang="fr-FR" sz="1000" dirty="0"/>
                        <a:t>Produire et identifier sur soi des effets différés liés à un thème d’entraînement dans une activité de la CP5 (savoir s’entrainer : concevoir, réaliser et analyser)</a:t>
                      </a:r>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460643310"/>
                  </a:ext>
                </a:extLst>
              </a:tr>
            </a:tbl>
          </a:graphicData>
        </a:graphic>
      </p:graphicFrame>
      <p:sp>
        <p:nvSpPr>
          <p:cNvPr id="20" name="Bouton d'action : Retour 19">
            <a:hlinkClick r:id="" action="ppaction://hlinkshowjump?jump=lastslideviewed" highlightClick="1"/>
          </p:cNvPr>
          <p:cNvSpPr/>
          <p:nvPr userDrawn="1"/>
        </p:nvSpPr>
        <p:spPr>
          <a:xfrm>
            <a:off x="10964207" y="409043"/>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57605022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Menu annexe AS1">
    <p:spTree>
      <p:nvGrpSpPr>
        <p:cNvPr id="1" name=""/>
        <p:cNvGrpSpPr/>
        <p:nvPr/>
      </p:nvGrpSpPr>
      <p:grpSpPr>
        <a:xfrm>
          <a:off x="0" y="0"/>
          <a:ext cx="0" cy="0"/>
          <a:chOff x="0" y="0"/>
          <a:chExt cx="0" cy="0"/>
        </a:xfrm>
      </p:grpSpPr>
      <p:sp>
        <p:nvSpPr>
          <p:cNvPr id="21" name="ZoneTexte 20"/>
          <p:cNvSpPr txBox="1"/>
          <p:nvPr userDrawn="1"/>
        </p:nvSpPr>
        <p:spPr>
          <a:xfrm>
            <a:off x="1820693" y="377740"/>
            <a:ext cx="10290243"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Le projet AS dans le parcours de formation</a:t>
            </a: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72373" y="6346053"/>
            <a:ext cx="439366" cy="365125"/>
          </a:xfrm>
          <a:noFill/>
        </p:spPr>
        <p:txBody>
          <a:bodyPr/>
          <a:lstStyle>
            <a:lvl1pPr>
              <a:defRPr>
                <a:solidFill>
                  <a:schemeClr val="tx2"/>
                </a:solidFill>
              </a:defRPr>
            </a:lvl1pPr>
          </a:lstStyle>
          <a:p>
            <a:fld id="{29D95BAB-573C-4664-9C7F-EB8E05CD89B7}" type="slidenum">
              <a:rPr lang="fr-FR" smtClean="0"/>
              <a:pPr/>
              <a:t>‹N°›</a:t>
            </a:fld>
            <a:endParaRPr lang="fr-FR" dirty="0"/>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Bouton d'action : Retour 19">
            <a:hlinkClick r:id="" action="ppaction://hlinkshowjump?jump=lastslideviewed" highlightClick="1"/>
          </p:cNvPr>
          <p:cNvSpPr/>
          <p:nvPr userDrawn="1"/>
        </p:nvSpPr>
        <p:spPr>
          <a:xfrm>
            <a:off x="10964207" y="409043"/>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userDrawn="1"/>
        </p:nvSpPr>
        <p:spPr>
          <a:xfrm>
            <a:off x="68400" y="1828044"/>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Annexes</a:t>
            </a:r>
          </a:p>
        </p:txBody>
      </p:sp>
      <p:sp>
        <p:nvSpPr>
          <p:cNvPr id="23" name="ZoneTexte 22">
            <a:hlinkClick r:id="rId2" action="ppaction://hlinksldjump" tooltip="Retour"/>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graphicFrame>
        <p:nvGraphicFramePr>
          <p:cNvPr id="14" name="Espace réservé du tableau 9"/>
          <p:cNvGraphicFramePr>
            <a:graphicFrameLocks/>
          </p:cNvGraphicFramePr>
          <p:nvPr userDrawn="1">
            <p:extLst>
              <p:ext uri="{D42A27DB-BD31-4B8C-83A1-F6EECF244321}">
                <p14:modId xmlns:p14="http://schemas.microsoft.com/office/powerpoint/2010/main" val="1329243911"/>
              </p:ext>
            </p:extLst>
          </p:nvPr>
        </p:nvGraphicFramePr>
        <p:xfrm>
          <a:off x="1996189" y="1125289"/>
          <a:ext cx="9582054" cy="5440680"/>
        </p:xfrm>
        <a:graphic>
          <a:graphicData uri="http://schemas.openxmlformats.org/drawingml/2006/table">
            <a:tbl>
              <a:tblPr firstRow="1" bandRow="1">
                <a:tableStyleId>{F5AB1C69-6EDB-4FF4-983F-18BD219EF322}</a:tableStyleId>
              </a:tblPr>
              <a:tblGrid>
                <a:gridCol w="1637506">
                  <a:extLst>
                    <a:ext uri="{9D8B030D-6E8A-4147-A177-3AD203B41FA5}">
                      <a16:colId xmlns:a16="http://schemas.microsoft.com/office/drawing/2014/main" val="526625030"/>
                    </a:ext>
                  </a:extLst>
                </a:gridCol>
                <a:gridCol w="1394524">
                  <a:extLst>
                    <a:ext uri="{9D8B030D-6E8A-4147-A177-3AD203B41FA5}">
                      <a16:colId xmlns:a16="http://schemas.microsoft.com/office/drawing/2014/main" val="59381372"/>
                    </a:ext>
                  </a:extLst>
                </a:gridCol>
                <a:gridCol w="1637506">
                  <a:extLst>
                    <a:ext uri="{9D8B030D-6E8A-4147-A177-3AD203B41FA5}">
                      <a16:colId xmlns:a16="http://schemas.microsoft.com/office/drawing/2014/main" val="557231695"/>
                    </a:ext>
                  </a:extLst>
                </a:gridCol>
                <a:gridCol w="1637506">
                  <a:extLst>
                    <a:ext uri="{9D8B030D-6E8A-4147-A177-3AD203B41FA5}">
                      <a16:colId xmlns:a16="http://schemas.microsoft.com/office/drawing/2014/main" val="3293723395"/>
                    </a:ext>
                  </a:extLst>
                </a:gridCol>
                <a:gridCol w="1637506">
                  <a:extLst>
                    <a:ext uri="{9D8B030D-6E8A-4147-A177-3AD203B41FA5}">
                      <a16:colId xmlns:a16="http://schemas.microsoft.com/office/drawing/2014/main" val="331253883"/>
                    </a:ext>
                  </a:extLst>
                </a:gridCol>
                <a:gridCol w="1637506">
                  <a:extLst>
                    <a:ext uri="{9D8B030D-6E8A-4147-A177-3AD203B41FA5}">
                      <a16:colId xmlns:a16="http://schemas.microsoft.com/office/drawing/2014/main" val="545970627"/>
                    </a:ext>
                  </a:extLst>
                </a:gridCol>
              </a:tblGrid>
              <a:tr h="367261">
                <a:tc rowSpan="3">
                  <a:txBody>
                    <a:bodyPr/>
                    <a:lstStyle/>
                    <a:p>
                      <a:pPr algn="ctr"/>
                      <a:r>
                        <a:rPr lang="fr-FR" dirty="0"/>
                        <a:t>PROJET SPORT SCOLAIRE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ctr"/>
                      <a:r>
                        <a:rPr lang="fr-FR" dirty="0"/>
                        <a:t>Actions de l'AS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Accessibilité</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400" dirty="0"/>
                        <a:t>Innovation</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400" dirty="0"/>
                        <a:t>Responsabilité</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400" dirty="0"/>
                        <a:t>Évaluation des actions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23116273"/>
                  </a:ext>
                </a:extLst>
              </a:tr>
              <a:tr h="679648">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FR" sz="1000" dirty="0"/>
                        <a:t>Faire construire par les élèves de 1</a:t>
                      </a:r>
                      <a:r>
                        <a:rPr lang="fr-FR" sz="1000" baseline="30000" dirty="0"/>
                        <a:t>ère</a:t>
                      </a:r>
                      <a:r>
                        <a:rPr lang="fr-FR" sz="1000" dirty="0"/>
                        <a:t> ST2S à l’AS, un questionnaire sur le dopage (Activité Interdisciplinaire) en direction des élèves de l’AS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4E686"/>
                    </a:solidFill>
                  </a:tcPr>
                </a:tc>
                <a:tc>
                  <a:txBody>
                    <a:bodyPr/>
                    <a:lstStyle/>
                    <a:p>
                      <a:r>
                        <a:rPr lang="fr-FR" sz="1000" dirty="0"/>
                        <a:t>Engager les élèves Sauveteurs Secouristes du Travail (SST Lycée Pro) sur le cross du lycée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4E686"/>
                    </a:solidFill>
                  </a:tcPr>
                </a:tc>
                <a:tc rowSpan="2">
                  <a:txBody>
                    <a:bodyPr/>
                    <a:lstStyle/>
                    <a:p>
                      <a:pPr marL="171450" indent="-171450">
                        <a:buFontTx/>
                        <a:buChar char="-"/>
                      </a:pPr>
                      <a:r>
                        <a:rPr lang="fr-FR" sz="1000" dirty="0"/>
                        <a:t>Nombre de parutions d’articles dans le journal du lycée</a:t>
                      </a:r>
                    </a:p>
                    <a:p>
                      <a:pPr marL="171450" indent="-171450">
                        <a:buFontTx/>
                        <a:buChar char="-"/>
                      </a:pPr>
                      <a:r>
                        <a:rPr lang="fr-FR" sz="1000" dirty="0"/>
                        <a:t>Nombre d’élèves SST présents sur la compétition </a:t>
                      </a:r>
                    </a:p>
                    <a:p>
                      <a:pPr marL="171450" indent="-171450">
                        <a:buFontTx/>
                        <a:buChar char="-"/>
                      </a:pPr>
                      <a:r>
                        <a:rPr lang="fr-FR" sz="1000" dirty="0"/>
                        <a:t>Nombre d’élèves de la section Accueil Relation Clients et Usagers (ARCU) participant au CF Aérobic</a:t>
                      </a:r>
                    </a:p>
                    <a:p>
                      <a:pPr marL="171450" indent="-171450">
                        <a:buFontTx/>
                        <a:buChar char="-"/>
                      </a:pPr>
                      <a:r>
                        <a:rPr lang="fr-FR" sz="1000" dirty="0"/>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27599096"/>
                  </a:ext>
                </a:extLst>
              </a:tr>
              <a:tr h="679648">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000" dirty="0"/>
                        <a:t>Faire organiser par la section sportive des ateliers de pratique sportive durant la semaine du handicap en lien avec l’hôpital de jour</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285"/>
                    </a:solidFill>
                  </a:tcPr>
                </a:tc>
                <a:tc>
                  <a:txBody>
                    <a:bodyPr/>
                    <a:lstStyle/>
                    <a:p>
                      <a:r>
                        <a:rPr lang="fr-FR" sz="1000" dirty="0"/>
                        <a:t>Faire organiser une compétition UNSS par les élèves de seconde en direction des élèves de 3</a:t>
                      </a:r>
                      <a:r>
                        <a:rPr lang="fr-FR" sz="1000" baseline="30000" dirty="0"/>
                        <a:t>ème</a:t>
                      </a:r>
                      <a:r>
                        <a:rPr lang="fr-FR" sz="1000" dirty="0"/>
                        <a:t> </a:t>
                      </a:r>
                    </a:p>
                    <a:p>
                      <a:r>
                        <a:rPr lang="fr-FR" sz="1000" dirty="0"/>
                        <a:t>(liaison collège-lycée) en lien avec le CVL (Conseil pour la Vie Lycéenne)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28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Organiser le Championnat de France Aérobic  et assurer l’accueil des délégations par la section ARCU</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vMerge="1">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65102234"/>
                  </a:ext>
                </a:extLst>
              </a:tr>
              <a:tr h="0">
                <a:tc gridSpan="6">
                  <a:txBody>
                    <a:bodyPr/>
                    <a:lstStyle/>
                    <a:p>
                      <a:endParaRPr lang="fr-FR" sz="2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833956441"/>
                  </a:ext>
                </a:extLst>
              </a:tr>
              <a:tr h="0">
                <a:tc rowSpan="4">
                  <a:txBody>
                    <a:bodyPr/>
                    <a:lstStyle/>
                    <a:p>
                      <a:pPr algn="ctr"/>
                      <a:r>
                        <a:rPr lang="fr-FR" dirty="0"/>
                        <a:t>PARCOURS ÉDUCATIFS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100" b="1" dirty="0"/>
                        <a:t>Parcours Santé</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800" dirty="0"/>
                        <a:t>X</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4E686"/>
                    </a:solidFill>
                  </a:tcPr>
                </a:tc>
                <a:tc>
                  <a:txBody>
                    <a:bodyPr/>
                    <a:lstStyle/>
                    <a:p>
                      <a:pPr algn="ctr"/>
                      <a:r>
                        <a:rPr lang="fr-FR" sz="2800" dirty="0"/>
                        <a:t>X</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4E686"/>
                    </a:solidFill>
                  </a:tcPr>
                </a:tc>
                <a:tc>
                  <a:txBody>
                    <a:bodyPr/>
                    <a:lstStyle/>
                    <a:p>
                      <a:pPr algn="l"/>
                      <a:r>
                        <a:rPr lang="fr-FR" sz="1000" dirty="0"/>
                        <a:t>- 1ère ST2S Epreuve orale anticipée: Activité </a:t>
                      </a:r>
                      <a:r>
                        <a:rPr lang="fr-FR" sz="1000" dirty="0" err="1"/>
                        <a:t>InterDisciplinaire</a:t>
                      </a:r>
                      <a:r>
                        <a:rPr lang="fr-FR" sz="1000" dirty="0"/>
                        <a:t> (AID) (collecter des données, les traiter, vérifier, discuter les données…)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1191986"/>
                  </a:ext>
                </a:extLst>
              </a:tr>
              <a:tr h="0">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100" b="1" dirty="0"/>
                        <a:t>Parcours Education Artistique et Culturel</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93363795"/>
                  </a:ext>
                </a:extLst>
              </a:tr>
              <a:tr h="0">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100" b="1" dirty="0"/>
                        <a:t>Parcours Citoyen</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2800" dirty="0"/>
                        <a:t>X</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285"/>
                    </a:solidFill>
                  </a:tcPr>
                </a:tc>
                <a:tc>
                  <a:txBody>
                    <a:bodyPr/>
                    <a:lstStyle/>
                    <a:p>
                      <a:pPr algn="ctr"/>
                      <a:r>
                        <a:rPr lang="fr-FR" sz="2800" dirty="0"/>
                        <a:t>X</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285"/>
                    </a:solidFill>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4353450"/>
                  </a:ext>
                </a:extLst>
              </a:tr>
              <a:tr h="0">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100" b="1" dirty="0"/>
                        <a:t>Parcours Avenir</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800" dirty="0"/>
                        <a:t>X</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14271758"/>
                  </a:ext>
                </a:extLst>
              </a:tr>
            </a:tbl>
          </a:graphicData>
        </a:graphic>
      </p:graphicFrame>
      <p:sp>
        <p:nvSpPr>
          <p:cNvPr id="12" name="Flèche : courbe vers le haut 11"/>
          <p:cNvSpPr/>
          <p:nvPr userDrawn="1"/>
        </p:nvSpPr>
        <p:spPr>
          <a:xfrm rot="448166">
            <a:off x="7417487" y="4813979"/>
            <a:ext cx="3318811" cy="562309"/>
          </a:xfrm>
          <a:prstGeom prst="curvedUpArrow">
            <a:avLst>
              <a:gd name="adj1" fmla="val 28623"/>
              <a:gd name="adj2" fmla="val 88172"/>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390823244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Menu Exemples Sect Sportives">
    <p:bg>
      <p:bgPr>
        <a:solidFill>
          <a:schemeClr val="bg1"/>
        </a:solidFill>
        <a:effectLst/>
      </p:bgPr>
    </p:bg>
    <p:spTree>
      <p:nvGrpSpPr>
        <p:cNvPr id="1" name=""/>
        <p:cNvGrpSpPr/>
        <p:nvPr/>
      </p:nvGrpSpPr>
      <p:grpSpPr>
        <a:xfrm>
          <a:off x="0" y="0"/>
          <a:ext cx="0" cy="0"/>
          <a:chOff x="0" y="0"/>
          <a:chExt cx="0" cy="0"/>
        </a:xfrm>
      </p:grpSpPr>
      <p:graphicFrame>
        <p:nvGraphicFramePr>
          <p:cNvPr id="34" name="Espace réservé du contenu 5"/>
          <p:cNvGraphicFramePr>
            <a:graphicFrameLocks/>
          </p:cNvGraphicFramePr>
          <p:nvPr userDrawn="1">
            <p:extLst/>
          </p:nvPr>
        </p:nvGraphicFramePr>
        <p:xfrm>
          <a:off x="1936307" y="948805"/>
          <a:ext cx="9941568" cy="5544796"/>
        </p:xfrm>
        <a:graphic>
          <a:graphicData uri="http://schemas.openxmlformats.org/drawingml/2006/table">
            <a:tbl>
              <a:tblPr firstRow="1" bandRow="1">
                <a:tableStyleId>{0505E3EF-67EA-436B-97B2-0124C06EBD24}</a:tableStyleId>
              </a:tblPr>
              <a:tblGrid>
                <a:gridCol w="1656928">
                  <a:extLst>
                    <a:ext uri="{9D8B030D-6E8A-4147-A177-3AD203B41FA5}">
                      <a16:colId xmlns:a16="http://schemas.microsoft.com/office/drawing/2014/main" val="4182410255"/>
                    </a:ext>
                  </a:extLst>
                </a:gridCol>
                <a:gridCol w="1656928">
                  <a:extLst>
                    <a:ext uri="{9D8B030D-6E8A-4147-A177-3AD203B41FA5}">
                      <a16:colId xmlns:a16="http://schemas.microsoft.com/office/drawing/2014/main" val="2089536938"/>
                    </a:ext>
                  </a:extLst>
                </a:gridCol>
                <a:gridCol w="1656928">
                  <a:extLst>
                    <a:ext uri="{9D8B030D-6E8A-4147-A177-3AD203B41FA5}">
                      <a16:colId xmlns:a16="http://schemas.microsoft.com/office/drawing/2014/main" val="2726607891"/>
                    </a:ext>
                  </a:extLst>
                </a:gridCol>
                <a:gridCol w="1656928">
                  <a:extLst>
                    <a:ext uri="{9D8B030D-6E8A-4147-A177-3AD203B41FA5}">
                      <a16:colId xmlns:a16="http://schemas.microsoft.com/office/drawing/2014/main" val="3867186255"/>
                    </a:ext>
                  </a:extLst>
                </a:gridCol>
                <a:gridCol w="1656928">
                  <a:extLst>
                    <a:ext uri="{9D8B030D-6E8A-4147-A177-3AD203B41FA5}">
                      <a16:colId xmlns:a16="http://schemas.microsoft.com/office/drawing/2014/main" val="1653128982"/>
                    </a:ext>
                  </a:extLst>
                </a:gridCol>
                <a:gridCol w="1656928">
                  <a:extLst>
                    <a:ext uri="{9D8B030D-6E8A-4147-A177-3AD203B41FA5}">
                      <a16:colId xmlns:a16="http://schemas.microsoft.com/office/drawing/2014/main" val="1963641523"/>
                    </a:ext>
                  </a:extLst>
                </a:gridCol>
              </a:tblGrid>
              <a:tr h="504000">
                <a:tc>
                  <a:txBody>
                    <a:bodyPr/>
                    <a:lstStyle/>
                    <a:p>
                      <a:pPr algn="ctr"/>
                      <a:r>
                        <a:rPr lang="fr-FR" sz="1400" dirty="0">
                          <a:solidFill>
                            <a:schemeClr val="tx1"/>
                          </a:solidFill>
                        </a:rPr>
                        <a:t>APSA support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Niveaux</a:t>
                      </a:r>
                      <a:r>
                        <a:rPr lang="fr-FR" sz="1400" baseline="0" dirty="0">
                          <a:solidFill>
                            <a:schemeClr val="tx1"/>
                          </a:solidFill>
                        </a:rPr>
                        <a:t> de classes</a:t>
                      </a:r>
                      <a:r>
                        <a:rPr lang="fr-FR" sz="1400" dirty="0">
                          <a:solidFill>
                            <a:schemeClr val="tx1"/>
                          </a:solidFill>
                        </a:rPr>
                        <a:t> concernés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Nombre d’heures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Lieu(x) de pratique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Objectifs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Intervenant(s)/</a:t>
                      </a:r>
                      <a:br>
                        <a:rPr lang="fr-FR" sz="1400" dirty="0"/>
                      </a:br>
                      <a:r>
                        <a:rPr lang="fr-FR" sz="1400" dirty="0"/>
                        <a:t>Professeur(s) concerné(s)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9288958"/>
                  </a:ext>
                </a:extLst>
              </a:tr>
              <a:tr h="1522718">
                <a:tc>
                  <a:txBody>
                    <a:bodyPr/>
                    <a:lstStyle/>
                    <a:p>
                      <a:r>
                        <a:rPr lang="fr-FR" sz="1100" b="1" dirty="0"/>
                        <a:t>Section sportive scolaire FOOTBALL</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Elèves de la 6ème à la 3</a:t>
                      </a:r>
                      <a:r>
                        <a:rPr lang="fr-FR" sz="1100" baseline="30000" dirty="0"/>
                        <a:t>ème</a:t>
                      </a:r>
                      <a:r>
                        <a:rPr lang="fr-FR" sz="1100" dirty="0"/>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4H Hebdomadaires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Stade ou gymnase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p>
                      <a:r>
                        <a:rPr lang="fr-FR" sz="1100" dirty="0"/>
                        <a:t>*Accéder à un niveau de pratique supérieur dans l’activité support,</a:t>
                      </a:r>
                    </a:p>
                    <a:p>
                      <a:r>
                        <a:rPr lang="fr-FR" sz="1100" dirty="0"/>
                        <a:t>*Faire preuve  d’un comportement citoyen exemplaire,</a:t>
                      </a:r>
                    </a:p>
                    <a:p>
                      <a:r>
                        <a:rPr lang="fr-FR" sz="1100" dirty="0"/>
                        <a:t>*S’engager dans une formation de jeune officiel.</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Intervenant extérieur,</a:t>
                      </a:r>
                      <a:br>
                        <a:rPr lang="fr-FR" sz="1100" dirty="0"/>
                      </a:br>
                      <a:r>
                        <a:rPr lang="fr-FR" sz="1100" dirty="0"/>
                        <a:t>titulaire d’un BEES.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585310"/>
                  </a:ext>
                </a:extLst>
              </a:tr>
              <a:tr h="1522718">
                <a:tc>
                  <a:txBody>
                    <a:bodyPr/>
                    <a:lstStyle/>
                    <a:p>
                      <a:endParaRPr lang="fr-FR" sz="11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16584"/>
                  </a:ext>
                </a:extLst>
              </a:tr>
              <a:tr h="1522718">
                <a:tc>
                  <a:txBody>
                    <a:bodyPr/>
                    <a:lstStyle/>
                    <a:p>
                      <a:endParaRPr lang="fr-FR" sz="11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0201618"/>
                  </a:ext>
                </a:extLst>
              </a:tr>
            </a:tbl>
          </a:graphicData>
        </a:graphic>
      </p:graphicFrame>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31" name="ZoneTexte 30"/>
          <p:cNvSpPr txBox="1"/>
          <p:nvPr userDrawn="1"/>
        </p:nvSpPr>
        <p:spPr>
          <a:xfrm>
            <a:off x="1936307" y="272374"/>
            <a:ext cx="8777548" cy="523220"/>
          </a:xfrm>
          <a:prstGeom prst="rect">
            <a:avLst/>
          </a:prstGeom>
          <a:noFill/>
        </p:spPr>
        <p:txBody>
          <a:bodyPr wrap="square" rtlCol="0">
            <a:spAutoFit/>
          </a:bodyPr>
          <a:lstStyle/>
          <a:p>
            <a:r>
              <a:rPr lang="fr-FR" sz="2800" b="0" i="0" dirty="0">
                <a:latin typeface="+mj-lt"/>
              </a:rPr>
              <a:t>TRANSFORMER : Autres espaces d’enseignement</a:t>
            </a:r>
          </a:p>
        </p:txBody>
      </p:sp>
      <p:sp>
        <p:nvSpPr>
          <p:cNvPr id="20" name="ZoneTexte 19"/>
          <p:cNvSpPr txBox="1"/>
          <p:nvPr userDrawn="1"/>
        </p:nvSpPr>
        <p:spPr>
          <a:xfrm>
            <a:off x="68400" y="1828044"/>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Annexes</a:t>
            </a:r>
          </a:p>
        </p:txBody>
      </p:sp>
      <p:sp>
        <p:nvSpPr>
          <p:cNvPr id="22" name="ZoneTexte 21">
            <a:hlinkClick r:id="rId2" action="ppaction://hlinksldjump"/>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35" name="Bouton d'action : Retour 34">
            <a:hlinkClick r:id="" action="ppaction://hlinkshowjump?jump=lastslideviewed" highlightClick="1"/>
          </p:cNvPr>
          <p:cNvSpPr/>
          <p:nvPr userDrawn="1"/>
        </p:nvSpPr>
        <p:spPr>
          <a:xfrm>
            <a:off x="11354745" y="383294"/>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36424427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Menu Exemples Autres ens complementaires">
    <p:bg>
      <p:bgPr>
        <a:solidFill>
          <a:schemeClr val="bg1"/>
        </a:solidFill>
        <a:effectLst/>
      </p:bgPr>
    </p:bg>
    <p:spTree>
      <p:nvGrpSpPr>
        <p:cNvPr id="1" name=""/>
        <p:cNvGrpSpPr/>
        <p:nvPr/>
      </p:nvGrpSpPr>
      <p:grpSpPr>
        <a:xfrm>
          <a:off x="0" y="0"/>
          <a:ext cx="0" cy="0"/>
          <a:chOff x="0" y="0"/>
          <a:chExt cx="0" cy="0"/>
        </a:xfrm>
      </p:grpSpPr>
      <p:graphicFrame>
        <p:nvGraphicFramePr>
          <p:cNvPr id="34" name="Espace réservé du contenu 5"/>
          <p:cNvGraphicFramePr>
            <a:graphicFrameLocks/>
          </p:cNvGraphicFramePr>
          <p:nvPr userDrawn="1">
            <p:extLst/>
          </p:nvPr>
        </p:nvGraphicFramePr>
        <p:xfrm>
          <a:off x="1936307" y="948805"/>
          <a:ext cx="9941568" cy="5299674"/>
        </p:xfrm>
        <a:graphic>
          <a:graphicData uri="http://schemas.openxmlformats.org/drawingml/2006/table">
            <a:tbl>
              <a:tblPr firstRow="1" bandRow="1">
                <a:tableStyleId>{0505E3EF-67EA-436B-97B2-0124C06EBD24}</a:tableStyleId>
              </a:tblPr>
              <a:tblGrid>
                <a:gridCol w="1656928">
                  <a:extLst>
                    <a:ext uri="{9D8B030D-6E8A-4147-A177-3AD203B41FA5}">
                      <a16:colId xmlns:a16="http://schemas.microsoft.com/office/drawing/2014/main" val="4182410255"/>
                    </a:ext>
                  </a:extLst>
                </a:gridCol>
                <a:gridCol w="1656928">
                  <a:extLst>
                    <a:ext uri="{9D8B030D-6E8A-4147-A177-3AD203B41FA5}">
                      <a16:colId xmlns:a16="http://schemas.microsoft.com/office/drawing/2014/main" val="2089536938"/>
                    </a:ext>
                  </a:extLst>
                </a:gridCol>
                <a:gridCol w="1656928">
                  <a:extLst>
                    <a:ext uri="{9D8B030D-6E8A-4147-A177-3AD203B41FA5}">
                      <a16:colId xmlns:a16="http://schemas.microsoft.com/office/drawing/2014/main" val="2726607891"/>
                    </a:ext>
                  </a:extLst>
                </a:gridCol>
                <a:gridCol w="1656928">
                  <a:extLst>
                    <a:ext uri="{9D8B030D-6E8A-4147-A177-3AD203B41FA5}">
                      <a16:colId xmlns:a16="http://schemas.microsoft.com/office/drawing/2014/main" val="3867186255"/>
                    </a:ext>
                  </a:extLst>
                </a:gridCol>
                <a:gridCol w="1656928">
                  <a:extLst>
                    <a:ext uri="{9D8B030D-6E8A-4147-A177-3AD203B41FA5}">
                      <a16:colId xmlns:a16="http://schemas.microsoft.com/office/drawing/2014/main" val="1653128982"/>
                    </a:ext>
                  </a:extLst>
                </a:gridCol>
                <a:gridCol w="1656928">
                  <a:extLst>
                    <a:ext uri="{9D8B030D-6E8A-4147-A177-3AD203B41FA5}">
                      <a16:colId xmlns:a16="http://schemas.microsoft.com/office/drawing/2014/main" val="1963641523"/>
                    </a:ext>
                  </a:extLst>
                </a:gridCol>
              </a:tblGrid>
              <a:tr h="504000">
                <a:tc>
                  <a:txBody>
                    <a:bodyPr/>
                    <a:lstStyle/>
                    <a:p>
                      <a:pPr algn="ctr"/>
                      <a:r>
                        <a:rPr lang="fr-FR" sz="1400" dirty="0">
                          <a:solidFill>
                            <a:schemeClr val="tx1"/>
                          </a:solidFill>
                        </a:rPr>
                        <a:t>APSA support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Niveaux</a:t>
                      </a:r>
                      <a:r>
                        <a:rPr lang="fr-FR" sz="1400" baseline="0" dirty="0">
                          <a:solidFill>
                            <a:schemeClr val="tx1"/>
                          </a:solidFill>
                        </a:rPr>
                        <a:t> de classes</a:t>
                      </a:r>
                      <a:r>
                        <a:rPr lang="fr-FR" sz="1400" dirty="0">
                          <a:solidFill>
                            <a:schemeClr val="tx1"/>
                          </a:solidFill>
                        </a:rPr>
                        <a:t> concernés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Nombre d’heures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Lieu(x) de pratique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Objectifs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Intervenant(s)/</a:t>
                      </a:r>
                      <a:br>
                        <a:rPr lang="fr-FR" sz="1400" dirty="0"/>
                      </a:br>
                      <a:r>
                        <a:rPr lang="fr-FR" sz="1400" dirty="0"/>
                        <a:t>Professeur(s) concerné(s)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9288958"/>
                  </a:ext>
                </a:extLst>
              </a:tr>
              <a:tr h="1522718">
                <a:tc>
                  <a:txBody>
                    <a:bodyPr/>
                    <a:lstStyle/>
                    <a:p>
                      <a:r>
                        <a:rPr lang="fr-FR" sz="1100" b="1" dirty="0"/>
                        <a:t>Cross du collège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Tous les élèves du collège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Une demi journée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Chemins proches du collège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*Permettre aux élèves de vivre une manifestation festive, conviviale et qui fédère l’ensemble de la communauté éducative autour d’une épreuve sportive.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Le personnel du collège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585310"/>
                  </a:ext>
                </a:extLst>
              </a:tr>
              <a:tr h="1522718">
                <a:tc>
                  <a:txBody>
                    <a:bodyPr/>
                    <a:lstStyle/>
                    <a:p>
                      <a:r>
                        <a:rPr lang="fr-FR" sz="1100" b="1" dirty="0"/>
                        <a:t>Séjour au ski</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Tous les élèves de 5ème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5 jours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Station de châtel</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*Acquérir des compétences et des  connaissances liées à la pratique du ski alpin, et des connaissances liées au milieu montagnard,</a:t>
                      </a:r>
                    </a:p>
                    <a:p>
                      <a:r>
                        <a:rPr lang="fr-FR" sz="1100" dirty="0"/>
                        <a:t>*Apprendre à mieux vivre ensemble.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Les enseignants d’EPS, infirmières et professeurs d’histoire géographie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16584"/>
                  </a:ext>
                </a:extLst>
              </a:tr>
              <a:tr h="1522718">
                <a:tc>
                  <a:txBody>
                    <a:bodyPr/>
                    <a:lstStyle/>
                    <a:p>
                      <a:endParaRPr lang="fr-FR" sz="11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0201618"/>
                  </a:ext>
                </a:extLst>
              </a:tr>
            </a:tbl>
          </a:graphicData>
        </a:graphic>
      </p:graphicFrame>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01/12/2017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31" name="ZoneTexte 30"/>
          <p:cNvSpPr txBox="1"/>
          <p:nvPr userDrawn="1"/>
        </p:nvSpPr>
        <p:spPr>
          <a:xfrm>
            <a:off x="1936307" y="272374"/>
            <a:ext cx="8777548" cy="523220"/>
          </a:xfrm>
          <a:prstGeom prst="rect">
            <a:avLst/>
          </a:prstGeom>
          <a:noFill/>
        </p:spPr>
        <p:txBody>
          <a:bodyPr wrap="square" rtlCol="0">
            <a:spAutoFit/>
          </a:bodyPr>
          <a:lstStyle/>
          <a:p>
            <a:r>
              <a:rPr lang="fr-FR" sz="2800" b="0" i="0" dirty="0">
                <a:latin typeface="+mj-lt"/>
              </a:rPr>
              <a:t>TRANSFORMER : Autres espaces d’enseignement</a:t>
            </a:r>
          </a:p>
        </p:txBody>
      </p:sp>
      <p:sp>
        <p:nvSpPr>
          <p:cNvPr id="20" name="ZoneTexte 19"/>
          <p:cNvSpPr txBox="1"/>
          <p:nvPr userDrawn="1"/>
        </p:nvSpPr>
        <p:spPr>
          <a:xfrm>
            <a:off x="68400" y="1828044"/>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Annexes</a:t>
            </a:r>
          </a:p>
        </p:txBody>
      </p:sp>
      <p:sp>
        <p:nvSpPr>
          <p:cNvPr id="22" name="ZoneTexte 21">
            <a:hlinkClick r:id="rId2" action="ppaction://hlinksldjump"/>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35" name="Bouton d'action : Retour 34">
            <a:hlinkClick r:id="" action="ppaction://hlinkshowjump?jump=lastslideviewed" highlightClick="1"/>
          </p:cNvPr>
          <p:cNvSpPr/>
          <p:nvPr userDrawn="1"/>
        </p:nvSpPr>
        <p:spPr>
          <a:xfrm>
            <a:off x="11354745" y="383294"/>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133577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8129356-BD5E-451E-9448-AD1066FD0747}" type="datetime1">
              <a:rPr lang="fr-FR" smtClean="0"/>
              <a:t>01/12/2017</a:t>
            </a:fld>
            <a:endParaRPr lang="fr-FR"/>
          </a:p>
        </p:txBody>
      </p:sp>
      <p:sp>
        <p:nvSpPr>
          <p:cNvPr id="3" name="Espace réservé du pied de page 2"/>
          <p:cNvSpPr>
            <a:spLocks noGrp="1"/>
          </p:cNvSpPr>
          <p:nvPr>
            <p:ph type="ftr" sz="quarter" idx="11"/>
          </p:nvPr>
        </p:nvSpPr>
        <p:spPr/>
        <p:txBody>
          <a:bodyPr/>
          <a:lstStyle/>
          <a:p>
            <a:r>
              <a:rPr lang="fr-FR"/>
              <a:t>Inspection pédagogique régionale</a:t>
            </a:r>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4284339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Modifier les styles du texte du masque</a:t>
            </a:r>
          </a:p>
        </p:txBody>
      </p:sp>
      <p:sp>
        <p:nvSpPr>
          <p:cNvPr id="5" name="Espace réservé de la date 4"/>
          <p:cNvSpPr>
            <a:spLocks noGrp="1"/>
          </p:cNvSpPr>
          <p:nvPr>
            <p:ph type="dt" sz="half" idx="10"/>
          </p:nvPr>
        </p:nvSpPr>
        <p:spPr/>
        <p:txBody>
          <a:bodyPr/>
          <a:lstStyle/>
          <a:p>
            <a:fld id="{BAA50FB8-3D78-4AF1-A2AE-E2163D01CC6C}" type="datetime1">
              <a:rPr lang="fr-FR" smtClean="0"/>
              <a:t>01/12/2017</a:t>
            </a:fld>
            <a:endParaRPr lang="fr-FR"/>
          </a:p>
        </p:txBody>
      </p:sp>
      <p:sp>
        <p:nvSpPr>
          <p:cNvPr id="6" name="Espace réservé du pied de page 5"/>
          <p:cNvSpPr>
            <a:spLocks noGrp="1"/>
          </p:cNvSpPr>
          <p:nvPr>
            <p:ph type="ftr" sz="quarter" idx="11"/>
          </p:nvPr>
        </p:nvSpPr>
        <p:spPr/>
        <p:txBody>
          <a:bodyPr/>
          <a:lstStyle/>
          <a:p>
            <a:r>
              <a:rPr lang="fr-FR"/>
              <a:t>Inspection pédagogique régionale</a:t>
            </a:r>
          </a:p>
        </p:txBody>
      </p:sp>
      <p:sp>
        <p:nvSpPr>
          <p:cNvPr id="7" name="Espace réservé du numéro de diapositive 6"/>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3920625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EB26D862-D5FE-4E48-8EBF-5658A80E053B}" type="datetime1">
              <a:rPr lang="fr-FR" smtClean="0"/>
              <a:t>01/12/2017</a:t>
            </a:fld>
            <a:endParaRPr lang="fr-FR"/>
          </a:p>
        </p:txBody>
      </p:sp>
      <p:sp>
        <p:nvSpPr>
          <p:cNvPr id="6" name="Espace réservé du pied de page 5"/>
          <p:cNvSpPr>
            <a:spLocks noGrp="1"/>
          </p:cNvSpPr>
          <p:nvPr>
            <p:ph type="ftr" sz="quarter" idx="11"/>
          </p:nvPr>
        </p:nvSpPr>
        <p:spPr/>
        <p:txBody>
          <a:bodyPr/>
          <a:lstStyle/>
          <a:p>
            <a:r>
              <a:rPr lang="fr-FR"/>
              <a:t>Inspection pédagogique régionale</a:t>
            </a:r>
          </a:p>
        </p:txBody>
      </p:sp>
      <p:sp>
        <p:nvSpPr>
          <p:cNvPr id="7" name="Espace réservé du numéro de diapositive 6"/>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279585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e de titre">
    <p:bg>
      <p:bgPr>
        <a:blipFill dpi="0" rotWithShape="1">
          <a:blip r:embed="rId2">
            <a:alphaModFix amt="60000"/>
            <a:lum/>
          </a:blip>
          <a:srcRect/>
          <a:stretch>
            <a:fillRect/>
          </a:stretch>
        </a:blipFill>
        <a:effectLst/>
      </p:bgPr>
    </p:bg>
    <p:spTree>
      <p:nvGrpSpPr>
        <p:cNvPr id="1" name=""/>
        <p:cNvGrpSpPr/>
        <p:nvPr/>
      </p:nvGrpSpPr>
      <p:grpSpPr>
        <a:xfrm>
          <a:off x="0" y="0"/>
          <a:ext cx="0" cy="0"/>
          <a:chOff x="0" y="0"/>
          <a:chExt cx="0" cy="0"/>
        </a:xfrm>
      </p:grpSpPr>
      <p:sp>
        <p:nvSpPr>
          <p:cNvPr id="3" name="Sous-titre 2"/>
          <p:cNvSpPr>
            <a:spLocks noGrp="1"/>
          </p:cNvSpPr>
          <p:nvPr>
            <p:ph type="subTitle" idx="1" hasCustomPrompt="1"/>
          </p:nvPr>
        </p:nvSpPr>
        <p:spPr>
          <a:xfrm>
            <a:off x="1955260" y="4591459"/>
            <a:ext cx="8712740" cy="496110"/>
          </a:xfrm>
        </p:spPr>
        <p:txBody>
          <a:bodyPr/>
          <a:lstStyle>
            <a:lvl1pPr marL="0" indent="0" algn="l">
              <a:buNone/>
              <a:defRPr sz="2800">
                <a:solidFill>
                  <a:schemeClr val="accent5">
                    <a:lumMod val="75000"/>
                  </a:schemeClr>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Établissement</a:t>
            </a:r>
          </a:p>
        </p:txBody>
      </p:sp>
      <p:sp>
        <p:nvSpPr>
          <p:cNvPr id="7" name="Espace réservé du texte 9"/>
          <p:cNvSpPr>
            <a:spLocks noGrp="1"/>
          </p:cNvSpPr>
          <p:nvPr>
            <p:ph type="body" sz="quarter" idx="13" hasCustomPrompt="1"/>
          </p:nvPr>
        </p:nvSpPr>
        <p:spPr>
          <a:xfrm>
            <a:off x="1955800" y="5165053"/>
            <a:ext cx="8712200" cy="457404"/>
          </a:xfrm>
        </p:spPr>
        <p:txBody>
          <a:bodyPr/>
          <a:lstStyle>
            <a:lvl1pPr marL="0" indent="0">
              <a:buNone/>
              <a:defRPr>
                <a:solidFill>
                  <a:schemeClr val="accent5">
                    <a:lumMod val="75000"/>
                  </a:schemeClr>
                </a:solidFill>
                <a:latin typeface="+mj-lt"/>
              </a:defRPr>
            </a:lvl1pPr>
            <a:lvl3pPr marL="914400" indent="0">
              <a:buNone/>
              <a:defRPr/>
            </a:lvl3pPr>
          </a:lstStyle>
          <a:p>
            <a:pPr lvl="0"/>
            <a:r>
              <a:rPr lang="fr-FR" dirty="0"/>
              <a:t>Ville</a:t>
            </a:r>
          </a:p>
        </p:txBody>
      </p:sp>
      <p:sp>
        <p:nvSpPr>
          <p:cNvPr id="2" name="Ellipse 1">
            <a:hlinkClick r:id="rId3" action="ppaction://hlinksldjump" tooltip="Présentation générale"/>
          </p:cNvPr>
          <p:cNvSpPr/>
          <p:nvPr userDrawn="1"/>
        </p:nvSpPr>
        <p:spPr>
          <a:xfrm>
            <a:off x="4776281" y="5929853"/>
            <a:ext cx="3151762" cy="578120"/>
          </a:xfrm>
          <a:prstGeom prst="ellipse">
            <a:avLst/>
          </a:prstGeom>
          <a:solidFill>
            <a:srgbClr val="BCD6EE"/>
          </a:solidFill>
          <a:ln>
            <a:noFill/>
          </a:ln>
          <a:effectLst>
            <a:outerShdw blurRad="114300" dist="114300" dir="2700000" algn="tl" rotWithShape="0">
              <a:schemeClr val="accent5">
                <a:lumMod val="75000"/>
                <a:alpha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0" i="0" dirty="0">
                <a:latin typeface="+mj-lt"/>
              </a:rPr>
              <a:t>Entrer</a:t>
            </a:r>
          </a:p>
        </p:txBody>
      </p:sp>
      <p:sp>
        <p:nvSpPr>
          <p:cNvPr id="12" name="Bouton d’action : vide 11">
            <a:hlinkClick r:id="" action="ppaction://hlinkshowjump?jump=endshow" highlightClick="1"/>
          </p:cNvPr>
          <p:cNvSpPr/>
          <p:nvPr userDrawn="1"/>
        </p:nvSpPr>
        <p:spPr>
          <a:xfrm>
            <a:off x="10640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9" name="ZoneTexte 8"/>
          <p:cNvSpPr txBox="1"/>
          <p:nvPr userDrawn="1"/>
        </p:nvSpPr>
        <p:spPr>
          <a:xfrm>
            <a:off x="1955260" y="4033491"/>
            <a:ext cx="8793804" cy="523220"/>
          </a:xfrm>
          <a:prstGeom prst="rect">
            <a:avLst/>
          </a:prstGeom>
          <a:noFill/>
        </p:spPr>
        <p:txBody>
          <a:bodyPr wrap="square" rtlCol="0">
            <a:spAutoFit/>
          </a:bodyPr>
          <a:lstStyle/>
          <a:p>
            <a:pPr algn="l"/>
            <a:r>
              <a:rPr lang="fr-FR" sz="2800" b="0" i="0" dirty="0">
                <a:solidFill>
                  <a:schemeClr val="accent5">
                    <a:lumMod val="75000"/>
                  </a:schemeClr>
                </a:solidFill>
                <a:latin typeface="+mj-lt"/>
              </a:rPr>
              <a:t>Lycée :</a:t>
            </a:r>
          </a:p>
        </p:txBody>
      </p:sp>
      <p:sp>
        <p:nvSpPr>
          <p:cNvPr id="4" name="ZoneTexte 3"/>
          <p:cNvSpPr txBox="1"/>
          <p:nvPr userDrawn="1"/>
        </p:nvSpPr>
        <p:spPr>
          <a:xfrm>
            <a:off x="1955260" y="2679464"/>
            <a:ext cx="8793804" cy="1200329"/>
          </a:xfrm>
          <a:prstGeom prst="rect">
            <a:avLst/>
          </a:prstGeom>
          <a:noFill/>
        </p:spPr>
        <p:txBody>
          <a:bodyPr wrap="square" rtlCol="0">
            <a:spAutoFit/>
          </a:bodyPr>
          <a:lstStyle/>
          <a:p>
            <a:pPr algn="ctr"/>
            <a:r>
              <a:rPr lang="fr-FR" sz="7200" b="0" i="0" kern="1200" dirty="0">
                <a:solidFill>
                  <a:srgbClr val="92D050"/>
                </a:solidFill>
                <a:latin typeface="+mj-lt"/>
                <a:ea typeface="+mn-ea"/>
                <a:cs typeface="+mn-cs"/>
              </a:rPr>
              <a:t>Projet EPS et AS</a:t>
            </a:r>
          </a:p>
        </p:txBody>
      </p:sp>
    </p:spTree>
    <p:extLst>
      <p:ext uri="{BB962C8B-B14F-4D97-AF65-F5344CB8AC3E}">
        <p14:creationId xmlns:p14="http://schemas.microsoft.com/office/powerpoint/2010/main" val="367395940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theme" Target="../theme/theme1.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906621" y="365125"/>
            <a:ext cx="9447178"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1906620" y="1825625"/>
            <a:ext cx="9447179" cy="4351338"/>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80495" y="6206145"/>
            <a:ext cx="1647220" cy="180000"/>
          </a:xfrm>
          <a:prstGeom prst="rect">
            <a:avLst/>
          </a:prstGeom>
        </p:spPr>
        <p:txBody>
          <a:bodyPr vert="horz" lIns="91440" tIns="45720" rIns="91440" bIns="45720" rtlCol="0" anchor="ctr"/>
          <a:lstStyle>
            <a:lvl1pPr algn="ctr">
              <a:defRPr sz="1050">
                <a:solidFill>
                  <a:schemeClr val="tx1">
                    <a:tint val="75000"/>
                  </a:schemeClr>
                </a:solidFill>
              </a:defRPr>
            </a:lvl1pPr>
          </a:lstStyle>
          <a:p>
            <a:fld id="{90BD14D4-5A74-4468-9FC8-3F74567EFACF}" type="datetime1">
              <a:rPr lang="fr-FR" smtClean="0"/>
              <a:t>01/12/2017</a:t>
            </a:fld>
            <a:endParaRPr lang="fr-FR"/>
          </a:p>
        </p:txBody>
      </p:sp>
      <p:sp>
        <p:nvSpPr>
          <p:cNvPr id="5" name="Espace réservé du pied de page 4"/>
          <p:cNvSpPr>
            <a:spLocks noGrp="1"/>
          </p:cNvSpPr>
          <p:nvPr>
            <p:ph type="ftr" sz="quarter" idx="3"/>
          </p:nvPr>
        </p:nvSpPr>
        <p:spPr>
          <a:xfrm>
            <a:off x="87548" y="6395262"/>
            <a:ext cx="1647220" cy="303246"/>
          </a:xfrm>
          <a:prstGeom prst="rect">
            <a:avLst/>
          </a:prstGeom>
        </p:spPr>
        <p:txBody>
          <a:bodyPr vert="horz" lIns="91440" tIns="45720" rIns="91440" bIns="45720" rtlCol="0" anchor="ctr"/>
          <a:lstStyle>
            <a:lvl1pPr algn="ctr">
              <a:defRPr sz="1050">
                <a:solidFill>
                  <a:schemeClr val="tx1">
                    <a:tint val="75000"/>
                  </a:schemeClr>
                </a:solidFill>
              </a:defRPr>
            </a:lvl1pPr>
          </a:lstStyle>
          <a:p>
            <a:r>
              <a:rPr lang="fr-FR"/>
              <a:t>Inspection pédagogique régionale</a:t>
            </a:r>
          </a:p>
        </p:txBody>
      </p:sp>
      <p:sp>
        <p:nvSpPr>
          <p:cNvPr id="6" name="Espace réservé du numéro de diapositive 5"/>
          <p:cNvSpPr>
            <a:spLocks noGrp="1"/>
          </p:cNvSpPr>
          <p:nvPr>
            <p:ph type="sldNum" sz="quarter" idx="4"/>
          </p:nvPr>
        </p:nvSpPr>
        <p:spPr>
          <a:xfrm>
            <a:off x="10914434" y="6356349"/>
            <a:ext cx="468000" cy="468000"/>
          </a:xfrm>
          <a:prstGeom prst="rect">
            <a:avLst/>
          </a:prstGeom>
          <a:noFill/>
        </p:spPr>
        <p:txBody>
          <a:bodyPr vert="horz" lIns="91440" tIns="45720" rIns="91440" bIns="45720" rtlCol="0" anchor="ctr"/>
          <a:lstStyle>
            <a:lvl1pPr algn="r">
              <a:defRPr sz="1200">
                <a:solidFill>
                  <a:schemeClr val="tx2"/>
                </a:solidFill>
              </a:defRPr>
            </a:lvl1pPr>
          </a:lstStyle>
          <a:p>
            <a:fld id="{29D95BAB-573C-4664-9C7F-EB8E05CD89B7}" type="slidenum">
              <a:rPr lang="fr-FR" smtClean="0"/>
              <a:pPr/>
              <a:t>‹N°›</a:t>
            </a:fld>
            <a:endParaRPr lang="fr-FR" dirty="0"/>
          </a:p>
        </p:txBody>
      </p:sp>
      <p:pic>
        <p:nvPicPr>
          <p:cNvPr id="9" name="Image 8"/>
          <p:cNvPicPr/>
          <p:nvPr userDrawn="1"/>
        </p:nvPicPr>
        <p:blipFill>
          <a:blip r:embed="rId57" cstate="print"/>
          <a:srcRect/>
          <a:stretch>
            <a:fillRect/>
          </a:stretch>
        </p:blipFill>
        <p:spPr bwMode="auto">
          <a:xfrm>
            <a:off x="524159" y="126882"/>
            <a:ext cx="759892" cy="855609"/>
          </a:xfrm>
          <a:prstGeom prst="rect">
            <a:avLst/>
          </a:prstGeom>
          <a:noFill/>
          <a:ln w="9525">
            <a:noFill/>
            <a:miter lim="800000"/>
            <a:headEnd/>
            <a:tailEnd/>
          </a:ln>
        </p:spPr>
      </p:pic>
    </p:spTree>
    <p:extLst>
      <p:ext uri="{BB962C8B-B14F-4D97-AF65-F5344CB8AC3E}">
        <p14:creationId xmlns:p14="http://schemas.microsoft.com/office/powerpoint/2010/main" val="3855948319"/>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61" r:id="rId9"/>
    <p:sldLayoutId id="2147483692" r:id="rId10"/>
    <p:sldLayoutId id="2147483660" r:id="rId11"/>
    <p:sldLayoutId id="2147483705" r:id="rId12"/>
    <p:sldLayoutId id="2147483663" r:id="rId13"/>
    <p:sldLayoutId id="2147483708" r:id="rId14"/>
    <p:sldLayoutId id="2147483706" r:id="rId15"/>
    <p:sldLayoutId id="2147483707" r:id="rId16"/>
    <p:sldLayoutId id="2147483665" r:id="rId17"/>
    <p:sldLayoutId id="2147483718" r:id="rId18"/>
    <p:sldLayoutId id="2147483662" r:id="rId19"/>
    <p:sldLayoutId id="2147483714" r:id="rId20"/>
    <p:sldLayoutId id="2147483674" r:id="rId21"/>
    <p:sldLayoutId id="2147483671" r:id="rId22"/>
    <p:sldLayoutId id="2147483670" r:id="rId23"/>
    <p:sldLayoutId id="2147483672" r:id="rId24"/>
    <p:sldLayoutId id="2147483675" r:id="rId25"/>
    <p:sldLayoutId id="2147483676" r:id="rId26"/>
    <p:sldLayoutId id="2147483677" r:id="rId27"/>
    <p:sldLayoutId id="2147483715" r:id="rId28"/>
    <p:sldLayoutId id="2147483666" r:id="rId29"/>
    <p:sldLayoutId id="2147483684" r:id="rId30"/>
    <p:sldLayoutId id="2147483716" r:id="rId31"/>
    <p:sldLayoutId id="2147483667" r:id="rId32"/>
    <p:sldLayoutId id="2147483687" r:id="rId33"/>
    <p:sldLayoutId id="2147483717" r:id="rId34"/>
    <p:sldLayoutId id="2147483709" r:id="rId35"/>
    <p:sldLayoutId id="2147483711" r:id="rId36"/>
    <p:sldLayoutId id="2147483712" r:id="rId37"/>
    <p:sldLayoutId id="2147483713" r:id="rId38"/>
    <p:sldLayoutId id="2147483668" r:id="rId39"/>
    <p:sldLayoutId id="2147483680" r:id="rId40"/>
    <p:sldLayoutId id="2147483681" r:id="rId41"/>
    <p:sldLayoutId id="2147483682" r:id="rId42"/>
    <p:sldLayoutId id="2147483669" r:id="rId43"/>
    <p:sldLayoutId id="2147483685" r:id="rId44"/>
    <p:sldLayoutId id="2147483686" r:id="rId45"/>
    <p:sldLayoutId id="2147483688" r:id="rId46"/>
    <p:sldLayoutId id="2147483695" r:id="rId47"/>
    <p:sldLayoutId id="2147483696" r:id="rId48"/>
    <p:sldLayoutId id="2147483719" r:id="rId49"/>
    <p:sldLayoutId id="2147483703" r:id="rId50"/>
    <p:sldLayoutId id="2147483720" r:id="rId51"/>
    <p:sldLayoutId id="2147483704" r:id="rId52"/>
    <p:sldLayoutId id="2147483689" r:id="rId53"/>
    <p:sldLayoutId id="2147483721" r:id="rId54"/>
    <p:sldLayoutId id="2147483722" r:id="rId55"/>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us-titre 7"/>
          <p:cNvSpPr>
            <a:spLocks noGrp="1"/>
          </p:cNvSpPr>
          <p:nvPr>
            <p:ph type="subTitle" idx="1"/>
          </p:nvPr>
        </p:nvSpPr>
        <p:spPr/>
        <p:txBody>
          <a:bodyPr/>
          <a:lstStyle/>
          <a:p>
            <a:endParaRPr lang="fr-FR" dirty="0"/>
          </a:p>
        </p:txBody>
      </p:sp>
      <p:sp>
        <p:nvSpPr>
          <p:cNvPr id="3" name="Espace réservé du pied de page 2"/>
          <p:cNvSpPr>
            <a:spLocks noGrp="1"/>
          </p:cNvSpPr>
          <p:nvPr>
            <p:ph type="ftr" sz="quarter" idx="4294967295"/>
          </p:nvPr>
        </p:nvSpPr>
        <p:spPr>
          <a:xfrm>
            <a:off x="87548" y="6356350"/>
            <a:ext cx="1647220" cy="303246"/>
          </a:xfrm>
        </p:spPr>
        <p:txBody>
          <a:bodyPr/>
          <a:lstStyle/>
          <a:p>
            <a:r>
              <a:rPr lang="fr-FR"/>
              <a:t>Inspection pédagogique régionale</a:t>
            </a:r>
          </a:p>
        </p:txBody>
      </p:sp>
      <p:sp>
        <p:nvSpPr>
          <p:cNvPr id="9" name="Espace réservé du texte 8"/>
          <p:cNvSpPr>
            <a:spLocks noGrp="1"/>
          </p:cNvSpPr>
          <p:nvPr>
            <p:ph type="body" sz="quarter" idx="13"/>
          </p:nvPr>
        </p:nvSpPr>
        <p:spPr/>
        <p:txBody>
          <a:bodyPr>
            <a:normAutofit lnSpcReduction="10000"/>
          </a:bodyPr>
          <a:lstStyle/>
          <a:p>
            <a:endParaRPr lang="fr-FR" dirty="0"/>
          </a:p>
        </p:txBody>
      </p:sp>
    </p:spTree>
    <p:extLst>
      <p:ext uri="{BB962C8B-B14F-4D97-AF65-F5344CB8AC3E}">
        <p14:creationId xmlns:p14="http://schemas.microsoft.com/office/powerpoint/2010/main" val="40141240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9D95BAB-573C-4664-9C7F-EB8E05CD89B7}" type="slidenum">
              <a:rPr lang="fr-FR" smtClean="0"/>
              <a:t>10</a:t>
            </a:fld>
            <a:endParaRPr lang="fr-FR" dirty="0"/>
          </a:p>
        </p:txBody>
      </p:sp>
      <p:graphicFrame>
        <p:nvGraphicFramePr>
          <p:cNvPr id="6" name="Espace réservé du contenu 5"/>
          <p:cNvGraphicFramePr>
            <a:graphicFrameLocks noGrp="1"/>
          </p:cNvGraphicFramePr>
          <p:nvPr>
            <p:ph sz="quarter" idx="13"/>
            <p:extLst>
              <p:ext uri="{D42A27DB-BD31-4B8C-83A1-F6EECF244321}">
                <p14:modId xmlns:p14="http://schemas.microsoft.com/office/powerpoint/2010/main" val="1449154146"/>
              </p:ext>
            </p:extLst>
          </p:nvPr>
        </p:nvGraphicFramePr>
        <p:xfrm>
          <a:off x="1995488" y="1271588"/>
          <a:ext cx="9684000" cy="5165820"/>
        </p:xfrm>
        <a:graphic>
          <a:graphicData uri="http://schemas.openxmlformats.org/drawingml/2006/table">
            <a:tbl>
              <a:tblPr firstRow="1" bandRow="1">
                <a:tableStyleId>{F5AB1C69-6EDB-4FF4-983F-18BD219EF322}</a:tableStyleId>
              </a:tblPr>
              <a:tblGrid>
                <a:gridCol w="540000">
                  <a:extLst>
                    <a:ext uri="{9D8B030D-6E8A-4147-A177-3AD203B41FA5}">
                      <a16:colId xmlns:a16="http://schemas.microsoft.com/office/drawing/2014/main" val="1849084067"/>
                    </a:ext>
                  </a:extLst>
                </a:gridCol>
                <a:gridCol w="2448000">
                  <a:extLst>
                    <a:ext uri="{9D8B030D-6E8A-4147-A177-3AD203B41FA5}">
                      <a16:colId xmlns:a16="http://schemas.microsoft.com/office/drawing/2014/main" val="935150599"/>
                    </a:ext>
                  </a:extLst>
                </a:gridCol>
                <a:gridCol w="2448000">
                  <a:extLst>
                    <a:ext uri="{9D8B030D-6E8A-4147-A177-3AD203B41FA5}">
                      <a16:colId xmlns:a16="http://schemas.microsoft.com/office/drawing/2014/main" val="3248302967"/>
                    </a:ext>
                  </a:extLst>
                </a:gridCol>
                <a:gridCol w="900000">
                  <a:extLst>
                    <a:ext uri="{9D8B030D-6E8A-4147-A177-3AD203B41FA5}">
                      <a16:colId xmlns:a16="http://schemas.microsoft.com/office/drawing/2014/main" val="1418874494"/>
                    </a:ext>
                  </a:extLst>
                </a:gridCol>
                <a:gridCol w="2448000">
                  <a:extLst>
                    <a:ext uri="{9D8B030D-6E8A-4147-A177-3AD203B41FA5}">
                      <a16:colId xmlns:a16="http://schemas.microsoft.com/office/drawing/2014/main" val="2458659461"/>
                    </a:ext>
                  </a:extLst>
                </a:gridCol>
                <a:gridCol w="900000">
                  <a:extLst>
                    <a:ext uri="{9D8B030D-6E8A-4147-A177-3AD203B41FA5}">
                      <a16:colId xmlns:a16="http://schemas.microsoft.com/office/drawing/2014/main" val="1492332410"/>
                    </a:ext>
                  </a:extLst>
                </a:gridCol>
              </a:tblGrid>
              <a:tr h="237069">
                <a:tc rowSpan="2">
                  <a:txBody>
                    <a:bodyPr/>
                    <a:lstStyle/>
                    <a:p>
                      <a:endParaRPr lang="fr-FR" dirty="0"/>
                    </a:p>
                  </a:txBody>
                  <a:tcPr marL="97068" marR="97068">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ctr"/>
                      <a:r>
                        <a:rPr lang="fr-FR" sz="1200" dirty="0"/>
                        <a:t>Lycée</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fr-FR" dirty="0"/>
                    </a:p>
                  </a:txBody>
                  <a:tcPr/>
                </a:tc>
                <a:tc hMerge="1">
                  <a:txBody>
                    <a:bodyPr/>
                    <a:lstStyle/>
                    <a:p>
                      <a:endParaRPr lang="fr-FR"/>
                    </a:p>
                  </a:txBody>
                  <a:tcPr/>
                </a:tc>
                <a:tc hMerge="1">
                  <a:txBody>
                    <a:bodyPr/>
                    <a:lstStyle/>
                    <a:p>
                      <a:endParaRPr lang="fr-FR" dirty="0"/>
                    </a:p>
                  </a:txBody>
                  <a:tcPr/>
                </a:tc>
                <a:tc>
                  <a:txBody>
                    <a:bodyPr/>
                    <a:lstStyle/>
                    <a:p>
                      <a:pPr algn="ctr"/>
                      <a:endParaRPr lang="fr-FR" sz="12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6625109"/>
                  </a:ext>
                </a:extLst>
              </a:tr>
              <a:tr h="277195">
                <a:tc vMerge="1">
                  <a:txBody>
                    <a:bodyPr/>
                    <a:lstStyle/>
                    <a:p>
                      <a:endParaRPr lang="fr-FR"/>
                    </a:p>
                  </a:txBody>
                  <a:tcPr/>
                </a:tc>
                <a:tc>
                  <a:txBody>
                    <a:bodyPr/>
                    <a:lstStyle/>
                    <a:p>
                      <a:pPr algn="ctr"/>
                      <a:r>
                        <a:rPr lang="fr-FR" sz="1200" b="1"/>
                        <a:t>2</a:t>
                      </a:r>
                      <a:r>
                        <a:rPr lang="fr-FR" sz="1200" b="1" baseline="30000"/>
                        <a:t>nde </a:t>
                      </a:r>
                      <a:r>
                        <a:rPr lang="fr-FR" sz="1200" b="1"/>
                        <a:t>(Niveau 3)</a:t>
                      </a:r>
                      <a:endParaRPr lang="fr-FR" sz="1200" b="1" baseline="30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b="1" dirty="0"/>
                        <a:t>1</a:t>
                      </a:r>
                      <a:r>
                        <a:rPr lang="fr-FR" sz="1200" b="1" baseline="30000" dirty="0"/>
                        <a:t>ère</a:t>
                      </a:r>
                      <a:endParaRPr lang="fr-FR" sz="1200" b="1"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050" b="1" dirty="0"/>
                        <a:t>Niveau de compétence attendue</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b="1" dirty="0"/>
                        <a:t>Terminal</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050" b="1" dirty="0"/>
                        <a:t>Niveau de compétence attendue</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5606038"/>
                  </a:ext>
                </a:extLst>
              </a:tr>
              <a:tr h="288000">
                <a:tc rowSpan="3">
                  <a:txBody>
                    <a:bodyPr/>
                    <a:lstStyle/>
                    <a:p>
                      <a:pPr algn="ctr"/>
                      <a:r>
                        <a:rPr lang="fr-FR" sz="1400" b="1" dirty="0"/>
                        <a:t>CP 1</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6414678"/>
                  </a:ext>
                </a:extLst>
              </a:tr>
              <a:tr h="288000">
                <a:tc vMerge="1">
                  <a:txBody>
                    <a:bodyPr/>
                    <a:lstStyle/>
                    <a:p>
                      <a:endParaRPr lang="fr-FR" dirty="0"/>
                    </a:p>
                  </a:txBody>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791719"/>
                  </a:ext>
                </a:extLst>
              </a:tr>
              <a:tr h="288000">
                <a:tc vMerge="1">
                  <a:txBody>
                    <a:bodyPr/>
                    <a:lstStyle/>
                    <a:p>
                      <a:endParaRPr lang="fr-FR" dirty="0"/>
                    </a:p>
                  </a:txBody>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2689192"/>
                  </a:ext>
                </a:extLst>
              </a:tr>
              <a:tr h="288000">
                <a:tc rowSpan="3">
                  <a:txBody>
                    <a:bodyPr/>
                    <a:lstStyle/>
                    <a:p>
                      <a:pPr algn="ctr"/>
                      <a:r>
                        <a:rPr lang="fr-FR" sz="1400" b="1" dirty="0"/>
                        <a:t>CP 2</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4119841"/>
                  </a:ext>
                </a:extLst>
              </a:tr>
              <a:tr h="288000">
                <a:tc vMerge="1">
                  <a:txBody>
                    <a:bodyPr/>
                    <a:lstStyle/>
                    <a:p>
                      <a:endParaRPr lang="fr-FR" dirty="0"/>
                    </a:p>
                  </a:txBody>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1222407"/>
                  </a:ext>
                </a:extLst>
              </a:tr>
              <a:tr h="288000">
                <a:tc vMerge="1">
                  <a:txBody>
                    <a:bodyPr/>
                    <a:lstStyle/>
                    <a:p>
                      <a:endParaRPr lang="fr-FR" dirty="0"/>
                    </a:p>
                  </a:txBody>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9780993"/>
                  </a:ext>
                </a:extLst>
              </a:tr>
              <a:tr h="288000">
                <a:tc rowSpan="3">
                  <a:txBody>
                    <a:bodyPr/>
                    <a:lstStyle/>
                    <a:p>
                      <a:pPr algn="ctr"/>
                      <a:r>
                        <a:rPr lang="fr-FR" sz="1400" b="1" dirty="0"/>
                        <a:t>CP 3</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4E686"/>
                    </a:solidFill>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3808413"/>
                  </a:ext>
                </a:extLst>
              </a:tr>
              <a:tr h="288000">
                <a:tc vMerge="1">
                  <a:txBody>
                    <a:bodyPr/>
                    <a:lstStyle/>
                    <a:p>
                      <a:endParaRPr lang="fr-FR" dirty="0"/>
                    </a:p>
                  </a:txBody>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8991068"/>
                  </a:ext>
                </a:extLst>
              </a:tr>
              <a:tr h="288000">
                <a:tc vMerge="1">
                  <a:txBody>
                    <a:bodyPr/>
                    <a:lstStyle/>
                    <a:p>
                      <a:endParaRPr lang="fr-FR" dirty="0"/>
                    </a:p>
                  </a:txBody>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9797773"/>
                  </a:ext>
                </a:extLst>
              </a:tr>
              <a:tr h="288000">
                <a:tc rowSpan="3">
                  <a:txBody>
                    <a:bodyPr/>
                    <a:lstStyle/>
                    <a:p>
                      <a:pPr algn="ctr"/>
                      <a:r>
                        <a:rPr lang="fr-FR" sz="1400" b="1" dirty="0"/>
                        <a:t>CP 4</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8814742"/>
                  </a:ext>
                </a:extLst>
              </a:tr>
              <a:tr h="288000">
                <a:tc vMerge="1">
                  <a:txBody>
                    <a:bodyPr/>
                    <a:lstStyle/>
                    <a:p>
                      <a:endParaRPr lang="fr-FR" dirty="0"/>
                    </a:p>
                  </a:txBody>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0902553"/>
                  </a:ext>
                </a:extLst>
              </a:tr>
              <a:tr h="288000">
                <a:tc vMerge="1">
                  <a:txBody>
                    <a:bodyPr/>
                    <a:lstStyle/>
                    <a:p>
                      <a:endParaRPr lang="fr-FR" dirty="0"/>
                    </a:p>
                  </a:txBody>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181110"/>
                  </a:ext>
                </a:extLst>
              </a:tr>
              <a:tr h="288000">
                <a:tc rowSpan="3">
                  <a:txBody>
                    <a:bodyPr/>
                    <a:lstStyle/>
                    <a:p>
                      <a:pPr algn="ctr"/>
                      <a:r>
                        <a:rPr lang="fr-FR" sz="1400" b="1" dirty="0"/>
                        <a:t>CP 5</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3BE29"/>
                    </a:solidFill>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344588"/>
                  </a:ext>
                </a:extLst>
              </a:tr>
              <a:tr h="288000">
                <a:tc vMerge="1">
                  <a:txBody>
                    <a:bodyPr/>
                    <a:lstStyle/>
                    <a:p>
                      <a:pPr algn="ctr"/>
                      <a:endParaRPr lang="fr-FR" sz="14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3BE29"/>
                    </a:solidFill>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3896902"/>
                  </a:ext>
                </a:extLst>
              </a:tr>
              <a:tr h="288000">
                <a:tc vMerge="1">
                  <a:txBody>
                    <a:bodyPr/>
                    <a:lstStyle/>
                    <a:p>
                      <a:pPr algn="ctr"/>
                      <a:endParaRPr lang="fr-FR" sz="14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3BE29"/>
                    </a:solidFill>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5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008049"/>
                  </a:ext>
                </a:extLst>
              </a:tr>
            </a:tbl>
          </a:graphicData>
        </a:graphic>
      </p:graphicFrame>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Tree>
    <p:extLst>
      <p:ext uri="{BB962C8B-B14F-4D97-AF65-F5344CB8AC3E}">
        <p14:creationId xmlns:p14="http://schemas.microsoft.com/office/powerpoint/2010/main" val="126262145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11</a:t>
            </a:fld>
            <a:endParaRPr lang="fr-FR"/>
          </a:p>
        </p:txBody>
      </p:sp>
      <p:graphicFrame>
        <p:nvGraphicFramePr>
          <p:cNvPr id="5" name="Espace réservé du contenu 4"/>
          <p:cNvGraphicFramePr>
            <a:graphicFrameLocks noGrp="1"/>
          </p:cNvGraphicFramePr>
          <p:nvPr>
            <p:ph sz="quarter" idx="4294967295"/>
            <p:extLst>
              <p:ext uri="{D42A27DB-BD31-4B8C-83A1-F6EECF244321}">
                <p14:modId xmlns:p14="http://schemas.microsoft.com/office/powerpoint/2010/main" val="1071340529"/>
              </p:ext>
            </p:extLst>
          </p:nvPr>
        </p:nvGraphicFramePr>
        <p:xfrm>
          <a:off x="2036763" y="1287463"/>
          <a:ext cx="9843280" cy="5156880"/>
        </p:xfrm>
        <a:graphic>
          <a:graphicData uri="http://schemas.openxmlformats.org/drawingml/2006/table">
            <a:tbl>
              <a:tblPr firstRow="1" bandRow="1">
                <a:tableStyleId>{0505E3EF-67EA-436B-97B2-0124C06EBD24}</a:tableStyleId>
              </a:tblPr>
              <a:tblGrid>
                <a:gridCol w="871087">
                  <a:extLst>
                    <a:ext uri="{9D8B030D-6E8A-4147-A177-3AD203B41FA5}">
                      <a16:colId xmlns:a16="http://schemas.microsoft.com/office/drawing/2014/main" val="1760091078"/>
                    </a:ext>
                  </a:extLst>
                </a:gridCol>
                <a:gridCol w="609761">
                  <a:extLst>
                    <a:ext uri="{9D8B030D-6E8A-4147-A177-3AD203B41FA5}">
                      <a16:colId xmlns:a16="http://schemas.microsoft.com/office/drawing/2014/main" val="215818726"/>
                    </a:ext>
                  </a:extLst>
                </a:gridCol>
                <a:gridCol w="2090608">
                  <a:extLst>
                    <a:ext uri="{9D8B030D-6E8A-4147-A177-3AD203B41FA5}">
                      <a16:colId xmlns:a16="http://schemas.microsoft.com/office/drawing/2014/main" val="1372489060"/>
                    </a:ext>
                  </a:extLst>
                </a:gridCol>
                <a:gridCol w="2090608">
                  <a:extLst>
                    <a:ext uri="{9D8B030D-6E8A-4147-A177-3AD203B41FA5}">
                      <a16:colId xmlns:a16="http://schemas.microsoft.com/office/drawing/2014/main" val="1717619405"/>
                    </a:ext>
                  </a:extLst>
                </a:gridCol>
                <a:gridCol w="2090608">
                  <a:extLst>
                    <a:ext uri="{9D8B030D-6E8A-4147-A177-3AD203B41FA5}">
                      <a16:colId xmlns:a16="http://schemas.microsoft.com/office/drawing/2014/main" val="731413385"/>
                    </a:ext>
                  </a:extLst>
                </a:gridCol>
                <a:gridCol w="2090608">
                  <a:extLst>
                    <a:ext uri="{9D8B030D-6E8A-4147-A177-3AD203B41FA5}">
                      <a16:colId xmlns:a16="http://schemas.microsoft.com/office/drawing/2014/main" val="2995590151"/>
                    </a:ext>
                  </a:extLst>
                </a:gridCol>
              </a:tblGrid>
              <a:tr h="710119">
                <a:tc>
                  <a:txBody>
                    <a:bodyPr/>
                    <a:lstStyle/>
                    <a:p>
                      <a:endParaRPr lang="fr-FR" dirty="0"/>
                    </a:p>
                  </a:txBody>
                  <a:tcPr marL="92004" marR="9200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dirty="0"/>
                    </a:p>
                  </a:txBody>
                  <a:tcPr marL="92004" marR="9200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400" dirty="0"/>
                        <a:t>PARCOURS AVENIR</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PARCOURS</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D’ÉDUCATION ARTISTIQUE</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ET CULTURELLE</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PARCOURS CITOYEN</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PARCOURS SANTÉ</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170849"/>
                  </a:ext>
                </a:extLst>
              </a:tr>
              <a:tr h="1404000">
                <a:tc rowSpan="3">
                  <a:txBody>
                    <a:bodyPr/>
                    <a:lstStyle/>
                    <a:p>
                      <a:pPr algn="ctr"/>
                      <a:r>
                        <a:rPr lang="fr-FR" sz="1400" b="1" dirty="0"/>
                        <a:t>Cycle Lycée</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b="1" dirty="0"/>
                        <a:t>2</a:t>
                      </a:r>
                      <a:r>
                        <a:rPr lang="fr-FR" sz="1400" b="1" baseline="30000" dirty="0"/>
                        <a:t>nde</a:t>
                      </a:r>
                      <a:endParaRPr lang="fr-F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99503256"/>
                  </a:ext>
                </a:extLst>
              </a:tr>
              <a:tr h="1404000">
                <a:tc vMerge="1">
                  <a:txBody>
                    <a:bodyPr/>
                    <a:lstStyle/>
                    <a:p>
                      <a:pPr algn="ctr"/>
                      <a:endParaRPr lang="fr-FR"/>
                    </a:p>
                  </a:txBody>
                  <a:tcPr anchor="ctr"/>
                </a:tc>
                <a:tc>
                  <a:txBody>
                    <a:bodyPr/>
                    <a:lstStyle/>
                    <a:p>
                      <a:pPr algn="ctr"/>
                      <a:r>
                        <a:rPr lang="fr-FR" sz="1400" b="1" dirty="0"/>
                        <a:t>1</a:t>
                      </a:r>
                      <a:r>
                        <a:rPr lang="fr-FR" sz="1400" b="1" baseline="30000" dirty="0"/>
                        <a:t>ère</a:t>
                      </a:r>
                      <a:endParaRPr lang="fr-F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678171558"/>
                  </a:ext>
                </a:extLst>
              </a:tr>
              <a:tr h="1404000">
                <a:tc vMerge="1">
                  <a:txBody>
                    <a:bodyPr/>
                    <a:lstStyle/>
                    <a:p>
                      <a:pPr algn="ctr"/>
                      <a:endParaRPr lang="fr-FR" dirty="0"/>
                    </a:p>
                  </a:txBody>
                  <a:tcPr anchor="ctr"/>
                </a:tc>
                <a:tc>
                  <a:txBody>
                    <a:bodyPr/>
                    <a:lstStyle/>
                    <a:p>
                      <a:pPr algn="ctr"/>
                      <a:r>
                        <a:rPr lang="fr-FR" sz="1400" b="1" dirty="0"/>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extLst>
                  <a:ext uri="{0D108BD9-81ED-4DB2-BD59-A6C34878D82A}">
                    <a16:rowId xmlns:a16="http://schemas.microsoft.com/office/drawing/2014/main" val="2460643310"/>
                  </a:ext>
                </a:extLst>
              </a:tr>
            </a:tbl>
          </a:graphicData>
        </a:graphic>
      </p:graphicFrame>
    </p:spTree>
    <p:extLst>
      <p:ext uri="{BB962C8B-B14F-4D97-AF65-F5344CB8AC3E}">
        <p14:creationId xmlns:p14="http://schemas.microsoft.com/office/powerpoint/2010/main" val="27724240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12</a:t>
            </a:fld>
            <a:endParaRPr lang="fr-FR"/>
          </a:p>
        </p:txBody>
      </p:sp>
    </p:spTree>
    <p:extLst>
      <p:ext uri="{BB962C8B-B14F-4D97-AF65-F5344CB8AC3E}">
        <p14:creationId xmlns:p14="http://schemas.microsoft.com/office/powerpoint/2010/main" val="8833069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a:t>Inspection pédagogique régionale</a:t>
            </a:r>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13</a:t>
            </a:fld>
            <a:endParaRPr lang="fr-FR"/>
          </a:p>
        </p:txBody>
      </p:sp>
      <p:sp>
        <p:nvSpPr>
          <p:cNvPr id="6" name="Espace réservé du texte 5"/>
          <p:cNvSpPr>
            <a:spLocks noGrp="1"/>
          </p:cNvSpPr>
          <p:nvPr>
            <p:ph type="body" sz="quarter" idx="13"/>
          </p:nvPr>
        </p:nvSpPr>
        <p:spPr/>
        <p:txBody>
          <a:bodyPr/>
          <a:lstStyle/>
          <a:p>
            <a:endParaRPr lang="fr-FR" dirty="0"/>
          </a:p>
        </p:txBody>
      </p:sp>
      <p:graphicFrame>
        <p:nvGraphicFramePr>
          <p:cNvPr id="10" name="Espace réservé du tableau 1"/>
          <p:cNvGraphicFramePr>
            <a:graphicFrameLocks noGrp="1"/>
          </p:cNvGraphicFramePr>
          <p:nvPr>
            <p:ph type="tbl" sz="quarter" idx="14"/>
            <p:extLst>
              <p:ext uri="{D42A27DB-BD31-4B8C-83A1-F6EECF244321}">
                <p14:modId xmlns:p14="http://schemas.microsoft.com/office/powerpoint/2010/main" val="5487394"/>
              </p:ext>
            </p:extLst>
          </p:nvPr>
        </p:nvGraphicFramePr>
        <p:xfrm>
          <a:off x="2037817" y="911914"/>
          <a:ext cx="9867376" cy="4484225"/>
        </p:xfrm>
        <a:graphic>
          <a:graphicData uri="http://schemas.openxmlformats.org/drawingml/2006/table">
            <a:tbl>
              <a:tblPr firstRow="1" bandRow="1">
                <a:tableStyleId>{EB9631B5-78F2-41C9-869B-9F39066F8104}</a:tableStyleId>
              </a:tblPr>
              <a:tblGrid>
                <a:gridCol w="651376">
                  <a:extLst>
                    <a:ext uri="{9D8B030D-6E8A-4147-A177-3AD203B41FA5}">
                      <a16:colId xmlns:a16="http://schemas.microsoft.com/office/drawing/2014/main" val="346922698"/>
                    </a:ext>
                  </a:extLst>
                </a:gridCol>
                <a:gridCol w="1440000">
                  <a:extLst>
                    <a:ext uri="{9D8B030D-6E8A-4147-A177-3AD203B41FA5}">
                      <a16:colId xmlns:a16="http://schemas.microsoft.com/office/drawing/2014/main" val="3881756965"/>
                    </a:ext>
                  </a:extLst>
                </a:gridCol>
                <a:gridCol w="2592000">
                  <a:extLst>
                    <a:ext uri="{9D8B030D-6E8A-4147-A177-3AD203B41FA5}">
                      <a16:colId xmlns:a16="http://schemas.microsoft.com/office/drawing/2014/main" val="1578159296"/>
                    </a:ext>
                  </a:extLst>
                </a:gridCol>
                <a:gridCol w="2592000">
                  <a:extLst>
                    <a:ext uri="{9D8B030D-6E8A-4147-A177-3AD203B41FA5}">
                      <a16:colId xmlns:a16="http://schemas.microsoft.com/office/drawing/2014/main" val="2215592398"/>
                    </a:ext>
                  </a:extLst>
                </a:gridCol>
                <a:gridCol w="2592000">
                  <a:extLst>
                    <a:ext uri="{9D8B030D-6E8A-4147-A177-3AD203B41FA5}">
                      <a16:colId xmlns:a16="http://schemas.microsoft.com/office/drawing/2014/main" val="2200917772"/>
                    </a:ext>
                  </a:extLst>
                </a:gridCol>
              </a:tblGrid>
              <a:tr h="202949">
                <a:tc gridSpan="2">
                  <a:txBody>
                    <a:bodyPr/>
                    <a:lstStyle/>
                    <a:p>
                      <a:endParaRPr lang="fr-FR" sz="900" dirty="0">
                        <a:solidFill>
                          <a:srgbClr val="FF0000"/>
                        </a:solidFill>
                      </a:endParaRPr>
                    </a:p>
                  </a:txBody>
                  <a:tcPr anchor="ctr"/>
                </a:tc>
                <a:tc hMerge="1">
                  <a:txBody>
                    <a:bodyPr/>
                    <a:lstStyle/>
                    <a:p>
                      <a:endParaRPr lang="fr-FR" dirty="0"/>
                    </a:p>
                  </a:txBody>
                  <a:tcPr/>
                </a:tc>
                <a:tc gridSpan="3">
                  <a:txBody>
                    <a:bodyPr/>
                    <a:lstStyle/>
                    <a:p>
                      <a:r>
                        <a:rPr lang="fr-FR" sz="900" dirty="0">
                          <a:solidFill>
                            <a:schemeClr val="tx1"/>
                          </a:solidFill>
                        </a:rPr>
                        <a:t>Principes d’élaboration de l’épreuve</a:t>
                      </a:r>
                    </a:p>
                  </a:txBody>
                  <a:tcPr anchor="ctr"/>
                </a:tc>
                <a:tc hMerge="1">
                  <a:txBody>
                    <a:bodyPr/>
                    <a:lstStyle/>
                    <a:p>
                      <a:endParaRPr lang="fr-FR" sz="900" dirty="0"/>
                    </a:p>
                  </a:txBody>
                  <a:tcPr anchor="ctr"/>
                </a:tc>
                <a:tc hMerge="1">
                  <a:txBody>
                    <a:bodyPr/>
                    <a:lstStyle/>
                    <a:p>
                      <a:endParaRPr lang="fr-FR" sz="900" dirty="0"/>
                    </a:p>
                  </a:txBody>
                  <a:tcPr anchor="ctr"/>
                </a:tc>
                <a:extLst>
                  <a:ext uri="{0D108BD9-81ED-4DB2-BD59-A6C34878D82A}">
                    <a16:rowId xmlns:a16="http://schemas.microsoft.com/office/drawing/2014/main" val="3672902852"/>
                  </a:ext>
                </a:extLst>
              </a:tr>
              <a:tr h="289865">
                <a:tc gridSpan="2">
                  <a:txBody>
                    <a:bodyPr/>
                    <a:lstStyle/>
                    <a:p>
                      <a:r>
                        <a:rPr lang="fr-FR" sz="900" b="1" dirty="0"/>
                        <a:t>Compétence attendue</a:t>
                      </a:r>
                    </a:p>
                  </a:txBody>
                  <a:tcPr anchor="ctr">
                    <a:lnR w="3175" cap="flat" cmpd="sng" algn="ctr">
                      <a:solidFill>
                        <a:schemeClr val="tx1"/>
                      </a:solidFill>
                      <a:prstDash val="solid"/>
                      <a:round/>
                      <a:headEnd type="none" w="med" len="med"/>
                      <a:tailEnd type="none" w="med" len="med"/>
                    </a:lnR>
                  </a:tcPr>
                </a:tc>
                <a:tc hMerge="1">
                  <a:txBody>
                    <a:bodyPr/>
                    <a:lstStyle/>
                    <a:p>
                      <a:endParaRPr lang="fr-FR" sz="900" dirty="0"/>
                    </a:p>
                  </a:txBody>
                  <a:tcPr/>
                </a:tc>
                <a:tc rowSpan="2" gridSpan="3">
                  <a:txBody>
                    <a:bodyPr/>
                    <a:lstStyle/>
                    <a:p>
                      <a:endParaRPr lang="fr-FR" sz="800" dirty="0"/>
                    </a:p>
                  </a:txBody>
                  <a:tcPr>
                    <a:lnL w="3175" cap="flat" cmpd="sng" algn="ctr">
                      <a:solidFill>
                        <a:schemeClr val="tx1"/>
                      </a:solidFill>
                      <a:prstDash val="solid"/>
                      <a:round/>
                      <a:headEnd type="none" w="med" len="med"/>
                      <a:tailEnd type="none" w="med" len="med"/>
                    </a:lnL>
                  </a:tcPr>
                </a:tc>
                <a:tc rowSpan="2" hMerge="1">
                  <a:txBody>
                    <a:bodyPr/>
                    <a:lstStyle/>
                    <a:p>
                      <a:endParaRPr lang="fr-FR" sz="900"/>
                    </a:p>
                  </a:txBody>
                  <a:tcPr/>
                </a:tc>
                <a:tc rowSpan="2" hMerge="1">
                  <a:txBody>
                    <a:bodyPr/>
                    <a:lstStyle/>
                    <a:p>
                      <a:endParaRPr lang="fr-FR" sz="900"/>
                    </a:p>
                  </a:txBody>
                  <a:tcPr/>
                </a:tc>
                <a:extLst>
                  <a:ext uri="{0D108BD9-81ED-4DB2-BD59-A6C34878D82A}">
                    <a16:rowId xmlns:a16="http://schemas.microsoft.com/office/drawing/2014/main" val="1024903087"/>
                  </a:ext>
                </a:extLst>
              </a:tr>
              <a:tr h="900000">
                <a:tc gridSpan="2">
                  <a:txBody>
                    <a:bodyPr/>
                    <a:lstStyle/>
                    <a:p>
                      <a:r>
                        <a:rPr lang="fr-FR" sz="900" dirty="0"/>
                        <a:t>Niveau 3 :</a:t>
                      </a:r>
                    </a:p>
                    <a:p>
                      <a:endParaRPr lang="fr-FR" sz="800" dirty="0"/>
                    </a:p>
                  </a:txBody>
                  <a:tcPr>
                    <a:lnR w="3175" cap="flat" cmpd="sng" algn="ctr">
                      <a:solidFill>
                        <a:schemeClr val="tx1"/>
                      </a:solidFill>
                      <a:prstDash val="solid"/>
                      <a:round/>
                      <a:headEnd type="none" w="med" len="med"/>
                      <a:tailEnd type="none" w="med" len="med"/>
                    </a:lnR>
                  </a:tcPr>
                </a:tc>
                <a:tc hMerge="1">
                  <a:txBody>
                    <a:bodyPr/>
                    <a:lstStyle/>
                    <a:p>
                      <a:endParaRPr lang="fr-FR" sz="900" dirty="0"/>
                    </a:p>
                  </a:txBody>
                  <a:tcPr/>
                </a:tc>
                <a:tc gridSpan="3" vMerge="1">
                  <a:txBody>
                    <a:bodyPr/>
                    <a:lstStyle/>
                    <a:p>
                      <a:endParaRPr lang="fr-FR" sz="900" dirty="0"/>
                    </a:p>
                  </a:txBody>
                  <a:tcPr/>
                </a:tc>
                <a:tc hMerge="1" vMerge="1">
                  <a:txBody>
                    <a:bodyPr/>
                    <a:lstStyle/>
                    <a:p>
                      <a:endParaRPr lang="fr-FR" sz="900" dirty="0"/>
                    </a:p>
                  </a:txBody>
                  <a:tcPr/>
                </a:tc>
                <a:tc hMerge="1" vMerge="1">
                  <a:txBody>
                    <a:bodyPr/>
                    <a:lstStyle/>
                    <a:p>
                      <a:endParaRPr lang="fr-FR" sz="900" dirty="0"/>
                    </a:p>
                  </a:txBody>
                  <a:tcPr/>
                </a:tc>
                <a:extLst>
                  <a:ext uri="{0D108BD9-81ED-4DB2-BD59-A6C34878D82A}">
                    <a16:rowId xmlns:a16="http://schemas.microsoft.com/office/drawing/2014/main" val="4206708230"/>
                  </a:ext>
                </a:extLst>
              </a:tr>
              <a:tr h="365760">
                <a:tc>
                  <a:txBody>
                    <a:bodyPr/>
                    <a:lstStyle/>
                    <a:p>
                      <a:r>
                        <a:rPr lang="fr-FR" sz="900" b="1" dirty="0">
                          <a:solidFill>
                            <a:schemeClr val="bg1"/>
                          </a:solidFill>
                        </a:rPr>
                        <a:t>Points à</a:t>
                      </a:r>
                    </a:p>
                    <a:p>
                      <a:r>
                        <a:rPr lang="fr-FR" sz="900" b="1" dirty="0">
                          <a:solidFill>
                            <a:schemeClr val="bg1"/>
                          </a:solidFill>
                        </a:rPr>
                        <a:t>affecter</a:t>
                      </a:r>
                    </a:p>
                  </a:txBody>
                  <a:tcPr anchor="ctr">
                    <a:lnR w="3175" cap="flat" cmpd="sng" algn="ctr">
                      <a:solidFill>
                        <a:schemeClr val="tx1"/>
                      </a:solidFill>
                      <a:prstDash val="solid"/>
                      <a:round/>
                      <a:headEnd type="none" w="med" len="med"/>
                      <a:tailEnd type="none" w="med" len="med"/>
                    </a:lnR>
                    <a:solidFill>
                      <a:schemeClr val="tx1">
                        <a:lumMod val="50000"/>
                        <a:lumOff val="50000"/>
                      </a:schemeClr>
                    </a:solidFill>
                  </a:tcPr>
                </a:tc>
                <a:tc>
                  <a:txBody>
                    <a:bodyPr/>
                    <a:lstStyle/>
                    <a:p>
                      <a:r>
                        <a:rPr lang="fr-FR" sz="900" b="1" dirty="0">
                          <a:solidFill>
                            <a:schemeClr val="bg1"/>
                          </a:solidFill>
                        </a:rPr>
                        <a:t>Éléments à évaluer</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chemeClr val="tx1">
                        <a:lumMod val="50000"/>
                        <a:lumOff val="50000"/>
                      </a:schemeClr>
                    </a:solidFill>
                  </a:tcPr>
                </a:tc>
                <a:tc>
                  <a:txBody>
                    <a:bodyPr/>
                    <a:lstStyle/>
                    <a:p>
                      <a:pPr algn="ctr"/>
                      <a:r>
                        <a:rPr lang="fr-FR" sz="900" b="1" dirty="0">
                          <a:solidFill>
                            <a:schemeClr val="bg1"/>
                          </a:solidFill>
                        </a:rPr>
                        <a:t>Niveau 3 non acquis</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chemeClr val="tx1">
                        <a:lumMod val="50000"/>
                        <a:lumOff val="50000"/>
                      </a:schemeClr>
                    </a:solidFill>
                  </a:tcPr>
                </a:tc>
                <a:tc>
                  <a:txBody>
                    <a:bodyPr/>
                    <a:lstStyle/>
                    <a:p>
                      <a:pPr algn="ctr"/>
                      <a:r>
                        <a:rPr lang="fr-FR" sz="900" b="1">
                          <a:solidFill>
                            <a:schemeClr val="bg1"/>
                          </a:solidFill>
                        </a:rPr>
                        <a:t>Niveau 3 en cours d’acquisition</a:t>
                      </a:r>
                      <a:endParaRPr lang="fr-FR" sz="900" b="1" dirty="0">
                        <a:solidFill>
                          <a:schemeClr val="bg1"/>
                        </a:solidFill>
                      </a:endParaRPr>
                    </a:p>
                  </a:txBody>
                  <a:tcPr anchor="ctr">
                    <a:lnL w="3175" cap="flat" cmpd="sng" algn="ctr">
                      <a:solidFill>
                        <a:schemeClr val="tx1"/>
                      </a:solidFill>
                      <a:prstDash val="solid"/>
                      <a:round/>
                      <a:headEnd type="none" w="med" len="med"/>
                      <a:tailEnd type="none" w="med" len="med"/>
                    </a:lnL>
                    <a:solidFill>
                      <a:schemeClr val="tx1">
                        <a:lumMod val="50000"/>
                        <a:lumOff val="50000"/>
                      </a:schemeClr>
                    </a:solidFill>
                  </a:tcPr>
                </a:tc>
                <a:tc>
                  <a:txBody>
                    <a:bodyPr/>
                    <a:lstStyle/>
                    <a:p>
                      <a:pPr algn="ctr"/>
                      <a:r>
                        <a:rPr lang="fr-FR" sz="900" b="1">
                          <a:solidFill>
                            <a:schemeClr val="bg1"/>
                          </a:solidFill>
                        </a:rPr>
                        <a:t>Niveau 3 acquis</a:t>
                      </a:r>
                      <a:endParaRPr lang="fr-FR" sz="900" b="1" dirty="0">
                        <a:solidFill>
                          <a:schemeClr val="bg1"/>
                        </a:solidFill>
                      </a:endParaRPr>
                    </a:p>
                  </a:txBody>
                  <a:tcPr anchor="ctr">
                    <a:solidFill>
                      <a:schemeClr val="tx1">
                        <a:lumMod val="50000"/>
                        <a:lumOff val="50000"/>
                      </a:schemeClr>
                    </a:solidFill>
                  </a:tcPr>
                </a:tc>
                <a:extLst>
                  <a:ext uri="{0D108BD9-81ED-4DB2-BD59-A6C34878D82A}">
                    <a16:rowId xmlns:a16="http://schemas.microsoft.com/office/drawing/2014/main" val="2436170035"/>
                  </a:ext>
                </a:extLst>
              </a:tr>
              <a:tr h="900000">
                <a:tc>
                  <a:txBody>
                    <a:bodyPr/>
                    <a:lstStyle/>
                    <a:p>
                      <a:endParaRPr lang="fr-FR" sz="900" dirty="0"/>
                    </a:p>
                  </a:txBody>
                  <a:tcPr>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800" dirty="0"/>
                    </a:p>
                  </a:txBody>
                  <a:tcP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0150429"/>
                  </a:ext>
                </a:extLst>
              </a:tr>
              <a:tr h="900000">
                <a:tc>
                  <a:txBody>
                    <a:bodyPr/>
                    <a:lstStyle/>
                    <a:p>
                      <a:endParaRPr lang="fr-FR" sz="900" dirty="0"/>
                    </a:p>
                  </a:txBody>
                  <a:tcPr>
                    <a:lnR w="3175" cap="flat" cmpd="sng" algn="ctr">
                      <a:solidFill>
                        <a:schemeClr val="tx1"/>
                      </a:solidFill>
                      <a:prstDash val="solid"/>
                      <a:round/>
                      <a:headEnd type="none" w="med" len="med"/>
                      <a:tailEnd type="none" w="med" len="med"/>
                    </a:lnR>
                  </a:tcPr>
                </a:tc>
                <a:tc>
                  <a:txBody>
                    <a:bodyPr/>
                    <a:lstStyle/>
                    <a:p>
                      <a:endParaRPr lang="fr-FR" sz="9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800" dirty="0"/>
                    </a:p>
                  </a:txBody>
                  <a:tcP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613906550"/>
                  </a:ext>
                </a:extLst>
              </a:tr>
              <a:tr h="900000">
                <a:tc>
                  <a:txBody>
                    <a:bodyPr/>
                    <a:lstStyle/>
                    <a:p>
                      <a:endParaRPr lang="fr-FR" sz="900" dirty="0"/>
                    </a:p>
                  </a:txBody>
                  <a:tcPr>
                    <a:lnR w="3175" cap="flat" cmpd="sng" algn="ctr">
                      <a:solidFill>
                        <a:schemeClr val="tx1"/>
                      </a:solidFill>
                      <a:prstDash val="solid"/>
                      <a:round/>
                      <a:headEnd type="none" w="med" len="med"/>
                      <a:tailEnd type="none" w="med" len="med"/>
                    </a:lnR>
                  </a:tcPr>
                </a:tc>
                <a:tc>
                  <a:txBody>
                    <a:bodyPr/>
                    <a:lstStyle/>
                    <a:p>
                      <a:endParaRPr lang="fr-FR" sz="9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800" dirty="0"/>
                    </a:p>
                  </a:txBody>
                  <a:tcP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64086626"/>
                  </a:ext>
                </a:extLst>
              </a:tr>
            </a:tbl>
          </a:graphicData>
        </a:graphic>
      </p:graphicFrame>
    </p:spTree>
    <p:extLst>
      <p:ext uri="{BB962C8B-B14F-4D97-AF65-F5344CB8AC3E}">
        <p14:creationId xmlns:p14="http://schemas.microsoft.com/office/powerpoint/2010/main" val="26895337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14</a:t>
            </a:fld>
            <a:endParaRPr lang="fr-FR"/>
          </a:p>
        </p:txBody>
      </p:sp>
    </p:spTree>
    <p:extLst>
      <p:ext uri="{BB962C8B-B14F-4D97-AF65-F5344CB8AC3E}">
        <p14:creationId xmlns:p14="http://schemas.microsoft.com/office/powerpoint/2010/main" val="145981868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Espace réservé du tableau 9"/>
          <p:cNvGraphicFramePr>
            <a:graphicFrameLocks/>
          </p:cNvGraphicFramePr>
          <p:nvPr>
            <p:extLst>
              <p:ext uri="{D42A27DB-BD31-4B8C-83A1-F6EECF244321}">
                <p14:modId xmlns:p14="http://schemas.microsoft.com/office/powerpoint/2010/main" val="3132937177"/>
              </p:ext>
            </p:extLst>
          </p:nvPr>
        </p:nvGraphicFramePr>
        <p:xfrm>
          <a:off x="2071688" y="919162"/>
          <a:ext cx="9582054" cy="4312080"/>
        </p:xfrm>
        <a:graphic>
          <a:graphicData uri="http://schemas.openxmlformats.org/drawingml/2006/table">
            <a:tbl>
              <a:tblPr firstRow="1" bandRow="1">
                <a:tableStyleId>{F5AB1C69-6EDB-4FF4-983F-18BD219EF322}</a:tableStyleId>
              </a:tblPr>
              <a:tblGrid>
                <a:gridCol w="1637506">
                  <a:extLst>
                    <a:ext uri="{9D8B030D-6E8A-4147-A177-3AD203B41FA5}">
                      <a16:colId xmlns:a16="http://schemas.microsoft.com/office/drawing/2014/main" val="526625030"/>
                    </a:ext>
                  </a:extLst>
                </a:gridCol>
                <a:gridCol w="1394524">
                  <a:extLst>
                    <a:ext uri="{9D8B030D-6E8A-4147-A177-3AD203B41FA5}">
                      <a16:colId xmlns:a16="http://schemas.microsoft.com/office/drawing/2014/main" val="59381372"/>
                    </a:ext>
                  </a:extLst>
                </a:gridCol>
                <a:gridCol w="1637506">
                  <a:extLst>
                    <a:ext uri="{9D8B030D-6E8A-4147-A177-3AD203B41FA5}">
                      <a16:colId xmlns:a16="http://schemas.microsoft.com/office/drawing/2014/main" val="557231695"/>
                    </a:ext>
                  </a:extLst>
                </a:gridCol>
                <a:gridCol w="1637506">
                  <a:extLst>
                    <a:ext uri="{9D8B030D-6E8A-4147-A177-3AD203B41FA5}">
                      <a16:colId xmlns:a16="http://schemas.microsoft.com/office/drawing/2014/main" val="3293723395"/>
                    </a:ext>
                  </a:extLst>
                </a:gridCol>
                <a:gridCol w="1637506">
                  <a:extLst>
                    <a:ext uri="{9D8B030D-6E8A-4147-A177-3AD203B41FA5}">
                      <a16:colId xmlns:a16="http://schemas.microsoft.com/office/drawing/2014/main" val="331253883"/>
                    </a:ext>
                  </a:extLst>
                </a:gridCol>
                <a:gridCol w="1637506">
                  <a:extLst>
                    <a:ext uri="{9D8B030D-6E8A-4147-A177-3AD203B41FA5}">
                      <a16:colId xmlns:a16="http://schemas.microsoft.com/office/drawing/2014/main" val="545970627"/>
                    </a:ext>
                  </a:extLst>
                </a:gridCol>
              </a:tblGrid>
              <a:tr h="492741">
                <a:tc rowSpan="3">
                  <a:txBody>
                    <a:bodyPr/>
                    <a:lstStyle/>
                    <a:p>
                      <a:pPr algn="ctr"/>
                      <a:r>
                        <a:rPr lang="fr-FR" dirty="0"/>
                        <a:t>PROJET SPORT SCOLAIRE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ctr"/>
                      <a:r>
                        <a:rPr lang="fr-FR" dirty="0"/>
                        <a:t>Actions de l'AS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Accessibilité</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400" dirty="0"/>
                        <a:t>Innovation</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400" dirty="0"/>
                        <a:t>Responsabilité</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400" dirty="0"/>
                        <a:t>Évaluation des actions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23116273"/>
                  </a:ext>
                </a:extLst>
              </a:tr>
              <a:tr h="540000">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27599096"/>
                  </a:ext>
                </a:extLst>
              </a:tr>
              <a:tr h="540000">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65102234"/>
                  </a:ext>
                </a:extLst>
              </a:tr>
              <a:tr h="0">
                <a:tc gridSpan="6">
                  <a:txBody>
                    <a:bodyPr/>
                    <a:lstStyle/>
                    <a:p>
                      <a:endParaRPr lang="fr-FR" sz="2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833956441"/>
                  </a:ext>
                </a:extLst>
              </a:tr>
              <a:tr h="648000">
                <a:tc rowSpan="4">
                  <a:txBody>
                    <a:bodyPr/>
                    <a:lstStyle/>
                    <a:p>
                      <a:pPr algn="ctr"/>
                      <a:r>
                        <a:rPr lang="fr-FR" dirty="0"/>
                        <a:t>PARCOURS ÉDUCATIFS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200" b="1" dirty="0"/>
                        <a:t>Parcours Santé</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1191986"/>
                  </a:ext>
                </a:extLst>
              </a:tr>
              <a:tr h="648000">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200" b="1" dirty="0"/>
                        <a:t>Parcours Éducation Artistique et Culturel</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3363795"/>
                  </a:ext>
                </a:extLst>
              </a:tr>
              <a:tr h="648000">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200" b="1" dirty="0"/>
                        <a:t>Parcours Citoyen</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44353450"/>
                  </a:ext>
                </a:extLst>
              </a:tr>
              <a:tr h="648000">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200" b="1" dirty="0"/>
                        <a:t>Parcours Avenir</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4271758"/>
                  </a:ext>
                </a:extLst>
              </a:tr>
            </a:tbl>
          </a:graphicData>
        </a:graphic>
      </p:graphicFrame>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15</a:t>
            </a:fld>
            <a:endParaRPr lang="fr-FR"/>
          </a:p>
        </p:txBody>
      </p:sp>
    </p:spTree>
    <p:extLst>
      <p:ext uri="{BB962C8B-B14F-4D97-AF65-F5344CB8AC3E}">
        <p14:creationId xmlns:p14="http://schemas.microsoft.com/office/powerpoint/2010/main" val="284100812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6" name="Espace réservé du tableau 5"/>
          <p:cNvGraphicFramePr>
            <a:graphicFrameLocks noGrp="1"/>
          </p:cNvGraphicFramePr>
          <p:nvPr>
            <p:ph type="tbl" sz="quarter" idx="13"/>
            <p:extLst>
              <p:ext uri="{D42A27DB-BD31-4B8C-83A1-F6EECF244321}">
                <p14:modId xmlns:p14="http://schemas.microsoft.com/office/powerpoint/2010/main" val="4184365212"/>
              </p:ext>
            </p:extLst>
          </p:nvPr>
        </p:nvGraphicFramePr>
        <p:xfrm>
          <a:off x="1858629" y="1012157"/>
          <a:ext cx="10260000" cy="3816000"/>
        </p:xfrm>
        <a:graphic>
          <a:graphicData uri="http://schemas.openxmlformats.org/drawingml/2006/table">
            <a:tbl>
              <a:tblPr firstRow="1" bandRow="1">
                <a:tableStyleId>{2A488322-F2BA-4B5B-9748-0D474271808F}</a:tableStyleId>
              </a:tblPr>
              <a:tblGrid>
                <a:gridCol w="1296000">
                  <a:extLst>
                    <a:ext uri="{9D8B030D-6E8A-4147-A177-3AD203B41FA5}">
                      <a16:colId xmlns:a16="http://schemas.microsoft.com/office/drawing/2014/main" val="3778876083"/>
                    </a:ext>
                  </a:extLst>
                </a:gridCol>
                <a:gridCol w="1764000">
                  <a:extLst>
                    <a:ext uri="{9D8B030D-6E8A-4147-A177-3AD203B41FA5}">
                      <a16:colId xmlns:a16="http://schemas.microsoft.com/office/drawing/2014/main" val="3648906975"/>
                    </a:ext>
                  </a:extLst>
                </a:gridCol>
                <a:gridCol w="1224000">
                  <a:extLst>
                    <a:ext uri="{9D8B030D-6E8A-4147-A177-3AD203B41FA5}">
                      <a16:colId xmlns:a16="http://schemas.microsoft.com/office/drawing/2014/main" val="3657758309"/>
                    </a:ext>
                  </a:extLst>
                </a:gridCol>
                <a:gridCol w="1764000">
                  <a:extLst>
                    <a:ext uri="{9D8B030D-6E8A-4147-A177-3AD203B41FA5}">
                      <a16:colId xmlns:a16="http://schemas.microsoft.com/office/drawing/2014/main" val="751188711"/>
                    </a:ext>
                  </a:extLst>
                </a:gridCol>
                <a:gridCol w="1224000">
                  <a:extLst>
                    <a:ext uri="{9D8B030D-6E8A-4147-A177-3AD203B41FA5}">
                      <a16:colId xmlns:a16="http://schemas.microsoft.com/office/drawing/2014/main" val="1251927346"/>
                    </a:ext>
                  </a:extLst>
                </a:gridCol>
                <a:gridCol w="1764000">
                  <a:extLst>
                    <a:ext uri="{9D8B030D-6E8A-4147-A177-3AD203B41FA5}">
                      <a16:colId xmlns:a16="http://schemas.microsoft.com/office/drawing/2014/main" val="2395130719"/>
                    </a:ext>
                  </a:extLst>
                </a:gridCol>
                <a:gridCol w="1224000">
                  <a:extLst>
                    <a:ext uri="{9D8B030D-6E8A-4147-A177-3AD203B41FA5}">
                      <a16:colId xmlns:a16="http://schemas.microsoft.com/office/drawing/2014/main" val="1761832900"/>
                    </a:ext>
                  </a:extLst>
                </a:gridCol>
              </a:tblGrid>
              <a:tr h="1116000">
                <a:tc>
                  <a:txBody>
                    <a:bodyPr/>
                    <a:lstStyle/>
                    <a:p>
                      <a:pPr algn="ctr"/>
                      <a:r>
                        <a:rPr lang="fr-FR" sz="1600" b="1" dirty="0"/>
                        <a:t>Enseignants</a:t>
                      </a:r>
                    </a:p>
                  </a:txBody>
                  <a:tcPr anchor="ctr">
                    <a:lnR w="3175" cap="flat" cmpd="sng" algn="ctr">
                      <a:solidFill>
                        <a:schemeClr val="tx1"/>
                      </a:solidFill>
                      <a:prstDash val="solid"/>
                      <a:round/>
                      <a:headEnd type="none" w="med" len="med"/>
                      <a:tailEnd type="none" w="med" len="med"/>
                    </a:lnR>
                  </a:tcPr>
                </a:tc>
                <a:tc>
                  <a:txBody>
                    <a:bodyPr/>
                    <a:lstStyle/>
                    <a:p>
                      <a:pPr algn="ctr"/>
                      <a:r>
                        <a:rPr lang="fr-FR" sz="1600" b="1" dirty="0"/>
                        <a:t>Accessibilité</a:t>
                      </a:r>
                    </a:p>
                    <a:p>
                      <a:pPr algn="ctr"/>
                      <a:r>
                        <a:rPr lang="fr-FR" sz="1200" b="1" dirty="0"/>
                        <a:t> APSA(S) support(s) :</a:t>
                      </a:r>
                      <a:br>
                        <a:rPr lang="fr-FR" sz="1200" b="1" dirty="0"/>
                      </a:br>
                      <a:r>
                        <a:rPr lang="fr-FR" sz="1200" b="1" dirty="0"/>
                        <a:t>loisir, compétition, découverte…</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fr-FR" sz="1200" b="1" dirty="0"/>
                        <a:t>Jours et horaires / ponctuel ou annuel</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fr-FR" sz="1600" b="1" dirty="0"/>
                        <a:t>Innovation</a:t>
                      </a:r>
                      <a:r>
                        <a:rPr lang="fr-FR" sz="1200" b="1" dirty="0"/>
                        <a:t> </a:t>
                      </a:r>
                    </a:p>
                    <a:p>
                      <a:pPr algn="ctr"/>
                      <a:r>
                        <a:rPr lang="fr-FR" sz="1200" b="1" dirty="0"/>
                        <a:t>APSA(S) support(s) :</a:t>
                      </a:r>
                      <a:br>
                        <a:rPr lang="fr-FR" sz="1200" b="1" dirty="0"/>
                      </a:br>
                      <a:r>
                        <a:rPr lang="fr-FR" sz="1200" b="1" dirty="0"/>
                        <a:t>tout ce qui ne rentre pas dans les deux autres</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fr-FR" sz="1200" b="1" dirty="0"/>
                        <a:t>Jours et horaires / ponctuel ou annuel</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fr-FR" sz="1600" b="1" dirty="0"/>
                        <a:t>Responsabilisation</a:t>
                      </a:r>
                    </a:p>
                    <a:p>
                      <a:pPr algn="ctr"/>
                      <a:r>
                        <a:rPr lang="fr-FR" sz="1200" b="1" dirty="0"/>
                        <a:t>APSA(S) support(s) : </a:t>
                      </a:r>
                      <a:br>
                        <a:rPr lang="fr-FR" sz="1200" b="1" dirty="0"/>
                      </a:br>
                      <a:r>
                        <a:rPr lang="fr-FR" sz="1200" b="1" dirty="0"/>
                        <a:t>Jeune officiel (Juge, arbitre, reporter, dirigeant, secouriste…)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fr-FR" sz="1200" b="1" dirty="0"/>
                        <a:t>Jours et horaires / ponctuel ou annuel</a:t>
                      </a:r>
                    </a:p>
                  </a:txBody>
                  <a:tcPr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67091886"/>
                  </a:ext>
                </a:extLst>
              </a:tr>
              <a:tr h="540000">
                <a:tc>
                  <a:txBody>
                    <a:bodyPr/>
                    <a:lstStyle/>
                    <a:p>
                      <a:endParaRPr lang="fr-FR" sz="1000" dirty="0"/>
                    </a:p>
                  </a:txBody>
                  <a:tcPr anchor="ctr">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120944"/>
                  </a:ext>
                </a:extLst>
              </a:tr>
              <a:tr h="540000">
                <a:tc>
                  <a:txBody>
                    <a:bodyPr/>
                    <a:lstStyle/>
                    <a:p>
                      <a:endParaRPr lang="fr-FR" sz="1000" dirty="0"/>
                    </a:p>
                  </a:txBody>
                  <a:tcPr anchor="ctr">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96507121"/>
                  </a:ext>
                </a:extLst>
              </a:tr>
              <a:tr h="540000">
                <a:tc>
                  <a:txBody>
                    <a:bodyPr/>
                    <a:lstStyle/>
                    <a:p>
                      <a:endParaRPr lang="fr-FR" sz="1000" dirty="0"/>
                    </a:p>
                  </a:txBody>
                  <a:tcPr anchor="ctr">
                    <a:lnR w="3175" cap="flat" cmpd="sng" algn="ctr">
                      <a:solidFill>
                        <a:schemeClr val="tx1"/>
                      </a:solidFill>
                      <a:prstDash val="solid"/>
                      <a:round/>
                      <a:headEnd type="none" w="med" len="med"/>
                      <a:tailEnd type="none" w="med" len="med"/>
                    </a:lnR>
                  </a:tcPr>
                </a:tc>
                <a:tc>
                  <a:txBody>
                    <a:bodyPr/>
                    <a:lstStyle/>
                    <a:p>
                      <a:endParaRPr lang="fr-FR" sz="100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23225780"/>
                  </a:ext>
                </a:extLst>
              </a:tr>
              <a:tr h="540000">
                <a:tc>
                  <a:txBody>
                    <a:bodyPr/>
                    <a:lstStyle/>
                    <a:p>
                      <a:endParaRPr lang="fr-FR" sz="1000" dirty="0"/>
                    </a:p>
                  </a:txBody>
                  <a:tcPr anchor="ctr">
                    <a:lnR w="3175" cap="flat" cmpd="sng" algn="ctr">
                      <a:solidFill>
                        <a:schemeClr val="tx1"/>
                      </a:solidFill>
                      <a:prstDash val="solid"/>
                      <a:round/>
                      <a:headEnd type="none" w="med" len="med"/>
                      <a:tailEnd type="none" w="med" len="med"/>
                    </a:lnR>
                  </a:tcPr>
                </a:tc>
                <a:tc>
                  <a:txBody>
                    <a:bodyPr/>
                    <a:lstStyle/>
                    <a:p>
                      <a:endParaRPr lang="fr-FR" sz="100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26562758"/>
                  </a:ext>
                </a:extLst>
              </a:tr>
              <a:tr h="540000">
                <a:tc>
                  <a:txBody>
                    <a:bodyPr/>
                    <a:lstStyle/>
                    <a:p>
                      <a:endParaRPr lang="fr-FR" sz="1000" dirty="0"/>
                    </a:p>
                  </a:txBody>
                  <a:tcPr anchor="ctr">
                    <a:lnR w="3175" cap="flat" cmpd="sng" algn="ctr">
                      <a:solidFill>
                        <a:schemeClr val="tx1"/>
                      </a:solidFill>
                      <a:prstDash val="solid"/>
                      <a:round/>
                      <a:headEnd type="none" w="med" len="med"/>
                      <a:tailEnd type="none" w="med" len="med"/>
                    </a:lnR>
                  </a:tcPr>
                </a:tc>
                <a:tc>
                  <a:txBody>
                    <a:bodyPr/>
                    <a:lstStyle/>
                    <a:p>
                      <a:endParaRPr lang="fr-FR" sz="100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40065980"/>
                  </a:ext>
                </a:extLst>
              </a:tr>
            </a:tbl>
          </a:graphicData>
        </a:graphic>
      </p:graphicFrame>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16</a:t>
            </a:fld>
            <a:endParaRPr lang="fr-FR"/>
          </a:p>
        </p:txBody>
      </p:sp>
    </p:spTree>
    <p:extLst>
      <p:ext uri="{BB962C8B-B14F-4D97-AF65-F5344CB8AC3E}">
        <p14:creationId xmlns:p14="http://schemas.microsoft.com/office/powerpoint/2010/main" val="14921305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17</a:t>
            </a:fld>
            <a:endParaRPr lang="fr-FR"/>
          </a:p>
        </p:txBody>
      </p:sp>
      <p:graphicFrame>
        <p:nvGraphicFramePr>
          <p:cNvPr id="7" name="Tableau 6"/>
          <p:cNvGraphicFramePr>
            <a:graphicFrameLocks noGrp="1"/>
          </p:cNvGraphicFramePr>
          <p:nvPr>
            <p:extLst>
              <p:ext uri="{D42A27DB-BD31-4B8C-83A1-F6EECF244321}">
                <p14:modId xmlns:p14="http://schemas.microsoft.com/office/powerpoint/2010/main" val="218777582"/>
              </p:ext>
            </p:extLst>
          </p:nvPr>
        </p:nvGraphicFramePr>
        <p:xfrm>
          <a:off x="1993800" y="743013"/>
          <a:ext cx="9360000" cy="5568656"/>
        </p:xfrm>
        <a:graphic>
          <a:graphicData uri="http://schemas.openxmlformats.org/drawingml/2006/table">
            <a:tbl>
              <a:tblPr firstRow="1" bandRow="1">
                <a:tableStyleId>{85BE263C-DBD7-4A20-BB59-AAB30ACAA65A}</a:tableStyleId>
              </a:tblPr>
              <a:tblGrid>
                <a:gridCol w="2160000">
                  <a:extLst>
                    <a:ext uri="{9D8B030D-6E8A-4147-A177-3AD203B41FA5}">
                      <a16:colId xmlns:a16="http://schemas.microsoft.com/office/drawing/2014/main" val="3367353970"/>
                    </a:ext>
                  </a:extLst>
                </a:gridCol>
                <a:gridCol w="1800000">
                  <a:extLst>
                    <a:ext uri="{9D8B030D-6E8A-4147-A177-3AD203B41FA5}">
                      <a16:colId xmlns:a16="http://schemas.microsoft.com/office/drawing/2014/main" val="2954859084"/>
                    </a:ext>
                  </a:extLst>
                </a:gridCol>
                <a:gridCol w="1800000">
                  <a:extLst>
                    <a:ext uri="{9D8B030D-6E8A-4147-A177-3AD203B41FA5}">
                      <a16:colId xmlns:a16="http://schemas.microsoft.com/office/drawing/2014/main" val="512496253"/>
                    </a:ext>
                  </a:extLst>
                </a:gridCol>
                <a:gridCol w="1800000">
                  <a:extLst>
                    <a:ext uri="{9D8B030D-6E8A-4147-A177-3AD203B41FA5}">
                      <a16:colId xmlns:a16="http://schemas.microsoft.com/office/drawing/2014/main" val="3164316113"/>
                    </a:ext>
                  </a:extLst>
                </a:gridCol>
                <a:gridCol w="1800000">
                  <a:extLst>
                    <a:ext uri="{9D8B030D-6E8A-4147-A177-3AD203B41FA5}">
                      <a16:colId xmlns:a16="http://schemas.microsoft.com/office/drawing/2014/main" val="111543638"/>
                    </a:ext>
                  </a:extLst>
                </a:gridCol>
              </a:tblGrid>
              <a:tr h="279228">
                <a:tc>
                  <a:txBody>
                    <a:bodyPr/>
                    <a:lstStyle/>
                    <a:p>
                      <a:pPr algn="ctr"/>
                      <a:r>
                        <a:rPr lang="fr-FR" sz="1100" dirty="0"/>
                        <a:t>Organisation de l’enseignement</a:t>
                      </a:r>
                    </a:p>
                  </a:txBody>
                  <a:tcPr anchor="ctr">
                    <a:lnT w="28575" cap="flat" cmpd="sng" algn="ctr">
                      <a:solidFill>
                        <a:schemeClr val="tx1"/>
                      </a:solidFill>
                      <a:prstDash val="solid"/>
                      <a:round/>
                      <a:headEnd type="none" w="med" len="med"/>
                      <a:tailEnd type="none" w="med" len="med"/>
                    </a:lnT>
                  </a:tcPr>
                </a:tc>
                <a:tc>
                  <a:txBody>
                    <a:bodyPr/>
                    <a:lstStyle/>
                    <a:p>
                      <a:pPr algn="ctr"/>
                      <a:r>
                        <a:rPr lang="fr-FR" sz="1100" dirty="0"/>
                        <a:t>2</a:t>
                      </a:r>
                      <a:r>
                        <a:rPr lang="fr-FR" sz="1100" baseline="30000" dirty="0"/>
                        <a:t>nde</a:t>
                      </a:r>
                      <a:endParaRPr lang="fr-FR" sz="1100" dirty="0"/>
                    </a:p>
                  </a:txBody>
                  <a:tcPr anchor="ctr">
                    <a:lnT w="28575" cap="flat" cmpd="sng" algn="ctr">
                      <a:solidFill>
                        <a:schemeClr val="tx1"/>
                      </a:solidFill>
                      <a:prstDash val="solid"/>
                      <a:round/>
                      <a:headEnd type="none" w="med" len="med"/>
                      <a:tailEnd type="none" w="med" len="med"/>
                    </a:lnT>
                  </a:tcPr>
                </a:tc>
                <a:tc>
                  <a:txBody>
                    <a:bodyPr/>
                    <a:lstStyle/>
                    <a:p>
                      <a:pPr algn="ctr"/>
                      <a:r>
                        <a:rPr lang="fr-FR" sz="1100" dirty="0"/>
                        <a:t>1</a:t>
                      </a:r>
                      <a:r>
                        <a:rPr lang="fr-FR" sz="1100" baseline="30000" dirty="0"/>
                        <a:t>ère</a:t>
                      </a:r>
                      <a:endParaRPr lang="fr-FR" sz="1100" dirty="0"/>
                    </a:p>
                  </a:txBody>
                  <a:tcPr anchor="ctr">
                    <a:lnT w="28575" cap="flat" cmpd="sng" algn="ctr">
                      <a:solidFill>
                        <a:schemeClr val="tx1"/>
                      </a:solidFill>
                      <a:prstDash val="solid"/>
                      <a:round/>
                      <a:headEnd type="none" w="med" len="med"/>
                      <a:tailEnd type="none" w="med" len="med"/>
                    </a:lnT>
                  </a:tcPr>
                </a:tc>
                <a:tc gridSpan="2">
                  <a:txBody>
                    <a:bodyPr/>
                    <a:lstStyle/>
                    <a:p>
                      <a:pPr algn="ctr"/>
                      <a:r>
                        <a:rPr lang="fr-FR" sz="1100" dirty="0"/>
                        <a:t>1</a:t>
                      </a:r>
                      <a:r>
                        <a:rPr lang="fr-FR" sz="1100" baseline="30000" dirty="0"/>
                        <a:t>ère  </a:t>
                      </a:r>
                      <a:r>
                        <a:rPr lang="fr-FR" sz="1100" dirty="0"/>
                        <a:t>/ Terminale</a:t>
                      </a:r>
                      <a:endParaRPr lang="fr-FR" sz="1100" baseline="30000" dirty="0"/>
                    </a:p>
                  </a:txBody>
                  <a:tcPr anchor="ctr">
                    <a:lnT w="28575" cap="flat" cmpd="sng" algn="ctr">
                      <a:solidFill>
                        <a:schemeClr val="tx1"/>
                      </a:solidFill>
                      <a:prstDash val="solid"/>
                      <a:round/>
                      <a:headEnd type="none" w="med" len="med"/>
                      <a:tailEnd type="none" w="med" len="med"/>
                    </a:lnT>
                  </a:tcPr>
                </a:tc>
                <a:tc hMerge="1">
                  <a:txBody>
                    <a:bodyPr/>
                    <a:lstStyle/>
                    <a:p>
                      <a:pPr algn="ctr"/>
                      <a:endParaRPr lang="fr-FR" sz="1100" dirty="0"/>
                    </a:p>
                  </a:txBody>
                  <a:tcPr anchor="ct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54407614"/>
                  </a:ext>
                </a:extLst>
              </a:tr>
              <a:tr h="360000">
                <a:tc>
                  <a:txBody>
                    <a:bodyPr/>
                    <a:lstStyle/>
                    <a:p>
                      <a:r>
                        <a:rPr lang="fr-FR" sz="1000" dirty="0"/>
                        <a:t>Choix des APSA et CP supports</a:t>
                      </a:r>
                    </a:p>
                  </a:txBody>
                  <a:tcPr anchor="ctr">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gridSpan="2">
                  <a:txBody>
                    <a:bodyPr/>
                    <a:lstStyle/>
                    <a:p>
                      <a:endParaRPr lang="fr-FR" sz="1000" dirty="0"/>
                    </a:p>
                  </a:txBody>
                  <a:tcPr anchor="ctr">
                    <a:lnL w="3175" cap="flat" cmpd="sng" algn="ctr">
                      <a:solidFill>
                        <a:schemeClr val="tx1"/>
                      </a:solidFill>
                      <a:prstDash val="solid"/>
                      <a:round/>
                      <a:headEnd type="none" w="med" len="med"/>
                      <a:tailEnd type="none" w="med" len="med"/>
                    </a:lnL>
                  </a:tcPr>
                </a:tc>
                <a:tc hMerge="1">
                  <a:txBody>
                    <a:bodyPr/>
                    <a:lstStyle/>
                    <a:p>
                      <a:endParaRPr lang="fr-FR" sz="1000" dirty="0"/>
                    </a:p>
                  </a:txBody>
                  <a:tcPr/>
                </a:tc>
                <a:extLst>
                  <a:ext uri="{0D108BD9-81ED-4DB2-BD59-A6C34878D82A}">
                    <a16:rowId xmlns:a16="http://schemas.microsoft.com/office/drawing/2014/main" val="2923204675"/>
                  </a:ext>
                </a:extLst>
              </a:tr>
              <a:tr h="360000">
                <a:tc>
                  <a:txBody>
                    <a:bodyPr/>
                    <a:lstStyle/>
                    <a:p>
                      <a:r>
                        <a:rPr lang="fr-FR" sz="1000" dirty="0"/>
                        <a:t>Effectifs</a:t>
                      </a:r>
                    </a:p>
                  </a:txBody>
                  <a:tcPr anchor="ctr">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endParaRPr lang="fr-FR" sz="1000" dirty="0"/>
                    </a:p>
                  </a:txBody>
                  <a:tcPr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69272447"/>
                  </a:ext>
                </a:extLst>
              </a:tr>
              <a:tr h="360000">
                <a:tc>
                  <a:txBody>
                    <a:bodyPr/>
                    <a:lstStyle/>
                    <a:p>
                      <a:r>
                        <a:rPr lang="fr-FR" sz="1000" dirty="0"/>
                        <a:t>Nombre de filles</a:t>
                      </a:r>
                    </a:p>
                  </a:txBody>
                  <a:tcPr anchor="ctr">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endParaRPr lang="fr-FR" sz="1000" dirty="0"/>
                    </a:p>
                  </a:txBody>
                  <a:tcPr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62346109"/>
                  </a:ext>
                </a:extLst>
              </a:tr>
              <a:tr h="360000">
                <a:tc>
                  <a:txBody>
                    <a:bodyPr/>
                    <a:lstStyle/>
                    <a:p>
                      <a:r>
                        <a:rPr lang="fr-FR" sz="1000" dirty="0"/>
                        <a:t>Nombre de garçons</a:t>
                      </a:r>
                    </a:p>
                  </a:txBody>
                  <a:tcPr anchor="ctr">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endParaRPr lang="fr-FR" sz="1000" dirty="0"/>
                    </a:p>
                  </a:txBody>
                  <a:tcPr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426608764"/>
                  </a:ext>
                </a:extLst>
              </a:tr>
              <a:tr h="828000">
                <a:tc>
                  <a:txBody>
                    <a:bodyPr/>
                    <a:lstStyle/>
                    <a:p>
                      <a:r>
                        <a:rPr lang="fr-FR" sz="1000" dirty="0"/>
                        <a:t>Créneaux d’entrainements : jours et horaires</a:t>
                      </a:r>
                    </a:p>
                    <a:p>
                      <a:r>
                        <a:rPr lang="fr-FR" sz="1000" dirty="0"/>
                        <a:t>Précision sur l’organisation (regroupement, période de l’année…)</a:t>
                      </a:r>
                    </a:p>
                  </a:txBody>
                  <a:tcPr anchor="ctr">
                    <a:lnR w="31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gridSpan="2">
                  <a:txBody>
                    <a:bodyPr/>
                    <a:lstStyle/>
                    <a:p>
                      <a:endParaRPr lang="fr-FR" sz="1000" dirty="0"/>
                    </a:p>
                  </a:txBody>
                  <a:tcPr>
                    <a:lnL w="31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hMerge="1">
                  <a:txBody>
                    <a:bodyPr/>
                    <a:lstStyle/>
                    <a:p>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8229916"/>
                  </a:ext>
                </a:extLst>
              </a:tr>
              <a:tr h="268388">
                <a:tc gridSpan="5">
                  <a:txBody>
                    <a:bodyPr/>
                    <a:lstStyle/>
                    <a:p>
                      <a:pPr algn="ctr"/>
                      <a:r>
                        <a:rPr lang="fr-FR" sz="1100" b="1" dirty="0">
                          <a:solidFill>
                            <a:schemeClr val="bg1"/>
                          </a:solidFill>
                        </a:rPr>
                        <a:t>Objectifs et contenus de l’enseignement :</a:t>
                      </a:r>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solidFill>
                  </a:tcPr>
                </a:tc>
                <a:tc hMerge="1">
                  <a:txBody>
                    <a:bodyPr/>
                    <a:lstStyle/>
                    <a:p>
                      <a:endParaRPr lang="fr-FR" sz="1100" dirty="0"/>
                    </a:p>
                  </a:txBody>
                  <a:tcPr/>
                </a:tc>
                <a:tc hMerge="1">
                  <a:txBody>
                    <a:bodyPr/>
                    <a:lstStyle/>
                    <a:p>
                      <a:endParaRPr lang="fr-FR" sz="1100" dirty="0"/>
                    </a:p>
                  </a:txBody>
                  <a:tcPr/>
                </a:tc>
                <a:tc hMerge="1">
                  <a:txBody>
                    <a:bodyPr/>
                    <a:lstStyle/>
                    <a:p>
                      <a:endParaRPr lang="fr-FR" sz="1100" dirty="0"/>
                    </a:p>
                  </a:txBody>
                  <a:tcPr/>
                </a:tc>
                <a:tc hMerge="1">
                  <a:txBody>
                    <a:bodyPr/>
                    <a:lstStyle/>
                    <a:p>
                      <a:endParaRPr lang="fr-FR" sz="1100" dirty="0"/>
                    </a:p>
                  </a:txBody>
                  <a:tcPr/>
                </a:tc>
                <a:extLst>
                  <a:ext uri="{0D108BD9-81ED-4DB2-BD59-A6C34878D82A}">
                    <a16:rowId xmlns:a16="http://schemas.microsoft.com/office/drawing/2014/main" val="3127675270"/>
                  </a:ext>
                </a:extLst>
              </a:tr>
              <a:tr h="684000">
                <a:tc>
                  <a:txBody>
                    <a:bodyPr/>
                    <a:lstStyle/>
                    <a:p>
                      <a:r>
                        <a:rPr lang="fr-FR" sz="1000" dirty="0"/>
                        <a:t>Objectifs visés et plus-value apportée pour les élèves</a:t>
                      </a:r>
                    </a:p>
                  </a:txBody>
                  <a:tcPr anchor="ctr">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gridSpan="4">
                  <a:txBody>
                    <a:bodyPr/>
                    <a:lstStyle/>
                    <a:p>
                      <a:endParaRPr lang="fr-FR" sz="1000" dirty="0"/>
                    </a:p>
                  </a:txBody>
                  <a:tcPr>
                    <a:lnL w="31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hMerge="1">
                  <a:txBody>
                    <a:bodyPr/>
                    <a:lstStyle/>
                    <a:p>
                      <a:endParaRPr lang="fr-FR" sz="1000" dirty="0"/>
                    </a:p>
                  </a:txBody>
                  <a:tcPr>
                    <a:lnT w="28575" cap="flat" cmpd="sng" algn="ctr">
                      <a:solidFill>
                        <a:schemeClr val="tx1"/>
                      </a:solidFill>
                      <a:prstDash val="solid"/>
                      <a:round/>
                      <a:headEnd type="none" w="med" len="med"/>
                      <a:tailEnd type="none" w="med" len="med"/>
                    </a:lnT>
                  </a:tcPr>
                </a:tc>
                <a:tc hMerge="1">
                  <a:txBody>
                    <a:bodyPr/>
                    <a:lstStyle/>
                    <a:p>
                      <a:endParaRPr lang="fr-FR" sz="1000" dirty="0"/>
                    </a:p>
                  </a:txBody>
                  <a:tcPr>
                    <a:lnT w="28575" cap="flat" cmpd="sng" algn="ctr">
                      <a:solidFill>
                        <a:schemeClr val="tx1"/>
                      </a:solidFill>
                      <a:prstDash val="solid"/>
                      <a:round/>
                      <a:headEnd type="none" w="med" len="med"/>
                      <a:tailEnd type="none" w="med" len="med"/>
                    </a:lnT>
                  </a:tcPr>
                </a:tc>
                <a:tc hMerge="1">
                  <a:txBody>
                    <a:bodyPr/>
                    <a:lstStyle/>
                    <a:p>
                      <a:endParaRPr lang="fr-FR" sz="1000" dirty="0"/>
                    </a:p>
                  </a:txBody>
                  <a:tcP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35274036"/>
                  </a:ext>
                </a:extLst>
              </a:tr>
              <a:tr h="684000">
                <a:tc>
                  <a:txBody>
                    <a:bodyPr/>
                    <a:lstStyle/>
                    <a:p>
                      <a:r>
                        <a:rPr lang="fr-FR" sz="1000" dirty="0"/>
                        <a:t>Justifications pédagogiques du choix des APSA et CP supports au regard des élèves, du projet EPS et du projet d’AS</a:t>
                      </a:r>
                    </a:p>
                  </a:txBody>
                  <a:tcPr anchor="ctr">
                    <a:lnR w="3175" cap="flat" cmpd="sng" algn="ctr">
                      <a:solidFill>
                        <a:schemeClr val="tx1"/>
                      </a:solidFill>
                      <a:prstDash val="solid"/>
                      <a:round/>
                      <a:headEnd type="none" w="med" len="med"/>
                      <a:tailEnd type="none" w="med" len="med"/>
                    </a:lnR>
                  </a:tcPr>
                </a:tc>
                <a:tc gridSpan="4">
                  <a:txBody>
                    <a:bodyPr/>
                    <a:lstStyle/>
                    <a:p>
                      <a:endParaRPr lang="fr-FR" sz="1000" dirty="0"/>
                    </a:p>
                  </a:txBody>
                  <a:tcPr>
                    <a:lnL w="3175" cap="flat" cmpd="sng" algn="ctr">
                      <a:solidFill>
                        <a:schemeClr val="tx1"/>
                      </a:solidFill>
                      <a:prstDash val="solid"/>
                      <a:round/>
                      <a:headEnd type="none" w="med" len="med"/>
                      <a:tailEnd type="none" w="med" len="med"/>
                    </a:lnL>
                  </a:tcPr>
                </a:tc>
                <a:tc hMerge="1">
                  <a:txBody>
                    <a:bodyPr/>
                    <a:lstStyle/>
                    <a:p>
                      <a:endParaRPr lang="fr-FR" sz="1000" dirty="0"/>
                    </a:p>
                  </a:txBody>
                  <a:tcPr/>
                </a:tc>
                <a:tc hMerge="1">
                  <a:txBody>
                    <a:bodyPr/>
                    <a:lstStyle/>
                    <a:p>
                      <a:endParaRPr lang="fr-FR" sz="1000" dirty="0"/>
                    </a:p>
                  </a:txBody>
                  <a:tcPr/>
                </a:tc>
                <a:tc hMerge="1">
                  <a:txBody>
                    <a:bodyPr/>
                    <a:lstStyle/>
                    <a:p>
                      <a:endParaRPr lang="fr-FR" sz="1000" dirty="0"/>
                    </a:p>
                  </a:txBody>
                  <a:tcPr/>
                </a:tc>
                <a:extLst>
                  <a:ext uri="{0D108BD9-81ED-4DB2-BD59-A6C34878D82A}">
                    <a16:rowId xmlns:a16="http://schemas.microsoft.com/office/drawing/2014/main" val="3420064135"/>
                  </a:ext>
                </a:extLst>
              </a:tr>
              <a:tr h="684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b="0" dirty="0">
                          <a:effectLst/>
                          <a:latin typeface="Calibri" panose="020F0502020204030204" pitchFamily="34" charset="0"/>
                          <a:ea typeface="Calibri" panose="020F0502020204030204" pitchFamily="34" charset="0"/>
                          <a:cs typeface="Times New Roman" panose="02020603050405020304" pitchFamily="18" charset="0"/>
                        </a:rPr>
                        <a:t>Carnet de suivi : modalités et contenus</a:t>
                      </a:r>
                    </a:p>
                  </a:txBody>
                  <a:tcPr anchor="ctr">
                    <a:lnR w="3175" cap="flat" cmpd="sng" algn="ctr">
                      <a:solidFill>
                        <a:schemeClr val="tx1"/>
                      </a:solidFill>
                      <a:prstDash val="solid"/>
                      <a:round/>
                      <a:headEnd type="none" w="med" len="med"/>
                      <a:tailEnd type="none" w="med" len="med"/>
                    </a:lnR>
                  </a:tcPr>
                </a:tc>
                <a:tc gridSpan="4">
                  <a:txBody>
                    <a:bodyPr/>
                    <a:lstStyle/>
                    <a:p>
                      <a:endParaRPr lang="fr-FR" sz="1000" dirty="0"/>
                    </a:p>
                  </a:txBody>
                  <a:tcPr>
                    <a:lnL w="3175" cap="flat" cmpd="sng" algn="ctr">
                      <a:solidFill>
                        <a:schemeClr val="tx1"/>
                      </a:solidFill>
                      <a:prstDash val="solid"/>
                      <a:round/>
                      <a:headEnd type="none" w="med" len="med"/>
                      <a:tailEnd type="none" w="med" len="med"/>
                    </a:lnL>
                  </a:tcPr>
                </a:tc>
                <a:tc hMerge="1">
                  <a:txBody>
                    <a:bodyPr/>
                    <a:lstStyle/>
                    <a:p>
                      <a:endParaRPr lang="fr-FR" sz="1000" dirty="0"/>
                    </a:p>
                  </a:txBody>
                  <a:tcPr/>
                </a:tc>
                <a:tc hMerge="1">
                  <a:txBody>
                    <a:bodyPr/>
                    <a:lstStyle/>
                    <a:p>
                      <a:endParaRPr lang="fr-FR" sz="1000" dirty="0"/>
                    </a:p>
                  </a:txBody>
                  <a:tcPr/>
                </a:tc>
                <a:tc hMerge="1">
                  <a:txBody>
                    <a:bodyPr/>
                    <a:lstStyle/>
                    <a:p>
                      <a:endParaRPr lang="fr-FR" sz="1000" dirty="0"/>
                    </a:p>
                  </a:txBody>
                  <a:tcPr/>
                </a:tc>
                <a:extLst>
                  <a:ext uri="{0D108BD9-81ED-4DB2-BD59-A6C34878D82A}">
                    <a16:rowId xmlns:a16="http://schemas.microsoft.com/office/drawing/2014/main" val="2662640012"/>
                  </a:ext>
                </a:extLst>
              </a:tr>
              <a:tr h="684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Niveau atteint par les élèves sur le parcours de formation</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R w="3175" cap="flat" cmpd="sng" algn="ctr">
                      <a:solidFill>
                        <a:schemeClr val="tx1"/>
                      </a:solidFill>
                      <a:prstDash val="solid"/>
                      <a:round/>
                      <a:headEnd type="none" w="med" len="med"/>
                      <a:tailEnd type="none" w="med" len="med"/>
                    </a:lnR>
                  </a:tcPr>
                </a:tc>
                <a:tc gridSpan="4">
                  <a:txBody>
                    <a:bodyPr/>
                    <a:lstStyle/>
                    <a:p>
                      <a:endParaRPr lang="fr-FR" sz="1000" dirty="0"/>
                    </a:p>
                  </a:txBody>
                  <a:tcPr>
                    <a:lnL w="3175" cap="flat" cmpd="sng" algn="ctr">
                      <a:solidFill>
                        <a:schemeClr val="tx1"/>
                      </a:solidFill>
                      <a:prstDash val="solid"/>
                      <a:round/>
                      <a:headEnd type="none" w="med" len="med"/>
                      <a:tailEnd type="none" w="med" len="med"/>
                    </a:lnL>
                  </a:tcPr>
                </a:tc>
                <a:tc hMerge="1">
                  <a:txBody>
                    <a:bodyPr/>
                    <a:lstStyle/>
                    <a:p>
                      <a:endParaRPr lang="fr-FR" sz="1000" dirty="0"/>
                    </a:p>
                  </a:txBody>
                  <a:tcPr/>
                </a:tc>
                <a:tc hMerge="1">
                  <a:txBody>
                    <a:bodyPr/>
                    <a:lstStyle/>
                    <a:p>
                      <a:endParaRPr lang="fr-FR" sz="1000" dirty="0"/>
                    </a:p>
                  </a:txBody>
                  <a:tcPr/>
                </a:tc>
                <a:tc hMerge="1">
                  <a:txBody>
                    <a:bodyPr/>
                    <a:lstStyle/>
                    <a:p>
                      <a:endParaRPr lang="fr-FR" sz="1000" dirty="0"/>
                    </a:p>
                  </a:txBody>
                  <a:tcPr/>
                </a:tc>
                <a:extLst>
                  <a:ext uri="{0D108BD9-81ED-4DB2-BD59-A6C34878D82A}">
                    <a16:rowId xmlns:a16="http://schemas.microsoft.com/office/drawing/2014/main" val="2275491466"/>
                  </a:ext>
                </a:extLst>
              </a:tr>
            </a:tbl>
          </a:graphicData>
        </a:graphic>
      </p:graphicFrame>
    </p:spTree>
    <p:extLst>
      <p:ext uri="{BB962C8B-B14F-4D97-AF65-F5344CB8AC3E}">
        <p14:creationId xmlns:p14="http://schemas.microsoft.com/office/powerpoint/2010/main" val="352056665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18</a:t>
            </a:fld>
            <a:endParaRPr lang="fr-FR"/>
          </a:p>
        </p:txBody>
      </p:sp>
      <p:graphicFrame>
        <p:nvGraphicFramePr>
          <p:cNvPr id="7" name="Tableau 6"/>
          <p:cNvGraphicFramePr>
            <a:graphicFrameLocks noGrp="1"/>
          </p:cNvGraphicFramePr>
          <p:nvPr>
            <p:extLst>
              <p:ext uri="{D42A27DB-BD31-4B8C-83A1-F6EECF244321}">
                <p14:modId xmlns:p14="http://schemas.microsoft.com/office/powerpoint/2010/main" val="366710640"/>
              </p:ext>
            </p:extLst>
          </p:nvPr>
        </p:nvGraphicFramePr>
        <p:xfrm>
          <a:off x="1963884" y="771409"/>
          <a:ext cx="9864000" cy="5549406"/>
        </p:xfrm>
        <a:graphic>
          <a:graphicData uri="http://schemas.openxmlformats.org/drawingml/2006/table">
            <a:tbl>
              <a:tblPr firstRow="1" bandRow="1">
                <a:tableStyleId>{85BE263C-DBD7-4A20-BB59-AAB30ACAA65A}</a:tableStyleId>
              </a:tblPr>
              <a:tblGrid>
                <a:gridCol w="1440000">
                  <a:extLst>
                    <a:ext uri="{9D8B030D-6E8A-4147-A177-3AD203B41FA5}">
                      <a16:colId xmlns:a16="http://schemas.microsoft.com/office/drawing/2014/main" val="3064480925"/>
                    </a:ext>
                  </a:extLst>
                </a:gridCol>
                <a:gridCol w="936000">
                  <a:extLst>
                    <a:ext uri="{9D8B030D-6E8A-4147-A177-3AD203B41FA5}">
                      <a16:colId xmlns:a16="http://schemas.microsoft.com/office/drawing/2014/main" val="584600909"/>
                    </a:ext>
                  </a:extLst>
                </a:gridCol>
                <a:gridCol w="936000">
                  <a:extLst>
                    <a:ext uri="{9D8B030D-6E8A-4147-A177-3AD203B41FA5}">
                      <a16:colId xmlns:a16="http://schemas.microsoft.com/office/drawing/2014/main" val="2581443732"/>
                    </a:ext>
                  </a:extLst>
                </a:gridCol>
                <a:gridCol w="936000">
                  <a:extLst>
                    <a:ext uri="{9D8B030D-6E8A-4147-A177-3AD203B41FA5}">
                      <a16:colId xmlns:a16="http://schemas.microsoft.com/office/drawing/2014/main" val="1261864923"/>
                    </a:ext>
                  </a:extLst>
                </a:gridCol>
                <a:gridCol w="936000">
                  <a:extLst>
                    <a:ext uri="{9D8B030D-6E8A-4147-A177-3AD203B41FA5}">
                      <a16:colId xmlns:a16="http://schemas.microsoft.com/office/drawing/2014/main" val="2696684435"/>
                    </a:ext>
                  </a:extLst>
                </a:gridCol>
                <a:gridCol w="936000">
                  <a:extLst>
                    <a:ext uri="{9D8B030D-6E8A-4147-A177-3AD203B41FA5}">
                      <a16:colId xmlns:a16="http://schemas.microsoft.com/office/drawing/2014/main" val="3806650802"/>
                    </a:ext>
                  </a:extLst>
                </a:gridCol>
                <a:gridCol w="936000">
                  <a:extLst>
                    <a:ext uri="{9D8B030D-6E8A-4147-A177-3AD203B41FA5}">
                      <a16:colId xmlns:a16="http://schemas.microsoft.com/office/drawing/2014/main" val="3280650437"/>
                    </a:ext>
                  </a:extLst>
                </a:gridCol>
                <a:gridCol w="936000">
                  <a:extLst>
                    <a:ext uri="{9D8B030D-6E8A-4147-A177-3AD203B41FA5}">
                      <a16:colId xmlns:a16="http://schemas.microsoft.com/office/drawing/2014/main" val="3020012575"/>
                    </a:ext>
                  </a:extLst>
                </a:gridCol>
                <a:gridCol w="936000">
                  <a:extLst>
                    <a:ext uri="{9D8B030D-6E8A-4147-A177-3AD203B41FA5}">
                      <a16:colId xmlns:a16="http://schemas.microsoft.com/office/drawing/2014/main" val="3584882789"/>
                    </a:ext>
                  </a:extLst>
                </a:gridCol>
                <a:gridCol w="936000">
                  <a:extLst>
                    <a:ext uri="{9D8B030D-6E8A-4147-A177-3AD203B41FA5}">
                      <a16:colId xmlns:a16="http://schemas.microsoft.com/office/drawing/2014/main" val="3363979626"/>
                    </a:ext>
                  </a:extLst>
                </a:gridCol>
              </a:tblGrid>
              <a:tr h="282966">
                <a:tc>
                  <a:txBody>
                    <a:bodyPr/>
                    <a:lstStyle/>
                    <a:p>
                      <a:endParaRPr lang="fr-FR" sz="1000" dirty="0"/>
                    </a:p>
                  </a:txBody>
                  <a:tcPr>
                    <a:lnL>
                      <a:noFill/>
                    </a:lnL>
                    <a:lnR>
                      <a:noFill/>
                    </a:lnR>
                    <a:lnT w="25400" cmpd="sng">
                      <a:noFill/>
                    </a:lnT>
                    <a:lnB w="25400" cmpd="sng">
                      <a:noFill/>
                    </a:lnB>
                    <a:lnTlToBr w="12700" cmpd="sng">
                      <a:noFill/>
                      <a:prstDash val="solid"/>
                    </a:lnTlToBr>
                    <a:lnBlToTr w="12700" cmpd="sng">
                      <a:noFill/>
                      <a:prstDash val="solid"/>
                    </a:lnBlToTr>
                    <a:noFill/>
                  </a:tcPr>
                </a:tc>
                <a:tc gridSpan="9">
                  <a:txBody>
                    <a:bodyPr/>
                    <a:lstStyle/>
                    <a:p>
                      <a:pPr algn="ctr"/>
                      <a:r>
                        <a:rPr lang="fr-FR" sz="1000" dirty="0"/>
                        <a:t>EFFECTIFS PAR NIVEAU DE CLASSE</a:t>
                      </a:r>
                    </a:p>
                  </a:txBody>
                  <a:tcPr anchor="ctr">
                    <a:lnL>
                      <a:noFill/>
                    </a:lnL>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211377938"/>
                  </a:ext>
                </a:extLst>
              </a:tr>
              <a:tr h="169016">
                <a:tc>
                  <a:txBody>
                    <a:bodyPr/>
                    <a:lstStyle/>
                    <a:p>
                      <a:endParaRPr lang="fr-FR" sz="1000" dirty="0"/>
                    </a:p>
                  </a:txBody>
                  <a:tcPr>
                    <a:lnT w="25400" cmpd="sng">
                      <a:noFill/>
                    </a:lnT>
                    <a:noFill/>
                  </a:tcPr>
                </a:tc>
                <a:tc gridSpan="3">
                  <a:txBody>
                    <a:bodyPr/>
                    <a:lstStyle/>
                    <a:p>
                      <a:pPr algn="ctr"/>
                      <a:r>
                        <a:rPr lang="fr-FR" sz="1000" dirty="0"/>
                        <a:t>SECONDE</a:t>
                      </a:r>
                    </a:p>
                  </a:txBody>
                  <a:tcPr anchor="ctr">
                    <a:lnR w="3175" cap="flat" cmpd="sng" algn="ctr">
                      <a:solidFill>
                        <a:schemeClr val="tx1"/>
                      </a:solidFill>
                      <a:prstDash val="solid"/>
                      <a:round/>
                      <a:headEnd type="none" w="med" len="med"/>
                      <a:tailEnd type="none" w="med" len="med"/>
                    </a:lnR>
                  </a:tcPr>
                </a:tc>
                <a:tc hMerge="1">
                  <a:txBody>
                    <a:bodyPr/>
                    <a:lstStyle/>
                    <a:p>
                      <a:endParaRPr lang="fr-FR" sz="1000" dirty="0"/>
                    </a:p>
                  </a:txBody>
                  <a:tcPr/>
                </a:tc>
                <a:tc hMerge="1">
                  <a:txBody>
                    <a:bodyPr/>
                    <a:lstStyle/>
                    <a:p>
                      <a:endParaRPr lang="fr-FR" sz="1000" dirty="0"/>
                    </a:p>
                  </a:txBody>
                  <a:tcPr/>
                </a:tc>
                <a:tc gridSpan="3">
                  <a:txBody>
                    <a:bodyPr/>
                    <a:lstStyle/>
                    <a:p>
                      <a:pPr algn="ctr"/>
                      <a:r>
                        <a:rPr lang="fr-FR" sz="1000" dirty="0"/>
                        <a:t>PREMIÈRE</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tc>
                <a:tc hMerge="1">
                  <a:txBody>
                    <a:bodyPr/>
                    <a:lstStyle/>
                    <a:p>
                      <a:endParaRPr lang="fr-FR" sz="1000" dirty="0"/>
                    </a:p>
                  </a:txBody>
                  <a:tcPr/>
                </a:tc>
                <a:tc gridSpan="3">
                  <a:txBody>
                    <a:bodyPr/>
                    <a:lstStyle/>
                    <a:p>
                      <a:pPr algn="ctr"/>
                      <a:r>
                        <a:rPr lang="fr-FR" sz="1000" dirty="0"/>
                        <a:t>TERMINALE</a:t>
                      </a:r>
                    </a:p>
                  </a:txBody>
                  <a:tcPr anchor="ctr">
                    <a:lnL w="3175" cap="flat" cmpd="sng" algn="ctr">
                      <a:solidFill>
                        <a:schemeClr val="tx1"/>
                      </a:solidFill>
                      <a:prstDash val="solid"/>
                      <a:round/>
                      <a:headEnd type="none" w="med" len="med"/>
                      <a:tailEnd type="none" w="med" len="med"/>
                    </a:lnL>
                  </a:tcPr>
                </a:tc>
                <a:tc hMerge="1">
                  <a:txBody>
                    <a:bodyPr/>
                    <a:lstStyle/>
                    <a:p>
                      <a:endParaRPr lang="fr-FR" sz="1000" dirty="0"/>
                    </a:p>
                  </a:txBody>
                  <a:tcPr/>
                </a:tc>
                <a:tc hMerge="1">
                  <a:txBody>
                    <a:bodyPr/>
                    <a:lstStyle/>
                    <a:p>
                      <a:endParaRPr lang="fr-FR" sz="1000" dirty="0"/>
                    </a:p>
                  </a:txBody>
                  <a:tcPr/>
                </a:tc>
                <a:extLst>
                  <a:ext uri="{0D108BD9-81ED-4DB2-BD59-A6C34878D82A}">
                    <a16:rowId xmlns:a16="http://schemas.microsoft.com/office/drawing/2014/main" val="402514496"/>
                  </a:ext>
                </a:extLst>
              </a:tr>
              <a:tr h="432000">
                <a:tc>
                  <a:txBody>
                    <a:bodyPr/>
                    <a:lstStyle/>
                    <a:p>
                      <a:endParaRPr lang="fr-FR" sz="1000" dirty="0"/>
                    </a:p>
                  </a:txBody>
                  <a:tcPr>
                    <a:noFill/>
                  </a:tcPr>
                </a:tc>
                <a:tc gridSpan="3">
                  <a:txBody>
                    <a:bodyPr/>
                    <a:lstStyle/>
                    <a:p>
                      <a:endParaRPr lang="fr-FR" sz="900" dirty="0"/>
                    </a:p>
                  </a:txBody>
                  <a:tcPr>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gridSpan="3">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gridSpan="3">
                  <a:txBody>
                    <a:bodyPr/>
                    <a:lstStyle/>
                    <a:p>
                      <a:endParaRPr lang="fr-FR" sz="900" dirty="0"/>
                    </a:p>
                  </a:txBody>
                  <a:tcPr>
                    <a:lnL w="3175" cap="flat" cmpd="sng" algn="ctr">
                      <a:solidFill>
                        <a:schemeClr val="tx1"/>
                      </a:solidFill>
                      <a:prstDash val="solid"/>
                      <a:round/>
                      <a:headEnd type="none" w="med" len="med"/>
                      <a:tailEnd type="none" w="med" len="med"/>
                    </a:lnL>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25794890"/>
                  </a:ext>
                </a:extLst>
              </a:tr>
              <a:tr h="237152">
                <a:tc>
                  <a:txBody>
                    <a:bodyPr/>
                    <a:lstStyle/>
                    <a:p>
                      <a:endParaRPr lang="fr-FR" sz="1000" dirty="0"/>
                    </a:p>
                  </a:txBody>
                  <a:tcPr>
                    <a:noFill/>
                  </a:tcPr>
                </a:tc>
                <a:tc gridSpan="9">
                  <a:txBody>
                    <a:bodyPr/>
                    <a:lstStyle/>
                    <a:p>
                      <a:pPr algn="ctr"/>
                      <a:r>
                        <a:rPr lang="fr-FR" sz="1000" b="1" dirty="0">
                          <a:solidFill>
                            <a:schemeClr val="bg1"/>
                          </a:solidFill>
                        </a:rPr>
                        <a:t>THÈMES D’ÉTUDES ABORDÉS</a:t>
                      </a:r>
                    </a:p>
                  </a:txBody>
                  <a:tcPr anchor="ctr">
                    <a:solidFill>
                      <a:schemeClr val="tx1">
                        <a:lumMod val="50000"/>
                        <a:lumOff val="50000"/>
                      </a:schemeClr>
                    </a:solidFill>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0408864"/>
                  </a:ext>
                </a:extLst>
              </a:tr>
              <a:tr h="237152">
                <a:tc>
                  <a:txBody>
                    <a:bodyPr/>
                    <a:lstStyle/>
                    <a:p>
                      <a:endParaRPr lang="fr-FR" sz="1000" dirty="0"/>
                    </a:p>
                  </a:txBody>
                  <a:tcPr>
                    <a:noFill/>
                  </a:tcPr>
                </a:tc>
                <a:tc gridSpan="3">
                  <a:txBody>
                    <a:bodyPr/>
                    <a:lstStyle/>
                    <a:p>
                      <a:pPr algn="ctr"/>
                      <a:r>
                        <a:rPr lang="fr-FR" sz="1000" b="1" dirty="0">
                          <a:solidFill>
                            <a:schemeClr val="tx1"/>
                          </a:solidFill>
                        </a:rPr>
                        <a:t>APSA SUPPORTS</a:t>
                      </a:r>
                    </a:p>
                  </a:txBody>
                  <a:tcPr anchor="ctr">
                    <a:solidFill>
                      <a:schemeClr val="accent1">
                        <a:lumMod val="40000"/>
                        <a:lumOff val="60000"/>
                      </a:schemeClr>
                    </a:solidFill>
                  </a:tcPr>
                </a:tc>
                <a:tc hMerge="1">
                  <a:txBody>
                    <a:bodyPr/>
                    <a:lstStyle/>
                    <a:p>
                      <a:endParaRPr lang="fr-FR"/>
                    </a:p>
                  </a:txBody>
                  <a:tcPr/>
                </a:tc>
                <a:tc hMerge="1">
                  <a:txBody>
                    <a:bodyPr/>
                    <a:lstStyle/>
                    <a:p>
                      <a:endParaRPr lang="fr-FR"/>
                    </a:p>
                  </a:txBody>
                  <a:tcPr/>
                </a:tc>
                <a:tc gridSpan="3">
                  <a:txBody>
                    <a:bodyPr/>
                    <a:lstStyle/>
                    <a:p>
                      <a:pPr algn="ctr"/>
                      <a:r>
                        <a:rPr lang="fr-FR" sz="1000" b="1" dirty="0">
                          <a:solidFill>
                            <a:schemeClr val="tx1"/>
                          </a:solidFill>
                        </a:rPr>
                        <a:t>APSA SUPPORTS</a:t>
                      </a:r>
                    </a:p>
                  </a:txBody>
                  <a:tcPr anchor="ctr">
                    <a:solidFill>
                      <a:schemeClr val="accent1">
                        <a:lumMod val="40000"/>
                        <a:lumOff val="60000"/>
                      </a:schemeClr>
                    </a:solidFill>
                  </a:tcPr>
                </a:tc>
                <a:tc hMerge="1">
                  <a:txBody>
                    <a:bodyPr/>
                    <a:lstStyle/>
                    <a:p>
                      <a:endParaRPr lang="fr-FR"/>
                    </a:p>
                  </a:txBody>
                  <a:tcPr/>
                </a:tc>
                <a:tc hMerge="1">
                  <a:txBody>
                    <a:bodyPr/>
                    <a:lstStyle/>
                    <a:p>
                      <a:endParaRPr lang="fr-FR"/>
                    </a:p>
                  </a:txBody>
                  <a:tcPr/>
                </a:tc>
                <a:tc gridSpan="3">
                  <a:txBody>
                    <a:bodyPr/>
                    <a:lstStyle/>
                    <a:p>
                      <a:pPr algn="ctr"/>
                      <a:r>
                        <a:rPr lang="fr-FR" sz="1000" b="1" dirty="0">
                          <a:solidFill>
                            <a:schemeClr val="tx1"/>
                          </a:solidFill>
                        </a:rPr>
                        <a:t>APSA SUPPORTS</a:t>
                      </a:r>
                    </a:p>
                  </a:txBody>
                  <a:tcPr anchor="ctr">
                    <a:solidFill>
                      <a:schemeClr val="accent1">
                        <a:lumMod val="40000"/>
                        <a:lumOff val="60000"/>
                      </a:schemeClr>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610357225"/>
                  </a:ext>
                </a:extLst>
              </a:tr>
              <a:tr h="540000">
                <a:tc>
                  <a:txBody>
                    <a:bodyPr/>
                    <a:lstStyle/>
                    <a:p>
                      <a:r>
                        <a:rPr lang="fr-FR" sz="1000" dirty="0"/>
                        <a:t>THÈME 1 :</a:t>
                      </a:r>
                    </a:p>
                    <a:p>
                      <a:endParaRPr lang="fr-FR" sz="1000" dirty="0"/>
                    </a:p>
                  </a:txBody>
                  <a:tcPr anchor="ctr">
                    <a:lnR w="3175" cap="flat" cmpd="sng" algn="ctr">
                      <a:solidFill>
                        <a:schemeClr val="tx1"/>
                      </a:solidFill>
                      <a:prstDash val="solid"/>
                      <a:round/>
                      <a:headEnd type="none" w="med" len="med"/>
                      <a:tailEnd type="none" w="med" len="med"/>
                    </a:lnR>
                    <a:solidFill>
                      <a:srgbClr val="F3BE29"/>
                    </a:solidFill>
                  </a:tcPr>
                </a:tc>
                <a:tc gridSpan="3">
                  <a:txBody>
                    <a:bodyPr/>
                    <a:lstStyle/>
                    <a:p>
                      <a:pPr algn="ct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FFFFFF"/>
                    </a:solidFill>
                  </a:tcPr>
                </a:tc>
                <a:tc hMerge="1">
                  <a:txBody>
                    <a:bodyPr/>
                    <a:lstStyle/>
                    <a:p>
                      <a:pPr algn="ct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E7E7E7"/>
                    </a:solidFill>
                  </a:tcPr>
                </a:tc>
                <a:tc hMerge="1">
                  <a:txBody>
                    <a:bodyPr/>
                    <a:lstStyle/>
                    <a:p>
                      <a:pPr algn="ct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E7E7E7"/>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FFF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E7E7E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E7E7E7"/>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solidFill>
                      <a:srgbClr val="FFF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solidFill>
                      <a:srgbClr val="E7E7E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solidFill>
                      <a:srgbClr val="E7E7E7"/>
                    </a:solidFill>
                  </a:tcPr>
                </a:tc>
                <a:extLst>
                  <a:ext uri="{0D108BD9-81ED-4DB2-BD59-A6C34878D82A}">
                    <a16:rowId xmlns:a16="http://schemas.microsoft.com/office/drawing/2014/main" val="169176166"/>
                  </a:ext>
                </a:extLst>
              </a:tr>
              <a:tr h="540000">
                <a:tc>
                  <a:txBody>
                    <a:bodyPr/>
                    <a:lstStyle/>
                    <a:p>
                      <a:r>
                        <a:rPr lang="fr-FR" sz="1000" dirty="0"/>
                        <a:t>THÈME 2 :</a:t>
                      </a:r>
                    </a:p>
                    <a:p>
                      <a:endParaRPr lang="fr-FR" sz="1000" dirty="0"/>
                    </a:p>
                  </a:txBody>
                  <a:tcPr anchor="ctr">
                    <a:lnR w="3175" cap="flat" cmpd="sng" algn="ctr">
                      <a:solidFill>
                        <a:schemeClr val="tx1"/>
                      </a:solidFill>
                      <a:prstDash val="solid"/>
                      <a:round/>
                      <a:headEnd type="none" w="med" len="med"/>
                      <a:tailEnd type="none" w="med" len="med"/>
                    </a:lnR>
                    <a:solidFill>
                      <a:srgbClr val="E69236"/>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E7E7E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E7E7E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E7E7E7"/>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E7E7E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E7E7E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E7E7E7"/>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solidFill>
                      <a:srgbClr val="E7E7E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solidFill>
                      <a:srgbClr val="E7E7E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solidFill>
                      <a:srgbClr val="E7E7E7"/>
                    </a:solidFill>
                  </a:tcPr>
                </a:tc>
                <a:extLst>
                  <a:ext uri="{0D108BD9-81ED-4DB2-BD59-A6C34878D82A}">
                    <a16:rowId xmlns:a16="http://schemas.microsoft.com/office/drawing/2014/main" val="2696448530"/>
                  </a:ext>
                </a:extLst>
              </a:tr>
              <a:tr h="540000">
                <a:tc>
                  <a:txBody>
                    <a:bodyPr/>
                    <a:lstStyle/>
                    <a:p>
                      <a:r>
                        <a:rPr lang="fr-FR" sz="1000" dirty="0"/>
                        <a:t>THÈME 3 :</a:t>
                      </a:r>
                    </a:p>
                    <a:p>
                      <a:endParaRPr lang="fr-FR" sz="1000" dirty="0"/>
                    </a:p>
                  </a:txBody>
                  <a:tcPr anchor="ctr">
                    <a:lnR w="3175" cap="flat" cmpd="sng" algn="ctr">
                      <a:solidFill>
                        <a:schemeClr val="tx1"/>
                      </a:solidFill>
                      <a:prstDash val="solid"/>
                      <a:round/>
                      <a:headEnd type="none" w="med" len="med"/>
                      <a:tailEnd type="none" w="med" len="med"/>
                    </a:lnR>
                    <a:solidFill>
                      <a:srgbClr val="F3BE29"/>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FFF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E7E7E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E7E7E7"/>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FFF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E7E7E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E7E7E7"/>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lnL w="3175" cap="flat" cmpd="sng" algn="ctr">
                      <a:solidFill>
                        <a:schemeClr val="tx1"/>
                      </a:solidFill>
                      <a:prstDash val="solid"/>
                      <a:round/>
                      <a:headEnd type="none" w="med" len="med"/>
                      <a:tailEnd type="none" w="med" len="med"/>
                    </a:lnL>
                    <a:solidFill>
                      <a:srgbClr val="FFF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solidFill>
                      <a:srgbClr val="E7E7E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00" dirty="0"/>
                    </a:p>
                  </a:txBody>
                  <a:tcPr anchor="ctr">
                    <a:solidFill>
                      <a:srgbClr val="E7E7E7"/>
                    </a:solidFill>
                  </a:tcPr>
                </a:tc>
                <a:extLst>
                  <a:ext uri="{0D108BD9-81ED-4DB2-BD59-A6C34878D82A}">
                    <a16:rowId xmlns:a16="http://schemas.microsoft.com/office/drawing/2014/main" val="2737482612"/>
                  </a:ext>
                </a:extLst>
              </a:tr>
              <a:tr h="252000">
                <a:tc>
                  <a:txBody>
                    <a:bodyPr/>
                    <a:lstStyle/>
                    <a:p>
                      <a:endParaRPr lang="fr-FR" sz="1000" dirty="0"/>
                    </a:p>
                  </a:txBody>
                  <a:tcPr>
                    <a:noFill/>
                  </a:tcPr>
                </a:tc>
                <a:tc gridSpan="9">
                  <a:txBody>
                    <a:bodyPr/>
                    <a:lstStyle/>
                    <a:p>
                      <a:pPr algn="ctr"/>
                      <a:r>
                        <a:rPr lang="fr-FR" sz="1000" b="1" dirty="0">
                          <a:solidFill>
                            <a:schemeClr val="bg1"/>
                          </a:solidFill>
                        </a:rPr>
                        <a:t>MODALITÉ DES APPORTS THÉORIQUES</a:t>
                      </a:r>
                    </a:p>
                  </a:txBody>
                  <a:tcPr anchor="ctr">
                    <a:solidFill>
                      <a:schemeClr val="tx1">
                        <a:lumMod val="50000"/>
                        <a:lumOff val="50000"/>
                      </a:schemeClr>
                    </a:solidFill>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endParaRPr lang="fr-FR" sz="1000" dirty="0"/>
                    </a:p>
                  </a:txBody>
                  <a:tcP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486141891"/>
                  </a:ext>
                </a:extLst>
              </a:tr>
              <a:tr h="46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00" dirty="0"/>
                    </a:p>
                  </a:txBody>
                  <a:tcPr anchor="ctr">
                    <a:noFill/>
                  </a:tcPr>
                </a:tc>
                <a:tc>
                  <a:txBody>
                    <a:bodyPr/>
                    <a:lstStyle/>
                    <a:p>
                      <a:pPr algn="ctr"/>
                      <a:r>
                        <a:rPr lang="fr-FR" sz="900" dirty="0"/>
                        <a:t>Outils technologiques utilisés</a:t>
                      </a:r>
                    </a:p>
                  </a:txBody>
                  <a:tcPr anchor="ctr">
                    <a:lnR w="3175"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algn="ctr"/>
                      <a:r>
                        <a:rPr lang="fr-FR" sz="900" dirty="0"/>
                        <a:t>Production finale</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algn="ctr"/>
                      <a:r>
                        <a:rPr lang="fr-FR" sz="900" dirty="0"/>
                        <a:t>Métiers en correspondance</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900" dirty="0"/>
                        <a:t>Outils technologiques utilisés</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900" dirty="0"/>
                        <a:t>Production finale</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900" dirty="0"/>
                        <a:t>Métiers en correspondance</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900" dirty="0"/>
                        <a:t>Outils technologiques utilisés</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900" dirty="0"/>
                        <a:t>Production finale</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900" dirty="0"/>
                        <a:t>Métiers en correspondance</a:t>
                      </a:r>
                    </a:p>
                  </a:txBody>
                  <a:tcPr anchor="ctr">
                    <a:lnL w="3175" cap="flat" cmpd="sng" algn="ctr">
                      <a:solidFill>
                        <a:schemeClr val="tx1"/>
                      </a:solidFill>
                      <a:prstDash val="solid"/>
                      <a:round/>
                      <a:headEnd type="none" w="med" len="med"/>
                      <a:tailEnd type="none" w="med" len="med"/>
                    </a:lnL>
                    <a:solidFill>
                      <a:schemeClr val="accent6">
                        <a:lumMod val="60000"/>
                        <a:lumOff val="40000"/>
                      </a:schemeClr>
                    </a:solidFill>
                  </a:tcPr>
                </a:tc>
                <a:extLst>
                  <a:ext uri="{0D108BD9-81ED-4DB2-BD59-A6C34878D82A}">
                    <a16:rowId xmlns:a16="http://schemas.microsoft.com/office/drawing/2014/main" val="3438043798"/>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dirty="0"/>
                        <a:t>THÈME 1 :</a:t>
                      </a:r>
                    </a:p>
                  </a:txBody>
                  <a:tcPr anchor="ctr">
                    <a:lnR w="3175" cap="flat" cmpd="sng" algn="ctr">
                      <a:solidFill>
                        <a:schemeClr val="tx1"/>
                      </a:solidFill>
                      <a:prstDash val="solid"/>
                      <a:round/>
                      <a:headEnd type="none" w="med" len="med"/>
                      <a:tailEnd type="none" w="med" len="med"/>
                    </a:lnR>
                    <a:solidFill>
                      <a:srgbClr val="F3BE29"/>
                    </a:solidFill>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FFFFFF"/>
                    </a:solidFill>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56916828"/>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dirty="0"/>
                        <a:t>THÈME 2 :</a:t>
                      </a:r>
                    </a:p>
                  </a:txBody>
                  <a:tcPr anchor="ctr">
                    <a:lnR w="3175" cap="flat" cmpd="sng" algn="ctr">
                      <a:solidFill>
                        <a:schemeClr val="tx1"/>
                      </a:solidFill>
                      <a:prstDash val="solid"/>
                      <a:round/>
                      <a:headEnd type="none" w="med" len="med"/>
                      <a:tailEnd type="none" w="med" len="med"/>
                    </a:lnR>
                    <a:solidFill>
                      <a:srgbClr val="E69236"/>
                    </a:solidFill>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E7E7E7"/>
                    </a:solidFill>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10204705"/>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dirty="0"/>
                        <a:t>THÈME 3 :</a:t>
                      </a:r>
                    </a:p>
                  </a:txBody>
                  <a:tcPr anchor="ctr">
                    <a:lnR w="3175" cap="flat" cmpd="sng" algn="ctr">
                      <a:solidFill>
                        <a:schemeClr val="tx1"/>
                      </a:solidFill>
                      <a:prstDash val="solid"/>
                      <a:round/>
                      <a:headEnd type="none" w="med" len="med"/>
                      <a:tailEnd type="none" w="med" len="med"/>
                    </a:lnR>
                    <a:solidFill>
                      <a:srgbClr val="F3BE29"/>
                    </a:solidFill>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900" dirty="0"/>
                    </a:p>
                  </a:txBody>
                  <a:tcP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573092234"/>
                  </a:ext>
                </a:extLst>
              </a:tr>
            </a:tbl>
          </a:graphicData>
        </a:graphic>
      </p:graphicFrame>
    </p:spTree>
    <p:extLst>
      <p:ext uri="{BB962C8B-B14F-4D97-AF65-F5344CB8AC3E}">
        <p14:creationId xmlns:p14="http://schemas.microsoft.com/office/powerpoint/2010/main" val="170827356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19</a:t>
            </a:fld>
            <a:endParaRPr lang="fr-FR"/>
          </a:p>
        </p:txBody>
      </p:sp>
    </p:spTree>
    <p:extLst>
      <p:ext uri="{BB962C8B-B14F-4D97-AF65-F5344CB8AC3E}">
        <p14:creationId xmlns:p14="http://schemas.microsoft.com/office/powerpoint/2010/main" val="42387220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a:t>
            </a:fld>
            <a:endParaRPr lang="fr-FR"/>
          </a:p>
        </p:txBody>
      </p:sp>
    </p:spTree>
    <p:extLst>
      <p:ext uri="{BB962C8B-B14F-4D97-AF65-F5344CB8AC3E}">
        <p14:creationId xmlns:p14="http://schemas.microsoft.com/office/powerpoint/2010/main" val="342768100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20</a:t>
            </a:fld>
            <a:endParaRPr lang="fr-FR"/>
          </a:p>
        </p:txBody>
      </p:sp>
      <p:graphicFrame>
        <p:nvGraphicFramePr>
          <p:cNvPr id="9" name="Espace réservé du contenu 5"/>
          <p:cNvGraphicFramePr>
            <a:graphicFrameLocks/>
          </p:cNvGraphicFramePr>
          <p:nvPr>
            <p:extLst>
              <p:ext uri="{D42A27DB-BD31-4B8C-83A1-F6EECF244321}">
                <p14:modId xmlns:p14="http://schemas.microsoft.com/office/powerpoint/2010/main" val="2023548535"/>
              </p:ext>
            </p:extLst>
          </p:nvPr>
        </p:nvGraphicFramePr>
        <p:xfrm>
          <a:off x="2052638" y="1287463"/>
          <a:ext cx="9941568" cy="5299674"/>
        </p:xfrm>
        <a:graphic>
          <a:graphicData uri="http://schemas.openxmlformats.org/drawingml/2006/table">
            <a:tbl>
              <a:tblPr firstRow="1" bandRow="1">
                <a:tableStyleId>{0505E3EF-67EA-436B-97B2-0124C06EBD24}</a:tableStyleId>
              </a:tblPr>
              <a:tblGrid>
                <a:gridCol w="1420224">
                  <a:extLst>
                    <a:ext uri="{9D8B030D-6E8A-4147-A177-3AD203B41FA5}">
                      <a16:colId xmlns:a16="http://schemas.microsoft.com/office/drawing/2014/main" val="4182410255"/>
                    </a:ext>
                  </a:extLst>
                </a:gridCol>
                <a:gridCol w="1420224">
                  <a:extLst>
                    <a:ext uri="{9D8B030D-6E8A-4147-A177-3AD203B41FA5}">
                      <a16:colId xmlns:a16="http://schemas.microsoft.com/office/drawing/2014/main" val="2089536938"/>
                    </a:ext>
                  </a:extLst>
                </a:gridCol>
                <a:gridCol w="1420224">
                  <a:extLst>
                    <a:ext uri="{9D8B030D-6E8A-4147-A177-3AD203B41FA5}">
                      <a16:colId xmlns:a16="http://schemas.microsoft.com/office/drawing/2014/main" val="2726607891"/>
                    </a:ext>
                  </a:extLst>
                </a:gridCol>
                <a:gridCol w="1420224">
                  <a:extLst>
                    <a:ext uri="{9D8B030D-6E8A-4147-A177-3AD203B41FA5}">
                      <a16:colId xmlns:a16="http://schemas.microsoft.com/office/drawing/2014/main" val="3867186255"/>
                    </a:ext>
                  </a:extLst>
                </a:gridCol>
                <a:gridCol w="1420224">
                  <a:extLst>
                    <a:ext uri="{9D8B030D-6E8A-4147-A177-3AD203B41FA5}">
                      <a16:colId xmlns:a16="http://schemas.microsoft.com/office/drawing/2014/main" val="1653128982"/>
                    </a:ext>
                  </a:extLst>
                </a:gridCol>
                <a:gridCol w="1420224">
                  <a:extLst>
                    <a:ext uri="{9D8B030D-6E8A-4147-A177-3AD203B41FA5}">
                      <a16:colId xmlns:a16="http://schemas.microsoft.com/office/drawing/2014/main" val="1963641523"/>
                    </a:ext>
                  </a:extLst>
                </a:gridCol>
                <a:gridCol w="1420224">
                  <a:extLst>
                    <a:ext uri="{9D8B030D-6E8A-4147-A177-3AD203B41FA5}">
                      <a16:colId xmlns:a16="http://schemas.microsoft.com/office/drawing/2014/main" val="1216041178"/>
                    </a:ext>
                  </a:extLst>
                </a:gridCol>
              </a:tblGrid>
              <a:tr h="504000">
                <a:tc>
                  <a:txBody>
                    <a:bodyPr/>
                    <a:lstStyle/>
                    <a:p>
                      <a:pPr algn="ctr"/>
                      <a:r>
                        <a:rPr lang="fr-FR" sz="1400" dirty="0">
                          <a:solidFill>
                            <a:schemeClr val="tx1"/>
                          </a:solidFill>
                        </a:rPr>
                        <a:t>APSA</a:t>
                      </a:r>
                      <a:r>
                        <a:rPr lang="fr-FR" sz="1400" baseline="0" dirty="0">
                          <a:solidFill>
                            <a:schemeClr val="tx1"/>
                          </a:solidFill>
                        </a:rPr>
                        <a:t>  et CP supports</a:t>
                      </a:r>
                      <a:endParaRPr lang="fr-FR" sz="140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Niveaux de classes concernés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Nombre d’heures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Lieu(x) de pratique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Objectifs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Intervenants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Professeur coordonnateur</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9288958"/>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585310"/>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16584"/>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0201618"/>
                  </a:ext>
                </a:extLst>
              </a:tr>
            </a:tbl>
          </a:graphicData>
        </a:graphic>
      </p:graphicFrame>
    </p:spTree>
    <p:extLst>
      <p:ext uri="{BB962C8B-B14F-4D97-AF65-F5344CB8AC3E}">
        <p14:creationId xmlns:p14="http://schemas.microsoft.com/office/powerpoint/2010/main" val="155882195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21</a:t>
            </a:fld>
            <a:endParaRPr lang="fr-FR"/>
          </a:p>
        </p:txBody>
      </p:sp>
      <p:graphicFrame>
        <p:nvGraphicFramePr>
          <p:cNvPr id="9" name="Espace réservé du contenu 5"/>
          <p:cNvGraphicFramePr>
            <a:graphicFrameLocks/>
          </p:cNvGraphicFramePr>
          <p:nvPr>
            <p:extLst>
              <p:ext uri="{D42A27DB-BD31-4B8C-83A1-F6EECF244321}">
                <p14:modId xmlns:p14="http://schemas.microsoft.com/office/powerpoint/2010/main" val="925832389"/>
              </p:ext>
            </p:extLst>
          </p:nvPr>
        </p:nvGraphicFramePr>
        <p:xfrm>
          <a:off x="2052638" y="1287463"/>
          <a:ext cx="9941568" cy="5086314"/>
        </p:xfrm>
        <a:graphic>
          <a:graphicData uri="http://schemas.openxmlformats.org/drawingml/2006/table">
            <a:tbl>
              <a:tblPr firstRow="1" bandRow="1">
                <a:tableStyleId>{0505E3EF-67EA-436B-97B2-0124C06EBD24}</a:tableStyleId>
              </a:tblPr>
              <a:tblGrid>
                <a:gridCol w="1656928">
                  <a:extLst>
                    <a:ext uri="{9D8B030D-6E8A-4147-A177-3AD203B41FA5}">
                      <a16:colId xmlns:a16="http://schemas.microsoft.com/office/drawing/2014/main" val="4182410255"/>
                    </a:ext>
                  </a:extLst>
                </a:gridCol>
                <a:gridCol w="1656928">
                  <a:extLst>
                    <a:ext uri="{9D8B030D-6E8A-4147-A177-3AD203B41FA5}">
                      <a16:colId xmlns:a16="http://schemas.microsoft.com/office/drawing/2014/main" val="2089536938"/>
                    </a:ext>
                  </a:extLst>
                </a:gridCol>
                <a:gridCol w="1656928">
                  <a:extLst>
                    <a:ext uri="{9D8B030D-6E8A-4147-A177-3AD203B41FA5}">
                      <a16:colId xmlns:a16="http://schemas.microsoft.com/office/drawing/2014/main" val="2726607891"/>
                    </a:ext>
                  </a:extLst>
                </a:gridCol>
                <a:gridCol w="1656928">
                  <a:extLst>
                    <a:ext uri="{9D8B030D-6E8A-4147-A177-3AD203B41FA5}">
                      <a16:colId xmlns:a16="http://schemas.microsoft.com/office/drawing/2014/main" val="3867186255"/>
                    </a:ext>
                  </a:extLst>
                </a:gridCol>
                <a:gridCol w="1656928">
                  <a:extLst>
                    <a:ext uri="{9D8B030D-6E8A-4147-A177-3AD203B41FA5}">
                      <a16:colId xmlns:a16="http://schemas.microsoft.com/office/drawing/2014/main" val="1653128982"/>
                    </a:ext>
                  </a:extLst>
                </a:gridCol>
                <a:gridCol w="1656928">
                  <a:extLst>
                    <a:ext uri="{9D8B030D-6E8A-4147-A177-3AD203B41FA5}">
                      <a16:colId xmlns:a16="http://schemas.microsoft.com/office/drawing/2014/main" val="1963641523"/>
                    </a:ext>
                  </a:extLst>
                </a:gridCol>
              </a:tblGrid>
              <a:tr h="504000">
                <a:tc>
                  <a:txBody>
                    <a:bodyPr/>
                    <a:lstStyle/>
                    <a:p>
                      <a:pPr algn="ctr"/>
                      <a:r>
                        <a:rPr lang="fr-FR" sz="1400" dirty="0"/>
                        <a:t>Dénomination de l’action</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Public concerné</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Nombre d’heures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Lieu(x) de pratique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Objectifs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Professeur(s) concerné(s)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9288958"/>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585310"/>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16584"/>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0201618"/>
                  </a:ext>
                </a:extLst>
              </a:tr>
            </a:tbl>
          </a:graphicData>
        </a:graphic>
      </p:graphicFrame>
    </p:spTree>
    <p:extLst>
      <p:ext uri="{BB962C8B-B14F-4D97-AF65-F5344CB8AC3E}">
        <p14:creationId xmlns:p14="http://schemas.microsoft.com/office/powerpoint/2010/main" val="39180017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22</a:t>
            </a:fld>
            <a:endParaRPr lang="fr-FR"/>
          </a:p>
        </p:txBody>
      </p:sp>
      <p:sp>
        <p:nvSpPr>
          <p:cNvPr id="2" name="Espace réservé du tableau 1"/>
          <p:cNvSpPr>
            <a:spLocks noGrp="1"/>
          </p:cNvSpPr>
          <p:nvPr>
            <p:ph type="tbl" sz="quarter" idx="13"/>
          </p:nvPr>
        </p:nvSpPr>
        <p:spPr/>
      </p:sp>
    </p:spTree>
    <p:extLst>
      <p:ext uri="{BB962C8B-B14F-4D97-AF65-F5344CB8AC3E}">
        <p14:creationId xmlns:p14="http://schemas.microsoft.com/office/powerpoint/2010/main" val="263047355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tableau 9">
            <a:extLst>
              <a:ext uri="{FF2B5EF4-FFF2-40B4-BE49-F238E27FC236}">
                <a16:creationId xmlns:a16="http://schemas.microsoft.com/office/drawing/2014/main" id="{09C1B082-02B6-40F5-B597-5D6125098687}"/>
              </a:ext>
            </a:extLst>
          </p:cNvPr>
          <p:cNvGraphicFramePr>
            <a:graphicFrameLocks noGrp="1"/>
          </p:cNvGraphicFramePr>
          <p:nvPr>
            <p:ph type="tbl" sz="quarter" idx="13"/>
            <p:extLst>
              <p:ext uri="{D42A27DB-BD31-4B8C-83A1-F6EECF244321}">
                <p14:modId xmlns:p14="http://schemas.microsoft.com/office/powerpoint/2010/main" val="2285996028"/>
              </p:ext>
            </p:extLst>
          </p:nvPr>
        </p:nvGraphicFramePr>
        <p:xfrm>
          <a:off x="2062163" y="919163"/>
          <a:ext cx="9540000" cy="5830775"/>
        </p:xfrm>
        <a:graphic>
          <a:graphicData uri="http://schemas.openxmlformats.org/drawingml/2006/table">
            <a:tbl>
              <a:tblPr firstRow="1" firstCol="1" bandRow="1"/>
              <a:tblGrid>
                <a:gridCol w="900000">
                  <a:extLst>
                    <a:ext uri="{9D8B030D-6E8A-4147-A177-3AD203B41FA5}">
                      <a16:colId xmlns:a16="http://schemas.microsoft.com/office/drawing/2014/main" val="1025558591"/>
                    </a:ext>
                  </a:extLst>
                </a:gridCol>
                <a:gridCol w="2880000">
                  <a:extLst>
                    <a:ext uri="{9D8B030D-6E8A-4147-A177-3AD203B41FA5}">
                      <a16:colId xmlns:a16="http://schemas.microsoft.com/office/drawing/2014/main" val="1670025408"/>
                    </a:ext>
                  </a:extLst>
                </a:gridCol>
                <a:gridCol w="2880000">
                  <a:extLst>
                    <a:ext uri="{9D8B030D-6E8A-4147-A177-3AD203B41FA5}">
                      <a16:colId xmlns:a16="http://schemas.microsoft.com/office/drawing/2014/main" val="247831510"/>
                    </a:ext>
                  </a:extLst>
                </a:gridCol>
                <a:gridCol w="2880000">
                  <a:extLst>
                    <a:ext uri="{9D8B030D-6E8A-4147-A177-3AD203B41FA5}">
                      <a16:colId xmlns:a16="http://schemas.microsoft.com/office/drawing/2014/main" val="4170513877"/>
                    </a:ext>
                  </a:extLst>
                </a:gridCol>
              </a:tblGrid>
              <a:tr h="281842">
                <a:tc>
                  <a:txBody>
                    <a:bodyPr/>
                    <a:lstStyle/>
                    <a:p>
                      <a:pPr algn="ctr">
                        <a:lnSpc>
                          <a:spcPct val="107000"/>
                        </a:lnSpc>
                        <a:spcAft>
                          <a:spcPts val="0"/>
                        </a:spcAft>
                      </a:pPr>
                      <a:r>
                        <a:rPr lang="fr-FR" sz="11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Axes du projet EPS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fr-FR" sz="11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Points forts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7000"/>
                        </a:lnSpc>
                        <a:spcAft>
                          <a:spcPts val="0"/>
                        </a:spcAft>
                      </a:pPr>
                      <a:r>
                        <a:rPr lang="fr-FR" sz="11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Points faibles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lnSpc>
                          <a:spcPct val="107000"/>
                        </a:lnSpc>
                        <a:spcAft>
                          <a:spcPts val="0"/>
                        </a:spcAft>
                      </a:pPr>
                      <a:r>
                        <a:rPr lang="fr-FR" sz="11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Evolutions et actions à promouvoir</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3123764175"/>
                  </a:ext>
                </a:extLst>
              </a:tr>
              <a:tr h="684000">
                <a:tc>
                  <a:txBody>
                    <a:bodyPr/>
                    <a:lstStyle/>
                    <a:p>
                      <a:pPr algn="ct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Choix éducatifs prioritaires au regard du contexte local</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1565723629"/>
                  </a:ext>
                </a:extLst>
              </a:tr>
              <a:tr h="684000">
                <a:tc>
                  <a:txBody>
                    <a:bodyPr/>
                    <a:lstStyle/>
                    <a:p>
                      <a:pPr algn="ct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Prise en compte des caractéristiques des élèves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2233991709"/>
                  </a:ext>
                </a:extLst>
              </a:tr>
              <a:tr h="684000">
                <a:tc>
                  <a:txBody>
                    <a:bodyPr/>
                    <a:lstStyle/>
                    <a:p>
                      <a:pPr algn="ct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Parcours de formation en EPS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7854046"/>
                  </a:ext>
                </a:extLst>
              </a:tr>
              <a:tr h="684000">
                <a:tc>
                  <a:txBody>
                    <a:bodyPr/>
                    <a:lstStyle/>
                    <a:p>
                      <a:pPr algn="ct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Projet AS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723489506"/>
                  </a:ext>
                </a:extLst>
              </a:tr>
              <a:tr h="684000">
                <a:tc>
                  <a:txBody>
                    <a:bodyPr/>
                    <a:lstStyle/>
                    <a:p>
                      <a:pPr algn="ct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Enseignement facultatif (option CCF)</a:t>
                      </a: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a:lnSpc>
                          <a:spcPct val="107000"/>
                        </a:lnSpc>
                        <a:spcAft>
                          <a:spcPts val="0"/>
                        </a:spcAft>
                      </a:pP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a:lnSpc>
                          <a:spcPct val="107000"/>
                        </a:lnSpc>
                        <a:spcAft>
                          <a:spcPts val="0"/>
                        </a:spcAft>
                      </a:pP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a:lnSpc>
                          <a:spcPct val="107000"/>
                        </a:lnSpc>
                        <a:spcAft>
                          <a:spcPts val="0"/>
                        </a:spcAft>
                      </a:pP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1505265072"/>
                  </a:ext>
                </a:extLst>
              </a:tr>
              <a:tr h="684000">
                <a:tc>
                  <a:txBody>
                    <a:bodyPr/>
                    <a:lstStyle/>
                    <a:p>
                      <a:pPr algn="ct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Enseignements d’exploration</a:t>
                      </a:r>
                      <a:br>
                        <a:rPr lang="fr-FR" sz="900" b="1" dirty="0">
                          <a:effectLst/>
                          <a:latin typeface="Calibri" panose="020F0502020204030204" pitchFamily="34" charset="0"/>
                          <a:ea typeface="Calibri" panose="020F0502020204030204" pitchFamily="34" charset="0"/>
                          <a:cs typeface="Times New Roman" panose="02020603050405020304" pitchFamily="18" charset="0"/>
                        </a:rPr>
                      </a:br>
                      <a:r>
                        <a:rPr lang="fr-FR" sz="900" b="1" dirty="0">
                          <a:effectLst/>
                          <a:latin typeface="Calibri" panose="020F0502020204030204" pitchFamily="34" charset="0"/>
                          <a:ea typeface="Calibri" panose="020F0502020204030204" pitchFamily="34" charset="0"/>
                          <a:cs typeface="Times New Roman" panose="02020603050405020304" pitchFamily="18" charset="0"/>
                        </a:rPr>
                        <a:t>et de complément</a:t>
                      </a: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a:lnSpc>
                          <a:spcPct val="107000"/>
                        </a:lnSpc>
                        <a:spcAft>
                          <a:spcPts val="0"/>
                        </a:spcAft>
                      </a:pP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a:lnSpc>
                          <a:spcPct val="107000"/>
                        </a:lnSpc>
                        <a:spcAft>
                          <a:spcPts val="0"/>
                        </a:spcAft>
                      </a:pP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a:lnSpc>
                          <a:spcPct val="107000"/>
                        </a:lnSpc>
                        <a:spcAft>
                          <a:spcPts val="0"/>
                        </a:spcAft>
                      </a:pP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1077607939"/>
                  </a:ext>
                </a:extLst>
              </a:tr>
              <a:tr h="684000">
                <a:tc>
                  <a:txBody>
                    <a:bodyPr/>
                    <a:lstStyle/>
                    <a:p>
                      <a:pPr algn="ct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Evaluation et certification</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584600108"/>
                  </a:ext>
                </a:extLst>
              </a:tr>
              <a:tr h="684000">
                <a:tc>
                  <a:txBody>
                    <a:bodyPr/>
                    <a:lstStyle/>
                    <a:p>
                      <a:pPr algn="ct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Autres espaces d’enseignement</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a:lnSpc>
                          <a:spcPct val="107000"/>
                        </a:lnSpc>
                        <a:spcAft>
                          <a:spcPts val="0"/>
                        </a:spcAft>
                      </a:pP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2520612185"/>
                  </a:ext>
                </a:extLst>
              </a:tr>
            </a:tbl>
          </a:graphicData>
        </a:graphic>
      </p:graphicFrame>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a:xfrm>
            <a:off x="11602163" y="6385534"/>
            <a:ext cx="439366" cy="365125"/>
          </a:xfrm>
        </p:spPr>
        <p:txBody>
          <a:bodyPr/>
          <a:lstStyle/>
          <a:p>
            <a:fld id="{29D95BAB-573C-4664-9C7F-EB8E05CD89B7}" type="slidenum">
              <a:rPr lang="fr-FR" smtClean="0"/>
              <a:t>23</a:t>
            </a:fld>
            <a:endParaRPr lang="fr-FR" dirty="0"/>
          </a:p>
        </p:txBody>
      </p:sp>
    </p:spTree>
    <p:extLst>
      <p:ext uri="{BB962C8B-B14F-4D97-AF65-F5344CB8AC3E}">
        <p14:creationId xmlns:p14="http://schemas.microsoft.com/office/powerpoint/2010/main" val="31837366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24</a:t>
            </a:fld>
            <a:endParaRPr lang="fr-FR"/>
          </a:p>
        </p:txBody>
      </p:sp>
      <p:graphicFrame>
        <p:nvGraphicFramePr>
          <p:cNvPr id="7" name="Espace réservé du tableau 6"/>
          <p:cNvGraphicFramePr>
            <a:graphicFrameLocks noGrp="1"/>
          </p:cNvGraphicFramePr>
          <p:nvPr>
            <p:ph type="tbl" sz="quarter" idx="13"/>
            <p:extLst>
              <p:ext uri="{D42A27DB-BD31-4B8C-83A1-F6EECF244321}">
                <p14:modId xmlns:p14="http://schemas.microsoft.com/office/powerpoint/2010/main" val="846446428"/>
              </p:ext>
            </p:extLst>
          </p:nvPr>
        </p:nvGraphicFramePr>
        <p:xfrm>
          <a:off x="2639095" y="1416468"/>
          <a:ext cx="7956716" cy="2499317"/>
        </p:xfrm>
        <a:graphic>
          <a:graphicData uri="http://schemas.openxmlformats.org/drawingml/2006/table">
            <a:tbl>
              <a:tblPr firstRow="1" bandRow="1">
                <a:tableStyleId>{F5AB1C69-6EDB-4FF4-983F-18BD219EF322}</a:tableStyleId>
              </a:tblPr>
              <a:tblGrid>
                <a:gridCol w="6317219">
                  <a:extLst>
                    <a:ext uri="{9D8B030D-6E8A-4147-A177-3AD203B41FA5}">
                      <a16:colId xmlns:a16="http://schemas.microsoft.com/office/drawing/2014/main" val="428607600"/>
                    </a:ext>
                  </a:extLst>
                </a:gridCol>
                <a:gridCol w="1639497">
                  <a:extLst>
                    <a:ext uri="{9D8B030D-6E8A-4147-A177-3AD203B41FA5}">
                      <a16:colId xmlns:a16="http://schemas.microsoft.com/office/drawing/2014/main" val="4050648493"/>
                    </a:ext>
                  </a:extLst>
                </a:gridCol>
              </a:tblGrid>
              <a:tr h="453893">
                <a:tc>
                  <a:txBody>
                    <a:bodyPr/>
                    <a:lstStyle/>
                    <a:p>
                      <a:r>
                        <a:rPr lang="fr-FR" sz="1200" dirty="0"/>
                        <a:t>Impression globale à la lecture du projet</a:t>
                      </a:r>
                    </a:p>
                  </a:txBody>
                  <a:tcPr marL="92922" marR="92922" anchor="ctr"/>
                </a:tc>
                <a:tc>
                  <a:txBody>
                    <a:bodyPr/>
                    <a:lstStyle/>
                    <a:p>
                      <a:pPr algn="ctr"/>
                      <a:r>
                        <a:rPr lang="fr-FR" sz="1200" dirty="0"/>
                        <a:t>Indiquez uniquement le numéro de la proposition qui correspond le plus à votre situation</a:t>
                      </a:r>
                    </a:p>
                  </a:txBody>
                  <a:tcPr marL="92922" marR="92922" anchor="ctr"/>
                </a:tc>
                <a:extLst>
                  <a:ext uri="{0D108BD9-81ED-4DB2-BD59-A6C34878D82A}">
                    <a16:rowId xmlns:a16="http://schemas.microsoft.com/office/drawing/2014/main" val="202594398"/>
                  </a:ext>
                </a:extLst>
              </a:tr>
              <a:tr h="198120">
                <a:tc>
                  <a:txBody>
                    <a:bodyPr/>
                    <a:lstStyle/>
                    <a:p>
                      <a:r>
                        <a:rPr lang="fr-FR" sz="1000" dirty="0"/>
                        <a:t>1. Un projet absent</a:t>
                      </a:r>
                    </a:p>
                  </a:txBody>
                  <a:tcPr marL="92922" marR="92922" anchor="ctr"/>
                </a:tc>
                <a:tc rowSpan="5">
                  <a:txBody>
                    <a:bodyPr/>
                    <a:lstStyle/>
                    <a:p>
                      <a:pPr algn="ctr"/>
                      <a:endParaRPr lang="fr-FR" sz="4000" b="1" dirty="0">
                        <a:solidFill>
                          <a:srgbClr val="FF0000"/>
                        </a:solidFill>
                      </a:endParaRPr>
                    </a:p>
                  </a:txBody>
                  <a:tcPr marL="92922" marR="92922" anchor="ctr"/>
                </a:tc>
                <a:extLst>
                  <a:ext uri="{0D108BD9-81ED-4DB2-BD59-A6C34878D82A}">
                    <a16:rowId xmlns:a16="http://schemas.microsoft.com/office/drawing/2014/main" val="4033421943"/>
                  </a:ext>
                </a:extLst>
              </a:tr>
              <a:tr h="198120">
                <a:tc>
                  <a:txBody>
                    <a:bodyPr/>
                    <a:lstStyle/>
                    <a:p>
                      <a:r>
                        <a:rPr lang="fr-FR" sz="1000" dirty="0"/>
                        <a:t>2. Un projet qui organise au minimum le travail d’équipe (programmation)</a:t>
                      </a:r>
                    </a:p>
                  </a:txBody>
                  <a:tcPr marL="92922" marR="92922" anchor="ctr"/>
                </a:tc>
                <a:tc vMerge="1">
                  <a:txBody>
                    <a:bodyPr/>
                    <a:lstStyle/>
                    <a:p>
                      <a:pPr algn="ctr"/>
                      <a:endParaRPr lang="fr-FR" sz="1000" b="1" dirty="0"/>
                    </a:p>
                  </a:txBody>
                  <a:tcPr marL="92922" marR="92922" anchor="ctr"/>
                </a:tc>
                <a:extLst>
                  <a:ext uri="{0D108BD9-81ED-4DB2-BD59-A6C34878D82A}">
                    <a16:rowId xmlns:a16="http://schemas.microsoft.com/office/drawing/2014/main" val="1306643129"/>
                  </a:ext>
                </a:extLst>
              </a:tr>
              <a:tr h="396197">
                <a:tc>
                  <a:txBody>
                    <a:bodyPr/>
                    <a:lstStyle/>
                    <a:p>
                      <a:r>
                        <a:rPr lang="fr-FR" sz="1000" dirty="0"/>
                        <a:t>3. Un projet incomplet  en cours de construction, qui traduit une réflexion collective</a:t>
                      </a:r>
                    </a:p>
                  </a:txBody>
                  <a:tcPr marL="92922" marR="92922" anchor="ctr"/>
                </a:tc>
                <a:tc vMerge="1">
                  <a:txBody>
                    <a:bodyPr/>
                    <a:lstStyle/>
                    <a:p>
                      <a:pPr algn="ctr"/>
                      <a:endParaRPr lang="fr-FR" sz="1000" b="1" dirty="0"/>
                    </a:p>
                  </a:txBody>
                  <a:tcPr marL="92922" marR="92922" anchor="ctr"/>
                </a:tc>
                <a:extLst>
                  <a:ext uri="{0D108BD9-81ED-4DB2-BD59-A6C34878D82A}">
                    <a16:rowId xmlns:a16="http://schemas.microsoft.com/office/drawing/2014/main" val="2993910209"/>
                  </a:ext>
                </a:extLst>
              </a:tr>
              <a:tr h="198120">
                <a:tc>
                  <a:txBody>
                    <a:bodyPr/>
                    <a:lstStyle/>
                    <a:p>
                      <a:r>
                        <a:rPr lang="fr-FR" sz="1000" dirty="0"/>
                        <a:t>4. Un projet adapté et pertinent au regard des besoins de tous les élèves (parcours de formation, évaluation…)</a:t>
                      </a:r>
                    </a:p>
                  </a:txBody>
                  <a:tcPr marL="92922" marR="92922" anchor="ctr"/>
                </a:tc>
                <a:tc vMerge="1">
                  <a:txBody>
                    <a:bodyPr/>
                    <a:lstStyle/>
                    <a:p>
                      <a:pPr algn="l"/>
                      <a:endParaRPr lang="fr-FR" sz="1000" b="1" dirty="0"/>
                    </a:p>
                  </a:txBody>
                  <a:tcPr marL="92922" marR="92922"/>
                </a:tc>
                <a:extLst>
                  <a:ext uri="{0D108BD9-81ED-4DB2-BD59-A6C34878D82A}">
                    <a16:rowId xmlns:a16="http://schemas.microsoft.com/office/drawing/2014/main" val="1168365551"/>
                  </a:ext>
                </a:extLst>
              </a:tr>
              <a:tr h="198120">
                <a:tc>
                  <a:txBody>
                    <a:bodyPr/>
                    <a:lstStyle/>
                    <a:p>
                      <a:r>
                        <a:rPr lang="fr-FR" sz="1000" dirty="0"/>
                        <a:t>5. Un projet disciplinaire qui offre une plus-value aux élèves et à l’établissement</a:t>
                      </a:r>
                    </a:p>
                  </a:txBody>
                  <a:tcPr marL="92922" marR="92922" anchor="ctr"/>
                </a:tc>
                <a:tc vMerge="1">
                  <a:txBody>
                    <a:bodyPr/>
                    <a:lstStyle/>
                    <a:p>
                      <a:pPr algn="l"/>
                      <a:endParaRPr lang="fr-FR" sz="1000" b="1" dirty="0"/>
                    </a:p>
                  </a:txBody>
                  <a:tcPr marL="92922" marR="92922"/>
                </a:tc>
                <a:extLst>
                  <a:ext uri="{0D108BD9-81ED-4DB2-BD59-A6C34878D82A}">
                    <a16:rowId xmlns:a16="http://schemas.microsoft.com/office/drawing/2014/main" val="3235676405"/>
                  </a:ext>
                </a:extLst>
              </a:tr>
              <a:tr h="0">
                <a:tc gridSpan="2">
                  <a:txBody>
                    <a:bodyPr/>
                    <a:lstStyle/>
                    <a:p>
                      <a:endParaRPr lang="fr-FR" sz="200" dirty="0"/>
                    </a:p>
                  </a:txBody>
                  <a:tcPr marL="92922" marR="92922" anchor="ctr">
                    <a:solidFill>
                      <a:schemeClr val="bg1">
                        <a:lumMod val="50000"/>
                      </a:schemeClr>
                    </a:solidFill>
                  </a:tcPr>
                </a:tc>
                <a:tc hMerge="1">
                  <a:txBody>
                    <a:bodyPr/>
                    <a:lstStyle/>
                    <a:p>
                      <a:pPr algn="l"/>
                      <a:endParaRPr lang="fr-FR" sz="1000" b="1" dirty="0"/>
                    </a:p>
                  </a:txBody>
                  <a:tcPr anchor="ctr">
                    <a:solidFill>
                      <a:schemeClr val="bg1">
                        <a:lumMod val="50000"/>
                      </a:schemeClr>
                    </a:solidFill>
                  </a:tcPr>
                </a:tc>
                <a:extLst>
                  <a:ext uri="{0D108BD9-81ED-4DB2-BD59-A6C34878D82A}">
                    <a16:rowId xmlns:a16="http://schemas.microsoft.com/office/drawing/2014/main" val="1308359513"/>
                  </a:ext>
                </a:extLst>
              </a:tr>
            </a:tbl>
          </a:graphicData>
        </a:graphic>
      </p:graphicFrame>
    </p:spTree>
    <p:extLst>
      <p:ext uri="{BB962C8B-B14F-4D97-AF65-F5344CB8AC3E}">
        <p14:creationId xmlns:p14="http://schemas.microsoft.com/office/powerpoint/2010/main" val="11283596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25</a:t>
            </a:fld>
            <a:endParaRPr lang="fr-FR"/>
          </a:p>
        </p:txBody>
      </p:sp>
      <p:graphicFrame>
        <p:nvGraphicFramePr>
          <p:cNvPr id="6" name="Espace réservé du tableau 6"/>
          <p:cNvGraphicFramePr>
            <a:graphicFrameLocks noGrp="1"/>
          </p:cNvGraphicFramePr>
          <p:nvPr>
            <p:ph type="tbl" sz="quarter" idx="13"/>
            <p:extLst>
              <p:ext uri="{D42A27DB-BD31-4B8C-83A1-F6EECF244321}">
                <p14:modId xmlns:p14="http://schemas.microsoft.com/office/powerpoint/2010/main" val="3459828567"/>
              </p:ext>
            </p:extLst>
          </p:nvPr>
        </p:nvGraphicFramePr>
        <p:xfrm>
          <a:off x="1965325" y="919163"/>
          <a:ext cx="10155670" cy="4931813"/>
        </p:xfrm>
        <a:graphic>
          <a:graphicData uri="http://schemas.openxmlformats.org/drawingml/2006/table">
            <a:tbl>
              <a:tblPr firstRow="1" bandRow="1">
                <a:tableStyleId>{F5AB1C69-6EDB-4FF4-983F-18BD219EF322}</a:tableStyleId>
              </a:tblPr>
              <a:tblGrid>
                <a:gridCol w="10155670">
                  <a:extLst>
                    <a:ext uri="{9D8B030D-6E8A-4147-A177-3AD203B41FA5}">
                      <a16:colId xmlns:a16="http://schemas.microsoft.com/office/drawing/2014/main" val="428607600"/>
                    </a:ext>
                  </a:extLst>
                </a:gridCol>
              </a:tblGrid>
              <a:tr h="453893">
                <a:tc>
                  <a:txBody>
                    <a:bodyPr/>
                    <a:lstStyle/>
                    <a:p>
                      <a:r>
                        <a:rPr lang="pt-BR" sz="1200" dirty="0"/>
                        <a:t>Bilan de visite IA-IPR EPS</a:t>
                      </a:r>
                      <a:endParaRPr lang="fr-FR" sz="1200" dirty="0"/>
                    </a:p>
                  </a:txBody>
                  <a:tcPr marL="96200" marR="96200" anchor="ctr"/>
                </a:tc>
                <a:extLst>
                  <a:ext uri="{0D108BD9-81ED-4DB2-BD59-A6C34878D82A}">
                    <a16:rowId xmlns:a16="http://schemas.microsoft.com/office/drawing/2014/main" val="202594398"/>
                  </a:ext>
                </a:extLst>
              </a:tr>
              <a:tr h="4356000">
                <a:tc>
                  <a:txBody>
                    <a:bodyPr/>
                    <a:lstStyle/>
                    <a:p>
                      <a:pPr algn="l"/>
                      <a:endParaRPr lang="fr-FR" sz="1000" dirty="0"/>
                    </a:p>
                  </a:txBody>
                  <a:tcPr marL="96200" marR="96200"/>
                </a:tc>
                <a:extLst>
                  <a:ext uri="{0D108BD9-81ED-4DB2-BD59-A6C34878D82A}">
                    <a16:rowId xmlns:a16="http://schemas.microsoft.com/office/drawing/2014/main" val="4033421943"/>
                  </a:ext>
                </a:extLst>
              </a:tr>
              <a:tr h="0">
                <a:tc>
                  <a:txBody>
                    <a:bodyPr/>
                    <a:lstStyle/>
                    <a:p>
                      <a:endParaRPr lang="fr-FR" sz="200" dirty="0"/>
                    </a:p>
                  </a:txBody>
                  <a:tcPr marL="96200" marR="96200" anchor="ctr">
                    <a:solidFill>
                      <a:schemeClr val="bg1">
                        <a:lumMod val="50000"/>
                      </a:schemeClr>
                    </a:solidFill>
                  </a:tcPr>
                </a:tc>
                <a:extLst>
                  <a:ext uri="{0D108BD9-81ED-4DB2-BD59-A6C34878D82A}">
                    <a16:rowId xmlns:a16="http://schemas.microsoft.com/office/drawing/2014/main" val="1308359513"/>
                  </a:ext>
                </a:extLst>
              </a:tr>
            </a:tbl>
          </a:graphicData>
        </a:graphic>
      </p:graphicFrame>
    </p:spTree>
    <p:extLst>
      <p:ext uri="{BB962C8B-B14F-4D97-AF65-F5344CB8AC3E}">
        <p14:creationId xmlns:p14="http://schemas.microsoft.com/office/powerpoint/2010/main" val="27704556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a:t>Inspection pédagogique régionale</a:t>
            </a:r>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26</a:t>
            </a:fld>
            <a:endParaRPr lang="fr-FR" dirty="0"/>
          </a:p>
        </p:txBody>
      </p:sp>
    </p:spTree>
    <p:extLst>
      <p:ext uri="{BB962C8B-B14F-4D97-AF65-F5344CB8AC3E}">
        <p14:creationId xmlns:p14="http://schemas.microsoft.com/office/powerpoint/2010/main" val="264845532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27</a:t>
            </a:fld>
            <a:endParaRPr lang="fr-FR"/>
          </a:p>
        </p:txBody>
      </p:sp>
    </p:spTree>
    <p:extLst>
      <p:ext uri="{BB962C8B-B14F-4D97-AF65-F5344CB8AC3E}">
        <p14:creationId xmlns:p14="http://schemas.microsoft.com/office/powerpoint/2010/main" val="282990140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28</a:t>
            </a:fld>
            <a:endParaRPr lang="fr-FR"/>
          </a:p>
        </p:txBody>
      </p:sp>
    </p:spTree>
    <p:extLst>
      <p:ext uri="{BB962C8B-B14F-4D97-AF65-F5344CB8AC3E}">
        <p14:creationId xmlns:p14="http://schemas.microsoft.com/office/powerpoint/2010/main" val="417782793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29</a:t>
            </a:fld>
            <a:endParaRPr lang="fr-FR"/>
          </a:p>
        </p:txBody>
      </p:sp>
    </p:spTree>
    <p:extLst>
      <p:ext uri="{BB962C8B-B14F-4D97-AF65-F5344CB8AC3E}">
        <p14:creationId xmlns:p14="http://schemas.microsoft.com/office/powerpoint/2010/main" val="405712025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3</a:t>
            </a:fld>
            <a:endParaRPr lang="fr-FR"/>
          </a:p>
        </p:txBody>
      </p:sp>
    </p:spTree>
    <p:extLst>
      <p:ext uri="{BB962C8B-B14F-4D97-AF65-F5344CB8AC3E}">
        <p14:creationId xmlns:p14="http://schemas.microsoft.com/office/powerpoint/2010/main" val="10150611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30</a:t>
            </a:fld>
            <a:endParaRPr lang="fr-FR"/>
          </a:p>
        </p:txBody>
      </p:sp>
    </p:spTree>
    <p:extLst>
      <p:ext uri="{BB962C8B-B14F-4D97-AF65-F5344CB8AC3E}">
        <p14:creationId xmlns:p14="http://schemas.microsoft.com/office/powerpoint/2010/main" val="127916384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31</a:t>
            </a:fld>
            <a:endParaRPr lang="fr-FR"/>
          </a:p>
        </p:txBody>
      </p:sp>
    </p:spTree>
    <p:extLst>
      <p:ext uri="{BB962C8B-B14F-4D97-AF65-F5344CB8AC3E}">
        <p14:creationId xmlns:p14="http://schemas.microsoft.com/office/powerpoint/2010/main" val="405895715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32</a:t>
            </a:fld>
            <a:endParaRPr lang="fr-FR"/>
          </a:p>
        </p:txBody>
      </p:sp>
    </p:spTree>
    <p:extLst>
      <p:ext uri="{BB962C8B-B14F-4D97-AF65-F5344CB8AC3E}">
        <p14:creationId xmlns:p14="http://schemas.microsoft.com/office/powerpoint/2010/main" val="315485209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33</a:t>
            </a:fld>
            <a:endParaRPr lang="fr-FR"/>
          </a:p>
        </p:txBody>
      </p:sp>
    </p:spTree>
    <p:extLst>
      <p:ext uri="{BB962C8B-B14F-4D97-AF65-F5344CB8AC3E}">
        <p14:creationId xmlns:p14="http://schemas.microsoft.com/office/powerpoint/2010/main" val="40781962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34</a:t>
            </a:fld>
            <a:endParaRPr lang="fr-FR"/>
          </a:p>
        </p:txBody>
      </p:sp>
    </p:spTree>
    <p:extLst>
      <p:ext uri="{BB962C8B-B14F-4D97-AF65-F5344CB8AC3E}">
        <p14:creationId xmlns:p14="http://schemas.microsoft.com/office/powerpoint/2010/main" val="31750607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35</a:t>
            </a:fld>
            <a:endParaRPr lang="fr-FR"/>
          </a:p>
        </p:txBody>
      </p:sp>
    </p:spTree>
    <p:extLst>
      <p:ext uri="{BB962C8B-B14F-4D97-AF65-F5344CB8AC3E}">
        <p14:creationId xmlns:p14="http://schemas.microsoft.com/office/powerpoint/2010/main" val="289477464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36</a:t>
            </a:fld>
            <a:endParaRPr lang="fr-FR"/>
          </a:p>
        </p:txBody>
      </p:sp>
    </p:spTree>
    <p:extLst>
      <p:ext uri="{BB962C8B-B14F-4D97-AF65-F5344CB8AC3E}">
        <p14:creationId xmlns:p14="http://schemas.microsoft.com/office/powerpoint/2010/main" val="166842461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37</a:t>
            </a:fld>
            <a:endParaRPr lang="fr-FR"/>
          </a:p>
        </p:txBody>
      </p:sp>
    </p:spTree>
    <p:extLst>
      <p:ext uri="{BB962C8B-B14F-4D97-AF65-F5344CB8AC3E}">
        <p14:creationId xmlns:p14="http://schemas.microsoft.com/office/powerpoint/2010/main" val="13031896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4294967295"/>
          </p:nvPr>
        </p:nvSpPr>
        <p:spPr>
          <a:xfrm>
            <a:off x="0" y="6415088"/>
            <a:ext cx="1574800" cy="306387"/>
          </a:xfrm>
        </p:spPr>
        <p:txBody>
          <a:bodyPr/>
          <a:lstStyle/>
          <a:p>
            <a:r>
              <a:rPr lang="fr-FR"/>
              <a:t>Inspection pédagogique régionale</a:t>
            </a:r>
            <a:endParaRPr lang="fr-FR" dirty="0"/>
          </a:p>
        </p:txBody>
      </p:sp>
      <p:sp>
        <p:nvSpPr>
          <p:cNvPr id="4" name="Espace réservé du numéro de diapositive 3"/>
          <p:cNvSpPr>
            <a:spLocks noGrp="1"/>
          </p:cNvSpPr>
          <p:nvPr>
            <p:ph type="sldNum" sz="quarter" idx="4294967295"/>
          </p:nvPr>
        </p:nvSpPr>
        <p:spPr>
          <a:xfrm>
            <a:off x="11752263" y="6356350"/>
            <a:ext cx="439737" cy="365125"/>
          </a:xfrm>
        </p:spPr>
        <p:txBody>
          <a:bodyPr/>
          <a:lstStyle/>
          <a:p>
            <a:fld id="{29D95BAB-573C-4664-9C7F-EB8E05CD89B7}" type="slidenum">
              <a:rPr lang="fr-FR" smtClean="0"/>
              <a:t>38</a:t>
            </a:fld>
            <a:endParaRPr lang="fr-FR"/>
          </a:p>
        </p:txBody>
      </p:sp>
    </p:spTree>
    <p:extLst>
      <p:ext uri="{BB962C8B-B14F-4D97-AF65-F5344CB8AC3E}">
        <p14:creationId xmlns:p14="http://schemas.microsoft.com/office/powerpoint/2010/main" val="40598196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4</a:t>
            </a:fld>
            <a:endParaRPr lang="fr-FR"/>
          </a:p>
        </p:txBody>
      </p:sp>
    </p:spTree>
    <p:extLst>
      <p:ext uri="{BB962C8B-B14F-4D97-AF65-F5344CB8AC3E}">
        <p14:creationId xmlns:p14="http://schemas.microsoft.com/office/powerpoint/2010/main" val="31157127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a:t>Inspection pédagogique régionale</a:t>
            </a:r>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5</a:t>
            </a:fld>
            <a:endParaRPr lang="fr-FR" dirty="0"/>
          </a:p>
        </p:txBody>
      </p:sp>
      <p:graphicFrame>
        <p:nvGraphicFramePr>
          <p:cNvPr id="5" name="Espace réservé du contenu 6"/>
          <p:cNvGraphicFramePr>
            <a:graphicFrameLocks/>
          </p:cNvGraphicFramePr>
          <p:nvPr>
            <p:extLst>
              <p:ext uri="{D42A27DB-BD31-4B8C-83A1-F6EECF244321}">
                <p14:modId xmlns:p14="http://schemas.microsoft.com/office/powerpoint/2010/main" val="1360833762"/>
              </p:ext>
            </p:extLst>
          </p:nvPr>
        </p:nvGraphicFramePr>
        <p:xfrm>
          <a:off x="2020465" y="1125347"/>
          <a:ext cx="9716104" cy="5210162"/>
        </p:xfrm>
        <a:graphic>
          <a:graphicData uri="http://schemas.openxmlformats.org/drawingml/2006/table">
            <a:tbl>
              <a:tblPr firstRow="1" bandRow="1">
                <a:tableStyleId>{5C22544A-7EE6-4342-B048-85BDC9FD1C3A}</a:tableStyleId>
              </a:tblPr>
              <a:tblGrid>
                <a:gridCol w="426720">
                  <a:extLst>
                    <a:ext uri="{9D8B030D-6E8A-4147-A177-3AD203B41FA5}">
                      <a16:colId xmlns:a16="http://schemas.microsoft.com/office/drawing/2014/main" val="20000"/>
                    </a:ext>
                  </a:extLst>
                </a:gridCol>
                <a:gridCol w="3096461">
                  <a:extLst>
                    <a:ext uri="{9D8B030D-6E8A-4147-A177-3AD203B41FA5}">
                      <a16:colId xmlns:a16="http://schemas.microsoft.com/office/drawing/2014/main" val="20001"/>
                    </a:ext>
                  </a:extLst>
                </a:gridCol>
                <a:gridCol w="3096462">
                  <a:extLst>
                    <a:ext uri="{9D8B030D-6E8A-4147-A177-3AD203B41FA5}">
                      <a16:colId xmlns:a16="http://schemas.microsoft.com/office/drawing/2014/main" val="1600169817"/>
                    </a:ext>
                  </a:extLst>
                </a:gridCol>
                <a:gridCol w="3096461">
                  <a:extLst>
                    <a:ext uri="{9D8B030D-6E8A-4147-A177-3AD203B41FA5}">
                      <a16:colId xmlns:a16="http://schemas.microsoft.com/office/drawing/2014/main" val="1619546659"/>
                    </a:ext>
                  </a:extLst>
                </a:gridCol>
              </a:tblGrid>
              <a:tr h="565888">
                <a:tc>
                  <a:txBody>
                    <a:bodyPr/>
                    <a:lstStyle/>
                    <a:p>
                      <a:pPr algn="ctr"/>
                      <a:endParaRPr lang="fr-FR" sz="1000" b="1" dirty="0"/>
                    </a:p>
                  </a:txBody>
                  <a:tcPr vert="vert270" anchor="ctr">
                    <a:lnR w="3175" cap="flat" cmpd="sng" algn="ctr">
                      <a:solidFill>
                        <a:schemeClr val="bg1">
                          <a:lumMod val="50000"/>
                        </a:schemeClr>
                      </a:solidFill>
                      <a:prstDash val="solid"/>
                      <a:round/>
                      <a:headEnd type="none" w="med" len="med"/>
                      <a:tailEnd type="none" w="med" len="med"/>
                    </a:lnR>
                    <a:noFill/>
                  </a:tcPr>
                </a:tc>
                <a:tc>
                  <a:txBody>
                    <a:bodyPr/>
                    <a:lstStyle/>
                    <a:p>
                      <a:pPr algn="ctr"/>
                      <a:r>
                        <a:rPr lang="fr-FR" sz="2400" dirty="0">
                          <a:solidFill>
                            <a:schemeClr val="bg1"/>
                          </a:solidFill>
                        </a:rPr>
                        <a:t>Ressources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lumMod val="75000"/>
                      </a:schemeClr>
                    </a:solidFill>
                  </a:tcPr>
                </a:tc>
                <a:tc>
                  <a:txBody>
                    <a:bodyPr/>
                    <a:lstStyle/>
                    <a:p>
                      <a:pPr algn="ctr"/>
                      <a:r>
                        <a:rPr lang="fr-FR" sz="2400" dirty="0">
                          <a:solidFill>
                            <a:schemeClr val="bg1"/>
                          </a:solidFill>
                        </a:rPr>
                        <a:t>Contraintes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lumMod val="75000"/>
                      </a:schemeClr>
                    </a:solidFill>
                  </a:tcPr>
                </a:tc>
                <a:tc>
                  <a:txBody>
                    <a:bodyPr/>
                    <a:lstStyle/>
                    <a:p>
                      <a:pPr algn="ctr"/>
                      <a:r>
                        <a:rPr lang="fr-FR" sz="2400" dirty="0">
                          <a:solidFill>
                            <a:schemeClr val="bg1"/>
                          </a:solidFill>
                        </a:rPr>
                        <a:t>Besoins</a:t>
                      </a:r>
                    </a:p>
                  </a:txBody>
                  <a:tcPr anchor="ctr">
                    <a:lnL w="3175" cap="flat" cmpd="sng" algn="ctr">
                      <a:solidFill>
                        <a:schemeClr val="bg1">
                          <a:lumMod val="50000"/>
                        </a:schemeClr>
                      </a:solidFill>
                      <a:prstDash val="solid"/>
                      <a:round/>
                      <a:headEnd type="none" w="med" len="med"/>
                      <a:tailEnd type="none" w="med" len="med"/>
                    </a:lnL>
                    <a:solidFill>
                      <a:schemeClr val="bg2">
                        <a:lumMod val="75000"/>
                      </a:schemeClr>
                    </a:solidFill>
                  </a:tcPr>
                </a:tc>
                <a:extLst>
                  <a:ext uri="{0D108BD9-81ED-4DB2-BD59-A6C34878D82A}">
                    <a16:rowId xmlns:a16="http://schemas.microsoft.com/office/drawing/2014/main" val="3702796181"/>
                  </a:ext>
                </a:extLst>
              </a:tr>
              <a:tr h="2322137">
                <a:tc>
                  <a:txBody>
                    <a:bodyPr/>
                    <a:lstStyle/>
                    <a:p>
                      <a:pPr algn="ctr"/>
                      <a:r>
                        <a:rPr lang="fr-FR" sz="1600" b="1" dirty="0"/>
                        <a:t>Humains</a:t>
                      </a:r>
                    </a:p>
                  </a:txBody>
                  <a:tcPr vert="vert270" anchor="ctr">
                    <a:lnR w="3175" cap="flat" cmpd="sng" algn="ctr">
                      <a:solidFill>
                        <a:schemeClr val="bg1">
                          <a:lumMod val="50000"/>
                        </a:schemeClr>
                      </a:solidFill>
                      <a:prstDash val="solid"/>
                      <a:round/>
                      <a:headEnd type="none" w="med" len="med"/>
                      <a:tailEnd type="none" w="med" len="med"/>
                    </a:lnR>
                    <a:solidFill>
                      <a:schemeClr val="bg2">
                        <a:lumMod val="75000"/>
                      </a:schemeClr>
                    </a:solidFill>
                  </a:tcPr>
                </a:tc>
                <a:tc>
                  <a:txBody>
                    <a:bodyPr/>
                    <a:lstStyle/>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solidFill>
                  </a:tcPr>
                </a:tc>
                <a:tc>
                  <a:txBody>
                    <a:bodyPr/>
                    <a:lstStyle/>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solidFill>
                  </a:tcPr>
                </a:tc>
                <a:tc>
                  <a:txBody>
                    <a:bodyPr/>
                    <a:lstStyle/>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solidFill>
                      <a:schemeClr val="bg2"/>
                    </a:solidFill>
                  </a:tcPr>
                </a:tc>
                <a:extLst>
                  <a:ext uri="{0D108BD9-81ED-4DB2-BD59-A6C34878D82A}">
                    <a16:rowId xmlns:a16="http://schemas.microsoft.com/office/drawing/2014/main" val="10006"/>
                  </a:ext>
                </a:extLst>
              </a:tr>
              <a:tr h="2322137">
                <a:tc>
                  <a:txBody>
                    <a:bodyPr/>
                    <a:lstStyle/>
                    <a:p>
                      <a:pPr algn="ctr"/>
                      <a:r>
                        <a:rPr lang="fr-FR" sz="1600" b="1" dirty="0"/>
                        <a:t>Matériels</a:t>
                      </a:r>
                    </a:p>
                  </a:txBody>
                  <a:tcPr vert="vert270" anchor="ctr">
                    <a:lnR w="3175" cap="flat" cmpd="sng" algn="ctr">
                      <a:solidFill>
                        <a:schemeClr val="bg1">
                          <a:lumMod val="50000"/>
                        </a:schemeClr>
                      </a:solidFill>
                      <a:prstDash val="solid"/>
                      <a:round/>
                      <a:headEnd type="none" w="med" len="med"/>
                      <a:tailEnd type="none" w="med" len="med"/>
                    </a:lnR>
                    <a:solidFill>
                      <a:schemeClr val="bg2">
                        <a:lumMod val="75000"/>
                      </a:schemeClr>
                    </a:solidFill>
                  </a:tcPr>
                </a:tc>
                <a:tc>
                  <a:txBody>
                    <a:bodyPr/>
                    <a:lstStyle/>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solidFill>
                      <a:srgbClr val="E9EBF5"/>
                    </a:solidFill>
                  </a:tcPr>
                </a:tc>
                <a:extLst>
                  <a:ext uri="{0D108BD9-81ED-4DB2-BD59-A6C34878D82A}">
                    <a16:rowId xmlns:a16="http://schemas.microsoft.com/office/drawing/2014/main" val="2921357660"/>
                  </a:ext>
                </a:extLst>
              </a:tr>
            </a:tbl>
          </a:graphicData>
        </a:graphic>
      </p:graphicFrame>
    </p:spTree>
    <p:extLst>
      <p:ext uri="{BB962C8B-B14F-4D97-AF65-F5344CB8AC3E}">
        <p14:creationId xmlns:p14="http://schemas.microsoft.com/office/powerpoint/2010/main" val="205098014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a:t>Inspection pédagogique régionale</a:t>
            </a:r>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6</a:t>
            </a:fld>
            <a:endParaRPr lang="fr-FR" dirty="0"/>
          </a:p>
        </p:txBody>
      </p:sp>
      <p:graphicFrame>
        <p:nvGraphicFramePr>
          <p:cNvPr id="5" name="Espace réservé du contenu 6"/>
          <p:cNvGraphicFramePr>
            <a:graphicFrameLocks/>
          </p:cNvGraphicFramePr>
          <p:nvPr>
            <p:extLst>
              <p:ext uri="{D42A27DB-BD31-4B8C-83A1-F6EECF244321}">
                <p14:modId xmlns:p14="http://schemas.microsoft.com/office/powerpoint/2010/main" val="2339898347"/>
              </p:ext>
            </p:extLst>
          </p:nvPr>
        </p:nvGraphicFramePr>
        <p:xfrm>
          <a:off x="1997417" y="1054816"/>
          <a:ext cx="10041330" cy="5153323"/>
        </p:xfrm>
        <a:graphic>
          <a:graphicData uri="http://schemas.openxmlformats.org/drawingml/2006/table">
            <a:tbl>
              <a:tblPr firstRow="1" bandRow="1">
                <a:tableStyleId>{5C22544A-7EE6-4342-B048-85BDC9FD1C3A}</a:tableStyleId>
              </a:tblPr>
              <a:tblGrid>
                <a:gridCol w="357330">
                  <a:extLst>
                    <a:ext uri="{9D8B030D-6E8A-4147-A177-3AD203B41FA5}">
                      <a16:colId xmlns:a16="http://schemas.microsoft.com/office/drawing/2014/main" val="20000"/>
                    </a:ext>
                  </a:extLst>
                </a:gridCol>
                <a:gridCol w="468000">
                  <a:extLst>
                    <a:ext uri="{9D8B030D-6E8A-4147-A177-3AD203B41FA5}">
                      <a16:colId xmlns:a16="http://schemas.microsoft.com/office/drawing/2014/main" val="20001"/>
                    </a:ext>
                  </a:extLst>
                </a:gridCol>
                <a:gridCol w="2088000">
                  <a:extLst>
                    <a:ext uri="{9D8B030D-6E8A-4147-A177-3AD203B41FA5}">
                      <a16:colId xmlns:a16="http://schemas.microsoft.com/office/drawing/2014/main" val="20002"/>
                    </a:ext>
                  </a:extLst>
                </a:gridCol>
                <a:gridCol w="864000">
                  <a:extLst>
                    <a:ext uri="{9D8B030D-6E8A-4147-A177-3AD203B41FA5}">
                      <a16:colId xmlns:a16="http://schemas.microsoft.com/office/drawing/2014/main" val="20003"/>
                    </a:ext>
                  </a:extLst>
                </a:gridCol>
                <a:gridCol w="2088000">
                  <a:extLst>
                    <a:ext uri="{9D8B030D-6E8A-4147-A177-3AD203B41FA5}">
                      <a16:colId xmlns:a16="http://schemas.microsoft.com/office/drawing/2014/main" val="20004"/>
                    </a:ext>
                  </a:extLst>
                </a:gridCol>
                <a:gridCol w="2088000">
                  <a:extLst>
                    <a:ext uri="{9D8B030D-6E8A-4147-A177-3AD203B41FA5}">
                      <a16:colId xmlns:a16="http://schemas.microsoft.com/office/drawing/2014/main" val="20006"/>
                    </a:ext>
                  </a:extLst>
                </a:gridCol>
                <a:gridCol w="2088000">
                  <a:extLst>
                    <a:ext uri="{9D8B030D-6E8A-4147-A177-3AD203B41FA5}">
                      <a16:colId xmlns:a16="http://schemas.microsoft.com/office/drawing/2014/main" val="20008"/>
                    </a:ext>
                  </a:extLst>
                </a:gridCol>
              </a:tblGrid>
              <a:tr h="1394026">
                <a:tc>
                  <a:txBody>
                    <a:bodyPr/>
                    <a:lstStyle/>
                    <a:p>
                      <a:pPr algn="ctr"/>
                      <a:r>
                        <a:rPr lang="fr-FR" sz="1000" b="1" dirty="0">
                          <a:solidFill>
                            <a:schemeClr val="tx1"/>
                          </a:solidFill>
                        </a:rPr>
                        <a:t>Eléments forts du contexte</a:t>
                      </a:r>
                    </a:p>
                  </a:txBody>
                  <a:tcPr vert="vert270" anchor="ctr">
                    <a:solidFill>
                      <a:schemeClr val="bg2">
                        <a:lumMod val="75000"/>
                      </a:schemeClr>
                    </a:solidFill>
                  </a:tcPr>
                </a:tc>
                <a:tc gridSpan="6">
                  <a:txBody>
                    <a:bodyPr/>
                    <a:lstStyle/>
                    <a:p>
                      <a:endParaRPr lang="fr-FR" sz="900" b="0" dirty="0">
                        <a:solidFill>
                          <a:schemeClr val="bg1"/>
                        </a:solidFill>
                      </a:endParaRPr>
                    </a:p>
                  </a:txBody>
                  <a:tcPr>
                    <a:solidFill>
                      <a:schemeClr val="bg2"/>
                    </a:solidFill>
                  </a:tcPr>
                </a:tc>
                <a:tc hMerge="1">
                  <a:txBody>
                    <a:bodyPr/>
                    <a:lstStyle/>
                    <a:p>
                      <a:endParaRPr lang="fr-FR" dirty="0"/>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498110">
                <a:tc rowSpan="5">
                  <a:txBody>
                    <a:bodyPr/>
                    <a:lstStyle/>
                    <a:p>
                      <a:pPr algn="ctr"/>
                      <a:r>
                        <a:rPr lang="fr-FR" sz="1000" b="1" dirty="0">
                          <a:solidFill>
                            <a:schemeClr val="tx1"/>
                          </a:solidFill>
                        </a:rPr>
                        <a:t>Objectifs</a:t>
                      </a:r>
                    </a:p>
                  </a:txBody>
                  <a:tcPr vert="vert270" anchor="ctr">
                    <a:lnR w="3175" cap="flat" cmpd="sng" algn="ctr">
                      <a:solidFill>
                        <a:schemeClr val="bg1">
                          <a:lumMod val="50000"/>
                        </a:schemeClr>
                      </a:solidFill>
                      <a:prstDash val="solid"/>
                      <a:round/>
                      <a:headEnd type="none" w="med" len="med"/>
                      <a:tailEnd type="none" w="med" len="med"/>
                    </a:ln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b="1" dirty="0"/>
                        <a:t>Projet EPLE</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hMerge="1">
                  <a:txBody>
                    <a:bodyPr/>
                    <a:lstStyle/>
                    <a:p>
                      <a:endParaRPr lang="fr-FR"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b="1" dirty="0"/>
                        <a:t>Contrats d’objectifs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hMerge="1">
                  <a:txBody>
                    <a:bodyPr/>
                    <a:lstStyle/>
                    <a:p>
                      <a:endParaRPr lang="fr-F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b="1" dirty="0"/>
                        <a:t>Projet EPS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000" b="1" dirty="0"/>
                        <a:t>Projet AS</a:t>
                      </a:r>
                    </a:p>
                  </a:txBody>
                  <a:tcPr>
                    <a:lnL w="3175" cap="flat" cmpd="sng" algn="ctr">
                      <a:solidFill>
                        <a:schemeClr val="bg1">
                          <a:lumMod val="50000"/>
                        </a:schemeClr>
                      </a:solidFill>
                      <a:prstDash val="solid"/>
                      <a:round/>
                      <a:headEnd type="none" w="med" len="med"/>
                      <a:tailEnd type="none" w="med" len="med"/>
                    </a:lnL>
                  </a:tcPr>
                </a:tc>
                <a:extLst>
                  <a:ext uri="{0D108BD9-81ED-4DB2-BD59-A6C34878D82A}">
                    <a16:rowId xmlns:a16="http://schemas.microsoft.com/office/drawing/2014/main" val="10001"/>
                  </a:ext>
                </a:extLst>
              </a:tr>
              <a:tr h="345187">
                <a:tc vMerge="1">
                  <a:txBody>
                    <a:bodyPr/>
                    <a:lstStyle/>
                    <a:p>
                      <a:endParaRPr lang="fr-FR" dirty="0"/>
                    </a:p>
                  </a:txBody>
                  <a:tcPr/>
                </a:tc>
                <a:tc>
                  <a:txBody>
                    <a:bodyPr/>
                    <a:lstStyle/>
                    <a:p>
                      <a:pPr algn="ctr"/>
                      <a:r>
                        <a:rPr lang="fr-FR" sz="1000" b="1" dirty="0"/>
                        <a:t>Axes</a:t>
                      </a: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000" b="1" dirty="0"/>
                        <a:t>Ce que nous retenons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000" b="1" dirty="0"/>
                        <a:t>Axes</a:t>
                      </a: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b="1" dirty="0"/>
                        <a:t>Ce que nous retenons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000" b="1" dirty="0"/>
                        <a:t>Choix envisagés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000" b="1" dirty="0"/>
                        <a:t>Choix envisagés</a:t>
                      </a:r>
                    </a:p>
                  </a:txBody>
                  <a:tcPr anchor="ctr">
                    <a:lnL w="3175" cap="flat" cmpd="sng" algn="ctr">
                      <a:solidFill>
                        <a:schemeClr val="bg1">
                          <a:lumMod val="50000"/>
                        </a:schemeClr>
                      </a:solidFill>
                      <a:prstDash val="solid"/>
                      <a:round/>
                      <a:headEnd type="none" w="med" len="med"/>
                      <a:tailEnd type="none" w="med" len="med"/>
                    </a:lnL>
                  </a:tcPr>
                </a:tc>
                <a:extLst>
                  <a:ext uri="{0D108BD9-81ED-4DB2-BD59-A6C34878D82A}">
                    <a16:rowId xmlns:a16="http://schemas.microsoft.com/office/drawing/2014/main" val="10002"/>
                  </a:ext>
                </a:extLst>
              </a:tr>
              <a:tr h="972000">
                <a:tc vMerge="1">
                  <a:txBody>
                    <a:bodyPr/>
                    <a:lstStyle/>
                    <a:p>
                      <a:endParaRPr lang="fr-FR" dirty="0"/>
                    </a:p>
                  </a:txBody>
                  <a:tcPr/>
                </a:tc>
                <a:tc>
                  <a:txBody>
                    <a:bodyPr/>
                    <a:lstStyle/>
                    <a:p>
                      <a:pPr algn="ctr"/>
                      <a:endParaRPr lang="fr-FR" sz="900" b="1" dirty="0">
                        <a:solidFill>
                          <a:schemeClr val="tx1"/>
                        </a:solidFill>
                      </a:endParaRP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pPr algn="ctr"/>
                      <a:endParaRPr lang="fr-FR" sz="900" b="1" dirty="0">
                        <a:solidFill>
                          <a:schemeClr val="tx1"/>
                        </a:solidFill>
                      </a:endParaRP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solidFill>
                      <a:schemeClr val="bg1"/>
                    </a:solidFill>
                  </a:tcPr>
                </a:tc>
                <a:extLst>
                  <a:ext uri="{0D108BD9-81ED-4DB2-BD59-A6C34878D82A}">
                    <a16:rowId xmlns:a16="http://schemas.microsoft.com/office/drawing/2014/main" val="10003"/>
                  </a:ext>
                </a:extLst>
              </a:tr>
              <a:tr h="972000">
                <a:tc vMerge="1">
                  <a:txBody>
                    <a:bodyPr/>
                    <a:lstStyle/>
                    <a:p>
                      <a:endParaRPr lang="fr-FR" dirty="0"/>
                    </a:p>
                  </a:txBody>
                  <a:tcPr/>
                </a:tc>
                <a:tc>
                  <a:txBody>
                    <a:bodyPr/>
                    <a:lstStyle/>
                    <a:p>
                      <a:pPr algn="ctr"/>
                      <a:endParaRPr lang="fr-FR" sz="900" b="1" dirty="0">
                        <a:solidFill>
                          <a:schemeClr val="tx1"/>
                        </a:solidFill>
                      </a:endParaRP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pPr algn="ctr"/>
                      <a:endParaRPr lang="fr-FR" sz="900" b="1" dirty="0">
                        <a:solidFill>
                          <a:schemeClr val="tx1"/>
                        </a:solidFill>
                      </a:endParaRP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solidFill>
                      <a:schemeClr val="accent4">
                        <a:lumMod val="20000"/>
                        <a:lumOff val="80000"/>
                      </a:schemeClr>
                    </a:solidFill>
                  </a:tcPr>
                </a:tc>
                <a:extLst>
                  <a:ext uri="{0D108BD9-81ED-4DB2-BD59-A6C34878D82A}">
                    <a16:rowId xmlns:a16="http://schemas.microsoft.com/office/drawing/2014/main" val="10004"/>
                  </a:ext>
                </a:extLst>
              </a:tr>
              <a:tr h="972000">
                <a:tc vMerge="1">
                  <a:txBody>
                    <a:bodyPr/>
                    <a:lstStyle/>
                    <a:p>
                      <a:pPr algn="ctr"/>
                      <a:endParaRPr lang="fr-FR" sz="1000" b="1" dirty="0">
                        <a:solidFill>
                          <a:schemeClr val="tx1"/>
                        </a:solidFill>
                      </a:endParaRPr>
                    </a:p>
                  </a:txBody>
                  <a:tcPr vert="vert270" anchor="ctr"/>
                </a:tc>
                <a:tc>
                  <a:txBody>
                    <a:bodyPr/>
                    <a:lstStyle/>
                    <a:p>
                      <a:pPr algn="ctr"/>
                      <a:endParaRPr lang="fr-FR" sz="900" b="1" dirty="0">
                        <a:solidFill>
                          <a:schemeClr val="tx1"/>
                        </a:solidFill>
                      </a:endParaRP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pPr algn="ctr"/>
                      <a:endParaRPr lang="fr-FR" sz="900" b="1" dirty="0">
                        <a:solidFill>
                          <a:schemeClr val="tx1"/>
                        </a:solidFill>
                      </a:endParaRP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solidFill>
                      <a:srgbClr val="E9EBF5"/>
                    </a:solidFill>
                  </a:tcPr>
                </a:tc>
                <a:extLst>
                  <a:ext uri="{0D108BD9-81ED-4DB2-BD59-A6C34878D82A}">
                    <a16:rowId xmlns:a16="http://schemas.microsoft.com/office/drawing/2014/main" val="3108721399"/>
                  </a:ext>
                </a:extLst>
              </a:tr>
            </a:tbl>
          </a:graphicData>
        </a:graphic>
      </p:graphicFrame>
    </p:spTree>
    <p:extLst>
      <p:ext uri="{BB962C8B-B14F-4D97-AF65-F5344CB8AC3E}">
        <p14:creationId xmlns:p14="http://schemas.microsoft.com/office/powerpoint/2010/main" val="100532120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7</a:t>
            </a:fld>
            <a:endParaRPr lang="fr-FR"/>
          </a:p>
        </p:txBody>
      </p:sp>
    </p:spTree>
    <p:extLst>
      <p:ext uri="{BB962C8B-B14F-4D97-AF65-F5344CB8AC3E}">
        <p14:creationId xmlns:p14="http://schemas.microsoft.com/office/powerpoint/2010/main" val="32312024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8</a:t>
            </a:fld>
            <a:endParaRPr lang="fr-FR"/>
          </a:p>
        </p:txBody>
      </p:sp>
      <p:sp>
        <p:nvSpPr>
          <p:cNvPr id="20" name="Espace réservé du contenu 19">
            <a:extLst>
              <a:ext uri="{FF2B5EF4-FFF2-40B4-BE49-F238E27FC236}">
                <a16:creationId xmlns:a16="http://schemas.microsoft.com/office/drawing/2014/main" id="{ECA28921-20D4-4EE8-9A61-6CA7984751F2}"/>
              </a:ext>
            </a:extLst>
          </p:cNvPr>
          <p:cNvSpPr>
            <a:spLocks noGrp="1"/>
          </p:cNvSpPr>
          <p:nvPr>
            <p:ph sz="quarter" idx="13"/>
          </p:nvPr>
        </p:nvSpPr>
        <p:spPr/>
        <p:txBody>
          <a:bodyPr/>
          <a:lstStyle/>
          <a:p>
            <a:endParaRPr lang="fr-FR"/>
          </a:p>
        </p:txBody>
      </p:sp>
      <p:sp>
        <p:nvSpPr>
          <p:cNvPr id="21" name="Espace réservé du contenu 20">
            <a:extLst>
              <a:ext uri="{FF2B5EF4-FFF2-40B4-BE49-F238E27FC236}">
                <a16:creationId xmlns:a16="http://schemas.microsoft.com/office/drawing/2014/main" id="{EDFF2C7E-B66E-4225-9DEA-C2AC5E4609D7}"/>
              </a:ext>
            </a:extLst>
          </p:cNvPr>
          <p:cNvSpPr>
            <a:spLocks noGrp="1"/>
          </p:cNvSpPr>
          <p:nvPr>
            <p:ph sz="quarter" idx="14"/>
          </p:nvPr>
        </p:nvSpPr>
        <p:spPr/>
        <p:txBody>
          <a:bodyPr/>
          <a:lstStyle/>
          <a:p>
            <a:endParaRPr lang="fr-FR"/>
          </a:p>
        </p:txBody>
      </p:sp>
      <p:sp>
        <p:nvSpPr>
          <p:cNvPr id="22" name="Espace réservé du contenu 21">
            <a:extLst>
              <a:ext uri="{FF2B5EF4-FFF2-40B4-BE49-F238E27FC236}">
                <a16:creationId xmlns:a16="http://schemas.microsoft.com/office/drawing/2014/main" id="{A1529E73-F850-405A-BAE1-FD728221424C}"/>
              </a:ext>
            </a:extLst>
          </p:cNvPr>
          <p:cNvSpPr>
            <a:spLocks noGrp="1"/>
          </p:cNvSpPr>
          <p:nvPr>
            <p:ph sz="quarter" idx="15"/>
          </p:nvPr>
        </p:nvSpPr>
        <p:spPr/>
        <p:txBody>
          <a:bodyPr/>
          <a:lstStyle/>
          <a:p>
            <a:endParaRPr lang="fr-FR"/>
          </a:p>
        </p:txBody>
      </p:sp>
      <p:sp>
        <p:nvSpPr>
          <p:cNvPr id="23" name="Espace réservé du contenu 22">
            <a:extLst>
              <a:ext uri="{FF2B5EF4-FFF2-40B4-BE49-F238E27FC236}">
                <a16:creationId xmlns:a16="http://schemas.microsoft.com/office/drawing/2014/main" id="{06A9BC0B-40DB-4BAA-93CF-90081D45107D}"/>
              </a:ext>
            </a:extLst>
          </p:cNvPr>
          <p:cNvSpPr>
            <a:spLocks noGrp="1"/>
          </p:cNvSpPr>
          <p:nvPr>
            <p:ph sz="quarter" idx="16"/>
          </p:nvPr>
        </p:nvSpPr>
        <p:spPr/>
        <p:txBody>
          <a:bodyPr/>
          <a:lstStyle/>
          <a:p>
            <a:endParaRPr lang="fr-FR"/>
          </a:p>
        </p:txBody>
      </p:sp>
      <p:sp>
        <p:nvSpPr>
          <p:cNvPr id="24" name="Espace réservé du contenu 23">
            <a:extLst>
              <a:ext uri="{FF2B5EF4-FFF2-40B4-BE49-F238E27FC236}">
                <a16:creationId xmlns:a16="http://schemas.microsoft.com/office/drawing/2014/main" id="{9EC49234-2A93-4C99-B9B0-ECEF904ADDAB}"/>
              </a:ext>
            </a:extLst>
          </p:cNvPr>
          <p:cNvSpPr>
            <a:spLocks noGrp="1"/>
          </p:cNvSpPr>
          <p:nvPr>
            <p:ph sz="quarter" idx="17"/>
          </p:nvPr>
        </p:nvSpPr>
        <p:spPr/>
        <p:txBody>
          <a:bodyPr/>
          <a:lstStyle/>
          <a:p>
            <a:endParaRPr lang="fr-FR"/>
          </a:p>
        </p:txBody>
      </p:sp>
      <p:sp>
        <p:nvSpPr>
          <p:cNvPr id="25" name="Espace réservé du contenu 24">
            <a:extLst>
              <a:ext uri="{FF2B5EF4-FFF2-40B4-BE49-F238E27FC236}">
                <a16:creationId xmlns:a16="http://schemas.microsoft.com/office/drawing/2014/main" id="{197956B4-A529-447D-A637-C928C666B2EF}"/>
              </a:ext>
            </a:extLst>
          </p:cNvPr>
          <p:cNvSpPr>
            <a:spLocks noGrp="1"/>
          </p:cNvSpPr>
          <p:nvPr>
            <p:ph sz="quarter" idx="18"/>
          </p:nvPr>
        </p:nvSpPr>
        <p:spPr/>
        <p:txBody>
          <a:bodyPr/>
          <a:lstStyle/>
          <a:p>
            <a:endParaRPr lang="fr-FR"/>
          </a:p>
        </p:txBody>
      </p:sp>
      <p:sp>
        <p:nvSpPr>
          <p:cNvPr id="26" name="Espace réservé du contenu 25">
            <a:extLst>
              <a:ext uri="{FF2B5EF4-FFF2-40B4-BE49-F238E27FC236}">
                <a16:creationId xmlns:a16="http://schemas.microsoft.com/office/drawing/2014/main" id="{B4DEF758-E9CD-41AD-8581-9AAD668F7535}"/>
              </a:ext>
            </a:extLst>
          </p:cNvPr>
          <p:cNvSpPr>
            <a:spLocks noGrp="1"/>
          </p:cNvSpPr>
          <p:nvPr>
            <p:ph sz="quarter" idx="19"/>
          </p:nvPr>
        </p:nvSpPr>
        <p:spPr/>
        <p:txBody>
          <a:bodyPr/>
          <a:lstStyle/>
          <a:p>
            <a:endParaRPr lang="fr-FR"/>
          </a:p>
        </p:txBody>
      </p:sp>
      <p:sp>
        <p:nvSpPr>
          <p:cNvPr id="27" name="Espace réservé du contenu 26">
            <a:extLst>
              <a:ext uri="{FF2B5EF4-FFF2-40B4-BE49-F238E27FC236}">
                <a16:creationId xmlns:a16="http://schemas.microsoft.com/office/drawing/2014/main" id="{BE7E0707-1786-4860-9D47-1A2F8F8054E8}"/>
              </a:ext>
            </a:extLst>
          </p:cNvPr>
          <p:cNvSpPr>
            <a:spLocks noGrp="1"/>
          </p:cNvSpPr>
          <p:nvPr>
            <p:ph sz="quarter" idx="20"/>
          </p:nvPr>
        </p:nvSpPr>
        <p:spPr/>
        <p:txBody>
          <a:bodyPr/>
          <a:lstStyle/>
          <a:p>
            <a:endParaRPr lang="fr-FR"/>
          </a:p>
        </p:txBody>
      </p:sp>
      <p:sp>
        <p:nvSpPr>
          <p:cNvPr id="28" name="Espace réservé du contenu 27">
            <a:extLst>
              <a:ext uri="{FF2B5EF4-FFF2-40B4-BE49-F238E27FC236}">
                <a16:creationId xmlns:a16="http://schemas.microsoft.com/office/drawing/2014/main" id="{E3CFB235-5223-4DB7-B8A6-9D60F7829E44}"/>
              </a:ext>
            </a:extLst>
          </p:cNvPr>
          <p:cNvSpPr>
            <a:spLocks noGrp="1"/>
          </p:cNvSpPr>
          <p:nvPr>
            <p:ph sz="quarter" idx="21"/>
          </p:nvPr>
        </p:nvSpPr>
        <p:spPr/>
        <p:txBody>
          <a:bodyPr/>
          <a:lstStyle/>
          <a:p>
            <a:endParaRPr lang="fr-FR"/>
          </a:p>
        </p:txBody>
      </p:sp>
      <p:sp>
        <p:nvSpPr>
          <p:cNvPr id="29" name="Espace réservé du contenu 28">
            <a:extLst>
              <a:ext uri="{FF2B5EF4-FFF2-40B4-BE49-F238E27FC236}">
                <a16:creationId xmlns:a16="http://schemas.microsoft.com/office/drawing/2014/main" id="{2A2690B8-6DF8-43F2-BB88-F0217AE35EEC}"/>
              </a:ext>
            </a:extLst>
          </p:cNvPr>
          <p:cNvSpPr>
            <a:spLocks noGrp="1"/>
          </p:cNvSpPr>
          <p:nvPr>
            <p:ph sz="quarter" idx="22"/>
          </p:nvPr>
        </p:nvSpPr>
        <p:spPr/>
        <p:txBody>
          <a:bodyPr/>
          <a:lstStyle/>
          <a:p>
            <a:endParaRPr lang="fr-FR"/>
          </a:p>
        </p:txBody>
      </p:sp>
      <p:sp>
        <p:nvSpPr>
          <p:cNvPr id="30" name="Espace réservé du contenu 29">
            <a:extLst>
              <a:ext uri="{FF2B5EF4-FFF2-40B4-BE49-F238E27FC236}">
                <a16:creationId xmlns:a16="http://schemas.microsoft.com/office/drawing/2014/main" id="{45900AD6-11CE-49E3-9AB3-606329A1EA52}"/>
              </a:ext>
            </a:extLst>
          </p:cNvPr>
          <p:cNvSpPr>
            <a:spLocks noGrp="1"/>
          </p:cNvSpPr>
          <p:nvPr>
            <p:ph sz="quarter" idx="23"/>
          </p:nvPr>
        </p:nvSpPr>
        <p:spPr/>
        <p:txBody>
          <a:bodyPr/>
          <a:lstStyle/>
          <a:p>
            <a:endParaRPr lang="fr-FR"/>
          </a:p>
        </p:txBody>
      </p:sp>
      <p:sp>
        <p:nvSpPr>
          <p:cNvPr id="31" name="Espace réservé du contenu 30">
            <a:extLst>
              <a:ext uri="{FF2B5EF4-FFF2-40B4-BE49-F238E27FC236}">
                <a16:creationId xmlns:a16="http://schemas.microsoft.com/office/drawing/2014/main" id="{750CF524-9CE7-4474-9F71-8FE04D712CAC}"/>
              </a:ext>
            </a:extLst>
          </p:cNvPr>
          <p:cNvSpPr>
            <a:spLocks noGrp="1"/>
          </p:cNvSpPr>
          <p:nvPr>
            <p:ph sz="quarter" idx="24"/>
          </p:nvPr>
        </p:nvSpPr>
        <p:spPr/>
        <p:txBody>
          <a:bodyPr/>
          <a:lstStyle/>
          <a:p>
            <a:endParaRPr lang="fr-FR"/>
          </a:p>
        </p:txBody>
      </p:sp>
    </p:spTree>
    <p:extLst>
      <p:ext uri="{BB962C8B-B14F-4D97-AF65-F5344CB8AC3E}">
        <p14:creationId xmlns:p14="http://schemas.microsoft.com/office/powerpoint/2010/main" val="14488836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9</a:t>
            </a:fld>
            <a:endParaRPr lang="fr-FR"/>
          </a:p>
        </p:txBody>
      </p:sp>
      <p:graphicFrame>
        <p:nvGraphicFramePr>
          <p:cNvPr id="5" name="Espace réservé du contenu 4"/>
          <p:cNvGraphicFramePr>
            <a:graphicFrameLocks noGrp="1"/>
          </p:cNvGraphicFramePr>
          <p:nvPr>
            <p:ph sz="quarter" idx="4294967295"/>
            <p:extLst>
              <p:ext uri="{D42A27DB-BD31-4B8C-83A1-F6EECF244321}">
                <p14:modId xmlns:p14="http://schemas.microsoft.com/office/powerpoint/2010/main" val="3063263176"/>
              </p:ext>
            </p:extLst>
          </p:nvPr>
        </p:nvGraphicFramePr>
        <p:xfrm>
          <a:off x="2065337" y="1322962"/>
          <a:ext cx="9955661" cy="5063211"/>
        </p:xfrm>
        <a:graphic>
          <a:graphicData uri="http://schemas.openxmlformats.org/drawingml/2006/table">
            <a:tbl>
              <a:tblPr firstRow="1" bandRow="1">
                <a:tableStyleId>{0505E3EF-67EA-436B-97B2-0124C06EBD24}</a:tableStyleId>
              </a:tblPr>
              <a:tblGrid>
                <a:gridCol w="593301">
                  <a:extLst>
                    <a:ext uri="{9D8B030D-6E8A-4147-A177-3AD203B41FA5}">
                      <a16:colId xmlns:a16="http://schemas.microsoft.com/office/drawing/2014/main" val="215818726"/>
                    </a:ext>
                  </a:extLst>
                </a:gridCol>
                <a:gridCol w="2340590">
                  <a:extLst>
                    <a:ext uri="{9D8B030D-6E8A-4147-A177-3AD203B41FA5}">
                      <a16:colId xmlns:a16="http://schemas.microsoft.com/office/drawing/2014/main" val="711456280"/>
                    </a:ext>
                  </a:extLst>
                </a:gridCol>
                <a:gridCol w="2340590">
                  <a:extLst>
                    <a:ext uri="{9D8B030D-6E8A-4147-A177-3AD203B41FA5}">
                      <a16:colId xmlns:a16="http://schemas.microsoft.com/office/drawing/2014/main" val="1372489060"/>
                    </a:ext>
                  </a:extLst>
                </a:gridCol>
                <a:gridCol w="2340590">
                  <a:extLst>
                    <a:ext uri="{9D8B030D-6E8A-4147-A177-3AD203B41FA5}">
                      <a16:colId xmlns:a16="http://schemas.microsoft.com/office/drawing/2014/main" val="1717619405"/>
                    </a:ext>
                  </a:extLst>
                </a:gridCol>
                <a:gridCol w="2340590">
                  <a:extLst>
                    <a:ext uri="{9D8B030D-6E8A-4147-A177-3AD203B41FA5}">
                      <a16:colId xmlns:a16="http://schemas.microsoft.com/office/drawing/2014/main" val="731413385"/>
                    </a:ext>
                  </a:extLst>
                </a:gridCol>
              </a:tblGrid>
              <a:tr h="390651">
                <a:tc>
                  <a:txBody>
                    <a:bodyPr/>
                    <a:lstStyle/>
                    <a:p>
                      <a:endParaRPr lang="fr-FR"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400" dirty="0"/>
                        <a:t>MOTRICITÉ des ÉLÈVES</a:t>
                      </a:r>
                    </a:p>
                  </a:txBody>
                  <a:tcPr marL="105254" marR="1052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dirty="0"/>
                        <a:t>CMS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CMS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CMS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170849"/>
                  </a:ext>
                </a:extLst>
              </a:tr>
              <a:tr h="756000">
                <a:tc>
                  <a:txBody>
                    <a:bodyPr/>
                    <a:lstStyle/>
                    <a:p>
                      <a:endParaRPr lang="fr-FR"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fr-FR" sz="1100" dirty="0"/>
                        <a:t>Education motrice de l’élève par la mobilisation de ses ressources physiologiques, cognitives, affectives…motrices : équilibre, tonicité, coordination, dissociation, appuis, respiration, alignement segmentaire…dans les 5 compétences propres de l’EPS</a:t>
                      </a:r>
                    </a:p>
                  </a:txBody>
                  <a:tcPr marL="105254" marR="1052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S’engager lucidement dans la pratique :</a:t>
                      </a:r>
                    </a:p>
                    <a:p>
                      <a:pPr algn="l"/>
                      <a:r>
                        <a:rPr lang="fr-FR" sz="1100" dirty="0"/>
                        <a:t>se préparer à l’effort, connaître ses limites, connaître et maîtriser les risques, se préserver des traumatismes, récupérer, apprécier les effets de l’activité physique sur soi,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Respecter les règles de vie collective et assumer les différents rôles liés à l’activité :  juger, arbitrer, aider, parer, observer, apprécier, entraîner,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Savoir utiliser différentes démarches pour  apprendre à agir efficacement : observer,   identifier, analyser, apprécier les effets de  l’activité, évaluer la réussite et l’échec, concevoir des projets.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3941149"/>
                  </a:ext>
                </a:extLst>
              </a:tr>
              <a:tr h="1080000">
                <a:tc>
                  <a:txBody>
                    <a:bodyPr/>
                    <a:lstStyle/>
                    <a:p>
                      <a:pPr algn="ctr"/>
                      <a:r>
                        <a:rPr lang="fr-FR" sz="1400" b="1" dirty="0"/>
                        <a:t>2</a:t>
                      </a:r>
                      <a:r>
                        <a:rPr lang="fr-FR" sz="1400" b="1" baseline="30000" dirty="0"/>
                        <a:t>nde</a:t>
                      </a:r>
                      <a:endParaRPr lang="fr-F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99503256"/>
                  </a:ext>
                </a:extLst>
              </a:tr>
              <a:tr h="1080000">
                <a:tc>
                  <a:txBody>
                    <a:bodyPr/>
                    <a:lstStyle/>
                    <a:p>
                      <a:pPr algn="ctr"/>
                      <a:r>
                        <a:rPr lang="fr-FR" sz="1400" b="1" dirty="0"/>
                        <a:t>1</a:t>
                      </a:r>
                      <a:r>
                        <a:rPr lang="fr-FR" sz="1400" b="1" baseline="30000" dirty="0"/>
                        <a:t>ère</a:t>
                      </a:r>
                      <a:endParaRPr lang="fr-F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678171558"/>
                  </a:ext>
                </a:extLst>
              </a:tr>
              <a:tr h="1080000">
                <a:tc>
                  <a:txBody>
                    <a:bodyPr/>
                    <a:lstStyle/>
                    <a:p>
                      <a:pPr algn="ctr"/>
                      <a:r>
                        <a:rPr lang="fr-FR" sz="1400" b="1" dirty="0"/>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extLst>
                  <a:ext uri="{0D108BD9-81ED-4DB2-BD59-A6C34878D82A}">
                    <a16:rowId xmlns:a16="http://schemas.microsoft.com/office/drawing/2014/main" val="2460643310"/>
                  </a:ext>
                </a:extLst>
              </a:tr>
            </a:tbl>
          </a:graphicData>
        </a:graphic>
      </p:graphicFrame>
    </p:spTree>
    <p:extLst>
      <p:ext uri="{BB962C8B-B14F-4D97-AF65-F5344CB8AC3E}">
        <p14:creationId xmlns:p14="http://schemas.microsoft.com/office/powerpoint/2010/main" val="384735744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1842</TotalTime>
  <Words>805</Words>
  <Application>Microsoft Office PowerPoint</Application>
  <PresentationFormat>Grand écran</PresentationFormat>
  <Paragraphs>246</Paragraphs>
  <Slides>38</Slides>
  <Notes>0</Notes>
  <HiddenSlides>25</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38</vt:i4>
      </vt:variant>
    </vt:vector>
  </HeadingPairs>
  <TitlesOfParts>
    <vt:vector size="44" baseType="lpstr">
      <vt:lpstr>Arial</vt:lpstr>
      <vt:lpstr>Calibri</vt:lpstr>
      <vt:lpstr>Calibri Light</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Luc di Pol</dc:creator>
  <cp:lastModifiedBy>Luc di Pol</cp:lastModifiedBy>
  <cp:revision>300</cp:revision>
  <dcterms:created xsi:type="dcterms:W3CDTF">2017-04-25T13:46:33Z</dcterms:created>
  <dcterms:modified xsi:type="dcterms:W3CDTF">2017-12-01T22:32:24Z</dcterms:modified>
</cp:coreProperties>
</file>