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61" r:id="rId2"/>
    <p:sldId id="304" r:id="rId3"/>
    <p:sldId id="271" r:id="rId4"/>
    <p:sldId id="310" r:id="rId5"/>
    <p:sldId id="262" r:id="rId6"/>
    <p:sldId id="301" r:id="rId7"/>
    <p:sldId id="264" r:id="rId8"/>
    <p:sldId id="321" r:id="rId9"/>
    <p:sldId id="265" r:id="rId10"/>
    <p:sldId id="311" r:id="rId11"/>
    <p:sldId id="273" r:id="rId12"/>
    <p:sldId id="266" r:id="rId13"/>
    <p:sldId id="283" r:id="rId14"/>
    <p:sldId id="296" r:id="rId15"/>
    <p:sldId id="319" r:id="rId16"/>
    <p:sldId id="320" r:id="rId17"/>
    <p:sldId id="315" r:id="rId18"/>
    <p:sldId id="316" r:id="rId19"/>
    <p:sldId id="268" r:id="rId20"/>
    <p:sldId id="280" r:id="rId21"/>
    <p:sldId id="281" r:id="rId22"/>
    <p:sldId id="313" r:id="rId23"/>
    <p:sldId id="269" r:id="rId24"/>
    <p:sldId id="288" r:id="rId25"/>
    <p:sldId id="291" r:id="rId26"/>
    <p:sldId id="297"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E686"/>
    <a:srgbClr val="E7E7E7"/>
    <a:srgbClr val="F0F0F0"/>
    <a:srgbClr val="FFFFFF"/>
    <a:srgbClr val="F7A209"/>
    <a:srgbClr val="DEA900"/>
    <a:srgbClr val="E69236"/>
    <a:srgbClr val="F3BE29"/>
    <a:srgbClr val="F9B439"/>
    <a:srgbClr val="FFCD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Style moyen 3 - Accentuation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108" y="300"/>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7.xml"/><Relationship Id="rId1" Type="http://schemas.openxmlformats.org/officeDocument/2006/relationships/slide" Target="../slides/slide4.xml"/><Relationship Id="rId4" Type="http://schemas.openxmlformats.org/officeDocument/2006/relationships/slide" Target="../slides/slide2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F71B2-3918-0B4F-823B-8E7D4A4F49F0}"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fr-FR"/>
        </a:p>
      </dgm:t>
    </dgm:pt>
    <dgm:pt modelId="{A8B6C5EF-8183-D84C-AEFC-065F2D84DB8F}">
      <dgm:prSet phldrT="[Texte]" custT="1"/>
      <dgm:spPr>
        <a:solidFill>
          <a:schemeClr val="accent1">
            <a:lumMod val="40000"/>
            <a:lumOff val="60000"/>
          </a:schemeClr>
        </a:solidFill>
        <a:scene3d>
          <a:camera prst="orthographicFront"/>
          <a:lightRig rig="threePt" dir="t"/>
        </a:scene3d>
        <a:sp3d>
          <a:bevelT/>
        </a:sp3d>
      </dgm:spPr>
      <dgm:t>
        <a:bodyPr/>
        <a:lstStyle/>
        <a:p>
          <a:r>
            <a:rPr lang="fr-FR" sz="1600" b="1" dirty="0">
              <a:solidFill>
                <a:schemeClr val="accent1">
                  <a:lumMod val="75000"/>
                </a:schemeClr>
              </a:solidFill>
              <a:latin typeface="+mn-lt"/>
            </a:rPr>
            <a:t>1. Concevoir</a:t>
          </a:r>
          <a:r>
            <a:rPr lang="fr-FR" sz="1600" dirty="0"/>
            <a:t> </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E1DA0681-9CCA-494D-B3BC-7FF33BDBECB1}" type="parTrans" cxnId="{B030875E-631E-1C41-965F-65FA5C535829}">
      <dgm:prSet/>
      <dgm:spPr/>
      <dgm:t>
        <a:bodyPr/>
        <a:lstStyle/>
        <a:p>
          <a:endParaRPr lang="fr-FR"/>
        </a:p>
      </dgm:t>
    </dgm:pt>
    <dgm:pt modelId="{E5B21AF2-2F18-CE49-9739-3D7050F520A2}" type="sibTrans" cxnId="{B030875E-631E-1C41-965F-65FA5C535829}">
      <dgm:prSet/>
      <dgm:spPr/>
      <dgm:t>
        <a:bodyPr/>
        <a:lstStyle/>
        <a:p>
          <a:endParaRPr lang="fr-FR"/>
        </a:p>
      </dgm:t>
    </dgm:pt>
    <dgm:pt modelId="{87B0E802-1E5C-A341-B691-D3211CF7CB78}">
      <dgm:prSet phldrT="[Texte]" custT="1"/>
      <dgm:spPr>
        <a:solidFill>
          <a:srgbClr val="B4E686"/>
        </a:solidFill>
        <a:scene3d>
          <a:camera prst="orthographicFront"/>
          <a:lightRig rig="threePt" dir="t"/>
        </a:scene3d>
        <a:sp3d>
          <a:bevelT/>
        </a:sp3d>
      </dgm:spPr>
      <dgm:t>
        <a:bodyPr/>
        <a:lstStyle/>
        <a:p>
          <a:r>
            <a:rPr lang="fr-FR" sz="1600" b="1" dirty="0">
              <a:solidFill>
                <a:schemeClr val="accent1">
                  <a:lumMod val="75000"/>
                </a:schemeClr>
              </a:solidFill>
            </a:rPr>
            <a:t>2. Transformer</a:t>
          </a:r>
        </a:p>
        <a:p>
          <a:r>
            <a:rPr lang="fr-FR" sz="1600" b="1" dirty="0">
              <a:solidFill>
                <a:schemeClr val="accent1">
                  <a:lumMod val="75000"/>
                </a:schemeClr>
              </a:solidFill>
            </a:rPr>
            <a:t>Parcours de Formation de l’élève</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E3B7D4E7-FD94-024E-9211-0D0F23F97AE7}" type="parTrans" cxnId="{1DE983A3-CEDA-1C44-9910-21ECEA7664E9}">
      <dgm:prSet/>
      <dgm:spPr/>
      <dgm:t>
        <a:bodyPr/>
        <a:lstStyle/>
        <a:p>
          <a:endParaRPr lang="fr-FR"/>
        </a:p>
      </dgm:t>
    </dgm:pt>
    <dgm:pt modelId="{B4D2C63F-D465-B94E-8F33-A6E59326E823}" type="sibTrans" cxnId="{1DE983A3-CEDA-1C44-9910-21ECEA7664E9}">
      <dgm:prSet/>
      <dgm:spPr/>
      <dgm:t>
        <a:bodyPr/>
        <a:lstStyle/>
        <a:p>
          <a:endParaRPr lang="fr-FR"/>
        </a:p>
      </dgm:t>
    </dgm:pt>
    <dgm:pt modelId="{F40F4DBE-30DF-E245-96A0-CB1FC233A2B8}">
      <dgm:prSet phldrT="[Texte]" custT="1"/>
      <dgm:spPr>
        <a:solidFill>
          <a:srgbClr val="FFC000"/>
        </a:solidFill>
        <a:scene3d>
          <a:camera prst="orthographicFront"/>
          <a:lightRig rig="threePt" dir="t"/>
        </a:scene3d>
        <a:sp3d>
          <a:bevelT/>
        </a:sp3d>
      </dgm:spPr>
      <dgm:t>
        <a:bodyPr/>
        <a:lstStyle/>
        <a:p>
          <a:r>
            <a:rPr lang="fr-FR" sz="1600" b="1" dirty="0">
              <a:solidFill>
                <a:schemeClr val="accent1">
                  <a:lumMod val="75000"/>
                </a:schemeClr>
              </a:solidFill>
            </a:rPr>
            <a:t>3. Evaluer</a:t>
          </a:r>
          <a:r>
            <a:rPr lang="fr-FR" sz="1600" dirty="0">
              <a:solidFill>
                <a:schemeClr val="accent1">
                  <a:lumMod val="75000"/>
                </a:schemeClr>
              </a:solidFill>
            </a:rPr>
            <a:t> </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A531B57A-9B8A-5F47-B687-EB19FAED11F6}" type="parTrans" cxnId="{BC949B20-801E-0540-9FEF-DF2011525FB8}">
      <dgm:prSet/>
      <dgm:spPr/>
      <dgm:t>
        <a:bodyPr/>
        <a:lstStyle/>
        <a:p>
          <a:endParaRPr lang="fr-FR"/>
        </a:p>
      </dgm:t>
    </dgm:pt>
    <dgm:pt modelId="{595F76DB-AA94-2E45-B26A-2EAE3563015E}" type="sibTrans" cxnId="{BC949B20-801E-0540-9FEF-DF2011525FB8}">
      <dgm:prSet/>
      <dgm:spPr/>
      <dgm:t>
        <a:bodyPr/>
        <a:lstStyle/>
        <a:p>
          <a:endParaRPr lang="fr-FR"/>
        </a:p>
      </dgm:t>
    </dgm:pt>
    <dgm:pt modelId="{FFE8AF65-8A3F-BA4C-971C-19A2BB94E301}">
      <dgm:prSet custT="1"/>
      <dgm:spPr>
        <a:solidFill>
          <a:srgbClr val="C198E0"/>
        </a:solidFill>
        <a:scene3d>
          <a:camera prst="orthographicFront"/>
          <a:lightRig rig="threePt" dir="t"/>
        </a:scene3d>
        <a:sp3d>
          <a:bevelT/>
        </a:sp3d>
      </dgm:spPr>
      <dgm:t>
        <a:bodyPr/>
        <a:lstStyle/>
        <a:p>
          <a:r>
            <a:rPr lang="fr-FR" sz="1600" b="1" dirty="0">
              <a:solidFill>
                <a:schemeClr val="accent1">
                  <a:lumMod val="75000"/>
                </a:schemeClr>
              </a:solidFill>
            </a:rPr>
            <a:t>4. Communiquer</a:t>
          </a:r>
          <a:r>
            <a:rPr lang="fr-FR" sz="600" dirty="0">
              <a:solidFill>
                <a:schemeClr val="accent1">
                  <a:lumMod val="75000"/>
                </a:schemeClr>
              </a:solidFill>
            </a:rPr>
            <a:t> </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80866170-5278-4D46-8A5A-0F5DC17C44A2}" type="parTrans" cxnId="{42A11CA4-28C9-AA45-A8DA-B7B9606E08C5}">
      <dgm:prSet/>
      <dgm:spPr/>
      <dgm:t>
        <a:bodyPr/>
        <a:lstStyle/>
        <a:p>
          <a:endParaRPr lang="fr-FR"/>
        </a:p>
      </dgm:t>
    </dgm:pt>
    <dgm:pt modelId="{88801CD8-F477-B547-8344-17A4344E4433}" type="sibTrans" cxnId="{42A11CA4-28C9-AA45-A8DA-B7B9606E08C5}">
      <dgm:prSet/>
      <dgm:spPr/>
      <dgm:t>
        <a:bodyPr/>
        <a:lstStyle/>
        <a:p>
          <a:endParaRPr lang="fr-FR"/>
        </a:p>
      </dgm:t>
    </dgm:pt>
    <dgm:pt modelId="{CBEF1618-24D4-4345-8713-ED8E9E590811}">
      <dgm:prSet phldrT="[Texte]"/>
      <dgm:spPr>
        <a:solidFill>
          <a:srgbClr val="C00000"/>
        </a:solidFill>
        <a:scene3d>
          <a:camera prst="orthographicFront"/>
          <a:lightRig rig="threePt" dir="t"/>
        </a:scene3d>
        <a:sp3d>
          <a:bevelT/>
        </a:sp3d>
      </dgm:spPr>
      <dgm:t>
        <a:bodyPr/>
        <a:lstStyle/>
        <a:p>
          <a:r>
            <a:rPr lang="fr-FR" b="1" dirty="0">
              <a:solidFill>
                <a:schemeClr val="bg1"/>
              </a:solidFill>
              <a:latin typeface="+mn-lt"/>
            </a:rPr>
            <a:t>Projet</a:t>
          </a:r>
        </a:p>
        <a:p>
          <a:r>
            <a:rPr lang="fr-FR" b="1" dirty="0">
              <a:solidFill>
                <a:schemeClr val="bg1"/>
              </a:solidFill>
              <a:latin typeface="+mn-lt"/>
            </a:rPr>
            <a:t>EPS</a:t>
          </a:r>
          <a:br>
            <a:rPr lang="fr-FR" b="1" dirty="0">
              <a:solidFill>
                <a:schemeClr val="bg1"/>
              </a:solidFill>
              <a:latin typeface="+mn-lt"/>
            </a:rPr>
          </a:br>
          <a:r>
            <a:rPr lang="fr-FR" b="1" dirty="0">
              <a:solidFill>
                <a:schemeClr val="bg1"/>
              </a:solidFill>
              <a:latin typeface="+mn-lt"/>
            </a:rPr>
            <a:t>et AS</a:t>
          </a:r>
          <a:r>
            <a:rPr lang="fr-FR" dirty="0">
              <a:solidFill>
                <a:schemeClr val="bg1"/>
              </a:solidFill>
            </a:rPr>
            <a:t> </a:t>
          </a:r>
        </a:p>
      </dgm:t>
      <dgm:extLst/>
    </dgm:pt>
    <dgm:pt modelId="{F3319C82-C9CA-4F34-A336-D9A4F0CA031C}" type="parTrans" cxnId="{46F2D9DF-FB10-478D-BEDA-73CB9DDF1D57}">
      <dgm:prSet/>
      <dgm:spPr/>
      <dgm:t>
        <a:bodyPr/>
        <a:lstStyle/>
        <a:p>
          <a:endParaRPr lang="fr-FR"/>
        </a:p>
      </dgm:t>
    </dgm:pt>
    <dgm:pt modelId="{9966EC93-33B1-446A-9F2F-33B4EE3D13E0}" type="sibTrans" cxnId="{46F2D9DF-FB10-478D-BEDA-73CB9DDF1D57}">
      <dgm:prSet/>
      <dgm:spPr/>
      <dgm:t>
        <a:bodyPr/>
        <a:lstStyle/>
        <a:p>
          <a:endParaRPr lang="fr-FR"/>
        </a:p>
      </dgm:t>
    </dgm:pt>
    <dgm:pt modelId="{1A5B7B97-91DD-7641-AE56-35AD7C1C9E3D}" type="pres">
      <dgm:prSet presAssocID="{605F71B2-3918-0B4F-823B-8E7D4A4F49F0}" presName="diagram" presStyleCnt="0">
        <dgm:presLayoutVars>
          <dgm:chPref val="1"/>
          <dgm:dir/>
          <dgm:animOne val="branch"/>
          <dgm:animLvl val="lvl"/>
          <dgm:resizeHandles val="exact"/>
        </dgm:presLayoutVars>
      </dgm:prSet>
      <dgm:spPr/>
    </dgm:pt>
    <dgm:pt modelId="{76309708-A316-6F4B-80A2-CA55116D5232}" type="pres">
      <dgm:prSet presAssocID="{A8B6C5EF-8183-D84C-AEFC-065F2D84DB8F}" presName="root1" presStyleCnt="0"/>
      <dgm:spPr/>
    </dgm:pt>
    <dgm:pt modelId="{77D755C9-8C39-7948-A531-33D4606A5858}" type="pres">
      <dgm:prSet presAssocID="{A8B6C5EF-8183-D84C-AEFC-065F2D84DB8F}" presName="LevelOneTextNode" presStyleLbl="node0" presStyleIdx="0" presStyleCnt="5" custScaleX="152038" custScaleY="225308" custLinFactNeighborX="46744" custLinFactNeighborY="21923">
        <dgm:presLayoutVars>
          <dgm:chPref val="3"/>
        </dgm:presLayoutVars>
      </dgm:prSet>
      <dgm:spPr/>
    </dgm:pt>
    <dgm:pt modelId="{4A98EBA1-19BE-E240-81C7-31D54CE263E0}" type="pres">
      <dgm:prSet presAssocID="{A8B6C5EF-8183-D84C-AEFC-065F2D84DB8F}" presName="level2hierChild" presStyleCnt="0"/>
      <dgm:spPr/>
    </dgm:pt>
    <dgm:pt modelId="{1C8F4543-0653-0D49-AB5F-493A10AC1CB0}" type="pres">
      <dgm:prSet presAssocID="{87B0E802-1E5C-A341-B691-D3211CF7CB78}" presName="root1" presStyleCnt="0"/>
      <dgm:spPr/>
    </dgm:pt>
    <dgm:pt modelId="{AF874F74-FD4C-7544-8324-5E5FD004F766}" type="pres">
      <dgm:prSet presAssocID="{87B0E802-1E5C-A341-B691-D3211CF7CB78}" presName="LevelOneTextNode" presStyleLbl="node0" presStyleIdx="1" presStyleCnt="5" custScaleX="191032" custScaleY="220551" custLinFactY="156898" custLinFactNeighborX="39757" custLinFactNeighborY="200000">
        <dgm:presLayoutVars>
          <dgm:chPref val="3"/>
        </dgm:presLayoutVars>
      </dgm:prSet>
      <dgm:spPr/>
    </dgm:pt>
    <dgm:pt modelId="{4328260A-2F8C-A74F-B23C-9B1FC2E237F6}" type="pres">
      <dgm:prSet presAssocID="{87B0E802-1E5C-A341-B691-D3211CF7CB78}" presName="level2hierChild" presStyleCnt="0"/>
      <dgm:spPr/>
    </dgm:pt>
    <dgm:pt modelId="{34A882A2-C25B-8B44-94DD-03966A8F6BAF}" type="pres">
      <dgm:prSet presAssocID="{F40F4DBE-30DF-E245-96A0-CB1FC233A2B8}" presName="root1" presStyleCnt="0"/>
      <dgm:spPr/>
    </dgm:pt>
    <dgm:pt modelId="{4A153988-08C8-A342-9077-C207D41122CF}" type="pres">
      <dgm:prSet presAssocID="{F40F4DBE-30DF-E245-96A0-CB1FC233A2B8}" presName="LevelOneTextNode" presStyleLbl="node0" presStyleIdx="2" presStyleCnt="5" custFlipHor="1" custScaleX="153250" custScaleY="189416" custLinFactX="-100000" custLinFactY="100000" custLinFactNeighborX="-181696" custLinFactNeighborY="150939">
        <dgm:presLayoutVars>
          <dgm:chPref val="3"/>
        </dgm:presLayoutVars>
      </dgm:prSet>
      <dgm:spPr/>
    </dgm:pt>
    <dgm:pt modelId="{B7F77D32-792E-414F-9391-4708F53759CC}" type="pres">
      <dgm:prSet presAssocID="{F40F4DBE-30DF-E245-96A0-CB1FC233A2B8}" presName="level2hierChild" presStyleCnt="0"/>
      <dgm:spPr/>
    </dgm:pt>
    <dgm:pt modelId="{4FB5DC4C-37E0-8D48-B5CB-4D3ABD40BDB8}" type="pres">
      <dgm:prSet presAssocID="{FFE8AF65-8A3F-BA4C-971C-19A2BB94E301}" presName="root1" presStyleCnt="0"/>
      <dgm:spPr/>
    </dgm:pt>
    <dgm:pt modelId="{76BD1D86-C3EC-8D4F-A57E-E5898B8C8BCA}" type="pres">
      <dgm:prSet presAssocID="{FFE8AF65-8A3F-BA4C-971C-19A2BB94E301}" presName="LevelOneTextNode" presStyleLbl="node0" presStyleIdx="3" presStyleCnt="5" custScaleX="165511" custScaleY="208315" custLinFactX="-100000" custLinFactY="-300000" custLinFactNeighborX="-175998" custLinFactNeighborY="-344200">
        <dgm:presLayoutVars>
          <dgm:chPref val="3"/>
        </dgm:presLayoutVars>
      </dgm:prSet>
      <dgm:spPr/>
    </dgm:pt>
    <dgm:pt modelId="{ABAA0175-DBA9-464A-A4D2-3EB687677E8C}" type="pres">
      <dgm:prSet presAssocID="{FFE8AF65-8A3F-BA4C-971C-19A2BB94E301}" presName="level2hierChild" presStyleCnt="0"/>
      <dgm:spPr/>
    </dgm:pt>
    <dgm:pt modelId="{74F39ED3-1493-4E8B-993B-B50C425BF476}" type="pres">
      <dgm:prSet presAssocID="{CBEF1618-24D4-4345-8713-ED8E9E590811}" presName="root1" presStyleCnt="0"/>
      <dgm:spPr/>
    </dgm:pt>
    <dgm:pt modelId="{1B4A5A53-D34B-414B-81B4-712F9B08DFEA}" type="pres">
      <dgm:prSet presAssocID="{CBEF1618-24D4-4345-8713-ED8E9E590811}" presName="LevelOneTextNode" presStyleLbl="node0" presStyleIdx="4" presStyleCnt="5" custScaleX="152038" custScaleY="263522" custLinFactX="-31067" custLinFactY="-264332" custLinFactNeighborX="-100000" custLinFactNeighborY="-300000">
        <dgm:presLayoutVars>
          <dgm:chPref val="3"/>
        </dgm:presLayoutVars>
      </dgm:prSet>
      <dgm:spPr/>
    </dgm:pt>
    <dgm:pt modelId="{016F7AB3-BDDA-4129-AA11-7DC1BE7F5C83}" type="pres">
      <dgm:prSet presAssocID="{CBEF1618-24D4-4345-8713-ED8E9E590811}" presName="level2hierChild" presStyleCnt="0"/>
      <dgm:spPr/>
    </dgm:pt>
  </dgm:ptLst>
  <dgm:cxnLst>
    <dgm:cxn modelId="{25B8CD08-0D69-AF4B-AC90-391761D11441}" type="presOf" srcId="{F40F4DBE-30DF-E245-96A0-CB1FC233A2B8}" destId="{4A153988-08C8-A342-9077-C207D41122CF}" srcOrd="0" destOrd="0" presId="urn:microsoft.com/office/officeart/2005/8/layout/hierarchy2"/>
    <dgm:cxn modelId="{59EFFE1D-8860-AE41-90DC-C979D365B20D}" type="presOf" srcId="{FFE8AF65-8A3F-BA4C-971C-19A2BB94E301}" destId="{76BD1D86-C3EC-8D4F-A57E-E5898B8C8BCA}" srcOrd="0" destOrd="0" presId="urn:microsoft.com/office/officeart/2005/8/layout/hierarchy2"/>
    <dgm:cxn modelId="{BC949B20-801E-0540-9FEF-DF2011525FB8}" srcId="{605F71B2-3918-0B4F-823B-8E7D4A4F49F0}" destId="{F40F4DBE-30DF-E245-96A0-CB1FC233A2B8}" srcOrd="2" destOrd="0" parTransId="{A531B57A-9B8A-5F47-B687-EB19FAED11F6}" sibTransId="{595F76DB-AA94-2E45-B26A-2EAE3563015E}"/>
    <dgm:cxn modelId="{65191E21-8A36-AF4A-9D33-4D221B1164E2}" type="presOf" srcId="{605F71B2-3918-0B4F-823B-8E7D4A4F49F0}" destId="{1A5B7B97-91DD-7641-AE56-35AD7C1C9E3D}" srcOrd="0" destOrd="0" presId="urn:microsoft.com/office/officeart/2005/8/layout/hierarchy2"/>
    <dgm:cxn modelId="{B030875E-631E-1C41-965F-65FA5C535829}" srcId="{605F71B2-3918-0B4F-823B-8E7D4A4F49F0}" destId="{A8B6C5EF-8183-D84C-AEFC-065F2D84DB8F}" srcOrd="0" destOrd="0" parTransId="{E1DA0681-9CCA-494D-B3BC-7FF33BDBECB1}" sibTransId="{E5B21AF2-2F18-CE49-9739-3D7050F520A2}"/>
    <dgm:cxn modelId="{01A3F57A-52DA-4D90-9840-7CB2AE304C16}" type="presOf" srcId="{CBEF1618-24D4-4345-8713-ED8E9E590811}" destId="{1B4A5A53-D34B-414B-81B4-712F9B08DFEA}" srcOrd="0" destOrd="0" presId="urn:microsoft.com/office/officeart/2005/8/layout/hierarchy2"/>
    <dgm:cxn modelId="{04B1B798-9945-484D-A87F-EEDBA47EC4A2}" type="presOf" srcId="{A8B6C5EF-8183-D84C-AEFC-065F2D84DB8F}" destId="{77D755C9-8C39-7948-A531-33D4606A5858}" srcOrd="0" destOrd="0" presId="urn:microsoft.com/office/officeart/2005/8/layout/hierarchy2"/>
    <dgm:cxn modelId="{63388AA0-EE48-364F-8143-B8DE3181F2FA}" type="presOf" srcId="{87B0E802-1E5C-A341-B691-D3211CF7CB78}" destId="{AF874F74-FD4C-7544-8324-5E5FD004F766}" srcOrd="0" destOrd="0" presId="urn:microsoft.com/office/officeart/2005/8/layout/hierarchy2"/>
    <dgm:cxn modelId="{1DE983A3-CEDA-1C44-9910-21ECEA7664E9}" srcId="{605F71B2-3918-0B4F-823B-8E7D4A4F49F0}" destId="{87B0E802-1E5C-A341-B691-D3211CF7CB78}" srcOrd="1" destOrd="0" parTransId="{E3B7D4E7-FD94-024E-9211-0D0F23F97AE7}" sibTransId="{B4D2C63F-D465-B94E-8F33-A6E59326E823}"/>
    <dgm:cxn modelId="{42A11CA4-28C9-AA45-A8DA-B7B9606E08C5}" srcId="{605F71B2-3918-0B4F-823B-8E7D4A4F49F0}" destId="{FFE8AF65-8A3F-BA4C-971C-19A2BB94E301}" srcOrd="3" destOrd="0" parTransId="{80866170-5278-4D46-8A5A-0F5DC17C44A2}" sibTransId="{88801CD8-F477-B547-8344-17A4344E4433}"/>
    <dgm:cxn modelId="{46F2D9DF-FB10-478D-BEDA-73CB9DDF1D57}" srcId="{605F71B2-3918-0B4F-823B-8E7D4A4F49F0}" destId="{CBEF1618-24D4-4345-8713-ED8E9E590811}" srcOrd="4" destOrd="0" parTransId="{F3319C82-C9CA-4F34-A336-D9A4F0CA031C}" sibTransId="{9966EC93-33B1-446A-9F2F-33B4EE3D13E0}"/>
    <dgm:cxn modelId="{E6B2427D-20C6-6F4F-916A-16A3A58A938F}" type="presParOf" srcId="{1A5B7B97-91DD-7641-AE56-35AD7C1C9E3D}" destId="{76309708-A316-6F4B-80A2-CA55116D5232}" srcOrd="0" destOrd="0" presId="urn:microsoft.com/office/officeart/2005/8/layout/hierarchy2"/>
    <dgm:cxn modelId="{6791C8FD-81A9-2249-881D-FF4CFBB7953F}" type="presParOf" srcId="{76309708-A316-6F4B-80A2-CA55116D5232}" destId="{77D755C9-8C39-7948-A531-33D4606A5858}" srcOrd="0" destOrd="0" presId="urn:microsoft.com/office/officeart/2005/8/layout/hierarchy2"/>
    <dgm:cxn modelId="{D9EC329B-E3E5-7D45-A580-79753317F1C7}" type="presParOf" srcId="{76309708-A316-6F4B-80A2-CA55116D5232}" destId="{4A98EBA1-19BE-E240-81C7-31D54CE263E0}" srcOrd="1" destOrd="0" presId="urn:microsoft.com/office/officeart/2005/8/layout/hierarchy2"/>
    <dgm:cxn modelId="{2F6E5AB4-30EA-9C48-91A5-C7D9E2A50383}" type="presParOf" srcId="{1A5B7B97-91DD-7641-AE56-35AD7C1C9E3D}" destId="{1C8F4543-0653-0D49-AB5F-493A10AC1CB0}" srcOrd="1" destOrd="0" presId="urn:microsoft.com/office/officeart/2005/8/layout/hierarchy2"/>
    <dgm:cxn modelId="{41409ACC-01CC-FF4A-9135-851F24F240AB}" type="presParOf" srcId="{1C8F4543-0653-0D49-AB5F-493A10AC1CB0}" destId="{AF874F74-FD4C-7544-8324-5E5FD004F766}" srcOrd="0" destOrd="0" presId="urn:microsoft.com/office/officeart/2005/8/layout/hierarchy2"/>
    <dgm:cxn modelId="{CA335D43-5735-F64D-86EB-0FDF2B1977EB}" type="presParOf" srcId="{1C8F4543-0653-0D49-AB5F-493A10AC1CB0}" destId="{4328260A-2F8C-A74F-B23C-9B1FC2E237F6}" srcOrd="1" destOrd="0" presId="urn:microsoft.com/office/officeart/2005/8/layout/hierarchy2"/>
    <dgm:cxn modelId="{2C4CC783-2950-E54B-8A6E-2D84F84B00C0}" type="presParOf" srcId="{1A5B7B97-91DD-7641-AE56-35AD7C1C9E3D}" destId="{34A882A2-C25B-8B44-94DD-03966A8F6BAF}" srcOrd="2" destOrd="0" presId="urn:microsoft.com/office/officeart/2005/8/layout/hierarchy2"/>
    <dgm:cxn modelId="{F1A8AE4B-8248-574C-801F-E456EFC58E98}" type="presParOf" srcId="{34A882A2-C25B-8B44-94DD-03966A8F6BAF}" destId="{4A153988-08C8-A342-9077-C207D41122CF}" srcOrd="0" destOrd="0" presId="urn:microsoft.com/office/officeart/2005/8/layout/hierarchy2"/>
    <dgm:cxn modelId="{1096D900-9FBA-A842-9D8F-6AE9F6560DBD}" type="presParOf" srcId="{34A882A2-C25B-8B44-94DD-03966A8F6BAF}" destId="{B7F77D32-792E-414F-9391-4708F53759CC}" srcOrd="1" destOrd="0" presId="urn:microsoft.com/office/officeart/2005/8/layout/hierarchy2"/>
    <dgm:cxn modelId="{458A2761-99C8-1C40-8E5D-7698F6251644}" type="presParOf" srcId="{1A5B7B97-91DD-7641-AE56-35AD7C1C9E3D}" destId="{4FB5DC4C-37E0-8D48-B5CB-4D3ABD40BDB8}" srcOrd="3" destOrd="0" presId="urn:microsoft.com/office/officeart/2005/8/layout/hierarchy2"/>
    <dgm:cxn modelId="{38C47A6B-C374-664B-8FE9-917B4812DD35}" type="presParOf" srcId="{4FB5DC4C-37E0-8D48-B5CB-4D3ABD40BDB8}" destId="{76BD1D86-C3EC-8D4F-A57E-E5898B8C8BCA}" srcOrd="0" destOrd="0" presId="urn:microsoft.com/office/officeart/2005/8/layout/hierarchy2"/>
    <dgm:cxn modelId="{E8F05D32-EB92-3C44-95AE-CCB3018EC7CD}" type="presParOf" srcId="{4FB5DC4C-37E0-8D48-B5CB-4D3ABD40BDB8}" destId="{ABAA0175-DBA9-464A-A4D2-3EB687677E8C}" srcOrd="1" destOrd="0" presId="urn:microsoft.com/office/officeart/2005/8/layout/hierarchy2"/>
    <dgm:cxn modelId="{49FC5D83-98D2-49BF-94C2-FAE551D35D02}" type="presParOf" srcId="{1A5B7B97-91DD-7641-AE56-35AD7C1C9E3D}" destId="{74F39ED3-1493-4E8B-993B-B50C425BF476}" srcOrd="4" destOrd="0" presId="urn:microsoft.com/office/officeart/2005/8/layout/hierarchy2"/>
    <dgm:cxn modelId="{3E6DEEEF-9551-4863-A358-1276227A4908}" type="presParOf" srcId="{74F39ED3-1493-4E8B-993B-B50C425BF476}" destId="{1B4A5A53-D34B-414B-81B4-712F9B08DFEA}" srcOrd="0" destOrd="0" presId="urn:microsoft.com/office/officeart/2005/8/layout/hierarchy2"/>
    <dgm:cxn modelId="{18E5C236-4B15-4CD7-B720-95FB4859B3BF}" type="presParOf" srcId="{74F39ED3-1493-4E8B-993B-B50C425BF476}" destId="{016F7AB3-BDDA-4129-AA11-7DC1BE7F5C83}"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755C9-8C39-7948-A531-33D4606A5858}">
      <dsp:nvSpPr>
        <dsp:cNvPr id="0" name=""/>
        <dsp:cNvSpPr/>
      </dsp:nvSpPr>
      <dsp:spPr>
        <a:xfrm>
          <a:off x="4609299" y="108454"/>
          <a:ext cx="1454386" cy="1077641"/>
        </a:xfrm>
        <a:prstGeom prst="roundRect">
          <a:avLst>
            <a:gd name="adj" fmla="val 10000"/>
          </a:avLst>
        </a:prstGeom>
        <a:solidFill>
          <a:schemeClr val="accent1">
            <a:lumMod val="40000"/>
            <a:lumOff val="60000"/>
          </a:schemeClr>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latin typeface="+mn-lt"/>
            </a:rPr>
            <a:t>1. Concevoir</a:t>
          </a:r>
          <a:r>
            <a:rPr lang="fr-FR" sz="1600" kern="1200" dirty="0"/>
            <a:t> </a:t>
          </a:r>
        </a:p>
      </dsp:txBody>
      <dsp:txXfrm>
        <a:off x="4640862" y="140017"/>
        <a:ext cx="1391260" cy="1014515"/>
      </dsp:txXfrm>
    </dsp:sp>
    <dsp:sp modelId="{AF874F74-FD4C-7544-8324-5E5FD004F766}">
      <dsp:nvSpPr>
        <dsp:cNvPr id="0" name=""/>
        <dsp:cNvSpPr/>
      </dsp:nvSpPr>
      <dsp:spPr>
        <a:xfrm>
          <a:off x="4542462" y="2860016"/>
          <a:ext cx="1827400" cy="1054888"/>
        </a:xfrm>
        <a:prstGeom prst="roundRect">
          <a:avLst>
            <a:gd name="adj" fmla="val 10000"/>
          </a:avLst>
        </a:prstGeom>
        <a:solidFill>
          <a:srgbClr val="B4E686"/>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rPr>
            <a:t>2. Transformer</a:t>
          </a:r>
        </a:p>
        <a:p>
          <a:pPr marL="0" lvl="0" indent="0" algn="ctr" defTabSz="711200">
            <a:lnSpc>
              <a:spcPct val="90000"/>
            </a:lnSpc>
            <a:spcBef>
              <a:spcPct val="0"/>
            </a:spcBef>
            <a:spcAft>
              <a:spcPct val="35000"/>
            </a:spcAft>
            <a:buNone/>
          </a:pPr>
          <a:r>
            <a:rPr lang="fr-FR" sz="1600" b="1" kern="1200" dirty="0">
              <a:solidFill>
                <a:schemeClr val="accent1">
                  <a:lumMod val="75000"/>
                </a:schemeClr>
              </a:solidFill>
            </a:rPr>
            <a:t>Parcours de Formation de l’élève</a:t>
          </a:r>
        </a:p>
      </dsp:txBody>
      <dsp:txXfrm>
        <a:off x="4573359" y="2890913"/>
        <a:ext cx="1765606" cy="993094"/>
      </dsp:txXfrm>
    </dsp:sp>
    <dsp:sp modelId="{4A153988-08C8-A342-9077-C207D41122CF}">
      <dsp:nvSpPr>
        <dsp:cNvPr id="0" name=""/>
        <dsp:cNvSpPr/>
      </dsp:nvSpPr>
      <dsp:spPr>
        <a:xfrm flipH="1">
          <a:off x="1467462" y="3479850"/>
          <a:ext cx="1465980" cy="905971"/>
        </a:xfrm>
        <a:prstGeom prst="roundRect">
          <a:avLst>
            <a:gd name="adj" fmla="val 10000"/>
          </a:avLst>
        </a:prstGeom>
        <a:solidFill>
          <a:srgbClr val="FFC000"/>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rPr>
            <a:t>3. Evaluer</a:t>
          </a:r>
          <a:r>
            <a:rPr lang="fr-FR" sz="1600" kern="1200" dirty="0">
              <a:solidFill>
                <a:schemeClr val="accent1">
                  <a:lumMod val="75000"/>
                </a:schemeClr>
              </a:solidFill>
            </a:rPr>
            <a:t> </a:t>
          </a:r>
        </a:p>
      </dsp:txBody>
      <dsp:txXfrm>
        <a:off x="1493997" y="3506385"/>
        <a:ext cx="1412910" cy="852901"/>
      </dsp:txXfrm>
    </dsp:sp>
    <dsp:sp modelId="{76BD1D86-C3EC-8D4F-A57E-E5898B8C8BCA}">
      <dsp:nvSpPr>
        <dsp:cNvPr id="0" name=""/>
        <dsp:cNvSpPr/>
      </dsp:nvSpPr>
      <dsp:spPr>
        <a:xfrm>
          <a:off x="1521969" y="176143"/>
          <a:ext cx="1583268" cy="996364"/>
        </a:xfrm>
        <a:prstGeom prst="roundRect">
          <a:avLst>
            <a:gd name="adj" fmla="val 10000"/>
          </a:avLst>
        </a:prstGeom>
        <a:solidFill>
          <a:srgbClr val="C198E0"/>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rPr>
            <a:t>4. Communiquer</a:t>
          </a:r>
          <a:r>
            <a:rPr lang="fr-FR" sz="600" kern="1200" dirty="0">
              <a:solidFill>
                <a:schemeClr val="accent1">
                  <a:lumMod val="75000"/>
                </a:schemeClr>
              </a:solidFill>
            </a:rPr>
            <a:t> </a:t>
          </a:r>
        </a:p>
      </dsp:txBody>
      <dsp:txXfrm>
        <a:off x="1551152" y="205326"/>
        <a:ext cx="1524902" cy="937998"/>
      </dsp:txXfrm>
    </dsp:sp>
    <dsp:sp modelId="{1B4A5A53-D34B-414B-81B4-712F9B08DFEA}">
      <dsp:nvSpPr>
        <dsp:cNvPr id="0" name=""/>
        <dsp:cNvSpPr/>
      </dsp:nvSpPr>
      <dsp:spPr>
        <a:xfrm>
          <a:off x="2908370" y="1626258"/>
          <a:ext cx="1454386" cy="1260417"/>
        </a:xfrm>
        <a:prstGeom prst="roundRect">
          <a:avLst>
            <a:gd name="adj" fmla="val 10000"/>
          </a:avLst>
        </a:prstGeom>
        <a:solidFill>
          <a:srgbClr val="C00000"/>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mn-lt"/>
            </a:rPr>
            <a:t>Projet</a:t>
          </a:r>
        </a:p>
        <a:p>
          <a:pPr marL="0" lvl="0" indent="0" algn="ctr" defTabSz="1066800">
            <a:lnSpc>
              <a:spcPct val="90000"/>
            </a:lnSpc>
            <a:spcBef>
              <a:spcPct val="0"/>
            </a:spcBef>
            <a:spcAft>
              <a:spcPct val="35000"/>
            </a:spcAft>
            <a:buNone/>
          </a:pPr>
          <a:r>
            <a:rPr lang="fr-FR" sz="2400" b="1" kern="1200" dirty="0">
              <a:solidFill>
                <a:schemeClr val="bg1"/>
              </a:solidFill>
              <a:latin typeface="+mn-lt"/>
            </a:rPr>
            <a:t>EPS</a:t>
          </a:r>
          <a:br>
            <a:rPr lang="fr-FR" sz="2400" b="1" kern="1200" dirty="0">
              <a:solidFill>
                <a:schemeClr val="bg1"/>
              </a:solidFill>
              <a:latin typeface="+mn-lt"/>
            </a:rPr>
          </a:br>
          <a:r>
            <a:rPr lang="fr-FR" sz="2400" b="1" kern="1200" dirty="0">
              <a:solidFill>
                <a:schemeClr val="bg1"/>
              </a:solidFill>
              <a:latin typeface="+mn-lt"/>
            </a:rPr>
            <a:t>et AS</a:t>
          </a:r>
          <a:r>
            <a:rPr lang="fr-FR" sz="2400" kern="1200" dirty="0">
              <a:solidFill>
                <a:schemeClr val="bg1"/>
              </a:solidFill>
            </a:rPr>
            <a:t> </a:t>
          </a:r>
        </a:p>
      </dsp:txBody>
      <dsp:txXfrm>
        <a:off x="2945286" y="1663174"/>
        <a:ext cx="1380554" cy="11865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2100B-1C7B-482F-822D-81C837413E02}" type="datetimeFigureOut">
              <a:rPr lang="fr-FR" smtClean="0"/>
              <a:t>01/12/2017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208A0B-CA46-43D7-B24F-BD22923E497F}" type="slidenum">
              <a:rPr lang="fr-FR" smtClean="0"/>
              <a:t>‹N°›</a:t>
            </a:fld>
            <a:endParaRPr lang="fr-FR"/>
          </a:p>
        </p:txBody>
      </p:sp>
    </p:spTree>
    <p:extLst>
      <p:ext uri="{BB962C8B-B14F-4D97-AF65-F5344CB8AC3E}">
        <p14:creationId xmlns:p14="http://schemas.microsoft.com/office/powerpoint/2010/main" val="1434217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 Target="../slides/slide7.xml"/><Relationship Id="rId7" Type="http://schemas.openxmlformats.org/officeDocument/2006/relationships/slide" Target="../slides/slide19.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23.xml"/><Relationship Id="rId5" Type="http://schemas.openxmlformats.org/officeDocument/2006/relationships/slide" Target="../slides/slide14.xml"/><Relationship Id="rId10" Type="http://schemas.openxmlformats.org/officeDocument/2006/relationships/slide" Target="../slides/slide18.xml"/><Relationship Id="rId4" Type="http://schemas.openxmlformats.org/officeDocument/2006/relationships/slide" Target="../slides/slide12.xml"/><Relationship Id="rId9" Type="http://schemas.openxmlformats.org/officeDocument/2006/relationships/slide" Target="../slides/slide17.xml"/></Relationships>
</file>

<file path=ppt/slideLayouts/_rels/slideLayout12.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slide" Target="../slides/slide18.xml"/><Relationship Id="rId3" Type="http://schemas.openxmlformats.org/officeDocument/2006/relationships/slide" Target="../slides/slide3.xml"/><Relationship Id="rId7" Type="http://schemas.openxmlformats.org/officeDocument/2006/relationships/diagramColors" Target="../diagrams/colors1.xml"/><Relationship Id="rId12" Type="http://schemas.openxmlformats.org/officeDocument/2006/relationships/slide" Target="../slides/slide17.xml"/><Relationship Id="rId2"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diagramQuickStyle" Target="../diagrams/quickStyle1.xml"/><Relationship Id="rId11" Type="http://schemas.openxmlformats.org/officeDocument/2006/relationships/slide" Target="../slides/slide7.xml"/><Relationship Id="rId5" Type="http://schemas.openxmlformats.org/officeDocument/2006/relationships/diagramLayout" Target="../diagrams/layout1.xml"/><Relationship Id="rId10" Type="http://schemas.openxmlformats.org/officeDocument/2006/relationships/slide" Target="../slides/slide14.xml"/><Relationship Id="rId4" Type="http://schemas.openxmlformats.org/officeDocument/2006/relationships/diagramData" Target="../diagrams/data1.xml"/><Relationship Id="rId9" Type="http://schemas.openxmlformats.org/officeDocument/2006/relationships/slide" Target="../slides/slide19.xml"/></Relationships>
</file>

<file path=ppt/slideLayouts/_rels/slideLayout13.xml.rels><?xml version="1.0" encoding="UTF-8" standalone="yes"?>
<Relationships xmlns="http://schemas.openxmlformats.org/package/2006/relationships"><Relationship Id="rId8" Type="http://schemas.openxmlformats.org/officeDocument/2006/relationships/slide" Target="../slides/slide14.xml"/><Relationship Id="rId13" Type="http://schemas.openxmlformats.org/officeDocument/2006/relationships/slide" Target="../slides/slide18.xml"/><Relationship Id="rId3" Type="http://schemas.openxmlformats.org/officeDocument/2006/relationships/image" Target="../media/image3.png"/><Relationship Id="rId7" Type="http://schemas.openxmlformats.org/officeDocument/2006/relationships/slide" Target="../slides/slide7.xml"/><Relationship Id="rId12" Type="http://schemas.openxmlformats.org/officeDocument/2006/relationships/slide" Target="../slides/slide17.xml"/><Relationship Id="rId2"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4.xml"/><Relationship Id="rId5" Type="http://schemas.openxmlformats.org/officeDocument/2006/relationships/image" Target="../media/image5.png"/><Relationship Id="rId10" Type="http://schemas.openxmlformats.org/officeDocument/2006/relationships/slide" Target="../slides/slide19.xml"/><Relationship Id="rId4" Type="http://schemas.openxmlformats.org/officeDocument/2006/relationships/image" Target="../media/image4.png"/><Relationship Id="rId9" Type="http://schemas.openxmlformats.org/officeDocument/2006/relationships/slide" Target="../slides/slide23.xml"/></Relationships>
</file>

<file path=ppt/slideLayouts/_rels/slideLayout14.xml.rels><?xml version="1.0" encoding="UTF-8" standalone="yes"?>
<Relationships xmlns="http://schemas.openxmlformats.org/package/2006/relationships"><Relationship Id="rId8" Type="http://schemas.openxmlformats.org/officeDocument/2006/relationships/slide" Target="../slides/slide26.xml"/><Relationship Id="rId3" Type="http://schemas.openxmlformats.org/officeDocument/2006/relationships/slide" Target="../slides/slide2.xml"/><Relationship Id="rId7" Type="http://schemas.openxmlformats.org/officeDocument/2006/relationships/slide" Target="../slides/slide23.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14.xml"/><Relationship Id="rId11" Type="http://schemas.openxmlformats.org/officeDocument/2006/relationships/slide" Target="../slides/slide18.xml"/><Relationship Id="rId5" Type="http://schemas.openxmlformats.org/officeDocument/2006/relationships/slide" Target="../slides/slide12.xml"/><Relationship Id="rId10" Type="http://schemas.openxmlformats.org/officeDocument/2006/relationships/slide" Target="../slides/slide17.xml"/><Relationship Id="rId4" Type="http://schemas.openxmlformats.org/officeDocument/2006/relationships/slide" Target="../slides/slide7.xml"/><Relationship Id="rId9" Type="http://schemas.openxmlformats.org/officeDocument/2006/relationships/slide" Target="../slides/slide19.xml"/></Relationships>
</file>

<file path=ppt/slideLayouts/_rels/slideLayout1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8" Type="http://schemas.openxmlformats.org/officeDocument/2006/relationships/slide" Target="../slides/slide23.xml"/><Relationship Id="rId13" Type="http://schemas.openxmlformats.org/officeDocument/2006/relationships/slide" Target="../slides/slide8.xml"/><Relationship Id="rId3" Type="http://schemas.openxmlformats.org/officeDocument/2006/relationships/slide" Target="../slides/slide11.xml"/><Relationship Id="rId7" Type="http://schemas.openxmlformats.org/officeDocument/2006/relationships/slide" Target="../slides/slide14.xml"/><Relationship Id="rId12" Type="http://schemas.openxmlformats.org/officeDocument/2006/relationships/slide" Target="../slides/slide18.xml"/><Relationship Id="rId2"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 Target="../slides/slide12.xml"/><Relationship Id="rId11" Type="http://schemas.openxmlformats.org/officeDocument/2006/relationships/slide" Target="../slides/slide17.xml"/><Relationship Id="rId5" Type="http://schemas.openxmlformats.org/officeDocument/2006/relationships/slide" Target="../slides/slide2.xml"/><Relationship Id="rId10" Type="http://schemas.openxmlformats.org/officeDocument/2006/relationships/slide" Target="../slides/slide4.xml"/><Relationship Id="rId4" Type="http://schemas.openxmlformats.org/officeDocument/2006/relationships/slide" Target="../slides/slide10.xml"/><Relationship Id="rId9" Type="http://schemas.openxmlformats.org/officeDocument/2006/relationships/slide" Target="../slides/slide19.xml"/></Relationships>
</file>

<file path=ppt/slideLayouts/_rels/slideLayout1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5" Type="http://schemas.openxmlformats.org/officeDocument/2006/relationships/slide" Target="../slides/slide10.xml"/><Relationship Id="rId4" Type="http://schemas.openxmlformats.org/officeDocument/2006/relationships/slide" Target="../slides/slide11.xml"/></Relationships>
</file>

<file path=ppt/slideLayouts/_rels/slideLayout19.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7.xml"/><Relationship Id="rId1" Type="http://schemas.openxmlformats.org/officeDocument/2006/relationships/slideMaster" Target="../slideMasters/slideMaster1.xml"/><Relationship Id="rId5" Type="http://schemas.openxmlformats.org/officeDocument/2006/relationships/slide" Target="../slides/slide8.xml"/><Relationship Id="rId4" Type="http://schemas.openxmlformats.org/officeDocument/2006/relationships/slide" Target="../slides/slide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5" Type="http://schemas.openxmlformats.org/officeDocument/2006/relationships/slide" Target="../slides/slide8.xml"/><Relationship Id="rId4" Type="http://schemas.openxmlformats.org/officeDocument/2006/relationships/slide" Target="../slides/slide11.xml"/></Relationships>
</file>

<file path=ppt/slideLayouts/_rels/slideLayout21.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5" Type="http://schemas.openxmlformats.org/officeDocument/2006/relationships/slide" Target="../slides/slide8.xml"/><Relationship Id="rId4" Type="http://schemas.openxmlformats.org/officeDocument/2006/relationships/slide" Target="../slides/slide10.xml"/></Relationships>
</file>

<file path=ppt/slideLayouts/_rels/slideLayout22.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8.xml"/><Relationship Id="rId5" Type="http://schemas.openxmlformats.org/officeDocument/2006/relationships/slide" Target="../slides/slide10.xml"/><Relationship Id="rId4" Type="http://schemas.openxmlformats.org/officeDocument/2006/relationships/slide" Target="../slides/slide11.xml"/></Relationships>
</file>

<file path=ppt/slideLayouts/_rels/slideLayout23.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5" Type="http://schemas.openxmlformats.org/officeDocument/2006/relationships/slide" Target="../slides/slide11.xml"/><Relationship Id="rId4" Type="http://schemas.openxmlformats.org/officeDocument/2006/relationships/slide" Target="../slides/slide13.xml"/></Relationships>
</file>

<file path=ppt/slideLayouts/_rels/slideLayout24.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12.xml"/><Relationship Id="rId7" Type="http://schemas.openxmlformats.org/officeDocument/2006/relationships/slide" Target="../slides/slide10.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1.xml"/><Relationship Id="rId5" Type="http://schemas.openxmlformats.org/officeDocument/2006/relationships/slide" Target="../slides/slide13.xml"/><Relationship Id="rId4" Type="http://schemas.openxmlformats.org/officeDocument/2006/relationships/slide" Target="../slides/slide14.xml"/></Relationships>
</file>

<file path=ppt/slideLayouts/_rels/slideLayout25.xml.rels><?xml version="1.0" encoding="UTF-8" standalone="yes"?>
<Relationships xmlns="http://schemas.openxmlformats.org/package/2006/relationships"><Relationship Id="rId3" Type="http://schemas.openxmlformats.org/officeDocument/2006/relationships/slide" Target="../slides/slide9.xml"/><Relationship Id="rId7" Type="http://schemas.openxmlformats.org/officeDocument/2006/relationships/slide" Target="../slides/slide14.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3.xml"/></Relationships>
</file>

<file path=ppt/slideLayouts/_rels/slideLayout26.xml.rels><?xml version="1.0" encoding="UTF-8" standalone="yes"?>
<Relationships xmlns="http://schemas.openxmlformats.org/package/2006/relationships"><Relationship Id="rId3" Type="http://schemas.openxmlformats.org/officeDocument/2006/relationships/slide" Target="../slides/slide9.xml"/><Relationship Id="rId7" Type="http://schemas.openxmlformats.org/officeDocument/2006/relationships/slide" Target="../slides/slide14.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3.xml"/></Relationships>
</file>

<file path=ppt/slideLayouts/_rels/slideLayout27.xml.rels><?xml version="1.0" encoding="UTF-8" standalone="yes"?>
<Relationships xmlns="http://schemas.openxmlformats.org/package/2006/relationships"><Relationship Id="rId3" Type="http://schemas.openxmlformats.org/officeDocument/2006/relationships/slide" Target="../slides/slide9.xml"/><Relationship Id="rId7" Type="http://schemas.openxmlformats.org/officeDocument/2006/relationships/slide" Target="../slides/slide14.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3.xml"/></Relationships>
</file>

<file path=ppt/slideLayouts/_rels/slideLayout28.xml.rels><?xml version="1.0" encoding="UTF-8" standalone="yes"?>
<Relationships xmlns="http://schemas.openxmlformats.org/package/2006/relationships"><Relationship Id="rId3" Type="http://schemas.openxmlformats.org/officeDocument/2006/relationships/slide" Target="../slides/slide9.xml"/><Relationship Id="rId7" Type="http://schemas.openxmlformats.org/officeDocument/2006/relationships/slide" Target="../slides/slide14.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3.xml"/></Relationships>
</file>

<file path=ppt/slideLayouts/_rels/slideLayout29.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 Target="../slides/slide2.xml"/><Relationship Id="rId7" Type="http://schemas.openxmlformats.org/officeDocument/2006/relationships/slide" Target="../slides/slide19.xml"/><Relationship Id="rId2"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 Target="../slides/slide23.xml"/><Relationship Id="rId11" Type="http://schemas.openxmlformats.org/officeDocument/2006/relationships/image" Target="../media/image6.png"/><Relationship Id="rId5" Type="http://schemas.openxmlformats.org/officeDocument/2006/relationships/slide" Target="../slides/slide14.xml"/><Relationship Id="rId10" Type="http://schemas.openxmlformats.org/officeDocument/2006/relationships/slide" Target="../slides/slide18.xml"/><Relationship Id="rId4" Type="http://schemas.openxmlformats.org/officeDocument/2006/relationships/slide" Target="../slides/slide7.xml"/><Relationship Id="rId9" Type="http://schemas.openxmlformats.org/officeDocument/2006/relationships/slide" Target="../slides/slide1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8" Type="http://schemas.openxmlformats.org/officeDocument/2006/relationships/slide" Target="../slides/slide19.xml"/><Relationship Id="rId3" Type="http://schemas.openxmlformats.org/officeDocument/2006/relationships/slide" Target="../slides/slide15.xml"/><Relationship Id="rId7" Type="http://schemas.openxmlformats.org/officeDocument/2006/relationships/slide" Target="../slides/slide23.xml"/><Relationship Id="rId2"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12.xml"/><Relationship Id="rId11" Type="http://schemas.openxmlformats.org/officeDocument/2006/relationships/slide" Target="../slides/slide18.xml"/><Relationship Id="rId5" Type="http://schemas.openxmlformats.org/officeDocument/2006/relationships/slide" Target="../slides/slide7.xml"/><Relationship Id="rId10"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4.xml"/></Relationships>
</file>

<file path=ppt/slideLayouts/_rels/slideLayout32.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7.xml"/><Relationship Id="rId7"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19.xml"/><Relationship Id="rId5" Type="http://schemas.openxmlformats.org/officeDocument/2006/relationships/slide" Target="../slides/slide23.xml"/><Relationship Id="rId4" Type="http://schemas.openxmlformats.org/officeDocument/2006/relationships/slide" Target="../slides/slide12.xml"/><Relationship Id="rId9" Type="http://schemas.openxmlformats.org/officeDocument/2006/relationships/slide" Target="../slides/slide18.xml"/></Relationships>
</file>

<file path=ppt/slideLayouts/_rels/slideLayout33.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16.xml"/><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15.xml"/><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 Target="../slides/slide7.xml"/><Relationship Id="rId7" Type="http://schemas.openxmlformats.org/officeDocument/2006/relationships/slide" Target="../slides/slide19.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23.xml"/><Relationship Id="rId5" Type="http://schemas.openxmlformats.org/officeDocument/2006/relationships/slide" Target="../slides/slide14.xml"/><Relationship Id="rId4" Type="http://schemas.openxmlformats.org/officeDocument/2006/relationships/slide" Target="../slides/slide12.xml"/><Relationship Id="rId9" Type="http://schemas.openxmlformats.org/officeDocument/2006/relationships/slide" Target="../slides/slide18.xml"/></Relationships>
</file>

<file path=ppt/slideLayouts/_rels/slideLayout3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 Target="../slides/slide7.xml"/><Relationship Id="rId7" Type="http://schemas.openxmlformats.org/officeDocument/2006/relationships/slide" Target="../slides/slide19.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23.xml"/><Relationship Id="rId5" Type="http://schemas.openxmlformats.org/officeDocument/2006/relationships/slide" Target="../slides/slide14.xml"/><Relationship Id="rId4" Type="http://schemas.openxmlformats.org/officeDocument/2006/relationships/slide" Target="../slides/slide12.xml"/><Relationship Id="rId9" Type="http://schemas.openxmlformats.org/officeDocument/2006/relationships/slide" Target="../slides/slide17.xml"/></Relationships>
</file>

<file path=ppt/slideLayouts/_rels/slideLayout3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8" Type="http://schemas.openxmlformats.org/officeDocument/2006/relationships/slide" Target="../slides/slide23.xml"/><Relationship Id="rId3" Type="http://schemas.openxmlformats.org/officeDocument/2006/relationships/slide" Target="../slides/slide21.xml"/><Relationship Id="rId7" Type="http://schemas.openxmlformats.org/officeDocument/2006/relationships/slide" Target="../slides/slide14.xml"/><Relationship Id="rId2"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 Target="../slides/slide12.xml"/><Relationship Id="rId11" Type="http://schemas.openxmlformats.org/officeDocument/2006/relationships/slide" Target="../slides/slide18.xml"/><Relationship Id="rId5" Type="http://schemas.openxmlformats.org/officeDocument/2006/relationships/slide" Target="../slides/slide7.xml"/><Relationship Id="rId10"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19.xml"/><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slide" Target="../slides/slide19.xml"/><Relationship Id="rId1" Type="http://schemas.openxmlformats.org/officeDocument/2006/relationships/slideMaster" Target="../slideMasters/slideMaster1.xml"/><Relationship Id="rId4" Type="http://schemas.openxmlformats.org/officeDocument/2006/relationships/slide" Target="../slides/slide21.xml"/></Relationships>
</file>

<file path=ppt/slideLayouts/_rels/slideLayout42.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slide" Target="../slides/slide19.xml"/><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 Target="../slides/slide2.xml"/><Relationship Id="rId7" Type="http://schemas.openxmlformats.org/officeDocument/2006/relationships/slide" Target="../slides/slide19.xml"/><Relationship Id="rId2"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4.xml"/><Relationship Id="rId5" Type="http://schemas.openxmlformats.org/officeDocument/2006/relationships/slide" Target="../slides/slide12.xml"/><Relationship Id="rId10" Type="http://schemas.openxmlformats.org/officeDocument/2006/relationships/slide" Target="../slides/slide18.xml"/><Relationship Id="rId4" Type="http://schemas.openxmlformats.org/officeDocument/2006/relationships/slide" Target="../slides/slide7.xml"/><Relationship Id="rId9" Type="http://schemas.openxmlformats.org/officeDocument/2006/relationships/slide" Target="../slides/slide17.xml"/></Relationships>
</file>

<file path=ppt/slideLayouts/_rels/slideLayout4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D4D3445-FC1D-413F-A598-1652933FFFCC}" type="datetime1">
              <a:rPr lang="fr-FR" smtClean="0"/>
              <a:t>01/12/2017</a:t>
            </a:fld>
            <a:endParaRPr lang="fr-FR"/>
          </a:p>
        </p:txBody>
      </p:sp>
      <p:sp>
        <p:nvSpPr>
          <p:cNvPr id="5" name="Espace réservé du pied de page 4"/>
          <p:cNvSpPr>
            <a:spLocks noGrp="1"/>
          </p:cNvSpPr>
          <p:nvPr>
            <p:ph type="ftr" sz="quarter" idx="11"/>
          </p:nvPr>
        </p:nvSpPr>
        <p:spPr/>
        <p:txBody>
          <a:bodyPr/>
          <a:lstStyle/>
          <a:p>
            <a:r>
              <a:rPr lang="fr-FR"/>
              <a:t>Inspection pédagogique régionale</a:t>
            </a:r>
          </a:p>
        </p:txBody>
      </p:sp>
      <p:sp>
        <p:nvSpPr>
          <p:cNvPr id="6" name="Espace réservé du numéro de diapositive 5"/>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41636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N Diapo">
    <p:bg>
      <p:bgPr>
        <a:solidFill>
          <a:schemeClr val="bg1"/>
        </a:solidFill>
        <a:effectLst/>
      </p:bgPr>
    </p:bg>
    <p:spTree>
      <p:nvGrpSpPr>
        <p:cNvPr id="1" name=""/>
        <p:cNvGrpSpPr/>
        <p:nvPr/>
      </p:nvGrpSpPr>
      <p:grpSpPr>
        <a:xfrm>
          <a:off x="0" y="0"/>
          <a:ext cx="0" cy="0"/>
          <a:chOff x="0" y="0"/>
          <a:chExt cx="0" cy="0"/>
        </a:xfrm>
      </p:grpSpPr>
      <p:sp>
        <p:nvSpPr>
          <p:cNvPr id="2" name="Ellipse 1">
            <a:hlinkClick r:id="" action="ppaction://hlinkshowjump?jump=endshow"/>
          </p:cNvPr>
          <p:cNvSpPr/>
          <p:nvPr userDrawn="1"/>
        </p:nvSpPr>
        <p:spPr>
          <a:xfrm>
            <a:off x="4426085" y="5881214"/>
            <a:ext cx="3151762" cy="578120"/>
          </a:xfrm>
          <a:prstGeom prst="ellipse">
            <a:avLst/>
          </a:prstGeom>
          <a:solidFill>
            <a:srgbClr val="BCD6EE"/>
          </a:solidFill>
          <a:ln>
            <a:noFill/>
          </a:ln>
          <a:effectLst>
            <a:outerShdw blurRad="114300" dist="114300" dir="2700000" algn="tl" rotWithShape="0">
              <a:schemeClr val="accent5">
                <a:lumMod val="75000"/>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0" i="0" dirty="0">
                <a:latin typeface="+mj-lt"/>
              </a:rPr>
              <a:t>Quitter</a:t>
            </a:r>
          </a:p>
        </p:txBody>
      </p:sp>
      <p:sp>
        <p:nvSpPr>
          <p:cNvPr id="4" name="ZoneTexte 3"/>
          <p:cNvSpPr txBox="1"/>
          <p:nvPr userDrawn="1"/>
        </p:nvSpPr>
        <p:spPr>
          <a:xfrm>
            <a:off x="1254868" y="2679464"/>
            <a:ext cx="9494196" cy="1200329"/>
          </a:xfrm>
          <a:prstGeom prst="rect">
            <a:avLst/>
          </a:prstGeom>
          <a:noFill/>
        </p:spPr>
        <p:txBody>
          <a:bodyPr wrap="square" rtlCol="0">
            <a:spAutoFit/>
          </a:bodyPr>
          <a:lstStyle/>
          <a:p>
            <a:pPr algn="ctr"/>
            <a:r>
              <a:rPr lang="fr-FR" sz="7200" b="0" i="0" kern="1200" dirty="0">
                <a:solidFill>
                  <a:schemeClr val="accent5">
                    <a:lumMod val="75000"/>
                  </a:schemeClr>
                </a:solidFill>
                <a:latin typeface="+mj-lt"/>
                <a:ea typeface="+mn-ea"/>
                <a:cs typeface="+mn-cs"/>
              </a:rPr>
              <a:t>FIN</a:t>
            </a:r>
          </a:p>
        </p:txBody>
      </p:sp>
    </p:spTree>
    <p:extLst>
      <p:ext uri="{BB962C8B-B14F-4D97-AF65-F5344CB8AC3E}">
        <p14:creationId xmlns:p14="http://schemas.microsoft.com/office/powerpoint/2010/main" val="29862547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nu Princ 1">
    <p:spTree>
      <p:nvGrpSpPr>
        <p:cNvPr id="1" name=""/>
        <p:cNvGrpSpPr/>
        <p:nvPr/>
      </p:nvGrpSpPr>
      <p:grpSpPr>
        <a:xfrm>
          <a:off x="0" y="0"/>
          <a:ext cx="0" cy="0"/>
          <a:chOff x="0" y="0"/>
          <a:chExt cx="0" cy="0"/>
        </a:xfrm>
      </p:grpSpPr>
      <p:sp>
        <p:nvSpPr>
          <p:cNvPr id="2" name="Titre 1"/>
          <p:cNvSpPr>
            <a:spLocks noGrp="1"/>
          </p:cNvSpPr>
          <p:nvPr>
            <p:ph type="title"/>
          </p:nvPr>
        </p:nvSpPr>
        <p:spPr>
          <a:xfrm>
            <a:off x="1955260" y="365125"/>
            <a:ext cx="9398539" cy="1325563"/>
          </a:xfrm>
        </p:spPr>
        <p:txBody>
          <a:bodyPr/>
          <a:lstStyle/>
          <a:p>
            <a:r>
              <a:rPr lang="fr-FR"/>
              <a:t>Modifiez le style du titre</a:t>
            </a:r>
          </a:p>
        </p:txBody>
      </p:sp>
      <p:sp>
        <p:nvSpPr>
          <p:cNvPr id="3" name="Espace réservé de la date 2"/>
          <p:cNvSpPr>
            <a:spLocks noGrp="1"/>
          </p:cNvSpPr>
          <p:nvPr>
            <p:ph type="dt" sz="half" idx="10"/>
          </p:nvPr>
        </p:nvSpPr>
        <p:spPr>
          <a:xfrm>
            <a:off x="126452" y="6242888"/>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30608"/>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a:hlinkClick r:id="rId2"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21" name="ZoneTexte 20">
            <a:hlinkClick r:id="rId3"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22" name="ZoneTexte 21">
            <a:hlinkClick r:id="rId4"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23" name="ZoneTexte 22">
            <a:hlinkClick r:id="rId5" action="ppaction://hlinksldjump" tooltip="Le projet d'AS"/>
          </p:cNvPr>
          <p:cNvSpPr txBox="1"/>
          <p:nvPr userDrawn="1"/>
        </p:nvSpPr>
        <p:spPr>
          <a:xfrm>
            <a:off x="71760"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24" name="ZoneTexte 23">
            <a:hlinkClick r:id="rId6"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26" name="ZoneTexte 25">
            <a:hlinkClick r:id="rId7"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27" name="Bouton d’action : accueil 26">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hlinkClick r:id="rId8"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29" name="ZoneTexte 28">
            <a:hlinkClick r:id="rId9" action="ppaction://hlinksldjump" tooltip="Les enseignements facultatifs"/>
          </p:cNvPr>
          <p:cNvSpPr txBox="1"/>
          <p:nvPr userDrawn="1"/>
        </p:nvSpPr>
        <p:spPr>
          <a:xfrm>
            <a:off x="71760"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30" name="ZoneTexte 29">
            <a:hlinkClick r:id="rId10" action="ppaction://hlinksldjump" tooltip="Les enseignements d'exploration et de complément"/>
          </p:cNvPr>
          <p:cNvSpPr txBox="1"/>
          <p:nvPr userDrawn="1"/>
        </p:nvSpPr>
        <p:spPr>
          <a:xfrm>
            <a:off x="71760"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
        <p:nvSpPr>
          <p:cNvPr id="31" name="Bouton d’action : vide 30">
            <a:hlinkClick r:id="" action="ppaction://hlinkshowjump?jump=endshow" highlightClick="1"/>
          </p:cNvPr>
          <p:cNvSpPr/>
          <p:nvPr userDrawn="1"/>
        </p:nvSpPr>
        <p:spPr>
          <a:xfrm>
            <a:off x="2092122" y="6274009"/>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Tree>
    <p:extLst>
      <p:ext uri="{BB962C8B-B14F-4D97-AF65-F5344CB8AC3E}">
        <p14:creationId xmlns:p14="http://schemas.microsoft.com/office/powerpoint/2010/main" val="2894570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2 Presentation generale">
    <p:bg>
      <p:bgPr>
        <a:solidFill>
          <a:schemeClr val="bg1">
            <a:lumMod val="95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1880769" y="157754"/>
            <a:ext cx="3946099" cy="584775"/>
          </a:xfrm>
          <a:prstGeom prst="rect">
            <a:avLst/>
          </a:prstGeom>
          <a:noFill/>
        </p:spPr>
        <p:txBody>
          <a:bodyPr wrap="square" rtlCol="0">
            <a:spAutoFit/>
          </a:bodyPr>
          <a:lstStyle/>
          <a:p>
            <a:r>
              <a:rPr lang="fr-FR" sz="3200" b="0" i="0" dirty="0">
                <a:latin typeface="+mj-lt"/>
              </a:rPr>
              <a:t>Présentation générale</a:t>
            </a:r>
          </a:p>
        </p:txBody>
      </p:sp>
      <p:sp>
        <p:nvSpPr>
          <p:cNvPr id="22" name="ZoneTexte 21">
            <a:hlinkClick r:id="rId2" action="ppaction://hlinksldjump" tooltip="Commencer à utiliser le document"/>
          </p:cNvPr>
          <p:cNvSpPr txBox="1"/>
          <p:nvPr userDrawn="1"/>
        </p:nvSpPr>
        <p:spPr>
          <a:xfrm>
            <a:off x="68083" y="1768512"/>
            <a:ext cx="1575888"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Continuer</a:t>
            </a:r>
            <a:endParaRPr lang="fr-FR" sz="1600" b="0" i="0" dirty="0">
              <a:latin typeface="Arial" panose="020B0604020202020204" pitchFamily="34" charset="0"/>
              <a:cs typeface="Arial" panose="020B0604020202020204" pitchFamily="34" charset="0"/>
            </a:endParaRPr>
          </a:p>
        </p:txBody>
      </p:sp>
      <p:sp>
        <p:nvSpPr>
          <p:cNvPr id="10" name="ZoneTexte 9">
            <a:hlinkClick r:id="rId3" action="ppaction://hlinksldjump"/>
          </p:cNvPr>
          <p:cNvSpPr txBox="1"/>
          <p:nvPr userDrawn="1"/>
        </p:nvSpPr>
        <p:spPr>
          <a:xfrm>
            <a:off x="304496" y="2463474"/>
            <a:ext cx="1219799" cy="276999"/>
          </a:xfrm>
          <a:prstGeom prst="rect">
            <a:avLst/>
          </a:prstGeom>
          <a:solidFill>
            <a:schemeClr val="accent2"/>
          </a:solidFill>
          <a:effectLst>
            <a:outerShdw blurRad="76200" dist="63500" dir="2700000" algn="tl" rotWithShape="0">
              <a:schemeClr val="accent1">
                <a:lumMod val="75000"/>
                <a:alpha val="84000"/>
              </a:schemeClr>
            </a:outerShdw>
          </a:effectLst>
          <a:scene3d>
            <a:camera prst="orthographicFront"/>
            <a:lightRig rig="threePt" dir="t"/>
          </a:scene3d>
          <a:sp3d>
            <a:bevelT/>
          </a:sp3d>
        </p:spPr>
        <p:txBody>
          <a:bodyPr wrap="square" rtlCol="0" anchor="ctr">
            <a:spAutoFit/>
          </a:bodyPr>
          <a:lstStyle/>
          <a:p>
            <a:pPr algn="ctr"/>
            <a:r>
              <a:rPr lang="fr-FR" sz="1200" b="0" i="0" dirty="0">
                <a:solidFill>
                  <a:schemeClr val="accent5">
                    <a:lumMod val="50000"/>
                  </a:schemeClr>
                </a:solidFill>
                <a:latin typeface="Arial" panose="020B0604020202020204" pitchFamily="34" charset="0"/>
                <a:cs typeface="Arial" panose="020B0604020202020204" pitchFamily="34" charset="0"/>
              </a:rPr>
              <a:t>Mode d’emploi</a:t>
            </a:r>
            <a:endParaRPr lang="fr-FR" sz="1400" b="0" i="0" dirty="0">
              <a:solidFill>
                <a:schemeClr val="accent5">
                  <a:lumMod val="50000"/>
                </a:schemeClr>
              </a:solidFill>
              <a:latin typeface="Arial" panose="020B0604020202020204" pitchFamily="34" charset="0"/>
              <a:cs typeface="Arial" panose="020B0604020202020204" pitchFamily="34" charset="0"/>
            </a:endParaRPr>
          </a:p>
        </p:txBody>
      </p:sp>
      <p:grpSp>
        <p:nvGrpSpPr>
          <p:cNvPr id="8" name="Groupe 7"/>
          <p:cNvGrpSpPr/>
          <p:nvPr userDrawn="1"/>
        </p:nvGrpSpPr>
        <p:grpSpPr>
          <a:xfrm>
            <a:off x="1946333" y="1054223"/>
            <a:ext cx="10151700" cy="5589457"/>
            <a:chOff x="2662660" y="2455675"/>
            <a:chExt cx="9922506" cy="5832648"/>
          </a:xfrm>
        </p:grpSpPr>
        <p:graphicFrame>
          <p:nvGraphicFramePr>
            <p:cNvPr id="20" name="Diagramme 19"/>
            <p:cNvGraphicFramePr/>
            <p:nvPr userDrawn="1">
              <p:extLst>
                <p:ext uri="{D42A27DB-BD31-4B8C-83A1-F6EECF244321}">
                  <p14:modId xmlns:p14="http://schemas.microsoft.com/office/powerpoint/2010/main" val="78394120"/>
                </p:ext>
              </p:extLst>
            </p:nvPr>
          </p:nvGraphicFramePr>
          <p:xfrm>
            <a:off x="2662660" y="2455675"/>
            <a:ext cx="9922506" cy="58326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Organigramme : Alternative 1"/>
            <p:cNvSpPr/>
            <p:nvPr userDrawn="1"/>
          </p:nvSpPr>
          <p:spPr>
            <a:xfrm>
              <a:off x="2721180" y="5969749"/>
              <a:ext cx="888753" cy="1228123"/>
            </a:xfrm>
            <a:prstGeom prst="flowChartAlternateProcess">
              <a:avLst/>
            </a:prstGeom>
            <a:solidFill>
              <a:schemeClr val="accent4">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CP 1</a:t>
              </a:r>
            </a:p>
            <a:p>
              <a:pPr algn="ctr"/>
              <a:r>
                <a:rPr lang="fr-FR" sz="1400" dirty="0">
                  <a:solidFill>
                    <a:schemeClr val="accent5">
                      <a:lumMod val="75000"/>
                    </a:schemeClr>
                  </a:solidFill>
                </a:rPr>
                <a:t>CP 2</a:t>
              </a:r>
              <a:br>
                <a:rPr lang="fr-FR" sz="1400" dirty="0">
                  <a:solidFill>
                    <a:schemeClr val="accent5">
                      <a:lumMod val="75000"/>
                    </a:schemeClr>
                  </a:solidFill>
                </a:rPr>
              </a:br>
              <a:r>
                <a:rPr lang="fr-FR" sz="1400" dirty="0">
                  <a:solidFill>
                    <a:schemeClr val="accent5">
                      <a:lumMod val="75000"/>
                    </a:schemeClr>
                  </a:solidFill>
                </a:rPr>
                <a:t>CP 3</a:t>
              </a:r>
            </a:p>
            <a:p>
              <a:pPr algn="ctr"/>
              <a:r>
                <a:rPr lang="fr-FR" sz="1400" dirty="0">
                  <a:solidFill>
                    <a:schemeClr val="accent5">
                      <a:lumMod val="75000"/>
                    </a:schemeClr>
                  </a:solidFill>
                </a:rPr>
                <a:t>CP 4</a:t>
              </a:r>
              <a:br>
                <a:rPr lang="fr-FR" sz="1400" dirty="0">
                  <a:solidFill>
                    <a:schemeClr val="accent5">
                      <a:lumMod val="75000"/>
                    </a:schemeClr>
                  </a:solidFill>
                </a:rPr>
              </a:br>
              <a:r>
                <a:rPr lang="fr-FR" sz="1400" dirty="0">
                  <a:solidFill>
                    <a:schemeClr val="accent5">
                      <a:lumMod val="75000"/>
                    </a:schemeClr>
                  </a:solidFill>
                </a:rPr>
                <a:t>CP 5</a:t>
              </a:r>
            </a:p>
          </p:txBody>
        </p:sp>
        <p:cxnSp>
          <p:nvCxnSpPr>
            <p:cNvPr id="6" name="Connecteur droit 5"/>
            <p:cNvCxnSpPr>
              <a:cxnSpLocks/>
            </p:cNvCxnSpPr>
            <p:nvPr userDrawn="1"/>
          </p:nvCxnSpPr>
          <p:spPr>
            <a:xfrm flipH="1">
              <a:off x="3605427" y="6581720"/>
              <a:ext cx="481855"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 name="Groupe 11"/>
          <p:cNvGrpSpPr/>
          <p:nvPr userDrawn="1"/>
        </p:nvGrpSpPr>
        <p:grpSpPr>
          <a:xfrm>
            <a:off x="1926087" y="1391609"/>
            <a:ext cx="1553469" cy="586449"/>
            <a:chOff x="2026309" y="1381326"/>
            <a:chExt cx="1966606" cy="586449"/>
          </a:xfrm>
        </p:grpSpPr>
        <p:cxnSp>
          <p:nvCxnSpPr>
            <p:cNvPr id="23" name="Connecteur droit 22"/>
            <p:cNvCxnSpPr>
              <a:cxnSpLocks/>
            </p:cNvCxnSpPr>
            <p:nvPr userDrawn="1"/>
          </p:nvCxnSpPr>
          <p:spPr>
            <a:xfrm flipH="1">
              <a:off x="3320376" y="1672629"/>
              <a:ext cx="6725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Organigramme : Alternative 17"/>
            <p:cNvSpPr/>
            <p:nvPr userDrawn="1"/>
          </p:nvSpPr>
          <p:spPr>
            <a:xfrm>
              <a:off x="2026309" y="1381326"/>
              <a:ext cx="1584850" cy="586449"/>
            </a:xfrm>
            <a:prstGeom prst="flowChartAlternateProcess">
              <a:avLst/>
            </a:prstGeom>
            <a:solidFill>
              <a:srgbClr val="DCC5ED"/>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Grille d’auto-analyse</a:t>
              </a:r>
            </a:p>
          </p:txBody>
        </p:sp>
      </p:grpSp>
      <p:grpSp>
        <p:nvGrpSpPr>
          <p:cNvPr id="24" name="Groupe 23"/>
          <p:cNvGrpSpPr/>
          <p:nvPr userDrawn="1"/>
        </p:nvGrpSpPr>
        <p:grpSpPr>
          <a:xfrm>
            <a:off x="8294624" y="4327825"/>
            <a:ext cx="3333968" cy="566039"/>
            <a:chOff x="656150" y="440777"/>
            <a:chExt cx="2792892" cy="566039"/>
          </a:xfrm>
        </p:grpSpPr>
        <p:cxnSp>
          <p:nvCxnSpPr>
            <p:cNvPr id="25" name="Connecteur droit 24"/>
            <p:cNvCxnSpPr>
              <a:cxnSpLocks/>
              <a:stCxn id="26" idx="1"/>
            </p:cNvCxnSpPr>
            <p:nvPr userDrawn="1"/>
          </p:nvCxnSpPr>
          <p:spPr>
            <a:xfrm flipH="1" flipV="1">
              <a:off x="656150" y="440777"/>
              <a:ext cx="538887" cy="29606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6" name="Organigramme : Alternative 25">
              <a:hlinkClick r:id="rId9" action="ppaction://hlinksldjump"/>
            </p:cNvPr>
            <p:cNvSpPr/>
            <p:nvPr userDrawn="1"/>
          </p:nvSpPr>
          <p:spPr>
            <a:xfrm>
              <a:off x="1195037" y="466864"/>
              <a:ext cx="2254005" cy="539952"/>
            </a:xfrm>
            <a:prstGeom prst="flowChartAlternateProcess">
              <a:avLst/>
            </a:prstGeom>
            <a:solidFill>
              <a:srgbClr val="FFCDCD"/>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Autres espaces d’enseignement</a:t>
              </a:r>
            </a:p>
          </p:txBody>
        </p:sp>
      </p:grpSp>
      <p:grpSp>
        <p:nvGrpSpPr>
          <p:cNvPr id="27" name="Groupe 26"/>
          <p:cNvGrpSpPr/>
          <p:nvPr userDrawn="1"/>
        </p:nvGrpSpPr>
        <p:grpSpPr>
          <a:xfrm>
            <a:off x="8013976" y="1358129"/>
            <a:ext cx="2347603" cy="586449"/>
            <a:chOff x="1353771" y="1381326"/>
            <a:chExt cx="1966605" cy="586449"/>
          </a:xfrm>
        </p:grpSpPr>
        <p:cxnSp>
          <p:nvCxnSpPr>
            <p:cNvPr id="28" name="Connecteur droit 27"/>
            <p:cNvCxnSpPr>
              <a:cxnSpLocks/>
            </p:cNvCxnSpPr>
            <p:nvPr userDrawn="1"/>
          </p:nvCxnSpPr>
          <p:spPr>
            <a:xfrm flipH="1">
              <a:off x="1353771" y="1674550"/>
              <a:ext cx="6725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9" name="Organigramme : Alternative 28"/>
            <p:cNvSpPr/>
            <p:nvPr userDrawn="1"/>
          </p:nvSpPr>
          <p:spPr>
            <a:xfrm>
              <a:off x="2026310" y="1381326"/>
              <a:ext cx="1294066" cy="586449"/>
            </a:xfrm>
            <a:prstGeom prst="flowChartAlternateProcess">
              <a:avLst/>
            </a:prstGeom>
            <a:solidFill>
              <a:srgbClr val="CFD5EA"/>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Cohérence et choix des projets</a:t>
              </a:r>
            </a:p>
          </p:txBody>
        </p:sp>
      </p:grpSp>
      <p:grpSp>
        <p:nvGrpSpPr>
          <p:cNvPr id="30" name="Groupe 29"/>
          <p:cNvGrpSpPr/>
          <p:nvPr userDrawn="1"/>
        </p:nvGrpSpPr>
        <p:grpSpPr>
          <a:xfrm>
            <a:off x="8317181" y="3585633"/>
            <a:ext cx="2172458" cy="726561"/>
            <a:chOff x="1069286" y="1381326"/>
            <a:chExt cx="2528298" cy="726561"/>
          </a:xfrm>
          <a:solidFill>
            <a:schemeClr val="bg1">
              <a:lumMod val="85000"/>
            </a:schemeClr>
          </a:solidFill>
        </p:grpSpPr>
        <p:cxnSp>
          <p:nvCxnSpPr>
            <p:cNvPr id="31" name="Connecteur droit 30"/>
            <p:cNvCxnSpPr>
              <a:cxnSpLocks/>
            </p:cNvCxnSpPr>
            <p:nvPr userDrawn="1"/>
          </p:nvCxnSpPr>
          <p:spPr>
            <a:xfrm flipH="1">
              <a:off x="1069286" y="1674550"/>
              <a:ext cx="779681" cy="433337"/>
            </a:xfrm>
            <a:prstGeom prst="line">
              <a:avLst/>
            </a:prstGeom>
            <a:grpFill/>
            <a:ln w="28575"/>
          </p:spPr>
          <p:style>
            <a:lnRef idx="1">
              <a:schemeClr val="accent1"/>
            </a:lnRef>
            <a:fillRef idx="0">
              <a:schemeClr val="accent1"/>
            </a:fillRef>
            <a:effectRef idx="0">
              <a:schemeClr val="accent1"/>
            </a:effectRef>
            <a:fontRef idx="minor">
              <a:schemeClr val="tx1"/>
            </a:fontRef>
          </p:style>
        </p:cxnSp>
        <p:sp>
          <p:nvSpPr>
            <p:cNvPr id="32" name="Organigramme : Alternative 31">
              <a:hlinkClick r:id="rId10" action="ppaction://hlinksldjump"/>
            </p:cNvPr>
            <p:cNvSpPr/>
            <p:nvPr userDrawn="1"/>
          </p:nvSpPr>
          <p:spPr>
            <a:xfrm>
              <a:off x="1848967" y="1381326"/>
              <a:ext cx="1748617" cy="586449"/>
            </a:xfrm>
            <a:prstGeom prst="flowChartAlternateProcess">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Le projet AS</a:t>
              </a:r>
            </a:p>
          </p:txBody>
        </p:sp>
      </p:grpSp>
      <p:grpSp>
        <p:nvGrpSpPr>
          <p:cNvPr id="33" name="Groupe 32"/>
          <p:cNvGrpSpPr/>
          <p:nvPr userDrawn="1"/>
        </p:nvGrpSpPr>
        <p:grpSpPr>
          <a:xfrm>
            <a:off x="8294624" y="2647396"/>
            <a:ext cx="1418872" cy="1687115"/>
            <a:chOff x="1221166" y="1493800"/>
            <a:chExt cx="1188600" cy="1687115"/>
          </a:xfrm>
        </p:grpSpPr>
        <p:cxnSp>
          <p:nvCxnSpPr>
            <p:cNvPr id="34" name="Connecteur droit 33"/>
            <p:cNvCxnSpPr>
              <a:cxnSpLocks/>
            </p:cNvCxnSpPr>
            <p:nvPr userDrawn="1"/>
          </p:nvCxnSpPr>
          <p:spPr>
            <a:xfrm flipH="1">
              <a:off x="1221166" y="2062156"/>
              <a:ext cx="299818" cy="11187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Organigramme : Alternative 34">
              <a:hlinkClick r:id="rId11" action="ppaction://hlinksldjump"/>
            </p:cNvPr>
            <p:cNvSpPr/>
            <p:nvPr userDrawn="1"/>
          </p:nvSpPr>
          <p:spPr>
            <a:xfrm>
              <a:off x="1430429" y="1493800"/>
              <a:ext cx="979337" cy="586449"/>
            </a:xfrm>
            <a:prstGeom prst="flowChartAlternateProcess">
              <a:avLst/>
            </a:prstGeom>
            <a:solidFill>
              <a:schemeClr val="accent6">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En EPS</a:t>
              </a:r>
            </a:p>
          </p:txBody>
        </p:sp>
      </p:grpSp>
      <p:grpSp>
        <p:nvGrpSpPr>
          <p:cNvPr id="36" name="Groupe 35"/>
          <p:cNvGrpSpPr/>
          <p:nvPr userDrawn="1"/>
        </p:nvGrpSpPr>
        <p:grpSpPr>
          <a:xfrm>
            <a:off x="9713496" y="2444588"/>
            <a:ext cx="2432862" cy="994132"/>
            <a:chOff x="1712621" y="1113751"/>
            <a:chExt cx="2038026" cy="994132"/>
          </a:xfrm>
        </p:grpSpPr>
        <p:cxnSp>
          <p:nvCxnSpPr>
            <p:cNvPr id="37" name="Connecteur droit 36"/>
            <p:cNvCxnSpPr>
              <a:cxnSpLocks/>
              <a:stCxn id="38" idx="1"/>
              <a:endCxn id="35" idx="3"/>
            </p:cNvCxnSpPr>
            <p:nvPr userDrawn="1"/>
          </p:nvCxnSpPr>
          <p:spPr>
            <a:xfrm flipH="1" flipV="1">
              <a:off x="1712621" y="1609784"/>
              <a:ext cx="342101" cy="103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8" name="Organigramme : Alternative 37"/>
            <p:cNvSpPr/>
            <p:nvPr userDrawn="1"/>
          </p:nvSpPr>
          <p:spPr>
            <a:xfrm>
              <a:off x="2054722" y="1113751"/>
              <a:ext cx="1695925" cy="994132"/>
            </a:xfrm>
            <a:prstGeom prst="flowChartAlternateProcess">
              <a:avLst/>
            </a:prstGeom>
            <a:solidFill>
              <a:schemeClr val="accent6">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r>
                <a:rPr lang="fr-FR" sz="1000" dirty="0">
                  <a:solidFill>
                    <a:schemeClr val="accent1">
                      <a:lumMod val="75000"/>
                    </a:schemeClr>
                  </a:solidFill>
                </a:rPr>
                <a:t>Caractéristiques de nos élèves ;</a:t>
              </a:r>
              <a:br>
                <a:rPr lang="fr-FR" sz="1000" dirty="0">
                  <a:solidFill>
                    <a:schemeClr val="accent1">
                      <a:lumMod val="75000"/>
                    </a:schemeClr>
                  </a:solidFill>
                </a:rPr>
              </a:br>
              <a:r>
                <a:rPr lang="fr-FR" sz="1000" dirty="0">
                  <a:solidFill>
                    <a:schemeClr val="accent1">
                      <a:lumMod val="75000"/>
                    </a:schemeClr>
                  </a:solidFill>
                </a:rPr>
                <a:t>Planification des CMS</a:t>
              </a:r>
              <a:br>
                <a:rPr lang="fr-FR" sz="1000" dirty="0">
                  <a:solidFill>
                    <a:schemeClr val="accent1">
                      <a:lumMod val="75000"/>
                    </a:schemeClr>
                  </a:solidFill>
                </a:rPr>
              </a:br>
              <a:r>
                <a:rPr lang="fr-FR" sz="1000" dirty="0">
                  <a:solidFill>
                    <a:schemeClr val="accent1">
                      <a:lumMod val="75000"/>
                    </a:schemeClr>
                  </a:solidFill>
                </a:rPr>
                <a:t>et des Parcours éducatifs ; </a:t>
              </a:r>
            </a:p>
            <a:p>
              <a:pPr lvl="0" algn="l"/>
              <a:r>
                <a:rPr lang="fr-FR" sz="1000" dirty="0">
                  <a:solidFill>
                    <a:schemeClr val="accent1">
                      <a:lumMod val="75000"/>
                    </a:schemeClr>
                  </a:solidFill>
                </a:rPr>
                <a:t>Planification des compétences attendues au regard de la programmation</a:t>
              </a:r>
              <a:endParaRPr lang="fr-FR" sz="1000" dirty="0"/>
            </a:p>
          </p:txBody>
        </p:sp>
      </p:grpSp>
      <p:cxnSp>
        <p:nvCxnSpPr>
          <p:cNvPr id="63" name="Connecteur droit 62"/>
          <p:cNvCxnSpPr>
            <a:cxnSpLocks/>
          </p:cNvCxnSpPr>
          <p:nvPr userDrawn="1"/>
        </p:nvCxnSpPr>
        <p:spPr>
          <a:xfrm flipH="1">
            <a:off x="6251095" y="2188998"/>
            <a:ext cx="383169" cy="50668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Connecteur droit 64"/>
          <p:cNvCxnSpPr>
            <a:cxnSpLocks/>
          </p:cNvCxnSpPr>
          <p:nvPr userDrawn="1"/>
        </p:nvCxnSpPr>
        <p:spPr>
          <a:xfrm>
            <a:off x="6260123" y="3894462"/>
            <a:ext cx="236860" cy="4774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7" name="Connecteur droit 66"/>
          <p:cNvCxnSpPr>
            <a:cxnSpLocks/>
          </p:cNvCxnSpPr>
          <p:nvPr userDrawn="1"/>
        </p:nvCxnSpPr>
        <p:spPr>
          <a:xfrm flipH="1">
            <a:off x="4709347" y="3912093"/>
            <a:ext cx="331754" cy="59310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Connecteur droit 67"/>
          <p:cNvCxnSpPr>
            <a:cxnSpLocks/>
          </p:cNvCxnSpPr>
          <p:nvPr userDrawn="1"/>
        </p:nvCxnSpPr>
        <p:spPr>
          <a:xfrm>
            <a:off x="4866527" y="2163664"/>
            <a:ext cx="155118" cy="51256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grpSp>
        <p:nvGrpSpPr>
          <p:cNvPr id="46" name="Groupe 45"/>
          <p:cNvGrpSpPr/>
          <p:nvPr userDrawn="1"/>
        </p:nvGrpSpPr>
        <p:grpSpPr>
          <a:xfrm>
            <a:off x="8317181" y="4371898"/>
            <a:ext cx="3311411" cy="1319176"/>
            <a:chOff x="635217" y="-224802"/>
            <a:chExt cx="2773996" cy="1319176"/>
          </a:xfrm>
        </p:grpSpPr>
        <p:cxnSp>
          <p:nvCxnSpPr>
            <p:cNvPr id="47" name="Connecteur droit 46"/>
            <p:cNvCxnSpPr>
              <a:cxnSpLocks/>
              <a:stCxn id="48" idx="1"/>
            </p:cNvCxnSpPr>
            <p:nvPr userDrawn="1"/>
          </p:nvCxnSpPr>
          <p:spPr>
            <a:xfrm flipH="1" flipV="1">
              <a:off x="635217" y="-224802"/>
              <a:ext cx="519991" cy="10492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8" name="Organigramme : Alternative 47">
              <a:hlinkClick r:id="rId12" action="ppaction://hlinksldjump"/>
            </p:cNvPr>
            <p:cNvSpPr/>
            <p:nvPr userDrawn="1"/>
          </p:nvSpPr>
          <p:spPr>
            <a:xfrm>
              <a:off x="1155208" y="554422"/>
              <a:ext cx="2254005" cy="539952"/>
            </a:xfrm>
            <a:prstGeom prst="flowChartAlternateProcess">
              <a:avLst/>
            </a:prstGeom>
            <a:solidFill>
              <a:srgbClr val="F7A209"/>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Enseignement facultatif</a:t>
              </a:r>
              <a:br>
                <a:rPr lang="fr-FR" sz="1400" dirty="0">
                  <a:solidFill>
                    <a:schemeClr val="accent5">
                      <a:lumMod val="75000"/>
                    </a:schemeClr>
                  </a:solidFill>
                </a:rPr>
              </a:br>
              <a:r>
                <a:rPr lang="fr-FR" sz="1400" dirty="0">
                  <a:solidFill>
                    <a:schemeClr val="accent5">
                      <a:lumMod val="75000"/>
                    </a:schemeClr>
                  </a:solidFill>
                </a:rPr>
                <a:t>(option CCF)</a:t>
              </a:r>
            </a:p>
          </p:txBody>
        </p:sp>
      </p:grpSp>
      <p:grpSp>
        <p:nvGrpSpPr>
          <p:cNvPr id="49" name="Groupe 48"/>
          <p:cNvGrpSpPr/>
          <p:nvPr userDrawn="1"/>
        </p:nvGrpSpPr>
        <p:grpSpPr>
          <a:xfrm>
            <a:off x="8315318" y="4378584"/>
            <a:ext cx="2833987" cy="2123685"/>
            <a:chOff x="1035159" y="-1029311"/>
            <a:chExt cx="2374054" cy="2123685"/>
          </a:xfrm>
        </p:grpSpPr>
        <p:cxnSp>
          <p:nvCxnSpPr>
            <p:cNvPr id="50" name="Connecteur droit 49"/>
            <p:cNvCxnSpPr>
              <a:cxnSpLocks/>
              <a:stCxn id="51" idx="1"/>
            </p:cNvCxnSpPr>
            <p:nvPr userDrawn="1"/>
          </p:nvCxnSpPr>
          <p:spPr>
            <a:xfrm flipH="1" flipV="1">
              <a:off x="1035159" y="-1029311"/>
              <a:ext cx="120049" cy="185370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1" name="Organigramme : Alternative 50">
              <a:hlinkClick r:id="rId13" action="ppaction://hlinksldjump"/>
            </p:cNvPr>
            <p:cNvSpPr/>
            <p:nvPr userDrawn="1"/>
          </p:nvSpPr>
          <p:spPr>
            <a:xfrm>
              <a:off x="1155208" y="554422"/>
              <a:ext cx="2254005" cy="539952"/>
            </a:xfrm>
            <a:prstGeom prst="flowChartAlternateProcess">
              <a:avLst/>
            </a:prstGeom>
            <a:solidFill>
              <a:srgbClr val="E6923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Enseignements d’exploration</a:t>
              </a:r>
              <a:br>
                <a:rPr lang="fr-FR" sz="1400" dirty="0">
                  <a:solidFill>
                    <a:schemeClr val="accent5">
                      <a:lumMod val="75000"/>
                    </a:schemeClr>
                  </a:solidFill>
                </a:rPr>
              </a:br>
              <a:r>
                <a:rPr lang="fr-FR" sz="1400" dirty="0">
                  <a:solidFill>
                    <a:schemeClr val="accent5">
                      <a:lumMod val="75000"/>
                    </a:schemeClr>
                  </a:solidFill>
                </a:rPr>
                <a:t>et de complément</a:t>
              </a:r>
            </a:p>
          </p:txBody>
        </p:sp>
      </p:grpSp>
    </p:spTree>
    <p:extLst>
      <p:ext uri="{BB962C8B-B14F-4D97-AF65-F5344CB8AC3E}">
        <p14:creationId xmlns:p14="http://schemas.microsoft.com/office/powerpoint/2010/main" val="1803911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enu Presentation">
    <p:bg>
      <p:bgPr>
        <a:solidFill>
          <a:schemeClr val="bg1">
            <a:lumMod val="95000"/>
          </a:schemeClr>
        </a:solidFill>
        <a:effectLst/>
      </p:bgPr>
    </p:bg>
    <p:spTree>
      <p:nvGrpSpPr>
        <p:cNvPr id="1" name=""/>
        <p:cNvGrpSpPr/>
        <p:nvPr/>
      </p:nvGrpSpPr>
      <p:grpSpPr>
        <a:xfrm>
          <a:off x="0" y="0"/>
          <a:ext cx="0" cy="0"/>
          <a:chOff x="0" y="0"/>
          <a:chExt cx="0" cy="0"/>
        </a:xfrm>
      </p:grpSpPr>
      <p:sp>
        <p:nvSpPr>
          <p:cNvPr id="50" name="ZoneTexte 49"/>
          <p:cNvSpPr txBox="1"/>
          <p:nvPr userDrawn="1"/>
        </p:nvSpPr>
        <p:spPr>
          <a:xfrm>
            <a:off x="5403067" y="684352"/>
            <a:ext cx="6670250" cy="6032421"/>
          </a:xfrm>
          <a:prstGeom prst="rect">
            <a:avLst/>
          </a:prstGeom>
          <a:solidFill>
            <a:schemeClr val="bg1"/>
          </a:solidFill>
        </p:spPr>
        <p:txBody>
          <a:bodyPr wrap="square" rtlCol="0">
            <a:spAutoFit/>
          </a:bodyPr>
          <a:lstStyle/>
          <a:p>
            <a:pPr marL="0" lvl="0" indent="0" algn="ctr">
              <a:buFont typeface="Wingdings" panose="05000000000000000000" pitchFamily="2" charset="2"/>
              <a:buNone/>
            </a:pPr>
            <a:r>
              <a:rPr lang="fr-FR" sz="1400" b="1" dirty="0"/>
              <a:t>Naviguer dans le document en mode DIAPORAMA :</a:t>
            </a:r>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p:txBody>
      </p:sp>
      <p:sp>
        <p:nvSpPr>
          <p:cNvPr id="39" name="ZoneTexte 38">
            <a:hlinkClick r:id="rId2" action="ppaction://hlinksldjump"/>
            <a:extLst>
              <a:ext uri="{FF2B5EF4-FFF2-40B4-BE49-F238E27FC236}">
                <a16:creationId xmlns:a16="http://schemas.microsoft.com/office/drawing/2014/main" id="{8A9FD755-2483-4FF7-B787-0C4D2308D23E}"/>
              </a:ext>
            </a:extLst>
          </p:cNvPr>
          <p:cNvSpPr txBox="1"/>
          <p:nvPr userDrawn="1"/>
        </p:nvSpPr>
        <p:spPr>
          <a:xfrm>
            <a:off x="10499899" y="126064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2</a:t>
            </a:r>
          </a:p>
        </p:txBody>
      </p:sp>
      <p:pic>
        <p:nvPicPr>
          <p:cNvPr id="8" name="Image 7"/>
          <p:cNvPicPr>
            <a:picLocks noChangeAspect="1"/>
          </p:cNvPicPr>
          <p:nvPr userDrawn="1"/>
        </p:nvPicPr>
        <p:blipFill>
          <a:blip r:embed="rId3"/>
          <a:stretch>
            <a:fillRect/>
          </a:stretch>
        </p:blipFill>
        <p:spPr>
          <a:xfrm>
            <a:off x="10364084" y="4551238"/>
            <a:ext cx="1100700" cy="1727065"/>
          </a:xfrm>
          <a:prstGeom prst="rect">
            <a:avLst/>
          </a:prstGeom>
        </p:spPr>
      </p:pic>
      <p:pic>
        <p:nvPicPr>
          <p:cNvPr id="6" name="Image 5"/>
          <p:cNvPicPr>
            <a:picLocks noChangeAspect="1"/>
          </p:cNvPicPr>
          <p:nvPr userDrawn="1"/>
        </p:nvPicPr>
        <p:blipFill>
          <a:blip r:embed="rId4"/>
          <a:stretch>
            <a:fillRect/>
          </a:stretch>
        </p:blipFill>
        <p:spPr>
          <a:xfrm>
            <a:off x="5475899" y="973788"/>
            <a:ext cx="1695450" cy="5124450"/>
          </a:xfrm>
          <a:prstGeom prst="rect">
            <a:avLst/>
          </a:prstGeom>
        </p:spPr>
      </p:pic>
      <p:sp>
        <p:nvSpPr>
          <p:cNvPr id="48" name="ZoneTexte 47"/>
          <p:cNvSpPr txBox="1"/>
          <p:nvPr userDrawn="1"/>
        </p:nvSpPr>
        <p:spPr>
          <a:xfrm>
            <a:off x="1950851" y="686146"/>
            <a:ext cx="3382134" cy="3077766"/>
          </a:xfrm>
          <a:prstGeom prst="rect">
            <a:avLst/>
          </a:prstGeom>
          <a:solidFill>
            <a:schemeClr val="bg1"/>
          </a:solidFill>
        </p:spPr>
        <p:txBody>
          <a:bodyPr wrap="square" rtlCol="0">
            <a:spAutoFit/>
          </a:bodyPr>
          <a:lstStyle/>
          <a:p>
            <a:pPr marL="0" lvl="0" indent="0" algn="ctr">
              <a:buFont typeface="Wingdings" panose="05000000000000000000" pitchFamily="2" charset="2"/>
              <a:buNone/>
            </a:pPr>
            <a:r>
              <a:rPr lang="fr-FR" sz="1400" b="1" dirty="0"/>
              <a:t>Passer en mode DIAPORAMA :</a:t>
            </a:r>
          </a:p>
          <a:p>
            <a:pPr marL="0" lvl="0" indent="0">
              <a:buFont typeface="Wingdings" panose="05000000000000000000" pitchFamily="2" charset="2"/>
              <a:buNone/>
            </a:pPr>
            <a:endParaRPr lang="fr-FR" sz="1200" dirty="0"/>
          </a:p>
          <a:p>
            <a:pPr marL="285750" lvl="0" indent="-285750">
              <a:buFont typeface="Wingdings" panose="05000000000000000000" pitchFamily="2" charset="2"/>
              <a:buChar char="Ø"/>
            </a:pPr>
            <a:r>
              <a:rPr lang="fr-FR" sz="1200" dirty="0"/>
              <a:t>Permet une navigation interactive ;</a:t>
            </a:r>
          </a:p>
          <a:p>
            <a:pPr marL="285750" indent="-285750">
              <a:buFont typeface="Wingdings" panose="05000000000000000000" pitchFamily="2" charset="2"/>
              <a:buChar char="Ø"/>
            </a:pPr>
            <a:r>
              <a:rPr lang="fr-FR" sz="1200" dirty="0"/>
              <a:t>Le passage du mode « normal » qui s’affiche par défaut au démarrage du document au mode « diaporama » est obtenu :</a:t>
            </a:r>
          </a:p>
          <a:p>
            <a:pPr marL="742950" lvl="1" indent="-285750">
              <a:buFont typeface="Wingdings" panose="05000000000000000000" pitchFamily="2" charset="2"/>
              <a:buChar char="§"/>
            </a:pPr>
            <a:r>
              <a:rPr lang="fr-FR" sz="1200" dirty="0"/>
              <a:t>En appuyant sur la touche F5 (première diapo) ou Maj et F5 (diaporama à partir de la diapo affichée à l’écran) du clavier ;</a:t>
            </a:r>
          </a:p>
          <a:p>
            <a:pPr marL="742950" lvl="1" indent="-285750">
              <a:buFont typeface="Wingdings" panose="05000000000000000000" pitchFamily="2" charset="2"/>
              <a:buChar char="§"/>
            </a:pPr>
            <a:r>
              <a:rPr lang="fr-FR" sz="1200" dirty="0"/>
              <a:t>D’un clic de souris sur la petite icône représentant un écran en bas à droite de la fenêtre :</a:t>
            </a:r>
          </a:p>
          <a:p>
            <a:pPr marL="457200" lvl="1" indent="0">
              <a:buFont typeface="Wingdings" panose="05000000000000000000" pitchFamily="2" charset="2"/>
              <a:buNone/>
            </a:pPr>
            <a:endParaRPr lang="fr-FR" sz="1200" dirty="0"/>
          </a:p>
          <a:p>
            <a:pPr marL="457200" lvl="1" indent="0">
              <a:buFont typeface="Wingdings" panose="05000000000000000000" pitchFamily="2" charset="2"/>
              <a:buNone/>
            </a:pPr>
            <a:endParaRPr lang="fr-FR" sz="1200" dirty="0"/>
          </a:p>
          <a:p>
            <a:pPr marL="285750" indent="-285750">
              <a:buFont typeface="Wingdings" panose="05000000000000000000" pitchFamily="2" charset="2"/>
              <a:buChar char="Ø"/>
            </a:pPr>
            <a:endParaRPr lang="fr-FR" sz="1200" dirty="0"/>
          </a:p>
        </p:txBody>
      </p:sp>
      <p:sp>
        <p:nvSpPr>
          <p:cNvPr id="3" name="Espace réservé de la date 2"/>
          <p:cNvSpPr>
            <a:spLocks noGrp="1"/>
          </p:cNvSpPr>
          <p:nvPr>
            <p:ph type="dt" sz="half" idx="10"/>
          </p:nvPr>
        </p:nvSpPr>
        <p:spPr>
          <a:xfrm>
            <a:off x="126452" y="6273265"/>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54671"/>
            <a:ext cx="1575888" cy="306909"/>
          </a:xfrm>
        </p:spPr>
        <p:txBody>
          <a:bodyPr/>
          <a:lstStyle>
            <a:lvl1pPr>
              <a:defRPr sz="1050"/>
            </a:lvl1pPr>
          </a:lstStyle>
          <a:p>
            <a:r>
              <a:rPr lang="fr-FR" dirty="0"/>
              <a:t>Inspection pédagogique régionale</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80769" y="133478"/>
            <a:ext cx="7562636" cy="584775"/>
          </a:xfrm>
          <a:prstGeom prst="rect">
            <a:avLst/>
          </a:prstGeom>
          <a:noFill/>
        </p:spPr>
        <p:txBody>
          <a:bodyPr wrap="square" rtlCol="0">
            <a:spAutoFit/>
          </a:bodyPr>
          <a:lstStyle/>
          <a:p>
            <a:r>
              <a:rPr lang="fr-FR" sz="3200" b="0" i="0" dirty="0">
                <a:latin typeface="+mj-lt"/>
              </a:rPr>
              <a:t>Présentation et utilisation du document</a:t>
            </a:r>
          </a:p>
        </p:txBody>
      </p:sp>
      <p:sp>
        <p:nvSpPr>
          <p:cNvPr id="27" name="ZoneTexte 26"/>
          <p:cNvSpPr txBox="1"/>
          <p:nvPr userDrawn="1"/>
        </p:nvSpPr>
        <p:spPr>
          <a:xfrm>
            <a:off x="1957230" y="3757606"/>
            <a:ext cx="3382134" cy="2923877"/>
          </a:xfrm>
          <a:prstGeom prst="rect">
            <a:avLst/>
          </a:prstGeom>
          <a:solidFill>
            <a:schemeClr val="bg1"/>
          </a:solidFill>
        </p:spPr>
        <p:txBody>
          <a:bodyPr wrap="square" rtlCol="0">
            <a:spAutoFit/>
          </a:bodyPr>
          <a:lstStyle/>
          <a:p>
            <a:pPr marL="0" lvl="0" indent="0" algn="ctr">
              <a:buFont typeface="Wingdings" panose="05000000000000000000" pitchFamily="2" charset="2"/>
              <a:buNone/>
            </a:pPr>
            <a:r>
              <a:rPr lang="fr-FR" sz="1400" b="1" dirty="0"/>
              <a:t>Passer en mode « normal » pour compléter le document :</a:t>
            </a:r>
          </a:p>
          <a:p>
            <a:pPr marL="0" indent="0">
              <a:buFont typeface="Wingdings" panose="05000000000000000000" pitchFamily="2" charset="2"/>
              <a:buNone/>
            </a:pPr>
            <a:endParaRPr lang="fr-FR" sz="1200" dirty="0"/>
          </a:p>
          <a:p>
            <a:pPr marL="285750" indent="-285750">
              <a:buFont typeface="Wingdings" panose="05000000000000000000" pitchFamily="2" charset="2"/>
              <a:buChar char="Ø"/>
            </a:pPr>
            <a:r>
              <a:rPr lang="fr-FR" sz="1200" dirty="0"/>
              <a:t>Pour passer du mode diaporama au mode d’affichage normal en « écriture » il est recommandé d’utiliser le bouton :</a:t>
            </a:r>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171450" indent="-171450">
              <a:buFont typeface="Wingdings" panose="05000000000000000000" pitchFamily="2" charset="2"/>
              <a:buChar char="Ø"/>
            </a:pPr>
            <a:r>
              <a:rPr lang="fr-FR" sz="1200" dirty="0"/>
              <a:t>Un clic sur celui-ci et le diaporama s’arrête pour venir en mode d’affichage normal  sur la diapo à l’écran pour pouvoir remplir le document.</a:t>
            </a:r>
          </a:p>
          <a:p>
            <a:pPr marL="171450" indent="-171450">
              <a:buFont typeface="Wingdings" panose="05000000000000000000" pitchFamily="2" charset="2"/>
              <a:buChar char="Ø"/>
            </a:pPr>
            <a:r>
              <a:rPr lang="fr-FR" sz="1200" dirty="0"/>
              <a:t>Attention, la touche « Echap » ou « Esc » permet d’obtenir le même résultat mais la page à l’écran peut revenir à la première diapo.</a:t>
            </a:r>
          </a:p>
        </p:txBody>
      </p:sp>
      <p:grpSp>
        <p:nvGrpSpPr>
          <p:cNvPr id="5" name="Groupe 4"/>
          <p:cNvGrpSpPr/>
          <p:nvPr userDrawn="1"/>
        </p:nvGrpSpPr>
        <p:grpSpPr>
          <a:xfrm>
            <a:off x="2119340" y="2948248"/>
            <a:ext cx="3048000" cy="680031"/>
            <a:chOff x="2216444" y="3134364"/>
            <a:chExt cx="3048000" cy="680031"/>
          </a:xfrm>
        </p:grpSpPr>
        <p:pic>
          <p:nvPicPr>
            <p:cNvPr id="28" name="Image 27"/>
            <p:cNvPicPr>
              <a:picLocks noChangeAspect="1"/>
            </p:cNvPicPr>
            <p:nvPr userDrawn="1"/>
          </p:nvPicPr>
          <p:blipFill>
            <a:blip r:embed="rId5"/>
            <a:stretch>
              <a:fillRect/>
            </a:stretch>
          </p:blipFill>
          <p:spPr>
            <a:xfrm>
              <a:off x="2216444" y="3540667"/>
              <a:ext cx="3048000" cy="238125"/>
            </a:xfrm>
            <a:prstGeom prst="rect">
              <a:avLst/>
            </a:prstGeom>
          </p:spPr>
        </p:pic>
        <p:cxnSp>
          <p:nvCxnSpPr>
            <p:cNvPr id="29" name="Connecteur droit avec flèche 28"/>
            <p:cNvCxnSpPr>
              <a:cxnSpLocks/>
            </p:cNvCxnSpPr>
            <p:nvPr userDrawn="1"/>
          </p:nvCxnSpPr>
          <p:spPr>
            <a:xfrm flipH="1">
              <a:off x="3589269" y="3134364"/>
              <a:ext cx="584904" cy="39497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1" name="Ellipse 30"/>
            <p:cNvSpPr/>
            <p:nvPr userDrawn="1"/>
          </p:nvSpPr>
          <p:spPr>
            <a:xfrm>
              <a:off x="3279936" y="3505063"/>
              <a:ext cx="309332" cy="30933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9" name="Bouton d’action : vide 48">
            <a:hlinkClick r:id="" action="ppaction://hlinkshowjump?jump=endshow" highlightClick="1"/>
          </p:cNvPr>
          <p:cNvSpPr/>
          <p:nvPr userDrawn="1"/>
        </p:nvSpPr>
        <p:spPr>
          <a:xfrm>
            <a:off x="2882887" y="5057097"/>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grpSp>
        <p:nvGrpSpPr>
          <p:cNvPr id="15" name="Groupe 14"/>
          <p:cNvGrpSpPr/>
          <p:nvPr userDrawn="1"/>
        </p:nvGrpSpPr>
        <p:grpSpPr>
          <a:xfrm>
            <a:off x="6497905" y="1199056"/>
            <a:ext cx="5254356" cy="5476026"/>
            <a:chOff x="6497905" y="1199056"/>
            <a:chExt cx="5254356" cy="5476026"/>
          </a:xfrm>
        </p:grpSpPr>
        <p:sp>
          <p:nvSpPr>
            <p:cNvPr id="35" name="ZoneTexte 34"/>
            <p:cNvSpPr txBox="1"/>
            <p:nvPr userDrawn="1"/>
          </p:nvSpPr>
          <p:spPr>
            <a:xfrm>
              <a:off x="7732732" y="3207715"/>
              <a:ext cx="1614793" cy="1200329"/>
            </a:xfrm>
            <a:prstGeom prst="rect">
              <a:avLst/>
            </a:prstGeom>
            <a:solidFill>
              <a:schemeClr val="bg1"/>
            </a:solidFill>
          </p:spPr>
          <p:txBody>
            <a:bodyPr wrap="square" rtlCol="0">
              <a:spAutoFit/>
            </a:bodyPr>
            <a:lstStyle/>
            <a:p>
              <a:r>
                <a:rPr lang="fr-FR" sz="1200" dirty="0"/>
                <a:t>Les principales rubriques du diaporama, le bouton en rouge correspond à la rubrique de la diapo affichée</a:t>
              </a:r>
            </a:p>
          </p:txBody>
        </p:sp>
        <p:sp>
          <p:nvSpPr>
            <p:cNvPr id="36" name="ZoneTexte 35"/>
            <p:cNvSpPr txBox="1"/>
            <p:nvPr userDrawn="1"/>
          </p:nvSpPr>
          <p:spPr>
            <a:xfrm>
              <a:off x="7916287" y="1199056"/>
              <a:ext cx="1614793" cy="646331"/>
            </a:xfrm>
            <a:prstGeom prst="rect">
              <a:avLst/>
            </a:prstGeom>
            <a:solidFill>
              <a:schemeClr val="bg1"/>
            </a:solidFill>
          </p:spPr>
          <p:txBody>
            <a:bodyPr wrap="square" rtlCol="0">
              <a:spAutoFit/>
            </a:bodyPr>
            <a:lstStyle/>
            <a:p>
              <a:r>
                <a:rPr lang="fr-FR" sz="1200" dirty="0"/>
                <a:t>Cette icône permet de revenir au début à tout moment</a:t>
              </a:r>
            </a:p>
          </p:txBody>
        </p:sp>
        <p:sp>
          <p:nvSpPr>
            <p:cNvPr id="45" name="ZoneTexte 44"/>
            <p:cNvSpPr txBox="1"/>
            <p:nvPr userDrawn="1"/>
          </p:nvSpPr>
          <p:spPr>
            <a:xfrm>
              <a:off x="8457204" y="5844085"/>
              <a:ext cx="1614793" cy="830997"/>
            </a:xfrm>
            <a:prstGeom prst="rect">
              <a:avLst/>
            </a:prstGeom>
            <a:solidFill>
              <a:schemeClr val="bg1"/>
            </a:solidFill>
          </p:spPr>
          <p:txBody>
            <a:bodyPr wrap="square" rtlCol="0">
              <a:spAutoFit/>
            </a:bodyPr>
            <a:lstStyle/>
            <a:p>
              <a:r>
                <a:rPr lang="fr-FR" sz="1200" dirty="0"/>
                <a:t>Certaines rubriques sont constituées de sous-rubriques avec un menu particulier</a:t>
              </a:r>
            </a:p>
          </p:txBody>
        </p:sp>
        <p:sp>
          <p:nvSpPr>
            <p:cNvPr id="38" name="ZoneTexte 37"/>
            <p:cNvSpPr txBox="1"/>
            <p:nvPr userDrawn="1"/>
          </p:nvSpPr>
          <p:spPr>
            <a:xfrm>
              <a:off x="10137468" y="1795536"/>
              <a:ext cx="1614793" cy="1938992"/>
            </a:xfrm>
            <a:prstGeom prst="rect">
              <a:avLst/>
            </a:prstGeom>
            <a:solidFill>
              <a:schemeClr val="bg1"/>
            </a:solidFill>
          </p:spPr>
          <p:txBody>
            <a:bodyPr wrap="square" rtlCol="0">
              <a:spAutoFit/>
            </a:bodyPr>
            <a:lstStyle/>
            <a:p>
              <a:r>
                <a:rPr lang="fr-FR" sz="1200" dirty="0"/>
                <a:t>Sur certaines diapos se trouve un (ou plusieurs) bouton de couleur verte. Il s’agit d’un lien permettant d’afficher la suite d’une diapo lorsqu’une seule ne suffit pas pour certaines sous-rubriques.</a:t>
              </a:r>
            </a:p>
          </p:txBody>
        </p:sp>
        <p:cxnSp>
          <p:nvCxnSpPr>
            <p:cNvPr id="37" name="Connecteur droit avec flèche 36"/>
            <p:cNvCxnSpPr>
              <a:cxnSpLocks/>
            </p:cNvCxnSpPr>
            <p:nvPr userDrawn="1"/>
          </p:nvCxnSpPr>
          <p:spPr>
            <a:xfrm flipH="1" flipV="1">
              <a:off x="6497905" y="1230141"/>
              <a:ext cx="1418382" cy="17917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4" name="Accolade fermante 33"/>
            <p:cNvSpPr/>
            <p:nvPr userDrawn="1"/>
          </p:nvSpPr>
          <p:spPr>
            <a:xfrm>
              <a:off x="6927135" y="1517521"/>
              <a:ext cx="697466" cy="4580718"/>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46" name="Connecteur droit avec flèche 45"/>
            <p:cNvCxnSpPr>
              <a:cxnSpLocks/>
            </p:cNvCxnSpPr>
            <p:nvPr userDrawn="1"/>
          </p:nvCxnSpPr>
          <p:spPr>
            <a:xfrm flipV="1">
              <a:off x="9858075" y="5605485"/>
              <a:ext cx="543636" cy="41319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a:cxnSpLocks/>
            </p:cNvCxnSpPr>
            <p:nvPr userDrawn="1"/>
          </p:nvCxnSpPr>
          <p:spPr>
            <a:xfrm flipV="1">
              <a:off x="10802198" y="1486057"/>
              <a:ext cx="1" cy="34917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51" name="ZoneTexte 50">
            <a:hlinkClick r:id="rId6"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52" name="ZoneTexte 51">
            <a:hlinkClick r:id="rId7"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61" name="ZoneTexte 60">
            <a:hlinkClick r:id="rId2"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62" name="ZoneTexte 61">
            <a:hlinkClick r:id="rId8" action="ppaction://hlinksldjump" tooltip="Le projet d'AS"/>
          </p:cNvPr>
          <p:cNvSpPr txBox="1"/>
          <p:nvPr userDrawn="1"/>
        </p:nvSpPr>
        <p:spPr>
          <a:xfrm>
            <a:off x="71760"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63" name="ZoneTexte 62">
            <a:hlinkClick r:id="rId9"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65" name="ZoneTexte 64">
            <a:hlinkClick r:id="rId10"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66" name="Bouton d’action : accueil 65">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ZoneTexte 66">
            <a:hlinkClick r:id="rId11"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70" name="ZoneTexte 69">
            <a:hlinkClick r:id="rId12" action="ppaction://hlinksldjump" tooltip="Les enseignements facultatifs"/>
          </p:cNvPr>
          <p:cNvSpPr txBox="1"/>
          <p:nvPr userDrawn="1"/>
        </p:nvSpPr>
        <p:spPr>
          <a:xfrm>
            <a:off x="79154"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71" name="ZoneTexte 70">
            <a:hlinkClick r:id="rId13" action="ppaction://hlinksldjump" tooltip="Les enseignements d'exploration et de complément"/>
          </p:cNvPr>
          <p:cNvSpPr txBox="1"/>
          <p:nvPr userDrawn="1"/>
        </p:nvSpPr>
        <p:spPr>
          <a:xfrm>
            <a:off x="85097"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3783400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nu Sommaire Contexte local">
    <p:bg>
      <p:bgPr>
        <a:solidFill>
          <a:srgbClr val="BCD6EE">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3160"/>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30608"/>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userDrawn="1"/>
        </p:nvSpPr>
        <p:spPr>
          <a:xfrm>
            <a:off x="1917312" y="184029"/>
            <a:ext cx="9640110" cy="584775"/>
          </a:xfrm>
          <a:prstGeom prst="rect">
            <a:avLst/>
          </a:prstGeom>
          <a:noFill/>
        </p:spPr>
        <p:txBody>
          <a:bodyPr wrap="square" rtlCol="0">
            <a:spAutoFit/>
          </a:bodyPr>
          <a:lstStyle/>
          <a:p>
            <a:r>
              <a:rPr lang="fr-FR" sz="3200" b="0" i="0" dirty="0">
                <a:latin typeface="+mj-lt"/>
              </a:rPr>
              <a:t>CONCEVOIR : Le contexte local</a:t>
            </a:r>
          </a:p>
        </p:txBody>
      </p:sp>
      <p:sp>
        <p:nvSpPr>
          <p:cNvPr id="26" name="ZoneTexte 25">
            <a:hlinkClick r:id="rId2" action="ppaction://hlinksldjump"/>
          </p:cNvPr>
          <p:cNvSpPr txBox="1"/>
          <p:nvPr userDrawn="1"/>
        </p:nvSpPr>
        <p:spPr>
          <a:xfrm>
            <a:off x="3339811" y="2391102"/>
            <a:ext cx="7992911"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2800" b="0" i="0" dirty="0">
                <a:latin typeface="+mj-lt"/>
              </a:rPr>
              <a:t>Choix et cohérence des projets</a:t>
            </a:r>
          </a:p>
        </p:txBody>
      </p:sp>
      <p:sp>
        <p:nvSpPr>
          <p:cNvPr id="2" name="ZoneTexte 1"/>
          <p:cNvSpPr txBox="1"/>
          <p:nvPr userDrawn="1"/>
        </p:nvSpPr>
        <p:spPr>
          <a:xfrm>
            <a:off x="5171250" y="2182673"/>
            <a:ext cx="4330032" cy="261610"/>
          </a:xfrm>
          <a:prstGeom prst="rect">
            <a:avLst/>
          </a:prstGeom>
          <a:noFill/>
        </p:spPr>
        <p:txBody>
          <a:bodyPr wrap="none" rtlCol="0">
            <a:spAutoFit/>
          </a:bodyPr>
          <a:lstStyle/>
          <a:p>
            <a:r>
              <a:rPr lang="fr-FR" sz="1100" i="1" dirty="0">
                <a:solidFill>
                  <a:srgbClr val="C00000"/>
                </a:solidFill>
              </a:rPr>
              <a:t>Cliquez sur le bouton suivant pour afficher la première page à compléter</a:t>
            </a:r>
          </a:p>
        </p:txBody>
      </p:sp>
      <p:sp>
        <p:nvSpPr>
          <p:cNvPr id="21" name="ZoneTexte 20">
            <a:hlinkClick r:id="rId3" action="ppaction://hlinksldjump" tooltip="Présentation"/>
          </p:cNvPr>
          <p:cNvSpPr txBox="1"/>
          <p:nvPr userDrawn="1"/>
        </p:nvSpPr>
        <p:spPr>
          <a:xfrm>
            <a:off x="791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22" name="ZoneTexte 21">
            <a:hlinkClick r:id="rId4"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27" name="ZoneTexte 26">
            <a:hlinkClick r:id="rId5"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29" name="ZoneTexte 28">
            <a:hlinkClick r:id="rId6" action="ppaction://hlinksldjump" tooltip="Le projet d'AS"/>
          </p:cNvPr>
          <p:cNvSpPr txBox="1"/>
          <p:nvPr userDrawn="1"/>
        </p:nvSpPr>
        <p:spPr>
          <a:xfrm>
            <a:off x="79154"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31" name="ZoneTexte 30">
            <a:hlinkClick r:id="rId7" action="ppaction://hlinksldjump" tooltip="Grille d'auto-analyse des projets"/>
          </p:cNvPr>
          <p:cNvSpPr txBox="1"/>
          <p:nvPr userDrawn="1"/>
        </p:nvSpPr>
        <p:spPr>
          <a:xfrm>
            <a:off x="88821"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37" name="ZoneTexte 36">
            <a:hlinkClick r:id="rId8" action="ppaction://hlinksldjump" tooltip="Annexe(s)"/>
          </p:cNvPr>
          <p:cNvSpPr txBox="1"/>
          <p:nvPr userDrawn="1"/>
        </p:nvSpPr>
        <p:spPr>
          <a:xfrm>
            <a:off x="88820" y="5849027"/>
            <a:ext cx="1575896"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Annexe(s)</a:t>
            </a:r>
          </a:p>
        </p:txBody>
      </p:sp>
      <p:sp>
        <p:nvSpPr>
          <p:cNvPr id="38" name="ZoneTexte 37">
            <a:hlinkClick r:id="rId9" action="ppaction://hlinksldjump" tooltip="Les espaces d'enseignement complémentaires"/>
          </p:cNvPr>
          <p:cNvSpPr txBox="1"/>
          <p:nvPr userDrawn="1"/>
        </p:nvSpPr>
        <p:spPr>
          <a:xfrm>
            <a:off x="85098"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39" name="Bouton d’action : accueil 38">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userDrawn="1"/>
        </p:nvSpPr>
        <p:spPr>
          <a:xfrm>
            <a:off x="79154" y="1997177"/>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Contexte local</a:t>
            </a:r>
          </a:p>
        </p:txBody>
      </p:sp>
      <p:sp>
        <p:nvSpPr>
          <p:cNvPr id="43" name="ZoneTexte 42">
            <a:hlinkClick r:id="rId10" action="ppaction://hlinksldjump" tooltip="Les enseignements facultatifs"/>
          </p:cNvPr>
          <p:cNvSpPr txBox="1"/>
          <p:nvPr userDrawn="1"/>
        </p:nvSpPr>
        <p:spPr>
          <a:xfrm>
            <a:off x="79154"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44" name="ZoneTexte 43">
            <a:hlinkClick r:id="rId11" action="ppaction://hlinksldjump" tooltip="Les enseignements d'exploration et de complément"/>
          </p:cNvPr>
          <p:cNvSpPr txBox="1"/>
          <p:nvPr userDrawn="1"/>
        </p:nvSpPr>
        <p:spPr>
          <a:xfrm>
            <a:off x="85097"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3937630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enu v2 Partie 1 Contexte local">
    <p:bg>
      <p:bgPr>
        <a:solidFill>
          <a:srgbClr val="BCD6EE">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userDrawn="1"/>
        </p:nvSpPr>
        <p:spPr>
          <a:xfrm>
            <a:off x="1917312" y="184029"/>
            <a:ext cx="9640110" cy="584775"/>
          </a:xfrm>
          <a:prstGeom prst="rect">
            <a:avLst/>
          </a:prstGeom>
          <a:noFill/>
        </p:spPr>
        <p:txBody>
          <a:bodyPr wrap="square" rtlCol="0">
            <a:spAutoFit/>
          </a:bodyPr>
          <a:lstStyle/>
          <a:p>
            <a:r>
              <a:rPr lang="fr-FR" sz="3200" b="0" i="0" dirty="0">
                <a:latin typeface="+mj-lt"/>
              </a:rPr>
              <a:t>CONCEVOIR : ressources et contraintes</a:t>
            </a:r>
          </a:p>
        </p:txBody>
      </p:sp>
      <p:sp>
        <p:nvSpPr>
          <p:cNvPr id="25" name="Espace réservé du contenu 5"/>
          <p:cNvSpPr>
            <a:spLocks noGrp="1"/>
          </p:cNvSpPr>
          <p:nvPr>
            <p:ph sz="quarter" idx="13"/>
          </p:nvPr>
        </p:nvSpPr>
        <p:spPr>
          <a:xfrm>
            <a:off x="2092122" y="1109272"/>
            <a:ext cx="9465300"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2" name="Bouton d’action : accueil 21">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userDrawn="1"/>
        </p:nvSpPr>
        <p:spPr>
          <a:xfrm>
            <a:off x="68400" y="1757567"/>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Contexte local</a:t>
            </a:r>
          </a:p>
        </p:txBody>
      </p:sp>
      <p:sp>
        <p:nvSpPr>
          <p:cNvPr id="36" name="ZoneTexte 35">
            <a:hlinkClick r:id="rId2" action="ppaction://hlinksldjump" tooltip="Retour"/>
          </p:cNvPr>
          <p:cNvSpPr txBox="1"/>
          <p:nvPr userDrawn="1"/>
        </p:nvSpPr>
        <p:spPr>
          <a:xfrm>
            <a:off x="68400" y="5296589"/>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6" name="ZoneTexte 15"/>
          <p:cNvSpPr txBox="1"/>
          <p:nvPr userDrawn="1"/>
        </p:nvSpPr>
        <p:spPr>
          <a:xfrm>
            <a:off x="194552" y="2447016"/>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Nos ressources et contraintes</a:t>
            </a:r>
          </a:p>
        </p:txBody>
      </p:sp>
      <p:sp>
        <p:nvSpPr>
          <p:cNvPr id="18" name="ZoneTexte 17">
            <a:hlinkClick r:id="rId3" action="ppaction://hlinksldjump"/>
          </p:cNvPr>
          <p:cNvSpPr txBox="1"/>
          <p:nvPr userDrawn="1"/>
        </p:nvSpPr>
        <p:spPr>
          <a:xfrm>
            <a:off x="194552" y="3277403"/>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Nos choix</a:t>
            </a:r>
          </a:p>
        </p:txBody>
      </p:sp>
    </p:spTree>
    <p:extLst>
      <p:ext uri="{BB962C8B-B14F-4D97-AF65-F5344CB8AC3E}">
        <p14:creationId xmlns:p14="http://schemas.microsoft.com/office/powerpoint/2010/main" val="4249333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nu v2 Partie 2 Contexte local">
    <p:bg>
      <p:bgPr>
        <a:solidFill>
          <a:srgbClr val="BCD6EE">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955800" y="700870"/>
            <a:ext cx="9398539" cy="369332"/>
          </a:xfrm>
          <a:prstGeom prst="rect">
            <a:avLst/>
          </a:prstGeom>
          <a:noFill/>
        </p:spPr>
        <p:txBody>
          <a:bodyPr wrap="square" rtlCol="0">
            <a:spAutoFit/>
          </a:bodyPr>
          <a:lstStyle/>
          <a:p>
            <a:r>
              <a:rPr lang="fr-FR" b="0" i="0" dirty="0">
                <a:latin typeface="+mj-lt"/>
              </a:rPr>
              <a:t>Choix et cohérence des projets</a:t>
            </a:r>
          </a:p>
        </p:txBody>
      </p:sp>
      <p:sp>
        <p:nvSpPr>
          <p:cNvPr id="5" name="ZoneTexte 4"/>
          <p:cNvSpPr txBox="1"/>
          <p:nvPr userDrawn="1"/>
        </p:nvSpPr>
        <p:spPr>
          <a:xfrm>
            <a:off x="1917312" y="184029"/>
            <a:ext cx="9640110" cy="584775"/>
          </a:xfrm>
          <a:prstGeom prst="rect">
            <a:avLst/>
          </a:prstGeom>
          <a:noFill/>
        </p:spPr>
        <p:txBody>
          <a:bodyPr wrap="square" rtlCol="0">
            <a:spAutoFit/>
          </a:bodyPr>
          <a:lstStyle/>
          <a:p>
            <a:r>
              <a:rPr lang="fr-FR" sz="3200" b="0" i="0" dirty="0">
                <a:latin typeface="+mj-lt"/>
              </a:rPr>
              <a:t>CONCEVOIR : Le contexte local (nos choix prioritaires)</a:t>
            </a:r>
          </a:p>
        </p:txBody>
      </p:sp>
      <p:sp>
        <p:nvSpPr>
          <p:cNvPr id="25" name="Espace réservé du contenu 5"/>
          <p:cNvSpPr>
            <a:spLocks noGrp="1"/>
          </p:cNvSpPr>
          <p:nvPr>
            <p:ph sz="quarter" idx="13"/>
          </p:nvPr>
        </p:nvSpPr>
        <p:spPr>
          <a:xfrm>
            <a:off x="2092122" y="1109272"/>
            <a:ext cx="9465300"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2" name="Bouton d’action : accueil 21">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userDrawn="1"/>
        </p:nvSpPr>
        <p:spPr>
          <a:xfrm>
            <a:off x="68400" y="1757567"/>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Contexte local</a:t>
            </a:r>
          </a:p>
        </p:txBody>
      </p:sp>
      <p:sp>
        <p:nvSpPr>
          <p:cNvPr id="36" name="ZoneTexte 35">
            <a:hlinkClick r:id="rId2" action="ppaction://hlinksldjump" tooltip="Retour"/>
          </p:cNvPr>
          <p:cNvSpPr txBox="1"/>
          <p:nvPr userDrawn="1"/>
        </p:nvSpPr>
        <p:spPr>
          <a:xfrm>
            <a:off x="68400" y="5296589"/>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6" name="ZoneTexte 15">
            <a:hlinkClick r:id="rId3" action="ppaction://hlinksldjump"/>
          </p:cNvPr>
          <p:cNvSpPr txBox="1"/>
          <p:nvPr userDrawn="1"/>
        </p:nvSpPr>
        <p:spPr>
          <a:xfrm>
            <a:off x="194552" y="2554738"/>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Nos ressources et contraintes</a:t>
            </a:r>
          </a:p>
        </p:txBody>
      </p:sp>
      <p:sp>
        <p:nvSpPr>
          <p:cNvPr id="18" name="ZoneTexte 17"/>
          <p:cNvSpPr txBox="1"/>
          <p:nvPr userDrawn="1"/>
        </p:nvSpPr>
        <p:spPr>
          <a:xfrm>
            <a:off x="194552" y="3172207"/>
            <a:ext cx="1507787" cy="30777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Nos choix</a:t>
            </a:r>
          </a:p>
        </p:txBody>
      </p:sp>
    </p:spTree>
    <p:extLst>
      <p:ext uri="{BB962C8B-B14F-4D97-AF65-F5344CB8AC3E}">
        <p14:creationId xmlns:p14="http://schemas.microsoft.com/office/powerpoint/2010/main" val="2941445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enu parcours formation">
    <p:bg>
      <p:bgPr>
        <a:solidFill>
          <a:srgbClr val="B4E686">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48206"/>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53478"/>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ZoneTexte 15">
            <a:hlinkClick r:id="rId2" action="ppaction://hlinksldjump"/>
          </p:cNvPr>
          <p:cNvSpPr txBox="1"/>
          <p:nvPr userDrawn="1"/>
        </p:nvSpPr>
        <p:spPr>
          <a:xfrm>
            <a:off x="3339812" y="2417021"/>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2. Planification des CMS</a:t>
            </a:r>
          </a:p>
        </p:txBody>
      </p:sp>
      <p:sp>
        <p:nvSpPr>
          <p:cNvPr id="21" name="ZoneTexte 20"/>
          <p:cNvSpPr txBox="1"/>
          <p:nvPr userDrawn="1"/>
        </p:nvSpPr>
        <p:spPr>
          <a:xfrm>
            <a:off x="1964987" y="272374"/>
            <a:ext cx="9844392" cy="646331"/>
          </a:xfrm>
          <a:prstGeom prst="rect">
            <a:avLst/>
          </a:prstGeom>
          <a:noFill/>
        </p:spPr>
        <p:txBody>
          <a:bodyPr wrap="square" rtlCol="0">
            <a:spAutoFit/>
          </a:bodyPr>
          <a:lstStyle/>
          <a:p>
            <a:r>
              <a:rPr lang="fr-FR" sz="3600" b="0" i="0" dirty="0">
                <a:latin typeface="+mj-lt"/>
              </a:rPr>
              <a:t>TRANSFORMER : Parcours de formation</a:t>
            </a:r>
          </a:p>
        </p:txBody>
      </p:sp>
      <p:cxnSp>
        <p:nvCxnSpPr>
          <p:cNvPr id="24" name="Connecteur droit 2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ZoneTexte 24">
            <a:hlinkClick r:id="rId3" action="ppaction://hlinksldjump"/>
          </p:cNvPr>
          <p:cNvSpPr txBox="1"/>
          <p:nvPr userDrawn="1"/>
        </p:nvSpPr>
        <p:spPr>
          <a:xfrm>
            <a:off x="3339812" y="3825719"/>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4. Contribution aux parcours éducatifs</a:t>
            </a:r>
          </a:p>
        </p:txBody>
      </p:sp>
      <p:sp>
        <p:nvSpPr>
          <p:cNvPr id="31" name="ZoneTexte 30"/>
          <p:cNvSpPr txBox="1"/>
          <p:nvPr userDrawn="1"/>
        </p:nvSpPr>
        <p:spPr>
          <a:xfrm>
            <a:off x="79154" y="2339487"/>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Parcours de formation</a:t>
            </a:r>
          </a:p>
        </p:txBody>
      </p:sp>
      <p:sp>
        <p:nvSpPr>
          <p:cNvPr id="22" name="ZoneTexte 21">
            <a:hlinkClick r:id="rId4" action="ppaction://hlinksldjump"/>
          </p:cNvPr>
          <p:cNvSpPr txBox="1"/>
          <p:nvPr userDrawn="1"/>
        </p:nvSpPr>
        <p:spPr>
          <a:xfrm>
            <a:off x="3339812" y="3121370"/>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3. Planification des APSA/CP</a:t>
            </a:r>
          </a:p>
        </p:txBody>
      </p:sp>
      <p:sp>
        <p:nvSpPr>
          <p:cNvPr id="23" name="ZoneTexte 22">
            <a:hlinkClick r:id="rId5" action="ppaction://hlinksldjump" tooltip="Présentation"/>
          </p:cNvPr>
          <p:cNvSpPr txBox="1"/>
          <p:nvPr userDrawn="1"/>
        </p:nvSpPr>
        <p:spPr>
          <a:xfrm>
            <a:off x="791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28" name="ZoneTexte 27">
            <a:hlinkClick r:id="rId6"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29" name="ZoneTexte 28">
            <a:hlinkClick r:id="rId7" action="ppaction://hlinksldjump" tooltip="Le projet d'AS"/>
          </p:cNvPr>
          <p:cNvSpPr txBox="1"/>
          <p:nvPr userDrawn="1"/>
        </p:nvSpPr>
        <p:spPr>
          <a:xfrm>
            <a:off x="79154"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30" name="ZoneTexte 29">
            <a:hlinkClick r:id="rId8" action="ppaction://hlinksldjump" tooltip="Grille d'auto-analyse des projets"/>
          </p:cNvPr>
          <p:cNvSpPr txBox="1"/>
          <p:nvPr userDrawn="1"/>
        </p:nvSpPr>
        <p:spPr>
          <a:xfrm>
            <a:off x="88821"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42" name="ZoneTexte 41">
            <a:hlinkClick r:id="rId9" action="ppaction://hlinksldjump" tooltip="Les espaces d'enseignement complémentaires"/>
          </p:cNvPr>
          <p:cNvSpPr txBox="1"/>
          <p:nvPr userDrawn="1"/>
        </p:nvSpPr>
        <p:spPr>
          <a:xfrm>
            <a:off x="85098"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43" name="Bouton d’action : accueil 42">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ZoneTexte 43">
            <a:hlinkClick r:id="rId10" action="ppaction://hlinksldjump" tooltip="Le contexte local"/>
          </p:cNvPr>
          <p:cNvSpPr txBox="1"/>
          <p:nvPr userDrawn="1"/>
        </p:nvSpPr>
        <p:spPr>
          <a:xfrm>
            <a:off x="79154"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47" name="ZoneTexte 46">
            <a:hlinkClick r:id="rId11" action="ppaction://hlinksldjump" tooltip="Les enseignements facultatifs"/>
          </p:cNvPr>
          <p:cNvSpPr txBox="1"/>
          <p:nvPr userDrawn="1"/>
        </p:nvSpPr>
        <p:spPr>
          <a:xfrm>
            <a:off x="79154"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48" name="ZoneTexte 47">
            <a:hlinkClick r:id="rId12" action="ppaction://hlinksldjump" tooltip="Les enseignements d'exploration et de complément"/>
          </p:cNvPr>
          <p:cNvSpPr txBox="1"/>
          <p:nvPr userDrawn="1"/>
        </p:nvSpPr>
        <p:spPr>
          <a:xfrm>
            <a:off x="85097"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
        <p:nvSpPr>
          <p:cNvPr id="26" name="ZoneTexte 25">
            <a:hlinkClick r:id="rId13" action="ppaction://hlinksldjump"/>
          </p:cNvPr>
          <p:cNvSpPr txBox="1"/>
          <p:nvPr userDrawn="1"/>
        </p:nvSpPr>
        <p:spPr>
          <a:xfrm>
            <a:off x="3339812" y="1712672"/>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1. Caractéristiques de nos élèves</a:t>
            </a:r>
          </a:p>
        </p:txBody>
      </p:sp>
    </p:spTree>
    <p:extLst>
      <p:ext uri="{BB962C8B-B14F-4D97-AF65-F5344CB8AC3E}">
        <p14:creationId xmlns:p14="http://schemas.microsoft.com/office/powerpoint/2010/main" val="225973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S Menu Eleve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9413"/>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65234"/>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Parcours de formation</a:t>
            </a:r>
          </a:p>
        </p:txBody>
      </p:sp>
      <p:sp>
        <p:nvSpPr>
          <p:cNvPr id="14" name="ZoneTexte 1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7" name="ZoneTexte 6"/>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Caractéristiques de nos élèves</a:t>
            </a:r>
            <a:endParaRPr lang="fr-FR" b="0" i="0" dirty="0">
              <a:latin typeface="+mj-lt"/>
            </a:endParaRPr>
          </a:p>
        </p:txBody>
      </p:sp>
      <p:sp>
        <p:nvSpPr>
          <p:cNvPr id="19" name="Bouton d’action : vide 18">
            <a:hlinkClick r:id="" action="ppaction://hlinkshowjump?jump=endshow" highlightClick="1"/>
          </p:cNvPr>
          <p:cNvSpPr/>
          <p:nvPr userDrawn="1"/>
        </p:nvSpPr>
        <p:spPr>
          <a:xfrm>
            <a:off x="57760" y="5701222"/>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0" name="Bouton d’action : accueil 19">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ZoneTexte 22">
            <a:hlinkClick r:id="rId3" action="ppaction://hlinksldjump"/>
          </p:cNvPr>
          <p:cNvSpPr txBox="1"/>
          <p:nvPr userDrawn="1"/>
        </p:nvSpPr>
        <p:spPr>
          <a:xfrm>
            <a:off x="177014" y="2888245"/>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CMS</a:t>
            </a:r>
          </a:p>
        </p:txBody>
      </p:sp>
      <p:sp>
        <p:nvSpPr>
          <p:cNvPr id="26" name="ZoneTexte 25">
            <a:hlinkClick r:id="rId4" action="ppaction://hlinksldjump" tooltip="Parcours"/>
          </p:cNvPr>
          <p:cNvSpPr txBox="1"/>
          <p:nvPr userDrawn="1"/>
        </p:nvSpPr>
        <p:spPr>
          <a:xfrm>
            <a:off x="177014" y="371149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Parcours éducatifs</a:t>
            </a:r>
          </a:p>
        </p:txBody>
      </p:sp>
      <p:sp>
        <p:nvSpPr>
          <p:cNvPr id="25" name="ZoneTexte 24">
            <a:hlinkClick r:id="rId5" action="ppaction://hlinksldjump"/>
          </p:cNvPr>
          <p:cNvSpPr txBox="1"/>
          <p:nvPr userDrawn="1"/>
        </p:nvSpPr>
        <p:spPr>
          <a:xfrm>
            <a:off x="177014" y="329986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APSA/CP</a:t>
            </a:r>
          </a:p>
        </p:txBody>
      </p:sp>
      <p:sp>
        <p:nvSpPr>
          <p:cNvPr id="22" name="ZoneTexte 21"/>
          <p:cNvSpPr txBox="1"/>
          <p:nvPr userDrawn="1"/>
        </p:nvSpPr>
        <p:spPr>
          <a:xfrm>
            <a:off x="177014" y="2307344"/>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Caractéristiques de nos élèves</a:t>
            </a:r>
          </a:p>
        </p:txBody>
      </p:sp>
      <p:graphicFrame>
        <p:nvGraphicFramePr>
          <p:cNvPr id="27" name="Espace réservé du contenu 4">
            <a:extLst>
              <a:ext uri="{FF2B5EF4-FFF2-40B4-BE49-F238E27FC236}">
                <a16:creationId xmlns:a16="http://schemas.microsoft.com/office/drawing/2014/main" id="{00A55878-3AF4-44AA-BA7D-65AC4449C6B0}"/>
              </a:ext>
            </a:extLst>
          </p:cNvPr>
          <p:cNvGraphicFramePr>
            <a:graphicFrameLocks/>
          </p:cNvGraphicFramePr>
          <p:nvPr userDrawn="1">
            <p:extLst/>
          </p:nvPr>
        </p:nvGraphicFramePr>
        <p:xfrm>
          <a:off x="1995488" y="1271588"/>
          <a:ext cx="10007999" cy="5340482"/>
        </p:xfrm>
        <a:graphic>
          <a:graphicData uri="http://schemas.openxmlformats.org/drawingml/2006/table">
            <a:tbl>
              <a:tblPr firstRow="1" bandRow="1">
                <a:tableStyleId>{0505E3EF-67EA-436B-97B2-0124C06EBD24}</a:tableStyleId>
              </a:tblPr>
              <a:tblGrid>
                <a:gridCol w="1049269">
                  <a:extLst>
                    <a:ext uri="{9D8B030D-6E8A-4147-A177-3AD203B41FA5}">
                      <a16:colId xmlns:a16="http://schemas.microsoft.com/office/drawing/2014/main" val="215818726"/>
                    </a:ext>
                  </a:extLst>
                </a:gridCol>
                <a:gridCol w="2192990">
                  <a:extLst>
                    <a:ext uri="{9D8B030D-6E8A-4147-A177-3AD203B41FA5}">
                      <a16:colId xmlns:a16="http://schemas.microsoft.com/office/drawing/2014/main" val="2053257888"/>
                    </a:ext>
                  </a:extLst>
                </a:gridCol>
                <a:gridCol w="2286000">
                  <a:extLst>
                    <a:ext uri="{9D8B030D-6E8A-4147-A177-3AD203B41FA5}">
                      <a16:colId xmlns:a16="http://schemas.microsoft.com/office/drawing/2014/main" val="1372489060"/>
                    </a:ext>
                  </a:extLst>
                </a:gridCol>
                <a:gridCol w="2269958">
                  <a:extLst>
                    <a:ext uri="{9D8B030D-6E8A-4147-A177-3AD203B41FA5}">
                      <a16:colId xmlns:a16="http://schemas.microsoft.com/office/drawing/2014/main" val="1717619405"/>
                    </a:ext>
                  </a:extLst>
                </a:gridCol>
                <a:gridCol w="2209782">
                  <a:extLst>
                    <a:ext uri="{9D8B030D-6E8A-4147-A177-3AD203B41FA5}">
                      <a16:colId xmlns:a16="http://schemas.microsoft.com/office/drawing/2014/main" val="731413385"/>
                    </a:ext>
                  </a:extLst>
                </a:gridCol>
              </a:tblGrid>
              <a:tr h="420485">
                <a:tc>
                  <a:txBody>
                    <a:bodyPr/>
                    <a:lstStyle/>
                    <a:p>
                      <a:endParaRPr lang="fr-FR" dirty="0"/>
                    </a:p>
                  </a:txBody>
                  <a:tcPr marL="105254" marR="10525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MOTRICITÉ des ÉLÈVES</a:t>
                      </a:r>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CMS 1</a:t>
                      </a:r>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CMS 2</a:t>
                      </a:r>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CMS 3</a:t>
                      </a:r>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1420778">
                <a:tc>
                  <a:txBody>
                    <a:bodyPr/>
                    <a:lstStyle/>
                    <a:p>
                      <a:endParaRPr lang="fr-FR" dirty="0"/>
                    </a:p>
                  </a:txBody>
                  <a:tcPr marL="105254" marR="10525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100" dirty="0"/>
                        <a:t>Education motrice de l’élève par la mobilisation de ses ressources physiologiques, cognitives, affectives…motrices : équilibre, tonicité, respiration, alignement segmentaire, coordination, dissociation, appuis… dans les 5 compétences propres de l’EPS</a:t>
                      </a:r>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S’engager lucidement dans la pratique :</a:t>
                      </a:r>
                    </a:p>
                    <a:p>
                      <a:pPr algn="l"/>
                      <a:r>
                        <a:rPr lang="fr-FR" sz="1100" dirty="0"/>
                        <a:t>se préparer à l’effort, connaître ses limites, connaître et maîtriser les risques, se préserver des traumatismes, récupérer, apprécier les effets de l’activité physique sur soi, etc.</a:t>
                      </a:r>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Respecter les règles de vie collective et assumer les différents rôles liés à l’activité :  juger, arbitrer, aider, parer, observer, apprécier, entraîner, etc.</a:t>
                      </a:r>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Savoir utiliser différentes démarches pour  apprendre à agir efficacement : observer,   identifier, analyser, apprécier les effets de  l’activité, évaluer la réussite et l’échec, concevoir des projets.</a:t>
                      </a:r>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941149"/>
                  </a:ext>
                </a:extLst>
              </a:tr>
              <a:tr h="1162479">
                <a:tc>
                  <a:txBody>
                    <a:bodyPr/>
                    <a:lstStyle/>
                    <a:p>
                      <a:pPr algn="ctr"/>
                      <a:r>
                        <a:rPr lang="fr-FR" sz="1400" b="1" dirty="0"/>
                        <a:t>2</a:t>
                      </a:r>
                      <a:r>
                        <a:rPr lang="fr-FR" sz="1400" b="1" baseline="30000" dirty="0"/>
                        <a:t>nde</a:t>
                      </a:r>
                      <a:endParaRPr lang="fr-FR" sz="1400" b="1" dirty="0"/>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99503256"/>
                  </a:ext>
                </a:extLst>
              </a:tr>
              <a:tr h="1162479">
                <a:tc>
                  <a:txBody>
                    <a:bodyPr/>
                    <a:lstStyle/>
                    <a:p>
                      <a:pPr algn="ctr"/>
                      <a:r>
                        <a:rPr lang="fr-FR" sz="1400" b="1" dirty="0"/>
                        <a:t>1</a:t>
                      </a:r>
                      <a:r>
                        <a:rPr lang="fr-FR" sz="1400" b="1" baseline="30000" dirty="0"/>
                        <a:t>ère</a:t>
                      </a:r>
                      <a:r>
                        <a:rPr lang="fr-FR" sz="1200" b="1" dirty="0"/>
                        <a:t> </a:t>
                      </a:r>
                      <a:br>
                        <a:rPr lang="fr-FR" sz="1200" b="1" dirty="0"/>
                      </a:br>
                      <a:r>
                        <a:rPr lang="fr-FR" sz="1200" b="1" dirty="0"/>
                        <a:t>et</a:t>
                      </a:r>
                      <a:br>
                        <a:rPr lang="fr-FR" sz="1200" b="1" dirty="0"/>
                      </a:br>
                      <a:r>
                        <a:rPr lang="fr-FR" sz="1200" b="1" dirty="0"/>
                        <a:t>Terminale</a:t>
                      </a:r>
                      <a:endParaRPr lang="fr-FR" sz="1200" b="1" baseline="30000" dirty="0"/>
                    </a:p>
                    <a:p>
                      <a:pPr algn="ctr"/>
                      <a:endParaRPr lang="fr-FR" sz="1400" b="1" baseline="30000" dirty="0"/>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78171558"/>
                  </a:ext>
                </a:extLst>
              </a:tr>
              <a:tr h="11624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b="1" dirty="0"/>
                        <a:t>Elèves à besoins particuliers</a:t>
                      </a:r>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0F0"/>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0F0"/>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0F0"/>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0F0"/>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2460643310"/>
                  </a:ext>
                </a:extLst>
              </a:tr>
            </a:tbl>
          </a:graphicData>
        </a:graphic>
      </p:graphicFrame>
      <p:sp>
        <p:nvSpPr>
          <p:cNvPr id="6" name="Espace réservé du contenu 5">
            <a:extLst>
              <a:ext uri="{FF2B5EF4-FFF2-40B4-BE49-F238E27FC236}">
                <a16:creationId xmlns:a16="http://schemas.microsoft.com/office/drawing/2014/main" id="{D9BA2AB4-97BE-47E3-875A-1399C5B7368F}"/>
              </a:ext>
            </a:extLst>
          </p:cNvPr>
          <p:cNvSpPr>
            <a:spLocks noGrp="1"/>
          </p:cNvSpPr>
          <p:nvPr>
            <p:ph sz="quarter" idx="13"/>
          </p:nvPr>
        </p:nvSpPr>
        <p:spPr>
          <a:xfrm>
            <a:off x="3083197" y="3192639"/>
            <a:ext cx="2101850" cy="1027289"/>
          </a:xfrm>
        </p:spPr>
        <p:txBody>
          <a:bodyPr>
            <a:normAutofit/>
          </a:bodyPr>
          <a:lstStyle>
            <a:lvl1pPr marL="0" indent="0">
              <a:buNone/>
              <a:defRPr sz="1000"/>
            </a:lvl1pPr>
          </a:lstStyle>
          <a:p>
            <a:pPr lvl="0"/>
            <a:endParaRPr lang="fr-FR" dirty="0"/>
          </a:p>
        </p:txBody>
      </p:sp>
      <p:sp>
        <p:nvSpPr>
          <p:cNvPr id="28" name="Espace réservé du contenu 5">
            <a:extLst>
              <a:ext uri="{FF2B5EF4-FFF2-40B4-BE49-F238E27FC236}">
                <a16:creationId xmlns:a16="http://schemas.microsoft.com/office/drawing/2014/main" id="{64541FAD-9593-480F-AF56-C7CE703F66D5}"/>
              </a:ext>
            </a:extLst>
          </p:cNvPr>
          <p:cNvSpPr>
            <a:spLocks noGrp="1"/>
          </p:cNvSpPr>
          <p:nvPr>
            <p:ph sz="quarter" idx="14"/>
          </p:nvPr>
        </p:nvSpPr>
        <p:spPr>
          <a:xfrm>
            <a:off x="5280734" y="3175905"/>
            <a:ext cx="2173659" cy="1051285"/>
          </a:xfrm>
        </p:spPr>
        <p:txBody>
          <a:bodyPr>
            <a:normAutofit/>
          </a:bodyPr>
          <a:lstStyle>
            <a:lvl1pPr marL="0" indent="0">
              <a:buNone/>
              <a:defRPr sz="1000"/>
            </a:lvl1pPr>
          </a:lstStyle>
          <a:p>
            <a:pPr lvl="0"/>
            <a:endParaRPr lang="fr-FR" dirty="0"/>
          </a:p>
        </p:txBody>
      </p:sp>
      <p:sp>
        <p:nvSpPr>
          <p:cNvPr id="29" name="Espace réservé du contenu 5">
            <a:extLst>
              <a:ext uri="{FF2B5EF4-FFF2-40B4-BE49-F238E27FC236}">
                <a16:creationId xmlns:a16="http://schemas.microsoft.com/office/drawing/2014/main" id="{961ADD9B-C054-43C6-8121-0A172296A9F7}"/>
              </a:ext>
            </a:extLst>
          </p:cNvPr>
          <p:cNvSpPr>
            <a:spLocks noGrp="1"/>
          </p:cNvSpPr>
          <p:nvPr>
            <p:ph sz="quarter" idx="15"/>
          </p:nvPr>
        </p:nvSpPr>
        <p:spPr>
          <a:xfrm>
            <a:off x="7561031" y="3175499"/>
            <a:ext cx="2173659" cy="1063366"/>
          </a:xfrm>
        </p:spPr>
        <p:txBody>
          <a:bodyPr>
            <a:normAutofit/>
          </a:bodyPr>
          <a:lstStyle>
            <a:lvl1pPr marL="0" indent="0">
              <a:buNone/>
              <a:defRPr sz="1000"/>
            </a:lvl1pPr>
          </a:lstStyle>
          <a:p>
            <a:pPr lvl="0"/>
            <a:endParaRPr lang="fr-FR" dirty="0"/>
          </a:p>
        </p:txBody>
      </p:sp>
      <p:sp>
        <p:nvSpPr>
          <p:cNvPr id="30" name="Espace réservé du contenu 5">
            <a:extLst>
              <a:ext uri="{FF2B5EF4-FFF2-40B4-BE49-F238E27FC236}">
                <a16:creationId xmlns:a16="http://schemas.microsoft.com/office/drawing/2014/main" id="{57F5D799-D3AF-47D0-B083-D5EFBA0E07FB}"/>
              </a:ext>
            </a:extLst>
          </p:cNvPr>
          <p:cNvSpPr>
            <a:spLocks noGrp="1"/>
          </p:cNvSpPr>
          <p:nvPr>
            <p:ph sz="quarter" idx="16"/>
          </p:nvPr>
        </p:nvSpPr>
        <p:spPr>
          <a:xfrm>
            <a:off x="9841328" y="3175498"/>
            <a:ext cx="2084784" cy="1060879"/>
          </a:xfrm>
        </p:spPr>
        <p:txBody>
          <a:bodyPr>
            <a:normAutofit/>
          </a:bodyPr>
          <a:lstStyle>
            <a:lvl1pPr marL="0" indent="0">
              <a:buNone/>
              <a:defRPr sz="1000"/>
            </a:lvl1pPr>
          </a:lstStyle>
          <a:p>
            <a:pPr lvl="0"/>
            <a:endParaRPr lang="fr-FR" dirty="0"/>
          </a:p>
        </p:txBody>
      </p:sp>
      <p:sp>
        <p:nvSpPr>
          <p:cNvPr id="31" name="Espace réservé du contenu 5">
            <a:extLst>
              <a:ext uri="{FF2B5EF4-FFF2-40B4-BE49-F238E27FC236}">
                <a16:creationId xmlns:a16="http://schemas.microsoft.com/office/drawing/2014/main" id="{5F1CDC3A-A690-4B79-AC76-8CBCAC6C105C}"/>
              </a:ext>
            </a:extLst>
          </p:cNvPr>
          <p:cNvSpPr>
            <a:spLocks noGrp="1"/>
          </p:cNvSpPr>
          <p:nvPr>
            <p:ph sz="quarter" idx="17"/>
          </p:nvPr>
        </p:nvSpPr>
        <p:spPr>
          <a:xfrm>
            <a:off x="9844296" y="4346443"/>
            <a:ext cx="2084784" cy="1041439"/>
          </a:xfrm>
        </p:spPr>
        <p:txBody>
          <a:bodyPr>
            <a:normAutofit/>
          </a:bodyPr>
          <a:lstStyle>
            <a:lvl1pPr marL="0" indent="0">
              <a:buNone/>
              <a:defRPr sz="1000"/>
            </a:lvl1pPr>
          </a:lstStyle>
          <a:p>
            <a:pPr lvl="0"/>
            <a:endParaRPr lang="fr-FR" dirty="0"/>
          </a:p>
        </p:txBody>
      </p:sp>
      <p:sp>
        <p:nvSpPr>
          <p:cNvPr id="32" name="Espace réservé du contenu 5">
            <a:extLst>
              <a:ext uri="{FF2B5EF4-FFF2-40B4-BE49-F238E27FC236}">
                <a16:creationId xmlns:a16="http://schemas.microsoft.com/office/drawing/2014/main" id="{E396957C-D779-4733-9641-6727AE7E746C}"/>
              </a:ext>
            </a:extLst>
          </p:cNvPr>
          <p:cNvSpPr>
            <a:spLocks noGrp="1"/>
          </p:cNvSpPr>
          <p:nvPr>
            <p:ph sz="quarter" idx="18"/>
          </p:nvPr>
        </p:nvSpPr>
        <p:spPr>
          <a:xfrm>
            <a:off x="9844296" y="5485614"/>
            <a:ext cx="2084784" cy="1048809"/>
          </a:xfrm>
        </p:spPr>
        <p:txBody>
          <a:bodyPr>
            <a:normAutofit/>
          </a:bodyPr>
          <a:lstStyle>
            <a:lvl1pPr marL="0" indent="0">
              <a:buNone/>
              <a:defRPr sz="1000"/>
            </a:lvl1pPr>
          </a:lstStyle>
          <a:p>
            <a:pPr lvl="0"/>
            <a:endParaRPr lang="fr-FR" dirty="0"/>
          </a:p>
        </p:txBody>
      </p:sp>
      <p:sp>
        <p:nvSpPr>
          <p:cNvPr id="33" name="Espace réservé du contenu 5">
            <a:extLst>
              <a:ext uri="{FF2B5EF4-FFF2-40B4-BE49-F238E27FC236}">
                <a16:creationId xmlns:a16="http://schemas.microsoft.com/office/drawing/2014/main" id="{902EE4BA-E5E5-4E2F-9CCE-43763140AF17}"/>
              </a:ext>
            </a:extLst>
          </p:cNvPr>
          <p:cNvSpPr>
            <a:spLocks noGrp="1"/>
          </p:cNvSpPr>
          <p:nvPr>
            <p:ph sz="quarter" idx="19"/>
          </p:nvPr>
        </p:nvSpPr>
        <p:spPr>
          <a:xfrm>
            <a:off x="3083197" y="4346444"/>
            <a:ext cx="2101850" cy="1051286"/>
          </a:xfrm>
        </p:spPr>
        <p:txBody>
          <a:bodyPr>
            <a:normAutofit/>
          </a:bodyPr>
          <a:lstStyle>
            <a:lvl1pPr marL="0" indent="0">
              <a:buNone/>
              <a:defRPr sz="1000"/>
            </a:lvl1pPr>
          </a:lstStyle>
          <a:p>
            <a:pPr lvl="0"/>
            <a:endParaRPr lang="fr-FR" dirty="0"/>
          </a:p>
        </p:txBody>
      </p:sp>
      <p:sp>
        <p:nvSpPr>
          <p:cNvPr id="34" name="Espace réservé du contenu 5">
            <a:extLst>
              <a:ext uri="{FF2B5EF4-FFF2-40B4-BE49-F238E27FC236}">
                <a16:creationId xmlns:a16="http://schemas.microsoft.com/office/drawing/2014/main" id="{27C2FADA-CA43-4738-BB29-DEA9BCE048FA}"/>
              </a:ext>
            </a:extLst>
          </p:cNvPr>
          <p:cNvSpPr>
            <a:spLocks noGrp="1"/>
          </p:cNvSpPr>
          <p:nvPr>
            <p:ph sz="quarter" idx="20"/>
          </p:nvPr>
        </p:nvSpPr>
        <p:spPr>
          <a:xfrm>
            <a:off x="3083197" y="5507135"/>
            <a:ext cx="2101850" cy="1027289"/>
          </a:xfrm>
        </p:spPr>
        <p:txBody>
          <a:bodyPr>
            <a:normAutofit/>
          </a:bodyPr>
          <a:lstStyle>
            <a:lvl1pPr marL="0" indent="0">
              <a:buNone/>
              <a:defRPr sz="1000"/>
            </a:lvl1pPr>
          </a:lstStyle>
          <a:p>
            <a:pPr lvl="0"/>
            <a:endParaRPr lang="fr-FR" dirty="0"/>
          </a:p>
        </p:txBody>
      </p:sp>
      <p:sp>
        <p:nvSpPr>
          <p:cNvPr id="35" name="Espace réservé du contenu 5">
            <a:extLst>
              <a:ext uri="{FF2B5EF4-FFF2-40B4-BE49-F238E27FC236}">
                <a16:creationId xmlns:a16="http://schemas.microsoft.com/office/drawing/2014/main" id="{2D2D1DDD-E762-44CC-BCB9-D55B29C3020B}"/>
              </a:ext>
            </a:extLst>
          </p:cNvPr>
          <p:cNvSpPr>
            <a:spLocks noGrp="1"/>
          </p:cNvSpPr>
          <p:nvPr>
            <p:ph sz="quarter" idx="21"/>
          </p:nvPr>
        </p:nvSpPr>
        <p:spPr>
          <a:xfrm>
            <a:off x="5287446" y="4336597"/>
            <a:ext cx="2173658" cy="1051286"/>
          </a:xfrm>
        </p:spPr>
        <p:txBody>
          <a:bodyPr>
            <a:normAutofit/>
          </a:bodyPr>
          <a:lstStyle>
            <a:lvl1pPr marL="0" indent="0">
              <a:buNone/>
              <a:defRPr sz="1000"/>
            </a:lvl1pPr>
          </a:lstStyle>
          <a:p>
            <a:pPr lvl="0"/>
            <a:endParaRPr lang="fr-FR" dirty="0"/>
          </a:p>
        </p:txBody>
      </p:sp>
      <p:sp>
        <p:nvSpPr>
          <p:cNvPr id="36" name="Espace réservé du contenu 5">
            <a:extLst>
              <a:ext uri="{FF2B5EF4-FFF2-40B4-BE49-F238E27FC236}">
                <a16:creationId xmlns:a16="http://schemas.microsoft.com/office/drawing/2014/main" id="{9D5BADF6-DA3F-4B81-A5F9-E258178C390F}"/>
              </a:ext>
            </a:extLst>
          </p:cNvPr>
          <p:cNvSpPr>
            <a:spLocks noGrp="1"/>
          </p:cNvSpPr>
          <p:nvPr>
            <p:ph sz="quarter" idx="22"/>
          </p:nvPr>
        </p:nvSpPr>
        <p:spPr>
          <a:xfrm>
            <a:off x="5280735" y="5507135"/>
            <a:ext cx="2173658" cy="1027289"/>
          </a:xfrm>
        </p:spPr>
        <p:txBody>
          <a:bodyPr>
            <a:normAutofit/>
          </a:bodyPr>
          <a:lstStyle>
            <a:lvl1pPr marL="0" indent="0">
              <a:buNone/>
              <a:defRPr sz="1000"/>
            </a:lvl1pPr>
          </a:lstStyle>
          <a:p>
            <a:pPr lvl="0"/>
            <a:endParaRPr lang="fr-FR" dirty="0"/>
          </a:p>
        </p:txBody>
      </p:sp>
      <p:sp>
        <p:nvSpPr>
          <p:cNvPr id="37" name="Espace réservé du contenu 5">
            <a:extLst>
              <a:ext uri="{FF2B5EF4-FFF2-40B4-BE49-F238E27FC236}">
                <a16:creationId xmlns:a16="http://schemas.microsoft.com/office/drawing/2014/main" id="{6857E951-779D-44DA-8FF6-BD89F7039525}"/>
              </a:ext>
            </a:extLst>
          </p:cNvPr>
          <p:cNvSpPr>
            <a:spLocks noGrp="1"/>
          </p:cNvSpPr>
          <p:nvPr>
            <p:ph sz="quarter" idx="23"/>
          </p:nvPr>
        </p:nvSpPr>
        <p:spPr>
          <a:xfrm>
            <a:off x="7583240" y="4336597"/>
            <a:ext cx="2173659" cy="1051286"/>
          </a:xfrm>
        </p:spPr>
        <p:txBody>
          <a:bodyPr>
            <a:normAutofit/>
          </a:bodyPr>
          <a:lstStyle>
            <a:lvl1pPr marL="0" indent="0">
              <a:buNone/>
              <a:defRPr sz="1000"/>
            </a:lvl1pPr>
          </a:lstStyle>
          <a:p>
            <a:pPr lvl="0"/>
            <a:endParaRPr lang="fr-FR" dirty="0"/>
          </a:p>
        </p:txBody>
      </p:sp>
      <p:sp>
        <p:nvSpPr>
          <p:cNvPr id="38" name="Espace réservé du contenu 5">
            <a:extLst>
              <a:ext uri="{FF2B5EF4-FFF2-40B4-BE49-F238E27FC236}">
                <a16:creationId xmlns:a16="http://schemas.microsoft.com/office/drawing/2014/main" id="{ED34D594-E04A-4ABB-BCD9-A40BBF81072C}"/>
              </a:ext>
            </a:extLst>
          </p:cNvPr>
          <p:cNvSpPr>
            <a:spLocks noGrp="1"/>
          </p:cNvSpPr>
          <p:nvPr>
            <p:ph sz="quarter" idx="24"/>
          </p:nvPr>
        </p:nvSpPr>
        <p:spPr>
          <a:xfrm>
            <a:off x="7580272" y="5485615"/>
            <a:ext cx="2173659" cy="1048809"/>
          </a:xfrm>
        </p:spPr>
        <p:txBody>
          <a:bodyPr>
            <a:normAutofit/>
          </a:bodyPr>
          <a:lstStyle>
            <a:lvl1pPr marL="0" indent="0">
              <a:buNone/>
              <a:defRPr sz="1000"/>
            </a:lvl1pPr>
          </a:lstStyle>
          <a:p>
            <a:pPr lvl="0"/>
            <a:endParaRPr lang="fr-FR" dirty="0"/>
          </a:p>
        </p:txBody>
      </p:sp>
    </p:spTree>
    <p:extLst>
      <p:ext uri="{BB962C8B-B14F-4D97-AF65-F5344CB8AC3E}">
        <p14:creationId xmlns:p14="http://schemas.microsoft.com/office/powerpoint/2010/main" val="2381843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S Menu CM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8"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9413"/>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65234"/>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Parcours de formation</a:t>
            </a:r>
          </a:p>
        </p:txBody>
      </p:sp>
      <p:sp>
        <p:nvSpPr>
          <p:cNvPr id="14" name="ZoneTexte 1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7" name="ZoneTexte 6"/>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Planification des CMS</a:t>
            </a:r>
            <a:endParaRPr lang="fr-FR" b="0" i="0" dirty="0">
              <a:latin typeface="+mj-lt"/>
            </a:endParaRPr>
          </a:p>
        </p:txBody>
      </p:sp>
      <p:sp>
        <p:nvSpPr>
          <p:cNvPr id="19" name="Bouton d’action : vide 18">
            <a:hlinkClick r:id="" action="ppaction://hlinkshowjump?jump=endshow" highlightClick="1"/>
          </p:cNvPr>
          <p:cNvSpPr/>
          <p:nvPr userDrawn="1"/>
        </p:nvSpPr>
        <p:spPr>
          <a:xfrm>
            <a:off x="57760" y="5701222"/>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0" name="Bouton d’action : accueil 19">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ZoneTexte 21"/>
          <p:cNvSpPr txBox="1"/>
          <p:nvPr userDrawn="1"/>
        </p:nvSpPr>
        <p:spPr>
          <a:xfrm>
            <a:off x="177014" y="2888245"/>
            <a:ext cx="1507787" cy="26161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b="1" dirty="0">
                <a:solidFill>
                  <a:schemeClr val="accent5">
                    <a:lumMod val="75000"/>
                  </a:schemeClr>
                </a:solidFill>
              </a:rPr>
              <a:t>CMS</a:t>
            </a:r>
          </a:p>
        </p:txBody>
      </p:sp>
      <p:sp>
        <p:nvSpPr>
          <p:cNvPr id="28" name="ZoneTexte 27">
            <a:hlinkClick r:id="rId3" action="ppaction://hlinksldjump" tooltip="Parcours"/>
          </p:cNvPr>
          <p:cNvSpPr txBox="1"/>
          <p:nvPr userDrawn="1"/>
        </p:nvSpPr>
        <p:spPr>
          <a:xfrm>
            <a:off x="177014" y="371149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Parcours éducatifs</a:t>
            </a:r>
          </a:p>
        </p:txBody>
      </p:sp>
      <p:sp>
        <p:nvSpPr>
          <p:cNvPr id="29" name="ZoneTexte 28">
            <a:hlinkClick r:id="rId4" action="ppaction://hlinksldjump"/>
          </p:cNvPr>
          <p:cNvSpPr txBox="1"/>
          <p:nvPr userDrawn="1"/>
        </p:nvSpPr>
        <p:spPr>
          <a:xfrm>
            <a:off x="177014" y="329986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APSA/CP</a:t>
            </a:r>
          </a:p>
        </p:txBody>
      </p:sp>
      <p:sp>
        <p:nvSpPr>
          <p:cNvPr id="30" name="ZoneTexte 29">
            <a:hlinkClick r:id="rId5" action="ppaction://hlinksldjump"/>
          </p:cNvPr>
          <p:cNvSpPr txBox="1"/>
          <p:nvPr userDrawn="1"/>
        </p:nvSpPr>
        <p:spPr>
          <a:xfrm>
            <a:off x="177014" y="2307344"/>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p>
        </p:txBody>
      </p:sp>
    </p:spTree>
    <p:extLst>
      <p:ext uri="{BB962C8B-B14F-4D97-AF65-F5344CB8AC3E}">
        <p14:creationId xmlns:p14="http://schemas.microsoft.com/office/powerpoint/2010/main" val="2880093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F3574975-01BD-40C6-88A9-E771BA60DE2B}" type="datetime1">
              <a:rPr lang="fr-FR" smtClean="0"/>
              <a:t>01/12/2017</a:t>
            </a:fld>
            <a:endParaRPr lang="fr-FR"/>
          </a:p>
        </p:txBody>
      </p:sp>
      <p:sp>
        <p:nvSpPr>
          <p:cNvPr id="5" name="Espace réservé du pied de page 4"/>
          <p:cNvSpPr>
            <a:spLocks noGrp="1"/>
          </p:cNvSpPr>
          <p:nvPr>
            <p:ph type="ftr" sz="quarter" idx="11"/>
          </p:nvPr>
        </p:nvSpPr>
        <p:spPr/>
        <p:txBody>
          <a:bodyPr/>
          <a:lstStyle/>
          <a:p>
            <a:r>
              <a:rPr lang="fr-FR"/>
              <a:t>Inspection pédagogique régionale</a:t>
            </a:r>
          </a:p>
        </p:txBody>
      </p:sp>
      <p:sp>
        <p:nvSpPr>
          <p:cNvPr id="6" name="Espace réservé du numéro de diapositive 5"/>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0113835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S Menu CP-APSA">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8"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9413"/>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65234"/>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Parcours de formation</a:t>
            </a:r>
          </a:p>
        </p:txBody>
      </p:sp>
      <p:sp>
        <p:nvSpPr>
          <p:cNvPr id="14" name="ZoneTexte 1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7" name="ZoneTexte 6"/>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Planification des APSA/CP</a:t>
            </a:r>
            <a:endParaRPr lang="fr-FR" b="0" i="0" dirty="0">
              <a:latin typeface="+mj-lt"/>
            </a:endParaRPr>
          </a:p>
        </p:txBody>
      </p:sp>
      <p:sp>
        <p:nvSpPr>
          <p:cNvPr id="19" name="Bouton d’action : vide 18">
            <a:hlinkClick r:id="" action="ppaction://hlinkshowjump?jump=endshow" highlightClick="1"/>
          </p:cNvPr>
          <p:cNvSpPr/>
          <p:nvPr userDrawn="1"/>
        </p:nvSpPr>
        <p:spPr>
          <a:xfrm>
            <a:off x="57760" y="5701222"/>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0" name="Bouton d’action : accueil 19">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ZoneTexte 21">
            <a:hlinkClick r:id="rId3" action="ppaction://hlinksldjump"/>
          </p:cNvPr>
          <p:cNvSpPr txBox="1"/>
          <p:nvPr userDrawn="1"/>
        </p:nvSpPr>
        <p:spPr>
          <a:xfrm>
            <a:off x="177014" y="2888245"/>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CMS</a:t>
            </a:r>
          </a:p>
        </p:txBody>
      </p:sp>
      <p:sp>
        <p:nvSpPr>
          <p:cNvPr id="24" name="ZoneTexte 23">
            <a:hlinkClick r:id="rId4" action="ppaction://hlinksldjump" tooltip="Parcours"/>
          </p:cNvPr>
          <p:cNvSpPr txBox="1"/>
          <p:nvPr userDrawn="1"/>
        </p:nvSpPr>
        <p:spPr>
          <a:xfrm>
            <a:off x="177014" y="371149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Parcours éducatifs</a:t>
            </a:r>
          </a:p>
        </p:txBody>
      </p:sp>
      <p:sp>
        <p:nvSpPr>
          <p:cNvPr id="25" name="ZoneTexte 24"/>
          <p:cNvSpPr txBox="1"/>
          <p:nvPr userDrawn="1"/>
        </p:nvSpPr>
        <p:spPr>
          <a:xfrm>
            <a:off x="177014" y="3299869"/>
            <a:ext cx="1507787" cy="26161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APSA/CP</a:t>
            </a:r>
          </a:p>
        </p:txBody>
      </p:sp>
      <p:sp>
        <p:nvSpPr>
          <p:cNvPr id="26" name="ZoneTexte 25">
            <a:hlinkClick r:id="rId5" action="ppaction://hlinksldjump"/>
          </p:cNvPr>
          <p:cNvSpPr txBox="1"/>
          <p:nvPr userDrawn="1"/>
        </p:nvSpPr>
        <p:spPr>
          <a:xfrm>
            <a:off x="177014" y="2307344"/>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p>
        </p:txBody>
      </p:sp>
    </p:spTree>
    <p:extLst>
      <p:ext uri="{BB962C8B-B14F-4D97-AF65-F5344CB8AC3E}">
        <p14:creationId xmlns:p14="http://schemas.microsoft.com/office/powerpoint/2010/main" val="2270722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S Menu Parcour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22"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9413"/>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65234"/>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Parcours de formation</a:t>
            </a:r>
          </a:p>
        </p:txBody>
      </p:sp>
      <p:sp>
        <p:nvSpPr>
          <p:cNvPr id="14" name="ZoneTexte 1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7" name="ZoneTexte 6"/>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Contribution aux parcours éducatifs dans nos enseignements</a:t>
            </a:r>
            <a:endParaRPr lang="fr-FR" b="0" i="0" dirty="0">
              <a:latin typeface="+mj-lt"/>
            </a:endParaRPr>
          </a:p>
        </p:txBody>
      </p:sp>
      <p:sp>
        <p:nvSpPr>
          <p:cNvPr id="19" name="Bouton d’action : vide 18">
            <a:hlinkClick r:id="" action="ppaction://hlinkshowjump?jump=endshow" highlightClick="1"/>
          </p:cNvPr>
          <p:cNvSpPr/>
          <p:nvPr userDrawn="1"/>
        </p:nvSpPr>
        <p:spPr>
          <a:xfrm>
            <a:off x="57760" y="5701222"/>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0" name="Bouton d’action : accueil 19">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ZoneTexte 24">
            <a:hlinkClick r:id="rId3" action="ppaction://hlinksldjump"/>
          </p:cNvPr>
          <p:cNvSpPr txBox="1"/>
          <p:nvPr userDrawn="1"/>
        </p:nvSpPr>
        <p:spPr>
          <a:xfrm>
            <a:off x="177014" y="2888245"/>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CMS</a:t>
            </a:r>
          </a:p>
        </p:txBody>
      </p:sp>
      <p:sp>
        <p:nvSpPr>
          <p:cNvPr id="27" name="ZoneTexte 26"/>
          <p:cNvSpPr txBox="1"/>
          <p:nvPr userDrawn="1"/>
        </p:nvSpPr>
        <p:spPr>
          <a:xfrm>
            <a:off x="177014" y="3711493"/>
            <a:ext cx="1507787" cy="26161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Parcours éducatifs</a:t>
            </a:r>
          </a:p>
        </p:txBody>
      </p:sp>
      <p:sp>
        <p:nvSpPr>
          <p:cNvPr id="30" name="ZoneTexte 29">
            <a:hlinkClick r:id="rId4" action="ppaction://hlinksldjump"/>
          </p:cNvPr>
          <p:cNvSpPr txBox="1"/>
          <p:nvPr userDrawn="1"/>
        </p:nvSpPr>
        <p:spPr>
          <a:xfrm>
            <a:off x="177014" y="329986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APSA/CP</a:t>
            </a:r>
          </a:p>
        </p:txBody>
      </p:sp>
      <p:sp>
        <p:nvSpPr>
          <p:cNvPr id="31" name="ZoneTexte 30">
            <a:hlinkClick r:id="rId5" action="ppaction://hlinksldjump"/>
          </p:cNvPr>
          <p:cNvSpPr txBox="1"/>
          <p:nvPr userDrawn="1"/>
        </p:nvSpPr>
        <p:spPr>
          <a:xfrm>
            <a:off x="177014" y="2307344"/>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p>
        </p:txBody>
      </p:sp>
    </p:spTree>
    <p:extLst>
      <p:ext uri="{BB962C8B-B14F-4D97-AF65-F5344CB8AC3E}">
        <p14:creationId xmlns:p14="http://schemas.microsoft.com/office/powerpoint/2010/main" val="49050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S Menu Competences attendu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8"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90251"/>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65234"/>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Parcours de formation</a:t>
            </a:r>
          </a:p>
        </p:txBody>
      </p:sp>
      <p:sp>
        <p:nvSpPr>
          <p:cNvPr id="14" name="ZoneTexte 13">
            <a:hlinkClick r:id="rId2" action="ppaction://hlinksldjump" tooltip="Retour"/>
          </p:cNvPr>
          <p:cNvSpPr txBox="1"/>
          <p:nvPr userDrawn="1"/>
        </p:nvSpPr>
        <p:spPr>
          <a:xfrm>
            <a:off x="68400" y="5296589"/>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20" name="Bouton d’action : vide 19">
            <a:hlinkClick r:id="" action="ppaction://hlinkshowjump?jump=endshow" highlightClick="1"/>
          </p:cNvPr>
          <p:cNvSpPr/>
          <p:nvPr userDrawn="1"/>
        </p:nvSpPr>
        <p:spPr>
          <a:xfrm>
            <a:off x="57600" y="5702400"/>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droit 21"/>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1916989" y="164561"/>
            <a:ext cx="8221622" cy="584775"/>
          </a:xfrm>
          <a:prstGeom prst="rect">
            <a:avLst/>
          </a:prstGeom>
          <a:noFill/>
        </p:spPr>
        <p:txBody>
          <a:bodyPr wrap="square" rtlCol="0">
            <a:spAutoFit/>
          </a:bodyPr>
          <a:lstStyle/>
          <a:p>
            <a:r>
              <a:rPr lang="fr-FR" sz="3200" b="0" i="0" kern="1200" dirty="0">
                <a:solidFill>
                  <a:schemeClr val="tx1"/>
                </a:solidFill>
                <a:latin typeface="+mj-lt"/>
                <a:ea typeface="+mn-ea"/>
                <a:cs typeface="+mn-cs"/>
              </a:rPr>
              <a:t>TRANSFORMER : </a:t>
            </a:r>
            <a:r>
              <a:rPr lang="fr-FR" sz="3200" b="0" i="0" dirty="0">
                <a:latin typeface="+mj-lt"/>
              </a:rPr>
              <a:t>Parcours de formation</a:t>
            </a:r>
          </a:p>
        </p:txBody>
      </p:sp>
      <p:sp>
        <p:nvSpPr>
          <p:cNvPr id="9" name="ZoneTexte 8"/>
          <p:cNvSpPr txBox="1"/>
          <p:nvPr userDrawn="1"/>
        </p:nvSpPr>
        <p:spPr>
          <a:xfrm>
            <a:off x="1916989" y="703426"/>
            <a:ext cx="74270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tx1"/>
                </a:solidFill>
                <a:latin typeface="+mn-lt"/>
                <a:ea typeface="+mn-ea"/>
                <a:cs typeface="+mn-cs"/>
              </a:rPr>
              <a:t>Planification des compétences attendues au regard de la programmation</a:t>
            </a:r>
          </a:p>
        </p:txBody>
      </p:sp>
      <p:sp>
        <p:nvSpPr>
          <p:cNvPr id="23" name="ZoneTexte 22">
            <a:hlinkClick r:id="rId3" action="ppaction://hlinksldjump"/>
          </p:cNvPr>
          <p:cNvSpPr txBox="1"/>
          <p:nvPr userDrawn="1"/>
        </p:nvSpPr>
        <p:spPr>
          <a:xfrm>
            <a:off x="177014" y="2888245"/>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CMS</a:t>
            </a:r>
          </a:p>
        </p:txBody>
      </p:sp>
      <p:sp>
        <p:nvSpPr>
          <p:cNvPr id="27" name="ZoneTexte 26"/>
          <p:cNvSpPr txBox="1"/>
          <p:nvPr userDrawn="1"/>
        </p:nvSpPr>
        <p:spPr>
          <a:xfrm>
            <a:off x="177014" y="4123118"/>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Compétences attendues</a:t>
            </a:r>
          </a:p>
        </p:txBody>
      </p:sp>
      <p:sp>
        <p:nvSpPr>
          <p:cNvPr id="28" name="ZoneTexte 27">
            <a:hlinkClick r:id="rId4" action="ppaction://hlinksldjump" tooltip="Parcours"/>
          </p:cNvPr>
          <p:cNvSpPr txBox="1"/>
          <p:nvPr userDrawn="1"/>
        </p:nvSpPr>
        <p:spPr>
          <a:xfrm>
            <a:off x="177014" y="371149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Parcours éducatifs</a:t>
            </a:r>
          </a:p>
        </p:txBody>
      </p:sp>
      <p:sp>
        <p:nvSpPr>
          <p:cNvPr id="29" name="ZoneTexte 28">
            <a:hlinkClick r:id="rId5" action="ppaction://hlinksldjump"/>
          </p:cNvPr>
          <p:cNvSpPr txBox="1"/>
          <p:nvPr userDrawn="1"/>
        </p:nvSpPr>
        <p:spPr>
          <a:xfrm>
            <a:off x="177014" y="329986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APSA/CP</a:t>
            </a:r>
          </a:p>
        </p:txBody>
      </p:sp>
      <p:sp>
        <p:nvSpPr>
          <p:cNvPr id="30" name="ZoneTexte 29">
            <a:hlinkClick r:id="rId6" action="ppaction://hlinksldjump"/>
          </p:cNvPr>
          <p:cNvSpPr txBox="1"/>
          <p:nvPr userDrawn="1"/>
        </p:nvSpPr>
        <p:spPr>
          <a:xfrm>
            <a:off x="177014" y="2307344"/>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p>
        </p:txBody>
      </p:sp>
    </p:spTree>
    <p:extLst>
      <p:ext uri="{BB962C8B-B14F-4D97-AF65-F5344CB8AC3E}">
        <p14:creationId xmlns:p14="http://schemas.microsoft.com/office/powerpoint/2010/main" val="17268048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enu annexe 1">
    <p:bg>
      <p:bgPr>
        <a:solidFill>
          <a:srgbClr val="B4E686">
            <a:alpha val="10000"/>
          </a:srgbClr>
        </a:solidFill>
        <a:effectLst/>
      </p:bgPr>
    </p:bg>
    <p:spTree>
      <p:nvGrpSpPr>
        <p:cNvPr id="1" name=""/>
        <p:cNvGrpSpPr/>
        <p:nvPr/>
      </p:nvGrpSpPr>
      <p:grpSpPr>
        <a:xfrm>
          <a:off x="0" y="0"/>
          <a:ext cx="0" cy="0"/>
          <a:chOff x="0" y="0"/>
          <a:chExt cx="0" cy="0"/>
        </a:xfrm>
      </p:grpSpPr>
      <p:sp>
        <p:nvSpPr>
          <p:cNvPr id="21" name="ZoneTexte 20"/>
          <p:cNvSpPr txBox="1"/>
          <p:nvPr userDrawn="1"/>
        </p:nvSpPr>
        <p:spPr>
          <a:xfrm>
            <a:off x="1955260" y="377740"/>
            <a:ext cx="9456478" cy="523220"/>
          </a:xfrm>
          <a:prstGeom prst="rect">
            <a:avLst/>
          </a:prstGeom>
          <a:noFill/>
        </p:spPr>
        <p:txBody>
          <a:bodyPr wrap="square" rtlCol="0">
            <a:spAutoFit/>
          </a:bodyPr>
          <a:lstStyle/>
          <a:p>
            <a:r>
              <a:rPr lang="fr-FR" sz="2800" b="0" i="0" dirty="0">
                <a:latin typeface="+mj-lt"/>
              </a:rPr>
              <a:t>La référence aux attendus de fin de cycle des programmes</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Bouton d'action : Retour 19">
            <a:hlinkClick r:id="" action="ppaction://hlinkshowjump?jump=lastslideviewed" highlightClick="1"/>
          </p:cNvPr>
          <p:cNvSpPr/>
          <p:nvPr userDrawn="1"/>
        </p:nvSpPr>
        <p:spPr>
          <a:xfrm>
            <a:off x="10797702" y="289756"/>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a:off x="68400" y="1634457"/>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26" name="ZoneTexte 25">
            <a:hlinkClick r:id="rId2"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7" name="ZoneTexte 26">
            <a:hlinkClick r:id="rId3" action="ppaction://hlinksldjump" tooltip="Planification des compétences générales"/>
          </p:cNvPr>
          <p:cNvSpPr txBox="1"/>
          <p:nvPr userDrawn="1"/>
        </p:nvSpPr>
        <p:spPr>
          <a:xfrm>
            <a:off x="194553" y="2531452"/>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Compétences générales</a:t>
            </a:r>
          </a:p>
        </p:txBody>
      </p:sp>
      <p:sp>
        <p:nvSpPr>
          <p:cNvPr id="28" name="ZoneTexte 27"/>
          <p:cNvSpPr txBox="1"/>
          <p:nvPr userDrawn="1"/>
        </p:nvSpPr>
        <p:spPr>
          <a:xfrm>
            <a:off x="186744" y="3589855"/>
            <a:ext cx="1507787" cy="52322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Attendus de fin de cycle</a:t>
            </a:r>
          </a:p>
        </p:txBody>
      </p:sp>
      <p:sp>
        <p:nvSpPr>
          <p:cNvPr id="29" name="ZoneTexte 28">
            <a:hlinkClick r:id="rId4" action="ppaction://hlinksldjump" tooltip="Les niveaux d'acquisition visées"/>
          </p:cNvPr>
          <p:cNvSpPr txBox="1"/>
          <p:nvPr userDrawn="1"/>
        </p:nvSpPr>
        <p:spPr>
          <a:xfrm>
            <a:off x="186743" y="4224678"/>
            <a:ext cx="1507787" cy="7386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Niveaux d’acquisitions visées</a:t>
            </a:r>
          </a:p>
        </p:txBody>
      </p:sp>
      <p:sp>
        <p:nvSpPr>
          <p:cNvPr id="30" name="ZoneTexte 29">
            <a:hlinkClick r:id="rId5" action="ppaction://hlinksldjump" tooltip="Parcours"/>
          </p:cNvPr>
          <p:cNvSpPr txBox="1"/>
          <p:nvPr userDrawn="1"/>
        </p:nvSpPr>
        <p:spPr>
          <a:xfrm>
            <a:off x="186813" y="3170475"/>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a:t>
            </a:r>
          </a:p>
        </p:txBody>
      </p:sp>
    </p:spTree>
    <p:extLst>
      <p:ext uri="{BB962C8B-B14F-4D97-AF65-F5344CB8AC3E}">
        <p14:creationId xmlns:p14="http://schemas.microsoft.com/office/powerpoint/2010/main" val="31406515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enu CP1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34457"/>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d’acquisitions visées</a:t>
            </a:r>
            <a:endParaRPr lang="fr-FR" b="0" i="0" dirty="0">
              <a:latin typeface="+mj-lt"/>
            </a:endParaRPr>
          </a:p>
        </p:txBody>
      </p:sp>
      <p:sp>
        <p:nvSpPr>
          <p:cNvPr id="19" name="ZoneTexte 18">
            <a:hlinkClick r:id="rId2"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0" name="Bouton d’action : vide 19">
            <a:hlinkClick r:id="" action="ppaction://hlinkshowjump?jump=endshow" highlightClick="1"/>
          </p:cNvPr>
          <p:cNvSpPr/>
          <p:nvPr userDrawn="1"/>
        </p:nvSpPr>
        <p:spPr>
          <a:xfrm>
            <a:off x="57600" y="5702400"/>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2" name="ZoneTexte 21">
            <a:hlinkClick r:id="rId3" action="ppaction://hlinksldjump"/>
          </p:cNvPr>
          <p:cNvSpPr txBox="1"/>
          <p:nvPr userDrawn="1"/>
        </p:nvSpPr>
        <p:spPr>
          <a:xfrm>
            <a:off x="931725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2</a:t>
            </a:r>
          </a:p>
        </p:txBody>
      </p:sp>
      <p:sp>
        <p:nvSpPr>
          <p:cNvPr id="23" name="ZoneTexte 22">
            <a:hlinkClick r:id="rId4" action="ppaction://hlinksldjump"/>
          </p:cNvPr>
          <p:cNvSpPr txBox="1"/>
          <p:nvPr userDrawn="1"/>
        </p:nvSpPr>
        <p:spPr>
          <a:xfrm>
            <a:off x="1006614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3</a:t>
            </a:r>
          </a:p>
        </p:txBody>
      </p:sp>
      <p:sp>
        <p:nvSpPr>
          <p:cNvPr id="24" name="ZoneTexte 23">
            <a:hlinkClick r:id="rId4" action="ppaction://hlinksldjump"/>
          </p:cNvPr>
          <p:cNvSpPr txBox="1"/>
          <p:nvPr userDrawn="1"/>
        </p:nvSpPr>
        <p:spPr>
          <a:xfrm>
            <a:off x="1081503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4</a:t>
            </a:r>
          </a:p>
        </p:txBody>
      </p:sp>
      <p:sp>
        <p:nvSpPr>
          <p:cNvPr id="25" name="ZoneTexte 24">
            <a:hlinkClick r:id="rId4" action="ppaction://hlinksldjump"/>
          </p:cNvPr>
          <p:cNvSpPr txBox="1"/>
          <p:nvPr userDrawn="1"/>
        </p:nvSpPr>
        <p:spPr>
          <a:xfrm>
            <a:off x="1156392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5</a:t>
            </a:r>
          </a:p>
        </p:txBody>
      </p:sp>
      <p:sp>
        <p:nvSpPr>
          <p:cNvPr id="26" name="ZoneTexte 25"/>
          <p:cNvSpPr txBox="1"/>
          <p:nvPr userDrawn="1"/>
        </p:nvSpPr>
        <p:spPr>
          <a:xfrm>
            <a:off x="177014" y="2888245"/>
            <a:ext cx="1507787" cy="26161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b="1" dirty="0">
                <a:solidFill>
                  <a:schemeClr val="accent5">
                    <a:lumMod val="75000"/>
                  </a:schemeClr>
                </a:solidFill>
              </a:rPr>
              <a:t>CMS</a:t>
            </a:r>
          </a:p>
        </p:txBody>
      </p:sp>
      <p:sp>
        <p:nvSpPr>
          <p:cNvPr id="28" name="ZoneTexte 27">
            <a:hlinkClick r:id="rId5" action="ppaction://hlinksldjump" tooltip="Planification des attendus de fin de cycle au regard de la programmation"/>
          </p:cNvPr>
          <p:cNvSpPr txBox="1"/>
          <p:nvPr userDrawn="1"/>
        </p:nvSpPr>
        <p:spPr>
          <a:xfrm>
            <a:off x="177014" y="412311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Compétences attendues</a:t>
            </a:r>
          </a:p>
        </p:txBody>
      </p:sp>
      <p:sp>
        <p:nvSpPr>
          <p:cNvPr id="33" name="ZoneTexte 32">
            <a:hlinkClick r:id="rId6" action="ppaction://hlinksldjump" tooltip="Parcours"/>
          </p:cNvPr>
          <p:cNvSpPr txBox="1"/>
          <p:nvPr userDrawn="1"/>
        </p:nvSpPr>
        <p:spPr>
          <a:xfrm>
            <a:off x="177014" y="371149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Parcours</a:t>
            </a:r>
          </a:p>
        </p:txBody>
      </p:sp>
      <p:sp>
        <p:nvSpPr>
          <p:cNvPr id="34" name="ZoneTexte 33">
            <a:hlinkClick r:id="rId7" action="ppaction://hlinksldjump"/>
          </p:cNvPr>
          <p:cNvSpPr txBox="1"/>
          <p:nvPr userDrawn="1"/>
        </p:nvSpPr>
        <p:spPr>
          <a:xfrm>
            <a:off x="177014" y="329986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APSA/CP</a:t>
            </a:r>
          </a:p>
        </p:txBody>
      </p:sp>
      <p:sp>
        <p:nvSpPr>
          <p:cNvPr id="35" name="ZoneTexte 34">
            <a:hlinkClick r:id="rId8" action="ppaction://hlinksldjump"/>
          </p:cNvPr>
          <p:cNvSpPr txBox="1"/>
          <p:nvPr userDrawn="1"/>
        </p:nvSpPr>
        <p:spPr>
          <a:xfrm>
            <a:off x="177014" y="2307344"/>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des élèves</a:t>
            </a:r>
          </a:p>
        </p:txBody>
      </p:sp>
    </p:spTree>
    <p:extLst>
      <p:ext uri="{BB962C8B-B14F-4D97-AF65-F5344CB8AC3E}">
        <p14:creationId xmlns:p14="http://schemas.microsoft.com/office/powerpoint/2010/main" val="26097118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enu CP2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34457"/>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d’acquisitions visées</a:t>
            </a:r>
            <a:endParaRPr lang="fr-FR" b="0" i="0" dirty="0">
              <a:latin typeface="+mj-lt"/>
            </a:endParaRPr>
          </a:p>
        </p:txBody>
      </p:sp>
      <p:sp>
        <p:nvSpPr>
          <p:cNvPr id="19" name="ZoneTexte 18">
            <a:hlinkClick r:id="rId2"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0" name="Bouton d’action : vide 19">
            <a:hlinkClick r:id="" action="ppaction://hlinkshowjump?jump=endshow" highlightClick="1"/>
          </p:cNvPr>
          <p:cNvSpPr/>
          <p:nvPr userDrawn="1"/>
        </p:nvSpPr>
        <p:spPr>
          <a:xfrm>
            <a:off x="57600" y="5702400"/>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5" name="ZoneTexte 24">
            <a:hlinkClick r:id="rId3" action="ppaction://hlinksldjump" tooltip="Planification des compétences générales"/>
          </p:cNvPr>
          <p:cNvSpPr txBox="1"/>
          <p:nvPr userDrawn="1"/>
        </p:nvSpPr>
        <p:spPr>
          <a:xfrm>
            <a:off x="194553" y="2533832"/>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Compétences générales</a:t>
            </a:r>
          </a:p>
        </p:txBody>
      </p:sp>
      <p:sp>
        <p:nvSpPr>
          <p:cNvPr id="26" name="ZoneTexte 25">
            <a:hlinkClick r:id="rId4" action="ppaction://hlinksldjump" tooltip="Planification des attendus de fin de cycle au regard de la programmation"/>
          </p:cNvPr>
          <p:cNvSpPr txBox="1"/>
          <p:nvPr userDrawn="1"/>
        </p:nvSpPr>
        <p:spPr>
          <a:xfrm>
            <a:off x="186744" y="3589855"/>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Attendus de fin de cycle</a:t>
            </a:r>
          </a:p>
        </p:txBody>
      </p:sp>
      <p:sp>
        <p:nvSpPr>
          <p:cNvPr id="27" name="ZoneTexte 26"/>
          <p:cNvSpPr txBox="1"/>
          <p:nvPr userDrawn="1"/>
        </p:nvSpPr>
        <p:spPr>
          <a:xfrm>
            <a:off x="186743" y="4224678"/>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d’acquisitions visées</a:t>
            </a:r>
          </a:p>
        </p:txBody>
      </p:sp>
      <p:sp>
        <p:nvSpPr>
          <p:cNvPr id="28" name="ZoneTexte 27">
            <a:hlinkClick r:id="rId5" action="ppaction://hlinksldjump" tooltip="Parcours"/>
          </p:cNvPr>
          <p:cNvSpPr txBox="1"/>
          <p:nvPr userDrawn="1"/>
        </p:nvSpPr>
        <p:spPr>
          <a:xfrm>
            <a:off x="186813" y="3170475"/>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a:t>
            </a:r>
          </a:p>
        </p:txBody>
      </p:sp>
      <p:sp>
        <p:nvSpPr>
          <p:cNvPr id="29" name="ZoneTexte 28">
            <a:hlinkClick r:id="rId6" action="ppaction://hlinksldjump"/>
          </p:cNvPr>
          <p:cNvSpPr txBox="1"/>
          <p:nvPr userDrawn="1"/>
        </p:nvSpPr>
        <p:spPr>
          <a:xfrm>
            <a:off x="931725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1</a:t>
            </a:r>
          </a:p>
        </p:txBody>
      </p:sp>
      <p:sp>
        <p:nvSpPr>
          <p:cNvPr id="30" name="ZoneTexte 29">
            <a:hlinkClick r:id="rId7" action="ppaction://hlinksldjump"/>
          </p:cNvPr>
          <p:cNvSpPr txBox="1"/>
          <p:nvPr userDrawn="1"/>
        </p:nvSpPr>
        <p:spPr>
          <a:xfrm>
            <a:off x="1006614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3</a:t>
            </a:r>
          </a:p>
        </p:txBody>
      </p:sp>
      <p:sp>
        <p:nvSpPr>
          <p:cNvPr id="31" name="ZoneTexte 30">
            <a:hlinkClick r:id="rId7" action="ppaction://hlinksldjump"/>
          </p:cNvPr>
          <p:cNvSpPr txBox="1"/>
          <p:nvPr userDrawn="1"/>
        </p:nvSpPr>
        <p:spPr>
          <a:xfrm>
            <a:off x="1081503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4</a:t>
            </a:r>
          </a:p>
        </p:txBody>
      </p:sp>
      <p:sp>
        <p:nvSpPr>
          <p:cNvPr id="32" name="ZoneTexte 31">
            <a:hlinkClick r:id="rId7" action="ppaction://hlinksldjump"/>
          </p:cNvPr>
          <p:cNvSpPr txBox="1"/>
          <p:nvPr userDrawn="1"/>
        </p:nvSpPr>
        <p:spPr>
          <a:xfrm>
            <a:off x="1156392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5</a:t>
            </a:r>
          </a:p>
        </p:txBody>
      </p:sp>
    </p:spTree>
    <p:extLst>
      <p:ext uri="{BB962C8B-B14F-4D97-AF65-F5344CB8AC3E}">
        <p14:creationId xmlns:p14="http://schemas.microsoft.com/office/powerpoint/2010/main" val="14155110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enu CP3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34457"/>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2" name="ZoneTexte 11"/>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13" name="ZoneTexte 12"/>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d’acquisitions visées</a:t>
            </a:r>
            <a:endParaRPr lang="fr-FR" b="0" i="0" dirty="0">
              <a:latin typeface="+mj-lt"/>
            </a:endParaRPr>
          </a:p>
        </p:txBody>
      </p:sp>
      <p:sp>
        <p:nvSpPr>
          <p:cNvPr id="19" name="ZoneTexte 18">
            <a:hlinkClick r:id="rId2"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0" name="Bouton d’action : vide 19">
            <a:hlinkClick r:id="" action="ppaction://hlinkshowjump?jump=endshow" highlightClick="1"/>
          </p:cNvPr>
          <p:cNvSpPr/>
          <p:nvPr userDrawn="1"/>
        </p:nvSpPr>
        <p:spPr>
          <a:xfrm>
            <a:off x="57600" y="5702400"/>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5" name="ZoneTexte 24">
            <a:hlinkClick r:id="rId3" action="ppaction://hlinksldjump" tooltip="Planification des compétences générales"/>
          </p:cNvPr>
          <p:cNvSpPr txBox="1"/>
          <p:nvPr userDrawn="1"/>
        </p:nvSpPr>
        <p:spPr>
          <a:xfrm>
            <a:off x="194553" y="2533832"/>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Compétences générales</a:t>
            </a:r>
          </a:p>
        </p:txBody>
      </p:sp>
      <p:sp>
        <p:nvSpPr>
          <p:cNvPr id="26" name="ZoneTexte 25">
            <a:hlinkClick r:id="rId4" action="ppaction://hlinksldjump" tooltip="Planification des attendus de fin de cycle au regard de la programmation"/>
          </p:cNvPr>
          <p:cNvSpPr txBox="1"/>
          <p:nvPr userDrawn="1"/>
        </p:nvSpPr>
        <p:spPr>
          <a:xfrm>
            <a:off x="186744" y="3589855"/>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Attendus de fin de cycle</a:t>
            </a:r>
          </a:p>
        </p:txBody>
      </p:sp>
      <p:sp>
        <p:nvSpPr>
          <p:cNvPr id="27" name="ZoneTexte 26"/>
          <p:cNvSpPr txBox="1"/>
          <p:nvPr userDrawn="1"/>
        </p:nvSpPr>
        <p:spPr>
          <a:xfrm>
            <a:off x="186743" y="4224678"/>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d’acquisitions visées</a:t>
            </a:r>
          </a:p>
        </p:txBody>
      </p:sp>
      <p:sp>
        <p:nvSpPr>
          <p:cNvPr id="28" name="ZoneTexte 27">
            <a:hlinkClick r:id="rId5" action="ppaction://hlinksldjump" tooltip="Parcours"/>
          </p:cNvPr>
          <p:cNvSpPr txBox="1"/>
          <p:nvPr userDrawn="1"/>
        </p:nvSpPr>
        <p:spPr>
          <a:xfrm>
            <a:off x="186813" y="3170475"/>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a:t>
            </a:r>
          </a:p>
        </p:txBody>
      </p:sp>
      <p:sp>
        <p:nvSpPr>
          <p:cNvPr id="33" name="ZoneTexte 32">
            <a:hlinkClick r:id="rId6" action="ppaction://hlinksldjump"/>
          </p:cNvPr>
          <p:cNvSpPr txBox="1"/>
          <p:nvPr userDrawn="1"/>
        </p:nvSpPr>
        <p:spPr>
          <a:xfrm>
            <a:off x="931725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1</a:t>
            </a:r>
          </a:p>
        </p:txBody>
      </p:sp>
      <p:sp>
        <p:nvSpPr>
          <p:cNvPr id="34" name="ZoneTexte 33">
            <a:hlinkClick r:id="rId7" action="ppaction://hlinksldjump"/>
          </p:cNvPr>
          <p:cNvSpPr txBox="1"/>
          <p:nvPr userDrawn="1"/>
        </p:nvSpPr>
        <p:spPr>
          <a:xfrm>
            <a:off x="1006614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2</a:t>
            </a:r>
          </a:p>
        </p:txBody>
      </p:sp>
      <p:sp>
        <p:nvSpPr>
          <p:cNvPr id="35" name="ZoneTexte 34">
            <a:hlinkClick r:id="rId7" action="ppaction://hlinksldjump"/>
          </p:cNvPr>
          <p:cNvSpPr txBox="1"/>
          <p:nvPr userDrawn="1"/>
        </p:nvSpPr>
        <p:spPr>
          <a:xfrm>
            <a:off x="1081503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4</a:t>
            </a:r>
          </a:p>
        </p:txBody>
      </p:sp>
      <p:sp>
        <p:nvSpPr>
          <p:cNvPr id="36" name="ZoneTexte 35">
            <a:hlinkClick r:id="rId7" action="ppaction://hlinksldjump"/>
          </p:cNvPr>
          <p:cNvSpPr txBox="1"/>
          <p:nvPr userDrawn="1"/>
        </p:nvSpPr>
        <p:spPr>
          <a:xfrm>
            <a:off x="1156392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5</a:t>
            </a:r>
          </a:p>
        </p:txBody>
      </p:sp>
    </p:spTree>
    <p:extLst>
      <p:ext uri="{BB962C8B-B14F-4D97-AF65-F5344CB8AC3E}">
        <p14:creationId xmlns:p14="http://schemas.microsoft.com/office/powerpoint/2010/main" val="3953276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enu CP4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50664"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34457"/>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d’acquisitions visées</a:t>
            </a:r>
            <a:endParaRPr lang="fr-FR" b="0" i="0" dirty="0">
              <a:latin typeface="+mj-lt"/>
            </a:endParaRPr>
          </a:p>
        </p:txBody>
      </p:sp>
      <p:sp>
        <p:nvSpPr>
          <p:cNvPr id="19" name="ZoneTexte 18">
            <a:hlinkClick r:id="rId2"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0" name="Bouton d’action : vide 19">
            <a:hlinkClick r:id="" action="ppaction://hlinkshowjump?jump=endshow" highlightClick="1"/>
          </p:cNvPr>
          <p:cNvSpPr/>
          <p:nvPr userDrawn="1"/>
        </p:nvSpPr>
        <p:spPr>
          <a:xfrm>
            <a:off x="57600" y="5702400"/>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5" name="ZoneTexte 24">
            <a:hlinkClick r:id="rId3" action="ppaction://hlinksldjump" tooltip="Planification des compétences générales"/>
          </p:cNvPr>
          <p:cNvSpPr txBox="1"/>
          <p:nvPr userDrawn="1"/>
        </p:nvSpPr>
        <p:spPr>
          <a:xfrm>
            <a:off x="194553" y="2533832"/>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Compétences générales</a:t>
            </a:r>
          </a:p>
        </p:txBody>
      </p:sp>
      <p:sp>
        <p:nvSpPr>
          <p:cNvPr id="26" name="ZoneTexte 25">
            <a:hlinkClick r:id="rId4" action="ppaction://hlinksldjump" tooltip="Planification des attendus de fin de cycle au regard de la programmation"/>
          </p:cNvPr>
          <p:cNvSpPr txBox="1"/>
          <p:nvPr userDrawn="1"/>
        </p:nvSpPr>
        <p:spPr>
          <a:xfrm>
            <a:off x="186744" y="3589855"/>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Attendus de fin de cycle</a:t>
            </a:r>
          </a:p>
        </p:txBody>
      </p:sp>
      <p:sp>
        <p:nvSpPr>
          <p:cNvPr id="27" name="ZoneTexte 26"/>
          <p:cNvSpPr txBox="1"/>
          <p:nvPr userDrawn="1"/>
        </p:nvSpPr>
        <p:spPr>
          <a:xfrm>
            <a:off x="186743" y="4224678"/>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d’acquisitions visées</a:t>
            </a:r>
          </a:p>
        </p:txBody>
      </p:sp>
      <p:sp>
        <p:nvSpPr>
          <p:cNvPr id="28" name="ZoneTexte 27">
            <a:hlinkClick r:id="rId5" action="ppaction://hlinksldjump" tooltip="Parcours"/>
          </p:cNvPr>
          <p:cNvSpPr txBox="1"/>
          <p:nvPr userDrawn="1"/>
        </p:nvSpPr>
        <p:spPr>
          <a:xfrm>
            <a:off x="186813" y="3170475"/>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a:t>
            </a:r>
          </a:p>
        </p:txBody>
      </p:sp>
      <p:sp>
        <p:nvSpPr>
          <p:cNvPr id="29" name="ZoneTexte 28">
            <a:hlinkClick r:id="rId6" action="ppaction://hlinksldjump"/>
          </p:cNvPr>
          <p:cNvSpPr txBox="1"/>
          <p:nvPr userDrawn="1"/>
        </p:nvSpPr>
        <p:spPr>
          <a:xfrm>
            <a:off x="931725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1</a:t>
            </a:r>
          </a:p>
        </p:txBody>
      </p:sp>
      <p:sp>
        <p:nvSpPr>
          <p:cNvPr id="30" name="ZoneTexte 29">
            <a:hlinkClick r:id="rId7" action="ppaction://hlinksldjump"/>
          </p:cNvPr>
          <p:cNvSpPr txBox="1"/>
          <p:nvPr userDrawn="1"/>
        </p:nvSpPr>
        <p:spPr>
          <a:xfrm>
            <a:off x="1006614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2</a:t>
            </a:r>
          </a:p>
        </p:txBody>
      </p:sp>
      <p:sp>
        <p:nvSpPr>
          <p:cNvPr id="31" name="ZoneTexte 30">
            <a:hlinkClick r:id="rId7" action="ppaction://hlinksldjump"/>
          </p:cNvPr>
          <p:cNvSpPr txBox="1"/>
          <p:nvPr userDrawn="1"/>
        </p:nvSpPr>
        <p:spPr>
          <a:xfrm>
            <a:off x="1081503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3</a:t>
            </a:r>
          </a:p>
        </p:txBody>
      </p:sp>
      <p:sp>
        <p:nvSpPr>
          <p:cNvPr id="32" name="ZoneTexte 31">
            <a:hlinkClick r:id="rId7" action="ppaction://hlinksldjump"/>
          </p:cNvPr>
          <p:cNvSpPr txBox="1"/>
          <p:nvPr userDrawn="1"/>
        </p:nvSpPr>
        <p:spPr>
          <a:xfrm>
            <a:off x="1156392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5</a:t>
            </a:r>
          </a:p>
        </p:txBody>
      </p:sp>
    </p:spTree>
    <p:extLst>
      <p:ext uri="{BB962C8B-B14F-4D97-AF65-F5344CB8AC3E}">
        <p14:creationId xmlns:p14="http://schemas.microsoft.com/office/powerpoint/2010/main" val="35183898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Menu CP5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50664"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34457"/>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d’acquisitions visées</a:t>
            </a:r>
            <a:endParaRPr lang="fr-FR" b="0" i="0" dirty="0">
              <a:latin typeface="+mj-lt"/>
            </a:endParaRPr>
          </a:p>
        </p:txBody>
      </p:sp>
      <p:sp>
        <p:nvSpPr>
          <p:cNvPr id="19" name="ZoneTexte 18">
            <a:hlinkClick r:id="rId2"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0" name="Bouton d’action : vide 19">
            <a:hlinkClick r:id="" action="ppaction://hlinkshowjump?jump=endshow" highlightClick="1"/>
          </p:cNvPr>
          <p:cNvSpPr/>
          <p:nvPr userDrawn="1"/>
        </p:nvSpPr>
        <p:spPr>
          <a:xfrm>
            <a:off x="57600" y="5702400"/>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5" name="ZoneTexte 24">
            <a:hlinkClick r:id="rId3" action="ppaction://hlinksldjump" tooltip="Planification des compétences générales"/>
          </p:cNvPr>
          <p:cNvSpPr txBox="1"/>
          <p:nvPr userDrawn="1"/>
        </p:nvSpPr>
        <p:spPr>
          <a:xfrm>
            <a:off x="194553" y="2533832"/>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Compétences générales</a:t>
            </a:r>
          </a:p>
        </p:txBody>
      </p:sp>
      <p:sp>
        <p:nvSpPr>
          <p:cNvPr id="26" name="ZoneTexte 25">
            <a:hlinkClick r:id="rId4" action="ppaction://hlinksldjump" tooltip="Planification des attendus de fin de cycle au regard de la programmation"/>
          </p:cNvPr>
          <p:cNvSpPr txBox="1"/>
          <p:nvPr userDrawn="1"/>
        </p:nvSpPr>
        <p:spPr>
          <a:xfrm>
            <a:off x="186744" y="3589855"/>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Attendus de fin de cycle</a:t>
            </a:r>
          </a:p>
        </p:txBody>
      </p:sp>
      <p:sp>
        <p:nvSpPr>
          <p:cNvPr id="27" name="ZoneTexte 26"/>
          <p:cNvSpPr txBox="1"/>
          <p:nvPr userDrawn="1"/>
        </p:nvSpPr>
        <p:spPr>
          <a:xfrm>
            <a:off x="186743" y="4224678"/>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d’acquisitions visées</a:t>
            </a:r>
          </a:p>
        </p:txBody>
      </p:sp>
      <p:sp>
        <p:nvSpPr>
          <p:cNvPr id="28" name="ZoneTexte 27">
            <a:hlinkClick r:id="rId5" action="ppaction://hlinksldjump" tooltip="Parcours"/>
          </p:cNvPr>
          <p:cNvSpPr txBox="1"/>
          <p:nvPr userDrawn="1"/>
        </p:nvSpPr>
        <p:spPr>
          <a:xfrm>
            <a:off x="186813" y="3170475"/>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a:t>
            </a:r>
          </a:p>
        </p:txBody>
      </p:sp>
      <p:sp>
        <p:nvSpPr>
          <p:cNvPr id="29" name="ZoneTexte 28">
            <a:hlinkClick r:id="rId6" action="ppaction://hlinksldjump"/>
          </p:cNvPr>
          <p:cNvSpPr txBox="1"/>
          <p:nvPr userDrawn="1"/>
        </p:nvSpPr>
        <p:spPr>
          <a:xfrm>
            <a:off x="931725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1</a:t>
            </a:r>
          </a:p>
        </p:txBody>
      </p:sp>
      <p:sp>
        <p:nvSpPr>
          <p:cNvPr id="30" name="ZoneTexte 29">
            <a:hlinkClick r:id="rId7" action="ppaction://hlinksldjump"/>
          </p:cNvPr>
          <p:cNvSpPr txBox="1"/>
          <p:nvPr userDrawn="1"/>
        </p:nvSpPr>
        <p:spPr>
          <a:xfrm>
            <a:off x="1006614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2</a:t>
            </a:r>
          </a:p>
        </p:txBody>
      </p:sp>
      <p:sp>
        <p:nvSpPr>
          <p:cNvPr id="31" name="ZoneTexte 30">
            <a:hlinkClick r:id="rId7" action="ppaction://hlinksldjump"/>
          </p:cNvPr>
          <p:cNvSpPr txBox="1"/>
          <p:nvPr userDrawn="1"/>
        </p:nvSpPr>
        <p:spPr>
          <a:xfrm>
            <a:off x="1081503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3</a:t>
            </a:r>
          </a:p>
        </p:txBody>
      </p:sp>
      <p:sp>
        <p:nvSpPr>
          <p:cNvPr id="32" name="ZoneTexte 31">
            <a:hlinkClick r:id="rId7" action="ppaction://hlinksldjump"/>
          </p:cNvPr>
          <p:cNvSpPr txBox="1"/>
          <p:nvPr userDrawn="1"/>
        </p:nvSpPr>
        <p:spPr>
          <a:xfrm>
            <a:off x="1156392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4</a:t>
            </a:r>
          </a:p>
        </p:txBody>
      </p:sp>
    </p:spTree>
    <p:extLst>
      <p:ext uri="{BB962C8B-B14F-4D97-AF65-F5344CB8AC3E}">
        <p14:creationId xmlns:p14="http://schemas.microsoft.com/office/powerpoint/2010/main" val="20796291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Menu referentiels evaluation">
    <p:bg>
      <p:bgPr>
        <a:solidFill>
          <a:schemeClr val="accent4">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64565"/>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63206"/>
            <a:ext cx="1575888" cy="306909"/>
          </a:xfrm>
        </p:spPr>
        <p:txBody>
          <a:bodyPr/>
          <a:lstStyle>
            <a:lvl1pPr>
              <a:defRPr sz="1050"/>
            </a:lvl1pPr>
          </a:lstStyle>
          <a:p>
            <a:r>
              <a:rPr lang="fr-FR" dirty="0"/>
              <a:t>Inspection pédagogique régionale</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964987" y="272374"/>
            <a:ext cx="9844392" cy="646331"/>
          </a:xfrm>
          <a:prstGeom prst="rect">
            <a:avLst/>
          </a:prstGeom>
          <a:noFill/>
        </p:spPr>
        <p:txBody>
          <a:bodyPr wrap="square" rtlCol="0">
            <a:spAutoFit/>
          </a:bodyPr>
          <a:lstStyle/>
          <a:p>
            <a:r>
              <a:rPr lang="fr-FR" sz="3600" b="0" i="0" dirty="0">
                <a:latin typeface="+mj-lt"/>
              </a:rPr>
              <a:t>ÉVALUER : Les référentiels d’évaluation</a:t>
            </a:r>
          </a:p>
        </p:txBody>
      </p:sp>
      <p:sp>
        <p:nvSpPr>
          <p:cNvPr id="22" name="ZoneTexte 21">
            <a:hlinkClick r:id="rId2" action="ppaction://hlinksldjump"/>
          </p:cNvPr>
          <p:cNvSpPr txBox="1"/>
          <p:nvPr userDrawn="1"/>
        </p:nvSpPr>
        <p:spPr>
          <a:xfrm>
            <a:off x="3735871" y="1245292"/>
            <a:ext cx="6588886"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a:scene3d>
            <a:camera prst="orthographicFront"/>
            <a:lightRig rig="threePt" dir="t"/>
          </a:scene3d>
          <a:sp3d>
            <a:bevelT/>
          </a:sp3d>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2800" b="0" i="0" dirty="0">
                <a:latin typeface="+mj-lt"/>
              </a:rPr>
              <a:t>Afficher le premier référentiel</a:t>
            </a:r>
          </a:p>
        </p:txBody>
      </p:sp>
      <p:sp>
        <p:nvSpPr>
          <p:cNvPr id="7" name="ZoneTexte 6"/>
          <p:cNvSpPr txBox="1"/>
          <p:nvPr userDrawn="1"/>
        </p:nvSpPr>
        <p:spPr>
          <a:xfrm>
            <a:off x="3492671" y="1999649"/>
            <a:ext cx="6588886" cy="646331"/>
          </a:xfrm>
          <a:prstGeom prst="rect">
            <a:avLst/>
          </a:prstGeom>
          <a:noFill/>
        </p:spPr>
        <p:txBody>
          <a:bodyPr wrap="square" rtlCol="0">
            <a:spAutoFit/>
          </a:bodyPr>
          <a:lstStyle/>
          <a:p>
            <a:pPr algn="ctr"/>
            <a:r>
              <a:rPr lang="fr-FR" dirty="0">
                <a:solidFill>
                  <a:srgbClr val="FF0000"/>
                </a:solidFill>
              </a:rPr>
              <a:t>Tous les référentiels créés et placés à la suite du premier seront accessibles à partir de celui qui est affiché  à l’aide des flèches</a:t>
            </a:r>
          </a:p>
        </p:txBody>
      </p:sp>
      <p:grpSp>
        <p:nvGrpSpPr>
          <p:cNvPr id="26" name="Groupe 25"/>
          <p:cNvGrpSpPr/>
          <p:nvPr userDrawn="1"/>
        </p:nvGrpSpPr>
        <p:grpSpPr>
          <a:xfrm>
            <a:off x="9747116" y="2299171"/>
            <a:ext cx="918048" cy="346809"/>
            <a:chOff x="9597147" y="443405"/>
            <a:chExt cx="1064368" cy="401546"/>
          </a:xfrm>
        </p:grpSpPr>
        <p:sp>
          <p:nvSpPr>
            <p:cNvPr id="27" name="Bouton d’action : retour ou précédent 26">
              <a:hlinkClick r:id="" action="ppaction://noaction"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Bouton d’action : avant ou précédent 27">
              <a:hlinkClick r:id="" action="ppaction://noaction"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9" name="ZoneTexte 28"/>
          <p:cNvSpPr txBox="1"/>
          <p:nvPr userDrawn="1"/>
        </p:nvSpPr>
        <p:spPr>
          <a:xfrm>
            <a:off x="2055824" y="2720458"/>
            <a:ext cx="6824016" cy="3970318"/>
          </a:xfrm>
          <a:prstGeom prst="rect">
            <a:avLst/>
          </a:prstGeom>
          <a:noFill/>
        </p:spPr>
        <p:txBody>
          <a:bodyPr wrap="square" rtlCol="0">
            <a:spAutoFit/>
          </a:bodyPr>
          <a:lstStyle/>
          <a:p>
            <a:pPr algn="l"/>
            <a:r>
              <a:rPr lang="fr-FR" dirty="0">
                <a:solidFill>
                  <a:schemeClr val="tx1"/>
                </a:solidFill>
              </a:rPr>
              <a:t>Méthode pour créer une nouvelle diapo avec la mise en forme appropriée et l’interactivité conservée :</a:t>
            </a:r>
          </a:p>
          <a:p>
            <a:pPr algn="l"/>
            <a:r>
              <a:rPr lang="fr-FR" dirty="0">
                <a:solidFill>
                  <a:schemeClr val="tx1"/>
                </a:solidFill>
              </a:rPr>
              <a:t>1. Passez en « mode écriture » puis dupliquez la diapositive du premier référentiel, de préférence lorsqu’elle est encore vierge, pour disposer de la mise en forme originale.</a:t>
            </a:r>
          </a:p>
          <a:p>
            <a:pPr algn="l"/>
            <a:endParaRPr lang="fr-FR" dirty="0">
              <a:solidFill>
                <a:schemeClr val="tx1"/>
              </a:solidFill>
            </a:endParaRPr>
          </a:p>
          <a:p>
            <a:pPr algn="l"/>
            <a:r>
              <a:rPr lang="fr-FR" dirty="0">
                <a:solidFill>
                  <a:schemeClr val="tx1"/>
                </a:solidFill>
              </a:rPr>
              <a:t>2. Dans le volet des diapositives, à gauche de l’écran, sélectionnez d’un clic de souris la diapo du premier référentiel</a:t>
            </a:r>
          </a:p>
          <a:p>
            <a:pPr algn="l"/>
            <a:endParaRPr lang="fr-FR" dirty="0">
              <a:solidFill>
                <a:schemeClr val="tx1"/>
              </a:solidFill>
            </a:endParaRPr>
          </a:p>
          <a:p>
            <a:pPr algn="l"/>
            <a:r>
              <a:rPr lang="fr-FR" dirty="0">
                <a:solidFill>
                  <a:schemeClr val="tx1"/>
                </a:solidFill>
              </a:rPr>
              <a:t>3. Faire un clic droit sur la diapo sélectionnée et choisir « Dupliquer la diapositive », la nouvelle se placera à la suite du premier référentiel.</a:t>
            </a:r>
          </a:p>
          <a:p>
            <a:pPr algn="l"/>
            <a:endParaRPr lang="fr-FR" dirty="0">
              <a:solidFill>
                <a:schemeClr val="tx1"/>
              </a:solidFill>
            </a:endParaRPr>
          </a:p>
          <a:p>
            <a:pPr algn="l"/>
            <a:r>
              <a:rPr lang="fr-FR" dirty="0">
                <a:solidFill>
                  <a:schemeClr val="tx1"/>
                </a:solidFill>
              </a:rPr>
              <a:t>4. Complétez le premier référentiel, et procédez ainsi de suite pour les différentes activités.</a:t>
            </a:r>
          </a:p>
        </p:txBody>
      </p:sp>
      <p:sp>
        <p:nvSpPr>
          <p:cNvPr id="36" name="Bouton d’action : vide 35">
            <a:hlinkClick r:id="" action="ppaction://hlinkshowjump?jump=endshow" highlightClick="1"/>
          </p:cNvPr>
          <p:cNvSpPr/>
          <p:nvPr userDrawn="1"/>
        </p:nvSpPr>
        <p:spPr>
          <a:xfrm>
            <a:off x="5190594" y="3976798"/>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41" name="ZoneTexte 40"/>
          <p:cNvSpPr txBox="1"/>
          <p:nvPr userDrawn="1"/>
        </p:nvSpPr>
        <p:spPr>
          <a:xfrm>
            <a:off x="71760" y="2861518"/>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31" name="ZoneTexte 30">
            <a:hlinkClick r:id="rId3" action="ppaction://hlinksldjump" tooltip="Présentation"/>
          </p:cNvPr>
          <p:cNvSpPr txBox="1"/>
          <p:nvPr userDrawn="1"/>
        </p:nvSpPr>
        <p:spPr>
          <a:xfrm>
            <a:off x="71760" y="1450367"/>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33" name="ZoneTexte 32">
            <a:hlinkClick r:id="rId4" action="ppaction://hlinksldjump" tooltip="Le parcours de formation"/>
          </p:cNvPr>
          <p:cNvSpPr txBox="1"/>
          <p:nvPr userDrawn="1"/>
        </p:nvSpPr>
        <p:spPr>
          <a:xfrm>
            <a:off x="71760" y="2329579"/>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38" name="ZoneTexte 37">
            <a:hlinkClick r:id="rId5" action="ppaction://hlinksldjump" tooltip="Le projet d'AS"/>
          </p:cNvPr>
          <p:cNvSpPr txBox="1"/>
          <p:nvPr userDrawn="1"/>
        </p:nvSpPr>
        <p:spPr>
          <a:xfrm>
            <a:off x="71760" y="339345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40" name="ZoneTexte 39">
            <a:hlinkClick r:id="rId6" action="ppaction://hlinksldjump" tooltip="Grille d'auto-analyse des projets"/>
          </p:cNvPr>
          <p:cNvSpPr txBox="1"/>
          <p:nvPr userDrawn="1"/>
        </p:nvSpPr>
        <p:spPr>
          <a:xfrm>
            <a:off x="71760" y="5521213"/>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51" name="ZoneTexte 50">
            <a:hlinkClick r:id="rId7" action="ppaction://hlinksldjump" tooltip="Les espaces d'enseignement complémentaires"/>
          </p:cNvPr>
          <p:cNvSpPr txBox="1"/>
          <p:nvPr userDrawn="1"/>
        </p:nvSpPr>
        <p:spPr>
          <a:xfrm>
            <a:off x="71760" y="4989274"/>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52" name="Bouton d’action : accueil 51">
            <a:hlinkClick r:id="" action="ppaction://hlinkshowjump?jump=firstslide" highlightClick="1"/>
          </p:cNvPr>
          <p:cNvSpPr/>
          <p:nvPr userDrawn="1"/>
        </p:nvSpPr>
        <p:spPr>
          <a:xfrm>
            <a:off x="739302" y="1078571"/>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a:hlinkClick r:id="rId8" action="ppaction://hlinksldjump" tooltip="Le contexte local"/>
          </p:cNvPr>
          <p:cNvSpPr txBox="1"/>
          <p:nvPr userDrawn="1"/>
        </p:nvSpPr>
        <p:spPr>
          <a:xfrm>
            <a:off x="71760" y="1982306"/>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56" name="ZoneTexte 55">
            <a:hlinkClick r:id="rId9" action="ppaction://hlinksldjump" tooltip="Les enseignements facultatifs"/>
          </p:cNvPr>
          <p:cNvSpPr txBox="1"/>
          <p:nvPr userDrawn="1"/>
        </p:nvSpPr>
        <p:spPr>
          <a:xfrm>
            <a:off x="71760" y="374073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57" name="ZoneTexte 56">
            <a:hlinkClick r:id="rId10" action="ppaction://hlinksldjump" tooltip="Les enseignements d'exploration et de complément"/>
          </p:cNvPr>
          <p:cNvSpPr txBox="1"/>
          <p:nvPr userDrawn="1"/>
        </p:nvSpPr>
        <p:spPr>
          <a:xfrm>
            <a:off x="71760" y="4272669"/>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pic>
        <p:nvPicPr>
          <p:cNvPr id="2" name="Image 1"/>
          <p:cNvPicPr>
            <a:picLocks noChangeAspect="1"/>
          </p:cNvPicPr>
          <p:nvPr userDrawn="1"/>
        </p:nvPicPr>
        <p:blipFill>
          <a:blip r:embed="rId11"/>
          <a:stretch>
            <a:fillRect/>
          </a:stretch>
        </p:blipFill>
        <p:spPr>
          <a:xfrm>
            <a:off x="8941842" y="3052484"/>
            <a:ext cx="2201943" cy="2440370"/>
          </a:xfrm>
          <a:prstGeom prst="rect">
            <a:avLst/>
          </a:prstGeom>
        </p:spPr>
      </p:pic>
      <p:cxnSp>
        <p:nvCxnSpPr>
          <p:cNvPr id="32" name="Connecteur droit avec flèche 31"/>
          <p:cNvCxnSpPr>
            <a:cxnSpLocks/>
          </p:cNvCxnSpPr>
          <p:nvPr userDrawn="1"/>
        </p:nvCxnSpPr>
        <p:spPr>
          <a:xfrm flipV="1">
            <a:off x="8213558" y="4364070"/>
            <a:ext cx="720263" cy="79593"/>
          </a:xfrm>
          <a:prstGeom prst="straightConnector1">
            <a:avLst/>
          </a:prstGeom>
          <a:ln w="476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a:cxnSpLocks/>
          </p:cNvCxnSpPr>
          <p:nvPr userDrawn="1"/>
        </p:nvCxnSpPr>
        <p:spPr>
          <a:xfrm flipV="1">
            <a:off x="8568329" y="5220106"/>
            <a:ext cx="623022" cy="350196"/>
          </a:xfrm>
          <a:prstGeom prst="straightConnector1">
            <a:avLst/>
          </a:prstGeom>
          <a:ln w="476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811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CFC6E1B-2AD0-4899-9612-27365A42146B}" type="datetime1">
              <a:rPr lang="fr-FR" smtClean="0"/>
              <a:t>01/12/2017</a:t>
            </a:fld>
            <a:endParaRPr lang="fr-FR"/>
          </a:p>
        </p:txBody>
      </p:sp>
      <p:sp>
        <p:nvSpPr>
          <p:cNvPr id="6" name="Espace réservé du pied de page 5"/>
          <p:cNvSpPr>
            <a:spLocks noGrp="1"/>
          </p:cNvSpPr>
          <p:nvPr>
            <p:ph type="ftr" sz="quarter" idx="11"/>
          </p:nvPr>
        </p:nvSpPr>
        <p:spPr/>
        <p:txBody>
          <a:bodyPr/>
          <a:lstStyle/>
          <a:p>
            <a:r>
              <a:rPr lang="fr-FR"/>
              <a:t>Inspection pédagogique régionale</a:t>
            </a:r>
          </a:p>
        </p:txBody>
      </p:sp>
      <p:sp>
        <p:nvSpPr>
          <p:cNvPr id="7" name="Espace réservé du numéro de diapositive 6"/>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9993874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enu EX1 referentiels evaluation">
    <p:bg>
      <p:bgPr>
        <a:solidFill>
          <a:schemeClr val="accent4">
            <a:alpha val="10000"/>
          </a:schemeClr>
        </a:solidFill>
        <a:effectLst/>
      </p:bgPr>
    </p:bg>
    <p:spTree>
      <p:nvGrpSpPr>
        <p:cNvPr id="1" name=""/>
        <p:cNvGrpSpPr/>
        <p:nvPr/>
      </p:nvGrpSpPr>
      <p:grpSpPr>
        <a:xfrm>
          <a:off x="0" y="0"/>
          <a:ext cx="0" cy="0"/>
          <a:chOff x="0" y="0"/>
          <a:chExt cx="0" cy="0"/>
        </a:xfrm>
      </p:grpSpPr>
      <p:sp>
        <p:nvSpPr>
          <p:cNvPr id="30" name="Espace réservé du tableau 29"/>
          <p:cNvSpPr>
            <a:spLocks noGrp="1"/>
          </p:cNvSpPr>
          <p:nvPr>
            <p:ph type="tbl" sz="quarter" idx="14"/>
          </p:nvPr>
        </p:nvSpPr>
        <p:spPr>
          <a:xfrm>
            <a:off x="1987550" y="709613"/>
            <a:ext cx="9967913" cy="5705475"/>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68400" y="1751100"/>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22" name="ZoneTexte 21">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grpSp>
        <p:nvGrpSpPr>
          <p:cNvPr id="6" name="Groupe 5"/>
          <p:cNvGrpSpPr/>
          <p:nvPr userDrawn="1"/>
        </p:nvGrpSpPr>
        <p:grpSpPr>
          <a:xfrm>
            <a:off x="10667018" y="152931"/>
            <a:ext cx="1064368" cy="401546"/>
            <a:chOff x="9597147" y="443405"/>
            <a:chExt cx="1064368" cy="401546"/>
          </a:xfrm>
        </p:grpSpPr>
        <p:sp>
          <p:nvSpPr>
            <p:cNvPr id="2" name="Bouton d’action : retour ou précédent 1">
              <a:hlinkClick r:id="" action="ppaction://hlinkshowjump?jump=previousslide"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avant ou précédent 4">
              <a:hlinkClick r:id="" action="ppaction://hlinkshowjump?jump=nextslide"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1" name="ZoneTexte 30"/>
          <p:cNvSpPr txBox="1"/>
          <p:nvPr userDrawn="1"/>
        </p:nvSpPr>
        <p:spPr>
          <a:xfrm>
            <a:off x="36358" y="2278545"/>
            <a:ext cx="1728147" cy="2462213"/>
          </a:xfrm>
          <a:prstGeom prst="rect">
            <a:avLst/>
          </a:prstGeom>
          <a:noFill/>
        </p:spPr>
        <p:txBody>
          <a:bodyPr wrap="square" rtlCol="0">
            <a:spAutoFit/>
          </a:bodyPr>
          <a:lstStyle/>
          <a:p>
            <a:r>
              <a:rPr lang="fr-FR" sz="1100" dirty="0"/>
              <a:t>Le tableau peut-être ajusté suivant les besoins. Des lignes et colonnes peuvent être ajoutées ou supprimées, fusionnées ou fractionnées.</a:t>
            </a:r>
          </a:p>
          <a:p>
            <a:r>
              <a:rPr lang="fr-FR" sz="1100" b="1" dirty="0"/>
              <a:t>Par exemple, se placer dans une cellule de la ligne</a:t>
            </a:r>
            <a:r>
              <a:rPr lang="fr-FR" sz="1100" dirty="0"/>
              <a:t>, effectuer un </a:t>
            </a:r>
            <a:r>
              <a:rPr lang="fr-FR" sz="1100" b="1" dirty="0"/>
              <a:t>clic droit</a:t>
            </a:r>
            <a:r>
              <a:rPr lang="fr-FR" sz="1100" dirty="0"/>
              <a:t> et choisir « </a:t>
            </a:r>
            <a:r>
              <a:rPr lang="fr-FR" sz="1100" b="1" dirty="0"/>
              <a:t>Supprimer</a:t>
            </a:r>
            <a:r>
              <a:rPr lang="fr-FR" sz="1100" dirty="0"/>
              <a:t> », puis « </a:t>
            </a:r>
            <a:r>
              <a:rPr lang="fr-FR" sz="1100" b="1" dirty="0"/>
              <a:t>Supprimer les lignes</a:t>
            </a:r>
            <a:r>
              <a:rPr lang="fr-FR" sz="1100" dirty="0"/>
              <a:t> ». La ligne correspondante est supprimée !</a:t>
            </a:r>
          </a:p>
        </p:txBody>
      </p:sp>
      <p:sp>
        <p:nvSpPr>
          <p:cNvPr id="18" name="ZoneTexte 17"/>
          <p:cNvSpPr txBox="1"/>
          <p:nvPr userDrawn="1"/>
        </p:nvSpPr>
        <p:spPr>
          <a:xfrm>
            <a:off x="1892842" y="61316"/>
            <a:ext cx="1862036" cy="584775"/>
          </a:xfrm>
          <a:prstGeom prst="rect">
            <a:avLst/>
          </a:prstGeom>
          <a:noFill/>
        </p:spPr>
        <p:txBody>
          <a:bodyPr wrap="square" rtlCol="0">
            <a:spAutoFit/>
          </a:bodyPr>
          <a:lstStyle/>
          <a:p>
            <a:r>
              <a:rPr lang="fr-FR" sz="3200" b="0" i="0" dirty="0">
                <a:latin typeface="+mj-lt"/>
              </a:rPr>
              <a:t>ÉVALUER :</a:t>
            </a:r>
          </a:p>
        </p:txBody>
      </p:sp>
      <p:sp>
        <p:nvSpPr>
          <p:cNvPr id="29" name="Espace réservé du texte 5"/>
          <p:cNvSpPr>
            <a:spLocks noGrp="1"/>
          </p:cNvSpPr>
          <p:nvPr>
            <p:ph type="body" sz="quarter" idx="13" hasCustomPrompt="1"/>
          </p:nvPr>
        </p:nvSpPr>
        <p:spPr>
          <a:xfrm>
            <a:off x="3671599" y="120462"/>
            <a:ext cx="6599813" cy="470196"/>
          </a:xfrm>
        </p:spPr>
        <p:txBody>
          <a:bodyPr anchor="ctr" anchorCtr="0">
            <a:normAutofit/>
          </a:bodyPr>
          <a:lstStyle>
            <a:lvl1pPr marL="0" indent="0">
              <a:buNone/>
              <a:defRPr sz="2000" b="1">
                <a:latin typeface="+mj-lt"/>
              </a:defRPr>
            </a:lvl1pPr>
            <a:lvl5pPr marL="1828800" indent="0">
              <a:buNone/>
              <a:defRPr/>
            </a:lvl5pPr>
          </a:lstStyle>
          <a:p>
            <a:pPr lvl="0"/>
            <a:r>
              <a:rPr lang="fr-FR" dirty="0"/>
              <a:t>Référentiel (cliquer dans la zone et saisir le nom de l’activité) !</a:t>
            </a:r>
          </a:p>
        </p:txBody>
      </p:sp>
    </p:spTree>
    <p:extLst>
      <p:ext uri="{BB962C8B-B14F-4D97-AF65-F5344CB8AC3E}">
        <p14:creationId xmlns:p14="http://schemas.microsoft.com/office/powerpoint/2010/main" val="7477713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enu principal 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26846"/>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9988685" cy="584775"/>
          </a:xfrm>
          <a:prstGeom prst="rect">
            <a:avLst/>
          </a:prstGeom>
          <a:noFill/>
        </p:spPr>
        <p:txBody>
          <a:bodyPr wrap="square" rtlCol="0">
            <a:spAutoFit/>
          </a:bodyPr>
          <a:lstStyle/>
          <a:p>
            <a:r>
              <a:rPr lang="fr-FR" sz="3200" b="0" i="0" dirty="0">
                <a:latin typeface="+mj-lt"/>
              </a:rPr>
              <a:t>TRANSFORMER : Le projet d’AS</a:t>
            </a:r>
          </a:p>
        </p:txBody>
      </p:sp>
      <p:sp>
        <p:nvSpPr>
          <p:cNvPr id="22" name="ZoneTexte 21">
            <a:hlinkClick r:id="rId2" action="ppaction://hlinksldjump"/>
          </p:cNvPr>
          <p:cNvSpPr txBox="1"/>
          <p:nvPr userDrawn="1"/>
        </p:nvSpPr>
        <p:spPr>
          <a:xfrm>
            <a:off x="3339812" y="3013692"/>
            <a:ext cx="7992910" cy="95410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kern="1200" dirty="0">
                <a:solidFill>
                  <a:schemeClr val="tx1"/>
                </a:solidFill>
                <a:latin typeface="+mj-lt"/>
                <a:ea typeface="+mn-ea"/>
                <a:cs typeface="Arial" panose="020B0604020202020204" pitchFamily="34" charset="0"/>
              </a:rPr>
              <a:t>2. La programmation des activités de l’AS par enseignant</a:t>
            </a:r>
            <a:endParaRPr lang="fr-FR" sz="2800" b="0" i="0" dirty="0">
              <a:latin typeface="+mj-lt"/>
            </a:endParaRPr>
          </a:p>
        </p:txBody>
      </p:sp>
      <p:sp>
        <p:nvSpPr>
          <p:cNvPr id="23" name="ZoneTexte 22">
            <a:hlinkClick r:id="rId3" action="ppaction://hlinksldjump"/>
          </p:cNvPr>
          <p:cNvSpPr txBox="1"/>
          <p:nvPr userDrawn="1"/>
        </p:nvSpPr>
        <p:spPr>
          <a:xfrm>
            <a:off x="3339811" y="2391102"/>
            <a:ext cx="7992911"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1.  Le projet AS dans le parcours de formation</a:t>
            </a:r>
          </a:p>
        </p:txBody>
      </p:sp>
      <p:sp>
        <p:nvSpPr>
          <p:cNvPr id="38" name="ZoneTexte 37"/>
          <p:cNvSpPr txBox="1"/>
          <p:nvPr userDrawn="1"/>
        </p:nvSpPr>
        <p:spPr>
          <a:xfrm>
            <a:off x="71760" y="3392129"/>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Projet AS</a:t>
            </a:r>
          </a:p>
        </p:txBody>
      </p:sp>
      <p:sp>
        <p:nvSpPr>
          <p:cNvPr id="39" name="ZoneTexte 38">
            <a:hlinkClick r:id="rId4"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40" name="ZoneTexte 39">
            <a:hlinkClick r:id="rId5"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41" name="ZoneTexte 40">
            <a:hlinkClick r:id="rId6"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42" name="ZoneTexte 41">
            <a:hlinkClick r:id="rId7"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44" name="ZoneTexte 43">
            <a:hlinkClick r:id="rId8"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45" name="Bouton d’action : accueil 44">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ZoneTexte 45">
            <a:hlinkClick r:id="rId9"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47" name="ZoneTexte 46">
            <a:hlinkClick r:id="rId10" action="ppaction://hlinksldjump" tooltip="Les enseignements facultatifs"/>
          </p:cNvPr>
          <p:cNvSpPr txBox="1"/>
          <p:nvPr userDrawn="1"/>
        </p:nvSpPr>
        <p:spPr>
          <a:xfrm>
            <a:off x="79154"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48" name="ZoneTexte 47">
            <a:hlinkClick r:id="rId11" action="ppaction://hlinksldjump" tooltip="Les enseignements d'exploration et de complément"/>
          </p:cNvPr>
          <p:cNvSpPr txBox="1"/>
          <p:nvPr userDrawn="1"/>
        </p:nvSpPr>
        <p:spPr>
          <a:xfrm>
            <a:off x="85097"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8065159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2" name="ZoneTexte 11"/>
          <p:cNvSpPr txBox="1"/>
          <p:nvPr userDrawn="1"/>
        </p:nvSpPr>
        <p:spPr>
          <a:xfrm>
            <a:off x="71760" y="3392129"/>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Projet AS</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9988685" cy="523220"/>
          </a:xfrm>
          <a:prstGeom prst="rect">
            <a:avLst/>
          </a:prstGeom>
          <a:noFill/>
        </p:spPr>
        <p:txBody>
          <a:bodyPr wrap="square" rtlCol="0">
            <a:spAutoFit/>
          </a:bodyPr>
          <a:lstStyle/>
          <a:p>
            <a:r>
              <a:rPr lang="fr-FR" sz="2800" b="0" i="0" dirty="0">
                <a:latin typeface="+mj-lt"/>
              </a:rPr>
              <a:t>TRANSFORMER : Le projet d’AS</a:t>
            </a:r>
          </a:p>
        </p:txBody>
      </p:sp>
      <p:sp>
        <p:nvSpPr>
          <p:cNvPr id="27" name="ZoneTexte 26">
            <a:hlinkClick r:id="rId2"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28" name="ZoneTexte 27">
            <a:hlinkClick r:id="rId3"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29" name="ZoneTexte 28">
            <a:hlinkClick r:id="rId4"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31" name="ZoneTexte 30">
            <a:hlinkClick r:id="rId5"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33" name="ZoneTexte 32">
            <a:hlinkClick r:id="rId6"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34" name="Bouton d’action : accueil 33">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a:hlinkClick r:id="rId7"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39" name="Espace réservé du tableau 6"/>
          <p:cNvSpPr>
            <a:spLocks noGrp="1"/>
          </p:cNvSpPr>
          <p:nvPr>
            <p:ph type="tbl" sz="quarter" idx="13"/>
          </p:nvPr>
        </p:nvSpPr>
        <p:spPr>
          <a:xfrm>
            <a:off x="2043113" y="924668"/>
            <a:ext cx="10009187" cy="5364162"/>
          </a:xfrm>
          <a:solidFill>
            <a:schemeClr val="bg1"/>
          </a:solidFill>
        </p:spPr>
        <p:txBody>
          <a:bodyPr/>
          <a:lstStyle/>
          <a:p>
            <a:endParaRPr lang="fr-FR" dirty="0"/>
          </a:p>
        </p:txBody>
      </p:sp>
      <p:sp>
        <p:nvSpPr>
          <p:cNvPr id="38" name="Bouton d’action : vide 37">
            <a:hlinkClick r:id="" action="ppaction://hlinkshowjump?jump=endshow" highlightClick="1"/>
          </p:cNvPr>
          <p:cNvSpPr/>
          <p:nvPr userDrawn="1"/>
        </p:nvSpPr>
        <p:spPr>
          <a:xfrm>
            <a:off x="2043113" y="6377789"/>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41" name="ZoneTexte 40">
            <a:hlinkClick r:id="rId8" action="ppaction://hlinksldjump" tooltip="Les enseignements facultatifs"/>
          </p:cNvPr>
          <p:cNvSpPr txBox="1"/>
          <p:nvPr userDrawn="1"/>
        </p:nvSpPr>
        <p:spPr>
          <a:xfrm>
            <a:off x="79154"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42" name="ZoneTexte 41">
            <a:hlinkClick r:id="rId9" action="ppaction://hlinksldjump" tooltip="Les enseignements d'exploration et de complément"/>
          </p:cNvPr>
          <p:cNvSpPr txBox="1"/>
          <p:nvPr userDrawn="1"/>
        </p:nvSpPr>
        <p:spPr>
          <a:xfrm>
            <a:off x="85097"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21378336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S Menu 1 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231605"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Le projet d’AS dans le parcours de formation</a:t>
            </a:r>
          </a:p>
        </p:txBody>
      </p:sp>
      <p:sp>
        <p:nvSpPr>
          <p:cNvPr id="26" name="ZoneTexte 25">
            <a:hlinkClick r:id="" action="ppaction://noaction"/>
          </p:cNvPr>
          <p:cNvSpPr txBox="1"/>
          <p:nvPr userDrawn="1"/>
        </p:nvSpPr>
        <p:spPr>
          <a:xfrm>
            <a:off x="9767135" y="67686"/>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7" name="Espace réservé du tableau 6"/>
          <p:cNvSpPr>
            <a:spLocks noGrp="1"/>
          </p:cNvSpPr>
          <p:nvPr>
            <p:ph type="tbl" sz="quarter" idx="13"/>
          </p:nvPr>
        </p:nvSpPr>
        <p:spPr>
          <a:xfrm>
            <a:off x="2043113" y="924668"/>
            <a:ext cx="10009187" cy="5364162"/>
          </a:xfrm>
          <a:solidFill>
            <a:schemeClr val="bg1"/>
          </a:solidFill>
        </p:spPr>
        <p:txBody>
          <a:bodyPr/>
          <a:lstStyle/>
          <a:p>
            <a:endParaRPr lang="fr-FR" dirty="0"/>
          </a:p>
        </p:txBody>
      </p:sp>
      <p:sp>
        <p:nvSpPr>
          <p:cNvPr id="32" name="Bouton d’action : accueil 31">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Bouton d’action : vide 20">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2" name="ZoneTexte 21"/>
          <p:cNvSpPr txBox="1"/>
          <p:nvPr userDrawn="1"/>
        </p:nvSpPr>
        <p:spPr>
          <a:xfrm>
            <a:off x="68400" y="1757567"/>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Projet AS</a:t>
            </a:r>
          </a:p>
        </p:txBody>
      </p:sp>
      <p:sp>
        <p:nvSpPr>
          <p:cNvPr id="23" name="ZoneTexte 22"/>
          <p:cNvSpPr txBox="1"/>
          <p:nvPr userDrawn="1"/>
        </p:nvSpPr>
        <p:spPr>
          <a:xfrm>
            <a:off x="194552" y="2585515"/>
            <a:ext cx="1507787" cy="461665"/>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sz="1200" dirty="0"/>
              <a:t>Dans le parcours de formation</a:t>
            </a:r>
          </a:p>
        </p:txBody>
      </p:sp>
      <p:sp>
        <p:nvSpPr>
          <p:cNvPr id="25" name="ZoneTexte 24">
            <a:hlinkClick r:id="rId2" action="ppaction://hlinksldjump"/>
          </p:cNvPr>
          <p:cNvSpPr txBox="1"/>
          <p:nvPr userDrawn="1"/>
        </p:nvSpPr>
        <p:spPr>
          <a:xfrm>
            <a:off x="194551" y="3169666"/>
            <a:ext cx="1507787" cy="461665"/>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Programmation des activités</a:t>
            </a:r>
          </a:p>
        </p:txBody>
      </p:sp>
      <p:sp>
        <p:nvSpPr>
          <p:cNvPr id="28" name="ZoneTexte 27">
            <a:hlinkClick r:id="rId3" action="ppaction://hlinksldjump" tooltip="Retour"/>
          </p:cNvPr>
          <p:cNvSpPr txBox="1"/>
          <p:nvPr userDrawn="1"/>
        </p:nvSpPr>
        <p:spPr>
          <a:xfrm>
            <a:off x="68400" y="5296589"/>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Tree>
    <p:extLst>
      <p:ext uri="{BB962C8B-B14F-4D97-AF65-F5344CB8AC3E}">
        <p14:creationId xmlns:p14="http://schemas.microsoft.com/office/powerpoint/2010/main" val="12156124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S Menu 2 projet as ">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231605"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programmation des activités/enseignant</a:t>
            </a:r>
          </a:p>
        </p:txBody>
      </p:sp>
      <p:sp>
        <p:nvSpPr>
          <p:cNvPr id="7" name="Espace réservé du tableau 6"/>
          <p:cNvSpPr>
            <a:spLocks noGrp="1"/>
          </p:cNvSpPr>
          <p:nvPr>
            <p:ph type="tbl" sz="quarter" idx="13"/>
          </p:nvPr>
        </p:nvSpPr>
        <p:spPr>
          <a:xfrm>
            <a:off x="2043113" y="924668"/>
            <a:ext cx="10009187" cy="5364162"/>
          </a:xfrm>
          <a:solidFill>
            <a:schemeClr val="bg1"/>
          </a:solidFill>
        </p:spPr>
        <p:txBody>
          <a:bodyPr/>
          <a:lstStyle/>
          <a:p>
            <a:endParaRPr lang="fr-FR" dirty="0"/>
          </a:p>
        </p:txBody>
      </p:sp>
      <p:sp>
        <p:nvSpPr>
          <p:cNvPr id="32" name="Bouton d’action : accueil 31">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Bouton d’action : vide 20">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2" name="ZoneTexte 21"/>
          <p:cNvSpPr txBox="1"/>
          <p:nvPr userDrawn="1"/>
        </p:nvSpPr>
        <p:spPr>
          <a:xfrm>
            <a:off x="68400" y="1757567"/>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Projet AS</a:t>
            </a:r>
          </a:p>
        </p:txBody>
      </p:sp>
      <p:sp>
        <p:nvSpPr>
          <p:cNvPr id="23" name="ZoneTexte 22">
            <a:hlinkClick r:id="rId2" action="ppaction://hlinksldjump"/>
          </p:cNvPr>
          <p:cNvSpPr txBox="1"/>
          <p:nvPr userDrawn="1"/>
        </p:nvSpPr>
        <p:spPr>
          <a:xfrm>
            <a:off x="194552" y="2585515"/>
            <a:ext cx="1507787" cy="461665"/>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dirty="0"/>
              <a:t>Dans le parcours de formation</a:t>
            </a:r>
          </a:p>
        </p:txBody>
      </p:sp>
      <p:sp>
        <p:nvSpPr>
          <p:cNvPr id="25" name="ZoneTexte 24"/>
          <p:cNvSpPr txBox="1"/>
          <p:nvPr userDrawn="1"/>
        </p:nvSpPr>
        <p:spPr>
          <a:xfrm>
            <a:off x="194551" y="3169666"/>
            <a:ext cx="1507787" cy="461665"/>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Programmation des activités</a:t>
            </a:r>
          </a:p>
        </p:txBody>
      </p:sp>
      <p:sp>
        <p:nvSpPr>
          <p:cNvPr id="28" name="ZoneTexte 27">
            <a:hlinkClick r:id="rId3" action="ppaction://hlinksldjump" tooltip="Retour"/>
          </p:cNvPr>
          <p:cNvSpPr txBox="1"/>
          <p:nvPr userDrawn="1"/>
        </p:nvSpPr>
        <p:spPr>
          <a:xfrm>
            <a:off x="68400" y="5296589"/>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Tree>
    <p:extLst>
      <p:ext uri="{BB962C8B-B14F-4D97-AF65-F5344CB8AC3E}">
        <p14:creationId xmlns:p14="http://schemas.microsoft.com/office/powerpoint/2010/main" val="22170079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Enseignement facultatif">
    <p:bg>
      <p:bgPr>
        <a:solidFill>
          <a:srgbClr val="F7A209">
            <a:alpha val="2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9988685" cy="523220"/>
          </a:xfrm>
          <a:prstGeom prst="rect">
            <a:avLst/>
          </a:prstGeom>
          <a:noFill/>
        </p:spPr>
        <p:txBody>
          <a:bodyPr wrap="square" rtlCol="0">
            <a:spAutoFit/>
          </a:bodyPr>
          <a:lstStyle/>
          <a:p>
            <a:r>
              <a:rPr lang="fr-FR" sz="2800" b="0" i="0" dirty="0">
                <a:latin typeface="+mj-lt"/>
              </a:rPr>
              <a:t>TRANSFORMER : Enseignements facultatifs (option CCF)</a:t>
            </a:r>
          </a:p>
        </p:txBody>
      </p:sp>
      <p:sp>
        <p:nvSpPr>
          <p:cNvPr id="27" name="ZoneTexte 26">
            <a:hlinkClick r:id="rId2" action="ppaction://hlinksldjump" tooltip="Présentation"/>
          </p:cNvPr>
          <p:cNvSpPr txBox="1"/>
          <p:nvPr userDrawn="1"/>
        </p:nvSpPr>
        <p:spPr>
          <a:xfrm>
            <a:off x="791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28" name="ZoneTexte 27">
            <a:hlinkClick r:id="rId3"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29" name="ZoneTexte 28">
            <a:hlinkClick r:id="rId4"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30" name="ZoneTexte 29">
            <a:hlinkClick r:id="rId5" action="ppaction://hlinksldjump" tooltip="Le projet d'AS"/>
          </p:cNvPr>
          <p:cNvSpPr txBox="1"/>
          <p:nvPr userDrawn="1"/>
        </p:nvSpPr>
        <p:spPr>
          <a:xfrm>
            <a:off x="79154"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31" name="ZoneTexte 30">
            <a:hlinkClick r:id="rId6" action="ppaction://hlinksldjump" tooltip="Grille d'auto-analyse des projets"/>
          </p:cNvPr>
          <p:cNvSpPr txBox="1"/>
          <p:nvPr userDrawn="1"/>
        </p:nvSpPr>
        <p:spPr>
          <a:xfrm>
            <a:off x="88821"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33" name="ZoneTexte 32">
            <a:hlinkClick r:id="rId7" action="ppaction://hlinksldjump" tooltip="Les espaces d'enseignement complémentaires"/>
          </p:cNvPr>
          <p:cNvSpPr txBox="1"/>
          <p:nvPr userDrawn="1"/>
        </p:nvSpPr>
        <p:spPr>
          <a:xfrm>
            <a:off x="85098"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34" name="Bouton d’action : accueil 33">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a:hlinkClick r:id="rId8" action="ppaction://hlinksldjump" tooltip="Le contexte local"/>
          </p:cNvPr>
          <p:cNvSpPr txBox="1"/>
          <p:nvPr userDrawn="1"/>
        </p:nvSpPr>
        <p:spPr>
          <a:xfrm>
            <a:off x="79154"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36" name="ZoneTexte 35"/>
          <p:cNvSpPr txBox="1"/>
          <p:nvPr userDrawn="1"/>
        </p:nvSpPr>
        <p:spPr>
          <a:xfrm>
            <a:off x="79153" y="3739960"/>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bg1"/>
                </a:solidFill>
                <a:latin typeface="Arial" panose="020B0604020202020204" pitchFamily="34" charset="0"/>
                <a:cs typeface="Arial" panose="020B0604020202020204" pitchFamily="34" charset="0"/>
              </a:defRPr>
            </a:lvl1pPr>
          </a:lstStyle>
          <a:p>
            <a:pPr lvl="0"/>
            <a:r>
              <a:rPr lang="fr-FR" dirty="0"/>
              <a:t>Enseignement facultatif </a:t>
            </a:r>
            <a:r>
              <a:rPr lang="fr-FR" sz="900" dirty="0"/>
              <a:t>(option CCF)</a:t>
            </a:r>
            <a:endParaRPr lang="fr-FR" dirty="0"/>
          </a:p>
        </p:txBody>
      </p:sp>
      <p:sp>
        <p:nvSpPr>
          <p:cNvPr id="38" name="Espace réservé du tableau 4"/>
          <p:cNvSpPr>
            <a:spLocks noGrp="1"/>
          </p:cNvSpPr>
          <p:nvPr>
            <p:ph type="tbl" sz="quarter" idx="13"/>
          </p:nvPr>
        </p:nvSpPr>
        <p:spPr>
          <a:xfrm>
            <a:off x="2071688" y="919163"/>
            <a:ext cx="9825037" cy="5335587"/>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39" name="Bouton d’action : vide 38">
            <a:hlinkClick r:id="" action="ppaction://hlinkshowjump?jump=endshow" highlightClick="1"/>
          </p:cNvPr>
          <p:cNvSpPr/>
          <p:nvPr userDrawn="1"/>
        </p:nvSpPr>
        <p:spPr>
          <a:xfrm>
            <a:off x="2071688" y="6380398"/>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40" name="ZoneTexte 39">
            <a:hlinkClick r:id="" action="ppaction://noaction"/>
          </p:cNvPr>
          <p:cNvSpPr txBox="1"/>
          <p:nvPr userDrawn="1"/>
        </p:nvSpPr>
        <p:spPr>
          <a:xfrm>
            <a:off x="9767135" y="67686"/>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42" name="ZoneTexte 41">
            <a:hlinkClick r:id="rId9" action="ppaction://hlinksldjump" tooltip="Les enseignements d'exploration et de complément"/>
          </p:cNvPr>
          <p:cNvSpPr txBox="1"/>
          <p:nvPr userDrawn="1"/>
        </p:nvSpPr>
        <p:spPr>
          <a:xfrm>
            <a:off x="85097"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15757916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Exemple Enseignement facultatif">
    <p:bg>
      <p:bgPr>
        <a:solidFill>
          <a:srgbClr val="F7A209">
            <a:alpha val="2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231605"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Enseignements facultatifs (option CCF)</a:t>
            </a:r>
            <a:endParaRPr lang="fr-FR" sz="2800" b="0" i="0" dirty="0">
              <a:latin typeface="+mj-lt"/>
            </a:endParaRPr>
          </a:p>
        </p:txBody>
      </p:sp>
      <p:sp>
        <p:nvSpPr>
          <p:cNvPr id="18" name="Bouton d’action : accueil 17">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 name="Tableau 1"/>
          <p:cNvGraphicFramePr>
            <a:graphicFrameLocks noGrp="1"/>
          </p:cNvGraphicFramePr>
          <p:nvPr userDrawn="1">
            <p:extLst>
              <p:ext uri="{D42A27DB-BD31-4B8C-83A1-F6EECF244321}">
                <p14:modId xmlns:p14="http://schemas.microsoft.com/office/powerpoint/2010/main" val="4205860599"/>
              </p:ext>
            </p:extLst>
          </p:nvPr>
        </p:nvGraphicFramePr>
        <p:xfrm>
          <a:off x="1939048" y="912900"/>
          <a:ext cx="9773053" cy="5350320"/>
        </p:xfrm>
        <a:graphic>
          <a:graphicData uri="http://schemas.openxmlformats.org/drawingml/2006/table">
            <a:tbl>
              <a:tblPr firstRow="1" firstCol="1" bandRow="1">
                <a:tableStyleId>{EB344D84-9AFB-497E-A393-DC336BA19D2E}</a:tableStyleId>
              </a:tblPr>
              <a:tblGrid>
                <a:gridCol w="3186968">
                  <a:extLst>
                    <a:ext uri="{9D8B030D-6E8A-4147-A177-3AD203B41FA5}">
                      <a16:colId xmlns:a16="http://schemas.microsoft.com/office/drawing/2014/main" val="3934866249"/>
                    </a:ext>
                  </a:extLst>
                </a:gridCol>
                <a:gridCol w="2128910">
                  <a:extLst>
                    <a:ext uri="{9D8B030D-6E8A-4147-A177-3AD203B41FA5}">
                      <a16:colId xmlns:a16="http://schemas.microsoft.com/office/drawing/2014/main" val="2060704593"/>
                    </a:ext>
                  </a:extLst>
                </a:gridCol>
                <a:gridCol w="2128910">
                  <a:extLst>
                    <a:ext uri="{9D8B030D-6E8A-4147-A177-3AD203B41FA5}">
                      <a16:colId xmlns:a16="http://schemas.microsoft.com/office/drawing/2014/main" val="3157466671"/>
                    </a:ext>
                  </a:extLst>
                </a:gridCol>
                <a:gridCol w="395340">
                  <a:extLst>
                    <a:ext uri="{9D8B030D-6E8A-4147-A177-3AD203B41FA5}">
                      <a16:colId xmlns:a16="http://schemas.microsoft.com/office/drawing/2014/main" val="2841192875"/>
                    </a:ext>
                  </a:extLst>
                </a:gridCol>
                <a:gridCol w="773844">
                  <a:extLst>
                    <a:ext uri="{9D8B030D-6E8A-4147-A177-3AD203B41FA5}">
                      <a16:colId xmlns:a16="http://schemas.microsoft.com/office/drawing/2014/main" val="3235861308"/>
                    </a:ext>
                  </a:extLst>
                </a:gridCol>
                <a:gridCol w="375809">
                  <a:extLst>
                    <a:ext uri="{9D8B030D-6E8A-4147-A177-3AD203B41FA5}">
                      <a16:colId xmlns:a16="http://schemas.microsoft.com/office/drawing/2014/main" val="2032513399"/>
                    </a:ext>
                  </a:extLst>
                </a:gridCol>
                <a:gridCol w="783272">
                  <a:extLst>
                    <a:ext uri="{9D8B030D-6E8A-4147-A177-3AD203B41FA5}">
                      <a16:colId xmlns:a16="http://schemas.microsoft.com/office/drawing/2014/main" val="3190479787"/>
                    </a:ext>
                  </a:extLst>
                </a:gridCol>
              </a:tblGrid>
              <a:tr h="252000">
                <a:tc>
                  <a:txBody>
                    <a:bodyPr/>
                    <a:lstStyle/>
                    <a:p>
                      <a:pPr>
                        <a:spcAft>
                          <a:spcPts val="0"/>
                        </a:spcAft>
                      </a:pPr>
                      <a:r>
                        <a:rPr lang="fr-FR" sz="1100" dirty="0">
                          <a:effectLst/>
                        </a:rPr>
                        <a:t> Organisation de l’enseignement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chemeClr val="tx1">
                        <a:lumMod val="50000"/>
                        <a:lumOff val="50000"/>
                      </a:schemeClr>
                    </a:solidFill>
                  </a:tcPr>
                </a:tc>
                <a:tc>
                  <a:txBody>
                    <a:bodyPr/>
                    <a:lstStyle/>
                    <a:p>
                      <a:pPr algn="ctr">
                        <a:spcAft>
                          <a:spcPts val="0"/>
                        </a:spcAft>
                      </a:pPr>
                      <a:r>
                        <a:rPr lang="fr-FR" sz="1100" dirty="0">
                          <a:effectLst/>
                        </a:rPr>
                        <a:t>2</a:t>
                      </a:r>
                      <a:r>
                        <a:rPr lang="fr-FR" sz="1100" baseline="30000" dirty="0">
                          <a:effectLst/>
                        </a:rPr>
                        <a:t>nde</a:t>
                      </a:r>
                      <a:endParaRPr lang="fr-FR" sz="1100" dirty="0">
                        <a:effectLst/>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chemeClr val="tx1">
                        <a:lumMod val="50000"/>
                        <a:lumOff val="50000"/>
                      </a:schemeClr>
                    </a:solidFill>
                  </a:tcPr>
                </a:tc>
                <a:tc>
                  <a:txBody>
                    <a:bodyPr/>
                    <a:lstStyle/>
                    <a:p>
                      <a:pPr algn="ctr">
                        <a:spcAft>
                          <a:spcPts val="0"/>
                        </a:spcAft>
                      </a:pPr>
                      <a:r>
                        <a:rPr lang="fr-FR" sz="1100" dirty="0">
                          <a:effectLst/>
                        </a:rPr>
                        <a:t>1</a:t>
                      </a:r>
                      <a:r>
                        <a:rPr lang="fr-FR" sz="1100" baseline="30000" dirty="0">
                          <a:effectLst/>
                        </a:rPr>
                        <a:t>ère</a:t>
                      </a:r>
                      <a:endParaRPr lang="fr-FR" sz="1100" dirty="0">
                        <a:effectLst/>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chemeClr val="tx1">
                        <a:lumMod val="50000"/>
                        <a:lumOff val="50000"/>
                      </a:schemeClr>
                    </a:solidFill>
                  </a:tcPr>
                </a:tc>
                <a:tc gridSpan="4">
                  <a:txBody>
                    <a:bodyPr/>
                    <a:lstStyle/>
                    <a:p>
                      <a:pPr algn="ctr">
                        <a:spcAft>
                          <a:spcPts val="0"/>
                        </a:spcAft>
                      </a:pPr>
                      <a:r>
                        <a:rPr lang="fr-FR" sz="1100" dirty="0">
                          <a:effectLst/>
                        </a:rPr>
                        <a:t>1</a:t>
                      </a:r>
                      <a:r>
                        <a:rPr lang="fr-FR" sz="1100" baseline="30000" dirty="0">
                          <a:effectLst/>
                        </a:rPr>
                        <a:t>ère</a:t>
                      </a:r>
                      <a:r>
                        <a:rPr lang="fr-FR" sz="1100" dirty="0">
                          <a:effectLst/>
                        </a:rPr>
                        <a:t>/Terminale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chemeClr val="tx1">
                        <a:lumMod val="50000"/>
                        <a:lumOff val="5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06537004"/>
                  </a:ext>
                </a:extLst>
              </a:tr>
              <a:tr h="0">
                <a:tc>
                  <a:txBody>
                    <a:bodyPr/>
                    <a:lstStyle/>
                    <a:p>
                      <a:pPr>
                        <a:spcAft>
                          <a:spcPts val="0"/>
                        </a:spcAft>
                      </a:pPr>
                      <a:r>
                        <a:rPr lang="fr-FR" sz="1000" dirty="0">
                          <a:effectLst/>
                        </a:rPr>
                        <a:t>Choix des APSA et CP supports</a:t>
                      </a:r>
                      <a:endParaRPr lang="fr-FR" sz="1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25400" cmpd="sng">
                      <a:noFill/>
                    </a:lnT>
                    <a:lnB>
                      <a:noFill/>
                    </a:lnB>
                    <a:lnTlToBr w="12700" cmpd="sng">
                      <a:noFill/>
                      <a:prstDash val="solid"/>
                    </a:lnTlToBr>
                    <a:lnBlToTr w="12700" cmpd="sng">
                      <a:noFill/>
                      <a:prstDash val="solid"/>
                    </a:lnBlToTr>
                  </a:tcPr>
                </a:tc>
                <a:tc>
                  <a:txBody>
                    <a:bodyPr/>
                    <a:lstStyle/>
                    <a:p>
                      <a:pPr>
                        <a:spcAft>
                          <a:spcPts val="0"/>
                        </a:spcAft>
                      </a:pPr>
                      <a:r>
                        <a:rPr lang="fr-FR" sz="1000" dirty="0">
                          <a:effectLst/>
                        </a:rPr>
                        <a:t>CP1 natation / CP4 volley-ball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25400" cmpd="sng">
                      <a:noFill/>
                    </a:lnT>
                    <a:lnB>
                      <a:noFill/>
                    </a:lnB>
                    <a:lnTlToBr w="12700" cmpd="sng">
                      <a:noFill/>
                      <a:prstDash val="solid"/>
                    </a:lnTlToBr>
                    <a:lnBlToTr w="12700" cmpd="sng">
                      <a:noFill/>
                      <a:prstDash val="solid"/>
                    </a:lnBlToTr>
                  </a:tcPr>
                </a:tc>
                <a:tc>
                  <a:txBody>
                    <a:bodyPr/>
                    <a:lstStyle/>
                    <a:p>
                      <a:pPr>
                        <a:spcAft>
                          <a:spcPts val="0"/>
                        </a:spcAft>
                      </a:pPr>
                      <a:r>
                        <a:rPr lang="fr-FR" sz="1200">
                          <a:effectLst/>
                        </a:rPr>
                        <a:t>CP1 natation / CP4 volley-ball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25400" cmpd="sng">
                      <a:noFill/>
                    </a:lnT>
                    <a:lnB>
                      <a:noFill/>
                    </a:lnB>
                    <a:lnTlToBr w="12700" cmpd="sng">
                      <a:noFill/>
                      <a:prstDash val="solid"/>
                    </a:lnTlToBr>
                    <a:lnBlToTr w="12700" cmpd="sng">
                      <a:noFill/>
                      <a:prstDash val="solid"/>
                    </a:lnBlToTr>
                  </a:tcPr>
                </a:tc>
                <a:tc gridSpan="4">
                  <a:txBody>
                    <a:bodyPr/>
                    <a:lstStyle/>
                    <a:p>
                      <a:pPr>
                        <a:spcAft>
                          <a:spcPts val="0"/>
                        </a:spcAft>
                      </a:pPr>
                      <a:r>
                        <a:rPr lang="fr-FR" sz="1200" dirty="0">
                          <a:effectLst/>
                        </a:rPr>
                        <a:t>CP1 natation / CP4 volley-ball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25400" cmpd="sng">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689613231"/>
                  </a:ext>
                </a:extLst>
              </a:tr>
              <a:tr h="0">
                <a:tc>
                  <a:txBody>
                    <a:bodyPr/>
                    <a:lstStyle/>
                    <a:p>
                      <a:pPr>
                        <a:spcAft>
                          <a:spcPts val="0"/>
                        </a:spcAft>
                      </a:pPr>
                      <a:r>
                        <a:rPr lang="fr-FR" sz="1000" dirty="0">
                          <a:solidFill>
                            <a:schemeClr val="tx1"/>
                          </a:solidFill>
                          <a:effectLst/>
                        </a:rPr>
                        <a:t>Effectifs</a:t>
                      </a:r>
                      <a:endPar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fr-FR" sz="1000" dirty="0">
                          <a:effectLst/>
                        </a:rPr>
                        <a:t>29</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spcAft>
                          <a:spcPts val="0"/>
                        </a:spcAft>
                      </a:pPr>
                      <a:r>
                        <a:rPr lang="fr-FR" sz="1200">
                          <a:effectLst/>
                        </a:rPr>
                        <a:t>16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gridSpan="4">
                  <a:txBody>
                    <a:bodyPr/>
                    <a:lstStyle/>
                    <a:p>
                      <a:pPr algn="ctr">
                        <a:spcAft>
                          <a:spcPts val="0"/>
                        </a:spcAft>
                      </a:pPr>
                      <a:r>
                        <a:rPr lang="fr-FR" sz="1200">
                          <a:effectLst/>
                        </a:rPr>
                        <a:t>9 / 11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385709769"/>
                  </a:ext>
                </a:extLst>
              </a:tr>
              <a:tr h="0">
                <a:tc>
                  <a:txBody>
                    <a:bodyPr/>
                    <a:lstStyle/>
                    <a:p>
                      <a:pPr>
                        <a:spcAft>
                          <a:spcPts val="0"/>
                        </a:spcAft>
                      </a:pPr>
                      <a:r>
                        <a:rPr lang="fr-FR" sz="1000">
                          <a:effectLst/>
                        </a:rPr>
                        <a:t>Nombre de filles</a:t>
                      </a:r>
                      <a:endParaRPr lang="fr-FR" sz="10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spcAft>
                          <a:spcPts val="0"/>
                        </a:spcAft>
                      </a:pPr>
                      <a:r>
                        <a:rPr lang="fr-FR" sz="1000">
                          <a:effectLst/>
                        </a:rPr>
                        <a:t>14</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spcAft>
                          <a:spcPts val="0"/>
                        </a:spcAft>
                      </a:pPr>
                      <a:r>
                        <a:rPr lang="fr-FR" sz="1200">
                          <a:effectLst/>
                        </a:rPr>
                        <a:t>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rowSpan="2">
                  <a:txBody>
                    <a:bodyPr/>
                    <a:lstStyle/>
                    <a:p>
                      <a:pPr algn="ctr">
                        <a:spcAft>
                          <a:spcPts val="0"/>
                        </a:spcAft>
                      </a:pPr>
                      <a:r>
                        <a:rPr lang="fr-FR" sz="1000">
                          <a:effectLst/>
                        </a:rPr>
                        <a:t>1ère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algn="ctr">
                        <a:spcAft>
                          <a:spcPts val="0"/>
                        </a:spcAft>
                      </a:pPr>
                      <a:r>
                        <a:rPr lang="fr-FR" sz="1200">
                          <a:effectLst/>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rowSpan="2">
                  <a:txBody>
                    <a:bodyPr/>
                    <a:lstStyle/>
                    <a:p>
                      <a:pPr algn="ctr">
                        <a:spcAft>
                          <a:spcPts val="0"/>
                        </a:spcAft>
                      </a:pPr>
                      <a:r>
                        <a:rPr lang="fr-FR" sz="800">
                          <a:effectLst/>
                        </a:rPr>
                        <a:t>Term</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algn="ctr">
                        <a:spcAft>
                          <a:spcPts val="0"/>
                        </a:spcAft>
                      </a:pPr>
                      <a:r>
                        <a:rPr lang="fr-FR" sz="1200">
                          <a:effectLst/>
                        </a:rPr>
                        <a:t>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010196086"/>
                  </a:ext>
                </a:extLst>
              </a:tr>
              <a:tr h="0">
                <a:tc>
                  <a:txBody>
                    <a:bodyPr/>
                    <a:lstStyle/>
                    <a:p>
                      <a:pPr>
                        <a:spcAft>
                          <a:spcPts val="0"/>
                        </a:spcAft>
                      </a:pPr>
                      <a:r>
                        <a:rPr lang="fr-FR" sz="1000" dirty="0">
                          <a:solidFill>
                            <a:schemeClr val="tx1"/>
                          </a:solidFill>
                          <a:effectLst/>
                        </a:rPr>
                        <a:t>Nombre de garçons</a:t>
                      </a:r>
                      <a:endPar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fr-FR" sz="1000">
                          <a:effectLst/>
                        </a:rPr>
                        <a:t>15</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spcAft>
                          <a:spcPts val="0"/>
                        </a:spcAft>
                      </a:pPr>
                      <a:r>
                        <a:rPr lang="fr-FR" sz="1200">
                          <a:effectLst/>
                        </a:rPr>
                        <a:t>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vMerge="1">
                  <a:txBody>
                    <a:bodyPr/>
                    <a:lstStyle/>
                    <a:p>
                      <a:endParaRPr lang="fr-FR"/>
                    </a:p>
                  </a:txBody>
                  <a:tcPr/>
                </a:tc>
                <a:tc>
                  <a:txBody>
                    <a:bodyPr/>
                    <a:lstStyle/>
                    <a:p>
                      <a:pPr algn="ctr">
                        <a:spcAft>
                          <a:spcPts val="0"/>
                        </a:spcAft>
                      </a:pPr>
                      <a:r>
                        <a:rPr lang="fr-FR" sz="1200">
                          <a:effectLst/>
                        </a:rPr>
                        <a:t>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vMerge="1">
                  <a:txBody>
                    <a:bodyPr/>
                    <a:lstStyle/>
                    <a:p>
                      <a:endParaRPr lang="fr-FR"/>
                    </a:p>
                  </a:txBody>
                  <a:tcPr/>
                </a:tc>
                <a:tc>
                  <a:txBody>
                    <a:bodyPr/>
                    <a:lstStyle/>
                    <a:p>
                      <a:pPr algn="ctr">
                        <a:spcAft>
                          <a:spcPts val="0"/>
                        </a:spcAft>
                      </a:pPr>
                      <a:r>
                        <a:rPr lang="fr-FR" sz="1200">
                          <a:effectLst/>
                        </a:rPr>
                        <a:t>10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399505487"/>
                  </a:ext>
                </a:extLst>
              </a:tr>
              <a:tr h="47929">
                <a:tc>
                  <a:txBody>
                    <a:bodyPr/>
                    <a:lstStyle/>
                    <a:p>
                      <a:pPr>
                        <a:spcAft>
                          <a:spcPts val="0"/>
                        </a:spcAft>
                      </a:pPr>
                      <a:r>
                        <a:rPr lang="fr-FR" sz="1000" dirty="0">
                          <a:effectLst/>
                        </a:rPr>
                        <a:t>Créneaux d’entrainements : jours et horaires</a:t>
                      </a:r>
                    </a:p>
                    <a:p>
                      <a:pPr>
                        <a:spcAft>
                          <a:spcPts val="0"/>
                        </a:spcAft>
                      </a:pPr>
                      <a:r>
                        <a:rPr lang="fr-FR" sz="1000" dirty="0">
                          <a:effectLst/>
                        </a:rPr>
                        <a:t>Précision sur l’organisation (regroupement, période de l’année…)</a:t>
                      </a:r>
                      <a:endParaRPr lang="fr-FR" sz="1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spcAft>
                          <a:spcPts val="0"/>
                        </a:spcAft>
                      </a:pPr>
                      <a:r>
                        <a:rPr lang="fr-FR" sz="1000">
                          <a:effectLst/>
                        </a:rPr>
                        <a:t>Lundi de 13h30 à 15h30 VB</a:t>
                      </a:r>
                    </a:p>
                    <a:p>
                      <a:pPr>
                        <a:spcAft>
                          <a:spcPts val="0"/>
                        </a:spcAft>
                      </a:pPr>
                      <a:r>
                        <a:rPr lang="fr-FR" sz="1000">
                          <a:effectLst/>
                        </a:rPr>
                        <a:t>Mardi de 16h à 17h30 natation</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spcAft>
                          <a:spcPts val="0"/>
                        </a:spcAft>
                      </a:pPr>
                      <a:r>
                        <a:rPr lang="fr-FR" sz="1100">
                          <a:effectLst/>
                        </a:rPr>
                        <a:t>Lundi de 16h à 17h30 natation</a:t>
                      </a:r>
                      <a:endParaRPr lang="fr-FR" sz="1200">
                        <a:effectLst/>
                      </a:endParaRPr>
                    </a:p>
                    <a:p>
                      <a:pPr>
                        <a:spcAft>
                          <a:spcPts val="0"/>
                        </a:spcAft>
                      </a:pPr>
                      <a:r>
                        <a:rPr lang="fr-FR" sz="1100">
                          <a:effectLst/>
                        </a:rPr>
                        <a:t>Jeudi 16h à 17h30 VB</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gridSpan="4">
                  <a:txBody>
                    <a:bodyPr/>
                    <a:lstStyle/>
                    <a:p>
                      <a:pPr>
                        <a:spcAft>
                          <a:spcPts val="0"/>
                        </a:spcAft>
                      </a:pPr>
                      <a:r>
                        <a:rPr lang="fr-FR" sz="1100" dirty="0">
                          <a:effectLst/>
                        </a:rPr>
                        <a:t>Lundi de 16h à 17h30 VB</a:t>
                      </a:r>
                      <a:endParaRPr lang="fr-FR" sz="1200" dirty="0">
                        <a:effectLst/>
                      </a:endParaRPr>
                    </a:p>
                    <a:p>
                      <a:pPr>
                        <a:spcAft>
                          <a:spcPts val="0"/>
                        </a:spcAft>
                      </a:pPr>
                      <a:r>
                        <a:rPr lang="fr-FR" sz="1100" dirty="0">
                          <a:effectLst/>
                        </a:rPr>
                        <a:t>Jeudi 16h à 17h30 natation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258208307"/>
                  </a:ext>
                </a:extLst>
              </a:tr>
              <a:tr h="252000">
                <a:tc gridSpan="7">
                  <a:txBody>
                    <a:bodyPr/>
                    <a:lstStyle/>
                    <a:p>
                      <a:pPr>
                        <a:spcAft>
                          <a:spcPts val="0"/>
                        </a:spcAft>
                      </a:pPr>
                      <a:r>
                        <a:rPr lang="fr-FR" sz="1100" dirty="0">
                          <a:solidFill>
                            <a:schemeClr val="bg1"/>
                          </a:solidFill>
                          <a:effectLst/>
                        </a:rPr>
                        <a:t>Objectifs et contenus de l’enseignement :</a:t>
                      </a:r>
                      <a:endParaRPr lang="fr-F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solidFill>
                      <a:schemeClr val="tx1">
                        <a:lumMod val="50000"/>
                        <a:lumOff val="50000"/>
                      </a:schemeClr>
                    </a:solidFill>
                  </a:tcPr>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24155164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b="0" dirty="0">
                          <a:effectLst/>
                        </a:rPr>
                        <a:t>Objectifs visés et plus-value apportée pour les élèves</a:t>
                      </a:r>
                      <a:endParaRPr lang="fr-FR" sz="1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gridSpan="6">
                  <a:txBody>
                    <a:bodyPr/>
                    <a:lstStyle/>
                    <a:p>
                      <a:pPr marL="171450" indent="-171450">
                        <a:spcAft>
                          <a:spcPts val="0"/>
                        </a:spcAft>
                        <a:buFont typeface="Arial" panose="020B0604020202020204" pitchFamily="34" charset="0"/>
                        <a:buChar char="•"/>
                      </a:pPr>
                      <a:r>
                        <a:rPr lang="fr-FR" sz="1000" dirty="0">
                          <a:effectLst/>
                        </a:rPr>
                        <a:t>Favoriser l’acquisition d’une motricité spécifique aux compétences propres et APSA abordées. </a:t>
                      </a:r>
                    </a:p>
                    <a:p>
                      <a:pPr marL="171450" indent="-171450">
                        <a:spcAft>
                          <a:spcPts val="0"/>
                        </a:spcAft>
                        <a:buFont typeface="Arial" panose="020B0604020202020204" pitchFamily="34" charset="0"/>
                        <a:buChar char="•"/>
                      </a:pPr>
                      <a:r>
                        <a:rPr lang="fr-FR" sz="1000" dirty="0">
                          <a:effectLst/>
                        </a:rPr>
                        <a:t>Etre le principal acteur de ses apprentissages et de ses progrès. </a:t>
                      </a:r>
                    </a:p>
                    <a:p>
                      <a:pPr marL="171450" indent="-171450">
                        <a:spcAft>
                          <a:spcPts val="0"/>
                        </a:spcAft>
                        <a:buFont typeface="Arial" panose="020B0604020202020204" pitchFamily="34" charset="0"/>
                        <a:buChar char="•"/>
                      </a:pPr>
                      <a:r>
                        <a:rPr lang="fr-FR" sz="1000" dirty="0">
                          <a:effectLst/>
                        </a:rPr>
                        <a:t>Acquérir un niveau 5 de compétence attendue par la mobilisation de connaissances, capacités et attitudes relatives aux deux APSA supports pour accéder à un approfondissement sur les plans culturel, théorique, méthodologique et social.</a:t>
                      </a:r>
                    </a:p>
                    <a:p>
                      <a:pPr>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0951612"/>
                  </a:ext>
                </a:extLst>
              </a:tr>
              <a:tr h="0">
                <a:tc>
                  <a:txBody>
                    <a:bodyPr/>
                    <a:lstStyle/>
                    <a:p>
                      <a:pPr>
                        <a:spcAft>
                          <a:spcPts val="0"/>
                        </a:spcAft>
                      </a:pPr>
                      <a:r>
                        <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Justifications pédagogiques du choix des APSA et CP supports au regard des élèves, du projet EPS et du projet d’AS</a:t>
                      </a:r>
                    </a:p>
                    <a:p>
                      <a:pPr>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solidFill>
                      <a:schemeClr val="bg1"/>
                    </a:solidFill>
                  </a:tcPr>
                </a:tc>
                <a:tc gridSpan="6">
                  <a:txBody>
                    <a:bodyPr/>
                    <a:lstStyle/>
                    <a:p>
                      <a:pPr marL="171450" indent="-171450">
                        <a:spcAft>
                          <a:spcPts val="0"/>
                        </a:spcAft>
                        <a:buFont typeface="Arial" panose="020B0604020202020204" pitchFamily="34" charset="0"/>
                        <a:buChar char="•"/>
                      </a:pPr>
                      <a:r>
                        <a:rPr lang="fr-FR" sz="1000" u="sng" dirty="0">
                          <a:effectLst/>
                          <a:latin typeface="Calibri" panose="020F0502020204030204" pitchFamily="34" charset="0"/>
                          <a:ea typeface="Calibri" panose="020F0502020204030204" pitchFamily="34" charset="0"/>
                          <a:cs typeface="Times New Roman" panose="02020603050405020304" pitchFamily="18" charset="0"/>
                        </a:rPr>
                        <a:t>CP1 Natation</a:t>
                      </a:r>
                      <a:r>
                        <a:rPr lang="fr-FR" sz="1000" dirty="0">
                          <a:effectLst/>
                          <a:latin typeface="Calibri" panose="020F0502020204030204" pitchFamily="34" charset="0"/>
                          <a:ea typeface="Calibri" panose="020F0502020204030204" pitchFamily="34" charset="0"/>
                          <a:cs typeface="Times New Roman" panose="02020603050405020304" pitchFamily="18" charset="0"/>
                        </a:rPr>
                        <a:t> : Traitement didactique impliquant de la persévérance et surtout une analyse réflexive des élèves sur leur pratique pour progresser dans leurs performances motrices par une mobilisation de compétences méthodologiques et sociales. Cet APSA les engage donc à connaître certains principes d’entrainement, à progresser, à maitriser la motricité aquatique et à se responsabiliser dans les choix à faire pour progresser (autonomie axe 2 du projet EPS). </a:t>
                      </a:r>
                    </a:p>
                    <a:p>
                      <a:pPr marL="171450" indent="-171450">
                        <a:spcAft>
                          <a:spcPts val="0"/>
                        </a:spcAft>
                        <a:buFont typeface="Arial" panose="020B0604020202020204" pitchFamily="34" charset="0"/>
                        <a:buChar char="•"/>
                      </a:pPr>
                      <a:r>
                        <a:rPr lang="fr-FR" sz="1000" u="sng" dirty="0">
                          <a:effectLst/>
                          <a:latin typeface="Calibri" panose="020F0502020204030204" pitchFamily="34" charset="0"/>
                          <a:ea typeface="Calibri" panose="020F0502020204030204" pitchFamily="34" charset="0"/>
                          <a:cs typeface="Times New Roman" panose="02020603050405020304" pitchFamily="18" charset="0"/>
                        </a:rPr>
                        <a:t>CP4 Volley- Ball</a:t>
                      </a:r>
                      <a:r>
                        <a:rPr lang="fr-FR" sz="1000" dirty="0">
                          <a:effectLst/>
                          <a:latin typeface="Calibri" panose="020F0502020204030204" pitchFamily="34" charset="0"/>
                          <a:ea typeface="Calibri" panose="020F0502020204030204" pitchFamily="34" charset="0"/>
                          <a:cs typeface="Times New Roman" panose="02020603050405020304" pitchFamily="18" charset="0"/>
                        </a:rPr>
                        <a:t> : Traitement didactique impliquant une collaboration étroite entre élèves afin de construire une communication/ contre communication collective en lien avec la formation d’un futur citoyen à l’écoute de ses pairs et capable de s’impliquer avec efficacité dans le cadre d’un projet collectif. </a:t>
                      </a:r>
                    </a:p>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Ces deux APSA nécessitent d’assumer différents rôles et responsabilités comme dans l’enseignement obligatoire, ainsi les « élèves optionnaires » deviennent des élèves référents en accédant à un statut « d’expert de l’EPS ».</a:t>
                      </a:r>
                    </a:p>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Ce statut d’expert contribue notamment à l’axe du projet d’établissement (favoriser la motivation et la réussite des élèves) ainsi qu’aux objectifs du projet d’EPS (cf. synoptique).</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868353676"/>
                  </a:ext>
                </a:extLst>
              </a:tr>
              <a:tr h="0">
                <a:tc>
                  <a:txBody>
                    <a:bodyPr/>
                    <a:lstStyle/>
                    <a:p>
                      <a:pPr>
                        <a:spcAft>
                          <a:spcPts val="0"/>
                        </a:spcAft>
                      </a:pPr>
                      <a:r>
                        <a:rPr lang="fr-FR" sz="1000" b="0" dirty="0">
                          <a:effectLst/>
                          <a:latin typeface="Calibri" panose="020F0502020204030204" pitchFamily="34" charset="0"/>
                          <a:ea typeface="Calibri" panose="020F0502020204030204" pitchFamily="34" charset="0"/>
                          <a:cs typeface="Times New Roman" panose="02020603050405020304" pitchFamily="18" charset="0"/>
                        </a:rPr>
                        <a:t>Carnet de suivi : modalités et contenus</a:t>
                      </a:r>
                    </a:p>
                  </a:txBody>
                  <a:tcPr marL="68580" marR="68580" marT="0" marB="0">
                    <a:lnL>
                      <a:noFill/>
                    </a:lnL>
                    <a:lnR>
                      <a:noFill/>
                    </a:lnR>
                    <a:lnT>
                      <a:noFill/>
                    </a:lnT>
                    <a:lnB>
                      <a:noFill/>
                    </a:lnB>
                    <a:lnTlToBr w="12700" cmpd="sng">
                      <a:noFill/>
                      <a:prstDash val="solid"/>
                    </a:lnTlToBr>
                    <a:lnBlToTr w="12700" cmpd="sng">
                      <a:noFill/>
                      <a:prstDash val="solid"/>
                    </a:lnBlToTr>
                  </a:tcPr>
                </a:tc>
                <a:tc gridSpan="6">
                  <a:txBody>
                    <a:bodyPr/>
                    <a:lstStyle/>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Format papier (réflexion en cours pour une mise en ligne sur ENT via PLACE) </a:t>
                      </a:r>
                    </a:p>
                    <a:p>
                      <a:pPr marL="171450" indent="-171450">
                        <a:spcAft>
                          <a:spcPts val="0"/>
                        </a:spcAft>
                        <a:buFont typeface="Arial" panose="020B060402020202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Natation : Recueil de performances et référentiel du niveau de nage et axes de progrès avec bilan sur les acquisitions.</a:t>
                      </a:r>
                    </a:p>
                    <a:p>
                      <a:pPr marL="171450" indent="-171450">
                        <a:spcAft>
                          <a:spcPts val="0"/>
                        </a:spcAft>
                        <a:buFont typeface="Arial" panose="020B060402020202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Volley : Référentiel de niveau jeu (ATT/DEF) et axes de progrès avec bilan sur les acquisitions.</a:t>
                      </a:r>
                    </a:p>
                    <a:p>
                      <a:pPr>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3306953"/>
                  </a:ext>
                </a:extLst>
              </a:tr>
              <a:tr h="0">
                <a:tc>
                  <a:txBody>
                    <a:bodyPr/>
                    <a:lstStyle/>
                    <a:p>
                      <a:pPr>
                        <a:spcAft>
                          <a:spcPts val="0"/>
                        </a:spcAft>
                      </a:pPr>
                      <a:r>
                        <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Niveau atteint par les élèves sur le parcours de formation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25400" cmpd="sng">
                      <a:noFill/>
                    </a:lnB>
                    <a:lnTlToBr w="12700" cmpd="sng">
                      <a:noFill/>
                      <a:prstDash val="solid"/>
                    </a:lnTlToBr>
                    <a:lnBlToTr w="12700" cmpd="sng">
                      <a:noFill/>
                      <a:prstDash val="solid"/>
                    </a:lnBlToTr>
                    <a:solidFill>
                      <a:schemeClr val="bg1"/>
                    </a:solidFill>
                  </a:tcPr>
                </a:tc>
                <a:tc>
                  <a:txBody>
                    <a:bodyPr/>
                    <a:lstStyle/>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2nde = niveau 3 exigé</a:t>
                      </a:r>
                    </a:p>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1ère = Niveau 4 exigé (travail sur le niveau 5 au deuxième semestre)</a:t>
                      </a:r>
                    </a:p>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Terminale = certification niveau 5</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25400" cmpd="sng">
                      <a:noFill/>
                    </a:lnB>
                    <a:lnTlToBr w="12700" cmpd="sng">
                      <a:noFill/>
                      <a:prstDash val="solid"/>
                    </a:lnTlToBr>
                    <a:lnBlToTr w="12700" cmpd="sng">
                      <a:noFill/>
                      <a:prstDash val="solid"/>
                    </a:lnBlToTr>
                  </a:tcPr>
                </a:tc>
                <a:tc gridSpan="4">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25400" cmpd="sng">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965786266"/>
                  </a:ext>
                </a:extLst>
              </a:tr>
            </a:tbl>
          </a:graphicData>
        </a:graphic>
      </p:graphicFrame>
      <p:sp>
        <p:nvSpPr>
          <p:cNvPr id="14" name="Bouton d'action : Retour 13">
            <a:hlinkClick r:id="" action="ppaction://hlinkshowjump?jump=lastslideviewed" highlightClick="1"/>
          </p:cNvPr>
          <p:cNvSpPr/>
          <p:nvPr userDrawn="1"/>
        </p:nvSpPr>
        <p:spPr>
          <a:xfrm>
            <a:off x="11098065" y="303677"/>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userDrawn="1"/>
        </p:nvSpPr>
        <p:spPr>
          <a:xfrm>
            <a:off x="68400" y="1843433"/>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Annexes</a:t>
            </a:r>
          </a:p>
        </p:txBody>
      </p:sp>
      <p:sp>
        <p:nvSpPr>
          <p:cNvPr id="24" name="ZoneTexte 23">
            <a:hlinkClick r:id="rId2" action="ppaction://hlinksldjump"/>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Tree>
    <p:extLst>
      <p:ext uri="{BB962C8B-B14F-4D97-AF65-F5344CB8AC3E}">
        <p14:creationId xmlns:p14="http://schemas.microsoft.com/office/powerpoint/2010/main" val="26667322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6_Menu projet as">
    <p:bg>
      <p:bgPr>
        <a:solidFill>
          <a:schemeClr val="accent4">
            <a:alpha val="25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9988685" cy="523220"/>
          </a:xfrm>
          <a:prstGeom prst="rect">
            <a:avLst/>
          </a:prstGeom>
          <a:noFill/>
        </p:spPr>
        <p:txBody>
          <a:bodyPr wrap="square" rtlCol="0">
            <a:spAutoFit/>
          </a:bodyPr>
          <a:lstStyle/>
          <a:p>
            <a:r>
              <a:rPr lang="fr-FR" sz="2800" b="0" i="0" dirty="0">
                <a:latin typeface="+mj-lt"/>
              </a:rPr>
              <a:t>TRANSFORMER : Enseignements d’exploration et de complément</a:t>
            </a:r>
          </a:p>
        </p:txBody>
      </p:sp>
      <p:sp>
        <p:nvSpPr>
          <p:cNvPr id="27" name="ZoneTexte 26">
            <a:hlinkClick r:id="rId2" action="ppaction://hlinksldjump" tooltip="Présentation"/>
          </p:cNvPr>
          <p:cNvSpPr txBox="1"/>
          <p:nvPr userDrawn="1"/>
        </p:nvSpPr>
        <p:spPr>
          <a:xfrm>
            <a:off x="791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28" name="ZoneTexte 27">
            <a:hlinkClick r:id="rId3"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29" name="ZoneTexte 28">
            <a:hlinkClick r:id="rId4"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30" name="ZoneTexte 29">
            <a:hlinkClick r:id="rId5" action="ppaction://hlinksldjump" tooltip="Le projet d'AS"/>
          </p:cNvPr>
          <p:cNvSpPr txBox="1"/>
          <p:nvPr userDrawn="1"/>
        </p:nvSpPr>
        <p:spPr>
          <a:xfrm>
            <a:off x="79154"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31" name="ZoneTexte 30">
            <a:hlinkClick r:id="rId6" action="ppaction://hlinksldjump" tooltip="Grille d'auto-analyse des projets"/>
          </p:cNvPr>
          <p:cNvSpPr txBox="1"/>
          <p:nvPr userDrawn="1"/>
        </p:nvSpPr>
        <p:spPr>
          <a:xfrm>
            <a:off x="88821"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33" name="ZoneTexte 32">
            <a:hlinkClick r:id="rId7" action="ppaction://hlinksldjump" tooltip="Les espaces d'enseignement complémentaires"/>
          </p:cNvPr>
          <p:cNvSpPr txBox="1"/>
          <p:nvPr userDrawn="1"/>
        </p:nvSpPr>
        <p:spPr>
          <a:xfrm>
            <a:off x="85098"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34" name="Bouton d’action : accueil 33">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a:hlinkClick r:id="rId8" action="ppaction://hlinksldjump" tooltip="Le contexte local"/>
          </p:cNvPr>
          <p:cNvSpPr txBox="1"/>
          <p:nvPr userDrawn="1"/>
        </p:nvSpPr>
        <p:spPr>
          <a:xfrm>
            <a:off x="79154"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37" name="ZoneTexte 36"/>
          <p:cNvSpPr txBox="1"/>
          <p:nvPr userDrawn="1"/>
        </p:nvSpPr>
        <p:spPr>
          <a:xfrm>
            <a:off x="85096" y="4267072"/>
            <a:ext cx="1656000" cy="646331"/>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Enseignements d’exploration et de complément</a:t>
            </a:r>
          </a:p>
        </p:txBody>
      </p:sp>
      <p:sp>
        <p:nvSpPr>
          <p:cNvPr id="21" name="Espace réservé du tableau 4"/>
          <p:cNvSpPr>
            <a:spLocks noGrp="1"/>
          </p:cNvSpPr>
          <p:nvPr>
            <p:ph type="tbl" sz="quarter" idx="13"/>
          </p:nvPr>
        </p:nvSpPr>
        <p:spPr>
          <a:xfrm>
            <a:off x="2071688" y="1019983"/>
            <a:ext cx="9825037" cy="5335587"/>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24" name="Bouton d’action : vide 23">
            <a:hlinkClick r:id="" action="ppaction://hlinkshowjump?jump=endshow" highlightClick="1"/>
          </p:cNvPr>
          <p:cNvSpPr/>
          <p:nvPr userDrawn="1"/>
        </p:nvSpPr>
        <p:spPr>
          <a:xfrm>
            <a:off x="2071688" y="6380398"/>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5" name="ZoneTexte 24">
            <a:hlinkClick r:id="" action="ppaction://noaction"/>
          </p:cNvPr>
          <p:cNvSpPr txBox="1"/>
          <p:nvPr userDrawn="1"/>
        </p:nvSpPr>
        <p:spPr>
          <a:xfrm>
            <a:off x="9767135" y="67686"/>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6" name="ZoneTexte 25">
            <a:hlinkClick r:id="rId9" action="ppaction://hlinksldjump" tooltip="Les enseignements facultatifs"/>
          </p:cNvPr>
          <p:cNvSpPr txBox="1"/>
          <p:nvPr userDrawn="1"/>
        </p:nvSpPr>
        <p:spPr>
          <a:xfrm>
            <a:off x="79154"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Tree>
    <p:extLst>
      <p:ext uri="{BB962C8B-B14F-4D97-AF65-F5344CB8AC3E}">
        <p14:creationId xmlns:p14="http://schemas.microsoft.com/office/powerpoint/2010/main" val="14040822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7_Menu projet as">
    <p:bg>
      <p:bgPr>
        <a:solidFill>
          <a:schemeClr val="accent4">
            <a:alpha val="25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231605"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Enseignements d’exploration et de complément</a:t>
            </a:r>
            <a:endParaRPr lang="fr-FR" sz="2800" b="0" i="0" dirty="0">
              <a:latin typeface="+mj-lt"/>
            </a:endParaRPr>
          </a:p>
        </p:txBody>
      </p:sp>
      <p:sp>
        <p:nvSpPr>
          <p:cNvPr id="18" name="Bouton d’action : accueil 17">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Tableau 4"/>
          <p:cNvGraphicFramePr>
            <a:graphicFrameLocks noGrp="1"/>
          </p:cNvGraphicFramePr>
          <p:nvPr userDrawn="1">
            <p:extLst>
              <p:ext uri="{D42A27DB-BD31-4B8C-83A1-F6EECF244321}">
                <p14:modId xmlns:p14="http://schemas.microsoft.com/office/powerpoint/2010/main" val="1793817970"/>
              </p:ext>
            </p:extLst>
          </p:nvPr>
        </p:nvGraphicFramePr>
        <p:xfrm>
          <a:off x="1996189" y="828391"/>
          <a:ext cx="9851452" cy="5893084"/>
        </p:xfrm>
        <a:graphic>
          <a:graphicData uri="http://schemas.openxmlformats.org/drawingml/2006/table">
            <a:tbl>
              <a:tblPr firstRow="1" firstCol="1" bandRow="1"/>
              <a:tblGrid>
                <a:gridCol w="944259">
                  <a:extLst>
                    <a:ext uri="{9D8B030D-6E8A-4147-A177-3AD203B41FA5}">
                      <a16:colId xmlns:a16="http://schemas.microsoft.com/office/drawing/2014/main" val="631777542"/>
                    </a:ext>
                  </a:extLst>
                </a:gridCol>
                <a:gridCol w="944259">
                  <a:extLst>
                    <a:ext uri="{9D8B030D-6E8A-4147-A177-3AD203B41FA5}">
                      <a16:colId xmlns:a16="http://schemas.microsoft.com/office/drawing/2014/main" val="2209882769"/>
                    </a:ext>
                  </a:extLst>
                </a:gridCol>
                <a:gridCol w="835243">
                  <a:extLst>
                    <a:ext uri="{9D8B030D-6E8A-4147-A177-3AD203B41FA5}">
                      <a16:colId xmlns:a16="http://schemas.microsoft.com/office/drawing/2014/main" val="3129911917"/>
                    </a:ext>
                  </a:extLst>
                </a:gridCol>
                <a:gridCol w="102020">
                  <a:extLst>
                    <a:ext uri="{9D8B030D-6E8A-4147-A177-3AD203B41FA5}">
                      <a16:colId xmlns:a16="http://schemas.microsoft.com/office/drawing/2014/main" val="70628184"/>
                    </a:ext>
                  </a:extLst>
                </a:gridCol>
                <a:gridCol w="835243">
                  <a:extLst>
                    <a:ext uri="{9D8B030D-6E8A-4147-A177-3AD203B41FA5}">
                      <a16:colId xmlns:a16="http://schemas.microsoft.com/office/drawing/2014/main" val="377292005"/>
                    </a:ext>
                  </a:extLst>
                </a:gridCol>
                <a:gridCol w="960226">
                  <a:extLst>
                    <a:ext uri="{9D8B030D-6E8A-4147-A177-3AD203B41FA5}">
                      <a16:colId xmlns:a16="http://schemas.microsoft.com/office/drawing/2014/main" val="2441308997"/>
                    </a:ext>
                  </a:extLst>
                </a:gridCol>
                <a:gridCol w="181548">
                  <a:extLst>
                    <a:ext uri="{9D8B030D-6E8A-4147-A177-3AD203B41FA5}">
                      <a16:colId xmlns:a16="http://schemas.microsoft.com/office/drawing/2014/main" val="3094341587"/>
                    </a:ext>
                  </a:extLst>
                </a:gridCol>
                <a:gridCol w="1313234">
                  <a:extLst>
                    <a:ext uri="{9D8B030D-6E8A-4147-A177-3AD203B41FA5}">
                      <a16:colId xmlns:a16="http://schemas.microsoft.com/office/drawing/2014/main" val="3472486459"/>
                    </a:ext>
                  </a:extLst>
                </a:gridCol>
                <a:gridCol w="933856">
                  <a:extLst>
                    <a:ext uri="{9D8B030D-6E8A-4147-A177-3AD203B41FA5}">
                      <a16:colId xmlns:a16="http://schemas.microsoft.com/office/drawing/2014/main" val="3705957044"/>
                    </a:ext>
                  </a:extLst>
                </a:gridCol>
                <a:gridCol w="1029058">
                  <a:extLst>
                    <a:ext uri="{9D8B030D-6E8A-4147-A177-3AD203B41FA5}">
                      <a16:colId xmlns:a16="http://schemas.microsoft.com/office/drawing/2014/main" val="4103928551"/>
                    </a:ext>
                  </a:extLst>
                </a:gridCol>
                <a:gridCol w="835243">
                  <a:extLst>
                    <a:ext uri="{9D8B030D-6E8A-4147-A177-3AD203B41FA5}">
                      <a16:colId xmlns:a16="http://schemas.microsoft.com/office/drawing/2014/main" val="2538409315"/>
                    </a:ext>
                  </a:extLst>
                </a:gridCol>
                <a:gridCol w="102020">
                  <a:extLst>
                    <a:ext uri="{9D8B030D-6E8A-4147-A177-3AD203B41FA5}">
                      <a16:colId xmlns:a16="http://schemas.microsoft.com/office/drawing/2014/main" val="283296008"/>
                    </a:ext>
                  </a:extLst>
                </a:gridCol>
                <a:gridCol w="835243">
                  <a:extLst>
                    <a:ext uri="{9D8B030D-6E8A-4147-A177-3AD203B41FA5}">
                      <a16:colId xmlns:a16="http://schemas.microsoft.com/office/drawing/2014/main" val="3878074636"/>
                    </a:ext>
                  </a:extLst>
                </a:gridCol>
              </a:tblGrid>
              <a:tr h="173413">
                <a:tc rowSpan="4">
                  <a:txBody>
                    <a:bodyPr/>
                    <a:lstStyle/>
                    <a:p>
                      <a:pP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49588" marR="49588"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1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EFFECTIFS PAR NIVEAU CLASSE</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062318244"/>
                  </a:ext>
                </a:extLst>
              </a:tr>
              <a:tr h="173413">
                <a:tc vMerge="1">
                  <a:txBody>
                    <a:bodyPr/>
                    <a:lstStyle/>
                    <a:p>
                      <a:endParaRPr lang="fr-FR"/>
                    </a:p>
                  </a:txBody>
                  <a:tcPr/>
                </a:tc>
                <a:tc gridSpan="4">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SECONDE</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PREMIERE</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TERMINALE</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737982574"/>
                  </a:ext>
                </a:extLst>
              </a:tr>
              <a:tr h="462433">
                <a:tc vMerge="1">
                  <a:txBody>
                    <a:bodyPr/>
                    <a:lstStyle/>
                    <a:p>
                      <a:endParaRPr lang="fr-FR"/>
                    </a:p>
                  </a:txBody>
                  <a:tcPr/>
                </a:tc>
                <a:tc gridSpan="4">
                  <a:txBody>
                    <a:bodyPr/>
                    <a:lstStyle/>
                    <a:p>
                      <a:pP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TOTAL :29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FILLES :14</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GARÇONS : 15</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TOTAL :24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FILLES :10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GARÇONS :14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TOTAL :22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FILLES :10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GARÇONS : 12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214635532"/>
                  </a:ext>
                </a:extLst>
              </a:tr>
              <a:tr h="173413">
                <a:tc vMerge="1">
                  <a:txBody>
                    <a:bodyPr/>
                    <a:lstStyle/>
                    <a:p>
                      <a:endParaRPr lang="fr-FR"/>
                    </a:p>
                  </a:txBody>
                  <a:tcPr/>
                </a:tc>
                <a:tc gridSpan="1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THÉMES D’ÉTUDES ABORDÉS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100592110"/>
                  </a:ext>
                </a:extLst>
              </a:tr>
              <a:tr h="173413">
                <a:tc rowSpan="2">
                  <a:txBody>
                    <a:bodyPr/>
                    <a:lstStyle/>
                    <a:p>
                      <a:pP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THÈME 1 :</a:t>
                      </a:r>
                    </a:p>
                    <a:p>
                      <a:pP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Entrainement et EPS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4">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THÈME 1 :</a:t>
                      </a:r>
                    </a:p>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Entrainement et EPS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3">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gridSpan="4">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96993410"/>
                  </a:ext>
                </a:extLst>
              </a:tr>
              <a:tr h="231217">
                <a:tc vMerge="1">
                  <a:txBody>
                    <a:bodyPr/>
                    <a:lstStyle/>
                    <a:p>
                      <a:endParaRPr lang="fr-FR"/>
                    </a:p>
                  </a:txBody>
                  <a:tcPr/>
                </a:tc>
                <a:tc gridSpan="2">
                  <a:txBody>
                    <a:bodyPr/>
                    <a:lstStyle/>
                    <a:p>
                      <a:pPr algn="ct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Musculation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STEP</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vMerge="1">
                  <a:txBody>
                    <a:bodyPr/>
                    <a:lstStyle/>
                    <a:p>
                      <a:endParaRPr lang="fr-FR"/>
                    </a:p>
                  </a:txBody>
                  <a:tcPr/>
                </a:tc>
                <a:tc gridSpan="2">
                  <a:txBody>
                    <a:bodyPr/>
                    <a:lstStyle/>
                    <a:p>
                      <a:pPr algn="ct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Musculation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050" dirty="0" err="1">
                          <a:effectLst/>
                          <a:latin typeface="Calibri" panose="020F0502020204030204" pitchFamily="34" charset="0"/>
                          <a:ea typeface="Calibri" panose="020F0502020204030204" pitchFamily="34" charset="0"/>
                          <a:cs typeface="Times New Roman" panose="02020603050405020304" pitchFamily="18" charset="0"/>
                        </a:rPr>
                        <a:t>Step</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Musculation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spcAft>
                          <a:spcPts val="0"/>
                        </a:spcAft>
                      </a:pPr>
                      <a:r>
                        <a:rPr lang="fr-FR" sz="1050" dirty="0" err="1">
                          <a:effectLst/>
                          <a:latin typeface="Calibri" panose="020F0502020204030204" pitchFamily="34" charset="0"/>
                          <a:ea typeface="Calibri" panose="020F0502020204030204" pitchFamily="34" charset="0"/>
                          <a:cs typeface="Times New Roman" panose="02020603050405020304" pitchFamily="18" charset="0"/>
                        </a:rPr>
                        <a:t>Step</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586983352"/>
                  </a:ext>
                </a:extLst>
              </a:tr>
              <a:tr h="192728">
                <a:tc rowSpan="2">
                  <a:txBody>
                    <a:bodyPr/>
                    <a:lstStyle/>
                    <a:p>
                      <a:pP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THÈME 2 :</a:t>
                      </a:r>
                    </a:p>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CORPS APSA ET ENVIRONNEMENT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4">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THÈME 2 :</a:t>
                      </a:r>
                    </a:p>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Santé et EPS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3">
                  <a:txBody>
                    <a:bodyPr/>
                    <a:lstStyle/>
                    <a:p>
                      <a:pPr algn="ct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APSA SUPPORTS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gridSpan="4">
                  <a:txBody>
                    <a:bodyPr/>
                    <a:lstStyle/>
                    <a:p>
                      <a:pPr algn="ct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APSA SUPPORTS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33961370"/>
                  </a:ext>
                </a:extLst>
              </a:tr>
              <a:tr h="308289">
                <a:tc vMerge="1">
                  <a:txBody>
                    <a:bodyPr/>
                    <a:lstStyle/>
                    <a:p>
                      <a:endParaRPr lang="fr-FR"/>
                    </a:p>
                  </a:txBody>
                  <a:tcPr/>
                </a:tc>
                <a:tc gridSpan="2">
                  <a:txBody>
                    <a:bodyPr/>
                    <a:lstStyle/>
                    <a:p>
                      <a:pPr algn="ct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Kayak Aviron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Spéléo / Acrobranche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vMerge="1">
                  <a:txBody>
                    <a:bodyPr/>
                    <a:lstStyle/>
                    <a:p>
                      <a:endParaRPr lang="fr-FR"/>
                    </a:p>
                  </a:txBody>
                  <a:tcPr/>
                </a:tc>
                <a:tc gridSpan="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Course d’orientation</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Canoë-Kayak</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Course d’orientation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dirty="0"/>
                    </a:p>
                  </a:txBody>
                  <a:tcPr/>
                </a:tc>
                <a:tc gridSpan="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Canoë-Kayak</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145615058"/>
                  </a:ext>
                </a:extLst>
              </a:tr>
              <a:tr h="173413">
                <a:tc rowSpan="2">
                  <a:txBody>
                    <a:bodyPr/>
                    <a:lstStyle/>
                    <a:p>
                      <a:pP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THÈME 3 :</a:t>
                      </a:r>
                    </a:p>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CORPS APSA ET ENTRAINEMENT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4">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THÈME 3 :</a:t>
                      </a:r>
                    </a:p>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Performance et EPS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3">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gridSpan="4">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101980209"/>
                  </a:ext>
                </a:extLst>
              </a:tr>
              <a:tr h="231217">
                <a:tc vMerge="1">
                  <a:txBody>
                    <a:bodyPr/>
                    <a:lstStyle/>
                    <a:p>
                      <a:endParaRPr lang="fr-FR"/>
                    </a:p>
                  </a:txBody>
                  <a:tcPr/>
                </a:tc>
                <a:tc gridSpan="2">
                  <a:txBody>
                    <a:bodyPr/>
                    <a:lstStyle/>
                    <a:p>
                      <a:pPr algn="ct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Musculation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spcAft>
                          <a:spcPts val="0"/>
                        </a:spcAft>
                      </a:pPr>
                      <a:r>
                        <a:rPr lang="fr-FR" sz="1050" dirty="0" err="1">
                          <a:effectLst/>
                          <a:latin typeface="Calibri" panose="020F0502020204030204" pitchFamily="34" charset="0"/>
                          <a:ea typeface="Calibri" panose="020F0502020204030204" pitchFamily="34" charset="0"/>
                          <a:cs typeface="Times New Roman" panose="02020603050405020304" pitchFamily="18" charset="0"/>
                        </a:rPr>
                        <a:t>Step</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vMerge="1">
                  <a:txBody>
                    <a:bodyPr/>
                    <a:lstStyle/>
                    <a:p>
                      <a:endParaRPr lang="fr-FR"/>
                    </a:p>
                  </a:txBody>
                  <a:tcPr/>
                </a:tc>
                <a:tc gridSpan="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Athlétisme</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Sauvetage</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Athlétisme</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Sauvetage</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097462552"/>
                  </a:ext>
                </a:extLst>
              </a:tr>
              <a:tr h="173413">
                <a:tc>
                  <a:txBody>
                    <a:bodyPr/>
                    <a:lstStyle/>
                    <a:p>
                      <a:pPr>
                        <a:spcAft>
                          <a:spcPts val="0"/>
                        </a:spcAft>
                      </a:pPr>
                      <a:r>
                        <a:rPr lang="fr-FR" sz="1000">
                          <a:effectLst/>
                          <a:latin typeface="Calibri" panose="020F0502020204030204" pitchFamily="34" charset="0"/>
                          <a:ea typeface="Calibri" panose="020F0502020204030204" pitchFamily="34" charset="0"/>
                          <a:cs typeface="Times New Roman" panose="02020603050405020304" pitchFamily="18" charset="0"/>
                        </a:rPr>
                        <a:t> </a:t>
                      </a:r>
                    </a:p>
                  </a:txBody>
                  <a:tcPr marL="49588" marR="4958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MODALITÉS DES APPORTS THÉORIQUES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232129035"/>
                  </a:ext>
                </a:extLst>
              </a:tr>
              <a:tr h="404630">
                <a:tc rowSpan="2">
                  <a:txBody>
                    <a:bodyPr/>
                    <a:lstStyle/>
                    <a:p>
                      <a:pPr>
                        <a:spcAft>
                          <a:spcPts val="0"/>
                        </a:spcAft>
                      </a:pPr>
                      <a:r>
                        <a:rPr lang="fr-FR" sz="1000">
                          <a:effectLst/>
                          <a:latin typeface="Calibri" panose="020F0502020204030204" pitchFamily="34" charset="0"/>
                          <a:ea typeface="Calibri" panose="020F0502020204030204" pitchFamily="34" charset="0"/>
                          <a:cs typeface="Times New Roman" panose="02020603050405020304" pitchFamily="18" charset="0"/>
                        </a:rPr>
                        <a:t>THÈME 1 :</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Métiers en correspondance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048151216"/>
                  </a:ext>
                </a:extLst>
              </a:tr>
              <a:tr h="693651">
                <a:tc v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Tableur excel pour l’exploitation des données et présentation des dossiers par diaporama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Dossier sur l’impact de ces deux APSA sur la santé</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Métiers en lien avec les centres de (</a:t>
                      </a:r>
                      <a:r>
                        <a:rPr lang="fr-FR" sz="800" dirty="0" err="1">
                          <a:effectLst/>
                          <a:latin typeface="Calibri" panose="020F0502020204030204" pitchFamily="34" charset="0"/>
                          <a:ea typeface="Calibri" panose="020F0502020204030204" pitchFamily="34" charset="0"/>
                          <a:cs typeface="Times New Roman" panose="02020603050405020304" pitchFamily="18" charset="0"/>
                        </a:rPr>
                        <a:t>re</a:t>
                      </a:r>
                      <a:r>
                        <a:rPr lang="fr-FR" sz="800" dirty="0">
                          <a:effectLst/>
                          <a:latin typeface="Calibri" panose="020F0502020204030204" pitchFamily="34" charset="0"/>
                          <a:ea typeface="Calibri" panose="020F0502020204030204" pitchFamily="34" charset="0"/>
                          <a:cs typeface="Times New Roman" panose="02020603050405020304" pitchFamily="18" charset="0"/>
                        </a:rPr>
                        <a:t>)mise en forme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Tablette pour des analyses vidéo</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Dossier sur les différentes modalités d’entrainement rencontrées en cours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Entraineur sportif </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Tablette pour des analyses vidéo</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Plan d’entrainement annuel en fonction d’un calendrier sportif défini.</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Entraineur sportif</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63434"/>
                  </a:ext>
                </a:extLst>
              </a:tr>
              <a:tr h="404630">
                <a:tc rowSpan="2">
                  <a:txBody>
                    <a:bodyPr/>
                    <a:lstStyle/>
                    <a:p>
                      <a:pPr>
                        <a:spcAft>
                          <a:spcPts val="0"/>
                        </a:spcAft>
                      </a:pPr>
                      <a:r>
                        <a:rPr lang="fr-FR" sz="1000">
                          <a:effectLst/>
                          <a:latin typeface="Calibri" panose="020F0502020204030204" pitchFamily="34" charset="0"/>
                          <a:ea typeface="Calibri" panose="020F0502020204030204" pitchFamily="34" charset="0"/>
                          <a:cs typeface="Times New Roman" panose="02020603050405020304" pitchFamily="18" charset="0"/>
                        </a:rPr>
                        <a:t>THÈME 2 :</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328155995"/>
                  </a:ext>
                </a:extLst>
              </a:tr>
              <a:tr h="693651">
                <a:tc v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Tablette/ photos /vidéos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Maquette publicitaire pour le respect de l’environnement</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Métiers en lien avec les loisirs sportifs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Tablette/ photos /vidéos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Maquette de présentation des bienfaits de l’activité physique et de la diététique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Les métiers de la santé en lien avec le sport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Diaporama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Dossier de présentation des besoins des adolescents (physiques psychologiques…)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Les métiers de la santé en lien avec le sport</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362707"/>
                  </a:ext>
                </a:extLst>
              </a:tr>
              <a:tr h="404630">
                <a:tc rowSpan="2">
                  <a:txBody>
                    <a:bodyPr/>
                    <a:lstStyle/>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THÈME 3 :</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546227067"/>
                  </a:ext>
                </a:extLst>
              </a:tr>
              <a:tr h="625204">
                <a:tc v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Tablette pour des analyses vidéo</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Animer à plusieurs une (ou plusieurs) leçon d’entrainement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Entraineur sportif</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Cardio-fréquence-mètre + tableur</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Dossier sur les méthodes de développement des filières énergétiques </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Préparateur physique et entraineur sportif</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Diaporama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Entretien sur les méthodes de développement des performances en athlétisme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Préparateur physique et entraineur sportif</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395965"/>
                  </a:ext>
                </a:extLst>
              </a:tr>
            </a:tbl>
          </a:graphicData>
        </a:graphic>
      </p:graphicFrame>
      <p:sp>
        <p:nvSpPr>
          <p:cNvPr id="16" name="Bouton d'action : Retour 15">
            <a:hlinkClick r:id="" action="ppaction://hlinkshowjump?jump=lastslideviewed" highlightClick="1"/>
          </p:cNvPr>
          <p:cNvSpPr/>
          <p:nvPr userDrawn="1"/>
        </p:nvSpPr>
        <p:spPr>
          <a:xfrm>
            <a:off x="11233605" y="303677"/>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6" name="ZoneTexte 25">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Tree>
    <p:extLst>
      <p:ext uri="{BB962C8B-B14F-4D97-AF65-F5344CB8AC3E}">
        <p14:creationId xmlns:p14="http://schemas.microsoft.com/office/powerpoint/2010/main" val="7963911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Menu ens complementaires">
    <p:bg>
      <p:bgPr>
        <a:solidFill>
          <a:srgbClr val="FF0000">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8" name="ZoneTexte 17"/>
          <p:cNvSpPr txBox="1"/>
          <p:nvPr userDrawn="1"/>
        </p:nvSpPr>
        <p:spPr>
          <a:xfrm>
            <a:off x="71760" y="4979469"/>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Autres espaces d’enseignement</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371306" cy="584775"/>
          </a:xfrm>
          <a:prstGeom prst="rect">
            <a:avLst/>
          </a:prstGeom>
          <a:noFill/>
        </p:spPr>
        <p:txBody>
          <a:bodyPr wrap="square" rtlCol="0">
            <a:spAutoFit/>
          </a:bodyPr>
          <a:lstStyle/>
          <a:p>
            <a:r>
              <a:rPr lang="fr-FR" sz="3200" b="0" i="0" dirty="0">
                <a:latin typeface="+mj-lt"/>
              </a:rPr>
              <a:t>TRANSFORMER : Autres espaces d’enseignement</a:t>
            </a:r>
          </a:p>
        </p:txBody>
      </p:sp>
      <p:sp>
        <p:nvSpPr>
          <p:cNvPr id="26" name="ZoneTexte 25">
            <a:hlinkClick r:id="rId2" action="ppaction://hlinksldjump" tooltip="Sections sportives"/>
          </p:cNvPr>
          <p:cNvSpPr txBox="1"/>
          <p:nvPr userDrawn="1"/>
        </p:nvSpPr>
        <p:spPr>
          <a:xfrm>
            <a:off x="3331791" y="1138132"/>
            <a:ext cx="6588886"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1. Sections sportives</a:t>
            </a:r>
          </a:p>
        </p:txBody>
      </p:sp>
      <p:sp>
        <p:nvSpPr>
          <p:cNvPr id="28" name="ZoneTexte 27">
            <a:hlinkClick r:id="rId3" action="ppaction://hlinksldjump"/>
          </p:cNvPr>
          <p:cNvSpPr txBox="1"/>
          <p:nvPr userDrawn="1"/>
        </p:nvSpPr>
        <p:spPr>
          <a:xfrm>
            <a:off x="3331791" y="1797122"/>
            <a:ext cx="6588886" cy="95410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2. Autres (cross, manifestations sportives, sortie, séjours sportifs, etc…)</a:t>
            </a:r>
          </a:p>
        </p:txBody>
      </p:sp>
      <p:sp>
        <p:nvSpPr>
          <p:cNvPr id="30" name="ZoneTexte 29">
            <a:hlinkClick r:id="rId4"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34" name="ZoneTexte 33">
            <a:hlinkClick r:id="rId5"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35" name="ZoneTexte 34">
            <a:hlinkClick r:id="rId6"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36" name="ZoneTexte 35">
            <a:hlinkClick r:id="rId7" action="ppaction://hlinksldjump" tooltip="Le projet d'AS"/>
          </p:cNvPr>
          <p:cNvSpPr txBox="1"/>
          <p:nvPr userDrawn="1"/>
        </p:nvSpPr>
        <p:spPr>
          <a:xfrm>
            <a:off x="71760"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37" name="ZoneTexte 36">
            <a:hlinkClick r:id="rId8"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40" name="Bouton d’action : accueil 39">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hlinkClick r:id="rId9"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44" name="ZoneTexte 43">
            <a:hlinkClick r:id="rId10" action="ppaction://hlinksldjump" tooltip="Les enseignements facultatifs"/>
          </p:cNvPr>
          <p:cNvSpPr txBox="1"/>
          <p:nvPr userDrawn="1"/>
        </p:nvSpPr>
        <p:spPr>
          <a:xfrm>
            <a:off x="71760"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45" name="ZoneTexte 44">
            <a:hlinkClick r:id="rId11" action="ppaction://hlinksldjump" tooltip="Les enseignements d'exploration et de complément"/>
          </p:cNvPr>
          <p:cNvSpPr txBox="1"/>
          <p:nvPr userDrawn="1"/>
        </p:nvSpPr>
        <p:spPr>
          <a:xfrm>
            <a:off x="71760"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443678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758C2F9-C12C-4B06-BF0F-51991D1F2460}" type="datetime1">
              <a:rPr lang="fr-FR" smtClean="0"/>
              <a:t>01/12/2017</a:t>
            </a:fld>
            <a:endParaRPr lang="fr-FR"/>
          </a:p>
        </p:txBody>
      </p:sp>
      <p:sp>
        <p:nvSpPr>
          <p:cNvPr id="8" name="Espace réservé du pied de page 7"/>
          <p:cNvSpPr>
            <a:spLocks noGrp="1"/>
          </p:cNvSpPr>
          <p:nvPr>
            <p:ph type="ftr" sz="quarter" idx="11"/>
          </p:nvPr>
        </p:nvSpPr>
        <p:spPr/>
        <p:txBody>
          <a:bodyPr/>
          <a:lstStyle/>
          <a:p>
            <a:r>
              <a:rPr lang="fr-FR"/>
              <a:t>Inspection pédagogique régionale</a:t>
            </a:r>
          </a:p>
        </p:txBody>
      </p:sp>
      <p:sp>
        <p:nvSpPr>
          <p:cNvPr id="9" name="Espace réservé du numéro de diapositive 8"/>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2907697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S Menu Sec Sportives">
    <p:bg>
      <p:bgPr>
        <a:solidFill>
          <a:srgbClr val="FF0000">
            <a:alpha val="10000"/>
          </a:srgbClr>
        </a:solidFill>
        <a:effectLst/>
      </p:bgPr>
    </p:bg>
    <p:spTree>
      <p:nvGrpSpPr>
        <p:cNvPr id="1" name=""/>
        <p:cNvGrpSpPr/>
        <p:nvPr/>
      </p:nvGrpSpPr>
      <p:grpSpPr>
        <a:xfrm>
          <a:off x="0" y="0"/>
          <a:ext cx="0" cy="0"/>
          <a:chOff x="0" y="0"/>
          <a:chExt cx="0" cy="0"/>
        </a:xfrm>
      </p:grpSpPr>
      <p:sp>
        <p:nvSpPr>
          <p:cNvPr id="31"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371306" cy="584775"/>
          </a:xfrm>
          <a:prstGeom prst="rect">
            <a:avLst/>
          </a:prstGeom>
          <a:noFill/>
        </p:spPr>
        <p:txBody>
          <a:bodyPr wrap="square" rtlCol="0">
            <a:spAutoFit/>
          </a:bodyPr>
          <a:lstStyle/>
          <a:p>
            <a:r>
              <a:rPr lang="fr-FR" sz="3200" b="0" i="0" dirty="0">
                <a:latin typeface="+mj-lt"/>
              </a:rPr>
              <a:t>TRANSFORMER : Autres espaces d’enseignement</a:t>
            </a:r>
          </a:p>
        </p:txBody>
      </p:sp>
      <p:sp>
        <p:nvSpPr>
          <p:cNvPr id="21" name="ZoneTexte 20"/>
          <p:cNvSpPr txBox="1"/>
          <p:nvPr userDrawn="1"/>
        </p:nvSpPr>
        <p:spPr>
          <a:xfrm>
            <a:off x="1996189" y="760191"/>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Sections sportives</a:t>
            </a:r>
            <a:endParaRPr lang="fr-FR" b="0" i="0" dirty="0">
              <a:latin typeface="+mj-lt"/>
            </a:endParaRPr>
          </a:p>
        </p:txBody>
      </p:sp>
      <p:sp>
        <p:nvSpPr>
          <p:cNvPr id="24" name="ZoneTexte 2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26" name="ZoneTexte 25"/>
          <p:cNvSpPr txBox="1"/>
          <p:nvPr userDrawn="1"/>
        </p:nvSpPr>
        <p:spPr>
          <a:xfrm>
            <a:off x="210447" y="2620024"/>
            <a:ext cx="1507787" cy="461665"/>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Sections sportives</a:t>
            </a:r>
          </a:p>
        </p:txBody>
      </p:sp>
      <p:sp>
        <p:nvSpPr>
          <p:cNvPr id="28" name="ZoneTexte 27">
            <a:hlinkClick r:id="rId3" action="ppaction://hlinksldjump"/>
          </p:cNvPr>
          <p:cNvSpPr txBox="1"/>
          <p:nvPr userDrawn="1"/>
        </p:nvSpPr>
        <p:spPr>
          <a:xfrm>
            <a:off x="210447" y="3148307"/>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a:t>
            </a:r>
          </a:p>
        </p:txBody>
      </p:sp>
      <p:sp>
        <p:nvSpPr>
          <p:cNvPr id="32" name="ZoneTexte 31"/>
          <p:cNvSpPr txBox="1"/>
          <p:nvPr userDrawn="1"/>
        </p:nvSpPr>
        <p:spPr>
          <a:xfrm>
            <a:off x="68400" y="1751100"/>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Autres espaces d’enseignement</a:t>
            </a:r>
          </a:p>
        </p:txBody>
      </p:sp>
    </p:spTree>
    <p:extLst>
      <p:ext uri="{BB962C8B-B14F-4D97-AF65-F5344CB8AC3E}">
        <p14:creationId xmlns:p14="http://schemas.microsoft.com/office/powerpoint/2010/main" val="36536406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S Menu Ec Ouverte">
    <p:bg>
      <p:bgPr>
        <a:solidFill>
          <a:srgbClr val="FF0000">
            <a:alpha val="10000"/>
          </a:srgbClr>
        </a:solidFill>
        <a:effectLst/>
      </p:bgPr>
    </p:bg>
    <p:spTree>
      <p:nvGrpSpPr>
        <p:cNvPr id="1" name=""/>
        <p:cNvGrpSpPr/>
        <p:nvPr/>
      </p:nvGrpSpPr>
      <p:grpSpPr>
        <a:xfrm>
          <a:off x="0" y="0"/>
          <a:ext cx="0" cy="0"/>
          <a:chOff x="0" y="0"/>
          <a:chExt cx="0" cy="0"/>
        </a:xfrm>
      </p:grpSpPr>
      <p:sp>
        <p:nvSpPr>
          <p:cNvPr id="32"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1987109" y="760191"/>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Ecole ouverte</a:t>
            </a:r>
            <a:endParaRPr lang="fr-FR" b="0" i="0" dirty="0">
              <a:latin typeface="+mj-lt"/>
            </a:endParaRPr>
          </a:p>
        </p:txBody>
      </p:sp>
      <p:sp>
        <p:nvSpPr>
          <p:cNvPr id="24" name="ZoneTexte 2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31" name="ZoneTexte 30"/>
          <p:cNvSpPr txBox="1"/>
          <p:nvPr userDrawn="1"/>
        </p:nvSpPr>
        <p:spPr>
          <a:xfrm>
            <a:off x="1820694" y="272374"/>
            <a:ext cx="10371306" cy="584775"/>
          </a:xfrm>
          <a:prstGeom prst="rect">
            <a:avLst/>
          </a:prstGeom>
          <a:noFill/>
        </p:spPr>
        <p:txBody>
          <a:bodyPr wrap="square" rtlCol="0">
            <a:spAutoFit/>
          </a:bodyPr>
          <a:lstStyle/>
          <a:p>
            <a:r>
              <a:rPr lang="fr-FR" sz="3200" b="0" i="0" dirty="0">
                <a:latin typeface="+mj-lt"/>
              </a:rPr>
              <a:t>TRANSFORMER : Autres espaces d’enseignement</a:t>
            </a:r>
          </a:p>
        </p:txBody>
      </p:sp>
      <p:sp>
        <p:nvSpPr>
          <p:cNvPr id="22" name="ZoneTexte 21"/>
          <p:cNvSpPr txBox="1"/>
          <p:nvPr userDrawn="1"/>
        </p:nvSpPr>
        <p:spPr>
          <a:xfrm>
            <a:off x="68400" y="1751100"/>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Autres espaces d’enseignement</a:t>
            </a:r>
          </a:p>
        </p:txBody>
      </p:sp>
      <p:sp>
        <p:nvSpPr>
          <p:cNvPr id="33" name="ZoneTexte 32">
            <a:hlinkClick r:id="rId3" action="ppaction://hlinksldjump"/>
          </p:cNvPr>
          <p:cNvSpPr txBox="1"/>
          <p:nvPr userDrawn="1"/>
        </p:nvSpPr>
        <p:spPr>
          <a:xfrm>
            <a:off x="210447" y="2809637"/>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dirty="0"/>
              <a:t>Sections sportives</a:t>
            </a:r>
          </a:p>
        </p:txBody>
      </p:sp>
      <p:sp>
        <p:nvSpPr>
          <p:cNvPr id="34" name="ZoneTexte 33"/>
          <p:cNvSpPr txBox="1"/>
          <p:nvPr userDrawn="1"/>
        </p:nvSpPr>
        <p:spPr>
          <a:xfrm>
            <a:off x="216613" y="3152480"/>
            <a:ext cx="1507787" cy="276999"/>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École ouverte</a:t>
            </a:r>
          </a:p>
        </p:txBody>
      </p:sp>
      <p:sp>
        <p:nvSpPr>
          <p:cNvPr id="35" name="ZoneTexte 34">
            <a:hlinkClick r:id="rId4" action="ppaction://hlinksldjump"/>
          </p:cNvPr>
          <p:cNvSpPr txBox="1"/>
          <p:nvPr userDrawn="1"/>
        </p:nvSpPr>
        <p:spPr>
          <a:xfrm>
            <a:off x="210447" y="3513753"/>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a:t>
            </a:r>
          </a:p>
        </p:txBody>
      </p:sp>
    </p:spTree>
    <p:extLst>
      <p:ext uri="{BB962C8B-B14F-4D97-AF65-F5344CB8AC3E}">
        <p14:creationId xmlns:p14="http://schemas.microsoft.com/office/powerpoint/2010/main" val="25307749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S Menu Autres">
    <p:bg>
      <p:bgPr>
        <a:solidFill>
          <a:srgbClr val="FF0000">
            <a:alpha val="10000"/>
          </a:srgbClr>
        </a:solidFill>
        <a:effectLst/>
      </p:bgPr>
    </p:bg>
    <p:spTree>
      <p:nvGrpSpPr>
        <p:cNvPr id="1" name=""/>
        <p:cNvGrpSpPr/>
        <p:nvPr/>
      </p:nvGrpSpPr>
      <p:grpSpPr>
        <a:xfrm>
          <a:off x="0" y="0"/>
          <a:ext cx="0" cy="0"/>
          <a:chOff x="0" y="0"/>
          <a:chExt cx="0" cy="0"/>
        </a:xfrm>
      </p:grpSpPr>
      <p:sp>
        <p:nvSpPr>
          <p:cNvPr id="32"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1987109" y="760191"/>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Autres (cross, manifestations sportives, sortie, séjours sportifs, etc…)</a:t>
            </a:r>
            <a:endParaRPr lang="fr-FR" b="0" i="0" dirty="0">
              <a:latin typeface="+mj-lt"/>
            </a:endParaRPr>
          </a:p>
        </p:txBody>
      </p:sp>
      <p:sp>
        <p:nvSpPr>
          <p:cNvPr id="24" name="ZoneTexte 2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31" name="ZoneTexte 30"/>
          <p:cNvSpPr txBox="1"/>
          <p:nvPr userDrawn="1"/>
        </p:nvSpPr>
        <p:spPr>
          <a:xfrm>
            <a:off x="1820694" y="272374"/>
            <a:ext cx="10371306" cy="584775"/>
          </a:xfrm>
          <a:prstGeom prst="rect">
            <a:avLst/>
          </a:prstGeom>
          <a:noFill/>
        </p:spPr>
        <p:txBody>
          <a:bodyPr wrap="square" rtlCol="0">
            <a:spAutoFit/>
          </a:bodyPr>
          <a:lstStyle/>
          <a:p>
            <a:r>
              <a:rPr lang="fr-FR" sz="3200" b="0" i="0" dirty="0">
                <a:latin typeface="+mj-lt"/>
              </a:rPr>
              <a:t>TRANSFORMER : Autres espaces d’enseignement</a:t>
            </a:r>
          </a:p>
        </p:txBody>
      </p:sp>
      <p:sp>
        <p:nvSpPr>
          <p:cNvPr id="20" name="ZoneTexte 19"/>
          <p:cNvSpPr txBox="1"/>
          <p:nvPr userDrawn="1"/>
        </p:nvSpPr>
        <p:spPr>
          <a:xfrm>
            <a:off x="68400" y="1751100"/>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Autres espaces d’enseignement</a:t>
            </a:r>
          </a:p>
        </p:txBody>
      </p:sp>
      <p:sp>
        <p:nvSpPr>
          <p:cNvPr id="33" name="ZoneTexte 32">
            <a:hlinkClick r:id="rId3" action="ppaction://hlinksldjump"/>
          </p:cNvPr>
          <p:cNvSpPr txBox="1"/>
          <p:nvPr userDrawn="1"/>
        </p:nvSpPr>
        <p:spPr>
          <a:xfrm>
            <a:off x="210447" y="279990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dirty="0"/>
              <a:t>Sections sportives</a:t>
            </a:r>
          </a:p>
        </p:txBody>
      </p:sp>
      <p:sp>
        <p:nvSpPr>
          <p:cNvPr id="35" name="ZoneTexte 34"/>
          <p:cNvSpPr txBox="1"/>
          <p:nvPr userDrawn="1"/>
        </p:nvSpPr>
        <p:spPr>
          <a:xfrm>
            <a:off x="225160" y="3143526"/>
            <a:ext cx="1507787" cy="276999"/>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Autres</a:t>
            </a:r>
          </a:p>
        </p:txBody>
      </p:sp>
    </p:spTree>
    <p:extLst>
      <p:ext uri="{BB962C8B-B14F-4D97-AF65-F5344CB8AC3E}">
        <p14:creationId xmlns:p14="http://schemas.microsoft.com/office/powerpoint/2010/main" val="26276896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enu grille auto-analyse">
    <p:bg>
      <p:bgPr>
        <a:solidFill>
          <a:srgbClr val="7030A0">
            <a:alpha val="10000"/>
          </a:srgbClr>
        </a:solidFill>
        <a:effectLst/>
      </p:bgPr>
    </p:bg>
    <p:spTree>
      <p:nvGrpSpPr>
        <p:cNvPr id="1" name=""/>
        <p:cNvGrpSpPr/>
        <p:nvPr/>
      </p:nvGrpSpPr>
      <p:grpSpPr>
        <a:xfrm>
          <a:off x="0" y="0"/>
          <a:ext cx="0" cy="0"/>
          <a:chOff x="0" y="0"/>
          <a:chExt cx="0" cy="0"/>
        </a:xfrm>
      </p:grpSpPr>
      <p:sp>
        <p:nvSpPr>
          <p:cNvPr id="20" name="ZoneTexte 19"/>
          <p:cNvSpPr txBox="1"/>
          <p:nvPr userDrawn="1"/>
        </p:nvSpPr>
        <p:spPr>
          <a:xfrm>
            <a:off x="1820694" y="272374"/>
            <a:ext cx="9988685" cy="584775"/>
          </a:xfrm>
          <a:prstGeom prst="rect">
            <a:avLst/>
          </a:prstGeom>
          <a:noFill/>
        </p:spPr>
        <p:txBody>
          <a:bodyPr wrap="square" rtlCol="0">
            <a:spAutoFit/>
          </a:bodyPr>
          <a:lstStyle/>
          <a:p>
            <a:r>
              <a:rPr lang="fr-FR" sz="3200" b="0" i="0" dirty="0">
                <a:latin typeface="+mj-lt"/>
              </a:rPr>
              <a:t>COMMUNIQUER : Grille d’auto-analyse des Projets</a:t>
            </a:r>
          </a:p>
        </p:txBody>
      </p:sp>
      <p:sp>
        <p:nvSpPr>
          <p:cNvPr id="22" name="Espace réservé du tableau 21"/>
          <p:cNvSpPr>
            <a:spLocks noGrp="1"/>
          </p:cNvSpPr>
          <p:nvPr>
            <p:ph type="tbl" sz="quarter" idx="13"/>
          </p:nvPr>
        </p:nvSpPr>
        <p:spPr>
          <a:xfrm>
            <a:off x="2062163" y="919163"/>
            <a:ext cx="9993312" cy="5495925"/>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3" name="Espace réservé de la date 2"/>
          <p:cNvSpPr>
            <a:spLocks noGrp="1"/>
          </p:cNvSpPr>
          <p:nvPr>
            <p:ph type="dt" sz="half" idx="10"/>
          </p:nvPr>
        </p:nvSpPr>
        <p:spPr>
          <a:xfrm>
            <a:off x="6270875" y="6507536"/>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43750"/>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ZoneTexte 22">
            <a:hlinkClick r:id="rId2" action="ppaction://hlinksldjump"/>
          </p:cNvPr>
          <p:cNvSpPr txBox="1"/>
          <p:nvPr userDrawn="1"/>
        </p:nvSpPr>
        <p:spPr>
          <a:xfrm>
            <a:off x="11363825" y="428110"/>
            <a:ext cx="828175" cy="369332"/>
          </a:xfrm>
          <a:prstGeom prst="rect">
            <a:avLst/>
          </a:prstGeom>
          <a:solidFill>
            <a:srgbClr val="92D050"/>
          </a:solidFill>
        </p:spPr>
        <p:txBody>
          <a:bodyPr wrap="none" rtlCol="0">
            <a:spAutoFit/>
          </a:bodyPr>
          <a:lstStyle/>
          <a:p>
            <a:pPr algn="ctr"/>
            <a:r>
              <a:rPr lang="fr-FR" dirty="0"/>
              <a:t>Suite…</a:t>
            </a:r>
          </a:p>
        </p:txBody>
      </p:sp>
      <p:sp>
        <p:nvSpPr>
          <p:cNvPr id="32" name="ZoneTexte 31"/>
          <p:cNvSpPr txBox="1"/>
          <p:nvPr userDrawn="1"/>
        </p:nvSpPr>
        <p:spPr>
          <a:xfrm>
            <a:off x="71760" y="5520337"/>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Grille d’auto-analyse</a:t>
            </a:r>
          </a:p>
        </p:txBody>
      </p:sp>
      <p:sp>
        <p:nvSpPr>
          <p:cNvPr id="45" name="ZoneTexte 44">
            <a:hlinkClick r:id="rId3"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46" name="ZoneTexte 45">
            <a:hlinkClick r:id="rId4"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47" name="ZoneTexte 46">
            <a:hlinkClick r:id="rId5"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48" name="ZoneTexte 47">
            <a:hlinkClick r:id="rId6" action="ppaction://hlinksldjump" tooltip="Le projet d'AS"/>
          </p:cNvPr>
          <p:cNvSpPr txBox="1"/>
          <p:nvPr userDrawn="1"/>
        </p:nvSpPr>
        <p:spPr>
          <a:xfrm>
            <a:off x="71760"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51" name="ZoneTexte 50">
            <a:hlinkClick r:id="rId7"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52" name="Bouton d’action : accueil 51">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a:hlinkClick r:id="rId8"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56" name="ZoneTexte 55">
            <a:hlinkClick r:id="rId9" action="ppaction://hlinksldjump" tooltip="Les enseignements facultatifs"/>
          </p:cNvPr>
          <p:cNvSpPr txBox="1"/>
          <p:nvPr userDrawn="1"/>
        </p:nvSpPr>
        <p:spPr>
          <a:xfrm>
            <a:off x="71760"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57" name="ZoneTexte 56">
            <a:hlinkClick r:id="rId10" action="ppaction://hlinksldjump" tooltip="Les enseignements d'exploration et de complément"/>
          </p:cNvPr>
          <p:cNvSpPr txBox="1"/>
          <p:nvPr userDrawn="1"/>
        </p:nvSpPr>
        <p:spPr>
          <a:xfrm>
            <a:off x="71760"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3552239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ous menu grille auto-analyse">
    <p:bg>
      <p:bgPr>
        <a:solidFill>
          <a:srgbClr val="7030A0">
            <a:alpha val="10000"/>
          </a:srgbClr>
        </a:solidFill>
        <a:effectLst/>
      </p:bgPr>
    </p:bg>
    <p:spTree>
      <p:nvGrpSpPr>
        <p:cNvPr id="1" name=""/>
        <p:cNvGrpSpPr/>
        <p:nvPr/>
      </p:nvGrpSpPr>
      <p:grpSpPr>
        <a:xfrm>
          <a:off x="0" y="0"/>
          <a:ext cx="0" cy="0"/>
          <a:chOff x="0" y="0"/>
          <a:chExt cx="0" cy="0"/>
        </a:xfrm>
      </p:grpSpPr>
      <p:sp>
        <p:nvSpPr>
          <p:cNvPr id="20" name="ZoneTexte 19"/>
          <p:cNvSpPr txBox="1"/>
          <p:nvPr userDrawn="1"/>
        </p:nvSpPr>
        <p:spPr>
          <a:xfrm>
            <a:off x="1820694" y="272374"/>
            <a:ext cx="9988685" cy="584775"/>
          </a:xfrm>
          <a:prstGeom prst="rect">
            <a:avLst/>
          </a:prstGeom>
          <a:noFill/>
        </p:spPr>
        <p:txBody>
          <a:bodyPr wrap="square" rtlCol="0">
            <a:spAutoFit/>
          </a:bodyPr>
          <a:lstStyle/>
          <a:p>
            <a:r>
              <a:rPr lang="fr-FR" sz="3200" b="0" i="0" kern="1200" dirty="0">
                <a:solidFill>
                  <a:schemeClr val="tx1"/>
                </a:solidFill>
                <a:latin typeface="+mj-lt"/>
                <a:ea typeface="+mn-ea"/>
                <a:cs typeface="+mn-cs"/>
              </a:rPr>
              <a:t>COMMUNIQUER : </a:t>
            </a:r>
            <a:r>
              <a:rPr lang="fr-FR" sz="3200" b="0" i="0" dirty="0">
                <a:latin typeface="+mj-lt"/>
              </a:rPr>
              <a:t>Grille d’auto-analyse des Projets</a:t>
            </a:r>
          </a:p>
        </p:txBody>
      </p:sp>
      <p:sp>
        <p:nvSpPr>
          <p:cNvPr id="5" name="Espace réservé du tableau 4"/>
          <p:cNvSpPr>
            <a:spLocks noGrp="1"/>
          </p:cNvSpPr>
          <p:nvPr>
            <p:ph type="tbl" sz="quarter" idx="13"/>
          </p:nvPr>
        </p:nvSpPr>
        <p:spPr>
          <a:xfrm>
            <a:off x="1965325" y="919163"/>
            <a:ext cx="10155238" cy="5446712"/>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68400" y="1843433"/>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Grille auto-analyse</a:t>
            </a:r>
          </a:p>
        </p:txBody>
      </p:sp>
      <p:sp>
        <p:nvSpPr>
          <p:cNvPr id="22" name="ZoneTexte 21">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grpSp>
        <p:nvGrpSpPr>
          <p:cNvPr id="23" name="Groupe 22"/>
          <p:cNvGrpSpPr/>
          <p:nvPr userDrawn="1"/>
        </p:nvGrpSpPr>
        <p:grpSpPr>
          <a:xfrm>
            <a:off x="11134117" y="394766"/>
            <a:ext cx="1064368" cy="401546"/>
            <a:chOff x="9597147" y="443405"/>
            <a:chExt cx="1064368" cy="401546"/>
          </a:xfrm>
        </p:grpSpPr>
        <p:sp>
          <p:nvSpPr>
            <p:cNvPr id="24" name="Bouton d’action : retour ou précédent 23">
              <a:hlinkClick r:id="" action="ppaction://hlinkshowjump?jump=previousslide"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Bouton d’action : avant ou précédent 24">
              <a:hlinkClick r:id="" action="ppaction://hlinkshowjump?jump=nextslide"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8" name="ZoneTexte 17"/>
          <p:cNvSpPr txBox="1"/>
          <p:nvPr userDrawn="1"/>
        </p:nvSpPr>
        <p:spPr>
          <a:xfrm>
            <a:off x="195395" y="3338088"/>
            <a:ext cx="1402009" cy="938719"/>
          </a:xfrm>
          <a:prstGeom prst="rect">
            <a:avLst/>
          </a:prstGeom>
          <a:noFill/>
        </p:spPr>
        <p:txBody>
          <a:bodyPr wrap="square" rtlCol="0">
            <a:spAutoFit/>
          </a:bodyPr>
          <a:lstStyle/>
          <a:p>
            <a:r>
              <a:rPr lang="fr-FR" sz="1100" dirty="0"/>
              <a:t>Passez à la partie suivante (ou revenir en arrière) du questionnaire en utilisant les flèches </a:t>
            </a:r>
          </a:p>
        </p:txBody>
      </p:sp>
      <p:grpSp>
        <p:nvGrpSpPr>
          <p:cNvPr id="26" name="Groupe 25"/>
          <p:cNvGrpSpPr/>
          <p:nvPr userDrawn="1"/>
        </p:nvGrpSpPr>
        <p:grpSpPr>
          <a:xfrm>
            <a:off x="296289" y="4265461"/>
            <a:ext cx="1064368" cy="401546"/>
            <a:chOff x="9597147" y="443405"/>
            <a:chExt cx="1064368" cy="401546"/>
          </a:xfrm>
        </p:grpSpPr>
        <p:sp>
          <p:nvSpPr>
            <p:cNvPr id="27" name="Bouton d’action : retour ou précédent 26">
              <a:hlinkClick r:id="" action="ppaction://noaction"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Bouton d’action : avant ou précédent 27">
              <a:hlinkClick r:id="" action="ppaction://noaction"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9492944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Fin Sous menu grille auto-analyse">
    <p:bg>
      <p:bgPr>
        <a:solidFill>
          <a:srgbClr val="7030A0">
            <a:alpha val="10000"/>
          </a:srgbClr>
        </a:solidFill>
        <a:effectLst/>
      </p:bgPr>
    </p:bg>
    <p:spTree>
      <p:nvGrpSpPr>
        <p:cNvPr id="1" name=""/>
        <p:cNvGrpSpPr/>
        <p:nvPr/>
      </p:nvGrpSpPr>
      <p:grpSpPr>
        <a:xfrm>
          <a:off x="0" y="0"/>
          <a:ext cx="0" cy="0"/>
          <a:chOff x="0" y="0"/>
          <a:chExt cx="0" cy="0"/>
        </a:xfrm>
      </p:grpSpPr>
      <p:sp>
        <p:nvSpPr>
          <p:cNvPr id="20" name="ZoneTexte 19"/>
          <p:cNvSpPr txBox="1"/>
          <p:nvPr userDrawn="1"/>
        </p:nvSpPr>
        <p:spPr>
          <a:xfrm>
            <a:off x="1820694" y="272374"/>
            <a:ext cx="10299869" cy="584775"/>
          </a:xfrm>
          <a:prstGeom prst="rect">
            <a:avLst/>
          </a:prstGeom>
          <a:noFill/>
        </p:spPr>
        <p:txBody>
          <a:bodyPr wrap="square" rtlCol="0">
            <a:spAutoFit/>
          </a:bodyPr>
          <a:lstStyle/>
          <a:p>
            <a:r>
              <a:rPr lang="fr-FR" sz="3200" b="0" i="0" kern="1200" dirty="0">
                <a:solidFill>
                  <a:schemeClr val="tx1"/>
                </a:solidFill>
                <a:latin typeface="+mj-lt"/>
                <a:ea typeface="+mn-ea"/>
                <a:cs typeface="+mn-cs"/>
              </a:rPr>
              <a:t>COMMUNIQUER : </a:t>
            </a:r>
            <a:r>
              <a:rPr lang="fr-FR" sz="3200" b="0" i="0" dirty="0">
                <a:latin typeface="+mj-lt"/>
              </a:rPr>
              <a:t>Grille d’auto-analyse des Projets</a:t>
            </a:r>
          </a:p>
        </p:txBody>
      </p:sp>
      <p:sp>
        <p:nvSpPr>
          <p:cNvPr id="5" name="Espace réservé du tableau 4"/>
          <p:cNvSpPr>
            <a:spLocks noGrp="1"/>
          </p:cNvSpPr>
          <p:nvPr>
            <p:ph type="tbl" sz="quarter" idx="13"/>
          </p:nvPr>
        </p:nvSpPr>
        <p:spPr>
          <a:xfrm>
            <a:off x="1965325" y="919163"/>
            <a:ext cx="10155238" cy="54467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68400" y="1843433"/>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Grille auto-analyse</a:t>
            </a:r>
          </a:p>
        </p:txBody>
      </p:sp>
      <p:sp>
        <p:nvSpPr>
          <p:cNvPr id="22" name="ZoneTexte 21">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grpSp>
        <p:nvGrpSpPr>
          <p:cNvPr id="2" name="Groupe 1"/>
          <p:cNvGrpSpPr/>
          <p:nvPr userDrawn="1"/>
        </p:nvGrpSpPr>
        <p:grpSpPr>
          <a:xfrm>
            <a:off x="11081906" y="393939"/>
            <a:ext cx="1110094" cy="403200"/>
            <a:chOff x="8995309" y="393112"/>
            <a:chExt cx="1110094" cy="403200"/>
          </a:xfrm>
        </p:grpSpPr>
        <p:sp>
          <p:nvSpPr>
            <p:cNvPr id="24" name="Bouton d’action : retour ou précédent 23">
              <a:hlinkClick r:id="" action="ppaction://hlinkshowjump?jump=previousslide" highlightClick="1"/>
            </p:cNvPr>
            <p:cNvSpPr/>
            <p:nvPr userDrawn="1"/>
          </p:nvSpPr>
          <p:spPr>
            <a:xfrm>
              <a:off x="8995309" y="394766"/>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hlinkClick r:id="rId2" action="ppaction://hlinksldjump"/>
            </p:cNvPr>
            <p:cNvSpPr txBox="1"/>
            <p:nvPr userDrawn="1"/>
          </p:nvSpPr>
          <p:spPr>
            <a:xfrm>
              <a:off x="9608151" y="393112"/>
              <a:ext cx="497252" cy="403200"/>
            </a:xfrm>
            <a:prstGeom prst="rect">
              <a:avLst/>
            </a:prstGeom>
            <a:solidFill>
              <a:srgbClr val="92D050"/>
            </a:solidFill>
          </p:spPr>
          <p:txBody>
            <a:bodyPr wrap="square" rtlCol="0">
              <a:spAutoFit/>
            </a:bodyPr>
            <a:lstStyle/>
            <a:p>
              <a:pPr algn="ctr"/>
              <a:r>
                <a:rPr lang="fr-FR" dirty="0"/>
                <a:t>FIN</a:t>
              </a:r>
            </a:p>
          </p:txBody>
        </p:sp>
      </p:grpSp>
    </p:spTree>
    <p:extLst>
      <p:ext uri="{BB962C8B-B14F-4D97-AF65-F5344CB8AC3E}">
        <p14:creationId xmlns:p14="http://schemas.microsoft.com/office/powerpoint/2010/main" val="259690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0EA0497-4FC0-44CF-964C-573926853C2E}" type="datetime1">
              <a:rPr lang="fr-FR" smtClean="0"/>
              <a:t>01/12/2017</a:t>
            </a:fld>
            <a:endParaRPr lang="fr-FR"/>
          </a:p>
        </p:txBody>
      </p:sp>
      <p:sp>
        <p:nvSpPr>
          <p:cNvPr id="4" name="Espace réservé du pied de page 3"/>
          <p:cNvSpPr>
            <a:spLocks noGrp="1"/>
          </p:cNvSpPr>
          <p:nvPr>
            <p:ph type="ftr" sz="quarter" idx="11"/>
          </p:nvPr>
        </p:nvSpPr>
        <p:spPr/>
        <p:txBody>
          <a:bodyPr/>
          <a:lstStyle/>
          <a:p>
            <a:r>
              <a:rPr lang="fr-FR"/>
              <a:t>Inspection pédagogique régionale</a:t>
            </a:r>
          </a:p>
        </p:txBody>
      </p:sp>
      <p:sp>
        <p:nvSpPr>
          <p:cNvPr id="5" name="Espace réservé du numéro de diapositive 4"/>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914911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8129356-BD5E-451E-9448-AD1066FD0747}" type="datetime1">
              <a:rPr lang="fr-FR" smtClean="0"/>
              <a:t>01/12/2017</a:t>
            </a:fld>
            <a:endParaRPr lang="fr-FR"/>
          </a:p>
        </p:txBody>
      </p:sp>
      <p:sp>
        <p:nvSpPr>
          <p:cNvPr id="3" name="Espace réservé du pied de page 2"/>
          <p:cNvSpPr>
            <a:spLocks noGrp="1"/>
          </p:cNvSpPr>
          <p:nvPr>
            <p:ph type="ftr" sz="quarter" idx="11"/>
          </p:nvPr>
        </p:nvSpPr>
        <p:spPr/>
        <p:txBody>
          <a:bodyPr/>
          <a:lstStyle/>
          <a:p>
            <a:r>
              <a:rPr lang="fr-FR"/>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428433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5" name="Espace réservé de la date 4"/>
          <p:cNvSpPr>
            <a:spLocks noGrp="1"/>
          </p:cNvSpPr>
          <p:nvPr>
            <p:ph type="dt" sz="half" idx="10"/>
          </p:nvPr>
        </p:nvSpPr>
        <p:spPr/>
        <p:txBody>
          <a:bodyPr/>
          <a:lstStyle/>
          <a:p>
            <a:fld id="{BAA50FB8-3D78-4AF1-A2AE-E2163D01CC6C}" type="datetime1">
              <a:rPr lang="fr-FR" smtClean="0"/>
              <a:t>01/12/2017</a:t>
            </a:fld>
            <a:endParaRPr lang="fr-FR"/>
          </a:p>
        </p:txBody>
      </p:sp>
      <p:sp>
        <p:nvSpPr>
          <p:cNvPr id="6" name="Espace réservé du pied de page 5"/>
          <p:cNvSpPr>
            <a:spLocks noGrp="1"/>
          </p:cNvSpPr>
          <p:nvPr>
            <p:ph type="ftr" sz="quarter" idx="11"/>
          </p:nvPr>
        </p:nvSpPr>
        <p:spPr/>
        <p:txBody>
          <a:bodyPr/>
          <a:lstStyle/>
          <a:p>
            <a:r>
              <a:rPr lang="fr-FR"/>
              <a:t>Inspection pédagogique régionale</a:t>
            </a:r>
          </a:p>
        </p:txBody>
      </p:sp>
      <p:sp>
        <p:nvSpPr>
          <p:cNvPr id="7" name="Espace réservé du numéro de diapositive 6"/>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92062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EB26D862-D5FE-4E48-8EBF-5658A80E053B}" type="datetime1">
              <a:rPr lang="fr-FR" smtClean="0"/>
              <a:t>01/12/2017</a:t>
            </a:fld>
            <a:endParaRPr lang="fr-FR"/>
          </a:p>
        </p:txBody>
      </p:sp>
      <p:sp>
        <p:nvSpPr>
          <p:cNvPr id="6" name="Espace réservé du pied de page 5"/>
          <p:cNvSpPr>
            <a:spLocks noGrp="1"/>
          </p:cNvSpPr>
          <p:nvPr>
            <p:ph type="ftr" sz="quarter" idx="11"/>
          </p:nvPr>
        </p:nvSpPr>
        <p:spPr/>
        <p:txBody>
          <a:bodyPr/>
          <a:lstStyle/>
          <a:p>
            <a:r>
              <a:rPr lang="fr-FR"/>
              <a:t>Inspection pédagogique régionale</a:t>
            </a:r>
          </a:p>
        </p:txBody>
      </p:sp>
      <p:sp>
        <p:nvSpPr>
          <p:cNvPr id="7" name="Espace réservé du numéro de diapositive 6"/>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27958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hasCustomPrompt="1"/>
          </p:nvPr>
        </p:nvSpPr>
        <p:spPr>
          <a:xfrm>
            <a:off x="1955260" y="4591459"/>
            <a:ext cx="8712740" cy="496110"/>
          </a:xfrm>
        </p:spPr>
        <p:txBody>
          <a:bodyPr/>
          <a:lstStyle>
            <a:lvl1pPr marL="0" indent="0" algn="l">
              <a:buNone/>
              <a:defRPr sz="2800">
                <a:solidFill>
                  <a:schemeClr val="accent5">
                    <a:lumMod val="75000"/>
                  </a:schemeClr>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Établissement</a:t>
            </a:r>
          </a:p>
        </p:txBody>
      </p:sp>
      <p:sp>
        <p:nvSpPr>
          <p:cNvPr id="7" name="Espace réservé du texte 9"/>
          <p:cNvSpPr>
            <a:spLocks noGrp="1"/>
          </p:cNvSpPr>
          <p:nvPr>
            <p:ph type="body" sz="quarter" idx="13" hasCustomPrompt="1"/>
          </p:nvPr>
        </p:nvSpPr>
        <p:spPr>
          <a:xfrm>
            <a:off x="1955800" y="5165053"/>
            <a:ext cx="8712200" cy="457404"/>
          </a:xfrm>
        </p:spPr>
        <p:txBody>
          <a:bodyPr/>
          <a:lstStyle>
            <a:lvl1pPr marL="0" indent="0">
              <a:buNone/>
              <a:defRPr>
                <a:solidFill>
                  <a:schemeClr val="accent5">
                    <a:lumMod val="75000"/>
                  </a:schemeClr>
                </a:solidFill>
                <a:latin typeface="+mj-lt"/>
              </a:defRPr>
            </a:lvl1pPr>
            <a:lvl3pPr marL="914400" indent="0">
              <a:buNone/>
              <a:defRPr/>
            </a:lvl3pPr>
          </a:lstStyle>
          <a:p>
            <a:pPr lvl="0"/>
            <a:r>
              <a:rPr lang="fr-FR" dirty="0"/>
              <a:t>Ville</a:t>
            </a:r>
          </a:p>
        </p:txBody>
      </p:sp>
      <p:sp>
        <p:nvSpPr>
          <p:cNvPr id="2" name="Ellipse 1">
            <a:hlinkClick r:id="rId3" action="ppaction://hlinksldjump" tooltip="Présentation générale"/>
          </p:cNvPr>
          <p:cNvSpPr/>
          <p:nvPr userDrawn="1"/>
        </p:nvSpPr>
        <p:spPr>
          <a:xfrm>
            <a:off x="4776281" y="5929853"/>
            <a:ext cx="3151762" cy="578120"/>
          </a:xfrm>
          <a:prstGeom prst="ellipse">
            <a:avLst/>
          </a:prstGeom>
          <a:solidFill>
            <a:srgbClr val="BCD6EE"/>
          </a:solidFill>
          <a:ln>
            <a:noFill/>
          </a:ln>
          <a:effectLst>
            <a:outerShdw blurRad="114300" dist="114300" dir="2700000" algn="tl" rotWithShape="0">
              <a:schemeClr val="accent5">
                <a:lumMod val="75000"/>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0" i="0" dirty="0">
                <a:latin typeface="+mj-lt"/>
              </a:rPr>
              <a:t>Entrer</a:t>
            </a:r>
          </a:p>
        </p:txBody>
      </p:sp>
      <p:sp>
        <p:nvSpPr>
          <p:cNvPr id="12" name="Bouton d’action : vide 11">
            <a:hlinkClick r:id="" action="ppaction://hlinkshowjump?jump=endshow" highlightClick="1"/>
          </p:cNvPr>
          <p:cNvSpPr/>
          <p:nvPr userDrawn="1"/>
        </p:nvSpPr>
        <p:spPr>
          <a:xfrm>
            <a:off x="10640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9" name="ZoneTexte 8"/>
          <p:cNvSpPr txBox="1"/>
          <p:nvPr userDrawn="1"/>
        </p:nvSpPr>
        <p:spPr>
          <a:xfrm>
            <a:off x="1955260" y="4033491"/>
            <a:ext cx="8793804" cy="523220"/>
          </a:xfrm>
          <a:prstGeom prst="rect">
            <a:avLst/>
          </a:prstGeom>
          <a:noFill/>
        </p:spPr>
        <p:txBody>
          <a:bodyPr wrap="square" rtlCol="0">
            <a:spAutoFit/>
          </a:bodyPr>
          <a:lstStyle/>
          <a:p>
            <a:pPr algn="l"/>
            <a:r>
              <a:rPr lang="fr-FR" sz="2800" b="0" i="0" dirty="0">
                <a:solidFill>
                  <a:schemeClr val="accent5">
                    <a:lumMod val="75000"/>
                  </a:schemeClr>
                </a:solidFill>
                <a:latin typeface="+mj-lt"/>
              </a:rPr>
              <a:t>Lycée :</a:t>
            </a:r>
          </a:p>
        </p:txBody>
      </p:sp>
      <p:sp>
        <p:nvSpPr>
          <p:cNvPr id="4" name="ZoneTexte 3"/>
          <p:cNvSpPr txBox="1"/>
          <p:nvPr userDrawn="1"/>
        </p:nvSpPr>
        <p:spPr>
          <a:xfrm>
            <a:off x="1955260" y="2679464"/>
            <a:ext cx="8793804" cy="1200329"/>
          </a:xfrm>
          <a:prstGeom prst="rect">
            <a:avLst/>
          </a:prstGeom>
          <a:noFill/>
        </p:spPr>
        <p:txBody>
          <a:bodyPr wrap="square" rtlCol="0">
            <a:spAutoFit/>
          </a:bodyPr>
          <a:lstStyle/>
          <a:p>
            <a:pPr algn="ctr"/>
            <a:r>
              <a:rPr lang="fr-FR" sz="7200" b="0" i="0" kern="1200" dirty="0">
                <a:solidFill>
                  <a:srgbClr val="92D050"/>
                </a:solidFill>
                <a:latin typeface="+mj-lt"/>
                <a:ea typeface="+mn-ea"/>
                <a:cs typeface="+mn-cs"/>
              </a:rPr>
              <a:t>Projet EPS et AS</a:t>
            </a:r>
          </a:p>
        </p:txBody>
      </p:sp>
    </p:spTree>
    <p:extLst>
      <p:ext uri="{BB962C8B-B14F-4D97-AF65-F5344CB8AC3E}">
        <p14:creationId xmlns:p14="http://schemas.microsoft.com/office/powerpoint/2010/main" val="36739594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906621" y="365125"/>
            <a:ext cx="9447178"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1906620" y="1825625"/>
            <a:ext cx="9447179"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80495" y="6206145"/>
            <a:ext cx="1647220" cy="180000"/>
          </a:xfrm>
          <a:prstGeom prst="rect">
            <a:avLst/>
          </a:prstGeom>
        </p:spPr>
        <p:txBody>
          <a:bodyPr vert="horz" lIns="91440" tIns="45720" rIns="91440" bIns="45720" rtlCol="0" anchor="ctr"/>
          <a:lstStyle>
            <a:lvl1pPr algn="ctr">
              <a:defRPr sz="1050">
                <a:solidFill>
                  <a:schemeClr val="tx1">
                    <a:tint val="75000"/>
                  </a:schemeClr>
                </a:solidFill>
              </a:defRPr>
            </a:lvl1pPr>
          </a:lstStyle>
          <a:p>
            <a:fld id="{90BD14D4-5A74-4468-9FC8-3F74567EFACF}" type="datetime1">
              <a:rPr lang="fr-FR" smtClean="0"/>
              <a:t>01/12/2017</a:t>
            </a:fld>
            <a:endParaRPr lang="fr-FR"/>
          </a:p>
        </p:txBody>
      </p:sp>
      <p:sp>
        <p:nvSpPr>
          <p:cNvPr id="5" name="Espace réservé du pied de page 4"/>
          <p:cNvSpPr>
            <a:spLocks noGrp="1"/>
          </p:cNvSpPr>
          <p:nvPr>
            <p:ph type="ftr" sz="quarter" idx="3"/>
          </p:nvPr>
        </p:nvSpPr>
        <p:spPr>
          <a:xfrm>
            <a:off x="87548" y="6395262"/>
            <a:ext cx="1647220" cy="303246"/>
          </a:xfrm>
          <a:prstGeom prst="rect">
            <a:avLst/>
          </a:prstGeom>
        </p:spPr>
        <p:txBody>
          <a:bodyPr vert="horz" lIns="91440" tIns="45720" rIns="91440" bIns="45720" rtlCol="0" anchor="ctr"/>
          <a:lstStyle>
            <a:lvl1pPr algn="ctr">
              <a:defRPr sz="1050">
                <a:solidFill>
                  <a:schemeClr val="tx1">
                    <a:tint val="75000"/>
                  </a:schemeClr>
                </a:solidFill>
              </a:defRPr>
            </a:lvl1pPr>
          </a:lstStyle>
          <a:p>
            <a:r>
              <a:rPr lang="fr-FR"/>
              <a:t>Inspection pédagogique régionale</a:t>
            </a:r>
          </a:p>
        </p:txBody>
      </p:sp>
      <p:sp>
        <p:nvSpPr>
          <p:cNvPr id="6" name="Espace réservé du numéro de diapositive 5"/>
          <p:cNvSpPr>
            <a:spLocks noGrp="1"/>
          </p:cNvSpPr>
          <p:nvPr>
            <p:ph type="sldNum" sz="quarter" idx="4"/>
          </p:nvPr>
        </p:nvSpPr>
        <p:spPr>
          <a:xfrm>
            <a:off x="10914434" y="6356349"/>
            <a:ext cx="468000" cy="468000"/>
          </a:xfrm>
          <a:prstGeom prst="rect">
            <a:avLst/>
          </a:prstGeom>
          <a:noFill/>
        </p:spPr>
        <p:txBody>
          <a:bodyPr vert="horz" lIns="91440" tIns="45720" rIns="91440" bIns="45720" rtlCol="0" anchor="ctr"/>
          <a:lstStyle>
            <a:lvl1pPr algn="r">
              <a:defRPr sz="1200">
                <a:solidFill>
                  <a:schemeClr val="tx2"/>
                </a:solidFill>
              </a:defRPr>
            </a:lvl1pPr>
          </a:lstStyle>
          <a:p>
            <a:fld id="{29D95BAB-573C-4664-9C7F-EB8E05CD89B7}" type="slidenum">
              <a:rPr lang="fr-FR" smtClean="0"/>
              <a:pPr/>
              <a:t>‹N°›</a:t>
            </a:fld>
            <a:endParaRPr lang="fr-FR" dirty="0"/>
          </a:p>
        </p:txBody>
      </p:sp>
      <p:pic>
        <p:nvPicPr>
          <p:cNvPr id="9" name="Image 8"/>
          <p:cNvPicPr/>
          <p:nvPr userDrawn="1"/>
        </p:nvPicPr>
        <p:blipFill>
          <a:blip r:embed="rId47" cstate="print"/>
          <a:srcRect/>
          <a:stretch>
            <a:fillRect/>
          </a:stretch>
        </p:blipFill>
        <p:spPr bwMode="auto">
          <a:xfrm>
            <a:off x="524159" y="126882"/>
            <a:ext cx="759892" cy="855609"/>
          </a:xfrm>
          <a:prstGeom prst="rect">
            <a:avLst/>
          </a:prstGeom>
          <a:noFill/>
          <a:ln w="9525">
            <a:noFill/>
            <a:miter lim="800000"/>
            <a:headEnd/>
            <a:tailEnd/>
          </a:ln>
        </p:spPr>
      </p:pic>
    </p:spTree>
    <p:extLst>
      <p:ext uri="{BB962C8B-B14F-4D97-AF65-F5344CB8AC3E}">
        <p14:creationId xmlns:p14="http://schemas.microsoft.com/office/powerpoint/2010/main" val="3855948319"/>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61" r:id="rId9"/>
    <p:sldLayoutId id="2147483692" r:id="rId10"/>
    <p:sldLayoutId id="2147483660" r:id="rId11"/>
    <p:sldLayoutId id="2147483705" r:id="rId12"/>
    <p:sldLayoutId id="2147483663" r:id="rId13"/>
    <p:sldLayoutId id="2147483708" r:id="rId14"/>
    <p:sldLayoutId id="2147483706" r:id="rId15"/>
    <p:sldLayoutId id="2147483707" r:id="rId16"/>
    <p:sldLayoutId id="2147483665" r:id="rId17"/>
    <p:sldLayoutId id="2147483719" r:id="rId18"/>
    <p:sldLayoutId id="2147483662" r:id="rId19"/>
    <p:sldLayoutId id="2147483714" r:id="rId20"/>
    <p:sldLayoutId id="2147483674" r:id="rId21"/>
    <p:sldLayoutId id="2147483671" r:id="rId22"/>
    <p:sldLayoutId id="2147483670" r:id="rId23"/>
    <p:sldLayoutId id="2147483672" r:id="rId24"/>
    <p:sldLayoutId id="2147483675" r:id="rId25"/>
    <p:sldLayoutId id="2147483676" r:id="rId26"/>
    <p:sldLayoutId id="2147483677" r:id="rId27"/>
    <p:sldLayoutId id="2147483715" r:id="rId28"/>
    <p:sldLayoutId id="2147483666" r:id="rId29"/>
    <p:sldLayoutId id="2147483684" r:id="rId30"/>
    <p:sldLayoutId id="2147483716" r:id="rId31"/>
    <p:sldLayoutId id="2147483667" r:id="rId32"/>
    <p:sldLayoutId id="2147483687" r:id="rId33"/>
    <p:sldLayoutId id="2147483717" r:id="rId34"/>
    <p:sldLayoutId id="2147483709" r:id="rId35"/>
    <p:sldLayoutId id="2147483711" r:id="rId36"/>
    <p:sldLayoutId id="2147483712" r:id="rId37"/>
    <p:sldLayoutId id="2147483713" r:id="rId38"/>
    <p:sldLayoutId id="2147483668" r:id="rId39"/>
    <p:sldLayoutId id="2147483680" r:id="rId40"/>
    <p:sldLayoutId id="2147483681" r:id="rId41"/>
    <p:sldLayoutId id="2147483682" r:id="rId42"/>
    <p:sldLayoutId id="2147483669" r:id="rId43"/>
    <p:sldLayoutId id="2147483685" r:id="rId44"/>
    <p:sldLayoutId id="2147483686" r:id="rId4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7"/>
          <p:cNvSpPr>
            <a:spLocks noGrp="1"/>
          </p:cNvSpPr>
          <p:nvPr>
            <p:ph type="subTitle" idx="1"/>
          </p:nvPr>
        </p:nvSpPr>
        <p:spPr/>
        <p:txBody>
          <a:bodyPr/>
          <a:lstStyle/>
          <a:p>
            <a:endParaRPr lang="fr-FR" dirty="0"/>
          </a:p>
        </p:txBody>
      </p:sp>
      <p:sp>
        <p:nvSpPr>
          <p:cNvPr id="3" name="Espace réservé du pied de page 2"/>
          <p:cNvSpPr>
            <a:spLocks noGrp="1"/>
          </p:cNvSpPr>
          <p:nvPr>
            <p:ph type="ftr" sz="quarter" idx="4294967295"/>
          </p:nvPr>
        </p:nvSpPr>
        <p:spPr>
          <a:xfrm>
            <a:off x="87548" y="6356350"/>
            <a:ext cx="1647220" cy="303246"/>
          </a:xfrm>
        </p:spPr>
        <p:txBody>
          <a:bodyPr/>
          <a:lstStyle/>
          <a:p>
            <a:r>
              <a:rPr lang="fr-FR"/>
              <a:t>Inspection pédagogique régionale</a:t>
            </a:r>
          </a:p>
        </p:txBody>
      </p:sp>
      <p:sp>
        <p:nvSpPr>
          <p:cNvPr id="9" name="Espace réservé du texte 8"/>
          <p:cNvSpPr>
            <a:spLocks noGrp="1"/>
          </p:cNvSpPr>
          <p:nvPr>
            <p:ph type="body" sz="quarter" idx="13"/>
          </p:nvPr>
        </p:nvSpPr>
        <p:spPr/>
        <p:txBody>
          <a:bodyPr>
            <a:normAutofit lnSpcReduction="10000"/>
          </a:bodyPr>
          <a:lstStyle/>
          <a:p>
            <a:endParaRPr lang="fr-FR" dirty="0"/>
          </a:p>
        </p:txBody>
      </p:sp>
    </p:spTree>
    <p:extLst>
      <p:ext uri="{BB962C8B-B14F-4D97-AF65-F5344CB8AC3E}">
        <p14:creationId xmlns:p14="http://schemas.microsoft.com/office/powerpoint/2010/main" val="40141240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9D95BAB-573C-4664-9C7F-EB8E05CD89B7}" type="slidenum">
              <a:rPr lang="fr-FR" smtClean="0"/>
              <a:t>10</a:t>
            </a:fld>
            <a:endParaRPr lang="fr-FR" dirty="0"/>
          </a:p>
        </p:txBody>
      </p:sp>
      <p:graphicFrame>
        <p:nvGraphicFramePr>
          <p:cNvPr id="6" name="Espace réservé du contenu 5"/>
          <p:cNvGraphicFramePr>
            <a:graphicFrameLocks noGrp="1"/>
          </p:cNvGraphicFramePr>
          <p:nvPr>
            <p:ph sz="quarter" idx="13"/>
            <p:extLst>
              <p:ext uri="{D42A27DB-BD31-4B8C-83A1-F6EECF244321}">
                <p14:modId xmlns:p14="http://schemas.microsoft.com/office/powerpoint/2010/main" val="1449154146"/>
              </p:ext>
            </p:extLst>
          </p:nvPr>
        </p:nvGraphicFramePr>
        <p:xfrm>
          <a:off x="1995488" y="1271588"/>
          <a:ext cx="9684000" cy="5165820"/>
        </p:xfrm>
        <a:graphic>
          <a:graphicData uri="http://schemas.openxmlformats.org/drawingml/2006/table">
            <a:tbl>
              <a:tblPr firstRow="1" bandRow="1">
                <a:tableStyleId>{F5AB1C69-6EDB-4FF4-983F-18BD219EF322}</a:tableStyleId>
              </a:tblPr>
              <a:tblGrid>
                <a:gridCol w="540000">
                  <a:extLst>
                    <a:ext uri="{9D8B030D-6E8A-4147-A177-3AD203B41FA5}">
                      <a16:colId xmlns:a16="http://schemas.microsoft.com/office/drawing/2014/main" val="1849084067"/>
                    </a:ext>
                  </a:extLst>
                </a:gridCol>
                <a:gridCol w="2448000">
                  <a:extLst>
                    <a:ext uri="{9D8B030D-6E8A-4147-A177-3AD203B41FA5}">
                      <a16:colId xmlns:a16="http://schemas.microsoft.com/office/drawing/2014/main" val="935150599"/>
                    </a:ext>
                  </a:extLst>
                </a:gridCol>
                <a:gridCol w="2448000">
                  <a:extLst>
                    <a:ext uri="{9D8B030D-6E8A-4147-A177-3AD203B41FA5}">
                      <a16:colId xmlns:a16="http://schemas.microsoft.com/office/drawing/2014/main" val="3248302967"/>
                    </a:ext>
                  </a:extLst>
                </a:gridCol>
                <a:gridCol w="900000">
                  <a:extLst>
                    <a:ext uri="{9D8B030D-6E8A-4147-A177-3AD203B41FA5}">
                      <a16:colId xmlns:a16="http://schemas.microsoft.com/office/drawing/2014/main" val="1418874494"/>
                    </a:ext>
                  </a:extLst>
                </a:gridCol>
                <a:gridCol w="2448000">
                  <a:extLst>
                    <a:ext uri="{9D8B030D-6E8A-4147-A177-3AD203B41FA5}">
                      <a16:colId xmlns:a16="http://schemas.microsoft.com/office/drawing/2014/main" val="2458659461"/>
                    </a:ext>
                  </a:extLst>
                </a:gridCol>
                <a:gridCol w="900000">
                  <a:extLst>
                    <a:ext uri="{9D8B030D-6E8A-4147-A177-3AD203B41FA5}">
                      <a16:colId xmlns:a16="http://schemas.microsoft.com/office/drawing/2014/main" val="1492332410"/>
                    </a:ext>
                  </a:extLst>
                </a:gridCol>
              </a:tblGrid>
              <a:tr h="237069">
                <a:tc rowSpan="2">
                  <a:txBody>
                    <a:bodyPr/>
                    <a:lstStyle/>
                    <a:p>
                      <a:endParaRPr lang="fr-FR" dirty="0"/>
                    </a:p>
                  </a:txBody>
                  <a:tcPr marL="97068" marR="97068">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fr-FR" sz="1200" dirty="0"/>
                        <a:t>Lycée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fr-FR" dirty="0"/>
                    </a:p>
                  </a:txBody>
                  <a:tcPr/>
                </a:tc>
                <a:tc hMerge="1">
                  <a:txBody>
                    <a:bodyPr/>
                    <a:lstStyle/>
                    <a:p>
                      <a:endParaRPr lang="fr-FR"/>
                    </a:p>
                  </a:txBody>
                  <a:tcPr/>
                </a:tc>
                <a:tc hMerge="1">
                  <a:txBody>
                    <a:bodyPr/>
                    <a:lstStyle/>
                    <a:p>
                      <a:endParaRPr lang="fr-FR" dirty="0"/>
                    </a:p>
                  </a:txBody>
                  <a:tcPr/>
                </a:tc>
                <a:tc>
                  <a:txBody>
                    <a:bodyPr/>
                    <a:lstStyle/>
                    <a:p>
                      <a:pPr algn="ctr"/>
                      <a:endParaRPr lang="fr-FR" sz="12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625109"/>
                  </a:ext>
                </a:extLst>
              </a:tr>
              <a:tr h="277195">
                <a:tc vMerge="1">
                  <a:txBody>
                    <a:bodyPr/>
                    <a:lstStyle/>
                    <a:p>
                      <a:endParaRPr lang="fr-FR"/>
                    </a:p>
                  </a:txBody>
                  <a:tcPr/>
                </a:tc>
                <a:tc>
                  <a:txBody>
                    <a:bodyPr/>
                    <a:lstStyle/>
                    <a:p>
                      <a:pPr algn="ctr"/>
                      <a:r>
                        <a:rPr lang="fr-FR" sz="1200" b="1"/>
                        <a:t>2</a:t>
                      </a:r>
                      <a:r>
                        <a:rPr lang="fr-FR" sz="1200" b="1" baseline="30000"/>
                        <a:t>nde </a:t>
                      </a:r>
                      <a:r>
                        <a:rPr lang="fr-FR" sz="1200" b="1"/>
                        <a:t>(Niveau 3)</a:t>
                      </a:r>
                      <a:endParaRPr lang="fr-FR" sz="1200" b="1" baseline="30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1</a:t>
                      </a:r>
                      <a:r>
                        <a:rPr lang="fr-FR" sz="1200" b="1" baseline="30000" dirty="0"/>
                        <a:t>ère</a:t>
                      </a:r>
                      <a:endParaRPr lang="fr-FR" sz="1200" b="1"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050" b="1" dirty="0"/>
                        <a:t>Niveau de compétence attendue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Terminal</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050" b="1" dirty="0"/>
                        <a:t>Niveau de compétence attendue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5606038"/>
                  </a:ext>
                </a:extLst>
              </a:tr>
              <a:tr h="288000">
                <a:tc rowSpan="3">
                  <a:txBody>
                    <a:bodyPr/>
                    <a:lstStyle/>
                    <a:p>
                      <a:pPr algn="ctr"/>
                      <a:r>
                        <a:rPr lang="fr-FR" sz="1400" b="1" dirty="0"/>
                        <a:t>CP 1</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414678"/>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791719"/>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2689192"/>
                  </a:ext>
                </a:extLst>
              </a:tr>
              <a:tr h="288000">
                <a:tc rowSpan="3">
                  <a:txBody>
                    <a:bodyPr/>
                    <a:lstStyle/>
                    <a:p>
                      <a:pPr algn="ctr"/>
                      <a:r>
                        <a:rPr lang="fr-FR" sz="1400" b="1" dirty="0"/>
                        <a:t>CP 2</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4119841"/>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1222407"/>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780993"/>
                  </a:ext>
                </a:extLst>
              </a:tr>
              <a:tr h="288000">
                <a:tc rowSpan="3">
                  <a:txBody>
                    <a:bodyPr/>
                    <a:lstStyle/>
                    <a:p>
                      <a:pPr algn="ctr"/>
                      <a:r>
                        <a:rPr lang="fr-FR" sz="1400" b="1" dirty="0"/>
                        <a:t>CP 3</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3808413"/>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8991068"/>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9797773"/>
                  </a:ext>
                </a:extLst>
              </a:tr>
              <a:tr h="288000">
                <a:tc rowSpan="3">
                  <a:txBody>
                    <a:bodyPr/>
                    <a:lstStyle/>
                    <a:p>
                      <a:pPr algn="ctr"/>
                      <a:r>
                        <a:rPr lang="fr-FR" sz="1400" b="1" dirty="0"/>
                        <a:t>CP 4</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8814742"/>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0902553"/>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81110"/>
                  </a:ext>
                </a:extLst>
              </a:tr>
              <a:tr h="288000">
                <a:tc rowSpan="3">
                  <a:txBody>
                    <a:bodyPr/>
                    <a:lstStyle/>
                    <a:p>
                      <a:pPr algn="ctr"/>
                      <a:r>
                        <a:rPr lang="fr-FR" sz="1400" b="1" dirty="0"/>
                        <a:t>CP 5</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344588"/>
                  </a:ext>
                </a:extLst>
              </a:tr>
              <a:tr h="288000">
                <a:tc vMerge="1">
                  <a:txBody>
                    <a:bodyPr/>
                    <a:lstStyle/>
                    <a:p>
                      <a:pPr algn="ctr"/>
                      <a:endParaRPr lang="fr-FR" sz="14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896902"/>
                  </a:ext>
                </a:extLst>
              </a:tr>
              <a:tr h="288000">
                <a:tc vMerge="1">
                  <a:txBody>
                    <a:bodyPr/>
                    <a:lstStyle/>
                    <a:p>
                      <a:pPr algn="ctr"/>
                      <a:endParaRPr lang="fr-FR" sz="14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008049"/>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Tree>
    <p:extLst>
      <p:ext uri="{BB962C8B-B14F-4D97-AF65-F5344CB8AC3E}">
        <p14:creationId xmlns:p14="http://schemas.microsoft.com/office/powerpoint/2010/main" val="12626214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11</a:t>
            </a:fld>
            <a:endParaRPr lang="fr-FR"/>
          </a:p>
        </p:txBody>
      </p:sp>
      <p:graphicFrame>
        <p:nvGraphicFramePr>
          <p:cNvPr id="5" name="Espace réservé du contenu 4"/>
          <p:cNvGraphicFramePr>
            <a:graphicFrameLocks noGrp="1"/>
          </p:cNvGraphicFramePr>
          <p:nvPr>
            <p:ph sz="quarter" idx="4294967295"/>
            <p:extLst>
              <p:ext uri="{D42A27DB-BD31-4B8C-83A1-F6EECF244321}">
                <p14:modId xmlns:p14="http://schemas.microsoft.com/office/powerpoint/2010/main" val="1071340529"/>
              </p:ext>
            </p:extLst>
          </p:nvPr>
        </p:nvGraphicFramePr>
        <p:xfrm>
          <a:off x="2036763" y="1287463"/>
          <a:ext cx="9843280" cy="5156880"/>
        </p:xfrm>
        <a:graphic>
          <a:graphicData uri="http://schemas.openxmlformats.org/drawingml/2006/table">
            <a:tbl>
              <a:tblPr firstRow="1" bandRow="1">
                <a:tableStyleId>{0505E3EF-67EA-436B-97B2-0124C06EBD24}</a:tableStyleId>
              </a:tblPr>
              <a:tblGrid>
                <a:gridCol w="871087">
                  <a:extLst>
                    <a:ext uri="{9D8B030D-6E8A-4147-A177-3AD203B41FA5}">
                      <a16:colId xmlns:a16="http://schemas.microsoft.com/office/drawing/2014/main" val="1760091078"/>
                    </a:ext>
                  </a:extLst>
                </a:gridCol>
                <a:gridCol w="609761">
                  <a:extLst>
                    <a:ext uri="{9D8B030D-6E8A-4147-A177-3AD203B41FA5}">
                      <a16:colId xmlns:a16="http://schemas.microsoft.com/office/drawing/2014/main" val="215818726"/>
                    </a:ext>
                  </a:extLst>
                </a:gridCol>
                <a:gridCol w="2090608">
                  <a:extLst>
                    <a:ext uri="{9D8B030D-6E8A-4147-A177-3AD203B41FA5}">
                      <a16:colId xmlns:a16="http://schemas.microsoft.com/office/drawing/2014/main" val="1372489060"/>
                    </a:ext>
                  </a:extLst>
                </a:gridCol>
                <a:gridCol w="2090608">
                  <a:extLst>
                    <a:ext uri="{9D8B030D-6E8A-4147-A177-3AD203B41FA5}">
                      <a16:colId xmlns:a16="http://schemas.microsoft.com/office/drawing/2014/main" val="1717619405"/>
                    </a:ext>
                  </a:extLst>
                </a:gridCol>
                <a:gridCol w="2090608">
                  <a:extLst>
                    <a:ext uri="{9D8B030D-6E8A-4147-A177-3AD203B41FA5}">
                      <a16:colId xmlns:a16="http://schemas.microsoft.com/office/drawing/2014/main" val="731413385"/>
                    </a:ext>
                  </a:extLst>
                </a:gridCol>
                <a:gridCol w="2090608">
                  <a:extLst>
                    <a:ext uri="{9D8B030D-6E8A-4147-A177-3AD203B41FA5}">
                      <a16:colId xmlns:a16="http://schemas.microsoft.com/office/drawing/2014/main" val="2995590151"/>
                    </a:ext>
                  </a:extLst>
                </a:gridCol>
              </a:tblGrid>
              <a:tr h="710119">
                <a:tc>
                  <a:txBody>
                    <a:bodyPr/>
                    <a:lstStyle/>
                    <a:p>
                      <a:endParaRPr lang="fr-FR" dirty="0"/>
                    </a:p>
                  </a:txBody>
                  <a:tcPr marL="92004" marR="920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marL="92004" marR="9200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PARCOURS AVENIR</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D’ÉDUCATION ARTISTIQUE</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ET CULTURELLE</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 CITOYEN</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 SANTÉ</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1404000">
                <a:tc rowSpan="3">
                  <a:txBody>
                    <a:bodyPr/>
                    <a:lstStyle/>
                    <a:p>
                      <a:pPr algn="ctr"/>
                      <a:r>
                        <a:rPr lang="fr-FR" sz="1400" b="1" dirty="0"/>
                        <a:t>Cycle Lycée</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2</a:t>
                      </a:r>
                      <a:r>
                        <a:rPr lang="fr-FR" sz="1400" b="1" baseline="30000" dirty="0"/>
                        <a:t>nde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99503256"/>
                  </a:ext>
                </a:extLst>
              </a:tr>
              <a:tr h="1404000">
                <a:tc vMerge="1">
                  <a:txBody>
                    <a:bodyPr/>
                    <a:lstStyle/>
                    <a:p>
                      <a:pPr algn="ctr"/>
                      <a:endParaRPr lang="fr-FR"/>
                    </a:p>
                  </a:txBody>
                  <a:tcPr anchor="ctr"/>
                </a:tc>
                <a:tc>
                  <a:txBody>
                    <a:bodyPr/>
                    <a:lstStyle/>
                    <a:p>
                      <a:pPr algn="ctr"/>
                      <a:r>
                        <a:rPr lang="fr-FR" sz="1400" b="1" dirty="0"/>
                        <a:t>1</a:t>
                      </a:r>
                      <a:r>
                        <a:rPr lang="fr-FR" sz="1400" b="1" baseline="30000" dirty="0"/>
                        <a:t>ère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78171558"/>
                  </a:ext>
                </a:extLst>
              </a:tr>
              <a:tr h="1404000">
                <a:tc vMerge="1">
                  <a:txBody>
                    <a:bodyPr/>
                    <a:lstStyle/>
                    <a:p>
                      <a:pPr algn="ctr"/>
                      <a:endParaRPr lang="fr-FR" dirty="0"/>
                    </a:p>
                  </a:txBody>
                  <a:tcPr anchor="ctr"/>
                </a:tc>
                <a:tc>
                  <a:txBody>
                    <a:bodyPr/>
                    <a:lstStyle/>
                    <a:p>
                      <a:pPr algn="ctr"/>
                      <a:r>
                        <a:rPr lang="fr-FR" sz="1400" b="1"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extLst>
                  <a:ext uri="{0D108BD9-81ED-4DB2-BD59-A6C34878D82A}">
                    <a16:rowId xmlns:a16="http://schemas.microsoft.com/office/drawing/2014/main" val="2460643310"/>
                  </a:ext>
                </a:extLst>
              </a:tr>
            </a:tbl>
          </a:graphicData>
        </a:graphic>
      </p:graphicFrame>
    </p:spTree>
    <p:extLst>
      <p:ext uri="{BB962C8B-B14F-4D97-AF65-F5344CB8AC3E}">
        <p14:creationId xmlns:p14="http://schemas.microsoft.com/office/powerpoint/2010/main" val="27724240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12</a:t>
            </a:fld>
            <a:endParaRPr lang="fr-FR"/>
          </a:p>
        </p:txBody>
      </p:sp>
    </p:spTree>
    <p:extLst>
      <p:ext uri="{BB962C8B-B14F-4D97-AF65-F5344CB8AC3E}">
        <p14:creationId xmlns:p14="http://schemas.microsoft.com/office/powerpoint/2010/main" val="8833069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13</a:t>
            </a:fld>
            <a:endParaRPr lang="fr-FR"/>
          </a:p>
        </p:txBody>
      </p:sp>
      <p:sp>
        <p:nvSpPr>
          <p:cNvPr id="6" name="Espace réservé du texte 5"/>
          <p:cNvSpPr>
            <a:spLocks noGrp="1"/>
          </p:cNvSpPr>
          <p:nvPr>
            <p:ph type="body" sz="quarter" idx="13"/>
          </p:nvPr>
        </p:nvSpPr>
        <p:spPr/>
        <p:txBody>
          <a:bodyPr/>
          <a:lstStyle/>
          <a:p>
            <a:endParaRPr lang="fr-FR" dirty="0"/>
          </a:p>
        </p:txBody>
      </p:sp>
      <p:graphicFrame>
        <p:nvGraphicFramePr>
          <p:cNvPr id="10" name="Espace réservé du tableau 1"/>
          <p:cNvGraphicFramePr>
            <a:graphicFrameLocks noGrp="1"/>
          </p:cNvGraphicFramePr>
          <p:nvPr>
            <p:ph type="tbl" sz="quarter" idx="14"/>
            <p:extLst>
              <p:ext uri="{D42A27DB-BD31-4B8C-83A1-F6EECF244321}">
                <p14:modId xmlns:p14="http://schemas.microsoft.com/office/powerpoint/2010/main" val="5487394"/>
              </p:ext>
            </p:extLst>
          </p:nvPr>
        </p:nvGraphicFramePr>
        <p:xfrm>
          <a:off x="2037817" y="911914"/>
          <a:ext cx="9867376" cy="4484225"/>
        </p:xfrm>
        <a:graphic>
          <a:graphicData uri="http://schemas.openxmlformats.org/drawingml/2006/table">
            <a:tbl>
              <a:tblPr firstRow="1" bandRow="1">
                <a:tableStyleId>{EB9631B5-78F2-41C9-869B-9F39066F8104}</a:tableStyleId>
              </a:tblPr>
              <a:tblGrid>
                <a:gridCol w="651376">
                  <a:extLst>
                    <a:ext uri="{9D8B030D-6E8A-4147-A177-3AD203B41FA5}">
                      <a16:colId xmlns:a16="http://schemas.microsoft.com/office/drawing/2014/main" val="346922698"/>
                    </a:ext>
                  </a:extLst>
                </a:gridCol>
                <a:gridCol w="1440000">
                  <a:extLst>
                    <a:ext uri="{9D8B030D-6E8A-4147-A177-3AD203B41FA5}">
                      <a16:colId xmlns:a16="http://schemas.microsoft.com/office/drawing/2014/main" val="3881756965"/>
                    </a:ext>
                  </a:extLst>
                </a:gridCol>
                <a:gridCol w="2592000">
                  <a:extLst>
                    <a:ext uri="{9D8B030D-6E8A-4147-A177-3AD203B41FA5}">
                      <a16:colId xmlns:a16="http://schemas.microsoft.com/office/drawing/2014/main" val="1578159296"/>
                    </a:ext>
                  </a:extLst>
                </a:gridCol>
                <a:gridCol w="2592000">
                  <a:extLst>
                    <a:ext uri="{9D8B030D-6E8A-4147-A177-3AD203B41FA5}">
                      <a16:colId xmlns:a16="http://schemas.microsoft.com/office/drawing/2014/main" val="2215592398"/>
                    </a:ext>
                  </a:extLst>
                </a:gridCol>
                <a:gridCol w="2592000">
                  <a:extLst>
                    <a:ext uri="{9D8B030D-6E8A-4147-A177-3AD203B41FA5}">
                      <a16:colId xmlns:a16="http://schemas.microsoft.com/office/drawing/2014/main" val="2200917772"/>
                    </a:ext>
                  </a:extLst>
                </a:gridCol>
              </a:tblGrid>
              <a:tr h="202949">
                <a:tc gridSpan="2">
                  <a:txBody>
                    <a:bodyPr/>
                    <a:lstStyle/>
                    <a:p>
                      <a:endParaRPr lang="fr-FR" sz="900" dirty="0">
                        <a:solidFill>
                          <a:srgbClr val="FF0000"/>
                        </a:solidFill>
                      </a:endParaRPr>
                    </a:p>
                  </a:txBody>
                  <a:tcPr anchor="ctr"/>
                </a:tc>
                <a:tc hMerge="1">
                  <a:txBody>
                    <a:bodyPr/>
                    <a:lstStyle/>
                    <a:p>
                      <a:endParaRPr lang="fr-FR" dirty="0"/>
                    </a:p>
                  </a:txBody>
                  <a:tcPr/>
                </a:tc>
                <a:tc gridSpan="3">
                  <a:txBody>
                    <a:bodyPr/>
                    <a:lstStyle/>
                    <a:p>
                      <a:r>
                        <a:rPr lang="fr-FR" sz="900" dirty="0">
                          <a:solidFill>
                            <a:schemeClr val="tx1"/>
                          </a:solidFill>
                        </a:rPr>
                        <a:t>Principes d’élaboration de l’épreuve</a:t>
                      </a:r>
                    </a:p>
                  </a:txBody>
                  <a:tcPr anchor="ctr"/>
                </a:tc>
                <a:tc hMerge="1">
                  <a:txBody>
                    <a:bodyPr/>
                    <a:lstStyle/>
                    <a:p>
                      <a:endParaRPr lang="fr-FR" sz="900" dirty="0"/>
                    </a:p>
                  </a:txBody>
                  <a:tcPr anchor="ctr"/>
                </a:tc>
                <a:tc hMerge="1">
                  <a:txBody>
                    <a:bodyPr/>
                    <a:lstStyle/>
                    <a:p>
                      <a:endParaRPr lang="fr-FR" sz="900" dirty="0"/>
                    </a:p>
                  </a:txBody>
                  <a:tcPr anchor="ctr"/>
                </a:tc>
                <a:extLst>
                  <a:ext uri="{0D108BD9-81ED-4DB2-BD59-A6C34878D82A}">
                    <a16:rowId xmlns:a16="http://schemas.microsoft.com/office/drawing/2014/main" val="3672902852"/>
                  </a:ext>
                </a:extLst>
              </a:tr>
              <a:tr h="289865">
                <a:tc gridSpan="2">
                  <a:txBody>
                    <a:bodyPr/>
                    <a:lstStyle/>
                    <a:p>
                      <a:r>
                        <a:rPr lang="fr-FR" sz="900" b="1" dirty="0"/>
                        <a:t>Compétence attendue</a:t>
                      </a:r>
                    </a:p>
                  </a:txBody>
                  <a:tcPr anchor="ctr">
                    <a:lnR w="3175" cap="flat" cmpd="sng" algn="ctr">
                      <a:solidFill>
                        <a:schemeClr val="tx1"/>
                      </a:solidFill>
                      <a:prstDash val="solid"/>
                      <a:round/>
                      <a:headEnd type="none" w="med" len="med"/>
                      <a:tailEnd type="none" w="med" len="med"/>
                    </a:lnR>
                  </a:tcPr>
                </a:tc>
                <a:tc hMerge="1">
                  <a:txBody>
                    <a:bodyPr/>
                    <a:lstStyle/>
                    <a:p>
                      <a:endParaRPr lang="fr-FR" sz="900" dirty="0"/>
                    </a:p>
                  </a:txBody>
                  <a:tcPr/>
                </a:tc>
                <a:tc rowSpan="2" gridSpan="3">
                  <a:txBody>
                    <a:bodyPr/>
                    <a:lstStyle/>
                    <a:p>
                      <a:endParaRPr lang="fr-FR" sz="800" dirty="0"/>
                    </a:p>
                  </a:txBody>
                  <a:tcPr>
                    <a:lnL w="3175" cap="flat" cmpd="sng" algn="ctr">
                      <a:solidFill>
                        <a:schemeClr val="tx1"/>
                      </a:solidFill>
                      <a:prstDash val="solid"/>
                      <a:round/>
                      <a:headEnd type="none" w="med" len="med"/>
                      <a:tailEnd type="none" w="med" len="med"/>
                    </a:lnL>
                  </a:tcPr>
                </a:tc>
                <a:tc rowSpan="2" hMerge="1">
                  <a:txBody>
                    <a:bodyPr/>
                    <a:lstStyle/>
                    <a:p>
                      <a:endParaRPr lang="fr-FR" sz="900"/>
                    </a:p>
                  </a:txBody>
                  <a:tcPr/>
                </a:tc>
                <a:tc rowSpan="2" hMerge="1">
                  <a:txBody>
                    <a:bodyPr/>
                    <a:lstStyle/>
                    <a:p>
                      <a:endParaRPr lang="fr-FR" sz="900"/>
                    </a:p>
                  </a:txBody>
                  <a:tcPr/>
                </a:tc>
                <a:extLst>
                  <a:ext uri="{0D108BD9-81ED-4DB2-BD59-A6C34878D82A}">
                    <a16:rowId xmlns:a16="http://schemas.microsoft.com/office/drawing/2014/main" val="1024903087"/>
                  </a:ext>
                </a:extLst>
              </a:tr>
              <a:tr h="900000">
                <a:tc gridSpan="2">
                  <a:txBody>
                    <a:bodyPr/>
                    <a:lstStyle/>
                    <a:p>
                      <a:r>
                        <a:rPr lang="fr-FR" sz="900" dirty="0"/>
                        <a:t>Niveau 3 :</a:t>
                      </a:r>
                    </a:p>
                    <a:p>
                      <a:endParaRPr lang="fr-FR" sz="800" dirty="0"/>
                    </a:p>
                  </a:txBody>
                  <a:tcPr>
                    <a:lnR w="3175" cap="flat" cmpd="sng" algn="ctr">
                      <a:solidFill>
                        <a:schemeClr val="tx1"/>
                      </a:solidFill>
                      <a:prstDash val="solid"/>
                      <a:round/>
                      <a:headEnd type="none" w="med" len="med"/>
                      <a:tailEnd type="none" w="med" len="med"/>
                    </a:lnR>
                  </a:tcPr>
                </a:tc>
                <a:tc hMerge="1">
                  <a:txBody>
                    <a:bodyPr/>
                    <a:lstStyle/>
                    <a:p>
                      <a:endParaRPr lang="fr-FR" sz="900" dirty="0"/>
                    </a:p>
                  </a:txBody>
                  <a:tcPr/>
                </a:tc>
                <a:tc gridSpan="3" vMerge="1">
                  <a:txBody>
                    <a:bodyPr/>
                    <a:lstStyle/>
                    <a:p>
                      <a:endParaRPr lang="fr-FR" sz="900" dirty="0"/>
                    </a:p>
                  </a:txBody>
                  <a:tcPr/>
                </a:tc>
                <a:tc hMerge="1" vMerge="1">
                  <a:txBody>
                    <a:bodyPr/>
                    <a:lstStyle/>
                    <a:p>
                      <a:endParaRPr lang="fr-FR" sz="900" dirty="0"/>
                    </a:p>
                  </a:txBody>
                  <a:tcPr/>
                </a:tc>
                <a:tc hMerge="1" vMerge="1">
                  <a:txBody>
                    <a:bodyPr/>
                    <a:lstStyle/>
                    <a:p>
                      <a:endParaRPr lang="fr-FR" sz="900" dirty="0"/>
                    </a:p>
                  </a:txBody>
                  <a:tcPr/>
                </a:tc>
                <a:extLst>
                  <a:ext uri="{0D108BD9-81ED-4DB2-BD59-A6C34878D82A}">
                    <a16:rowId xmlns:a16="http://schemas.microsoft.com/office/drawing/2014/main" val="4206708230"/>
                  </a:ext>
                </a:extLst>
              </a:tr>
              <a:tr h="365760">
                <a:tc>
                  <a:txBody>
                    <a:bodyPr/>
                    <a:lstStyle/>
                    <a:p>
                      <a:r>
                        <a:rPr lang="fr-FR" sz="900" b="1" dirty="0">
                          <a:solidFill>
                            <a:schemeClr val="bg1"/>
                          </a:solidFill>
                        </a:rPr>
                        <a:t>Points à</a:t>
                      </a:r>
                    </a:p>
                    <a:p>
                      <a:r>
                        <a:rPr lang="fr-FR" sz="900" b="1" dirty="0">
                          <a:solidFill>
                            <a:schemeClr val="bg1"/>
                          </a:solidFill>
                        </a:rPr>
                        <a:t>affecter</a:t>
                      </a:r>
                    </a:p>
                  </a:txBody>
                  <a:tcPr anchor="ctr">
                    <a:lnR w="3175" cap="flat" cmpd="sng" algn="ctr">
                      <a:solidFill>
                        <a:schemeClr val="tx1"/>
                      </a:solidFill>
                      <a:prstDash val="solid"/>
                      <a:round/>
                      <a:headEnd type="none" w="med" len="med"/>
                      <a:tailEnd type="none" w="med" len="med"/>
                    </a:lnR>
                    <a:solidFill>
                      <a:schemeClr val="tx1">
                        <a:lumMod val="50000"/>
                        <a:lumOff val="50000"/>
                      </a:schemeClr>
                    </a:solidFill>
                  </a:tcPr>
                </a:tc>
                <a:tc>
                  <a:txBody>
                    <a:bodyPr/>
                    <a:lstStyle/>
                    <a:p>
                      <a:r>
                        <a:rPr lang="fr-FR" sz="900" b="1" dirty="0">
                          <a:solidFill>
                            <a:schemeClr val="bg1"/>
                          </a:solidFill>
                        </a:rPr>
                        <a:t>Éléments à évaluer</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tx1">
                        <a:lumMod val="50000"/>
                        <a:lumOff val="50000"/>
                      </a:schemeClr>
                    </a:solidFill>
                  </a:tcPr>
                </a:tc>
                <a:tc>
                  <a:txBody>
                    <a:bodyPr/>
                    <a:lstStyle/>
                    <a:p>
                      <a:pPr algn="ctr"/>
                      <a:r>
                        <a:rPr lang="fr-FR" sz="900" b="1" dirty="0">
                          <a:solidFill>
                            <a:schemeClr val="bg1"/>
                          </a:solidFill>
                        </a:rPr>
                        <a:t>Niveau 3 non acquis</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tx1">
                        <a:lumMod val="50000"/>
                        <a:lumOff val="50000"/>
                      </a:schemeClr>
                    </a:solidFill>
                  </a:tcPr>
                </a:tc>
                <a:tc>
                  <a:txBody>
                    <a:bodyPr/>
                    <a:lstStyle/>
                    <a:p>
                      <a:pPr algn="ctr"/>
                      <a:r>
                        <a:rPr lang="fr-FR" sz="900" b="1">
                          <a:solidFill>
                            <a:schemeClr val="bg1"/>
                          </a:solidFill>
                        </a:rPr>
                        <a:t>Niveau 3 en cours d’acquisition</a:t>
                      </a:r>
                      <a:endParaRPr lang="fr-FR" sz="900" b="1" dirty="0">
                        <a:solidFill>
                          <a:schemeClr val="bg1"/>
                        </a:solidFill>
                      </a:endParaRPr>
                    </a:p>
                  </a:txBody>
                  <a:tcPr anchor="ctr">
                    <a:lnL w="3175" cap="flat" cmpd="sng" algn="ctr">
                      <a:solidFill>
                        <a:schemeClr val="tx1"/>
                      </a:solidFill>
                      <a:prstDash val="solid"/>
                      <a:round/>
                      <a:headEnd type="none" w="med" len="med"/>
                      <a:tailEnd type="none" w="med" len="med"/>
                    </a:lnL>
                    <a:solidFill>
                      <a:schemeClr val="tx1">
                        <a:lumMod val="50000"/>
                        <a:lumOff val="50000"/>
                      </a:schemeClr>
                    </a:solidFill>
                  </a:tcPr>
                </a:tc>
                <a:tc>
                  <a:txBody>
                    <a:bodyPr/>
                    <a:lstStyle/>
                    <a:p>
                      <a:pPr algn="ctr"/>
                      <a:r>
                        <a:rPr lang="fr-FR" sz="900" b="1">
                          <a:solidFill>
                            <a:schemeClr val="bg1"/>
                          </a:solidFill>
                        </a:rPr>
                        <a:t>Niveau 3 acquis</a:t>
                      </a:r>
                      <a:endParaRPr lang="fr-FR" sz="900" b="1" dirty="0">
                        <a:solidFill>
                          <a:schemeClr val="bg1"/>
                        </a:solidFill>
                      </a:endParaRPr>
                    </a:p>
                  </a:txBody>
                  <a:tcPr anchor="ctr">
                    <a:solidFill>
                      <a:schemeClr val="tx1">
                        <a:lumMod val="50000"/>
                        <a:lumOff val="50000"/>
                      </a:schemeClr>
                    </a:solidFill>
                  </a:tcPr>
                </a:tc>
                <a:extLst>
                  <a:ext uri="{0D108BD9-81ED-4DB2-BD59-A6C34878D82A}">
                    <a16:rowId xmlns:a16="http://schemas.microsoft.com/office/drawing/2014/main" val="2436170035"/>
                  </a:ext>
                </a:extLst>
              </a:tr>
              <a:tr h="900000">
                <a:tc>
                  <a:txBody>
                    <a:bodyPr/>
                    <a:lstStyle/>
                    <a:p>
                      <a:endParaRPr lang="fr-FR" sz="900" dirty="0"/>
                    </a:p>
                  </a:txBody>
                  <a:tcPr>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0150429"/>
                  </a:ext>
                </a:extLst>
              </a:tr>
              <a:tr h="900000">
                <a:tc>
                  <a:txBody>
                    <a:bodyPr/>
                    <a:lstStyle/>
                    <a:p>
                      <a:endParaRPr lang="fr-FR" sz="900" dirty="0"/>
                    </a:p>
                  </a:txBody>
                  <a:tcPr>
                    <a:lnR w="3175" cap="flat" cmpd="sng" algn="ctr">
                      <a:solidFill>
                        <a:schemeClr val="tx1"/>
                      </a:solidFill>
                      <a:prstDash val="solid"/>
                      <a:round/>
                      <a:headEnd type="none" w="med" len="med"/>
                      <a:tailEnd type="none" w="med" len="med"/>
                    </a:lnR>
                  </a:tcPr>
                </a:tc>
                <a:tc>
                  <a:txBody>
                    <a:bodyPr/>
                    <a:lstStyle/>
                    <a:p>
                      <a:endParaRPr lang="fr-FR" sz="9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13906550"/>
                  </a:ext>
                </a:extLst>
              </a:tr>
              <a:tr h="900000">
                <a:tc>
                  <a:txBody>
                    <a:bodyPr/>
                    <a:lstStyle/>
                    <a:p>
                      <a:endParaRPr lang="fr-FR" sz="900" dirty="0"/>
                    </a:p>
                  </a:txBody>
                  <a:tcPr>
                    <a:lnR w="3175" cap="flat" cmpd="sng" algn="ctr">
                      <a:solidFill>
                        <a:schemeClr val="tx1"/>
                      </a:solidFill>
                      <a:prstDash val="solid"/>
                      <a:round/>
                      <a:headEnd type="none" w="med" len="med"/>
                      <a:tailEnd type="none" w="med" len="med"/>
                    </a:lnR>
                  </a:tcPr>
                </a:tc>
                <a:tc>
                  <a:txBody>
                    <a:bodyPr/>
                    <a:lstStyle/>
                    <a:p>
                      <a:endParaRPr lang="fr-FR" sz="9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64086626"/>
                  </a:ext>
                </a:extLst>
              </a:tr>
            </a:tbl>
          </a:graphicData>
        </a:graphic>
      </p:graphicFrame>
    </p:spTree>
    <p:extLst>
      <p:ext uri="{BB962C8B-B14F-4D97-AF65-F5344CB8AC3E}">
        <p14:creationId xmlns:p14="http://schemas.microsoft.com/office/powerpoint/2010/main" val="26895337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14</a:t>
            </a:fld>
            <a:endParaRPr lang="fr-FR"/>
          </a:p>
        </p:txBody>
      </p:sp>
    </p:spTree>
    <p:extLst>
      <p:ext uri="{BB962C8B-B14F-4D97-AF65-F5344CB8AC3E}">
        <p14:creationId xmlns:p14="http://schemas.microsoft.com/office/powerpoint/2010/main" val="14598186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Espace réservé du tableau 9"/>
          <p:cNvGraphicFramePr>
            <a:graphicFrameLocks/>
          </p:cNvGraphicFramePr>
          <p:nvPr>
            <p:extLst>
              <p:ext uri="{D42A27DB-BD31-4B8C-83A1-F6EECF244321}">
                <p14:modId xmlns:p14="http://schemas.microsoft.com/office/powerpoint/2010/main" val="3132937177"/>
              </p:ext>
            </p:extLst>
          </p:nvPr>
        </p:nvGraphicFramePr>
        <p:xfrm>
          <a:off x="2071688" y="919162"/>
          <a:ext cx="9582054" cy="4312080"/>
        </p:xfrm>
        <a:graphic>
          <a:graphicData uri="http://schemas.openxmlformats.org/drawingml/2006/table">
            <a:tbl>
              <a:tblPr firstRow="1" bandRow="1">
                <a:tableStyleId>{F5AB1C69-6EDB-4FF4-983F-18BD219EF322}</a:tableStyleId>
              </a:tblPr>
              <a:tblGrid>
                <a:gridCol w="1637506">
                  <a:extLst>
                    <a:ext uri="{9D8B030D-6E8A-4147-A177-3AD203B41FA5}">
                      <a16:colId xmlns:a16="http://schemas.microsoft.com/office/drawing/2014/main" val="526625030"/>
                    </a:ext>
                  </a:extLst>
                </a:gridCol>
                <a:gridCol w="1394524">
                  <a:extLst>
                    <a:ext uri="{9D8B030D-6E8A-4147-A177-3AD203B41FA5}">
                      <a16:colId xmlns:a16="http://schemas.microsoft.com/office/drawing/2014/main" val="59381372"/>
                    </a:ext>
                  </a:extLst>
                </a:gridCol>
                <a:gridCol w="1637506">
                  <a:extLst>
                    <a:ext uri="{9D8B030D-6E8A-4147-A177-3AD203B41FA5}">
                      <a16:colId xmlns:a16="http://schemas.microsoft.com/office/drawing/2014/main" val="557231695"/>
                    </a:ext>
                  </a:extLst>
                </a:gridCol>
                <a:gridCol w="1637506">
                  <a:extLst>
                    <a:ext uri="{9D8B030D-6E8A-4147-A177-3AD203B41FA5}">
                      <a16:colId xmlns:a16="http://schemas.microsoft.com/office/drawing/2014/main" val="3293723395"/>
                    </a:ext>
                  </a:extLst>
                </a:gridCol>
                <a:gridCol w="1637506">
                  <a:extLst>
                    <a:ext uri="{9D8B030D-6E8A-4147-A177-3AD203B41FA5}">
                      <a16:colId xmlns:a16="http://schemas.microsoft.com/office/drawing/2014/main" val="331253883"/>
                    </a:ext>
                  </a:extLst>
                </a:gridCol>
                <a:gridCol w="1637506">
                  <a:extLst>
                    <a:ext uri="{9D8B030D-6E8A-4147-A177-3AD203B41FA5}">
                      <a16:colId xmlns:a16="http://schemas.microsoft.com/office/drawing/2014/main" val="545970627"/>
                    </a:ext>
                  </a:extLst>
                </a:gridCol>
              </a:tblGrid>
              <a:tr h="492741">
                <a:tc rowSpan="3">
                  <a:txBody>
                    <a:bodyPr/>
                    <a:lstStyle/>
                    <a:p>
                      <a:pPr algn="ctr"/>
                      <a:r>
                        <a:rPr lang="fr-FR" dirty="0"/>
                        <a:t>PROJET SPORT SCOLAIRE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fr-FR" dirty="0"/>
                        <a:t>Actions de l'AS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Accessibilité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Innovation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Responsabilité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Évaluation des actions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3116273"/>
                  </a:ext>
                </a:extLst>
              </a:tr>
              <a:tr h="54000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7599096"/>
                  </a:ext>
                </a:extLst>
              </a:tr>
              <a:tr h="54000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5102234"/>
                  </a:ext>
                </a:extLst>
              </a:tr>
              <a:tr h="0">
                <a:tc gridSpan="6">
                  <a:txBody>
                    <a:bodyPr/>
                    <a:lstStyle/>
                    <a:p>
                      <a:endParaRPr lang="fr-FR" sz="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833956441"/>
                  </a:ext>
                </a:extLst>
              </a:tr>
              <a:tr h="648000">
                <a:tc rowSpan="4">
                  <a:txBody>
                    <a:bodyPr/>
                    <a:lstStyle/>
                    <a:p>
                      <a:pPr algn="ctr"/>
                      <a:r>
                        <a:rPr lang="fr-FR" dirty="0"/>
                        <a:t>PARCOURS ÉDUCATIFS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b="1" dirty="0"/>
                        <a:t>Parcours Santé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191986"/>
                  </a:ext>
                </a:extLst>
              </a:tr>
              <a:tr h="64800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b="1" dirty="0"/>
                        <a:t>Parcours Éducation Artistique et Culturel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3363795"/>
                  </a:ext>
                </a:extLst>
              </a:tr>
              <a:tr h="64800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b="1" dirty="0"/>
                        <a:t>Parcours Citoyen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4353450"/>
                  </a:ext>
                </a:extLst>
              </a:tr>
              <a:tr h="64800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b="1" dirty="0"/>
                        <a:t>Parcours Avenir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4271758"/>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15</a:t>
            </a:fld>
            <a:endParaRPr lang="fr-FR"/>
          </a:p>
        </p:txBody>
      </p:sp>
    </p:spTree>
    <p:extLst>
      <p:ext uri="{BB962C8B-B14F-4D97-AF65-F5344CB8AC3E}">
        <p14:creationId xmlns:p14="http://schemas.microsoft.com/office/powerpoint/2010/main" val="28410081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Espace réservé du tableau 5"/>
          <p:cNvGraphicFramePr>
            <a:graphicFrameLocks noGrp="1"/>
          </p:cNvGraphicFramePr>
          <p:nvPr>
            <p:ph type="tbl" sz="quarter" idx="13"/>
            <p:extLst>
              <p:ext uri="{D42A27DB-BD31-4B8C-83A1-F6EECF244321}">
                <p14:modId xmlns:p14="http://schemas.microsoft.com/office/powerpoint/2010/main" val="4184365212"/>
              </p:ext>
            </p:extLst>
          </p:nvPr>
        </p:nvGraphicFramePr>
        <p:xfrm>
          <a:off x="1858629" y="1012157"/>
          <a:ext cx="10260000" cy="3816000"/>
        </p:xfrm>
        <a:graphic>
          <a:graphicData uri="http://schemas.openxmlformats.org/drawingml/2006/table">
            <a:tbl>
              <a:tblPr firstRow="1" bandRow="1">
                <a:tableStyleId>{2A488322-F2BA-4B5B-9748-0D474271808F}</a:tableStyleId>
              </a:tblPr>
              <a:tblGrid>
                <a:gridCol w="1296000">
                  <a:extLst>
                    <a:ext uri="{9D8B030D-6E8A-4147-A177-3AD203B41FA5}">
                      <a16:colId xmlns:a16="http://schemas.microsoft.com/office/drawing/2014/main" val="3778876083"/>
                    </a:ext>
                  </a:extLst>
                </a:gridCol>
                <a:gridCol w="1764000">
                  <a:extLst>
                    <a:ext uri="{9D8B030D-6E8A-4147-A177-3AD203B41FA5}">
                      <a16:colId xmlns:a16="http://schemas.microsoft.com/office/drawing/2014/main" val="3648906975"/>
                    </a:ext>
                  </a:extLst>
                </a:gridCol>
                <a:gridCol w="1224000">
                  <a:extLst>
                    <a:ext uri="{9D8B030D-6E8A-4147-A177-3AD203B41FA5}">
                      <a16:colId xmlns:a16="http://schemas.microsoft.com/office/drawing/2014/main" val="3657758309"/>
                    </a:ext>
                  </a:extLst>
                </a:gridCol>
                <a:gridCol w="1764000">
                  <a:extLst>
                    <a:ext uri="{9D8B030D-6E8A-4147-A177-3AD203B41FA5}">
                      <a16:colId xmlns:a16="http://schemas.microsoft.com/office/drawing/2014/main" val="751188711"/>
                    </a:ext>
                  </a:extLst>
                </a:gridCol>
                <a:gridCol w="1224000">
                  <a:extLst>
                    <a:ext uri="{9D8B030D-6E8A-4147-A177-3AD203B41FA5}">
                      <a16:colId xmlns:a16="http://schemas.microsoft.com/office/drawing/2014/main" val="1251927346"/>
                    </a:ext>
                  </a:extLst>
                </a:gridCol>
                <a:gridCol w="1764000">
                  <a:extLst>
                    <a:ext uri="{9D8B030D-6E8A-4147-A177-3AD203B41FA5}">
                      <a16:colId xmlns:a16="http://schemas.microsoft.com/office/drawing/2014/main" val="2395130719"/>
                    </a:ext>
                  </a:extLst>
                </a:gridCol>
                <a:gridCol w="1224000">
                  <a:extLst>
                    <a:ext uri="{9D8B030D-6E8A-4147-A177-3AD203B41FA5}">
                      <a16:colId xmlns:a16="http://schemas.microsoft.com/office/drawing/2014/main" val="1761832900"/>
                    </a:ext>
                  </a:extLst>
                </a:gridCol>
              </a:tblGrid>
              <a:tr h="1116000">
                <a:tc>
                  <a:txBody>
                    <a:bodyPr/>
                    <a:lstStyle/>
                    <a:p>
                      <a:pPr algn="ctr"/>
                      <a:r>
                        <a:rPr lang="fr-FR" sz="1600" b="1" dirty="0"/>
                        <a:t>Enseignants</a:t>
                      </a:r>
                    </a:p>
                  </a:txBody>
                  <a:tcPr anchor="ctr">
                    <a:lnR w="3175" cap="flat" cmpd="sng" algn="ctr">
                      <a:solidFill>
                        <a:schemeClr val="tx1"/>
                      </a:solidFill>
                      <a:prstDash val="solid"/>
                      <a:round/>
                      <a:headEnd type="none" w="med" len="med"/>
                      <a:tailEnd type="none" w="med" len="med"/>
                    </a:lnR>
                  </a:tcPr>
                </a:tc>
                <a:tc>
                  <a:txBody>
                    <a:bodyPr/>
                    <a:lstStyle/>
                    <a:p>
                      <a:pPr algn="ctr"/>
                      <a:r>
                        <a:rPr lang="fr-FR" sz="1600" b="1" dirty="0"/>
                        <a:t>Accessibilité</a:t>
                      </a:r>
                    </a:p>
                    <a:p>
                      <a:pPr algn="ctr"/>
                      <a:r>
                        <a:rPr lang="fr-FR" sz="1200" b="1" dirty="0"/>
                        <a:t> APSA(S) support(s) :</a:t>
                      </a:r>
                      <a:br>
                        <a:rPr lang="fr-FR" sz="1200" b="1" dirty="0"/>
                      </a:br>
                      <a:r>
                        <a:rPr lang="fr-FR" sz="1200" b="1" dirty="0"/>
                        <a:t>loisir, compétition, découverte…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200" b="1" dirty="0"/>
                        <a:t>Jours et horaires / ponctuel ou annuel</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600" b="1" dirty="0"/>
                        <a:t>Innovation</a:t>
                      </a:r>
                      <a:r>
                        <a:rPr lang="fr-FR" sz="1200" b="1" dirty="0"/>
                        <a:t> </a:t>
                      </a:r>
                    </a:p>
                    <a:p>
                      <a:pPr algn="ctr"/>
                      <a:r>
                        <a:rPr lang="fr-FR" sz="1200" b="1" dirty="0"/>
                        <a:t>APSA(S) support(s) :</a:t>
                      </a:r>
                      <a:br>
                        <a:rPr lang="fr-FR" sz="1200" b="1" dirty="0"/>
                      </a:br>
                      <a:r>
                        <a:rPr lang="fr-FR" sz="1200" b="1" dirty="0"/>
                        <a:t>tout ce qui ne rentre pas dans les deux autres</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200" b="1" dirty="0"/>
                        <a:t>Jours et horaires / ponctuel ou annuel</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600" b="1" dirty="0"/>
                        <a:t>Responsabilisation</a:t>
                      </a:r>
                    </a:p>
                    <a:p>
                      <a:pPr algn="ctr"/>
                      <a:r>
                        <a:rPr lang="fr-FR" sz="1200" b="1" dirty="0"/>
                        <a:t>APSA(S) support(s) : </a:t>
                      </a:r>
                      <a:br>
                        <a:rPr lang="fr-FR" sz="1200" b="1" dirty="0"/>
                      </a:br>
                      <a:r>
                        <a:rPr lang="fr-FR" sz="1200" b="1" dirty="0"/>
                        <a:t>Jeune officiel (Juge, arbitre, reporter, dirigeant, secouriste…)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200" b="1" dirty="0"/>
                        <a:t>Jours et horaires / ponctuel ou annuel</a:t>
                      </a:r>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67091886"/>
                  </a:ext>
                </a:extLst>
              </a:tr>
              <a:tr h="540000">
                <a:tc>
                  <a:txBody>
                    <a:bodyPr/>
                    <a:lstStyle/>
                    <a:p>
                      <a:endParaRPr lang="fr-FR" sz="1000" dirty="0"/>
                    </a:p>
                  </a:txBody>
                  <a:tcPr anchor="ctr">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120944"/>
                  </a:ext>
                </a:extLst>
              </a:tr>
              <a:tr h="540000">
                <a:tc>
                  <a:txBody>
                    <a:bodyPr/>
                    <a:lstStyle/>
                    <a:p>
                      <a:endParaRPr lang="fr-FR" sz="1000" dirty="0"/>
                    </a:p>
                  </a:txBody>
                  <a:tcPr anchor="ctr">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96507121"/>
                  </a:ext>
                </a:extLst>
              </a:tr>
              <a:tr h="540000">
                <a:tc>
                  <a:txBody>
                    <a:bodyPr/>
                    <a:lstStyle/>
                    <a:p>
                      <a:endParaRPr lang="fr-FR" sz="1000" dirty="0"/>
                    </a:p>
                  </a:txBody>
                  <a:tcPr anchor="ctr">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23225780"/>
                  </a:ext>
                </a:extLst>
              </a:tr>
              <a:tr h="540000">
                <a:tc>
                  <a:txBody>
                    <a:bodyPr/>
                    <a:lstStyle/>
                    <a:p>
                      <a:endParaRPr lang="fr-FR" sz="1000" dirty="0"/>
                    </a:p>
                  </a:txBody>
                  <a:tcPr anchor="ctr">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26562758"/>
                  </a:ext>
                </a:extLst>
              </a:tr>
              <a:tr h="540000">
                <a:tc>
                  <a:txBody>
                    <a:bodyPr/>
                    <a:lstStyle/>
                    <a:p>
                      <a:endParaRPr lang="fr-FR" sz="1000" dirty="0"/>
                    </a:p>
                  </a:txBody>
                  <a:tcPr anchor="ctr">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0065980"/>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16</a:t>
            </a:fld>
            <a:endParaRPr lang="fr-FR"/>
          </a:p>
        </p:txBody>
      </p:sp>
    </p:spTree>
    <p:extLst>
      <p:ext uri="{BB962C8B-B14F-4D97-AF65-F5344CB8AC3E}">
        <p14:creationId xmlns:p14="http://schemas.microsoft.com/office/powerpoint/2010/main" val="14921305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17</a:t>
            </a:fld>
            <a:endParaRPr lang="fr-FR"/>
          </a:p>
        </p:txBody>
      </p:sp>
      <p:graphicFrame>
        <p:nvGraphicFramePr>
          <p:cNvPr id="7" name="Tableau 6"/>
          <p:cNvGraphicFramePr>
            <a:graphicFrameLocks noGrp="1"/>
          </p:cNvGraphicFramePr>
          <p:nvPr>
            <p:extLst>
              <p:ext uri="{D42A27DB-BD31-4B8C-83A1-F6EECF244321}">
                <p14:modId xmlns:p14="http://schemas.microsoft.com/office/powerpoint/2010/main" val="218777582"/>
              </p:ext>
            </p:extLst>
          </p:nvPr>
        </p:nvGraphicFramePr>
        <p:xfrm>
          <a:off x="1993800" y="743013"/>
          <a:ext cx="9360000" cy="5568656"/>
        </p:xfrm>
        <a:graphic>
          <a:graphicData uri="http://schemas.openxmlformats.org/drawingml/2006/table">
            <a:tbl>
              <a:tblPr firstRow="1" bandRow="1">
                <a:tableStyleId>{85BE263C-DBD7-4A20-BB59-AAB30ACAA65A}</a:tableStyleId>
              </a:tblPr>
              <a:tblGrid>
                <a:gridCol w="2160000">
                  <a:extLst>
                    <a:ext uri="{9D8B030D-6E8A-4147-A177-3AD203B41FA5}">
                      <a16:colId xmlns:a16="http://schemas.microsoft.com/office/drawing/2014/main" val="3367353970"/>
                    </a:ext>
                  </a:extLst>
                </a:gridCol>
                <a:gridCol w="1800000">
                  <a:extLst>
                    <a:ext uri="{9D8B030D-6E8A-4147-A177-3AD203B41FA5}">
                      <a16:colId xmlns:a16="http://schemas.microsoft.com/office/drawing/2014/main" val="2954859084"/>
                    </a:ext>
                  </a:extLst>
                </a:gridCol>
                <a:gridCol w="1800000">
                  <a:extLst>
                    <a:ext uri="{9D8B030D-6E8A-4147-A177-3AD203B41FA5}">
                      <a16:colId xmlns:a16="http://schemas.microsoft.com/office/drawing/2014/main" val="512496253"/>
                    </a:ext>
                  </a:extLst>
                </a:gridCol>
                <a:gridCol w="1800000">
                  <a:extLst>
                    <a:ext uri="{9D8B030D-6E8A-4147-A177-3AD203B41FA5}">
                      <a16:colId xmlns:a16="http://schemas.microsoft.com/office/drawing/2014/main" val="3164316113"/>
                    </a:ext>
                  </a:extLst>
                </a:gridCol>
                <a:gridCol w="1800000">
                  <a:extLst>
                    <a:ext uri="{9D8B030D-6E8A-4147-A177-3AD203B41FA5}">
                      <a16:colId xmlns:a16="http://schemas.microsoft.com/office/drawing/2014/main" val="111543638"/>
                    </a:ext>
                  </a:extLst>
                </a:gridCol>
              </a:tblGrid>
              <a:tr h="279228">
                <a:tc>
                  <a:txBody>
                    <a:bodyPr/>
                    <a:lstStyle/>
                    <a:p>
                      <a:pPr algn="ctr"/>
                      <a:r>
                        <a:rPr lang="fr-FR" sz="1100" dirty="0"/>
                        <a:t>Organisation de l’enseignement</a:t>
                      </a:r>
                    </a:p>
                  </a:txBody>
                  <a:tcPr anchor="ctr">
                    <a:lnT w="28575" cap="flat" cmpd="sng" algn="ctr">
                      <a:solidFill>
                        <a:schemeClr val="tx1"/>
                      </a:solidFill>
                      <a:prstDash val="solid"/>
                      <a:round/>
                      <a:headEnd type="none" w="med" len="med"/>
                      <a:tailEnd type="none" w="med" len="med"/>
                    </a:lnT>
                  </a:tcPr>
                </a:tc>
                <a:tc>
                  <a:txBody>
                    <a:bodyPr/>
                    <a:lstStyle/>
                    <a:p>
                      <a:pPr algn="ctr"/>
                      <a:r>
                        <a:rPr lang="fr-FR" sz="1100" dirty="0"/>
                        <a:t>2</a:t>
                      </a:r>
                      <a:r>
                        <a:rPr lang="fr-FR" sz="1100" baseline="30000" dirty="0"/>
                        <a:t>nde</a:t>
                      </a:r>
                      <a:endParaRPr lang="fr-FR" sz="1100" dirty="0"/>
                    </a:p>
                  </a:txBody>
                  <a:tcPr anchor="ctr">
                    <a:lnT w="28575" cap="flat" cmpd="sng" algn="ctr">
                      <a:solidFill>
                        <a:schemeClr val="tx1"/>
                      </a:solidFill>
                      <a:prstDash val="solid"/>
                      <a:round/>
                      <a:headEnd type="none" w="med" len="med"/>
                      <a:tailEnd type="none" w="med" len="med"/>
                    </a:lnT>
                  </a:tcPr>
                </a:tc>
                <a:tc>
                  <a:txBody>
                    <a:bodyPr/>
                    <a:lstStyle/>
                    <a:p>
                      <a:pPr algn="ctr"/>
                      <a:r>
                        <a:rPr lang="fr-FR" sz="1100" dirty="0"/>
                        <a:t>1</a:t>
                      </a:r>
                      <a:r>
                        <a:rPr lang="fr-FR" sz="1100" baseline="30000" dirty="0"/>
                        <a:t>ère</a:t>
                      </a:r>
                      <a:endParaRPr lang="fr-FR" sz="1100" dirty="0"/>
                    </a:p>
                  </a:txBody>
                  <a:tcPr anchor="ctr">
                    <a:lnT w="28575" cap="flat" cmpd="sng" algn="ctr">
                      <a:solidFill>
                        <a:schemeClr val="tx1"/>
                      </a:solidFill>
                      <a:prstDash val="solid"/>
                      <a:round/>
                      <a:headEnd type="none" w="med" len="med"/>
                      <a:tailEnd type="none" w="med" len="med"/>
                    </a:lnT>
                  </a:tcPr>
                </a:tc>
                <a:tc gridSpan="2">
                  <a:txBody>
                    <a:bodyPr/>
                    <a:lstStyle/>
                    <a:p>
                      <a:pPr algn="ctr"/>
                      <a:r>
                        <a:rPr lang="fr-FR" sz="1100" dirty="0"/>
                        <a:t>1</a:t>
                      </a:r>
                      <a:r>
                        <a:rPr lang="fr-FR" sz="1100" baseline="30000" dirty="0"/>
                        <a:t>ère  </a:t>
                      </a:r>
                      <a:r>
                        <a:rPr lang="fr-FR" sz="1100" dirty="0"/>
                        <a:t>/ Terminale</a:t>
                      </a:r>
                      <a:endParaRPr lang="fr-FR" sz="1100" baseline="30000" dirty="0"/>
                    </a:p>
                  </a:txBody>
                  <a:tcPr anchor="ctr">
                    <a:lnT w="28575" cap="flat" cmpd="sng" algn="ctr">
                      <a:solidFill>
                        <a:schemeClr val="tx1"/>
                      </a:solidFill>
                      <a:prstDash val="solid"/>
                      <a:round/>
                      <a:headEnd type="none" w="med" len="med"/>
                      <a:tailEnd type="none" w="med" len="med"/>
                    </a:lnT>
                  </a:tcPr>
                </a:tc>
                <a:tc hMerge="1">
                  <a:txBody>
                    <a:bodyPr/>
                    <a:lstStyle/>
                    <a:p>
                      <a:pPr algn="ctr"/>
                      <a:endParaRPr lang="fr-FR" sz="1100" dirty="0"/>
                    </a:p>
                  </a:txBody>
                  <a:tcPr anchor="ct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54407614"/>
                  </a:ext>
                </a:extLst>
              </a:tr>
              <a:tr h="360000">
                <a:tc>
                  <a:txBody>
                    <a:bodyPr/>
                    <a:lstStyle/>
                    <a:p>
                      <a:r>
                        <a:rPr lang="fr-FR" sz="1000" dirty="0"/>
                        <a:t>Choix des APSA et CP supports</a:t>
                      </a:r>
                    </a:p>
                  </a:txBody>
                  <a:tcPr anchor="ctr">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gridSpan="2">
                  <a:txBody>
                    <a:bodyPr/>
                    <a:lstStyle/>
                    <a:p>
                      <a:endParaRPr lang="fr-FR" sz="1000" dirty="0"/>
                    </a:p>
                  </a:txBody>
                  <a:tcPr anchor="ctr">
                    <a:lnL w="3175" cap="flat" cmpd="sng" algn="ctr">
                      <a:solidFill>
                        <a:schemeClr val="tx1"/>
                      </a:solidFill>
                      <a:prstDash val="solid"/>
                      <a:round/>
                      <a:headEnd type="none" w="med" len="med"/>
                      <a:tailEnd type="none" w="med" len="med"/>
                    </a:lnL>
                  </a:tcPr>
                </a:tc>
                <a:tc hMerge="1">
                  <a:txBody>
                    <a:bodyPr/>
                    <a:lstStyle/>
                    <a:p>
                      <a:endParaRPr lang="fr-FR" sz="1000" dirty="0"/>
                    </a:p>
                  </a:txBody>
                  <a:tcPr/>
                </a:tc>
                <a:extLst>
                  <a:ext uri="{0D108BD9-81ED-4DB2-BD59-A6C34878D82A}">
                    <a16:rowId xmlns:a16="http://schemas.microsoft.com/office/drawing/2014/main" val="2923204675"/>
                  </a:ext>
                </a:extLst>
              </a:tr>
              <a:tr h="360000">
                <a:tc>
                  <a:txBody>
                    <a:bodyPr/>
                    <a:lstStyle/>
                    <a:p>
                      <a:r>
                        <a:rPr lang="fr-FR" sz="1000" dirty="0"/>
                        <a:t>Effectifs</a:t>
                      </a:r>
                    </a:p>
                  </a:txBody>
                  <a:tcPr anchor="ctr">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endParaRPr lang="fr-FR" sz="1000" dirty="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69272447"/>
                  </a:ext>
                </a:extLst>
              </a:tr>
              <a:tr h="360000">
                <a:tc>
                  <a:txBody>
                    <a:bodyPr/>
                    <a:lstStyle/>
                    <a:p>
                      <a:r>
                        <a:rPr lang="fr-FR" sz="1000" dirty="0"/>
                        <a:t>Nombre de filles</a:t>
                      </a:r>
                    </a:p>
                  </a:txBody>
                  <a:tcPr anchor="ctr">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endParaRPr lang="fr-FR" sz="1000" dirty="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62346109"/>
                  </a:ext>
                </a:extLst>
              </a:tr>
              <a:tr h="360000">
                <a:tc>
                  <a:txBody>
                    <a:bodyPr/>
                    <a:lstStyle/>
                    <a:p>
                      <a:r>
                        <a:rPr lang="fr-FR" sz="1000" dirty="0"/>
                        <a:t>Nombre de garçons</a:t>
                      </a:r>
                    </a:p>
                  </a:txBody>
                  <a:tcPr anchor="ctr">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endParaRPr lang="fr-FR" sz="1000" dirty="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26608764"/>
                  </a:ext>
                </a:extLst>
              </a:tr>
              <a:tr h="828000">
                <a:tc>
                  <a:txBody>
                    <a:bodyPr/>
                    <a:lstStyle/>
                    <a:p>
                      <a:r>
                        <a:rPr lang="fr-FR" sz="1000" dirty="0"/>
                        <a:t>Créneaux d’entrainements : jours et horaires</a:t>
                      </a:r>
                    </a:p>
                    <a:p>
                      <a:r>
                        <a:rPr lang="fr-FR" sz="1000" dirty="0"/>
                        <a:t>Précision sur l’organisation (regroupement, période de l’année…)</a:t>
                      </a:r>
                    </a:p>
                  </a:txBody>
                  <a:tcPr anchor="ctr">
                    <a:lnR w="31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gridSpan="2">
                  <a:txBody>
                    <a:bodyPr/>
                    <a:lstStyle/>
                    <a:p>
                      <a:endParaRPr lang="fr-FR" sz="1000" dirty="0"/>
                    </a:p>
                  </a:txBody>
                  <a:tcPr>
                    <a:lnL w="31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hMerge="1">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8229916"/>
                  </a:ext>
                </a:extLst>
              </a:tr>
              <a:tr h="268388">
                <a:tc gridSpan="5">
                  <a:txBody>
                    <a:bodyPr/>
                    <a:lstStyle/>
                    <a:p>
                      <a:pPr algn="ctr"/>
                      <a:r>
                        <a:rPr lang="fr-FR" sz="1100" b="1" dirty="0">
                          <a:solidFill>
                            <a:schemeClr val="bg1"/>
                          </a:solidFill>
                        </a:rPr>
                        <a:t>Objectifs et contenus de l’enseignement :</a:t>
                      </a: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tc hMerge="1">
                  <a:txBody>
                    <a:bodyPr/>
                    <a:lstStyle/>
                    <a:p>
                      <a:endParaRPr lang="fr-FR" sz="1100" dirty="0"/>
                    </a:p>
                  </a:txBody>
                  <a:tcPr/>
                </a:tc>
                <a:tc hMerge="1">
                  <a:txBody>
                    <a:bodyPr/>
                    <a:lstStyle/>
                    <a:p>
                      <a:endParaRPr lang="fr-FR" sz="1100" dirty="0"/>
                    </a:p>
                  </a:txBody>
                  <a:tcPr/>
                </a:tc>
                <a:tc hMerge="1">
                  <a:txBody>
                    <a:bodyPr/>
                    <a:lstStyle/>
                    <a:p>
                      <a:endParaRPr lang="fr-FR" sz="1100" dirty="0"/>
                    </a:p>
                  </a:txBody>
                  <a:tcPr/>
                </a:tc>
                <a:tc hMerge="1">
                  <a:txBody>
                    <a:bodyPr/>
                    <a:lstStyle/>
                    <a:p>
                      <a:endParaRPr lang="fr-FR" sz="1100" dirty="0"/>
                    </a:p>
                  </a:txBody>
                  <a:tcPr/>
                </a:tc>
                <a:extLst>
                  <a:ext uri="{0D108BD9-81ED-4DB2-BD59-A6C34878D82A}">
                    <a16:rowId xmlns:a16="http://schemas.microsoft.com/office/drawing/2014/main" val="3127675270"/>
                  </a:ext>
                </a:extLst>
              </a:tr>
              <a:tr h="684000">
                <a:tc>
                  <a:txBody>
                    <a:bodyPr/>
                    <a:lstStyle/>
                    <a:p>
                      <a:r>
                        <a:rPr lang="fr-FR" sz="1000" dirty="0"/>
                        <a:t>Objectifs visés et plus-value apportée pour les élèves</a:t>
                      </a:r>
                    </a:p>
                  </a:txBody>
                  <a:tcPr anchor="ctr">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gridSpan="4">
                  <a:txBody>
                    <a:bodyPr/>
                    <a:lstStyle/>
                    <a:p>
                      <a:endParaRPr lang="fr-FR" sz="1000" dirty="0"/>
                    </a:p>
                  </a:txBody>
                  <a:tcPr>
                    <a:lnL w="31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hMerge="1">
                  <a:txBody>
                    <a:bodyPr/>
                    <a:lstStyle/>
                    <a:p>
                      <a:endParaRPr lang="fr-FR" sz="1000" dirty="0"/>
                    </a:p>
                  </a:txBody>
                  <a:tcPr>
                    <a:lnT w="28575" cap="flat" cmpd="sng" algn="ctr">
                      <a:solidFill>
                        <a:schemeClr val="tx1"/>
                      </a:solidFill>
                      <a:prstDash val="solid"/>
                      <a:round/>
                      <a:headEnd type="none" w="med" len="med"/>
                      <a:tailEnd type="none" w="med" len="med"/>
                    </a:lnT>
                  </a:tcPr>
                </a:tc>
                <a:tc hMerge="1">
                  <a:txBody>
                    <a:bodyPr/>
                    <a:lstStyle/>
                    <a:p>
                      <a:endParaRPr lang="fr-FR" sz="1000" dirty="0"/>
                    </a:p>
                  </a:txBody>
                  <a:tcPr>
                    <a:lnT w="28575" cap="flat" cmpd="sng" algn="ctr">
                      <a:solidFill>
                        <a:schemeClr val="tx1"/>
                      </a:solidFill>
                      <a:prstDash val="solid"/>
                      <a:round/>
                      <a:headEnd type="none" w="med" len="med"/>
                      <a:tailEnd type="none" w="med" len="med"/>
                    </a:lnT>
                  </a:tcPr>
                </a:tc>
                <a:tc hMerge="1">
                  <a:txBody>
                    <a:bodyPr/>
                    <a:lstStyle/>
                    <a:p>
                      <a:endParaRPr lang="fr-FR" sz="1000" dirty="0"/>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35274036"/>
                  </a:ext>
                </a:extLst>
              </a:tr>
              <a:tr h="684000">
                <a:tc>
                  <a:txBody>
                    <a:bodyPr/>
                    <a:lstStyle/>
                    <a:p>
                      <a:r>
                        <a:rPr lang="fr-FR" sz="1000" dirty="0"/>
                        <a:t>Justifications pédagogiques du choix des APSA et CP supports au regard des élèves, du projet EPS et du projet d’AS</a:t>
                      </a:r>
                    </a:p>
                  </a:txBody>
                  <a:tcPr anchor="ctr">
                    <a:lnR w="3175" cap="flat" cmpd="sng" algn="ctr">
                      <a:solidFill>
                        <a:schemeClr val="tx1"/>
                      </a:solidFill>
                      <a:prstDash val="solid"/>
                      <a:round/>
                      <a:headEnd type="none" w="med" len="med"/>
                      <a:tailEnd type="none" w="med" len="med"/>
                    </a:lnR>
                  </a:tcPr>
                </a:tc>
                <a:tc gridSpan="4">
                  <a:txBody>
                    <a:bodyPr/>
                    <a:lstStyle/>
                    <a:p>
                      <a:endParaRPr lang="fr-FR" sz="1000" dirty="0"/>
                    </a:p>
                  </a:txBody>
                  <a:tcPr>
                    <a:lnL w="3175" cap="flat" cmpd="sng" algn="ctr">
                      <a:solidFill>
                        <a:schemeClr val="tx1"/>
                      </a:solidFill>
                      <a:prstDash val="solid"/>
                      <a:round/>
                      <a:headEnd type="none" w="med" len="med"/>
                      <a:tailEnd type="none" w="med" len="med"/>
                    </a:lnL>
                  </a:tcPr>
                </a:tc>
                <a:tc hMerge="1">
                  <a:txBody>
                    <a:bodyPr/>
                    <a:lstStyle/>
                    <a:p>
                      <a:endParaRPr lang="fr-FR" sz="1000" dirty="0"/>
                    </a:p>
                  </a:txBody>
                  <a:tcPr/>
                </a:tc>
                <a:tc hMerge="1">
                  <a:txBody>
                    <a:bodyPr/>
                    <a:lstStyle/>
                    <a:p>
                      <a:endParaRPr lang="fr-FR" sz="1000" dirty="0"/>
                    </a:p>
                  </a:txBody>
                  <a:tcPr/>
                </a:tc>
                <a:tc hMerge="1">
                  <a:txBody>
                    <a:bodyPr/>
                    <a:lstStyle/>
                    <a:p>
                      <a:endParaRPr lang="fr-FR" sz="1000" dirty="0"/>
                    </a:p>
                  </a:txBody>
                  <a:tcPr/>
                </a:tc>
                <a:extLst>
                  <a:ext uri="{0D108BD9-81ED-4DB2-BD59-A6C34878D82A}">
                    <a16:rowId xmlns:a16="http://schemas.microsoft.com/office/drawing/2014/main" val="3420064135"/>
                  </a:ext>
                </a:extLst>
              </a:tr>
              <a:tr h="68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b="0" dirty="0">
                          <a:effectLst/>
                          <a:latin typeface="Calibri" panose="020F0502020204030204" pitchFamily="34" charset="0"/>
                          <a:ea typeface="Calibri" panose="020F0502020204030204" pitchFamily="34" charset="0"/>
                          <a:cs typeface="Times New Roman" panose="02020603050405020304" pitchFamily="18" charset="0"/>
                        </a:rPr>
                        <a:t>Carnet de suivi : modalités et contenus</a:t>
                      </a:r>
                    </a:p>
                  </a:txBody>
                  <a:tcPr anchor="ctr">
                    <a:lnR w="3175" cap="flat" cmpd="sng" algn="ctr">
                      <a:solidFill>
                        <a:schemeClr val="tx1"/>
                      </a:solidFill>
                      <a:prstDash val="solid"/>
                      <a:round/>
                      <a:headEnd type="none" w="med" len="med"/>
                      <a:tailEnd type="none" w="med" len="med"/>
                    </a:lnR>
                  </a:tcPr>
                </a:tc>
                <a:tc gridSpan="4">
                  <a:txBody>
                    <a:bodyPr/>
                    <a:lstStyle/>
                    <a:p>
                      <a:endParaRPr lang="fr-FR" sz="1000" dirty="0"/>
                    </a:p>
                  </a:txBody>
                  <a:tcPr>
                    <a:lnL w="3175" cap="flat" cmpd="sng" algn="ctr">
                      <a:solidFill>
                        <a:schemeClr val="tx1"/>
                      </a:solidFill>
                      <a:prstDash val="solid"/>
                      <a:round/>
                      <a:headEnd type="none" w="med" len="med"/>
                      <a:tailEnd type="none" w="med" len="med"/>
                    </a:lnL>
                  </a:tcPr>
                </a:tc>
                <a:tc hMerge="1">
                  <a:txBody>
                    <a:bodyPr/>
                    <a:lstStyle/>
                    <a:p>
                      <a:endParaRPr lang="fr-FR" sz="1000" dirty="0"/>
                    </a:p>
                  </a:txBody>
                  <a:tcPr/>
                </a:tc>
                <a:tc hMerge="1">
                  <a:txBody>
                    <a:bodyPr/>
                    <a:lstStyle/>
                    <a:p>
                      <a:endParaRPr lang="fr-FR" sz="1000" dirty="0"/>
                    </a:p>
                  </a:txBody>
                  <a:tcPr/>
                </a:tc>
                <a:tc hMerge="1">
                  <a:txBody>
                    <a:bodyPr/>
                    <a:lstStyle/>
                    <a:p>
                      <a:endParaRPr lang="fr-FR" sz="1000" dirty="0"/>
                    </a:p>
                  </a:txBody>
                  <a:tcPr/>
                </a:tc>
                <a:extLst>
                  <a:ext uri="{0D108BD9-81ED-4DB2-BD59-A6C34878D82A}">
                    <a16:rowId xmlns:a16="http://schemas.microsoft.com/office/drawing/2014/main" val="2662640012"/>
                  </a:ext>
                </a:extLst>
              </a:tr>
              <a:tr h="68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Niveau atteint par les élèves sur le parcours de formation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R w="3175" cap="flat" cmpd="sng" algn="ctr">
                      <a:solidFill>
                        <a:schemeClr val="tx1"/>
                      </a:solidFill>
                      <a:prstDash val="solid"/>
                      <a:round/>
                      <a:headEnd type="none" w="med" len="med"/>
                      <a:tailEnd type="none" w="med" len="med"/>
                    </a:lnR>
                  </a:tcPr>
                </a:tc>
                <a:tc gridSpan="4">
                  <a:txBody>
                    <a:bodyPr/>
                    <a:lstStyle/>
                    <a:p>
                      <a:endParaRPr lang="fr-FR" sz="1000" dirty="0"/>
                    </a:p>
                  </a:txBody>
                  <a:tcPr>
                    <a:lnL w="3175" cap="flat" cmpd="sng" algn="ctr">
                      <a:solidFill>
                        <a:schemeClr val="tx1"/>
                      </a:solidFill>
                      <a:prstDash val="solid"/>
                      <a:round/>
                      <a:headEnd type="none" w="med" len="med"/>
                      <a:tailEnd type="none" w="med" len="med"/>
                    </a:lnL>
                  </a:tcPr>
                </a:tc>
                <a:tc hMerge="1">
                  <a:txBody>
                    <a:bodyPr/>
                    <a:lstStyle/>
                    <a:p>
                      <a:endParaRPr lang="fr-FR" sz="1000" dirty="0"/>
                    </a:p>
                  </a:txBody>
                  <a:tcPr/>
                </a:tc>
                <a:tc hMerge="1">
                  <a:txBody>
                    <a:bodyPr/>
                    <a:lstStyle/>
                    <a:p>
                      <a:endParaRPr lang="fr-FR" sz="1000" dirty="0"/>
                    </a:p>
                  </a:txBody>
                  <a:tcPr/>
                </a:tc>
                <a:tc hMerge="1">
                  <a:txBody>
                    <a:bodyPr/>
                    <a:lstStyle/>
                    <a:p>
                      <a:endParaRPr lang="fr-FR" sz="1000" dirty="0"/>
                    </a:p>
                  </a:txBody>
                  <a:tcPr/>
                </a:tc>
                <a:extLst>
                  <a:ext uri="{0D108BD9-81ED-4DB2-BD59-A6C34878D82A}">
                    <a16:rowId xmlns:a16="http://schemas.microsoft.com/office/drawing/2014/main" val="2275491466"/>
                  </a:ext>
                </a:extLst>
              </a:tr>
            </a:tbl>
          </a:graphicData>
        </a:graphic>
      </p:graphicFrame>
    </p:spTree>
    <p:extLst>
      <p:ext uri="{BB962C8B-B14F-4D97-AF65-F5344CB8AC3E}">
        <p14:creationId xmlns:p14="http://schemas.microsoft.com/office/powerpoint/2010/main" val="35205666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18</a:t>
            </a:fld>
            <a:endParaRPr lang="fr-FR"/>
          </a:p>
        </p:txBody>
      </p:sp>
      <p:graphicFrame>
        <p:nvGraphicFramePr>
          <p:cNvPr id="7" name="Tableau 6"/>
          <p:cNvGraphicFramePr>
            <a:graphicFrameLocks noGrp="1"/>
          </p:cNvGraphicFramePr>
          <p:nvPr>
            <p:extLst>
              <p:ext uri="{D42A27DB-BD31-4B8C-83A1-F6EECF244321}">
                <p14:modId xmlns:p14="http://schemas.microsoft.com/office/powerpoint/2010/main" val="366710640"/>
              </p:ext>
            </p:extLst>
          </p:nvPr>
        </p:nvGraphicFramePr>
        <p:xfrm>
          <a:off x="1963884" y="771409"/>
          <a:ext cx="9864000" cy="5549406"/>
        </p:xfrm>
        <a:graphic>
          <a:graphicData uri="http://schemas.openxmlformats.org/drawingml/2006/table">
            <a:tbl>
              <a:tblPr firstRow="1" bandRow="1">
                <a:tableStyleId>{85BE263C-DBD7-4A20-BB59-AAB30ACAA65A}</a:tableStyleId>
              </a:tblPr>
              <a:tblGrid>
                <a:gridCol w="1440000">
                  <a:extLst>
                    <a:ext uri="{9D8B030D-6E8A-4147-A177-3AD203B41FA5}">
                      <a16:colId xmlns:a16="http://schemas.microsoft.com/office/drawing/2014/main" val="3064480925"/>
                    </a:ext>
                  </a:extLst>
                </a:gridCol>
                <a:gridCol w="936000">
                  <a:extLst>
                    <a:ext uri="{9D8B030D-6E8A-4147-A177-3AD203B41FA5}">
                      <a16:colId xmlns:a16="http://schemas.microsoft.com/office/drawing/2014/main" val="584600909"/>
                    </a:ext>
                  </a:extLst>
                </a:gridCol>
                <a:gridCol w="936000">
                  <a:extLst>
                    <a:ext uri="{9D8B030D-6E8A-4147-A177-3AD203B41FA5}">
                      <a16:colId xmlns:a16="http://schemas.microsoft.com/office/drawing/2014/main" val="2581443732"/>
                    </a:ext>
                  </a:extLst>
                </a:gridCol>
                <a:gridCol w="936000">
                  <a:extLst>
                    <a:ext uri="{9D8B030D-6E8A-4147-A177-3AD203B41FA5}">
                      <a16:colId xmlns:a16="http://schemas.microsoft.com/office/drawing/2014/main" val="1261864923"/>
                    </a:ext>
                  </a:extLst>
                </a:gridCol>
                <a:gridCol w="936000">
                  <a:extLst>
                    <a:ext uri="{9D8B030D-6E8A-4147-A177-3AD203B41FA5}">
                      <a16:colId xmlns:a16="http://schemas.microsoft.com/office/drawing/2014/main" val="2696684435"/>
                    </a:ext>
                  </a:extLst>
                </a:gridCol>
                <a:gridCol w="936000">
                  <a:extLst>
                    <a:ext uri="{9D8B030D-6E8A-4147-A177-3AD203B41FA5}">
                      <a16:colId xmlns:a16="http://schemas.microsoft.com/office/drawing/2014/main" val="3806650802"/>
                    </a:ext>
                  </a:extLst>
                </a:gridCol>
                <a:gridCol w="936000">
                  <a:extLst>
                    <a:ext uri="{9D8B030D-6E8A-4147-A177-3AD203B41FA5}">
                      <a16:colId xmlns:a16="http://schemas.microsoft.com/office/drawing/2014/main" val="3280650437"/>
                    </a:ext>
                  </a:extLst>
                </a:gridCol>
                <a:gridCol w="936000">
                  <a:extLst>
                    <a:ext uri="{9D8B030D-6E8A-4147-A177-3AD203B41FA5}">
                      <a16:colId xmlns:a16="http://schemas.microsoft.com/office/drawing/2014/main" val="3020012575"/>
                    </a:ext>
                  </a:extLst>
                </a:gridCol>
                <a:gridCol w="936000">
                  <a:extLst>
                    <a:ext uri="{9D8B030D-6E8A-4147-A177-3AD203B41FA5}">
                      <a16:colId xmlns:a16="http://schemas.microsoft.com/office/drawing/2014/main" val="3584882789"/>
                    </a:ext>
                  </a:extLst>
                </a:gridCol>
                <a:gridCol w="936000">
                  <a:extLst>
                    <a:ext uri="{9D8B030D-6E8A-4147-A177-3AD203B41FA5}">
                      <a16:colId xmlns:a16="http://schemas.microsoft.com/office/drawing/2014/main" val="3363979626"/>
                    </a:ext>
                  </a:extLst>
                </a:gridCol>
              </a:tblGrid>
              <a:tr h="282966">
                <a:tc>
                  <a:txBody>
                    <a:bodyPr/>
                    <a:lstStyle/>
                    <a:p>
                      <a:endParaRPr lang="fr-FR" sz="1000" dirty="0"/>
                    </a:p>
                  </a:txBody>
                  <a:tcPr>
                    <a:lnL>
                      <a:noFill/>
                    </a:lnL>
                    <a:lnR>
                      <a:noFill/>
                    </a:lnR>
                    <a:lnT w="25400" cmpd="sng">
                      <a:noFill/>
                    </a:lnT>
                    <a:lnB w="25400" cmpd="sng">
                      <a:noFill/>
                    </a:lnB>
                    <a:lnTlToBr w="12700" cmpd="sng">
                      <a:noFill/>
                      <a:prstDash val="solid"/>
                    </a:lnTlToBr>
                    <a:lnBlToTr w="12700" cmpd="sng">
                      <a:noFill/>
                      <a:prstDash val="solid"/>
                    </a:lnBlToTr>
                    <a:noFill/>
                  </a:tcPr>
                </a:tc>
                <a:tc gridSpan="9">
                  <a:txBody>
                    <a:bodyPr/>
                    <a:lstStyle/>
                    <a:p>
                      <a:pPr algn="ctr"/>
                      <a:r>
                        <a:rPr lang="fr-FR" sz="1000" dirty="0"/>
                        <a:t>EFFECTIFS PAR NIVEAU DE CLASSE</a:t>
                      </a:r>
                    </a:p>
                  </a:txBody>
                  <a:tcPr anchor="ctr">
                    <a:lnL>
                      <a:noFill/>
                    </a:ln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211377938"/>
                  </a:ext>
                </a:extLst>
              </a:tr>
              <a:tr h="169016">
                <a:tc>
                  <a:txBody>
                    <a:bodyPr/>
                    <a:lstStyle/>
                    <a:p>
                      <a:endParaRPr lang="fr-FR" sz="1000" dirty="0"/>
                    </a:p>
                  </a:txBody>
                  <a:tcPr>
                    <a:lnT w="25400" cmpd="sng">
                      <a:noFill/>
                    </a:lnT>
                    <a:noFill/>
                  </a:tcPr>
                </a:tc>
                <a:tc gridSpan="3">
                  <a:txBody>
                    <a:bodyPr/>
                    <a:lstStyle/>
                    <a:p>
                      <a:pPr algn="ctr"/>
                      <a:r>
                        <a:rPr lang="fr-FR" sz="1000" dirty="0"/>
                        <a:t>SECONDE</a:t>
                      </a:r>
                    </a:p>
                  </a:txBody>
                  <a:tcPr anchor="ctr">
                    <a:lnR w="3175" cap="flat" cmpd="sng" algn="ctr">
                      <a:solidFill>
                        <a:schemeClr val="tx1"/>
                      </a:solidFill>
                      <a:prstDash val="solid"/>
                      <a:round/>
                      <a:headEnd type="none" w="med" len="med"/>
                      <a:tailEnd type="none" w="med" len="med"/>
                    </a:lnR>
                  </a:tcPr>
                </a:tc>
                <a:tc hMerge="1">
                  <a:txBody>
                    <a:bodyPr/>
                    <a:lstStyle/>
                    <a:p>
                      <a:endParaRPr lang="fr-FR" sz="1000" dirty="0"/>
                    </a:p>
                  </a:txBody>
                  <a:tcPr/>
                </a:tc>
                <a:tc hMerge="1">
                  <a:txBody>
                    <a:bodyPr/>
                    <a:lstStyle/>
                    <a:p>
                      <a:endParaRPr lang="fr-FR" sz="1000" dirty="0"/>
                    </a:p>
                  </a:txBody>
                  <a:tcPr/>
                </a:tc>
                <a:tc gridSpan="3">
                  <a:txBody>
                    <a:bodyPr/>
                    <a:lstStyle/>
                    <a:p>
                      <a:pPr algn="ctr"/>
                      <a:r>
                        <a:rPr lang="fr-FR" sz="1000" dirty="0"/>
                        <a:t>PREMIÈRE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tc>
                <a:tc hMerge="1">
                  <a:txBody>
                    <a:bodyPr/>
                    <a:lstStyle/>
                    <a:p>
                      <a:endParaRPr lang="fr-FR" sz="1000" dirty="0"/>
                    </a:p>
                  </a:txBody>
                  <a:tcPr/>
                </a:tc>
                <a:tc gridSpan="3">
                  <a:txBody>
                    <a:bodyPr/>
                    <a:lstStyle/>
                    <a:p>
                      <a:pPr algn="ctr"/>
                      <a:r>
                        <a:rPr lang="fr-FR" sz="1000" dirty="0"/>
                        <a:t>TERMINALE</a:t>
                      </a:r>
                    </a:p>
                  </a:txBody>
                  <a:tcPr anchor="ctr">
                    <a:lnL w="3175" cap="flat" cmpd="sng" algn="ctr">
                      <a:solidFill>
                        <a:schemeClr val="tx1"/>
                      </a:solidFill>
                      <a:prstDash val="solid"/>
                      <a:round/>
                      <a:headEnd type="none" w="med" len="med"/>
                      <a:tailEnd type="none" w="med" len="med"/>
                    </a:lnL>
                  </a:tcPr>
                </a:tc>
                <a:tc hMerge="1">
                  <a:txBody>
                    <a:bodyPr/>
                    <a:lstStyle/>
                    <a:p>
                      <a:endParaRPr lang="fr-FR" sz="1000" dirty="0"/>
                    </a:p>
                  </a:txBody>
                  <a:tcPr/>
                </a:tc>
                <a:tc hMerge="1">
                  <a:txBody>
                    <a:bodyPr/>
                    <a:lstStyle/>
                    <a:p>
                      <a:endParaRPr lang="fr-FR" sz="1000" dirty="0"/>
                    </a:p>
                  </a:txBody>
                  <a:tcPr/>
                </a:tc>
                <a:extLst>
                  <a:ext uri="{0D108BD9-81ED-4DB2-BD59-A6C34878D82A}">
                    <a16:rowId xmlns:a16="http://schemas.microsoft.com/office/drawing/2014/main" val="402514496"/>
                  </a:ext>
                </a:extLst>
              </a:tr>
              <a:tr h="432000">
                <a:tc>
                  <a:txBody>
                    <a:bodyPr/>
                    <a:lstStyle/>
                    <a:p>
                      <a:endParaRPr lang="fr-FR" sz="1000" dirty="0"/>
                    </a:p>
                  </a:txBody>
                  <a:tcPr>
                    <a:noFill/>
                  </a:tcPr>
                </a:tc>
                <a:tc gridSpan="3">
                  <a:txBody>
                    <a:bodyPr/>
                    <a:lstStyle/>
                    <a:p>
                      <a:endParaRPr lang="fr-FR" sz="900" dirty="0"/>
                    </a:p>
                  </a:txBody>
                  <a:tcPr>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gridSpan="3">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gridSpan="3">
                  <a:txBody>
                    <a:bodyPr/>
                    <a:lstStyle/>
                    <a:p>
                      <a:endParaRPr lang="fr-FR" sz="900" dirty="0"/>
                    </a:p>
                  </a:txBody>
                  <a:tcPr>
                    <a:lnL w="3175" cap="flat" cmpd="sng" algn="ctr">
                      <a:solidFill>
                        <a:schemeClr val="tx1"/>
                      </a:solidFill>
                      <a:prstDash val="solid"/>
                      <a:round/>
                      <a:headEnd type="none" w="med" len="med"/>
                      <a:tailEnd type="none" w="med" len="med"/>
                    </a:lnL>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5794890"/>
                  </a:ext>
                </a:extLst>
              </a:tr>
              <a:tr h="237152">
                <a:tc>
                  <a:txBody>
                    <a:bodyPr/>
                    <a:lstStyle/>
                    <a:p>
                      <a:endParaRPr lang="fr-FR" sz="1000" dirty="0"/>
                    </a:p>
                  </a:txBody>
                  <a:tcPr>
                    <a:noFill/>
                  </a:tcPr>
                </a:tc>
                <a:tc gridSpan="9">
                  <a:txBody>
                    <a:bodyPr/>
                    <a:lstStyle/>
                    <a:p>
                      <a:pPr algn="ctr"/>
                      <a:r>
                        <a:rPr lang="fr-FR" sz="1000" b="1" dirty="0">
                          <a:solidFill>
                            <a:schemeClr val="bg1"/>
                          </a:solidFill>
                        </a:rPr>
                        <a:t>THÈMES D’ÉTUDES ABORDÉS</a:t>
                      </a:r>
                    </a:p>
                  </a:txBody>
                  <a:tcPr anchor="ctr">
                    <a:solidFill>
                      <a:schemeClr val="tx1">
                        <a:lumMod val="50000"/>
                        <a:lumOff val="50000"/>
                      </a:schemeClr>
                    </a:solidFill>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0408864"/>
                  </a:ext>
                </a:extLst>
              </a:tr>
              <a:tr h="237152">
                <a:tc>
                  <a:txBody>
                    <a:bodyPr/>
                    <a:lstStyle/>
                    <a:p>
                      <a:endParaRPr lang="fr-FR" sz="1000" dirty="0"/>
                    </a:p>
                  </a:txBody>
                  <a:tcPr>
                    <a:noFill/>
                  </a:tcPr>
                </a:tc>
                <a:tc gridSpan="3">
                  <a:txBody>
                    <a:bodyPr/>
                    <a:lstStyle/>
                    <a:p>
                      <a:pPr algn="ctr"/>
                      <a:r>
                        <a:rPr lang="fr-FR" sz="1000" b="1" dirty="0">
                          <a:solidFill>
                            <a:schemeClr val="tx1"/>
                          </a:solidFill>
                        </a:rPr>
                        <a:t>APSA SUPPORTS</a:t>
                      </a:r>
                    </a:p>
                  </a:txBody>
                  <a:tcPr anchor="ctr">
                    <a:solidFill>
                      <a:schemeClr val="accent1">
                        <a:lumMod val="40000"/>
                        <a:lumOff val="60000"/>
                      </a:schemeClr>
                    </a:solidFill>
                  </a:tcPr>
                </a:tc>
                <a:tc hMerge="1">
                  <a:txBody>
                    <a:bodyPr/>
                    <a:lstStyle/>
                    <a:p>
                      <a:endParaRPr lang="fr-FR"/>
                    </a:p>
                  </a:txBody>
                  <a:tcPr/>
                </a:tc>
                <a:tc hMerge="1">
                  <a:txBody>
                    <a:bodyPr/>
                    <a:lstStyle/>
                    <a:p>
                      <a:endParaRPr lang="fr-FR"/>
                    </a:p>
                  </a:txBody>
                  <a:tcPr/>
                </a:tc>
                <a:tc gridSpan="3">
                  <a:txBody>
                    <a:bodyPr/>
                    <a:lstStyle/>
                    <a:p>
                      <a:pPr algn="ctr"/>
                      <a:r>
                        <a:rPr lang="fr-FR" sz="1000" b="1" dirty="0">
                          <a:solidFill>
                            <a:schemeClr val="tx1"/>
                          </a:solidFill>
                        </a:rPr>
                        <a:t>APSA SUPPORTS</a:t>
                      </a:r>
                    </a:p>
                  </a:txBody>
                  <a:tcPr anchor="ctr">
                    <a:solidFill>
                      <a:schemeClr val="accent1">
                        <a:lumMod val="40000"/>
                        <a:lumOff val="60000"/>
                      </a:schemeClr>
                    </a:solidFill>
                  </a:tcPr>
                </a:tc>
                <a:tc hMerge="1">
                  <a:txBody>
                    <a:bodyPr/>
                    <a:lstStyle/>
                    <a:p>
                      <a:endParaRPr lang="fr-FR"/>
                    </a:p>
                  </a:txBody>
                  <a:tcPr/>
                </a:tc>
                <a:tc hMerge="1">
                  <a:txBody>
                    <a:bodyPr/>
                    <a:lstStyle/>
                    <a:p>
                      <a:endParaRPr lang="fr-FR"/>
                    </a:p>
                  </a:txBody>
                  <a:tcPr/>
                </a:tc>
                <a:tc gridSpan="3">
                  <a:txBody>
                    <a:bodyPr/>
                    <a:lstStyle/>
                    <a:p>
                      <a:pPr algn="ctr"/>
                      <a:r>
                        <a:rPr lang="fr-FR" sz="1000" b="1" dirty="0">
                          <a:solidFill>
                            <a:schemeClr val="tx1"/>
                          </a:solidFill>
                        </a:rPr>
                        <a:t>APSA SUPPORTS</a:t>
                      </a:r>
                    </a:p>
                  </a:txBody>
                  <a:tcPr anchor="ctr">
                    <a:solidFill>
                      <a:schemeClr val="accent1">
                        <a:lumMod val="40000"/>
                        <a:lumOff val="60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10357225"/>
                  </a:ext>
                </a:extLst>
              </a:tr>
              <a:tr h="540000">
                <a:tc>
                  <a:txBody>
                    <a:bodyPr/>
                    <a:lstStyle/>
                    <a:p>
                      <a:r>
                        <a:rPr lang="fr-FR" sz="1000" dirty="0"/>
                        <a:t>THÈME 1 :</a:t>
                      </a:r>
                    </a:p>
                    <a:p>
                      <a:endParaRPr lang="fr-FR" sz="1000" dirty="0"/>
                    </a:p>
                  </a:txBody>
                  <a:tcPr anchor="ctr">
                    <a:lnR w="3175" cap="flat" cmpd="sng" algn="ctr">
                      <a:solidFill>
                        <a:schemeClr val="tx1"/>
                      </a:solidFill>
                      <a:prstDash val="solid"/>
                      <a:round/>
                      <a:headEnd type="none" w="med" len="med"/>
                      <a:tailEnd type="none" w="med" len="med"/>
                    </a:lnR>
                    <a:solidFill>
                      <a:srgbClr val="F3BE29"/>
                    </a:solidFill>
                  </a:tcPr>
                </a:tc>
                <a:tc gridSpan="3">
                  <a:txBody>
                    <a:bodyPr/>
                    <a:lstStyle/>
                    <a:p>
                      <a:pPr algn="ct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FFFFFF"/>
                    </a:solidFill>
                  </a:tcPr>
                </a:tc>
                <a:tc hMerge="1">
                  <a:txBody>
                    <a:bodyPr/>
                    <a:lstStyle/>
                    <a:p>
                      <a:pPr algn="ct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algn="ct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solidFill>
                      <a:srgbClr val="E7E7E7"/>
                    </a:solidFill>
                  </a:tcPr>
                </a:tc>
                <a:extLst>
                  <a:ext uri="{0D108BD9-81ED-4DB2-BD59-A6C34878D82A}">
                    <a16:rowId xmlns:a16="http://schemas.microsoft.com/office/drawing/2014/main" val="169176166"/>
                  </a:ext>
                </a:extLst>
              </a:tr>
              <a:tr h="540000">
                <a:tc>
                  <a:txBody>
                    <a:bodyPr/>
                    <a:lstStyle/>
                    <a:p>
                      <a:r>
                        <a:rPr lang="fr-FR" sz="1000" dirty="0"/>
                        <a:t>THÈME 2 :</a:t>
                      </a:r>
                    </a:p>
                    <a:p>
                      <a:endParaRPr lang="fr-FR" sz="1000" dirty="0"/>
                    </a:p>
                  </a:txBody>
                  <a:tcPr anchor="ctr">
                    <a:lnR w="3175" cap="flat" cmpd="sng" algn="ctr">
                      <a:solidFill>
                        <a:schemeClr val="tx1"/>
                      </a:solidFill>
                      <a:prstDash val="solid"/>
                      <a:round/>
                      <a:headEnd type="none" w="med" len="med"/>
                      <a:tailEnd type="none" w="med" len="med"/>
                    </a:lnR>
                    <a:solidFill>
                      <a:srgbClr val="E69236"/>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solidFill>
                      <a:srgbClr val="E7E7E7"/>
                    </a:solidFill>
                  </a:tcPr>
                </a:tc>
                <a:extLst>
                  <a:ext uri="{0D108BD9-81ED-4DB2-BD59-A6C34878D82A}">
                    <a16:rowId xmlns:a16="http://schemas.microsoft.com/office/drawing/2014/main" val="2696448530"/>
                  </a:ext>
                </a:extLst>
              </a:tr>
              <a:tr h="540000">
                <a:tc>
                  <a:txBody>
                    <a:bodyPr/>
                    <a:lstStyle/>
                    <a:p>
                      <a:r>
                        <a:rPr lang="fr-FR" sz="1000" dirty="0"/>
                        <a:t>THÈME 3 :</a:t>
                      </a:r>
                    </a:p>
                    <a:p>
                      <a:endParaRPr lang="fr-FR" sz="1000" dirty="0"/>
                    </a:p>
                  </a:txBody>
                  <a:tcPr anchor="ctr">
                    <a:lnR w="3175" cap="flat" cmpd="sng" algn="ctr">
                      <a:solidFill>
                        <a:schemeClr val="tx1"/>
                      </a:solidFill>
                      <a:prstDash val="solid"/>
                      <a:round/>
                      <a:headEnd type="none" w="med" len="med"/>
                      <a:tailEnd type="none" w="med" len="med"/>
                    </a:lnR>
                    <a:solidFill>
                      <a:srgbClr val="F3BE29"/>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solidFill>
                      <a:srgbClr val="E7E7E7"/>
                    </a:solidFill>
                  </a:tcPr>
                </a:tc>
                <a:extLst>
                  <a:ext uri="{0D108BD9-81ED-4DB2-BD59-A6C34878D82A}">
                    <a16:rowId xmlns:a16="http://schemas.microsoft.com/office/drawing/2014/main" val="2737482612"/>
                  </a:ext>
                </a:extLst>
              </a:tr>
              <a:tr h="252000">
                <a:tc>
                  <a:txBody>
                    <a:bodyPr/>
                    <a:lstStyle/>
                    <a:p>
                      <a:endParaRPr lang="fr-FR" sz="1000" dirty="0"/>
                    </a:p>
                  </a:txBody>
                  <a:tcPr>
                    <a:noFill/>
                  </a:tcPr>
                </a:tc>
                <a:tc gridSpan="9">
                  <a:txBody>
                    <a:bodyPr/>
                    <a:lstStyle/>
                    <a:p>
                      <a:pPr algn="ctr"/>
                      <a:r>
                        <a:rPr lang="fr-FR" sz="1000" b="1" dirty="0">
                          <a:solidFill>
                            <a:schemeClr val="bg1"/>
                          </a:solidFill>
                        </a:rPr>
                        <a:t>MODALITÉ DES APPORTS THÉORIQUES</a:t>
                      </a:r>
                    </a:p>
                  </a:txBody>
                  <a:tcPr anchor="ctr">
                    <a:solidFill>
                      <a:schemeClr val="tx1">
                        <a:lumMod val="50000"/>
                        <a:lumOff val="50000"/>
                      </a:schemeClr>
                    </a:solidFill>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86141891"/>
                  </a:ext>
                </a:extLst>
              </a:tr>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nchor="ctr">
                    <a:noFill/>
                  </a:tcPr>
                </a:tc>
                <a:tc>
                  <a:txBody>
                    <a:bodyPr/>
                    <a:lstStyle/>
                    <a:p>
                      <a:pPr algn="ctr"/>
                      <a:r>
                        <a:rPr lang="fr-FR" sz="900" dirty="0"/>
                        <a:t>Outils technologiques utilisés</a:t>
                      </a:r>
                    </a:p>
                  </a:txBody>
                  <a:tcPr anchor="ctr">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a:r>
                        <a:rPr lang="fr-FR" sz="900" dirty="0"/>
                        <a:t>Production finale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a:r>
                        <a:rPr lang="fr-FR" sz="900" dirty="0"/>
                        <a:t>Métiers en correspondance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Outils technologiques utilisés</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Production finale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Métiers en correspondance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Outils technologiques utilisés</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Production finale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Métiers en correspondance</a:t>
                      </a:r>
                    </a:p>
                  </a:txBody>
                  <a:tcPr anchor="ctr">
                    <a:lnL w="3175" cap="flat" cmpd="sng" algn="ctr">
                      <a:solidFill>
                        <a:schemeClr val="tx1"/>
                      </a:solidFill>
                      <a:prstDash val="solid"/>
                      <a:round/>
                      <a:headEnd type="none" w="med" len="med"/>
                      <a:tailEnd type="none" w="med" len="med"/>
                    </a:lnL>
                    <a:solidFill>
                      <a:schemeClr val="accent6">
                        <a:lumMod val="60000"/>
                        <a:lumOff val="40000"/>
                      </a:schemeClr>
                    </a:solidFill>
                  </a:tcPr>
                </a:tc>
                <a:extLst>
                  <a:ext uri="{0D108BD9-81ED-4DB2-BD59-A6C34878D82A}">
                    <a16:rowId xmlns:a16="http://schemas.microsoft.com/office/drawing/2014/main" val="3438043798"/>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t>THÈME 1 :</a:t>
                      </a:r>
                    </a:p>
                  </a:txBody>
                  <a:tcPr anchor="ctr">
                    <a:lnR w="3175" cap="flat" cmpd="sng" algn="ctr">
                      <a:solidFill>
                        <a:schemeClr val="tx1"/>
                      </a:solidFill>
                      <a:prstDash val="solid"/>
                      <a:round/>
                      <a:headEnd type="none" w="med" len="med"/>
                      <a:tailEnd type="none" w="med" len="med"/>
                    </a:lnR>
                    <a:solidFill>
                      <a:srgbClr val="F3BE29"/>
                    </a:solidFill>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FFFFFF"/>
                    </a:solidFill>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56916828"/>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t>THÈME 2 :</a:t>
                      </a:r>
                    </a:p>
                  </a:txBody>
                  <a:tcPr anchor="ctr">
                    <a:lnR w="3175" cap="flat" cmpd="sng" algn="ctr">
                      <a:solidFill>
                        <a:schemeClr val="tx1"/>
                      </a:solidFill>
                      <a:prstDash val="solid"/>
                      <a:round/>
                      <a:headEnd type="none" w="med" len="med"/>
                      <a:tailEnd type="none" w="med" len="med"/>
                    </a:lnR>
                    <a:solidFill>
                      <a:srgbClr val="E69236"/>
                    </a:solidFill>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1020470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t>THÈME 3 :</a:t>
                      </a:r>
                    </a:p>
                  </a:txBody>
                  <a:tcPr anchor="ctr">
                    <a:lnR w="3175" cap="flat" cmpd="sng" algn="ctr">
                      <a:solidFill>
                        <a:schemeClr val="tx1"/>
                      </a:solidFill>
                      <a:prstDash val="solid"/>
                      <a:round/>
                      <a:headEnd type="none" w="med" len="med"/>
                      <a:tailEnd type="none" w="med" len="med"/>
                    </a:lnR>
                    <a:solidFill>
                      <a:srgbClr val="F3BE29"/>
                    </a:solidFill>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73092234"/>
                  </a:ext>
                </a:extLst>
              </a:tr>
            </a:tbl>
          </a:graphicData>
        </a:graphic>
      </p:graphicFrame>
    </p:spTree>
    <p:extLst>
      <p:ext uri="{BB962C8B-B14F-4D97-AF65-F5344CB8AC3E}">
        <p14:creationId xmlns:p14="http://schemas.microsoft.com/office/powerpoint/2010/main" val="17082735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19</a:t>
            </a:fld>
            <a:endParaRPr lang="fr-FR"/>
          </a:p>
        </p:txBody>
      </p:sp>
    </p:spTree>
    <p:extLst>
      <p:ext uri="{BB962C8B-B14F-4D97-AF65-F5344CB8AC3E}">
        <p14:creationId xmlns:p14="http://schemas.microsoft.com/office/powerpoint/2010/main" val="42387220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a:t>
            </a:fld>
            <a:endParaRPr lang="fr-FR"/>
          </a:p>
        </p:txBody>
      </p:sp>
    </p:spTree>
    <p:extLst>
      <p:ext uri="{BB962C8B-B14F-4D97-AF65-F5344CB8AC3E}">
        <p14:creationId xmlns:p14="http://schemas.microsoft.com/office/powerpoint/2010/main" val="34276810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20</a:t>
            </a:fld>
            <a:endParaRPr lang="fr-FR"/>
          </a:p>
        </p:txBody>
      </p:sp>
      <p:graphicFrame>
        <p:nvGraphicFramePr>
          <p:cNvPr id="9" name="Espace réservé du contenu 5"/>
          <p:cNvGraphicFramePr>
            <a:graphicFrameLocks/>
          </p:cNvGraphicFramePr>
          <p:nvPr>
            <p:extLst>
              <p:ext uri="{D42A27DB-BD31-4B8C-83A1-F6EECF244321}">
                <p14:modId xmlns:p14="http://schemas.microsoft.com/office/powerpoint/2010/main" val="2023548535"/>
              </p:ext>
            </p:extLst>
          </p:nvPr>
        </p:nvGraphicFramePr>
        <p:xfrm>
          <a:off x="2052638" y="1287463"/>
          <a:ext cx="9941568" cy="5299674"/>
        </p:xfrm>
        <a:graphic>
          <a:graphicData uri="http://schemas.openxmlformats.org/drawingml/2006/table">
            <a:tbl>
              <a:tblPr firstRow="1" bandRow="1">
                <a:tableStyleId>{0505E3EF-67EA-436B-97B2-0124C06EBD24}</a:tableStyleId>
              </a:tblPr>
              <a:tblGrid>
                <a:gridCol w="1420224">
                  <a:extLst>
                    <a:ext uri="{9D8B030D-6E8A-4147-A177-3AD203B41FA5}">
                      <a16:colId xmlns:a16="http://schemas.microsoft.com/office/drawing/2014/main" val="4182410255"/>
                    </a:ext>
                  </a:extLst>
                </a:gridCol>
                <a:gridCol w="1420224">
                  <a:extLst>
                    <a:ext uri="{9D8B030D-6E8A-4147-A177-3AD203B41FA5}">
                      <a16:colId xmlns:a16="http://schemas.microsoft.com/office/drawing/2014/main" val="2089536938"/>
                    </a:ext>
                  </a:extLst>
                </a:gridCol>
                <a:gridCol w="1420224">
                  <a:extLst>
                    <a:ext uri="{9D8B030D-6E8A-4147-A177-3AD203B41FA5}">
                      <a16:colId xmlns:a16="http://schemas.microsoft.com/office/drawing/2014/main" val="2726607891"/>
                    </a:ext>
                  </a:extLst>
                </a:gridCol>
                <a:gridCol w="1420224">
                  <a:extLst>
                    <a:ext uri="{9D8B030D-6E8A-4147-A177-3AD203B41FA5}">
                      <a16:colId xmlns:a16="http://schemas.microsoft.com/office/drawing/2014/main" val="3867186255"/>
                    </a:ext>
                  </a:extLst>
                </a:gridCol>
                <a:gridCol w="1420224">
                  <a:extLst>
                    <a:ext uri="{9D8B030D-6E8A-4147-A177-3AD203B41FA5}">
                      <a16:colId xmlns:a16="http://schemas.microsoft.com/office/drawing/2014/main" val="1653128982"/>
                    </a:ext>
                  </a:extLst>
                </a:gridCol>
                <a:gridCol w="1420224">
                  <a:extLst>
                    <a:ext uri="{9D8B030D-6E8A-4147-A177-3AD203B41FA5}">
                      <a16:colId xmlns:a16="http://schemas.microsoft.com/office/drawing/2014/main" val="1963641523"/>
                    </a:ext>
                  </a:extLst>
                </a:gridCol>
                <a:gridCol w="1420224">
                  <a:extLst>
                    <a:ext uri="{9D8B030D-6E8A-4147-A177-3AD203B41FA5}">
                      <a16:colId xmlns:a16="http://schemas.microsoft.com/office/drawing/2014/main" val="1216041178"/>
                    </a:ext>
                  </a:extLst>
                </a:gridCol>
              </a:tblGrid>
              <a:tr h="504000">
                <a:tc>
                  <a:txBody>
                    <a:bodyPr/>
                    <a:lstStyle/>
                    <a:p>
                      <a:pPr algn="ctr"/>
                      <a:r>
                        <a:rPr lang="fr-FR" sz="1400" dirty="0">
                          <a:solidFill>
                            <a:schemeClr val="tx1"/>
                          </a:solidFill>
                        </a:rPr>
                        <a:t>APSA</a:t>
                      </a:r>
                      <a:r>
                        <a:rPr lang="fr-FR" sz="1400" baseline="0" dirty="0">
                          <a:solidFill>
                            <a:schemeClr val="tx1"/>
                          </a:solidFill>
                        </a:rPr>
                        <a:t>  et CP supports</a:t>
                      </a:r>
                      <a:endParaRPr lang="fr-FR" sz="140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Niveaux de classes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Intervenants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Professeur coordonnateur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Tree>
    <p:extLst>
      <p:ext uri="{BB962C8B-B14F-4D97-AF65-F5344CB8AC3E}">
        <p14:creationId xmlns:p14="http://schemas.microsoft.com/office/powerpoint/2010/main" val="15588219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21</a:t>
            </a:fld>
            <a:endParaRPr lang="fr-FR"/>
          </a:p>
        </p:txBody>
      </p:sp>
      <p:graphicFrame>
        <p:nvGraphicFramePr>
          <p:cNvPr id="9" name="Espace réservé du contenu 5"/>
          <p:cNvGraphicFramePr>
            <a:graphicFrameLocks/>
          </p:cNvGraphicFramePr>
          <p:nvPr>
            <p:extLst>
              <p:ext uri="{D42A27DB-BD31-4B8C-83A1-F6EECF244321}">
                <p14:modId xmlns:p14="http://schemas.microsoft.com/office/powerpoint/2010/main" val="925832389"/>
              </p:ext>
            </p:extLst>
          </p:nvPr>
        </p:nvGraphicFramePr>
        <p:xfrm>
          <a:off x="2052638" y="1287463"/>
          <a:ext cx="9941568" cy="5086314"/>
        </p:xfrm>
        <a:graphic>
          <a:graphicData uri="http://schemas.openxmlformats.org/drawingml/2006/table">
            <a:tbl>
              <a:tblPr firstRow="1" bandRow="1">
                <a:tableStyleId>{0505E3EF-67EA-436B-97B2-0124C06EBD24}</a:tableStyleId>
              </a:tblPr>
              <a:tblGrid>
                <a:gridCol w="1656928">
                  <a:extLst>
                    <a:ext uri="{9D8B030D-6E8A-4147-A177-3AD203B41FA5}">
                      <a16:colId xmlns:a16="http://schemas.microsoft.com/office/drawing/2014/main" val="4182410255"/>
                    </a:ext>
                  </a:extLst>
                </a:gridCol>
                <a:gridCol w="1656928">
                  <a:extLst>
                    <a:ext uri="{9D8B030D-6E8A-4147-A177-3AD203B41FA5}">
                      <a16:colId xmlns:a16="http://schemas.microsoft.com/office/drawing/2014/main" val="2089536938"/>
                    </a:ext>
                  </a:extLst>
                </a:gridCol>
                <a:gridCol w="1656928">
                  <a:extLst>
                    <a:ext uri="{9D8B030D-6E8A-4147-A177-3AD203B41FA5}">
                      <a16:colId xmlns:a16="http://schemas.microsoft.com/office/drawing/2014/main" val="2726607891"/>
                    </a:ext>
                  </a:extLst>
                </a:gridCol>
                <a:gridCol w="1656928">
                  <a:extLst>
                    <a:ext uri="{9D8B030D-6E8A-4147-A177-3AD203B41FA5}">
                      <a16:colId xmlns:a16="http://schemas.microsoft.com/office/drawing/2014/main" val="3867186255"/>
                    </a:ext>
                  </a:extLst>
                </a:gridCol>
                <a:gridCol w="1656928">
                  <a:extLst>
                    <a:ext uri="{9D8B030D-6E8A-4147-A177-3AD203B41FA5}">
                      <a16:colId xmlns:a16="http://schemas.microsoft.com/office/drawing/2014/main" val="1653128982"/>
                    </a:ext>
                  </a:extLst>
                </a:gridCol>
                <a:gridCol w="1656928">
                  <a:extLst>
                    <a:ext uri="{9D8B030D-6E8A-4147-A177-3AD203B41FA5}">
                      <a16:colId xmlns:a16="http://schemas.microsoft.com/office/drawing/2014/main" val="1963641523"/>
                    </a:ext>
                  </a:extLst>
                </a:gridCol>
              </a:tblGrid>
              <a:tr h="504000">
                <a:tc>
                  <a:txBody>
                    <a:bodyPr/>
                    <a:lstStyle/>
                    <a:p>
                      <a:pPr algn="ctr"/>
                      <a:r>
                        <a:rPr lang="fr-FR" sz="1400" dirty="0"/>
                        <a:t>Dénomination de l’action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Public concerné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Tree>
    <p:extLst>
      <p:ext uri="{BB962C8B-B14F-4D97-AF65-F5344CB8AC3E}">
        <p14:creationId xmlns:p14="http://schemas.microsoft.com/office/powerpoint/2010/main" val="39180017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22</a:t>
            </a:fld>
            <a:endParaRPr lang="fr-FR"/>
          </a:p>
        </p:txBody>
      </p:sp>
      <p:sp>
        <p:nvSpPr>
          <p:cNvPr id="2" name="Espace réservé du tableau 1"/>
          <p:cNvSpPr>
            <a:spLocks noGrp="1"/>
          </p:cNvSpPr>
          <p:nvPr>
            <p:ph type="tbl" sz="quarter" idx="13"/>
          </p:nvPr>
        </p:nvSpPr>
        <p:spPr/>
      </p:sp>
    </p:spTree>
    <p:extLst>
      <p:ext uri="{BB962C8B-B14F-4D97-AF65-F5344CB8AC3E}">
        <p14:creationId xmlns:p14="http://schemas.microsoft.com/office/powerpoint/2010/main" val="26304735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tableau 9">
            <a:extLst>
              <a:ext uri="{FF2B5EF4-FFF2-40B4-BE49-F238E27FC236}">
                <a16:creationId xmlns:a16="http://schemas.microsoft.com/office/drawing/2014/main" id="{09C1B082-02B6-40F5-B597-5D6125098687}"/>
              </a:ext>
            </a:extLst>
          </p:cNvPr>
          <p:cNvGraphicFramePr>
            <a:graphicFrameLocks noGrp="1"/>
          </p:cNvGraphicFramePr>
          <p:nvPr>
            <p:ph type="tbl" sz="quarter" idx="13"/>
            <p:extLst>
              <p:ext uri="{D42A27DB-BD31-4B8C-83A1-F6EECF244321}">
                <p14:modId xmlns:p14="http://schemas.microsoft.com/office/powerpoint/2010/main" val="2285996028"/>
              </p:ext>
            </p:extLst>
          </p:nvPr>
        </p:nvGraphicFramePr>
        <p:xfrm>
          <a:off x="2062163" y="919163"/>
          <a:ext cx="9540000" cy="5830775"/>
        </p:xfrm>
        <a:graphic>
          <a:graphicData uri="http://schemas.openxmlformats.org/drawingml/2006/table">
            <a:tbl>
              <a:tblPr firstRow="1" firstCol="1" bandRow="1"/>
              <a:tblGrid>
                <a:gridCol w="900000">
                  <a:extLst>
                    <a:ext uri="{9D8B030D-6E8A-4147-A177-3AD203B41FA5}">
                      <a16:colId xmlns:a16="http://schemas.microsoft.com/office/drawing/2014/main" val="1025558591"/>
                    </a:ext>
                  </a:extLst>
                </a:gridCol>
                <a:gridCol w="2880000">
                  <a:extLst>
                    <a:ext uri="{9D8B030D-6E8A-4147-A177-3AD203B41FA5}">
                      <a16:colId xmlns:a16="http://schemas.microsoft.com/office/drawing/2014/main" val="1670025408"/>
                    </a:ext>
                  </a:extLst>
                </a:gridCol>
                <a:gridCol w="2880000">
                  <a:extLst>
                    <a:ext uri="{9D8B030D-6E8A-4147-A177-3AD203B41FA5}">
                      <a16:colId xmlns:a16="http://schemas.microsoft.com/office/drawing/2014/main" val="247831510"/>
                    </a:ext>
                  </a:extLst>
                </a:gridCol>
                <a:gridCol w="2880000">
                  <a:extLst>
                    <a:ext uri="{9D8B030D-6E8A-4147-A177-3AD203B41FA5}">
                      <a16:colId xmlns:a16="http://schemas.microsoft.com/office/drawing/2014/main" val="4170513877"/>
                    </a:ext>
                  </a:extLst>
                </a:gridCol>
              </a:tblGrid>
              <a:tr h="281842">
                <a:tc>
                  <a:txBody>
                    <a:bodyPr/>
                    <a:lstStyle/>
                    <a:p>
                      <a:pPr algn="ctr">
                        <a:lnSpc>
                          <a:spcPct val="107000"/>
                        </a:lnSpc>
                        <a:spcAft>
                          <a:spcPts val="0"/>
                        </a:spcAft>
                      </a:pPr>
                      <a:r>
                        <a:rPr lang="fr-F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Axes du projet EPS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fr-F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Points forts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7000"/>
                        </a:lnSpc>
                        <a:spcAft>
                          <a:spcPts val="0"/>
                        </a:spcAft>
                      </a:pPr>
                      <a:r>
                        <a:rPr lang="fr-F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Points faibles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07000"/>
                        </a:lnSpc>
                        <a:spcAft>
                          <a:spcPts val="0"/>
                        </a:spcAft>
                      </a:pPr>
                      <a:r>
                        <a:rPr lang="fr-F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Evolutions et actions à promouvoir</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123764175"/>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Choix éducatifs prioritaires au regard du contexte local</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565723629"/>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Prise en compte des caractéristiques des élèves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233991709"/>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Parcours de formation en EPS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7854046"/>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Projet AS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723489506"/>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Enseignement facultatif (option CCF)</a:t>
                      </a: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505265072"/>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Enseignements d’exploration</a:t>
                      </a:r>
                      <a:br>
                        <a:rPr lang="fr-FR" sz="900" b="1" dirty="0">
                          <a:effectLst/>
                          <a:latin typeface="Calibri" panose="020F0502020204030204" pitchFamily="34" charset="0"/>
                          <a:ea typeface="Calibri" panose="020F0502020204030204" pitchFamily="34" charset="0"/>
                          <a:cs typeface="Times New Roman" panose="02020603050405020304" pitchFamily="18" charset="0"/>
                        </a:rPr>
                      </a:br>
                      <a:r>
                        <a:rPr lang="fr-FR" sz="900" b="1" dirty="0">
                          <a:effectLst/>
                          <a:latin typeface="Calibri" panose="020F0502020204030204" pitchFamily="34" charset="0"/>
                          <a:ea typeface="Calibri" panose="020F0502020204030204" pitchFamily="34" charset="0"/>
                          <a:cs typeface="Times New Roman" panose="02020603050405020304" pitchFamily="18" charset="0"/>
                        </a:rPr>
                        <a:t>et de complément</a:t>
                      </a: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077607939"/>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Evaluation et certification</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584600108"/>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Autres espaces d’enseignement</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520612185"/>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a:xfrm>
            <a:off x="11602163" y="6385534"/>
            <a:ext cx="439366" cy="365125"/>
          </a:xfrm>
        </p:spPr>
        <p:txBody>
          <a:bodyPr/>
          <a:lstStyle/>
          <a:p>
            <a:fld id="{29D95BAB-573C-4664-9C7F-EB8E05CD89B7}" type="slidenum">
              <a:rPr lang="fr-FR" smtClean="0"/>
              <a:t>23</a:t>
            </a:fld>
            <a:endParaRPr lang="fr-FR" dirty="0"/>
          </a:p>
        </p:txBody>
      </p:sp>
    </p:spTree>
    <p:extLst>
      <p:ext uri="{BB962C8B-B14F-4D97-AF65-F5344CB8AC3E}">
        <p14:creationId xmlns:p14="http://schemas.microsoft.com/office/powerpoint/2010/main" val="31837366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24</a:t>
            </a:fld>
            <a:endParaRPr lang="fr-FR"/>
          </a:p>
        </p:txBody>
      </p:sp>
      <p:graphicFrame>
        <p:nvGraphicFramePr>
          <p:cNvPr id="7" name="Espace réservé du tableau 6"/>
          <p:cNvGraphicFramePr>
            <a:graphicFrameLocks noGrp="1"/>
          </p:cNvGraphicFramePr>
          <p:nvPr>
            <p:ph type="tbl" sz="quarter" idx="13"/>
            <p:extLst>
              <p:ext uri="{D42A27DB-BD31-4B8C-83A1-F6EECF244321}">
                <p14:modId xmlns:p14="http://schemas.microsoft.com/office/powerpoint/2010/main" val="846446428"/>
              </p:ext>
            </p:extLst>
          </p:nvPr>
        </p:nvGraphicFramePr>
        <p:xfrm>
          <a:off x="2639095" y="1416468"/>
          <a:ext cx="7956716" cy="2499317"/>
        </p:xfrm>
        <a:graphic>
          <a:graphicData uri="http://schemas.openxmlformats.org/drawingml/2006/table">
            <a:tbl>
              <a:tblPr firstRow="1" bandRow="1">
                <a:tableStyleId>{F5AB1C69-6EDB-4FF4-983F-18BD219EF322}</a:tableStyleId>
              </a:tblPr>
              <a:tblGrid>
                <a:gridCol w="6317219">
                  <a:extLst>
                    <a:ext uri="{9D8B030D-6E8A-4147-A177-3AD203B41FA5}">
                      <a16:colId xmlns:a16="http://schemas.microsoft.com/office/drawing/2014/main" val="428607600"/>
                    </a:ext>
                  </a:extLst>
                </a:gridCol>
                <a:gridCol w="1639497">
                  <a:extLst>
                    <a:ext uri="{9D8B030D-6E8A-4147-A177-3AD203B41FA5}">
                      <a16:colId xmlns:a16="http://schemas.microsoft.com/office/drawing/2014/main" val="4050648493"/>
                    </a:ext>
                  </a:extLst>
                </a:gridCol>
              </a:tblGrid>
              <a:tr h="453893">
                <a:tc>
                  <a:txBody>
                    <a:bodyPr/>
                    <a:lstStyle/>
                    <a:p>
                      <a:r>
                        <a:rPr lang="fr-FR" sz="1200" dirty="0"/>
                        <a:t>Impression globale à la lecture du projet</a:t>
                      </a:r>
                    </a:p>
                  </a:txBody>
                  <a:tcPr marL="92922" marR="92922" anchor="ctr"/>
                </a:tc>
                <a:tc>
                  <a:txBody>
                    <a:bodyPr/>
                    <a:lstStyle/>
                    <a:p>
                      <a:pPr algn="ctr"/>
                      <a:r>
                        <a:rPr lang="fr-FR" sz="1200" dirty="0"/>
                        <a:t>Indiquez uniquement le numéro de la proposition qui correspond le plus à votre situation</a:t>
                      </a:r>
                    </a:p>
                  </a:txBody>
                  <a:tcPr marL="92922" marR="92922" anchor="ctr"/>
                </a:tc>
                <a:extLst>
                  <a:ext uri="{0D108BD9-81ED-4DB2-BD59-A6C34878D82A}">
                    <a16:rowId xmlns:a16="http://schemas.microsoft.com/office/drawing/2014/main" val="202594398"/>
                  </a:ext>
                </a:extLst>
              </a:tr>
              <a:tr h="198120">
                <a:tc>
                  <a:txBody>
                    <a:bodyPr/>
                    <a:lstStyle/>
                    <a:p>
                      <a:r>
                        <a:rPr lang="fr-FR" sz="1000" dirty="0"/>
                        <a:t>1. Un projet absent</a:t>
                      </a:r>
                    </a:p>
                  </a:txBody>
                  <a:tcPr marL="92922" marR="92922" anchor="ctr"/>
                </a:tc>
                <a:tc rowSpan="5">
                  <a:txBody>
                    <a:bodyPr/>
                    <a:lstStyle/>
                    <a:p>
                      <a:pPr algn="ctr"/>
                      <a:endParaRPr lang="fr-FR" sz="4000" b="1" dirty="0">
                        <a:solidFill>
                          <a:srgbClr val="FF0000"/>
                        </a:solidFill>
                      </a:endParaRPr>
                    </a:p>
                  </a:txBody>
                  <a:tcPr marL="92922" marR="92922" anchor="ctr"/>
                </a:tc>
                <a:extLst>
                  <a:ext uri="{0D108BD9-81ED-4DB2-BD59-A6C34878D82A}">
                    <a16:rowId xmlns:a16="http://schemas.microsoft.com/office/drawing/2014/main" val="4033421943"/>
                  </a:ext>
                </a:extLst>
              </a:tr>
              <a:tr h="198120">
                <a:tc>
                  <a:txBody>
                    <a:bodyPr/>
                    <a:lstStyle/>
                    <a:p>
                      <a:r>
                        <a:rPr lang="fr-FR" sz="1000" dirty="0"/>
                        <a:t>2. Un projet qui organise au minimum le travail d’équipe (programmation)</a:t>
                      </a:r>
                    </a:p>
                  </a:txBody>
                  <a:tcPr marL="92922" marR="92922" anchor="ctr"/>
                </a:tc>
                <a:tc vMerge="1">
                  <a:txBody>
                    <a:bodyPr/>
                    <a:lstStyle/>
                    <a:p>
                      <a:pPr algn="ctr"/>
                      <a:endParaRPr lang="fr-FR" sz="1000" b="1" dirty="0"/>
                    </a:p>
                  </a:txBody>
                  <a:tcPr marL="92922" marR="92922" anchor="ctr"/>
                </a:tc>
                <a:extLst>
                  <a:ext uri="{0D108BD9-81ED-4DB2-BD59-A6C34878D82A}">
                    <a16:rowId xmlns:a16="http://schemas.microsoft.com/office/drawing/2014/main" val="1306643129"/>
                  </a:ext>
                </a:extLst>
              </a:tr>
              <a:tr h="396197">
                <a:tc>
                  <a:txBody>
                    <a:bodyPr/>
                    <a:lstStyle/>
                    <a:p>
                      <a:r>
                        <a:rPr lang="fr-FR" sz="1000" dirty="0"/>
                        <a:t>3. Un projet incomplet  en cours de construction, qui traduit une réflexion collective</a:t>
                      </a:r>
                    </a:p>
                  </a:txBody>
                  <a:tcPr marL="92922" marR="92922" anchor="ctr"/>
                </a:tc>
                <a:tc vMerge="1">
                  <a:txBody>
                    <a:bodyPr/>
                    <a:lstStyle/>
                    <a:p>
                      <a:pPr algn="ctr"/>
                      <a:endParaRPr lang="fr-FR" sz="1000" b="1" dirty="0"/>
                    </a:p>
                  </a:txBody>
                  <a:tcPr marL="92922" marR="92922" anchor="ctr"/>
                </a:tc>
                <a:extLst>
                  <a:ext uri="{0D108BD9-81ED-4DB2-BD59-A6C34878D82A}">
                    <a16:rowId xmlns:a16="http://schemas.microsoft.com/office/drawing/2014/main" val="2993910209"/>
                  </a:ext>
                </a:extLst>
              </a:tr>
              <a:tr h="198120">
                <a:tc>
                  <a:txBody>
                    <a:bodyPr/>
                    <a:lstStyle/>
                    <a:p>
                      <a:r>
                        <a:rPr lang="fr-FR" sz="1000" dirty="0"/>
                        <a:t>4. Un projet adapté et pertinent au regard des besoins de tous les élèves (parcours de formation, évaluation…)</a:t>
                      </a:r>
                    </a:p>
                  </a:txBody>
                  <a:tcPr marL="92922" marR="92922" anchor="ctr"/>
                </a:tc>
                <a:tc vMerge="1">
                  <a:txBody>
                    <a:bodyPr/>
                    <a:lstStyle/>
                    <a:p>
                      <a:pPr algn="l"/>
                      <a:endParaRPr lang="fr-FR" sz="1000" b="1" dirty="0"/>
                    </a:p>
                  </a:txBody>
                  <a:tcPr marL="92922" marR="92922"/>
                </a:tc>
                <a:extLst>
                  <a:ext uri="{0D108BD9-81ED-4DB2-BD59-A6C34878D82A}">
                    <a16:rowId xmlns:a16="http://schemas.microsoft.com/office/drawing/2014/main" val="1168365551"/>
                  </a:ext>
                </a:extLst>
              </a:tr>
              <a:tr h="198120">
                <a:tc>
                  <a:txBody>
                    <a:bodyPr/>
                    <a:lstStyle/>
                    <a:p>
                      <a:r>
                        <a:rPr lang="fr-FR" sz="1000" dirty="0"/>
                        <a:t>5. Un projet disciplinaire qui offre une plus-value aux élèves et à l’établissement</a:t>
                      </a:r>
                    </a:p>
                  </a:txBody>
                  <a:tcPr marL="92922" marR="92922" anchor="ctr"/>
                </a:tc>
                <a:tc vMerge="1">
                  <a:txBody>
                    <a:bodyPr/>
                    <a:lstStyle/>
                    <a:p>
                      <a:pPr algn="l"/>
                      <a:endParaRPr lang="fr-FR" sz="1000" b="1" dirty="0"/>
                    </a:p>
                  </a:txBody>
                  <a:tcPr marL="92922" marR="92922"/>
                </a:tc>
                <a:extLst>
                  <a:ext uri="{0D108BD9-81ED-4DB2-BD59-A6C34878D82A}">
                    <a16:rowId xmlns:a16="http://schemas.microsoft.com/office/drawing/2014/main" val="3235676405"/>
                  </a:ext>
                </a:extLst>
              </a:tr>
              <a:tr h="0">
                <a:tc gridSpan="2">
                  <a:txBody>
                    <a:bodyPr/>
                    <a:lstStyle/>
                    <a:p>
                      <a:endParaRPr lang="fr-FR" sz="200" dirty="0"/>
                    </a:p>
                  </a:txBody>
                  <a:tcPr marL="92922" marR="92922" anchor="ctr">
                    <a:solidFill>
                      <a:schemeClr val="bg1">
                        <a:lumMod val="50000"/>
                      </a:schemeClr>
                    </a:solidFill>
                  </a:tcPr>
                </a:tc>
                <a:tc hMerge="1">
                  <a:txBody>
                    <a:bodyPr/>
                    <a:lstStyle/>
                    <a:p>
                      <a:pPr algn="l"/>
                      <a:endParaRPr lang="fr-FR" sz="1000" b="1" dirty="0"/>
                    </a:p>
                  </a:txBody>
                  <a:tcPr anchor="ctr">
                    <a:solidFill>
                      <a:schemeClr val="bg1">
                        <a:lumMod val="50000"/>
                      </a:schemeClr>
                    </a:solidFill>
                  </a:tcPr>
                </a:tc>
                <a:extLst>
                  <a:ext uri="{0D108BD9-81ED-4DB2-BD59-A6C34878D82A}">
                    <a16:rowId xmlns:a16="http://schemas.microsoft.com/office/drawing/2014/main" val="1308359513"/>
                  </a:ext>
                </a:extLst>
              </a:tr>
            </a:tbl>
          </a:graphicData>
        </a:graphic>
      </p:graphicFrame>
    </p:spTree>
    <p:extLst>
      <p:ext uri="{BB962C8B-B14F-4D97-AF65-F5344CB8AC3E}">
        <p14:creationId xmlns:p14="http://schemas.microsoft.com/office/powerpoint/2010/main" val="1128359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25</a:t>
            </a:fld>
            <a:endParaRPr lang="fr-FR"/>
          </a:p>
        </p:txBody>
      </p:sp>
      <p:graphicFrame>
        <p:nvGraphicFramePr>
          <p:cNvPr id="6" name="Espace réservé du tableau 6"/>
          <p:cNvGraphicFramePr>
            <a:graphicFrameLocks noGrp="1"/>
          </p:cNvGraphicFramePr>
          <p:nvPr>
            <p:ph type="tbl" sz="quarter" idx="13"/>
            <p:extLst>
              <p:ext uri="{D42A27DB-BD31-4B8C-83A1-F6EECF244321}">
                <p14:modId xmlns:p14="http://schemas.microsoft.com/office/powerpoint/2010/main" val="3459828567"/>
              </p:ext>
            </p:extLst>
          </p:nvPr>
        </p:nvGraphicFramePr>
        <p:xfrm>
          <a:off x="1965325" y="919163"/>
          <a:ext cx="10155670" cy="4931813"/>
        </p:xfrm>
        <a:graphic>
          <a:graphicData uri="http://schemas.openxmlformats.org/drawingml/2006/table">
            <a:tbl>
              <a:tblPr firstRow="1" bandRow="1">
                <a:tableStyleId>{F5AB1C69-6EDB-4FF4-983F-18BD219EF322}</a:tableStyleId>
              </a:tblPr>
              <a:tblGrid>
                <a:gridCol w="10155670">
                  <a:extLst>
                    <a:ext uri="{9D8B030D-6E8A-4147-A177-3AD203B41FA5}">
                      <a16:colId xmlns:a16="http://schemas.microsoft.com/office/drawing/2014/main" val="428607600"/>
                    </a:ext>
                  </a:extLst>
                </a:gridCol>
              </a:tblGrid>
              <a:tr h="453893">
                <a:tc>
                  <a:txBody>
                    <a:bodyPr/>
                    <a:lstStyle/>
                    <a:p>
                      <a:r>
                        <a:rPr lang="pt-BR" sz="1200" dirty="0"/>
                        <a:t>Bilan de visite IA-IPR EPS</a:t>
                      </a:r>
                      <a:endParaRPr lang="fr-FR" sz="1200" dirty="0"/>
                    </a:p>
                  </a:txBody>
                  <a:tcPr marL="96200" marR="96200" anchor="ctr"/>
                </a:tc>
                <a:extLst>
                  <a:ext uri="{0D108BD9-81ED-4DB2-BD59-A6C34878D82A}">
                    <a16:rowId xmlns:a16="http://schemas.microsoft.com/office/drawing/2014/main" val="202594398"/>
                  </a:ext>
                </a:extLst>
              </a:tr>
              <a:tr h="4356000">
                <a:tc>
                  <a:txBody>
                    <a:bodyPr/>
                    <a:lstStyle/>
                    <a:p>
                      <a:pPr algn="l"/>
                      <a:endParaRPr lang="fr-FR" sz="1000" dirty="0"/>
                    </a:p>
                  </a:txBody>
                  <a:tcPr marL="96200" marR="96200"/>
                </a:tc>
                <a:extLst>
                  <a:ext uri="{0D108BD9-81ED-4DB2-BD59-A6C34878D82A}">
                    <a16:rowId xmlns:a16="http://schemas.microsoft.com/office/drawing/2014/main" val="4033421943"/>
                  </a:ext>
                </a:extLst>
              </a:tr>
              <a:tr h="0">
                <a:tc>
                  <a:txBody>
                    <a:bodyPr/>
                    <a:lstStyle/>
                    <a:p>
                      <a:endParaRPr lang="fr-FR" sz="200" dirty="0"/>
                    </a:p>
                  </a:txBody>
                  <a:tcPr marL="96200" marR="96200" anchor="ctr">
                    <a:solidFill>
                      <a:schemeClr val="bg1">
                        <a:lumMod val="50000"/>
                      </a:schemeClr>
                    </a:solidFill>
                  </a:tcPr>
                </a:tc>
                <a:extLst>
                  <a:ext uri="{0D108BD9-81ED-4DB2-BD59-A6C34878D82A}">
                    <a16:rowId xmlns:a16="http://schemas.microsoft.com/office/drawing/2014/main" val="1308359513"/>
                  </a:ext>
                </a:extLst>
              </a:tr>
            </a:tbl>
          </a:graphicData>
        </a:graphic>
      </p:graphicFrame>
    </p:spTree>
    <p:extLst>
      <p:ext uri="{BB962C8B-B14F-4D97-AF65-F5344CB8AC3E}">
        <p14:creationId xmlns:p14="http://schemas.microsoft.com/office/powerpoint/2010/main" val="2770455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4294967295"/>
          </p:nvPr>
        </p:nvSpPr>
        <p:spPr>
          <a:xfrm>
            <a:off x="0" y="6415088"/>
            <a:ext cx="1574800" cy="306387"/>
          </a:xfrm>
        </p:spPr>
        <p:txBody>
          <a:bodyPr/>
          <a:lstStyle/>
          <a:p>
            <a:r>
              <a:rPr lang="fr-FR"/>
              <a:t>Inspection pédagogique régionale</a:t>
            </a:r>
            <a:endParaRPr lang="fr-FR" dirty="0"/>
          </a:p>
        </p:txBody>
      </p:sp>
      <p:sp>
        <p:nvSpPr>
          <p:cNvPr id="4" name="Espace réservé du numéro de diapositive 3"/>
          <p:cNvSpPr>
            <a:spLocks noGrp="1"/>
          </p:cNvSpPr>
          <p:nvPr>
            <p:ph type="sldNum" sz="quarter" idx="4294967295"/>
          </p:nvPr>
        </p:nvSpPr>
        <p:spPr>
          <a:xfrm>
            <a:off x="11752263" y="6356350"/>
            <a:ext cx="439737" cy="365125"/>
          </a:xfrm>
        </p:spPr>
        <p:txBody>
          <a:bodyPr/>
          <a:lstStyle/>
          <a:p>
            <a:fld id="{29D95BAB-573C-4664-9C7F-EB8E05CD89B7}" type="slidenum">
              <a:rPr lang="fr-FR" smtClean="0"/>
              <a:t>26</a:t>
            </a:fld>
            <a:endParaRPr lang="fr-FR"/>
          </a:p>
        </p:txBody>
      </p:sp>
    </p:spTree>
    <p:extLst>
      <p:ext uri="{BB962C8B-B14F-4D97-AF65-F5344CB8AC3E}">
        <p14:creationId xmlns:p14="http://schemas.microsoft.com/office/powerpoint/2010/main" val="4059819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a:t>
            </a:fld>
            <a:endParaRPr lang="fr-FR"/>
          </a:p>
        </p:txBody>
      </p:sp>
    </p:spTree>
    <p:extLst>
      <p:ext uri="{BB962C8B-B14F-4D97-AF65-F5344CB8AC3E}">
        <p14:creationId xmlns:p14="http://schemas.microsoft.com/office/powerpoint/2010/main" val="1015061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a:t>
            </a:fld>
            <a:endParaRPr lang="fr-FR"/>
          </a:p>
        </p:txBody>
      </p:sp>
    </p:spTree>
    <p:extLst>
      <p:ext uri="{BB962C8B-B14F-4D97-AF65-F5344CB8AC3E}">
        <p14:creationId xmlns:p14="http://schemas.microsoft.com/office/powerpoint/2010/main" val="3115712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5</a:t>
            </a:fld>
            <a:endParaRPr lang="fr-FR" dirty="0"/>
          </a:p>
        </p:txBody>
      </p:sp>
      <p:graphicFrame>
        <p:nvGraphicFramePr>
          <p:cNvPr id="5" name="Espace réservé du contenu 6"/>
          <p:cNvGraphicFramePr>
            <a:graphicFrameLocks/>
          </p:cNvGraphicFramePr>
          <p:nvPr>
            <p:extLst>
              <p:ext uri="{D42A27DB-BD31-4B8C-83A1-F6EECF244321}">
                <p14:modId xmlns:p14="http://schemas.microsoft.com/office/powerpoint/2010/main" val="1360833762"/>
              </p:ext>
            </p:extLst>
          </p:nvPr>
        </p:nvGraphicFramePr>
        <p:xfrm>
          <a:off x="2020465" y="1125347"/>
          <a:ext cx="9716104" cy="5210162"/>
        </p:xfrm>
        <a:graphic>
          <a:graphicData uri="http://schemas.openxmlformats.org/drawingml/2006/table">
            <a:tbl>
              <a:tblPr firstRow="1" bandRow="1">
                <a:tableStyleId>{5C22544A-7EE6-4342-B048-85BDC9FD1C3A}</a:tableStyleId>
              </a:tblPr>
              <a:tblGrid>
                <a:gridCol w="426720">
                  <a:extLst>
                    <a:ext uri="{9D8B030D-6E8A-4147-A177-3AD203B41FA5}">
                      <a16:colId xmlns:a16="http://schemas.microsoft.com/office/drawing/2014/main" val="20000"/>
                    </a:ext>
                  </a:extLst>
                </a:gridCol>
                <a:gridCol w="3096461">
                  <a:extLst>
                    <a:ext uri="{9D8B030D-6E8A-4147-A177-3AD203B41FA5}">
                      <a16:colId xmlns:a16="http://schemas.microsoft.com/office/drawing/2014/main" val="20001"/>
                    </a:ext>
                  </a:extLst>
                </a:gridCol>
                <a:gridCol w="3096462">
                  <a:extLst>
                    <a:ext uri="{9D8B030D-6E8A-4147-A177-3AD203B41FA5}">
                      <a16:colId xmlns:a16="http://schemas.microsoft.com/office/drawing/2014/main" val="1600169817"/>
                    </a:ext>
                  </a:extLst>
                </a:gridCol>
                <a:gridCol w="3096461">
                  <a:extLst>
                    <a:ext uri="{9D8B030D-6E8A-4147-A177-3AD203B41FA5}">
                      <a16:colId xmlns:a16="http://schemas.microsoft.com/office/drawing/2014/main" val="1619546659"/>
                    </a:ext>
                  </a:extLst>
                </a:gridCol>
              </a:tblGrid>
              <a:tr h="565888">
                <a:tc>
                  <a:txBody>
                    <a:bodyPr/>
                    <a:lstStyle/>
                    <a:p>
                      <a:pPr algn="ctr"/>
                      <a:endParaRPr lang="fr-FR" sz="1000" b="1" dirty="0"/>
                    </a:p>
                  </a:txBody>
                  <a:tcPr vert="vert270" anchor="ctr">
                    <a:lnR w="3175" cap="flat" cmpd="sng" algn="ctr">
                      <a:solidFill>
                        <a:schemeClr val="bg1">
                          <a:lumMod val="50000"/>
                        </a:schemeClr>
                      </a:solidFill>
                      <a:prstDash val="solid"/>
                      <a:round/>
                      <a:headEnd type="none" w="med" len="med"/>
                      <a:tailEnd type="none" w="med" len="med"/>
                    </a:lnR>
                    <a:noFill/>
                  </a:tcPr>
                </a:tc>
                <a:tc>
                  <a:txBody>
                    <a:bodyPr/>
                    <a:lstStyle/>
                    <a:p>
                      <a:pPr algn="ctr"/>
                      <a:r>
                        <a:rPr lang="fr-FR" sz="2400" dirty="0">
                          <a:solidFill>
                            <a:schemeClr val="bg1"/>
                          </a:solidFill>
                        </a:rPr>
                        <a:t>Ressources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Contraintes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Besoins</a:t>
                      </a:r>
                    </a:p>
                  </a:txBody>
                  <a:tcPr anchor="ctr">
                    <a:lnL w="3175" cap="flat" cmpd="sng" algn="ctr">
                      <a:solidFill>
                        <a:schemeClr val="bg1">
                          <a:lumMod val="50000"/>
                        </a:schemeClr>
                      </a:solidFill>
                      <a:prstDash val="solid"/>
                      <a:round/>
                      <a:headEnd type="none" w="med" len="med"/>
                      <a:tailEnd type="none" w="med" len="med"/>
                    </a:lnL>
                    <a:solidFill>
                      <a:schemeClr val="bg2">
                        <a:lumMod val="75000"/>
                      </a:schemeClr>
                    </a:solidFill>
                  </a:tcPr>
                </a:tc>
                <a:extLst>
                  <a:ext uri="{0D108BD9-81ED-4DB2-BD59-A6C34878D82A}">
                    <a16:rowId xmlns:a16="http://schemas.microsoft.com/office/drawing/2014/main" val="3702796181"/>
                  </a:ext>
                </a:extLst>
              </a:tr>
              <a:tr h="2322137">
                <a:tc>
                  <a:txBody>
                    <a:bodyPr/>
                    <a:lstStyle/>
                    <a:p>
                      <a:pPr algn="ctr"/>
                      <a:r>
                        <a:rPr lang="fr-FR" sz="1600" b="1" dirty="0"/>
                        <a:t>Humains</a:t>
                      </a:r>
                    </a:p>
                  </a:txBody>
                  <a:tcPr vert="vert270" anchor="ctr">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bg2"/>
                    </a:solidFill>
                  </a:tcPr>
                </a:tc>
                <a:extLst>
                  <a:ext uri="{0D108BD9-81ED-4DB2-BD59-A6C34878D82A}">
                    <a16:rowId xmlns:a16="http://schemas.microsoft.com/office/drawing/2014/main" val="10006"/>
                  </a:ext>
                </a:extLst>
              </a:tr>
              <a:tr h="2322137">
                <a:tc>
                  <a:txBody>
                    <a:bodyPr/>
                    <a:lstStyle/>
                    <a:p>
                      <a:pPr algn="ctr"/>
                      <a:r>
                        <a:rPr lang="fr-FR" sz="1600" b="1" dirty="0"/>
                        <a:t>Matériels</a:t>
                      </a:r>
                    </a:p>
                  </a:txBody>
                  <a:tcPr vert="vert270" anchor="ctr">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2921357660"/>
                  </a:ext>
                </a:extLst>
              </a:tr>
            </a:tbl>
          </a:graphicData>
        </a:graphic>
      </p:graphicFrame>
    </p:spTree>
    <p:extLst>
      <p:ext uri="{BB962C8B-B14F-4D97-AF65-F5344CB8AC3E}">
        <p14:creationId xmlns:p14="http://schemas.microsoft.com/office/powerpoint/2010/main" val="20509801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6</a:t>
            </a:fld>
            <a:endParaRPr lang="fr-FR" dirty="0"/>
          </a:p>
        </p:txBody>
      </p:sp>
      <p:graphicFrame>
        <p:nvGraphicFramePr>
          <p:cNvPr id="5" name="Espace réservé du contenu 6"/>
          <p:cNvGraphicFramePr>
            <a:graphicFrameLocks/>
          </p:cNvGraphicFramePr>
          <p:nvPr>
            <p:extLst>
              <p:ext uri="{D42A27DB-BD31-4B8C-83A1-F6EECF244321}">
                <p14:modId xmlns:p14="http://schemas.microsoft.com/office/powerpoint/2010/main" val="2339898347"/>
              </p:ext>
            </p:extLst>
          </p:nvPr>
        </p:nvGraphicFramePr>
        <p:xfrm>
          <a:off x="1997417" y="1054816"/>
          <a:ext cx="10041330" cy="5153323"/>
        </p:xfrm>
        <a:graphic>
          <a:graphicData uri="http://schemas.openxmlformats.org/drawingml/2006/table">
            <a:tbl>
              <a:tblPr firstRow="1" bandRow="1">
                <a:tableStyleId>{5C22544A-7EE6-4342-B048-85BDC9FD1C3A}</a:tableStyleId>
              </a:tblPr>
              <a:tblGrid>
                <a:gridCol w="35733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2088000">
                  <a:extLst>
                    <a:ext uri="{9D8B030D-6E8A-4147-A177-3AD203B41FA5}">
                      <a16:colId xmlns:a16="http://schemas.microsoft.com/office/drawing/2014/main" val="20002"/>
                    </a:ext>
                  </a:extLst>
                </a:gridCol>
                <a:gridCol w="864000">
                  <a:extLst>
                    <a:ext uri="{9D8B030D-6E8A-4147-A177-3AD203B41FA5}">
                      <a16:colId xmlns:a16="http://schemas.microsoft.com/office/drawing/2014/main" val="20003"/>
                    </a:ext>
                  </a:extLst>
                </a:gridCol>
                <a:gridCol w="2088000">
                  <a:extLst>
                    <a:ext uri="{9D8B030D-6E8A-4147-A177-3AD203B41FA5}">
                      <a16:colId xmlns:a16="http://schemas.microsoft.com/office/drawing/2014/main" val="20004"/>
                    </a:ext>
                  </a:extLst>
                </a:gridCol>
                <a:gridCol w="2088000">
                  <a:extLst>
                    <a:ext uri="{9D8B030D-6E8A-4147-A177-3AD203B41FA5}">
                      <a16:colId xmlns:a16="http://schemas.microsoft.com/office/drawing/2014/main" val="20006"/>
                    </a:ext>
                  </a:extLst>
                </a:gridCol>
                <a:gridCol w="2088000">
                  <a:extLst>
                    <a:ext uri="{9D8B030D-6E8A-4147-A177-3AD203B41FA5}">
                      <a16:colId xmlns:a16="http://schemas.microsoft.com/office/drawing/2014/main" val="20008"/>
                    </a:ext>
                  </a:extLst>
                </a:gridCol>
              </a:tblGrid>
              <a:tr h="1394026">
                <a:tc>
                  <a:txBody>
                    <a:bodyPr/>
                    <a:lstStyle/>
                    <a:p>
                      <a:pPr algn="ctr"/>
                      <a:r>
                        <a:rPr lang="fr-FR" sz="1000" b="1" dirty="0">
                          <a:solidFill>
                            <a:schemeClr val="tx1"/>
                          </a:solidFill>
                        </a:rPr>
                        <a:t>Eléments forts du contexte</a:t>
                      </a:r>
                    </a:p>
                  </a:txBody>
                  <a:tcPr vert="vert270" anchor="ctr">
                    <a:solidFill>
                      <a:schemeClr val="bg2">
                        <a:lumMod val="75000"/>
                      </a:schemeClr>
                    </a:solidFill>
                  </a:tcPr>
                </a:tc>
                <a:tc gridSpan="6">
                  <a:txBody>
                    <a:bodyPr/>
                    <a:lstStyle/>
                    <a:p>
                      <a:endParaRPr lang="fr-FR" sz="900" b="0" dirty="0">
                        <a:solidFill>
                          <a:schemeClr val="bg1"/>
                        </a:solidFill>
                      </a:endParaRPr>
                    </a:p>
                  </a:txBody>
                  <a:tcPr>
                    <a:solidFill>
                      <a:schemeClr val="bg2"/>
                    </a:solidFill>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498110">
                <a:tc rowSpan="5">
                  <a:txBody>
                    <a:bodyPr/>
                    <a:lstStyle/>
                    <a:p>
                      <a:pPr algn="ctr"/>
                      <a:r>
                        <a:rPr lang="fr-FR" sz="1000" b="1" dirty="0">
                          <a:solidFill>
                            <a:schemeClr val="tx1"/>
                          </a:solidFill>
                        </a:rPr>
                        <a:t>Objectifs</a:t>
                      </a:r>
                    </a:p>
                  </a:txBody>
                  <a:tcPr vert="vert270" anchor="ctr">
                    <a:lnR w="3175" cap="flat" cmpd="sng" algn="ctr">
                      <a:solidFill>
                        <a:schemeClr val="bg1">
                          <a:lumMod val="50000"/>
                        </a:schemeClr>
                      </a:solid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Projet EPLE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Contrats d’objectifs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Projet EPS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Projet AS</a:t>
                      </a:r>
                    </a:p>
                  </a:txBody>
                  <a:tcP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0001"/>
                  </a:ext>
                </a:extLst>
              </a:tr>
              <a:tr h="345187">
                <a:tc vMerge="1">
                  <a:txBody>
                    <a:bodyPr/>
                    <a:lstStyle/>
                    <a:p>
                      <a:endParaRPr lang="fr-FR" dirty="0"/>
                    </a:p>
                  </a:txBody>
                  <a:tcPr/>
                </a:tc>
                <a:tc>
                  <a:txBody>
                    <a:bodyPr/>
                    <a:lstStyle/>
                    <a:p>
                      <a:pPr algn="ctr"/>
                      <a:r>
                        <a:rPr lang="fr-FR" sz="10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Ce que 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dirty="0"/>
                        <a:t>Ce que 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Choix envisagés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Choix envisagés</a:t>
                      </a:r>
                    </a:p>
                  </a:txBody>
                  <a:tcPr anchor="ct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0002"/>
                  </a:ext>
                </a:extLst>
              </a:tr>
              <a:tr h="972000">
                <a:tc vMerge="1">
                  <a:txBody>
                    <a:bodyPr/>
                    <a:lstStyle/>
                    <a:p>
                      <a:endParaRPr lang="fr-FR" dirty="0"/>
                    </a:p>
                  </a:txBody>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3"/>
                  </a:ext>
                </a:extLst>
              </a:tr>
              <a:tr h="972000">
                <a:tc vMerge="1">
                  <a:txBody>
                    <a:bodyPr/>
                    <a:lstStyle/>
                    <a:p>
                      <a:endParaRPr lang="fr-FR" dirty="0"/>
                    </a:p>
                  </a:txBody>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accent4">
                        <a:lumMod val="20000"/>
                        <a:lumOff val="80000"/>
                      </a:schemeClr>
                    </a:solidFill>
                  </a:tcPr>
                </a:tc>
                <a:extLst>
                  <a:ext uri="{0D108BD9-81ED-4DB2-BD59-A6C34878D82A}">
                    <a16:rowId xmlns:a16="http://schemas.microsoft.com/office/drawing/2014/main" val="10004"/>
                  </a:ext>
                </a:extLst>
              </a:tr>
              <a:tr h="972000">
                <a:tc vMerge="1">
                  <a:txBody>
                    <a:bodyPr/>
                    <a:lstStyle/>
                    <a:p>
                      <a:pPr algn="ctr"/>
                      <a:endParaRPr lang="fr-FR" sz="1000" b="1" dirty="0">
                        <a:solidFill>
                          <a:schemeClr val="tx1"/>
                        </a:solidFill>
                      </a:endParaRPr>
                    </a:p>
                  </a:txBody>
                  <a:tcPr vert="vert270" anchor="ct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3108721399"/>
                  </a:ext>
                </a:extLst>
              </a:tr>
            </a:tbl>
          </a:graphicData>
        </a:graphic>
      </p:graphicFrame>
    </p:spTree>
    <p:extLst>
      <p:ext uri="{BB962C8B-B14F-4D97-AF65-F5344CB8AC3E}">
        <p14:creationId xmlns:p14="http://schemas.microsoft.com/office/powerpoint/2010/main" val="10053212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7</a:t>
            </a:fld>
            <a:endParaRPr lang="fr-FR"/>
          </a:p>
        </p:txBody>
      </p:sp>
    </p:spTree>
    <p:extLst>
      <p:ext uri="{BB962C8B-B14F-4D97-AF65-F5344CB8AC3E}">
        <p14:creationId xmlns:p14="http://schemas.microsoft.com/office/powerpoint/2010/main" val="32312024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8</a:t>
            </a:fld>
            <a:endParaRPr lang="fr-FR"/>
          </a:p>
        </p:txBody>
      </p:sp>
      <p:sp>
        <p:nvSpPr>
          <p:cNvPr id="2" name="Espace réservé du contenu 1">
            <a:extLst>
              <a:ext uri="{FF2B5EF4-FFF2-40B4-BE49-F238E27FC236}">
                <a16:creationId xmlns:a16="http://schemas.microsoft.com/office/drawing/2014/main" id="{2ADD23AD-EBB7-490B-9702-E68C02B7B8B3}"/>
              </a:ext>
            </a:extLst>
          </p:cNvPr>
          <p:cNvSpPr>
            <a:spLocks noGrp="1"/>
          </p:cNvSpPr>
          <p:nvPr>
            <p:ph sz="quarter" idx="14"/>
          </p:nvPr>
        </p:nvSpPr>
        <p:spPr/>
        <p:txBody>
          <a:bodyPr/>
          <a:lstStyle/>
          <a:p>
            <a:endParaRPr lang="fr-FR"/>
          </a:p>
        </p:txBody>
      </p:sp>
      <p:sp>
        <p:nvSpPr>
          <p:cNvPr id="6" name="Espace réservé du contenu 5">
            <a:extLst>
              <a:ext uri="{FF2B5EF4-FFF2-40B4-BE49-F238E27FC236}">
                <a16:creationId xmlns:a16="http://schemas.microsoft.com/office/drawing/2014/main" id="{A6BD3CBD-80E7-4E7F-BE18-A7B72BB850C5}"/>
              </a:ext>
            </a:extLst>
          </p:cNvPr>
          <p:cNvSpPr>
            <a:spLocks noGrp="1"/>
          </p:cNvSpPr>
          <p:nvPr>
            <p:ph sz="quarter" idx="15"/>
          </p:nvPr>
        </p:nvSpPr>
        <p:spPr/>
        <p:txBody>
          <a:bodyPr/>
          <a:lstStyle/>
          <a:p>
            <a:endParaRPr lang="fr-FR"/>
          </a:p>
        </p:txBody>
      </p:sp>
      <p:sp>
        <p:nvSpPr>
          <p:cNvPr id="7" name="Espace réservé du contenu 6">
            <a:extLst>
              <a:ext uri="{FF2B5EF4-FFF2-40B4-BE49-F238E27FC236}">
                <a16:creationId xmlns:a16="http://schemas.microsoft.com/office/drawing/2014/main" id="{5FB5D0DA-CDE5-477E-BFFB-0E333F6F51C2}"/>
              </a:ext>
            </a:extLst>
          </p:cNvPr>
          <p:cNvSpPr>
            <a:spLocks noGrp="1"/>
          </p:cNvSpPr>
          <p:nvPr>
            <p:ph sz="quarter" idx="16"/>
          </p:nvPr>
        </p:nvSpPr>
        <p:spPr/>
        <p:txBody>
          <a:bodyPr/>
          <a:lstStyle/>
          <a:p>
            <a:endParaRPr lang="fr-FR"/>
          </a:p>
        </p:txBody>
      </p:sp>
      <p:sp>
        <p:nvSpPr>
          <p:cNvPr id="8" name="Espace réservé du contenu 7">
            <a:extLst>
              <a:ext uri="{FF2B5EF4-FFF2-40B4-BE49-F238E27FC236}">
                <a16:creationId xmlns:a16="http://schemas.microsoft.com/office/drawing/2014/main" id="{3804AA4E-399D-41ED-ADBF-B50A48C617BF}"/>
              </a:ext>
            </a:extLst>
          </p:cNvPr>
          <p:cNvSpPr>
            <a:spLocks noGrp="1"/>
          </p:cNvSpPr>
          <p:nvPr>
            <p:ph sz="quarter" idx="17"/>
          </p:nvPr>
        </p:nvSpPr>
        <p:spPr/>
        <p:txBody>
          <a:bodyPr/>
          <a:lstStyle/>
          <a:p>
            <a:endParaRPr lang="fr-FR"/>
          </a:p>
        </p:txBody>
      </p:sp>
      <p:sp>
        <p:nvSpPr>
          <p:cNvPr id="9" name="Espace réservé du contenu 8">
            <a:extLst>
              <a:ext uri="{FF2B5EF4-FFF2-40B4-BE49-F238E27FC236}">
                <a16:creationId xmlns:a16="http://schemas.microsoft.com/office/drawing/2014/main" id="{0723F13D-EB3A-4D7A-BB62-7AE704D92D1E}"/>
              </a:ext>
            </a:extLst>
          </p:cNvPr>
          <p:cNvSpPr>
            <a:spLocks noGrp="1"/>
          </p:cNvSpPr>
          <p:nvPr>
            <p:ph sz="quarter" idx="18"/>
          </p:nvPr>
        </p:nvSpPr>
        <p:spPr/>
        <p:txBody>
          <a:bodyPr/>
          <a:lstStyle/>
          <a:p>
            <a:endParaRPr lang="fr-FR"/>
          </a:p>
        </p:txBody>
      </p:sp>
      <p:sp>
        <p:nvSpPr>
          <p:cNvPr id="10" name="Espace réservé du contenu 9">
            <a:extLst>
              <a:ext uri="{FF2B5EF4-FFF2-40B4-BE49-F238E27FC236}">
                <a16:creationId xmlns:a16="http://schemas.microsoft.com/office/drawing/2014/main" id="{7CFDCC37-C810-469C-B3E7-80DE17AF0FB1}"/>
              </a:ext>
            </a:extLst>
          </p:cNvPr>
          <p:cNvSpPr>
            <a:spLocks noGrp="1"/>
          </p:cNvSpPr>
          <p:nvPr>
            <p:ph sz="quarter" idx="19"/>
          </p:nvPr>
        </p:nvSpPr>
        <p:spPr/>
        <p:txBody>
          <a:bodyPr/>
          <a:lstStyle/>
          <a:p>
            <a:endParaRPr lang="fr-FR" dirty="0"/>
          </a:p>
        </p:txBody>
      </p:sp>
      <p:sp>
        <p:nvSpPr>
          <p:cNvPr id="11" name="Espace réservé du contenu 10">
            <a:extLst>
              <a:ext uri="{FF2B5EF4-FFF2-40B4-BE49-F238E27FC236}">
                <a16:creationId xmlns:a16="http://schemas.microsoft.com/office/drawing/2014/main" id="{ABC61A3C-C98A-4A09-AFEA-7FE02279DA63}"/>
              </a:ext>
            </a:extLst>
          </p:cNvPr>
          <p:cNvSpPr>
            <a:spLocks noGrp="1"/>
          </p:cNvSpPr>
          <p:nvPr>
            <p:ph sz="quarter" idx="20"/>
          </p:nvPr>
        </p:nvSpPr>
        <p:spPr/>
        <p:txBody>
          <a:bodyPr/>
          <a:lstStyle/>
          <a:p>
            <a:endParaRPr lang="fr-FR"/>
          </a:p>
        </p:txBody>
      </p:sp>
      <p:sp>
        <p:nvSpPr>
          <p:cNvPr id="12" name="Espace réservé du contenu 11">
            <a:extLst>
              <a:ext uri="{FF2B5EF4-FFF2-40B4-BE49-F238E27FC236}">
                <a16:creationId xmlns:a16="http://schemas.microsoft.com/office/drawing/2014/main" id="{42258B5C-BAF0-438B-BFE8-06EEC1279B29}"/>
              </a:ext>
            </a:extLst>
          </p:cNvPr>
          <p:cNvSpPr>
            <a:spLocks noGrp="1"/>
          </p:cNvSpPr>
          <p:nvPr>
            <p:ph sz="quarter" idx="21"/>
          </p:nvPr>
        </p:nvSpPr>
        <p:spPr/>
        <p:txBody>
          <a:bodyPr/>
          <a:lstStyle/>
          <a:p>
            <a:endParaRPr lang="fr-FR"/>
          </a:p>
        </p:txBody>
      </p:sp>
      <p:sp>
        <p:nvSpPr>
          <p:cNvPr id="13" name="Espace réservé du contenu 12">
            <a:extLst>
              <a:ext uri="{FF2B5EF4-FFF2-40B4-BE49-F238E27FC236}">
                <a16:creationId xmlns:a16="http://schemas.microsoft.com/office/drawing/2014/main" id="{173D0E26-BD4D-4730-B481-E3F0E911476C}"/>
              </a:ext>
            </a:extLst>
          </p:cNvPr>
          <p:cNvSpPr>
            <a:spLocks noGrp="1"/>
          </p:cNvSpPr>
          <p:nvPr>
            <p:ph sz="quarter" idx="22"/>
          </p:nvPr>
        </p:nvSpPr>
        <p:spPr/>
        <p:txBody>
          <a:bodyPr/>
          <a:lstStyle/>
          <a:p>
            <a:endParaRPr lang="fr-FR"/>
          </a:p>
        </p:txBody>
      </p:sp>
      <p:sp>
        <p:nvSpPr>
          <p:cNvPr id="14" name="Espace réservé du contenu 13">
            <a:extLst>
              <a:ext uri="{FF2B5EF4-FFF2-40B4-BE49-F238E27FC236}">
                <a16:creationId xmlns:a16="http://schemas.microsoft.com/office/drawing/2014/main" id="{D8EAD3B9-9329-48BA-810E-8B2B6020FD17}"/>
              </a:ext>
            </a:extLst>
          </p:cNvPr>
          <p:cNvSpPr>
            <a:spLocks noGrp="1"/>
          </p:cNvSpPr>
          <p:nvPr>
            <p:ph sz="quarter" idx="23"/>
          </p:nvPr>
        </p:nvSpPr>
        <p:spPr/>
        <p:txBody>
          <a:bodyPr/>
          <a:lstStyle/>
          <a:p>
            <a:endParaRPr lang="fr-FR"/>
          </a:p>
        </p:txBody>
      </p:sp>
      <p:sp>
        <p:nvSpPr>
          <p:cNvPr id="15" name="Espace réservé du contenu 14">
            <a:extLst>
              <a:ext uri="{FF2B5EF4-FFF2-40B4-BE49-F238E27FC236}">
                <a16:creationId xmlns:a16="http://schemas.microsoft.com/office/drawing/2014/main" id="{DF62507A-35E1-4E94-BCFE-DDA26AB19D19}"/>
              </a:ext>
            </a:extLst>
          </p:cNvPr>
          <p:cNvSpPr>
            <a:spLocks noGrp="1"/>
          </p:cNvSpPr>
          <p:nvPr>
            <p:ph sz="quarter" idx="24"/>
          </p:nvPr>
        </p:nvSpPr>
        <p:spPr/>
        <p:txBody>
          <a:bodyPr/>
          <a:lstStyle/>
          <a:p>
            <a:endParaRPr lang="fr-FR"/>
          </a:p>
        </p:txBody>
      </p:sp>
      <p:sp>
        <p:nvSpPr>
          <p:cNvPr id="17" name="Espace réservé du contenu 16">
            <a:extLst>
              <a:ext uri="{FF2B5EF4-FFF2-40B4-BE49-F238E27FC236}">
                <a16:creationId xmlns:a16="http://schemas.microsoft.com/office/drawing/2014/main" id="{F6E3BB93-E5FA-4E49-B381-1F14BD467C09}"/>
              </a:ext>
            </a:extLst>
          </p:cNvPr>
          <p:cNvSpPr>
            <a:spLocks noGrp="1"/>
          </p:cNvSpPr>
          <p:nvPr>
            <p:ph sz="quarter" idx="13"/>
          </p:nvPr>
        </p:nvSpPr>
        <p:spPr/>
        <p:txBody>
          <a:bodyPr/>
          <a:lstStyle/>
          <a:p>
            <a:endParaRPr lang="fr-FR" dirty="0"/>
          </a:p>
        </p:txBody>
      </p:sp>
    </p:spTree>
    <p:extLst>
      <p:ext uri="{BB962C8B-B14F-4D97-AF65-F5344CB8AC3E}">
        <p14:creationId xmlns:p14="http://schemas.microsoft.com/office/powerpoint/2010/main" val="14488836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9</a:t>
            </a:fld>
            <a:endParaRPr lang="fr-FR"/>
          </a:p>
        </p:txBody>
      </p:sp>
      <p:graphicFrame>
        <p:nvGraphicFramePr>
          <p:cNvPr id="6" name="Espace réservé du contenu 4">
            <a:extLst>
              <a:ext uri="{FF2B5EF4-FFF2-40B4-BE49-F238E27FC236}">
                <a16:creationId xmlns:a16="http://schemas.microsoft.com/office/drawing/2014/main" id="{22227D6A-59EC-46DA-AFC3-19AC80160035}"/>
              </a:ext>
            </a:extLst>
          </p:cNvPr>
          <p:cNvGraphicFramePr>
            <a:graphicFrameLocks/>
          </p:cNvGraphicFramePr>
          <p:nvPr>
            <p:extLst>
              <p:ext uri="{D42A27DB-BD31-4B8C-83A1-F6EECF244321}">
                <p14:modId xmlns:p14="http://schemas.microsoft.com/office/powerpoint/2010/main" val="369931906"/>
              </p:ext>
            </p:extLst>
          </p:nvPr>
        </p:nvGraphicFramePr>
        <p:xfrm>
          <a:off x="2065337" y="1322962"/>
          <a:ext cx="9955661" cy="5063211"/>
        </p:xfrm>
        <a:graphic>
          <a:graphicData uri="http://schemas.openxmlformats.org/drawingml/2006/table">
            <a:tbl>
              <a:tblPr firstRow="1" bandRow="1">
                <a:tableStyleId>{0505E3EF-67EA-436B-97B2-0124C06EBD24}</a:tableStyleId>
              </a:tblPr>
              <a:tblGrid>
                <a:gridCol w="593301">
                  <a:extLst>
                    <a:ext uri="{9D8B030D-6E8A-4147-A177-3AD203B41FA5}">
                      <a16:colId xmlns:a16="http://schemas.microsoft.com/office/drawing/2014/main" val="215818726"/>
                    </a:ext>
                  </a:extLst>
                </a:gridCol>
                <a:gridCol w="2340590">
                  <a:extLst>
                    <a:ext uri="{9D8B030D-6E8A-4147-A177-3AD203B41FA5}">
                      <a16:colId xmlns:a16="http://schemas.microsoft.com/office/drawing/2014/main" val="711456280"/>
                    </a:ext>
                  </a:extLst>
                </a:gridCol>
                <a:gridCol w="2340590">
                  <a:extLst>
                    <a:ext uri="{9D8B030D-6E8A-4147-A177-3AD203B41FA5}">
                      <a16:colId xmlns:a16="http://schemas.microsoft.com/office/drawing/2014/main" val="1372489060"/>
                    </a:ext>
                  </a:extLst>
                </a:gridCol>
                <a:gridCol w="2340590">
                  <a:extLst>
                    <a:ext uri="{9D8B030D-6E8A-4147-A177-3AD203B41FA5}">
                      <a16:colId xmlns:a16="http://schemas.microsoft.com/office/drawing/2014/main" val="1717619405"/>
                    </a:ext>
                  </a:extLst>
                </a:gridCol>
                <a:gridCol w="2340590">
                  <a:extLst>
                    <a:ext uri="{9D8B030D-6E8A-4147-A177-3AD203B41FA5}">
                      <a16:colId xmlns:a16="http://schemas.microsoft.com/office/drawing/2014/main" val="731413385"/>
                    </a:ext>
                  </a:extLst>
                </a:gridCol>
              </a:tblGrid>
              <a:tr h="390651">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MOTRICITÉ des ÉLÈVES</a:t>
                      </a:r>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CMS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CMS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CMS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756000">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100" dirty="0"/>
                        <a:t>Education motrice de l’élève par la mobilisation de ses ressources physiologiques, cognitives, affectives…motrices : équilibre, tonicité, coordination, dissociation, appuis, respiration, alignement segmentaire…dans les 5 compétences propres de l’EPS</a:t>
                      </a:r>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S’engager lucidement dans la pratique :</a:t>
                      </a:r>
                    </a:p>
                    <a:p>
                      <a:pPr algn="l"/>
                      <a:r>
                        <a:rPr lang="fr-FR" sz="1100" dirty="0"/>
                        <a:t>se préparer à l’effort, connaître ses limites, connaître et maîtriser les risques, se préserver des traumatismes, récupérer, apprécier les effets de l’activité physique sur soi,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Respecter les règles de vie collective et assumer les différents rôles liés à l’activité :  juger, arbitrer, aider, parer, observer, apprécier, entraîner,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Savoir utiliser différentes démarches pour  apprendre à agir efficacement : observer,   identifier, analyser, apprécier les effets de  l’activité, évaluer la réussite et l’échec, concevoir des projets.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941149"/>
                  </a:ext>
                </a:extLst>
              </a:tr>
              <a:tr h="1080000">
                <a:tc>
                  <a:txBody>
                    <a:bodyPr/>
                    <a:lstStyle/>
                    <a:p>
                      <a:pPr algn="ctr"/>
                      <a:r>
                        <a:rPr lang="fr-FR" sz="1400" b="1" dirty="0"/>
                        <a:t>2</a:t>
                      </a:r>
                      <a:r>
                        <a:rPr lang="fr-FR" sz="1400" b="1" baseline="30000" dirty="0"/>
                        <a:t>nde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99503256"/>
                  </a:ext>
                </a:extLst>
              </a:tr>
              <a:tr h="1080000">
                <a:tc>
                  <a:txBody>
                    <a:bodyPr/>
                    <a:lstStyle/>
                    <a:p>
                      <a:pPr algn="ctr"/>
                      <a:r>
                        <a:rPr lang="fr-FR" sz="1400" b="1" dirty="0"/>
                        <a:t>1</a:t>
                      </a:r>
                      <a:r>
                        <a:rPr lang="fr-FR" sz="1400" b="1" baseline="30000" dirty="0"/>
                        <a:t>ère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78171558"/>
                  </a:ext>
                </a:extLst>
              </a:tr>
              <a:tr h="1080000">
                <a:tc>
                  <a:txBody>
                    <a:bodyPr/>
                    <a:lstStyle/>
                    <a:p>
                      <a:pPr algn="ctr"/>
                      <a:r>
                        <a:rPr lang="fr-FR" sz="1400" b="1"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extLst>
                  <a:ext uri="{0D108BD9-81ED-4DB2-BD59-A6C34878D82A}">
                    <a16:rowId xmlns:a16="http://schemas.microsoft.com/office/drawing/2014/main" val="2460643310"/>
                  </a:ext>
                </a:extLst>
              </a:tr>
            </a:tbl>
          </a:graphicData>
        </a:graphic>
      </p:graphicFrame>
    </p:spTree>
    <p:extLst>
      <p:ext uri="{BB962C8B-B14F-4D97-AF65-F5344CB8AC3E}">
        <p14:creationId xmlns:p14="http://schemas.microsoft.com/office/powerpoint/2010/main" val="38473574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1822</TotalTime>
  <Words>757</Words>
  <Application>Microsoft Office PowerPoint</Application>
  <PresentationFormat>Grand écran</PresentationFormat>
  <Paragraphs>222</Paragraphs>
  <Slides>26</Slides>
  <Notes>0</Notes>
  <HiddenSlides>14</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26</vt:i4>
      </vt:variant>
    </vt:vector>
  </HeadingPairs>
  <TitlesOfParts>
    <vt:vector size="32" baseType="lpstr">
      <vt:lpstr>Arial</vt:lpstr>
      <vt:lpstr>Calibri</vt:lpstr>
      <vt:lpstr>Calibri Light</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 di Pol</dc:creator>
  <cp:lastModifiedBy>Luc di Pol</cp:lastModifiedBy>
  <cp:revision>298</cp:revision>
  <dcterms:created xsi:type="dcterms:W3CDTF">2017-04-25T13:46:33Z</dcterms:created>
  <dcterms:modified xsi:type="dcterms:W3CDTF">2017-12-01T22:36:43Z</dcterms:modified>
</cp:coreProperties>
</file>