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19"/>
  </p:notesMasterIdLst>
  <p:sldIdLst>
    <p:sldId id="258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8" r:id="rId11"/>
    <p:sldId id="275" r:id="rId12"/>
    <p:sldId id="276" r:id="rId13"/>
    <p:sldId id="277" r:id="rId14"/>
    <p:sldId id="274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857"/>
    <a:srgbClr val="36F927"/>
    <a:srgbClr val="CDACAB"/>
    <a:srgbClr val="D5B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372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9E744-A1A6-2541-BD5D-61E93BEE5ACA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4C540A20-A5F4-8142-8D97-AF16FEED04A5}">
      <dgm:prSet phldrT="[Texte]" custT="1"/>
      <dgm:spPr/>
      <dgm:t>
        <a:bodyPr/>
        <a:lstStyle/>
        <a:p>
          <a:r>
            <a:rPr lang="fr-FR" sz="2000" dirty="0"/>
            <a:t>Production / réalisation</a:t>
          </a:r>
        </a:p>
        <a:p>
          <a:r>
            <a:rPr lang="fr-FR" sz="2000" dirty="0"/>
            <a:t>L’artiste AFL1</a:t>
          </a:r>
        </a:p>
      </dgm:t>
    </dgm:pt>
    <dgm:pt modelId="{D3EE5119-08D2-5541-9E50-7FD9F3D8C9EA}" type="parTrans" cxnId="{A08BE358-D3F0-A94B-B3C8-2E9090CE1A66}">
      <dgm:prSet/>
      <dgm:spPr/>
      <dgm:t>
        <a:bodyPr/>
        <a:lstStyle/>
        <a:p>
          <a:endParaRPr lang="fr-FR"/>
        </a:p>
      </dgm:t>
    </dgm:pt>
    <dgm:pt modelId="{431822D7-771B-EB48-BD7F-8C6353D8E8D7}" type="sibTrans" cxnId="{A08BE358-D3F0-A94B-B3C8-2E9090CE1A66}">
      <dgm:prSet/>
      <dgm:spPr/>
      <dgm:t>
        <a:bodyPr/>
        <a:lstStyle/>
        <a:p>
          <a:endParaRPr lang="fr-FR"/>
        </a:p>
      </dgm:t>
    </dgm:pt>
    <dgm:pt modelId="{257D41EF-2492-A548-AD3B-FDDBC2B0E100}">
      <dgm:prSet phldrT="[Texte]" custT="1"/>
      <dgm:spPr/>
      <dgm:t>
        <a:bodyPr/>
        <a:lstStyle/>
        <a:p>
          <a:r>
            <a:rPr lang="fr-FR" sz="2000" dirty="0"/>
            <a:t>L’observation</a:t>
          </a:r>
        </a:p>
        <a:p>
          <a:r>
            <a:rPr lang="fr-FR" sz="2000" dirty="0"/>
            <a:t>Le spectateur  </a:t>
          </a:r>
        </a:p>
        <a:p>
          <a:r>
            <a:rPr lang="fr-FR" sz="2000" dirty="0"/>
            <a:t>AFL 3</a:t>
          </a:r>
        </a:p>
      </dgm:t>
    </dgm:pt>
    <dgm:pt modelId="{1EC8CE0E-91EF-2240-9CCD-91B90FE438F6}" type="parTrans" cxnId="{FEDAE6B4-C8EF-F548-AEC1-FD96072F0FAA}">
      <dgm:prSet/>
      <dgm:spPr/>
      <dgm:t>
        <a:bodyPr/>
        <a:lstStyle/>
        <a:p>
          <a:endParaRPr lang="fr-FR"/>
        </a:p>
      </dgm:t>
    </dgm:pt>
    <dgm:pt modelId="{92DDE431-8E78-2848-87D4-8AAE513E7293}" type="sibTrans" cxnId="{FEDAE6B4-C8EF-F548-AEC1-FD96072F0FAA}">
      <dgm:prSet/>
      <dgm:spPr/>
      <dgm:t>
        <a:bodyPr/>
        <a:lstStyle/>
        <a:p>
          <a:endParaRPr lang="fr-FR"/>
        </a:p>
      </dgm:t>
    </dgm:pt>
    <dgm:pt modelId="{279B2D8C-E314-2C4D-802D-3232B4C83977}">
      <dgm:prSet phldrT="[Texte]"/>
      <dgm:spPr/>
      <dgm:t>
        <a:bodyPr/>
        <a:lstStyle/>
        <a:p>
          <a:r>
            <a:rPr lang="fr-FR" dirty="0"/>
            <a:t>Composition</a:t>
          </a:r>
        </a:p>
        <a:p>
          <a:r>
            <a:rPr lang="fr-FR" dirty="0"/>
            <a:t>Le chorégraphe</a:t>
          </a:r>
        </a:p>
        <a:p>
          <a:r>
            <a:rPr lang="fr-FR" dirty="0"/>
            <a:t>AFL 2</a:t>
          </a:r>
        </a:p>
      </dgm:t>
    </dgm:pt>
    <dgm:pt modelId="{A7373EE7-068F-BE4D-B40B-DD4FA7924F38}" type="parTrans" cxnId="{58308FBC-781D-6342-8A00-557936E8E117}">
      <dgm:prSet/>
      <dgm:spPr/>
      <dgm:t>
        <a:bodyPr/>
        <a:lstStyle/>
        <a:p>
          <a:endParaRPr lang="fr-FR"/>
        </a:p>
      </dgm:t>
    </dgm:pt>
    <dgm:pt modelId="{E2230A35-D92A-F440-9EFD-76F56DAC3172}" type="sibTrans" cxnId="{58308FBC-781D-6342-8A00-557936E8E117}">
      <dgm:prSet/>
      <dgm:spPr/>
      <dgm:t>
        <a:bodyPr/>
        <a:lstStyle/>
        <a:p>
          <a:endParaRPr lang="fr-FR"/>
        </a:p>
      </dgm:t>
    </dgm:pt>
    <dgm:pt modelId="{7BFEE478-F095-EC49-8334-224C6B075735}" type="pres">
      <dgm:prSet presAssocID="{9949E744-A1A6-2541-BD5D-61E93BEE5AC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97C7AF5-C7F3-6A40-89BD-9BED54409A45}" type="pres">
      <dgm:prSet presAssocID="{4C540A20-A5F4-8142-8D97-AF16FEED04A5}" presName="gear1" presStyleLbl="node1" presStyleIdx="0" presStyleCnt="3" custScaleX="141160" custLinFactNeighborX="32315" custLinFactNeighborY="-204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38B601-47E5-9044-9A88-BD378DD4EAF8}" type="pres">
      <dgm:prSet presAssocID="{4C540A20-A5F4-8142-8D97-AF16FEED04A5}" presName="gear1srcNode" presStyleLbl="node1" presStyleIdx="0" presStyleCnt="3"/>
      <dgm:spPr/>
      <dgm:t>
        <a:bodyPr/>
        <a:lstStyle/>
        <a:p>
          <a:endParaRPr lang="fr-FR"/>
        </a:p>
      </dgm:t>
    </dgm:pt>
    <dgm:pt modelId="{E43B11EF-9E38-C94F-B445-D8FF3E892F03}" type="pres">
      <dgm:prSet presAssocID="{4C540A20-A5F4-8142-8D97-AF16FEED04A5}" presName="gear1dstNode" presStyleLbl="node1" presStyleIdx="0" presStyleCnt="3"/>
      <dgm:spPr/>
      <dgm:t>
        <a:bodyPr/>
        <a:lstStyle/>
        <a:p>
          <a:endParaRPr lang="fr-FR"/>
        </a:p>
      </dgm:t>
    </dgm:pt>
    <dgm:pt modelId="{8C0B56F0-FD21-4B4C-8842-CB04FA9C6019}" type="pres">
      <dgm:prSet presAssocID="{257D41EF-2492-A548-AD3B-FDDBC2B0E100}" presName="gear2" presStyleLbl="node1" presStyleIdx="1" presStyleCnt="3" custScaleX="199915" custScaleY="194411" custLinFactNeighborX="-70903" custLinFactNeighborY="68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6E8AA2-07C8-204D-965A-12CDF6EB2CB7}" type="pres">
      <dgm:prSet presAssocID="{257D41EF-2492-A548-AD3B-FDDBC2B0E100}" presName="gear2srcNode" presStyleLbl="node1" presStyleIdx="1" presStyleCnt="3"/>
      <dgm:spPr/>
      <dgm:t>
        <a:bodyPr/>
        <a:lstStyle/>
        <a:p>
          <a:endParaRPr lang="fr-FR"/>
        </a:p>
      </dgm:t>
    </dgm:pt>
    <dgm:pt modelId="{4F15FB0B-CD1E-5E4C-A2B4-E864165840AC}" type="pres">
      <dgm:prSet presAssocID="{257D41EF-2492-A548-AD3B-FDDBC2B0E100}" presName="gear2dstNode" presStyleLbl="node1" presStyleIdx="1" presStyleCnt="3"/>
      <dgm:spPr/>
      <dgm:t>
        <a:bodyPr/>
        <a:lstStyle/>
        <a:p>
          <a:endParaRPr lang="fr-FR"/>
        </a:p>
      </dgm:t>
    </dgm:pt>
    <dgm:pt modelId="{39FA4F99-0591-8348-B17C-0E031F897E00}" type="pres">
      <dgm:prSet presAssocID="{279B2D8C-E314-2C4D-802D-3232B4C83977}" presName="gear3" presStyleLbl="node1" presStyleIdx="2" presStyleCnt="3" custScaleX="184950" custScaleY="165883" custLinFactNeighborY="788"/>
      <dgm:spPr/>
      <dgm:t>
        <a:bodyPr/>
        <a:lstStyle/>
        <a:p>
          <a:endParaRPr lang="fr-FR"/>
        </a:p>
      </dgm:t>
    </dgm:pt>
    <dgm:pt modelId="{573C286F-7A88-3049-9C49-CA86AEC58FDC}" type="pres">
      <dgm:prSet presAssocID="{279B2D8C-E314-2C4D-802D-3232B4C8397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6BCEC7-6B16-2B4D-A700-B566505122E6}" type="pres">
      <dgm:prSet presAssocID="{279B2D8C-E314-2C4D-802D-3232B4C83977}" presName="gear3srcNode" presStyleLbl="node1" presStyleIdx="2" presStyleCnt="3"/>
      <dgm:spPr/>
      <dgm:t>
        <a:bodyPr/>
        <a:lstStyle/>
        <a:p>
          <a:endParaRPr lang="fr-FR"/>
        </a:p>
      </dgm:t>
    </dgm:pt>
    <dgm:pt modelId="{85D57026-090B-8043-BF39-2F47224A9824}" type="pres">
      <dgm:prSet presAssocID="{279B2D8C-E314-2C4D-802D-3232B4C83977}" presName="gear3dstNode" presStyleLbl="node1" presStyleIdx="2" presStyleCnt="3"/>
      <dgm:spPr/>
      <dgm:t>
        <a:bodyPr/>
        <a:lstStyle/>
        <a:p>
          <a:endParaRPr lang="fr-FR"/>
        </a:p>
      </dgm:t>
    </dgm:pt>
    <dgm:pt modelId="{84462003-7C51-0746-B17D-901F17623F63}" type="pres">
      <dgm:prSet presAssocID="{431822D7-771B-EB48-BD7F-8C6353D8E8D7}" presName="connector1" presStyleLbl="sibTrans2D1" presStyleIdx="0" presStyleCnt="3" custLinFactNeighborX="-2769" custLinFactNeighborY="-64756"/>
      <dgm:spPr/>
      <dgm:t>
        <a:bodyPr/>
        <a:lstStyle/>
        <a:p>
          <a:endParaRPr lang="fr-FR"/>
        </a:p>
      </dgm:t>
    </dgm:pt>
    <dgm:pt modelId="{8D38F36E-4345-B544-A4AF-25AA605DD5DC}" type="pres">
      <dgm:prSet presAssocID="{92DDE431-8E78-2848-87D4-8AAE513E7293}" presName="connector2" presStyleLbl="sibTrans2D1" presStyleIdx="1" presStyleCnt="3" custFlipVert="1" custScaleX="77302" custScaleY="70303" custLinFactNeighborX="29571" custLinFactNeighborY="35081"/>
      <dgm:spPr/>
      <dgm:t>
        <a:bodyPr/>
        <a:lstStyle/>
        <a:p>
          <a:endParaRPr lang="fr-FR"/>
        </a:p>
      </dgm:t>
    </dgm:pt>
    <dgm:pt modelId="{52AC0B5F-9D13-7241-AFC1-6518DE2596BD}" type="pres">
      <dgm:prSet presAssocID="{E2230A35-D92A-F440-9EFD-76F56DAC3172}" presName="connector3" presStyleLbl="sibTrans2D1" presStyleIdx="2" presStyleCnt="3" custLinFactNeighborX="-26056" custLinFactNeighborY="-8914"/>
      <dgm:spPr/>
      <dgm:t>
        <a:bodyPr/>
        <a:lstStyle/>
        <a:p>
          <a:endParaRPr lang="fr-FR"/>
        </a:p>
      </dgm:t>
    </dgm:pt>
  </dgm:ptLst>
  <dgm:cxnLst>
    <dgm:cxn modelId="{2A8A3EE5-D6B8-49EB-92D2-949B2962CD47}" type="presOf" srcId="{279B2D8C-E314-2C4D-802D-3232B4C83977}" destId="{573C286F-7A88-3049-9C49-CA86AEC58FDC}" srcOrd="1" destOrd="0" presId="urn:microsoft.com/office/officeart/2005/8/layout/gear1"/>
    <dgm:cxn modelId="{AFD83923-8D28-472C-8FE8-5FAAF2D373D8}" type="presOf" srcId="{4C540A20-A5F4-8142-8D97-AF16FEED04A5}" destId="{7638B601-47E5-9044-9A88-BD378DD4EAF8}" srcOrd="1" destOrd="0" presId="urn:microsoft.com/office/officeart/2005/8/layout/gear1"/>
    <dgm:cxn modelId="{300EB83E-513D-44DB-BF03-72BB55A9E027}" type="presOf" srcId="{257D41EF-2492-A548-AD3B-FDDBC2B0E100}" destId="{4F15FB0B-CD1E-5E4C-A2B4-E864165840AC}" srcOrd="2" destOrd="0" presId="urn:microsoft.com/office/officeart/2005/8/layout/gear1"/>
    <dgm:cxn modelId="{CEB68FFA-FAC0-44CD-BB3D-5A06AFD94A84}" type="presOf" srcId="{9949E744-A1A6-2541-BD5D-61E93BEE5ACA}" destId="{7BFEE478-F095-EC49-8334-224C6B075735}" srcOrd="0" destOrd="0" presId="urn:microsoft.com/office/officeart/2005/8/layout/gear1"/>
    <dgm:cxn modelId="{D799FA01-64E2-4620-A873-40B40B1912A5}" type="presOf" srcId="{279B2D8C-E314-2C4D-802D-3232B4C83977}" destId="{39FA4F99-0591-8348-B17C-0E031F897E00}" srcOrd="0" destOrd="0" presId="urn:microsoft.com/office/officeart/2005/8/layout/gear1"/>
    <dgm:cxn modelId="{D7BCF453-117C-4B2F-AE64-8E3930B54334}" type="presOf" srcId="{257D41EF-2492-A548-AD3B-FDDBC2B0E100}" destId="{E46E8AA2-07C8-204D-965A-12CDF6EB2CB7}" srcOrd="1" destOrd="0" presId="urn:microsoft.com/office/officeart/2005/8/layout/gear1"/>
    <dgm:cxn modelId="{381D92D1-9180-4984-820D-56309BC34404}" type="presOf" srcId="{4C540A20-A5F4-8142-8D97-AF16FEED04A5}" destId="{397C7AF5-C7F3-6A40-89BD-9BED54409A45}" srcOrd="0" destOrd="0" presId="urn:microsoft.com/office/officeart/2005/8/layout/gear1"/>
    <dgm:cxn modelId="{58308FBC-781D-6342-8A00-557936E8E117}" srcId="{9949E744-A1A6-2541-BD5D-61E93BEE5ACA}" destId="{279B2D8C-E314-2C4D-802D-3232B4C83977}" srcOrd="2" destOrd="0" parTransId="{A7373EE7-068F-BE4D-B40B-DD4FA7924F38}" sibTransId="{E2230A35-D92A-F440-9EFD-76F56DAC3172}"/>
    <dgm:cxn modelId="{E868A7C8-D405-430E-BC8D-4666D7B0B95B}" type="presOf" srcId="{E2230A35-D92A-F440-9EFD-76F56DAC3172}" destId="{52AC0B5F-9D13-7241-AFC1-6518DE2596BD}" srcOrd="0" destOrd="0" presId="urn:microsoft.com/office/officeart/2005/8/layout/gear1"/>
    <dgm:cxn modelId="{28321206-4495-49AA-BEE2-EE4B26E7FCDB}" type="presOf" srcId="{279B2D8C-E314-2C4D-802D-3232B4C83977}" destId="{85D57026-090B-8043-BF39-2F47224A9824}" srcOrd="3" destOrd="0" presId="urn:microsoft.com/office/officeart/2005/8/layout/gear1"/>
    <dgm:cxn modelId="{870D43D7-7A40-431B-B77A-BAD11F2CCB87}" type="presOf" srcId="{4C540A20-A5F4-8142-8D97-AF16FEED04A5}" destId="{E43B11EF-9E38-C94F-B445-D8FF3E892F03}" srcOrd="2" destOrd="0" presId="urn:microsoft.com/office/officeart/2005/8/layout/gear1"/>
    <dgm:cxn modelId="{E0C929BB-A4EA-487E-9465-040CE041BD22}" type="presOf" srcId="{92DDE431-8E78-2848-87D4-8AAE513E7293}" destId="{8D38F36E-4345-B544-A4AF-25AA605DD5DC}" srcOrd="0" destOrd="0" presId="urn:microsoft.com/office/officeart/2005/8/layout/gear1"/>
    <dgm:cxn modelId="{35972930-86BE-4D36-8FE7-F528ABCC776C}" type="presOf" srcId="{257D41EF-2492-A548-AD3B-FDDBC2B0E100}" destId="{8C0B56F0-FD21-4B4C-8842-CB04FA9C6019}" srcOrd="0" destOrd="0" presId="urn:microsoft.com/office/officeart/2005/8/layout/gear1"/>
    <dgm:cxn modelId="{A08BE358-D3F0-A94B-B3C8-2E9090CE1A66}" srcId="{9949E744-A1A6-2541-BD5D-61E93BEE5ACA}" destId="{4C540A20-A5F4-8142-8D97-AF16FEED04A5}" srcOrd="0" destOrd="0" parTransId="{D3EE5119-08D2-5541-9E50-7FD9F3D8C9EA}" sibTransId="{431822D7-771B-EB48-BD7F-8C6353D8E8D7}"/>
    <dgm:cxn modelId="{FEDAE6B4-C8EF-F548-AEC1-FD96072F0FAA}" srcId="{9949E744-A1A6-2541-BD5D-61E93BEE5ACA}" destId="{257D41EF-2492-A548-AD3B-FDDBC2B0E100}" srcOrd="1" destOrd="0" parTransId="{1EC8CE0E-91EF-2240-9CCD-91B90FE438F6}" sibTransId="{92DDE431-8E78-2848-87D4-8AAE513E7293}"/>
    <dgm:cxn modelId="{CAD80116-2276-4DA1-8BFC-F23B5299AD28}" type="presOf" srcId="{279B2D8C-E314-2C4D-802D-3232B4C83977}" destId="{356BCEC7-6B16-2B4D-A700-B566505122E6}" srcOrd="2" destOrd="0" presId="urn:microsoft.com/office/officeart/2005/8/layout/gear1"/>
    <dgm:cxn modelId="{04A136D8-BB43-420C-A2EE-9DD0E1651701}" type="presOf" srcId="{431822D7-771B-EB48-BD7F-8C6353D8E8D7}" destId="{84462003-7C51-0746-B17D-901F17623F63}" srcOrd="0" destOrd="0" presId="urn:microsoft.com/office/officeart/2005/8/layout/gear1"/>
    <dgm:cxn modelId="{3E03CA94-7FBC-444B-8C9B-1A8585B888CC}" type="presParOf" srcId="{7BFEE478-F095-EC49-8334-224C6B075735}" destId="{397C7AF5-C7F3-6A40-89BD-9BED54409A45}" srcOrd="0" destOrd="0" presId="urn:microsoft.com/office/officeart/2005/8/layout/gear1"/>
    <dgm:cxn modelId="{F7DCCF5D-FD4C-41A7-9C59-374D96A867AB}" type="presParOf" srcId="{7BFEE478-F095-EC49-8334-224C6B075735}" destId="{7638B601-47E5-9044-9A88-BD378DD4EAF8}" srcOrd="1" destOrd="0" presId="urn:microsoft.com/office/officeart/2005/8/layout/gear1"/>
    <dgm:cxn modelId="{2A83445D-2656-4FF0-9573-92E98A2920E7}" type="presParOf" srcId="{7BFEE478-F095-EC49-8334-224C6B075735}" destId="{E43B11EF-9E38-C94F-B445-D8FF3E892F03}" srcOrd="2" destOrd="0" presId="urn:microsoft.com/office/officeart/2005/8/layout/gear1"/>
    <dgm:cxn modelId="{8D3EFE92-1D1B-4F44-AD40-DCAA1BD1410F}" type="presParOf" srcId="{7BFEE478-F095-EC49-8334-224C6B075735}" destId="{8C0B56F0-FD21-4B4C-8842-CB04FA9C6019}" srcOrd="3" destOrd="0" presId="urn:microsoft.com/office/officeart/2005/8/layout/gear1"/>
    <dgm:cxn modelId="{1108D0DE-7CAC-4137-8344-59675F2CE25D}" type="presParOf" srcId="{7BFEE478-F095-EC49-8334-224C6B075735}" destId="{E46E8AA2-07C8-204D-965A-12CDF6EB2CB7}" srcOrd="4" destOrd="0" presId="urn:microsoft.com/office/officeart/2005/8/layout/gear1"/>
    <dgm:cxn modelId="{6B5151DA-B38F-44C0-AA71-7F41C53265F0}" type="presParOf" srcId="{7BFEE478-F095-EC49-8334-224C6B075735}" destId="{4F15FB0B-CD1E-5E4C-A2B4-E864165840AC}" srcOrd="5" destOrd="0" presId="urn:microsoft.com/office/officeart/2005/8/layout/gear1"/>
    <dgm:cxn modelId="{1E8448E9-1EFB-4A54-9E3A-A0614F42F7AD}" type="presParOf" srcId="{7BFEE478-F095-EC49-8334-224C6B075735}" destId="{39FA4F99-0591-8348-B17C-0E031F897E00}" srcOrd="6" destOrd="0" presId="urn:microsoft.com/office/officeart/2005/8/layout/gear1"/>
    <dgm:cxn modelId="{8B140FAF-05B2-417B-BFC1-96CEBB53FCFE}" type="presParOf" srcId="{7BFEE478-F095-EC49-8334-224C6B075735}" destId="{573C286F-7A88-3049-9C49-CA86AEC58FDC}" srcOrd="7" destOrd="0" presId="urn:microsoft.com/office/officeart/2005/8/layout/gear1"/>
    <dgm:cxn modelId="{A0F9596A-E3B6-407F-993E-37153444BA66}" type="presParOf" srcId="{7BFEE478-F095-EC49-8334-224C6B075735}" destId="{356BCEC7-6B16-2B4D-A700-B566505122E6}" srcOrd="8" destOrd="0" presId="urn:microsoft.com/office/officeart/2005/8/layout/gear1"/>
    <dgm:cxn modelId="{A0A90620-737C-4C87-81A8-79C8696E0E1C}" type="presParOf" srcId="{7BFEE478-F095-EC49-8334-224C6B075735}" destId="{85D57026-090B-8043-BF39-2F47224A9824}" srcOrd="9" destOrd="0" presId="urn:microsoft.com/office/officeart/2005/8/layout/gear1"/>
    <dgm:cxn modelId="{92AC3280-BA78-4921-A382-B1B352AAE399}" type="presParOf" srcId="{7BFEE478-F095-EC49-8334-224C6B075735}" destId="{84462003-7C51-0746-B17D-901F17623F63}" srcOrd="10" destOrd="0" presId="urn:microsoft.com/office/officeart/2005/8/layout/gear1"/>
    <dgm:cxn modelId="{9A6FC9F4-6ADE-45A0-9913-2C69FAEE7B66}" type="presParOf" srcId="{7BFEE478-F095-EC49-8334-224C6B075735}" destId="{8D38F36E-4345-B544-A4AF-25AA605DD5DC}" srcOrd="11" destOrd="0" presId="urn:microsoft.com/office/officeart/2005/8/layout/gear1"/>
    <dgm:cxn modelId="{94351C1F-C990-485C-95C0-7894A9E51C43}" type="presParOf" srcId="{7BFEE478-F095-EC49-8334-224C6B075735}" destId="{52AC0B5F-9D13-7241-AFC1-6518DE2596BD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C7AF5-C7F3-6A40-89BD-9BED54409A45}">
      <dsp:nvSpPr>
        <dsp:cNvPr id="0" name=""/>
        <dsp:cNvSpPr/>
      </dsp:nvSpPr>
      <dsp:spPr>
        <a:xfrm>
          <a:off x="4425720" y="1866138"/>
          <a:ext cx="3478617" cy="246430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Production / réalisation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L’artiste AFL1</a:t>
          </a:r>
        </a:p>
      </dsp:txBody>
      <dsp:txXfrm>
        <a:off x="5049268" y="2443390"/>
        <a:ext cx="2231521" cy="1266706"/>
      </dsp:txXfrm>
    </dsp:sp>
    <dsp:sp modelId="{8C0B56F0-FD21-4B4C-8842-CB04FA9C6019}">
      <dsp:nvSpPr>
        <dsp:cNvPr id="0" name=""/>
        <dsp:cNvSpPr/>
      </dsp:nvSpPr>
      <dsp:spPr>
        <a:xfrm>
          <a:off x="536663" y="996279"/>
          <a:ext cx="3582924" cy="348428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L’observation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Le spectateur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AFL 3</a:t>
          </a:r>
        </a:p>
      </dsp:txBody>
      <dsp:txXfrm>
        <a:off x="1428180" y="1878759"/>
        <a:ext cx="1799890" cy="1719320"/>
      </dsp:txXfrm>
    </dsp:sp>
    <dsp:sp modelId="{39FA4F99-0591-8348-B17C-0E031F897E00}">
      <dsp:nvSpPr>
        <dsp:cNvPr id="0" name=""/>
        <dsp:cNvSpPr/>
      </dsp:nvSpPr>
      <dsp:spPr>
        <a:xfrm rot="20700000">
          <a:off x="2899439" y="51324"/>
          <a:ext cx="3370299" cy="27903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Composition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Le chorégraphe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AFL 2</a:t>
          </a:r>
        </a:p>
      </dsp:txBody>
      <dsp:txXfrm rot="-20700000">
        <a:off x="3673041" y="628939"/>
        <a:ext cx="1823095" cy="1635147"/>
      </dsp:txXfrm>
    </dsp:sp>
    <dsp:sp modelId="{84462003-7C51-0746-B17D-901F17623F63}">
      <dsp:nvSpPr>
        <dsp:cNvPr id="0" name=""/>
        <dsp:cNvSpPr/>
      </dsp:nvSpPr>
      <dsp:spPr>
        <a:xfrm>
          <a:off x="3862852" y="-45777"/>
          <a:ext cx="3154314" cy="3154314"/>
        </a:xfrm>
        <a:prstGeom prst="circularArrow">
          <a:avLst>
            <a:gd name="adj1" fmla="val 4688"/>
            <a:gd name="adj2" fmla="val 299029"/>
            <a:gd name="adj3" fmla="val 2522626"/>
            <a:gd name="adj4" fmla="val 1584743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8F36E-4345-B544-A4AF-25AA605DD5DC}">
      <dsp:nvSpPr>
        <dsp:cNvPr id="0" name=""/>
        <dsp:cNvSpPr/>
      </dsp:nvSpPr>
      <dsp:spPr>
        <a:xfrm flipV="1">
          <a:off x="3323162" y="2534518"/>
          <a:ext cx="1771612" cy="1611208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C0B5F-9D13-7241-AFC1-6518DE2596BD}">
      <dsp:nvSpPr>
        <dsp:cNvPr id="0" name=""/>
        <dsp:cNvSpPr/>
      </dsp:nvSpPr>
      <dsp:spPr>
        <a:xfrm>
          <a:off x="2656547" y="-54570"/>
          <a:ext cx="2471028" cy="24710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8D08E-9341-4299-A387-12EBC8C13843}" type="datetimeFigureOut">
              <a:rPr lang="fr-FR" smtClean="0"/>
              <a:t>13/10/2019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3420-D223-40DB-A886-F4E38EEAEE5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8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 seul enseignement (hors option Art Danse) : intègre les 10% et les 30%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73420-D223-40DB-A886-F4E38EEAEE5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8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3420-D223-40DB-A886-F4E38EEAEE57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540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3420-D223-40DB-A886-F4E38EEAEE57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740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3420-D223-40DB-A886-F4E38EEAEE57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97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5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5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36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4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474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6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76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7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2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9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2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0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4.ac-nancy-metz.fr/eps/site/dossiers/dossier.php?val=42_examens-sommaire#contenupage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02291-068D-4B25-A750-70C87E508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698673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Nouvelles modalités de certification de l’EPS au BAC à partir de la session </a:t>
            </a:r>
            <a:r>
              <a:rPr lang="fr-FR" b="1" dirty="0">
                <a:solidFill>
                  <a:srgbClr val="36F927"/>
                </a:solidFill>
              </a:rPr>
              <a:t>2021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5DF297-B237-4E5F-ABAF-35C2BC5BC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0794" y="4777379"/>
            <a:ext cx="4273818" cy="1426473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MICHELETTI François</a:t>
            </a:r>
          </a:p>
          <a:p>
            <a:pPr algn="just"/>
            <a:r>
              <a:rPr lang="fr-FR" b="1" dirty="0">
                <a:solidFill>
                  <a:schemeClr val="bg1"/>
                </a:solidFill>
              </a:rPr>
              <a:t>HOPPÉ Laurent</a:t>
            </a:r>
          </a:p>
          <a:p>
            <a:pPr algn="just"/>
            <a:r>
              <a:rPr lang="fr-FR" b="1" dirty="0">
                <a:solidFill>
                  <a:schemeClr val="bg1"/>
                </a:solidFill>
              </a:rPr>
              <a:t>BERTHOLON Marc</a:t>
            </a:r>
          </a:p>
          <a:p>
            <a:pPr algn="r"/>
            <a:r>
              <a:rPr lang="fr-FR" b="1" dirty="0">
                <a:solidFill>
                  <a:schemeClr val="bg1"/>
                </a:solidFill>
              </a:rPr>
              <a:t>IA-IPR EPS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CD17B0-2C30-4D6C-9DA8-6E7C31D2B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98" y="401735"/>
            <a:ext cx="1933575" cy="9620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520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1560" y="138737"/>
            <a:ext cx="10759441" cy="71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Les éléments d’évaluation : ce qu’il faut retenir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537877"/>
              </p:ext>
            </p:extLst>
          </p:nvPr>
        </p:nvGraphicFramePr>
        <p:xfrm>
          <a:off x="1051560" y="853440"/>
          <a:ext cx="10759441" cy="58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F7857"/>
                          </a:solidFill>
                        </a:rPr>
                        <a:t>AFL</a:t>
                      </a:r>
                      <a:endParaRPr lang="fr-FR" dirty="0">
                        <a:solidFill>
                          <a:srgbClr val="EF7857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EF7857"/>
                          </a:solidFill>
                        </a:rPr>
                        <a:t>POINTS</a:t>
                      </a:r>
                      <a:endParaRPr lang="fr-FR" dirty="0">
                        <a:solidFill>
                          <a:srgbClr val="EF7857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EF7857"/>
                          </a:solidFill>
                        </a:rPr>
                        <a:t>REPARTITION DES POINTS</a:t>
                      </a:r>
                      <a:endParaRPr lang="fr-FR" dirty="0">
                        <a:solidFill>
                          <a:srgbClr val="EF7857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92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EF7857"/>
                          </a:solidFill>
                        </a:rPr>
                        <a:t>AFL</a:t>
                      </a:r>
                      <a:r>
                        <a:rPr lang="fr-FR" sz="2000" b="1" baseline="0" dirty="0" smtClean="0">
                          <a:solidFill>
                            <a:srgbClr val="EF7857"/>
                          </a:solidFill>
                        </a:rPr>
                        <a:t> 1</a:t>
                      </a:r>
                      <a:endParaRPr lang="fr-FR" sz="2000" b="1" dirty="0">
                        <a:solidFill>
                          <a:srgbClr val="EF7857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rgbClr val="36F927"/>
                          </a:solidFill>
                        </a:rPr>
                        <a:t>/ 12 points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rgbClr val="FFFF00"/>
                          </a:solidFill>
                        </a:rPr>
                        <a:t>Evalués le jour du CCF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2 éléments à évaluer 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* CA1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: perf + technique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* CA2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: lecture + déplacement + </a:t>
                      </a:r>
                      <a:r>
                        <a:rPr lang="fr-FR" sz="1800" dirty="0" err="1" smtClean="0">
                          <a:solidFill>
                            <a:schemeClr val="bg1"/>
                          </a:solidFill>
                        </a:rPr>
                        <a:t>coef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 difficulté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* CA3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: Composition + réalisation/engagement (</a:t>
                      </a:r>
                      <a:r>
                        <a:rPr lang="fr-FR" sz="1800" dirty="0" err="1" smtClean="0">
                          <a:solidFill>
                            <a:schemeClr val="bg1"/>
                          </a:solidFill>
                        </a:rPr>
                        <a:t>coef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 difficulté pour activités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gym)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</a:rPr>
                        <a:t>* CA4 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: Actions techniques + choix tactiques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C00000"/>
                          </a:solidFill>
                        </a:rPr>
                        <a:t>* CA5 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: Production + analyse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CA1</a:t>
                      </a:r>
                      <a:r>
                        <a:rPr lang="fr-FR" sz="1800" b="0" dirty="0" smtClean="0">
                          <a:solidFill>
                            <a:schemeClr val="bg1"/>
                          </a:solidFill>
                        </a:rPr>
                        <a:t> : </a:t>
                      </a:r>
                      <a:r>
                        <a:rPr lang="fr-FR" sz="1800" b="1" dirty="0" smtClean="0">
                          <a:solidFill>
                            <a:srgbClr val="36F927"/>
                          </a:solidFill>
                        </a:rPr>
                        <a:t>12 points </a:t>
                      </a:r>
                      <a:r>
                        <a:rPr lang="fr-FR" sz="1800" b="0" dirty="0" smtClean="0">
                          <a:solidFill>
                            <a:schemeClr val="bg1"/>
                          </a:solidFill>
                        </a:rPr>
                        <a:t>= croisement entre performance et indices techniques.</a:t>
                      </a:r>
                    </a:p>
                    <a:p>
                      <a:endParaRPr lang="fr-FR" sz="10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CA2, 3, 4 et 5 </a:t>
                      </a:r>
                      <a:r>
                        <a:rPr lang="fr-FR" sz="18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fr-FR" sz="1800" b="1" dirty="0" smtClean="0">
                          <a:solidFill>
                            <a:srgbClr val="36F927"/>
                          </a:solidFill>
                        </a:rPr>
                        <a:t>au moins 4 points </a:t>
                      </a:r>
                      <a:r>
                        <a:rPr lang="fr-FR" sz="1800" b="0" dirty="0" smtClean="0">
                          <a:solidFill>
                            <a:schemeClr val="bg1"/>
                          </a:solidFill>
                        </a:rPr>
                        <a:t>pour un élément donc :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8-4 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4-8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6-6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5-7 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7-5</a:t>
                      </a:r>
                      <a:endParaRPr lang="fr-F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83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EF7857"/>
                          </a:solidFill>
                        </a:rPr>
                        <a:t>AFL2 et AFL3</a:t>
                      </a:r>
                      <a:endParaRPr lang="fr-FR" sz="2000" b="1" dirty="0">
                        <a:solidFill>
                          <a:srgbClr val="EF7857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rgbClr val="36F927"/>
                          </a:solidFill>
                        </a:rPr>
                        <a:t>/8 points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Evalués au fil de la </a:t>
                      </a: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séquence, évaluation finalisée le jour de l'épreuve</a:t>
                      </a:r>
                      <a:endParaRPr lang="fr-FR" sz="18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Au choix de l’élève.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Trois choix possibles 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4-4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6-2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2-6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76" y="6138000"/>
            <a:ext cx="1447131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820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18960" t="12708" r="20484" b="17917"/>
          <a:stretch/>
        </p:blipFill>
        <p:spPr>
          <a:xfrm>
            <a:off x="1706881" y="180787"/>
            <a:ext cx="10161006" cy="654471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0" y="716280"/>
            <a:ext cx="15240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FF00"/>
                </a:solidFill>
              </a:rPr>
              <a:t>Exemple</a:t>
            </a:r>
          </a:p>
          <a:p>
            <a:endParaRPr lang="fr-FR" sz="2400" b="1" dirty="0" smtClean="0">
              <a:solidFill>
                <a:srgbClr val="FFFF00"/>
              </a:solidFill>
            </a:endParaRPr>
          </a:p>
          <a:p>
            <a:r>
              <a:rPr lang="fr-FR" sz="1400" dirty="0" smtClean="0">
                <a:solidFill>
                  <a:srgbClr val="FFFF00"/>
                </a:solidFill>
              </a:rPr>
              <a:t>   (Circulaire </a:t>
            </a:r>
          </a:p>
          <a:p>
            <a:r>
              <a:rPr lang="fr-FR" sz="1400" dirty="0" smtClean="0">
                <a:solidFill>
                  <a:srgbClr val="FFFF00"/>
                </a:solidFill>
              </a:rPr>
              <a:t>   du 26/09/19)</a:t>
            </a:r>
            <a:endParaRPr lang="fr-FR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7204" t="15208" r="16735" b="15625"/>
          <a:stretch/>
        </p:blipFill>
        <p:spPr>
          <a:xfrm>
            <a:off x="838201" y="195850"/>
            <a:ext cx="11025864" cy="64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23763" t="17084" r="23529" b="11875"/>
          <a:stretch/>
        </p:blipFill>
        <p:spPr>
          <a:xfrm>
            <a:off x="3368040" y="159580"/>
            <a:ext cx="8534400" cy="646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DF714-11A1-FE40-A1CA-482BDE525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042160"/>
            <a:ext cx="8915399" cy="2735221"/>
          </a:xfrm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Enseigner les activités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artistiques </a:t>
            </a: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en lycée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B11B47-84C4-C74D-A435-F27A8358C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1840" y="5532120"/>
            <a:ext cx="4402772" cy="371542"/>
          </a:xfrm>
        </p:spPr>
        <p:txBody>
          <a:bodyPr anchor="b">
            <a:norm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</a:rPr>
              <a:t>Avec la contribution d’Isabelle SCHAEFER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26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852AA6-DC8D-094B-B3AE-A016B15B7BA7}"/>
              </a:ext>
            </a:extLst>
          </p:cNvPr>
          <p:cNvSpPr/>
          <p:nvPr/>
        </p:nvSpPr>
        <p:spPr>
          <a:xfrm>
            <a:off x="2592925" y="2651760"/>
            <a:ext cx="4176000" cy="3642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Activité de reproduction de </a:t>
            </a:r>
            <a:r>
              <a:rPr lang="fr-FR" sz="2200" dirty="0" smtClean="0"/>
              <a:t>formes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fr-FR" sz="2200" dirty="0" smtClean="0"/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fr-FR" sz="2200" dirty="0"/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sz="2200" dirty="0" smtClean="0"/>
              <a:t>Référée </a:t>
            </a:r>
            <a:r>
              <a:rPr lang="fr-FR" sz="2200" dirty="0"/>
              <a:t>à un code de pointage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3703687-EA4D-7E46-BBD9-A4713A41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chemeClr val="bg1">
                    <a:lumMod val="95000"/>
                  </a:schemeClr>
                </a:solidFill>
              </a:rPr>
              <a:t>Spécificité au sein du champ 3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D7ACD6-0047-444D-95CF-D0B43715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920" y="2651760"/>
            <a:ext cx="4176000" cy="3642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Activité de production de formes originales </a:t>
            </a:r>
            <a:r>
              <a:rPr lang="fr-FR" sz="2200" dirty="0" smtClean="0"/>
              <a:t>singulières</a:t>
            </a:r>
            <a:endParaRPr lang="fr-FR" sz="2200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À des fins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de communication et d’émotions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De production d’effets sur le spectateur (faire rire / faire peur/ Etonner …)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60616E-B56A-6E4E-A430-211F0FA725E9}"/>
              </a:ext>
            </a:extLst>
          </p:cNvPr>
          <p:cNvSpPr txBox="1"/>
          <p:nvPr/>
        </p:nvSpPr>
        <p:spPr>
          <a:xfrm>
            <a:off x="3333248" y="1820761"/>
            <a:ext cx="269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 </a:t>
            </a:r>
            <a:r>
              <a:rPr lang="fr-FR" sz="2400" b="1" dirty="0" smtClean="0">
                <a:solidFill>
                  <a:schemeClr val="bg1">
                    <a:lumMod val="95000"/>
                  </a:schemeClr>
                </a:solidFill>
              </a:rPr>
              <a:t>ACROSPORT GYMNASTIQUE</a:t>
            </a:r>
            <a:endParaRPr lang="fr-F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D60616E-B56A-6E4E-A430-211F0FA725E9}"/>
              </a:ext>
            </a:extLst>
          </p:cNvPr>
          <p:cNvSpPr txBox="1"/>
          <p:nvPr/>
        </p:nvSpPr>
        <p:spPr>
          <a:xfrm>
            <a:off x="8101243" y="1820762"/>
            <a:ext cx="269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 </a:t>
            </a:r>
            <a:r>
              <a:rPr lang="fr-FR" sz="2400" b="1" dirty="0" smtClean="0">
                <a:solidFill>
                  <a:schemeClr val="bg1">
                    <a:lumMod val="95000"/>
                  </a:schemeClr>
                </a:solidFill>
              </a:rPr>
              <a:t>DANSE</a:t>
            </a:r>
          </a:p>
          <a:p>
            <a:pPr algn="ctr"/>
            <a:r>
              <a:rPr lang="fr-FR" sz="2400" b="1" dirty="0" smtClean="0">
                <a:solidFill>
                  <a:schemeClr val="bg1">
                    <a:lumMod val="95000"/>
                  </a:schemeClr>
                </a:solidFill>
              </a:rPr>
              <a:t>ARTS DU CIRQUE</a:t>
            </a:r>
            <a:endParaRPr lang="fr-F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381FC-BBF2-9348-AB58-AF8A6527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Dimensions à travailler dans les activités d’expression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129C2D6-A520-C44C-8B96-08939E8938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373999"/>
              </p:ext>
            </p:extLst>
          </p:nvPr>
        </p:nvGraphicFramePr>
        <p:xfrm>
          <a:off x="2589213" y="1905000"/>
          <a:ext cx="8915400" cy="448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851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9BB57-61AA-1943-B897-218C1BE5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9" y="624110"/>
            <a:ext cx="10975974" cy="1280890"/>
          </a:xfrm>
        </p:spPr>
        <p:txBody>
          <a:bodyPr/>
          <a:lstStyle/>
          <a:p>
            <a:pPr algn="ctr"/>
            <a:r>
              <a:rPr lang="fr-FR" dirty="0"/>
              <a:t>          </a:t>
            </a: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DEMARCHE COMMUNE </a:t>
            </a:r>
            <a:br>
              <a:rPr lang="fr-FR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          aux activités artistiques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A9ED64-9DD9-624E-8EE9-D8635A819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585534"/>
              </p:ext>
            </p:extLst>
          </p:nvPr>
        </p:nvGraphicFramePr>
        <p:xfrm>
          <a:off x="2209799" y="2133600"/>
          <a:ext cx="9418963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963">
                  <a:extLst>
                    <a:ext uri="{9D8B030D-6E8A-4147-A177-3AD203B41FA5}">
                      <a16:colId xmlns:a16="http://schemas.microsoft.com/office/drawing/2014/main" val="53184090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18897442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98758071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53311818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25047747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743495831"/>
                    </a:ext>
                  </a:extLst>
                </a:gridCol>
              </a:tblGrid>
              <a:tr h="194310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L’enseignant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INDUIT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CADRE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CONDUIT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MOBILISE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VALORISE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01236"/>
                  </a:ext>
                </a:extLst>
              </a:tr>
              <a:tr h="19431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</a:rPr>
                        <a:t>L’élève</a:t>
                      </a:r>
                    </a:p>
                  </a:txBody>
                  <a:tcPr anchor="ctr">
                    <a:solidFill>
                      <a:srgbClr val="CDAC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</a:rPr>
                        <a:t>EXPLORE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</a:rPr>
                        <a:t>CHOISIT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2060"/>
                          </a:solidFill>
                        </a:rPr>
                        <a:t>COMBINE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2060"/>
                          </a:solidFill>
                        </a:rPr>
                        <a:t>REPETE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rgbClr val="002060"/>
                          </a:solidFill>
                        </a:rPr>
                        <a:t>MEMORISE</a:t>
                      </a:r>
                      <a:endParaRPr lang="fr-FR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2060"/>
                          </a:solidFill>
                        </a:rPr>
                        <a:t>PRESENTE</a:t>
                      </a:r>
                      <a:endParaRPr lang="fr-FR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9154859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131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ECB31-31CF-4A57-B635-5C5E5890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84617"/>
            <a:ext cx="8911687" cy="126565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 </a:t>
            </a:r>
            <a:r>
              <a:rPr lang="fr-FR" b="1" dirty="0">
                <a:solidFill>
                  <a:schemeClr val="bg1"/>
                </a:solidFill>
              </a:rPr>
              <a:t>Arrêté du 28 juin 2019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chemeClr val="bg1"/>
                </a:solidFill>
              </a:rPr>
              <a:t>(modifiant l’arrêté du 21 décembre 2011</a:t>
            </a:r>
            <a:r>
              <a:rPr lang="fr-FR" sz="2400" b="1" dirty="0" smtClean="0">
                <a:solidFill>
                  <a:schemeClr val="bg1"/>
                </a:solidFill>
              </a:rPr>
              <a:t>)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A03F75-F734-41B7-9358-E3344DC29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0707"/>
            <a:ext cx="8915400" cy="158496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algn="just"/>
            <a:r>
              <a:rPr lang="fr-FR" sz="2400" dirty="0">
                <a:solidFill>
                  <a:schemeClr val="bg1"/>
                </a:solidFill>
              </a:rPr>
              <a:t>Relatif aux modalités d’organisation du contrôle en cours de formation et de l’examen ponctuel terminal prévus pour l’éducation physique et sportive des </a:t>
            </a:r>
            <a:r>
              <a:rPr lang="fr-FR" sz="2400" b="1" u="sng" dirty="0">
                <a:solidFill>
                  <a:srgbClr val="36F927"/>
                </a:solidFill>
              </a:rPr>
              <a:t>Baccalauréats Général et Technologique </a:t>
            </a:r>
            <a:endParaRPr lang="fr-FR" sz="2400" b="1" u="sng" dirty="0" smtClean="0">
              <a:solidFill>
                <a:srgbClr val="36F927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3FE5066-1CF8-4203-811D-27474602F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77" y="5889307"/>
            <a:ext cx="1447130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D3CECB31-31CF-4A57-B635-5C5E58905B9D}"/>
              </a:ext>
            </a:extLst>
          </p:cNvPr>
          <p:cNvSpPr txBox="1">
            <a:spLocks/>
          </p:cNvSpPr>
          <p:nvPr/>
        </p:nvSpPr>
        <p:spPr>
          <a:xfrm>
            <a:off x="2772092" y="3642360"/>
            <a:ext cx="8911687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 smtClean="0">
                <a:solidFill>
                  <a:schemeClr val="bg1"/>
                </a:solidFill>
              </a:rPr>
              <a:t>Circulaire du 26 septembre 2019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(remplaçant la circulaire du 16 avril 2015 modifiée par la circulaire du 19 avril 2017) 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9A03F75-F734-41B7-9358-E3344DC29B27}"/>
              </a:ext>
            </a:extLst>
          </p:cNvPr>
          <p:cNvSpPr txBox="1">
            <a:spLocks/>
          </p:cNvSpPr>
          <p:nvPr/>
        </p:nvSpPr>
        <p:spPr>
          <a:xfrm>
            <a:off x="2772092" y="4664347"/>
            <a:ext cx="8915400" cy="1584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fr-FR" dirty="0" smtClean="0"/>
          </a:p>
          <a:p>
            <a:pPr algn="just"/>
            <a:r>
              <a:rPr lang="fr-FR" sz="2000" dirty="0" smtClean="0">
                <a:solidFill>
                  <a:schemeClr val="bg1"/>
                </a:solidFill>
              </a:rPr>
              <a:t>Relative à l’« </a:t>
            </a:r>
            <a:r>
              <a:rPr lang="fr-FR" sz="2000" i="1" dirty="0" smtClean="0">
                <a:solidFill>
                  <a:schemeClr val="bg1"/>
                </a:solidFill>
              </a:rPr>
              <a:t>Organisation du contrôle en cours de formation (CCF) et référentiel national d’évaluation</a:t>
            </a:r>
            <a:r>
              <a:rPr lang="fr-FR" sz="2000" dirty="0" smtClean="0">
                <a:solidFill>
                  <a:schemeClr val="bg1"/>
                </a:solidFill>
              </a:rPr>
              <a:t> » des </a:t>
            </a:r>
            <a:r>
              <a:rPr lang="fr-FR" sz="2000" b="1" u="sng" dirty="0" smtClean="0">
                <a:solidFill>
                  <a:srgbClr val="36F927"/>
                </a:solidFill>
              </a:rPr>
              <a:t>Baccalauréats Général et Technologique </a:t>
            </a:r>
          </a:p>
        </p:txBody>
      </p:sp>
    </p:spTree>
    <p:extLst>
      <p:ext uri="{BB962C8B-B14F-4D97-AF65-F5344CB8AC3E}">
        <p14:creationId xmlns:p14="http://schemas.microsoft.com/office/powerpoint/2010/main" val="14584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434905"/>
            <a:ext cx="4342893" cy="4468121"/>
          </a:xfrm>
        </p:spPr>
        <p:txBody>
          <a:bodyPr anchor="ctr"/>
          <a:lstStyle/>
          <a:p>
            <a:r>
              <a:rPr lang="fr-FR" dirty="0">
                <a:solidFill>
                  <a:schemeClr val="bg1"/>
                </a:solidFill>
              </a:rPr>
              <a:t>Enseignement Commun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Enseignement de complément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Enseignement facultatif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 smtClean="0">
                <a:solidFill>
                  <a:schemeClr val="bg1"/>
                </a:solidFill>
              </a:rPr>
              <a:t>(Textes de 2019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434905"/>
            <a:ext cx="4338674" cy="446489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Enseignement </a:t>
            </a:r>
            <a:r>
              <a:rPr lang="fr-FR" dirty="0" smtClean="0">
                <a:solidFill>
                  <a:schemeClr val="bg1"/>
                </a:solidFill>
              </a:rPr>
              <a:t>Commun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Enseignement optionnel (CCF)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974D514C-AFBD-476D-9362-77163A00F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63" y="5860163"/>
            <a:ext cx="1447130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Croix 8">
            <a:extLst>
              <a:ext uri="{FF2B5EF4-FFF2-40B4-BE49-F238E27FC236}">
                <a16:creationId xmlns:a16="http://schemas.microsoft.com/office/drawing/2014/main" id="{1D5026E5-FA49-4C10-8FD3-A2EE352B9D67}"/>
              </a:ext>
            </a:extLst>
          </p:cNvPr>
          <p:cNvSpPr>
            <a:spLocks noChangeAspect="1"/>
          </p:cNvSpPr>
          <p:nvPr/>
        </p:nvSpPr>
        <p:spPr>
          <a:xfrm rot="2796627">
            <a:off x="4043111" y="3285891"/>
            <a:ext cx="762919" cy="762919"/>
          </a:xfrm>
          <a:prstGeom prst="plus">
            <a:avLst>
              <a:gd name="adj" fmla="val 430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roix 9">
            <a:extLst>
              <a:ext uri="{FF2B5EF4-FFF2-40B4-BE49-F238E27FC236}">
                <a16:creationId xmlns:a16="http://schemas.microsoft.com/office/drawing/2014/main" id="{3216EBE3-0FF0-49AB-BBD5-629A5427622D}"/>
              </a:ext>
            </a:extLst>
          </p:cNvPr>
          <p:cNvSpPr>
            <a:spLocks noChangeAspect="1"/>
          </p:cNvSpPr>
          <p:nvPr/>
        </p:nvSpPr>
        <p:spPr>
          <a:xfrm rot="2796627">
            <a:off x="4032842" y="4016943"/>
            <a:ext cx="762919" cy="762919"/>
          </a:xfrm>
          <a:prstGeom prst="plus">
            <a:avLst>
              <a:gd name="adj" fmla="val 430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663505"/>
            <a:ext cx="4342893" cy="4239521"/>
          </a:xfrm>
        </p:spPr>
        <p:txBody>
          <a:bodyPr anchor="t">
            <a:normAutofit fontScale="92500" lnSpcReduction="20000"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200" dirty="0">
                <a:solidFill>
                  <a:schemeClr val="bg1"/>
                </a:solidFill>
              </a:rPr>
              <a:t>3 APSA</a:t>
            </a:r>
          </a:p>
          <a:p>
            <a:r>
              <a:rPr lang="fr-FR" sz="2200" dirty="0">
                <a:solidFill>
                  <a:schemeClr val="bg1"/>
                </a:solidFill>
              </a:rPr>
              <a:t>3 CP  différentes</a:t>
            </a:r>
          </a:p>
          <a:p>
            <a:pPr lvl="1"/>
            <a:r>
              <a:rPr lang="fr-FR" sz="2200" dirty="0">
                <a:solidFill>
                  <a:schemeClr val="bg1"/>
                </a:solidFill>
              </a:rPr>
              <a:t>2 APSA de la liste nationale</a:t>
            </a:r>
          </a:p>
          <a:p>
            <a:pPr lvl="1"/>
            <a:r>
              <a:rPr lang="fr-FR" sz="2200" dirty="0">
                <a:solidFill>
                  <a:schemeClr val="bg1"/>
                </a:solidFill>
              </a:rPr>
              <a:t>3</a:t>
            </a:r>
            <a:r>
              <a:rPr lang="fr-FR" sz="2200" baseline="30000" dirty="0">
                <a:solidFill>
                  <a:schemeClr val="bg1"/>
                </a:solidFill>
              </a:rPr>
              <a:t>ème</a:t>
            </a:r>
            <a:r>
              <a:rPr lang="fr-FR" sz="2200" dirty="0">
                <a:solidFill>
                  <a:schemeClr val="bg1"/>
                </a:solidFill>
              </a:rPr>
              <a:t> APSA :</a:t>
            </a:r>
          </a:p>
          <a:p>
            <a:pPr lvl="2"/>
            <a:r>
              <a:rPr lang="fr-FR" sz="2200" dirty="0">
                <a:solidFill>
                  <a:schemeClr val="bg1"/>
                </a:solidFill>
              </a:rPr>
              <a:t>Liste nationale</a:t>
            </a:r>
          </a:p>
          <a:p>
            <a:pPr lvl="2"/>
            <a:r>
              <a:rPr lang="fr-FR" sz="2200" dirty="0">
                <a:solidFill>
                  <a:schemeClr val="bg1"/>
                </a:solidFill>
              </a:rPr>
              <a:t>Liste académique</a:t>
            </a:r>
          </a:p>
          <a:p>
            <a:endParaRPr lang="fr-FR" sz="1300" dirty="0">
              <a:solidFill>
                <a:schemeClr val="bg1"/>
              </a:solidFill>
            </a:endParaRPr>
          </a:p>
          <a:p>
            <a:endParaRPr lang="fr-FR" sz="1900" dirty="0">
              <a:solidFill>
                <a:schemeClr val="bg1"/>
              </a:solidFill>
            </a:endParaRPr>
          </a:p>
          <a:p>
            <a:r>
              <a:rPr lang="fr-FR" sz="2200" dirty="0">
                <a:solidFill>
                  <a:schemeClr val="bg1"/>
                </a:solidFill>
              </a:rPr>
              <a:t>Protocole validé par la CAHN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>
                <a:solidFill>
                  <a:schemeClr val="bg1"/>
                </a:solidFill>
              </a:rPr>
              <a:t>(Textes de 2019)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663505"/>
            <a:ext cx="4338674" cy="4236293"/>
          </a:xfrm>
        </p:spPr>
        <p:txBody>
          <a:bodyPr anchor="t">
            <a:normAutofit fontScale="92500" lnSpcReduction="20000"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sz="2200" dirty="0">
                <a:solidFill>
                  <a:schemeClr val="bg1"/>
                </a:solidFill>
              </a:rPr>
              <a:t>3 APSA</a:t>
            </a:r>
          </a:p>
          <a:p>
            <a:r>
              <a:rPr lang="fr-FR" sz="2200" dirty="0">
                <a:solidFill>
                  <a:schemeClr val="bg1"/>
                </a:solidFill>
              </a:rPr>
              <a:t>3 </a:t>
            </a:r>
            <a:r>
              <a:rPr lang="fr-FR" sz="2200" b="1" dirty="0">
                <a:solidFill>
                  <a:srgbClr val="36F927"/>
                </a:solidFill>
              </a:rPr>
              <a:t>CA</a:t>
            </a:r>
            <a:r>
              <a:rPr lang="fr-FR" sz="2200" dirty="0">
                <a:solidFill>
                  <a:schemeClr val="bg1"/>
                </a:solidFill>
              </a:rPr>
              <a:t> différents</a:t>
            </a:r>
          </a:p>
          <a:p>
            <a:pPr lvl="1"/>
            <a:r>
              <a:rPr lang="fr-FR" sz="2200" dirty="0">
                <a:solidFill>
                  <a:schemeClr val="bg1"/>
                </a:solidFill>
              </a:rPr>
              <a:t>2 APSA de la liste nationale</a:t>
            </a:r>
          </a:p>
          <a:p>
            <a:pPr lvl="1"/>
            <a:r>
              <a:rPr lang="fr-FR" sz="2200" dirty="0">
                <a:solidFill>
                  <a:schemeClr val="bg1"/>
                </a:solidFill>
              </a:rPr>
              <a:t>3ème APSA :</a:t>
            </a:r>
          </a:p>
          <a:p>
            <a:pPr lvl="2"/>
            <a:r>
              <a:rPr lang="fr-FR" sz="2200" dirty="0">
                <a:solidFill>
                  <a:schemeClr val="bg1"/>
                </a:solidFill>
              </a:rPr>
              <a:t>Liste nationale</a:t>
            </a:r>
          </a:p>
          <a:p>
            <a:pPr lvl="2"/>
            <a:r>
              <a:rPr lang="fr-FR" sz="2200" dirty="0">
                <a:solidFill>
                  <a:schemeClr val="bg1"/>
                </a:solidFill>
              </a:rPr>
              <a:t>Liste académique</a:t>
            </a:r>
          </a:p>
          <a:p>
            <a:pPr lvl="2"/>
            <a:r>
              <a:rPr lang="fr-FR" sz="2200" b="1" dirty="0">
                <a:solidFill>
                  <a:srgbClr val="36F927"/>
                </a:solidFill>
              </a:rPr>
              <a:t>Activité établissement</a:t>
            </a:r>
            <a:r>
              <a:rPr lang="fr-FR" sz="2200" dirty="0">
                <a:solidFill>
                  <a:srgbClr val="36F927"/>
                </a:solidFill>
              </a:rPr>
              <a:t> </a:t>
            </a:r>
            <a:r>
              <a:rPr lang="fr-FR" sz="2200" dirty="0">
                <a:solidFill>
                  <a:srgbClr val="FFFF00"/>
                </a:solidFill>
              </a:rPr>
              <a:t>(CAHN)</a:t>
            </a:r>
          </a:p>
          <a:p>
            <a:r>
              <a:rPr lang="fr-FR" sz="2200" dirty="0">
                <a:solidFill>
                  <a:schemeClr val="bg1"/>
                </a:solidFill>
              </a:rPr>
              <a:t>Protocole validé par la CAHN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655C4F9-0B4C-4B93-B42C-C6417F6EAA66}"/>
              </a:ext>
            </a:extLst>
          </p:cNvPr>
          <p:cNvSpPr txBox="1"/>
          <p:nvPr/>
        </p:nvSpPr>
        <p:spPr>
          <a:xfrm>
            <a:off x="6391478" y="1663505"/>
            <a:ext cx="1325871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CCF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2304E54-E598-4978-BA61-45C1EA2D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95" y="5860163"/>
            <a:ext cx="1447130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C6797DC-5593-4CBB-B652-FC4DA91DE05C}"/>
              </a:ext>
            </a:extLst>
          </p:cNvPr>
          <p:cNvSpPr txBox="1"/>
          <p:nvPr/>
        </p:nvSpPr>
        <p:spPr>
          <a:xfrm>
            <a:off x="3168332" y="2758636"/>
            <a:ext cx="540000" cy="360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CP</a:t>
            </a:r>
          </a:p>
        </p:txBody>
      </p:sp>
    </p:spTree>
    <p:extLst>
      <p:ext uri="{BB962C8B-B14F-4D97-AF65-F5344CB8AC3E}">
        <p14:creationId xmlns:p14="http://schemas.microsoft.com/office/powerpoint/2010/main" val="93891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663505"/>
            <a:ext cx="4342893" cy="4239521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Co-évaluation :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L’enseignant de la classe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Un autre enseignant d’EPS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Rattrapage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Contrôle adapté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>
                <a:solidFill>
                  <a:schemeClr val="bg1"/>
                </a:solidFill>
              </a:rPr>
              <a:t>(Textes de 2019)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663505"/>
            <a:ext cx="4338674" cy="4236293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Co-évaluation :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L’enseignant de la classe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Un autre enseignant d’EPS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Rattrapage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Contrôle adapté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655C4F9-0B4C-4B93-B42C-C6417F6EAA66}"/>
              </a:ext>
            </a:extLst>
          </p:cNvPr>
          <p:cNvSpPr txBox="1"/>
          <p:nvPr/>
        </p:nvSpPr>
        <p:spPr>
          <a:xfrm>
            <a:off x="6057009" y="1663505"/>
            <a:ext cx="1975276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Évaluation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8524F60-78BB-44B1-96CA-527A263DA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9" y="5860163"/>
            <a:ext cx="1447130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84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 (2018)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663505"/>
            <a:ext cx="4342893" cy="423952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Référentiel national N4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>
                <a:solidFill>
                  <a:schemeClr val="bg1"/>
                </a:solidFill>
              </a:rPr>
              <a:t>(Textes de 2019)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6" y="1663505"/>
            <a:ext cx="4659283" cy="423629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rgbClr val="36F927"/>
                </a:solidFill>
              </a:rPr>
              <a:t>Déclinaison</a:t>
            </a:r>
            <a:r>
              <a:rPr lang="fr-FR" sz="2000" dirty="0">
                <a:solidFill>
                  <a:schemeClr val="bg1"/>
                </a:solidFill>
              </a:rPr>
              <a:t> du référentiel pour chacune des activités dans le respect du cadre national </a:t>
            </a:r>
            <a:r>
              <a:rPr lang="fr-FR" sz="2000" dirty="0" smtClean="0">
                <a:solidFill>
                  <a:schemeClr val="bg1"/>
                </a:solidFill>
              </a:rPr>
              <a:t>d’évaluation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pPr lvl="1" algn="ctr"/>
            <a:r>
              <a:rPr lang="fr-FR" sz="1800" b="1" dirty="0" smtClean="0">
                <a:solidFill>
                  <a:schemeClr val="bg1"/>
                </a:solidFill>
              </a:rPr>
              <a:t>Lien : </a:t>
            </a:r>
            <a:r>
              <a:rPr lang="fr-FR" sz="1800" b="1" dirty="0" smtClean="0">
                <a:solidFill>
                  <a:schemeClr val="bg1"/>
                </a:solidFill>
                <a:hlinkClick r:id="rId2"/>
              </a:rPr>
              <a:t>Référentiels Nationaux et exemples d’illustrations (DGESCO)</a:t>
            </a:r>
            <a:endParaRPr lang="fr-FR" sz="1800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655C4F9-0B4C-4B93-B42C-C6417F6EAA66}"/>
              </a:ext>
            </a:extLst>
          </p:cNvPr>
          <p:cNvSpPr txBox="1"/>
          <p:nvPr/>
        </p:nvSpPr>
        <p:spPr>
          <a:xfrm>
            <a:off x="6057009" y="1663505"/>
            <a:ext cx="1975276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Référentiel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Croix 9">
            <a:extLst>
              <a:ext uri="{FF2B5EF4-FFF2-40B4-BE49-F238E27FC236}">
                <a16:creationId xmlns:a16="http://schemas.microsoft.com/office/drawing/2014/main" id="{4A4CBA1B-7510-4966-A8B4-B415E3CD4AB7}"/>
              </a:ext>
            </a:extLst>
          </p:cNvPr>
          <p:cNvSpPr>
            <a:spLocks noChangeAspect="1"/>
          </p:cNvSpPr>
          <p:nvPr/>
        </p:nvSpPr>
        <p:spPr>
          <a:xfrm rot="2796627">
            <a:off x="4051582" y="2860940"/>
            <a:ext cx="762919" cy="762919"/>
          </a:xfrm>
          <a:prstGeom prst="plus">
            <a:avLst>
              <a:gd name="adj" fmla="val 430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8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 (2018)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663505"/>
            <a:ext cx="4342893" cy="4527652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Valide les protocoles</a:t>
            </a:r>
          </a:p>
          <a:p>
            <a:endParaRPr lang="fr-FR" sz="20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bg1"/>
              </a:solidFill>
            </a:endParaRPr>
          </a:p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Analyse et harmonisation éventuelle des notes</a:t>
            </a:r>
          </a:p>
          <a:p>
            <a:r>
              <a:rPr lang="fr-FR" sz="2000" dirty="0">
                <a:solidFill>
                  <a:schemeClr val="bg1"/>
                </a:solidFill>
              </a:rPr>
              <a:t>Arrête les notes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>
                <a:solidFill>
                  <a:schemeClr val="bg1"/>
                </a:solidFill>
              </a:rPr>
              <a:t>(Textes de 2019)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663505"/>
            <a:ext cx="4338674" cy="423629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Valide les protocoles </a:t>
            </a:r>
          </a:p>
          <a:p>
            <a:pPr lvl="1"/>
            <a:r>
              <a:rPr lang="fr-FR" sz="2000" dirty="0">
                <a:solidFill>
                  <a:srgbClr val="36F927"/>
                </a:solidFill>
              </a:rPr>
              <a:t>valide les déclinaisons du référentiel par activités définies par les établissements</a:t>
            </a:r>
          </a:p>
          <a:p>
            <a:r>
              <a:rPr lang="fr-FR" sz="2000" dirty="0">
                <a:solidFill>
                  <a:schemeClr val="bg1"/>
                </a:solidFill>
              </a:rPr>
              <a:t>Analyse et harmonisation éventuelle des notes</a:t>
            </a:r>
          </a:p>
          <a:p>
            <a:r>
              <a:rPr lang="fr-FR" sz="2000" dirty="0">
                <a:solidFill>
                  <a:schemeClr val="bg1"/>
                </a:solidFill>
              </a:rPr>
              <a:t>Arrête les notes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655C4F9-0B4C-4B93-B42C-C6417F6EAA66}"/>
              </a:ext>
            </a:extLst>
          </p:cNvPr>
          <p:cNvSpPr txBox="1"/>
          <p:nvPr/>
        </p:nvSpPr>
        <p:spPr>
          <a:xfrm>
            <a:off x="6057009" y="1663505"/>
            <a:ext cx="1975276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CAHN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Vague 7">
            <a:extLst>
              <a:ext uri="{FF2B5EF4-FFF2-40B4-BE49-F238E27FC236}">
                <a16:creationId xmlns:a16="http://schemas.microsoft.com/office/drawing/2014/main" id="{6EB64467-4AED-4ECE-A19A-6672DD911F0A}"/>
              </a:ext>
            </a:extLst>
          </p:cNvPr>
          <p:cNvSpPr/>
          <p:nvPr/>
        </p:nvSpPr>
        <p:spPr>
          <a:xfrm rot="20755051">
            <a:off x="8839205" y="5064441"/>
            <a:ext cx="2963794" cy="1545302"/>
          </a:xfrm>
          <a:prstGeom prst="wave">
            <a:avLst>
              <a:gd name="adj1" fmla="val 12500"/>
              <a:gd name="adj2" fmla="val 0"/>
            </a:avLst>
          </a:prstGeom>
          <a:solidFill>
            <a:srgbClr val="36F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Envoi des référentiels pour le </a:t>
            </a:r>
            <a:r>
              <a:rPr lang="fr-FR" b="1" u="sng" dirty="0">
                <a:solidFill>
                  <a:srgbClr val="002060"/>
                </a:solidFill>
              </a:rPr>
              <a:t>27 avril 2020</a:t>
            </a:r>
          </a:p>
        </p:txBody>
      </p:sp>
      <p:sp>
        <p:nvSpPr>
          <p:cNvPr id="10" name="Flèche : virage 9">
            <a:extLst>
              <a:ext uri="{FF2B5EF4-FFF2-40B4-BE49-F238E27FC236}">
                <a16:creationId xmlns:a16="http://schemas.microsoft.com/office/drawing/2014/main" id="{9A435781-C30F-4DB0-8653-12C4C20E4567}"/>
              </a:ext>
            </a:extLst>
          </p:cNvPr>
          <p:cNvSpPr/>
          <p:nvPr/>
        </p:nvSpPr>
        <p:spPr>
          <a:xfrm rot="5400000">
            <a:off x="10097383" y="3638595"/>
            <a:ext cx="1539240" cy="1120050"/>
          </a:xfrm>
          <a:prstGeom prst="bentArrow">
            <a:avLst>
              <a:gd name="adj1" fmla="val 5864"/>
              <a:gd name="adj2" fmla="val 15280"/>
              <a:gd name="adj3" fmla="val 13172"/>
              <a:gd name="adj4" fmla="val 72324"/>
            </a:avLst>
          </a:prstGeom>
          <a:solidFill>
            <a:schemeClr val="bg1"/>
          </a:solidFill>
          <a:ln w="28575">
            <a:solidFill>
              <a:srgbClr val="36F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9E768-F50D-427C-9603-1FB4FAE5F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666843"/>
            <a:ext cx="3992732" cy="576262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2011 (2018)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A9B95-6CF2-409A-97E4-4F5A6AF4F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663505"/>
            <a:ext cx="4342893" cy="4527652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endParaRPr lang="fr-FR" sz="2000" b="1" dirty="0">
              <a:solidFill>
                <a:schemeClr val="bg1"/>
              </a:solidFill>
            </a:endParaRPr>
          </a:p>
          <a:p>
            <a:endParaRPr lang="fr-FR" sz="2600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SHN et HNS </a:t>
            </a:r>
            <a:endParaRPr lang="fr-FR" sz="2000" b="1" dirty="0" smtClean="0">
              <a:solidFill>
                <a:schemeClr val="bg1"/>
              </a:solidFill>
            </a:endParaRPr>
          </a:p>
          <a:p>
            <a:pPr lvl="1"/>
            <a:r>
              <a:rPr lang="fr-FR" sz="1800" dirty="0" smtClean="0">
                <a:solidFill>
                  <a:schemeClr val="bg1"/>
                </a:solidFill>
              </a:rPr>
              <a:t>CCF</a:t>
            </a:r>
            <a:endParaRPr lang="fr-FR" sz="1800" dirty="0">
              <a:solidFill>
                <a:schemeClr val="bg1"/>
              </a:solidFill>
            </a:endParaRP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Epreuve facultative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     (16 + entretien / 4pts)</a:t>
            </a:r>
          </a:p>
          <a:p>
            <a:endParaRPr lang="fr-FR" sz="2600" dirty="0">
              <a:solidFill>
                <a:schemeClr val="bg1"/>
              </a:solidFill>
            </a:endParaRPr>
          </a:p>
          <a:p>
            <a:endParaRPr lang="fr-FR" sz="3000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Epreuve ponctuelle obligatoire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2 Apsa 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	(5 couplages différents)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F2F55-B7B0-4BCE-86E6-04EA6025B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28207" y="666843"/>
            <a:ext cx="3999001" cy="576262"/>
          </a:xfrm>
          <a:ln>
            <a:solidFill>
              <a:srgbClr val="FFFF00"/>
            </a:solidFill>
          </a:ln>
        </p:spPr>
        <p:txBody>
          <a:bodyPr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2021 </a:t>
            </a:r>
            <a:r>
              <a:rPr lang="fr-FR" dirty="0">
                <a:solidFill>
                  <a:schemeClr val="bg1"/>
                </a:solidFill>
              </a:rPr>
              <a:t>(Textes de 2019)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7E23A6-E7E9-4138-B8A7-247CD855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6" y="1663505"/>
            <a:ext cx="4618443" cy="4916658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endParaRPr lang="fr-FR" sz="2000" b="1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SHN</a:t>
            </a:r>
            <a:r>
              <a:rPr lang="fr-FR" sz="2000" dirty="0">
                <a:solidFill>
                  <a:schemeClr val="bg1"/>
                </a:solidFill>
              </a:rPr>
              <a:t> :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	</a:t>
            </a:r>
            <a:r>
              <a:rPr lang="fr-FR" sz="2000" b="1" dirty="0">
                <a:solidFill>
                  <a:srgbClr val="36F927"/>
                </a:solidFill>
              </a:rPr>
              <a:t>Uniquement en CCF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3 Apsa de 3 CA différents dont celui de sa spécialité sportive (</a:t>
            </a:r>
            <a:r>
              <a:rPr lang="fr-FR" sz="2000" b="1" dirty="0">
                <a:solidFill>
                  <a:srgbClr val="36F927"/>
                </a:solidFill>
              </a:rPr>
              <a:t>20/20</a:t>
            </a:r>
            <a:r>
              <a:rPr lang="fr-FR" sz="2000" dirty="0">
                <a:solidFill>
                  <a:schemeClr val="bg1"/>
                </a:solidFill>
              </a:rPr>
              <a:t>)</a:t>
            </a:r>
          </a:p>
          <a:p>
            <a:pPr lvl="1"/>
            <a:endParaRPr lang="fr-FR" sz="2000" dirty="0" smtClean="0">
              <a:solidFill>
                <a:schemeClr val="bg1"/>
              </a:solidFill>
            </a:endParaRPr>
          </a:p>
          <a:p>
            <a:pPr lvl="1"/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Epreuve ponctuelle obligatoire</a:t>
            </a:r>
          </a:p>
          <a:p>
            <a:pPr lvl="1"/>
            <a:r>
              <a:rPr lang="fr-FR" sz="2000" dirty="0">
                <a:solidFill>
                  <a:schemeClr val="bg1"/>
                </a:solidFill>
              </a:rPr>
              <a:t>2 Apsa parmi les </a:t>
            </a:r>
            <a:r>
              <a:rPr lang="fr-FR" sz="2000" b="1" dirty="0">
                <a:solidFill>
                  <a:srgbClr val="36F927"/>
                </a:solidFill>
              </a:rPr>
              <a:t>3</a:t>
            </a:r>
            <a:r>
              <a:rPr lang="fr-FR" sz="2000" dirty="0">
                <a:solidFill>
                  <a:schemeClr val="bg1"/>
                </a:solidFill>
              </a:rPr>
              <a:t> de la liste nationale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	(</a:t>
            </a:r>
            <a:r>
              <a:rPr lang="fr-FR" sz="2000" u="sng" dirty="0">
                <a:solidFill>
                  <a:srgbClr val="36F927"/>
                </a:solidFill>
              </a:rPr>
              <a:t>3 couplages différents</a:t>
            </a:r>
            <a:r>
              <a:rPr lang="fr-FR" sz="2000" dirty="0">
                <a:solidFill>
                  <a:schemeClr val="bg1"/>
                </a:solidFill>
              </a:rPr>
              <a:t>)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8E488E0-B89A-4BCF-A83F-2DA6749718F0}"/>
              </a:ext>
            </a:extLst>
          </p:cNvPr>
          <p:cNvCxnSpPr>
            <a:cxnSpLocks/>
          </p:cNvCxnSpPr>
          <p:nvPr/>
        </p:nvCxnSpPr>
        <p:spPr>
          <a:xfrm>
            <a:off x="7044647" y="277837"/>
            <a:ext cx="0" cy="6302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655C4F9-0B4C-4B93-B42C-C6417F6EAA66}"/>
              </a:ext>
            </a:extLst>
          </p:cNvPr>
          <p:cNvSpPr txBox="1"/>
          <p:nvPr/>
        </p:nvSpPr>
        <p:spPr>
          <a:xfrm>
            <a:off x="5668794" y="1665850"/>
            <a:ext cx="2751705" cy="461665"/>
          </a:xfrm>
          <a:prstGeom prst="rect">
            <a:avLst/>
          </a:prstGeom>
          <a:solidFill>
            <a:srgbClr val="00206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Cas particuliers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568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834C5ED-2DD3-4160-B6CE-2E9355FA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3" y="5860163"/>
            <a:ext cx="1447131" cy="720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205817"/>
              </p:ext>
            </p:extLst>
          </p:nvPr>
        </p:nvGraphicFramePr>
        <p:xfrm>
          <a:off x="1981199" y="331058"/>
          <a:ext cx="10012681" cy="612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1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2019-2020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2020-2021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2021-2022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60"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Enseignement général et technologique</a:t>
                      </a:r>
                      <a:endParaRPr lang="fr-FR" sz="1600" dirty="0">
                        <a:solidFill>
                          <a:srgbClr val="36F92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Application des programmes voie GT en 2</a:t>
                      </a:r>
                      <a:r>
                        <a:rPr lang="fr-FR" sz="1400" b="1" kern="12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nde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et 1</a:t>
                      </a:r>
                      <a:r>
                        <a:rPr lang="fr-FR" sz="1400" b="1" kern="12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programmes GT en terminale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Enseignement professionnel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Application des programmes voie pro en 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Seconde Bac pro et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CAP première année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 voie pro en 1</a:t>
                      </a:r>
                      <a:r>
                        <a:rPr lang="fr-FR" sz="1400" b="1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ère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Bac pro et deuxième année de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 BAC pro en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terminale.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Certification CAP, BAC GT et Pro sans changement.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Les notes de première comptent pour bac GT 2021 (dans les 10% du CC).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 certification BAC GT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 certification CAP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Actuelle certif en BAC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 certification BAC pro.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 </a:t>
                      </a: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ponctuelles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Options ponctuelles Bac GT et pro.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Arrêt des options en Bac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GT (dont l’option HN et HNSS).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 ponctuelles en Bac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(dont le HN et HNSS).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Arrêt des options ponctuelles en BAC Pro.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</a:t>
                      </a: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ponctuelle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Binômes d’épreuves en commun ponctuel.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Deux épreuves en Bac GT.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Une épreuve en CAP.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Binômes d’épreuves en Bac Pro.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Deux épreuves pour tous les examens Bac.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Une épreuve en CAP.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693778"/>
              </p:ext>
            </p:extLst>
          </p:nvPr>
        </p:nvGraphicFramePr>
        <p:xfrm>
          <a:off x="1981198" y="331058"/>
          <a:ext cx="10012681" cy="612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1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2019-2020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2020-2021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FF00"/>
                          </a:solidFill>
                        </a:rPr>
                        <a:t>2021-2022</a:t>
                      </a:r>
                      <a:endParaRPr lang="fr-FR" sz="1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60"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Enseignement général et technologique</a:t>
                      </a:r>
                      <a:endParaRPr lang="fr-FR" sz="1600" dirty="0">
                        <a:solidFill>
                          <a:srgbClr val="36F92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Application des programmes voie GT en 2</a:t>
                      </a:r>
                      <a:r>
                        <a:rPr lang="fr-FR" sz="1400" b="1" kern="12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nde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et 1</a:t>
                      </a:r>
                      <a:r>
                        <a:rPr lang="fr-FR" sz="1400" b="1" kern="12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programmes GT en terminale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Enseignement professionnel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Certification BAC GT sans changement.</a:t>
                      </a:r>
                    </a:p>
                    <a:p>
                      <a:pPr algn="ctr"/>
                      <a:endParaRPr lang="fr-FR" sz="1400" b="1" kern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Les notes de première comptent pour bac GT 2021 (dans les 10% du CC).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 certification BAC GT     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Options </a:t>
                      </a: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ponctuelles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Options ponctuelles Bac GT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Arrêt des options en Bac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(dont l’option HN et HNSS).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</a:t>
                      </a:r>
                      <a:r>
                        <a:rPr lang="fr-FR" sz="1600" b="1" dirty="0">
                          <a:solidFill>
                            <a:srgbClr val="36F92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ponctuelle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Binômes d’épreuves en commun ponctuel.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Deux épreuves en Bac GT.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Deux épreuves pour tous les examens Bac.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01240" y="331058"/>
            <a:ext cx="147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EF7857"/>
                </a:solidFill>
              </a:rPr>
              <a:t>VOIE GT</a:t>
            </a:r>
            <a:endParaRPr lang="fr-FR" sz="2400" b="1" dirty="0">
              <a:solidFill>
                <a:srgbClr val="EF78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438</TotalTime>
  <Words>866</Words>
  <Application>Microsoft Office PowerPoint</Application>
  <PresentationFormat>Grand écran</PresentationFormat>
  <Paragraphs>255</Paragraphs>
  <Slides>17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Brin</vt:lpstr>
      <vt:lpstr>Nouvelles modalités de certification de l’EPS au BAC à partir de la session 2021</vt:lpstr>
      <vt:lpstr> Arrêté du 28 juin 2019 (modifiant l’arrêté du 21 décembre 2011)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éléments d’évaluation : ce qu’il faut retenir</vt:lpstr>
      <vt:lpstr>Présentation PowerPoint</vt:lpstr>
      <vt:lpstr>Présentation PowerPoint</vt:lpstr>
      <vt:lpstr>Présentation PowerPoint</vt:lpstr>
      <vt:lpstr>Enseigner les activités artistiques en lycée</vt:lpstr>
      <vt:lpstr>Spécificité au sein du champ 3</vt:lpstr>
      <vt:lpstr>Dimensions à travailler dans les activités d’expression</vt:lpstr>
      <vt:lpstr>          DEMARCHE COMMUNE            aux activités artistiques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modalités de certification de l’EPS au BAC à partir de la session 2021</dc:title>
  <dc:creator>Marc BERTHOLON</dc:creator>
  <cp:lastModifiedBy>mbertholon</cp:lastModifiedBy>
  <cp:revision>50</cp:revision>
  <dcterms:created xsi:type="dcterms:W3CDTF">2019-09-12T06:41:10Z</dcterms:created>
  <dcterms:modified xsi:type="dcterms:W3CDTF">2019-10-13T16:28:13Z</dcterms:modified>
</cp:coreProperties>
</file>