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493" r:id="rId2"/>
    <p:sldId id="499" r:id="rId3"/>
    <p:sldId id="256" r:id="rId4"/>
    <p:sldId id="476" r:id="rId5"/>
    <p:sldId id="503" r:id="rId6"/>
    <p:sldId id="474" r:id="rId7"/>
    <p:sldId id="477" r:id="rId8"/>
    <p:sldId id="490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491" r:id="rId17"/>
    <p:sldId id="266" r:id="rId18"/>
    <p:sldId id="482" r:id="rId19"/>
    <p:sldId id="495" r:id="rId20"/>
    <p:sldId id="500" r:id="rId21"/>
    <p:sldId id="502" r:id="rId22"/>
    <p:sldId id="479" r:id="rId2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04" autoAdjust="0"/>
    <p:restoredTop sz="94674" autoAdjust="0"/>
  </p:normalViewPr>
  <p:slideViewPr>
    <p:cSldViewPr snapToGrid="0">
      <p:cViewPr varScale="1">
        <p:scale>
          <a:sx n="123" d="100"/>
          <a:sy n="123" d="100"/>
        </p:scale>
        <p:origin x="102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1FAC8-0A4E-41CE-8F18-EF560FCCE6AD}" type="datetimeFigureOut">
              <a:rPr lang="fr-FR" smtClean="0"/>
              <a:t>25/01/2021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B4F604-378B-4AF9-AD72-E5F475DF1E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6651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B4F604-378B-4AF9-AD72-E5F475DF1E59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9604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5 épreuves finales philo 2 spé grand oral français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B4F604-378B-4AF9-AD72-E5F475DF1E59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87325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B4F604-378B-4AF9-AD72-E5F475DF1E59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70715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/>
              <a:t>CODE COULEUR   AFL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B4F604-378B-4AF9-AD72-E5F475DF1E59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84839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Plus de CMS identifiées ,intégrées aux objectifs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B4F604-378B-4AF9-AD72-E5F475DF1E59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52658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0" i="0" u="none" strike="noStrike" kern="1200" baseline="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car deux AFL moteurs, l’un à dominante acrobatique et l’autre à dominante artistique).</a:t>
            </a:r>
          </a:p>
          <a:p>
            <a:r>
              <a:rPr lang="fr-FR" sz="1200" b="0" i="0" u="none" strike="noStrike" kern="1200" baseline="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PAS ENCORE DE REFERENTIELS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B4F604-378B-4AF9-AD72-E5F475DF1E59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56007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B4F604-378B-4AF9-AD72-E5F475DF1E59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22126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PARTI PRIS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B4F604-378B-4AF9-AD72-E5F475DF1E59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6245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1EC843-80F6-44A0-98EB-C0BD164EFF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59F59C2-7661-42B2-91E9-779F5395B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99DD7FE-A970-44E1-92E8-993BF7DFE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D7560-3BC2-4ED2-B90C-094B1965E860}" type="datetimeFigureOut">
              <a:rPr lang="fr-FR" smtClean="0"/>
              <a:t>25/01/2021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242E40F-DC88-4C90-A393-AFF4EBEF2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EC075C6-4B14-4DD7-8724-D3088CF2B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39B8F-EF44-457F-B46E-C09AEDF347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7373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A799BF-4C6C-4135-91BE-85B2190B9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321B66D-37DA-4E1D-A80F-F3D35E425D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156A848-1565-4D2A-99E1-A0BA178B9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D7560-3BC2-4ED2-B90C-094B1965E860}" type="datetimeFigureOut">
              <a:rPr lang="fr-FR" smtClean="0"/>
              <a:t>25/01/2021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5E5BE7A-8C4C-402B-AE2C-0FB716487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6617DA1-EAF1-4810-B2AC-A406A91B2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39B8F-EF44-457F-B46E-C09AEDF347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280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07F1958-7018-40D8-821E-1B56BE8530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4657398-D147-4249-9DB1-8D788F0FED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2DC69B-A1F9-4565-BBF9-5257A6639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D7560-3BC2-4ED2-B90C-094B1965E860}" type="datetimeFigureOut">
              <a:rPr lang="fr-FR" smtClean="0"/>
              <a:t>25/01/2021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4663DE4-6AEC-4BAB-8AFC-7BFD467CB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B97DDA9-910D-4441-BBCF-9782A7456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39B8F-EF44-457F-B46E-C09AEDF347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2633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48D3A3-A398-41E5-852A-43D5961CB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0D7887F-24D3-4985-A732-FFB7347F27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6D40AD2-00D5-497C-B522-DD1F64F71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D7560-3BC2-4ED2-B90C-094B1965E860}" type="datetimeFigureOut">
              <a:rPr lang="fr-FR" smtClean="0"/>
              <a:t>25/01/2021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A3CCDBD-10A4-43C0-AE58-DDF9CDBEE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3F4836B-36D7-4362-BCA5-9A2FE806E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39B8F-EF44-457F-B46E-C09AEDF347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1036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597048-DBF2-4AC0-974B-D4650BCF1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BB12A14-EEDF-47C7-B3C8-D333449D9F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B8E6ACC-CC38-40DF-A7C7-F1C8EEFAE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D7560-3BC2-4ED2-B90C-094B1965E860}" type="datetimeFigureOut">
              <a:rPr lang="fr-FR" smtClean="0"/>
              <a:t>25/01/2021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F084D43-D266-4BCC-AC6E-FC02E876D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69EF00C-03F6-4C8B-A7C7-4380A61B8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39B8F-EF44-457F-B46E-C09AEDF347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5078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602512-8268-4BC2-B77B-78F189DDF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D67EEC1-FBA3-469B-8CCC-6A625625FB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EE3C88F-D11B-4579-806E-7908191318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2544651-0721-4AD7-A3EF-6DE742976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D7560-3BC2-4ED2-B90C-094B1965E860}" type="datetimeFigureOut">
              <a:rPr lang="fr-FR" smtClean="0"/>
              <a:t>25/01/2021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881A732-3503-41C7-9ECE-EA950B30C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E7DB9FA-29B5-4C40-9ABF-CD2C8101F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39B8F-EF44-457F-B46E-C09AEDF347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0085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B71257-F4DD-4919-829D-D6CA1D753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6DA9C51-E0E7-4510-9A6B-1A3E6C9875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9B5F292-C1A4-44A1-88DC-D62E7E8060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108E368-F3CB-485A-BAE5-5881AEFA43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25A50FB-BB92-4213-9242-34047017B3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EF7A467-C4EB-40CF-BBED-C96EBCD73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D7560-3BC2-4ED2-B90C-094B1965E860}" type="datetimeFigureOut">
              <a:rPr lang="fr-FR" smtClean="0"/>
              <a:t>25/01/2021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BF50343-8DB5-4DC0-A289-47D62A939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BE4DEED-E98D-439D-833F-718DAE3E4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39B8F-EF44-457F-B46E-C09AEDF347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3697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512C3B-61D0-45BB-9714-7D9CB000C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DBA7A16-0A09-4E39-A49E-C52C7AA23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D7560-3BC2-4ED2-B90C-094B1965E860}" type="datetimeFigureOut">
              <a:rPr lang="fr-FR" smtClean="0"/>
              <a:t>25/01/2021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4CFA7C9-9BE0-4857-9DCE-A680FBBC7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F2418B3-CD44-4C09-B7A0-771EDBFEB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39B8F-EF44-457F-B46E-C09AEDF347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7250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C827416-D844-498B-BACE-DD4BDB7AA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D7560-3BC2-4ED2-B90C-094B1965E860}" type="datetimeFigureOut">
              <a:rPr lang="fr-FR" smtClean="0"/>
              <a:t>25/01/2021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CA5D916-A1B5-4EE4-9669-604DCC318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C69E56A-C27E-41C0-B6B9-C57C1672A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39B8F-EF44-457F-B46E-C09AEDF347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1153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D845C4-0430-47B8-B7B8-9C4AA98B0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A37CAF1-7733-4728-9805-8472DF0077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923EEAF-4298-4519-8E26-23142A02F2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039675F-764D-44A6-99B1-D74376BB4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D7560-3BC2-4ED2-B90C-094B1965E860}" type="datetimeFigureOut">
              <a:rPr lang="fr-FR" smtClean="0"/>
              <a:t>25/01/2021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552CAD7-8302-4BF7-860C-1E6C02B73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E5961F6-C8E8-43AA-935D-6C1705304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39B8F-EF44-457F-B46E-C09AEDF347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4014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D42081-04E8-4BCE-872C-17F533C32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30676C6-ABFB-4173-922D-41EA886F7C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742EF4E-62E2-422D-8794-61F0DCA96C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A526428-853C-4DC7-B862-57637D4E4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D7560-3BC2-4ED2-B90C-094B1965E860}" type="datetimeFigureOut">
              <a:rPr lang="fr-FR" smtClean="0"/>
              <a:t>25/01/2021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EA811AA-7651-4C49-9C5F-48CA031A1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58715D7-0EBE-4455-9FD0-B56BB3C09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39B8F-EF44-457F-B46E-C09AEDF347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2008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F1493D6-29A6-4B68-9F37-966472015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F16118D-A289-4B1D-8D2A-E351C781BC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1B6D6F7-74EF-45CA-A929-B0DCECAF84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D7560-3BC2-4ED2-B90C-094B1965E860}" type="datetimeFigureOut">
              <a:rPr lang="fr-FR" smtClean="0"/>
              <a:t>25/01/2021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6294098-0618-46F1-9F55-0004EB7D9F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746FDD6-7161-495A-8A39-B8A9AA7282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39B8F-EF44-457F-B46E-C09AEDF347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5326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032761-38E5-4794-840F-CA86DA844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9107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fr-FR" sz="3600" b="1" dirty="0"/>
              <a:t>Formation </a:t>
            </a:r>
            <a:r>
              <a:rPr lang="fr-FR" sz="3600" b="1"/>
              <a:t>de formateurs : </a:t>
            </a:r>
            <a:r>
              <a:rPr lang="fr-FR" sz="3600" b="1" dirty="0"/>
              <a:t>programmes EPS lycée GT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11286A4-D6CE-44EE-B25C-7871FCCF51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135" y="1032387"/>
            <a:ext cx="11552904" cy="5460488"/>
          </a:xfrm>
          <a:solidFill>
            <a:srgbClr val="00B0F0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b="1" dirty="0"/>
          </a:p>
          <a:p>
            <a:pPr marL="0" indent="0" algn="ctr">
              <a:buNone/>
            </a:pPr>
            <a:endParaRPr lang="fr-FR" b="1" dirty="0"/>
          </a:p>
          <a:p>
            <a:pPr marL="0" indent="0" algn="ctr">
              <a:buNone/>
            </a:pPr>
            <a:r>
              <a:rPr lang="fr-FR" b="1" dirty="0"/>
              <a:t>OBJECTIFS : </a:t>
            </a:r>
          </a:p>
          <a:p>
            <a:r>
              <a:rPr lang="fr-FR" b="1" dirty="0"/>
              <a:t>Appropriation des enjeux et contenus des nouveaux programmes EPS lycée GT et réponses aux questions.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Réflexion en équipe en appui des propositions des outils académiques (contenus et référentiels d’évaluation).  </a:t>
            </a:r>
          </a:p>
          <a:p>
            <a:pPr marL="0" indent="0">
              <a:buNone/>
            </a:pPr>
            <a:endParaRPr lang="fr-FR" b="1" dirty="0"/>
          </a:p>
          <a:p>
            <a:r>
              <a:rPr lang="fr-FR" b="1" dirty="0"/>
              <a:t>Illustration des nouveaux programmes dans l’APSA badminton (pratique).</a:t>
            </a:r>
          </a:p>
        </p:txBody>
      </p:sp>
    </p:spTree>
    <p:extLst>
      <p:ext uri="{BB962C8B-B14F-4D97-AF65-F5344CB8AC3E}">
        <p14:creationId xmlns:p14="http://schemas.microsoft.com/office/powerpoint/2010/main" val="2067291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9B4A14-C20C-4E24-9DD1-3F6C179E4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11953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/>
              <a:t>Le préambule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111C531E-35A7-411A-928E-E2D31FE45F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8460499"/>
              </p:ext>
            </p:extLst>
          </p:nvPr>
        </p:nvGraphicFramePr>
        <p:xfrm>
          <a:off x="301689" y="877078"/>
          <a:ext cx="11588622" cy="59809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6017">
                  <a:extLst>
                    <a:ext uri="{9D8B030D-6E8A-4147-A177-3AD203B41FA5}">
                      <a16:colId xmlns:a16="http://schemas.microsoft.com/office/drawing/2014/main" val="1642497163"/>
                    </a:ext>
                  </a:extLst>
                </a:gridCol>
                <a:gridCol w="7072605">
                  <a:extLst>
                    <a:ext uri="{9D8B030D-6E8A-4147-A177-3AD203B41FA5}">
                      <a16:colId xmlns:a16="http://schemas.microsoft.com/office/drawing/2014/main" val="3291706101"/>
                    </a:ext>
                  </a:extLst>
                </a:gridCol>
              </a:tblGrid>
              <a:tr h="385866">
                <a:tc>
                  <a:txBody>
                    <a:bodyPr/>
                    <a:lstStyle/>
                    <a:p>
                      <a:pPr algn="ctr"/>
                      <a:r>
                        <a:rPr lang="fr-FR">
                          <a:solidFill>
                            <a:schemeClr val="tx1"/>
                          </a:solidFill>
                        </a:rPr>
                        <a:t>Programme 2010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Programme 2019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0494556"/>
                  </a:ext>
                </a:extLst>
              </a:tr>
              <a:tr h="55950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L’EPS : unique garante de </a:t>
                      </a:r>
                      <a:r>
                        <a:rPr lang="fr-FR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l’engagement corporel.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 </a:t>
                      </a:r>
                      <a:r>
                        <a:rPr lang="fr-FR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seul moment d’activité physique </a:t>
                      </a:r>
                      <a:r>
                        <a:rPr lang="fr-FR" sz="18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pour nombre d’élèves.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b="1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b="1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80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80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80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8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 </a:t>
                      </a:r>
                      <a:r>
                        <a:rPr lang="fr-FR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Vivre ensemble</a:t>
                      </a:r>
                      <a:r>
                        <a:rPr lang="fr-FR" sz="18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fr-FR" sz="180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80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80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8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</a:t>
                      </a:r>
                      <a:r>
                        <a:rPr lang="fr-FR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réussite des élèves</a:t>
                      </a:r>
                      <a:r>
                        <a:rPr lang="fr-FR" sz="18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fr-FR" sz="180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80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80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80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80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i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</a:t>
                      </a:r>
                      <a:r>
                        <a:rPr lang="fr-FR" sz="1800" b="1" i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Motricité</a:t>
                      </a:r>
                      <a:r>
                        <a:rPr lang="fr-FR" sz="1800" i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algn="l"/>
                      <a:r>
                        <a:rPr lang="fr-FR" sz="1800" i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-Les </a:t>
                      </a:r>
                      <a:r>
                        <a:rPr lang="fr-FR" sz="1800" b="1" i="0" u="non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conditions de leur santé </a:t>
                      </a:r>
                      <a:r>
                        <a:rPr lang="fr-FR" sz="1800" b="1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(pratique pérenne/</a:t>
                      </a:r>
                      <a:r>
                        <a:rPr lang="fr-FR" sz="1800" b="1" i="0" u="non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lutte contre le décrochage post bac)</a:t>
                      </a:r>
                      <a:r>
                        <a:rPr lang="fr-FR" sz="1800" i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i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-Culture de </a:t>
                      </a:r>
                      <a:r>
                        <a:rPr lang="fr-FR" sz="1800" b="1" i="0" u="non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l’activité physique régulière et durable</a:t>
                      </a:r>
                    </a:p>
                    <a:p>
                      <a:pPr algn="l"/>
                      <a:r>
                        <a:rPr lang="fr-FR" sz="1800" b="1" i="0" u="non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-Pouvoir d’agir </a:t>
                      </a:r>
                      <a:r>
                        <a:rPr lang="fr-FR" sz="1800" i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l’élève.</a:t>
                      </a:r>
                    </a:p>
                    <a:p>
                      <a:pPr algn="l"/>
                      <a:r>
                        <a:rPr lang="fr-FR" sz="1800" b="1" i="0" u="non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-Sensations</a:t>
                      </a:r>
                      <a:r>
                        <a:rPr lang="fr-FR" sz="1800" b="1" i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800" b="1" i="0" u="non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émotions</a:t>
                      </a:r>
                      <a:r>
                        <a:rPr lang="fr-FR" sz="1800" i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algn="l"/>
                      <a:endParaRPr lang="fr-FR" sz="180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fr-FR" sz="180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800" b="1" i="0" u="non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-Citoyenneté</a:t>
                      </a:r>
                      <a:r>
                        <a:rPr lang="fr-FR" sz="1800" i="0" u="non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800" i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 </a:t>
                      </a:r>
                      <a:r>
                        <a:rPr lang="fr-FR" sz="1800" b="1" i="0" u="non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patrimoine culturel</a:t>
                      </a:r>
                      <a:r>
                        <a:rPr lang="fr-FR" sz="1800" i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algn="l"/>
                      <a:r>
                        <a:rPr lang="fr-FR" sz="1800" b="1" i="0" u="non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-Capacités de raisonnement </a:t>
                      </a:r>
                      <a:r>
                        <a:rPr lang="fr-FR" sz="1800" i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 </a:t>
                      </a:r>
                      <a:r>
                        <a:rPr lang="fr-FR" sz="1800" b="1" i="0" u="non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l’esprit critique </a:t>
                      </a:r>
                      <a:r>
                        <a:rPr lang="fr-FR" sz="1800" i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 élèves. </a:t>
                      </a:r>
                    </a:p>
                    <a:p>
                      <a:pPr algn="l"/>
                      <a:endParaRPr lang="fr-FR" sz="180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fr-FR" sz="180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fr-FR" sz="180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800" i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-Continuité avec  </a:t>
                      </a:r>
                      <a:r>
                        <a:rPr lang="fr-FR" sz="1800" b="1" i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l’école primaire </a:t>
                      </a:r>
                      <a:r>
                        <a:rPr lang="fr-FR" sz="1800" i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 le </a:t>
                      </a:r>
                      <a:r>
                        <a:rPr lang="fr-FR" sz="1800" b="1" i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collège</a:t>
                      </a:r>
                      <a:r>
                        <a:rPr lang="fr-FR" sz="1800" i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algn="l"/>
                      <a:r>
                        <a:rPr lang="fr-FR" sz="1800" b="1" i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-Connaissance</a:t>
                      </a:r>
                      <a:r>
                        <a:rPr lang="fr-FR" sz="1800" i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par l’élève de ses</a:t>
                      </a:r>
                      <a:r>
                        <a:rPr lang="fr-FR" sz="1800" b="1" i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possibilités </a:t>
                      </a:r>
                      <a:endParaRPr lang="fr-FR" sz="180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800" b="1" i="0" u="non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Education à faire des choix</a:t>
                      </a:r>
                      <a:r>
                        <a:rPr lang="fr-FR" sz="1800" i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algn="l"/>
                      <a:r>
                        <a:rPr lang="fr-FR" sz="1800" b="1" i="0" u="non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-Construire son parcours d’orientation </a:t>
                      </a:r>
                      <a:r>
                        <a:rPr lang="fr-FR" sz="1800" i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 être </a:t>
                      </a:r>
                      <a:r>
                        <a:rPr lang="fr-FR" sz="1800" b="1" i="0" u="non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acteur de son projet </a:t>
                      </a:r>
                      <a:r>
                        <a:rPr lang="fr-FR" sz="1800" b="1" i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personnel</a:t>
                      </a:r>
                      <a:r>
                        <a:rPr lang="fr-FR" sz="1800" i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algn="l"/>
                      <a:r>
                        <a:rPr lang="fr-FR" sz="1800" b="1" i="0" u="non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-Ecole inclusive.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38622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6152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54162F-E0A7-4AD8-960F-57DFFF18B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Finalité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6E5FCD58-F57A-4C46-B427-F65A7A7AC6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5653122"/>
              </p:ext>
            </p:extLst>
          </p:nvPr>
        </p:nvGraphicFramePr>
        <p:xfrm>
          <a:off x="987490" y="2824001"/>
          <a:ext cx="10515600" cy="22798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60856071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26607987"/>
                    </a:ext>
                  </a:extLst>
                </a:gridCol>
              </a:tblGrid>
              <a:tr h="542113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Programme 2010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Programme 2019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1997631"/>
                  </a:ext>
                </a:extLst>
              </a:tr>
              <a:tr h="1737731">
                <a:tc>
                  <a:txBody>
                    <a:bodyPr/>
                    <a:lstStyle/>
                    <a:p>
                      <a:r>
                        <a:rPr lang="fr-FR" sz="18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Former, par la pratique scolaire des activités physiques, sportives et artistiques, un </a:t>
                      </a:r>
                      <a:r>
                        <a:rPr lang="fr-FR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citoyen</a:t>
                      </a:r>
                      <a:r>
                        <a:rPr lang="fr-FR" sz="18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cultivé</a:t>
                      </a:r>
                      <a:r>
                        <a:rPr lang="fr-FR" sz="18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lucide</a:t>
                      </a:r>
                      <a:r>
                        <a:rPr lang="fr-FR" sz="18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autonome</a:t>
                      </a:r>
                      <a:r>
                        <a:rPr lang="fr-FR" sz="18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physiquement et socialement éduqué.</a:t>
                      </a:r>
                      <a:endParaRPr lang="fr-FR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Former, par la pratique physique, sportive, artistique, un </a:t>
                      </a:r>
                      <a:r>
                        <a:rPr lang="fr-FR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citoyen épanoui</a:t>
                      </a:r>
                      <a:r>
                        <a:rPr lang="fr-FR" sz="18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cultivé</a:t>
                      </a:r>
                      <a:r>
                        <a:rPr lang="fr-FR" sz="18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capable </a:t>
                      </a:r>
                      <a:r>
                        <a:rPr lang="fr-FR" sz="1800" b="1" i="0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faire des choix éclairés </a:t>
                      </a:r>
                      <a:r>
                        <a:rPr lang="fr-FR" sz="18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pour</a:t>
                      </a:r>
                      <a:r>
                        <a:rPr lang="fr-FR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800" b="1" i="0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s’engager </a:t>
                      </a:r>
                      <a:r>
                        <a:rPr lang="fr-FR" sz="18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façon</a:t>
                      </a:r>
                      <a:r>
                        <a:rPr lang="fr-FR" sz="1800" i="0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800" b="1" i="0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régulière et autonome</a:t>
                      </a:r>
                      <a:r>
                        <a:rPr lang="fr-FR" sz="1800" i="0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8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dans un mode de </a:t>
                      </a:r>
                      <a:r>
                        <a:rPr lang="fr-FR" sz="1800" b="1" i="0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vie actif et solidaire.</a:t>
                      </a:r>
                      <a:endParaRPr lang="fr-FR" i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1509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96920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171024-AFD3-4026-B37D-583A258B2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1860"/>
            <a:ext cx="10515600" cy="679903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/>
              <a:t>Objectifs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D79914FA-6EC8-4950-B206-22A7453684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6422108"/>
              </p:ext>
            </p:extLst>
          </p:nvPr>
        </p:nvGraphicFramePr>
        <p:xfrm>
          <a:off x="223935" y="760395"/>
          <a:ext cx="11765902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9951">
                  <a:extLst>
                    <a:ext uri="{9D8B030D-6E8A-4147-A177-3AD203B41FA5}">
                      <a16:colId xmlns:a16="http://schemas.microsoft.com/office/drawing/2014/main" val="828070386"/>
                    </a:ext>
                  </a:extLst>
                </a:gridCol>
                <a:gridCol w="7025951">
                  <a:extLst>
                    <a:ext uri="{9D8B030D-6E8A-4147-A177-3AD203B41FA5}">
                      <a16:colId xmlns:a16="http://schemas.microsoft.com/office/drawing/2014/main" val="2596506870"/>
                    </a:ext>
                  </a:extLst>
                </a:gridCol>
              </a:tblGrid>
              <a:tr h="346383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Programme 2010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Programme 2019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4794372"/>
                  </a:ext>
                </a:extLst>
              </a:tr>
              <a:tr h="5246648">
                <a:tc>
                  <a:txBody>
                    <a:bodyPr/>
                    <a:lstStyle/>
                    <a:p>
                      <a:endParaRPr lang="fr-FR" sz="1600" b="1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600" b="1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600" b="1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2000" b="1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Développer et mobiliser ses ressources</a:t>
                      </a:r>
                    </a:p>
                    <a:p>
                      <a:endParaRPr lang="fr-FR" sz="2000" b="1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2000" b="1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20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20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Savoir gérer sa vie physique et sociale</a:t>
                      </a:r>
                    </a:p>
                    <a:p>
                      <a:endParaRPr lang="fr-FR" sz="2000" b="1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2000" b="1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2000" b="0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2000" b="1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2000" b="1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2000" b="1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20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Accéder au patrimoine culturel</a:t>
                      </a:r>
                      <a:endParaRPr lang="fr-FR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6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fr-FR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b="1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600" b="1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600" b="1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600" b="1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6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fr-FR" sz="20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évelopper sa motricité </a:t>
                      </a:r>
                      <a:endParaRPr lang="fr-FR" sz="2000" b="1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2000" b="1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200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20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fr-FR" sz="20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Savoir se préparer et s’entrainer</a:t>
                      </a:r>
                      <a:endParaRPr lang="fr-FR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2000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20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Exercer sa responsabilité individuelle et au sein d’un collectif</a:t>
                      </a:r>
                      <a:endParaRPr lang="fr-FR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20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fr-FR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20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fr-FR" sz="20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onstruire durablement sa santé</a:t>
                      </a:r>
                      <a:r>
                        <a:rPr lang="fr-FR" sz="20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endParaRPr lang="fr-FR" sz="200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2000" i="1" kern="1200" dirty="0">
                        <a:solidFill>
                          <a:schemeClr val="accent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20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Accéder au patrimoine culturel</a:t>
                      </a:r>
                      <a:endParaRPr lang="fr-FR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13516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86272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49ACD0-BB71-400D-89D9-A5E11ED19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5087" y="196314"/>
            <a:ext cx="10515600" cy="260025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/>
              <a:t>Des compétences à construire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9B5C0818-E204-4017-869F-B26E6BAA71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0468272"/>
              </p:ext>
            </p:extLst>
          </p:nvPr>
        </p:nvGraphicFramePr>
        <p:xfrm>
          <a:off x="126608" y="582949"/>
          <a:ext cx="11872557" cy="60910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2269">
                  <a:extLst>
                    <a:ext uri="{9D8B030D-6E8A-4147-A177-3AD203B41FA5}">
                      <a16:colId xmlns:a16="http://schemas.microsoft.com/office/drawing/2014/main" val="2413257804"/>
                    </a:ext>
                  </a:extLst>
                </a:gridCol>
                <a:gridCol w="6190288">
                  <a:extLst>
                    <a:ext uri="{9D8B030D-6E8A-4147-A177-3AD203B41FA5}">
                      <a16:colId xmlns:a16="http://schemas.microsoft.com/office/drawing/2014/main" val="2422733244"/>
                    </a:ext>
                  </a:extLst>
                </a:gridCol>
              </a:tblGrid>
              <a:tr h="353443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Programme 2010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Programme 2019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3375470"/>
                  </a:ext>
                </a:extLst>
              </a:tr>
              <a:tr h="5725295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/>
                        <a:t>5 compétences propres :</a:t>
                      </a:r>
                    </a:p>
                    <a:p>
                      <a:pPr algn="ctr"/>
                      <a:endParaRPr lang="fr-FR" sz="1600" b="1" dirty="0"/>
                    </a:p>
                    <a:p>
                      <a:r>
                        <a:rPr lang="fr-FR" sz="1600" b="1" dirty="0">
                          <a:solidFill>
                            <a:srgbClr val="C00000"/>
                          </a:solidFill>
                        </a:rPr>
                        <a:t>CP1</a:t>
                      </a:r>
                      <a:r>
                        <a:rPr lang="fr-FR" sz="1600" dirty="0"/>
                        <a:t> : </a:t>
                      </a:r>
                      <a:r>
                        <a:rPr lang="fr-FR" sz="16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Réaliser une performance motrice maximale mesurable à une échéance donnée</a:t>
                      </a:r>
                      <a:r>
                        <a:rPr lang="fr-FR" sz="16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endParaRPr lang="fr-FR" sz="1600" dirty="0"/>
                    </a:p>
                    <a:p>
                      <a:r>
                        <a:rPr lang="fr-FR" sz="1600" b="1" dirty="0">
                          <a:solidFill>
                            <a:srgbClr val="C00000"/>
                          </a:solidFill>
                        </a:rPr>
                        <a:t>CP 2 </a:t>
                      </a:r>
                      <a:r>
                        <a:rPr lang="fr-FR" sz="1600" dirty="0"/>
                        <a:t>: </a:t>
                      </a:r>
                      <a:r>
                        <a:rPr lang="fr-FR" sz="16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 déplacer en s’adaptant à des environnements variés et incertains</a:t>
                      </a:r>
                      <a:r>
                        <a:rPr lang="fr-FR" sz="16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endParaRPr lang="fr-FR" sz="1600" dirty="0"/>
                    </a:p>
                    <a:p>
                      <a:r>
                        <a:rPr lang="fr-FR" sz="1600" b="1" dirty="0">
                          <a:solidFill>
                            <a:srgbClr val="C00000"/>
                          </a:solidFill>
                        </a:rPr>
                        <a:t>CP 3 </a:t>
                      </a:r>
                      <a:r>
                        <a:rPr lang="fr-FR" sz="1600" dirty="0"/>
                        <a:t>: </a:t>
                      </a:r>
                      <a:r>
                        <a:rPr lang="fr-FR" sz="16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Réaliser une prestation corporelle, à visée artistique ou acrobatique.</a:t>
                      </a:r>
                    </a:p>
                    <a:p>
                      <a:r>
                        <a:rPr lang="fr-FR" sz="16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fr-FR" sz="1600" dirty="0"/>
                    </a:p>
                    <a:p>
                      <a:r>
                        <a:rPr lang="fr-FR" sz="1600" b="1" dirty="0">
                          <a:solidFill>
                            <a:srgbClr val="C00000"/>
                          </a:solidFill>
                        </a:rPr>
                        <a:t>CP 4 </a:t>
                      </a:r>
                      <a:r>
                        <a:rPr lang="fr-FR" sz="1600" dirty="0"/>
                        <a:t>: </a:t>
                      </a:r>
                      <a:r>
                        <a:rPr lang="fr-FR" sz="16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Conduire et maîtriser un affrontement individuel et collectif</a:t>
                      </a:r>
                      <a:r>
                        <a:rPr lang="fr-FR" sz="16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fr-FR" sz="160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600" dirty="0"/>
                    </a:p>
                    <a:p>
                      <a:r>
                        <a:rPr lang="fr-FR" sz="1600" b="1" dirty="0">
                          <a:solidFill>
                            <a:srgbClr val="C00000"/>
                          </a:solidFill>
                        </a:rPr>
                        <a:t>CP 5</a:t>
                      </a:r>
                      <a:r>
                        <a:rPr lang="fr-FR" sz="1600" dirty="0"/>
                        <a:t>: </a:t>
                      </a:r>
                      <a:r>
                        <a:rPr lang="fr-FR" sz="16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Réaliser et orienter son activité physique en vue du développement et de l’entretien de soi. </a:t>
                      </a:r>
                    </a:p>
                    <a:p>
                      <a:endParaRPr lang="fr-FR" sz="1600" dirty="0"/>
                    </a:p>
                    <a:p>
                      <a:r>
                        <a:rPr lang="fr-FR" sz="1600" dirty="0"/>
                        <a:t>+ </a:t>
                      </a:r>
                      <a:r>
                        <a:rPr lang="fr-FR" sz="16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compétences méthodologiques</a:t>
                      </a:r>
                      <a:r>
                        <a:rPr lang="fr-FR" sz="16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 sociales</a:t>
                      </a:r>
                      <a:r>
                        <a:rPr lang="fr-FR" sz="16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:</a:t>
                      </a:r>
                    </a:p>
                    <a:p>
                      <a:r>
                        <a:rPr lang="fr-FR" sz="16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-Engagement  lucide dans la pratique. </a:t>
                      </a:r>
                      <a:endParaRPr lang="fr-FR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6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Les règles de vie collective et rôles liés à l’activité. </a:t>
                      </a:r>
                      <a:endParaRPr lang="fr-FR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6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-démarches pour apprendre à agir efficacement.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/>
                        <a:t>5 champs d’apprentissage :</a:t>
                      </a:r>
                    </a:p>
                    <a:p>
                      <a:pPr algn="ctr"/>
                      <a:endParaRPr lang="fr-FR" sz="1600" b="1" dirty="0"/>
                    </a:p>
                    <a:p>
                      <a:r>
                        <a:rPr lang="fr-FR" sz="1600" b="1" dirty="0">
                          <a:solidFill>
                            <a:srgbClr val="C00000"/>
                          </a:solidFill>
                        </a:rPr>
                        <a:t>CA 1 </a:t>
                      </a:r>
                      <a:r>
                        <a:rPr lang="fr-FR" sz="1600" dirty="0"/>
                        <a:t>: </a:t>
                      </a:r>
                      <a:r>
                        <a:rPr lang="fr-FR" sz="16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Réaliser une performance motrice maximale mesurable à une échéance donnée.</a:t>
                      </a:r>
                    </a:p>
                    <a:p>
                      <a:endParaRPr lang="fr-FR" sz="1600" b="1" i="0" dirty="0"/>
                    </a:p>
                    <a:p>
                      <a:r>
                        <a:rPr lang="fr-FR" sz="1600" b="1" dirty="0">
                          <a:solidFill>
                            <a:srgbClr val="C00000"/>
                          </a:solidFill>
                        </a:rPr>
                        <a:t>CA 2 </a:t>
                      </a:r>
                      <a:r>
                        <a:rPr lang="fr-FR" sz="1600" dirty="0"/>
                        <a:t>: </a:t>
                      </a:r>
                      <a:r>
                        <a:rPr lang="fr-FR" sz="16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Adapter son déplacement à des environnements variés ou incertains.</a:t>
                      </a:r>
                    </a:p>
                    <a:p>
                      <a:r>
                        <a:rPr lang="fr-FR" sz="16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fr-FR" sz="1600" b="1" i="0" dirty="0"/>
                    </a:p>
                    <a:p>
                      <a:endParaRPr lang="fr-FR" sz="1600" b="1" dirty="0">
                        <a:solidFill>
                          <a:srgbClr val="C00000"/>
                        </a:solidFill>
                      </a:endParaRPr>
                    </a:p>
                    <a:p>
                      <a:r>
                        <a:rPr lang="fr-FR" sz="1600" b="1" dirty="0">
                          <a:solidFill>
                            <a:srgbClr val="C00000"/>
                          </a:solidFill>
                        </a:rPr>
                        <a:t>CA 3 </a:t>
                      </a:r>
                      <a:r>
                        <a:rPr lang="fr-FR" sz="1600" dirty="0"/>
                        <a:t>: </a:t>
                      </a:r>
                      <a:r>
                        <a:rPr lang="fr-FR" sz="16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Réaliser une prestation corporelle </a:t>
                      </a:r>
                      <a:r>
                        <a:rPr lang="fr-FR" sz="1600" b="1" i="0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destinée à être vue et appréciée </a:t>
                      </a:r>
                      <a:endParaRPr lang="fr-FR" sz="1600" b="1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6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 </a:t>
                      </a:r>
                      <a:r>
                        <a:rPr lang="fr-FR" sz="1600" b="1" i="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fr-FR" sz="16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eux modes de pratique sont distingués </a:t>
                      </a:r>
                      <a:r>
                        <a:rPr lang="fr-FR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l’un à partir de réalisations</a:t>
                      </a:r>
                      <a:r>
                        <a:rPr lang="fr-FR" sz="16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corporelles expressives </a:t>
                      </a:r>
                      <a:r>
                        <a:rPr lang="fr-FR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conduisant à une chorégraphie ; l’autre à partir de </a:t>
                      </a:r>
                      <a:r>
                        <a:rPr lang="fr-FR" sz="16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formes corporelles codifiées </a:t>
                      </a:r>
                      <a:r>
                        <a:rPr lang="fr-FR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conduisant à un enchaînement ou une composition »</a:t>
                      </a:r>
                      <a:r>
                        <a:rPr lang="fr-FR" sz="16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endParaRPr lang="fr-FR" sz="1600" b="1" i="0" dirty="0"/>
                    </a:p>
                    <a:p>
                      <a:r>
                        <a:rPr lang="fr-FR" sz="1600" b="1" dirty="0">
                          <a:solidFill>
                            <a:srgbClr val="C00000"/>
                          </a:solidFill>
                        </a:rPr>
                        <a:t>CA 4 </a:t>
                      </a:r>
                      <a:r>
                        <a:rPr lang="fr-FR" sz="1600" dirty="0"/>
                        <a:t>: </a:t>
                      </a:r>
                      <a:r>
                        <a:rPr lang="fr-FR" sz="16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Conduire et maîtriser un affrontement collectif ou </a:t>
                      </a:r>
                      <a:r>
                        <a:rPr lang="fr-FR" sz="1600" b="1" i="0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interindividuel pour gagner</a:t>
                      </a:r>
                      <a:r>
                        <a:rPr lang="fr-FR" sz="1600" i="0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fr-FR" sz="1600" i="0" dirty="0"/>
                    </a:p>
                    <a:p>
                      <a:r>
                        <a:rPr lang="fr-FR" sz="1600" b="1" dirty="0">
                          <a:solidFill>
                            <a:srgbClr val="C00000"/>
                          </a:solidFill>
                        </a:rPr>
                        <a:t>CA5 </a:t>
                      </a:r>
                      <a:r>
                        <a:rPr lang="fr-FR" sz="1600" dirty="0"/>
                        <a:t>: </a:t>
                      </a:r>
                      <a:r>
                        <a:rPr lang="fr-FR" sz="16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Réaliser une activité physique pour </a:t>
                      </a:r>
                      <a:r>
                        <a:rPr lang="fr-FR" sz="1600" b="1" i="0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développer ses ressources et s’entretenir </a:t>
                      </a:r>
                      <a:endParaRPr lang="fr-FR" sz="1600" b="1" i="0" dirty="0">
                        <a:solidFill>
                          <a:srgbClr val="C00000"/>
                        </a:solidFill>
                      </a:endParaRPr>
                    </a:p>
                    <a:p>
                      <a:endParaRPr lang="fr-FR" sz="1600" dirty="0"/>
                    </a:p>
                    <a:p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98486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4302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36FD99-3A45-488F-B7F2-27138649F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6612"/>
            <a:ext cx="10515600" cy="475861"/>
          </a:xfrm>
        </p:spPr>
        <p:txBody>
          <a:bodyPr>
            <a:noAutofit/>
          </a:bodyPr>
          <a:lstStyle/>
          <a:p>
            <a:pPr algn="ctr"/>
            <a:r>
              <a:rPr lang="fr-FR" sz="3200" b="1" dirty="0"/>
              <a:t>Dans des APSA (liste nationale + académique et établissement)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42701A0A-9241-41AE-9080-BA220FEBDF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3814201"/>
              </p:ext>
            </p:extLst>
          </p:nvPr>
        </p:nvGraphicFramePr>
        <p:xfrm>
          <a:off x="139959" y="662473"/>
          <a:ext cx="11905862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95527">
                  <a:extLst>
                    <a:ext uri="{9D8B030D-6E8A-4147-A177-3AD203B41FA5}">
                      <a16:colId xmlns:a16="http://schemas.microsoft.com/office/drawing/2014/main" val="755694544"/>
                    </a:ext>
                  </a:extLst>
                </a:gridCol>
                <a:gridCol w="5710335">
                  <a:extLst>
                    <a:ext uri="{9D8B030D-6E8A-4147-A177-3AD203B41FA5}">
                      <a16:colId xmlns:a16="http://schemas.microsoft.com/office/drawing/2014/main" val="2573756747"/>
                    </a:ext>
                  </a:extLst>
                </a:gridCol>
              </a:tblGrid>
              <a:tr h="353466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Programme 2010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Programme 2019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1576372"/>
                  </a:ext>
                </a:extLst>
              </a:tr>
              <a:tr h="5655449"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Une liste nationale (33 APSA) :</a:t>
                      </a:r>
                    </a:p>
                    <a:p>
                      <a:r>
                        <a:rPr lang="fr-FR" b="1" dirty="0">
                          <a:solidFill>
                            <a:srgbClr val="C00000"/>
                          </a:solidFill>
                        </a:rPr>
                        <a:t>CP1</a:t>
                      </a:r>
                      <a:r>
                        <a:rPr lang="fr-FR" dirty="0"/>
                        <a:t> : </a:t>
                      </a:r>
                      <a:r>
                        <a:rPr lang="fr-F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Course de ½ fond, course de haies, course de relais-vitesse, lancer du disque, lancer de javelot, saut en</a:t>
                      </a:r>
                    </a:p>
                    <a:p>
                      <a:r>
                        <a:rPr lang="fr-F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hauteur, </a:t>
                      </a:r>
                      <a:r>
                        <a:rPr lang="fr-FR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pentabond</a:t>
                      </a:r>
                      <a:r>
                        <a:rPr lang="fr-F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natation de vitesse, natation de distance.</a:t>
                      </a:r>
                    </a:p>
                    <a:p>
                      <a:r>
                        <a:rPr lang="fr-FR" dirty="0"/>
                        <a:t> </a:t>
                      </a:r>
                    </a:p>
                    <a:p>
                      <a:r>
                        <a:rPr lang="fr-FR" b="1" dirty="0">
                          <a:solidFill>
                            <a:srgbClr val="C00000"/>
                          </a:solidFill>
                        </a:rPr>
                        <a:t>CP2</a:t>
                      </a:r>
                      <a:r>
                        <a:rPr lang="fr-FR" dirty="0"/>
                        <a:t>: </a:t>
                      </a:r>
                      <a:r>
                        <a:rPr lang="fr-F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Escalade, course d’orientation, natation sauvetage.</a:t>
                      </a:r>
                    </a:p>
                    <a:p>
                      <a:endParaRPr lang="fr-FR" dirty="0"/>
                    </a:p>
                    <a:p>
                      <a:r>
                        <a:rPr lang="fr-FR" b="1" dirty="0">
                          <a:solidFill>
                            <a:srgbClr val="C00000"/>
                          </a:solidFill>
                        </a:rPr>
                        <a:t>CP3 : </a:t>
                      </a:r>
                      <a:r>
                        <a:rPr lang="fr-F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Acrosport, aérobic, arts du cirque, danse, gymnastique (sol, parallèles, asymétriques, fixe, poutre), gymnastique</a:t>
                      </a:r>
                    </a:p>
                    <a:p>
                      <a:r>
                        <a:rPr lang="fr-F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rythmique.</a:t>
                      </a:r>
                    </a:p>
                    <a:p>
                      <a:endParaRPr lang="fr-FR" dirty="0"/>
                    </a:p>
                    <a:p>
                      <a:r>
                        <a:rPr lang="fr-FR" b="1" dirty="0">
                          <a:solidFill>
                            <a:srgbClr val="C00000"/>
                          </a:solidFill>
                        </a:rPr>
                        <a:t>CP4 : </a:t>
                      </a:r>
                      <a:r>
                        <a:rPr lang="fr-F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Basket-ball, football, handball, rugby, volley-ball, badminton, tennis de table, boxe française, judo.</a:t>
                      </a:r>
                    </a:p>
                    <a:p>
                      <a:endParaRPr lang="fr-FR" b="1" dirty="0">
                        <a:solidFill>
                          <a:srgbClr val="C00000"/>
                        </a:solidFill>
                      </a:endParaRPr>
                    </a:p>
                    <a:p>
                      <a:r>
                        <a:rPr lang="fr-FR" b="1" dirty="0">
                          <a:solidFill>
                            <a:srgbClr val="C00000"/>
                          </a:solidFill>
                        </a:rPr>
                        <a:t>CP5 : </a:t>
                      </a:r>
                      <a:r>
                        <a:rPr lang="fr-F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Course en durée, musculation, natation en durée, </a:t>
                      </a:r>
                      <a:r>
                        <a:rPr lang="fr-FR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step</a:t>
                      </a:r>
                      <a:r>
                        <a:rPr lang="fr-F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fr-FR" b="1" dirty="0">
                        <a:solidFill>
                          <a:srgbClr val="C00000"/>
                        </a:solidFill>
                      </a:endParaRPr>
                    </a:p>
                    <a:p>
                      <a:endParaRPr lang="fr-FR" dirty="0"/>
                    </a:p>
                    <a:p>
                      <a:r>
                        <a:rPr lang="fr-FR" b="1" dirty="0"/>
                        <a:t>+ Liste académique </a:t>
                      </a:r>
                      <a:r>
                        <a:rPr lang="fr-FR" dirty="0"/>
                        <a:t>: un nombre d’APSA ne dépassant pas le ¼ de la liste nationale.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/>
                        <a:t>+ APSA EPLE </a:t>
                      </a:r>
                      <a:r>
                        <a:rPr lang="fr-FR" dirty="0"/>
                        <a:t>validée par le Recteur sur avis du corps d’inspection.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Une liste nationale (</a:t>
                      </a:r>
                      <a:r>
                        <a:rPr lang="fr-FR" b="1" dirty="0">
                          <a:solidFill>
                            <a:srgbClr val="C00000"/>
                          </a:solidFill>
                        </a:rPr>
                        <a:t>27 APSA</a:t>
                      </a:r>
                      <a:r>
                        <a:rPr lang="fr-FR" b="1" dirty="0"/>
                        <a:t>) :</a:t>
                      </a:r>
                    </a:p>
                    <a:p>
                      <a:r>
                        <a:rPr lang="fr-FR" b="1" dirty="0">
                          <a:solidFill>
                            <a:srgbClr val="C00000"/>
                          </a:solidFill>
                        </a:rPr>
                        <a:t>CA 1 </a:t>
                      </a:r>
                      <a:r>
                        <a:rPr lang="fr-FR" dirty="0"/>
                        <a:t>: </a:t>
                      </a:r>
                      <a:r>
                        <a:rPr lang="fr-FR" b="1" dirty="0">
                          <a:solidFill>
                            <a:srgbClr val="C00000"/>
                          </a:solidFill>
                        </a:rPr>
                        <a:t>Courses, sauts, lancers</a:t>
                      </a:r>
                      <a:r>
                        <a:rPr lang="fr-FR" dirty="0"/>
                        <a:t>, natation de vitesse.</a:t>
                      </a:r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r>
                        <a:rPr lang="fr-FR" b="1" dirty="0">
                          <a:solidFill>
                            <a:srgbClr val="C00000"/>
                          </a:solidFill>
                        </a:rPr>
                        <a:t>CA 2 </a:t>
                      </a:r>
                      <a:r>
                        <a:rPr lang="fr-FR" dirty="0"/>
                        <a:t>:Escalade, CO, sauvetage aquatique, </a:t>
                      </a:r>
                      <a:r>
                        <a:rPr lang="fr-FR" b="1" dirty="0">
                          <a:solidFill>
                            <a:srgbClr val="C00000"/>
                          </a:solidFill>
                        </a:rPr>
                        <a:t>VTT</a:t>
                      </a:r>
                      <a:r>
                        <a:rPr lang="fr-FR" dirty="0"/>
                        <a:t>.</a:t>
                      </a:r>
                    </a:p>
                    <a:p>
                      <a:endParaRPr lang="fr-FR" dirty="0"/>
                    </a:p>
                    <a:p>
                      <a:r>
                        <a:rPr lang="fr-FR" b="1" dirty="0">
                          <a:solidFill>
                            <a:srgbClr val="C00000"/>
                          </a:solidFill>
                        </a:rPr>
                        <a:t>CA 3 </a:t>
                      </a:r>
                      <a:r>
                        <a:rPr lang="fr-FR" dirty="0"/>
                        <a:t>: Danse</a:t>
                      </a:r>
                      <a:r>
                        <a:rPr lang="fr-FR" b="1" dirty="0">
                          <a:solidFill>
                            <a:srgbClr val="C00000"/>
                          </a:solidFill>
                        </a:rPr>
                        <a:t>(s)</a:t>
                      </a:r>
                      <a:r>
                        <a:rPr lang="fr-FR" dirty="0"/>
                        <a:t>, arts du cirque, acrosport, gymnastique sportive.</a:t>
                      </a:r>
                    </a:p>
                    <a:p>
                      <a:endParaRPr lang="fr-FR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>
                          <a:solidFill>
                            <a:srgbClr val="C00000"/>
                          </a:solidFill>
                        </a:rPr>
                        <a:t>CA 4 </a:t>
                      </a:r>
                      <a:r>
                        <a:rPr lang="fr-FR" dirty="0"/>
                        <a:t>: 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Badminton, tennis de table,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boxe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française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judo, basket-ball, football, handball, rugby, volley-ball,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>
                          <a:solidFill>
                            <a:srgbClr val="C00000"/>
                          </a:solidFill>
                        </a:rPr>
                        <a:t>CA 5 </a:t>
                      </a:r>
                      <a:r>
                        <a:rPr lang="fr-FR" dirty="0"/>
                        <a:t>:</a:t>
                      </a:r>
                      <a:r>
                        <a:rPr lang="fr-F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Course en durée, musculation, natation en durée, </a:t>
                      </a:r>
                      <a:r>
                        <a:rPr lang="fr-FR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step</a:t>
                      </a:r>
                      <a:r>
                        <a:rPr lang="fr-F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800" b="1" i="0" u="none" strike="noStrike" kern="1200" baseline="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yoga</a:t>
                      </a:r>
                      <a:r>
                        <a:rPr lang="fr-F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endParaRPr lang="fr-FR" dirty="0"/>
                    </a:p>
                    <a:p>
                      <a:r>
                        <a:rPr lang="fr-FR" b="1" dirty="0"/>
                        <a:t>+ Liste académique </a:t>
                      </a:r>
                      <a:r>
                        <a:rPr lang="fr-FR" dirty="0"/>
                        <a:t>: 5 APSA maximum</a:t>
                      </a:r>
                    </a:p>
                    <a:p>
                      <a:r>
                        <a:rPr lang="fr-FR" b="1" dirty="0"/>
                        <a:t>+ APSA EPLE </a:t>
                      </a:r>
                      <a:r>
                        <a:rPr lang="fr-FR" dirty="0"/>
                        <a:t>validée par le Recteur sur avis du corps d’inspection.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7569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77746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DE8827-0190-4EAD-924D-7D518211F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826"/>
            <a:ext cx="10515600" cy="353961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/>
              <a:t>COMPETENCES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16C14E85-1BD0-4EBC-82D3-167E31C55E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9919537"/>
              </p:ext>
            </p:extLst>
          </p:nvPr>
        </p:nvGraphicFramePr>
        <p:xfrm>
          <a:off x="111967" y="422787"/>
          <a:ext cx="11905862" cy="6233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8691">
                  <a:extLst>
                    <a:ext uri="{9D8B030D-6E8A-4147-A177-3AD203B41FA5}">
                      <a16:colId xmlns:a16="http://schemas.microsoft.com/office/drawing/2014/main" val="2933701294"/>
                    </a:ext>
                  </a:extLst>
                </a:gridCol>
                <a:gridCol w="7367171">
                  <a:extLst>
                    <a:ext uri="{9D8B030D-6E8A-4147-A177-3AD203B41FA5}">
                      <a16:colId xmlns:a16="http://schemas.microsoft.com/office/drawing/2014/main" val="307535498"/>
                    </a:ext>
                  </a:extLst>
                </a:gridCol>
              </a:tblGrid>
              <a:tr h="39692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Programme 2010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Programme 2019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9397363"/>
                  </a:ext>
                </a:extLst>
              </a:tr>
              <a:tr h="5836723">
                <a:tc>
                  <a:txBody>
                    <a:bodyPr/>
                    <a:lstStyle/>
                    <a:p>
                      <a:endParaRPr lang="fr-FR" sz="1400" dirty="0"/>
                    </a:p>
                    <a:p>
                      <a:endParaRPr lang="fr-FR" sz="1400" dirty="0"/>
                    </a:p>
                    <a:p>
                      <a:endParaRPr lang="fr-FR" sz="1400" dirty="0"/>
                    </a:p>
                    <a:p>
                      <a:endParaRPr lang="fr-FR" sz="1400" dirty="0"/>
                    </a:p>
                    <a:p>
                      <a:endParaRPr lang="fr-FR" sz="1400" dirty="0"/>
                    </a:p>
                    <a:p>
                      <a:r>
                        <a:rPr lang="fr-FR" sz="1400" b="1" dirty="0"/>
                        <a:t>*3 niveaux de compétences attendues dans les APSA </a:t>
                      </a:r>
                      <a:r>
                        <a:rPr lang="fr-FR" sz="1400" dirty="0"/>
                        <a:t>de la liste nationale + académique et EPLE </a:t>
                      </a:r>
                    </a:p>
                    <a:p>
                      <a:endParaRPr lang="fr-FR" sz="1400" dirty="0"/>
                    </a:p>
                    <a:p>
                      <a:endParaRPr lang="fr-FR" sz="1400" dirty="0"/>
                    </a:p>
                    <a:p>
                      <a:endParaRPr lang="fr-FR" sz="1400" dirty="0"/>
                    </a:p>
                    <a:p>
                      <a:endParaRPr lang="fr-FR" sz="1400" dirty="0"/>
                    </a:p>
                    <a:p>
                      <a:r>
                        <a:rPr lang="fr-FR" sz="1400" b="1" dirty="0">
                          <a:solidFill>
                            <a:schemeClr val="tx1"/>
                          </a:solidFill>
                        </a:rPr>
                        <a:t>Une compétence attendue intègre et articule les dimensions motrices et méthodologiques et entretient une relation prioritaire avec l’une des 5 CP.</a:t>
                      </a:r>
                    </a:p>
                    <a:p>
                      <a:endParaRPr lang="fr-FR" sz="1400" dirty="0"/>
                    </a:p>
                    <a:p>
                      <a:r>
                        <a:rPr lang="fr-FR" sz="1400" dirty="0"/>
                        <a:t>*Niveau 3 de compétence attendue en classe de 2</a:t>
                      </a:r>
                      <a:r>
                        <a:rPr lang="fr-FR" sz="1400" baseline="30000" dirty="0"/>
                        <a:t>nd</a:t>
                      </a:r>
                      <a:r>
                        <a:rPr lang="fr-FR" sz="1400" dirty="0"/>
                        <a:t> et de 1</a:t>
                      </a:r>
                      <a:r>
                        <a:rPr lang="fr-FR" sz="1400" baseline="30000" dirty="0"/>
                        <a:t>ère</a:t>
                      </a:r>
                      <a:endParaRPr lang="fr-FR" sz="1400" dirty="0"/>
                    </a:p>
                    <a:p>
                      <a:r>
                        <a:rPr lang="fr-FR" sz="1400" dirty="0"/>
                        <a:t>*Niveau 4 de compétence attendue en 1</a:t>
                      </a:r>
                      <a:r>
                        <a:rPr lang="fr-FR" sz="1400" baseline="30000" dirty="0"/>
                        <a:t>ère</a:t>
                      </a:r>
                      <a:r>
                        <a:rPr lang="fr-FR" sz="1400" dirty="0"/>
                        <a:t> et en terminale</a:t>
                      </a:r>
                    </a:p>
                    <a:p>
                      <a:r>
                        <a:rPr lang="fr-FR" sz="1400" dirty="0"/>
                        <a:t>*Niveau 5 de compétence attendue dans l’enseignement optionnel et possible en classe de terminale (pas certificatif au CCF BAC).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fr-FR" sz="1600" b="1" dirty="0">
                          <a:solidFill>
                            <a:srgbClr val="C00000"/>
                          </a:solidFill>
                        </a:rPr>
                        <a:t>3 attendus de fin de lycée (AFL) dans chaque champ d’apprentissage.</a:t>
                      </a:r>
                    </a:p>
                    <a:p>
                      <a:r>
                        <a:rPr lang="fr-FR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à dominante :</a:t>
                      </a:r>
                    </a:p>
                    <a:p>
                      <a:r>
                        <a:rPr lang="fr-FR" sz="16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                     motrice</a:t>
                      </a:r>
                    </a:p>
                    <a:p>
                      <a:r>
                        <a:rPr lang="fr-FR" sz="16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                     méthodologique </a:t>
                      </a:r>
                      <a:r>
                        <a:rPr lang="fr-FR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autour du </a:t>
                      </a:r>
                      <a:r>
                        <a:rPr lang="fr-FR" sz="1600" b="1" i="0" u="none" strike="noStrike" kern="1200" baseline="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savoir se préparer et s’entrainer à pratiquer individuellement et collectivement : </a:t>
                      </a:r>
                      <a:r>
                        <a:rPr lang="fr-FR" sz="1600" b="1" i="0" u="none" strike="noStrike" kern="1200" baseline="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se mettre en condition, faire des choix et répéter pour réguler</a:t>
                      </a:r>
                    </a:p>
                    <a:p>
                      <a:r>
                        <a:rPr lang="fr-FR" sz="16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                    Sociale </a:t>
                      </a:r>
                      <a:r>
                        <a:rPr lang="fr-FR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coopérer, choisir et assumer des rôles sociaux.</a:t>
                      </a:r>
                    </a:p>
                    <a:p>
                      <a:endParaRPr lang="fr-FR" sz="16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fr-FR" sz="1600" b="1" dirty="0">
                          <a:solidFill>
                            <a:srgbClr val="C00000"/>
                          </a:solidFill>
                        </a:rPr>
                        <a:t>Champ 3 </a:t>
                      </a:r>
                      <a:r>
                        <a:rPr lang="fr-FR" sz="1600" b="1" dirty="0"/>
                        <a:t>: </a:t>
                      </a:r>
                      <a:r>
                        <a:rPr lang="fr-FR" sz="1600" b="1" u="sng" dirty="0"/>
                        <a:t>2 AFL moteurs </a:t>
                      </a:r>
                      <a:r>
                        <a:rPr lang="fr-FR" sz="1600" b="1" dirty="0"/>
                        <a:t>à atteindre </a:t>
                      </a:r>
                      <a:r>
                        <a:rPr lang="fr-FR" sz="1600" b="0" dirty="0"/>
                        <a:t>(l’un dans les activités en référence à un code = gym, l’autre dans les activités de création artistique=démarche de création artistique mobilisant une motricité expressive au service d’un thème).  La référence à une codification des formes corporelles distingue les activités gymniques des activités artistiques.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r-FR" sz="1600" b="1" dirty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fr-FR" sz="1600" b="1" i="0" u="none" strike="noStrike" kern="1200" baseline="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Des éléments prioritaires pour l’atteinte des AFL : </a:t>
                      </a:r>
                      <a:r>
                        <a:rPr lang="fr-FR" sz="16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des contenus à acquérir et à décliner de façon progressive dans les APSA</a:t>
                      </a:r>
                      <a:endParaRPr lang="fr-FR" sz="1600" b="1" dirty="0">
                        <a:solidFill>
                          <a:schemeClr val="tx1"/>
                        </a:solidFill>
                      </a:endParaRPr>
                    </a:p>
                    <a:p>
                      <a:endParaRPr lang="fr-FR" sz="16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fr-FR" sz="1600" b="1" i="0" u="none" strike="noStrike" kern="1200" baseline="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Leur déclinaison et leur atteinte dans les APSA relèvent de la responsabilité des équipes </a:t>
                      </a:r>
                      <a:r>
                        <a:rPr lang="fr-FR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 </a:t>
                      </a:r>
                    </a:p>
                    <a:p>
                      <a:endParaRPr lang="fr-FR" sz="16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VIGILANCE : ces 3 AFL s’acquièrent de façon simultanée et non de façon dissociée et isolée.  Une perf motrice = l’efficacité motrice, méthodologique  et sociale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02345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33596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25AEF3-52DF-409F-BC30-B82051A25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8323"/>
            <a:ext cx="10515600" cy="285136"/>
          </a:xfrm>
        </p:spPr>
        <p:txBody>
          <a:bodyPr>
            <a:normAutofit fontScale="90000"/>
          </a:bodyPr>
          <a:lstStyle/>
          <a:p>
            <a:pPr algn="ctr"/>
            <a:r>
              <a:rPr lang="fr-FR" sz="2800" b="1" dirty="0"/>
              <a:t>COMPETENCES : illustration dans le champ d’apprentissage N°1</a:t>
            </a:r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D7679148-7C7D-41D0-A8DA-9B7B17C7EB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8912431"/>
              </p:ext>
            </p:extLst>
          </p:nvPr>
        </p:nvGraphicFramePr>
        <p:xfrm>
          <a:off x="167148" y="383460"/>
          <a:ext cx="11946192" cy="6351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2064">
                  <a:extLst>
                    <a:ext uri="{9D8B030D-6E8A-4147-A177-3AD203B41FA5}">
                      <a16:colId xmlns:a16="http://schemas.microsoft.com/office/drawing/2014/main" val="2215345533"/>
                    </a:ext>
                  </a:extLst>
                </a:gridCol>
                <a:gridCol w="3982064">
                  <a:extLst>
                    <a:ext uri="{9D8B030D-6E8A-4147-A177-3AD203B41FA5}">
                      <a16:colId xmlns:a16="http://schemas.microsoft.com/office/drawing/2014/main" val="3409815317"/>
                    </a:ext>
                  </a:extLst>
                </a:gridCol>
                <a:gridCol w="3982064">
                  <a:extLst>
                    <a:ext uri="{9D8B030D-6E8A-4147-A177-3AD203B41FA5}">
                      <a16:colId xmlns:a16="http://schemas.microsoft.com/office/drawing/2014/main" val="2624425904"/>
                    </a:ext>
                  </a:extLst>
                </a:gridCol>
              </a:tblGrid>
              <a:tr h="391837">
                <a:tc gridSpan="3">
                  <a:txBody>
                    <a:bodyPr/>
                    <a:lstStyle/>
                    <a:p>
                      <a:pPr algn="ctr"/>
                      <a:r>
                        <a:rPr lang="fr-FR" dirty="0"/>
                        <a:t>PROGRAMME 2010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6840025"/>
                  </a:ext>
                </a:extLst>
              </a:tr>
              <a:tr h="391837"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Niveau de compétence </a:t>
                      </a:r>
                      <a:r>
                        <a:rPr lang="fr-FR" b="1" dirty="0">
                          <a:solidFill>
                            <a:srgbClr val="C00000"/>
                          </a:solidFill>
                        </a:rPr>
                        <a:t>(programme)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/>
                        <a:t>Exemple en relais vitesse </a:t>
                      </a:r>
                      <a:r>
                        <a:rPr lang="fr-FR" sz="1800" b="1" dirty="0">
                          <a:solidFill>
                            <a:srgbClr val="C00000"/>
                          </a:solidFill>
                        </a:rPr>
                        <a:t>(programme)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6995061"/>
                  </a:ext>
                </a:extLst>
              </a:tr>
              <a:tr h="723893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N3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 sz="10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fr-FR" sz="10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6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Pour produire la meilleure performance, coordonner les vitesses de course du donneur et du receveur et assurer une transmission valide dans une course sécurisée</a:t>
                      </a:r>
                      <a:endParaRPr lang="fr-F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1094520"/>
                  </a:ext>
                </a:extLst>
              </a:tr>
              <a:tr h="391837">
                <a:tc gridSpan="3"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solidFill>
                            <a:schemeClr val="bg1"/>
                          </a:solidFill>
                        </a:rPr>
                        <a:t>PROGRAMME 2019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2587552"/>
                  </a:ext>
                </a:extLst>
              </a:tr>
              <a:tr h="511630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AFL </a:t>
                      </a:r>
                      <a:r>
                        <a:rPr lang="fr-FR" sz="1400" b="1" dirty="0">
                          <a:solidFill>
                            <a:srgbClr val="C00000"/>
                          </a:solidFill>
                        </a:rPr>
                        <a:t>(programme)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/>
                        <a:t>Eléments prioritaires pour atteindre les AFL </a:t>
                      </a:r>
                      <a:r>
                        <a:rPr lang="fr-FR" sz="1400" b="1" dirty="0">
                          <a:solidFill>
                            <a:srgbClr val="C00000"/>
                          </a:solidFill>
                        </a:rPr>
                        <a:t>(programme)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/>
                        <a:t>Déclinaison dans l’APSA : à la main des équipes…exemple en </a:t>
                      </a:r>
                      <a:r>
                        <a:rPr lang="fr-FR" sz="1600" b="1" dirty="0">
                          <a:solidFill>
                            <a:srgbClr val="C00000"/>
                          </a:solidFill>
                        </a:rPr>
                        <a:t>course de relais vitesse</a:t>
                      </a:r>
                      <a:r>
                        <a:rPr lang="fr-FR" sz="1400" b="1" dirty="0"/>
                        <a:t>,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5729239"/>
                  </a:ext>
                </a:extLst>
              </a:tr>
              <a:tr h="1279074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chemeClr val="accent1"/>
                          </a:solidFill>
                        </a:rPr>
                        <a:t>AFL 1 : </a:t>
                      </a:r>
                      <a:r>
                        <a:rPr lang="fr-FR" sz="1400" b="1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S’engager pour produire une performance maximale à l’aide de techniques efficaces, en gérant les efforts musculaires et respiratoires nécessaires et en faisant le meilleur compromis entre l’accroissement de vitesse d’exécution et de précision. </a:t>
                      </a:r>
                      <a:endParaRPr lang="fr-FR" sz="1400" b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fr-FR" sz="1100" b="1" i="0" u="none" strike="noStrike" kern="1200" baseline="0" dirty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  <a:p>
                      <a:pPr algn="ctr"/>
                      <a:r>
                        <a:rPr lang="fr-FR" sz="1400" b="1" i="0" u="none" strike="noStrike" kern="1200" baseline="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Accroitre son efficience motrice par l’acquisition de techniques efficaces et la coordination des actions </a:t>
                      </a:r>
                    </a:p>
                    <a:p>
                      <a:pPr algn="ctr"/>
                      <a:endParaRPr lang="fr-FR" sz="1100" b="1" i="0" u="none" strike="noStrike" kern="1200" baseline="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1100" b="1" i="0" u="none" strike="noStrike" kern="1200" baseline="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1100" b="1" i="0" u="none" strike="noStrike" kern="1200" baseline="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1100" b="1" i="0" u="none" strike="noStrike" kern="1200" baseline="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fr-FR" sz="1400" b="1" i="0" u="none" strike="noStrike" kern="1200" baseline="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Répéter et persévérer pour améliorer l’efficacité de ses actions ;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endParaRPr lang="fr-FR" sz="1400" b="1" i="0" u="none" strike="noStrike" kern="1200" baseline="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fr-FR" sz="1400" b="1" i="0" u="none" strike="noStrike" kern="1200" baseline="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Choisir, mettre en œuvre et réguler un projet individuel et/ou collectif de performance.</a:t>
                      </a:r>
                    </a:p>
                    <a:p>
                      <a:pPr marL="171450" indent="-171450" algn="ctr">
                        <a:buFontTx/>
                        <a:buChar char="-"/>
                      </a:pPr>
                      <a:endParaRPr lang="fr-FR" sz="1100" b="1" i="0" u="none" strike="noStrike" kern="1200" baseline="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1100" b="1" i="0" u="none" strike="noStrike" kern="1200" baseline="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100" b="1" i="0" u="none" strike="noStrike" kern="1200" baseline="0" dirty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fr-FR" sz="1400" b="1" i="0" u="none" strike="noStrike" kern="1200" baseline="0" dirty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ssumer des rôles d’organisateur, de coach et d’entraineur pour performer collectivement. </a:t>
                      </a:r>
                      <a:endParaRPr lang="fr-FR" sz="1400" b="1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Coordonner une mise en action rapide du receveur avec le passage du donneur sur une marque.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0397318"/>
                  </a:ext>
                </a:extLst>
              </a:tr>
              <a:tr h="1256004"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chemeClr val="accent2"/>
                        </a:solidFill>
                      </a:endParaRPr>
                    </a:p>
                    <a:p>
                      <a:pPr algn="ctr"/>
                      <a:r>
                        <a:rPr lang="fr-FR" sz="1400" b="1" dirty="0">
                          <a:solidFill>
                            <a:schemeClr val="accent2"/>
                          </a:solidFill>
                        </a:rPr>
                        <a:t>AFL 2:</a:t>
                      </a:r>
                      <a:r>
                        <a:rPr lang="fr-FR" sz="1400" b="1" kern="1200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S’entraîner, individuellement et collectivement, pour réaliser une performance. </a:t>
                      </a:r>
                      <a:endParaRPr lang="fr-FR" sz="1400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kern="1200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Répéter les différentes combinaisons donneur/receveur pour ajuster au mieux les vitesses et stabiliser la performance du relais</a:t>
                      </a:r>
                      <a:r>
                        <a:rPr lang="fr-FR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1775972"/>
                  </a:ext>
                </a:extLst>
              </a:tr>
              <a:tr h="1267873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>
                          <a:solidFill>
                            <a:schemeClr val="accent6"/>
                          </a:solidFill>
                        </a:rPr>
                        <a:t>AFL 3 : </a:t>
                      </a:r>
                      <a:r>
                        <a:rPr lang="fr-FR" sz="1600" b="1" kern="120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Choisir et assumer les rôles qui permettent un fonctionnement collectif solidaire. </a:t>
                      </a:r>
                      <a:endParaRPr lang="fr-FR" sz="1600" b="1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kern="120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Coopérer au sein du relais en assumant les rôles de coureur, de coach et de chronométreur au service de la performance du collectif.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55089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97518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99020D-BFFA-41A7-995A-6BF33A389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3300"/>
          </a:xfrm>
        </p:spPr>
        <p:txBody>
          <a:bodyPr>
            <a:noAutofit/>
          </a:bodyPr>
          <a:lstStyle/>
          <a:p>
            <a:pPr algn="ctr"/>
            <a:r>
              <a:rPr lang="fr-FR" sz="3600" dirty="0"/>
              <a:t>Parcours de formation : contraintes programmatiques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15403493-86A1-4E91-8565-EC5AF1B5DA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6568887"/>
              </p:ext>
            </p:extLst>
          </p:nvPr>
        </p:nvGraphicFramePr>
        <p:xfrm>
          <a:off x="143069" y="1130710"/>
          <a:ext cx="11905862" cy="6381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0463">
                  <a:extLst>
                    <a:ext uri="{9D8B030D-6E8A-4147-A177-3AD203B41FA5}">
                      <a16:colId xmlns:a16="http://schemas.microsoft.com/office/drawing/2014/main" val="2038797597"/>
                    </a:ext>
                  </a:extLst>
                </a:gridCol>
                <a:gridCol w="8405399">
                  <a:extLst>
                    <a:ext uri="{9D8B030D-6E8A-4147-A177-3AD203B41FA5}">
                      <a16:colId xmlns:a16="http://schemas.microsoft.com/office/drawing/2014/main" val="607004376"/>
                    </a:ext>
                  </a:extLst>
                </a:gridCol>
              </a:tblGrid>
              <a:tr h="380351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Programme 2010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Programme 2019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7476699"/>
                  </a:ext>
                </a:extLst>
              </a:tr>
              <a:tr h="6001086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-Le parcours de formation sur les 3 ans doit permettre de :</a:t>
                      </a:r>
                    </a:p>
                    <a:p>
                      <a:pPr algn="ctr"/>
                      <a:endParaRPr lang="fr-FR" sz="1400" b="1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FR" sz="1400" dirty="0"/>
                        <a:t>Viser des acquisitions dans 5 compétences propres et les 3 CMS.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1400" dirty="0"/>
                        <a:t>Accéder à un niveau 3 de compétence attendue dans une APSA représentative des 5 CP à la fin de la classe de 1</a:t>
                      </a:r>
                      <a:r>
                        <a:rPr lang="fr-FR" sz="1400" baseline="30000" dirty="0"/>
                        <a:t>ère</a:t>
                      </a:r>
                      <a:r>
                        <a:rPr lang="fr-FR" sz="1400" dirty="0"/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1400" dirty="0"/>
                        <a:t>Atteindre un niveau 4 de compétence attendue dans une APSA de la CP5.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fr-FR" sz="1400" dirty="0"/>
                    </a:p>
                    <a:p>
                      <a:pPr marL="0" indent="0">
                        <a:buFontTx/>
                        <a:buNone/>
                      </a:pPr>
                      <a:endParaRPr lang="fr-FR" sz="1400" dirty="0"/>
                    </a:p>
                    <a:p>
                      <a:pPr marL="285750" indent="-285750">
                        <a:buFontTx/>
                        <a:buChar char="-"/>
                      </a:pPr>
                      <a:endParaRPr lang="fr-FR" sz="1400" dirty="0"/>
                    </a:p>
                    <a:p>
                      <a:pPr marL="0" indent="0">
                        <a:buFontTx/>
                        <a:buNone/>
                      </a:pP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Le parcours de formation sur les 3 ans doit permettre de </a:t>
                      </a:r>
                      <a:r>
                        <a:rPr lang="fr-FR" sz="1400" dirty="0"/>
                        <a:t>:</a:t>
                      </a:r>
                    </a:p>
                    <a:p>
                      <a:pPr algn="ctr"/>
                      <a:endParaRPr lang="fr-FR" sz="1400" dirty="0"/>
                    </a:p>
                    <a:p>
                      <a:r>
                        <a:rPr lang="fr-FR" sz="1400" b="1" dirty="0">
                          <a:solidFill>
                            <a:srgbClr val="C00000"/>
                          </a:solidFill>
                        </a:rPr>
                        <a:t>-</a:t>
                      </a:r>
                      <a:r>
                        <a:rPr lang="fr-FR" sz="1600" b="1" dirty="0">
                          <a:solidFill>
                            <a:srgbClr val="C00000"/>
                          </a:solidFill>
                        </a:rPr>
                        <a:t>Acquérir des compétences (AFL) dans les 5 champs d’apprentissage : programmer les 5 champs d’apprentissage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dirty="0"/>
                    </a:p>
                    <a:p>
                      <a:r>
                        <a:rPr lang="fr-FR" sz="1600" dirty="0"/>
                        <a:t>-Consacrer un temps long d’apprentissage pour l’atteinte des AFL du champ d’apprentissage N°5.</a:t>
                      </a:r>
                    </a:p>
                    <a:p>
                      <a:endParaRPr lang="fr-FR" sz="1600" dirty="0"/>
                    </a:p>
                    <a:p>
                      <a:r>
                        <a:rPr lang="fr-FR" sz="1600" b="1" dirty="0">
                          <a:solidFill>
                            <a:srgbClr val="C00000"/>
                          </a:solidFill>
                        </a:rPr>
                        <a:t>-Engager les élèves dans un processus de création artistique en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>
                          <a:solidFill>
                            <a:srgbClr val="C00000"/>
                          </a:solidFill>
                        </a:rPr>
                        <a:t> classe de 2nd :  </a:t>
                      </a:r>
                      <a:r>
                        <a:rPr lang="fr-FR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explorer/créer/choisir/répéter/produire au service d'un thème et dans le but de </a:t>
                      </a:r>
                      <a:r>
                        <a:rPr lang="fr-FR" sz="16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créer des effets sur un public.  L’engagement moteur et émotionnel sont appréciés sans référence à une codification.</a:t>
                      </a:r>
                      <a:r>
                        <a:rPr lang="fr-FR" sz="1600" b="1" i="1" u="sng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=</a:t>
                      </a:r>
                      <a:r>
                        <a:rPr lang="fr-FR" sz="1600" b="1" u="sng" dirty="0">
                          <a:solidFill>
                            <a:srgbClr val="7030A0"/>
                          </a:solidFill>
                        </a:rPr>
                        <a:t>Proposer un cycle danse ou arts du cirque </a:t>
                      </a:r>
                      <a:r>
                        <a:rPr lang="fr-FR" sz="1600" b="1" dirty="0">
                          <a:solidFill>
                            <a:srgbClr val="C00000"/>
                          </a:solidFill>
                        </a:rPr>
                        <a:t>:</a:t>
                      </a:r>
                    </a:p>
                    <a:p>
                      <a:endParaRPr lang="fr-FR" sz="1600" b="1" baseline="30000" dirty="0">
                        <a:solidFill>
                          <a:srgbClr val="C00000"/>
                        </a:solidFill>
                      </a:endParaRPr>
                    </a:p>
                    <a:p>
                      <a:endParaRPr lang="fr-FR" sz="2400" b="1" baseline="30000" dirty="0">
                        <a:solidFill>
                          <a:srgbClr val="C00000"/>
                        </a:solidFill>
                      </a:endParaRPr>
                    </a:p>
                    <a:p>
                      <a:r>
                        <a:rPr lang="fr-FR" sz="2400" b="1" baseline="30000" dirty="0">
                          <a:solidFill>
                            <a:srgbClr val="C00000"/>
                          </a:solidFill>
                        </a:rPr>
                        <a:t>- Proposer un cycle à visée acrobatique :acrosport ou gymnastique sportive.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1" dirty="0">
                        <a:solidFill>
                          <a:srgbClr val="C00000"/>
                        </a:solidFill>
                      </a:endParaRPr>
                    </a:p>
                    <a:p>
                      <a:r>
                        <a:rPr lang="fr-FR" sz="1600" b="1" dirty="0">
                          <a:solidFill>
                            <a:srgbClr val="C00000"/>
                          </a:solidFill>
                        </a:rPr>
                        <a:t>-Proposer trois séquences d’enseignement annuelles pour garantir des temps longs d’apprentissage et l’atteinte des AFL.</a:t>
                      </a:r>
                    </a:p>
                    <a:p>
                      <a:endParaRPr lang="fr-FR" sz="1600" dirty="0"/>
                    </a:p>
                    <a:p>
                      <a:pPr algn="ctr"/>
                      <a:r>
                        <a:rPr lang="fr-FR" sz="1600" b="1" dirty="0">
                          <a:solidFill>
                            <a:schemeClr val="tx1"/>
                          </a:solidFill>
                        </a:rPr>
                        <a:t>Points de vigilance académique :</a:t>
                      </a:r>
                      <a:endParaRPr lang="fr-FR" sz="1600" dirty="0"/>
                    </a:p>
                    <a:p>
                      <a:r>
                        <a:rPr lang="fr-FR" sz="1600" dirty="0"/>
                        <a:t>-Proposer une offre de formation équilibrée qui couvre  </a:t>
                      </a:r>
                      <a:r>
                        <a:rPr lang="fr-FR" sz="1600" b="1" dirty="0"/>
                        <a:t>3 champs d’apprentissage différents tous les ans</a:t>
                      </a:r>
                    </a:p>
                    <a:p>
                      <a:endParaRPr lang="fr-FR" sz="1600" dirty="0"/>
                    </a:p>
                    <a:p>
                      <a:r>
                        <a:rPr lang="fr-FR" sz="1600" b="1" dirty="0"/>
                        <a:t>-Possibilité de programmer 4 séquences d’enseignement en classe de 2</a:t>
                      </a:r>
                      <a:r>
                        <a:rPr lang="fr-FR" sz="1600" b="1" baseline="30000" dirty="0"/>
                        <a:t>nd</a:t>
                      </a:r>
                      <a:r>
                        <a:rPr lang="fr-FR" sz="1600" b="1" dirty="0"/>
                        <a:t> pour diversifier l’offre</a:t>
                      </a:r>
                      <a:r>
                        <a:rPr lang="fr-FR" sz="1600" dirty="0"/>
                        <a:t>.</a:t>
                      </a:r>
                    </a:p>
                    <a:p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3028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54143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2D6F35-D1C8-4948-ACB2-CD8E71E00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5585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fr-FR" sz="3200" b="1" dirty="0"/>
              <a:t>Exemple de programmation sur le cycle 2</a:t>
            </a:r>
            <a:r>
              <a:rPr lang="fr-FR" sz="3200" b="1" baseline="30000" dirty="0"/>
              <a:t>nd</a:t>
            </a:r>
            <a:r>
              <a:rPr lang="fr-FR" sz="3200" b="1" dirty="0"/>
              <a:t>/1</a:t>
            </a:r>
            <a:r>
              <a:rPr lang="fr-FR" sz="3200" b="1" baseline="30000" dirty="0"/>
              <a:t>ère</a:t>
            </a:r>
            <a:r>
              <a:rPr lang="fr-FR" sz="3200" b="1" dirty="0"/>
              <a:t>/terminale</a:t>
            </a:r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FA204ECF-B59D-4148-A95F-AF07886F5A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7114733"/>
              </p:ext>
            </p:extLst>
          </p:nvPr>
        </p:nvGraphicFramePr>
        <p:xfrm>
          <a:off x="838200" y="1392403"/>
          <a:ext cx="10515600" cy="384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1183158254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77940797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322065335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9308739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Champs d’apprentissage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2nd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1ère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Terminale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6732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CA 1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Combiné athlé (</a:t>
                      </a:r>
                      <a:r>
                        <a:rPr lang="fr-FR" dirty="0" err="1"/>
                        <a:t>acad</a:t>
                      </a:r>
                      <a:r>
                        <a:rPr lang="fr-FR" dirty="0"/>
                        <a:t>)</a:t>
                      </a:r>
                    </a:p>
                    <a:p>
                      <a:endParaRPr lang="fr-FR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chemeClr val="bg1"/>
                          </a:solidFill>
                        </a:rPr>
                        <a:t>Menu 1 </a:t>
                      </a:r>
                      <a:r>
                        <a:rPr lang="fr-FR" b="1" dirty="0"/>
                        <a:t>: combiné athlé + musculation + acrosport.</a:t>
                      </a:r>
                    </a:p>
                    <a:p>
                      <a:endParaRPr lang="fr-FR" b="1" dirty="0"/>
                    </a:p>
                    <a:p>
                      <a:r>
                        <a:rPr lang="fr-FR" b="1" dirty="0">
                          <a:solidFill>
                            <a:schemeClr val="bg1"/>
                          </a:solidFill>
                        </a:rPr>
                        <a:t>Menu 2 </a:t>
                      </a:r>
                      <a:r>
                        <a:rPr lang="fr-FR" b="1" dirty="0"/>
                        <a:t>: escalade + volley-ball + musculation.</a:t>
                      </a:r>
                    </a:p>
                    <a:p>
                      <a:endParaRPr lang="fr-FR" b="1" dirty="0"/>
                    </a:p>
                    <a:p>
                      <a:r>
                        <a:rPr lang="fr-FR" b="1" dirty="0">
                          <a:solidFill>
                            <a:schemeClr val="bg1"/>
                          </a:solidFill>
                        </a:rPr>
                        <a:t>Menu 3 </a:t>
                      </a:r>
                      <a:r>
                        <a:rPr lang="fr-FR" b="1" dirty="0"/>
                        <a:t>: badminton + acrosport + musculation.</a:t>
                      </a:r>
                    </a:p>
                    <a:p>
                      <a:endParaRPr lang="fr-FR" b="1" dirty="0"/>
                    </a:p>
                    <a:p>
                      <a:r>
                        <a:rPr lang="fr-FR" b="1" dirty="0">
                          <a:solidFill>
                            <a:schemeClr val="bg1"/>
                          </a:solidFill>
                        </a:rPr>
                        <a:t>Menu 4 </a:t>
                      </a:r>
                      <a:r>
                        <a:rPr lang="fr-FR" b="1" dirty="0"/>
                        <a:t>: Arts du cirque + badminton + musculation.</a:t>
                      </a:r>
                    </a:p>
                    <a:p>
                      <a:endParaRPr lang="fr-FR" b="1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06913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CA 2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Escalade</a:t>
                      </a:r>
                    </a:p>
                    <a:p>
                      <a:endParaRPr lang="fr-FR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97352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CA 3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Arts du cirque</a:t>
                      </a:r>
                    </a:p>
                    <a:p>
                      <a:endParaRPr lang="fr-FR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Acrosport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6217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CA 4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Badminton</a:t>
                      </a:r>
                    </a:p>
                    <a:p>
                      <a:endParaRPr lang="fr-FR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Volley-ball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08720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CA 5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Musculation</a:t>
                      </a:r>
                    </a:p>
                    <a:p>
                      <a:endParaRPr lang="fr-FR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96234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B7957AB0-CD3D-463C-BD32-996A251B98AB}"/>
              </a:ext>
            </a:extLst>
          </p:cNvPr>
          <p:cNvSpPr/>
          <p:nvPr/>
        </p:nvSpPr>
        <p:spPr>
          <a:xfrm>
            <a:off x="690717" y="5319252"/>
            <a:ext cx="10515600" cy="146500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  <a:p>
            <a:pPr algn="ctr"/>
            <a:r>
              <a:rPr lang="fr-FR" sz="1600" b="1" dirty="0">
                <a:solidFill>
                  <a:srgbClr val="FFFF00"/>
                </a:solidFill>
              </a:rPr>
              <a:t>Commentaires :</a:t>
            </a:r>
          </a:p>
          <a:p>
            <a:r>
              <a:rPr lang="fr-FR" sz="1600" b="1" dirty="0">
                <a:solidFill>
                  <a:schemeClr val="bg1"/>
                </a:solidFill>
              </a:rPr>
              <a:t>-Les 5 champs sont programmés dont 7 APSA différentes pour l’élève : offre variée et équilibrée</a:t>
            </a:r>
          </a:p>
          <a:p>
            <a:r>
              <a:rPr lang="fr-FR" sz="1600" b="1" dirty="0">
                <a:solidFill>
                  <a:schemeClr val="bg1"/>
                </a:solidFill>
              </a:rPr>
              <a:t>-Un cycle dans une APSA artistique et un dans une APSA gymnique référée à une codification sont programmés</a:t>
            </a:r>
          </a:p>
          <a:p>
            <a:r>
              <a:rPr lang="fr-FR" sz="1600" b="1" dirty="0">
                <a:solidFill>
                  <a:schemeClr val="bg1"/>
                </a:solidFill>
              </a:rPr>
              <a:t>-4 à 3 cycles par an différents sont programmés : temps longs d’apprentissage</a:t>
            </a:r>
          </a:p>
          <a:p>
            <a:r>
              <a:rPr lang="fr-FR" sz="1600" b="1" dirty="0">
                <a:solidFill>
                  <a:schemeClr val="bg1"/>
                </a:solidFill>
              </a:rPr>
              <a:t>-Le CA5 est programmé 2 fois + 2 APSA (menu en terminale) : approfondissement et stabilisation des compétences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314604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514EE8-394A-4E2B-B460-CD6C2F089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3907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/>
              <a:t>Exemple de programmation sur le cycle 2</a:t>
            </a:r>
            <a:r>
              <a:rPr lang="fr-FR" baseline="30000" dirty="0"/>
              <a:t>nd</a:t>
            </a:r>
            <a:r>
              <a:rPr lang="fr-FR" dirty="0"/>
              <a:t>/1</a:t>
            </a:r>
            <a:r>
              <a:rPr lang="fr-FR" baseline="30000" dirty="0"/>
              <a:t>ère</a:t>
            </a:r>
            <a:r>
              <a:rPr lang="fr-FR" dirty="0"/>
              <a:t>/terminale</a:t>
            </a:r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01D68A5E-4B00-49C3-943B-71EA194E27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7649453"/>
              </p:ext>
            </p:extLst>
          </p:nvPr>
        </p:nvGraphicFramePr>
        <p:xfrm>
          <a:off x="334963" y="1543050"/>
          <a:ext cx="11533188" cy="3628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3297">
                  <a:extLst>
                    <a:ext uri="{9D8B030D-6E8A-4147-A177-3AD203B41FA5}">
                      <a16:colId xmlns:a16="http://schemas.microsoft.com/office/drawing/2014/main" val="480844542"/>
                    </a:ext>
                  </a:extLst>
                </a:gridCol>
                <a:gridCol w="2883297">
                  <a:extLst>
                    <a:ext uri="{9D8B030D-6E8A-4147-A177-3AD203B41FA5}">
                      <a16:colId xmlns:a16="http://schemas.microsoft.com/office/drawing/2014/main" val="3847240612"/>
                    </a:ext>
                  </a:extLst>
                </a:gridCol>
                <a:gridCol w="2883297">
                  <a:extLst>
                    <a:ext uri="{9D8B030D-6E8A-4147-A177-3AD203B41FA5}">
                      <a16:colId xmlns:a16="http://schemas.microsoft.com/office/drawing/2014/main" val="2086861305"/>
                    </a:ext>
                  </a:extLst>
                </a:gridCol>
                <a:gridCol w="2883297">
                  <a:extLst>
                    <a:ext uri="{9D8B030D-6E8A-4147-A177-3AD203B41FA5}">
                      <a16:colId xmlns:a16="http://schemas.microsoft.com/office/drawing/2014/main" val="1258215846"/>
                    </a:ext>
                  </a:extLst>
                </a:gridCol>
              </a:tblGrid>
              <a:tr h="604786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Champs d’apprentissage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2nd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1ère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terminale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9592935"/>
                  </a:ext>
                </a:extLst>
              </a:tr>
              <a:tr h="604786"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CA1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chemeClr val="bg1"/>
                          </a:solidFill>
                        </a:rPr>
                        <a:t>Menu 1</a:t>
                      </a:r>
                      <a:r>
                        <a:rPr lang="fr-FR" dirty="0"/>
                        <a:t>: 1/2 fond +badminton + acrosport</a:t>
                      </a:r>
                    </a:p>
                    <a:p>
                      <a:endParaRPr lang="fr-FR" dirty="0"/>
                    </a:p>
                    <a:p>
                      <a:r>
                        <a:rPr lang="fr-FR" b="1" dirty="0">
                          <a:solidFill>
                            <a:schemeClr val="bg1"/>
                          </a:solidFill>
                        </a:rPr>
                        <a:t>Menu 2 </a:t>
                      </a:r>
                      <a:r>
                        <a:rPr lang="fr-FR" dirty="0"/>
                        <a:t>: ½ fond +volley-ball+ gym  sportive</a:t>
                      </a:r>
                    </a:p>
                    <a:p>
                      <a:endParaRPr lang="fr-FR" dirty="0"/>
                    </a:p>
                    <a:p>
                      <a:r>
                        <a:rPr lang="fr-FR" b="1" dirty="0">
                          <a:solidFill>
                            <a:schemeClr val="bg1"/>
                          </a:solidFill>
                        </a:rPr>
                        <a:t>Menu 3 </a:t>
                      </a:r>
                      <a:r>
                        <a:rPr lang="fr-FR" dirty="0"/>
                        <a:t>: combiné athlétique+ acrosport +SBF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chemeClr val="bg1"/>
                          </a:solidFill>
                        </a:rPr>
                        <a:t>Menu 1 </a:t>
                      </a:r>
                      <a:r>
                        <a:rPr lang="fr-FR" dirty="0"/>
                        <a:t>: CO + musculation + badminton</a:t>
                      </a:r>
                    </a:p>
                    <a:p>
                      <a:endParaRPr lang="fr-FR" dirty="0"/>
                    </a:p>
                    <a:p>
                      <a:r>
                        <a:rPr lang="fr-FR" b="1" dirty="0">
                          <a:solidFill>
                            <a:schemeClr val="bg1"/>
                          </a:solidFill>
                        </a:rPr>
                        <a:t>Menu 2 </a:t>
                      </a:r>
                      <a:r>
                        <a:rPr lang="fr-FR" dirty="0"/>
                        <a:t>: ½ fond + musculation + acrosport</a:t>
                      </a:r>
                    </a:p>
                    <a:p>
                      <a:endParaRPr lang="fr-FR" dirty="0"/>
                    </a:p>
                    <a:p>
                      <a:r>
                        <a:rPr lang="fr-FR" b="1" dirty="0">
                          <a:solidFill>
                            <a:schemeClr val="bg1"/>
                          </a:solidFill>
                        </a:rPr>
                        <a:t>Menu 3 </a:t>
                      </a:r>
                      <a:r>
                        <a:rPr lang="fr-FR" dirty="0"/>
                        <a:t>: combiné athlé + musculation + danse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9421462"/>
                  </a:ext>
                </a:extLst>
              </a:tr>
              <a:tr h="604786"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CA2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CO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9847731"/>
                  </a:ext>
                </a:extLst>
              </a:tr>
              <a:tr h="604786"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CA3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Danse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0154924"/>
                  </a:ext>
                </a:extLst>
              </a:tr>
              <a:tr h="604786"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CA4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287841"/>
                  </a:ext>
                </a:extLst>
              </a:tr>
              <a:tr h="604786"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CA5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Musculation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1863952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CC855762-F2F7-4C4E-8EE4-AC45EB766200}"/>
              </a:ext>
            </a:extLst>
          </p:cNvPr>
          <p:cNvSpPr/>
          <p:nvPr/>
        </p:nvSpPr>
        <p:spPr>
          <a:xfrm>
            <a:off x="334963" y="5171766"/>
            <a:ext cx="11533188" cy="1686234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/>
          </a:p>
          <a:p>
            <a:pPr algn="ctr"/>
            <a:endParaRPr lang="fr-FR" sz="1400" dirty="0"/>
          </a:p>
          <a:p>
            <a:pPr algn="ctr"/>
            <a:endParaRPr lang="fr-FR" sz="1400" b="1" dirty="0">
              <a:solidFill>
                <a:srgbClr val="FFFF00"/>
              </a:solidFill>
            </a:endParaRPr>
          </a:p>
          <a:p>
            <a:pPr algn="ctr"/>
            <a:endParaRPr lang="fr-FR" sz="1400" b="1" dirty="0">
              <a:solidFill>
                <a:srgbClr val="FFFF00"/>
              </a:solidFill>
            </a:endParaRPr>
          </a:p>
          <a:p>
            <a:pPr algn="ctr"/>
            <a:r>
              <a:rPr lang="fr-FR" sz="1400" b="1" dirty="0">
                <a:solidFill>
                  <a:srgbClr val="FFFF00"/>
                </a:solidFill>
              </a:rPr>
              <a:t>Commentaires :</a:t>
            </a:r>
          </a:p>
          <a:p>
            <a:r>
              <a:rPr lang="fr-FR" sz="1400" b="1" dirty="0"/>
              <a:t>-      5 champs d’apprentissage programmés dont 6 à 7  APSA différentes possibles pour l’élève : offre variée et équilibrée</a:t>
            </a:r>
          </a:p>
          <a:p>
            <a:r>
              <a:rPr lang="fr-FR" sz="1400" b="1" dirty="0">
                <a:solidFill>
                  <a:schemeClr val="bg1"/>
                </a:solidFill>
              </a:rPr>
              <a:t>-      Un cycle dans une APSA artistique et un dans une APSA gymnique référée à une codification sont programmés</a:t>
            </a:r>
          </a:p>
          <a:p>
            <a:pPr marL="285750" indent="-285750">
              <a:buFontTx/>
              <a:buChar char="-"/>
            </a:pPr>
            <a:r>
              <a:rPr lang="fr-FR" sz="1400" b="1" dirty="0">
                <a:solidFill>
                  <a:schemeClr val="bg1"/>
                </a:solidFill>
              </a:rPr>
              <a:t>3 cycles dans un CA différent par an sont programmés : temps longs d’apprentissage</a:t>
            </a:r>
          </a:p>
          <a:p>
            <a:pPr marL="285750" indent="-285750">
              <a:buFontTx/>
              <a:buChar char="-"/>
            </a:pPr>
            <a:r>
              <a:rPr lang="fr-FR" sz="1400" b="1" dirty="0">
                <a:solidFill>
                  <a:schemeClr val="bg1"/>
                </a:solidFill>
              </a:rPr>
              <a:t>La notion de choix (menu) est possible dès la classe de 1</a:t>
            </a:r>
            <a:r>
              <a:rPr lang="fr-FR" sz="1400" b="1" baseline="30000" dirty="0">
                <a:solidFill>
                  <a:schemeClr val="bg1"/>
                </a:solidFill>
              </a:rPr>
              <a:t>ère</a:t>
            </a:r>
            <a:r>
              <a:rPr lang="fr-FR" sz="1400" b="1" dirty="0">
                <a:solidFill>
                  <a:schemeClr val="bg1"/>
                </a:solidFill>
              </a:rPr>
              <a:t> en s’assurant que les 5 champs sont visés à l’issue de la  1ere</a:t>
            </a:r>
          </a:p>
          <a:p>
            <a:pPr marL="285750" indent="-285750">
              <a:buFontTx/>
              <a:buChar char="-"/>
            </a:pPr>
            <a:r>
              <a:rPr lang="fr-FR" sz="1400" b="1" dirty="0">
                <a:solidFill>
                  <a:schemeClr val="bg1"/>
                </a:solidFill>
              </a:rPr>
              <a:t>Le CA5 est programmé une 2</a:t>
            </a:r>
            <a:r>
              <a:rPr lang="fr-FR" sz="1400" b="1" baseline="30000" dirty="0">
                <a:solidFill>
                  <a:schemeClr val="bg1"/>
                </a:solidFill>
              </a:rPr>
              <a:t>ème</a:t>
            </a:r>
            <a:r>
              <a:rPr lang="fr-FR" sz="1400" b="1" dirty="0">
                <a:solidFill>
                  <a:schemeClr val="bg1"/>
                </a:solidFill>
              </a:rPr>
              <a:t> fois (présent dans tous les menus) et toutes les APSA des 3 menus de </a:t>
            </a:r>
            <a:r>
              <a:rPr lang="fr-FR" sz="1400" b="1" dirty="0" err="1">
                <a:solidFill>
                  <a:schemeClr val="bg1"/>
                </a:solidFill>
              </a:rPr>
              <a:t>term</a:t>
            </a:r>
            <a:r>
              <a:rPr lang="fr-FR" sz="1400" b="1" dirty="0">
                <a:solidFill>
                  <a:schemeClr val="bg1"/>
                </a:solidFill>
              </a:rPr>
              <a:t> ont été programmé 1X :approfondissement et stabilisation des compétences</a:t>
            </a:r>
          </a:p>
          <a:p>
            <a:pPr marL="285750" indent="-285750">
              <a:buFontTx/>
              <a:buChar char="-"/>
            </a:pPr>
            <a:r>
              <a:rPr lang="fr-FR" sz="1400" b="1" dirty="0">
                <a:solidFill>
                  <a:schemeClr val="bg1"/>
                </a:solidFill>
              </a:rPr>
              <a:t> </a:t>
            </a:r>
            <a:endParaRPr lang="fr-FR" b="1" dirty="0">
              <a:solidFill>
                <a:schemeClr val="bg1"/>
              </a:solidFill>
            </a:endParaRPr>
          </a:p>
          <a:p>
            <a:endParaRPr lang="fr-FR" dirty="0"/>
          </a:p>
          <a:p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68785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991E65-C9E2-4789-B2BA-FF3579232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7094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/>
              <a:t>PLAN DE FORMATION</a:t>
            </a:r>
            <a:endParaRPr lang="fr-FR" dirty="0"/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A57F91F6-E247-4524-8A34-003553A474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3493086"/>
              </p:ext>
            </p:extLst>
          </p:nvPr>
        </p:nvGraphicFramePr>
        <p:xfrm>
          <a:off x="147483" y="1042220"/>
          <a:ext cx="11454580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27290">
                  <a:extLst>
                    <a:ext uri="{9D8B030D-6E8A-4147-A177-3AD203B41FA5}">
                      <a16:colId xmlns:a16="http://schemas.microsoft.com/office/drawing/2014/main" val="3662604231"/>
                    </a:ext>
                  </a:extLst>
                </a:gridCol>
                <a:gridCol w="5727290">
                  <a:extLst>
                    <a:ext uri="{9D8B030D-6E8A-4147-A177-3AD203B41FA5}">
                      <a16:colId xmlns:a16="http://schemas.microsoft.com/office/drawing/2014/main" val="3202654792"/>
                    </a:ext>
                  </a:extLst>
                </a:gridCol>
              </a:tblGrid>
              <a:tr h="359802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Programmes EPS LGT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Programme EPS LP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1387456"/>
                  </a:ext>
                </a:extLst>
              </a:tr>
              <a:tr h="1372707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>
                          <a:solidFill>
                            <a:srgbClr val="C00000"/>
                          </a:solidFill>
                        </a:rPr>
                        <a:t>1 journée sur les nouveaux programmes EPS LGT</a:t>
                      </a:r>
                      <a:r>
                        <a:rPr lang="fr-FR" sz="1800" dirty="0"/>
                        <a:t>= </a:t>
                      </a:r>
                      <a:r>
                        <a:rPr lang="fr-FR" sz="1800" b="1" dirty="0"/>
                        <a:t>12 journées de formation </a:t>
                      </a:r>
                      <a:r>
                        <a:rPr lang="fr-FR" sz="1800" dirty="0"/>
                        <a:t>(entre le 28 février et le 4 avril).</a:t>
                      </a:r>
                    </a:p>
                    <a:p>
                      <a:pPr algn="ctr"/>
                      <a:endParaRPr lang="fr-FR" sz="1800" dirty="0"/>
                    </a:p>
                    <a:p>
                      <a:pPr algn="ctr"/>
                      <a:endParaRPr lang="fr-FR" sz="1800" dirty="0"/>
                    </a:p>
                    <a:p>
                      <a:pPr algn="ctr"/>
                      <a:r>
                        <a:rPr lang="fr-FR" sz="1800" b="1" dirty="0">
                          <a:solidFill>
                            <a:srgbClr val="C00000"/>
                          </a:solidFill>
                        </a:rPr>
                        <a:t>1 journée de formation sur les activités de création artistique </a:t>
                      </a:r>
                      <a:r>
                        <a:rPr lang="fr-FR" sz="1800" dirty="0"/>
                        <a:t>(danse et ADC) = </a:t>
                      </a:r>
                      <a:r>
                        <a:rPr lang="fr-FR" sz="1800" b="1" dirty="0"/>
                        <a:t>12 journées de formation </a:t>
                      </a:r>
                      <a:r>
                        <a:rPr lang="fr-FR" sz="1800" dirty="0"/>
                        <a:t>(fin septembre-Toussaint).</a:t>
                      </a:r>
                    </a:p>
                    <a:p>
                      <a:pPr algn="ctr"/>
                      <a:endParaRPr lang="fr-FR" sz="1800" dirty="0"/>
                    </a:p>
                    <a:p>
                      <a:pPr algn="ctr"/>
                      <a:endParaRPr lang="fr-FR" sz="1800" dirty="0"/>
                    </a:p>
                    <a:p>
                      <a:pPr algn="ctr"/>
                      <a:r>
                        <a:rPr lang="fr-FR" sz="1800" b="1" dirty="0">
                          <a:solidFill>
                            <a:srgbClr val="C00000"/>
                          </a:solidFill>
                        </a:rPr>
                        <a:t>½ journée sur l’enseignement optionnel </a:t>
                      </a:r>
                      <a:r>
                        <a:rPr lang="fr-FR" sz="1800" dirty="0">
                          <a:solidFill>
                            <a:srgbClr val="C00000"/>
                          </a:solidFill>
                        </a:rPr>
                        <a:t>: </a:t>
                      </a:r>
                      <a:r>
                        <a:rPr lang="fr-FR" sz="1800" b="1" dirty="0"/>
                        <a:t>regroupement d’1 PEPS par EPLE qui ouvre une option </a:t>
                      </a:r>
                      <a:r>
                        <a:rPr lang="fr-FR" sz="1800" dirty="0"/>
                        <a:t>(27) : 30 avril</a:t>
                      </a:r>
                    </a:p>
                    <a:p>
                      <a:pPr algn="ctr"/>
                      <a:endParaRPr lang="fr-FR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b="1" dirty="0">
                        <a:solidFill>
                          <a:srgbClr val="C0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b="1" dirty="0">
                        <a:solidFill>
                          <a:srgbClr val="C0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b="1" dirty="0">
                        <a:solidFill>
                          <a:srgbClr val="C00000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dirty="0">
                          <a:solidFill>
                            <a:srgbClr val="C00000"/>
                          </a:solidFill>
                        </a:rPr>
                        <a:t>1 journée sur les nouveaux programmes EPS LP</a:t>
                      </a:r>
                      <a:r>
                        <a:rPr lang="fr-FR" sz="2000" dirty="0"/>
                        <a:t>= 10 journées de formation (novembre/décembre 2019).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000" dirty="0"/>
                    </a:p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0358474"/>
                  </a:ext>
                </a:extLst>
              </a:tr>
              <a:tr h="1267311">
                <a:tc gridSpan="2"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TOTAL :</a:t>
                      </a:r>
                    </a:p>
                    <a:p>
                      <a:pPr algn="ctr"/>
                      <a:endParaRPr lang="fr-FR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 </a:t>
                      </a:r>
                      <a:r>
                        <a:rPr lang="fr-FR" sz="2400" b="1" dirty="0">
                          <a:solidFill>
                            <a:srgbClr val="C00000"/>
                          </a:solidFill>
                        </a:rPr>
                        <a:t>34 journées </a:t>
                      </a:r>
                      <a:r>
                        <a:rPr lang="fr-FR" sz="2400" dirty="0"/>
                        <a:t>de formation sur l’accompagnement des nouveaux programmes EPS LGT et LP</a:t>
                      </a:r>
                    </a:p>
                    <a:p>
                      <a:pPr algn="ctr"/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9547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92245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891792-3B86-459E-88B4-B5FCB78EE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485" y="68827"/>
            <a:ext cx="11651225" cy="442450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200" b="1" dirty="0"/>
              <a:t>Organisation des conditions d’enseignement de l’EPS dans l’EPLE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A7576C02-93DA-40A5-A004-A9CD513428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1611432"/>
              </p:ext>
            </p:extLst>
          </p:nvPr>
        </p:nvGraphicFramePr>
        <p:xfrm>
          <a:off x="117989" y="707923"/>
          <a:ext cx="11788876" cy="60089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8372">
                  <a:extLst>
                    <a:ext uri="{9D8B030D-6E8A-4147-A177-3AD203B41FA5}">
                      <a16:colId xmlns:a16="http://schemas.microsoft.com/office/drawing/2014/main" val="1735582683"/>
                    </a:ext>
                  </a:extLst>
                </a:gridCol>
                <a:gridCol w="7590504">
                  <a:extLst>
                    <a:ext uri="{9D8B030D-6E8A-4147-A177-3AD203B41FA5}">
                      <a16:colId xmlns:a16="http://schemas.microsoft.com/office/drawing/2014/main" val="2009174503"/>
                    </a:ext>
                  </a:extLst>
                </a:gridCol>
              </a:tblGrid>
              <a:tr h="703253"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>
                          <a:solidFill>
                            <a:schemeClr val="tx1"/>
                          </a:solidFill>
                        </a:rPr>
                        <a:t>Projet EPS (obligatoire)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C00000"/>
                          </a:solidFill>
                        </a:rPr>
                        <a:t>Choix éducatifs et pédagogiques communs </a:t>
                      </a:r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(PEPS et PEPLE, PDF, AFL/APSA, évaluations, Parcours éducatifs)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88401"/>
                  </a:ext>
                </a:extLst>
              </a:tr>
              <a:tr h="332821"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/>
                        <a:t>Evaluations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solidFill>
                            <a:srgbClr val="C00000"/>
                          </a:solidFill>
                        </a:rPr>
                        <a:t>Référentiels communs </a:t>
                      </a:r>
                      <a:r>
                        <a:rPr lang="fr-FR" dirty="0"/>
                        <a:t>(épreuves et indicateurs) : AFL</a:t>
                      </a:r>
                    </a:p>
                    <a:p>
                      <a:pPr algn="ctr"/>
                      <a:r>
                        <a:rPr lang="fr-FR" b="1" dirty="0">
                          <a:solidFill>
                            <a:srgbClr val="C00000"/>
                          </a:solidFill>
                        </a:rPr>
                        <a:t>Evaluation au fil de l’eau</a:t>
                      </a:r>
                      <a:r>
                        <a:rPr lang="fr-FR" dirty="0"/>
                        <a:t>=apprentissages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33748"/>
                  </a:ext>
                </a:extLst>
              </a:tr>
              <a:tr h="554293"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/>
                        <a:t>Inclusion des EBEP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>
                          <a:solidFill>
                            <a:srgbClr val="C00000"/>
                          </a:solidFill>
                        </a:rPr>
                        <a:t>INCLUSION</a:t>
                      </a:r>
                      <a:r>
                        <a:rPr lang="fr-FR" dirty="0"/>
                        <a:t> : </a:t>
                      </a:r>
                      <a:r>
                        <a:rPr lang="fr-FR" sz="18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adaptation/aménagement/traitement didactique/certification.</a:t>
                      </a:r>
                    </a:p>
                    <a:p>
                      <a:pPr algn="ctr"/>
                      <a:r>
                        <a:rPr lang="fr-FR" b="1" dirty="0"/>
                        <a:t>Info aux familles/nature aménagement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772920"/>
                  </a:ext>
                </a:extLst>
              </a:tr>
              <a:tr h="789284"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/>
                        <a:t>Conditions d’enseignement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solidFill>
                            <a:srgbClr val="C00000"/>
                          </a:solidFill>
                        </a:rPr>
                        <a:t>Variétés des infrastructures/exigences du programme </a:t>
                      </a:r>
                      <a:r>
                        <a:rPr lang="fr-FR" dirty="0"/>
                        <a:t>= contraintes structurelles</a:t>
                      </a:r>
                    </a:p>
                    <a:p>
                      <a:pPr algn="ctr"/>
                      <a:r>
                        <a:rPr lang="fr-FR" b="1" dirty="0">
                          <a:solidFill>
                            <a:srgbClr val="C00000"/>
                          </a:solidFill>
                        </a:rPr>
                        <a:t>Sécurité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0350029"/>
                  </a:ext>
                </a:extLst>
              </a:tr>
              <a:tr h="730291"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/>
                        <a:t>Dispositifs particuliers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solidFill>
                            <a:srgbClr val="C00000"/>
                          </a:solidFill>
                        </a:rPr>
                        <a:t>Dispositifs adaptés et complémentaires</a:t>
                      </a:r>
                      <a:r>
                        <a:rPr lang="fr-FR" dirty="0"/>
                        <a:t>= EBEP</a:t>
                      </a:r>
                    </a:p>
                    <a:p>
                      <a:pPr algn="ctr"/>
                      <a:r>
                        <a:rPr lang="fr-FR" b="1" dirty="0">
                          <a:solidFill>
                            <a:srgbClr val="C00000"/>
                          </a:solidFill>
                        </a:rPr>
                        <a:t>Actions spécifiques </a:t>
                      </a:r>
                      <a:r>
                        <a:rPr lang="fr-FR" dirty="0"/>
                        <a:t>(cross, stages, voyages, actions humanitaires…)</a:t>
                      </a:r>
                    </a:p>
                    <a:p>
                      <a:pPr algn="ctr"/>
                      <a:r>
                        <a:rPr lang="fr-FR" b="1" dirty="0">
                          <a:solidFill>
                            <a:srgbClr val="C00000"/>
                          </a:solidFill>
                        </a:rPr>
                        <a:t>Enseignement massé </a:t>
                      </a:r>
                      <a:r>
                        <a:rPr lang="fr-FR" dirty="0"/>
                        <a:t>(20h)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4878818"/>
                  </a:ext>
                </a:extLst>
              </a:tr>
              <a:tr h="1246103"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/>
                        <a:t>Numérique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solidFill>
                            <a:srgbClr val="C00000"/>
                          </a:solidFill>
                        </a:rPr>
                        <a:t>Usages pédagogiques :</a:t>
                      </a:r>
                    </a:p>
                    <a:p>
                      <a:r>
                        <a:rPr lang="fr-FR" dirty="0"/>
                        <a:t>Prendre de l’information (vidéo, appareils connectés, applis…)</a:t>
                      </a:r>
                    </a:p>
                    <a:p>
                      <a:r>
                        <a:rPr lang="fr-FR" dirty="0"/>
                        <a:t>Accéder à de la ressource (</a:t>
                      </a:r>
                      <a:r>
                        <a:rPr lang="fr-FR" dirty="0" err="1"/>
                        <a:t>hootoo</a:t>
                      </a:r>
                      <a:r>
                        <a:rPr lang="fr-FR" dirty="0"/>
                        <a:t>/QR code…)</a:t>
                      </a:r>
                    </a:p>
                    <a:p>
                      <a:pPr algn="ctr"/>
                      <a:r>
                        <a:rPr lang="fr-FR" b="1" dirty="0">
                          <a:solidFill>
                            <a:srgbClr val="C00000"/>
                          </a:solidFill>
                        </a:rPr>
                        <a:t>Usages raisonnés :</a:t>
                      </a:r>
                    </a:p>
                    <a:p>
                      <a:pPr algn="l"/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Droit à l’image et protection des données personnelles</a:t>
                      </a:r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=confidentialité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7805515"/>
                  </a:ext>
                </a:extLst>
              </a:tr>
              <a:tr h="703253"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/>
                        <a:t>AS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Accessibilité, pratique régulière, santé, citoyenneté, vie associative</a:t>
                      </a:r>
                    </a:p>
                    <a:p>
                      <a:r>
                        <a:rPr lang="fr-FR" b="1" dirty="0">
                          <a:solidFill>
                            <a:srgbClr val="C00000"/>
                          </a:solidFill>
                        </a:rPr>
                        <a:t>AS et parcours éducatifs</a:t>
                      </a:r>
                      <a:r>
                        <a:rPr lang="fr-FR" dirty="0"/>
                        <a:t>=bulletin scolaire et parcours sup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52612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0179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851690-A8D6-40E8-9034-D69FF1AC6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8101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/>
              <a:t>Ce qu’il faut retenir : l’essentiel</a:t>
            </a:r>
            <a:endParaRPr lang="fr-FR" dirty="0"/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1F55B743-D356-43F9-B291-6BD67B422DE3}"/>
              </a:ext>
            </a:extLst>
          </p:cNvPr>
          <p:cNvSpPr/>
          <p:nvPr/>
        </p:nvSpPr>
        <p:spPr>
          <a:xfrm>
            <a:off x="1268359" y="1903199"/>
            <a:ext cx="10085441" cy="7289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5 objectifs </a:t>
            </a:r>
            <a:r>
              <a:rPr lang="fr-FR" dirty="0">
                <a:solidFill>
                  <a:schemeClr val="tx1"/>
                </a:solidFill>
              </a:rPr>
              <a:t>= enjeux de formation (motricité, entrainement et préparation/responsabilité/santé/culture)</a:t>
            </a:r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42F2D97A-D24D-418D-8EC9-54CEA4359823}"/>
              </a:ext>
            </a:extLst>
          </p:cNvPr>
          <p:cNvSpPr/>
          <p:nvPr/>
        </p:nvSpPr>
        <p:spPr>
          <a:xfrm>
            <a:off x="1268359" y="3132573"/>
            <a:ext cx="10085442" cy="41162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5 champs d’apprentissage</a:t>
            </a:r>
          </a:p>
        </p:txBody>
      </p:sp>
      <p:sp>
        <p:nvSpPr>
          <p:cNvPr id="5" name="Flèche : bas 4">
            <a:extLst>
              <a:ext uri="{FF2B5EF4-FFF2-40B4-BE49-F238E27FC236}">
                <a16:creationId xmlns:a16="http://schemas.microsoft.com/office/drawing/2014/main" id="{BF9DEFCA-F8F7-42E0-A1C1-65EC080E3447}"/>
              </a:ext>
            </a:extLst>
          </p:cNvPr>
          <p:cNvSpPr/>
          <p:nvPr/>
        </p:nvSpPr>
        <p:spPr>
          <a:xfrm>
            <a:off x="5832592" y="2576155"/>
            <a:ext cx="376478" cy="508153"/>
          </a:xfrm>
          <a:prstGeom prst="downArrow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 : bas 5">
            <a:extLst>
              <a:ext uri="{FF2B5EF4-FFF2-40B4-BE49-F238E27FC236}">
                <a16:creationId xmlns:a16="http://schemas.microsoft.com/office/drawing/2014/main" id="{9A414829-1ECF-4ED9-B4B9-857D07FA9670}"/>
              </a:ext>
            </a:extLst>
          </p:cNvPr>
          <p:cNvSpPr/>
          <p:nvPr/>
        </p:nvSpPr>
        <p:spPr>
          <a:xfrm>
            <a:off x="5847341" y="3544196"/>
            <a:ext cx="346981" cy="517858"/>
          </a:xfrm>
          <a:prstGeom prst="downArrow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404A26BB-147F-4C0D-A99C-A7BDC270B7B7}"/>
              </a:ext>
            </a:extLst>
          </p:cNvPr>
          <p:cNvSpPr/>
          <p:nvPr/>
        </p:nvSpPr>
        <p:spPr>
          <a:xfrm>
            <a:off x="1268357" y="4090819"/>
            <a:ext cx="10085442" cy="494071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3 AFL par champ </a:t>
            </a:r>
            <a:r>
              <a:rPr lang="fr-FR" dirty="0">
                <a:solidFill>
                  <a:schemeClr val="tx1"/>
                </a:solidFill>
              </a:rPr>
              <a:t>(moteur/méthodo et social) à décliner dans les APSA par les équipes</a:t>
            </a:r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59045832-15EA-45DD-98CA-8767FEB5C66B}"/>
              </a:ext>
            </a:extLst>
          </p:cNvPr>
          <p:cNvSpPr/>
          <p:nvPr/>
        </p:nvSpPr>
        <p:spPr>
          <a:xfrm>
            <a:off x="1268357" y="4915962"/>
            <a:ext cx="10085444" cy="437427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Une liste nationale  et académique d’APSA + APSA EPLE (validation IPR)</a:t>
            </a:r>
          </a:p>
        </p:txBody>
      </p:sp>
      <p:sp>
        <p:nvSpPr>
          <p:cNvPr id="9" name="Flèche : bas 8">
            <a:extLst>
              <a:ext uri="{FF2B5EF4-FFF2-40B4-BE49-F238E27FC236}">
                <a16:creationId xmlns:a16="http://schemas.microsoft.com/office/drawing/2014/main" id="{D8B2EA04-C4C4-4126-9434-41DA8D0631B9}"/>
              </a:ext>
            </a:extLst>
          </p:cNvPr>
          <p:cNvSpPr/>
          <p:nvPr/>
        </p:nvSpPr>
        <p:spPr>
          <a:xfrm>
            <a:off x="5896503" y="4454374"/>
            <a:ext cx="317484" cy="517859"/>
          </a:xfrm>
          <a:prstGeom prst="downArrow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5586F29C-FC85-4E1C-8B6A-518D3D984470}"/>
              </a:ext>
            </a:extLst>
          </p:cNvPr>
          <p:cNvSpPr/>
          <p:nvPr/>
        </p:nvSpPr>
        <p:spPr>
          <a:xfrm>
            <a:off x="1268356" y="5625383"/>
            <a:ext cx="10085444" cy="116738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r>
              <a:rPr lang="fr-FR" b="1" dirty="0">
                <a:solidFill>
                  <a:schemeClr val="tx1"/>
                </a:solidFill>
              </a:rPr>
              <a:t>Parcours de formation : 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Programmer Les 5  champs d’apprentissage, une APSA artistique (Danse ou ADC) en 2</a:t>
            </a:r>
            <a:r>
              <a:rPr lang="fr-FR" baseline="30000" dirty="0">
                <a:solidFill>
                  <a:schemeClr val="tx1"/>
                </a:solidFill>
              </a:rPr>
              <a:t>nd</a:t>
            </a:r>
            <a:r>
              <a:rPr lang="fr-FR" dirty="0">
                <a:solidFill>
                  <a:schemeClr val="tx1"/>
                </a:solidFill>
              </a:rPr>
              <a:t>, un temps long d’apprentissage dans le CA5, 3 ou 4 cycles par année/3 CA.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Viser et évaluer tous les AFL (donc acrobatique  et artistique obligatoires)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11" name="Flèche : bas 10">
            <a:extLst>
              <a:ext uri="{FF2B5EF4-FFF2-40B4-BE49-F238E27FC236}">
                <a16:creationId xmlns:a16="http://schemas.microsoft.com/office/drawing/2014/main" id="{2D0A6C42-92C7-491A-9B58-53A06BFF88F9}"/>
              </a:ext>
            </a:extLst>
          </p:cNvPr>
          <p:cNvSpPr/>
          <p:nvPr/>
        </p:nvSpPr>
        <p:spPr>
          <a:xfrm>
            <a:off x="5922509" y="5244227"/>
            <a:ext cx="346981" cy="482928"/>
          </a:xfrm>
          <a:prstGeom prst="downArrow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91626888-AFB9-432F-841D-F5AC4CB3E867}"/>
              </a:ext>
            </a:extLst>
          </p:cNvPr>
          <p:cNvSpPr/>
          <p:nvPr/>
        </p:nvSpPr>
        <p:spPr>
          <a:xfrm>
            <a:off x="1268359" y="1011991"/>
            <a:ext cx="10085441" cy="61810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Un programme EPS ancré dans la réforme du lycée </a:t>
            </a:r>
            <a:r>
              <a:rPr lang="fr-FR" dirty="0">
                <a:solidFill>
                  <a:schemeClr val="tx1"/>
                </a:solidFill>
              </a:rPr>
              <a:t>:  personnalisation des parcours, éducation au choix, projection vers le supérieur, inclusion </a:t>
            </a:r>
          </a:p>
        </p:txBody>
      </p:sp>
    </p:spTree>
    <p:extLst>
      <p:ext uri="{BB962C8B-B14F-4D97-AF65-F5344CB8AC3E}">
        <p14:creationId xmlns:p14="http://schemas.microsoft.com/office/powerpoint/2010/main" val="1495493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8" grpId="0" animBg="1"/>
      <p:bldP spid="10" grpId="0" animBg="1"/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A2AA7C1-08F2-4FCF-AA2A-EC97F9CBD9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/>
          </a:bodyPr>
          <a:lstStyle/>
          <a:p>
            <a:endParaRPr lang="fr-FR" sz="2400" b="1" dirty="0"/>
          </a:p>
          <a:p>
            <a:pPr marL="0" indent="0" algn="ctr">
              <a:buNone/>
            </a:pPr>
            <a:endParaRPr lang="fr-FR" sz="2400" b="1" dirty="0"/>
          </a:p>
          <a:p>
            <a:pPr marL="0" indent="0" algn="ctr">
              <a:buNone/>
            </a:pPr>
            <a:endParaRPr lang="fr-FR" sz="2400" b="1" dirty="0"/>
          </a:p>
          <a:p>
            <a:pPr marL="0" indent="0" algn="ctr">
              <a:buNone/>
            </a:pPr>
            <a:r>
              <a:rPr lang="fr-FR" sz="2400" b="1" dirty="0"/>
              <a:t>CADRES DE REFLEXION DIDACTIQUE (contenus et évaluations) ET ILLUSTRATIONS:</a:t>
            </a:r>
          </a:p>
          <a:p>
            <a:pPr marL="0" indent="0" algn="ctr">
              <a:buNone/>
            </a:pPr>
            <a:r>
              <a:rPr lang="fr-FR" sz="2400" b="1" dirty="0"/>
              <a:t>Voir document </a:t>
            </a:r>
            <a:r>
              <a:rPr lang="fr-FR" sz="2400" b="1" dirty="0" err="1"/>
              <a:t>word</a:t>
            </a:r>
            <a:r>
              <a:rPr lang="fr-FR" sz="24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50315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8386171-E87D-46AB-8718-4CE2A8874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26">
            <a:extLst>
              <a:ext uri="{FF2B5EF4-FFF2-40B4-BE49-F238E27FC236}">
                <a16:creationId xmlns:a16="http://schemas.microsoft.com/office/drawing/2014/main" id="{207CB456-8849-413C-8210-B663779A32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513936D-D1EB-4E42-A97F-942BA1F3DF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B5E4622-BE24-417C-AC1A-58B9FFC0EC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76362"/>
            <a:ext cx="9144000" cy="2603274"/>
          </a:xfrm>
        </p:spPr>
        <p:txBody>
          <a:bodyPr>
            <a:normAutofit/>
          </a:bodyPr>
          <a:lstStyle/>
          <a:p>
            <a:r>
              <a:rPr lang="fr-FR" sz="5400"/>
              <a:t>Programme EPS 2019 pour le lycée général et technologique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89F277C-DA10-431C-8A1E-04D8ABD1E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18088"/>
            <a:ext cx="9144000" cy="1393711"/>
          </a:xfrm>
        </p:spPr>
        <p:txBody>
          <a:bodyPr>
            <a:normAutofit/>
          </a:bodyPr>
          <a:lstStyle/>
          <a:p>
            <a:endParaRPr lang="fr-FR" dirty="0"/>
          </a:p>
          <a:p>
            <a:r>
              <a:rPr lang="fr-FR" dirty="0"/>
              <a:t>Mise en application à la rentrée 2019 pour les classes de 2</a:t>
            </a:r>
            <a:r>
              <a:rPr lang="fr-FR" baseline="30000" dirty="0"/>
              <a:t>nd</a:t>
            </a:r>
            <a:r>
              <a:rPr lang="fr-FR" dirty="0"/>
              <a:t> et de 1ère et à la rentrée 2020 pour les classes de terminale.</a:t>
            </a:r>
          </a:p>
        </p:txBody>
      </p:sp>
    </p:spTree>
    <p:extLst>
      <p:ext uri="{BB962C8B-B14F-4D97-AF65-F5344CB8AC3E}">
        <p14:creationId xmlns:p14="http://schemas.microsoft.com/office/powerpoint/2010/main" val="520800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44E1A47-AB20-4A70-B0A7-EE26D90CB8FC}"/>
              </a:ext>
            </a:extLst>
          </p:cNvPr>
          <p:cNvSpPr/>
          <p:nvPr/>
        </p:nvSpPr>
        <p:spPr>
          <a:xfrm>
            <a:off x="1889447" y="258929"/>
            <a:ext cx="8668139" cy="5459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solidFill>
                <a:schemeClr val="tx1"/>
              </a:solidFill>
            </a:endParaRPr>
          </a:p>
          <a:p>
            <a:pPr algn="ctr"/>
            <a:r>
              <a:rPr lang="fr-FR" sz="2400" b="1" dirty="0">
                <a:solidFill>
                  <a:schemeClr val="tx1"/>
                </a:solidFill>
              </a:rPr>
              <a:t>La réforme du lycée général et technologique </a:t>
            </a:r>
          </a:p>
          <a:p>
            <a:pPr algn="ctr"/>
            <a:endParaRPr lang="fr-FR" sz="2000" dirty="0">
              <a:solidFill>
                <a:srgbClr val="C00000"/>
              </a:solidFill>
            </a:endParaRPr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052DBC8D-B737-4F99-B0AA-F76D9BEDC3D8}"/>
              </a:ext>
            </a:extLst>
          </p:cNvPr>
          <p:cNvSpPr/>
          <p:nvPr/>
        </p:nvSpPr>
        <p:spPr>
          <a:xfrm>
            <a:off x="8047653" y="1667107"/>
            <a:ext cx="2685996" cy="1171001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bg1"/>
                </a:solidFill>
              </a:rPr>
              <a:t>Projection dans le </a:t>
            </a:r>
            <a:r>
              <a:rPr lang="fr-FR" sz="1600" b="1" dirty="0" err="1">
                <a:solidFill>
                  <a:schemeClr val="bg1"/>
                </a:solidFill>
              </a:rPr>
              <a:t>post-bac</a:t>
            </a:r>
            <a:endParaRPr lang="fr-FR" sz="1600" b="1" dirty="0">
              <a:solidFill>
                <a:schemeClr val="bg1"/>
              </a:solidFill>
            </a:endParaRPr>
          </a:p>
          <a:p>
            <a:pPr algn="ctr"/>
            <a:r>
              <a:rPr lang="fr-FR" sz="1600" b="1" dirty="0">
                <a:solidFill>
                  <a:schemeClr val="bg1"/>
                </a:solidFill>
              </a:rPr>
              <a:t>: BAC-3/BAC+3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386F5948-1DC6-4F5C-9126-01AA6F4F7BFD}"/>
              </a:ext>
            </a:extLst>
          </p:cNvPr>
          <p:cNvSpPr/>
          <p:nvPr/>
        </p:nvSpPr>
        <p:spPr>
          <a:xfrm>
            <a:off x="1073241" y="1653162"/>
            <a:ext cx="2542156" cy="1155848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bg1"/>
                </a:solidFill>
              </a:rPr>
              <a:t>Un tronc commun d’enseignements sur les 3 ans : culture commune</a:t>
            </a: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9A7BA6BD-918D-4559-BF6E-44FEA13ABCF0}"/>
              </a:ext>
            </a:extLst>
          </p:cNvPr>
          <p:cNvSpPr/>
          <p:nvPr/>
        </p:nvSpPr>
        <p:spPr>
          <a:xfrm>
            <a:off x="4144349" y="1610612"/>
            <a:ext cx="3747564" cy="136482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chemeClr val="tx1"/>
              </a:solidFill>
            </a:endParaRPr>
          </a:p>
          <a:p>
            <a:pPr algn="ctr"/>
            <a:r>
              <a:rPr lang="fr-FR" sz="1600" b="1" dirty="0">
                <a:solidFill>
                  <a:schemeClr val="bg1"/>
                </a:solidFill>
              </a:rPr>
              <a:t>Enseignements de spécialité au cycle terminal  choisis par les élèves : projet personnalisé d’orientation</a:t>
            </a: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1F12A4F8-A30B-4BCB-A5A0-AB4A8F16E256}"/>
              </a:ext>
            </a:extLst>
          </p:cNvPr>
          <p:cNvSpPr/>
          <p:nvPr/>
        </p:nvSpPr>
        <p:spPr>
          <a:xfrm>
            <a:off x="1073241" y="3472394"/>
            <a:ext cx="2710968" cy="1055263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bg1"/>
                </a:solidFill>
              </a:rPr>
              <a:t>enseignements optionnels   : </a:t>
            </a:r>
          </a:p>
          <a:p>
            <a:pPr algn="ctr"/>
            <a:r>
              <a:rPr lang="fr-FR" sz="1600" b="1" dirty="0">
                <a:solidFill>
                  <a:schemeClr val="bg1"/>
                </a:solidFill>
              </a:rPr>
              <a:t>ARTS, EPS, LVC, LCA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CCBCE282-C162-4350-B85D-81D5968E8861}"/>
              </a:ext>
            </a:extLst>
          </p:cNvPr>
          <p:cNvSpPr/>
          <p:nvPr/>
        </p:nvSpPr>
        <p:spPr>
          <a:xfrm>
            <a:off x="4293536" y="3454008"/>
            <a:ext cx="2527234" cy="1055263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bg1"/>
                </a:solidFill>
              </a:rPr>
              <a:t>AP et orientation non fléchés mais à développer</a:t>
            </a: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D4944B66-5A32-4808-B0AF-5DCC2B4C3FA9}"/>
              </a:ext>
            </a:extLst>
          </p:cNvPr>
          <p:cNvSpPr/>
          <p:nvPr/>
        </p:nvSpPr>
        <p:spPr>
          <a:xfrm>
            <a:off x="7330097" y="3461110"/>
            <a:ext cx="2858860" cy="968535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bg1"/>
                </a:solidFill>
              </a:rPr>
              <a:t>Nouveaux enseignements et association d’enseignements (HLP)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85AF77B-298C-4874-A0BE-3F7E82F64F0C}"/>
              </a:ext>
            </a:extLst>
          </p:cNvPr>
          <p:cNvSpPr/>
          <p:nvPr/>
        </p:nvSpPr>
        <p:spPr>
          <a:xfrm>
            <a:off x="555700" y="1001800"/>
            <a:ext cx="35886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</a:rPr>
              <a:t>       Des enjeux  : Culture commune</a:t>
            </a:r>
            <a:endParaRPr lang="fr-FR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59AA944-BB70-42FC-AC31-506090206109}"/>
              </a:ext>
            </a:extLst>
          </p:cNvPr>
          <p:cNvSpPr/>
          <p:nvPr/>
        </p:nvSpPr>
        <p:spPr>
          <a:xfrm>
            <a:off x="7677359" y="991055"/>
            <a:ext cx="32291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</a:rPr>
              <a:t>       Projection dans le supérieur</a:t>
            </a:r>
            <a:endParaRPr lang="fr-FR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C6B71BEC-F5D3-4C13-B65B-2B96ECF0530A}"/>
              </a:ext>
            </a:extLst>
          </p:cNvPr>
          <p:cNvSpPr txBox="1"/>
          <p:nvPr/>
        </p:nvSpPr>
        <p:spPr>
          <a:xfrm>
            <a:off x="790054" y="4713520"/>
            <a:ext cx="11702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Des suppressions  </a:t>
            </a:r>
            <a:r>
              <a:rPr lang="fr-FR" dirty="0"/>
              <a:t>: les filières L/ES/S ,les enseignements d’exploration et de compléments, les TPE ,l’option facultative ponctuelle  les candidatures libres aux options danse ou arts du cirque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5A57A317-7601-447C-B57A-C171DD6E7B9F}"/>
              </a:ext>
            </a:extLst>
          </p:cNvPr>
          <p:cNvSpPr txBox="1"/>
          <p:nvPr/>
        </p:nvSpPr>
        <p:spPr>
          <a:xfrm>
            <a:off x="732209" y="3042258"/>
            <a:ext cx="3747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Des enseignements complémentaires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CD190898-25F0-43EF-9CDD-8ED198F65914}"/>
              </a:ext>
            </a:extLst>
          </p:cNvPr>
          <p:cNvSpPr txBox="1"/>
          <p:nvPr/>
        </p:nvSpPr>
        <p:spPr>
          <a:xfrm>
            <a:off x="644422" y="5501568"/>
            <a:ext cx="1115818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Une certification réorganisée dès la rentrée 2019 en première: </a:t>
            </a:r>
          </a:p>
          <a:p>
            <a:pPr algn="ctr"/>
            <a:r>
              <a:rPr lang="fr-FR" b="1" dirty="0"/>
              <a:t>40% </a:t>
            </a:r>
            <a:r>
              <a:rPr lang="fr-FR" dirty="0"/>
              <a:t>de contrôle continu : </a:t>
            </a:r>
            <a:r>
              <a:rPr lang="fr-FR" b="1" dirty="0"/>
              <a:t>30%</a:t>
            </a:r>
            <a:r>
              <a:rPr lang="fr-FR" dirty="0"/>
              <a:t> sur des épreuves communes  + </a:t>
            </a:r>
            <a:r>
              <a:rPr lang="fr-FR" b="1" dirty="0"/>
              <a:t>10%</a:t>
            </a:r>
            <a:r>
              <a:rPr lang="fr-FR" dirty="0"/>
              <a:t> sur les notes des bulletins de 1</a:t>
            </a:r>
            <a:r>
              <a:rPr lang="fr-FR" baseline="30000" dirty="0"/>
              <a:t>ère</a:t>
            </a:r>
            <a:r>
              <a:rPr lang="fr-FR" dirty="0"/>
              <a:t> et terminale</a:t>
            </a:r>
          </a:p>
          <a:p>
            <a:r>
              <a:rPr lang="fr-FR" dirty="0"/>
              <a:t>     </a:t>
            </a:r>
            <a:r>
              <a:rPr lang="fr-FR" b="1" dirty="0"/>
              <a:t>60% </a:t>
            </a:r>
            <a:r>
              <a:rPr lang="fr-FR" dirty="0"/>
              <a:t>sur 4 épreuves terminales + français de première</a:t>
            </a:r>
          </a:p>
          <a:p>
            <a:r>
              <a:rPr lang="fr-FR" dirty="0"/>
              <a:t>     Les options évaluées en </a:t>
            </a:r>
            <a:r>
              <a:rPr lang="fr-FR" b="1" dirty="0"/>
              <a:t>contrôle continu intégrées au 10%</a:t>
            </a:r>
          </a:p>
          <a:p>
            <a:r>
              <a:rPr lang="fr-FR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50AE592-D08F-4095-9A37-B8E9E67009D1}"/>
              </a:ext>
            </a:extLst>
          </p:cNvPr>
          <p:cNvSpPr/>
          <p:nvPr/>
        </p:nvSpPr>
        <p:spPr>
          <a:xfrm>
            <a:off x="4302336" y="975681"/>
            <a:ext cx="30894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</a:rPr>
              <a:t> Personnalisation des parcours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18366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8" grpId="0" animBg="1"/>
      <p:bldP spid="10" grpId="0" animBg="1"/>
      <p:bldP spid="11" grpId="0" animBg="1"/>
      <p:bldP spid="4" grpId="0"/>
      <p:bldP spid="13" grpId="0"/>
      <p:bldP spid="14" grpId="0"/>
      <p:bldP spid="17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96DA0508-A598-4A6D-8B74-6AA451F8BC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8193" y="78247"/>
            <a:ext cx="9427334" cy="6581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385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7149359"/>
              </p:ext>
            </p:extLst>
          </p:nvPr>
        </p:nvGraphicFramePr>
        <p:xfrm>
          <a:off x="635802" y="1098383"/>
          <a:ext cx="11168410" cy="5826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03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9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94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46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953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95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8870">
                <a:tc gridSpan="3">
                  <a:txBody>
                    <a:bodyPr/>
                    <a:lstStyle/>
                    <a:p>
                      <a:pPr algn="ctr"/>
                      <a:r>
                        <a:rPr lang="fr-FR" dirty="0"/>
                        <a:t>Classe de première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dirty="0"/>
                        <a:t>Classe de terminale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87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sz="2400" b="1" dirty="0"/>
                        <a:t>30% de la note finale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>
                          <a:solidFill>
                            <a:schemeClr val="bg1"/>
                          </a:solidFill>
                        </a:rPr>
                        <a:t>60%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945437"/>
                  </a:ext>
                </a:extLst>
              </a:tr>
              <a:tr h="39887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T1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Trimestre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Trimestre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T1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Trimestre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Trimestre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9293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fr-FR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« Contrôle continu » = EPREUVES COMMUNES </a:t>
                      </a:r>
                      <a:r>
                        <a:rPr lang="fr-FR" sz="1600" dirty="0"/>
                        <a:t>Première série d’épreuves </a:t>
                      </a:r>
                      <a:r>
                        <a:rPr lang="fr-FR" dirty="0"/>
                        <a:t>:</a:t>
                      </a: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fr-FR" dirty="0"/>
                        <a:t>HG</a:t>
                      </a: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fr-FR" dirty="0"/>
                        <a:t>LV A</a:t>
                      </a: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fr-FR" dirty="0"/>
                        <a:t>LV 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« Contrôle continu » =</a:t>
                      </a:r>
                    </a:p>
                    <a:p>
                      <a:r>
                        <a:rPr lang="fr-FR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EPREUVES COMMUNES</a:t>
                      </a:r>
                      <a:r>
                        <a:rPr lang="fr-FR" b="1" dirty="0"/>
                        <a:t> </a:t>
                      </a:r>
                    </a:p>
                    <a:p>
                      <a:r>
                        <a:rPr lang="fr-FR" sz="1600" dirty="0"/>
                        <a:t>Seconde série d’épreuves 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/>
                        <a:t>HG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/>
                        <a:t>LV 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/>
                        <a:t>LV B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/>
                        <a:t>Spécialité 3 (élève </a:t>
                      </a:r>
                      <a:r>
                        <a:rPr lang="fr-FR" i="1" dirty="0"/>
                        <a:t>renonçant</a:t>
                      </a:r>
                      <a:r>
                        <a:rPr lang="fr-FR" dirty="0"/>
                        <a:t> 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/>
                        <a:t>Enseignement scientifique (voie G)/ mathématiques (voie T)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EPS en attente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Contrôle continu </a:t>
                      </a:r>
                    </a:p>
                    <a:p>
                      <a:r>
                        <a:rPr lang="fr-FR" sz="1600" dirty="0"/>
                        <a:t>Troisième série d’épreuves 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/>
                        <a:t>HG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/>
                        <a:t>LV 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/>
                        <a:t>LV B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dirty="0"/>
                        <a:t>Enseignement scientifique (voie G)/                               mathématiques (voie T)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EPS en attente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3497">
                <a:tc gridSpan="6">
                  <a:txBody>
                    <a:bodyPr/>
                    <a:lstStyle/>
                    <a:p>
                      <a:pPr algn="ctr"/>
                      <a:r>
                        <a:rPr lang="fr-FR" sz="1800" b="1" dirty="0">
                          <a:solidFill>
                            <a:schemeClr val="tx1"/>
                          </a:solidFill>
                          <a:effectLst/>
                          <a:latin typeface="Helvetica-Bold"/>
                          <a:ea typeface="Calibri" panose="020F0502020204030204" pitchFamily="34" charset="0"/>
                          <a:cs typeface="Helvetica-Bold"/>
                        </a:rPr>
                        <a:t>10% de la note finale</a:t>
                      </a:r>
                    </a:p>
                    <a:p>
                      <a:pPr algn="ctr"/>
                      <a:r>
                        <a:rPr lang="fr-FR" sz="1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Helvetica-Bold"/>
                          <a:ea typeface="Calibri" panose="020F0502020204030204" pitchFamily="34" charset="0"/>
                          <a:cs typeface="Helvetica-Bold"/>
                        </a:rPr>
                        <a:t>Un coefficient 10</a:t>
                      </a:r>
                      <a:r>
                        <a:rPr lang="fr-FR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Helvetica-Bold"/>
                          <a:ea typeface="Calibri" panose="020F0502020204030204" pitchFamily="34" charset="0"/>
                          <a:cs typeface="Helvetica-Bold"/>
                        </a:rPr>
                        <a:t> </a:t>
                      </a:r>
                      <a:r>
                        <a:rPr lang="fr-FR" sz="1400" b="1" dirty="0">
                          <a:effectLst/>
                          <a:latin typeface="Helvetica-Bold"/>
                          <a:ea typeface="Calibri" panose="020F0502020204030204" pitchFamily="34" charset="0"/>
                          <a:cs typeface="Helvetica-Bold"/>
                        </a:rPr>
                        <a:t>est affecté à la moyenne de l'évaluation des résultats de l'élève au cours du cycle terminal, attribuée par ses enseignants :</a:t>
                      </a:r>
                      <a:r>
                        <a:rPr lang="fr-FR" sz="20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200" dirty="0">
                          <a:effectLst/>
                          <a:latin typeface="Helvetica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Français, Philosophie, Histoire-géographie, Enseignement moral et civique, Langue vivante A, Langue vivante B,                                                    Enseignement scientifique (voie G), mathématiques (voie T)</a:t>
                      </a:r>
                      <a:r>
                        <a:rPr lang="fr-FR" sz="18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fr-FR" sz="1200" dirty="0">
                          <a:effectLst/>
                          <a:latin typeface="Helvetica-Bold"/>
                          <a:ea typeface="Calibri" panose="020F0502020204030204" pitchFamily="34" charset="0"/>
                          <a:cs typeface="Helvetica-Bold"/>
                        </a:rPr>
                        <a:t>Enseignements de spécialité (spé 1, spé 2, spé 3)  + Enseignement optionnel</a:t>
                      </a:r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81663" y="4596851"/>
            <a:ext cx="11161295" cy="470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avec flèche vers le haut 6"/>
          <p:cNvSpPr/>
          <p:nvPr/>
        </p:nvSpPr>
        <p:spPr>
          <a:xfrm rot="19702223">
            <a:off x="6287822" y="4215854"/>
            <a:ext cx="1218254" cy="1311165"/>
          </a:xfrm>
          <a:prstGeom prst="upArrowCallout">
            <a:avLst>
              <a:gd name="adj1" fmla="val 0"/>
              <a:gd name="adj2" fmla="val 25000"/>
              <a:gd name="adj3" fmla="val 25000"/>
              <a:gd name="adj4" fmla="val 6497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fr-FR" sz="1400" b="1" i="1" dirty="0">
              <a:solidFill>
                <a:schemeClr val="bg1"/>
              </a:solidFill>
            </a:endParaRPr>
          </a:p>
          <a:p>
            <a:pPr lvl="0" algn="ctr"/>
            <a:r>
              <a:rPr lang="fr-FR" sz="1400" b="1" i="1" dirty="0">
                <a:solidFill>
                  <a:schemeClr val="bg1"/>
                </a:solidFill>
              </a:rPr>
              <a:t>Epreuves anticipées: Français écrit et oral (5+5)</a:t>
            </a:r>
          </a:p>
          <a:p>
            <a:pPr algn="ctr"/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82884" y="651276"/>
            <a:ext cx="10395284" cy="307777"/>
          </a:xfrm>
          <a:prstGeom prst="rect">
            <a:avLst/>
          </a:prstGeom>
          <a:solidFill>
            <a:srgbClr val="0070C0"/>
          </a:solidFill>
          <a:ln w="63500" cap="rnd" cmpd="sng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4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Cas d’un élève  « renonçant » abandonnant la spécialité 3 en terminale</a:t>
            </a:r>
          </a:p>
        </p:txBody>
      </p:sp>
      <p:sp>
        <p:nvSpPr>
          <p:cNvPr id="8" name="Rectangle avec flèche vers le haut 7"/>
          <p:cNvSpPr/>
          <p:nvPr/>
        </p:nvSpPr>
        <p:spPr>
          <a:xfrm>
            <a:off x="10497759" y="2813991"/>
            <a:ext cx="1297267" cy="2201263"/>
          </a:xfrm>
          <a:prstGeom prst="upArrow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fr-FR" sz="1200" b="1" i="1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Épreuves finales</a:t>
            </a:r>
            <a:r>
              <a:rPr lang="fr-FR" sz="1200" i="1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</a:p>
          <a:p>
            <a:pPr lvl="0" algn="ctr">
              <a:defRPr/>
            </a:pPr>
            <a:r>
              <a:rPr lang="fr-FR" sz="1200" i="1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Philosophie (8)</a:t>
            </a:r>
          </a:p>
          <a:p>
            <a:pPr lvl="0" algn="ctr">
              <a:defRPr/>
            </a:pPr>
            <a:r>
              <a:rPr lang="fr-FR" sz="1200" i="1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« grand oral » (10)</a:t>
            </a:r>
          </a:p>
          <a:p>
            <a:pPr lvl="0" algn="ctr">
              <a:defRPr/>
            </a:pPr>
            <a:r>
              <a:rPr lang="fr-FR" sz="1200" i="1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Spécialité 1 (16)</a:t>
            </a:r>
          </a:p>
          <a:p>
            <a:pPr lvl="0" algn="ctr">
              <a:defRPr/>
            </a:pPr>
            <a:r>
              <a:rPr lang="fr-FR" sz="1200" i="1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Spécialité 2 (16)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0F15ED1-F61E-499A-AD17-4B35840DA98B}"/>
              </a:ext>
            </a:extLst>
          </p:cNvPr>
          <p:cNvSpPr/>
          <p:nvPr/>
        </p:nvSpPr>
        <p:spPr>
          <a:xfrm>
            <a:off x="751840" y="0"/>
            <a:ext cx="11230480" cy="3679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Contrôle continu (épreuves communes) et contrôle terminal : l’organisation sur le cycle terminal</a:t>
            </a:r>
          </a:p>
        </p:txBody>
      </p:sp>
    </p:spTree>
    <p:extLst>
      <p:ext uri="{BB962C8B-B14F-4D97-AF65-F5344CB8AC3E}">
        <p14:creationId xmlns:p14="http://schemas.microsoft.com/office/powerpoint/2010/main" val="2113687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7FE7786-1465-4A25-8BB3-DFC8D2E33C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endParaRPr lang="fr-FR" sz="2400" dirty="0"/>
          </a:p>
          <a:p>
            <a:pPr marL="0" indent="0" algn="ctr">
              <a:buNone/>
            </a:pPr>
            <a:r>
              <a:rPr lang="fr-FR" b="1" dirty="0"/>
              <a:t>LE PROGRAMME EPS DE L’ENSEIGNEMENT COMMUN AU LYCEE </a:t>
            </a:r>
            <a:r>
              <a:rPr lang="fr-FR" sz="3600" b="1" dirty="0"/>
              <a:t>(2019)</a:t>
            </a:r>
          </a:p>
        </p:txBody>
      </p:sp>
    </p:spTree>
    <p:extLst>
      <p:ext uri="{BB962C8B-B14F-4D97-AF65-F5344CB8AC3E}">
        <p14:creationId xmlns:p14="http://schemas.microsoft.com/office/powerpoint/2010/main" val="433017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834D87-EAF2-44E2-8BF5-12AC1E64B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129" y="365127"/>
            <a:ext cx="11009671" cy="480448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/>
              <a:t>Des nouveaux programmes EPS au lycée : 4 enjeux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4D1A3E2-9DFC-4028-A366-1B9BF46F693B}"/>
              </a:ext>
            </a:extLst>
          </p:cNvPr>
          <p:cNvSpPr/>
          <p:nvPr/>
        </p:nvSpPr>
        <p:spPr>
          <a:xfrm>
            <a:off x="314632" y="1010678"/>
            <a:ext cx="11562736" cy="145271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C00000"/>
                </a:solidFill>
              </a:rPr>
              <a:t>Formation de l’élève sur le continuum BAC-3/BAC + 3 :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-</a:t>
            </a:r>
            <a:r>
              <a:rPr lang="fr-FR" b="1" dirty="0">
                <a:solidFill>
                  <a:schemeClr val="tx1"/>
                </a:solidFill>
              </a:rPr>
              <a:t>Education au choix pour être acteur de son projet personnel </a:t>
            </a:r>
            <a:r>
              <a:rPr lang="fr-FR" dirty="0">
                <a:solidFill>
                  <a:schemeClr val="tx1"/>
                </a:solidFill>
              </a:rPr>
              <a:t>(personnalisation des parcours).</a:t>
            </a:r>
          </a:p>
          <a:p>
            <a:pPr marL="285750" indent="-285750" algn="ctr">
              <a:buFontTx/>
              <a:buChar char="-"/>
            </a:pPr>
            <a:r>
              <a:rPr lang="fr-FR" b="1" dirty="0">
                <a:solidFill>
                  <a:schemeClr val="tx1"/>
                </a:solidFill>
              </a:rPr>
              <a:t>Habitus de  pratique pérenne et solidaire.</a:t>
            </a:r>
          </a:p>
          <a:p>
            <a:pPr marL="285750" indent="-285750" algn="ctr">
              <a:buFontTx/>
              <a:buChar char="-"/>
            </a:pPr>
            <a:r>
              <a:rPr lang="fr-FR" b="1" dirty="0">
                <a:solidFill>
                  <a:schemeClr val="tx1"/>
                </a:solidFill>
              </a:rPr>
              <a:t>Coopération dans les apprentissages.</a:t>
            </a:r>
            <a:r>
              <a:rPr lang="fr-FR" dirty="0">
                <a:solidFill>
                  <a:schemeClr val="tx1"/>
                </a:solidFill>
              </a:rPr>
              <a:t> </a:t>
            </a:r>
          </a:p>
          <a:p>
            <a:pPr marL="285750" indent="-285750" algn="ctr">
              <a:buFontTx/>
              <a:buChar char="-"/>
            </a:pPr>
            <a:r>
              <a:rPr lang="fr-FR" b="1" dirty="0">
                <a:solidFill>
                  <a:schemeClr val="tx1"/>
                </a:solidFill>
              </a:rPr>
              <a:t>Capacités de raisonnement </a:t>
            </a:r>
            <a:r>
              <a:rPr lang="fr-FR" dirty="0">
                <a:solidFill>
                  <a:schemeClr val="tx1"/>
                </a:solidFill>
              </a:rPr>
              <a:t>et </a:t>
            </a:r>
            <a:r>
              <a:rPr lang="fr-FR" b="1" dirty="0">
                <a:solidFill>
                  <a:schemeClr val="tx1"/>
                </a:solidFill>
              </a:rPr>
              <a:t>esprit critique.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CBD5AD4-3512-4493-8C00-AEC628E0C68A}"/>
              </a:ext>
            </a:extLst>
          </p:cNvPr>
          <p:cNvSpPr/>
          <p:nvPr/>
        </p:nvSpPr>
        <p:spPr>
          <a:xfrm>
            <a:off x="314632" y="2751852"/>
            <a:ext cx="11562736" cy="9144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C00000"/>
                </a:solidFill>
              </a:rPr>
              <a:t>Une école inclusive </a:t>
            </a:r>
            <a:r>
              <a:rPr lang="fr-FR" dirty="0">
                <a:solidFill>
                  <a:schemeClr val="tx1"/>
                </a:solidFill>
              </a:rPr>
              <a:t>: </a:t>
            </a:r>
          </a:p>
          <a:p>
            <a:pPr algn="ctr"/>
            <a:r>
              <a:rPr lang="fr-FR" b="1" dirty="0">
                <a:solidFill>
                  <a:schemeClr val="tx1"/>
                </a:solidFill>
              </a:rPr>
              <a:t>Adaptation, aménagement, accessibilité, compensation </a:t>
            </a:r>
            <a:r>
              <a:rPr lang="fr-FR" dirty="0">
                <a:solidFill>
                  <a:schemeClr val="tx1"/>
                </a:solidFill>
              </a:rPr>
              <a:t>(EBEP, aptitude partielle…).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A54A3C-A755-4C4A-B383-59EA3DF50DE9}"/>
              </a:ext>
            </a:extLst>
          </p:cNvPr>
          <p:cNvSpPr/>
          <p:nvPr/>
        </p:nvSpPr>
        <p:spPr>
          <a:xfrm>
            <a:off x="314632" y="3934633"/>
            <a:ext cx="11562736" cy="9144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C00000"/>
                </a:solidFill>
              </a:rPr>
              <a:t>Mise en cohérence de la discipline :</a:t>
            </a:r>
            <a:r>
              <a:rPr lang="fr-FR" dirty="0"/>
              <a:t> </a:t>
            </a:r>
          </a:p>
          <a:p>
            <a:pPr algn="ctr"/>
            <a:r>
              <a:rPr lang="fr-FR" b="1" dirty="0">
                <a:solidFill>
                  <a:schemeClr val="tx1"/>
                </a:solidFill>
              </a:rPr>
              <a:t>Continuité du cadre notionnel </a:t>
            </a:r>
            <a:r>
              <a:rPr lang="fr-FR" dirty="0">
                <a:solidFill>
                  <a:schemeClr val="tx1"/>
                </a:solidFill>
              </a:rPr>
              <a:t>(matrice disciplinaire) entre l’EPS à l’école primaire, au collège et au lycée.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627BD01-FFC8-4057-9977-A09394BD4B55}"/>
              </a:ext>
            </a:extLst>
          </p:cNvPr>
          <p:cNvSpPr/>
          <p:nvPr/>
        </p:nvSpPr>
        <p:spPr>
          <a:xfrm>
            <a:off x="344129" y="5117413"/>
            <a:ext cx="11562736" cy="154885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C00000"/>
                </a:solidFill>
              </a:rPr>
              <a:t>Une liberté pédagogique dans un cadre fixant les contours de la culture commune :</a:t>
            </a:r>
          </a:p>
          <a:p>
            <a:pPr algn="ctr"/>
            <a:r>
              <a:rPr lang="fr-FR" b="1" dirty="0">
                <a:solidFill>
                  <a:schemeClr val="tx1"/>
                </a:solidFill>
              </a:rPr>
              <a:t>-Un programme qui définit des AFL dans 5 champs d’apprentissage et leurs éléments prioritaires + liste nationale.</a:t>
            </a:r>
          </a:p>
          <a:p>
            <a:pPr algn="ctr"/>
            <a:r>
              <a:rPr lang="fr-FR" b="1" dirty="0">
                <a:solidFill>
                  <a:schemeClr val="tx1"/>
                </a:solidFill>
              </a:rPr>
              <a:t>-Les compétences au cœur de l’enseignement.</a:t>
            </a:r>
          </a:p>
          <a:p>
            <a:pPr algn="ctr"/>
            <a:r>
              <a:rPr lang="fr-FR" b="1" dirty="0">
                <a:solidFill>
                  <a:schemeClr val="tx1"/>
                </a:solidFill>
              </a:rPr>
              <a:t>-Une déclinaison des apprentissages et leurs repères de progressivité dans les APSA et des outils d’évaluation                                     = projet EPS/contexte local.</a:t>
            </a:r>
          </a:p>
        </p:txBody>
      </p:sp>
    </p:spTree>
    <p:extLst>
      <p:ext uri="{BB962C8B-B14F-4D97-AF65-F5344CB8AC3E}">
        <p14:creationId xmlns:p14="http://schemas.microsoft.com/office/powerpoint/2010/main" val="1800514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59AE206-7EBA-4D33-8BC9-9D8158553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3927F3D-4F11-4931-AAE8-FA949FE66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4525347"/>
            <a:ext cx="6801321" cy="173736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51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Les évolutions du programme EPS au lycée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5972620-8A47-4B69-9DCB-8FBC4AD3E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61258" y="4525347"/>
            <a:ext cx="3258675" cy="173736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Analyse comparative entre les programmes de 2010 et de 2019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437D937-A7F1-4011-92B4-328E5BE1B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672F332-AF08-46C6-94F0-77684310D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4244EF8-D73A-40E1-BE73-D46E6B4B0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B84D7E8-4ECB-42D7-ADBF-01689B0F24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E8E38ED-369A-44C2-B635-0BED0E48A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67633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743</TotalTime>
  <Words>3061</Words>
  <Application>Microsoft Office PowerPoint</Application>
  <PresentationFormat>Grand écran</PresentationFormat>
  <Paragraphs>468</Paragraphs>
  <Slides>22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Calibri Light</vt:lpstr>
      <vt:lpstr>Helvetica</vt:lpstr>
      <vt:lpstr>Helvetica-Bold</vt:lpstr>
      <vt:lpstr>Wingdings</vt:lpstr>
      <vt:lpstr>Thème Office</vt:lpstr>
      <vt:lpstr>Formation de formateurs : programmes EPS lycée GT</vt:lpstr>
      <vt:lpstr>PLAN DE FORMATION</vt:lpstr>
      <vt:lpstr>Programme EPS 2019 pour le lycée général et technologique</vt:lpstr>
      <vt:lpstr>Présentation PowerPoint</vt:lpstr>
      <vt:lpstr>Présentation PowerPoint</vt:lpstr>
      <vt:lpstr>Présentation PowerPoint</vt:lpstr>
      <vt:lpstr>Présentation PowerPoint</vt:lpstr>
      <vt:lpstr>Des nouveaux programmes EPS au lycée : 4 enjeux</vt:lpstr>
      <vt:lpstr>Les évolutions du programme EPS au lycée</vt:lpstr>
      <vt:lpstr>Le préambule</vt:lpstr>
      <vt:lpstr>Finalité</vt:lpstr>
      <vt:lpstr>Objectifs</vt:lpstr>
      <vt:lpstr>Des compétences à construire</vt:lpstr>
      <vt:lpstr>Dans des APSA (liste nationale + académique et établissement)</vt:lpstr>
      <vt:lpstr>COMPETENCES</vt:lpstr>
      <vt:lpstr>COMPETENCES : illustration dans le champ d’apprentissage N°1</vt:lpstr>
      <vt:lpstr>Parcours de formation : contraintes programmatiques</vt:lpstr>
      <vt:lpstr>Exemple de programmation sur le cycle 2nd/1ère/terminale</vt:lpstr>
      <vt:lpstr>Exemple de programmation sur le cycle 2nd/1ère/terminale</vt:lpstr>
      <vt:lpstr>Organisation des conditions d’enseignement de l’EPS dans l’EPLE</vt:lpstr>
      <vt:lpstr>Ce qu’il faut retenir : l’essentiel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Formation de formateurs: programmes EPS lycée GT</dc:title>
  <dc:creator>François Micheletti</dc:creator>
  <cp:lastModifiedBy>Luc di Pol</cp:lastModifiedBy>
  <cp:revision>73</cp:revision>
  <dcterms:created xsi:type="dcterms:W3CDTF">2019-02-04T12:30:31Z</dcterms:created>
  <dcterms:modified xsi:type="dcterms:W3CDTF">2021-01-25T14:35:46Z</dcterms:modified>
</cp:coreProperties>
</file>