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00B0F0"/>
    <a:srgbClr val="00BAFF"/>
    <a:srgbClr val="00B7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4" autoAdjust="0"/>
    <p:restoredTop sz="94674"/>
  </p:normalViewPr>
  <p:slideViewPr>
    <p:cSldViewPr snapToGrid="0" snapToObjects="1">
      <p:cViewPr varScale="1">
        <p:scale>
          <a:sx n="82" d="100"/>
          <a:sy n="82" d="100"/>
        </p:scale>
        <p:origin x="52" y="1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41FC6-A9DB-4140-BCD8-415DB9F28BCE}" type="datetimeFigureOut">
              <a:rPr lang="fr-FR" smtClean="0"/>
              <a:pPr/>
              <a:t>03/07/2017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E8697C-1A16-E949-9CC7-02172760DA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0304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tiff"/><Relationship Id="rId4" Type="http://schemas.openxmlformats.org/officeDocument/2006/relationships/slide" Target="../slides/slide2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slide" Target="../slides/slide15.xml"/><Relationship Id="rId3" Type="http://schemas.openxmlformats.org/officeDocument/2006/relationships/slide" Target="../slides/slide2.xml"/><Relationship Id="rId7" Type="http://schemas.openxmlformats.org/officeDocument/2006/relationships/slide" Target="../slides/slide17.xml"/><Relationship Id="rId12" Type="http://schemas.openxmlformats.org/officeDocument/2006/relationships/slide" Target="../slides/slide7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slide" Target="../slides/slide21.xml"/><Relationship Id="rId11" Type="http://schemas.openxmlformats.org/officeDocument/2006/relationships/slide" Target="../slides/slide9.xml"/><Relationship Id="rId5" Type="http://schemas.openxmlformats.org/officeDocument/2006/relationships/slide" Target="../slides/slide19.xml"/><Relationship Id="rId10" Type="http://schemas.openxmlformats.org/officeDocument/2006/relationships/slide" Target="../slides/slide11.xml"/><Relationship Id="rId4" Type="http://schemas.openxmlformats.org/officeDocument/2006/relationships/slide" Target="../slides/slide3.xml"/><Relationship Id="rId9" Type="http://schemas.openxmlformats.org/officeDocument/2006/relationships/slide" Target="../slides/slide13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34.xml"/><Relationship Id="rId3" Type="http://schemas.openxmlformats.org/officeDocument/2006/relationships/slide" Target="../slides/slide2.xml"/><Relationship Id="rId7" Type="http://schemas.openxmlformats.org/officeDocument/2006/relationships/slide" Target="../slides/slide36.xml"/><Relationship Id="rId12" Type="http://schemas.openxmlformats.org/officeDocument/2006/relationships/slide" Target="../slides/slide26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slide" Target="../slides/slide40.xml"/><Relationship Id="rId11" Type="http://schemas.openxmlformats.org/officeDocument/2006/relationships/slide" Target="../slides/slide28.xml"/><Relationship Id="rId5" Type="http://schemas.openxmlformats.org/officeDocument/2006/relationships/slide" Target="../slides/slide38.xml"/><Relationship Id="rId10" Type="http://schemas.openxmlformats.org/officeDocument/2006/relationships/slide" Target="../slides/slide30.xml"/><Relationship Id="rId4" Type="http://schemas.openxmlformats.org/officeDocument/2006/relationships/slide" Target="../slides/slide3.xml"/><Relationship Id="rId9" Type="http://schemas.openxmlformats.org/officeDocument/2006/relationships/slide" Target="../slides/slide32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slide" Target="../slides/slide53.xml"/><Relationship Id="rId3" Type="http://schemas.openxmlformats.org/officeDocument/2006/relationships/slide" Target="../slides/slide2.xml"/><Relationship Id="rId7" Type="http://schemas.openxmlformats.org/officeDocument/2006/relationships/slide" Target="../slides/slide55.xml"/><Relationship Id="rId12" Type="http://schemas.openxmlformats.org/officeDocument/2006/relationships/slide" Target="../slides/slide45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slide" Target="../slides/slide59.xml"/><Relationship Id="rId11" Type="http://schemas.openxmlformats.org/officeDocument/2006/relationships/slide" Target="../slides/slide47.xml"/><Relationship Id="rId5" Type="http://schemas.openxmlformats.org/officeDocument/2006/relationships/slide" Target="../slides/slide57.xml"/><Relationship Id="rId10" Type="http://schemas.openxmlformats.org/officeDocument/2006/relationships/slide" Target="../slides/slide49.xml"/><Relationship Id="rId4" Type="http://schemas.openxmlformats.org/officeDocument/2006/relationships/slide" Target="../slides/slide3.xml"/><Relationship Id="rId9" Type="http://schemas.openxmlformats.org/officeDocument/2006/relationships/slide" Target="../slides/slide5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slide" Target="../slides/slide72.xml"/><Relationship Id="rId3" Type="http://schemas.openxmlformats.org/officeDocument/2006/relationships/slide" Target="../slides/slide2.xml"/><Relationship Id="rId7" Type="http://schemas.openxmlformats.org/officeDocument/2006/relationships/slide" Target="../slides/slide74.xml"/><Relationship Id="rId12" Type="http://schemas.openxmlformats.org/officeDocument/2006/relationships/slide" Target="../slides/slide64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slide" Target="../slides/slide78.xml"/><Relationship Id="rId11" Type="http://schemas.openxmlformats.org/officeDocument/2006/relationships/slide" Target="../slides/slide66.xml"/><Relationship Id="rId5" Type="http://schemas.openxmlformats.org/officeDocument/2006/relationships/slide" Target="../slides/slide76.xml"/><Relationship Id="rId10" Type="http://schemas.openxmlformats.org/officeDocument/2006/relationships/slide" Target="../slides/slide68.xml"/><Relationship Id="rId4" Type="http://schemas.openxmlformats.org/officeDocument/2006/relationships/slide" Target="../slides/slide3.xml"/><Relationship Id="rId9" Type="http://schemas.openxmlformats.org/officeDocument/2006/relationships/slide" Target="../slides/slide70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slide" Target="../slides/slide91.xml"/><Relationship Id="rId3" Type="http://schemas.openxmlformats.org/officeDocument/2006/relationships/slide" Target="../slides/slide2.xml"/><Relationship Id="rId7" Type="http://schemas.openxmlformats.org/officeDocument/2006/relationships/slide" Target="../slides/slide93.xml"/><Relationship Id="rId12" Type="http://schemas.openxmlformats.org/officeDocument/2006/relationships/slide" Target="../slides/slide83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slide" Target="../slides/slide97.xml"/><Relationship Id="rId11" Type="http://schemas.openxmlformats.org/officeDocument/2006/relationships/slide" Target="../slides/slide85.xml"/><Relationship Id="rId5" Type="http://schemas.openxmlformats.org/officeDocument/2006/relationships/slide" Target="../slides/slide95.xml"/><Relationship Id="rId10" Type="http://schemas.openxmlformats.org/officeDocument/2006/relationships/slide" Target="../slides/slide87.xml"/><Relationship Id="rId4" Type="http://schemas.openxmlformats.org/officeDocument/2006/relationships/slide" Target="../slides/slide3.xml"/><Relationship Id="rId9" Type="http://schemas.openxmlformats.org/officeDocument/2006/relationships/slide" Target="../slides/slide89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slide" Target="../slides/slide110.xml"/><Relationship Id="rId3" Type="http://schemas.openxmlformats.org/officeDocument/2006/relationships/slide" Target="../slides/slide2.xml"/><Relationship Id="rId7" Type="http://schemas.openxmlformats.org/officeDocument/2006/relationships/slide" Target="../slides/slide112.xml"/><Relationship Id="rId12" Type="http://schemas.openxmlformats.org/officeDocument/2006/relationships/slide" Target="../slides/slide10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slide" Target="../slides/slide116.xml"/><Relationship Id="rId11" Type="http://schemas.openxmlformats.org/officeDocument/2006/relationships/slide" Target="../slides/slide104.xml"/><Relationship Id="rId5" Type="http://schemas.openxmlformats.org/officeDocument/2006/relationships/slide" Target="../slides/slide114.xml"/><Relationship Id="rId10" Type="http://schemas.openxmlformats.org/officeDocument/2006/relationships/slide" Target="../slides/slide106.xml"/><Relationship Id="rId4" Type="http://schemas.openxmlformats.org/officeDocument/2006/relationships/slide" Target="../slides/slide3.xml"/><Relationship Id="rId9" Type="http://schemas.openxmlformats.org/officeDocument/2006/relationships/slide" Target="../slides/slide108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4.xml"/><Relationship Id="rId4" Type="http://schemas.openxmlformats.org/officeDocument/2006/relationships/slide" Target="../slides/slide3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23.xml"/><Relationship Id="rId4" Type="http://schemas.openxmlformats.org/officeDocument/2006/relationships/slide" Target="../slides/slide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42.xml"/><Relationship Id="rId4" Type="http://schemas.openxmlformats.org/officeDocument/2006/relationships/slide" Target="../slides/slide3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61.xml"/><Relationship Id="rId4" Type="http://schemas.openxmlformats.org/officeDocument/2006/relationships/slide" Target="../slides/slide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80.xml"/><Relationship Id="rId4" Type="http://schemas.openxmlformats.org/officeDocument/2006/relationships/slide" Target="../slides/slide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99.xml"/><Relationship Id="rId4" Type="http://schemas.openxmlformats.org/officeDocument/2006/relationships/slide" Target="../slides/slide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4.xml"/><Relationship Id="rId4" Type="http://schemas.openxmlformats.org/officeDocument/2006/relationships/slide" Target="../slides/slide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23.xml"/><Relationship Id="rId4" Type="http://schemas.openxmlformats.org/officeDocument/2006/relationships/slide" Target="../slides/slide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42.xml"/><Relationship Id="rId4" Type="http://schemas.openxmlformats.org/officeDocument/2006/relationships/slide" Target="../slides/slide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61.xml"/><Relationship Id="rId4" Type="http://schemas.openxmlformats.org/officeDocument/2006/relationships/slide" Target="../slides/slide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80.xml"/><Relationship Id="rId4" Type="http://schemas.openxmlformats.org/officeDocument/2006/relationships/slide" Target="../slides/slide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99.xml"/><Relationship Id="rId4" Type="http://schemas.openxmlformats.org/officeDocument/2006/relationships/slide" Target="../slides/slide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4.xml"/><Relationship Id="rId4" Type="http://schemas.openxmlformats.org/officeDocument/2006/relationships/slide" Target="../slides/slide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23.xml"/><Relationship Id="rId4" Type="http://schemas.openxmlformats.org/officeDocument/2006/relationships/slide" Target="../slides/slide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42.xml"/><Relationship Id="rId4" Type="http://schemas.openxmlformats.org/officeDocument/2006/relationships/slide" Target="../slides/slide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61.xml"/><Relationship Id="rId4" Type="http://schemas.openxmlformats.org/officeDocument/2006/relationships/slide" Target="../slides/slide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80.xml"/><Relationship Id="rId4" Type="http://schemas.openxmlformats.org/officeDocument/2006/relationships/slide" Target="../slides/slide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99.xml"/><Relationship Id="rId4" Type="http://schemas.openxmlformats.org/officeDocument/2006/relationships/slide" Target="../slides/slide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4.xml"/><Relationship Id="rId4" Type="http://schemas.openxmlformats.org/officeDocument/2006/relationships/slide" Target="../slides/slide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23.xml"/><Relationship Id="rId4" Type="http://schemas.openxmlformats.org/officeDocument/2006/relationships/slide" Target="../slides/slide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42.xml"/><Relationship Id="rId4" Type="http://schemas.openxmlformats.org/officeDocument/2006/relationships/slide" Target="../slides/slide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61.xml"/><Relationship Id="rId4" Type="http://schemas.openxmlformats.org/officeDocument/2006/relationships/slide" Target="../slides/slide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80.xml"/><Relationship Id="rId4" Type="http://schemas.openxmlformats.org/officeDocument/2006/relationships/slide" Target="../slides/slide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99.xml"/><Relationship Id="rId4" Type="http://schemas.openxmlformats.org/officeDocument/2006/relationships/slide" Target="../slides/slide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4.xml"/><Relationship Id="rId4" Type="http://schemas.openxmlformats.org/officeDocument/2006/relationships/slide" Target="../slides/slide3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23.xml"/><Relationship Id="rId4" Type="http://schemas.openxmlformats.org/officeDocument/2006/relationships/slide" Target="../slides/slide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42.xml"/><Relationship Id="rId4" Type="http://schemas.openxmlformats.org/officeDocument/2006/relationships/slide" Target="../slides/slide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61.xml"/><Relationship Id="rId4" Type="http://schemas.openxmlformats.org/officeDocument/2006/relationships/slide" Target="../slides/slide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80.xml"/><Relationship Id="rId4" Type="http://schemas.openxmlformats.org/officeDocument/2006/relationships/slide" Target="../slides/slide3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99.xml"/><Relationship Id="rId4" Type="http://schemas.openxmlformats.org/officeDocument/2006/relationships/slide" Target="../slides/slide3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4.xml"/><Relationship Id="rId4" Type="http://schemas.openxmlformats.org/officeDocument/2006/relationships/slide" Target="../slides/slide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23.xml"/><Relationship Id="rId4" Type="http://schemas.openxmlformats.org/officeDocument/2006/relationships/slide" Target="../slides/slide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42.xml"/><Relationship Id="rId4" Type="http://schemas.openxmlformats.org/officeDocument/2006/relationships/slide" Target="../slides/slide3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61.xml"/><Relationship Id="rId4" Type="http://schemas.openxmlformats.org/officeDocument/2006/relationships/slide" Target="../slides/slide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80.xml"/><Relationship Id="rId4" Type="http://schemas.openxmlformats.org/officeDocument/2006/relationships/slide" Target="../slides/slide3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99.xml"/><Relationship Id="rId4" Type="http://schemas.openxmlformats.org/officeDocument/2006/relationships/slide" Target="../slides/slide3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4.xml"/><Relationship Id="rId4" Type="http://schemas.openxmlformats.org/officeDocument/2006/relationships/slide" Target="../slides/slide3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23.xml"/><Relationship Id="rId4" Type="http://schemas.openxmlformats.org/officeDocument/2006/relationships/slide" Target="../slides/slide3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42.xml"/><Relationship Id="rId4" Type="http://schemas.openxmlformats.org/officeDocument/2006/relationships/slide" Target="../slides/slide3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61.xml"/><Relationship Id="rId4" Type="http://schemas.openxmlformats.org/officeDocument/2006/relationships/slide" Target="../slides/slide3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80.xml"/><Relationship Id="rId4" Type="http://schemas.openxmlformats.org/officeDocument/2006/relationships/slide" Target="../slides/slide3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99.xml"/><Relationship Id="rId4" Type="http://schemas.openxmlformats.org/officeDocument/2006/relationships/slide" Target="../slides/slide3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4.xml"/><Relationship Id="rId4" Type="http://schemas.openxmlformats.org/officeDocument/2006/relationships/slide" Target="../slides/slide3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23.xml"/><Relationship Id="rId4" Type="http://schemas.openxmlformats.org/officeDocument/2006/relationships/slide" Target="../slides/slide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42.xml"/><Relationship Id="rId4" Type="http://schemas.openxmlformats.org/officeDocument/2006/relationships/slide" Target="../slides/slide3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61.xml"/><Relationship Id="rId4" Type="http://schemas.openxmlformats.org/officeDocument/2006/relationships/slide" Target="../slides/slide3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80.xml"/><Relationship Id="rId4" Type="http://schemas.openxmlformats.org/officeDocument/2006/relationships/slide" Target="../slides/slide3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99.xml"/><Relationship Id="rId4" Type="http://schemas.openxmlformats.org/officeDocument/2006/relationships/slide" Target="../slides/slide3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4.xml"/><Relationship Id="rId4" Type="http://schemas.openxmlformats.org/officeDocument/2006/relationships/slide" Target="../slides/slide3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23.xml"/><Relationship Id="rId4" Type="http://schemas.openxmlformats.org/officeDocument/2006/relationships/slide" Target="../slides/slide3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42.xml"/><Relationship Id="rId4" Type="http://schemas.openxmlformats.org/officeDocument/2006/relationships/slide" Target="../slides/slide3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61.xml"/><Relationship Id="rId4" Type="http://schemas.openxmlformats.org/officeDocument/2006/relationships/slide" Target="../slides/slide3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80.xml"/><Relationship Id="rId4" Type="http://schemas.openxmlformats.org/officeDocument/2006/relationships/slide" Target="../slides/slide3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99.xml"/><Relationship Id="rId4" Type="http://schemas.openxmlformats.org/officeDocument/2006/relationships/slide" Target="../slides/sl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slide" Target="../slides/slide80.xml"/><Relationship Id="rId3" Type="http://schemas.openxmlformats.org/officeDocument/2006/relationships/slide" Target="../slides/slide3.xml"/><Relationship Id="rId7" Type="http://schemas.openxmlformats.org/officeDocument/2006/relationships/slide" Target="../slides/slide61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slide" Target="../slides/slide42.xml"/><Relationship Id="rId11" Type="http://schemas.openxmlformats.org/officeDocument/2006/relationships/image" Target="../media/image4.png"/><Relationship Id="rId5" Type="http://schemas.openxmlformats.org/officeDocument/2006/relationships/slide" Target="../slides/slide23.xml"/><Relationship Id="rId10" Type="http://schemas.openxmlformats.org/officeDocument/2006/relationships/image" Target="../media/image3.tiff"/><Relationship Id="rId4" Type="http://schemas.openxmlformats.org/officeDocument/2006/relationships/slide" Target="../slides/slide4.xml"/><Relationship Id="rId9" Type="http://schemas.openxmlformats.org/officeDocument/2006/relationships/slide" Target="../slides/slide99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slide" Target="../slides/slide61.xml"/><Relationship Id="rId3" Type="http://schemas.openxmlformats.org/officeDocument/2006/relationships/slide" Target="../slides/slide2.xml"/><Relationship Id="rId7" Type="http://schemas.openxmlformats.org/officeDocument/2006/relationships/slide" Target="../slides/slide4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slide" Target="../slides/slide23.xml"/><Relationship Id="rId5" Type="http://schemas.openxmlformats.org/officeDocument/2006/relationships/slide" Target="../slides/slide4.xml"/><Relationship Id="rId10" Type="http://schemas.openxmlformats.org/officeDocument/2006/relationships/slide" Target="../slides/slide99.xml"/><Relationship Id="rId4" Type="http://schemas.openxmlformats.org/officeDocument/2006/relationships/slide" Target="../slides/slide3.xml"/><Relationship Id="rId9" Type="http://schemas.openxmlformats.org/officeDocument/2006/relationships/slide" Target="../slides/slide8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330" y="169817"/>
            <a:ext cx="1226276" cy="1353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riangle 5"/>
          <p:cNvSpPr/>
          <p:nvPr userDrawn="1"/>
        </p:nvSpPr>
        <p:spPr>
          <a:xfrm rot="10800000">
            <a:off x="2343266" y="2329331"/>
            <a:ext cx="7580243" cy="289195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à coins arrondis 14"/>
          <p:cNvSpPr/>
          <p:nvPr userDrawn="1"/>
        </p:nvSpPr>
        <p:spPr>
          <a:xfrm>
            <a:off x="3270921" y="2373528"/>
            <a:ext cx="5764695" cy="48005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PROJET DE CLASSE</a:t>
            </a:r>
          </a:p>
        </p:txBody>
      </p:sp>
      <p:sp>
        <p:nvSpPr>
          <p:cNvPr id="16" name="Rectangle à coins arrondis 15"/>
          <p:cNvSpPr/>
          <p:nvPr userDrawn="1"/>
        </p:nvSpPr>
        <p:spPr>
          <a:xfrm>
            <a:off x="4463616" y="3281161"/>
            <a:ext cx="3352800" cy="514720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PROJET DE MODULE</a:t>
            </a:r>
          </a:p>
        </p:txBody>
      </p:sp>
      <p:sp>
        <p:nvSpPr>
          <p:cNvPr id="17" name="Rectangle à coins arrondis 16"/>
          <p:cNvSpPr/>
          <p:nvPr userDrawn="1"/>
        </p:nvSpPr>
        <p:spPr>
          <a:xfrm>
            <a:off x="4887686" y="4263313"/>
            <a:ext cx="2491408" cy="516835"/>
          </a:xfrm>
          <a:prstGeom prst="roundRect">
            <a:avLst/>
          </a:prstGeom>
          <a:solidFill>
            <a:srgbClr val="CACAF6"/>
          </a:solidFill>
          <a:ln>
            <a:solidFill>
              <a:srgbClr val="CACA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PROJET DE LEÇON</a:t>
            </a:r>
          </a:p>
        </p:txBody>
      </p:sp>
      <p:sp>
        <p:nvSpPr>
          <p:cNvPr id="22" name="Rectangle à coins arrondis 21">
            <a:hlinkClick r:id="rId4" action="ppaction://hlinksldjump"/>
          </p:cNvPr>
          <p:cNvSpPr/>
          <p:nvPr userDrawn="1"/>
        </p:nvSpPr>
        <p:spPr>
          <a:xfrm>
            <a:off x="9579960" y="5873554"/>
            <a:ext cx="2161309" cy="581893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Entrer</a:t>
            </a:r>
          </a:p>
        </p:txBody>
      </p:sp>
      <p:sp>
        <p:nvSpPr>
          <p:cNvPr id="23" name="Rectangle à coins arrondis 22"/>
          <p:cNvSpPr/>
          <p:nvPr userDrawn="1"/>
        </p:nvSpPr>
        <p:spPr>
          <a:xfrm>
            <a:off x="9313538" y="3152910"/>
            <a:ext cx="2694152" cy="2530638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 débuter: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En mode normal, remplir les champs concernant l’établissement, la ville et la classe concernée;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Puis, mettre le document en mode Diaporama (appuyer sur la touche F5 sur un PC) ou cliquer sur           en bas à droite de la page et cliquer sur le bouton « Entrer » ci-dessous</a:t>
            </a:r>
          </a:p>
        </p:txBody>
      </p:sp>
      <p:sp>
        <p:nvSpPr>
          <p:cNvPr id="24" name="Rectangle à coins arrondis 23">
            <a:hlinkClick r:id="" action="ppaction://hlinkshowjump?jump=endshow"/>
          </p:cNvPr>
          <p:cNvSpPr/>
          <p:nvPr userDrawn="1"/>
        </p:nvSpPr>
        <p:spPr>
          <a:xfrm>
            <a:off x="145869" y="5702836"/>
            <a:ext cx="1800497" cy="448144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schemeClr val="tx1"/>
                </a:solidFill>
              </a:rPr>
              <a:t>Mode Écriture</a:t>
            </a:r>
          </a:p>
        </p:txBody>
      </p:sp>
      <p:pic>
        <p:nvPicPr>
          <p:cNvPr id="25" name="Image 2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588603" y="4950335"/>
            <a:ext cx="305761" cy="218401"/>
          </a:xfrm>
          <a:prstGeom prst="rect">
            <a:avLst/>
          </a:prstGeom>
        </p:spPr>
      </p:pic>
      <p:sp>
        <p:nvSpPr>
          <p:cNvPr id="26" name="Rectangle 25"/>
          <p:cNvSpPr/>
          <p:nvPr userDrawn="1"/>
        </p:nvSpPr>
        <p:spPr>
          <a:xfrm>
            <a:off x="145869" y="6313680"/>
            <a:ext cx="1800497" cy="44272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Inspection Pédagogique Régionale</a:t>
            </a:r>
          </a:p>
        </p:txBody>
      </p:sp>
      <p:sp>
        <p:nvSpPr>
          <p:cNvPr id="27" name="Rectangle 26"/>
          <p:cNvSpPr/>
          <p:nvPr userDrawn="1"/>
        </p:nvSpPr>
        <p:spPr>
          <a:xfrm>
            <a:off x="809079" y="1412855"/>
            <a:ext cx="105738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Outil</a:t>
            </a:r>
            <a:r>
              <a:rPr lang="fr-FR" sz="5400" b="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à destination du Professeur EPS</a:t>
            </a:r>
            <a:endParaRPr lang="fr-F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ZoneTexte 27"/>
          <p:cNvSpPr txBox="1"/>
          <p:nvPr userDrawn="1"/>
        </p:nvSpPr>
        <p:spPr>
          <a:xfrm>
            <a:off x="2113280" y="91440"/>
            <a:ext cx="9269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latin typeface="Cooper Black" charset="0"/>
                <a:ea typeface="Cooper Black" charset="0"/>
                <a:cs typeface="Cooper Black" charset="0"/>
              </a:rPr>
              <a:t>Académie</a:t>
            </a:r>
            <a:r>
              <a:rPr lang="fr-FR" sz="4400" baseline="0" dirty="0">
                <a:latin typeface="Cooper Black" charset="0"/>
                <a:ea typeface="Cooper Black" charset="0"/>
                <a:cs typeface="Cooper Black" charset="0"/>
              </a:rPr>
              <a:t> de Nancy-Metz</a:t>
            </a:r>
          </a:p>
          <a:p>
            <a:pPr algn="ctr"/>
            <a:r>
              <a:rPr lang="fr-FR" sz="4400" baseline="0" dirty="0">
                <a:latin typeface="Cooper Black" charset="0"/>
                <a:ea typeface="Cooper Black" charset="0"/>
                <a:cs typeface="Cooper Black" charset="0"/>
              </a:rPr>
              <a:t>Groupe de travail EPS</a:t>
            </a:r>
            <a:endParaRPr lang="fr-FR" sz="4400" dirty="0">
              <a:latin typeface="Cooper Black" charset="0"/>
              <a:ea typeface="Cooper Black" charset="0"/>
              <a:cs typeface="Cooper Black" charset="0"/>
            </a:endParaRPr>
          </a:p>
        </p:txBody>
      </p:sp>
      <p:sp>
        <p:nvSpPr>
          <p:cNvPr id="29" name="Ellipse 28"/>
          <p:cNvSpPr/>
          <p:nvPr userDrawn="1"/>
        </p:nvSpPr>
        <p:spPr>
          <a:xfrm>
            <a:off x="799736" y="3080152"/>
            <a:ext cx="2194293" cy="185010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Cycle 4</a:t>
            </a:r>
          </a:p>
          <a:p>
            <a:pPr algn="ctr"/>
            <a:r>
              <a:rPr lang="fr-FR" sz="2000" dirty="0"/>
              <a:t>(classes de 5</a:t>
            </a:r>
            <a:r>
              <a:rPr lang="fr-FR" sz="2000" baseline="30000" dirty="0"/>
              <a:t>ème</a:t>
            </a:r>
            <a:r>
              <a:rPr lang="fr-FR" sz="2000" dirty="0"/>
              <a:t>, 4</a:t>
            </a:r>
            <a:r>
              <a:rPr lang="fr-FR" sz="2000" baseline="30000" dirty="0"/>
              <a:t>ème</a:t>
            </a:r>
            <a:r>
              <a:rPr lang="fr-FR" sz="2000" dirty="0"/>
              <a:t>, 3</a:t>
            </a:r>
            <a:r>
              <a:rPr lang="fr-FR" sz="2000" baseline="30000" dirty="0"/>
              <a:t>ème</a:t>
            </a:r>
            <a:r>
              <a:rPr lang="fr-FR" sz="2000" baseline="0" dirty="0"/>
              <a:t>)</a:t>
            </a:r>
            <a:endParaRPr lang="fr-FR" sz="2000" dirty="0"/>
          </a:p>
        </p:txBody>
      </p:sp>
      <p:sp>
        <p:nvSpPr>
          <p:cNvPr id="30" name="Espace réservé du texte 4">
            <a:extLst>
              <a:ext uri="{FF2B5EF4-FFF2-40B4-BE49-F238E27FC236}">
                <a16:creationId xmlns:a16="http://schemas.microsoft.com/office/drawing/2014/main" id="{E2D42B65-BC68-415F-8226-7E30B6622A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94029" y="5102110"/>
            <a:ext cx="5868778" cy="488732"/>
          </a:xfrm>
        </p:spPr>
        <p:txBody>
          <a:bodyPr/>
          <a:lstStyle>
            <a:lvl1pPr marL="0" indent="0">
              <a:buNone/>
              <a:defRPr>
                <a:solidFill>
                  <a:srgbClr val="00B0F0"/>
                </a:solidFill>
              </a:defRPr>
            </a:lvl1pPr>
          </a:lstStyle>
          <a:p>
            <a:pPr lvl="0"/>
            <a:r>
              <a:rPr lang="fr-FR" dirty="0"/>
              <a:t>Etablissement</a:t>
            </a:r>
          </a:p>
        </p:txBody>
      </p:sp>
      <p:sp>
        <p:nvSpPr>
          <p:cNvPr id="31" name="Espace réservé du texte 4">
            <a:extLst>
              <a:ext uri="{FF2B5EF4-FFF2-40B4-BE49-F238E27FC236}">
                <a16:creationId xmlns:a16="http://schemas.microsoft.com/office/drawing/2014/main" id="{ECC4EC38-F6DC-4F5A-8C7B-604E3DCB0D2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94029" y="5678520"/>
            <a:ext cx="5868778" cy="488732"/>
          </a:xfrm>
        </p:spPr>
        <p:txBody>
          <a:bodyPr/>
          <a:lstStyle>
            <a:lvl1pPr marL="0" indent="0">
              <a:buNone/>
              <a:defRPr>
                <a:solidFill>
                  <a:srgbClr val="00B0F0"/>
                </a:solidFill>
              </a:defRPr>
            </a:lvl1pPr>
          </a:lstStyle>
          <a:p>
            <a:pPr lvl="0"/>
            <a:r>
              <a:rPr lang="fr-FR" dirty="0"/>
              <a:t>Ville</a:t>
            </a:r>
          </a:p>
        </p:txBody>
      </p:sp>
      <p:sp>
        <p:nvSpPr>
          <p:cNvPr id="32" name="Espace réservé du texte 4">
            <a:extLst>
              <a:ext uri="{FF2B5EF4-FFF2-40B4-BE49-F238E27FC236}">
                <a16:creationId xmlns:a16="http://schemas.microsoft.com/office/drawing/2014/main" id="{520B216D-579E-4F71-A3E5-54F984DB4C0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994029" y="6254929"/>
            <a:ext cx="5868778" cy="488732"/>
          </a:xfrm>
        </p:spPr>
        <p:txBody>
          <a:bodyPr/>
          <a:lstStyle>
            <a:lvl1pPr marL="0" indent="0">
              <a:buNone/>
              <a:defRPr>
                <a:solidFill>
                  <a:srgbClr val="00B0F0"/>
                </a:solidFill>
              </a:defRPr>
            </a:lvl1pPr>
          </a:lstStyle>
          <a:p>
            <a:pPr lvl="0"/>
            <a:r>
              <a:rPr lang="fr-FR" dirty="0"/>
              <a:t>Classe</a:t>
            </a:r>
          </a:p>
        </p:txBody>
      </p:sp>
    </p:spTree>
    <p:extLst>
      <p:ext uri="{BB962C8B-B14F-4D97-AF65-F5344CB8AC3E}">
        <p14:creationId xmlns:p14="http://schemas.microsoft.com/office/powerpoint/2010/main" val="725843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t de modu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1945013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419448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 userDrawn="1"/>
        </p:nvSpPr>
        <p:spPr>
          <a:xfrm>
            <a:off x="80328" y="2633825"/>
            <a:ext cx="900112" cy="29210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Module 1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821575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0" name="Rectangle à coins arrondis 19">
            <a:hlinkClick r:id="rId5" action="ppaction://hlinksldjump"/>
          </p:cNvPr>
          <p:cNvSpPr/>
          <p:nvPr userDrawn="1"/>
        </p:nvSpPr>
        <p:spPr>
          <a:xfrm>
            <a:off x="77632" y="5204583"/>
            <a:ext cx="900112" cy="208413"/>
          </a:xfrm>
          <a:prstGeom prst="roundRect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7</a:t>
            </a:r>
          </a:p>
        </p:txBody>
      </p:sp>
      <p:sp>
        <p:nvSpPr>
          <p:cNvPr id="21" name="Rectangle à coins arrondis 20">
            <a:hlinkClick r:id="rId6" action="ppaction://hlinksldjump"/>
          </p:cNvPr>
          <p:cNvSpPr/>
          <p:nvPr userDrawn="1"/>
        </p:nvSpPr>
        <p:spPr>
          <a:xfrm>
            <a:off x="77632" y="5538245"/>
            <a:ext cx="900112" cy="208413"/>
          </a:xfrm>
          <a:prstGeom prst="roundRect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8</a:t>
            </a:r>
          </a:p>
        </p:txBody>
      </p:sp>
      <p:sp>
        <p:nvSpPr>
          <p:cNvPr id="22" name="Rectangle à coins arrondis 21">
            <a:hlinkClick r:id="rId7" action="ppaction://hlinksldjump"/>
          </p:cNvPr>
          <p:cNvSpPr/>
          <p:nvPr userDrawn="1"/>
        </p:nvSpPr>
        <p:spPr>
          <a:xfrm>
            <a:off x="77632" y="4874837"/>
            <a:ext cx="900112" cy="208413"/>
          </a:xfrm>
          <a:prstGeom prst="roundRect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6</a:t>
            </a:r>
          </a:p>
        </p:txBody>
      </p:sp>
      <p:sp>
        <p:nvSpPr>
          <p:cNvPr id="23" name="Rectangle à coins arrondis 22">
            <a:hlinkClick r:id="rId8" action="ppaction://hlinksldjump"/>
          </p:cNvPr>
          <p:cNvSpPr/>
          <p:nvPr userDrawn="1"/>
        </p:nvSpPr>
        <p:spPr>
          <a:xfrm>
            <a:off x="77632" y="4538387"/>
            <a:ext cx="900112" cy="208413"/>
          </a:xfrm>
          <a:prstGeom prst="roundRect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5</a:t>
            </a:r>
          </a:p>
        </p:txBody>
      </p:sp>
      <p:sp>
        <p:nvSpPr>
          <p:cNvPr id="24" name="Rectangle à coins arrondis 23">
            <a:hlinkClick r:id="rId9" action="ppaction://hlinksldjump"/>
          </p:cNvPr>
          <p:cNvSpPr/>
          <p:nvPr userDrawn="1"/>
        </p:nvSpPr>
        <p:spPr>
          <a:xfrm>
            <a:off x="77632" y="4202348"/>
            <a:ext cx="900112" cy="208413"/>
          </a:xfrm>
          <a:prstGeom prst="roundRect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4</a:t>
            </a:r>
          </a:p>
        </p:txBody>
      </p:sp>
      <p:sp>
        <p:nvSpPr>
          <p:cNvPr id="25" name="Rectangle à coins arrondis 24">
            <a:hlinkClick r:id="rId10" action="ppaction://hlinksldjump"/>
          </p:cNvPr>
          <p:cNvSpPr/>
          <p:nvPr userDrawn="1"/>
        </p:nvSpPr>
        <p:spPr>
          <a:xfrm>
            <a:off x="77632" y="3862983"/>
            <a:ext cx="900112" cy="208413"/>
          </a:xfrm>
          <a:prstGeom prst="roundRect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3</a:t>
            </a:r>
          </a:p>
        </p:txBody>
      </p:sp>
      <p:sp>
        <p:nvSpPr>
          <p:cNvPr id="26" name="Rectangle à coins arrondis 25">
            <a:hlinkClick r:id="rId11" action="ppaction://hlinksldjump"/>
          </p:cNvPr>
          <p:cNvSpPr/>
          <p:nvPr userDrawn="1"/>
        </p:nvSpPr>
        <p:spPr>
          <a:xfrm>
            <a:off x="77632" y="3526944"/>
            <a:ext cx="900112" cy="208413"/>
          </a:xfrm>
          <a:prstGeom prst="roundRect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2</a:t>
            </a:r>
          </a:p>
        </p:txBody>
      </p:sp>
      <p:sp>
        <p:nvSpPr>
          <p:cNvPr id="27" name="Rectangle à coins arrondis 26">
            <a:hlinkClick r:id="rId12" action="ppaction://hlinksldjump"/>
          </p:cNvPr>
          <p:cNvSpPr/>
          <p:nvPr userDrawn="1"/>
        </p:nvSpPr>
        <p:spPr>
          <a:xfrm>
            <a:off x="77632" y="3193684"/>
            <a:ext cx="900112" cy="208413"/>
          </a:xfrm>
          <a:prstGeom prst="roundRect">
            <a:avLst/>
          </a:prstGeom>
          <a:solidFill>
            <a:srgbClr val="00BAFF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1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4025" y="301025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t de modu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1945013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419448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 userDrawn="1"/>
        </p:nvSpPr>
        <p:spPr>
          <a:xfrm>
            <a:off x="80328" y="2633825"/>
            <a:ext cx="900112" cy="29210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Module 2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821575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0" name="Rectangle à coins arrondis 19">
            <a:hlinkClick r:id="rId5" action="ppaction://hlinksldjump"/>
          </p:cNvPr>
          <p:cNvSpPr/>
          <p:nvPr userDrawn="1"/>
        </p:nvSpPr>
        <p:spPr>
          <a:xfrm>
            <a:off x="77632" y="5204583"/>
            <a:ext cx="900112" cy="208413"/>
          </a:xfrm>
          <a:prstGeom prst="roundRect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7</a:t>
            </a:r>
          </a:p>
        </p:txBody>
      </p:sp>
      <p:sp>
        <p:nvSpPr>
          <p:cNvPr id="21" name="Rectangle à coins arrondis 20">
            <a:hlinkClick r:id="rId6" action="ppaction://hlinksldjump"/>
          </p:cNvPr>
          <p:cNvSpPr/>
          <p:nvPr userDrawn="1"/>
        </p:nvSpPr>
        <p:spPr>
          <a:xfrm>
            <a:off x="77632" y="5538245"/>
            <a:ext cx="900112" cy="208413"/>
          </a:xfrm>
          <a:prstGeom prst="roundRect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8</a:t>
            </a:r>
          </a:p>
        </p:txBody>
      </p:sp>
      <p:sp>
        <p:nvSpPr>
          <p:cNvPr id="22" name="Rectangle à coins arrondis 21">
            <a:hlinkClick r:id="rId7" action="ppaction://hlinksldjump"/>
          </p:cNvPr>
          <p:cNvSpPr/>
          <p:nvPr userDrawn="1"/>
        </p:nvSpPr>
        <p:spPr>
          <a:xfrm>
            <a:off x="77632" y="4874837"/>
            <a:ext cx="900112" cy="208413"/>
          </a:xfrm>
          <a:prstGeom prst="roundRect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6</a:t>
            </a:r>
          </a:p>
        </p:txBody>
      </p:sp>
      <p:sp>
        <p:nvSpPr>
          <p:cNvPr id="23" name="Rectangle à coins arrondis 22">
            <a:hlinkClick r:id="rId8" action="ppaction://hlinksldjump"/>
          </p:cNvPr>
          <p:cNvSpPr/>
          <p:nvPr userDrawn="1"/>
        </p:nvSpPr>
        <p:spPr>
          <a:xfrm>
            <a:off x="77632" y="4538387"/>
            <a:ext cx="900112" cy="208413"/>
          </a:xfrm>
          <a:prstGeom prst="roundRect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5</a:t>
            </a:r>
          </a:p>
        </p:txBody>
      </p:sp>
      <p:sp>
        <p:nvSpPr>
          <p:cNvPr id="24" name="Rectangle à coins arrondis 23">
            <a:hlinkClick r:id="rId9" action="ppaction://hlinksldjump"/>
          </p:cNvPr>
          <p:cNvSpPr/>
          <p:nvPr userDrawn="1"/>
        </p:nvSpPr>
        <p:spPr>
          <a:xfrm>
            <a:off x="77632" y="4202348"/>
            <a:ext cx="900112" cy="208413"/>
          </a:xfrm>
          <a:prstGeom prst="roundRect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4</a:t>
            </a:r>
          </a:p>
        </p:txBody>
      </p:sp>
      <p:sp>
        <p:nvSpPr>
          <p:cNvPr id="25" name="Rectangle à coins arrondis 24">
            <a:hlinkClick r:id="rId10" action="ppaction://hlinksldjump"/>
          </p:cNvPr>
          <p:cNvSpPr/>
          <p:nvPr userDrawn="1"/>
        </p:nvSpPr>
        <p:spPr>
          <a:xfrm>
            <a:off x="77632" y="3862983"/>
            <a:ext cx="900112" cy="208413"/>
          </a:xfrm>
          <a:prstGeom prst="roundRect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3</a:t>
            </a:r>
          </a:p>
        </p:txBody>
      </p:sp>
      <p:sp>
        <p:nvSpPr>
          <p:cNvPr id="26" name="Rectangle à coins arrondis 25">
            <a:hlinkClick r:id="rId11" action="ppaction://hlinksldjump"/>
          </p:cNvPr>
          <p:cNvSpPr/>
          <p:nvPr userDrawn="1"/>
        </p:nvSpPr>
        <p:spPr>
          <a:xfrm>
            <a:off x="77632" y="3526944"/>
            <a:ext cx="900112" cy="208413"/>
          </a:xfrm>
          <a:prstGeom prst="roundRect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2</a:t>
            </a:r>
          </a:p>
        </p:txBody>
      </p:sp>
      <p:sp>
        <p:nvSpPr>
          <p:cNvPr id="27" name="Rectangle à coins arrondis 26">
            <a:hlinkClick r:id="rId12" action="ppaction://hlinksldjump"/>
          </p:cNvPr>
          <p:cNvSpPr/>
          <p:nvPr userDrawn="1"/>
        </p:nvSpPr>
        <p:spPr>
          <a:xfrm>
            <a:off x="77632" y="3193684"/>
            <a:ext cx="900112" cy="208413"/>
          </a:xfrm>
          <a:prstGeom prst="roundRect">
            <a:avLst/>
          </a:prstGeom>
          <a:solidFill>
            <a:srgbClr val="00BAFF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1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4025" y="301025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t de modu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1945013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419448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 userDrawn="1"/>
        </p:nvSpPr>
        <p:spPr>
          <a:xfrm>
            <a:off x="80328" y="2633825"/>
            <a:ext cx="900112" cy="29210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Module 3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821575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0" name="Rectangle à coins arrondis 19">
            <a:hlinkClick r:id="rId5" action="ppaction://hlinksldjump"/>
          </p:cNvPr>
          <p:cNvSpPr/>
          <p:nvPr userDrawn="1"/>
        </p:nvSpPr>
        <p:spPr>
          <a:xfrm>
            <a:off x="77632" y="5204583"/>
            <a:ext cx="900112" cy="208413"/>
          </a:xfrm>
          <a:prstGeom prst="roundRect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7</a:t>
            </a:r>
          </a:p>
        </p:txBody>
      </p:sp>
      <p:sp>
        <p:nvSpPr>
          <p:cNvPr id="21" name="Rectangle à coins arrondis 20">
            <a:hlinkClick r:id="rId6" action="ppaction://hlinksldjump"/>
          </p:cNvPr>
          <p:cNvSpPr/>
          <p:nvPr userDrawn="1"/>
        </p:nvSpPr>
        <p:spPr>
          <a:xfrm>
            <a:off x="77632" y="5538245"/>
            <a:ext cx="900112" cy="208413"/>
          </a:xfrm>
          <a:prstGeom prst="roundRect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8</a:t>
            </a:r>
          </a:p>
        </p:txBody>
      </p:sp>
      <p:sp>
        <p:nvSpPr>
          <p:cNvPr id="22" name="Rectangle à coins arrondis 21">
            <a:hlinkClick r:id="rId7" action="ppaction://hlinksldjump"/>
          </p:cNvPr>
          <p:cNvSpPr/>
          <p:nvPr userDrawn="1"/>
        </p:nvSpPr>
        <p:spPr>
          <a:xfrm>
            <a:off x="77632" y="4874837"/>
            <a:ext cx="900112" cy="208413"/>
          </a:xfrm>
          <a:prstGeom prst="roundRect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6</a:t>
            </a:r>
          </a:p>
        </p:txBody>
      </p:sp>
      <p:sp>
        <p:nvSpPr>
          <p:cNvPr id="23" name="Rectangle à coins arrondis 22">
            <a:hlinkClick r:id="rId8" action="ppaction://hlinksldjump"/>
          </p:cNvPr>
          <p:cNvSpPr/>
          <p:nvPr userDrawn="1"/>
        </p:nvSpPr>
        <p:spPr>
          <a:xfrm>
            <a:off x="77632" y="4538387"/>
            <a:ext cx="900112" cy="208413"/>
          </a:xfrm>
          <a:prstGeom prst="roundRect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5</a:t>
            </a:r>
          </a:p>
        </p:txBody>
      </p:sp>
      <p:sp>
        <p:nvSpPr>
          <p:cNvPr id="24" name="Rectangle à coins arrondis 23">
            <a:hlinkClick r:id="rId9" action="ppaction://hlinksldjump"/>
          </p:cNvPr>
          <p:cNvSpPr/>
          <p:nvPr userDrawn="1"/>
        </p:nvSpPr>
        <p:spPr>
          <a:xfrm>
            <a:off x="77632" y="4202348"/>
            <a:ext cx="900112" cy="208413"/>
          </a:xfrm>
          <a:prstGeom prst="roundRect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4</a:t>
            </a:r>
          </a:p>
        </p:txBody>
      </p:sp>
      <p:sp>
        <p:nvSpPr>
          <p:cNvPr id="25" name="Rectangle à coins arrondis 24">
            <a:hlinkClick r:id="rId10" action="ppaction://hlinksldjump"/>
          </p:cNvPr>
          <p:cNvSpPr/>
          <p:nvPr userDrawn="1"/>
        </p:nvSpPr>
        <p:spPr>
          <a:xfrm>
            <a:off x="77632" y="3862983"/>
            <a:ext cx="900112" cy="208413"/>
          </a:xfrm>
          <a:prstGeom prst="roundRect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3</a:t>
            </a:r>
          </a:p>
        </p:txBody>
      </p:sp>
      <p:sp>
        <p:nvSpPr>
          <p:cNvPr id="26" name="Rectangle à coins arrondis 25">
            <a:hlinkClick r:id="rId11" action="ppaction://hlinksldjump"/>
          </p:cNvPr>
          <p:cNvSpPr/>
          <p:nvPr userDrawn="1"/>
        </p:nvSpPr>
        <p:spPr>
          <a:xfrm>
            <a:off x="77632" y="3526944"/>
            <a:ext cx="900112" cy="208413"/>
          </a:xfrm>
          <a:prstGeom prst="roundRect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2</a:t>
            </a:r>
          </a:p>
        </p:txBody>
      </p:sp>
      <p:sp>
        <p:nvSpPr>
          <p:cNvPr id="27" name="Rectangle à coins arrondis 26">
            <a:hlinkClick r:id="rId12" action="ppaction://hlinksldjump"/>
          </p:cNvPr>
          <p:cNvSpPr/>
          <p:nvPr userDrawn="1"/>
        </p:nvSpPr>
        <p:spPr>
          <a:xfrm>
            <a:off x="77632" y="3193684"/>
            <a:ext cx="900112" cy="208413"/>
          </a:xfrm>
          <a:prstGeom prst="roundRect">
            <a:avLst/>
          </a:prstGeom>
          <a:solidFill>
            <a:srgbClr val="00BAFF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1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4025" y="301025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t de modul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1945013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419448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 userDrawn="1"/>
        </p:nvSpPr>
        <p:spPr>
          <a:xfrm>
            <a:off x="80328" y="2633825"/>
            <a:ext cx="900112" cy="29210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Module 4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821575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0" name="Rectangle à coins arrondis 19">
            <a:hlinkClick r:id="rId5" action="ppaction://hlinksldjump"/>
          </p:cNvPr>
          <p:cNvSpPr/>
          <p:nvPr userDrawn="1"/>
        </p:nvSpPr>
        <p:spPr>
          <a:xfrm>
            <a:off x="77632" y="5204583"/>
            <a:ext cx="900112" cy="208413"/>
          </a:xfrm>
          <a:prstGeom prst="roundRect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7</a:t>
            </a:r>
          </a:p>
        </p:txBody>
      </p:sp>
      <p:sp>
        <p:nvSpPr>
          <p:cNvPr id="21" name="Rectangle à coins arrondis 20">
            <a:hlinkClick r:id="rId6" action="ppaction://hlinksldjump"/>
          </p:cNvPr>
          <p:cNvSpPr/>
          <p:nvPr userDrawn="1"/>
        </p:nvSpPr>
        <p:spPr>
          <a:xfrm>
            <a:off x="77632" y="5538245"/>
            <a:ext cx="900112" cy="208413"/>
          </a:xfrm>
          <a:prstGeom prst="roundRect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8</a:t>
            </a:r>
          </a:p>
        </p:txBody>
      </p:sp>
      <p:sp>
        <p:nvSpPr>
          <p:cNvPr id="22" name="Rectangle à coins arrondis 21">
            <a:hlinkClick r:id="rId7" action="ppaction://hlinksldjump"/>
          </p:cNvPr>
          <p:cNvSpPr/>
          <p:nvPr userDrawn="1"/>
        </p:nvSpPr>
        <p:spPr>
          <a:xfrm>
            <a:off x="77632" y="4874837"/>
            <a:ext cx="900112" cy="208413"/>
          </a:xfrm>
          <a:prstGeom prst="roundRect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6</a:t>
            </a:r>
          </a:p>
        </p:txBody>
      </p:sp>
      <p:sp>
        <p:nvSpPr>
          <p:cNvPr id="23" name="Rectangle à coins arrondis 22">
            <a:hlinkClick r:id="rId8" action="ppaction://hlinksldjump"/>
          </p:cNvPr>
          <p:cNvSpPr/>
          <p:nvPr userDrawn="1"/>
        </p:nvSpPr>
        <p:spPr>
          <a:xfrm>
            <a:off x="77632" y="4538387"/>
            <a:ext cx="900112" cy="208413"/>
          </a:xfrm>
          <a:prstGeom prst="roundRect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5</a:t>
            </a:r>
          </a:p>
        </p:txBody>
      </p:sp>
      <p:sp>
        <p:nvSpPr>
          <p:cNvPr id="24" name="Rectangle à coins arrondis 23">
            <a:hlinkClick r:id="rId9" action="ppaction://hlinksldjump"/>
          </p:cNvPr>
          <p:cNvSpPr/>
          <p:nvPr userDrawn="1"/>
        </p:nvSpPr>
        <p:spPr>
          <a:xfrm>
            <a:off x="77632" y="4202348"/>
            <a:ext cx="900112" cy="208413"/>
          </a:xfrm>
          <a:prstGeom prst="roundRect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4</a:t>
            </a:r>
          </a:p>
        </p:txBody>
      </p:sp>
      <p:sp>
        <p:nvSpPr>
          <p:cNvPr id="25" name="Rectangle à coins arrondis 24">
            <a:hlinkClick r:id="rId10" action="ppaction://hlinksldjump"/>
          </p:cNvPr>
          <p:cNvSpPr/>
          <p:nvPr userDrawn="1"/>
        </p:nvSpPr>
        <p:spPr>
          <a:xfrm>
            <a:off x="77632" y="3862983"/>
            <a:ext cx="900112" cy="208413"/>
          </a:xfrm>
          <a:prstGeom prst="roundRect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3</a:t>
            </a:r>
          </a:p>
        </p:txBody>
      </p:sp>
      <p:sp>
        <p:nvSpPr>
          <p:cNvPr id="26" name="Rectangle à coins arrondis 25">
            <a:hlinkClick r:id="rId11" action="ppaction://hlinksldjump"/>
          </p:cNvPr>
          <p:cNvSpPr/>
          <p:nvPr userDrawn="1"/>
        </p:nvSpPr>
        <p:spPr>
          <a:xfrm>
            <a:off x="77632" y="3526944"/>
            <a:ext cx="900112" cy="208413"/>
          </a:xfrm>
          <a:prstGeom prst="roundRect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2</a:t>
            </a:r>
          </a:p>
        </p:txBody>
      </p:sp>
      <p:sp>
        <p:nvSpPr>
          <p:cNvPr id="27" name="Rectangle à coins arrondis 26">
            <a:hlinkClick r:id="rId12" action="ppaction://hlinksldjump"/>
          </p:cNvPr>
          <p:cNvSpPr/>
          <p:nvPr userDrawn="1"/>
        </p:nvSpPr>
        <p:spPr>
          <a:xfrm>
            <a:off x="77632" y="3193684"/>
            <a:ext cx="900112" cy="208413"/>
          </a:xfrm>
          <a:prstGeom prst="roundRect">
            <a:avLst/>
          </a:prstGeom>
          <a:solidFill>
            <a:srgbClr val="00BAFF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1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4025" y="301025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t de modul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1945013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419448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 userDrawn="1"/>
        </p:nvSpPr>
        <p:spPr>
          <a:xfrm>
            <a:off x="80328" y="2633825"/>
            <a:ext cx="900112" cy="29210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Module 5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821575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0" name="Rectangle à coins arrondis 19">
            <a:hlinkClick r:id="rId5" action="ppaction://hlinksldjump"/>
          </p:cNvPr>
          <p:cNvSpPr/>
          <p:nvPr userDrawn="1"/>
        </p:nvSpPr>
        <p:spPr>
          <a:xfrm>
            <a:off x="77632" y="5204583"/>
            <a:ext cx="900112" cy="208413"/>
          </a:xfrm>
          <a:prstGeom prst="roundRect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7</a:t>
            </a:r>
          </a:p>
        </p:txBody>
      </p:sp>
      <p:sp>
        <p:nvSpPr>
          <p:cNvPr id="21" name="Rectangle à coins arrondis 20">
            <a:hlinkClick r:id="rId6" action="ppaction://hlinksldjump"/>
          </p:cNvPr>
          <p:cNvSpPr/>
          <p:nvPr userDrawn="1"/>
        </p:nvSpPr>
        <p:spPr>
          <a:xfrm>
            <a:off x="77632" y="5538245"/>
            <a:ext cx="900112" cy="208413"/>
          </a:xfrm>
          <a:prstGeom prst="roundRect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8</a:t>
            </a:r>
          </a:p>
        </p:txBody>
      </p:sp>
      <p:sp>
        <p:nvSpPr>
          <p:cNvPr id="22" name="Rectangle à coins arrondis 21">
            <a:hlinkClick r:id="rId7" action="ppaction://hlinksldjump"/>
          </p:cNvPr>
          <p:cNvSpPr/>
          <p:nvPr userDrawn="1"/>
        </p:nvSpPr>
        <p:spPr>
          <a:xfrm>
            <a:off x="77632" y="4874837"/>
            <a:ext cx="900112" cy="208413"/>
          </a:xfrm>
          <a:prstGeom prst="roundRect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6</a:t>
            </a:r>
          </a:p>
        </p:txBody>
      </p:sp>
      <p:sp>
        <p:nvSpPr>
          <p:cNvPr id="23" name="Rectangle à coins arrondis 22">
            <a:hlinkClick r:id="rId8" action="ppaction://hlinksldjump"/>
          </p:cNvPr>
          <p:cNvSpPr/>
          <p:nvPr userDrawn="1"/>
        </p:nvSpPr>
        <p:spPr>
          <a:xfrm>
            <a:off x="77632" y="4538387"/>
            <a:ext cx="900112" cy="208413"/>
          </a:xfrm>
          <a:prstGeom prst="roundRect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5</a:t>
            </a:r>
          </a:p>
        </p:txBody>
      </p:sp>
      <p:sp>
        <p:nvSpPr>
          <p:cNvPr id="24" name="Rectangle à coins arrondis 23">
            <a:hlinkClick r:id="rId9" action="ppaction://hlinksldjump"/>
          </p:cNvPr>
          <p:cNvSpPr/>
          <p:nvPr userDrawn="1"/>
        </p:nvSpPr>
        <p:spPr>
          <a:xfrm>
            <a:off x="77632" y="4202348"/>
            <a:ext cx="900112" cy="208413"/>
          </a:xfrm>
          <a:prstGeom prst="roundRect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4</a:t>
            </a:r>
          </a:p>
        </p:txBody>
      </p:sp>
      <p:sp>
        <p:nvSpPr>
          <p:cNvPr id="25" name="Rectangle à coins arrondis 24">
            <a:hlinkClick r:id="rId10" action="ppaction://hlinksldjump"/>
          </p:cNvPr>
          <p:cNvSpPr/>
          <p:nvPr userDrawn="1"/>
        </p:nvSpPr>
        <p:spPr>
          <a:xfrm>
            <a:off x="77632" y="3862983"/>
            <a:ext cx="900112" cy="208413"/>
          </a:xfrm>
          <a:prstGeom prst="roundRect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3</a:t>
            </a:r>
          </a:p>
        </p:txBody>
      </p:sp>
      <p:sp>
        <p:nvSpPr>
          <p:cNvPr id="26" name="Rectangle à coins arrondis 25">
            <a:hlinkClick r:id="rId11" action="ppaction://hlinksldjump"/>
          </p:cNvPr>
          <p:cNvSpPr/>
          <p:nvPr userDrawn="1"/>
        </p:nvSpPr>
        <p:spPr>
          <a:xfrm>
            <a:off x="77632" y="3526944"/>
            <a:ext cx="900112" cy="208413"/>
          </a:xfrm>
          <a:prstGeom prst="roundRect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2</a:t>
            </a:r>
          </a:p>
        </p:txBody>
      </p:sp>
      <p:sp>
        <p:nvSpPr>
          <p:cNvPr id="27" name="Rectangle à coins arrondis 26">
            <a:hlinkClick r:id="rId12" action="ppaction://hlinksldjump"/>
          </p:cNvPr>
          <p:cNvSpPr/>
          <p:nvPr userDrawn="1"/>
        </p:nvSpPr>
        <p:spPr>
          <a:xfrm>
            <a:off x="77632" y="3193684"/>
            <a:ext cx="900112" cy="208413"/>
          </a:xfrm>
          <a:prstGeom prst="roundRect">
            <a:avLst/>
          </a:prstGeom>
          <a:solidFill>
            <a:srgbClr val="00BAFF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1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4025" y="301025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t de modul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1945013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419448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 userDrawn="1"/>
        </p:nvSpPr>
        <p:spPr>
          <a:xfrm>
            <a:off x="80328" y="2633825"/>
            <a:ext cx="900112" cy="29210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Module 6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821575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0" name="Rectangle à coins arrondis 19">
            <a:hlinkClick r:id="rId5" action="ppaction://hlinksldjump"/>
          </p:cNvPr>
          <p:cNvSpPr/>
          <p:nvPr userDrawn="1"/>
        </p:nvSpPr>
        <p:spPr>
          <a:xfrm>
            <a:off x="77632" y="5204583"/>
            <a:ext cx="900112" cy="208413"/>
          </a:xfrm>
          <a:prstGeom prst="roundRect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7</a:t>
            </a:r>
          </a:p>
        </p:txBody>
      </p:sp>
      <p:sp>
        <p:nvSpPr>
          <p:cNvPr id="21" name="Rectangle à coins arrondis 20">
            <a:hlinkClick r:id="rId6" action="ppaction://hlinksldjump"/>
          </p:cNvPr>
          <p:cNvSpPr/>
          <p:nvPr userDrawn="1"/>
        </p:nvSpPr>
        <p:spPr>
          <a:xfrm>
            <a:off x="77632" y="5538245"/>
            <a:ext cx="900112" cy="208413"/>
          </a:xfrm>
          <a:prstGeom prst="roundRect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8</a:t>
            </a:r>
          </a:p>
        </p:txBody>
      </p:sp>
      <p:sp>
        <p:nvSpPr>
          <p:cNvPr id="22" name="Rectangle à coins arrondis 21">
            <a:hlinkClick r:id="rId7" action="ppaction://hlinksldjump"/>
          </p:cNvPr>
          <p:cNvSpPr/>
          <p:nvPr userDrawn="1"/>
        </p:nvSpPr>
        <p:spPr>
          <a:xfrm>
            <a:off x="77632" y="4874837"/>
            <a:ext cx="900112" cy="208413"/>
          </a:xfrm>
          <a:prstGeom prst="roundRect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6</a:t>
            </a:r>
          </a:p>
        </p:txBody>
      </p:sp>
      <p:sp>
        <p:nvSpPr>
          <p:cNvPr id="23" name="Rectangle à coins arrondis 22">
            <a:hlinkClick r:id="rId8" action="ppaction://hlinksldjump"/>
          </p:cNvPr>
          <p:cNvSpPr/>
          <p:nvPr userDrawn="1"/>
        </p:nvSpPr>
        <p:spPr>
          <a:xfrm>
            <a:off x="77632" y="4538387"/>
            <a:ext cx="900112" cy="208413"/>
          </a:xfrm>
          <a:prstGeom prst="roundRect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5</a:t>
            </a:r>
          </a:p>
        </p:txBody>
      </p:sp>
      <p:sp>
        <p:nvSpPr>
          <p:cNvPr id="24" name="Rectangle à coins arrondis 23">
            <a:hlinkClick r:id="rId9" action="ppaction://hlinksldjump"/>
          </p:cNvPr>
          <p:cNvSpPr/>
          <p:nvPr userDrawn="1"/>
        </p:nvSpPr>
        <p:spPr>
          <a:xfrm>
            <a:off x="77632" y="4202348"/>
            <a:ext cx="900112" cy="208413"/>
          </a:xfrm>
          <a:prstGeom prst="roundRect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4</a:t>
            </a:r>
          </a:p>
        </p:txBody>
      </p:sp>
      <p:sp>
        <p:nvSpPr>
          <p:cNvPr id="25" name="Rectangle à coins arrondis 24">
            <a:hlinkClick r:id="rId10" action="ppaction://hlinksldjump"/>
          </p:cNvPr>
          <p:cNvSpPr/>
          <p:nvPr userDrawn="1"/>
        </p:nvSpPr>
        <p:spPr>
          <a:xfrm>
            <a:off x="77632" y="3862983"/>
            <a:ext cx="900112" cy="208413"/>
          </a:xfrm>
          <a:prstGeom prst="roundRect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3</a:t>
            </a:r>
          </a:p>
        </p:txBody>
      </p:sp>
      <p:sp>
        <p:nvSpPr>
          <p:cNvPr id="26" name="Rectangle à coins arrondis 25">
            <a:hlinkClick r:id="rId11" action="ppaction://hlinksldjump"/>
          </p:cNvPr>
          <p:cNvSpPr/>
          <p:nvPr userDrawn="1"/>
        </p:nvSpPr>
        <p:spPr>
          <a:xfrm>
            <a:off x="77632" y="3526944"/>
            <a:ext cx="900112" cy="208413"/>
          </a:xfrm>
          <a:prstGeom prst="roundRect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2</a:t>
            </a:r>
          </a:p>
        </p:txBody>
      </p:sp>
      <p:sp>
        <p:nvSpPr>
          <p:cNvPr id="27" name="Rectangle à coins arrondis 26">
            <a:hlinkClick r:id="rId12" action="ppaction://hlinksldjump"/>
          </p:cNvPr>
          <p:cNvSpPr/>
          <p:nvPr userDrawn="1"/>
        </p:nvSpPr>
        <p:spPr>
          <a:xfrm>
            <a:off x="77632" y="3193684"/>
            <a:ext cx="900112" cy="208413"/>
          </a:xfrm>
          <a:prstGeom prst="roundRect">
            <a:avLst/>
          </a:prstGeom>
          <a:solidFill>
            <a:srgbClr val="00BAFF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Leçon n° 1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4025" y="301025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1 M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1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1M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1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1M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1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1M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1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91DC-E902-9848-8ECB-718177F46582}" type="datetimeFigureOut">
              <a:rPr lang="fr-FR" smtClean="0"/>
              <a:pPr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92955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1M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1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1M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1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2M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2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2M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2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2M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2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2M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2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2M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2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2M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2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3M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3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3M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3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91DC-E902-9848-8ECB-718177F46582}" type="datetimeFigureOut">
              <a:rPr lang="fr-FR" smtClean="0"/>
              <a:pPr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02486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3M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3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3M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3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3M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3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3M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3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4M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4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4M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4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4M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4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4M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4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4M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4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4M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4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91DC-E902-9848-8ECB-718177F46582}" type="datetimeFigureOut">
              <a:rPr lang="fr-FR" smtClean="0"/>
              <a:pPr/>
              <a:t>03/07/2017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21625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5M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5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5M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5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5M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5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5M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5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5M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5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5M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5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6M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6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6M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6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6M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6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6M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6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91DC-E902-9848-8ECB-718177F46582}" type="datetimeFigureOut">
              <a:rPr lang="fr-FR" smtClean="0"/>
              <a:pPr/>
              <a:t>03/07/2017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241302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6M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6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6M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6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7M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7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7M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7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7M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7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7M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7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7M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7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7M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7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8M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8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8M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8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91DC-E902-9848-8ECB-718177F46582}" type="datetimeFigureOut">
              <a:rPr lang="fr-FR" smtClean="0"/>
              <a:pPr/>
              <a:t>03/07/2017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515750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8M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8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8M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8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8M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8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8M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 userDrawn="1"/>
        </p:nvSpPr>
        <p:spPr>
          <a:xfrm>
            <a:off x="77632" y="3877966"/>
            <a:ext cx="900112" cy="456333"/>
          </a:xfrm>
          <a:prstGeom prst="roundRect">
            <a:avLst/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Projet de Leçon n° 8</a:t>
            </a: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0294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an M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>
            <a:hlinkClick r:id="" action="ppaction://hlinkshowjump?jump=previousslide"/>
          </p:cNvPr>
          <p:cNvSpPr/>
          <p:nvPr userDrawn="1"/>
        </p:nvSpPr>
        <p:spPr>
          <a:xfrm>
            <a:off x="77632" y="3877966"/>
            <a:ext cx="900112" cy="57218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Retour au</a:t>
            </a:r>
            <a:r>
              <a:rPr lang="fr-FR" sz="1100" baseline="0" dirty="0">
                <a:solidFill>
                  <a:schemeClr val="tx1"/>
                </a:solidFill>
              </a:rPr>
              <a:t> Projet </a:t>
            </a:r>
            <a:r>
              <a:rPr lang="fr-FR" sz="1100" baseline="0">
                <a:solidFill>
                  <a:schemeClr val="tx1"/>
                </a:solidFill>
              </a:rPr>
              <a:t>de leçon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6557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an M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>
            <a:hlinkClick r:id="" action="ppaction://hlinkshowjump?jump=previousslide"/>
          </p:cNvPr>
          <p:cNvSpPr/>
          <p:nvPr userDrawn="1"/>
        </p:nvSpPr>
        <p:spPr>
          <a:xfrm>
            <a:off x="77632" y="3877966"/>
            <a:ext cx="900112" cy="57218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Retour au</a:t>
            </a:r>
            <a:r>
              <a:rPr lang="fr-FR" sz="1100" baseline="0" dirty="0">
                <a:solidFill>
                  <a:schemeClr val="tx1"/>
                </a:solidFill>
              </a:rPr>
              <a:t> Projet </a:t>
            </a:r>
            <a:r>
              <a:rPr lang="fr-FR" sz="1100" baseline="0">
                <a:solidFill>
                  <a:schemeClr val="tx1"/>
                </a:solidFill>
              </a:rPr>
              <a:t>de leçon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6557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an M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>
            <a:hlinkClick r:id="" action="ppaction://hlinkshowjump?jump=previousslide"/>
          </p:cNvPr>
          <p:cNvSpPr/>
          <p:nvPr userDrawn="1"/>
        </p:nvSpPr>
        <p:spPr>
          <a:xfrm>
            <a:off x="77632" y="3877966"/>
            <a:ext cx="900112" cy="57218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Retour au</a:t>
            </a:r>
            <a:r>
              <a:rPr lang="fr-FR" sz="1100" baseline="0" dirty="0">
                <a:solidFill>
                  <a:schemeClr val="tx1"/>
                </a:solidFill>
              </a:rPr>
              <a:t> Projet </a:t>
            </a:r>
            <a:r>
              <a:rPr lang="fr-FR" sz="1100" baseline="0">
                <a:solidFill>
                  <a:schemeClr val="tx1"/>
                </a:solidFill>
              </a:rPr>
              <a:t>de leçon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6557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an M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>
            <a:hlinkClick r:id="" action="ppaction://hlinkshowjump?jump=previousslide"/>
          </p:cNvPr>
          <p:cNvSpPr/>
          <p:nvPr userDrawn="1"/>
        </p:nvSpPr>
        <p:spPr>
          <a:xfrm>
            <a:off x="77632" y="3877966"/>
            <a:ext cx="900112" cy="57218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Retour au</a:t>
            </a:r>
            <a:r>
              <a:rPr lang="fr-FR" sz="1100" baseline="0" dirty="0">
                <a:solidFill>
                  <a:schemeClr val="tx1"/>
                </a:solidFill>
              </a:rPr>
              <a:t> Projet </a:t>
            </a:r>
            <a:r>
              <a:rPr lang="fr-FR" sz="1100" baseline="0">
                <a:solidFill>
                  <a:schemeClr val="tx1"/>
                </a:solidFill>
              </a:rPr>
              <a:t>de leçon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6557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an M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>
            <a:hlinkClick r:id="" action="ppaction://hlinkshowjump?jump=previousslide"/>
          </p:cNvPr>
          <p:cNvSpPr/>
          <p:nvPr userDrawn="1"/>
        </p:nvSpPr>
        <p:spPr>
          <a:xfrm>
            <a:off x="77632" y="3877966"/>
            <a:ext cx="900112" cy="57218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Retour au</a:t>
            </a:r>
            <a:r>
              <a:rPr lang="fr-FR" sz="1100" baseline="0" dirty="0">
                <a:solidFill>
                  <a:schemeClr val="tx1"/>
                </a:solidFill>
              </a:rPr>
              <a:t> Projet </a:t>
            </a:r>
            <a:r>
              <a:rPr lang="fr-FR" sz="1100" baseline="0">
                <a:solidFill>
                  <a:schemeClr val="tx1"/>
                </a:solidFill>
              </a:rPr>
              <a:t>de leçon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6557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an M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3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9"/>
            <a:ext cx="900112" cy="43116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3239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936284"/>
            <a:ext cx="900112" cy="50065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Retour Projet de module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610012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>
            <a:hlinkClick r:id="" action="ppaction://hlinkshowjump?jump=previousslide"/>
          </p:cNvPr>
          <p:cNvSpPr/>
          <p:nvPr userDrawn="1"/>
        </p:nvSpPr>
        <p:spPr>
          <a:xfrm>
            <a:off x="77632" y="3877966"/>
            <a:ext cx="900112" cy="57218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Retour au</a:t>
            </a:r>
            <a:r>
              <a:rPr lang="fr-FR" sz="1100" baseline="0" dirty="0">
                <a:solidFill>
                  <a:schemeClr val="tx1"/>
                </a:solidFill>
              </a:rPr>
              <a:t> Projet </a:t>
            </a:r>
            <a:r>
              <a:rPr lang="fr-FR" sz="1100" baseline="0">
                <a:solidFill>
                  <a:schemeClr val="tx1"/>
                </a:solidFill>
              </a:rPr>
              <a:t>de leçon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28" name="Flèche vers le bas 27"/>
          <p:cNvSpPr/>
          <p:nvPr userDrawn="1"/>
        </p:nvSpPr>
        <p:spPr>
          <a:xfrm>
            <a:off x="432054" y="3607908"/>
            <a:ext cx="196894" cy="1238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" action="ppaction://hlinkshowjump?jump=nextslide"/>
          </p:cNvPr>
          <p:cNvSpPr/>
          <p:nvPr userDrawn="1"/>
        </p:nvSpPr>
        <p:spPr>
          <a:xfrm>
            <a:off x="105728" y="4792086"/>
            <a:ext cx="872016" cy="475989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Bilan de la leçon</a:t>
            </a:r>
          </a:p>
        </p:txBody>
      </p:sp>
      <p:sp>
        <p:nvSpPr>
          <p:cNvPr id="29" name="Flèche vers le bas 28"/>
          <p:cNvSpPr/>
          <p:nvPr userDrawn="1"/>
        </p:nvSpPr>
        <p:spPr>
          <a:xfrm>
            <a:off x="423587" y="4565570"/>
            <a:ext cx="196894" cy="123825"/>
          </a:xfrm>
          <a:prstGeom prst="downArrow">
            <a:avLst/>
          </a:prstGeom>
          <a:solidFill>
            <a:srgbClr val="00B0F0">
              <a:alpha val="50196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91DC-E902-9848-8ECB-718177F46582}" type="datetimeFigureOut">
              <a:rPr lang="fr-FR" smtClean="0"/>
              <a:pPr/>
              <a:t>03/07/2017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54369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91DC-E902-9848-8ECB-718177F46582}" type="datetimeFigureOut">
              <a:rPr lang="fr-FR" smtClean="0"/>
              <a:pPr/>
              <a:t>03/07/2017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20623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91DC-E902-9848-8ECB-718177F46582}" type="datetimeFigureOut">
              <a:rPr lang="fr-FR" smtClean="0"/>
              <a:pPr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625265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91DC-E902-9848-8ECB-718177F46582}" type="datetimeFigureOut">
              <a:rPr lang="fr-FR" smtClean="0"/>
              <a:pPr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5165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329" y="34834"/>
            <a:ext cx="1095647" cy="1166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811383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Bouton d'action : Accueil 10">
            <a:hlinkClick r:id="" action="ppaction://hlinkshowjump?jump=firstslide" highlightClick="1"/>
          </p:cNvPr>
          <p:cNvSpPr/>
          <p:nvPr userDrawn="1"/>
        </p:nvSpPr>
        <p:spPr>
          <a:xfrm>
            <a:off x="686615" y="1306286"/>
            <a:ext cx="431074" cy="352697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 userDrawn="1"/>
        </p:nvSpPr>
        <p:spPr>
          <a:xfrm>
            <a:off x="118790" y="1736581"/>
            <a:ext cx="1592444" cy="40494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Présentation</a:t>
            </a:r>
          </a:p>
        </p:txBody>
      </p:sp>
      <p:sp>
        <p:nvSpPr>
          <p:cNvPr id="21" name="Rectangle à coins arrondis 20">
            <a:hlinkClick r:id="rId3" action="ppaction://hlinksldjump"/>
          </p:cNvPr>
          <p:cNvSpPr/>
          <p:nvPr userDrawn="1"/>
        </p:nvSpPr>
        <p:spPr>
          <a:xfrm>
            <a:off x="118790" y="2229493"/>
            <a:ext cx="1592444" cy="4049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Projet de classe</a:t>
            </a:r>
          </a:p>
        </p:txBody>
      </p:sp>
      <p:sp>
        <p:nvSpPr>
          <p:cNvPr id="30" name="Rectangle à coins arrondis 29">
            <a:hlinkClick r:id="rId4" action="ppaction://hlinksldjump"/>
          </p:cNvPr>
          <p:cNvSpPr/>
          <p:nvPr userDrawn="1"/>
        </p:nvSpPr>
        <p:spPr>
          <a:xfrm>
            <a:off x="118790" y="2782298"/>
            <a:ext cx="1592444" cy="46949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Projet de module 1</a:t>
            </a:r>
          </a:p>
        </p:txBody>
      </p:sp>
      <p:sp>
        <p:nvSpPr>
          <p:cNvPr id="34" name="Rectangle à coins arrondis 33">
            <a:hlinkClick r:id="rId5" action="ppaction://hlinksldjump"/>
          </p:cNvPr>
          <p:cNvSpPr/>
          <p:nvPr userDrawn="1"/>
        </p:nvSpPr>
        <p:spPr>
          <a:xfrm>
            <a:off x="118790" y="3371999"/>
            <a:ext cx="1592444" cy="46949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Projet de module 2</a:t>
            </a:r>
          </a:p>
        </p:txBody>
      </p:sp>
      <p:sp>
        <p:nvSpPr>
          <p:cNvPr id="35" name="Rectangle à coins arrondis 34">
            <a:hlinkClick r:id="rId6" action="ppaction://hlinksldjump"/>
          </p:cNvPr>
          <p:cNvSpPr/>
          <p:nvPr userDrawn="1"/>
        </p:nvSpPr>
        <p:spPr>
          <a:xfrm>
            <a:off x="118790" y="3942940"/>
            <a:ext cx="1592444" cy="46949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Projet de module 3</a:t>
            </a:r>
          </a:p>
        </p:txBody>
      </p:sp>
      <p:sp>
        <p:nvSpPr>
          <p:cNvPr id="36" name="Rectangle à coins arrondis 35">
            <a:hlinkClick r:id="rId7" action="ppaction://hlinksldjump"/>
          </p:cNvPr>
          <p:cNvSpPr/>
          <p:nvPr userDrawn="1"/>
        </p:nvSpPr>
        <p:spPr>
          <a:xfrm>
            <a:off x="118790" y="4519677"/>
            <a:ext cx="1592444" cy="46949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Projet de module 4</a:t>
            </a:r>
          </a:p>
        </p:txBody>
      </p:sp>
      <p:sp>
        <p:nvSpPr>
          <p:cNvPr id="37" name="Rectangle à coins arrondis 36">
            <a:hlinkClick r:id="rId8" action="ppaction://hlinksldjump"/>
          </p:cNvPr>
          <p:cNvSpPr/>
          <p:nvPr userDrawn="1"/>
        </p:nvSpPr>
        <p:spPr>
          <a:xfrm>
            <a:off x="121033" y="5084822"/>
            <a:ext cx="1592444" cy="46949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Projet de module 5</a:t>
            </a:r>
          </a:p>
        </p:txBody>
      </p:sp>
      <p:sp>
        <p:nvSpPr>
          <p:cNvPr id="38" name="Rectangle à coins arrondis 37">
            <a:hlinkClick r:id="rId9" action="ppaction://hlinksldjump"/>
          </p:cNvPr>
          <p:cNvSpPr/>
          <p:nvPr userDrawn="1"/>
        </p:nvSpPr>
        <p:spPr>
          <a:xfrm>
            <a:off x="121033" y="5649967"/>
            <a:ext cx="1592444" cy="46949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Projet de </a:t>
            </a:r>
            <a:r>
              <a:rPr lang="fr-FR" sz="1600"/>
              <a:t>module 6</a:t>
            </a:r>
            <a:endParaRPr lang="fr-FR" sz="1600" dirty="0"/>
          </a:p>
        </p:txBody>
      </p:sp>
      <p:sp>
        <p:nvSpPr>
          <p:cNvPr id="39" name="Rectangle 38"/>
          <p:cNvSpPr/>
          <p:nvPr userDrawn="1"/>
        </p:nvSpPr>
        <p:spPr>
          <a:xfrm>
            <a:off x="2272937" y="997612"/>
            <a:ext cx="4558937" cy="57238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charset="2"/>
              <a:buChar char="Ø"/>
            </a:pPr>
            <a:r>
              <a:rPr lang="fr-FR" dirty="0">
                <a:solidFill>
                  <a:schemeClr val="tx1"/>
                </a:solidFill>
              </a:rPr>
              <a:t>Cet outil est un document dynamique</a:t>
            </a:r>
            <a:r>
              <a:rPr lang="fr-FR" baseline="0" dirty="0">
                <a:solidFill>
                  <a:schemeClr val="tx1"/>
                </a:solidFill>
              </a:rPr>
              <a:t> qui permet de « naviguer » entre :</a:t>
            </a:r>
          </a:p>
          <a:p>
            <a:pPr marL="582613" indent="-258763" algn="just">
              <a:buFont typeface="Arial" charset="0"/>
              <a:buChar char="•"/>
              <a:tabLst/>
            </a:pPr>
            <a:r>
              <a:rPr lang="fr-FR" baseline="0" dirty="0">
                <a:solidFill>
                  <a:schemeClr val="tx1"/>
                </a:solidFill>
              </a:rPr>
              <a:t>Le Projet de classe,</a:t>
            </a:r>
          </a:p>
          <a:p>
            <a:pPr marL="582613" indent="-258763" algn="just">
              <a:buFont typeface="Arial" charset="0"/>
              <a:buChar char="•"/>
              <a:tabLst/>
            </a:pPr>
            <a:r>
              <a:rPr lang="fr-FR" baseline="0" dirty="0">
                <a:solidFill>
                  <a:schemeClr val="tx1"/>
                </a:solidFill>
              </a:rPr>
              <a:t>Les Projets de modules,</a:t>
            </a:r>
          </a:p>
          <a:p>
            <a:pPr marL="582613" indent="-258763" algn="just">
              <a:buFont typeface="Arial" charset="0"/>
              <a:buChar char="•"/>
              <a:tabLst/>
            </a:pPr>
            <a:r>
              <a:rPr lang="fr-FR" baseline="0" dirty="0">
                <a:solidFill>
                  <a:schemeClr val="tx1"/>
                </a:solidFill>
              </a:rPr>
              <a:t>Les Grilles d’évaluation,</a:t>
            </a:r>
          </a:p>
          <a:p>
            <a:pPr marL="582613" indent="-258763" algn="just">
              <a:buFont typeface="Arial" charset="0"/>
              <a:buChar char="•"/>
              <a:tabLst/>
            </a:pPr>
            <a:r>
              <a:rPr lang="fr-FR" baseline="0" dirty="0">
                <a:solidFill>
                  <a:schemeClr val="tx1"/>
                </a:solidFill>
              </a:rPr>
              <a:t>Les Projets de leçon,</a:t>
            </a:r>
          </a:p>
          <a:p>
            <a:pPr marL="582613" indent="-258763" algn="just">
              <a:buFont typeface="Arial" charset="0"/>
              <a:buChar char="•"/>
              <a:tabLst/>
            </a:pPr>
            <a:r>
              <a:rPr lang="fr-FR" baseline="0" dirty="0">
                <a:solidFill>
                  <a:schemeClr val="tx1"/>
                </a:solidFill>
              </a:rPr>
              <a:t>Les Bilans des leçons.</a:t>
            </a:r>
          </a:p>
          <a:p>
            <a:pPr marL="323850" indent="0" algn="just">
              <a:buFont typeface="Arial" charset="0"/>
              <a:buNone/>
              <a:tabLst/>
            </a:pPr>
            <a:endParaRPr lang="fr-FR" sz="900" baseline="0" dirty="0">
              <a:solidFill>
                <a:schemeClr val="tx1"/>
              </a:solidFill>
            </a:endParaRPr>
          </a:p>
          <a:p>
            <a:pPr marL="298450" indent="-285750" algn="just">
              <a:buFont typeface="Wingdings" charset="2"/>
              <a:buChar char="Ø"/>
              <a:tabLst/>
            </a:pPr>
            <a:r>
              <a:rPr lang="fr-FR" b="1" baseline="0" dirty="0">
                <a:solidFill>
                  <a:schemeClr val="tx1"/>
                </a:solidFill>
                <a:effectLst/>
              </a:rPr>
              <a:t>Pour naviguer entre les diapositives</a:t>
            </a:r>
            <a:r>
              <a:rPr lang="fr-FR" baseline="0" dirty="0">
                <a:solidFill>
                  <a:schemeClr val="tx1"/>
                </a:solidFill>
              </a:rPr>
              <a:t>, il faut passer en mode </a:t>
            </a:r>
            <a:r>
              <a:rPr lang="fr-FR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 Diaporama » </a:t>
            </a:r>
            <a:r>
              <a:rPr lang="fr-FR" baseline="0" dirty="0">
                <a:solidFill>
                  <a:schemeClr val="tx1"/>
                </a:solidFill>
              </a:rPr>
              <a:t>en appuyant sur la touche F5 (pour la première diapositive) ou sur la touche Maj et F5 (à partir de la diapositive affichée à l’écran). Il est également possible de basculer en mode </a:t>
            </a:r>
            <a:r>
              <a:rPr lang="fr-FR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 Diaporama » </a:t>
            </a:r>
            <a:r>
              <a:rPr lang="fr-FR" baseline="0" dirty="0">
                <a:solidFill>
                  <a:schemeClr val="tx1"/>
                </a:solidFill>
              </a:rPr>
              <a:t>en cliquant sur         en bas à droite de la page.</a:t>
            </a:r>
          </a:p>
          <a:p>
            <a:pPr marL="12700" indent="0" algn="just">
              <a:buFont typeface="Wingdings" charset="2"/>
              <a:buNone/>
              <a:tabLst/>
            </a:pPr>
            <a:endParaRPr lang="fr-FR" sz="1100" baseline="0" dirty="0">
              <a:solidFill>
                <a:schemeClr val="tx1"/>
              </a:solidFill>
            </a:endParaRPr>
          </a:p>
          <a:p>
            <a:pPr marL="298450" indent="-285750" algn="just">
              <a:buFont typeface="Wingdings" charset="2"/>
              <a:buChar char="Ø"/>
              <a:tabLst/>
            </a:pPr>
            <a:r>
              <a:rPr lang="fr-FR" b="1" baseline="0" dirty="0">
                <a:solidFill>
                  <a:schemeClr val="tx1"/>
                </a:solidFill>
                <a:effectLst/>
              </a:rPr>
              <a:t>Pour remplir le document</a:t>
            </a:r>
            <a:r>
              <a:rPr lang="fr-FR" baseline="0" dirty="0">
                <a:solidFill>
                  <a:schemeClr val="tx1"/>
                </a:solidFill>
              </a:rPr>
              <a:t>, il est nécessaire de passer du mode </a:t>
            </a:r>
            <a:r>
              <a:rPr lang="fr-FR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 Diaporama » </a:t>
            </a:r>
            <a:r>
              <a:rPr lang="fr-FR" baseline="0" dirty="0">
                <a:solidFill>
                  <a:schemeClr val="tx1"/>
                </a:solidFill>
              </a:rPr>
              <a:t>au mode </a:t>
            </a:r>
            <a:r>
              <a:rPr lang="fr-FR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 Normal » </a:t>
            </a:r>
            <a:r>
              <a:rPr lang="fr-FR" baseline="0" dirty="0">
                <a:solidFill>
                  <a:schemeClr val="tx1"/>
                </a:solidFill>
              </a:rPr>
              <a:t>en cliquant sur le bouton:</a:t>
            </a:r>
          </a:p>
          <a:p>
            <a:pPr marL="12700" indent="0" algn="just">
              <a:buFont typeface="Wingdings" charset="2"/>
              <a:buNone/>
              <a:tabLst/>
            </a:pPr>
            <a:endParaRPr lang="fr-FR" baseline="0" dirty="0">
              <a:solidFill>
                <a:schemeClr val="tx1"/>
              </a:solidFill>
            </a:endParaRPr>
          </a:p>
          <a:p>
            <a:pPr marL="12700" indent="0" algn="just">
              <a:buFont typeface="Wingdings" charset="2"/>
              <a:buNone/>
              <a:tabLst/>
            </a:pP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41" name="Image 40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3814353" y="4989168"/>
            <a:ext cx="305761" cy="218401"/>
          </a:xfrm>
          <a:prstGeom prst="rect">
            <a:avLst/>
          </a:prstGeom>
        </p:spPr>
      </p:pic>
      <p:sp>
        <p:nvSpPr>
          <p:cNvPr id="42" name="Rectangle à coins arrondis 41"/>
          <p:cNvSpPr/>
          <p:nvPr userDrawn="1"/>
        </p:nvSpPr>
        <p:spPr>
          <a:xfrm>
            <a:off x="3631474" y="6259507"/>
            <a:ext cx="1841862" cy="404948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Mode Écriture</a:t>
            </a:r>
          </a:p>
        </p:txBody>
      </p:sp>
      <p:pic>
        <p:nvPicPr>
          <p:cNvPr id="43" name="Image 42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250" y="1036432"/>
            <a:ext cx="1676400" cy="2032000"/>
          </a:xfrm>
          <a:prstGeom prst="rect">
            <a:avLst/>
          </a:prstGeom>
        </p:spPr>
      </p:pic>
      <p:sp>
        <p:nvSpPr>
          <p:cNvPr id="44" name="Rectangle 43"/>
          <p:cNvSpPr/>
          <p:nvPr userDrawn="1"/>
        </p:nvSpPr>
        <p:spPr>
          <a:xfrm>
            <a:off x="8934994" y="1736581"/>
            <a:ext cx="3004457" cy="1280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À tout moment, vous pourrez naviguer</a:t>
            </a:r>
            <a:r>
              <a:rPr lang="fr-FR" sz="1400" baseline="0" dirty="0">
                <a:solidFill>
                  <a:schemeClr val="tx1"/>
                </a:solidFill>
              </a:rPr>
              <a:t> entre les différentes rubriques de l’outil en cliquant sur l’onglet souhaité sur la gauche de la diapositive (en mode </a:t>
            </a:r>
            <a:r>
              <a:rPr lang="fr-FR" sz="1400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 Diaporama »</a:t>
            </a:r>
            <a:r>
              <a:rPr lang="fr-FR" sz="1400" baseline="0" dirty="0">
                <a:solidFill>
                  <a:schemeClr val="tx1"/>
                </a:solidFill>
              </a:rPr>
              <a:t>)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47" name="Accolade fermante 46"/>
          <p:cNvSpPr/>
          <p:nvPr userDrawn="1"/>
        </p:nvSpPr>
        <p:spPr>
          <a:xfrm>
            <a:off x="8586650" y="1515291"/>
            <a:ext cx="243841" cy="1501752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 userDrawn="1"/>
        </p:nvSpPr>
        <p:spPr>
          <a:xfrm>
            <a:off x="8934994" y="1036431"/>
            <a:ext cx="3004457" cy="62255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Cliquez sur cet icône pour revenir à tout moment sur la</a:t>
            </a:r>
            <a:r>
              <a:rPr lang="fr-FR" sz="1400" baseline="0" dirty="0">
                <a:solidFill>
                  <a:schemeClr val="tx1"/>
                </a:solidFill>
              </a:rPr>
              <a:t> première page</a:t>
            </a:r>
            <a:endParaRPr lang="fr-FR" sz="1400" dirty="0">
              <a:solidFill>
                <a:schemeClr val="tx1"/>
              </a:solidFill>
            </a:endParaRPr>
          </a:p>
        </p:txBody>
      </p:sp>
      <p:cxnSp>
        <p:nvCxnSpPr>
          <p:cNvPr id="52" name="Connecteur droit avec flèche 51"/>
          <p:cNvCxnSpPr/>
          <p:nvPr userDrawn="1"/>
        </p:nvCxnSpPr>
        <p:spPr>
          <a:xfrm flipH="1">
            <a:off x="8007531" y="1266735"/>
            <a:ext cx="849085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Ellipse 52"/>
          <p:cNvSpPr/>
          <p:nvPr userDrawn="1"/>
        </p:nvSpPr>
        <p:spPr>
          <a:xfrm>
            <a:off x="7053943" y="3579224"/>
            <a:ext cx="1397726" cy="79683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Lien</a:t>
            </a:r>
            <a:r>
              <a:rPr lang="fr-FR" baseline="0" dirty="0">
                <a:solidFill>
                  <a:schemeClr val="tx1"/>
                </a:solidFill>
              </a:rPr>
              <a:t> vers les AFC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 userDrawn="1"/>
        </p:nvSpPr>
        <p:spPr>
          <a:xfrm>
            <a:off x="8934994" y="3094643"/>
            <a:ext cx="2873829" cy="177093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Cliquez sur ce</a:t>
            </a:r>
            <a:r>
              <a:rPr lang="fr-FR" sz="1400" baseline="0" dirty="0"/>
              <a:t> type d’icône (en mode « Diaporama ») pour accéder aux Banques de données (textes, programmes</a:t>
            </a:r>
            <a:r>
              <a:rPr lang="mr-IN" sz="1400" baseline="0" dirty="0"/>
              <a:t>…</a:t>
            </a:r>
            <a:r>
              <a:rPr lang="fr-FR" sz="1400" baseline="0" dirty="0"/>
              <a:t>). N’hésitez pas à « copier » puis « coller » les contenus en cliquant sur</a:t>
            </a:r>
          </a:p>
          <a:p>
            <a:pPr algn="ctr"/>
            <a:endParaRPr lang="fr-FR" sz="1400" baseline="0" dirty="0"/>
          </a:p>
          <a:p>
            <a:pPr algn="ctr"/>
            <a:endParaRPr lang="fr-FR" sz="1400" dirty="0"/>
          </a:p>
        </p:txBody>
      </p:sp>
      <p:sp>
        <p:nvSpPr>
          <p:cNvPr id="55" name="Rectangle à coins arrondis 54"/>
          <p:cNvSpPr/>
          <p:nvPr userDrawn="1"/>
        </p:nvSpPr>
        <p:spPr>
          <a:xfrm>
            <a:off x="9568543" y="4505842"/>
            <a:ext cx="1678577" cy="281358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Mode Écriture</a:t>
            </a:r>
          </a:p>
        </p:txBody>
      </p:sp>
      <p:sp>
        <p:nvSpPr>
          <p:cNvPr id="56" name="Rectangle à coins arrondis 55"/>
          <p:cNvSpPr/>
          <p:nvPr userDrawn="1"/>
        </p:nvSpPr>
        <p:spPr>
          <a:xfrm>
            <a:off x="7053943" y="4989168"/>
            <a:ext cx="1532707" cy="565145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Retour Projet de classe</a:t>
            </a:r>
          </a:p>
        </p:txBody>
      </p:sp>
      <p:sp>
        <p:nvSpPr>
          <p:cNvPr id="57" name="Rectangle 56"/>
          <p:cNvSpPr/>
          <p:nvPr userDrawn="1"/>
        </p:nvSpPr>
        <p:spPr>
          <a:xfrm>
            <a:off x="8934993" y="4948289"/>
            <a:ext cx="3004457" cy="62255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Cliquez sur ce type d’icône pour naviguer entre les Projets (en mode </a:t>
            </a:r>
            <a:r>
              <a:rPr lang="fr-FR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 Diaporama »)</a:t>
            </a:r>
          </a:p>
        </p:txBody>
      </p:sp>
      <p:cxnSp>
        <p:nvCxnSpPr>
          <p:cNvPr id="59" name="Connecteur droit avec flèche 58"/>
          <p:cNvCxnSpPr/>
          <p:nvPr userDrawn="1"/>
        </p:nvCxnSpPr>
        <p:spPr>
          <a:xfrm flipH="1" flipV="1">
            <a:off x="8643255" y="5259564"/>
            <a:ext cx="226423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 userDrawn="1"/>
        </p:nvCxnSpPr>
        <p:spPr>
          <a:xfrm flipH="1" flipV="1">
            <a:off x="8586647" y="3948908"/>
            <a:ext cx="226423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 userDrawn="1"/>
        </p:nvSpPr>
        <p:spPr>
          <a:xfrm>
            <a:off x="7067006" y="5943602"/>
            <a:ext cx="4663440" cy="5987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Pensez à sauvegarder</a:t>
            </a:r>
            <a:r>
              <a:rPr lang="fr-FR" sz="1600" baseline="0" dirty="0">
                <a:solidFill>
                  <a:schemeClr val="tx1"/>
                </a:solidFill>
              </a:rPr>
              <a:t> votre travail après chaque saisie.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 userDrawn="1"/>
        </p:nvSpPr>
        <p:spPr>
          <a:xfrm>
            <a:off x="118790" y="6257109"/>
            <a:ext cx="1592444" cy="4643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1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2272937" y="152400"/>
            <a:ext cx="9457509" cy="6354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/>
                </a:solidFill>
                <a:latin typeface="Copperplate Gothic Bold" charset="0"/>
                <a:ea typeface="Copperplate Gothic Bold" charset="0"/>
                <a:cs typeface="Copperplate Gothic Bold" charset="0"/>
              </a:rPr>
              <a:t>Présentation et utilisation de l’outil</a:t>
            </a:r>
          </a:p>
        </p:txBody>
      </p:sp>
    </p:spTree>
    <p:extLst>
      <p:ext uri="{BB962C8B-B14F-4D97-AF65-F5344CB8AC3E}">
        <p14:creationId xmlns:p14="http://schemas.microsoft.com/office/powerpoint/2010/main" val="132654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9708" y="187325"/>
            <a:ext cx="5520372" cy="6051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9700"/>
            <a:ext cx="72263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1066800" y="0"/>
            <a:ext cx="0" cy="68580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0328" y="6244433"/>
            <a:ext cx="900112" cy="5340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Inspection</a:t>
            </a:r>
            <a:r>
              <a:rPr lang="fr-FR" sz="1000" baseline="0" dirty="0">
                <a:solidFill>
                  <a:schemeClr val="bg1">
                    <a:lumMod val="65000"/>
                  </a:schemeClr>
                </a:solidFill>
              </a:rPr>
              <a:t> Pédagogique Régionale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Bouton d'action : Accueil 8">
            <a:hlinkClick r:id="" action="ppaction://hlinkshowjump?jump=firstslide" highlightClick="1"/>
          </p:cNvPr>
          <p:cNvSpPr/>
          <p:nvPr userDrawn="1"/>
        </p:nvSpPr>
        <p:spPr>
          <a:xfrm>
            <a:off x="384289" y="1077687"/>
            <a:ext cx="342989" cy="30661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3" action="ppaction://hlinksldjump"/>
          </p:cNvPr>
          <p:cNvSpPr/>
          <p:nvPr userDrawn="1"/>
        </p:nvSpPr>
        <p:spPr>
          <a:xfrm>
            <a:off x="105728" y="1485900"/>
            <a:ext cx="900112" cy="46735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Présentation</a:t>
            </a:r>
          </a:p>
        </p:txBody>
      </p:sp>
      <p:sp>
        <p:nvSpPr>
          <p:cNvPr id="11" name="Rectangle à coins arrondis 10">
            <a:hlinkClick r:id="rId4" action="ppaction://hlinksldjump"/>
          </p:cNvPr>
          <p:cNvSpPr/>
          <p:nvPr userDrawn="1"/>
        </p:nvSpPr>
        <p:spPr>
          <a:xfrm>
            <a:off x="93028" y="2082798"/>
            <a:ext cx="900112" cy="520701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</a:t>
            </a:r>
            <a:r>
              <a:rPr lang="fr-FR" sz="1200" baseline="0" dirty="0"/>
              <a:t> de classe</a:t>
            </a:r>
            <a:endParaRPr lang="fr-FR" sz="1200" dirty="0"/>
          </a:p>
        </p:txBody>
      </p:sp>
      <p:sp>
        <p:nvSpPr>
          <p:cNvPr id="12" name="Flèche vers le bas 11"/>
          <p:cNvSpPr/>
          <p:nvPr userDrawn="1"/>
        </p:nvSpPr>
        <p:spPr>
          <a:xfrm>
            <a:off x="431937" y="2695020"/>
            <a:ext cx="196894" cy="123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>
            <a:hlinkClick r:id="rId5" action="ppaction://hlinksldjump"/>
          </p:cNvPr>
          <p:cNvSpPr/>
          <p:nvPr userDrawn="1"/>
        </p:nvSpPr>
        <p:spPr>
          <a:xfrm>
            <a:off x="80328" y="2896871"/>
            <a:ext cx="900112" cy="292100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Module 1</a:t>
            </a:r>
          </a:p>
        </p:txBody>
      </p:sp>
      <p:sp>
        <p:nvSpPr>
          <p:cNvPr id="14" name="Rectangle à coins arrondis 13">
            <a:hlinkClick r:id="rId6" action="ppaction://hlinksldjump"/>
          </p:cNvPr>
          <p:cNvSpPr/>
          <p:nvPr userDrawn="1"/>
        </p:nvSpPr>
        <p:spPr>
          <a:xfrm>
            <a:off x="80328" y="3365981"/>
            <a:ext cx="900112" cy="292100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Module 2</a:t>
            </a:r>
          </a:p>
        </p:txBody>
      </p:sp>
      <p:sp>
        <p:nvSpPr>
          <p:cNvPr id="15" name="Rectangle à coins arrondis 14">
            <a:hlinkClick r:id="rId7" action="ppaction://hlinksldjump"/>
          </p:cNvPr>
          <p:cNvSpPr/>
          <p:nvPr userDrawn="1"/>
        </p:nvSpPr>
        <p:spPr>
          <a:xfrm>
            <a:off x="80328" y="3856517"/>
            <a:ext cx="900112" cy="292100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Module 3</a:t>
            </a:r>
          </a:p>
        </p:txBody>
      </p:sp>
      <p:sp>
        <p:nvSpPr>
          <p:cNvPr id="16" name="Rectangle à coins arrondis 15">
            <a:hlinkClick r:id="rId8" action="ppaction://hlinksldjump"/>
          </p:cNvPr>
          <p:cNvSpPr/>
          <p:nvPr userDrawn="1"/>
        </p:nvSpPr>
        <p:spPr>
          <a:xfrm>
            <a:off x="80328" y="4347053"/>
            <a:ext cx="900112" cy="292100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Module 4</a:t>
            </a:r>
          </a:p>
        </p:txBody>
      </p:sp>
      <p:sp>
        <p:nvSpPr>
          <p:cNvPr id="17" name="Rectangle à coins arrondis 16">
            <a:hlinkClick r:id="rId9" action="ppaction://hlinksldjump"/>
          </p:cNvPr>
          <p:cNvSpPr/>
          <p:nvPr userDrawn="1"/>
        </p:nvSpPr>
        <p:spPr>
          <a:xfrm>
            <a:off x="80328" y="4795205"/>
            <a:ext cx="900112" cy="292100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Module 5</a:t>
            </a:r>
          </a:p>
        </p:txBody>
      </p:sp>
      <p:sp>
        <p:nvSpPr>
          <p:cNvPr id="18" name="Rectangle à coins arrondis 17">
            <a:hlinkClick r:id="rId10" action="ppaction://hlinksldjump"/>
          </p:cNvPr>
          <p:cNvSpPr/>
          <p:nvPr userDrawn="1"/>
        </p:nvSpPr>
        <p:spPr>
          <a:xfrm>
            <a:off x="80328" y="5285741"/>
            <a:ext cx="900112" cy="292100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Module 6</a:t>
            </a:r>
          </a:p>
        </p:txBody>
      </p:sp>
      <p:sp>
        <p:nvSpPr>
          <p:cNvPr id="19" name="Rectangle à coins arrondis 18">
            <a:hlinkClick r:id="" action="ppaction://hlinkshowjump?jump=endshow"/>
          </p:cNvPr>
          <p:cNvSpPr/>
          <p:nvPr userDrawn="1"/>
        </p:nvSpPr>
        <p:spPr>
          <a:xfrm>
            <a:off x="80328" y="5733893"/>
            <a:ext cx="900112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0">
                <a:solidFill>
                  <a:schemeClr val="tx1"/>
                </a:solidFill>
              </a:rPr>
              <a:t>Mode Écriture</a:t>
            </a:r>
            <a:endParaRPr lang="fr-FR" sz="1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891DC-E902-9848-8ECB-718177F46582}" type="datetimeFigureOut">
              <a:rPr lang="fr-FR" smtClean="0"/>
              <a:pPr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3BE8E-6E16-934A-B95A-B57F7182D66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820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  <p:sldLayoutId id="2147483681" r:id="rId17"/>
    <p:sldLayoutId id="2147483682" r:id="rId18"/>
    <p:sldLayoutId id="2147483683" r:id="rId19"/>
    <p:sldLayoutId id="2147483684" r:id="rId20"/>
    <p:sldLayoutId id="2147483685" r:id="rId21"/>
    <p:sldLayoutId id="2147483668" r:id="rId22"/>
    <p:sldLayoutId id="2147483686" r:id="rId23"/>
    <p:sldLayoutId id="2147483687" r:id="rId24"/>
    <p:sldLayoutId id="2147483688" r:id="rId25"/>
    <p:sldLayoutId id="2147483689" r:id="rId26"/>
    <p:sldLayoutId id="2147483690" r:id="rId27"/>
    <p:sldLayoutId id="2147483669" r:id="rId28"/>
    <p:sldLayoutId id="2147483691" r:id="rId29"/>
    <p:sldLayoutId id="2147483692" r:id="rId30"/>
    <p:sldLayoutId id="2147483693" r:id="rId31"/>
    <p:sldLayoutId id="2147483694" r:id="rId32"/>
    <p:sldLayoutId id="2147483695" r:id="rId33"/>
    <p:sldLayoutId id="2147483670" r:id="rId34"/>
    <p:sldLayoutId id="2147483696" r:id="rId35"/>
    <p:sldLayoutId id="2147483697" r:id="rId36"/>
    <p:sldLayoutId id="2147483698" r:id="rId37"/>
    <p:sldLayoutId id="2147483699" r:id="rId38"/>
    <p:sldLayoutId id="2147483700" r:id="rId39"/>
    <p:sldLayoutId id="2147483671" r:id="rId40"/>
    <p:sldLayoutId id="2147483701" r:id="rId41"/>
    <p:sldLayoutId id="2147483702" r:id="rId42"/>
    <p:sldLayoutId id="2147483703" r:id="rId43"/>
    <p:sldLayoutId id="2147483704" r:id="rId44"/>
    <p:sldLayoutId id="2147483705" r:id="rId45"/>
    <p:sldLayoutId id="2147483672" r:id="rId46"/>
    <p:sldLayoutId id="2147483706" r:id="rId47"/>
    <p:sldLayoutId id="2147483707" r:id="rId48"/>
    <p:sldLayoutId id="2147483708" r:id="rId49"/>
    <p:sldLayoutId id="2147483709" r:id="rId50"/>
    <p:sldLayoutId id="2147483710" r:id="rId51"/>
    <p:sldLayoutId id="2147483673" r:id="rId52"/>
    <p:sldLayoutId id="2147483711" r:id="rId53"/>
    <p:sldLayoutId id="2147483712" r:id="rId54"/>
    <p:sldLayoutId id="2147483713" r:id="rId55"/>
    <p:sldLayoutId id="2147483714" r:id="rId56"/>
    <p:sldLayoutId id="2147483715" r:id="rId57"/>
    <p:sldLayoutId id="2147483674" r:id="rId58"/>
    <p:sldLayoutId id="2147483716" r:id="rId59"/>
    <p:sldLayoutId id="2147483717" r:id="rId60"/>
    <p:sldLayoutId id="2147483718" r:id="rId61"/>
    <p:sldLayoutId id="2147483719" r:id="rId62"/>
    <p:sldLayoutId id="2147483720" r:id="rId63"/>
    <p:sldLayoutId id="2147483675" r:id="rId64"/>
    <p:sldLayoutId id="2147483676" r:id="rId65"/>
    <p:sldLayoutId id="2147483677" r:id="rId66"/>
    <p:sldLayoutId id="2147483678" r:id="rId67"/>
    <p:sldLayoutId id="2147483679" r:id="rId68"/>
    <p:sldLayoutId id="2147483680" r:id="rId69"/>
    <p:sldLayoutId id="2147483657" r:id="rId70"/>
    <p:sldLayoutId id="2147483658" r:id="rId71"/>
    <p:sldLayoutId id="2147483659" r:id="rId7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slide" Target="slide118.xml"/><Relationship Id="rId2" Type="http://schemas.openxmlformats.org/officeDocument/2006/relationships/slide" Target="slide119.xml"/><Relationship Id="rId1" Type="http://schemas.openxmlformats.org/officeDocument/2006/relationships/slideLayout" Target="../slideLayouts/slideLayout15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18.xml"/><Relationship Id="rId2" Type="http://schemas.openxmlformats.org/officeDocument/2006/relationships/slide" Target="slide119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118.xml"/><Relationship Id="rId2" Type="http://schemas.openxmlformats.org/officeDocument/2006/relationships/slide" Target="slide119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18.xml"/><Relationship Id="rId2" Type="http://schemas.openxmlformats.org/officeDocument/2006/relationships/slide" Target="slide119.xml"/><Relationship Id="rId1" Type="http://schemas.openxmlformats.org/officeDocument/2006/relationships/slideLayout" Target="../slideLayouts/slideLayout10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118.xml"/><Relationship Id="rId2" Type="http://schemas.openxmlformats.org/officeDocument/2006/relationships/slide" Target="slide119.xml"/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slide" Target="slide118.xml"/><Relationship Id="rId2" Type="http://schemas.openxmlformats.org/officeDocument/2006/relationships/slide" Target="slide119.xml"/><Relationship Id="rId1" Type="http://schemas.openxmlformats.org/officeDocument/2006/relationships/slideLayout" Target="../slideLayouts/slideLayout14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05D310F5-D8E3-4624-96C9-B1C4AAB7DE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0C38D30-4963-487B-B122-063DBF90DF6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8B11248-052E-49D6-A2CE-319422383C0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3879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300225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Leçon n°2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956"/>
              </p:ext>
            </p:extLst>
          </p:nvPr>
        </p:nvGraphicFramePr>
        <p:xfrm>
          <a:off x="1174228" y="1378369"/>
          <a:ext cx="10862271" cy="484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354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 L+1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998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478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outon d'action : Précédent 4">
            <a:hlinkClick r:id="" action="ppaction://hlinkshowjump?jump=previousslide" highlightClick="1"/>
          </p:cNvPr>
          <p:cNvSpPr/>
          <p:nvPr/>
        </p:nvSpPr>
        <p:spPr>
          <a:xfrm>
            <a:off x="1327759" y="6112701"/>
            <a:ext cx="676405" cy="563672"/>
          </a:xfrm>
          <a:prstGeom prst="actionButtonBackPreviou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Ellipse 5">
            <a:hlinkClick r:id="rId2" action="ppaction://hlinksldjump"/>
          </p:cNvPr>
          <p:cNvSpPr/>
          <p:nvPr/>
        </p:nvSpPr>
        <p:spPr>
          <a:xfrm>
            <a:off x="2242159" y="6112702"/>
            <a:ext cx="2542783" cy="56367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Lien vers les AFC</a:t>
            </a:r>
          </a:p>
        </p:txBody>
      </p:sp>
      <p:sp>
        <p:nvSpPr>
          <p:cNvPr id="7" name="Ellipse 6">
            <a:hlinkClick r:id="rId3" action="ppaction://hlinksldjump"/>
          </p:cNvPr>
          <p:cNvSpPr/>
          <p:nvPr/>
        </p:nvSpPr>
        <p:spPr>
          <a:xfrm>
            <a:off x="5022937" y="6112701"/>
            <a:ext cx="2542783" cy="56367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Lien avec les Compétences visées</a:t>
            </a:r>
          </a:p>
        </p:txBody>
      </p:sp>
      <p:sp>
        <p:nvSpPr>
          <p:cNvPr id="9" name="Flèche vers la droite 8">
            <a:hlinkClick r:id="" action="ppaction://hlinkshowjump?jump=nextslide"/>
          </p:cNvPr>
          <p:cNvSpPr/>
          <p:nvPr/>
        </p:nvSpPr>
        <p:spPr>
          <a:xfrm>
            <a:off x="10872592" y="6012492"/>
            <a:ext cx="1077238" cy="751563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>
                <a:solidFill>
                  <a:schemeClr val="tx1"/>
                </a:solidFill>
              </a:rPr>
              <a:t>Suite du Projet de Module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853360"/>
              </p:ext>
            </p:extLst>
          </p:nvPr>
        </p:nvGraphicFramePr>
        <p:xfrm>
          <a:off x="1152396" y="100203"/>
          <a:ext cx="10885116" cy="5845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4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9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15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64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8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8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6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37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37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37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0">
                <a:tc gridSpan="11"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Échéancier de Module</a:t>
                      </a:r>
                      <a:r>
                        <a:rPr lang="fr-FR" sz="1800" baseline="0" dirty="0"/>
                        <a:t> (+ = acquisition prioritaire sur la leçon)</a:t>
                      </a:r>
                      <a:endParaRPr lang="fr-FR" sz="18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D/CG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AFC travaillés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Acquisitions visées sur</a:t>
                      </a:r>
                      <a:r>
                        <a:rPr lang="fr-FR" sz="1000" b="1" baseline="0" dirty="0"/>
                        <a:t> le module (connaissances, capacités, attitudes)</a:t>
                      </a:r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61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D1</a:t>
                      </a:r>
                    </a:p>
                    <a:p>
                      <a:pPr algn="ctr"/>
                      <a:r>
                        <a:rPr lang="fr-FR" sz="1000" b="1" dirty="0"/>
                        <a:t>CG1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61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D2</a:t>
                      </a:r>
                    </a:p>
                    <a:p>
                      <a:pPr algn="ctr"/>
                      <a:r>
                        <a:rPr lang="fr-FR" sz="1000" b="1" dirty="0"/>
                        <a:t>CG2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661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D3</a:t>
                      </a:r>
                      <a:br>
                        <a:rPr lang="fr-FR" sz="1000" b="1" dirty="0"/>
                      </a:br>
                      <a:r>
                        <a:rPr lang="fr-FR" sz="1000" b="1" dirty="0"/>
                        <a:t>CG3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661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D4</a:t>
                      </a:r>
                      <a:br>
                        <a:rPr lang="fr-FR" sz="1000" b="1" dirty="0"/>
                      </a:br>
                      <a:r>
                        <a:rPr lang="fr-FR" sz="1000" b="1" dirty="0"/>
                        <a:t>CG4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1661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D5</a:t>
                      </a:r>
                      <a:br>
                        <a:rPr lang="fr-FR" sz="1000" b="1" dirty="0"/>
                      </a:br>
                      <a:r>
                        <a:rPr lang="fr-FR" sz="1000" b="1" dirty="0"/>
                        <a:t>CG5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B4058094-029C-42B2-B7E1-FE8DA7D794D2}"/>
              </a:ext>
            </a:extLst>
          </p:cNvPr>
          <p:cNvSpPr/>
          <p:nvPr/>
        </p:nvSpPr>
        <p:spPr>
          <a:xfrm>
            <a:off x="7803715" y="6050070"/>
            <a:ext cx="2755726" cy="6889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Pour remplir ce tableau, vous pouvez fractionner les cellules ou lister des AFC ou des acquisitions à l’aide de Puces. Ensuite, il s’agit de mettre des + dans les cases</a:t>
            </a:r>
          </a:p>
        </p:txBody>
      </p:sp>
    </p:spTree>
    <p:extLst>
      <p:ext uri="{BB962C8B-B14F-4D97-AF65-F5344CB8AC3E}">
        <p14:creationId xmlns:p14="http://schemas.microsoft.com/office/powerpoint/2010/main" val="1712283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outon d'action : Précédent 3">
            <a:hlinkClick r:id="" action="ppaction://hlinkshowjump?jump=previousslide" highlightClick="1"/>
          </p:cNvPr>
          <p:cNvSpPr/>
          <p:nvPr/>
        </p:nvSpPr>
        <p:spPr>
          <a:xfrm>
            <a:off x="1290181" y="6350695"/>
            <a:ext cx="526093" cy="413359"/>
          </a:xfrm>
          <a:prstGeom prst="actionButtonBackPreviou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710729"/>
              </p:ext>
            </p:extLst>
          </p:nvPr>
        </p:nvGraphicFramePr>
        <p:xfrm>
          <a:off x="1155178" y="93364"/>
          <a:ext cx="10857282" cy="6144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9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95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95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2209">
                <a:tc gridSpan="6"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Grille d’évaluation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78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Compétence attendue </a:t>
                      </a:r>
                      <a:r>
                        <a:rPr lang="fr-FR" sz="1200" b="1" dirty="0" err="1"/>
                        <a:t>soclée</a:t>
                      </a:r>
                      <a:endParaRPr lang="fr-FR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Principes d’élaboration</a:t>
                      </a:r>
                      <a:r>
                        <a:rPr lang="fr-FR" sz="1200" b="1" baseline="0" dirty="0"/>
                        <a:t> de l’épreuve</a:t>
                      </a:r>
                      <a:endParaRPr lang="fr-FR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6400">
                <a:tc gridSpan="2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695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FF0000"/>
                          </a:solidFill>
                        </a:rPr>
                        <a:t>Par l’EPS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FF0000"/>
                          </a:solidFill>
                        </a:rPr>
                        <a:t>En</a:t>
                      </a:r>
                      <a:r>
                        <a:rPr lang="fr-FR" sz="1000" b="1" baseline="0" dirty="0">
                          <a:solidFill>
                            <a:srgbClr val="FF0000"/>
                          </a:solidFill>
                        </a:rPr>
                        <a:t> EPS</a:t>
                      </a:r>
                      <a:endParaRPr lang="fr-FR" sz="1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Niveaux</a:t>
                      </a:r>
                      <a:r>
                        <a:rPr lang="fr-FR" sz="1000" b="1" baseline="0" dirty="0"/>
                        <a:t> de maîtrise</a:t>
                      </a:r>
                      <a:endParaRPr lang="fr-FR" sz="1000" b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595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Domaines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Compétences travaillées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Maîtrise insuffisante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Maîtrise fragile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Maîtrise satisfaisante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Très bonne maîtrise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3972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D1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71634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D2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0141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D3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42579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Autres domaines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129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6701802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17811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057609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0226B77E-9C0D-4845-8F33-01F173C8C0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970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346123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956"/>
              </p:ext>
            </p:extLst>
          </p:nvPr>
        </p:nvGraphicFramePr>
        <p:xfrm>
          <a:off x="1174228" y="1378369"/>
          <a:ext cx="10862271" cy="484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354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 L+1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998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2861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0080816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n°2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49539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331410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B748DBE3-168E-4271-AC71-1F66FF7F94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0256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15344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n°2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956"/>
              </p:ext>
            </p:extLst>
          </p:nvPr>
        </p:nvGraphicFramePr>
        <p:xfrm>
          <a:off x="1174228" y="1378369"/>
          <a:ext cx="10862271" cy="484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354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 L+1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998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3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24146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n°3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057290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820535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B61C7B17-A8E5-466B-A231-A428143F24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5344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537531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n°3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956"/>
              </p:ext>
            </p:extLst>
          </p:nvPr>
        </p:nvGraphicFramePr>
        <p:xfrm>
          <a:off x="1174228" y="1378369"/>
          <a:ext cx="10862271" cy="484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354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 L+1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998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0890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513488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18177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569449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D770D7AD-90BE-4109-A856-AA6AE91C0F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63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805990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956"/>
              </p:ext>
            </p:extLst>
          </p:nvPr>
        </p:nvGraphicFramePr>
        <p:xfrm>
          <a:off x="1174228" y="1378369"/>
          <a:ext cx="10862271" cy="484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354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 L+1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998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0942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0068354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n°3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618092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331410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71D4FF41-1944-48D5-B203-DF4143BC95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648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1216486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n°5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01952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339250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06EC2A65-BCCE-4C08-8BE7-4E92FECD27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529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09053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Leçon n°5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956"/>
              </p:ext>
            </p:extLst>
          </p:nvPr>
        </p:nvGraphicFramePr>
        <p:xfrm>
          <a:off x="1174228" y="1378369"/>
          <a:ext cx="10862271" cy="484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354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 L+1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998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406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2642168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n°6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899809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877984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A2D686C5-0168-4133-9E06-6A68FE34D5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537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35467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n°6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956"/>
              </p:ext>
            </p:extLst>
          </p:nvPr>
        </p:nvGraphicFramePr>
        <p:xfrm>
          <a:off x="1174228" y="1378369"/>
          <a:ext cx="10862271" cy="484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354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 L+1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998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044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106280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n°7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604220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578471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3FF446F7-7EF3-47AE-BB3D-2B30BD10E3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4567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534399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Leçon n°7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956"/>
              </p:ext>
            </p:extLst>
          </p:nvPr>
        </p:nvGraphicFramePr>
        <p:xfrm>
          <a:off x="1174228" y="1378369"/>
          <a:ext cx="10862271" cy="484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354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 L+1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998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64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831812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n°8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15592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229431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E778CF63-BF8C-4577-B05C-CB2947CF67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17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16397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n°8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611720"/>
              </p:ext>
            </p:extLst>
          </p:nvPr>
        </p:nvGraphicFramePr>
        <p:xfrm>
          <a:off x="1174228" y="1275629"/>
          <a:ext cx="10862271" cy="1263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3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1805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0146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606112"/>
              </p:ext>
            </p:extLst>
          </p:nvPr>
        </p:nvGraphicFramePr>
        <p:xfrm>
          <a:off x="1174227" y="2657388"/>
          <a:ext cx="10862272" cy="3981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5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5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55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15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BILAN DU MODULE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072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 par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rapport aux AFC envisagés (CA </a:t>
                      </a:r>
                      <a:r>
                        <a:rPr lang="fr-FR" sz="1000" baseline="0" dirty="0" err="1">
                          <a:solidFill>
                            <a:schemeClr val="bg1"/>
                          </a:solidFill>
                        </a:rPr>
                        <a:t>soclée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par rapport au PROJET DE CLASSE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 sur le(s) prochain(s) modules de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l’année scolaire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sur le prochain module dans l’APSA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1647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631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362464" y="161503"/>
            <a:ext cx="11467071" cy="590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1800" b="1" dirty="0">
                <a:latin typeface="Copperplate Gothic Bold" charset="0"/>
                <a:ea typeface="Copperplate Gothic Bold" charset="0"/>
                <a:cs typeface="Copperplate Gothic Bold" charset="0"/>
              </a:rPr>
              <a:t>Tableau synoptique de synthèse des </a:t>
            </a:r>
            <a:r>
              <a:rPr lang="fr-FR" sz="1800" b="1" u="sng" dirty="0">
                <a:latin typeface="Copperplate Gothic Bold" charset="0"/>
                <a:ea typeface="Copperplate Gothic Bold" charset="0"/>
                <a:cs typeface="Copperplate Gothic Bold" charset="0"/>
              </a:rPr>
              <a:t>compétences visées pendant le cycle</a:t>
            </a:r>
            <a:br>
              <a:rPr lang="fr-FR" sz="1800" b="1" dirty="0">
                <a:latin typeface="Copperplate Gothic Bold" charset="0"/>
                <a:ea typeface="Copperplate Gothic Bold" charset="0"/>
                <a:cs typeface="Copperplate Gothic Bold" charset="0"/>
              </a:rPr>
            </a:br>
            <a:r>
              <a:rPr lang="fr-FR" sz="1800" b="1" dirty="0">
                <a:latin typeface="Copperplate Gothic Bold" charset="0"/>
                <a:ea typeface="Copperplate Gothic Bold" charset="0"/>
                <a:cs typeface="Copperplate Gothic Bold" charset="0"/>
              </a:rPr>
              <a:t>issus des programmes de collège</a:t>
            </a:r>
          </a:p>
        </p:txBody>
      </p:sp>
      <p:graphicFrame>
        <p:nvGraphicFramePr>
          <p:cNvPr id="3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9062410"/>
              </p:ext>
            </p:extLst>
          </p:nvPr>
        </p:nvGraphicFramePr>
        <p:xfrm>
          <a:off x="362463" y="875791"/>
          <a:ext cx="11467071" cy="498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58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8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27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Champs d’apprentissage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Compétences visées en Cycle 3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Compétences visées en Cycle</a:t>
                      </a:r>
                      <a:r>
                        <a:rPr lang="fr-FR" sz="1100" baseline="0" dirty="0"/>
                        <a:t> 4</a:t>
                      </a:r>
                      <a:endParaRPr lang="fr-FR" sz="11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Champ d’apprentissage</a:t>
                      </a:r>
                      <a:r>
                        <a:rPr lang="fr-FR" sz="1000" b="1" baseline="0" dirty="0"/>
                        <a:t> 1: Produire une performance optimale, mesurable à une échéance donnée</a:t>
                      </a:r>
                      <a:endParaRPr lang="fr-FR" sz="10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dirty="0"/>
                        <a:t>Combiner des actions simples: courir-lancer;</a:t>
                      </a:r>
                      <a:r>
                        <a:rPr lang="fr-FR" sz="900" baseline="0" dirty="0"/>
                        <a:t> courir-sauter.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Mobiliser ses ressources pour réaliser la meilleure performance possible dans des activités athlétiques variées (courses, sauts, lancers).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Appliquer des principes simples pour améliorer la performance dans des activités athlétiques et/ou nautiques.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Utiliser sa vitesse pour aller plus loin, ou plus haut.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Rester horizontalement et sans appui en équilibre dans l’eau.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Pendant la pratique, prendre des repères extérieurs et des repères sur son corps pour contrôler son déplacement et son effort.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Utiliser des outils de mesures simples pour évaluer sa performance.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Respecter les règles de l’activité.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Passer par les différents rôles sociaux.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dirty="0"/>
                        <a:t>Mobiliser, en les optimisant, ses ressources pour réaliser la meilleure performance possible à une échéance donnée.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dirty="0"/>
                        <a:t>Se préparer à l’effort et s’entraîner pour progresser et se dépasser.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dirty="0"/>
                        <a:t>Utiliser des repères extérieurs et des indicateurs physiques pour contrôler son déplacement et l’allure de son effort.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dirty="0"/>
                        <a:t>Maîtriser les rôles d’observateur, de juge et d’organisateur.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dirty="0"/>
                        <a:t>Prendre en compte des mesures relatives à ses performances ou à celles des autres pour ajuster un programme de préparation.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/>
                        <a:t>Champ d’apprentissage</a:t>
                      </a:r>
                      <a:r>
                        <a:rPr lang="fr-FR" sz="1000" b="1" baseline="0" dirty="0"/>
                        <a:t> 2: Adapter ses déplacements à des environnements variés</a:t>
                      </a:r>
                      <a:endParaRPr lang="fr-FR" sz="10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dirty="0"/>
                        <a:t>Conduire un déplacement sans appréhension</a:t>
                      </a:r>
                      <a:r>
                        <a:rPr lang="fr-FR" sz="900" baseline="0" dirty="0"/>
                        <a:t> et en toute sécurité.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Adapter son déplacement aux différents milieux.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Tenir compte du milieu et de ses évolutions (vent, eau, végétation, etc.).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Gérer son effort pour pouvoir revenir au point de départ.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Aider l’autre.</a:t>
                      </a:r>
                      <a:endParaRPr lang="fr-FR" sz="9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dirty="0"/>
                        <a:t>Choisir et conduire un déplacement adapté aux différents milieux</a:t>
                      </a:r>
                      <a:r>
                        <a:rPr lang="fr-FR" sz="900" baseline="0" dirty="0"/>
                        <a:t> (terrestre, aquatique ou aérien).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Prévoir et gérer son déplacement et le retour au point de départ.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Respecter et faire respecter les règles de sécurité et l’environnement.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Analyser les choix à posteriori, les justifier.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Assurer, aider l’autre pour réussir ensemble.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Évaluer les risques et apprendre à renoncer.</a:t>
                      </a:r>
                      <a:endParaRPr lang="fr-FR" sz="9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/>
                        <a:t>Champ d’apprentissage</a:t>
                      </a:r>
                      <a:r>
                        <a:rPr lang="fr-FR" sz="1000" b="1" baseline="0" dirty="0"/>
                        <a:t> 3: S’exprimer devant les autres par une prestation artistique et/ou acrobatique</a:t>
                      </a:r>
                      <a:endParaRPr lang="fr-FR" sz="10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dirty="0"/>
                        <a:t>Utiliser le pouvoir expressif du corps</a:t>
                      </a:r>
                      <a:r>
                        <a:rPr lang="fr-FR" sz="900" baseline="0" dirty="0"/>
                        <a:t> de différentes façons.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Enrichir son répertoire d’actions afin de communiquer une intention ou une émotion.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S’engager dans des actions artistiques ou acrobatiques destinées à être présentées aux autres en maîtrisant les risques et ses émotions.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Mobilier son imaginaire pour créer du sens et de l’émotion, dans des prestations collectives.</a:t>
                      </a:r>
                      <a:endParaRPr lang="fr-FR" sz="9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dirty="0"/>
                        <a:t>Élaborer et réaliser, seul ou à plusieurs, un projet</a:t>
                      </a:r>
                      <a:r>
                        <a:rPr lang="fr-FR" sz="900" baseline="0" dirty="0"/>
                        <a:t> artistique et/ou acrobatique pour provoquer une émotion au public.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Utiliser des procédés simples de composition, et d’interprétation.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S’engager: maîtriser les risques, dominer ses appréhensions.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Construire un regard critique sur ses prestations et celles des autres, en utilisant le numérique.</a:t>
                      </a:r>
                      <a:endParaRPr lang="fr-FR" sz="9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/>
                        <a:t>Champ d’apprentissage</a:t>
                      </a:r>
                      <a:r>
                        <a:rPr lang="fr-FR" sz="1000" b="1" baseline="0" dirty="0"/>
                        <a:t> 4: Conduire et maîtriser un affrontement collectif ou interindividuel</a:t>
                      </a:r>
                      <a:endParaRPr lang="fr-FR" sz="10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dirty="0"/>
                        <a:t>Rechercher</a:t>
                      </a:r>
                      <a:r>
                        <a:rPr lang="fr-FR" sz="900" baseline="0" dirty="0"/>
                        <a:t> le gain de l’affrontement par des choix tactiques simples.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Adapter son jeu et ses actions aux adversaires et à ses partenaires.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Coordonner des actions motrices simples.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Se reconnaître attaquant / défenseur.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Coopérer pour attaquer et défendre.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Accepter de tenir des rôles simples d’arbitre et d’observateur.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S’informer pour agir.</a:t>
                      </a:r>
                      <a:endParaRPr lang="fr-FR" sz="9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dirty="0"/>
                        <a:t>Recherche le gain de la rencontre par la mise en œuvre d’un projet</a:t>
                      </a:r>
                      <a:r>
                        <a:rPr lang="fr-FR" sz="900" baseline="0" dirty="0"/>
                        <a:t> prenant en compte les caractéristiques du rapport de force.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Utiliser au mieux ses ressources physiques et de motricité pour gagner en efficacité dans une situation d’opposition donnée et répondre aux contraintes de l’affrontement.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S’adapter rapidement au changement de statut défenseur / attaquant.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Co-arbitrer une séquence de match (ou de combat).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Anticiper la prise  et le traitement d’information pour enchaîner des actions.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Se mettre au service de l’autre pour lui permettre de progresser.</a:t>
                      </a:r>
                      <a:endParaRPr lang="fr-FR" sz="9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Bouton d'action : Retour 3">
            <a:hlinkClick r:id="" action="ppaction://hlinkshowjump?jump=lastslideviewed" highlightClick="1"/>
          </p:cNvPr>
          <p:cNvSpPr/>
          <p:nvPr/>
        </p:nvSpPr>
        <p:spPr>
          <a:xfrm>
            <a:off x="5624049" y="5987974"/>
            <a:ext cx="943897" cy="619432"/>
          </a:xfrm>
          <a:prstGeom prst="actionButtonRetur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" action="ppaction://hlinkshowjump?jump=endshow"/>
          </p:cNvPr>
          <p:cNvSpPr/>
          <p:nvPr/>
        </p:nvSpPr>
        <p:spPr>
          <a:xfrm>
            <a:off x="362463" y="6159262"/>
            <a:ext cx="1800497" cy="448144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schemeClr val="tx1"/>
                </a:solidFill>
              </a:rPr>
              <a:t>Mode Écriture</a:t>
            </a:r>
          </a:p>
        </p:txBody>
      </p:sp>
    </p:spTree>
    <p:extLst>
      <p:ext uri="{BB962C8B-B14F-4D97-AF65-F5344CB8AC3E}">
        <p14:creationId xmlns:p14="http://schemas.microsoft.com/office/powerpoint/2010/main" val="445046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362464" y="161503"/>
            <a:ext cx="11467071" cy="64965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1800" b="1" dirty="0">
                <a:latin typeface="Copperplate Gothic Bold" charset="0"/>
                <a:ea typeface="Copperplate Gothic Bold" charset="0"/>
                <a:cs typeface="Copperplate Gothic Bold" charset="0"/>
              </a:rPr>
              <a:t>Tableau synoptique de synthèse des </a:t>
            </a:r>
            <a:r>
              <a:rPr lang="fr-FR" sz="1800" b="1" u="sng" dirty="0">
                <a:latin typeface="Copperplate Gothic Bold" charset="0"/>
                <a:ea typeface="Copperplate Gothic Bold" charset="0"/>
                <a:cs typeface="Copperplate Gothic Bold" charset="0"/>
              </a:rPr>
              <a:t>attendus de fin de cycle</a:t>
            </a:r>
            <a:r>
              <a:rPr lang="fr-FR" sz="1800" b="1" dirty="0">
                <a:latin typeface="Copperplate Gothic Bold" charset="0"/>
                <a:ea typeface="Copperplate Gothic Bold" charset="0"/>
                <a:cs typeface="Copperplate Gothic Bold" charset="0"/>
              </a:rPr>
              <a:t> </a:t>
            </a:r>
            <a:br>
              <a:rPr lang="fr-FR" sz="1800" b="1" dirty="0">
                <a:latin typeface="Copperplate Gothic Bold" charset="0"/>
                <a:ea typeface="Copperplate Gothic Bold" charset="0"/>
                <a:cs typeface="Copperplate Gothic Bold" charset="0"/>
              </a:rPr>
            </a:br>
            <a:r>
              <a:rPr lang="fr-FR" sz="1800" b="1" dirty="0">
                <a:latin typeface="Copperplate Gothic Bold" charset="0"/>
                <a:ea typeface="Copperplate Gothic Bold" charset="0"/>
                <a:cs typeface="Copperplate Gothic Bold" charset="0"/>
              </a:rPr>
              <a:t>issus des programmes de collège</a:t>
            </a:r>
          </a:p>
        </p:txBody>
      </p:sp>
      <p:graphicFrame>
        <p:nvGraphicFramePr>
          <p:cNvPr id="3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5264411"/>
              </p:ext>
            </p:extLst>
          </p:nvPr>
        </p:nvGraphicFramePr>
        <p:xfrm>
          <a:off x="362463" y="1436232"/>
          <a:ext cx="11467071" cy="395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58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8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27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Champs d’apprentissage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Attendus de fin de Cycle 3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Attendus de fin de Cycle</a:t>
                      </a:r>
                      <a:r>
                        <a:rPr lang="fr-FR" sz="1200" baseline="0" dirty="0"/>
                        <a:t> 4</a:t>
                      </a:r>
                      <a:endParaRPr lang="fr-FR" sz="12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Champ d’apprentissage</a:t>
                      </a:r>
                      <a:r>
                        <a:rPr lang="fr-FR" sz="1000" b="1" baseline="0" dirty="0"/>
                        <a:t> 1: Produire une performance optimale, mesurable à une échéance donnée</a:t>
                      </a:r>
                      <a:endParaRPr lang="fr-FR" sz="10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dirty="0"/>
                        <a:t>Réaliser des efforts enchaîner plusieurs actions</a:t>
                      </a:r>
                      <a:r>
                        <a:rPr lang="fr-FR" sz="900" baseline="0" dirty="0"/>
                        <a:t> motrices dans différentes familles pour aller plus vite, plus longtemps, plus haut, plus loin.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Combiner une course un saut un lancer pour faire la meilleure performance cumulée.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Mesurer et quantifier les performances, les enregistrer, les comparer, les classer, les traduire en représentations graphiques.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Assumer les rôles de chronométreur et d’observateur.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dirty="0"/>
                        <a:t>Gérer son effort, faire des choix pour réaliser la meilleure performance</a:t>
                      </a:r>
                      <a:r>
                        <a:rPr lang="fr-FR" sz="900" baseline="0" dirty="0"/>
                        <a:t> dans au moins deux familles athlétiques et/ou au moins deux styles de nage.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S’engager dans un programme de préparation individuel ou collectif.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Planifier et réaliser une épreuve combinée.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S’échauffer avant un effort.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Aider ses camarades et assumer différents rôles sociaux (juge d’appel et de déroulement, chronométreur, juge de mesure, organisateur, collecteur de résultat,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/>
                        <a:t>Champ d’apprentissage</a:t>
                      </a:r>
                      <a:r>
                        <a:rPr lang="fr-FR" sz="1000" b="1" baseline="0" dirty="0"/>
                        <a:t> 2: Adapter ses déplacements à des environnements variés</a:t>
                      </a:r>
                      <a:endParaRPr lang="fr-FR" sz="10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dirty="0"/>
                        <a:t>Réaliser, seul ou à plusieurs, un parcours dans</a:t>
                      </a:r>
                      <a:r>
                        <a:rPr lang="fr-FR" sz="900" baseline="0" dirty="0"/>
                        <a:t> plusieurs environnements inhabituels, en milieu naturel aménagé ou artificiel.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Connaître et respecter les règles de sécurité qui s’appliquent à chaque environnement.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Identifier la personne responsable à alerter ou la procédure en cas de problème.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Valider l’attestation scolaire du savoir nager (ASSN).</a:t>
                      </a:r>
                      <a:endParaRPr lang="fr-FR" sz="9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dirty="0"/>
                        <a:t>Réussir un déplacement planifié dans un milieu naturel aménagé ou artificiellement recrée plus ou moins connu.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dirty="0"/>
                        <a:t>Gérer ses ressources pour réaliser en totalité un parcours sécurisé.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dirty="0"/>
                        <a:t>Assurer la sécurité de son camarade.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dirty="0"/>
                        <a:t>Respecter et faire respecter les règles de sécurité.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/>
                        <a:t>Champ d’apprentissage</a:t>
                      </a:r>
                      <a:r>
                        <a:rPr lang="fr-FR" sz="1000" b="1" baseline="0" dirty="0"/>
                        <a:t> 3: S’exprimer devant les autres par une prestation artistique et/ou acrobatique</a:t>
                      </a:r>
                      <a:endParaRPr lang="fr-FR" sz="10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dirty="0"/>
                        <a:t>Réaliser en petits groupes deux séquences: une à visée acrobatique</a:t>
                      </a:r>
                      <a:r>
                        <a:rPr lang="fr-FR" sz="900" baseline="0" dirty="0"/>
                        <a:t> destinée à être jugée, une autre à visée artistique destinée à être appréciée et à émouvoir.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Savoir filmer une prestation pour la revoir et la faire évoluer.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Respecter les prestations des autres et accepter de se produire devant les autres.</a:t>
                      </a:r>
                      <a:endParaRPr lang="fr-FR" sz="9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dirty="0"/>
                        <a:t>Mobiliser les capacités expressives du corps pour imaginer composer et interpréter une séquence artistique ou acrobatique.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dirty="0"/>
                        <a:t>Participer activement au sein d’un groupe, à l’élaboration et à la formalisation d’un projet artistique.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dirty="0"/>
                        <a:t>Apprécier des prestations</a:t>
                      </a:r>
                      <a:r>
                        <a:rPr lang="fr-FR" sz="900" baseline="0" dirty="0"/>
                        <a:t> en utilisant différents supports d’observation et d’analyse.</a:t>
                      </a:r>
                      <a:endParaRPr lang="fr-FR" sz="9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/>
                        <a:t>Champ d’apprentissage</a:t>
                      </a:r>
                      <a:r>
                        <a:rPr lang="fr-FR" sz="1000" b="1" baseline="0" dirty="0"/>
                        <a:t> 4: Conduire et maîtriser un affrontement collectif ou interindividuel</a:t>
                      </a:r>
                      <a:endParaRPr lang="fr-FR" sz="10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dirty="0"/>
                        <a:t>S’organiser tactiquement pour gagner le duel ou le match en identifiant</a:t>
                      </a:r>
                      <a:r>
                        <a:rPr lang="fr-FR" sz="900" baseline="0" dirty="0"/>
                        <a:t> les situations favorables de marque.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Maintenir un engagement moteur efficace sur tout le temps de jeu prévu.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Respecter les partenaires, les adversaires et l’arbitre.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Assurer différents rôles sociaux (joueur, arbitre, observateur) inhérents à l’activité et à l’organisation de la classe.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Accepter le résultat de la rencontre et être capable de le commenter.</a:t>
                      </a:r>
                      <a:endParaRPr lang="fr-FR" sz="9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dirty="0"/>
                        <a:t>Réaliser des actions décisives en situation favorable afin de faire basculer le rapport de force en sa faveur ou en faveur de son équipe.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dirty="0"/>
                        <a:t>Adapter son engagement moteur en fonction de son état physique et du rapport de force.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dirty="0"/>
                        <a:t>Être solidaire</a:t>
                      </a:r>
                      <a:r>
                        <a:rPr lang="fr-FR" sz="900" baseline="0" dirty="0"/>
                        <a:t> de ses partenaires et respectueux de son (ses) adversaire(s) et de l’arbitre.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Observer et </a:t>
                      </a:r>
                      <a:r>
                        <a:rPr lang="fr-FR" sz="900" baseline="0" dirty="0" err="1"/>
                        <a:t>co</a:t>
                      </a:r>
                      <a:r>
                        <a:rPr lang="fr-FR" sz="900" baseline="0" dirty="0"/>
                        <a:t>-arbitrer.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900" baseline="0" dirty="0"/>
                        <a:t>Accepter le résultat de la rencontre et savoir l’analyser avec objectivité.</a:t>
                      </a:r>
                      <a:endParaRPr lang="fr-FR" sz="9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Bouton d'action : Retour 3">
            <a:hlinkClick r:id="" action="ppaction://hlinkshowjump?jump=lastslideviewed" highlightClick="1"/>
          </p:cNvPr>
          <p:cNvSpPr/>
          <p:nvPr/>
        </p:nvSpPr>
        <p:spPr>
          <a:xfrm>
            <a:off x="5678130" y="5663380"/>
            <a:ext cx="884903" cy="678426"/>
          </a:xfrm>
          <a:prstGeom prst="actionButtonRetur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" action="ppaction://hlinkshowjump?jump=endshow"/>
          </p:cNvPr>
          <p:cNvSpPr/>
          <p:nvPr/>
        </p:nvSpPr>
        <p:spPr>
          <a:xfrm>
            <a:off x="362463" y="6159262"/>
            <a:ext cx="1800497" cy="448144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schemeClr val="tx1"/>
                </a:solidFill>
              </a:rPr>
              <a:t>Mode Écriture</a:t>
            </a:r>
          </a:p>
        </p:txBody>
      </p:sp>
    </p:spTree>
    <p:extLst>
      <p:ext uri="{BB962C8B-B14F-4D97-AF65-F5344CB8AC3E}">
        <p14:creationId xmlns:p14="http://schemas.microsoft.com/office/powerpoint/2010/main" val="855722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306818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n°3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956"/>
              </p:ext>
            </p:extLst>
          </p:nvPr>
        </p:nvGraphicFramePr>
        <p:xfrm>
          <a:off x="1174228" y="1378369"/>
          <a:ext cx="10862271" cy="484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354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 L+1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998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1245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6059286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222633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820535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61F3B15D-3C52-4A5B-BB7F-A8B6C3347D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676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192681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Leçon n°4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956"/>
              </p:ext>
            </p:extLst>
          </p:nvPr>
        </p:nvGraphicFramePr>
        <p:xfrm>
          <a:off x="1174228" y="1378369"/>
          <a:ext cx="10862271" cy="484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354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 L+1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998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443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0097241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n°5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712307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569449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CDF6ECE7-5CBF-4D8D-B3C3-94D5BA6B2A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260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745459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n°5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956"/>
              </p:ext>
            </p:extLst>
          </p:nvPr>
        </p:nvGraphicFramePr>
        <p:xfrm>
          <a:off x="1174228" y="1378369"/>
          <a:ext cx="10862271" cy="484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354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 L+1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998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37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5410347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n°6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005216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339250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6DDF8BF5-75A0-4E64-AD52-265859378C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5095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669366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Leçon n°6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956"/>
              </p:ext>
            </p:extLst>
          </p:nvPr>
        </p:nvGraphicFramePr>
        <p:xfrm>
          <a:off x="1174228" y="1378369"/>
          <a:ext cx="10862271" cy="484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354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 L+1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998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64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932622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n°7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326633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877984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BD1F93D5-62F9-416A-86A5-E9A578E413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855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2603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944404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n°7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956"/>
              </p:ext>
            </p:extLst>
          </p:nvPr>
        </p:nvGraphicFramePr>
        <p:xfrm>
          <a:off x="1174228" y="1378369"/>
          <a:ext cx="10862271" cy="484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354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 L+1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998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69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014315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n°8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619338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578471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15ADF5B3-A2A2-454A-8C60-B4E82090E9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4340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36285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Leçon n°8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625428"/>
              </p:ext>
            </p:extLst>
          </p:nvPr>
        </p:nvGraphicFramePr>
        <p:xfrm>
          <a:off x="1174228" y="1275629"/>
          <a:ext cx="10862271" cy="1263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3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1805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0146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2980"/>
              </p:ext>
            </p:extLst>
          </p:nvPr>
        </p:nvGraphicFramePr>
        <p:xfrm>
          <a:off x="1174227" y="2657388"/>
          <a:ext cx="10862272" cy="3981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5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5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55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15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BILAN DU MODULE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072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chemeClr val="bg1"/>
                          </a:solidFill>
                        </a:rPr>
                        <a:t>Bilan des acquisitions par</a:t>
                      </a:r>
                      <a:r>
                        <a:rPr lang="fr-FR" sz="1000" b="1" baseline="0" dirty="0">
                          <a:solidFill>
                            <a:schemeClr val="bg1"/>
                          </a:solidFill>
                        </a:rPr>
                        <a:t> rapport aux AFC envisagés (CA </a:t>
                      </a:r>
                      <a:r>
                        <a:rPr lang="fr-FR" sz="1000" b="1" baseline="0" dirty="0" err="1">
                          <a:solidFill>
                            <a:schemeClr val="bg1"/>
                          </a:solidFill>
                        </a:rPr>
                        <a:t>soclée</a:t>
                      </a:r>
                      <a:r>
                        <a:rPr lang="fr-FR" sz="1000" b="1" baseline="0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fr-FR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chemeClr val="bg1"/>
                          </a:solidFill>
                        </a:rPr>
                        <a:t>Bilan par rapport au PROJET DE CLASSE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chemeClr val="bg1"/>
                          </a:solidFill>
                        </a:rPr>
                        <a:t>Perspectives sur le(s) prochain(s) modules de</a:t>
                      </a:r>
                      <a:r>
                        <a:rPr lang="fr-FR" sz="1000" b="1" baseline="0" dirty="0">
                          <a:solidFill>
                            <a:schemeClr val="bg1"/>
                          </a:solidFill>
                        </a:rPr>
                        <a:t> l’année scolaire</a:t>
                      </a:r>
                      <a:endParaRPr lang="fr-FR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chemeClr val="bg1"/>
                          </a:solidFill>
                        </a:rPr>
                        <a:t>Perspectives</a:t>
                      </a:r>
                      <a:r>
                        <a:rPr lang="fr-FR" sz="1000" b="1" baseline="0" dirty="0">
                          <a:solidFill>
                            <a:schemeClr val="bg1"/>
                          </a:solidFill>
                        </a:rPr>
                        <a:t> sur le prochain module dans l’APSA</a:t>
                      </a:r>
                      <a:endParaRPr lang="fr-FR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1647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805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èche vers la droite 7">
            <a:hlinkClick r:id="" action="ppaction://hlinkshowjump?jump=nextslide"/>
          </p:cNvPr>
          <p:cNvSpPr/>
          <p:nvPr/>
        </p:nvSpPr>
        <p:spPr>
          <a:xfrm>
            <a:off x="10960274" y="5373666"/>
            <a:ext cx="1127340" cy="1372840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Suite du Projet de Module</a:t>
            </a:r>
          </a:p>
        </p:txBody>
      </p: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773884"/>
              </p:ext>
            </p:extLst>
          </p:nvPr>
        </p:nvGraphicFramePr>
        <p:xfrm>
          <a:off x="1127340" y="87683"/>
          <a:ext cx="10960275" cy="1493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2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12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5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544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Classe de ____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PROJET</a:t>
                      </a:r>
                      <a:r>
                        <a:rPr lang="fr-FR" sz="1800" baseline="0" dirty="0"/>
                        <a:t> DE MODULE 2 </a:t>
                      </a:r>
                      <a:r>
                        <a:rPr lang="mr-IN" sz="1800" baseline="0" dirty="0"/>
                        <a:t>–</a:t>
                      </a:r>
                      <a:r>
                        <a:rPr lang="fr-FR" sz="1800" baseline="0" dirty="0"/>
                        <a:t> CYCLE 4 </a:t>
                      </a:r>
                      <a:r>
                        <a:rPr lang="mr-IN" sz="1800" baseline="0" dirty="0"/>
                        <a:t>–</a:t>
                      </a:r>
                      <a:r>
                        <a:rPr lang="fr-FR" sz="1800" baseline="0" dirty="0"/>
                        <a:t> NIVEAU __</a:t>
                      </a:r>
                      <a:endParaRPr lang="fr-FR" sz="18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APSA: _____________________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908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Conditions</a:t>
                      </a:r>
                      <a:r>
                        <a:rPr lang="fr-FR" sz="1200" b="1" baseline="0" dirty="0"/>
                        <a:t> horaires et matérielles du module</a:t>
                      </a:r>
                      <a:endParaRPr lang="fr-FR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0046">
                <a:tc gridSpan="3"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814044"/>
              </p:ext>
            </p:extLst>
          </p:nvPr>
        </p:nvGraphicFramePr>
        <p:xfrm>
          <a:off x="1127340" y="1378224"/>
          <a:ext cx="10960275" cy="1777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5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4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804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« Ce qui est attendu » </a:t>
                      </a:r>
                      <a:r>
                        <a:rPr lang="mr-IN" sz="1100" dirty="0"/>
                        <a:t>–</a:t>
                      </a:r>
                      <a:r>
                        <a:rPr lang="fr-FR" sz="1100" baseline="0" dirty="0"/>
                        <a:t> LIEN AVEC LE PROJET DE CLASSE (rappel)</a:t>
                      </a:r>
                      <a:endParaRPr lang="fr-FR" sz="11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047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/>
                        <a:t>Objectifs</a:t>
                      </a:r>
                      <a:r>
                        <a:rPr lang="fr-FR" sz="1100" b="1" baseline="0" dirty="0"/>
                        <a:t> du </a:t>
                      </a:r>
                      <a:r>
                        <a:rPr lang="fr-FR" sz="1100" b="1" baseline="0" dirty="0">
                          <a:solidFill>
                            <a:srgbClr val="002060"/>
                          </a:solidFill>
                        </a:rPr>
                        <a:t>PROJET DE CLASSE </a:t>
                      </a:r>
                      <a:r>
                        <a:rPr lang="fr-FR" sz="1100" b="1" baseline="0" dirty="0"/>
                        <a:t>travaillés prioritairement dans ce Module</a:t>
                      </a:r>
                      <a:endParaRPr lang="fr-FR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/>
                        <a:t>Stratégies</a:t>
                      </a:r>
                      <a:r>
                        <a:rPr lang="fr-FR" sz="1100" b="1" baseline="0" dirty="0"/>
                        <a:t> d’enseignement à privilégier dans ce Module</a:t>
                      </a:r>
                      <a:endParaRPr lang="fr-FR" sz="11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1886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928225"/>
              </p:ext>
            </p:extLst>
          </p:nvPr>
        </p:nvGraphicFramePr>
        <p:xfrm>
          <a:off x="1127339" y="3120617"/>
          <a:ext cx="10960275" cy="2113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2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2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2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2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20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4693">
                <a:tc gridSpan="5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« Avec qui j</a:t>
                      </a:r>
                      <a:r>
                        <a:rPr lang="fr-FR" sz="1100" baseline="0" dirty="0"/>
                        <a:t>e pars » </a:t>
                      </a:r>
                      <a:r>
                        <a:rPr lang="mr-IN" sz="1100" dirty="0"/>
                        <a:t>–</a:t>
                      </a:r>
                      <a:r>
                        <a:rPr lang="fr-FR" sz="1100" baseline="0" dirty="0"/>
                        <a:t> État initial des élèves suite à l’Évaluation diagnostique par rapport aux 5 domaines du S4C (en termes de Connaissances, Capacités et Attitudes)</a:t>
                      </a:r>
                      <a:endParaRPr lang="fr-FR" sz="11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518">
                <a:tc>
                  <a:txBody>
                    <a:bodyPr/>
                    <a:lstStyle/>
                    <a:p>
                      <a:pPr algn="ctr"/>
                      <a:r>
                        <a:rPr lang="fr-FR" sz="800" b="1">
                          <a:solidFill>
                            <a:srgbClr val="00B050"/>
                          </a:solidFill>
                        </a:rPr>
                        <a:t>Domaine 1 </a:t>
                      </a:r>
                      <a:r>
                        <a:rPr lang="mr-IN" sz="800" b="1">
                          <a:solidFill>
                            <a:srgbClr val="00B050"/>
                          </a:solidFill>
                        </a:rPr>
                        <a:t>–</a:t>
                      </a:r>
                      <a:r>
                        <a:rPr lang="fr-FR" sz="800" b="1">
                          <a:solidFill>
                            <a:srgbClr val="00B050"/>
                          </a:solidFill>
                        </a:rPr>
                        <a:t> CG</a:t>
                      </a:r>
                      <a:r>
                        <a:rPr lang="fr-FR" sz="800" b="1" baseline="0">
                          <a:solidFill>
                            <a:srgbClr val="00B050"/>
                          </a:solidFill>
                        </a:rPr>
                        <a:t> 1</a:t>
                      </a:r>
                      <a:r>
                        <a:rPr lang="fr-FR" sz="800" b="1">
                          <a:solidFill>
                            <a:srgbClr val="00B050"/>
                          </a:solidFill>
                        </a:rPr>
                        <a:t>:</a:t>
                      </a:r>
                      <a:r>
                        <a:rPr lang="fr-FR" sz="800" b="1" baseline="0">
                          <a:solidFill>
                            <a:srgbClr val="00B050"/>
                          </a:solidFill>
                        </a:rPr>
                        <a:t> Développer sa motricité et construire un langage du corps</a:t>
                      </a:r>
                      <a:endParaRPr lang="fr-FR" sz="8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</a:t>
                      </a:r>
                      <a:r>
                        <a:rPr lang="fr-FR" sz="800" b="1" baseline="0" dirty="0">
                          <a:solidFill>
                            <a:srgbClr val="0432FF"/>
                          </a:solidFill>
                        </a:rPr>
                        <a:t> 2 </a:t>
                      </a:r>
                      <a:r>
                        <a:rPr lang="mr-IN" sz="800" b="1" baseline="0" dirty="0">
                          <a:solidFill>
                            <a:srgbClr val="0432FF"/>
                          </a:solidFill>
                        </a:rPr>
                        <a:t>–</a:t>
                      </a:r>
                      <a:r>
                        <a:rPr lang="fr-FR" sz="800" b="1" baseline="0" dirty="0">
                          <a:solidFill>
                            <a:srgbClr val="0432FF"/>
                          </a:solidFill>
                        </a:rPr>
                        <a:t> CG 2: S’approprier seul ou à plusieurs par la pratique, les méthodes et outils pour apprendre</a:t>
                      </a:r>
                      <a:endParaRPr lang="fr-FR" sz="800" b="1" dirty="0">
                        <a:solidFill>
                          <a:srgbClr val="0432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 3 </a:t>
                      </a:r>
                      <a:r>
                        <a:rPr lang="mr-IN" sz="800" b="1" dirty="0">
                          <a:solidFill>
                            <a:srgbClr val="FF0000"/>
                          </a:solidFill>
                        </a:rPr>
                        <a:t>–</a:t>
                      </a:r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 CG 3: Partager des</a:t>
                      </a:r>
                      <a:r>
                        <a:rPr lang="fr-FR" sz="800" b="1" baseline="0" dirty="0">
                          <a:solidFill>
                            <a:srgbClr val="FF0000"/>
                          </a:solidFill>
                        </a:rPr>
                        <a:t> règles, assumer des rôles et des responsabilités</a:t>
                      </a:r>
                      <a:endParaRPr lang="fr-FR" sz="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 4 </a:t>
                      </a:r>
                      <a:r>
                        <a:rPr lang="mr-IN" sz="800" b="1" dirty="0">
                          <a:solidFill>
                            <a:srgbClr val="7030A0"/>
                          </a:solidFill>
                        </a:rPr>
                        <a:t>–</a:t>
                      </a:r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 CG 4: Apprendre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à entretenir sa santé par une activité physique régulière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chemeClr val="tx1"/>
                          </a:solidFill>
                        </a:rPr>
                        <a:t>Domaine 5 </a:t>
                      </a:r>
                      <a:r>
                        <a:rPr lang="mr-IN" sz="800" b="1" dirty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fr-FR" sz="800" b="1" dirty="0">
                          <a:solidFill>
                            <a:schemeClr val="tx1"/>
                          </a:solidFill>
                        </a:rPr>
                        <a:t> CG 5: S’approprier une culture physique sportive et artistique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8780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55002"/>
              </p:ext>
            </p:extLst>
          </p:nvPr>
        </p:nvGraphicFramePr>
        <p:xfrm>
          <a:off x="1127338" y="5344217"/>
          <a:ext cx="9720201" cy="13387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72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631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Objectifs du module = Compétence attendue </a:t>
                      </a:r>
                      <a:r>
                        <a:rPr lang="fr-FR" sz="1100" dirty="0" err="1"/>
                        <a:t>soclée</a:t>
                      </a:r>
                      <a:endParaRPr lang="fr-FR" sz="11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9670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951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outon d'action : Précédent 4">
            <a:hlinkClick r:id="" action="ppaction://hlinkshowjump?jump=previousslide" highlightClick="1"/>
          </p:cNvPr>
          <p:cNvSpPr/>
          <p:nvPr/>
        </p:nvSpPr>
        <p:spPr>
          <a:xfrm>
            <a:off x="1327759" y="6112701"/>
            <a:ext cx="676405" cy="563672"/>
          </a:xfrm>
          <a:prstGeom prst="actionButtonBackPreviou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Ellipse 5">
            <a:hlinkClick r:id="rId2" action="ppaction://hlinksldjump"/>
          </p:cNvPr>
          <p:cNvSpPr/>
          <p:nvPr/>
        </p:nvSpPr>
        <p:spPr>
          <a:xfrm>
            <a:off x="2242159" y="6112702"/>
            <a:ext cx="2542783" cy="56367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Lien vers les AFC</a:t>
            </a:r>
          </a:p>
        </p:txBody>
      </p:sp>
      <p:sp>
        <p:nvSpPr>
          <p:cNvPr id="7" name="Ellipse 6">
            <a:hlinkClick r:id="rId3" action="ppaction://hlinksldjump"/>
          </p:cNvPr>
          <p:cNvSpPr/>
          <p:nvPr/>
        </p:nvSpPr>
        <p:spPr>
          <a:xfrm>
            <a:off x="5022937" y="6112701"/>
            <a:ext cx="2542783" cy="56367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Lien avec les Compétences visées</a:t>
            </a:r>
          </a:p>
        </p:txBody>
      </p:sp>
      <p:sp>
        <p:nvSpPr>
          <p:cNvPr id="9" name="Flèche vers la droite 8">
            <a:hlinkClick r:id="" action="ppaction://hlinkshowjump?jump=nextslide"/>
          </p:cNvPr>
          <p:cNvSpPr/>
          <p:nvPr/>
        </p:nvSpPr>
        <p:spPr>
          <a:xfrm>
            <a:off x="10872592" y="6012492"/>
            <a:ext cx="1077238" cy="751563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>
                <a:solidFill>
                  <a:schemeClr val="tx1"/>
                </a:solidFill>
              </a:rPr>
              <a:t>Suite du Projet de Module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325822"/>
              </p:ext>
            </p:extLst>
          </p:nvPr>
        </p:nvGraphicFramePr>
        <p:xfrm>
          <a:off x="1152396" y="100203"/>
          <a:ext cx="10885116" cy="5845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4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9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15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64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8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8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6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37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37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37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0">
                <a:tc gridSpan="11"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Échéancier de Module</a:t>
                      </a:r>
                      <a:r>
                        <a:rPr lang="fr-FR" sz="1800" baseline="0" dirty="0"/>
                        <a:t> (+ = acquisition prioritaire sur la leçon)</a:t>
                      </a:r>
                      <a:endParaRPr lang="fr-FR" sz="18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D/CG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AFC travaillés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Acquisitions visées sur</a:t>
                      </a:r>
                      <a:r>
                        <a:rPr lang="fr-FR" sz="1000" b="1" baseline="0" dirty="0"/>
                        <a:t> le module (connaissances, capacités, attitudes)</a:t>
                      </a:r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61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D1</a:t>
                      </a:r>
                    </a:p>
                    <a:p>
                      <a:pPr algn="ctr"/>
                      <a:r>
                        <a:rPr lang="fr-FR" sz="1000" b="1" dirty="0"/>
                        <a:t>CG1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61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D2</a:t>
                      </a:r>
                    </a:p>
                    <a:p>
                      <a:pPr algn="ctr"/>
                      <a:r>
                        <a:rPr lang="fr-FR" sz="1000" b="1" dirty="0"/>
                        <a:t>CG2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661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D3</a:t>
                      </a:r>
                      <a:br>
                        <a:rPr lang="fr-FR" sz="1000" b="1" dirty="0"/>
                      </a:br>
                      <a:r>
                        <a:rPr lang="fr-FR" sz="1000" b="1" dirty="0"/>
                        <a:t>CG3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661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D4</a:t>
                      </a:r>
                      <a:br>
                        <a:rPr lang="fr-FR" sz="1000" b="1" dirty="0"/>
                      </a:br>
                      <a:r>
                        <a:rPr lang="fr-FR" sz="1000" b="1" dirty="0"/>
                        <a:t>CG4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1661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D5</a:t>
                      </a:r>
                      <a:br>
                        <a:rPr lang="fr-FR" sz="1000" b="1" dirty="0"/>
                      </a:br>
                      <a:r>
                        <a:rPr lang="fr-FR" sz="1000" b="1" dirty="0"/>
                        <a:t>CG5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C8890760-365F-446B-BE46-C4F7ED3752AB}"/>
              </a:ext>
            </a:extLst>
          </p:cNvPr>
          <p:cNvSpPr/>
          <p:nvPr/>
        </p:nvSpPr>
        <p:spPr>
          <a:xfrm>
            <a:off x="7803715" y="6050070"/>
            <a:ext cx="2755726" cy="6889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Pour remplir ce tableau, vous pouvez fractionner les cellules ou lister des AFC ou des acquisitions à l’aide de Puces. Ensuite, il s’agit de mettre des + dans les cases</a:t>
            </a:r>
          </a:p>
        </p:txBody>
      </p:sp>
    </p:spTree>
    <p:extLst>
      <p:ext uri="{BB962C8B-B14F-4D97-AF65-F5344CB8AC3E}">
        <p14:creationId xmlns:p14="http://schemas.microsoft.com/office/powerpoint/2010/main" val="111295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outon d'action : Précédent 3">
            <a:hlinkClick r:id="" action="ppaction://hlinkshowjump?jump=previousslide" highlightClick="1"/>
          </p:cNvPr>
          <p:cNvSpPr/>
          <p:nvPr/>
        </p:nvSpPr>
        <p:spPr>
          <a:xfrm>
            <a:off x="1290181" y="6350695"/>
            <a:ext cx="526093" cy="413359"/>
          </a:xfrm>
          <a:prstGeom prst="actionButtonBackPreviou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179295"/>
              </p:ext>
            </p:extLst>
          </p:nvPr>
        </p:nvGraphicFramePr>
        <p:xfrm>
          <a:off x="1155178" y="93364"/>
          <a:ext cx="10857282" cy="6144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9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95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95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2209">
                <a:tc gridSpan="6"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Grille d’évaluation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78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Compétence attendue </a:t>
                      </a:r>
                      <a:r>
                        <a:rPr lang="fr-FR" sz="1200" b="1" dirty="0" err="1"/>
                        <a:t>soclée</a:t>
                      </a:r>
                      <a:endParaRPr lang="fr-FR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Principes d’élaboration</a:t>
                      </a:r>
                      <a:r>
                        <a:rPr lang="fr-FR" sz="1200" b="1" baseline="0" dirty="0"/>
                        <a:t> de l’épreuve</a:t>
                      </a:r>
                      <a:endParaRPr lang="fr-FR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6400">
                <a:tc gridSpan="2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695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FF0000"/>
                          </a:solidFill>
                        </a:rPr>
                        <a:t>Par l’EPS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FF0000"/>
                          </a:solidFill>
                        </a:rPr>
                        <a:t>En</a:t>
                      </a:r>
                      <a:r>
                        <a:rPr lang="fr-FR" sz="1000" b="1" baseline="0" dirty="0">
                          <a:solidFill>
                            <a:srgbClr val="FF0000"/>
                          </a:solidFill>
                        </a:rPr>
                        <a:t> EPS</a:t>
                      </a:r>
                      <a:endParaRPr lang="fr-FR" sz="1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Niveaux</a:t>
                      </a:r>
                      <a:r>
                        <a:rPr lang="fr-FR" sz="1000" b="1" baseline="0" dirty="0"/>
                        <a:t> de maîtrise</a:t>
                      </a:r>
                      <a:endParaRPr lang="fr-FR" sz="1000" b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595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Domaines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Compétences travaillées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Maîtrise insuffisante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Maîtrise fragile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Maîtrise satisfaisante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Très bonne maîtrise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3972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D1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71634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D2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0141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D3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42579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Autres domaines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6742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6701802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801033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057609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60214F6B-3F43-4B90-AE95-B08C70F3C3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60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346123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956"/>
              </p:ext>
            </p:extLst>
          </p:nvPr>
        </p:nvGraphicFramePr>
        <p:xfrm>
          <a:off x="1174228" y="1378369"/>
          <a:ext cx="10862271" cy="484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354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 L+1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998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36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0080816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n°2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086399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331410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3B6D3FF5-D164-42F0-8013-9C74C37E7C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6396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300225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Leçon n°2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956"/>
              </p:ext>
            </p:extLst>
          </p:nvPr>
        </p:nvGraphicFramePr>
        <p:xfrm>
          <a:off x="1174228" y="1378369"/>
          <a:ext cx="10862271" cy="484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354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 L+1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998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0785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613406"/>
              </p:ext>
            </p:extLst>
          </p:nvPr>
        </p:nvGraphicFramePr>
        <p:xfrm>
          <a:off x="1127340" y="62629"/>
          <a:ext cx="10972800" cy="178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1614">
                <a:tc gridSpan="4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Copperplate Gothic Bold" charset="0"/>
                          <a:ea typeface="Copperplate Gothic Bold" charset="0"/>
                          <a:cs typeface="Copperplate Gothic Bold" charset="0"/>
                        </a:rPr>
                        <a:t>Projet de classe </a:t>
                      </a:r>
                      <a:r>
                        <a:rPr lang="mr-IN" sz="1200" dirty="0">
                          <a:latin typeface="Copperplate Gothic Bold" charset="0"/>
                          <a:ea typeface="Copperplate Gothic Bold" charset="0"/>
                          <a:cs typeface="Copperplate Gothic Bold" charset="0"/>
                        </a:rPr>
                        <a:t>–</a:t>
                      </a:r>
                      <a:r>
                        <a:rPr lang="fr-FR" sz="1200" dirty="0">
                          <a:latin typeface="Copperplate Gothic Bold" charset="0"/>
                          <a:ea typeface="Copperplate Gothic Bold" charset="0"/>
                          <a:cs typeface="Copperplate Gothic Bold" charset="0"/>
                        </a:rPr>
                        <a:t> Cycle 4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 de ____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357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chemeClr val="bg1"/>
                          </a:solidFill>
                        </a:rPr>
                        <a:t>Domaine 1 </a:t>
                      </a:r>
                      <a:r>
                        <a:rPr lang="mr-IN" sz="800" b="1" dirty="0">
                          <a:solidFill>
                            <a:schemeClr val="bg1"/>
                          </a:solidFill>
                        </a:rPr>
                        <a:t>–</a:t>
                      </a:r>
                      <a:r>
                        <a:rPr lang="fr-FR" sz="800" b="1" dirty="0">
                          <a:solidFill>
                            <a:schemeClr val="bg1"/>
                          </a:solidFill>
                        </a:rPr>
                        <a:t> CG</a:t>
                      </a:r>
                      <a:r>
                        <a:rPr lang="fr-FR" sz="800" b="1" baseline="0" dirty="0">
                          <a:solidFill>
                            <a:schemeClr val="bg1"/>
                          </a:solidFill>
                        </a:rPr>
                        <a:t> 1</a:t>
                      </a:r>
                      <a:r>
                        <a:rPr lang="fr-FR" sz="800" b="1" dirty="0">
                          <a:solidFill>
                            <a:schemeClr val="bg1"/>
                          </a:solidFill>
                        </a:rPr>
                        <a:t>:</a:t>
                      </a:r>
                      <a:r>
                        <a:rPr lang="fr-FR" sz="800" b="1" baseline="0" dirty="0">
                          <a:solidFill>
                            <a:schemeClr val="bg1"/>
                          </a:solidFill>
                        </a:rPr>
                        <a:t> Développer sa motricité et construire un langage du corps</a:t>
                      </a:r>
                      <a:endParaRPr lang="fr-FR" sz="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chemeClr val="bg1"/>
                          </a:solidFill>
                        </a:rPr>
                        <a:t>Domaine</a:t>
                      </a:r>
                      <a:r>
                        <a:rPr lang="fr-FR" sz="800" b="1" baseline="0" dirty="0">
                          <a:solidFill>
                            <a:schemeClr val="bg1"/>
                          </a:solidFill>
                        </a:rPr>
                        <a:t> 2 </a:t>
                      </a:r>
                      <a:r>
                        <a:rPr lang="mr-IN" sz="800" b="1" baseline="0" dirty="0">
                          <a:solidFill>
                            <a:schemeClr val="bg1"/>
                          </a:solidFill>
                        </a:rPr>
                        <a:t>–</a:t>
                      </a:r>
                      <a:r>
                        <a:rPr lang="fr-FR" sz="800" b="1" baseline="0" dirty="0">
                          <a:solidFill>
                            <a:schemeClr val="bg1"/>
                          </a:solidFill>
                        </a:rPr>
                        <a:t> CG 2: S’approprier seul ou à plusieurs par la pratique, les méthodes et outils pour apprendre</a:t>
                      </a:r>
                      <a:endParaRPr lang="fr-FR" sz="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chemeClr val="bg1"/>
                          </a:solidFill>
                        </a:rPr>
                        <a:t>Domaine 3 </a:t>
                      </a:r>
                      <a:r>
                        <a:rPr lang="mr-IN" sz="800" b="1" dirty="0">
                          <a:solidFill>
                            <a:schemeClr val="bg1"/>
                          </a:solidFill>
                        </a:rPr>
                        <a:t>–</a:t>
                      </a:r>
                      <a:r>
                        <a:rPr lang="fr-FR" sz="800" b="1" dirty="0">
                          <a:solidFill>
                            <a:schemeClr val="bg1"/>
                          </a:solidFill>
                        </a:rPr>
                        <a:t> CG 3: Partager des</a:t>
                      </a:r>
                      <a:r>
                        <a:rPr lang="fr-FR" sz="800" b="1" baseline="0" dirty="0">
                          <a:solidFill>
                            <a:schemeClr val="bg1"/>
                          </a:solidFill>
                        </a:rPr>
                        <a:t> règles, assumer des rôles et des responsabilités</a:t>
                      </a:r>
                      <a:endParaRPr lang="fr-FR" sz="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chemeClr val="bg1"/>
                          </a:solidFill>
                        </a:rPr>
                        <a:t>Domaine 4 </a:t>
                      </a:r>
                      <a:r>
                        <a:rPr lang="mr-IN" sz="800" b="1" dirty="0">
                          <a:solidFill>
                            <a:schemeClr val="bg1"/>
                          </a:solidFill>
                        </a:rPr>
                        <a:t>–</a:t>
                      </a:r>
                      <a:r>
                        <a:rPr lang="fr-FR" sz="800" b="1" dirty="0">
                          <a:solidFill>
                            <a:schemeClr val="bg1"/>
                          </a:solidFill>
                        </a:rPr>
                        <a:t> CG 4: Apprendre</a:t>
                      </a:r>
                      <a:r>
                        <a:rPr lang="fr-FR" sz="800" b="1" baseline="0" dirty="0">
                          <a:solidFill>
                            <a:schemeClr val="bg1"/>
                          </a:solidFill>
                        </a:rPr>
                        <a:t> à entretenir sa santé par une activité physique régulière</a:t>
                      </a:r>
                      <a:endParaRPr lang="fr-FR" sz="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chemeClr val="bg1"/>
                          </a:solidFill>
                        </a:rPr>
                        <a:t>Domaine 5 </a:t>
                      </a:r>
                      <a:r>
                        <a:rPr lang="mr-IN" sz="800" b="1" dirty="0">
                          <a:solidFill>
                            <a:schemeClr val="bg1"/>
                          </a:solidFill>
                        </a:rPr>
                        <a:t>–</a:t>
                      </a:r>
                      <a:r>
                        <a:rPr lang="fr-FR" sz="800" b="1" dirty="0">
                          <a:solidFill>
                            <a:schemeClr val="bg1"/>
                          </a:solidFill>
                        </a:rPr>
                        <a:t> CG 5: S’approprier une culture physique sportive et artistique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9522">
                <a:tc>
                  <a:txBody>
                    <a:bodyPr/>
                    <a:lstStyle/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700" dirty="0">
                          <a:solidFill>
                            <a:srgbClr val="00B050"/>
                          </a:solidFill>
                        </a:rPr>
                        <a:t>Acquérir des techniques spécifiques pour améliorer son efficience.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700" dirty="0">
                          <a:solidFill>
                            <a:srgbClr val="00B050"/>
                          </a:solidFill>
                        </a:rPr>
                        <a:t>Communiquer</a:t>
                      </a:r>
                      <a:r>
                        <a:rPr lang="fr-FR" sz="700" baseline="0" dirty="0">
                          <a:solidFill>
                            <a:srgbClr val="00B050"/>
                          </a:solidFill>
                        </a:rPr>
                        <a:t> des intentions et des émotions avec son corps devant un groupe.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700" baseline="0" dirty="0">
                          <a:solidFill>
                            <a:srgbClr val="00B050"/>
                          </a:solidFill>
                        </a:rPr>
                        <a:t>Verbaliser les émotions et sensations ressenties.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700" baseline="0" dirty="0">
                          <a:solidFill>
                            <a:srgbClr val="00B050"/>
                          </a:solidFill>
                        </a:rPr>
                        <a:t>Utiliser un vocabulaire adapté pour décrire la motricité d’autrui et la sienne.</a:t>
                      </a:r>
                      <a:endParaRPr lang="fr-FR" sz="7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700" dirty="0">
                          <a:solidFill>
                            <a:srgbClr val="0432FF"/>
                          </a:solidFill>
                        </a:rPr>
                        <a:t>Préparer-planifier-se</a:t>
                      </a:r>
                      <a:r>
                        <a:rPr lang="fr-FR" sz="700" baseline="0" dirty="0">
                          <a:solidFill>
                            <a:srgbClr val="0432FF"/>
                          </a:solidFill>
                        </a:rPr>
                        <a:t> représenter une action avant de la réaliser.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700" baseline="0" dirty="0">
                          <a:solidFill>
                            <a:srgbClr val="0432FF"/>
                          </a:solidFill>
                        </a:rPr>
                        <a:t>Répéter un geste sportif ou artistique pour le stabiliser et le rendre plus efficace.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700" baseline="0" dirty="0">
                          <a:solidFill>
                            <a:srgbClr val="0432FF"/>
                          </a:solidFill>
                        </a:rPr>
                        <a:t>Construire et mettre en œuvre des projets d’apprentissage individuel ou collectif.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700" baseline="0" dirty="0">
                          <a:solidFill>
                            <a:srgbClr val="0432FF"/>
                          </a:solidFill>
                        </a:rPr>
                        <a:t>Utiliser des outils numériques pour analyser et évaluer ses actions et celles des autres.</a:t>
                      </a:r>
                      <a:endParaRPr lang="fr-FR" sz="700" dirty="0">
                        <a:solidFill>
                          <a:srgbClr val="0432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700" dirty="0">
                          <a:solidFill>
                            <a:srgbClr val="FF0000"/>
                          </a:solidFill>
                        </a:rPr>
                        <a:t>Respecter</a:t>
                      </a:r>
                      <a:r>
                        <a:rPr lang="fr-FR" sz="700" baseline="0" dirty="0">
                          <a:solidFill>
                            <a:srgbClr val="FF0000"/>
                          </a:solidFill>
                        </a:rPr>
                        <a:t>, construire et faire respecter règles et règlements.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700" baseline="0" dirty="0">
                          <a:solidFill>
                            <a:srgbClr val="FF0000"/>
                          </a:solidFill>
                        </a:rPr>
                        <a:t>Accepter la défaite et gagner avec modestie et simplicité.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700" baseline="0" dirty="0">
                          <a:solidFill>
                            <a:srgbClr val="FF0000"/>
                          </a:solidFill>
                        </a:rPr>
                        <a:t>Prendre et assumer des responsabilités au sein d’un collectif pour réaliser un projet ou remplir un contrat.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700" baseline="0" dirty="0">
                          <a:solidFill>
                            <a:srgbClr val="FF0000"/>
                          </a:solidFill>
                        </a:rPr>
                        <a:t>Agir avec et pour les autres, en prenant en compte les différences.</a:t>
                      </a:r>
                      <a:endParaRPr lang="fr-FR" sz="7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700" dirty="0">
                          <a:solidFill>
                            <a:srgbClr val="7030A0"/>
                          </a:solidFill>
                        </a:rPr>
                        <a:t>Connaître les effets d’une pratique physique régulière sur son état de bien-être et de santé.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700" dirty="0">
                          <a:solidFill>
                            <a:srgbClr val="7030A0"/>
                          </a:solidFill>
                        </a:rPr>
                        <a:t>Connaître et utiliser des indicateurs objectifs pour caractériser l’effort physique.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700" dirty="0">
                          <a:solidFill>
                            <a:srgbClr val="7030A0"/>
                          </a:solidFill>
                        </a:rPr>
                        <a:t>Évaluer la quantité et qualité de son activité physique</a:t>
                      </a:r>
                      <a:r>
                        <a:rPr lang="fr-FR" sz="700" baseline="0" dirty="0">
                          <a:solidFill>
                            <a:srgbClr val="7030A0"/>
                          </a:solidFill>
                        </a:rPr>
                        <a:t> quotidienne dans et hors l’école.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700" baseline="0" dirty="0">
                          <a:solidFill>
                            <a:srgbClr val="7030A0"/>
                          </a:solidFill>
                        </a:rPr>
                        <a:t>Adapter l’intensité de son engagement physique à ses possibilités pour ne pas se mettre en danger.</a:t>
                      </a:r>
                      <a:endParaRPr lang="fr-FR" sz="700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700" dirty="0"/>
                        <a:t>S’approprier, exploiter et savoir expliquer les principes d’efficacité d’un geste technique.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700" dirty="0"/>
                        <a:t>Acquérir les bases d’une</a:t>
                      </a:r>
                      <a:r>
                        <a:rPr lang="fr-FR" sz="700" baseline="0" dirty="0"/>
                        <a:t> attitude réflexive et critique vis-à-vis du spectacle sportif.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700" baseline="0" dirty="0"/>
                        <a:t>Découvrir l’impact des nouvelles technologies appliquées à la pratique physique et sportive.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700" baseline="0" dirty="0"/>
                        <a:t>Connaître des éléments essentiels de l’histoire des pratiques corporelles éclairant les A.P contemporaines.</a:t>
                      </a:r>
                      <a:endParaRPr lang="fr-FR" sz="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Flèche vers le bas 4"/>
          <p:cNvSpPr/>
          <p:nvPr/>
        </p:nvSpPr>
        <p:spPr>
          <a:xfrm>
            <a:off x="1954060" y="1845709"/>
            <a:ext cx="325677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223354" y="1835271"/>
            <a:ext cx="325677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vers le bas 6"/>
          <p:cNvSpPr/>
          <p:nvPr/>
        </p:nvSpPr>
        <p:spPr>
          <a:xfrm>
            <a:off x="6415404" y="1835271"/>
            <a:ext cx="325677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vers le bas 7"/>
          <p:cNvSpPr/>
          <p:nvPr/>
        </p:nvSpPr>
        <p:spPr>
          <a:xfrm>
            <a:off x="8619980" y="1835271"/>
            <a:ext cx="325677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vers le bas 8"/>
          <p:cNvSpPr/>
          <p:nvPr/>
        </p:nvSpPr>
        <p:spPr>
          <a:xfrm>
            <a:off x="10824556" y="1835271"/>
            <a:ext cx="325677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vers le bas 9"/>
          <p:cNvSpPr/>
          <p:nvPr/>
        </p:nvSpPr>
        <p:spPr>
          <a:xfrm>
            <a:off x="1943622" y="2837351"/>
            <a:ext cx="325677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vers le bas 10"/>
          <p:cNvSpPr/>
          <p:nvPr/>
        </p:nvSpPr>
        <p:spPr>
          <a:xfrm>
            <a:off x="4212916" y="2826913"/>
            <a:ext cx="325677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vers le bas 11"/>
          <p:cNvSpPr/>
          <p:nvPr/>
        </p:nvSpPr>
        <p:spPr>
          <a:xfrm>
            <a:off x="6404966" y="2826913"/>
            <a:ext cx="325677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vers le bas 12"/>
          <p:cNvSpPr/>
          <p:nvPr/>
        </p:nvSpPr>
        <p:spPr>
          <a:xfrm>
            <a:off x="8609542" y="2826913"/>
            <a:ext cx="325677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vers le bas 13"/>
          <p:cNvSpPr/>
          <p:nvPr/>
        </p:nvSpPr>
        <p:spPr>
          <a:xfrm>
            <a:off x="10814118" y="2826913"/>
            <a:ext cx="325677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vers le bas 14"/>
          <p:cNvSpPr/>
          <p:nvPr/>
        </p:nvSpPr>
        <p:spPr>
          <a:xfrm>
            <a:off x="1956148" y="4180737"/>
            <a:ext cx="325677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vers le bas 15"/>
          <p:cNvSpPr/>
          <p:nvPr/>
        </p:nvSpPr>
        <p:spPr>
          <a:xfrm>
            <a:off x="4225442" y="4170299"/>
            <a:ext cx="325677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vers le bas 16"/>
          <p:cNvSpPr/>
          <p:nvPr/>
        </p:nvSpPr>
        <p:spPr>
          <a:xfrm>
            <a:off x="6417492" y="4170299"/>
            <a:ext cx="325677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vers le bas 17"/>
          <p:cNvSpPr/>
          <p:nvPr/>
        </p:nvSpPr>
        <p:spPr>
          <a:xfrm>
            <a:off x="8622068" y="4170299"/>
            <a:ext cx="325677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 vers le bas 18"/>
          <p:cNvSpPr/>
          <p:nvPr/>
        </p:nvSpPr>
        <p:spPr>
          <a:xfrm>
            <a:off x="10826644" y="4170299"/>
            <a:ext cx="325677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157240"/>
              </p:ext>
            </p:extLst>
          </p:nvPr>
        </p:nvGraphicFramePr>
        <p:xfrm>
          <a:off x="1127340" y="1951138"/>
          <a:ext cx="10972800" cy="82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Axes du Projet EPS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6280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644930"/>
              </p:ext>
            </p:extLst>
          </p:nvPr>
        </p:nvGraphicFramePr>
        <p:xfrm>
          <a:off x="1127340" y="2939644"/>
          <a:ext cx="10972800" cy="1200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2048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Caractéristiques</a:t>
                      </a:r>
                      <a:r>
                        <a:rPr lang="fr-FR" sz="800" baseline="0" dirty="0"/>
                        <a:t> des élèves de la classe</a:t>
                      </a:r>
                      <a:endParaRPr lang="fr-FR" sz="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7481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757349"/>
              </p:ext>
            </p:extLst>
          </p:nvPr>
        </p:nvGraphicFramePr>
        <p:xfrm>
          <a:off x="1156562" y="4265395"/>
          <a:ext cx="10943577" cy="1221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8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8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87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87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87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lang="fr-FR" sz="900"/>
                        <a:t>Choix</a:t>
                      </a:r>
                      <a:r>
                        <a:rPr lang="fr-FR" sz="900" baseline="0"/>
                        <a:t> d’o</a:t>
                      </a:r>
                      <a:r>
                        <a:rPr lang="fr-FR" sz="900"/>
                        <a:t>bjectifs </a:t>
                      </a:r>
                      <a:r>
                        <a:rPr lang="fr-FR" sz="900" dirty="0"/>
                        <a:t>prioritaires du PROJET DE CLASSE 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2405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565980"/>
              </p:ext>
            </p:extLst>
          </p:nvPr>
        </p:nvGraphicFramePr>
        <p:xfrm>
          <a:off x="1156562" y="5620205"/>
          <a:ext cx="10943577" cy="1085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8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8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87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87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87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1639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Stratégies d’enseignement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375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" name="Flèche vers le bas 24"/>
          <p:cNvSpPr/>
          <p:nvPr/>
        </p:nvSpPr>
        <p:spPr>
          <a:xfrm>
            <a:off x="1995534" y="5524939"/>
            <a:ext cx="325677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lèche vers le bas 25"/>
          <p:cNvSpPr/>
          <p:nvPr/>
        </p:nvSpPr>
        <p:spPr>
          <a:xfrm>
            <a:off x="4264828" y="5514501"/>
            <a:ext cx="325677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lèche vers le bas 26"/>
          <p:cNvSpPr/>
          <p:nvPr/>
        </p:nvSpPr>
        <p:spPr>
          <a:xfrm>
            <a:off x="6456878" y="5514501"/>
            <a:ext cx="325677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lèche vers le bas 27"/>
          <p:cNvSpPr/>
          <p:nvPr/>
        </p:nvSpPr>
        <p:spPr>
          <a:xfrm>
            <a:off x="8661454" y="5514501"/>
            <a:ext cx="325677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lèche vers le bas 28"/>
          <p:cNvSpPr/>
          <p:nvPr/>
        </p:nvSpPr>
        <p:spPr>
          <a:xfrm>
            <a:off x="10866030" y="5514501"/>
            <a:ext cx="325677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6688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24146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n°3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3037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820535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8A2DEA1F-8D70-440F-B814-7E2E3401C3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206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537531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n°3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956"/>
              </p:ext>
            </p:extLst>
          </p:nvPr>
        </p:nvGraphicFramePr>
        <p:xfrm>
          <a:off x="1174228" y="1378369"/>
          <a:ext cx="10862271" cy="484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354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 L+1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998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55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513488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364076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569449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F9CFAC80-FEA2-4FF3-9941-F218BD4AC0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452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192681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Leçon n°4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956"/>
              </p:ext>
            </p:extLst>
          </p:nvPr>
        </p:nvGraphicFramePr>
        <p:xfrm>
          <a:off x="1174228" y="1378369"/>
          <a:ext cx="10862271" cy="484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354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 L+1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998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455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1216486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n°5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41481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339250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149855D6-A7A0-40F2-A828-FA652A7160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576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09053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Leçon n°5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956"/>
              </p:ext>
            </p:extLst>
          </p:nvPr>
        </p:nvGraphicFramePr>
        <p:xfrm>
          <a:off x="1174228" y="1378369"/>
          <a:ext cx="10862271" cy="484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354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 L+1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998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238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2642168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n°6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923827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877984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49D4FBEE-FCCA-4247-B121-A788EAAD07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18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669366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Leçon n°6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956"/>
              </p:ext>
            </p:extLst>
          </p:nvPr>
        </p:nvGraphicFramePr>
        <p:xfrm>
          <a:off x="1174228" y="1378369"/>
          <a:ext cx="10862271" cy="484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354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 L+1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998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429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106280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n°7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746800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578471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88D530CE-5B97-46CE-BE99-F2E5BAD278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63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534399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Leçon n°7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956"/>
              </p:ext>
            </p:extLst>
          </p:nvPr>
        </p:nvGraphicFramePr>
        <p:xfrm>
          <a:off x="1174228" y="1378369"/>
          <a:ext cx="10862271" cy="484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354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 L+1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998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8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èche vers la droite 12">
            <a:hlinkClick r:id="" action="ppaction://hlinkshowjump?jump=nextslide"/>
          </p:cNvPr>
          <p:cNvSpPr/>
          <p:nvPr/>
        </p:nvSpPr>
        <p:spPr>
          <a:xfrm>
            <a:off x="10960274" y="5373666"/>
            <a:ext cx="1127340" cy="1372840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Suite du Projet de Module</a:t>
            </a:r>
          </a:p>
        </p:txBody>
      </p: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353181"/>
              </p:ext>
            </p:extLst>
          </p:nvPr>
        </p:nvGraphicFramePr>
        <p:xfrm>
          <a:off x="1127340" y="87683"/>
          <a:ext cx="10960275" cy="1493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2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12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5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544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Classe de ____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PROJET</a:t>
                      </a:r>
                      <a:r>
                        <a:rPr lang="fr-FR" sz="1800" baseline="0" dirty="0"/>
                        <a:t> DE MODULE 1 </a:t>
                      </a:r>
                      <a:r>
                        <a:rPr lang="mr-IN" sz="1800" baseline="0" dirty="0"/>
                        <a:t>–</a:t>
                      </a:r>
                      <a:r>
                        <a:rPr lang="fr-FR" sz="1800" baseline="0" dirty="0"/>
                        <a:t> CYCLE 4 </a:t>
                      </a:r>
                      <a:r>
                        <a:rPr lang="mr-IN" sz="1800" baseline="0" dirty="0"/>
                        <a:t>–</a:t>
                      </a:r>
                      <a:r>
                        <a:rPr lang="fr-FR" sz="1800" baseline="0" dirty="0"/>
                        <a:t> NIVEAU __</a:t>
                      </a:r>
                      <a:endParaRPr lang="fr-FR" sz="18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APSA: _____________________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908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Conditions</a:t>
                      </a:r>
                      <a:r>
                        <a:rPr lang="fr-FR" sz="1200" b="1" baseline="0" dirty="0"/>
                        <a:t> horaires et matérielles du module</a:t>
                      </a:r>
                      <a:endParaRPr lang="fr-FR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0046">
                <a:tc gridSpan="3"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052412"/>
              </p:ext>
            </p:extLst>
          </p:nvPr>
        </p:nvGraphicFramePr>
        <p:xfrm>
          <a:off x="1127340" y="1378224"/>
          <a:ext cx="10960275" cy="1777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5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4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804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« Ce qui est attendu » </a:t>
                      </a:r>
                      <a:r>
                        <a:rPr lang="mr-IN" sz="1100" dirty="0"/>
                        <a:t>–</a:t>
                      </a:r>
                      <a:r>
                        <a:rPr lang="fr-FR" sz="1100" baseline="0" dirty="0"/>
                        <a:t> LIEN AVEC LE PROJET DE CLASSE (rappel)</a:t>
                      </a:r>
                      <a:endParaRPr lang="fr-FR" sz="11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047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/>
                        <a:t>Objectifs</a:t>
                      </a:r>
                      <a:r>
                        <a:rPr lang="fr-FR" sz="1100" b="1" baseline="0" dirty="0"/>
                        <a:t> du </a:t>
                      </a:r>
                      <a:r>
                        <a:rPr lang="fr-FR" sz="1100" b="1" baseline="0" dirty="0">
                          <a:solidFill>
                            <a:srgbClr val="002060"/>
                          </a:solidFill>
                        </a:rPr>
                        <a:t>PROJET DE CLASSE </a:t>
                      </a:r>
                      <a:r>
                        <a:rPr lang="fr-FR" sz="1100" b="1" baseline="0" dirty="0"/>
                        <a:t>travaillés prioritairement dans ce Module</a:t>
                      </a:r>
                      <a:endParaRPr lang="fr-FR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/>
                        <a:t>Stratégies</a:t>
                      </a:r>
                      <a:r>
                        <a:rPr lang="fr-FR" sz="1100" b="1" baseline="0" dirty="0"/>
                        <a:t> d’enseignement à privilégier dans ce Module</a:t>
                      </a:r>
                      <a:endParaRPr lang="fr-FR" sz="11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1886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462386"/>
              </p:ext>
            </p:extLst>
          </p:nvPr>
        </p:nvGraphicFramePr>
        <p:xfrm>
          <a:off x="1127339" y="3120617"/>
          <a:ext cx="10960275" cy="2113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2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2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2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2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20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4693">
                <a:tc gridSpan="5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« Avec qui j</a:t>
                      </a:r>
                      <a:r>
                        <a:rPr lang="fr-FR" sz="1100" baseline="0" dirty="0"/>
                        <a:t>e pars » </a:t>
                      </a:r>
                      <a:r>
                        <a:rPr lang="mr-IN" sz="1100" dirty="0"/>
                        <a:t>–</a:t>
                      </a:r>
                      <a:r>
                        <a:rPr lang="fr-FR" sz="1100" baseline="0" dirty="0"/>
                        <a:t> État initial des élèves suite à l’Évaluation diagnostique par rapport aux 5 domaines du S4C (en termes de Connaissances, Capacités et Attitudes)</a:t>
                      </a:r>
                      <a:endParaRPr lang="fr-FR" sz="11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518">
                <a:tc>
                  <a:txBody>
                    <a:bodyPr/>
                    <a:lstStyle/>
                    <a:p>
                      <a:pPr algn="ctr"/>
                      <a:r>
                        <a:rPr lang="fr-FR" sz="800" b="1">
                          <a:solidFill>
                            <a:srgbClr val="00B050"/>
                          </a:solidFill>
                        </a:rPr>
                        <a:t>Domaine 1 </a:t>
                      </a:r>
                      <a:r>
                        <a:rPr lang="mr-IN" sz="800" b="1">
                          <a:solidFill>
                            <a:srgbClr val="00B050"/>
                          </a:solidFill>
                        </a:rPr>
                        <a:t>–</a:t>
                      </a:r>
                      <a:r>
                        <a:rPr lang="fr-FR" sz="800" b="1">
                          <a:solidFill>
                            <a:srgbClr val="00B050"/>
                          </a:solidFill>
                        </a:rPr>
                        <a:t> CG</a:t>
                      </a:r>
                      <a:r>
                        <a:rPr lang="fr-FR" sz="800" b="1" baseline="0">
                          <a:solidFill>
                            <a:srgbClr val="00B050"/>
                          </a:solidFill>
                        </a:rPr>
                        <a:t> 1</a:t>
                      </a:r>
                      <a:r>
                        <a:rPr lang="fr-FR" sz="800" b="1">
                          <a:solidFill>
                            <a:srgbClr val="00B050"/>
                          </a:solidFill>
                        </a:rPr>
                        <a:t>:</a:t>
                      </a:r>
                      <a:r>
                        <a:rPr lang="fr-FR" sz="800" b="1" baseline="0">
                          <a:solidFill>
                            <a:srgbClr val="00B050"/>
                          </a:solidFill>
                        </a:rPr>
                        <a:t> Développer sa motricité et construire un langage du corps</a:t>
                      </a:r>
                      <a:endParaRPr lang="fr-FR" sz="8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</a:t>
                      </a:r>
                      <a:r>
                        <a:rPr lang="fr-FR" sz="800" b="1" baseline="0" dirty="0">
                          <a:solidFill>
                            <a:srgbClr val="0432FF"/>
                          </a:solidFill>
                        </a:rPr>
                        <a:t> 2 </a:t>
                      </a:r>
                      <a:r>
                        <a:rPr lang="mr-IN" sz="800" b="1" baseline="0" dirty="0">
                          <a:solidFill>
                            <a:srgbClr val="0432FF"/>
                          </a:solidFill>
                        </a:rPr>
                        <a:t>–</a:t>
                      </a:r>
                      <a:r>
                        <a:rPr lang="fr-FR" sz="800" b="1" baseline="0" dirty="0">
                          <a:solidFill>
                            <a:srgbClr val="0432FF"/>
                          </a:solidFill>
                        </a:rPr>
                        <a:t> CG 2: S’approprier seul ou à plusieurs par la pratique, les méthodes et outils pour apprendre</a:t>
                      </a:r>
                      <a:endParaRPr lang="fr-FR" sz="800" b="1" dirty="0">
                        <a:solidFill>
                          <a:srgbClr val="0432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 3 </a:t>
                      </a:r>
                      <a:r>
                        <a:rPr lang="mr-IN" sz="800" b="1" dirty="0">
                          <a:solidFill>
                            <a:srgbClr val="FF0000"/>
                          </a:solidFill>
                        </a:rPr>
                        <a:t>–</a:t>
                      </a:r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 CG 3: Partager des</a:t>
                      </a:r>
                      <a:r>
                        <a:rPr lang="fr-FR" sz="800" b="1" baseline="0" dirty="0">
                          <a:solidFill>
                            <a:srgbClr val="FF0000"/>
                          </a:solidFill>
                        </a:rPr>
                        <a:t> règles, assumer des rôles et des responsabilités</a:t>
                      </a:r>
                      <a:endParaRPr lang="fr-FR" sz="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 4 </a:t>
                      </a:r>
                      <a:r>
                        <a:rPr lang="mr-IN" sz="800" b="1" dirty="0">
                          <a:solidFill>
                            <a:srgbClr val="7030A0"/>
                          </a:solidFill>
                        </a:rPr>
                        <a:t>–</a:t>
                      </a:r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 CG 4: Apprendre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à entretenir sa santé par une activité physique régulière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chemeClr val="tx1"/>
                          </a:solidFill>
                        </a:rPr>
                        <a:t>Domaine 5 </a:t>
                      </a:r>
                      <a:r>
                        <a:rPr lang="mr-IN" sz="800" b="1" dirty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fr-FR" sz="800" b="1" dirty="0">
                          <a:solidFill>
                            <a:schemeClr val="tx1"/>
                          </a:solidFill>
                        </a:rPr>
                        <a:t> CG 5: S’approprier une culture physique sportive et artistique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8780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672816"/>
              </p:ext>
            </p:extLst>
          </p:nvPr>
        </p:nvGraphicFramePr>
        <p:xfrm>
          <a:off x="1127338" y="5344217"/>
          <a:ext cx="9720201" cy="13387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72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631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Objectifs du module = Compétence attendue </a:t>
                      </a:r>
                      <a:r>
                        <a:rPr lang="fr-FR" sz="1100" dirty="0" err="1"/>
                        <a:t>soclée</a:t>
                      </a:r>
                      <a:endParaRPr lang="fr-FR" sz="11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9670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83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831812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n°8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653123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229431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B8EEBBD1-A684-4776-832D-7864BB94E6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7675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36285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Leçon n°8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611720"/>
              </p:ext>
            </p:extLst>
          </p:nvPr>
        </p:nvGraphicFramePr>
        <p:xfrm>
          <a:off x="1174228" y="1275629"/>
          <a:ext cx="10862271" cy="1263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3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1805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0146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606112"/>
              </p:ext>
            </p:extLst>
          </p:nvPr>
        </p:nvGraphicFramePr>
        <p:xfrm>
          <a:off x="1174227" y="2657388"/>
          <a:ext cx="10862272" cy="3981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5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5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55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15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BILAN DU MODULE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072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chemeClr val="bg1"/>
                          </a:solidFill>
                        </a:rPr>
                        <a:t>Bilan des acquisitions par</a:t>
                      </a:r>
                      <a:r>
                        <a:rPr lang="fr-FR" sz="1000" b="1" baseline="0" dirty="0">
                          <a:solidFill>
                            <a:schemeClr val="bg1"/>
                          </a:solidFill>
                        </a:rPr>
                        <a:t> rapport aux AFC envisagés (CA </a:t>
                      </a:r>
                      <a:r>
                        <a:rPr lang="fr-FR" sz="1000" b="1" baseline="0" dirty="0" err="1">
                          <a:solidFill>
                            <a:schemeClr val="bg1"/>
                          </a:solidFill>
                        </a:rPr>
                        <a:t>soclée</a:t>
                      </a:r>
                      <a:r>
                        <a:rPr lang="fr-FR" sz="1000" b="1" baseline="0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fr-FR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chemeClr val="bg1"/>
                          </a:solidFill>
                        </a:rPr>
                        <a:t>Bilan par rapport au PROJET DE CLASSE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chemeClr val="bg1"/>
                          </a:solidFill>
                        </a:rPr>
                        <a:t>Perspectives sur le(s) prochain(s) modules de</a:t>
                      </a:r>
                      <a:r>
                        <a:rPr lang="fr-FR" sz="1000" b="1" baseline="0" dirty="0">
                          <a:solidFill>
                            <a:schemeClr val="bg1"/>
                          </a:solidFill>
                        </a:rPr>
                        <a:t> l’année scolaire</a:t>
                      </a:r>
                      <a:endParaRPr lang="fr-FR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chemeClr val="bg1"/>
                          </a:solidFill>
                        </a:rPr>
                        <a:t>Perspectives</a:t>
                      </a:r>
                      <a:r>
                        <a:rPr lang="fr-FR" sz="1000" b="1" baseline="0" dirty="0">
                          <a:solidFill>
                            <a:schemeClr val="bg1"/>
                          </a:solidFill>
                        </a:rPr>
                        <a:t> sur le prochain module dans l’APSA</a:t>
                      </a:r>
                      <a:endParaRPr lang="fr-FR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1647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4535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èche vers la droite 7">
            <a:hlinkClick r:id="" action="ppaction://hlinkshowjump?jump=nextslide"/>
          </p:cNvPr>
          <p:cNvSpPr/>
          <p:nvPr/>
        </p:nvSpPr>
        <p:spPr>
          <a:xfrm>
            <a:off x="10960274" y="5373666"/>
            <a:ext cx="1127340" cy="1372840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Suite du Projet de Module</a:t>
            </a: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212776"/>
              </p:ext>
            </p:extLst>
          </p:nvPr>
        </p:nvGraphicFramePr>
        <p:xfrm>
          <a:off x="1127340" y="87683"/>
          <a:ext cx="10960275" cy="1493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2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12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5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544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Classe de ____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PROJET</a:t>
                      </a:r>
                      <a:r>
                        <a:rPr lang="fr-FR" sz="1800" baseline="0" dirty="0"/>
                        <a:t> DE MODULE 3 </a:t>
                      </a:r>
                      <a:r>
                        <a:rPr lang="mr-IN" sz="1800" baseline="0" dirty="0"/>
                        <a:t>–</a:t>
                      </a:r>
                      <a:r>
                        <a:rPr lang="fr-FR" sz="1800" baseline="0" dirty="0"/>
                        <a:t> CYCLE 4 </a:t>
                      </a:r>
                      <a:r>
                        <a:rPr lang="mr-IN" sz="1800" baseline="0" dirty="0"/>
                        <a:t>–</a:t>
                      </a:r>
                      <a:r>
                        <a:rPr lang="fr-FR" sz="1800" baseline="0" dirty="0"/>
                        <a:t> NIVEAU __</a:t>
                      </a:r>
                      <a:endParaRPr lang="fr-FR" sz="18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APSA: _____________________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908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Conditions</a:t>
                      </a:r>
                      <a:r>
                        <a:rPr lang="fr-FR" sz="1200" b="1" baseline="0" dirty="0"/>
                        <a:t> horaires et matérielles du module</a:t>
                      </a:r>
                      <a:endParaRPr lang="fr-FR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0046">
                <a:tc gridSpan="3"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9828"/>
              </p:ext>
            </p:extLst>
          </p:nvPr>
        </p:nvGraphicFramePr>
        <p:xfrm>
          <a:off x="1127340" y="1378224"/>
          <a:ext cx="10960275" cy="1777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5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4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804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« Ce qui est attendu » </a:t>
                      </a:r>
                      <a:r>
                        <a:rPr lang="mr-IN" sz="1100" dirty="0"/>
                        <a:t>–</a:t>
                      </a:r>
                      <a:r>
                        <a:rPr lang="fr-FR" sz="1100" baseline="0" dirty="0"/>
                        <a:t> LIEN AVEC LE PROJET DE CLASSE (rappel)</a:t>
                      </a:r>
                      <a:endParaRPr lang="fr-FR" sz="11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047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/>
                        <a:t>Objectifs</a:t>
                      </a:r>
                      <a:r>
                        <a:rPr lang="fr-FR" sz="1100" b="1" baseline="0" dirty="0"/>
                        <a:t> du </a:t>
                      </a:r>
                      <a:r>
                        <a:rPr lang="fr-FR" sz="1100" b="1" baseline="0" dirty="0">
                          <a:solidFill>
                            <a:srgbClr val="002060"/>
                          </a:solidFill>
                        </a:rPr>
                        <a:t>PROJET DE CLASSE </a:t>
                      </a:r>
                      <a:r>
                        <a:rPr lang="fr-FR" sz="1100" b="1" baseline="0" dirty="0"/>
                        <a:t>travaillés prioritairement dans ce Module</a:t>
                      </a:r>
                      <a:endParaRPr lang="fr-FR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/>
                        <a:t>Stratégies</a:t>
                      </a:r>
                      <a:r>
                        <a:rPr lang="fr-FR" sz="1100" b="1" baseline="0" dirty="0"/>
                        <a:t> d’enseignement à privilégier dans ce Module</a:t>
                      </a:r>
                      <a:endParaRPr lang="fr-FR" sz="11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1886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839351"/>
              </p:ext>
            </p:extLst>
          </p:nvPr>
        </p:nvGraphicFramePr>
        <p:xfrm>
          <a:off x="1127339" y="3120617"/>
          <a:ext cx="10960275" cy="2113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2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2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2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2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20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4693">
                <a:tc gridSpan="5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« Avec qui j</a:t>
                      </a:r>
                      <a:r>
                        <a:rPr lang="fr-FR" sz="1100" baseline="0" dirty="0"/>
                        <a:t>e pars » </a:t>
                      </a:r>
                      <a:r>
                        <a:rPr lang="mr-IN" sz="1100" dirty="0"/>
                        <a:t>–</a:t>
                      </a:r>
                      <a:r>
                        <a:rPr lang="fr-FR" sz="1100" baseline="0" dirty="0"/>
                        <a:t> État initial des élèves suite à l’Évaluation diagnostique par rapport aux 5 domaines du S4C (en termes de Connaissances, Capacités et Attitudes)</a:t>
                      </a:r>
                      <a:endParaRPr lang="fr-FR" sz="11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518">
                <a:tc>
                  <a:txBody>
                    <a:bodyPr/>
                    <a:lstStyle/>
                    <a:p>
                      <a:pPr algn="ctr"/>
                      <a:r>
                        <a:rPr lang="fr-FR" sz="800" b="1">
                          <a:solidFill>
                            <a:srgbClr val="00B050"/>
                          </a:solidFill>
                        </a:rPr>
                        <a:t>Domaine 1 </a:t>
                      </a:r>
                      <a:r>
                        <a:rPr lang="mr-IN" sz="800" b="1">
                          <a:solidFill>
                            <a:srgbClr val="00B050"/>
                          </a:solidFill>
                        </a:rPr>
                        <a:t>–</a:t>
                      </a:r>
                      <a:r>
                        <a:rPr lang="fr-FR" sz="800" b="1">
                          <a:solidFill>
                            <a:srgbClr val="00B050"/>
                          </a:solidFill>
                        </a:rPr>
                        <a:t> CG</a:t>
                      </a:r>
                      <a:r>
                        <a:rPr lang="fr-FR" sz="800" b="1" baseline="0">
                          <a:solidFill>
                            <a:srgbClr val="00B050"/>
                          </a:solidFill>
                        </a:rPr>
                        <a:t> 1</a:t>
                      </a:r>
                      <a:r>
                        <a:rPr lang="fr-FR" sz="800" b="1">
                          <a:solidFill>
                            <a:srgbClr val="00B050"/>
                          </a:solidFill>
                        </a:rPr>
                        <a:t>:</a:t>
                      </a:r>
                      <a:r>
                        <a:rPr lang="fr-FR" sz="800" b="1" baseline="0">
                          <a:solidFill>
                            <a:srgbClr val="00B050"/>
                          </a:solidFill>
                        </a:rPr>
                        <a:t> Développer sa motricité et construire un langage du corps</a:t>
                      </a:r>
                      <a:endParaRPr lang="fr-FR" sz="8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</a:t>
                      </a:r>
                      <a:r>
                        <a:rPr lang="fr-FR" sz="800" b="1" baseline="0" dirty="0">
                          <a:solidFill>
                            <a:srgbClr val="0432FF"/>
                          </a:solidFill>
                        </a:rPr>
                        <a:t> 2 </a:t>
                      </a:r>
                      <a:r>
                        <a:rPr lang="mr-IN" sz="800" b="1" baseline="0" dirty="0">
                          <a:solidFill>
                            <a:srgbClr val="0432FF"/>
                          </a:solidFill>
                        </a:rPr>
                        <a:t>–</a:t>
                      </a:r>
                      <a:r>
                        <a:rPr lang="fr-FR" sz="800" b="1" baseline="0" dirty="0">
                          <a:solidFill>
                            <a:srgbClr val="0432FF"/>
                          </a:solidFill>
                        </a:rPr>
                        <a:t> CG 2: S’approprier seul ou à plusieurs par la pratique, les méthodes et outils pour apprendre</a:t>
                      </a:r>
                      <a:endParaRPr lang="fr-FR" sz="800" b="1" dirty="0">
                        <a:solidFill>
                          <a:srgbClr val="0432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 3 </a:t>
                      </a:r>
                      <a:r>
                        <a:rPr lang="mr-IN" sz="800" b="1" dirty="0">
                          <a:solidFill>
                            <a:srgbClr val="FF0000"/>
                          </a:solidFill>
                        </a:rPr>
                        <a:t>–</a:t>
                      </a:r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 CG 3: Partager des</a:t>
                      </a:r>
                      <a:r>
                        <a:rPr lang="fr-FR" sz="800" b="1" baseline="0" dirty="0">
                          <a:solidFill>
                            <a:srgbClr val="FF0000"/>
                          </a:solidFill>
                        </a:rPr>
                        <a:t> règles, assumer des rôles et des responsabilités</a:t>
                      </a:r>
                      <a:endParaRPr lang="fr-FR" sz="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 4 </a:t>
                      </a:r>
                      <a:r>
                        <a:rPr lang="mr-IN" sz="800" b="1" dirty="0">
                          <a:solidFill>
                            <a:srgbClr val="7030A0"/>
                          </a:solidFill>
                        </a:rPr>
                        <a:t>–</a:t>
                      </a:r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 CG 4: Apprendre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à entretenir sa santé par une activité physique régulière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chemeClr val="tx1"/>
                          </a:solidFill>
                        </a:rPr>
                        <a:t>Domaine 5 </a:t>
                      </a:r>
                      <a:r>
                        <a:rPr lang="mr-IN" sz="800" b="1" dirty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fr-FR" sz="800" b="1" dirty="0">
                          <a:solidFill>
                            <a:schemeClr val="tx1"/>
                          </a:solidFill>
                        </a:rPr>
                        <a:t> CG 5: S’approprier une culture physique sportive et artistique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8780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0988"/>
              </p:ext>
            </p:extLst>
          </p:nvPr>
        </p:nvGraphicFramePr>
        <p:xfrm>
          <a:off x="1127338" y="5344217"/>
          <a:ext cx="9720201" cy="13387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72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631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Objectifs du module = Compétence attendue </a:t>
                      </a:r>
                      <a:r>
                        <a:rPr lang="fr-FR" sz="1100" dirty="0" err="1"/>
                        <a:t>soclée</a:t>
                      </a:r>
                      <a:endParaRPr lang="fr-FR" sz="11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9670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97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outon d'action : Précédent 4">
            <a:hlinkClick r:id="" action="ppaction://hlinkshowjump?jump=previousslide" highlightClick="1"/>
          </p:cNvPr>
          <p:cNvSpPr/>
          <p:nvPr/>
        </p:nvSpPr>
        <p:spPr>
          <a:xfrm>
            <a:off x="1327759" y="6112701"/>
            <a:ext cx="676405" cy="563672"/>
          </a:xfrm>
          <a:prstGeom prst="actionButtonBackPreviou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Ellipse 5">
            <a:hlinkClick r:id="rId2" action="ppaction://hlinksldjump"/>
          </p:cNvPr>
          <p:cNvSpPr/>
          <p:nvPr/>
        </p:nvSpPr>
        <p:spPr>
          <a:xfrm>
            <a:off x="2242159" y="6112702"/>
            <a:ext cx="2542783" cy="56367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Lien vers les AFC</a:t>
            </a:r>
          </a:p>
        </p:txBody>
      </p:sp>
      <p:sp>
        <p:nvSpPr>
          <p:cNvPr id="7" name="Ellipse 6">
            <a:hlinkClick r:id="rId3" action="ppaction://hlinksldjump"/>
          </p:cNvPr>
          <p:cNvSpPr/>
          <p:nvPr/>
        </p:nvSpPr>
        <p:spPr>
          <a:xfrm>
            <a:off x="5022937" y="6112701"/>
            <a:ext cx="2542783" cy="56367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Lien avec les Compétences visées</a:t>
            </a:r>
          </a:p>
        </p:txBody>
      </p:sp>
      <p:sp>
        <p:nvSpPr>
          <p:cNvPr id="9" name="Flèche vers la droite 8">
            <a:hlinkClick r:id="" action="ppaction://hlinkshowjump?jump=nextslide"/>
          </p:cNvPr>
          <p:cNvSpPr/>
          <p:nvPr/>
        </p:nvSpPr>
        <p:spPr>
          <a:xfrm>
            <a:off x="10872592" y="6012492"/>
            <a:ext cx="1077238" cy="751563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>
                <a:solidFill>
                  <a:schemeClr val="tx1"/>
                </a:solidFill>
              </a:rPr>
              <a:t>Suite du Projet de Module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977923"/>
              </p:ext>
            </p:extLst>
          </p:nvPr>
        </p:nvGraphicFramePr>
        <p:xfrm>
          <a:off x="1152396" y="100203"/>
          <a:ext cx="10885116" cy="5845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4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9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15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64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8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8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6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37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37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37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0">
                <a:tc gridSpan="11"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Échéancier de Module</a:t>
                      </a:r>
                      <a:r>
                        <a:rPr lang="fr-FR" sz="1800" baseline="0" dirty="0"/>
                        <a:t> (+ = acquisition prioritaire sur la leçon)</a:t>
                      </a:r>
                      <a:endParaRPr lang="fr-FR" sz="18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D/CG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AFC travaillés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Acquisitions visées sur</a:t>
                      </a:r>
                      <a:r>
                        <a:rPr lang="fr-FR" sz="1000" b="1" baseline="0" dirty="0"/>
                        <a:t> le module (connaissances, capacités, attitudes)</a:t>
                      </a:r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61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D1</a:t>
                      </a:r>
                    </a:p>
                    <a:p>
                      <a:pPr algn="ctr"/>
                      <a:r>
                        <a:rPr lang="fr-FR" sz="1000" b="1" dirty="0"/>
                        <a:t>CG1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61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D2</a:t>
                      </a:r>
                    </a:p>
                    <a:p>
                      <a:pPr algn="ctr"/>
                      <a:r>
                        <a:rPr lang="fr-FR" sz="1000" b="1" dirty="0"/>
                        <a:t>CG2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661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D3</a:t>
                      </a:r>
                      <a:br>
                        <a:rPr lang="fr-FR" sz="1000" b="1" dirty="0"/>
                      </a:br>
                      <a:r>
                        <a:rPr lang="fr-FR" sz="1000" b="1" dirty="0"/>
                        <a:t>CG3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661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D4</a:t>
                      </a:r>
                      <a:br>
                        <a:rPr lang="fr-FR" sz="1000" b="1" dirty="0"/>
                      </a:br>
                      <a:r>
                        <a:rPr lang="fr-FR" sz="1000" b="1" dirty="0"/>
                        <a:t>CG4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1661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D5</a:t>
                      </a:r>
                      <a:br>
                        <a:rPr lang="fr-FR" sz="1000" b="1" dirty="0"/>
                      </a:br>
                      <a:r>
                        <a:rPr lang="fr-FR" sz="1000" b="1" dirty="0"/>
                        <a:t>CG5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BDAAF761-36D2-4D06-8605-4B5843FAB207}"/>
              </a:ext>
            </a:extLst>
          </p:cNvPr>
          <p:cNvSpPr/>
          <p:nvPr/>
        </p:nvSpPr>
        <p:spPr>
          <a:xfrm>
            <a:off x="7803715" y="6050070"/>
            <a:ext cx="2755726" cy="6889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Pour remplir ce tableau, vous pouvez fractionner les cellules ou lister des AFC ou des acquisitions à l’aide de Puces. Ensuite, il s’agit de mettre des + dans les cases</a:t>
            </a:r>
          </a:p>
        </p:txBody>
      </p:sp>
    </p:spTree>
    <p:extLst>
      <p:ext uri="{BB962C8B-B14F-4D97-AF65-F5344CB8AC3E}">
        <p14:creationId xmlns:p14="http://schemas.microsoft.com/office/powerpoint/2010/main" val="906570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outon d'action : Précédent 3">
            <a:hlinkClick r:id="" action="ppaction://hlinkshowjump?jump=previousslide" highlightClick="1"/>
          </p:cNvPr>
          <p:cNvSpPr/>
          <p:nvPr/>
        </p:nvSpPr>
        <p:spPr>
          <a:xfrm>
            <a:off x="1290181" y="6350695"/>
            <a:ext cx="526093" cy="413359"/>
          </a:xfrm>
          <a:prstGeom prst="actionButtonBackPreviou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467078"/>
              </p:ext>
            </p:extLst>
          </p:nvPr>
        </p:nvGraphicFramePr>
        <p:xfrm>
          <a:off x="1155178" y="93364"/>
          <a:ext cx="10857282" cy="6144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9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95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95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2209">
                <a:tc gridSpan="6"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Grille d’évaluation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78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Compétence attendue </a:t>
                      </a:r>
                      <a:r>
                        <a:rPr lang="fr-FR" sz="1200" b="1" dirty="0" err="1"/>
                        <a:t>soclée</a:t>
                      </a:r>
                      <a:endParaRPr lang="fr-FR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Principes d’élaboration</a:t>
                      </a:r>
                      <a:r>
                        <a:rPr lang="fr-FR" sz="1200" b="1" baseline="0" dirty="0"/>
                        <a:t> de l’épreuve</a:t>
                      </a:r>
                      <a:endParaRPr lang="fr-FR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6400">
                <a:tc gridSpan="2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695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FF0000"/>
                          </a:solidFill>
                        </a:rPr>
                        <a:t>Par l’EPS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FF0000"/>
                          </a:solidFill>
                        </a:rPr>
                        <a:t>En</a:t>
                      </a:r>
                      <a:r>
                        <a:rPr lang="fr-FR" sz="1000" b="1" baseline="0" dirty="0">
                          <a:solidFill>
                            <a:srgbClr val="FF0000"/>
                          </a:solidFill>
                        </a:rPr>
                        <a:t> EPS</a:t>
                      </a:r>
                      <a:endParaRPr lang="fr-FR" sz="1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Niveaux</a:t>
                      </a:r>
                      <a:r>
                        <a:rPr lang="fr-FR" sz="1000" b="1" baseline="0" dirty="0"/>
                        <a:t> de maîtrise</a:t>
                      </a:r>
                      <a:endParaRPr lang="fr-FR" sz="1000" b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595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Domaines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Compétences travaillées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Maîtrise insuffisante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Maîtrise fragile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Maîtrise satisfaisante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Très bonne maîtrise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3972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D1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71634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D2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0141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D3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42579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Autres domaines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447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6701802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401642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057609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3158795B-0724-44FB-BB2F-96D79DAD3F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433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346123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956"/>
              </p:ext>
            </p:extLst>
          </p:nvPr>
        </p:nvGraphicFramePr>
        <p:xfrm>
          <a:off x="1174228" y="1378369"/>
          <a:ext cx="10862271" cy="484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354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 L+1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998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365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0080816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n°2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52776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331410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C4D72F9E-D122-414A-9252-CDAA168B38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483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300225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Leçon n°2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956"/>
              </p:ext>
            </p:extLst>
          </p:nvPr>
        </p:nvGraphicFramePr>
        <p:xfrm>
          <a:off x="1174228" y="1378369"/>
          <a:ext cx="10862271" cy="484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354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 L+1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998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957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24146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n°3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265143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820535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FC95B067-CC19-4921-9EB5-45D224C753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154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025171"/>
              </p:ext>
            </p:extLst>
          </p:nvPr>
        </p:nvGraphicFramePr>
        <p:xfrm>
          <a:off x="1152396" y="100203"/>
          <a:ext cx="10885116" cy="5845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4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9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15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64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8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8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6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37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37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37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0">
                <a:tc gridSpan="11"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Échéancier de Module</a:t>
                      </a:r>
                      <a:r>
                        <a:rPr lang="fr-FR" sz="1800" baseline="0" dirty="0"/>
                        <a:t> (+ = acquisition prioritaire sur la leçon)</a:t>
                      </a:r>
                      <a:endParaRPr lang="fr-FR" sz="18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D/CG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AFC travaillés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Acquisitions visées sur</a:t>
                      </a:r>
                      <a:r>
                        <a:rPr lang="fr-FR" sz="1000" b="1" baseline="0" dirty="0"/>
                        <a:t> le module (connaissances, capacités, attitudes)</a:t>
                      </a:r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61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D1</a:t>
                      </a:r>
                    </a:p>
                    <a:p>
                      <a:pPr algn="ctr"/>
                      <a:r>
                        <a:rPr lang="fr-FR" sz="1000" b="1" dirty="0"/>
                        <a:t>CG1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61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D2</a:t>
                      </a:r>
                    </a:p>
                    <a:p>
                      <a:pPr algn="ctr"/>
                      <a:r>
                        <a:rPr lang="fr-FR" sz="1000" b="1" dirty="0"/>
                        <a:t>CG2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661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D3</a:t>
                      </a:r>
                      <a:br>
                        <a:rPr lang="fr-FR" sz="1000" b="1" dirty="0"/>
                      </a:br>
                      <a:r>
                        <a:rPr lang="fr-FR" sz="1000" b="1" dirty="0"/>
                        <a:t>CG3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661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D4</a:t>
                      </a:r>
                      <a:br>
                        <a:rPr lang="fr-FR" sz="1000" b="1" dirty="0"/>
                      </a:br>
                      <a:r>
                        <a:rPr lang="fr-FR" sz="1000" b="1" dirty="0"/>
                        <a:t>CG4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1661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D5</a:t>
                      </a:r>
                      <a:br>
                        <a:rPr lang="fr-FR" sz="1000" b="1" dirty="0"/>
                      </a:br>
                      <a:r>
                        <a:rPr lang="fr-FR" sz="1000" b="1" dirty="0"/>
                        <a:t>CG5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Bouton d'action : Précédent 5">
            <a:hlinkClick r:id="" action="ppaction://hlinkshowjump?jump=previousslide" highlightClick="1"/>
          </p:cNvPr>
          <p:cNvSpPr/>
          <p:nvPr/>
        </p:nvSpPr>
        <p:spPr>
          <a:xfrm>
            <a:off x="1327759" y="6112701"/>
            <a:ext cx="676405" cy="563672"/>
          </a:xfrm>
          <a:prstGeom prst="actionButtonBackPreviou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Ellipse 6">
            <a:hlinkClick r:id="rId2" action="ppaction://hlinksldjump"/>
          </p:cNvPr>
          <p:cNvSpPr/>
          <p:nvPr/>
        </p:nvSpPr>
        <p:spPr>
          <a:xfrm>
            <a:off x="2242159" y="6112702"/>
            <a:ext cx="2542783" cy="56367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Lien vers les AFC</a:t>
            </a:r>
          </a:p>
        </p:txBody>
      </p:sp>
      <p:sp>
        <p:nvSpPr>
          <p:cNvPr id="8" name="Ellipse 7">
            <a:hlinkClick r:id="rId3" action="ppaction://hlinksldjump"/>
          </p:cNvPr>
          <p:cNvSpPr/>
          <p:nvPr/>
        </p:nvSpPr>
        <p:spPr>
          <a:xfrm>
            <a:off x="5022937" y="6112701"/>
            <a:ext cx="2542783" cy="56367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Lien avec les Compétences visées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7803715" y="6050070"/>
            <a:ext cx="2755726" cy="6889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Pour remplir ce tableau, vous pouvez fractionner les cellules ou lister des AFC ou des acquisitions à l’aide de Puces. Ensuite, il s’agit de mettre des + dans les cases</a:t>
            </a:r>
          </a:p>
        </p:txBody>
      </p:sp>
      <p:sp>
        <p:nvSpPr>
          <p:cNvPr id="11" name="Flèche vers la droite 10">
            <a:hlinkClick r:id="" action="ppaction://hlinkshowjump?jump=nextslide"/>
          </p:cNvPr>
          <p:cNvSpPr/>
          <p:nvPr/>
        </p:nvSpPr>
        <p:spPr>
          <a:xfrm>
            <a:off x="10872592" y="6012492"/>
            <a:ext cx="1077238" cy="751563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>
                <a:solidFill>
                  <a:schemeClr val="tx1"/>
                </a:solidFill>
              </a:rPr>
              <a:t>Suite du Projet de Module</a:t>
            </a:r>
          </a:p>
        </p:txBody>
      </p:sp>
    </p:spTree>
    <p:extLst>
      <p:ext uri="{BB962C8B-B14F-4D97-AF65-F5344CB8AC3E}">
        <p14:creationId xmlns:p14="http://schemas.microsoft.com/office/powerpoint/2010/main" val="154554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537531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n°3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956"/>
              </p:ext>
            </p:extLst>
          </p:nvPr>
        </p:nvGraphicFramePr>
        <p:xfrm>
          <a:off x="1174228" y="1378369"/>
          <a:ext cx="10862271" cy="484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354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 L+1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998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1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513488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934157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569449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56447BAE-D907-4E5D-8608-E845380403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6512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192681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Leçon n°4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956"/>
              </p:ext>
            </p:extLst>
          </p:nvPr>
        </p:nvGraphicFramePr>
        <p:xfrm>
          <a:off x="1174228" y="1378369"/>
          <a:ext cx="10862271" cy="484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354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 L+1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998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617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1216486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n°5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08273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339250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97674EEC-FB7A-4775-B322-49EEA83D8B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52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09053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Leçon n°5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956"/>
              </p:ext>
            </p:extLst>
          </p:nvPr>
        </p:nvGraphicFramePr>
        <p:xfrm>
          <a:off x="1174228" y="1378369"/>
          <a:ext cx="10862271" cy="484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354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 L+1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998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8109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2642168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n°6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266496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877984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92AF231A-E4C7-4E73-B57D-FCB0536791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37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669366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Leçon n°6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956"/>
              </p:ext>
            </p:extLst>
          </p:nvPr>
        </p:nvGraphicFramePr>
        <p:xfrm>
          <a:off x="1174228" y="1378369"/>
          <a:ext cx="10862271" cy="484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354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 L+1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998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9147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106280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n°7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280755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578471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4DFF3F70-2FF1-4A56-A515-EF8C2D7AF2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302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534399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Leçon n°7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956"/>
              </p:ext>
            </p:extLst>
          </p:nvPr>
        </p:nvGraphicFramePr>
        <p:xfrm>
          <a:off x="1174228" y="1378369"/>
          <a:ext cx="10862271" cy="484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354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 L+1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998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378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831812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n°8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064143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229431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4D493E50-EC62-43B2-8DA3-85E716F844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96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outon d'action : Précédent 5">
            <a:hlinkClick r:id="" action="ppaction://hlinkshowjump?jump=previousslide" highlightClick="1"/>
          </p:cNvPr>
          <p:cNvSpPr/>
          <p:nvPr/>
        </p:nvSpPr>
        <p:spPr>
          <a:xfrm>
            <a:off x="1290181" y="6350695"/>
            <a:ext cx="526093" cy="413359"/>
          </a:xfrm>
          <a:prstGeom prst="actionButtonBackPreviou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292620"/>
              </p:ext>
            </p:extLst>
          </p:nvPr>
        </p:nvGraphicFramePr>
        <p:xfrm>
          <a:off x="1155178" y="93364"/>
          <a:ext cx="10857282" cy="6144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9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95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95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2209">
                <a:tc gridSpan="6"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Grille d’évaluation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78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Compétence attendue </a:t>
                      </a:r>
                      <a:r>
                        <a:rPr lang="fr-FR" sz="1200" b="1" dirty="0" err="1"/>
                        <a:t>soclée</a:t>
                      </a:r>
                      <a:endParaRPr lang="fr-FR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Principes d’élaboration</a:t>
                      </a:r>
                      <a:r>
                        <a:rPr lang="fr-FR" sz="1200" b="1" baseline="0" dirty="0"/>
                        <a:t> de l’épreuve</a:t>
                      </a:r>
                      <a:endParaRPr lang="fr-FR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6400">
                <a:tc gridSpan="2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695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FF0000"/>
                          </a:solidFill>
                        </a:rPr>
                        <a:t>Par l’EPS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FF0000"/>
                          </a:solidFill>
                        </a:rPr>
                        <a:t>En</a:t>
                      </a:r>
                      <a:r>
                        <a:rPr lang="fr-FR" sz="1000" b="1" baseline="0" dirty="0">
                          <a:solidFill>
                            <a:srgbClr val="FF0000"/>
                          </a:solidFill>
                        </a:rPr>
                        <a:t> EPS</a:t>
                      </a:r>
                      <a:endParaRPr lang="fr-FR" sz="1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Niveaux</a:t>
                      </a:r>
                      <a:r>
                        <a:rPr lang="fr-FR" sz="1000" b="1" baseline="0" dirty="0"/>
                        <a:t> de maîtrise</a:t>
                      </a:r>
                      <a:endParaRPr lang="fr-FR" sz="1000" b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595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Domaines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Compétences travaillées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Maîtrise insuffisante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Maîtrise fragile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Maîtrise satisfaisante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Très bonne maîtrise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3972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D1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71634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D2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0141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D3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42579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Autres domaines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2644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36285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Leçon n°8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611720"/>
              </p:ext>
            </p:extLst>
          </p:nvPr>
        </p:nvGraphicFramePr>
        <p:xfrm>
          <a:off x="1174228" y="1275629"/>
          <a:ext cx="10862271" cy="1263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3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1805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0146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606112"/>
              </p:ext>
            </p:extLst>
          </p:nvPr>
        </p:nvGraphicFramePr>
        <p:xfrm>
          <a:off x="1174227" y="2657388"/>
          <a:ext cx="10862272" cy="3981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5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5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55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15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BILAN DU MODULE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072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 par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rapport aux AFC envisagés (CA </a:t>
                      </a:r>
                      <a:r>
                        <a:rPr lang="fr-FR" sz="1000" baseline="0" dirty="0" err="1">
                          <a:solidFill>
                            <a:schemeClr val="bg1"/>
                          </a:solidFill>
                        </a:rPr>
                        <a:t>soclée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par rapport au PROJET DE CLASSE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 sur le(s) prochain(s) modules de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l’année scolaire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sur le prochain module dans l’APSA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1647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516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èche vers la droite 7">
            <a:hlinkClick r:id="" action="ppaction://hlinkshowjump?jump=nextslide"/>
          </p:cNvPr>
          <p:cNvSpPr/>
          <p:nvPr/>
        </p:nvSpPr>
        <p:spPr>
          <a:xfrm>
            <a:off x="10960274" y="5373666"/>
            <a:ext cx="1127340" cy="1372840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Suite du Projet de Module</a:t>
            </a: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721073"/>
              </p:ext>
            </p:extLst>
          </p:nvPr>
        </p:nvGraphicFramePr>
        <p:xfrm>
          <a:off x="1127340" y="87683"/>
          <a:ext cx="10960275" cy="1493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2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12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5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544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Classe de ____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PROJET</a:t>
                      </a:r>
                      <a:r>
                        <a:rPr lang="fr-FR" sz="1800" baseline="0" dirty="0"/>
                        <a:t> DE MODULE 4 </a:t>
                      </a:r>
                      <a:r>
                        <a:rPr lang="mr-IN" sz="1800" baseline="0" dirty="0"/>
                        <a:t>–</a:t>
                      </a:r>
                      <a:r>
                        <a:rPr lang="fr-FR" sz="1800" baseline="0" dirty="0"/>
                        <a:t> CYCLE 4 </a:t>
                      </a:r>
                      <a:r>
                        <a:rPr lang="mr-IN" sz="1800" baseline="0" dirty="0"/>
                        <a:t>–</a:t>
                      </a:r>
                      <a:r>
                        <a:rPr lang="fr-FR" sz="1800" baseline="0" dirty="0"/>
                        <a:t> NIVEAU __</a:t>
                      </a:r>
                      <a:endParaRPr lang="fr-FR" sz="18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APSA: _____________________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908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Conditions</a:t>
                      </a:r>
                      <a:r>
                        <a:rPr lang="fr-FR" sz="1200" b="1" baseline="0" dirty="0"/>
                        <a:t> horaires et matérielles du module</a:t>
                      </a:r>
                      <a:endParaRPr lang="fr-FR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0046">
                <a:tc gridSpan="3"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356686"/>
              </p:ext>
            </p:extLst>
          </p:nvPr>
        </p:nvGraphicFramePr>
        <p:xfrm>
          <a:off x="1127340" y="1378224"/>
          <a:ext cx="10960275" cy="1777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5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4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804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« Ce qui est attendu » </a:t>
                      </a:r>
                      <a:r>
                        <a:rPr lang="mr-IN" sz="1100" dirty="0"/>
                        <a:t>–</a:t>
                      </a:r>
                      <a:r>
                        <a:rPr lang="fr-FR" sz="1100" baseline="0" dirty="0"/>
                        <a:t> LIEN AVEC LE PROJET DE CLASSE (rappel)</a:t>
                      </a:r>
                      <a:endParaRPr lang="fr-FR" sz="11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047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/>
                        <a:t>Objectifs</a:t>
                      </a:r>
                      <a:r>
                        <a:rPr lang="fr-FR" sz="1100" b="1" baseline="0" dirty="0"/>
                        <a:t> du </a:t>
                      </a:r>
                      <a:r>
                        <a:rPr lang="fr-FR" sz="1100" b="1" baseline="0" dirty="0">
                          <a:solidFill>
                            <a:srgbClr val="002060"/>
                          </a:solidFill>
                        </a:rPr>
                        <a:t>PROJET DE CLASSE </a:t>
                      </a:r>
                      <a:r>
                        <a:rPr lang="fr-FR" sz="1100" b="1" baseline="0" dirty="0"/>
                        <a:t>travaillés prioritairement dans ce Module</a:t>
                      </a:r>
                      <a:endParaRPr lang="fr-FR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/>
                        <a:t>Stratégies</a:t>
                      </a:r>
                      <a:r>
                        <a:rPr lang="fr-FR" sz="1100" b="1" baseline="0" dirty="0"/>
                        <a:t> d’enseignement à privilégier dans ce Module</a:t>
                      </a:r>
                      <a:endParaRPr lang="fr-FR" sz="11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1886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727627"/>
              </p:ext>
            </p:extLst>
          </p:nvPr>
        </p:nvGraphicFramePr>
        <p:xfrm>
          <a:off x="1127339" y="3120617"/>
          <a:ext cx="10960275" cy="2113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2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2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2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2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20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4693">
                <a:tc gridSpan="5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« Avec qui j</a:t>
                      </a:r>
                      <a:r>
                        <a:rPr lang="fr-FR" sz="1100" baseline="0" dirty="0"/>
                        <a:t>e pars » </a:t>
                      </a:r>
                      <a:r>
                        <a:rPr lang="mr-IN" sz="1100" dirty="0"/>
                        <a:t>–</a:t>
                      </a:r>
                      <a:r>
                        <a:rPr lang="fr-FR" sz="1100" baseline="0" dirty="0"/>
                        <a:t> État initial des élèves suite à l’Évaluation diagnostique par rapport aux 5 domaines du S4C (en termes de Connaissances, Capacités et Attitudes)</a:t>
                      </a:r>
                      <a:endParaRPr lang="fr-FR" sz="11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518">
                <a:tc>
                  <a:txBody>
                    <a:bodyPr/>
                    <a:lstStyle/>
                    <a:p>
                      <a:pPr algn="ctr"/>
                      <a:r>
                        <a:rPr lang="fr-FR" sz="800" b="1">
                          <a:solidFill>
                            <a:srgbClr val="00B050"/>
                          </a:solidFill>
                        </a:rPr>
                        <a:t>Domaine 1 </a:t>
                      </a:r>
                      <a:r>
                        <a:rPr lang="mr-IN" sz="800" b="1">
                          <a:solidFill>
                            <a:srgbClr val="00B050"/>
                          </a:solidFill>
                        </a:rPr>
                        <a:t>–</a:t>
                      </a:r>
                      <a:r>
                        <a:rPr lang="fr-FR" sz="800" b="1">
                          <a:solidFill>
                            <a:srgbClr val="00B050"/>
                          </a:solidFill>
                        </a:rPr>
                        <a:t> CG</a:t>
                      </a:r>
                      <a:r>
                        <a:rPr lang="fr-FR" sz="800" b="1" baseline="0">
                          <a:solidFill>
                            <a:srgbClr val="00B050"/>
                          </a:solidFill>
                        </a:rPr>
                        <a:t> 1</a:t>
                      </a:r>
                      <a:r>
                        <a:rPr lang="fr-FR" sz="800" b="1">
                          <a:solidFill>
                            <a:srgbClr val="00B050"/>
                          </a:solidFill>
                        </a:rPr>
                        <a:t>:</a:t>
                      </a:r>
                      <a:r>
                        <a:rPr lang="fr-FR" sz="800" b="1" baseline="0">
                          <a:solidFill>
                            <a:srgbClr val="00B050"/>
                          </a:solidFill>
                        </a:rPr>
                        <a:t> Développer sa motricité et construire un langage du corps</a:t>
                      </a:r>
                      <a:endParaRPr lang="fr-FR" sz="8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</a:t>
                      </a:r>
                      <a:r>
                        <a:rPr lang="fr-FR" sz="800" b="1" baseline="0" dirty="0">
                          <a:solidFill>
                            <a:srgbClr val="0432FF"/>
                          </a:solidFill>
                        </a:rPr>
                        <a:t> 2 </a:t>
                      </a:r>
                      <a:r>
                        <a:rPr lang="mr-IN" sz="800" b="1" baseline="0" dirty="0">
                          <a:solidFill>
                            <a:srgbClr val="0432FF"/>
                          </a:solidFill>
                        </a:rPr>
                        <a:t>–</a:t>
                      </a:r>
                      <a:r>
                        <a:rPr lang="fr-FR" sz="800" b="1" baseline="0" dirty="0">
                          <a:solidFill>
                            <a:srgbClr val="0432FF"/>
                          </a:solidFill>
                        </a:rPr>
                        <a:t> CG 2: S’approprier seul ou à plusieurs par la pratique, les méthodes et outils pour apprendre</a:t>
                      </a:r>
                      <a:endParaRPr lang="fr-FR" sz="800" b="1" dirty="0">
                        <a:solidFill>
                          <a:srgbClr val="0432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 3 </a:t>
                      </a:r>
                      <a:r>
                        <a:rPr lang="mr-IN" sz="800" b="1" dirty="0">
                          <a:solidFill>
                            <a:srgbClr val="FF0000"/>
                          </a:solidFill>
                        </a:rPr>
                        <a:t>–</a:t>
                      </a:r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 CG 3: Partager des</a:t>
                      </a:r>
                      <a:r>
                        <a:rPr lang="fr-FR" sz="800" b="1" baseline="0" dirty="0">
                          <a:solidFill>
                            <a:srgbClr val="FF0000"/>
                          </a:solidFill>
                        </a:rPr>
                        <a:t> règles, assumer des rôles et des responsabilités</a:t>
                      </a:r>
                      <a:endParaRPr lang="fr-FR" sz="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 4 </a:t>
                      </a:r>
                      <a:r>
                        <a:rPr lang="mr-IN" sz="800" b="1" dirty="0">
                          <a:solidFill>
                            <a:srgbClr val="7030A0"/>
                          </a:solidFill>
                        </a:rPr>
                        <a:t>–</a:t>
                      </a:r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 CG 4: Apprendre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à entretenir sa santé par une activité physique régulière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chemeClr val="tx1"/>
                          </a:solidFill>
                        </a:rPr>
                        <a:t>Domaine 5 </a:t>
                      </a:r>
                      <a:r>
                        <a:rPr lang="mr-IN" sz="800" b="1" dirty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fr-FR" sz="800" b="1" dirty="0">
                          <a:solidFill>
                            <a:schemeClr val="tx1"/>
                          </a:solidFill>
                        </a:rPr>
                        <a:t> CG 5: S’approprier une culture physique sportive et artistique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8780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637480"/>
              </p:ext>
            </p:extLst>
          </p:nvPr>
        </p:nvGraphicFramePr>
        <p:xfrm>
          <a:off x="1127338" y="5344217"/>
          <a:ext cx="9720201" cy="13387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72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631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Objectifs du module = Compétence attendue </a:t>
                      </a:r>
                      <a:r>
                        <a:rPr lang="fr-FR" sz="1100" dirty="0" err="1"/>
                        <a:t>soclée</a:t>
                      </a:r>
                      <a:endParaRPr lang="fr-FR" sz="11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9670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866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outon d'action : Précédent 4">
            <a:hlinkClick r:id="" action="ppaction://hlinkshowjump?jump=previousslide" highlightClick="1"/>
          </p:cNvPr>
          <p:cNvSpPr/>
          <p:nvPr/>
        </p:nvSpPr>
        <p:spPr>
          <a:xfrm>
            <a:off x="1327759" y="6112701"/>
            <a:ext cx="676405" cy="563672"/>
          </a:xfrm>
          <a:prstGeom prst="actionButtonBackPreviou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Ellipse 5">
            <a:hlinkClick r:id="rId2" action="ppaction://hlinksldjump"/>
          </p:cNvPr>
          <p:cNvSpPr/>
          <p:nvPr/>
        </p:nvSpPr>
        <p:spPr>
          <a:xfrm>
            <a:off x="2242159" y="6112702"/>
            <a:ext cx="2542783" cy="56367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Lien vers les AFC</a:t>
            </a:r>
          </a:p>
        </p:txBody>
      </p:sp>
      <p:sp>
        <p:nvSpPr>
          <p:cNvPr id="7" name="Ellipse 6">
            <a:hlinkClick r:id="rId3" action="ppaction://hlinksldjump"/>
          </p:cNvPr>
          <p:cNvSpPr/>
          <p:nvPr/>
        </p:nvSpPr>
        <p:spPr>
          <a:xfrm>
            <a:off x="5022937" y="6112701"/>
            <a:ext cx="2542783" cy="56367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Lien avec les Compétences visées</a:t>
            </a:r>
          </a:p>
        </p:txBody>
      </p:sp>
      <p:sp>
        <p:nvSpPr>
          <p:cNvPr id="9" name="Flèche vers la droite 8">
            <a:hlinkClick r:id="" action="ppaction://hlinkshowjump?jump=nextslide"/>
          </p:cNvPr>
          <p:cNvSpPr/>
          <p:nvPr/>
        </p:nvSpPr>
        <p:spPr>
          <a:xfrm>
            <a:off x="10872592" y="6012492"/>
            <a:ext cx="1077238" cy="751563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>
                <a:solidFill>
                  <a:schemeClr val="tx1"/>
                </a:solidFill>
              </a:rPr>
              <a:t>Suite du Projet de Module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420553"/>
              </p:ext>
            </p:extLst>
          </p:nvPr>
        </p:nvGraphicFramePr>
        <p:xfrm>
          <a:off x="1152396" y="100203"/>
          <a:ext cx="10885116" cy="5845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4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9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15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64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8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8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6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37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37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37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0">
                <a:tc gridSpan="11"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Échéancier de Module</a:t>
                      </a:r>
                      <a:r>
                        <a:rPr lang="fr-FR" sz="1800" baseline="0" dirty="0"/>
                        <a:t> (+ = acquisition prioritaire sur la leçon)</a:t>
                      </a:r>
                      <a:endParaRPr lang="fr-FR" sz="18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D/CG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AFC travaillés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Acquisitions visées sur</a:t>
                      </a:r>
                      <a:r>
                        <a:rPr lang="fr-FR" sz="1000" b="1" baseline="0" dirty="0"/>
                        <a:t> le module (connaissances, capacités, attitudes)</a:t>
                      </a:r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61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D1</a:t>
                      </a:r>
                    </a:p>
                    <a:p>
                      <a:pPr algn="ctr"/>
                      <a:r>
                        <a:rPr lang="fr-FR" sz="1000" b="1" dirty="0"/>
                        <a:t>CG1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61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D2</a:t>
                      </a:r>
                    </a:p>
                    <a:p>
                      <a:pPr algn="ctr"/>
                      <a:r>
                        <a:rPr lang="fr-FR" sz="1000" b="1" dirty="0"/>
                        <a:t>CG2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661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D3</a:t>
                      </a:r>
                      <a:br>
                        <a:rPr lang="fr-FR" sz="1000" b="1" dirty="0"/>
                      </a:br>
                      <a:r>
                        <a:rPr lang="fr-FR" sz="1000" b="1" dirty="0"/>
                        <a:t>CG3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661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D4</a:t>
                      </a:r>
                      <a:br>
                        <a:rPr lang="fr-FR" sz="1000" b="1" dirty="0"/>
                      </a:br>
                      <a:r>
                        <a:rPr lang="fr-FR" sz="1000" b="1" dirty="0"/>
                        <a:t>CG4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1661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D5</a:t>
                      </a:r>
                      <a:br>
                        <a:rPr lang="fr-FR" sz="1000" b="1" dirty="0"/>
                      </a:br>
                      <a:r>
                        <a:rPr lang="fr-FR" sz="1000" b="1" dirty="0"/>
                        <a:t>CG5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26776ED0-5008-40ED-8B61-977D73A13B95}"/>
              </a:ext>
            </a:extLst>
          </p:cNvPr>
          <p:cNvSpPr/>
          <p:nvPr/>
        </p:nvSpPr>
        <p:spPr>
          <a:xfrm>
            <a:off x="7803715" y="6050070"/>
            <a:ext cx="2755726" cy="6889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Pour remplir ce tableau, vous pouvez fractionner les cellules ou lister des AFC ou des acquisitions à l’aide de Puces. Ensuite, il s’agit de mettre des + dans les cases</a:t>
            </a:r>
          </a:p>
        </p:txBody>
      </p:sp>
    </p:spTree>
    <p:extLst>
      <p:ext uri="{BB962C8B-B14F-4D97-AF65-F5344CB8AC3E}">
        <p14:creationId xmlns:p14="http://schemas.microsoft.com/office/powerpoint/2010/main" val="128347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outon d'action : Précédent 3">
            <a:hlinkClick r:id="" action="ppaction://hlinkshowjump?jump=previousslide" highlightClick="1"/>
          </p:cNvPr>
          <p:cNvSpPr/>
          <p:nvPr/>
        </p:nvSpPr>
        <p:spPr>
          <a:xfrm>
            <a:off x="1290181" y="6350695"/>
            <a:ext cx="526093" cy="413359"/>
          </a:xfrm>
          <a:prstGeom prst="actionButtonBackPreviou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83440"/>
              </p:ext>
            </p:extLst>
          </p:nvPr>
        </p:nvGraphicFramePr>
        <p:xfrm>
          <a:off x="1155178" y="93364"/>
          <a:ext cx="10857282" cy="6144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9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95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95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2209">
                <a:tc gridSpan="6"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Grille d’évaluation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78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Compétence attendue </a:t>
                      </a:r>
                      <a:r>
                        <a:rPr lang="fr-FR" sz="1200" b="1" dirty="0" err="1"/>
                        <a:t>soclée</a:t>
                      </a:r>
                      <a:endParaRPr lang="fr-FR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Principes d’élaboration</a:t>
                      </a:r>
                      <a:r>
                        <a:rPr lang="fr-FR" sz="1200" b="1" baseline="0" dirty="0"/>
                        <a:t> de l’épreuve</a:t>
                      </a:r>
                      <a:endParaRPr lang="fr-FR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6400">
                <a:tc gridSpan="2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695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FF0000"/>
                          </a:solidFill>
                        </a:rPr>
                        <a:t>Par l’EPS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FF0000"/>
                          </a:solidFill>
                        </a:rPr>
                        <a:t>En</a:t>
                      </a:r>
                      <a:r>
                        <a:rPr lang="fr-FR" sz="1000" b="1" baseline="0" dirty="0">
                          <a:solidFill>
                            <a:srgbClr val="FF0000"/>
                          </a:solidFill>
                        </a:rPr>
                        <a:t> EPS</a:t>
                      </a:r>
                      <a:endParaRPr lang="fr-FR" sz="1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Niveaux</a:t>
                      </a:r>
                      <a:r>
                        <a:rPr lang="fr-FR" sz="1000" b="1" baseline="0" dirty="0"/>
                        <a:t> de maîtrise</a:t>
                      </a:r>
                      <a:endParaRPr lang="fr-FR" sz="1000" b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595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Domaines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Compétences travaillées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Maîtrise insuffisante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Maîtrise fragile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Maîtrise satisfaisante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Très bonne maîtrise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3972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D1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71634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D2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0141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D3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42579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Autres domaines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82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6701802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797438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057609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86F7C60E-3D53-47C2-957D-37CFE25845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9265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346123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956"/>
              </p:ext>
            </p:extLst>
          </p:nvPr>
        </p:nvGraphicFramePr>
        <p:xfrm>
          <a:off x="1174228" y="1378369"/>
          <a:ext cx="10862271" cy="484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354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 L+1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998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48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0080816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n°2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43165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331410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7D9EE70E-F656-48B2-A0AD-B1900D97AF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898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300225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Leçon n°2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956"/>
              </p:ext>
            </p:extLst>
          </p:nvPr>
        </p:nvGraphicFramePr>
        <p:xfrm>
          <a:off x="1174228" y="1378369"/>
          <a:ext cx="10862271" cy="484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354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 L+1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998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7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24146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n°3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870017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820535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B3C1BF6F-A94F-4E1F-B94F-AAC4736E55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133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537531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n°3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956"/>
              </p:ext>
            </p:extLst>
          </p:nvPr>
        </p:nvGraphicFramePr>
        <p:xfrm>
          <a:off x="1174228" y="1378369"/>
          <a:ext cx="10862271" cy="484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354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 L+1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998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893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891613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048099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207117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3A75F0E3-CB9F-4454-9C7F-297608BF04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0614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225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513488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252285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569449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D66B623F-3950-4A42-BE8F-19972A3E97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710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192681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Leçon n°4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956"/>
              </p:ext>
            </p:extLst>
          </p:nvPr>
        </p:nvGraphicFramePr>
        <p:xfrm>
          <a:off x="1174228" y="1378369"/>
          <a:ext cx="10862271" cy="484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354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 L+1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998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555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1216486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n°5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61715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339250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4DFBD80C-FDE0-4B23-BD04-CC039F0AF2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724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09053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Leçon n°5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956"/>
              </p:ext>
            </p:extLst>
          </p:nvPr>
        </p:nvGraphicFramePr>
        <p:xfrm>
          <a:off x="1174228" y="1378369"/>
          <a:ext cx="10862271" cy="484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354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 L+1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998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39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2642168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n°6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855223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877984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019F33FF-299A-41D0-B993-E936C339D4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919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669366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Leçon n°6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956"/>
              </p:ext>
            </p:extLst>
          </p:nvPr>
        </p:nvGraphicFramePr>
        <p:xfrm>
          <a:off x="1174228" y="1378369"/>
          <a:ext cx="10862271" cy="484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354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 L+1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998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18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106280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n°7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545833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578471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C07C3EBB-5221-48B6-8DAF-0B55A632DF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04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534399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Leçon n°7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956"/>
              </p:ext>
            </p:extLst>
          </p:nvPr>
        </p:nvGraphicFramePr>
        <p:xfrm>
          <a:off x="1174228" y="1378369"/>
          <a:ext cx="10862271" cy="484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354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 L+1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998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6657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831812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n°8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905479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229431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4C270B66-07FF-4555-91C6-DEE5DCA5BE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771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36285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Leçon n°8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611720"/>
              </p:ext>
            </p:extLst>
          </p:nvPr>
        </p:nvGraphicFramePr>
        <p:xfrm>
          <a:off x="1174228" y="1275629"/>
          <a:ext cx="10862271" cy="1263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3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1805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0146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606112"/>
              </p:ext>
            </p:extLst>
          </p:nvPr>
        </p:nvGraphicFramePr>
        <p:xfrm>
          <a:off x="1174227" y="2657388"/>
          <a:ext cx="10862272" cy="3981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5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5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55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15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BILAN DU MODULE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072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 par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rapport aux AFC envisagés (CA </a:t>
                      </a:r>
                      <a:r>
                        <a:rPr lang="fr-FR" sz="1000" baseline="0" dirty="0" err="1">
                          <a:solidFill>
                            <a:schemeClr val="bg1"/>
                          </a:solidFill>
                        </a:rPr>
                        <a:t>soclée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par rapport au PROJET DE CLASSE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 sur le(s) prochain(s) modules de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l’année scolaire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sur le prochain module dans l’APSA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1647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448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793788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956"/>
              </p:ext>
            </p:extLst>
          </p:nvPr>
        </p:nvGraphicFramePr>
        <p:xfrm>
          <a:off x="1174228" y="1378369"/>
          <a:ext cx="10862271" cy="484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354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 L+1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998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062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èche vers la droite 7">
            <a:hlinkClick r:id="" action="ppaction://hlinkshowjump?jump=nextslide"/>
          </p:cNvPr>
          <p:cNvSpPr/>
          <p:nvPr/>
        </p:nvSpPr>
        <p:spPr>
          <a:xfrm>
            <a:off x="10960274" y="5373666"/>
            <a:ext cx="1127340" cy="1372840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Suite du Projet de Module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831613"/>
              </p:ext>
            </p:extLst>
          </p:nvPr>
        </p:nvGraphicFramePr>
        <p:xfrm>
          <a:off x="1127340" y="87683"/>
          <a:ext cx="10960275" cy="1493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2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12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5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544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Classe de ____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PROJET</a:t>
                      </a:r>
                      <a:r>
                        <a:rPr lang="fr-FR" sz="1800" baseline="0" dirty="0"/>
                        <a:t> DE MODULE 5 </a:t>
                      </a:r>
                      <a:r>
                        <a:rPr lang="mr-IN" sz="1800" baseline="0" dirty="0"/>
                        <a:t>–</a:t>
                      </a:r>
                      <a:r>
                        <a:rPr lang="fr-FR" sz="1800" baseline="0" dirty="0"/>
                        <a:t> CYCLE 4 </a:t>
                      </a:r>
                      <a:r>
                        <a:rPr lang="mr-IN" sz="1800" baseline="0" dirty="0"/>
                        <a:t>–</a:t>
                      </a:r>
                      <a:r>
                        <a:rPr lang="fr-FR" sz="1800" baseline="0" dirty="0"/>
                        <a:t> NIVEAU __</a:t>
                      </a:r>
                      <a:endParaRPr lang="fr-FR" sz="18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APSA: _____________________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908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Conditions</a:t>
                      </a:r>
                      <a:r>
                        <a:rPr lang="fr-FR" sz="1200" b="1" baseline="0" dirty="0"/>
                        <a:t> horaires et matérielles du module</a:t>
                      </a:r>
                      <a:endParaRPr lang="fr-FR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0046">
                <a:tc gridSpan="3"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30477"/>
              </p:ext>
            </p:extLst>
          </p:nvPr>
        </p:nvGraphicFramePr>
        <p:xfrm>
          <a:off x="1127340" y="1378224"/>
          <a:ext cx="10960275" cy="1777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5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4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804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« Ce qui est attendu » </a:t>
                      </a:r>
                      <a:r>
                        <a:rPr lang="mr-IN" sz="1100" dirty="0"/>
                        <a:t>–</a:t>
                      </a:r>
                      <a:r>
                        <a:rPr lang="fr-FR" sz="1100" baseline="0" dirty="0"/>
                        <a:t> LIEN AVEC LE PROJET DE CLASSE (rappel)</a:t>
                      </a:r>
                      <a:endParaRPr lang="fr-FR" sz="11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047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/>
                        <a:t>Objectifs</a:t>
                      </a:r>
                      <a:r>
                        <a:rPr lang="fr-FR" sz="1100" b="1" baseline="0" dirty="0"/>
                        <a:t> du </a:t>
                      </a:r>
                      <a:r>
                        <a:rPr lang="fr-FR" sz="1100" b="1" baseline="0" dirty="0">
                          <a:solidFill>
                            <a:srgbClr val="002060"/>
                          </a:solidFill>
                        </a:rPr>
                        <a:t>PROJET DE CLASSE </a:t>
                      </a:r>
                      <a:r>
                        <a:rPr lang="fr-FR" sz="1100" b="1" baseline="0" dirty="0"/>
                        <a:t>travaillés prioritairement dans ce Module</a:t>
                      </a:r>
                      <a:endParaRPr lang="fr-FR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/>
                        <a:t>Stratégies</a:t>
                      </a:r>
                      <a:r>
                        <a:rPr lang="fr-FR" sz="1100" b="1" baseline="0" dirty="0"/>
                        <a:t> d’enseignement à privilégier dans ce Module</a:t>
                      </a:r>
                      <a:endParaRPr lang="fr-FR" sz="11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1886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44356"/>
              </p:ext>
            </p:extLst>
          </p:nvPr>
        </p:nvGraphicFramePr>
        <p:xfrm>
          <a:off x="1127339" y="3120617"/>
          <a:ext cx="10960275" cy="2113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2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2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2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2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20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4693">
                <a:tc gridSpan="5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« Avec qui j</a:t>
                      </a:r>
                      <a:r>
                        <a:rPr lang="fr-FR" sz="1100" baseline="0" dirty="0"/>
                        <a:t>e pars » </a:t>
                      </a:r>
                      <a:r>
                        <a:rPr lang="mr-IN" sz="1100" dirty="0"/>
                        <a:t>–</a:t>
                      </a:r>
                      <a:r>
                        <a:rPr lang="fr-FR" sz="1100" baseline="0" dirty="0"/>
                        <a:t> État initial des élèves suite à l’Évaluation diagnostique par rapport aux 5 domaines du S4C (en termes de Connaissances, Capacités et Attitudes)</a:t>
                      </a:r>
                      <a:endParaRPr lang="fr-FR" sz="11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518">
                <a:tc>
                  <a:txBody>
                    <a:bodyPr/>
                    <a:lstStyle/>
                    <a:p>
                      <a:pPr algn="ctr"/>
                      <a:r>
                        <a:rPr lang="fr-FR" sz="800" b="1">
                          <a:solidFill>
                            <a:srgbClr val="00B050"/>
                          </a:solidFill>
                        </a:rPr>
                        <a:t>Domaine 1 </a:t>
                      </a:r>
                      <a:r>
                        <a:rPr lang="mr-IN" sz="800" b="1">
                          <a:solidFill>
                            <a:srgbClr val="00B050"/>
                          </a:solidFill>
                        </a:rPr>
                        <a:t>–</a:t>
                      </a:r>
                      <a:r>
                        <a:rPr lang="fr-FR" sz="800" b="1">
                          <a:solidFill>
                            <a:srgbClr val="00B050"/>
                          </a:solidFill>
                        </a:rPr>
                        <a:t> CG</a:t>
                      </a:r>
                      <a:r>
                        <a:rPr lang="fr-FR" sz="800" b="1" baseline="0">
                          <a:solidFill>
                            <a:srgbClr val="00B050"/>
                          </a:solidFill>
                        </a:rPr>
                        <a:t> 1</a:t>
                      </a:r>
                      <a:r>
                        <a:rPr lang="fr-FR" sz="800" b="1">
                          <a:solidFill>
                            <a:srgbClr val="00B050"/>
                          </a:solidFill>
                        </a:rPr>
                        <a:t>:</a:t>
                      </a:r>
                      <a:r>
                        <a:rPr lang="fr-FR" sz="800" b="1" baseline="0">
                          <a:solidFill>
                            <a:srgbClr val="00B050"/>
                          </a:solidFill>
                        </a:rPr>
                        <a:t> Développer sa motricité et construire un langage du corps</a:t>
                      </a:r>
                      <a:endParaRPr lang="fr-FR" sz="8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</a:t>
                      </a:r>
                      <a:r>
                        <a:rPr lang="fr-FR" sz="800" b="1" baseline="0" dirty="0">
                          <a:solidFill>
                            <a:srgbClr val="0432FF"/>
                          </a:solidFill>
                        </a:rPr>
                        <a:t> 2 </a:t>
                      </a:r>
                      <a:r>
                        <a:rPr lang="mr-IN" sz="800" b="1" baseline="0" dirty="0">
                          <a:solidFill>
                            <a:srgbClr val="0432FF"/>
                          </a:solidFill>
                        </a:rPr>
                        <a:t>–</a:t>
                      </a:r>
                      <a:r>
                        <a:rPr lang="fr-FR" sz="800" b="1" baseline="0" dirty="0">
                          <a:solidFill>
                            <a:srgbClr val="0432FF"/>
                          </a:solidFill>
                        </a:rPr>
                        <a:t> CG 2: S’approprier seul ou à plusieurs par la pratique, les méthodes et outils pour apprendre</a:t>
                      </a:r>
                      <a:endParaRPr lang="fr-FR" sz="800" b="1" dirty="0">
                        <a:solidFill>
                          <a:srgbClr val="0432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 3 </a:t>
                      </a:r>
                      <a:r>
                        <a:rPr lang="mr-IN" sz="800" b="1" dirty="0">
                          <a:solidFill>
                            <a:srgbClr val="FF0000"/>
                          </a:solidFill>
                        </a:rPr>
                        <a:t>–</a:t>
                      </a:r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 CG 3: Partager des</a:t>
                      </a:r>
                      <a:r>
                        <a:rPr lang="fr-FR" sz="800" b="1" baseline="0" dirty="0">
                          <a:solidFill>
                            <a:srgbClr val="FF0000"/>
                          </a:solidFill>
                        </a:rPr>
                        <a:t> règles, assumer des rôles et des responsabilités</a:t>
                      </a:r>
                      <a:endParaRPr lang="fr-FR" sz="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 4 </a:t>
                      </a:r>
                      <a:r>
                        <a:rPr lang="mr-IN" sz="800" b="1" dirty="0">
                          <a:solidFill>
                            <a:srgbClr val="7030A0"/>
                          </a:solidFill>
                        </a:rPr>
                        <a:t>–</a:t>
                      </a:r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 CG 4: Apprendre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à entretenir sa santé par une activité physique régulière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chemeClr val="tx1"/>
                          </a:solidFill>
                        </a:rPr>
                        <a:t>Domaine 5 </a:t>
                      </a:r>
                      <a:r>
                        <a:rPr lang="mr-IN" sz="800" b="1" dirty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fr-FR" sz="800" b="1" dirty="0">
                          <a:solidFill>
                            <a:schemeClr val="tx1"/>
                          </a:solidFill>
                        </a:rPr>
                        <a:t> CG 5: S’approprier une culture physique sportive et artistique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8780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325472"/>
              </p:ext>
            </p:extLst>
          </p:nvPr>
        </p:nvGraphicFramePr>
        <p:xfrm>
          <a:off x="1127338" y="5344217"/>
          <a:ext cx="9720201" cy="13387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72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631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Objectifs du module = Compétence attendue </a:t>
                      </a:r>
                      <a:r>
                        <a:rPr lang="fr-FR" sz="1100" dirty="0" err="1"/>
                        <a:t>soclée</a:t>
                      </a:r>
                      <a:endParaRPr lang="fr-FR" sz="11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9670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236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outon d'action : Précédent 4">
            <a:hlinkClick r:id="" action="ppaction://hlinkshowjump?jump=previousslide" highlightClick="1"/>
          </p:cNvPr>
          <p:cNvSpPr/>
          <p:nvPr/>
        </p:nvSpPr>
        <p:spPr>
          <a:xfrm>
            <a:off x="1327759" y="6112701"/>
            <a:ext cx="676405" cy="563672"/>
          </a:xfrm>
          <a:prstGeom prst="actionButtonBackPreviou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Ellipse 5">
            <a:hlinkClick r:id="rId2" action="ppaction://hlinksldjump"/>
          </p:cNvPr>
          <p:cNvSpPr/>
          <p:nvPr/>
        </p:nvSpPr>
        <p:spPr>
          <a:xfrm>
            <a:off x="2242159" y="6112702"/>
            <a:ext cx="2542783" cy="56367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Lien vers les AFC</a:t>
            </a:r>
          </a:p>
        </p:txBody>
      </p:sp>
      <p:sp>
        <p:nvSpPr>
          <p:cNvPr id="7" name="Ellipse 6">
            <a:hlinkClick r:id="rId3" action="ppaction://hlinksldjump"/>
          </p:cNvPr>
          <p:cNvSpPr/>
          <p:nvPr/>
        </p:nvSpPr>
        <p:spPr>
          <a:xfrm>
            <a:off x="5022937" y="6112701"/>
            <a:ext cx="2542783" cy="56367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Lien avec les Compétences visées</a:t>
            </a:r>
          </a:p>
        </p:txBody>
      </p:sp>
      <p:sp>
        <p:nvSpPr>
          <p:cNvPr id="9" name="Flèche vers la droite 8">
            <a:hlinkClick r:id="" action="ppaction://hlinkshowjump?jump=nextslide"/>
          </p:cNvPr>
          <p:cNvSpPr/>
          <p:nvPr/>
        </p:nvSpPr>
        <p:spPr>
          <a:xfrm>
            <a:off x="10872592" y="6012492"/>
            <a:ext cx="1077238" cy="751563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>
                <a:solidFill>
                  <a:schemeClr val="tx1"/>
                </a:solidFill>
              </a:rPr>
              <a:t>Suite du Projet de Module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321256"/>
              </p:ext>
            </p:extLst>
          </p:nvPr>
        </p:nvGraphicFramePr>
        <p:xfrm>
          <a:off x="1152396" y="100203"/>
          <a:ext cx="10885116" cy="5845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4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9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15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64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8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8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6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37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37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37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0">
                <a:tc gridSpan="11"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Échéancier de Module</a:t>
                      </a:r>
                      <a:r>
                        <a:rPr lang="fr-FR" sz="1800" baseline="0" dirty="0"/>
                        <a:t> (+ = acquisition prioritaire sur la leçon)</a:t>
                      </a:r>
                      <a:endParaRPr lang="fr-FR" sz="18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D/CG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AFC travaillés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Acquisitions visées sur</a:t>
                      </a:r>
                      <a:r>
                        <a:rPr lang="fr-FR" sz="1000" b="1" baseline="0" dirty="0"/>
                        <a:t> le module (connaissances, capacités, attitudes)</a:t>
                      </a:r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61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D1</a:t>
                      </a:r>
                    </a:p>
                    <a:p>
                      <a:pPr algn="ctr"/>
                      <a:r>
                        <a:rPr lang="fr-FR" sz="1000" b="1" dirty="0"/>
                        <a:t>CG1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61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D2</a:t>
                      </a:r>
                    </a:p>
                    <a:p>
                      <a:pPr algn="ctr"/>
                      <a:r>
                        <a:rPr lang="fr-FR" sz="1000" b="1" dirty="0"/>
                        <a:t>CG2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661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D3</a:t>
                      </a:r>
                      <a:br>
                        <a:rPr lang="fr-FR" sz="1000" b="1" dirty="0"/>
                      </a:br>
                      <a:r>
                        <a:rPr lang="fr-FR" sz="1000" b="1" dirty="0"/>
                        <a:t>CG3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661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D4</a:t>
                      </a:r>
                      <a:br>
                        <a:rPr lang="fr-FR" sz="1000" b="1" dirty="0"/>
                      </a:br>
                      <a:r>
                        <a:rPr lang="fr-FR" sz="1000" b="1" dirty="0"/>
                        <a:t>CG4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1661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D5</a:t>
                      </a:r>
                      <a:br>
                        <a:rPr lang="fr-FR" sz="1000" b="1" dirty="0"/>
                      </a:br>
                      <a:r>
                        <a:rPr lang="fr-FR" sz="1000" b="1" dirty="0"/>
                        <a:t>CG5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71E1EC7D-D6BE-454B-9F3D-B44BB43162CF}"/>
              </a:ext>
            </a:extLst>
          </p:cNvPr>
          <p:cNvSpPr/>
          <p:nvPr/>
        </p:nvSpPr>
        <p:spPr>
          <a:xfrm>
            <a:off x="7803715" y="6050070"/>
            <a:ext cx="2755726" cy="6889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Pour remplir ce tableau, vous pouvez fractionner les cellules ou lister des AFC ou des acquisitions à l’aide de Puces. Ensuite, il s’agit de mettre des + dans les cases</a:t>
            </a:r>
          </a:p>
        </p:txBody>
      </p:sp>
    </p:spTree>
    <p:extLst>
      <p:ext uri="{BB962C8B-B14F-4D97-AF65-F5344CB8AC3E}">
        <p14:creationId xmlns:p14="http://schemas.microsoft.com/office/powerpoint/2010/main" val="50720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outon d'action : Précédent 3">
            <a:hlinkClick r:id="" action="ppaction://hlinkshowjump?jump=previousslide" highlightClick="1"/>
          </p:cNvPr>
          <p:cNvSpPr/>
          <p:nvPr/>
        </p:nvSpPr>
        <p:spPr>
          <a:xfrm>
            <a:off x="1290181" y="6350695"/>
            <a:ext cx="526093" cy="413359"/>
          </a:xfrm>
          <a:prstGeom prst="actionButtonBackPreviou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206673"/>
              </p:ext>
            </p:extLst>
          </p:nvPr>
        </p:nvGraphicFramePr>
        <p:xfrm>
          <a:off x="1155178" y="93364"/>
          <a:ext cx="10857282" cy="6144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9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95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95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2209">
                <a:tc gridSpan="6"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Grille d’évaluation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78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Compétence attendue </a:t>
                      </a:r>
                      <a:r>
                        <a:rPr lang="fr-FR" sz="1200" b="1" dirty="0" err="1"/>
                        <a:t>soclée</a:t>
                      </a:r>
                      <a:endParaRPr lang="fr-FR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Principes d’élaboration</a:t>
                      </a:r>
                      <a:r>
                        <a:rPr lang="fr-FR" sz="1200" b="1" baseline="0" dirty="0"/>
                        <a:t> de l’épreuve</a:t>
                      </a:r>
                      <a:endParaRPr lang="fr-FR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6400">
                <a:tc gridSpan="2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695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FF0000"/>
                          </a:solidFill>
                        </a:rPr>
                        <a:t>Par l’EPS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FF0000"/>
                          </a:solidFill>
                        </a:rPr>
                        <a:t>En</a:t>
                      </a:r>
                      <a:r>
                        <a:rPr lang="fr-FR" sz="1000" b="1" baseline="0" dirty="0">
                          <a:solidFill>
                            <a:srgbClr val="FF0000"/>
                          </a:solidFill>
                        </a:rPr>
                        <a:t> EPS</a:t>
                      </a:r>
                      <a:endParaRPr lang="fr-FR" sz="1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Niveaux</a:t>
                      </a:r>
                      <a:r>
                        <a:rPr lang="fr-FR" sz="1000" b="1" baseline="0" dirty="0"/>
                        <a:t> de maîtrise</a:t>
                      </a:r>
                      <a:endParaRPr lang="fr-FR" sz="1000" b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595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Domaines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Compétences travaillées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Maîtrise insuffisante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Maîtrise fragile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Maîtrise satisfaisante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Très bonne maîtrise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3972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D1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71634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D2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0141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D3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42579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Autres domaines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029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6701802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950286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057609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36B77F55-9758-448C-AAC0-6D05CE0520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556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346123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956"/>
              </p:ext>
            </p:extLst>
          </p:nvPr>
        </p:nvGraphicFramePr>
        <p:xfrm>
          <a:off x="1174228" y="1378369"/>
          <a:ext cx="10862271" cy="484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354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 L+1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998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577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0080816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n°2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86485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331410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7A8D5C6E-4C80-4F03-AB26-A55AD9640D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317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300225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Leçon n°2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956"/>
              </p:ext>
            </p:extLst>
          </p:nvPr>
        </p:nvGraphicFramePr>
        <p:xfrm>
          <a:off x="1174228" y="1378369"/>
          <a:ext cx="10862271" cy="484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354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 L+1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998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6166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24146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n°3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7769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820535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1FD8229D-5313-4AD1-B6A7-C0CCD508AA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174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537531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n°3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956"/>
              </p:ext>
            </p:extLst>
          </p:nvPr>
        </p:nvGraphicFramePr>
        <p:xfrm>
          <a:off x="1174228" y="1378369"/>
          <a:ext cx="10862271" cy="484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354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 L+1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998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19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513488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523261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569449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EA8F78FE-D99E-4A58-BB85-4EEC245755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421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0297823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n°2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818214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057609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98330ADF-DD9E-4F77-8842-C684E83E34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191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192681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Leçon n°4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956"/>
              </p:ext>
            </p:extLst>
          </p:nvPr>
        </p:nvGraphicFramePr>
        <p:xfrm>
          <a:off x="1174228" y="1378369"/>
          <a:ext cx="10862271" cy="484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354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 L+1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998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7579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1216486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n°5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103775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339250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5263D6A9-9FC2-43EA-B747-CF1762FB72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73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09053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Leçon n°5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956"/>
              </p:ext>
            </p:extLst>
          </p:nvPr>
        </p:nvGraphicFramePr>
        <p:xfrm>
          <a:off x="1174228" y="1378369"/>
          <a:ext cx="10862271" cy="484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354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 L+1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998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603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2642168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n°6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38861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877984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BF1E79C6-1090-4C59-B059-39C799996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31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669366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Leçon n°6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956"/>
              </p:ext>
            </p:extLst>
          </p:nvPr>
        </p:nvGraphicFramePr>
        <p:xfrm>
          <a:off x="1174228" y="1378369"/>
          <a:ext cx="10862271" cy="484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354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 L+1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998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651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106280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n°7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5624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578471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415A818A-35FC-40F3-B6CE-41FECAE5BE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6507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534399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Leçon n°7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956"/>
              </p:ext>
            </p:extLst>
          </p:nvPr>
        </p:nvGraphicFramePr>
        <p:xfrm>
          <a:off x="1174228" y="1378369"/>
          <a:ext cx="10862271" cy="484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0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354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 L+1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998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453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831812"/>
              </p:ext>
            </p:extLst>
          </p:nvPr>
        </p:nvGraphicFramePr>
        <p:xfrm>
          <a:off x="1139869" y="73025"/>
          <a:ext cx="10901819" cy="29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5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PROJET DE LEÇON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Leçon n°8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63796"/>
              </p:ext>
            </p:extLst>
          </p:nvPr>
        </p:nvGraphicFramePr>
        <p:xfrm>
          <a:off x="1139868" y="366612"/>
          <a:ext cx="10901820" cy="123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Attendus de fin de leçon </a:t>
                      </a:r>
                      <a:r>
                        <a:rPr lang="mr-IN" sz="800" dirty="0"/>
                        <a:t>–</a:t>
                      </a:r>
                      <a:r>
                        <a:rPr lang="fr-FR" sz="800" dirty="0"/>
                        <a:t> Objectifs de la leçon</a:t>
                      </a:r>
                      <a:r>
                        <a:rPr lang="fr-FR" sz="800" baseline="0" dirty="0"/>
                        <a:t> en lien avec les 5 domaines/CG du S4C</a:t>
                      </a:r>
                      <a:endParaRPr lang="fr-FR" sz="8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0B050"/>
                          </a:solidFill>
                        </a:rPr>
                        <a:t>Domaine/CG 1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Domaine/CG 2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Domaine/CG 3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Domaine/CG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4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Domaine/CG 5</a:t>
                      </a:r>
                    </a:p>
                  </a:txBody>
                  <a:tcPr anchor="ctr"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99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0000">
                        <a:alpha val="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229431"/>
              </p:ext>
            </p:extLst>
          </p:nvPr>
        </p:nvGraphicFramePr>
        <p:xfrm>
          <a:off x="1139867" y="6255026"/>
          <a:ext cx="10901820" cy="5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Croisement</a:t>
                      </a:r>
                      <a:r>
                        <a:rPr lang="fr-FR" sz="900" baseline="0" dirty="0"/>
                        <a:t> interdisciplinaire (EPI, AP, Parcours, etc.)</a:t>
                      </a:r>
                      <a:endParaRPr lang="fr-FR" sz="9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anchor="ctr"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8A16CE5E-7235-4738-B5D1-447E17B80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38521"/>
              </p:ext>
            </p:extLst>
          </p:nvPr>
        </p:nvGraphicFramePr>
        <p:xfrm>
          <a:off x="1139867" y="1653434"/>
          <a:ext cx="10901820" cy="461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682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qu’il y a à apprendre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(capacité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visée et critères de réalisation</a:t>
                      </a:r>
                      <a:r>
                        <a:rPr lang="fr-FR" sz="800" baseline="0" dirty="0"/>
                        <a:t>)</a:t>
                      </a:r>
                      <a:endParaRPr lang="fr-FR" sz="800" dirty="0"/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Dispositif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organisation, consignes, critères de réussite)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Ce que je 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vais voir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800" baseline="0" dirty="0"/>
                        <a:t>: </a:t>
                      </a:r>
                      <a:r>
                        <a:rPr lang="fr-FR" sz="800" baseline="0" dirty="0">
                          <a:solidFill>
                            <a:srgbClr val="FF0000"/>
                          </a:solidFill>
                        </a:rPr>
                        <a:t>comportements types d’élèves</a:t>
                      </a:r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800" dirty="0"/>
                        <a:t>…</a:t>
                      </a:r>
                      <a:r>
                        <a:rPr lang="fr-FR" sz="800" dirty="0"/>
                        <a:t> Comment je régule (</a:t>
                      </a:r>
                      <a:r>
                        <a:rPr lang="fr-FR" sz="800" dirty="0">
                          <a:solidFill>
                            <a:srgbClr val="FF0000"/>
                          </a:solidFill>
                        </a:rPr>
                        <a:t>variables)</a:t>
                      </a:r>
                    </a:p>
                  </a:txBody>
                  <a:tcPr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d’échauffement</a:t>
                      </a:r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Situation d’Apprentissage 1</a:t>
                      </a:r>
                    </a:p>
                  </a:txBody>
                  <a:tcPr vert="vert270"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631">
                <a:tc>
                  <a:txBody>
                    <a:bodyPr/>
                    <a:lstStyle/>
                    <a:p>
                      <a:pPr algn="ctr"/>
                      <a:r>
                        <a:rPr lang="fr-FR" sz="800" b="1" baseline="0" dirty="0"/>
                        <a:t> Situation d’Apprentissage 2</a:t>
                      </a:r>
                      <a:endParaRPr lang="fr-FR" sz="800" b="1" dirty="0"/>
                    </a:p>
                  </a:txBody>
                  <a:tcPr vert="vert27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778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36285"/>
              </p:ext>
            </p:extLst>
          </p:nvPr>
        </p:nvGraphicFramePr>
        <p:xfrm>
          <a:off x="1189971" y="114354"/>
          <a:ext cx="10846527" cy="10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9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12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Classe:</a:t>
                      </a:r>
                      <a:r>
                        <a:rPr lang="fr-FR" sz="1200" baseline="0" dirty="0"/>
                        <a:t> ________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Date: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BILAN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LEÇON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APSA: 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Cycle 4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Leçon n°8</a:t>
                      </a:r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d’élèves pratiquants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absents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Élèves inaptes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97"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611720"/>
              </p:ext>
            </p:extLst>
          </p:nvPr>
        </p:nvGraphicFramePr>
        <p:xfrm>
          <a:off x="1174228" y="1275629"/>
          <a:ext cx="10862271" cy="1263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3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1805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Difficultés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restantes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0146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606112"/>
              </p:ext>
            </p:extLst>
          </p:nvPr>
        </p:nvGraphicFramePr>
        <p:xfrm>
          <a:off x="1174227" y="2657388"/>
          <a:ext cx="10862272" cy="3981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5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5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55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15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BILAN DU MODULE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072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des acquisitions par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rapport aux AFC envisagés (CA </a:t>
                      </a:r>
                      <a:r>
                        <a:rPr lang="fr-FR" sz="1000" baseline="0" dirty="0" err="1">
                          <a:solidFill>
                            <a:schemeClr val="bg1"/>
                          </a:solidFill>
                        </a:rPr>
                        <a:t>soclée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Bilan par rapport au PROJET DE CLASSE</a:t>
                      </a: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 sur le(s) prochain(s) modules de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l’année scolaire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</a:rPr>
                        <a:t>Perspectives</a:t>
                      </a:r>
                      <a:r>
                        <a:rPr lang="fr-FR" sz="1000" baseline="0" dirty="0">
                          <a:solidFill>
                            <a:schemeClr val="bg1"/>
                          </a:solidFill>
                        </a:rPr>
                        <a:t> sur le prochain module dans l’APSA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A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1647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6396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èche vers la droite 7">
            <a:hlinkClick r:id="" action="ppaction://hlinkshowjump?jump=nextslide"/>
          </p:cNvPr>
          <p:cNvSpPr/>
          <p:nvPr/>
        </p:nvSpPr>
        <p:spPr>
          <a:xfrm>
            <a:off x="10960274" y="5373666"/>
            <a:ext cx="1127340" cy="1372840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Suite du Projet de Module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796496"/>
              </p:ext>
            </p:extLst>
          </p:nvPr>
        </p:nvGraphicFramePr>
        <p:xfrm>
          <a:off x="1127340" y="87683"/>
          <a:ext cx="10960275" cy="1493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2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12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5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544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Classe de ____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PROJET</a:t>
                      </a:r>
                      <a:r>
                        <a:rPr lang="fr-FR" sz="1800" baseline="0" dirty="0"/>
                        <a:t> DE MODULE 6 </a:t>
                      </a:r>
                      <a:r>
                        <a:rPr lang="mr-IN" sz="1800" baseline="0" dirty="0"/>
                        <a:t>–</a:t>
                      </a:r>
                      <a:r>
                        <a:rPr lang="fr-FR" sz="1800" baseline="0" dirty="0"/>
                        <a:t> CYCLE 4 </a:t>
                      </a:r>
                      <a:r>
                        <a:rPr lang="mr-IN" sz="1800" baseline="0" dirty="0"/>
                        <a:t>–</a:t>
                      </a:r>
                      <a:r>
                        <a:rPr lang="fr-FR" sz="1800" baseline="0" dirty="0"/>
                        <a:t> NIVEAU __</a:t>
                      </a:r>
                      <a:endParaRPr lang="fr-FR" sz="18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APSA: _____________________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908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Conditions</a:t>
                      </a:r>
                      <a:r>
                        <a:rPr lang="fr-FR" sz="1200" b="1" baseline="0" dirty="0"/>
                        <a:t> horaires et matérielles du module</a:t>
                      </a:r>
                      <a:endParaRPr lang="fr-FR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0046">
                <a:tc gridSpan="3"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51903"/>
              </p:ext>
            </p:extLst>
          </p:nvPr>
        </p:nvGraphicFramePr>
        <p:xfrm>
          <a:off x="1127340" y="1378224"/>
          <a:ext cx="10960275" cy="1777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5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4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804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« Ce qui est attendu » </a:t>
                      </a:r>
                      <a:r>
                        <a:rPr lang="mr-IN" sz="1100" dirty="0"/>
                        <a:t>–</a:t>
                      </a:r>
                      <a:r>
                        <a:rPr lang="fr-FR" sz="1100" baseline="0" dirty="0"/>
                        <a:t> LIEN AVEC LE PROJET DE CLASSE (rappel)</a:t>
                      </a:r>
                      <a:endParaRPr lang="fr-FR" sz="11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047">
                <a:tc>
                  <a:txBody>
                    <a:bodyPr/>
                    <a:lstStyle/>
                    <a:p>
                      <a:pPr algn="ctr"/>
                      <a:r>
                        <a:rPr lang="fr-FR" sz="1100" b="1"/>
                        <a:t>Objectifs</a:t>
                      </a:r>
                      <a:r>
                        <a:rPr lang="fr-FR" sz="1100" b="1" baseline="0"/>
                        <a:t> du </a:t>
                      </a:r>
                      <a:r>
                        <a:rPr lang="fr-FR" sz="1100" b="1" baseline="0" dirty="0">
                          <a:solidFill>
                            <a:srgbClr val="002060"/>
                          </a:solidFill>
                        </a:rPr>
                        <a:t>PROJET DE CLASSE </a:t>
                      </a:r>
                      <a:r>
                        <a:rPr lang="fr-FR" sz="1100" b="1" baseline="0" dirty="0"/>
                        <a:t>travaillés prioritairement dans ce Module</a:t>
                      </a:r>
                      <a:endParaRPr lang="fr-FR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/>
                        <a:t>Stratégies</a:t>
                      </a:r>
                      <a:r>
                        <a:rPr lang="fr-FR" sz="1100" b="1" baseline="0" dirty="0"/>
                        <a:t> d’enseignement à privilégier dans ce Module</a:t>
                      </a:r>
                      <a:endParaRPr lang="fr-FR" sz="11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1886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907971"/>
              </p:ext>
            </p:extLst>
          </p:nvPr>
        </p:nvGraphicFramePr>
        <p:xfrm>
          <a:off x="1127339" y="3120617"/>
          <a:ext cx="10960275" cy="2113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2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2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2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2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20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4693">
                <a:tc gridSpan="5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« Avec qui j</a:t>
                      </a:r>
                      <a:r>
                        <a:rPr lang="fr-FR" sz="1100" baseline="0" dirty="0"/>
                        <a:t>e pars » </a:t>
                      </a:r>
                      <a:r>
                        <a:rPr lang="mr-IN" sz="1100" dirty="0"/>
                        <a:t>–</a:t>
                      </a:r>
                      <a:r>
                        <a:rPr lang="fr-FR" sz="1100" baseline="0" dirty="0"/>
                        <a:t> État initial des élèves suite à l’Évaluation diagnostique par rapport aux 5 domaines du S4C (en termes de Connaissances, Capacités et Attitudes)</a:t>
                      </a:r>
                      <a:endParaRPr lang="fr-FR" sz="11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518">
                <a:tc>
                  <a:txBody>
                    <a:bodyPr/>
                    <a:lstStyle/>
                    <a:p>
                      <a:pPr algn="ctr"/>
                      <a:r>
                        <a:rPr lang="fr-FR" sz="800" b="1">
                          <a:solidFill>
                            <a:srgbClr val="00B050"/>
                          </a:solidFill>
                        </a:rPr>
                        <a:t>Domaine 1 </a:t>
                      </a:r>
                      <a:r>
                        <a:rPr lang="mr-IN" sz="800" b="1">
                          <a:solidFill>
                            <a:srgbClr val="00B050"/>
                          </a:solidFill>
                        </a:rPr>
                        <a:t>–</a:t>
                      </a:r>
                      <a:r>
                        <a:rPr lang="fr-FR" sz="800" b="1">
                          <a:solidFill>
                            <a:srgbClr val="00B050"/>
                          </a:solidFill>
                        </a:rPr>
                        <a:t> CG</a:t>
                      </a:r>
                      <a:r>
                        <a:rPr lang="fr-FR" sz="800" b="1" baseline="0">
                          <a:solidFill>
                            <a:srgbClr val="00B050"/>
                          </a:solidFill>
                        </a:rPr>
                        <a:t> 1</a:t>
                      </a:r>
                      <a:r>
                        <a:rPr lang="fr-FR" sz="800" b="1">
                          <a:solidFill>
                            <a:srgbClr val="00B050"/>
                          </a:solidFill>
                        </a:rPr>
                        <a:t>:</a:t>
                      </a:r>
                      <a:r>
                        <a:rPr lang="fr-FR" sz="800" b="1" baseline="0">
                          <a:solidFill>
                            <a:srgbClr val="00B050"/>
                          </a:solidFill>
                        </a:rPr>
                        <a:t> Développer sa motricité et construire un langage du corps</a:t>
                      </a:r>
                      <a:endParaRPr lang="fr-FR" sz="8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0432FF"/>
                          </a:solidFill>
                        </a:rPr>
                        <a:t>Domaine</a:t>
                      </a:r>
                      <a:r>
                        <a:rPr lang="fr-FR" sz="800" b="1" baseline="0" dirty="0">
                          <a:solidFill>
                            <a:srgbClr val="0432FF"/>
                          </a:solidFill>
                        </a:rPr>
                        <a:t> 2 </a:t>
                      </a:r>
                      <a:r>
                        <a:rPr lang="mr-IN" sz="800" b="1" baseline="0" dirty="0">
                          <a:solidFill>
                            <a:srgbClr val="0432FF"/>
                          </a:solidFill>
                        </a:rPr>
                        <a:t>–</a:t>
                      </a:r>
                      <a:r>
                        <a:rPr lang="fr-FR" sz="800" b="1" baseline="0" dirty="0">
                          <a:solidFill>
                            <a:srgbClr val="0432FF"/>
                          </a:solidFill>
                        </a:rPr>
                        <a:t> CG 2: S’approprier seul ou à plusieurs par la pratique, les méthodes et outils pour apprendre</a:t>
                      </a:r>
                      <a:endParaRPr lang="fr-FR" sz="800" b="1" dirty="0">
                        <a:solidFill>
                          <a:srgbClr val="0432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Domaine 3 </a:t>
                      </a:r>
                      <a:r>
                        <a:rPr lang="mr-IN" sz="800" b="1" dirty="0">
                          <a:solidFill>
                            <a:srgbClr val="FF0000"/>
                          </a:solidFill>
                        </a:rPr>
                        <a:t>–</a:t>
                      </a:r>
                      <a:r>
                        <a:rPr lang="fr-FR" sz="800" b="1" dirty="0">
                          <a:solidFill>
                            <a:srgbClr val="FF0000"/>
                          </a:solidFill>
                        </a:rPr>
                        <a:t> CG 3: Partager des</a:t>
                      </a:r>
                      <a:r>
                        <a:rPr lang="fr-FR" sz="800" b="1" baseline="0" dirty="0">
                          <a:solidFill>
                            <a:srgbClr val="FF0000"/>
                          </a:solidFill>
                        </a:rPr>
                        <a:t> règles, assumer des rôles et des responsabilités</a:t>
                      </a:r>
                      <a:endParaRPr lang="fr-FR" sz="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Domaine 4 </a:t>
                      </a:r>
                      <a:r>
                        <a:rPr lang="mr-IN" sz="800" b="1" dirty="0">
                          <a:solidFill>
                            <a:srgbClr val="7030A0"/>
                          </a:solidFill>
                        </a:rPr>
                        <a:t>–</a:t>
                      </a:r>
                      <a:r>
                        <a:rPr lang="fr-FR" sz="800" b="1" dirty="0">
                          <a:solidFill>
                            <a:srgbClr val="7030A0"/>
                          </a:solidFill>
                        </a:rPr>
                        <a:t> CG 4: Apprendre</a:t>
                      </a:r>
                      <a:r>
                        <a:rPr lang="fr-FR" sz="800" b="1" baseline="0" dirty="0">
                          <a:solidFill>
                            <a:srgbClr val="7030A0"/>
                          </a:solidFill>
                        </a:rPr>
                        <a:t> à entretenir sa santé par une activité physique régulière</a:t>
                      </a:r>
                      <a:endParaRPr lang="fr-FR" sz="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chemeClr val="tx1"/>
                          </a:solidFill>
                        </a:rPr>
                        <a:t>Domaine 5 </a:t>
                      </a:r>
                      <a:r>
                        <a:rPr lang="mr-IN" sz="800" b="1" dirty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fr-FR" sz="800" b="1" dirty="0">
                          <a:solidFill>
                            <a:schemeClr val="tx1"/>
                          </a:solidFill>
                        </a:rPr>
                        <a:t> CG 5: S’approprier une culture physique sportive et artistique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8780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432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16936"/>
              </p:ext>
            </p:extLst>
          </p:nvPr>
        </p:nvGraphicFramePr>
        <p:xfrm>
          <a:off x="1127338" y="5344217"/>
          <a:ext cx="9720201" cy="13387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72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631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Objectifs du module = Compétence attendue </a:t>
                      </a:r>
                      <a:r>
                        <a:rPr lang="fr-FR" sz="1100" dirty="0" err="1"/>
                        <a:t>soclée</a:t>
                      </a:r>
                      <a:endParaRPr lang="fr-FR" sz="11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9670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3576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</TotalTime>
  <Words>10525</Words>
  <Application>Microsoft Office PowerPoint</Application>
  <PresentationFormat>Grand écran</PresentationFormat>
  <Paragraphs>2012</Paragraphs>
  <Slides>119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119</vt:i4>
      </vt:variant>
    </vt:vector>
  </HeadingPairs>
  <TitlesOfParts>
    <vt:vector size="127" baseType="lpstr">
      <vt:lpstr>Arial</vt:lpstr>
      <vt:lpstr>Calibri</vt:lpstr>
      <vt:lpstr>Calibri Light</vt:lpstr>
      <vt:lpstr>Cooper Black</vt:lpstr>
      <vt:lpstr>Copperplate Gothic Bold</vt:lpstr>
      <vt:lpstr>Mangal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Meyer</dc:creator>
  <cp:lastModifiedBy>Luc di Pol</cp:lastModifiedBy>
  <cp:revision>66</cp:revision>
  <dcterms:created xsi:type="dcterms:W3CDTF">2017-05-21T18:05:10Z</dcterms:created>
  <dcterms:modified xsi:type="dcterms:W3CDTF">2017-07-03T10:57:55Z</dcterms:modified>
</cp:coreProperties>
</file>