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0"/>
  </p:notesMasterIdLst>
  <p:sldIdLst>
    <p:sldId id="257" r:id="rId3"/>
    <p:sldId id="258" r:id="rId4"/>
    <p:sldId id="259" r:id="rId5"/>
    <p:sldId id="278" r:id="rId6"/>
    <p:sldId id="277" r:id="rId7"/>
    <p:sldId id="281" r:id="rId8"/>
    <p:sldId id="276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C7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936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61FAD2-5BA9-404A-8EE2-FA37FF2D02F4}" type="datetimeFigureOut">
              <a:rPr lang="fr-FR" smtClean="0"/>
              <a:t>21/11/2019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4DA332-500F-41B7-9844-3377FAB732A4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53624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99555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lang="fr-FR" sz="6000" b="1" kern="1200" cap="all" baseline="0" dirty="0">
                <a:solidFill>
                  <a:srgbClr val="FFC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lang="fr-FR" sz="2400" kern="1200" dirty="0">
                <a:solidFill>
                  <a:schemeClr val="accent5">
                    <a:lumMod val="60000"/>
                    <a:lumOff val="40000"/>
                  </a:schemeClr>
                </a:solidFill>
                <a:latin typeface="Bauhaus 93" panose="04030905020B02020C02" pitchFamily="82" charset="0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fld id="{814C4012-02A2-468C-9858-2865711D7B81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21/11/2019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r>
              <a:rPr lang="fr-FR" dirty="0">
                <a:solidFill>
                  <a:prstClr val="black">
                    <a:tint val="75000"/>
                  </a:prstClr>
                </a:solidFill>
              </a:rPr>
              <a:t>USEP Moselle</a:t>
            </a:r>
          </a:p>
        </p:txBody>
      </p:sp>
    </p:spTree>
    <p:extLst>
      <p:ext uri="{BB962C8B-B14F-4D97-AF65-F5344CB8AC3E}">
        <p14:creationId xmlns:p14="http://schemas.microsoft.com/office/powerpoint/2010/main" val="1436903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E7689-4672-4B03-AF6E-EBF971E0BB3D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21/11/2019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solidFill>
                  <a:prstClr val="black">
                    <a:tint val="75000"/>
                  </a:prstClr>
                </a:solidFill>
              </a:rPr>
              <a:t>USEP Moselle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13BF-C868-4202-8142-81E9E416977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898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1289957"/>
            <a:ext cx="2628900" cy="4887006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955220" y="365125"/>
            <a:ext cx="7617280" cy="5811838"/>
          </a:xfrm>
        </p:spPr>
        <p:txBody>
          <a:bodyPr vert="eaVert"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10289-45AE-420B-B4F4-222FF8C3CC46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21/11/2019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solidFill>
                  <a:prstClr val="black">
                    <a:tint val="75000"/>
                  </a:prstClr>
                </a:solidFill>
              </a:rPr>
              <a:t>USEP Moselle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13BF-C868-4202-8142-81E9E416977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0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lang="fr-FR" sz="6000" b="1" kern="1200" cap="all" baseline="0" dirty="0">
                <a:solidFill>
                  <a:srgbClr val="FFC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lang="fr-FR" sz="2400" kern="1200" dirty="0">
                <a:solidFill>
                  <a:schemeClr val="accent5">
                    <a:lumMod val="60000"/>
                    <a:lumOff val="40000"/>
                  </a:schemeClr>
                </a:solidFill>
                <a:latin typeface="Bauhaus 93" panose="04030905020B02020C02" pitchFamily="82" charset="0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fld id="{814C4012-02A2-468C-9858-2865711D7B81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21/11/2019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r>
              <a:rPr lang="fr-FR" dirty="0">
                <a:solidFill>
                  <a:prstClr val="black">
                    <a:tint val="75000"/>
                  </a:prstClr>
                </a:solidFill>
              </a:rPr>
              <a:t>USEP Moselle</a:t>
            </a:r>
          </a:p>
        </p:txBody>
      </p:sp>
    </p:spTree>
    <p:extLst>
      <p:ext uri="{BB962C8B-B14F-4D97-AF65-F5344CB8AC3E}">
        <p14:creationId xmlns:p14="http://schemas.microsoft.com/office/powerpoint/2010/main" val="1749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lang="fr-FR" sz="5400" kern="1200" dirty="0">
                <a:solidFill>
                  <a:srgbClr val="FFC000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800100" indent="-342900">
              <a:buFont typeface="Wingdings" panose="05000000000000000000" pitchFamily="2" charset="2"/>
              <a:buChar char="Ø"/>
              <a:defRPr/>
            </a:lvl2pPr>
            <a:lvl3pPr marL="1143000" indent="-228600">
              <a:buFont typeface="Wingdings" panose="05000000000000000000" pitchFamily="2" charset="2"/>
              <a:buChar char="ü"/>
              <a:defRPr/>
            </a:lvl3pPr>
            <a:lvl4pPr marL="1657350" indent="-285750">
              <a:buFont typeface="Bauhaus" pitchFamily="2" charset="0"/>
              <a:buChar char="-"/>
              <a:defRPr/>
            </a:lvl4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 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A6F99-4A82-49E6-9377-54F7A5878CB9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21/11/2019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solidFill>
                  <a:prstClr val="black">
                    <a:tint val="75000"/>
                  </a:prstClr>
                </a:solidFill>
              </a:rPr>
              <a:t>USEP Moselle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13BF-C868-4202-8142-81E9E416977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973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55220" y="1709738"/>
            <a:ext cx="10392230" cy="2852737"/>
          </a:xfrm>
        </p:spPr>
        <p:txBody>
          <a:bodyPr anchor="b">
            <a:normAutofit/>
          </a:bodyPr>
          <a:lstStyle>
            <a:lvl1pPr>
              <a:defRPr lang="fr-FR" sz="5400" kern="1200" dirty="0">
                <a:solidFill>
                  <a:srgbClr val="FFC000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55220" y="4589463"/>
            <a:ext cx="10392230" cy="1500187"/>
          </a:xfrm>
        </p:spPr>
        <p:txBody>
          <a:bodyPr>
            <a:normAutofit/>
          </a:bodyPr>
          <a:lstStyle>
            <a:lvl1pPr marL="0" indent="0">
              <a:buNone/>
              <a:defRPr lang="fr-FR" sz="2400" kern="1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5FD3-33C3-4248-AC3C-C42BFA86C351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21/11/2019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solidFill>
                  <a:prstClr val="black">
                    <a:tint val="75000"/>
                  </a:prstClr>
                </a:solidFill>
              </a:rPr>
              <a:t>USEP Moselle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13BF-C868-4202-8142-81E9E416977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624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marL="0" algn="l" defTabSz="914400" rtl="0" eaLnBrk="1" latinLnBrk="0" hangingPunct="1">
              <a:defRPr lang="fr-FR" sz="5400" kern="1200" dirty="0">
                <a:solidFill>
                  <a:srgbClr val="FFC000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955220" y="1825625"/>
            <a:ext cx="5064580" cy="4351338"/>
          </a:xfr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B242F-1881-4B99-9A24-8EF23E9E0339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21/11/2019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solidFill>
                  <a:prstClr val="black">
                    <a:tint val="75000"/>
                  </a:prstClr>
                </a:solidFill>
              </a:rPr>
              <a:t>USEP Moselle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13BF-C868-4202-8142-81E9E416977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3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55220" y="365125"/>
            <a:ext cx="9691009" cy="1325563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lang="fr-FR" sz="5400" kern="1200" dirty="0">
                <a:solidFill>
                  <a:srgbClr val="FFC000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55220" y="1681163"/>
            <a:ext cx="5042355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955220" y="2505075"/>
            <a:ext cx="5042355" cy="3684588"/>
          </a:xfrm>
        </p:spPr>
        <p:txBody>
          <a:bodyPr/>
          <a:lstStyle>
            <a:lvl1pPr marL="457200" indent="-457200" algn="l" defTabSz="914400" rtl="0" eaLnBrk="1" latinLnBrk="0" hangingPunct="1">
              <a:lnSpc>
                <a:spcPct val="80000"/>
              </a:lnSpc>
              <a:spcBef>
                <a:spcPts val="1000"/>
              </a:spcBef>
              <a:buFontTx/>
              <a:buBlip>
                <a:blip r:embed="rId2"/>
              </a:buBlip>
              <a:defRPr lang="fr-FR" sz="26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 marL="457200" indent="-457200">
              <a:defRPr lang="fr-FR" sz="26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457200" lvl="0" indent="-457200" algn="l" defTabSz="914400" rtl="0" eaLnBrk="1" latinLnBrk="0" hangingPunct="1">
              <a:lnSpc>
                <a:spcPct val="80000"/>
              </a:lnSpc>
              <a:spcBef>
                <a:spcPts val="1000"/>
              </a:spcBef>
              <a:buFontTx/>
              <a:buBlip>
                <a:blip r:embed="rId2"/>
              </a:buBlip>
            </a:pPr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A9ABE-C74C-43DA-9FD4-16CD9D661336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21/11/2019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solidFill>
                  <a:prstClr val="black">
                    <a:tint val="75000"/>
                  </a:prstClr>
                </a:solidFill>
              </a:rPr>
              <a:t>USEP Moselle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13BF-C868-4202-8142-81E9E416977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352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marL="0" algn="l" defTabSz="914400" rtl="0" eaLnBrk="1" latinLnBrk="0" hangingPunct="1">
              <a:defRPr lang="fr-FR" sz="5400" kern="1200" dirty="0">
                <a:solidFill>
                  <a:srgbClr val="FFC000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90B88-4A3C-43EE-BC59-61E4EEDB34A9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21/11/2019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solidFill>
                  <a:prstClr val="black">
                    <a:tint val="75000"/>
                  </a:prstClr>
                </a:solidFill>
              </a:rPr>
              <a:t>USEP Moselle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13BF-C868-4202-8142-81E9E416977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68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4376-3281-4D66-8CFA-F6CE1DA3E88C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21/11/2019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solidFill>
                  <a:prstClr val="black">
                    <a:tint val="75000"/>
                  </a:prstClr>
                </a:solidFill>
              </a:rPr>
              <a:t>USEP Moselle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13BF-C868-4202-8142-81E9E416977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008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55220" y="457200"/>
            <a:ext cx="381680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 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55220" y="2057400"/>
            <a:ext cx="381680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43F26-7B0E-4CE2-A940-995A9D748207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21/11/2019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solidFill>
                  <a:prstClr val="black">
                    <a:tint val="75000"/>
                  </a:prstClr>
                </a:solidFill>
              </a:rPr>
              <a:t>USEP Moselle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13BF-C868-4202-8142-81E9E416977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452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lang="fr-FR" sz="5400" kern="1200" dirty="0">
                <a:solidFill>
                  <a:srgbClr val="FFC000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800100" indent="-342900">
              <a:buFont typeface="Wingdings" panose="05000000000000000000" pitchFamily="2" charset="2"/>
              <a:buChar char="Ø"/>
              <a:defRPr/>
            </a:lvl2pPr>
            <a:lvl3pPr marL="1143000" indent="-228600">
              <a:buFont typeface="Wingdings" panose="05000000000000000000" pitchFamily="2" charset="2"/>
              <a:buChar char="ü"/>
              <a:defRPr/>
            </a:lvl3pPr>
            <a:lvl4pPr marL="1657350" indent="-285750">
              <a:buFont typeface="Bauhaus" pitchFamily="2" charset="0"/>
              <a:buChar char="-"/>
              <a:defRPr/>
            </a:lvl4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 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A6F99-4A82-49E6-9377-54F7A5878CB9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21/11/2019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solidFill>
                  <a:prstClr val="black">
                    <a:tint val="75000"/>
                  </a:prstClr>
                </a:solidFill>
              </a:rPr>
              <a:t>USEP Moselle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13BF-C868-4202-8142-81E9E416977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345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55220" y="457200"/>
            <a:ext cx="381680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55220" y="2057400"/>
            <a:ext cx="381680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221F5-F2E9-435D-9A02-268E2158E521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21/11/2019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solidFill>
                  <a:prstClr val="black">
                    <a:tint val="75000"/>
                  </a:prstClr>
                </a:solidFill>
              </a:rPr>
              <a:t>USEP Moselle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13BF-C868-4202-8142-81E9E416977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917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E7689-4672-4B03-AF6E-EBF971E0BB3D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21/11/2019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solidFill>
                  <a:prstClr val="black">
                    <a:tint val="75000"/>
                  </a:prstClr>
                </a:solidFill>
              </a:rPr>
              <a:t>USEP Moselle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13BF-C868-4202-8142-81E9E416977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24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1289957"/>
            <a:ext cx="2628900" cy="4887006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955220" y="365125"/>
            <a:ext cx="7617280" cy="5811838"/>
          </a:xfrm>
        </p:spPr>
        <p:txBody>
          <a:bodyPr vert="eaVert"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10289-45AE-420B-B4F4-222FF8C3CC46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21/11/2019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solidFill>
                  <a:prstClr val="black">
                    <a:tint val="75000"/>
                  </a:prstClr>
                </a:solidFill>
              </a:rPr>
              <a:t>USEP Moselle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13BF-C868-4202-8142-81E9E416977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537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55220" y="1709738"/>
            <a:ext cx="10392230" cy="2852737"/>
          </a:xfrm>
        </p:spPr>
        <p:txBody>
          <a:bodyPr anchor="b">
            <a:normAutofit/>
          </a:bodyPr>
          <a:lstStyle>
            <a:lvl1pPr>
              <a:defRPr lang="fr-FR" sz="5400" kern="1200" dirty="0">
                <a:solidFill>
                  <a:srgbClr val="FFC000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55220" y="4589463"/>
            <a:ext cx="10392230" cy="1500187"/>
          </a:xfrm>
        </p:spPr>
        <p:txBody>
          <a:bodyPr>
            <a:normAutofit/>
          </a:bodyPr>
          <a:lstStyle>
            <a:lvl1pPr marL="0" indent="0">
              <a:buNone/>
              <a:defRPr lang="fr-FR" sz="2400" kern="1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5FD3-33C3-4248-AC3C-C42BFA86C351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21/11/2019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solidFill>
                  <a:prstClr val="black">
                    <a:tint val="75000"/>
                  </a:prstClr>
                </a:solidFill>
              </a:rPr>
              <a:t>USEP Moselle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13BF-C868-4202-8142-81E9E416977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543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marL="0" algn="l" defTabSz="914400" rtl="0" eaLnBrk="1" latinLnBrk="0" hangingPunct="1">
              <a:defRPr lang="fr-FR" sz="5400" kern="1200" dirty="0">
                <a:solidFill>
                  <a:srgbClr val="FFC000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955220" y="1825625"/>
            <a:ext cx="5064580" cy="4351338"/>
          </a:xfr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B242F-1881-4B99-9A24-8EF23E9E0339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21/11/2019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solidFill>
                  <a:prstClr val="black">
                    <a:tint val="75000"/>
                  </a:prstClr>
                </a:solidFill>
              </a:rPr>
              <a:t>USEP Moselle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13BF-C868-4202-8142-81E9E416977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310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55220" y="365125"/>
            <a:ext cx="9691009" cy="1325563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lang="fr-FR" sz="5400" kern="1200" dirty="0">
                <a:solidFill>
                  <a:srgbClr val="FFC000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55220" y="1681163"/>
            <a:ext cx="5042355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955220" y="2505075"/>
            <a:ext cx="5042355" cy="3684588"/>
          </a:xfrm>
        </p:spPr>
        <p:txBody>
          <a:bodyPr/>
          <a:lstStyle>
            <a:lvl1pPr marL="457200" indent="-457200" algn="l" defTabSz="914400" rtl="0" eaLnBrk="1" latinLnBrk="0" hangingPunct="1">
              <a:lnSpc>
                <a:spcPct val="80000"/>
              </a:lnSpc>
              <a:spcBef>
                <a:spcPts val="1000"/>
              </a:spcBef>
              <a:buFontTx/>
              <a:buBlip>
                <a:blip r:embed="rId2"/>
              </a:buBlip>
              <a:defRPr lang="fr-FR" sz="26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 marL="457200" indent="-457200">
              <a:defRPr lang="fr-FR" sz="26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457200" lvl="0" indent="-457200" algn="l" defTabSz="914400" rtl="0" eaLnBrk="1" latinLnBrk="0" hangingPunct="1">
              <a:lnSpc>
                <a:spcPct val="80000"/>
              </a:lnSpc>
              <a:spcBef>
                <a:spcPts val="1000"/>
              </a:spcBef>
              <a:buFontTx/>
              <a:buBlip>
                <a:blip r:embed="rId2"/>
              </a:buBlip>
            </a:pPr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A9ABE-C74C-43DA-9FD4-16CD9D661336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21/11/2019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solidFill>
                  <a:prstClr val="black">
                    <a:tint val="75000"/>
                  </a:prstClr>
                </a:solidFill>
              </a:rPr>
              <a:t>USEP Moselle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13BF-C868-4202-8142-81E9E416977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656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marL="0" algn="l" defTabSz="914400" rtl="0" eaLnBrk="1" latinLnBrk="0" hangingPunct="1">
              <a:defRPr lang="fr-FR" sz="5400" kern="1200" dirty="0">
                <a:solidFill>
                  <a:srgbClr val="FFC000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90B88-4A3C-43EE-BC59-61E4EEDB34A9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21/11/2019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solidFill>
                  <a:prstClr val="black">
                    <a:tint val="75000"/>
                  </a:prstClr>
                </a:solidFill>
              </a:rPr>
              <a:t>USEP Moselle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13BF-C868-4202-8142-81E9E416977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333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4376-3281-4D66-8CFA-F6CE1DA3E88C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21/11/2019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solidFill>
                  <a:prstClr val="black">
                    <a:tint val="75000"/>
                  </a:prstClr>
                </a:solidFill>
              </a:rPr>
              <a:t>USEP Moselle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13BF-C868-4202-8142-81E9E416977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322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55220" y="457200"/>
            <a:ext cx="381680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 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55220" y="2057400"/>
            <a:ext cx="381680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43F26-7B0E-4CE2-A940-995A9D748207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21/11/2019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solidFill>
                  <a:prstClr val="black">
                    <a:tint val="75000"/>
                  </a:prstClr>
                </a:solidFill>
              </a:rPr>
              <a:t>USEP Moselle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13BF-C868-4202-8142-81E9E416977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632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55220" y="457200"/>
            <a:ext cx="381680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55220" y="2057400"/>
            <a:ext cx="381680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221F5-F2E9-435D-9A02-268E2158E521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21/11/2019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solidFill>
                  <a:prstClr val="black">
                    <a:tint val="75000"/>
                  </a:prstClr>
                </a:solidFill>
              </a:rPr>
              <a:t>USEP Moselle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13BF-C868-4202-8142-81E9E416977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251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955221" y="365125"/>
            <a:ext cx="968284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55220" y="1825625"/>
            <a:ext cx="1039857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 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955220" y="6356350"/>
            <a:ext cx="26261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FE520-3D41-4DDE-AA6A-F8297E282AF4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21/11/2019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>
                <a:solidFill>
                  <a:prstClr val="black">
                    <a:tint val="75000"/>
                  </a:prstClr>
                </a:solidFill>
              </a:rPr>
              <a:t>USEP Moselle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013BF-C868-4202-8142-81E9E416977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585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fr-FR" sz="5400" b="1" kern="1200" cap="small" baseline="0" dirty="0">
          <a:solidFill>
            <a:srgbClr val="FFC000"/>
          </a:solidFill>
          <a:latin typeface="+mj-lt"/>
          <a:ea typeface="+mn-ea"/>
          <a:cs typeface="+mn-cs"/>
        </a:defRPr>
      </a:lvl1pPr>
    </p:titleStyle>
    <p:bodyStyle>
      <a:lvl1pPr marL="457200" indent="-457200" algn="l" defTabSz="914400" rtl="0" eaLnBrk="1" latinLnBrk="0" hangingPunct="1">
        <a:lnSpc>
          <a:spcPct val="80000"/>
        </a:lnSpc>
        <a:spcBef>
          <a:spcPts val="1000"/>
        </a:spcBef>
        <a:buFontTx/>
        <a:buBlip>
          <a:blip r:embed="rId14"/>
        </a:buBlip>
        <a:defRPr lang="fr-FR" sz="2600" kern="1200" dirty="0" smtClean="0">
          <a:solidFill>
            <a:schemeClr val="bg1">
              <a:lumMod val="65000"/>
            </a:schemeClr>
          </a:solidFill>
          <a:latin typeface="+mn-lt"/>
          <a:ea typeface="+mn-ea"/>
          <a:cs typeface="+mn-cs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Ø"/>
        <a:defRPr sz="2400" kern="1200">
          <a:solidFill>
            <a:srgbClr val="2DA7DA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ü"/>
        <a:defRPr sz="2000" kern="1200">
          <a:solidFill>
            <a:srgbClr val="9FC76E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Bauhaus" pitchFamily="2" charset="0"/>
        <a:buChar char="-"/>
        <a:defRPr sz="1800" kern="1200">
          <a:solidFill>
            <a:srgbClr val="D04742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955221" y="365125"/>
            <a:ext cx="968284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55220" y="1825625"/>
            <a:ext cx="1039857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 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955220" y="6356350"/>
            <a:ext cx="26261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FE520-3D41-4DDE-AA6A-F8297E282AF4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21/11/2019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>
                <a:solidFill>
                  <a:prstClr val="black">
                    <a:tint val="75000"/>
                  </a:prstClr>
                </a:solidFill>
              </a:rPr>
              <a:t>USEP Moselle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013BF-C868-4202-8142-81E9E416977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65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fr-FR" sz="5400" b="1" kern="1200" cap="small" baseline="0" dirty="0">
          <a:solidFill>
            <a:srgbClr val="FFC000"/>
          </a:solidFill>
          <a:latin typeface="+mj-lt"/>
          <a:ea typeface="+mn-ea"/>
          <a:cs typeface="+mn-cs"/>
        </a:defRPr>
      </a:lvl1pPr>
    </p:titleStyle>
    <p:bodyStyle>
      <a:lvl1pPr marL="457200" indent="-457200" algn="l" defTabSz="914400" rtl="0" eaLnBrk="1" latinLnBrk="0" hangingPunct="1">
        <a:lnSpc>
          <a:spcPct val="80000"/>
        </a:lnSpc>
        <a:spcBef>
          <a:spcPts val="1000"/>
        </a:spcBef>
        <a:buFontTx/>
        <a:buBlip>
          <a:blip r:embed="rId14"/>
        </a:buBlip>
        <a:defRPr lang="fr-FR" sz="2600" kern="1200" dirty="0" smtClean="0">
          <a:solidFill>
            <a:schemeClr val="bg1">
              <a:lumMod val="65000"/>
            </a:schemeClr>
          </a:solidFill>
          <a:latin typeface="+mn-lt"/>
          <a:ea typeface="+mn-ea"/>
          <a:cs typeface="+mn-cs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Ø"/>
        <a:defRPr sz="2400" kern="1200">
          <a:solidFill>
            <a:srgbClr val="2DA7DA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ü"/>
        <a:defRPr sz="2000" kern="1200">
          <a:solidFill>
            <a:srgbClr val="9FC76E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Bauhaus" pitchFamily="2" charset="0"/>
        <a:buChar char="-"/>
        <a:defRPr sz="1800" kern="1200">
          <a:solidFill>
            <a:srgbClr val="D04742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vimeo.com/231515650" TargetMode="Externa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1523999" y="553792"/>
            <a:ext cx="9757893" cy="3048246"/>
          </a:xfrm>
        </p:spPr>
        <p:txBody>
          <a:bodyPr anchor="ctr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fr-FR" dirty="0">
                <a:solidFill>
                  <a:srgbClr val="0070C0"/>
                </a:solidFill>
                <a:latin typeface="Bauhaus Std Medium" panose="00000600000000000000" pitchFamily="50" charset="0"/>
              </a:rPr>
              <a:t>ATELIER Débat</a:t>
            </a:r>
          </a:p>
        </p:txBody>
      </p:sp>
      <p:sp>
        <p:nvSpPr>
          <p:cNvPr id="10" name="Sous-titre 9"/>
          <p:cNvSpPr>
            <a:spLocks noGrp="1"/>
          </p:cNvSpPr>
          <p:nvPr>
            <p:ph type="subTitle" idx="1"/>
          </p:nvPr>
        </p:nvSpPr>
        <p:spPr>
          <a:xfrm>
            <a:off x="1524000" y="3179805"/>
            <a:ext cx="9144000" cy="2370989"/>
          </a:xfrm>
        </p:spPr>
        <p:txBody>
          <a:bodyPr>
            <a:noAutofit/>
          </a:bodyPr>
          <a:lstStyle/>
          <a:p>
            <a:r>
              <a:rPr lang="fr-FR" sz="3600" dirty="0">
                <a:solidFill>
                  <a:schemeClr val="tx1"/>
                </a:solidFill>
                <a:latin typeface="Bauhaus Std Medium" panose="00000600000000000000" pitchFamily="50" charset="0"/>
              </a:rPr>
              <a:t>Rencontre Départementale de Handball</a:t>
            </a:r>
          </a:p>
          <a:p>
            <a:r>
              <a:rPr lang="fr-FR" sz="3600">
                <a:solidFill>
                  <a:schemeClr val="tx1"/>
                </a:solidFill>
                <a:latin typeface="Bauhaus Std Medium" panose="00000600000000000000" pitchFamily="50" charset="0"/>
              </a:rPr>
              <a:t>12 Mai </a:t>
            </a:r>
            <a:r>
              <a:rPr lang="fr-FR" sz="3600" dirty="0">
                <a:solidFill>
                  <a:schemeClr val="tx1"/>
                </a:solidFill>
                <a:latin typeface="Bauhaus Std Medium" panose="00000600000000000000" pitchFamily="50" charset="0"/>
              </a:rPr>
              <a:t>2020</a:t>
            </a:r>
          </a:p>
          <a:p>
            <a:r>
              <a:rPr lang="fr-FR" sz="3600" dirty="0">
                <a:solidFill>
                  <a:schemeClr val="tx1"/>
                </a:solidFill>
                <a:latin typeface="Bauhaus Std Medium" panose="00000600000000000000" pitchFamily="50" charset="0"/>
              </a:rPr>
              <a:t>YUTZ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solidFill>
                  <a:prstClr val="black">
                    <a:tint val="75000"/>
                  </a:prstClr>
                </a:solidFill>
              </a:rPr>
              <a:t>USEP Moselle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908" y="4679270"/>
            <a:ext cx="2518293" cy="154878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7354" y="5250468"/>
            <a:ext cx="2381250" cy="85725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5641" y="228847"/>
            <a:ext cx="1022963" cy="118135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277F257F-0587-4F64-A690-A23B10ED245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429" y="228847"/>
            <a:ext cx="3060313" cy="1415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510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955221" y="365125"/>
            <a:ext cx="9682844" cy="730507"/>
          </a:xfrm>
        </p:spPr>
        <p:txBody>
          <a:bodyPr>
            <a:normAutofit/>
          </a:bodyPr>
          <a:lstStyle/>
          <a:p>
            <a:r>
              <a:rPr lang="fr-FR" sz="4400" dirty="0">
                <a:latin typeface="Bauhaus Std Medium" panose="00000600000000000000" pitchFamily="50" charset="0"/>
              </a:rPr>
              <a:t>Remue-Méninges USEP	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55221" y="1095632"/>
            <a:ext cx="10398579" cy="4743579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00B0F0"/>
                </a:solidFill>
                <a:latin typeface="Bauhaus Std Medium" panose="00000600000000000000" pitchFamily="50" charset="0"/>
              </a:rPr>
              <a:t>Présentation de l’outil via le site de l’USEP Nationale</a:t>
            </a:r>
          </a:p>
          <a:p>
            <a:endParaRPr lang="fr-FR" dirty="0">
              <a:solidFill>
                <a:srgbClr val="00B0F0"/>
              </a:solidFill>
              <a:latin typeface="Bauhaus Std Medium" panose="00000600000000000000" pitchFamily="50" charset="0"/>
            </a:endParaRPr>
          </a:p>
          <a:p>
            <a:pPr lvl="2">
              <a:buFont typeface="Courier New" panose="02070309020205020404" pitchFamily="49" charset="0"/>
              <a:buChar char="o"/>
            </a:pPr>
            <a:endParaRPr lang="fr-FR" dirty="0">
              <a:latin typeface="Bauhaus Std Medium" panose="00000600000000000000" pitchFamily="50" charset="0"/>
            </a:endParaRPr>
          </a:p>
          <a:p>
            <a:pPr marL="0" indent="0">
              <a:buNone/>
            </a:pPr>
            <a:endParaRPr lang="fr-FR" dirty="0">
              <a:latin typeface="Bauhaus Std Medium" panose="00000600000000000000" pitchFamily="50" charset="0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solidFill>
                  <a:prstClr val="black">
                    <a:tint val="75000"/>
                  </a:prstClr>
                </a:solidFill>
              </a:rPr>
              <a:t>USEP Moselle</a:t>
            </a:r>
          </a:p>
        </p:txBody>
      </p:sp>
      <p:pic>
        <p:nvPicPr>
          <p:cNvPr id="2" name="Image 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465" y="1982658"/>
            <a:ext cx="8941070" cy="348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234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955221" y="365125"/>
            <a:ext cx="9682844" cy="730507"/>
          </a:xfrm>
        </p:spPr>
        <p:txBody>
          <a:bodyPr>
            <a:normAutofit/>
          </a:bodyPr>
          <a:lstStyle/>
          <a:p>
            <a:r>
              <a:rPr lang="fr-FR" sz="4400" dirty="0">
                <a:latin typeface="Bauhaus Std Medium" panose="00000600000000000000" pitchFamily="50" charset="0"/>
              </a:rPr>
              <a:t>Les règles d’or du débat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955220" y="1095632"/>
            <a:ext cx="10398579" cy="5260718"/>
          </a:xfrm>
        </p:spPr>
        <p:txBody>
          <a:bodyPr/>
          <a:lstStyle/>
          <a:p>
            <a:r>
              <a:rPr lang="fr-FR" dirty="0">
                <a:solidFill>
                  <a:srgbClr val="92D050"/>
                </a:solidFill>
                <a:latin typeface="Bauhaus Std Medium" panose="00000600000000000000" pitchFamily="50" charset="0"/>
              </a:rPr>
              <a:t>Mise en place des règles d’or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solidFill>
                  <a:prstClr val="black">
                    <a:tint val="75000"/>
                  </a:prstClr>
                </a:solidFill>
                <a:latin typeface="Bauhaus Std Medium" panose="00000600000000000000" pitchFamily="50" charset="0"/>
              </a:rPr>
              <a:t>USEP Moselle</a:t>
            </a:r>
          </a:p>
        </p:txBody>
      </p:sp>
      <p:graphicFrame>
        <p:nvGraphicFramePr>
          <p:cNvPr id="5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3479794"/>
              </p:ext>
            </p:extLst>
          </p:nvPr>
        </p:nvGraphicFramePr>
        <p:xfrm>
          <a:off x="5700986" y="910485"/>
          <a:ext cx="4358186" cy="563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Acrobat Document" r:id="rId3" imgW="5667363" imgH="8020022" progId="AcroExch.Document.DC">
                  <p:embed/>
                </p:oleObj>
              </mc:Choice>
              <mc:Fallback>
                <p:oleObj name="Acrobat Document" r:id="rId3" imgW="5667363" imgH="8020022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00986" y="910485"/>
                        <a:ext cx="4358186" cy="5631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768" y="1826139"/>
            <a:ext cx="1683773" cy="1683773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350" y="1826139"/>
            <a:ext cx="1975153" cy="1149436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943" y="3481870"/>
            <a:ext cx="4018262" cy="233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307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55221" y="365126"/>
            <a:ext cx="9682844" cy="779934"/>
          </a:xfrm>
        </p:spPr>
        <p:txBody>
          <a:bodyPr>
            <a:normAutofit fontScale="90000"/>
          </a:bodyPr>
          <a:lstStyle/>
          <a:p>
            <a:r>
              <a:rPr lang="fr-FR" dirty="0"/>
              <a:t>les thèmes abordés 	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55220" y="1145060"/>
            <a:ext cx="10398579" cy="5211290"/>
          </a:xfrm>
        </p:spPr>
        <p:txBody>
          <a:bodyPr/>
          <a:lstStyle/>
          <a:p>
            <a:r>
              <a:rPr lang="fr-FR" dirty="0">
                <a:solidFill>
                  <a:schemeClr val="tx1"/>
                </a:solidFill>
              </a:rPr>
              <a:t>1. Egalité filles/garçons thème de </a:t>
            </a:r>
            <a:r>
              <a:rPr lang="fr-FR">
                <a:solidFill>
                  <a:schemeClr val="tx1"/>
                </a:solidFill>
              </a:rPr>
              <a:t>la rencontre</a:t>
            </a:r>
            <a:endParaRPr lang="fr-FR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dirty="0">
              <a:solidFill>
                <a:schemeClr val="tx1"/>
              </a:solidFill>
            </a:endParaRPr>
          </a:p>
          <a:p>
            <a:r>
              <a:rPr lang="fr-FR" dirty="0">
                <a:solidFill>
                  <a:schemeClr val="tx1"/>
                </a:solidFill>
              </a:rPr>
              <a:t>2. Se rencontrer qu'est-ce que cela veut dire?</a:t>
            </a:r>
          </a:p>
          <a:p>
            <a:pPr marL="0" indent="0">
              <a:buNone/>
            </a:pPr>
            <a:endParaRPr lang="fr-FR" dirty="0">
              <a:solidFill>
                <a:schemeClr val="tx1"/>
              </a:solidFill>
            </a:endParaRPr>
          </a:p>
          <a:p>
            <a:r>
              <a:rPr lang="fr-FR" dirty="0">
                <a:solidFill>
                  <a:schemeClr val="tx1"/>
                </a:solidFill>
              </a:rPr>
              <a:t>3. Comment fait-on les équipes?</a:t>
            </a:r>
          </a:p>
          <a:p>
            <a:endParaRPr lang="fr-FR" dirty="0">
              <a:solidFill>
                <a:schemeClr val="tx1"/>
              </a:solidFill>
            </a:endParaRPr>
          </a:p>
          <a:p>
            <a:r>
              <a:rPr lang="fr-FR" dirty="0">
                <a:solidFill>
                  <a:schemeClr val="tx1"/>
                </a:solidFill>
              </a:rPr>
              <a:t>4. Faut-il donner des récompenses?</a:t>
            </a:r>
          </a:p>
          <a:p>
            <a:endParaRPr lang="fr-FR" dirty="0">
              <a:solidFill>
                <a:schemeClr val="tx1"/>
              </a:solidFill>
            </a:endParaRPr>
          </a:p>
          <a:p>
            <a:r>
              <a:rPr lang="fr-FR" dirty="0">
                <a:solidFill>
                  <a:schemeClr val="tx1"/>
                </a:solidFill>
              </a:rPr>
              <a:t>5. Qu'est ce que cela veut dire arbitrer?</a:t>
            </a:r>
          </a:p>
          <a:p>
            <a:pPr marL="0" indent="0">
              <a:buNone/>
            </a:pPr>
            <a:endParaRPr lang="fr-FR" dirty="0">
              <a:solidFill>
                <a:schemeClr val="tx1"/>
              </a:solidFill>
            </a:endParaRPr>
          </a:p>
          <a:p>
            <a:r>
              <a:rPr lang="fr-FR" dirty="0">
                <a:solidFill>
                  <a:schemeClr val="tx1"/>
                </a:solidFill>
              </a:rPr>
              <a:t>6. Comment fait-on quand des participants sont en situation de handicap?</a:t>
            </a:r>
          </a:p>
          <a:p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USEP Moselle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266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TEMPS 1	</a:t>
            </a:r>
            <a:br>
              <a:rPr lang="fr-FR" dirty="0"/>
            </a:br>
            <a:r>
              <a:rPr lang="fr-FR" dirty="0"/>
              <a:t>10 minutes d’expression libre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chemeClr val="tx1"/>
                </a:solidFill>
              </a:rPr>
              <a:t>Le micro est notre bâton de parole.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chemeClr val="tx1"/>
                </a:solidFill>
              </a:rPr>
              <a:t>Chacun peut décider de parler ou de passer le bâton à son voisin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chemeClr val="tx1"/>
                </a:solidFill>
              </a:rPr>
              <a:t>Personne ne m’interrompt.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chemeClr val="tx1"/>
                </a:solidFill>
              </a:rPr>
              <a:t>Personne ne me critique, juge, ou ne me contredit</a:t>
            </a:r>
          </a:p>
          <a:p>
            <a:pPr marL="0" indent="0">
              <a:buNone/>
            </a:pPr>
            <a:r>
              <a:rPr lang="fr-FR" dirty="0"/>
              <a:t>Une prise de note est effectuée par un adulte durant ce temps.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 anchor="ctr"/>
          <a:lstStyle/>
          <a:p>
            <a:r>
              <a:rPr lang="fr-FR" sz="1050">
                <a:solidFill>
                  <a:prstClr val="black">
                    <a:tint val="75000"/>
                  </a:prstClr>
                </a:solidFill>
                <a:latin typeface="Bauhaus Std Medium" panose="00000600000000000000" pitchFamily="50" charset="0"/>
              </a:rPr>
              <a:t>USEP Moselle</a:t>
            </a:r>
            <a:endParaRPr lang="fr-FR" sz="1050" dirty="0">
              <a:solidFill>
                <a:prstClr val="black">
                  <a:tint val="75000"/>
                </a:prstClr>
              </a:solidFill>
              <a:latin typeface="Bauhaus Std 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318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TEMPS 2</a:t>
            </a:r>
            <a:br>
              <a:rPr lang="fr-FR" dirty="0"/>
            </a:br>
            <a:r>
              <a:rPr lang="fr-FR" dirty="0"/>
              <a:t>10 minutes d’Echange et Débat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chemeClr val="tx1"/>
                </a:solidFill>
              </a:rPr>
              <a:t>Chacun peut réagir sur ce qu’il a entendu au temps 1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chemeClr val="tx1"/>
                </a:solidFill>
              </a:rPr>
              <a:t>Le micro est notre bâton de parole.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chemeClr val="tx1"/>
                </a:solidFill>
              </a:rPr>
              <a:t>Chacun peut décider de parler ou de passer le bâton à son voisin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chemeClr val="tx1"/>
                </a:solidFill>
              </a:rPr>
              <a:t>Personne ne m’interrompt.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 anchor="ctr"/>
          <a:lstStyle/>
          <a:p>
            <a:r>
              <a:rPr lang="fr-FR" sz="1050">
                <a:solidFill>
                  <a:prstClr val="black">
                    <a:tint val="75000"/>
                  </a:prstClr>
                </a:solidFill>
                <a:latin typeface="Bauhaus Std Medium" panose="00000600000000000000" pitchFamily="50" charset="0"/>
              </a:rPr>
              <a:t>USEP Moselle</a:t>
            </a:r>
            <a:endParaRPr lang="fr-FR" sz="1050" dirty="0">
              <a:solidFill>
                <a:prstClr val="black">
                  <a:tint val="75000"/>
                </a:prstClr>
              </a:solidFill>
              <a:latin typeface="Bauhaus Std 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090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400" dirty="0">
                <a:latin typeface="Bauhaus Std Medium" panose="00000600000000000000" pitchFamily="50" charset="0"/>
              </a:rPr>
              <a:t>Merci à vous</a:t>
            </a:r>
          </a:p>
        </p:txBody>
      </p:sp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068" y="1825625"/>
            <a:ext cx="4351338" cy="4351338"/>
          </a:xfrm>
        </p:spPr>
      </p:pic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solidFill>
                  <a:prstClr val="black">
                    <a:tint val="75000"/>
                  </a:prstClr>
                </a:solidFill>
                <a:latin typeface="Bauhaus Std Medium" panose="00000600000000000000" pitchFamily="50" charset="0"/>
              </a:rPr>
              <a:t>USEP Moselle</a:t>
            </a:r>
          </a:p>
        </p:txBody>
      </p:sp>
    </p:spTree>
    <p:extLst>
      <p:ext uri="{BB962C8B-B14F-4D97-AF65-F5344CB8AC3E}">
        <p14:creationId xmlns:p14="http://schemas.microsoft.com/office/powerpoint/2010/main" val="12403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1_Thème Office">
  <a:themeElements>
    <a:clrScheme name="Nuances de gris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USEP">
      <a:majorFont>
        <a:latin typeface="Bauhaus"/>
        <a:ea typeface=""/>
        <a:cs typeface=""/>
      </a:majorFont>
      <a:minorFont>
        <a:latin typeface="Bauhau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Nuances de gris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USEP">
      <a:majorFont>
        <a:latin typeface="Bauhaus"/>
        <a:ea typeface=""/>
        <a:cs typeface=""/>
      </a:majorFont>
      <a:minorFont>
        <a:latin typeface="Bauhau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</TotalTime>
  <Words>143</Words>
  <Application>Microsoft Office PowerPoint</Application>
  <PresentationFormat>Grand écran</PresentationFormat>
  <Paragraphs>40</Paragraphs>
  <Slides>7</Slides>
  <Notes>1</Notes>
  <HiddenSlides>0</HiddenSlides>
  <MMClips>0</MMClips>
  <ScaleCrop>false</ScaleCrop>
  <HeadingPairs>
    <vt:vector size="8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2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7" baseType="lpstr">
      <vt:lpstr>Arial</vt:lpstr>
      <vt:lpstr>Bauhaus</vt:lpstr>
      <vt:lpstr>Bauhaus 93</vt:lpstr>
      <vt:lpstr>Bauhaus Std Medium</vt:lpstr>
      <vt:lpstr>Calibri</vt:lpstr>
      <vt:lpstr>Courier New</vt:lpstr>
      <vt:lpstr>Wingdings</vt:lpstr>
      <vt:lpstr>1_Thème Office</vt:lpstr>
      <vt:lpstr>Thème Office</vt:lpstr>
      <vt:lpstr>Acrobat Document</vt:lpstr>
      <vt:lpstr>ATELIER Débat</vt:lpstr>
      <vt:lpstr>Remue-Méninges USEP </vt:lpstr>
      <vt:lpstr>Les règles d’or du débat</vt:lpstr>
      <vt:lpstr>les thèmes abordés  </vt:lpstr>
      <vt:lpstr>TEMPS 1  10 minutes d’expression libre</vt:lpstr>
      <vt:lpstr>TEMPS 2 10 minutes d’Echange et Débat</vt:lpstr>
      <vt:lpstr>Merci à vous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STAGE des responsables usep de circonscription</dc:title>
  <dc:creator>USEP57</dc:creator>
  <cp:lastModifiedBy>Benjamin DI GIUSEPPE</cp:lastModifiedBy>
  <cp:revision>44</cp:revision>
  <dcterms:created xsi:type="dcterms:W3CDTF">2019-02-12T11:01:22Z</dcterms:created>
  <dcterms:modified xsi:type="dcterms:W3CDTF">2019-11-21T17:05:38Z</dcterms:modified>
</cp:coreProperties>
</file>