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</p:sldIdLst>
  <p:sldSz cx="9144000" cy="6858000" type="screen4x3"/>
  <p:notesSz cx="9144000" cy="6858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164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 1"/>
          <p:cNvSpPr txBox="1"/>
          <p:nvPr/>
        </p:nvSpPr>
        <p:spPr>
          <a:xfrm>
            <a:off x="2167890" y="2560320"/>
            <a:ext cx="4789932" cy="684113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4670" b="1" spc="10" dirty="0">
                <a:latin typeface="Arial"/>
                <a:cs typeface="Arial"/>
              </a:rPr>
              <a:t>La séance d’EPS</a:t>
            </a:r>
            <a:endParaRPr sz="4600" dirty="0">
              <a:latin typeface="Arial"/>
              <a:cs typeface="Arial"/>
            </a:endParaRPr>
          </a:p>
        </p:txBody>
      </p:sp>
      <p:sp>
        <p:nvSpPr>
          <p:cNvPr id="4" name="text 1"/>
          <p:cNvSpPr txBox="1"/>
          <p:nvPr/>
        </p:nvSpPr>
        <p:spPr>
          <a:xfrm>
            <a:off x="2132330" y="2524760"/>
            <a:ext cx="4789931" cy="684113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4670" b="1" spc="10" dirty="0">
                <a:solidFill>
                  <a:srgbClr val="4CE0E9"/>
                </a:solidFill>
                <a:latin typeface="Arial"/>
                <a:cs typeface="Arial"/>
              </a:rPr>
              <a:t>La séance d’EPS</a:t>
            </a:r>
            <a:endParaRPr sz="4600" dirty="0">
              <a:latin typeface="Arial"/>
              <a:cs typeface="Arial"/>
            </a:endParaRPr>
          </a:p>
        </p:txBody>
      </p:sp>
      <p:sp>
        <p:nvSpPr>
          <p:cNvPr id="5" name="text 1"/>
          <p:cNvSpPr txBox="1"/>
          <p:nvPr/>
        </p:nvSpPr>
        <p:spPr>
          <a:xfrm>
            <a:off x="2896870" y="4033024"/>
            <a:ext cx="3308096" cy="5080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4000" spc="10" dirty="0">
                <a:solidFill>
                  <a:srgbClr val="FFFFFF"/>
                </a:solidFill>
                <a:latin typeface="Constantia"/>
                <a:cs typeface="Constantia"/>
              </a:rPr>
              <a:t>Méthodologie</a:t>
            </a:r>
            <a:endParaRPr sz="4000" dirty="0">
              <a:latin typeface="Constantia"/>
              <a:cs typeface="Constantia"/>
            </a:endParaRPr>
          </a:p>
        </p:txBody>
      </p:sp>
      <p:sp>
        <p:nvSpPr>
          <p:cNvPr id="6" name="Étoile à 4 branches 5"/>
          <p:cNvSpPr/>
          <p:nvPr/>
        </p:nvSpPr>
        <p:spPr>
          <a:xfrm>
            <a:off x="8610600" y="6400800"/>
            <a:ext cx="228600" cy="304800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 1"/>
          <p:cNvSpPr txBox="1"/>
          <p:nvPr/>
        </p:nvSpPr>
        <p:spPr>
          <a:xfrm>
            <a:off x="828039" y="1396677"/>
            <a:ext cx="3811169" cy="31939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600" b="1" spc="10" dirty="0">
                <a:solidFill>
                  <a:srgbClr val="FFFFFF"/>
                </a:solidFill>
                <a:latin typeface="Times New Roman"/>
                <a:cs typeface="Times New Roman"/>
              </a:rPr>
              <a:t>Transmettre la consigne</a:t>
            </a:r>
            <a:endParaRPr sz="2600" dirty="0">
              <a:latin typeface="Times New Roman"/>
              <a:cs typeface="Times New Roman"/>
            </a:endParaRPr>
          </a:p>
        </p:txBody>
      </p:sp>
      <p:sp>
        <p:nvSpPr>
          <p:cNvPr id="7" name="text 1"/>
          <p:cNvSpPr txBox="1"/>
          <p:nvPr/>
        </p:nvSpPr>
        <p:spPr>
          <a:xfrm>
            <a:off x="467360" y="2612191"/>
            <a:ext cx="8026399" cy="19655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600" b="1" spc="10" dirty="0">
                <a:solidFill>
                  <a:srgbClr val="FFFFFF"/>
                </a:solidFill>
                <a:latin typeface="Times New Roman"/>
                <a:cs typeface="Times New Roman"/>
              </a:rPr>
              <a:t>CP : « Attention je ne le dirai qu’une fois ;  si non compris se référer aux documents »</a:t>
            </a:r>
            <a:endParaRPr sz="1600" dirty="0">
              <a:latin typeface="Times New Roman"/>
              <a:cs typeface="Times New Roman"/>
            </a:endParaRPr>
          </a:p>
        </p:txBody>
      </p:sp>
      <p:sp>
        <p:nvSpPr>
          <p:cNvPr id="8" name="text 1"/>
          <p:cNvSpPr txBox="1"/>
          <p:nvPr/>
        </p:nvSpPr>
        <p:spPr>
          <a:xfrm>
            <a:off x="467360" y="3102411"/>
            <a:ext cx="1032655" cy="246221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600" b="1" u="sng" spc="10" dirty="0">
                <a:solidFill>
                  <a:srgbClr val="FFFFFF"/>
                </a:solidFill>
                <a:latin typeface="Times New Roman"/>
                <a:cs typeface="Times New Roman"/>
              </a:rPr>
              <a:t>Comment ?</a:t>
            </a:r>
            <a:endParaRPr sz="1600" u="sng" dirty="0">
              <a:latin typeface="Times New Roman"/>
              <a:cs typeface="Times New Roman"/>
            </a:endParaRPr>
          </a:p>
        </p:txBody>
      </p:sp>
      <p:sp>
        <p:nvSpPr>
          <p:cNvPr id="9" name="text 1"/>
          <p:cNvSpPr txBox="1"/>
          <p:nvPr/>
        </p:nvSpPr>
        <p:spPr>
          <a:xfrm>
            <a:off x="467360" y="3347521"/>
            <a:ext cx="6636919" cy="19655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600" b="1" spc="10" dirty="0">
                <a:solidFill>
                  <a:srgbClr val="FFFFFF"/>
                </a:solidFill>
                <a:latin typeface="Times New Roman"/>
                <a:cs typeface="Times New Roman"/>
              </a:rPr>
              <a:t>Verbalement  et quelquefois avec une trace écrite (référence possible)</a:t>
            </a:r>
            <a:endParaRPr sz="1600" dirty="0">
              <a:latin typeface="Times New Roman"/>
              <a:cs typeface="Times New Roman"/>
            </a:endParaRPr>
          </a:p>
        </p:txBody>
      </p:sp>
      <p:sp>
        <p:nvSpPr>
          <p:cNvPr id="10" name="text 1"/>
          <p:cNvSpPr txBox="1"/>
          <p:nvPr/>
        </p:nvSpPr>
        <p:spPr>
          <a:xfrm>
            <a:off x="467360" y="3592631"/>
            <a:ext cx="4163161" cy="19655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600" b="1" spc="10" dirty="0">
                <a:solidFill>
                  <a:srgbClr val="FFFFFF"/>
                </a:solidFill>
                <a:latin typeface="Times New Roman"/>
                <a:cs typeface="Times New Roman"/>
              </a:rPr>
              <a:t>Avec schéma explicite  =&gt;  support à prévoir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2" name="text 1"/>
          <p:cNvSpPr txBox="1"/>
          <p:nvPr/>
        </p:nvSpPr>
        <p:spPr>
          <a:xfrm>
            <a:off x="467360" y="3837741"/>
            <a:ext cx="6388810" cy="19655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600" b="1" spc="10" dirty="0">
                <a:solidFill>
                  <a:srgbClr val="FFFFFF"/>
                </a:solidFill>
                <a:latin typeface="Times New Roman"/>
                <a:cs typeface="Times New Roman"/>
              </a:rPr>
              <a:t>Avec bande dessinée  =&gt; photocopies à prévoir en nombre suffisant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3" name="text 1"/>
          <p:cNvSpPr txBox="1"/>
          <p:nvPr/>
        </p:nvSpPr>
        <p:spPr>
          <a:xfrm>
            <a:off x="467360" y="4353361"/>
            <a:ext cx="3332900" cy="246221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600" b="1" u="sng" spc="10" dirty="0">
                <a:solidFill>
                  <a:srgbClr val="FFFFFF"/>
                </a:solidFill>
                <a:latin typeface="Times New Roman"/>
                <a:cs typeface="Times New Roman"/>
              </a:rPr>
              <a:t>Quoi</a:t>
            </a:r>
            <a:r>
              <a:rPr sz="1600" b="1" spc="10" dirty="0">
                <a:solidFill>
                  <a:srgbClr val="FFFFFF"/>
                </a:solidFill>
                <a:latin typeface="Times New Roman"/>
                <a:cs typeface="Times New Roman"/>
              </a:rPr>
              <a:t> ?  quatre paramètres au moins :</a:t>
            </a:r>
            <a:endParaRPr sz="1600" dirty="0">
              <a:latin typeface="Times New Roman"/>
              <a:cs typeface="Times New Roman"/>
            </a:endParaRPr>
          </a:p>
        </p:txBody>
      </p:sp>
      <p:sp>
        <p:nvSpPr>
          <p:cNvPr id="14" name="text 1"/>
          <p:cNvSpPr txBox="1"/>
          <p:nvPr/>
        </p:nvSpPr>
        <p:spPr>
          <a:xfrm>
            <a:off x="467360" y="4598472"/>
            <a:ext cx="508203" cy="19655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600" b="1" spc="10" dirty="0">
                <a:solidFill>
                  <a:srgbClr val="FFFFFF"/>
                </a:solidFill>
                <a:latin typeface="Times New Roman"/>
                <a:cs typeface="Times New Roman"/>
              </a:rPr>
              <a:t>- But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5" name="text 1"/>
          <p:cNvSpPr txBox="1"/>
          <p:nvPr/>
        </p:nvSpPr>
        <p:spPr>
          <a:xfrm>
            <a:off x="467360" y="4843581"/>
            <a:ext cx="4571186" cy="19655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600" b="1" spc="10" dirty="0">
                <a:solidFill>
                  <a:srgbClr val="FFFFFF"/>
                </a:solidFill>
                <a:latin typeface="Times New Roman"/>
                <a:cs typeface="Times New Roman"/>
              </a:rPr>
              <a:t>- Dispositif (dont contraintes liées à la sécurité)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6" name="text 1"/>
          <p:cNvSpPr txBox="1"/>
          <p:nvPr/>
        </p:nvSpPr>
        <p:spPr>
          <a:xfrm>
            <a:off x="467360" y="5088691"/>
            <a:ext cx="8155838" cy="39086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600" b="1" spc="10" dirty="0">
                <a:solidFill>
                  <a:srgbClr val="FFFFFF"/>
                </a:solidFill>
                <a:latin typeface="Times New Roman"/>
                <a:cs typeface="Times New Roman"/>
              </a:rPr>
              <a:t>- Opérations :  spécifier les ≠ rôles (attaquant/défenseur/arbitre ;     </a:t>
            </a:r>
            <a:endParaRPr sz="1600">
              <a:latin typeface="Times New Roman"/>
              <a:cs typeface="Times New Roman"/>
            </a:endParaRPr>
          </a:p>
          <a:p>
            <a:pPr marL="0">
              <a:lnSpc>
                <a:spcPct val="100000"/>
              </a:lnSpc>
            </a:pPr>
            <a:r>
              <a:rPr sz="1600" b="1" spc="10" dirty="0">
                <a:solidFill>
                  <a:srgbClr val="FFFFFF"/>
                </a:solidFill>
                <a:latin typeface="Times New Roman"/>
                <a:cs typeface="Times New Roman"/>
              </a:rPr>
              <a:t>pareur/porteur/porté ; danseur/chorégraphe/spectateur ; juge/starter/secrétaire ; etc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7" name="text 1"/>
          <p:cNvSpPr txBox="1"/>
          <p:nvPr/>
        </p:nvSpPr>
        <p:spPr>
          <a:xfrm>
            <a:off x="467360" y="5626387"/>
            <a:ext cx="2065325" cy="19655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600" b="1" spc="10" dirty="0">
                <a:solidFill>
                  <a:srgbClr val="FFFFFF"/>
                </a:solidFill>
                <a:latin typeface="Times New Roman"/>
                <a:cs typeface="Times New Roman"/>
              </a:rPr>
              <a:t>- Critères de Réussite</a:t>
            </a:r>
            <a:endParaRPr sz="1600" dirty="0">
              <a:latin typeface="Times New Roman"/>
              <a:cs typeface="Times New Roman"/>
            </a:endParaRPr>
          </a:p>
        </p:txBody>
      </p:sp>
      <p:sp>
        <p:nvSpPr>
          <p:cNvPr id="18" name="text 1"/>
          <p:cNvSpPr txBox="1"/>
          <p:nvPr/>
        </p:nvSpPr>
        <p:spPr>
          <a:xfrm>
            <a:off x="467360" y="6043731"/>
            <a:ext cx="4892650" cy="19655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600" b="1" spc="10" dirty="0">
                <a:solidFill>
                  <a:srgbClr val="FFFFFF"/>
                </a:solidFill>
                <a:latin typeface="Times New Roman"/>
                <a:cs typeface="Times New Roman"/>
              </a:rPr>
              <a:t>En fonction des capacités et des réponses motrices.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9" name="text 1"/>
          <p:cNvSpPr txBox="1"/>
          <p:nvPr/>
        </p:nvSpPr>
        <p:spPr>
          <a:xfrm>
            <a:off x="725555" y="552199"/>
            <a:ext cx="2088713" cy="55707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362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Arial"/>
                <a:cs typeface="Arial"/>
              </a:rPr>
              <a:t>Principes</a:t>
            </a:r>
            <a:endParaRPr sz="36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20" name="text 1"/>
          <p:cNvSpPr txBox="1"/>
          <p:nvPr/>
        </p:nvSpPr>
        <p:spPr>
          <a:xfrm>
            <a:off x="628789" y="1905000"/>
            <a:ext cx="1742465" cy="57092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371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Arial"/>
                <a:cs typeface="Arial"/>
              </a:rPr>
              <a:t>Actions</a:t>
            </a:r>
            <a:endParaRPr sz="37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21" name="Étoile à 4 branches 20"/>
          <p:cNvSpPr/>
          <p:nvPr/>
        </p:nvSpPr>
        <p:spPr>
          <a:xfrm>
            <a:off x="8610600" y="6400800"/>
            <a:ext cx="228600" cy="304800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500"/>
                            </p:stCondLst>
                            <p:childTnLst>
                              <p:par>
                                <p:cTn id="72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8" grpId="0"/>
      <p:bldP spid="9" grpId="0"/>
      <p:bldP spid="10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 1"/>
          <p:cNvSpPr txBox="1"/>
          <p:nvPr/>
        </p:nvSpPr>
        <p:spPr>
          <a:xfrm>
            <a:off x="755650" y="1684967"/>
            <a:ext cx="6211393" cy="31939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600" b="1" spc="10" dirty="0">
                <a:solidFill>
                  <a:srgbClr val="FFFFFF"/>
                </a:solidFill>
                <a:latin typeface="Times New Roman"/>
                <a:cs typeface="Times New Roman"/>
              </a:rPr>
              <a:t>S’assurer que la consigne a été comprise</a:t>
            </a:r>
            <a:endParaRPr sz="2600" dirty="0">
              <a:latin typeface="Times New Roman"/>
              <a:cs typeface="Times New Roman"/>
            </a:endParaRPr>
          </a:p>
        </p:txBody>
      </p:sp>
      <p:sp>
        <p:nvSpPr>
          <p:cNvPr id="7" name="text 1"/>
          <p:cNvSpPr txBox="1"/>
          <p:nvPr/>
        </p:nvSpPr>
        <p:spPr>
          <a:xfrm>
            <a:off x="683260" y="3341047"/>
            <a:ext cx="8346795" cy="31939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600" b="1" spc="10" dirty="0">
                <a:solidFill>
                  <a:srgbClr val="FFFFFF"/>
                </a:solidFill>
                <a:latin typeface="Times New Roman"/>
                <a:cs typeface="Times New Roman"/>
              </a:rPr>
              <a:t>Oralement : reformulation par un ou plusieurs élèves</a:t>
            </a:r>
            <a:endParaRPr sz="2600" dirty="0">
              <a:latin typeface="Times New Roman"/>
              <a:cs typeface="Times New Roman"/>
            </a:endParaRPr>
          </a:p>
        </p:txBody>
      </p:sp>
      <p:sp>
        <p:nvSpPr>
          <p:cNvPr id="8" name="text 1"/>
          <p:cNvSpPr txBox="1"/>
          <p:nvPr/>
        </p:nvSpPr>
        <p:spPr>
          <a:xfrm>
            <a:off x="683260" y="4285927"/>
            <a:ext cx="7720405" cy="71436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600" b="1" spc="10" dirty="0">
                <a:solidFill>
                  <a:srgbClr val="FFFFFF"/>
                </a:solidFill>
                <a:latin typeface="Times New Roman"/>
                <a:cs typeface="Times New Roman"/>
              </a:rPr>
              <a:t>Physiquement : démonstration de la tâche par un</a:t>
            </a:r>
            <a:endParaRPr sz="2600" dirty="0">
              <a:latin typeface="Times New Roman"/>
              <a:cs typeface="Times New Roman"/>
            </a:endParaRPr>
          </a:p>
          <a:p>
            <a:pPr marL="0">
              <a:lnSpc>
                <a:spcPct val="100000"/>
              </a:lnSpc>
            </a:pPr>
            <a:r>
              <a:rPr sz="2600" b="1" spc="10" dirty="0">
                <a:solidFill>
                  <a:srgbClr val="FFFFFF"/>
                </a:solidFill>
                <a:latin typeface="Times New Roman"/>
                <a:cs typeface="Times New Roman"/>
              </a:rPr>
              <a:t>élève ou un groupe d’élèves</a:t>
            </a:r>
            <a:endParaRPr sz="2600" dirty="0">
              <a:latin typeface="Times New Roman"/>
              <a:cs typeface="Times New Roman"/>
            </a:endParaRPr>
          </a:p>
        </p:txBody>
      </p:sp>
      <p:sp>
        <p:nvSpPr>
          <p:cNvPr id="9" name="text 1"/>
          <p:cNvSpPr txBox="1"/>
          <p:nvPr/>
        </p:nvSpPr>
        <p:spPr>
          <a:xfrm>
            <a:off x="683260" y="5625777"/>
            <a:ext cx="6667729" cy="31939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600" b="1" spc="10" dirty="0">
                <a:solidFill>
                  <a:srgbClr val="FFFFFF"/>
                </a:solidFill>
                <a:latin typeface="Times New Roman"/>
                <a:cs typeface="Times New Roman"/>
              </a:rPr>
              <a:t>Répondre à une ou deux questions maxi     </a:t>
            </a:r>
            <a:endParaRPr sz="2600">
              <a:latin typeface="Times New Roman"/>
              <a:cs typeface="Times New Roman"/>
            </a:endParaRPr>
          </a:p>
        </p:txBody>
      </p:sp>
      <p:sp>
        <p:nvSpPr>
          <p:cNvPr id="11" name="text 1"/>
          <p:cNvSpPr txBox="1"/>
          <p:nvPr/>
        </p:nvSpPr>
        <p:spPr>
          <a:xfrm>
            <a:off x="867201" y="838200"/>
            <a:ext cx="2088713" cy="55707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362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Arial"/>
                <a:cs typeface="Arial"/>
              </a:rPr>
              <a:t>Principes</a:t>
            </a:r>
            <a:endParaRPr sz="36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13" name="text 1"/>
          <p:cNvSpPr txBox="1"/>
          <p:nvPr/>
        </p:nvSpPr>
        <p:spPr>
          <a:xfrm>
            <a:off x="755650" y="2590800"/>
            <a:ext cx="1742465" cy="57092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371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Arial"/>
                <a:cs typeface="Arial"/>
              </a:rPr>
              <a:t>Actions</a:t>
            </a:r>
            <a:endParaRPr sz="37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14" name="Étoile à 4 branches 13"/>
          <p:cNvSpPr/>
          <p:nvPr/>
        </p:nvSpPr>
        <p:spPr>
          <a:xfrm>
            <a:off x="8610600" y="6400800"/>
            <a:ext cx="228600" cy="304800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8" grpId="0"/>
      <p:bldP spid="9" grpId="0"/>
      <p:bldP spid="11" grpId="0"/>
      <p:bldP spid="13" grpId="0"/>
      <p:bldP spid="1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 1"/>
          <p:cNvSpPr txBox="1"/>
          <p:nvPr/>
        </p:nvSpPr>
        <p:spPr>
          <a:xfrm>
            <a:off x="683260" y="1973257"/>
            <a:ext cx="4318025" cy="31939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600" b="1" spc="10" dirty="0">
                <a:solidFill>
                  <a:srgbClr val="FFFFFF"/>
                </a:solidFill>
                <a:latin typeface="Times New Roman"/>
                <a:cs typeface="Times New Roman"/>
              </a:rPr>
              <a:t>Prévoir le matériel adéquat</a:t>
            </a:r>
            <a:endParaRPr sz="2600" dirty="0">
              <a:latin typeface="Times New Roman"/>
              <a:cs typeface="Times New Roman"/>
            </a:endParaRPr>
          </a:p>
        </p:txBody>
      </p:sp>
      <p:sp>
        <p:nvSpPr>
          <p:cNvPr id="7" name="text 1"/>
          <p:cNvSpPr txBox="1"/>
          <p:nvPr/>
        </p:nvSpPr>
        <p:spPr>
          <a:xfrm>
            <a:off x="683260" y="4277037"/>
            <a:ext cx="7212890" cy="31939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600" b="1" spc="10" dirty="0">
                <a:solidFill>
                  <a:srgbClr val="FFFFFF"/>
                </a:solidFill>
                <a:latin typeface="Times New Roman"/>
                <a:cs typeface="Times New Roman"/>
              </a:rPr>
              <a:t>Le tenir à disposition et en quantité suffisante</a:t>
            </a:r>
            <a:endParaRPr sz="2600" dirty="0">
              <a:latin typeface="Times New Roman"/>
              <a:cs typeface="Times New Roman"/>
            </a:endParaRPr>
          </a:p>
        </p:txBody>
      </p:sp>
      <p:sp>
        <p:nvSpPr>
          <p:cNvPr id="9" name="text 1"/>
          <p:cNvSpPr txBox="1"/>
          <p:nvPr/>
        </p:nvSpPr>
        <p:spPr>
          <a:xfrm>
            <a:off x="654558" y="738177"/>
            <a:ext cx="2088713" cy="55707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362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Arial"/>
                <a:cs typeface="Arial"/>
              </a:rPr>
              <a:t>Principes</a:t>
            </a:r>
            <a:endParaRPr sz="36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10" name="text 1"/>
          <p:cNvSpPr txBox="1"/>
          <p:nvPr/>
        </p:nvSpPr>
        <p:spPr>
          <a:xfrm>
            <a:off x="867201" y="3399462"/>
            <a:ext cx="1742465" cy="57092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371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Arial"/>
                <a:cs typeface="Arial"/>
              </a:rPr>
              <a:t>Actions</a:t>
            </a:r>
            <a:endParaRPr sz="37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11" name="Étoile à 4 branches 10"/>
          <p:cNvSpPr/>
          <p:nvPr/>
        </p:nvSpPr>
        <p:spPr>
          <a:xfrm>
            <a:off x="8610600" y="6400800"/>
            <a:ext cx="228600" cy="304800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9" grpId="0"/>
      <p:bldP spid="10" grpId="0"/>
      <p:bldP spid="1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Imag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ext 1"/>
          <p:cNvSpPr txBox="1"/>
          <p:nvPr/>
        </p:nvSpPr>
        <p:spPr>
          <a:xfrm>
            <a:off x="886460" y="3387913"/>
            <a:ext cx="7189929" cy="442243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3600" b="1" spc="10" dirty="0">
                <a:solidFill>
                  <a:srgbClr val="FFFFFF"/>
                </a:solidFill>
                <a:latin typeface="Times New Roman"/>
                <a:cs typeface="Times New Roman"/>
              </a:rPr>
              <a:t>4- Le processus de mise au travail</a:t>
            </a:r>
            <a:endParaRPr sz="3600" dirty="0">
              <a:latin typeface="Times New Roman"/>
              <a:cs typeface="Times New Roman"/>
            </a:endParaRPr>
          </a:p>
        </p:txBody>
      </p:sp>
      <p:sp>
        <p:nvSpPr>
          <p:cNvPr id="4" name="Étoile à 4 branches 3"/>
          <p:cNvSpPr/>
          <p:nvPr/>
        </p:nvSpPr>
        <p:spPr>
          <a:xfrm>
            <a:off x="8610600" y="6400800"/>
            <a:ext cx="228600" cy="304800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ag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 1"/>
          <p:cNvSpPr txBox="1"/>
          <p:nvPr/>
        </p:nvSpPr>
        <p:spPr>
          <a:xfrm>
            <a:off x="730250" y="4452173"/>
            <a:ext cx="7992314" cy="990883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3600" b="1" spc="10" dirty="0">
                <a:solidFill>
                  <a:srgbClr val="FFFFFF"/>
                </a:solidFill>
                <a:latin typeface="Times New Roman"/>
                <a:cs typeface="Times New Roman"/>
              </a:rPr>
              <a:t>Matérialiser la mise en activité (coup</a:t>
            </a:r>
            <a:endParaRPr sz="3600" dirty="0">
              <a:latin typeface="Times New Roman"/>
              <a:cs typeface="Times New Roman"/>
            </a:endParaRPr>
          </a:p>
          <a:p>
            <a:pPr marL="0">
              <a:lnSpc>
                <a:spcPct val="100000"/>
              </a:lnSpc>
            </a:pPr>
            <a:r>
              <a:rPr sz="3600" b="1" spc="10" dirty="0">
                <a:solidFill>
                  <a:srgbClr val="FFFFFF"/>
                </a:solidFill>
                <a:latin typeface="Times New Roman"/>
                <a:cs typeface="Times New Roman"/>
              </a:rPr>
              <a:t>de siff let, signal sonore)</a:t>
            </a:r>
            <a:endParaRPr sz="3600" dirty="0">
              <a:latin typeface="Times New Roman"/>
              <a:cs typeface="Times New Roman"/>
            </a:endParaRPr>
          </a:p>
        </p:txBody>
      </p:sp>
      <p:sp>
        <p:nvSpPr>
          <p:cNvPr id="5" name="text 1"/>
          <p:cNvSpPr txBox="1"/>
          <p:nvPr/>
        </p:nvSpPr>
        <p:spPr>
          <a:xfrm>
            <a:off x="775970" y="1968053"/>
            <a:ext cx="5803240" cy="442243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3600" b="1" spc="10" dirty="0">
                <a:solidFill>
                  <a:srgbClr val="FFFFFF"/>
                </a:solidFill>
                <a:latin typeface="Times New Roman"/>
                <a:cs typeface="Times New Roman"/>
              </a:rPr>
              <a:t>Donner le signal du travail</a:t>
            </a:r>
            <a:endParaRPr sz="3600" dirty="0">
              <a:latin typeface="Times New Roman"/>
              <a:cs typeface="Times New Roman"/>
            </a:endParaRPr>
          </a:p>
        </p:txBody>
      </p:sp>
      <p:sp>
        <p:nvSpPr>
          <p:cNvPr id="9" name="text 1"/>
          <p:cNvSpPr txBox="1"/>
          <p:nvPr/>
        </p:nvSpPr>
        <p:spPr>
          <a:xfrm>
            <a:off x="654558" y="738177"/>
            <a:ext cx="2088713" cy="55707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362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Arial"/>
                <a:cs typeface="Arial"/>
              </a:rPr>
              <a:t>Principes</a:t>
            </a:r>
            <a:endParaRPr sz="36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10" name="text 1"/>
          <p:cNvSpPr txBox="1"/>
          <p:nvPr/>
        </p:nvSpPr>
        <p:spPr>
          <a:xfrm>
            <a:off x="867201" y="3399462"/>
            <a:ext cx="1742465" cy="57092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371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Arial"/>
                <a:cs typeface="Arial"/>
              </a:rPr>
              <a:t>Actions</a:t>
            </a:r>
            <a:endParaRPr sz="37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11" name="Étoile à 4 branches 10"/>
          <p:cNvSpPr/>
          <p:nvPr/>
        </p:nvSpPr>
        <p:spPr>
          <a:xfrm>
            <a:off x="8610600" y="6400800"/>
            <a:ext cx="228600" cy="304800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9" grpId="0"/>
      <p:bldP spid="10" grpId="0"/>
      <p:bldP spid="1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Imag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 1"/>
          <p:cNvSpPr txBox="1"/>
          <p:nvPr/>
        </p:nvSpPr>
        <p:spPr>
          <a:xfrm>
            <a:off x="683260" y="1606202"/>
            <a:ext cx="8278724" cy="34396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800" b="1" spc="10" dirty="0">
                <a:solidFill>
                  <a:srgbClr val="FFFFFF"/>
                </a:solidFill>
                <a:latin typeface="Times New Roman"/>
                <a:cs typeface="Times New Roman"/>
              </a:rPr>
              <a:t>Adopter une attitude propice au travail des élèves</a:t>
            </a:r>
            <a:endParaRPr sz="2800" dirty="0">
              <a:latin typeface="Times New Roman"/>
              <a:cs typeface="Times New Roman"/>
            </a:endParaRPr>
          </a:p>
        </p:txBody>
      </p:sp>
      <p:sp>
        <p:nvSpPr>
          <p:cNvPr id="5" name="text 1"/>
          <p:cNvSpPr txBox="1"/>
          <p:nvPr/>
        </p:nvSpPr>
        <p:spPr>
          <a:xfrm>
            <a:off x="683260" y="2465993"/>
            <a:ext cx="5678220" cy="3439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800" b="1" spc="10" dirty="0">
                <a:solidFill>
                  <a:srgbClr val="FFFFFF"/>
                </a:solidFill>
                <a:latin typeface="Times New Roman"/>
                <a:cs typeface="Times New Roman"/>
              </a:rPr>
              <a:t>Privilégier le non verbal au verbal</a:t>
            </a:r>
            <a:endParaRPr sz="2800" dirty="0">
              <a:latin typeface="Times New Roman"/>
              <a:cs typeface="Times New Roman"/>
            </a:endParaRPr>
          </a:p>
        </p:txBody>
      </p:sp>
      <p:sp>
        <p:nvSpPr>
          <p:cNvPr id="6" name="text 1"/>
          <p:cNvSpPr txBox="1"/>
          <p:nvPr/>
        </p:nvSpPr>
        <p:spPr>
          <a:xfrm>
            <a:off x="847089" y="4426873"/>
            <a:ext cx="7515250" cy="3439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800" b="1" spc="10" dirty="0">
                <a:solidFill>
                  <a:srgbClr val="FFFFFF"/>
                </a:solidFill>
                <a:latin typeface="Times New Roman"/>
                <a:cs typeface="Times New Roman"/>
              </a:rPr>
              <a:t>L’enseignant n’est plus au centre de l’activité.</a:t>
            </a:r>
            <a:endParaRPr sz="2800" dirty="0">
              <a:latin typeface="Times New Roman"/>
              <a:cs typeface="Times New Roman"/>
            </a:endParaRPr>
          </a:p>
        </p:txBody>
      </p:sp>
      <p:sp>
        <p:nvSpPr>
          <p:cNvPr id="7" name="text 1"/>
          <p:cNvSpPr txBox="1"/>
          <p:nvPr/>
        </p:nvSpPr>
        <p:spPr>
          <a:xfrm>
            <a:off x="847089" y="5280313"/>
            <a:ext cx="2958947" cy="3439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800" b="1" spc="10" dirty="0">
                <a:solidFill>
                  <a:srgbClr val="FFFFFF"/>
                </a:solidFill>
                <a:latin typeface="Times New Roman"/>
                <a:cs typeface="Times New Roman"/>
              </a:rPr>
              <a:t>Il se tait, s’écarte.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8" name="text 1"/>
          <p:cNvSpPr txBox="1"/>
          <p:nvPr/>
        </p:nvSpPr>
        <p:spPr>
          <a:xfrm>
            <a:off x="847089" y="6133753"/>
            <a:ext cx="6401867" cy="3439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800" b="1" spc="10" dirty="0">
                <a:solidFill>
                  <a:srgbClr val="FFFFFF"/>
                </a:solidFill>
                <a:latin typeface="Times New Roman"/>
                <a:cs typeface="Times New Roman"/>
              </a:rPr>
              <a:t>Il laisse les élèves entrer dans l’action.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12" name="text 1"/>
          <p:cNvSpPr txBox="1"/>
          <p:nvPr/>
        </p:nvSpPr>
        <p:spPr>
          <a:xfrm>
            <a:off x="654558" y="738177"/>
            <a:ext cx="2088713" cy="55707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362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Arial"/>
                <a:cs typeface="Arial"/>
              </a:rPr>
              <a:t>Principes</a:t>
            </a:r>
            <a:endParaRPr sz="36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13" name="text 1"/>
          <p:cNvSpPr txBox="1"/>
          <p:nvPr/>
        </p:nvSpPr>
        <p:spPr>
          <a:xfrm>
            <a:off x="867201" y="3399462"/>
            <a:ext cx="1742465" cy="57092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371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Arial"/>
                <a:cs typeface="Arial"/>
              </a:rPr>
              <a:t>Actions</a:t>
            </a:r>
            <a:endParaRPr sz="37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14" name="Étoile à 4 branches 13"/>
          <p:cNvSpPr/>
          <p:nvPr/>
        </p:nvSpPr>
        <p:spPr>
          <a:xfrm>
            <a:off x="8610600" y="6400800"/>
            <a:ext cx="228600" cy="304800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12" grpId="0"/>
      <p:bldP spid="13" grpId="0"/>
      <p:bldP spid="1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Imag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ext 1"/>
          <p:cNvSpPr txBox="1"/>
          <p:nvPr/>
        </p:nvSpPr>
        <p:spPr>
          <a:xfrm>
            <a:off x="683260" y="3592482"/>
            <a:ext cx="7485378" cy="3439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800" b="1" spc="10" dirty="0">
                <a:solidFill>
                  <a:srgbClr val="FFFFFF"/>
                </a:solidFill>
                <a:latin typeface="Times New Roman"/>
                <a:cs typeface="Times New Roman"/>
              </a:rPr>
              <a:t>L’enseignant va de groupes en groupes pour :</a:t>
            </a:r>
            <a:endParaRPr sz="2800" dirty="0">
              <a:latin typeface="Times New Roman"/>
              <a:cs typeface="Times New Roman"/>
            </a:endParaRPr>
          </a:p>
        </p:txBody>
      </p:sp>
      <p:sp>
        <p:nvSpPr>
          <p:cNvPr id="3" name="text 1"/>
          <p:cNvSpPr txBox="1"/>
          <p:nvPr/>
        </p:nvSpPr>
        <p:spPr>
          <a:xfrm>
            <a:off x="683260" y="4537363"/>
            <a:ext cx="6055156" cy="3439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800" b="1" spc="10" dirty="0">
                <a:solidFill>
                  <a:srgbClr val="FFFFFF"/>
                </a:solidFill>
                <a:latin typeface="Times New Roman"/>
                <a:cs typeface="Times New Roman"/>
              </a:rPr>
              <a:t>- vérifier la mise en activité effective</a:t>
            </a:r>
            <a:endParaRPr sz="2800" dirty="0">
              <a:latin typeface="Times New Roman"/>
              <a:cs typeface="Times New Roman"/>
            </a:endParaRPr>
          </a:p>
        </p:txBody>
      </p:sp>
      <p:sp>
        <p:nvSpPr>
          <p:cNvPr id="4" name="text 1"/>
          <p:cNvSpPr txBox="1"/>
          <p:nvPr/>
        </p:nvSpPr>
        <p:spPr>
          <a:xfrm>
            <a:off x="683260" y="5011072"/>
            <a:ext cx="6097828" cy="3439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800" b="1" spc="10" dirty="0">
                <a:solidFill>
                  <a:srgbClr val="FFFFFF"/>
                </a:solidFill>
                <a:latin typeface="Times New Roman"/>
                <a:cs typeface="Times New Roman"/>
              </a:rPr>
              <a:t>- la bonne application des consignes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5" name="text 1"/>
          <p:cNvSpPr txBox="1"/>
          <p:nvPr/>
        </p:nvSpPr>
        <p:spPr>
          <a:xfrm>
            <a:off x="683260" y="5483513"/>
            <a:ext cx="8514843" cy="3439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800" b="1" spc="10" dirty="0">
                <a:solidFill>
                  <a:srgbClr val="FFFFFF"/>
                </a:solidFill>
                <a:latin typeface="Times New Roman"/>
                <a:cs typeface="Times New Roman"/>
              </a:rPr>
              <a:t>- la pertinence du matériel (choix, emplacement…)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6" name="text 1"/>
          <p:cNvSpPr txBox="1"/>
          <p:nvPr/>
        </p:nvSpPr>
        <p:spPr>
          <a:xfrm>
            <a:off x="627380" y="1607473"/>
            <a:ext cx="7611973" cy="3439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800" b="1" spc="10" dirty="0">
                <a:solidFill>
                  <a:srgbClr val="FFFFFF"/>
                </a:solidFill>
                <a:latin typeface="Times New Roman"/>
                <a:cs typeface="Times New Roman"/>
              </a:rPr>
              <a:t>Contrôler le bon fonctionnement de l’activité</a:t>
            </a:r>
            <a:endParaRPr sz="2800" dirty="0">
              <a:latin typeface="Times New Roman"/>
              <a:cs typeface="Times New Roman"/>
            </a:endParaRPr>
          </a:p>
        </p:txBody>
      </p:sp>
      <p:sp>
        <p:nvSpPr>
          <p:cNvPr id="12" name="text 1"/>
          <p:cNvSpPr txBox="1"/>
          <p:nvPr/>
        </p:nvSpPr>
        <p:spPr>
          <a:xfrm>
            <a:off x="654558" y="738177"/>
            <a:ext cx="2088713" cy="55707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362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Arial"/>
                <a:cs typeface="Arial"/>
              </a:rPr>
              <a:t>Principes</a:t>
            </a:r>
            <a:endParaRPr sz="36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13" name="text 1"/>
          <p:cNvSpPr txBox="1"/>
          <p:nvPr/>
        </p:nvSpPr>
        <p:spPr>
          <a:xfrm>
            <a:off x="685038" y="2828536"/>
            <a:ext cx="1742465" cy="57092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371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Arial"/>
                <a:cs typeface="Arial"/>
              </a:rPr>
              <a:t>Actions</a:t>
            </a:r>
            <a:endParaRPr sz="37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14" name="Étoile à 4 branches 13"/>
          <p:cNvSpPr/>
          <p:nvPr/>
        </p:nvSpPr>
        <p:spPr>
          <a:xfrm>
            <a:off x="8610600" y="6400800"/>
            <a:ext cx="228600" cy="304800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12" grpId="0"/>
      <p:bldP spid="13" grpId="0"/>
      <p:bldP spid="1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Imag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ext 1"/>
          <p:cNvSpPr txBox="1"/>
          <p:nvPr/>
        </p:nvSpPr>
        <p:spPr>
          <a:xfrm>
            <a:off x="267970" y="3387913"/>
            <a:ext cx="8506663" cy="442243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3600" b="1" spc="10" dirty="0">
                <a:solidFill>
                  <a:srgbClr val="FFFFFF"/>
                </a:solidFill>
                <a:latin typeface="Times New Roman"/>
                <a:cs typeface="Times New Roman"/>
              </a:rPr>
              <a:t>5 – Le processus d’entretien de l’activité</a:t>
            </a:r>
            <a:endParaRPr sz="3600" dirty="0">
              <a:latin typeface="Times New Roman"/>
              <a:cs typeface="Times New Roman"/>
            </a:endParaRPr>
          </a:p>
        </p:txBody>
      </p:sp>
      <p:sp>
        <p:nvSpPr>
          <p:cNvPr id="4" name="Étoile à 4 branches 3"/>
          <p:cNvSpPr/>
          <p:nvPr/>
        </p:nvSpPr>
        <p:spPr>
          <a:xfrm>
            <a:off x="8610600" y="6400800"/>
            <a:ext cx="228600" cy="304800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Imag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ext 1"/>
          <p:cNvSpPr txBox="1"/>
          <p:nvPr/>
        </p:nvSpPr>
        <p:spPr>
          <a:xfrm>
            <a:off x="659130" y="1538917"/>
            <a:ext cx="6980098" cy="71563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600" b="1" spc="10" dirty="0">
                <a:solidFill>
                  <a:srgbClr val="FFFFFF"/>
                </a:solidFill>
                <a:latin typeface="Times New Roman"/>
                <a:cs typeface="Times New Roman"/>
              </a:rPr>
              <a:t>Adapter la tâche à tous les élèves : simplifier,</a:t>
            </a:r>
            <a:endParaRPr sz="2600" dirty="0">
              <a:latin typeface="Times New Roman"/>
              <a:cs typeface="Times New Roman"/>
            </a:endParaRPr>
          </a:p>
          <a:p>
            <a:pPr marL="0">
              <a:lnSpc>
                <a:spcPct val="100000"/>
              </a:lnSpc>
            </a:pPr>
            <a:r>
              <a:rPr sz="2600" b="1" spc="10" dirty="0">
                <a:solidFill>
                  <a:srgbClr val="FFFFFF"/>
                </a:solidFill>
                <a:latin typeface="Times New Roman"/>
                <a:cs typeface="Times New Roman"/>
              </a:rPr>
              <a:t>complexifier.</a:t>
            </a:r>
            <a:endParaRPr sz="2600" dirty="0">
              <a:latin typeface="Times New Roman"/>
              <a:cs typeface="Times New Roman"/>
            </a:endParaRPr>
          </a:p>
        </p:txBody>
      </p:sp>
      <p:sp>
        <p:nvSpPr>
          <p:cNvPr id="7" name="text 1"/>
          <p:cNvSpPr txBox="1"/>
          <p:nvPr/>
        </p:nvSpPr>
        <p:spPr>
          <a:xfrm>
            <a:off x="659130" y="3407112"/>
            <a:ext cx="6051804" cy="29482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400" b="1" spc="10" dirty="0">
                <a:solidFill>
                  <a:srgbClr val="FFFFFF"/>
                </a:solidFill>
                <a:latin typeface="Times New Roman"/>
                <a:cs typeface="Times New Roman"/>
              </a:rPr>
              <a:t>Observer les réponses motrices des élèves</a:t>
            </a:r>
            <a:endParaRPr sz="2400" dirty="0">
              <a:latin typeface="Times New Roman"/>
              <a:cs typeface="Times New Roman"/>
            </a:endParaRPr>
          </a:p>
        </p:txBody>
      </p:sp>
      <p:sp>
        <p:nvSpPr>
          <p:cNvPr id="8" name="text 1"/>
          <p:cNvSpPr txBox="1"/>
          <p:nvPr/>
        </p:nvSpPr>
        <p:spPr>
          <a:xfrm>
            <a:off x="659130" y="3849072"/>
            <a:ext cx="7844333" cy="29482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400" b="1" spc="10" dirty="0">
                <a:solidFill>
                  <a:srgbClr val="FFFFFF"/>
                </a:solidFill>
                <a:latin typeface="Times New Roman"/>
                <a:cs typeface="Times New Roman"/>
              </a:rPr>
              <a:t>Intervenir discrètement auprès des élèves en difficulté</a:t>
            </a:r>
            <a:endParaRPr sz="2400" dirty="0">
              <a:latin typeface="Times New Roman"/>
              <a:cs typeface="Times New Roman"/>
            </a:endParaRPr>
          </a:p>
        </p:txBody>
      </p:sp>
      <p:sp>
        <p:nvSpPr>
          <p:cNvPr id="9" name="text 1"/>
          <p:cNvSpPr txBox="1"/>
          <p:nvPr/>
        </p:nvSpPr>
        <p:spPr>
          <a:xfrm>
            <a:off x="659130" y="4291032"/>
            <a:ext cx="3083661" cy="29482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400" b="1" spc="10" dirty="0">
                <a:solidFill>
                  <a:srgbClr val="FFFFFF"/>
                </a:solidFill>
                <a:latin typeface="Times New Roman"/>
                <a:cs typeface="Times New Roman"/>
              </a:rPr>
              <a:t>Modifier le dispositif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0" name="text 1"/>
          <p:cNvSpPr txBox="1"/>
          <p:nvPr/>
        </p:nvSpPr>
        <p:spPr>
          <a:xfrm>
            <a:off x="659130" y="4732992"/>
            <a:ext cx="1712061" cy="29482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400" b="1" spc="10" dirty="0">
                <a:solidFill>
                  <a:srgbClr val="FFFFFF"/>
                </a:solidFill>
                <a:latin typeface="Times New Roman"/>
                <a:cs typeface="Times New Roman"/>
              </a:rPr>
              <a:t>Encourager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1" name="text 1"/>
          <p:cNvSpPr txBox="1"/>
          <p:nvPr/>
        </p:nvSpPr>
        <p:spPr>
          <a:xfrm>
            <a:off x="659130" y="5174952"/>
            <a:ext cx="5933237" cy="29482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400" b="1" spc="10" dirty="0">
                <a:solidFill>
                  <a:srgbClr val="FFFFFF"/>
                </a:solidFill>
                <a:latin typeface="Times New Roman"/>
                <a:cs typeface="Times New Roman"/>
              </a:rPr>
              <a:t>Préciser les tâches liées aux rôles sociaux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2" name="text 1"/>
          <p:cNvSpPr txBox="1"/>
          <p:nvPr/>
        </p:nvSpPr>
        <p:spPr>
          <a:xfrm>
            <a:off x="659130" y="5616912"/>
            <a:ext cx="7984845" cy="102634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400" b="1" spc="10" dirty="0">
                <a:solidFill>
                  <a:srgbClr val="FFFFFF"/>
                </a:solidFill>
                <a:latin typeface="Times New Roman"/>
                <a:cs typeface="Times New Roman"/>
              </a:rPr>
              <a:t>S’assurer que la sécurité prévue soit assurée : espace</a:t>
            </a:r>
            <a:endParaRPr sz="2400">
              <a:latin typeface="Times New Roman"/>
              <a:cs typeface="Times New Roman"/>
            </a:endParaRPr>
          </a:p>
          <a:p>
            <a:pPr marL="0">
              <a:lnSpc>
                <a:spcPct val="100000"/>
              </a:lnSpc>
            </a:pPr>
            <a:r>
              <a:rPr sz="2400" b="1" spc="10" dirty="0">
                <a:solidFill>
                  <a:srgbClr val="FFFFFF"/>
                </a:solidFill>
                <a:latin typeface="Times New Roman"/>
                <a:cs typeface="Times New Roman"/>
              </a:rPr>
              <a:t>matérialisé, parades, mise en place et respect des règles</a:t>
            </a:r>
            <a:endParaRPr sz="2400">
              <a:latin typeface="Times New Roman"/>
              <a:cs typeface="Times New Roman"/>
            </a:endParaRPr>
          </a:p>
          <a:p>
            <a:pPr marL="0">
              <a:lnSpc>
                <a:spcPct val="100000"/>
              </a:lnSpc>
            </a:pPr>
            <a:r>
              <a:rPr sz="2400" b="1" spc="10" dirty="0">
                <a:solidFill>
                  <a:srgbClr val="FFFFFF"/>
                </a:solidFill>
                <a:latin typeface="Times New Roman"/>
                <a:cs typeface="Times New Roman"/>
              </a:rPr>
              <a:t>d’or.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4" name="text 1"/>
          <p:cNvSpPr txBox="1"/>
          <p:nvPr/>
        </p:nvSpPr>
        <p:spPr>
          <a:xfrm>
            <a:off x="654558" y="738177"/>
            <a:ext cx="2088713" cy="55707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362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Arial"/>
                <a:cs typeface="Arial"/>
              </a:rPr>
              <a:t>Principes</a:t>
            </a:r>
            <a:endParaRPr sz="36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15" name="text 1"/>
          <p:cNvSpPr txBox="1"/>
          <p:nvPr/>
        </p:nvSpPr>
        <p:spPr>
          <a:xfrm>
            <a:off x="628726" y="2743200"/>
            <a:ext cx="1742465" cy="57092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371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Arial"/>
                <a:cs typeface="Arial"/>
              </a:rPr>
              <a:t>Actions</a:t>
            </a:r>
            <a:endParaRPr sz="37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16" name="Étoile à 4 branches 15"/>
          <p:cNvSpPr/>
          <p:nvPr/>
        </p:nvSpPr>
        <p:spPr>
          <a:xfrm>
            <a:off x="8610600" y="6400800"/>
            <a:ext cx="228600" cy="304800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8" grpId="0"/>
      <p:bldP spid="9" grpId="0"/>
      <p:bldP spid="10" grpId="0"/>
      <p:bldP spid="11" grpId="0"/>
      <p:bldP spid="12" grpId="0"/>
      <p:bldP spid="14" grpId="0"/>
      <p:bldP spid="15" grpId="0"/>
      <p:bldP spid="1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Imag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ext 1"/>
          <p:cNvSpPr txBox="1"/>
          <p:nvPr/>
        </p:nvSpPr>
        <p:spPr>
          <a:xfrm>
            <a:off x="539750" y="3011993"/>
            <a:ext cx="8146848" cy="44224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3600" b="1" spc="10" dirty="0">
                <a:solidFill>
                  <a:srgbClr val="FFFFFF"/>
                </a:solidFill>
                <a:latin typeface="Times New Roman"/>
                <a:cs typeface="Times New Roman"/>
              </a:rPr>
              <a:t>6- Le processus de clôture de l’activité</a:t>
            </a:r>
            <a:endParaRPr sz="3600" dirty="0">
              <a:latin typeface="Times New Roman"/>
              <a:cs typeface="Times New Roman"/>
            </a:endParaRPr>
          </a:p>
        </p:txBody>
      </p:sp>
      <p:sp>
        <p:nvSpPr>
          <p:cNvPr id="4" name="Étoile à 4 branches 3"/>
          <p:cNvSpPr/>
          <p:nvPr/>
        </p:nvSpPr>
        <p:spPr>
          <a:xfrm>
            <a:off x="8610600" y="6400800"/>
            <a:ext cx="228600" cy="304800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ext 1"/>
          <p:cNvSpPr txBox="1"/>
          <p:nvPr/>
        </p:nvSpPr>
        <p:spPr>
          <a:xfrm>
            <a:off x="2514600" y="695960"/>
            <a:ext cx="3770173" cy="390921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720" b="1" spc="10" dirty="0">
                <a:solidFill>
                  <a:srgbClr val="FFFFFF"/>
                </a:solidFill>
                <a:latin typeface="Arial"/>
                <a:cs typeface="Arial"/>
              </a:rPr>
              <a:t>Les différentes étapes</a:t>
            </a:r>
            <a:endParaRPr sz="2700" dirty="0">
              <a:latin typeface="Arial"/>
              <a:cs typeface="Arial"/>
            </a:endParaRPr>
          </a:p>
        </p:txBody>
      </p:sp>
      <p:sp>
        <p:nvSpPr>
          <p:cNvPr id="4" name="text 1"/>
          <p:cNvSpPr txBox="1"/>
          <p:nvPr/>
        </p:nvSpPr>
        <p:spPr>
          <a:xfrm>
            <a:off x="768350" y="1626870"/>
            <a:ext cx="6021222" cy="39092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720" b="1" spc="10" dirty="0">
                <a:solidFill>
                  <a:srgbClr val="FFFFFF"/>
                </a:solidFill>
                <a:latin typeface="Arial"/>
                <a:cs typeface="Arial"/>
              </a:rPr>
              <a:t>1- Le processus d’accueil des élèves</a:t>
            </a:r>
            <a:endParaRPr sz="2700" dirty="0">
              <a:latin typeface="Arial"/>
              <a:cs typeface="Arial"/>
            </a:endParaRPr>
          </a:p>
        </p:txBody>
      </p:sp>
      <p:sp>
        <p:nvSpPr>
          <p:cNvPr id="5" name="text 1"/>
          <p:cNvSpPr txBox="1"/>
          <p:nvPr/>
        </p:nvSpPr>
        <p:spPr>
          <a:xfrm>
            <a:off x="768350" y="2275443"/>
            <a:ext cx="7314032" cy="39310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720" b="1" spc="10" dirty="0">
                <a:solidFill>
                  <a:srgbClr val="FFFFFF"/>
                </a:solidFill>
                <a:latin typeface="Arial"/>
                <a:cs typeface="Arial"/>
              </a:rPr>
              <a:t>2-</a:t>
            </a:r>
            <a:r>
              <a:rPr sz="2720" b="1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720" b="1" spc="10" dirty="0">
                <a:solidFill>
                  <a:srgbClr val="FFFFFF"/>
                </a:solidFill>
                <a:latin typeface="Arial"/>
                <a:cs typeface="Arial"/>
              </a:rPr>
              <a:t>Le processus d’enrôlement dans la tâche</a:t>
            </a:r>
            <a:endParaRPr sz="2700" dirty="0">
              <a:latin typeface="Arial"/>
              <a:cs typeface="Arial"/>
            </a:endParaRPr>
          </a:p>
        </p:txBody>
      </p:sp>
      <p:sp>
        <p:nvSpPr>
          <p:cNvPr id="6" name="text 1"/>
          <p:cNvSpPr txBox="1"/>
          <p:nvPr/>
        </p:nvSpPr>
        <p:spPr>
          <a:xfrm>
            <a:off x="701040" y="2923540"/>
            <a:ext cx="7277405" cy="390921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690" b="1" spc="10" dirty="0">
                <a:solidFill>
                  <a:srgbClr val="FFFFFF"/>
                </a:solidFill>
                <a:latin typeface="Arial"/>
                <a:cs typeface="Arial"/>
              </a:rPr>
              <a:t>3- Le processus de passation des consignes</a:t>
            </a:r>
            <a:endParaRPr sz="2600" dirty="0">
              <a:latin typeface="Arial"/>
              <a:cs typeface="Arial"/>
            </a:endParaRPr>
          </a:p>
        </p:txBody>
      </p:sp>
      <p:sp>
        <p:nvSpPr>
          <p:cNvPr id="7" name="text 1"/>
          <p:cNvSpPr txBox="1"/>
          <p:nvPr/>
        </p:nvSpPr>
        <p:spPr>
          <a:xfrm>
            <a:off x="745490" y="3556000"/>
            <a:ext cx="5700979" cy="39092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720" b="1" spc="10" dirty="0">
                <a:solidFill>
                  <a:srgbClr val="FFFFFF"/>
                </a:solidFill>
                <a:latin typeface="Arial"/>
                <a:cs typeface="Arial"/>
              </a:rPr>
              <a:t>4- Le processus de mise au travail</a:t>
            </a:r>
            <a:endParaRPr sz="2700" dirty="0">
              <a:latin typeface="Arial"/>
              <a:cs typeface="Arial"/>
            </a:endParaRPr>
          </a:p>
        </p:txBody>
      </p:sp>
      <p:sp>
        <p:nvSpPr>
          <p:cNvPr id="8" name="text 1"/>
          <p:cNvSpPr txBox="1"/>
          <p:nvPr/>
        </p:nvSpPr>
        <p:spPr>
          <a:xfrm>
            <a:off x="741680" y="4182110"/>
            <a:ext cx="6623102" cy="39092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720" b="1" spc="10" dirty="0">
                <a:solidFill>
                  <a:srgbClr val="FFFFFF"/>
                </a:solidFill>
                <a:latin typeface="Arial"/>
                <a:cs typeface="Arial"/>
              </a:rPr>
              <a:t>5- Le processus d’entretien de l’activité</a:t>
            </a:r>
            <a:endParaRPr sz="2700" dirty="0">
              <a:latin typeface="Arial"/>
              <a:cs typeface="Arial"/>
            </a:endParaRPr>
          </a:p>
        </p:txBody>
      </p:sp>
      <p:sp>
        <p:nvSpPr>
          <p:cNvPr id="9" name="text 1"/>
          <p:cNvSpPr txBox="1"/>
          <p:nvPr/>
        </p:nvSpPr>
        <p:spPr>
          <a:xfrm>
            <a:off x="718820" y="5452110"/>
            <a:ext cx="6131356" cy="39092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720" b="1" spc="10" dirty="0">
                <a:solidFill>
                  <a:srgbClr val="FFFFFF"/>
                </a:solidFill>
                <a:latin typeface="Arial"/>
                <a:cs typeface="Arial"/>
              </a:rPr>
              <a:t>7- Le processus de mise en commun</a:t>
            </a:r>
            <a:endParaRPr sz="2700" dirty="0">
              <a:latin typeface="Arial"/>
              <a:cs typeface="Arial"/>
            </a:endParaRPr>
          </a:p>
        </p:txBody>
      </p:sp>
      <p:sp>
        <p:nvSpPr>
          <p:cNvPr id="10" name="text 1"/>
          <p:cNvSpPr txBox="1"/>
          <p:nvPr/>
        </p:nvSpPr>
        <p:spPr>
          <a:xfrm>
            <a:off x="741680" y="4833620"/>
            <a:ext cx="6468669" cy="39092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720" b="1" spc="10" dirty="0">
                <a:solidFill>
                  <a:srgbClr val="FFFFFF"/>
                </a:solidFill>
                <a:latin typeface="Arial"/>
                <a:cs typeface="Arial"/>
              </a:rPr>
              <a:t>6- Le processus de clôture de l’activité</a:t>
            </a:r>
            <a:endParaRPr sz="2700" dirty="0">
              <a:latin typeface="Arial"/>
              <a:cs typeface="Arial"/>
            </a:endParaRPr>
          </a:p>
        </p:txBody>
      </p:sp>
      <p:sp>
        <p:nvSpPr>
          <p:cNvPr id="11" name="text 1"/>
          <p:cNvSpPr txBox="1"/>
          <p:nvPr/>
        </p:nvSpPr>
        <p:spPr>
          <a:xfrm>
            <a:off x="748030" y="6070600"/>
            <a:ext cx="4880865" cy="39092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720" b="1" spc="10" dirty="0">
                <a:solidFill>
                  <a:srgbClr val="FFFFFF"/>
                </a:solidFill>
                <a:latin typeface="Arial"/>
                <a:cs typeface="Arial"/>
              </a:rPr>
              <a:t>8- Le processus de transition</a:t>
            </a:r>
            <a:endParaRPr sz="2700" dirty="0">
              <a:latin typeface="Arial"/>
              <a:cs typeface="Arial"/>
            </a:endParaRPr>
          </a:p>
        </p:txBody>
      </p:sp>
      <p:sp>
        <p:nvSpPr>
          <p:cNvPr id="12" name="Étoile à 4 branches 11"/>
          <p:cNvSpPr/>
          <p:nvPr/>
        </p:nvSpPr>
        <p:spPr>
          <a:xfrm>
            <a:off x="8610600" y="6400800"/>
            <a:ext cx="228600" cy="304800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Imag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ext 1"/>
          <p:cNvSpPr txBox="1"/>
          <p:nvPr/>
        </p:nvSpPr>
        <p:spPr>
          <a:xfrm>
            <a:off x="535940" y="1389082"/>
            <a:ext cx="7198767" cy="58692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400" b="1" spc="10" dirty="0">
                <a:solidFill>
                  <a:srgbClr val="FFFFFF"/>
                </a:solidFill>
                <a:latin typeface="Times New Roman"/>
                <a:cs typeface="Times New Roman"/>
              </a:rPr>
              <a:t>Permettre à l’élève de terminer sa tâche…le rendre</a:t>
            </a:r>
            <a:endParaRPr sz="2400" dirty="0">
              <a:latin typeface="Times New Roman"/>
              <a:cs typeface="Times New Roman"/>
            </a:endParaRPr>
          </a:p>
          <a:p>
            <a:pPr marL="0">
              <a:lnSpc>
                <a:spcPct val="100000"/>
              </a:lnSpc>
            </a:pPr>
            <a:r>
              <a:rPr sz="2400" b="1" spc="10" dirty="0">
                <a:solidFill>
                  <a:srgbClr val="FFFFFF"/>
                </a:solidFill>
                <a:latin typeface="Times New Roman"/>
                <a:cs typeface="Times New Roman"/>
              </a:rPr>
              <a:t>disponible pour enchaîner une nouvelle.</a:t>
            </a:r>
            <a:endParaRPr sz="2400" dirty="0">
              <a:latin typeface="Times New Roman"/>
              <a:cs typeface="Times New Roman"/>
            </a:endParaRPr>
          </a:p>
        </p:txBody>
      </p:sp>
      <p:sp>
        <p:nvSpPr>
          <p:cNvPr id="3" name="text 1"/>
          <p:cNvSpPr txBox="1"/>
          <p:nvPr/>
        </p:nvSpPr>
        <p:spPr>
          <a:xfrm>
            <a:off x="535940" y="2342852"/>
            <a:ext cx="4357014" cy="29482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400" b="1" spc="10" dirty="0">
                <a:solidFill>
                  <a:srgbClr val="FFFFFF"/>
                </a:solidFill>
                <a:latin typeface="Times New Roman"/>
                <a:cs typeface="Times New Roman"/>
              </a:rPr>
              <a:t> Permettre un retour au calme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8" name="text 1"/>
          <p:cNvSpPr txBox="1"/>
          <p:nvPr/>
        </p:nvSpPr>
        <p:spPr>
          <a:xfrm>
            <a:off x="560070" y="3836422"/>
            <a:ext cx="7422387" cy="73337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000" b="1" spc="10" dirty="0">
                <a:solidFill>
                  <a:srgbClr val="FFFFFF"/>
                </a:solidFill>
                <a:latin typeface="Times New Roman"/>
                <a:cs typeface="Times New Roman"/>
              </a:rPr>
              <a:t>Annoncer le repère de fin d’activité et le temps restant</a:t>
            </a:r>
            <a:endParaRPr sz="2000" dirty="0">
              <a:latin typeface="Times New Roman"/>
              <a:cs typeface="Times New Roman"/>
            </a:endParaRPr>
          </a:p>
          <a:p>
            <a:pPr marL="0">
              <a:lnSpc>
                <a:spcPct val="100000"/>
              </a:lnSpc>
            </a:pPr>
            <a:r>
              <a:rPr sz="2000" b="1" spc="10" dirty="0">
                <a:solidFill>
                  <a:srgbClr val="FFFFFF"/>
                </a:solidFill>
                <a:latin typeface="Times New Roman"/>
                <a:cs typeface="Times New Roman"/>
              </a:rPr>
              <a:t>régulièrement : vous avez jusqu’à…., 5 mn, le temps du sablier,</a:t>
            </a:r>
            <a:endParaRPr sz="2000" dirty="0">
              <a:latin typeface="Times New Roman"/>
              <a:cs typeface="Times New Roman"/>
            </a:endParaRPr>
          </a:p>
          <a:p>
            <a:pPr marL="0">
              <a:lnSpc>
                <a:spcPct val="100000"/>
              </a:lnSpc>
            </a:pPr>
            <a:r>
              <a:rPr sz="2000" b="1" spc="10" dirty="0">
                <a:solidFill>
                  <a:srgbClr val="FFFFFF"/>
                </a:solidFill>
                <a:latin typeface="Times New Roman"/>
                <a:cs typeface="Times New Roman"/>
              </a:rPr>
              <a:t>jusqu’à ce la grande aiguille soit sur…, il vous reste…</a:t>
            </a:r>
            <a:endParaRPr sz="2000" dirty="0">
              <a:latin typeface="Times New Roman"/>
              <a:cs typeface="Times New Roman"/>
            </a:endParaRPr>
          </a:p>
        </p:txBody>
      </p:sp>
      <p:sp>
        <p:nvSpPr>
          <p:cNvPr id="9" name="text 1"/>
          <p:cNvSpPr txBox="1"/>
          <p:nvPr/>
        </p:nvSpPr>
        <p:spPr>
          <a:xfrm>
            <a:off x="560070" y="4938782"/>
            <a:ext cx="7923022" cy="48953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000" b="1" spc="10" dirty="0">
                <a:solidFill>
                  <a:srgbClr val="FFFFFF"/>
                </a:solidFill>
                <a:latin typeface="Times New Roman"/>
                <a:cs typeface="Times New Roman"/>
              </a:rPr>
              <a:t>Préciser le  signal qui sera utilisé : bâton de pluie, 1 coup de siff let,</a:t>
            </a:r>
            <a:endParaRPr sz="2000">
              <a:latin typeface="Times New Roman"/>
              <a:cs typeface="Times New Roman"/>
            </a:endParaRPr>
          </a:p>
          <a:p>
            <a:pPr marL="0">
              <a:lnSpc>
                <a:spcPct val="100000"/>
              </a:lnSpc>
            </a:pPr>
            <a:r>
              <a:rPr sz="2000" b="1" spc="10" dirty="0">
                <a:solidFill>
                  <a:srgbClr val="FFFFFF"/>
                </a:solidFill>
                <a:latin typeface="Times New Roman"/>
                <a:cs typeface="Times New Roman"/>
              </a:rPr>
              <a:t>voix…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0" name="text 1"/>
          <p:cNvSpPr txBox="1"/>
          <p:nvPr/>
        </p:nvSpPr>
        <p:spPr>
          <a:xfrm>
            <a:off x="560070" y="5796032"/>
            <a:ext cx="5533135" cy="24569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000" b="1" spc="10" dirty="0">
                <a:solidFill>
                  <a:srgbClr val="FFFFFF"/>
                </a:solidFill>
                <a:latin typeface="Times New Roman"/>
                <a:cs typeface="Times New Roman"/>
              </a:rPr>
              <a:t>Ritualiser le regroupement, posture d’attente,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1" name="text 1"/>
          <p:cNvSpPr txBox="1"/>
          <p:nvPr/>
        </p:nvSpPr>
        <p:spPr>
          <a:xfrm>
            <a:off x="560070" y="6410712"/>
            <a:ext cx="5498337" cy="24569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000" b="1" spc="10" dirty="0">
                <a:solidFill>
                  <a:srgbClr val="FFFFFF"/>
                </a:solidFill>
                <a:latin typeface="Times New Roman"/>
                <a:cs typeface="Times New Roman"/>
              </a:rPr>
              <a:t>Organiser en fin de séance un retour au calme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3" name="text 1"/>
          <p:cNvSpPr txBox="1"/>
          <p:nvPr/>
        </p:nvSpPr>
        <p:spPr>
          <a:xfrm>
            <a:off x="654558" y="738177"/>
            <a:ext cx="2088713" cy="55707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362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Arial"/>
                <a:cs typeface="Arial"/>
              </a:rPr>
              <a:t>Principes</a:t>
            </a:r>
            <a:endParaRPr sz="36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14" name="text 1"/>
          <p:cNvSpPr txBox="1"/>
          <p:nvPr/>
        </p:nvSpPr>
        <p:spPr>
          <a:xfrm>
            <a:off x="590550" y="3113999"/>
            <a:ext cx="1742465" cy="57092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371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Arial"/>
                <a:cs typeface="Arial"/>
              </a:rPr>
              <a:t>Actions</a:t>
            </a:r>
            <a:endParaRPr sz="37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15" name="Étoile à 4 branches 14"/>
          <p:cNvSpPr/>
          <p:nvPr/>
        </p:nvSpPr>
        <p:spPr>
          <a:xfrm>
            <a:off x="8610600" y="6400800"/>
            <a:ext cx="228600" cy="304800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8" grpId="0"/>
      <p:bldP spid="9" grpId="0"/>
      <p:bldP spid="10" grpId="0"/>
      <p:bldP spid="11" grpId="0"/>
      <p:bldP spid="13" grpId="0"/>
      <p:bldP spid="14" grpId="0"/>
      <p:bldP spid="15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Imag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ext 1"/>
          <p:cNvSpPr txBox="1"/>
          <p:nvPr/>
        </p:nvSpPr>
        <p:spPr>
          <a:xfrm>
            <a:off x="612140" y="1462742"/>
            <a:ext cx="6640678" cy="29482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400" b="1" spc="10" dirty="0">
                <a:solidFill>
                  <a:srgbClr val="FFFFFF"/>
                </a:solidFill>
                <a:latin typeface="Times New Roman"/>
                <a:cs typeface="Times New Roman"/>
              </a:rPr>
              <a:t>Liens entre l’APSA et la trace (pôle didactique)</a:t>
            </a:r>
            <a:endParaRPr sz="2400" dirty="0">
              <a:latin typeface="Times New Roman"/>
              <a:cs typeface="Times New Roman"/>
            </a:endParaRPr>
          </a:p>
        </p:txBody>
      </p:sp>
      <p:sp>
        <p:nvSpPr>
          <p:cNvPr id="3" name="text 1"/>
          <p:cNvSpPr txBox="1"/>
          <p:nvPr/>
        </p:nvSpPr>
        <p:spPr>
          <a:xfrm>
            <a:off x="612140" y="2346662"/>
            <a:ext cx="7092086" cy="29482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400" b="1" spc="10" dirty="0">
                <a:solidFill>
                  <a:srgbClr val="FFFFFF"/>
                </a:solidFill>
                <a:latin typeface="Times New Roman"/>
                <a:cs typeface="Times New Roman"/>
              </a:rPr>
              <a:t>Donner un cadre à la trace (pôle organisationnel)</a:t>
            </a:r>
            <a:endParaRPr sz="2400" dirty="0">
              <a:latin typeface="Times New Roman"/>
              <a:cs typeface="Times New Roman"/>
            </a:endParaRPr>
          </a:p>
        </p:txBody>
      </p:sp>
      <p:sp>
        <p:nvSpPr>
          <p:cNvPr id="8" name="text 1"/>
          <p:cNvSpPr txBox="1"/>
          <p:nvPr/>
        </p:nvSpPr>
        <p:spPr>
          <a:xfrm>
            <a:off x="560070" y="3620522"/>
            <a:ext cx="7975855" cy="73337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000" b="1" spc="10" dirty="0">
                <a:solidFill>
                  <a:srgbClr val="FFFFFF"/>
                </a:solidFill>
                <a:latin typeface="Times New Roman"/>
                <a:cs typeface="Times New Roman"/>
              </a:rPr>
              <a:t>Adapter la trace en fonction de l’APSA : par exemple forcément une</a:t>
            </a:r>
            <a:endParaRPr sz="2000" dirty="0">
              <a:latin typeface="Times New Roman"/>
              <a:cs typeface="Times New Roman"/>
            </a:endParaRPr>
          </a:p>
          <a:p>
            <a:pPr marL="0">
              <a:lnSpc>
                <a:spcPct val="100000"/>
              </a:lnSpc>
            </a:pPr>
            <a:r>
              <a:rPr sz="2000" b="1" spc="10" dirty="0">
                <a:solidFill>
                  <a:srgbClr val="FFFFFF"/>
                </a:solidFill>
                <a:latin typeface="Times New Roman"/>
                <a:cs typeface="Times New Roman"/>
              </a:rPr>
              <a:t>performance pour l’athlétisme (plus évidemment des règles</a:t>
            </a:r>
            <a:endParaRPr sz="2000" dirty="0">
              <a:latin typeface="Times New Roman"/>
              <a:cs typeface="Times New Roman"/>
            </a:endParaRPr>
          </a:p>
          <a:p>
            <a:pPr marL="0">
              <a:lnSpc>
                <a:spcPct val="100000"/>
              </a:lnSpc>
            </a:pPr>
            <a:r>
              <a:rPr sz="2000" b="1" spc="10" dirty="0">
                <a:solidFill>
                  <a:srgbClr val="FFFFFF"/>
                </a:solidFill>
                <a:latin typeface="Times New Roman"/>
                <a:cs typeface="Times New Roman"/>
              </a:rPr>
              <a:t>d’action)</a:t>
            </a:r>
            <a:endParaRPr sz="2000" dirty="0">
              <a:latin typeface="Times New Roman"/>
              <a:cs typeface="Times New Roman"/>
            </a:endParaRPr>
          </a:p>
        </p:txBody>
      </p:sp>
      <p:sp>
        <p:nvSpPr>
          <p:cNvPr id="9" name="text 1"/>
          <p:cNvSpPr txBox="1"/>
          <p:nvPr/>
        </p:nvSpPr>
        <p:spPr>
          <a:xfrm>
            <a:off x="560070" y="4722882"/>
            <a:ext cx="5010912" cy="24569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000" b="1" spc="10" dirty="0">
                <a:solidFill>
                  <a:srgbClr val="FFFFFF"/>
                </a:solidFill>
                <a:latin typeface="Times New Roman"/>
                <a:cs typeface="Times New Roman"/>
              </a:rPr>
              <a:t>Traiter une APSA par période par exemple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0" name="text 1"/>
          <p:cNvSpPr txBox="1"/>
          <p:nvPr/>
        </p:nvSpPr>
        <p:spPr>
          <a:xfrm>
            <a:off x="560070" y="5336292"/>
            <a:ext cx="2844291" cy="24569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000" b="1" spc="10" dirty="0">
                <a:solidFill>
                  <a:srgbClr val="FFFFFF"/>
                </a:solidFill>
                <a:latin typeface="Times New Roman"/>
                <a:cs typeface="Times New Roman"/>
              </a:rPr>
              <a:t>Diversifier les supports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1" name="text 1"/>
          <p:cNvSpPr txBox="1"/>
          <p:nvPr/>
        </p:nvSpPr>
        <p:spPr>
          <a:xfrm>
            <a:off x="560070" y="5950972"/>
            <a:ext cx="4099305" cy="24569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000" b="1" spc="10" dirty="0">
                <a:solidFill>
                  <a:srgbClr val="FFFFFF"/>
                </a:solidFill>
                <a:latin typeface="Times New Roman"/>
                <a:cs typeface="Times New Roman"/>
              </a:rPr>
              <a:t>Réf léchir à l’ utilisation des traces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2" name="text 1"/>
          <p:cNvSpPr txBox="1"/>
          <p:nvPr/>
        </p:nvSpPr>
        <p:spPr>
          <a:xfrm>
            <a:off x="1009650" y="6258312"/>
            <a:ext cx="6351777" cy="24569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000" b="1" spc="10" dirty="0">
                <a:solidFill>
                  <a:srgbClr val="FFFFFF"/>
                </a:solidFill>
                <a:latin typeface="Times New Roman"/>
                <a:cs typeface="Times New Roman"/>
              </a:rPr>
              <a:t>(réinvestissement, inter et (ou) transdisciplinarité…)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4" name="text 1"/>
          <p:cNvSpPr txBox="1"/>
          <p:nvPr/>
        </p:nvSpPr>
        <p:spPr>
          <a:xfrm>
            <a:off x="654558" y="738177"/>
            <a:ext cx="2088713" cy="55707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362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Arial"/>
                <a:cs typeface="Arial"/>
              </a:rPr>
              <a:t>Principes</a:t>
            </a:r>
            <a:endParaRPr sz="36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15" name="text 1"/>
          <p:cNvSpPr txBox="1"/>
          <p:nvPr/>
        </p:nvSpPr>
        <p:spPr>
          <a:xfrm>
            <a:off x="627380" y="3049596"/>
            <a:ext cx="1742465" cy="57092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371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Arial"/>
                <a:cs typeface="Arial"/>
              </a:rPr>
              <a:t>Actions</a:t>
            </a:r>
            <a:endParaRPr sz="37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16" name="Étoile à 4 branches 15"/>
          <p:cNvSpPr/>
          <p:nvPr/>
        </p:nvSpPr>
        <p:spPr>
          <a:xfrm>
            <a:off x="8610600" y="6400800"/>
            <a:ext cx="228600" cy="304800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8" grpId="0"/>
      <p:bldP spid="9" grpId="0"/>
      <p:bldP spid="10" grpId="0"/>
      <p:bldP spid="11" grpId="0"/>
      <p:bldP spid="12" grpId="0"/>
      <p:bldP spid="14" grpId="0"/>
      <p:bldP spid="15" grpId="0"/>
      <p:bldP spid="16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Imag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ext 1"/>
          <p:cNvSpPr txBox="1"/>
          <p:nvPr/>
        </p:nvSpPr>
        <p:spPr>
          <a:xfrm>
            <a:off x="773430" y="3104703"/>
            <a:ext cx="7703366" cy="44224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3600" b="1" spc="10" dirty="0">
                <a:solidFill>
                  <a:srgbClr val="FFFFFF"/>
                </a:solidFill>
                <a:latin typeface="Times New Roman"/>
                <a:cs typeface="Times New Roman"/>
              </a:rPr>
              <a:t>7- Le processus de mise en commun</a:t>
            </a:r>
            <a:endParaRPr sz="3600" dirty="0">
              <a:latin typeface="Times New Roman"/>
              <a:cs typeface="Times New Roman"/>
            </a:endParaRPr>
          </a:p>
        </p:txBody>
      </p:sp>
      <p:sp>
        <p:nvSpPr>
          <p:cNvPr id="4" name="Étoile à 4 branches 3"/>
          <p:cNvSpPr/>
          <p:nvPr/>
        </p:nvSpPr>
        <p:spPr>
          <a:xfrm>
            <a:off x="8610600" y="6400800"/>
            <a:ext cx="228600" cy="304800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Imag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ext 1"/>
          <p:cNvSpPr txBox="1"/>
          <p:nvPr/>
        </p:nvSpPr>
        <p:spPr>
          <a:xfrm>
            <a:off x="535940" y="1475393"/>
            <a:ext cx="6568288" cy="3439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800" b="1" spc="10" dirty="0">
                <a:solidFill>
                  <a:srgbClr val="FFFFFF"/>
                </a:solidFill>
                <a:latin typeface="Times New Roman"/>
                <a:cs typeface="Times New Roman"/>
              </a:rPr>
              <a:t>Donner un statut à la parole des élèves.</a:t>
            </a:r>
            <a:endParaRPr sz="2800" dirty="0">
              <a:latin typeface="Times New Roman"/>
              <a:cs typeface="Times New Roman"/>
            </a:endParaRPr>
          </a:p>
        </p:txBody>
      </p:sp>
      <p:sp>
        <p:nvSpPr>
          <p:cNvPr id="3" name="text 1"/>
          <p:cNvSpPr txBox="1"/>
          <p:nvPr/>
        </p:nvSpPr>
        <p:spPr>
          <a:xfrm>
            <a:off x="535940" y="1991012"/>
            <a:ext cx="7884006" cy="3439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800" b="1" spc="10" dirty="0">
                <a:solidFill>
                  <a:srgbClr val="FFFFFF"/>
                </a:solidFill>
                <a:latin typeface="Times New Roman"/>
                <a:cs typeface="Times New Roman"/>
              </a:rPr>
              <a:t>Faire émerger ce qui est en train de s’apprendre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8" name="text 1"/>
          <p:cNvSpPr txBox="1"/>
          <p:nvPr/>
        </p:nvSpPr>
        <p:spPr>
          <a:xfrm>
            <a:off x="482600" y="3388136"/>
            <a:ext cx="8078951" cy="221121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solidFill>
                  <a:srgbClr val="FFFFFF"/>
                </a:solidFill>
                <a:latin typeface="Times New Roman"/>
                <a:cs typeface="Times New Roman"/>
              </a:rPr>
              <a:t>Identifier le lieu de la phase de verbalisation (ce n’est pas un espace de jeu) </a:t>
            </a:r>
            <a:endParaRPr sz="1800" dirty="0">
              <a:latin typeface="Times New Roman"/>
              <a:cs typeface="Times New Roman"/>
            </a:endParaRPr>
          </a:p>
        </p:txBody>
      </p:sp>
      <p:sp>
        <p:nvSpPr>
          <p:cNvPr id="9" name="text 1"/>
          <p:cNvSpPr txBox="1"/>
          <p:nvPr/>
        </p:nvSpPr>
        <p:spPr>
          <a:xfrm>
            <a:off x="482600" y="4038376"/>
            <a:ext cx="8303668" cy="495441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solidFill>
                  <a:srgbClr val="FFFFFF"/>
                </a:solidFill>
                <a:latin typeface="Times New Roman"/>
                <a:cs typeface="Times New Roman"/>
              </a:rPr>
              <a:t>Avoir un support pour noter les différentes interventions (affiche vierge, bloc</a:t>
            </a:r>
            <a:endParaRPr sz="1800">
              <a:latin typeface="Times New Roman"/>
              <a:cs typeface="Times New Roman"/>
            </a:endParaRPr>
          </a:p>
          <a:p>
            <a:pPr marL="0">
              <a:lnSpc>
                <a:spcPct val="100000"/>
              </a:lnSpc>
            </a:pPr>
            <a:r>
              <a:rPr sz="1800" b="1" spc="10" dirty="0">
                <a:solidFill>
                  <a:srgbClr val="FFFFFF"/>
                </a:solidFill>
                <a:latin typeface="Times New Roman"/>
                <a:cs typeface="Times New Roman"/>
              </a:rPr>
              <a:t>notes) 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0" name="text 1"/>
          <p:cNvSpPr txBox="1"/>
          <p:nvPr/>
        </p:nvSpPr>
        <p:spPr>
          <a:xfrm>
            <a:off x="482600" y="4961667"/>
            <a:ext cx="8451574" cy="221121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solidFill>
                  <a:srgbClr val="FFFFFF"/>
                </a:solidFill>
                <a:latin typeface="Times New Roman"/>
                <a:cs typeface="Times New Roman"/>
              </a:rPr>
              <a:t>Utiliser diverses modalités d’intervention en fonction du cycle (reformulation,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1" name="text 1"/>
          <p:cNvSpPr txBox="1"/>
          <p:nvPr/>
        </p:nvSpPr>
        <p:spPr>
          <a:xfrm>
            <a:off x="482600" y="5235987"/>
            <a:ext cx="4925189" cy="221121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solidFill>
                  <a:srgbClr val="FFFFFF"/>
                </a:solidFill>
                <a:latin typeface="Times New Roman"/>
                <a:cs typeface="Times New Roman"/>
              </a:rPr>
              <a:t>sollicitation, dire à la place de, questionner…)</a:t>
            </a:r>
            <a:endParaRPr sz="1800" dirty="0">
              <a:latin typeface="Times New Roman"/>
              <a:cs typeface="Times New Roman"/>
            </a:endParaRPr>
          </a:p>
        </p:txBody>
      </p:sp>
      <p:sp>
        <p:nvSpPr>
          <p:cNvPr id="12" name="text 1"/>
          <p:cNvSpPr txBox="1"/>
          <p:nvPr/>
        </p:nvSpPr>
        <p:spPr>
          <a:xfrm>
            <a:off x="482600" y="5835427"/>
            <a:ext cx="8173824" cy="495441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solidFill>
                  <a:srgbClr val="FFFFFF"/>
                </a:solidFill>
                <a:latin typeface="Times New Roman"/>
                <a:cs typeface="Times New Roman"/>
              </a:rPr>
              <a:t>Préparer la ou les questions essentielles qui portent sur l’objectif visé, celles</a:t>
            </a:r>
            <a:endParaRPr sz="1800">
              <a:latin typeface="Times New Roman"/>
              <a:cs typeface="Times New Roman"/>
            </a:endParaRPr>
          </a:p>
          <a:p>
            <a:pPr marL="0">
              <a:lnSpc>
                <a:spcPct val="100000"/>
              </a:lnSpc>
            </a:pPr>
            <a:r>
              <a:rPr sz="1800" b="1" spc="10" dirty="0">
                <a:solidFill>
                  <a:srgbClr val="FFFFFF"/>
                </a:solidFill>
                <a:latin typeface="Times New Roman"/>
                <a:cs typeface="Times New Roman"/>
              </a:rPr>
              <a:t>qui vont faire émerger les règles d’action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4" name="text 1"/>
          <p:cNvSpPr txBox="1"/>
          <p:nvPr/>
        </p:nvSpPr>
        <p:spPr>
          <a:xfrm>
            <a:off x="654558" y="738177"/>
            <a:ext cx="2088713" cy="55707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362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Arial"/>
                <a:cs typeface="Arial"/>
              </a:rPr>
              <a:t>Principes</a:t>
            </a:r>
            <a:endParaRPr sz="36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15" name="text 1"/>
          <p:cNvSpPr txBox="1"/>
          <p:nvPr/>
        </p:nvSpPr>
        <p:spPr>
          <a:xfrm>
            <a:off x="535940" y="2743200"/>
            <a:ext cx="1742465" cy="57092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371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Arial"/>
                <a:cs typeface="Arial"/>
              </a:rPr>
              <a:t>Actions</a:t>
            </a:r>
            <a:endParaRPr sz="37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16" name="Étoile à 4 branches 15"/>
          <p:cNvSpPr/>
          <p:nvPr/>
        </p:nvSpPr>
        <p:spPr>
          <a:xfrm>
            <a:off x="8610600" y="6400800"/>
            <a:ext cx="228600" cy="304800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8" grpId="0"/>
      <p:bldP spid="9" grpId="0"/>
      <p:bldP spid="10" grpId="0"/>
      <p:bldP spid="11" grpId="0"/>
      <p:bldP spid="12" grpId="0"/>
      <p:bldP spid="14" grpId="0"/>
      <p:bldP spid="15" grpId="0"/>
      <p:bldP spid="16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Imag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ext 1"/>
          <p:cNvSpPr txBox="1"/>
          <p:nvPr/>
        </p:nvSpPr>
        <p:spPr>
          <a:xfrm>
            <a:off x="1517650" y="3104703"/>
            <a:ext cx="6215179" cy="44224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3600" b="1" spc="10" dirty="0">
                <a:solidFill>
                  <a:srgbClr val="FFFFFF"/>
                </a:solidFill>
                <a:latin typeface="Times New Roman"/>
                <a:cs typeface="Times New Roman"/>
              </a:rPr>
              <a:t>8- Le processus de transition</a:t>
            </a:r>
            <a:endParaRPr sz="3600" dirty="0">
              <a:latin typeface="Times New Roman"/>
              <a:cs typeface="Times New Roman"/>
            </a:endParaRPr>
          </a:p>
        </p:txBody>
      </p:sp>
      <p:sp>
        <p:nvSpPr>
          <p:cNvPr id="4" name="Étoile à 4 branches 3"/>
          <p:cNvSpPr/>
          <p:nvPr/>
        </p:nvSpPr>
        <p:spPr>
          <a:xfrm>
            <a:off x="8610600" y="6400800"/>
            <a:ext cx="228600" cy="304800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Imag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ext 1"/>
          <p:cNvSpPr txBox="1"/>
          <p:nvPr/>
        </p:nvSpPr>
        <p:spPr>
          <a:xfrm>
            <a:off x="554990" y="756283"/>
            <a:ext cx="2503931" cy="24569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000" b="1" spc="10" dirty="0">
                <a:solidFill>
                  <a:srgbClr val="FFFFFF"/>
                </a:solidFill>
                <a:latin typeface="Times New Roman"/>
                <a:cs typeface="Times New Roman"/>
              </a:rPr>
              <a:t>Enchaîner les tâches</a:t>
            </a:r>
            <a:endParaRPr sz="2000" dirty="0">
              <a:latin typeface="Times New Roman"/>
              <a:cs typeface="Times New Roman"/>
            </a:endParaRPr>
          </a:p>
        </p:txBody>
      </p:sp>
      <p:sp>
        <p:nvSpPr>
          <p:cNvPr id="3" name="text 1"/>
          <p:cNvSpPr txBox="1"/>
          <p:nvPr/>
        </p:nvSpPr>
        <p:spPr>
          <a:xfrm>
            <a:off x="1004570" y="1063623"/>
            <a:ext cx="4930140" cy="73337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000" b="1" spc="10" dirty="0">
                <a:solidFill>
                  <a:srgbClr val="FFFFFF"/>
                </a:solidFill>
                <a:latin typeface="Times New Roman"/>
                <a:cs typeface="Times New Roman"/>
              </a:rPr>
              <a:t>Permettre un retour au calme</a:t>
            </a:r>
            <a:endParaRPr sz="2000" dirty="0">
              <a:latin typeface="Times New Roman"/>
              <a:cs typeface="Times New Roman"/>
            </a:endParaRPr>
          </a:p>
          <a:p>
            <a:pPr marL="0">
              <a:lnSpc>
                <a:spcPct val="100000"/>
              </a:lnSpc>
            </a:pPr>
            <a:r>
              <a:rPr sz="2000" b="1" spc="10" dirty="0">
                <a:solidFill>
                  <a:srgbClr val="FFFFFF"/>
                </a:solidFill>
                <a:latin typeface="Times New Roman"/>
                <a:cs typeface="Times New Roman"/>
              </a:rPr>
              <a:t>Boucler la séance, terminer la tâche</a:t>
            </a:r>
            <a:endParaRPr sz="2000" dirty="0">
              <a:latin typeface="Times New Roman"/>
              <a:cs typeface="Times New Roman"/>
            </a:endParaRPr>
          </a:p>
          <a:p>
            <a:pPr marL="450850">
              <a:lnSpc>
                <a:spcPct val="100000"/>
              </a:lnSpc>
            </a:pPr>
            <a:r>
              <a:rPr sz="2000" b="1" spc="10" dirty="0">
                <a:solidFill>
                  <a:srgbClr val="FFFFFF"/>
                </a:solidFill>
                <a:latin typeface="Times New Roman"/>
                <a:cs typeface="Times New Roman"/>
              </a:rPr>
              <a:t>Changer le cadre spatio-temporel</a:t>
            </a:r>
            <a:endParaRPr sz="2000" dirty="0">
              <a:latin typeface="Times New Roman"/>
              <a:cs typeface="Times New Roman"/>
            </a:endParaRPr>
          </a:p>
        </p:txBody>
      </p:sp>
      <p:sp>
        <p:nvSpPr>
          <p:cNvPr id="8" name="text 1"/>
          <p:cNvSpPr txBox="1"/>
          <p:nvPr/>
        </p:nvSpPr>
        <p:spPr>
          <a:xfrm>
            <a:off x="547161" y="2751478"/>
            <a:ext cx="6248782" cy="221121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solidFill>
                  <a:srgbClr val="FFFFFF"/>
                </a:solidFill>
                <a:latin typeface="Times New Roman"/>
                <a:cs typeface="Times New Roman"/>
              </a:rPr>
              <a:t>Prévoir à l’avance : gestion du matériel, consignes courtes,</a:t>
            </a:r>
            <a:endParaRPr sz="1800" dirty="0">
              <a:latin typeface="Times New Roman"/>
              <a:cs typeface="Times New Roman"/>
            </a:endParaRPr>
          </a:p>
        </p:txBody>
      </p:sp>
      <p:sp>
        <p:nvSpPr>
          <p:cNvPr id="9" name="text 1"/>
          <p:cNvSpPr txBox="1"/>
          <p:nvPr/>
        </p:nvSpPr>
        <p:spPr>
          <a:xfrm>
            <a:off x="547161" y="3076599"/>
            <a:ext cx="7892646" cy="495441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solidFill>
                  <a:srgbClr val="FFFFFF"/>
                </a:solidFill>
                <a:latin typeface="Times New Roman"/>
                <a:cs typeface="Times New Roman"/>
              </a:rPr>
              <a:t>Mettre du lien pour la compréhension des élèves, ÉVITER LES RUPTURES</a:t>
            </a:r>
            <a:endParaRPr sz="1800" dirty="0">
              <a:latin typeface="Times New Roman"/>
              <a:cs typeface="Times New Roman"/>
            </a:endParaRPr>
          </a:p>
          <a:p>
            <a:pPr marL="0">
              <a:lnSpc>
                <a:spcPct val="100000"/>
              </a:lnSpc>
            </a:pPr>
            <a:r>
              <a:rPr sz="1800" b="1" spc="10" dirty="0">
                <a:solidFill>
                  <a:srgbClr val="FFFFFF"/>
                </a:solidFill>
                <a:latin typeface="Times New Roman"/>
                <a:cs typeface="Times New Roman"/>
              </a:rPr>
              <a:t>brusques</a:t>
            </a:r>
            <a:endParaRPr sz="1800" dirty="0">
              <a:latin typeface="Times New Roman"/>
              <a:cs typeface="Times New Roman"/>
            </a:endParaRPr>
          </a:p>
        </p:txBody>
      </p:sp>
      <p:sp>
        <p:nvSpPr>
          <p:cNvPr id="10" name="text 1"/>
          <p:cNvSpPr txBox="1"/>
          <p:nvPr/>
        </p:nvSpPr>
        <p:spPr>
          <a:xfrm>
            <a:off x="547161" y="3676038"/>
            <a:ext cx="8452486" cy="495441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solidFill>
                  <a:srgbClr val="FFFFFF"/>
                </a:solidFill>
                <a:latin typeface="Times New Roman"/>
                <a:cs typeface="Times New Roman"/>
              </a:rPr>
              <a:t>Prendre en compte les aspects physiologiques (rythme CP, réhydratation, arrêt</a:t>
            </a:r>
            <a:endParaRPr sz="1800">
              <a:latin typeface="Times New Roman"/>
              <a:cs typeface="Times New Roman"/>
            </a:endParaRPr>
          </a:p>
          <a:p>
            <a:pPr marL="0">
              <a:lnSpc>
                <a:spcPct val="100000"/>
              </a:lnSpc>
            </a:pPr>
            <a:r>
              <a:rPr sz="1800" b="1" spc="10" dirty="0">
                <a:solidFill>
                  <a:srgbClr val="FFFFFF"/>
                </a:solidFill>
                <a:latin typeface="Times New Roman"/>
                <a:cs typeface="Times New Roman"/>
              </a:rPr>
              <a:t>sudation, changement vestimentaire)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1" name="text 1"/>
          <p:cNvSpPr txBox="1"/>
          <p:nvPr/>
        </p:nvSpPr>
        <p:spPr>
          <a:xfrm>
            <a:off x="547161" y="4275479"/>
            <a:ext cx="7824981" cy="495441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solidFill>
                  <a:srgbClr val="FFFFFF"/>
                </a:solidFill>
                <a:latin typeface="Times New Roman"/>
                <a:cs typeface="Times New Roman"/>
              </a:rPr>
              <a:t>Ritualiser les fins de séance en lien avec l’activité : annonce des résultats,</a:t>
            </a:r>
            <a:endParaRPr sz="1800">
              <a:latin typeface="Times New Roman"/>
              <a:cs typeface="Times New Roman"/>
            </a:endParaRPr>
          </a:p>
          <a:p>
            <a:pPr marL="0">
              <a:lnSpc>
                <a:spcPct val="100000"/>
              </a:lnSpc>
            </a:pPr>
            <a:r>
              <a:rPr sz="1800" b="1" spc="10" dirty="0">
                <a:solidFill>
                  <a:srgbClr val="FFFFFF"/>
                </a:solidFill>
                <a:latin typeface="Times New Roman"/>
                <a:cs typeface="Times New Roman"/>
              </a:rPr>
              <a:t>justifications, supports sonores (musique douce, bâton de pluie…)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2" name="text 1"/>
          <p:cNvSpPr txBox="1"/>
          <p:nvPr/>
        </p:nvSpPr>
        <p:spPr>
          <a:xfrm>
            <a:off x="547161" y="4874919"/>
            <a:ext cx="8432140" cy="769761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solidFill>
                  <a:srgbClr val="FFFFFF"/>
                </a:solidFill>
                <a:latin typeface="Times New Roman"/>
                <a:cs typeface="Times New Roman"/>
              </a:rPr>
              <a:t>Éviter de couper une activité en cours (gestion du temps), prendre le temps de</a:t>
            </a:r>
            <a:endParaRPr sz="1800">
              <a:latin typeface="Times New Roman"/>
              <a:cs typeface="Times New Roman"/>
            </a:endParaRPr>
          </a:p>
          <a:p>
            <a:pPr marL="0">
              <a:lnSpc>
                <a:spcPct val="100000"/>
              </a:lnSpc>
            </a:pPr>
            <a:r>
              <a:rPr sz="1800" b="1" spc="10" dirty="0">
                <a:solidFill>
                  <a:srgbClr val="FFFFFF"/>
                </a:solidFill>
                <a:latin typeface="Times New Roman"/>
                <a:cs typeface="Times New Roman"/>
              </a:rPr>
              <a:t>conclure la séance ou la tâche, faire le bilan à chaud et (ou) à froid au retour en</a:t>
            </a:r>
            <a:endParaRPr sz="1800">
              <a:latin typeface="Times New Roman"/>
              <a:cs typeface="Times New Roman"/>
            </a:endParaRPr>
          </a:p>
          <a:p>
            <a:pPr marL="0">
              <a:lnSpc>
                <a:spcPct val="100000"/>
              </a:lnSpc>
            </a:pPr>
            <a:r>
              <a:rPr sz="1800" b="1" spc="10" dirty="0">
                <a:solidFill>
                  <a:srgbClr val="FFFFFF"/>
                </a:solidFill>
                <a:latin typeface="Times New Roman"/>
                <a:cs typeface="Times New Roman"/>
              </a:rPr>
              <a:t>classe.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3" name="text 1"/>
          <p:cNvSpPr txBox="1"/>
          <p:nvPr/>
        </p:nvSpPr>
        <p:spPr>
          <a:xfrm>
            <a:off x="547161" y="5748679"/>
            <a:ext cx="6686552" cy="221121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solidFill>
                  <a:srgbClr val="FFFFFF"/>
                </a:solidFill>
                <a:latin typeface="Times New Roman"/>
                <a:cs typeface="Times New Roman"/>
              </a:rPr>
              <a:t>Utiliser un moyen repéré pour donner le signal de fin de tâche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4" name="text 1"/>
          <p:cNvSpPr txBox="1"/>
          <p:nvPr/>
        </p:nvSpPr>
        <p:spPr>
          <a:xfrm>
            <a:off x="547161" y="6072529"/>
            <a:ext cx="7484824" cy="221121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solidFill>
                  <a:srgbClr val="FFFFFF"/>
                </a:solidFill>
                <a:latin typeface="Times New Roman"/>
                <a:cs typeface="Times New Roman"/>
              </a:rPr>
              <a:t>Faire participer au rangement du matériel ; routines de déplacements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6" name="text 1"/>
          <p:cNvSpPr txBox="1"/>
          <p:nvPr/>
        </p:nvSpPr>
        <p:spPr>
          <a:xfrm>
            <a:off x="654557" y="205864"/>
            <a:ext cx="2088713" cy="55707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362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Arial"/>
                <a:cs typeface="Arial"/>
              </a:rPr>
              <a:t>Principes</a:t>
            </a:r>
            <a:endParaRPr sz="36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17" name="text 1"/>
          <p:cNvSpPr txBox="1"/>
          <p:nvPr/>
        </p:nvSpPr>
        <p:spPr>
          <a:xfrm>
            <a:off x="547161" y="2085012"/>
            <a:ext cx="1742465" cy="57092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371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Arial"/>
                <a:cs typeface="Arial"/>
              </a:rPr>
              <a:t>Actions</a:t>
            </a:r>
            <a:endParaRPr sz="37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18" name="Étoile à 4 branches 17"/>
          <p:cNvSpPr/>
          <p:nvPr/>
        </p:nvSpPr>
        <p:spPr>
          <a:xfrm>
            <a:off x="8610600" y="6400800"/>
            <a:ext cx="228600" cy="304800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6" grpId="0"/>
      <p:bldP spid="17" grpId="0"/>
      <p:bldP spid="18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Imag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6" name="text 1"/>
          <p:cNvSpPr txBox="1"/>
          <p:nvPr/>
        </p:nvSpPr>
        <p:spPr>
          <a:xfrm>
            <a:off x="1828800" y="3113302"/>
            <a:ext cx="5721118" cy="55707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fr-FR" sz="362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Arial"/>
                <a:cs typeface="Arial"/>
              </a:rPr>
              <a:t>Merci pour votre attention</a:t>
            </a:r>
            <a:endParaRPr sz="36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15" name="Étoile à 4 branches 14"/>
          <p:cNvSpPr/>
          <p:nvPr/>
        </p:nvSpPr>
        <p:spPr>
          <a:xfrm>
            <a:off x="8610600" y="6400800"/>
            <a:ext cx="228600" cy="304800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641203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ext 1"/>
          <p:cNvSpPr txBox="1"/>
          <p:nvPr/>
        </p:nvSpPr>
        <p:spPr>
          <a:xfrm>
            <a:off x="1267460" y="3176270"/>
            <a:ext cx="7165103" cy="59862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3890" b="1" spc="10" dirty="0">
                <a:solidFill>
                  <a:srgbClr val="FFFFFF"/>
                </a:solidFill>
                <a:latin typeface="Arial"/>
                <a:cs typeface="Arial"/>
              </a:rPr>
              <a:t>1- </a:t>
            </a:r>
            <a:r>
              <a:rPr sz="3090" b="1" spc="10" dirty="0">
                <a:solidFill>
                  <a:srgbClr val="FFFFFF"/>
                </a:solidFill>
                <a:latin typeface="Arial"/>
                <a:cs typeface="Arial"/>
              </a:rPr>
              <a:t>Le </a:t>
            </a:r>
            <a:r>
              <a:rPr sz="3200" b="1" spc="10" dirty="0">
                <a:solidFill>
                  <a:srgbClr val="FFFFFF"/>
                </a:solidFill>
                <a:latin typeface="Arial"/>
                <a:cs typeface="Arial"/>
              </a:rPr>
              <a:t>processus</a:t>
            </a:r>
            <a:r>
              <a:rPr sz="3090" b="1" spc="10" dirty="0">
                <a:solidFill>
                  <a:srgbClr val="FFFFFF"/>
                </a:solidFill>
                <a:latin typeface="Arial"/>
                <a:cs typeface="Arial"/>
              </a:rPr>
              <a:t> d’accueil des élèves</a:t>
            </a:r>
            <a:endParaRPr sz="3000" dirty="0">
              <a:latin typeface="Arial"/>
              <a:cs typeface="Arial"/>
            </a:endParaRPr>
          </a:p>
        </p:txBody>
      </p:sp>
      <p:sp>
        <p:nvSpPr>
          <p:cNvPr id="5" name="Étoile à 4 branches 4"/>
          <p:cNvSpPr/>
          <p:nvPr/>
        </p:nvSpPr>
        <p:spPr>
          <a:xfrm>
            <a:off x="8610600" y="6400800"/>
            <a:ext cx="228600" cy="304800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9098" y="0"/>
            <a:ext cx="9144000" cy="6858000"/>
          </a:xfrm>
          <a:prstGeom prst="rect">
            <a:avLst/>
          </a:prstGeom>
        </p:spPr>
      </p:pic>
      <p:sp>
        <p:nvSpPr>
          <p:cNvPr id="3" name="text 1"/>
          <p:cNvSpPr txBox="1"/>
          <p:nvPr/>
        </p:nvSpPr>
        <p:spPr>
          <a:xfrm>
            <a:off x="654558" y="738177"/>
            <a:ext cx="2088713" cy="55707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362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Arial"/>
                <a:cs typeface="Arial"/>
              </a:rPr>
              <a:t>Principes</a:t>
            </a:r>
            <a:endParaRPr sz="36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4" name="text 1"/>
          <p:cNvSpPr txBox="1"/>
          <p:nvPr/>
        </p:nvSpPr>
        <p:spPr>
          <a:xfrm>
            <a:off x="773430" y="1540187"/>
            <a:ext cx="6654193" cy="31939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600" b="1" spc="10" dirty="0">
                <a:solidFill>
                  <a:srgbClr val="FFFFFF"/>
                </a:solidFill>
                <a:latin typeface="Times New Roman"/>
                <a:cs typeface="Times New Roman"/>
              </a:rPr>
              <a:t>Identifier les espaces et leur(s) fonction(s)</a:t>
            </a:r>
            <a:endParaRPr sz="2600" dirty="0">
              <a:latin typeface="Times New Roman"/>
              <a:cs typeface="Times New Roman"/>
            </a:endParaRPr>
          </a:p>
        </p:txBody>
      </p:sp>
      <p:sp>
        <p:nvSpPr>
          <p:cNvPr id="6" name="text 1"/>
          <p:cNvSpPr txBox="1"/>
          <p:nvPr/>
        </p:nvSpPr>
        <p:spPr>
          <a:xfrm>
            <a:off x="773430" y="2012627"/>
            <a:ext cx="1623593" cy="31939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600" b="1" spc="10" dirty="0">
                <a:solidFill>
                  <a:srgbClr val="FFFFFF"/>
                </a:solidFill>
                <a:latin typeface="Times New Roman"/>
                <a:cs typeface="Times New Roman"/>
              </a:rPr>
              <a:t>Ritualiser</a:t>
            </a:r>
            <a:endParaRPr sz="2600" dirty="0">
              <a:latin typeface="Times New Roman"/>
              <a:cs typeface="Times New Roman"/>
            </a:endParaRPr>
          </a:p>
        </p:txBody>
      </p:sp>
      <p:sp>
        <p:nvSpPr>
          <p:cNvPr id="7" name="text 1"/>
          <p:cNvSpPr txBox="1"/>
          <p:nvPr/>
        </p:nvSpPr>
        <p:spPr>
          <a:xfrm>
            <a:off x="773430" y="2485067"/>
            <a:ext cx="6665418" cy="31939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600" b="1" spc="10" dirty="0">
                <a:solidFill>
                  <a:srgbClr val="FFFFFF"/>
                </a:solidFill>
                <a:latin typeface="Times New Roman"/>
                <a:cs typeface="Times New Roman"/>
              </a:rPr>
              <a:t>Anticiper, permettre aux élèves d’anticiper</a:t>
            </a:r>
            <a:endParaRPr sz="2600" dirty="0">
              <a:latin typeface="Times New Roman"/>
              <a:cs typeface="Times New Roman"/>
            </a:endParaRPr>
          </a:p>
        </p:txBody>
      </p:sp>
      <p:sp>
        <p:nvSpPr>
          <p:cNvPr id="8" name="text 1"/>
          <p:cNvSpPr txBox="1"/>
          <p:nvPr/>
        </p:nvSpPr>
        <p:spPr>
          <a:xfrm>
            <a:off x="703580" y="4636447"/>
            <a:ext cx="8406562" cy="31939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600" b="1" spc="10" dirty="0">
                <a:solidFill>
                  <a:srgbClr val="FFFFFF"/>
                </a:solidFill>
                <a:latin typeface="Times New Roman"/>
                <a:cs typeface="Times New Roman"/>
              </a:rPr>
              <a:t>Matérialiser un coin « regroupement de l’espace EPS »</a:t>
            </a:r>
            <a:endParaRPr sz="2600" dirty="0">
              <a:latin typeface="Times New Roman"/>
              <a:cs typeface="Times New Roman"/>
            </a:endParaRPr>
          </a:p>
        </p:txBody>
      </p:sp>
      <p:sp>
        <p:nvSpPr>
          <p:cNvPr id="9" name="text 1"/>
          <p:cNvSpPr txBox="1"/>
          <p:nvPr/>
        </p:nvSpPr>
        <p:spPr>
          <a:xfrm>
            <a:off x="703580" y="5581327"/>
            <a:ext cx="6043982" cy="31939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600" b="1" spc="10" dirty="0">
                <a:solidFill>
                  <a:srgbClr val="FFFFFF"/>
                </a:solidFill>
                <a:latin typeface="Times New Roman"/>
                <a:cs typeface="Times New Roman"/>
              </a:rPr>
              <a:t>Délimiter un espace de démonstration</a:t>
            </a:r>
            <a:endParaRPr sz="2600" dirty="0">
              <a:latin typeface="Times New Roman"/>
              <a:cs typeface="Times New Roman"/>
            </a:endParaRPr>
          </a:p>
        </p:txBody>
      </p:sp>
      <p:sp>
        <p:nvSpPr>
          <p:cNvPr id="11" name="text 1"/>
          <p:cNvSpPr txBox="1"/>
          <p:nvPr/>
        </p:nvSpPr>
        <p:spPr>
          <a:xfrm>
            <a:off x="867201" y="3399462"/>
            <a:ext cx="1742465" cy="57092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371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Arial"/>
                <a:cs typeface="Arial"/>
              </a:rPr>
              <a:t>Actions</a:t>
            </a:r>
            <a:endParaRPr sz="37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12" name="Étoile à 4 branches 11"/>
          <p:cNvSpPr/>
          <p:nvPr/>
        </p:nvSpPr>
        <p:spPr>
          <a:xfrm>
            <a:off x="8610600" y="6400800"/>
            <a:ext cx="228600" cy="304800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  <p:bldP spid="7" grpId="0"/>
      <p:bldP spid="8" grpId="0"/>
      <p:bldP spid="9" grpId="0"/>
      <p:bldP spid="11" grpId="0"/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ext 1"/>
          <p:cNvSpPr txBox="1"/>
          <p:nvPr/>
        </p:nvSpPr>
        <p:spPr>
          <a:xfrm>
            <a:off x="289097" y="3191063"/>
            <a:ext cx="8565806" cy="492443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fr-FR" sz="3200" b="1" spc="10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2- Le processus d’enrôlement dans la tâche</a:t>
            </a:r>
            <a:endParaRPr lang="fr-F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Étoile à 4 branches 3"/>
          <p:cNvSpPr/>
          <p:nvPr/>
        </p:nvSpPr>
        <p:spPr>
          <a:xfrm>
            <a:off x="8610600" y="6400800"/>
            <a:ext cx="228600" cy="304800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 1"/>
          <p:cNvSpPr txBox="1"/>
          <p:nvPr/>
        </p:nvSpPr>
        <p:spPr>
          <a:xfrm>
            <a:off x="464820" y="1146243"/>
            <a:ext cx="7156757" cy="31939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600" b="1" spc="10" dirty="0">
                <a:solidFill>
                  <a:srgbClr val="FFFFFF"/>
                </a:solidFill>
                <a:latin typeface="Times New Roman"/>
                <a:cs typeface="Times New Roman"/>
              </a:rPr>
              <a:t>Faire anticiper, réactualiser, re-contextualiser</a:t>
            </a:r>
            <a:endParaRPr sz="2600" dirty="0">
              <a:latin typeface="Times New Roman"/>
              <a:cs typeface="Times New Roman"/>
            </a:endParaRPr>
          </a:p>
        </p:txBody>
      </p:sp>
      <p:sp>
        <p:nvSpPr>
          <p:cNvPr id="5" name="text 1"/>
          <p:cNvSpPr txBox="1"/>
          <p:nvPr/>
        </p:nvSpPr>
        <p:spPr>
          <a:xfrm>
            <a:off x="537209" y="2578853"/>
            <a:ext cx="8044486" cy="53822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200" b="1" spc="10" dirty="0">
                <a:solidFill>
                  <a:srgbClr val="FFFFFF"/>
                </a:solidFill>
                <a:latin typeface="Times New Roman"/>
                <a:cs typeface="Times New Roman"/>
              </a:rPr>
              <a:t>Travailler  préalablement en classe : annoncer ce que l’on va</a:t>
            </a:r>
            <a:endParaRPr sz="2200">
              <a:latin typeface="Times New Roman"/>
              <a:cs typeface="Times New Roman"/>
            </a:endParaRPr>
          </a:p>
          <a:p>
            <a:pPr marL="0">
              <a:lnSpc>
                <a:spcPct val="100000"/>
              </a:lnSpc>
            </a:pPr>
            <a:r>
              <a:rPr sz="2200" b="1" spc="10" dirty="0">
                <a:solidFill>
                  <a:srgbClr val="FFFFFF"/>
                </a:solidFill>
                <a:latin typeface="Times New Roman"/>
                <a:cs typeface="Times New Roman"/>
              </a:rPr>
              <a:t>faire, ce qui sera comme la dernière fois, ce qui sera différent.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6" name="text 1"/>
          <p:cNvSpPr txBox="1"/>
          <p:nvPr/>
        </p:nvSpPr>
        <p:spPr>
          <a:xfrm>
            <a:off x="537209" y="3508493"/>
            <a:ext cx="8163509" cy="107416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200" b="1" spc="10" dirty="0">
                <a:solidFill>
                  <a:srgbClr val="FFFFFF"/>
                </a:solidFill>
                <a:latin typeface="Times New Roman"/>
                <a:cs typeface="Times New Roman"/>
              </a:rPr>
              <a:t>Sur le lieu de pratique : informer les élèves sur l’activité qui va</a:t>
            </a:r>
            <a:endParaRPr sz="2200" dirty="0">
              <a:latin typeface="Times New Roman"/>
              <a:cs typeface="Times New Roman"/>
            </a:endParaRPr>
          </a:p>
          <a:p>
            <a:pPr marL="0">
              <a:lnSpc>
                <a:spcPct val="100000"/>
              </a:lnSpc>
            </a:pPr>
            <a:r>
              <a:rPr sz="2200" b="1" spc="10" dirty="0">
                <a:solidFill>
                  <a:srgbClr val="FFFFFF"/>
                </a:solidFill>
                <a:latin typeface="Times New Roman"/>
                <a:cs typeface="Times New Roman"/>
              </a:rPr>
              <a:t>suivre, les conditions de fonctionnement, les règles de</a:t>
            </a:r>
            <a:endParaRPr sz="2200" dirty="0">
              <a:latin typeface="Times New Roman"/>
              <a:cs typeface="Times New Roman"/>
            </a:endParaRPr>
          </a:p>
          <a:p>
            <a:pPr marL="0">
              <a:lnSpc>
                <a:spcPct val="100000"/>
              </a:lnSpc>
            </a:pPr>
            <a:r>
              <a:rPr sz="2200" b="1" spc="10" dirty="0">
                <a:solidFill>
                  <a:srgbClr val="FFFFFF"/>
                </a:solidFill>
                <a:latin typeface="Times New Roman"/>
                <a:cs typeface="Times New Roman"/>
              </a:rPr>
              <a:t>sécurité à respecter, les modalités de déplacement, l’espace où</a:t>
            </a:r>
            <a:endParaRPr sz="2200" dirty="0">
              <a:latin typeface="Times New Roman"/>
              <a:cs typeface="Times New Roman"/>
            </a:endParaRPr>
          </a:p>
          <a:p>
            <a:pPr marL="0">
              <a:lnSpc>
                <a:spcPct val="100000"/>
              </a:lnSpc>
            </a:pPr>
            <a:r>
              <a:rPr sz="2200" b="1" spc="10" dirty="0">
                <a:solidFill>
                  <a:srgbClr val="FFFFFF"/>
                </a:solidFill>
                <a:latin typeface="Times New Roman"/>
                <a:cs typeface="Times New Roman"/>
              </a:rPr>
              <a:t>se rendre.</a:t>
            </a:r>
            <a:endParaRPr sz="2200" dirty="0">
              <a:latin typeface="Times New Roman"/>
              <a:cs typeface="Times New Roman"/>
            </a:endParaRPr>
          </a:p>
        </p:txBody>
      </p:sp>
      <p:sp>
        <p:nvSpPr>
          <p:cNvPr id="8" name="text 1"/>
          <p:cNvSpPr txBox="1"/>
          <p:nvPr/>
        </p:nvSpPr>
        <p:spPr>
          <a:xfrm>
            <a:off x="537209" y="4974073"/>
            <a:ext cx="5270879" cy="27025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200" b="1" spc="10" dirty="0">
                <a:solidFill>
                  <a:srgbClr val="FFFFFF"/>
                </a:solidFill>
                <a:latin typeface="Times New Roman"/>
                <a:cs typeface="Times New Roman"/>
              </a:rPr>
              <a:t>Utiliser des supports, images, tableau,…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9" name="text 1"/>
          <p:cNvSpPr txBox="1"/>
          <p:nvPr/>
        </p:nvSpPr>
        <p:spPr>
          <a:xfrm>
            <a:off x="537209" y="5637013"/>
            <a:ext cx="7986370" cy="80619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200" b="1" spc="10" dirty="0">
                <a:solidFill>
                  <a:srgbClr val="FFFFFF"/>
                </a:solidFill>
                <a:latin typeface="Times New Roman"/>
                <a:cs typeface="Times New Roman"/>
              </a:rPr>
              <a:t>Organiser un échauffement  ou mise en train pour permettre</a:t>
            </a:r>
            <a:endParaRPr sz="2200">
              <a:latin typeface="Times New Roman"/>
              <a:cs typeface="Times New Roman"/>
            </a:endParaRPr>
          </a:p>
          <a:p>
            <a:pPr marL="0">
              <a:lnSpc>
                <a:spcPct val="100000"/>
              </a:lnSpc>
            </a:pPr>
            <a:r>
              <a:rPr sz="2200" b="1" spc="10" dirty="0">
                <a:solidFill>
                  <a:srgbClr val="FFFFFF"/>
                </a:solidFill>
                <a:latin typeface="Times New Roman"/>
                <a:cs typeface="Times New Roman"/>
              </a:rPr>
              <a:t>aux élèves d’entrer dans l’activité en lien avec les</a:t>
            </a:r>
            <a:endParaRPr sz="2200">
              <a:latin typeface="Times New Roman"/>
              <a:cs typeface="Times New Roman"/>
            </a:endParaRPr>
          </a:p>
          <a:p>
            <a:pPr marL="0">
              <a:lnSpc>
                <a:spcPct val="100000"/>
              </a:lnSpc>
            </a:pPr>
            <a:r>
              <a:rPr sz="2200" b="1" spc="10" dirty="0">
                <a:solidFill>
                  <a:srgbClr val="FFFFFF"/>
                </a:solidFill>
                <a:latin typeface="Times New Roman"/>
                <a:cs typeface="Times New Roman"/>
              </a:rPr>
              <a:t>apprentissages visés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12" name="text 1"/>
          <p:cNvSpPr txBox="1"/>
          <p:nvPr/>
        </p:nvSpPr>
        <p:spPr>
          <a:xfrm>
            <a:off x="537209" y="459639"/>
            <a:ext cx="2088713" cy="55707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362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Arial"/>
                <a:cs typeface="Arial"/>
              </a:rPr>
              <a:t>Principes</a:t>
            </a:r>
            <a:endParaRPr sz="36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13" name="text 1"/>
          <p:cNvSpPr txBox="1"/>
          <p:nvPr/>
        </p:nvSpPr>
        <p:spPr>
          <a:xfrm>
            <a:off x="537209" y="1828800"/>
            <a:ext cx="1742465" cy="57092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371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Arial"/>
                <a:cs typeface="Arial"/>
              </a:rPr>
              <a:t>Actions</a:t>
            </a:r>
            <a:endParaRPr sz="37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14" name="Étoile à 4 branches 13"/>
          <p:cNvSpPr/>
          <p:nvPr/>
        </p:nvSpPr>
        <p:spPr>
          <a:xfrm>
            <a:off x="8610600" y="6400800"/>
            <a:ext cx="228600" cy="304800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8" grpId="0"/>
      <p:bldP spid="9" grpId="0"/>
      <p:bldP spid="12" grpId="0"/>
      <p:bldP spid="13" grpId="0"/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ext 1"/>
          <p:cNvSpPr txBox="1"/>
          <p:nvPr/>
        </p:nvSpPr>
        <p:spPr>
          <a:xfrm>
            <a:off x="1780540" y="3388359"/>
            <a:ext cx="5656023" cy="43978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3030" b="1" spc="10" dirty="0">
                <a:solidFill>
                  <a:srgbClr val="FFFFFF"/>
                </a:solidFill>
                <a:latin typeface="Arial"/>
                <a:cs typeface="Arial"/>
              </a:rPr>
              <a:t>3 – Le processus de passation</a:t>
            </a:r>
            <a:endParaRPr sz="3000" dirty="0">
              <a:latin typeface="Arial"/>
              <a:cs typeface="Arial"/>
            </a:endParaRPr>
          </a:p>
        </p:txBody>
      </p:sp>
      <p:sp>
        <p:nvSpPr>
          <p:cNvPr id="3" name="text 1"/>
          <p:cNvSpPr txBox="1"/>
          <p:nvPr/>
        </p:nvSpPr>
        <p:spPr>
          <a:xfrm>
            <a:off x="3304540" y="4051300"/>
            <a:ext cx="2713939" cy="43978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3030" b="1" spc="10" dirty="0">
                <a:solidFill>
                  <a:srgbClr val="FFFFFF"/>
                </a:solidFill>
                <a:latin typeface="Arial"/>
                <a:cs typeface="Arial"/>
              </a:rPr>
              <a:t>des consignes</a:t>
            </a:r>
            <a:endParaRPr sz="3000" dirty="0">
              <a:latin typeface="Arial"/>
              <a:cs typeface="Arial"/>
            </a:endParaRPr>
          </a:p>
        </p:txBody>
      </p:sp>
      <p:sp>
        <p:nvSpPr>
          <p:cNvPr id="5" name="Étoile à 4 branches 4"/>
          <p:cNvSpPr/>
          <p:nvPr/>
        </p:nvSpPr>
        <p:spPr>
          <a:xfrm>
            <a:off x="8610600" y="6400800"/>
            <a:ext cx="228600" cy="304800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 1"/>
          <p:cNvSpPr txBox="1"/>
          <p:nvPr/>
        </p:nvSpPr>
        <p:spPr>
          <a:xfrm>
            <a:off x="1043939" y="1396677"/>
            <a:ext cx="3257093" cy="31939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600" b="1" spc="10" dirty="0">
                <a:solidFill>
                  <a:srgbClr val="FFFFFF"/>
                </a:solidFill>
                <a:latin typeface="Times New Roman"/>
                <a:cs typeface="Times New Roman"/>
              </a:rPr>
              <a:t>Regrouper les élèves</a:t>
            </a:r>
            <a:endParaRPr sz="2600" dirty="0">
              <a:latin typeface="Times New Roman"/>
              <a:cs typeface="Times New Roman"/>
            </a:endParaRPr>
          </a:p>
        </p:txBody>
      </p:sp>
      <p:sp>
        <p:nvSpPr>
          <p:cNvPr id="5" name="text 1"/>
          <p:cNvSpPr txBox="1"/>
          <p:nvPr/>
        </p:nvSpPr>
        <p:spPr>
          <a:xfrm>
            <a:off x="1022350" y="3117527"/>
            <a:ext cx="6908039" cy="31939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600" b="1" spc="10" dirty="0">
                <a:solidFill>
                  <a:srgbClr val="FFFFFF"/>
                </a:solidFill>
                <a:latin typeface="Times New Roman"/>
                <a:cs typeface="Times New Roman"/>
              </a:rPr>
              <a:t>Contrat pédagogique </a:t>
            </a:r>
            <a:r>
              <a:rPr sz="2000" b="1" spc="10" dirty="0">
                <a:solidFill>
                  <a:srgbClr val="FFFFFF"/>
                </a:solidFill>
                <a:latin typeface="Times New Roman"/>
                <a:cs typeface="Times New Roman"/>
              </a:rPr>
              <a:t>: routines de fonctionnement</a:t>
            </a:r>
            <a:endParaRPr sz="2000" dirty="0">
              <a:latin typeface="Times New Roman"/>
              <a:cs typeface="Times New Roman"/>
            </a:endParaRPr>
          </a:p>
        </p:txBody>
      </p:sp>
      <p:sp>
        <p:nvSpPr>
          <p:cNvPr id="6" name="text 1"/>
          <p:cNvSpPr txBox="1"/>
          <p:nvPr/>
        </p:nvSpPr>
        <p:spPr>
          <a:xfrm>
            <a:off x="1022350" y="3804672"/>
            <a:ext cx="7409177" cy="24569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000" b="1" spc="10" dirty="0">
                <a:solidFill>
                  <a:srgbClr val="FFFFFF"/>
                </a:solidFill>
                <a:latin typeface="Times New Roman"/>
                <a:cs typeface="Times New Roman"/>
              </a:rPr>
              <a:t>Anticiper le choix du lieu (différent suivant APSA concernée) :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7" name="text 1"/>
          <p:cNvSpPr txBox="1"/>
          <p:nvPr/>
        </p:nvSpPr>
        <p:spPr>
          <a:xfrm>
            <a:off x="1022350" y="4110742"/>
            <a:ext cx="3416807" cy="24569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000" b="1" spc="10" dirty="0">
                <a:solidFill>
                  <a:srgbClr val="FFFFFF"/>
                </a:solidFill>
                <a:latin typeface="Times New Roman"/>
                <a:cs typeface="Times New Roman"/>
              </a:rPr>
              <a:t>- bord du bassin en natation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8" name="text 1"/>
          <p:cNvSpPr txBox="1"/>
          <p:nvPr/>
        </p:nvSpPr>
        <p:spPr>
          <a:xfrm>
            <a:off x="1022350" y="4418082"/>
            <a:ext cx="3856989" cy="24569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000" b="1" spc="10" dirty="0">
                <a:solidFill>
                  <a:srgbClr val="FFFFFF"/>
                </a:solidFill>
                <a:latin typeface="Times New Roman"/>
                <a:cs typeface="Times New Roman"/>
              </a:rPr>
              <a:t>- centre de la carte d’orientation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0" name="text 1"/>
          <p:cNvSpPr txBox="1"/>
          <p:nvPr/>
        </p:nvSpPr>
        <p:spPr>
          <a:xfrm>
            <a:off x="1022350" y="4725422"/>
            <a:ext cx="4068317" cy="24569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000" b="1" spc="10" dirty="0">
                <a:solidFill>
                  <a:srgbClr val="FFFFFF"/>
                </a:solidFill>
                <a:latin typeface="Times New Roman"/>
                <a:cs typeface="Times New Roman"/>
              </a:rPr>
              <a:t>- centre du tatami en jeux de lutte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1" name="text 1"/>
          <p:cNvSpPr txBox="1"/>
          <p:nvPr/>
        </p:nvSpPr>
        <p:spPr>
          <a:xfrm>
            <a:off x="1022350" y="5032762"/>
            <a:ext cx="3145789" cy="24569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000" b="1" spc="10" dirty="0">
                <a:solidFill>
                  <a:srgbClr val="FFFFFF"/>
                </a:solidFill>
                <a:latin typeface="Times New Roman"/>
                <a:cs typeface="Times New Roman"/>
              </a:rPr>
              <a:t>- pied des voies d’escalade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2" name="text 1"/>
          <p:cNvSpPr txBox="1"/>
          <p:nvPr/>
        </p:nvSpPr>
        <p:spPr>
          <a:xfrm>
            <a:off x="1022350" y="5340102"/>
            <a:ext cx="3509518" cy="24569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000" b="1" spc="10" dirty="0">
                <a:solidFill>
                  <a:srgbClr val="FFFFFF"/>
                </a:solidFill>
                <a:latin typeface="Times New Roman"/>
                <a:cs typeface="Times New Roman"/>
              </a:rPr>
              <a:t>- prés du tableau au gymnase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3" name="text 1"/>
          <p:cNvSpPr txBox="1"/>
          <p:nvPr/>
        </p:nvSpPr>
        <p:spPr>
          <a:xfrm>
            <a:off x="1022350" y="5646172"/>
            <a:ext cx="4201414" cy="24569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000" b="1" spc="10" dirty="0">
                <a:solidFill>
                  <a:srgbClr val="FFFFFF"/>
                </a:solidFill>
                <a:latin typeface="Times New Roman"/>
                <a:cs typeface="Times New Roman"/>
              </a:rPr>
              <a:t>- à l’abri du vent en athlétisme, etc.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4" name="text 1"/>
          <p:cNvSpPr txBox="1"/>
          <p:nvPr/>
        </p:nvSpPr>
        <p:spPr>
          <a:xfrm>
            <a:off x="1022350" y="6260852"/>
            <a:ext cx="2345436" cy="24569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000" b="1" spc="10" dirty="0">
                <a:solidFill>
                  <a:srgbClr val="FFFFFF"/>
                </a:solidFill>
                <a:latin typeface="Times New Roman"/>
                <a:cs typeface="Times New Roman"/>
              </a:rPr>
              <a:t>Élèves dos au soleil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7" name="text 1"/>
          <p:cNvSpPr txBox="1"/>
          <p:nvPr/>
        </p:nvSpPr>
        <p:spPr>
          <a:xfrm>
            <a:off x="862131" y="590548"/>
            <a:ext cx="2088713" cy="55707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362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Arial"/>
                <a:cs typeface="Arial"/>
              </a:rPr>
              <a:t>Principes</a:t>
            </a:r>
            <a:endParaRPr sz="36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18" name="text 1"/>
          <p:cNvSpPr txBox="1"/>
          <p:nvPr/>
        </p:nvSpPr>
        <p:spPr>
          <a:xfrm>
            <a:off x="762000" y="2362200"/>
            <a:ext cx="1742465" cy="57092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371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Arial"/>
                <a:cs typeface="Arial"/>
              </a:rPr>
              <a:t>Actions</a:t>
            </a:r>
            <a:endParaRPr sz="37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19" name="Étoile à 4 branches 18"/>
          <p:cNvSpPr/>
          <p:nvPr/>
        </p:nvSpPr>
        <p:spPr>
          <a:xfrm>
            <a:off x="8610600" y="6400800"/>
            <a:ext cx="228600" cy="304800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"/>
                            </p:stCondLst>
                            <p:childTnLst>
                              <p:par>
                                <p:cTn id="62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10" grpId="0"/>
      <p:bldP spid="11" grpId="0"/>
      <p:bldP spid="12" grpId="0"/>
      <p:bldP spid="13" grpId="0"/>
      <p:bldP spid="14" grpId="0"/>
      <p:bldP spid="17" grpId="0"/>
      <p:bldP spid="18" grpId="0"/>
      <p:bldP spid="1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 1"/>
          <p:cNvSpPr txBox="1"/>
          <p:nvPr/>
        </p:nvSpPr>
        <p:spPr>
          <a:xfrm>
            <a:off x="1093519" y="1621143"/>
            <a:ext cx="4189032" cy="40011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fr-FR" sz="2600" b="1" spc="10" dirty="0" smtClean="0">
                <a:solidFill>
                  <a:srgbClr val="FFFFFF"/>
                </a:solidFill>
                <a:latin typeface="Times New Roman"/>
                <a:cs typeface="Times New Roman"/>
              </a:rPr>
              <a:t>Obtenir l’attention des élèves</a:t>
            </a:r>
            <a:endParaRPr lang="fr-FR" sz="2600" dirty="0">
              <a:latin typeface="Times New Roman"/>
              <a:cs typeface="Times New Roman"/>
            </a:endParaRPr>
          </a:p>
        </p:txBody>
      </p:sp>
      <p:sp>
        <p:nvSpPr>
          <p:cNvPr id="6" name="text 1"/>
          <p:cNvSpPr txBox="1"/>
          <p:nvPr/>
        </p:nvSpPr>
        <p:spPr>
          <a:xfrm>
            <a:off x="1082089" y="731520"/>
            <a:ext cx="2066271" cy="62786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408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Arial"/>
                <a:cs typeface="Arial"/>
              </a:rPr>
              <a:t>Principe</a:t>
            </a:r>
            <a:endParaRPr sz="4000" dirty="0">
              <a:latin typeface="Arial"/>
              <a:cs typeface="Arial"/>
            </a:endParaRPr>
          </a:p>
        </p:txBody>
      </p:sp>
      <p:sp>
        <p:nvSpPr>
          <p:cNvPr id="8" name="text 1"/>
          <p:cNvSpPr txBox="1"/>
          <p:nvPr/>
        </p:nvSpPr>
        <p:spPr>
          <a:xfrm>
            <a:off x="1082089" y="2381884"/>
            <a:ext cx="1888337" cy="618631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402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Arial"/>
                <a:cs typeface="Arial"/>
              </a:rPr>
              <a:t>Actions</a:t>
            </a:r>
            <a:endParaRPr sz="40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9" name="text 1"/>
          <p:cNvSpPr txBox="1"/>
          <p:nvPr/>
        </p:nvSpPr>
        <p:spPr>
          <a:xfrm>
            <a:off x="828039" y="3316917"/>
            <a:ext cx="7768286" cy="103186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600" b="1" spc="10" dirty="0">
                <a:solidFill>
                  <a:srgbClr val="FFFFFF"/>
                </a:solidFill>
                <a:latin typeface="Times New Roman"/>
                <a:cs typeface="Times New Roman"/>
              </a:rPr>
              <a:t>Neutraliser le matériel (ballons qui rebondissent,</a:t>
            </a:r>
            <a:endParaRPr sz="2600" dirty="0">
              <a:latin typeface="Times New Roman"/>
              <a:cs typeface="Times New Roman"/>
            </a:endParaRPr>
          </a:p>
          <a:p>
            <a:pPr marL="0">
              <a:lnSpc>
                <a:spcPct val="100000"/>
              </a:lnSpc>
            </a:pPr>
            <a:r>
              <a:rPr sz="2600" b="1" spc="10" dirty="0">
                <a:solidFill>
                  <a:srgbClr val="FFFFFF"/>
                </a:solidFill>
                <a:latin typeface="Times New Roman"/>
                <a:cs typeface="Times New Roman"/>
              </a:rPr>
              <a:t>javelot, etc.) dans une zone délimitée (caisse,</a:t>
            </a:r>
            <a:endParaRPr sz="2600" dirty="0">
              <a:latin typeface="Times New Roman"/>
              <a:cs typeface="Times New Roman"/>
            </a:endParaRPr>
          </a:p>
          <a:p>
            <a:pPr marL="0">
              <a:lnSpc>
                <a:spcPct val="100000"/>
              </a:lnSpc>
            </a:pPr>
            <a:r>
              <a:rPr sz="2600" b="1" spc="10" dirty="0">
                <a:solidFill>
                  <a:srgbClr val="FFFFFF"/>
                </a:solidFill>
                <a:latin typeface="Times New Roman"/>
                <a:cs typeface="Times New Roman"/>
              </a:rPr>
              <a:t>carton, etc.),</a:t>
            </a:r>
            <a:endParaRPr sz="2600" dirty="0">
              <a:latin typeface="Times New Roman"/>
              <a:cs typeface="Times New Roman"/>
            </a:endParaRPr>
          </a:p>
        </p:txBody>
      </p:sp>
      <p:sp>
        <p:nvSpPr>
          <p:cNvPr id="11" name="text 1"/>
          <p:cNvSpPr txBox="1"/>
          <p:nvPr/>
        </p:nvSpPr>
        <p:spPr>
          <a:xfrm>
            <a:off x="828039" y="4895527"/>
            <a:ext cx="6281065" cy="31939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600" b="1" spc="10" dirty="0">
                <a:solidFill>
                  <a:srgbClr val="FFFFFF"/>
                </a:solidFill>
                <a:latin typeface="Times New Roman"/>
                <a:cs typeface="Times New Roman"/>
              </a:rPr>
              <a:t>Changer de registre au niveau de la voix,</a:t>
            </a:r>
            <a:endParaRPr sz="2600">
              <a:latin typeface="Times New Roman"/>
              <a:cs typeface="Times New Roman"/>
            </a:endParaRPr>
          </a:p>
        </p:txBody>
      </p:sp>
      <p:sp>
        <p:nvSpPr>
          <p:cNvPr id="12" name="text 1"/>
          <p:cNvSpPr txBox="1"/>
          <p:nvPr/>
        </p:nvSpPr>
        <p:spPr>
          <a:xfrm>
            <a:off x="828039" y="5760397"/>
            <a:ext cx="7772247" cy="67626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600" b="1" spc="10" dirty="0">
                <a:solidFill>
                  <a:srgbClr val="FFFFFF"/>
                </a:solidFill>
                <a:latin typeface="Times New Roman"/>
                <a:cs typeface="Times New Roman"/>
              </a:rPr>
              <a:t>Théâtraliser en ponctuant le discours avec du non</a:t>
            </a:r>
            <a:endParaRPr sz="2600">
              <a:latin typeface="Times New Roman"/>
              <a:cs typeface="Times New Roman"/>
            </a:endParaRPr>
          </a:p>
          <a:p>
            <a:pPr marL="0">
              <a:lnSpc>
                <a:spcPct val="100000"/>
              </a:lnSpc>
            </a:pPr>
            <a:r>
              <a:rPr sz="2600" b="1" spc="10" dirty="0">
                <a:solidFill>
                  <a:srgbClr val="FFFFFF"/>
                </a:solidFill>
                <a:latin typeface="Times New Roman"/>
                <a:cs typeface="Times New Roman"/>
              </a:rPr>
              <a:t>verbal explicite.</a:t>
            </a:r>
            <a:endParaRPr sz="2600">
              <a:latin typeface="Times New Roman"/>
              <a:cs typeface="Times New Roman"/>
            </a:endParaRPr>
          </a:p>
        </p:txBody>
      </p:sp>
      <p:sp>
        <p:nvSpPr>
          <p:cNvPr id="13" name="Étoile à 4 branches 12"/>
          <p:cNvSpPr/>
          <p:nvPr/>
        </p:nvSpPr>
        <p:spPr>
          <a:xfrm>
            <a:off x="8610600" y="6400800"/>
            <a:ext cx="228600" cy="304800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8" grpId="0"/>
      <p:bldP spid="9" grpId="0"/>
      <p:bldP spid="11" grpId="0"/>
      <p:bldP spid="12" grpId="0"/>
      <p:bldP spid="1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</TotalTime>
  <Words>983</Words>
  <Application>Microsoft Office PowerPoint</Application>
  <PresentationFormat>Affichage à l'écran (4:3)</PresentationFormat>
  <Paragraphs>172</Paragraphs>
  <Slides>26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26</vt:i4>
      </vt:variant>
    </vt:vector>
  </HeadingPairs>
  <TitlesOfParts>
    <vt:vector size="31" baseType="lpstr">
      <vt:lpstr>Arial</vt:lpstr>
      <vt:lpstr>Calibri</vt:lpstr>
      <vt:lpstr>Constantia</vt:lpstr>
      <vt:lpstr>Times New Roman</vt:lpstr>
      <vt:lpstr>Office Theme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Jean Jacques</dc:creator>
  <cp:lastModifiedBy>gledoux</cp:lastModifiedBy>
  <cp:revision>5</cp:revision>
  <dcterms:created xsi:type="dcterms:W3CDTF">2016-06-14T21:01:42Z</dcterms:created>
  <dcterms:modified xsi:type="dcterms:W3CDTF">2016-06-15T07:30:22Z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2016-06-14T00:00:00Z</vt:filetime>
  </property>
  <property fmtid="{D5CDD505-2E9C-101B-9397-08002B2CF9AE}" pid="3" name="LastSaved">
    <vt:filetime>2016-06-14T00:00:00Z</vt:filetime>
  </property>
</Properties>
</file>