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79"/>
  </p:notesMasterIdLst>
  <p:sldIdLst>
    <p:sldId id="257" r:id="rId2"/>
    <p:sldId id="258" r:id="rId3"/>
    <p:sldId id="412" r:id="rId4"/>
    <p:sldId id="259" r:id="rId5"/>
    <p:sldId id="486" r:id="rId6"/>
    <p:sldId id="339" r:id="rId7"/>
    <p:sldId id="473" r:id="rId8"/>
    <p:sldId id="439" r:id="rId9"/>
    <p:sldId id="263" r:id="rId10"/>
    <p:sldId id="485" r:id="rId11"/>
    <p:sldId id="454" r:id="rId12"/>
    <p:sldId id="265" r:id="rId13"/>
    <p:sldId id="481" r:id="rId14"/>
    <p:sldId id="495" r:id="rId15"/>
    <p:sldId id="442" r:id="rId16"/>
    <p:sldId id="456" r:id="rId17"/>
    <p:sldId id="287" r:id="rId18"/>
    <p:sldId id="494" r:id="rId19"/>
    <p:sldId id="500" r:id="rId20"/>
    <p:sldId id="498" r:id="rId21"/>
    <p:sldId id="447" r:id="rId22"/>
    <p:sldId id="438" r:id="rId23"/>
    <p:sldId id="444" r:id="rId24"/>
    <p:sldId id="483" r:id="rId25"/>
    <p:sldId id="471" r:id="rId26"/>
    <p:sldId id="487" r:id="rId27"/>
    <p:sldId id="519" r:id="rId28"/>
    <p:sldId id="423" r:id="rId29"/>
    <p:sldId id="516" r:id="rId30"/>
    <p:sldId id="493" r:id="rId31"/>
    <p:sldId id="434" r:id="rId32"/>
    <p:sldId id="386" r:id="rId33"/>
    <p:sldId id="446" r:id="rId34"/>
    <p:sldId id="448" r:id="rId35"/>
    <p:sldId id="435" r:id="rId36"/>
    <p:sldId id="482" r:id="rId37"/>
    <p:sldId id="449" r:id="rId38"/>
    <p:sldId id="457" r:id="rId39"/>
    <p:sldId id="458" r:id="rId40"/>
    <p:sldId id="459" r:id="rId41"/>
    <p:sldId id="461" r:id="rId42"/>
    <p:sldId id="361" r:id="rId43"/>
    <p:sldId id="430" r:id="rId44"/>
    <p:sldId id="463" r:id="rId45"/>
    <p:sldId id="467" r:id="rId46"/>
    <p:sldId id="465" r:id="rId47"/>
    <p:sldId id="409" r:id="rId48"/>
    <p:sldId id="484" r:id="rId49"/>
    <p:sldId id="488" r:id="rId50"/>
    <p:sldId id="501" r:id="rId51"/>
    <p:sldId id="489" r:id="rId52"/>
    <p:sldId id="502" r:id="rId53"/>
    <p:sldId id="521" r:id="rId54"/>
    <p:sldId id="476" r:id="rId55"/>
    <p:sldId id="490" r:id="rId56"/>
    <p:sldId id="474" r:id="rId57"/>
    <p:sldId id="505" r:id="rId58"/>
    <p:sldId id="509" r:id="rId59"/>
    <p:sldId id="508" r:id="rId60"/>
    <p:sldId id="507" r:id="rId61"/>
    <p:sldId id="514" r:id="rId62"/>
    <p:sldId id="515" r:id="rId63"/>
    <p:sldId id="491" r:id="rId64"/>
    <p:sldId id="511" r:id="rId65"/>
    <p:sldId id="503" r:id="rId66"/>
    <p:sldId id="512" r:id="rId67"/>
    <p:sldId id="492" r:id="rId68"/>
    <p:sldId id="460" r:id="rId69"/>
    <p:sldId id="496" r:id="rId70"/>
    <p:sldId id="275" r:id="rId71"/>
    <p:sldId id="273" r:id="rId72"/>
    <p:sldId id="520" r:id="rId73"/>
    <p:sldId id="517" r:id="rId74"/>
    <p:sldId id="518" r:id="rId75"/>
    <p:sldId id="510" r:id="rId76"/>
    <p:sldId id="428" r:id="rId77"/>
    <p:sldId id="292" r:id="rId7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316" autoAdjust="0"/>
    <p:restoredTop sz="94660"/>
  </p:normalViewPr>
  <p:slideViewPr>
    <p:cSldViewPr snapToGrid="0">
      <p:cViewPr varScale="1">
        <p:scale>
          <a:sx n="74" d="100"/>
          <a:sy n="74" d="100"/>
        </p:scale>
        <p:origin x="606" y="9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95D19AF-6AD9-4FB7-9BC1-084B0DC93F55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744A961F-4936-4AEC-A8B8-DA5BB630CAF4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</a:rPr>
            <a:t>Chercher</a:t>
          </a:r>
        </a:p>
      </dgm:t>
    </dgm:pt>
    <dgm:pt modelId="{6A0D2F1C-6A9B-4F4F-9E4B-48FE5BC5718B}" type="parTrans" cxnId="{74FAD70B-1E4C-45AC-9327-A6A8B55BF23A}">
      <dgm:prSet/>
      <dgm:spPr/>
      <dgm:t>
        <a:bodyPr/>
        <a:lstStyle/>
        <a:p>
          <a:endParaRPr lang="fr-FR"/>
        </a:p>
      </dgm:t>
    </dgm:pt>
    <dgm:pt modelId="{799AE155-5E08-450B-AAC3-7C7478E71076}" type="sibTrans" cxnId="{74FAD70B-1E4C-45AC-9327-A6A8B55BF23A}">
      <dgm:prSet/>
      <dgm:spPr/>
      <dgm:t>
        <a:bodyPr/>
        <a:lstStyle/>
        <a:p>
          <a:endParaRPr lang="fr-FR"/>
        </a:p>
      </dgm:t>
    </dgm:pt>
    <dgm:pt modelId="{B671918F-8E48-4C36-B703-E3E03175C644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</a:rPr>
            <a:t>Calculer</a:t>
          </a:r>
        </a:p>
      </dgm:t>
    </dgm:pt>
    <dgm:pt modelId="{E0EE0EDE-4954-420B-B4E5-E7920690B75E}" type="parTrans" cxnId="{F40B444A-2CCB-4D4D-883D-F31883E99BF2}">
      <dgm:prSet/>
      <dgm:spPr/>
      <dgm:t>
        <a:bodyPr/>
        <a:lstStyle/>
        <a:p>
          <a:endParaRPr lang="fr-FR"/>
        </a:p>
      </dgm:t>
    </dgm:pt>
    <dgm:pt modelId="{70C78E50-98B2-417E-8762-E6A922423A2F}" type="sibTrans" cxnId="{F40B444A-2CCB-4D4D-883D-F31883E99BF2}">
      <dgm:prSet/>
      <dgm:spPr/>
      <dgm:t>
        <a:bodyPr/>
        <a:lstStyle/>
        <a:p>
          <a:endParaRPr lang="fr-FR"/>
        </a:p>
      </dgm:t>
    </dgm:pt>
    <dgm:pt modelId="{D126BDAB-9674-4BA7-B7A2-5A1C9F0EE1AC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</a:rPr>
            <a:t>Représenter</a:t>
          </a:r>
        </a:p>
      </dgm:t>
    </dgm:pt>
    <dgm:pt modelId="{1B8A3D84-B13E-4571-8522-110C1EF90F9F}" type="parTrans" cxnId="{50BCC2F0-BBD8-4B87-ACD0-A45CFD371BBA}">
      <dgm:prSet/>
      <dgm:spPr/>
      <dgm:t>
        <a:bodyPr/>
        <a:lstStyle/>
        <a:p>
          <a:endParaRPr lang="fr-FR"/>
        </a:p>
      </dgm:t>
    </dgm:pt>
    <dgm:pt modelId="{B32F239A-781A-43EB-8D82-F5184488D39B}" type="sibTrans" cxnId="{50BCC2F0-BBD8-4B87-ACD0-A45CFD371BBA}">
      <dgm:prSet/>
      <dgm:spPr/>
      <dgm:t>
        <a:bodyPr/>
        <a:lstStyle/>
        <a:p>
          <a:endParaRPr lang="fr-FR"/>
        </a:p>
      </dgm:t>
    </dgm:pt>
    <dgm:pt modelId="{07536762-C11A-4E27-900D-5840CD892692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</a:rPr>
            <a:t>Communiquer</a:t>
          </a:r>
        </a:p>
      </dgm:t>
    </dgm:pt>
    <dgm:pt modelId="{11EB1491-32E1-46BF-886E-A2013B495590}" type="parTrans" cxnId="{8B34D54E-4E04-48AD-BA08-7E21DCB95D18}">
      <dgm:prSet/>
      <dgm:spPr/>
      <dgm:t>
        <a:bodyPr/>
        <a:lstStyle/>
        <a:p>
          <a:endParaRPr lang="fr-FR"/>
        </a:p>
      </dgm:t>
    </dgm:pt>
    <dgm:pt modelId="{AE69D333-05EB-4DDD-A1B2-CE580D93DE88}" type="sibTrans" cxnId="{8B34D54E-4E04-48AD-BA08-7E21DCB95D18}">
      <dgm:prSet/>
      <dgm:spPr/>
      <dgm:t>
        <a:bodyPr/>
        <a:lstStyle/>
        <a:p>
          <a:endParaRPr lang="fr-FR"/>
        </a:p>
      </dgm:t>
    </dgm:pt>
    <dgm:pt modelId="{05F82990-FFFB-4F5F-AA48-4DEDA4EDF348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</a:rPr>
            <a:t>Raisonner</a:t>
          </a:r>
        </a:p>
      </dgm:t>
    </dgm:pt>
    <dgm:pt modelId="{D8AFE48D-03A0-4F30-9EEE-61B6515FC56D}" type="parTrans" cxnId="{504262BB-ED95-4B54-A547-DE273901DDC1}">
      <dgm:prSet/>
      <dgm:spPr/>
      <dgm:t>
        <a:bodyPr/>
        <a:lstStyle/>
        <a:p>
          <a:endParaRPr lang="fr-FR"/>
        </a:p>
      </dgm:t>
    </dgm:pt>
    <dgm:pt modelId="{027CCE0E-EBEE-4F26-AA93-1676CB6CC146}" type="sibTrans" cxnId="{504262BB-ED95-4B54-A547-DE273901DDC1}">
      <dgm:prSet/>
      <dgm:spPr/>
      <dgm:t>
        <a:bodyPr/>
        <a:lstStyle/>
        <a:p>
          <a:endParaRPr lang="fr-FR"/>
        </a:p>
      </dgm:t>
    </dgm:pt>
    <dgm:pt modelId="{11B95C86-9595-457D-9E6A-5214D1F31D10}">
      <dgm:prSet phldrT="[Texte]"/>
      <dgm:spPr/>
      <dgm:t>
        <a:bodyPr/>
        <a:lstStyle/>
        <a:p>
          <a:r>
            <a:rPr lang="fr-FR" b="1" dirty="0">
              <a:latin typeface="Calibri" panose="020F0502020204030204" pitchFamily="34" charset="0"/>
            </a:rPr>
            <a:t>Modéliser</a:t>
          </a:r>
        </a:p>
      </dgm:t>
    </dgm:pt>
    <dgm:pt modelId="{C536FCD0-1000-4BBD-96FC-E24325416F2C}" type="parTrans" cxnId="{CFE4BD2D-953E-4D6D-A17C-16C21BF1B338}">
      <dgm:prSet/>
      <dgm:spPr/>
      <dgm:t>
        <a:bodyPr/>
        <a:lstStyle/>
        <a:p>
          <a:endParaRPr lang="fr-FR"/>
        </a:p>
      </dgm:t>
    </dgm:pt>
    <dgm:pt modelId="{878D0260-9273-4E6D-8E03-C22D715A08C6}" type="sibTrans" cxnId="{CFE4BD2D-953E-4D6D-A17C-16C21BF1B338}">
      <dgm:prSet/>
      <dgm:spPr/>
      <dgm:t>
        <a:bodyPr/>
        <a:lstStyle/>
        <a:p>
          <a:endParaRPr lang="fr-FR"/>
        </a:p>
      </dgm:t>
    </dgm:pt>
    <dgm:pt modelId="{B5DB738D-2C85-495C-876A-652EE2B83F5C}" type="pres">
      <dgm:prSet presAssocID="{895D19AF-6AD9-4FB7-9BC1-084B0DC93F5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40E3825-6E11-4D7F-B818-B0F913CEADF2}" type="pres">
      <dgm:prSet presAssocID="{744A961F-4936-4AEC-A8B8-DA5BB630CAF4}" presName="node" presStyleLbl="node1" presStyleIdx="0" presStyleCnt="6" custScaleX="162282" custScaleY="853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3F3E6C5A-9E0C-46F7-890D-3A9B9EE1C5AD}" type="pres">
      <dgm:prSet presAssocID="{744A961F-4936-4AEC-A8B8-DA5BB630CAF4}" presName="spNode" presStyleCnt="0"/>
      <dgm:spPr/>
    </dgm:pt>
    <dgm:pt modelId="{7E9292E5-BCED-4034-96BA-2078F52162C7}" type="pres">
      <dgm:prSet presAssocID="{799AE155-5E08-450B-AAC3-7C7478E71076}" presName="sibTrans" presStyleLbl="sibTrans1D1" presStyleIdx="0" presStyleCnt="6"/>
      <dgm:spPr/>
      <dgm:t>
        <a:bodyPr/>
        <a:lstStyle/>
        <a:p>
          <a:endParaRPr lang="fr-FR"/>
        </a:p>
      </dgm:t>
    </dgm:pt>
    <dgm:pt modelId="{0D220996-D4AA-458C-A687-17BCAC8FA36D}" type="pres">
      <dgm:prSet presAssocID="{11B95C86-9595-457D-9E6A-5214D1F31D10}" presName="node" presStyleLbl="node1" presStyleIdx="1" presStyleCnt="6" custScaleX="162282" custScaleY="853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425852F-24FE-463A-ADF1-DF7D4E4D0B05}" type="pres">
      <dgm:prSet presAssocID="{11B95C86-9595-457D-9E6A-5214D1F31D10}" presName="spNode" presStyleCnt="0"/>
      <dgm:spPr/>
    </dgm:pt>
    <dgm:pt modelId="{A44C0440-79DB-4033-AA5B-396C1451CEAB}" type="pres">
      <dgm:prSet presAssocID="{878D0260-9273-4E6D-8E03-C22D715A08C6}" presName="sibTrans" presStyleLbl="sibTrans1D1" presStyleIdx="1" presStyleCnt="6"/>
      <dgm:spPr/>
      <dgm:t>
        <a:bodyPr/>
        <a:lstStyle/>
        <a:p>
          <a:endParaRPr lang="fr-FR"/>
        </a:p>
      </dgm:t>
    </dgm:pt>
    <dgm:pt modelId="{04840694-F5EF-42D3-AF1A-A1E5ECCE2D6A}" type="pres">
      <dgm:prSet presAssocID="{07536762-C11A-4E27-900D-5840CD892692}" presName="node" presStyleLbl="node1" presStyleIdx="2" presStyleCnt="6" custScaleX="162282" custScaleY="853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21B9076-2606-44F2-A731-73F56C5173BB}" type="pres">
      <dgm:prSet presAssocID="{07536762-C11A-4E27-900D-5840CD892692}" presName="spNode" presStyleCnt="0"/>
      <dgm:spPr/>
    </dgm:pt>
    <dgm:pt modelId="{458969BC-327C-4105-8E19-79A52CB08FB8}" type="pres">
      <dgm:prSet presAssocID="{AE69D333-05EB-4DDD-A1B2-CE580D93DE88}" presName="sibTrans" presStyleLbl="sibTrans1D1" presStyleIdx="2" presStyleCnt="6"/>
      <dgm:spPr/>
      <dgm:t>
        <a:bodyPr/>
        <a:lstStyle/>
        <a:p>
          <a:endParaRPr lang="fr-FR"/>
        </a:p>
      </dgm:t>
    </dgm:pt>
    <dgm:pt modelId="{E5696F88-C10E-41EE-8A48-2CA6826080DB}" type="pres">
      <dgm:prSet presAssocID="{B671918F-8E48-4C36-B703-E3E03175C644}" presName="node" presStyleLbl="node1" presStyleIdx="3" presStyleCnt="6" custScaleX="162282" custScaleY="853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922BC1A-C777-40C9-9F8C-5D93F5349859}" type="pres">
      <dgm:prSet presAssocID="{B671918F-8E48-4C36-B703-E3E03175C644}" presName="spNode" presStyleCnt="0"/>
      <dgm:spPr/>
    </dgm:pt>
    <dgm:pt modelId="{C6872E75-9845-46DE-AEC2-69E5AEA21018}" type="pres">
      <dgm:prSet presAssocID="{70C78E50-98B2-417E-8762-E6A922423A2F}" presName="sibTrans" presStyleLbl="sibTrans1D1" presStyleIdx="3" presStyleCnt="6"/>
      <dgm:spPr/>
      <dgm:t>
        <a:bodyPr/>
        <a:lstStyle/>
        <a:p>
          <a:endParaRPr lang="fr-FR"/>
        </a:p>
      </dgm:t>
    </dgm:pt>
    <dgm:pt modelId="{F91C988C-EFEC-4D62-958E-54EB43131408}" type="pres">
      <dgm:prSet presAssocID="{05F82990-FFFB-4F5F-AA48-4DEDA4EDF348}" presName="node" presStyleLbl="node1" presStyleIdx="4" presStyleCnt="6" custScaleX="162282" custScaleY="853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9739338-B086-4099-8AC8-E9169C8F4AAD}" type="pres">
      <dgm:prSet presAssocID="{05F82990-FFFB-4F5F-AA48-4DEDA4EDF348}" presName="spNode" presStyleCnt="0"/>
      <dgm:spPr/>
    </dgm:pt>
    <dgm:pt modelId="{2C747F92-0CF5-4701-99E0-92CB29093381}" type="pres">
      <dgm:prSet presAssocID="{027CCE0E-EBEE-4F26-AA93-1676CB6CC146}" presName="sibTrans" presStyleLbl="sibTrans1D1" presStyleIdx="4" presStyleCnt="6"/>
      <dgm:spPr/>
      <dgm:t>
        <a:bodyPr/>
        <a:lstStyle/>
        <a:p>
          <a:endParaRPr lang="fr-FR"/>
        </a:p>
      </dgm:t>
    </dgm:pt>
    <dgm:pt modelId="{1806A8F4-7333-467B-95B8-92F07AE46033}" type="pres">
      <dgm:prSet presAssocID="{D126BDAB-9674-4BA7-B7A2-5A1C9F0EE1AC}" presName="node" presStyleLbl="node1" presStyleIdx="5" presStyleCnt="6" custScaleX="162282" custScaleY="8532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DCEB357-5A42-4F19-B3CA-D4BA96177C1F}" type="pres">
      <dgm:prSet presAssocID="{D126BDAB-9674-4BA7-B7A2-5A1C9F0EE1AC}" presName="spNode" presStyleCnt="0"/>
      <dgm:spPr/>
    </dgm:pt>
    <dgm:pt modelId="{A0748840-1246-4169-AC5F-D70239868A1F}" type="pres">
      <dgm:prSet presAssocID="{B32F239A-781A-43EB-8D82-F5184488D39B}" presName="sibTrans" presStyleLbl="sibTrans1D1" presStyleIdx="5" presStyleCnt="6"/>
      <dgm:spPr/>
      <dgm:t>
        <a:bodyPr/>
        <a:lstStyle/>
        <a:p>
          <a:endParaRPr lang="fr-FR"/>
        </a:p>
      </dgm:t>
    </dgm:pt>
  </dgm:ptLst>
  <dgm:cxnLst>
    <dgm:cxn modelId="{504262BB-ED95-4B54-A547-DE273901DDC1}" srcId="{895D19AF-6AD9-4FB7-9BC1-084B0DC93F55}" destId="{05F82990-FFFB-4F5F-AA48-4DEDA4EDF348}" srcOrd="4" destOrd="0" parTransId="{D8AFE48D-03A0-4F30-9EEE-61B6515FC56D}" sibTransId="{027CCE0E-EBEE-4F26-AA93-1676CB6CC146}"/>
    <dgm:cxn modelId="{272C8467-4A64-4F60-9048-3B529C1948A4}" type="presOf" srcId="{027CCE0E-EBEE-4F26-AA93-1676CB6CC146}" destId="{2C747F92-0CF5-4701-99E0-92CB29093381}" srcOrd="0" destOrd="0" presId="urn:microsoft.com/office/officeart/2005/8/layout/cycle6"/>
    <dgm:cxn modelId="{7F0062E4-CDBC-405E-84BC-BEF6E7340C02}" type="presOf" srcId="{07536762-C11A-4E27-900D-5840CD892692}" destId="{04840694-F5EF-42D3-AF1A-A1E5ECCE2D6A}" srcOrd="0" destOrd="0" presId="urn:microsoft.com/office/officeart/2005/8/layout/cycle6"/>
    <dgm:cxn modelId="{BA1F506F-3965-4117-8D2D-85B4B2239F1D}" type="presOf" srcId="{11B95C86-9595-457D-9E6A-5214D1F31D10}" destId="{0D220996-D4AA-458C-A687-17BCAC8FA36D}" srcOrd="0" destOrd="0" presId="urn:microsoft.com/office/officeart/2005/8/layout/cycle6"/>
    <dgm:cxn modelId="{50BCC2F0-BBD8-4B87-ACD0-A45CFD371BBA}" srcId="{895D19AF-6AD9-4FB7-9BC1-084B0DC93F55}" destId="{D126BDAB-9674-4BA7-B7A2-5A1C9F0EE1AC}" srcOrd="5" destOrd="0" parTransId="{1B8A3D84-B13E-4571-8522-110C1EF90F9F}" sibTransId="{B32F239A-781A-43EB-8D82-F5184488D39B}"/>
    <dgm:cxn modelId="{F40B444A-2CCB-4D4D-883D-F31883E99BF2}" srcId="{895D19AF-6AD9-4FB7-9BC1-084B0DC93F55}" destId="{B671918F-8E48-4C36-B703-E3E03175C644}" srcOrd="3" destOrd="0" parTransId="{E0EE0EDE-4954-420B-B4E5-E7920690B75E}" sibTransId="{70C78E50-98B2-417E-8762-E6A922423A2F}"/>
    <dgm:cxn modelId="{55917253-56B0-42D1-BD20-485EDFC2DC2F}" type="presOf" srcId="{895D19AF-6AD9-4FB7-9BC1-084B0DC93F55}" destId="{B5DB738D-2C85-495C-876A-652EE2B83F5C}" srcOrd="0" destOrd="0" presId="urn:microsoft.com/office/officeart/2005/8/layout/cycle6"/>
    <dgm:cxn modelId="{8A7A2946-DBA9-4BC5-858A-35D9BEE2B140}" type="presOf" srcId="{799AE155-5E08-450B-AAC3-7C7478E71076}" destId="{7E9292E5-BCED-4034-96BA-2078F52162C7}" srcOrd="0" destOrd="0" presId="urn:microsoft.com/office/officeart/2005/8/layout/cycle6"/>
    <dgm:cxn modelId="{630DEA6B-F4A1-4068-8A33-F23AEB83EF88}" type="presOf" srcId="{05F82990-FFFB-4F5F-AA48-4DEDA4EDF348}" destId="{F91C988C-EFEC-4D62-958E-54EB43131408}" srcOrd="0" destOrd="0" presId="urn:microsoft.com/office/officeart/2005/8/layout/cycle6"/>
    <dgm:cxn modelId="{25DDBEC6-52FB-4C91-8466-11B0519DFB73}" type="presOf" srcId="{70C78E50-98B2-417E-8762-E6A922423A2F}" destId="{C6872E75-9845-46DE-AEC2-69E5AEA21018}" srcOrd="0" destOrd="0" presId="urn:microsoft.com/office/officeart/2005/8/layout/cycle6"/>
    <dgm:cxn modelId="{CAA82609-621A-404B-AB29-251FAB729695}" type="presOf" srcId="{AE69D333-05EB-4DDD-A1B2-CE580D93DE88}" destId="{458969BC-327C-4105-8E19-79A52CB08FB8}" srcOrd="0" destOrd="0" presId="urn:microsoft.com/office/officeart/2005/8/layout/cycle6"/>
    <dgm:cxn modelId="{C5F5F1F8-0DA7-44AC-9E7E-3A81587DFAC4}" type="presOf" srcId="{878D0260-9273-4E6D-8E03-C22D715A08C6}" destId="{A44C0440-79DB-4033-AA5B-396C1451CEAB}" srcOrd="0" destOrd="0" presId="urn:microsoft.com/office/officeart/2005/8/layout/cycle6"/>
    <dgm:cxn modelId="{F22EE9E6-599C-4838-AA9D-5597BB441EF1}" type="presOf" srcId="{B671918F-8E48-4C36-B703-E3E03175C644}" destId="{E5696F88-C10E-41EE-8A48-2CA6826080DB}" srcOrd="0" destOrd="0" presId="urn:microsoft.com/office/officeart/2005/8/layout/cycle6"/>
    <dgm:cxn modelId="{088C6E66-7766-47B3-815E-B27DEFC555A1}" type="presOf" srcId="{B32F239A-781A-43EB-8D82-F5184488D39B}" destId="{A0748840-1246-4169-AC5F-D70239868A1F}" srcOrd="0" destOrd="0" presId="urn:microsoft.com/office/officeart/2005/8/layout/cycle6"/>
    <dgm:cxn modelId="{8B34D54E-4E04-48AD-BA08-7E21DCB95D18}" srcId="{895D19AF-6AD9-4FB7-9BC1-084B0DC93F55}" destId="{07536762-C11A-4E27-900D-5840CD892692}" srcOrd="2" destOrd="0" parTransId="{11EB1491-32E1-46BF-886E-A2013B495590}" sibTransId="{AE69D333-05EB-4DDD-A1B2-CE580D93DE88}"/>
    <dgm:cxn modelId="{68DBD8FE-0927-4B7D-B4B3-66973476A519}" type="presOf" srcId="{D126BDAB-9674-4BA7-B7A2-5A1C9F0EE1AC}" destId="{1806A8F4-7333-467B-95B8-92F07AE46033}" srcOrd="0" destOrd="0" presId="urn:microsoft.com/office/officeart/2005/8/layout/cycle6"/>
    <dgm:cxn modelId="{53A9BC11-8420-41F5-AF9B-DCA1990A56DC}" type="presOf" srcId="{744A961F-4936-4AEC-A8B8-DA5BB630CAF4}" destId="{840E3825-6E11-4D7F-B818-B0F913CEADF2}" srcOrd="0" destOrd="0" presId="urn:microsoft.com/office/officeart/2005/8/layout/cycle6"/>
    <dgm:cxn modelId="{74FAD70B-1E4C-45AC-9327-A6A8B55BF23A}" srcId="{895D19AF-6AD9-4FB7-9BC1-084B0DC93F55}" destId="{744A961F-4936-4AEC-A8B8-DA5BB630CAF4}" srcOrd="0" destOrd="0" parTransId="{6A0D2F1C-6A9B-4F4F-9E4B-48FE5BC5718B}" sibTransId="{799AE155-5E08-450B-AAC3-7C7478E71076}"/>
    <dgm:cxn modelId="{CFE4BD2D-953E-4D6D-A17C-16C21BF1B338}" srcId="{895D19AF-6AD9-4FB7-9BC1-084B0DC93F55}" destId="{11B95C86-9595-457D-9E6A-5214D1F31D10}" srcOrd="1" destOrd="0" parTransId="{C536FCD0-1000-4BBD-96FC-E24325416F2C}" sibTransId="{878D0260-9273-4E6D-8E03-C22D715A08C6}"/>
    <dgm:cxn modelId="{C2762CDB-6944-49E8-B500-3553B606B651}" type="presParOf" srcId="{B5DB738D-2C85-495C-876A-652EE2B83F5C}" destId="{840E3825-6E11-4D7F-B818-B0F913CEADF2}" srcOrd="0" destOrd="0" presId="urn:microsoft.com/office/officeart/2005/8/layout/cycle6"/>
    <dgm:cxn modelId="{C5342981-D267-49CC-A254-8974CBCF80F5}" type="presParOf" srcId="{B5DB738D-2C85-495C-876A-652EE2B83F5C}" destId="{3F3E6C5A-9E0C-46F7-890D-3A9B9EE1C5AD}" srcOrd="1" destOrd="0" presId="urn:microsoft.com/office/officeart/2005/8/layout/cycle6"/>
    <dgm:cxn modelId="{E4D3DE54-3511-4845-AAAE-15E41BA28510}" type="presParOf" srcId="{B5DB738D-2C85-495C-876A-652EE2B83F5C}" destId="{7E9292E5-BCED-4034-96BA-2078F52162C7}" srcOrd="2" destOrd="0" presId="urn:microsoft.com/office/officeart/2005/8/layout/cycle6"/>
    <dgm:cxn modelId="{52175886-5549-46CD-89FB-404B0B58E0FC}" type="presParOf" srcId="{B5DB738D-2C85-495C-876A-652EE2B83F5C}" destId="{0D220996-D4AA-458C-A687-17BCAC8FA36D}" srcOrd="3" destOrd="0" presId="urn:microsoft.com/office/officeart/2005/8/layout/cycle6"/>
    <dgm:cxn modelId="{A213A6C0-38F6-4451-A08A-A560CA3AD473}" type="presParOf" srcId="{B5DB738D-2C85-495C-876A-652EE2B83F5C}" destId="{1425852F-24FE-463A-ADF1-DF7D4E4D0B05}" srcOrd="4" destOrd="0" presId="urn:microsoft.com/office/officeart/2005/8/layout/cycle6"/>
    <dgm:cxn modelId="{C1C97DD4-A57F-440A-9B75-0F67B5AFE38E}" type="presParOf" srcId="{B5DB738D-2C85-495C-876A-652EE2B83F5C}" destId="{A44C0440-79DB-4033-AA5B-396C1451CEAB}" srcOrd="5" destOrd="0" presId="urn:microsoft.com/office/officeart/2005/8/layout/cycle6"/>
    <dgm:cxn modelId="{9CE32B0F-5F62-4D5D-A4B9-F5E690856652}" type="presParOf" srcId="{B5DB738D-2C85-495C-876A-652EE2B83F5C}" destId="{04840694-F5EF-42D3-AF1A-A1E5ECCE2D6A}" srcOrd="6" destOrd="0" presId="urn:microsoft.com/office/officeart/2005/8/layout/cycle6"/>
    <dgm:cxn modelId="{3DCF8E2B-5E07-4DA1-91AF-97BE1D7D000F}" type="presParOf" srcId="{B5DB738D-2C85-495C-876A-652EE2B83F5C}" destId="{F21B9076-2606-44F2-A731-73F56C5173BB}" srcOrd="7" destOrd="0" presId="urn:microsoft.com/office/officeart/2005/8/layout/cycle6"/>
    <dgm:cxn modelId="{9FE0AA9F-BB5B-4382-9F81-593E9340A6F4}" type="presParOf" srcId="{B5DB738D-2C85-495C-876A-652EE2B83F5C}" destId="{458969BC-327C-4105-8E19-79A52CB08FB8}" srcOrd="8" destOrd="0" presId="urn:microsoft.com/office/officeart/2005/8/layout/cycle6"/>
    <dgm:cxn modelId="{1F82BE78-A554-4BA0-863C-A56D337448E1}" type="presParOf" srcId="{B5DB738D-2C85-495C-876A-652EE2B83F5C}" destId="{E5696F88-C10E-41EE-8A48-2CA6826080DB}" srcOrd="9" destOrd="0" presId="urn:microsoft.com/office/officeart/2005/8/layout/cycle6"/>
    <dgm:cxn modelId="{EF3A9C30-1C8B-4264-8422-BC43E0E2DF6D}" type="presParOf" srcId="{B5DB738D-2C85-495C-876A-652EE2B83F5C}" destId="{C922BC1A-C777-40C9-9F8C-5D93F5349859}" srcOrd="10" destOrd="0" presId="urn:microsoft.com/office/officeart/2005/8/layout/cycle6"/>
    <dgm:cxn modelId="{3C7C7641-8BBE-4A8C-AC3D-AAF0D57D69E0}" type="presParOf" srcId="{B5DB738D-2C85-495C-876A-652EE2B83F5C}" destId="{C6872E75-9845-46DE-AEC2-69E5AEA21018}" srcOrd="11" destOrd="0" presId="urn:microsoft.com/office/officeart/2005/8/layout/cycle6"/>
    <dgm:cxn modelId="{8B29CFED-2FE8-48CC-A18D-4561B702C1E5}" type="presParOf" srcId="{B5DB738D-2C85-495C-876A-652EE2B83F5C}" destId="{F91C988C-EFEC-4D62-958E-54EB43131408}" srcOrd="12" destOrd="0" presId="urn:microsoft.com/office/officeart/2005/8/layout/cycle6"/>
    <dgm:cxn modelId="{BE586DB1-6A1E-4AEB-9BE2-00A1AC0DE0CE}" type="presParOf" srcId="{B5DB738D-2C85-495C-876A-652EE2B83F5C}" destId="{19739338-B086-4099-8AC8-E9169C8F4AAD}" srcOrd="13" destOrd="0" presId="urn:microsoft.com/office/officeart/2005/8/layout/cycle6"/>
    <dgm:cxn modelId="{A65AA436-1AED-414F-B6D9-B4AA39B1061B}" type="presParOf" srcId="{B5DB738D-2C85-495C-876A-652EE2B83F5C}" destId="{2C747F92-0CF5-4701-99E0-92CB29093381}" srcOrd="14" destOrd="0" presId="urn:microsoft.com/office/officeart/2005/8/layout/cycle6"/>
    <dgm:cxn modelId="{D8942857-2A38-46CD-8A36-73BE5B58248E}" type="presParOf" srcId="{B5DB738D-2C85-495C-876A-652EE2B83F5C}" destId="{1806A8F4-7333-467B-95B8-92F07AE46033}" srcOrd="15" destOrd="0" presId="urn:microsoft.com/office/officeart/2005/8/layout/cycle6"/>
    <dgm:cxn modelId="{3295478A-50F4-46E0-A705-853EA4DE24C3}" type="presParOf" srcId="{B5DB738D-2C85-495C-876A-652EE2B83F5C}" destId="{DDCEB357-5A42-4F19-B3CA-D4BA96177C1F}" srcOrd="16" destOrd="0" presId="urn:microsoft.com/office/officeart/2005/8/layout/cycle6"/>
    <dgm:cxn modelId="{ABDDCC8B-4FF5-4B7A-B958-34F46483D39F}" type="presParOf" srcId="{B5DB738D-2C85-495C-876A-652EE2B83F5C}" destId="{A0748840-1246-4169-AC5F-D70239868A1F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E4E673-AD8B-450A-B428-1E2D2CC7C7B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BC1D6B-6226-4698-983A-240776259A1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93535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Pour le cycle 2, voir p. 23 du document </a:t>
            </a:r>
            <a:r>
              <a:rPr lang="fr-FR" b="1" dirty="0"/>
              <a:t>Programmes cycle 2 BOEN n°30 26juilt18  - ensel169_annexe1_985622</a:t>
            </a:r>
          </a:p>
          <a:p>
            <a:endParaRPr lang="fr-FR" b="1" dirty="0"/>
          </a:p>
          <a:p>
            <a:r>
              <a:rPr lang="fr-FR" b="1" dirty="0"/>
              <a:t>Remarque : </a:t>
            </a:r>
            <a:r>
              <a:rPr lang="fr-FR" b="0" dirty="0"/>
              <a:t>il ne s’agit</a:t>
            </a:r>
            <a:r>
              <a:rPr lang="fr-FR" b="0" baseline="0" dirty="0"/>
              <a:t> pas de proposer des problème à résoudre centrés à priori sur une, deux ou trois compétences; il s’agit plus de repérer, pour l’enseignant, dans un problème donné, les compétences en jeu afin d’anticiper les difficultés des élèves.</a:t>
            </a:r>
          </a:p>
          <a:p>
            <a:r>
              <a:rPr lang="fr-FR" b="0" baseline="0" dirty="0"/>
              <a:t>L’enseignant garde en tête le triptyque </a:t>
            </a:r>
            <a:r>
              <a:rPr lang="fr-FR" b="1" baseline="0" dirty="0"/>
              <a:t>manipuler-modéliser (geste professionnel à apprendre)-communiquer/institutionnaliser</a:t>
            </a:r>
            <a:endParaRPr lang="fr-FR" b="1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1D43-49ED-4145-A166-72DD0E25CD4B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57471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Pour les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atypiques, je propose de commenter par « 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pour chercher, </a:t>
            </a:r>
            <a:r>
              <a:rPr lang="fr-FR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pb</a:t>
            </a:r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dans lesquels les élèves doivent inventer une stratégie pour le résoudre. </a:t>
            </a:r>
          </a:p>
          <a:p>
            <a:r>
              <a:rPr lang="fr-FR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 Cp par exemple je verrais dans cette catégorie : j’ai 47 œufs à transporter et ce sont des boites de 6 ; Combien me faut-il de boites pour tout transporter et être le moins chargé possible ?</a:t>
            </a:r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D1D43-49ED-4145-A166-72DD0E25CD4B}" type="slidenum">
              <a:rPr lang="fr-FR" smtClean="0"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44306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97200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97190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8429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42772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2396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5793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2061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6453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4954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56661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153347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BA96D7-6D9D-4228-9F21-D833E3EE1001}" type="datetimeFigureOut">
              <a:rPr lang="fr-FR" smtClean="0"/>
              <a:t>05/11/2020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BE0682-91C3-466D-B978-C9F87507721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34266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uscol.education.fr/pid38211/consultation-reperes-attendus.html" TargetMode="External"/><Relationship Id="rId2" Type="http://schemas.openxmlformats.org/officeDocument/2006/relationships/hyperlink" Target="https://cache.media.eduscol.education.fr/file/A-Scolarite_obligatoire/24/5/Programme2020_cycle_2_comparatif_1313245.pdf" TargetMode="Externa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education.gouv.fr/cid126423/21-mesures-pour-l-enseignement-des-mathematiques.html" TargetMode="External"/><Relationship Id="rId4" Type="http://schemas.openxmlformats.org/officeDocument/2006/relationships/hyperlink" Target="https://www.education.gouv.fr/pid285/bulletin_officiel.html?cid_bo=128735" TargetMode="Externa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tiff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hyperlink" Target="http://alecole.ac-poitiers.fr/enonces/" TargetMode="External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athplayground.com/thinkingblocks.html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5911" y="0"/>
            <a:ext cx="11977352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u="sng" dirty="0"/>
              <a:t>La résolution de problèmes au cycle 2</a:t>
            </a:r>
          </a:p>
          <a:p>
            <a:pPr algn="ctr"/>
            <a:endParaRPr lang="fr-FR" sz="5400" dirty="0"/>
          </a:p>
          <a:p>
            <a:pPr algn="ctr"/>
            <a:endParaRPr lang="fr-FR" sz="5400" dirty="0"/>
          </a:p>
          <a:p>
            <a:pPr algn="ctr"/>
            <a:r>
              <a:rPr lang="fr-FR" sz="3200" b="1" dirty="0"/>
              <a:t>Groupe départemental mathématiques cycle 2</a:t>
            </a:r>
          </a:p>
          <a:p>
            <a:pPr algn="ctr"/>
            <a:r>
              <a:rPr lang="fr-FR" sz="3200" dirty="0"/>
              <a:t>Sous - groupe : conception de formations</a:t>
            </a:r>
            <a:endParaRPr lang="fr-FR" sz="3200" u="sng" dirty="0"/>
          </a:p>
          <a:p>
            <a:endParaRPr lang="fr-FR" sz="1600" u="sng" dirty="0"/>
          </a:p>
          <a:p>
            <a:endParaRPr lang="fr-FR" sz="1600" u="sng" dirty="0"/>
          </a:p>
          <a:p>
            <a:endParaRPr lang="fr-FR" sz="1600" u="sng" dirty="0"/>
          </a:p>
          <a:p>
            <a:endParaRPr lang="fr-FR" sz="1600" u="sng" dirty="0"/>
          </a:p>
          <a:p>
            <a:r>
              <a:rPr lang="fr-FR" sz="1600" u="sng" dirty="0"/>
              <a:t>Membres du sous-groupe (7 personnes) :</a:t>
            </a:r>
          </a:p>
          <a:p>
            <a:r>
              <a:rPr lang="fr-FR" sz="1600" dirty="0"/>
              <a:t>- Caracciolo-Silvestri Laetitia, CPAIEN, Thionville 1</a:t>
            </a:r>
          </a:p>
          <a:p>
            <a:r>
              <a:rPr lang="fr-FR" sz="1600" dirty="0"/>
              <a:t>- Carl Frédérique, école Basses Terres, Thionville, CP</a:t>
            </a:r>
          </a:p>
          <a:p>
            <a:r>
              <a:rPr lang="fr-FR" sz="1600" dirty="0"/>
              <a:t>- </a:t>
            </a:r>
            <a:r>
              <a:rPr lang="fr-FR" sz="1600" dirty="0" err="1"/>
              <a:t>Dulion</a:t>
            </a:r>
            <a:r>
              <a:rPr lang="fr-FR" sz="1600" dirty="0"/>
              <a:t> Thierry, CPAIEN, Metz Saint Vincent</a:t>
            </a:r>
          </a:p>
          <a:p>
            <a:r>
              <a:rPr lang="fr-FR" sz="1600" dirty="0"/>
              <a:t>- Granveaux Christophe, école Marcel Pagnol, Terville, directeur déchargé totalement</a:t>
            </a:r>
          </a:p>
          <a:p>
            <a:r>
              <a:rPr lang="fr-FR" sz="1600" dirty="0"/>
              <a:t>- Nicolas Aurélie</a:t>
            </a:r>
          </a:p>
          <a:p>
            <a:r>
              <a:rPr lang="fr-FR" sz="1600" dirty="0"/>
              <a:t>- Vauthier Nathalie, Thionville, PDMQDC </a:t>
            </a:r>
          </a:p>
          <a:p>
            <a:r>
              <a:rPr lang="fr-FR" sz="1600" dirty="0"/>
              <a:t>- Vinel Céline, école Brücker, Nilvange, CE2 </a:t>
            </a:r>
          </a:p>
        </p:txBody>
      </p:sp>
    </p:spTree>
    <p:extLst>
      <p:ext uri="{BB962C8B-B14F-4D97-AF65-F5344CB8AC3E}">
        <p14:creationId xmlns:p14="http://schemas.microsoft.com/office/powerpoint/2010/main" val="109169567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68868" y="3260539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r>
              <a:rPr lang="fr-FR" dirty="0"/>
              <a:t/>
            </a:r>
            <a:br>
              <a:rPr lang="fr-FR" dirty="0"/>
            </a:b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42723" y="3037314"/>
            <a:ext cx="10284738" cy="120033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fr-FR" sz="3600" b="1" u="sng" dirty="0"/>
              <a:t>Représenter : </a:t>
            </a:r>
            <a:r>
              <a:rPr lang="fr-FR" sz="3600" dirty="0"/>
              <a:t>Construire une traduction du problème en outil ou langage mathématique</a:t>
            </a:r>
            <a:endParaRPr lang="fr-FR" sz="28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604A83-D9FE-4793-B85D-145E12203E6A}"/>
              </a:ext>
            </a:extLst>
          </p:cNvPr>
          <p:cNvSpPr/>
          <p:nvPr/>
        </p:nvSpPr>
        <p:spPr>
          <a:xfrm>
            <a:off x="0" y="156695"/>
            <a:ext cx="7642157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u="sng" dirty="0">
                <a:solidFill>
                  <a:srgbClr val="FF0000"/>
                </a:solidFill>
              </a:rPr>
              <a:t>Deux verbes qui ont suscité débat </a:t>
            </a:r>
          </a:p>
          <a:p>
            <a:r>
              <a:rPr lang="fr-FR" sz="4000" b="1" u="sng" dirty="0">
                <a:solidFill>
                  <a:srgbClr val="FF0000"/>
                </a:solidFill>
              </a:rPr>
              <a:t>au sein du groupe départemental…</a:t>
            </a:r>
          </a:p>
          <a:p>
            <a:r>
              <a:rPr lang="fr-FR" sz="4000" b="1" u="sng" dirty="0">
                <a:solidFill>
                  <a:srgbClr val="FF0000"/>
                </a:solidFill>
              </a:rPr>
              <a:t>Représenter et modéliser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189D827-7620-4509-97B6-EB2DCC916D27}"/>
              </a:ext>
            </a:extLst>
          </p:cNvPr>
          <p:cNvSpPr/>
          <p:nvPr/>
        </p:nvSpPr>
        <p:spPr>
          <a:xfrm>
            <a:off x="302184" y="4762314"/>
            <a:ext cx="10325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u="sng" dirty="0"/>
              <a:t>Modéliser : </a:t>
            </a:r>
            <a:r>
              <a:rPr lang="fr-FR" sz="3600" dirty="0"/>
              <a:t>Passer d’une représentation aussi valable qu’une autre à une représentation calculable</a:t>
            </a:r>
          </a:p>
        </p:txBody>
      </p:sp>
    </p:spTree>
    <p:extLst>
      <p:ext uri="{BB962C8B-B14F-4D97-AF65-F5344CB8AC3E}">
        <p14:creationId xmlns:p14="http://schemas.microsoft.com/office/powerpoint/2010/main" val="1789806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xmlns="" id="{2FCA552E-40A0-42D8-B964-E308FAD6CE2D}"/>
              </a:ext>
            </a:extLst>
          </p:cNvPr>
          <p:cNvSpPr txBox="1">
            <a:spLocks/>
          </p:cNvSpPr>
          <p:nvPr/>
        </p:nvSpPr>
        <p:spPr>
          <a:xfrm>
            <a:off x="277928" y="184934"/>
            <a:ext cx="10376819" cy="2147449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FR" sz="3600" b="1" dirty="0"/>
              <a:t>Un exemple de problème CE2 :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Un manteau coute 164€ ; il coute 4 fois plus cher qu’une chemise. Je décide d’acheter le manteau et la chemise.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3200" dirty="0"/>
              <a:t>Combien vais-je payer ?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D99D312A-7A09-4199-8B51-2CE6152C33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28" y="3088837"/>
            <a:ext cx="4358598" cy="3484721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4963B345-F438-4615-BEB8-BE5E41611AFE}"/>
              </a:ext>
            </a:extLst>
          </p:cNvPr>
          <p:cNvSpPr txBox="1"/>
          <p:nvPr/>
        </p:nvSpPr>
        <p:spPr>
          <a:xfrm>
            <a:off x="549024" y="2525944"/>
            <a:ext cx="330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Une représentation possible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F68AE93A-A7F6-45EA-90A3-E5F635C86DD6}"/>
              </a:ext>
            </a:extLst>
          </p:cNvPr>
          <p:cNvSpPr txBox="1"/>
          <p:nvPr/>
        </p:nvSpPr>
        <p:spPr>
          <a:xfrm>
            <a:off x="7144044" y="2387445"/>
            <a:ext cx="33059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Une modélisation possible (représentation calculable)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11A5A30C-8D29-4FC5-A294-EA695BCCA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572" y="3239140"/>
            <a:ext cx="4708785" cy="3484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91366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/>
          <p:nvPr/>
        </p:nvSpPr>
        <p:spPr>
          <a:xfrm>
            <a:off x="777240" y="2224151"/>
            <a:ext cx="10515600" cy="744975"/>
          </a:xfrm>
          <a:custGeom>
            <a:avLst/>
            <a:gdLst>
              <a:gd name="connsiteX0" fmla="*/ 0 w 10515600"/>
              <a:gd name="connsiteY0" fmla="*/ 0 h 744975"/>
              <a:gd name="connsiteX1" fmla="*/ 10515600 w 10515600"/>
              <a:gd name="connsiteY1" fmla="*/ 0 h 744975"/>
              <a:gd name="connsiteX2" fmla="*/ 10515600 w 10515600"/>
              <a:gd name="connsiteY2" fmla="*/ 744975 h 744975"/>
              <a:gd name="connsiteX3" fmla="*/ 0 w 10515600"/>
              <a:gd name="connsiteY3" fmla="*/ 744975 h 744975"/>
              <a:gd name="connsiteX4" fmla="*/ 0 w 10515600"/>
              <a:gd name="connsiteY4" fmla="*/ 0 h 744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744975">
                <a:moveTo>
                  <a:pt x="0" y="0"/>
                </a:moveTo>
                <a:lnTo>
                  <a:pt x="10515600" y="0"/>
                </a:lnTo>
                <a:lnTo>
                  <a:pt x="10515600" y="744975"/>
                </a:lnTo>
                <a:lnTo>
                  <a:pt x="0" y="744975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6127" tIns="229108" rIns="816127" bIns="170688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400" b="0" kern="1200" dirty="0">
                <a:latin typeface="Calibri" panose="020F0502020204030204" pitchFamily="34" charset="0"/>
              </a:rPr>
              <a:t>Enjeu élève : les mémoriser. </a:t>
            </a:r>
          </a:p>
        </p:txBody>
      </p:sp>
      <p:sp>
        <p:nvSpPr>
          <p:cNvPr id="8" name="Forme libre 7"/>
          <p:cNvSpPr/>
          <p:nvPr/>
        </p:nvSpPr>
        <p:spPr>
          <a:xfrm>
            <a:off x="1303020" y="1594512"/>
            <a:ext cx="8999976" cy="791998"/>
          </a:xfrm>
          <a:custGeom>
            <a:avLst/>
            <a:gdLst>
              <a:gd name="connsiteX0" fmla="*/ 0 w 8999976"/>
              <a:gd name="connsiteY0" fmla="*/ 132002 h 791998"/>
              <a:gd name="connsiteX1" fmla="*/ 132002 w 8999976"/>
              <a:gd name="connsiteY1" fmla="*/ 0 h 791998"/>
              <a:gd name="connsiteX2" fmla="*/ 8867974 w 8999976"/>
              <a:gd name="connsiteY2" fmla="*/ 0 h 791998"/>
              <a:gd name="connsiteX3" fmla="*/ 8999976 w 8999976"/>
              <a:gd name="connsiteY3" fmla="*/ 132002 h 791998"/>
              <a:gd name="connsiteX4" fmla="*/ 8999976 w 8999976"/>
              <a:gd name="connsiteY4" fmla="*/ 659996 h 791998"/>
              <a:gd name="connsiteX5" fmla="*/ 8867974 w 8999976"/>
              <a:gd name="connsiteY5" fmla="*/ 791998 h 791998"/>
              <a:gd name="connsiteX6" fmla="*/ 132002 w 8999976"/>
              <a:gd name="connsiteY6" fmla="*/ 791998 h 791998"/>
              <a:gd name="connsiteX7" fmla="*/ 0 w 8999976"/>
              <a:gd name="connsiteY7" fmla="*/ 659996 h 791998"/>
              <a:gd name="connsiteX8" fmla="*/ 0 w 8999976"/>
              <a:gd name="connsiteY8" fmla="*/ 132002 h 7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9976" h="791998">
                <a:moveTo>
                  <a:pt x="0" y="132002"/>
                </a:moveTo>
                <a:cubicBezTo>
                  <a:pt x="0" y="59099"/>
                  <a:pt x="59099" y="0"/>
                  <a:pt x="132002" y="0"/>
                </a:cubicBezTo>
                <a:lnTo>
                  <a:pt x="8867974" y="0"/>
                </a:lnTo>
                <a:cubicBezTo>
                  <a:pt x="8940877" y="0"/>
                  <a:pt x="8999976" y="59099"/>
                  <a:pt x="8999976" y="132002"/>
                </a:cubicBezTo>
                <a:lnTo>
                  <a:pt x="8999976" y="659996"/>
                </a:lnTo>
                <a:cubicBezTo>
                  <a:pt x="8999976" y="732899"/>
                  <a:pt x="8940877" y="791998"/>
                  <a:pt x="8867974" y="791998"/>
                </a:cubicBezTo>
                <a:lnTo>
                  <a:pt x="132002" y="791998"/>
                </a:lnTo>
                <a:cubicBezTo>
                  <a:pt x="59099" y="791998"/>
                  <a:pt x="0" y="732899"/>
                  <a:pt x="0" y="659996"/>
                </a:cubicBezTo>
                <a:lnTo>
                  <a:pt x="0" y="132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887" tIns="38662" rIns="316887" bIns="3866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Problèmes « basiques » </a:t>
            </a:r>
          </a:p>
        </p:txBody>
      </p:sp>
      <p:sp>
        <p:nvSpPr>
          <p:cNvPr id="9" name="Forme libre 8"/>
          <p:cNvSpPr/>
          <p:nvPr/>
        </p:nvSpPr>
        <p:spPr>
          <a:xfrm>
            <a:off x="777240" y="3658164"/>
            <a:ext cx="10515600" cy="1074150"/>
          </a:xfrm>
          <a:custGeom>
            <a:avLst/>
            <a:gdLst>
              <a:gd name="connsiteX0" fmla="*/ 0 w 10515600"/>
              <a:gd name="connsiteY0" fmla="*/ 0 h 1074150"/>
              <a:gd name="connsiteX1" fmla="*/ 10515600 w 10515600"/>
              <a:gd name="connsiteY1" fmla="*/ 0 h 1074150"/>
              <a:gd name="connsiteX2" fmla="*/ 10515600 w 10515600"/>
              <a:gd name="connsiteY2" fmla="*/ 1074150 h 1074150"/>
              <a:gd name="connsiteX3" fmla="*/ 0 w 10515600"/>
              <a:gd name="connsiteY3" fmla="*/ 1074150 h 1074150"/>
              <a:gd name="connsiteX4" fmla="*/ 0 w 10515600"/>
              <a:gd name="connsiteY4" fmla="*/ 0 h 107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74150">
                <a:moveTo>
                  <a:pt x="0" y="0"/>
                </a:moveTo>
                <a:lnTo>
                  <a:pt x="10515600" y="0"/>
                </a:lnTo>
                <a:lnTo>
                  <a:pt x="10515600" y="1074150"/>
                </a:lnTo>
                <a:lnTo>
                  <a:pt x="0" y="1074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3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6127" tIns="229108" rIns="816127" bIns="170688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400" kern="1200" dirty="0">
                <a:latin typeface="Calibri" panose="020F0502020204030204" pitchFamily="34" charset="0"/>
              </a:rPr>
              <a:t>Enjeu élève : construire des sous-problèmes basiques calculables en connectant des informations et qualifiant les résultats.</a:t>
            </a:r>
          </a:p>
        </p:txBody>
      </p:sp>
      <p:sp>
        <p:nvSpPr>
          <p:cNvPr id="10" name="Forme libre 9"/>
          <p:cNvSpPr/>
          <p:nvPr/>
        </p:nvSpPr>
        <p:spPr>
          <a:xfrm>
            <a:off x="1303020" y="3028526"/>
            <a:ext cx="8999976" cy="791998"/>
          </a:xfrm>
          <a:custGeom>
            <a:avLst/>
            <a:gdLst>
              <a:gd name="connsiteX0" fmla="*/ 0 w 8999976"/>
              <a:gd name="connsiteY0" fmla="*/ 132002 h 791998"/>
              <a:gd name="connsiteX1" fmla="*/ 132002 w 8999976"/>
              <a:gd name="connsiteY1" fmla="*/ 0 h 791998"/>
              <a:gd name="connsiteX2" fmla="*/ 8867974 w 8999976"/>
              <a:gd name="connsiteY2" fmla="*/ 0 h 791998"/>
              <a:gd name="connsiteX3" fmla="*/ 8999976 w 8999976"/>
              <a:gd name="connsiteY3" fmla="*/ 132002 h 791998"/>
              <a:gd name="connsiteX4" fmla="*/ 8999976 w 8999976"/>
              <a:gd name="connsiteY4" fmla="*/ 659996 h 791998"/>
              <a:gd name="connsiteX5" fmla="*/ 8867974 w 8999976"/>
              <a:gd name="connsiteY5" fmla="*/ 791998 h 791998"/>
              <a:gd name="connsiteX6" fmla="*/ 132002 w 8999976"/>
              <a:gd name="connsiteY6" fmla="*/ 791998 h 791998"/>
              <a:gd name="connsiteX7" fmla="*/ 0 w 8999976"/>
              <a:gd name="connsiteY7" fmla="*/ 659996 h 791998"/>
              <a:gd name="connsiteX8" fmla="*/ 0 w 8999976"/>
              <a:gd name="connsiteY8" fmla="*/ 132002 h 7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9976" h="791998">
                <a:moveTo>
                  <a:pt x="0" y="132002"/>
                </a:moveTo>
                <a:cubicBezTo>
                  <a:pt x="0" y="59099"/>
                  <a:pt x="59099" y="0"/>
                  <a:pt x="132002" y="0"/>
                </a:cubicBezTo>
                <a:lnTo>
                  <a:pt x="8867974" y="0"/>
                </a:lnTo>
                <a:cubicBezTo>
                  <a:pt x="8940877" y="0"/>
                  <a:pt x="8999976" y="59099"/>
                  <a:pt x="8999976" y="132002"/>
                </a:cubicBezTo>
                <a:lnTo>
                  <a:pt x="8999976" y="659996"/>
                </a:lnTo>
                <a:cubicBezTo>
                  <a:pt x="8999976" y="732899"/>
                  <a:pt x="8940877" y="791998"/>
                  <a:pt x="8867974" y="791998"/>
                </a:cubicBezTo>
                <a:lnTo>
                  <a:pt x="132002" y="791998"/>
                </a:lnTo>
                <a:cubicBezTo>
                  <a:pt x="59099" y="791998"/>
                  <a:pt x="0" y="732899"/>
                  <a:pt x="0" y="659996"/>
                </a:cubicBezTo>
                <a:lnTo>
                  <a:pt x="0" y="132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887" tIns="38662" rIns="316887" bIns="3866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Problèmes « complexes » (à étapes) </a:t>
            </a:r>
          </a:p>
        </p:txBody>
      </p:sp>
      <p:sp>
        <p:nvSpPr>
          <p:cNvPr id="11" name="Forme libre 10"/>
          <p:cNvSpPr/>
          <p:nvPr/>
        </p:nvSpPr>
        <p:spPr>
          <a:xfrm>
            <a:off x="777240" y="5421353"/>
            <a:ext cx="10515600" cy="1074150"/>
          </a:xfrm>
          <a:custGeom>
            <a:avLst/>
            <a:gdLst>
              <a:gd name="connsiteX0" fmla="*/ 0 w 10515600"/>
              <a:gd name="connsiteY0" fmla="*/ 0 h 1074150"/>
              <a:gd name="connsiteX1" fmla="*/ 10515600 w 10515600"/>
              <a:gd name="connsiteY1" fmla="*/ 0 h 1074150"/>
              <a:gd name="connsiteX2" fmla="*/ 10515600 w 10515600"/>
              <a:gd name="connsiteY2" fmla="*/ 1074150 h 1074150"/>
              <a:gd name="connsiteX3" fmla="*/ 0 w 10515600"/>
              <a:gd name="connsiteY3" fmla="*/ 1074150 h 1074150"/>
              <a:gd name="connsiteX4" fmla="*/ 0 w 10515600"/>
              <a:gd name="connsiteY4" fmla="*/ 0 h 10741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074150">
                <a:moveTo>
                  <a:pt x="0" y="0"/>
                </a:moveTo>
                <a:lnTo>
                  <a:pt x="10515600" y="0"/>
                </a:lnTo>
                <a:lnTo>
                  <a:pt x="10515600" y="1074150"/>
                </a:lnTo>
                <a:lnTo>
                  <a:pt x="0" y="1074150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4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16127" tIns="229108" rIns="816127" bIns="170688" numCol="1" spcCol="1270" anchor="t" anchorCtr="0">
            <a:noAutofit/>
          </a:bodyPr>
          <a:lstStyle/>
          <a:p>
            <a:pPr marL="228600" lvl="1" indent="-228600" algn="l" defTabSz="10668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fr-FR" sz="2400" kern="1200" dirty="0">
                <a:latin typeface="Calibri" panose="020F0502020204030204" pitchFamily="34" charset="0"/>
              </a:rPr>
              <a:t>Enjeu élève : inventivité stratégique et flexibilité de raisonnement, persévérance et confiance en soi.</a:t>
            </a:r>
          </a:p>
        </p:txBody>
      </p:sp>
      <p:sp>
        <p:nvSpPr>
          <p:cNvPr id="12" name="Forme libre 11"/>
          <p:cNvSpPr/>
          <p:nvPr/>
        </p:nvSpPr>
        <p:spPr>
          <a:xfrm>
            <a:off x="1303020" y="4791714"/>
            <a:ext cx="8999976" cy="791998"/>
          </a:xfrm>
          <a:custGeom>
            <a:avLst/>
            <a:gdLst>
              <a:gd name="connsiteX0" fmla="*/ 0 w 8999976"/>
              <a:gd name="connsiteY0" fmla="*/ 132002 h 791998"/>
              <a:gd name="connsiteX1" fmla="*/ 132002 w 8999976"/>
              <a:gd name="connsiteY1" fmla="*/ 0 h 791998"/>
              <a:gd name="connsiteX2" fmla="*/ 8867974 w 8999976"/>
              <a:gd name="connsiteY2" fmla="*/ 0 h 791998"/>
              <a:gd name="connsiteX3" fmla="*/ 8999976 w 8999976"/>
              <a:gd name="connsiteY3" fmla="*/ 132002 h 791998"/>
              <a:gd name="connsiteX4" fmla="*/ 8999976 w 8999976"/>
              <a:gd name="connsiteY4" fmla="*/ 659996 h 791998"/>
              <a:gd name="connsiteX5" fmla="*/ 8867974 w 8999976"/>
              <a:gd name="connsiteY5" fmla="*/ 791998 h 791998"/>
              <a:gd name="connsiteX6" fmla="*/ 132002 w 8999976"/>
              <a:gd name="connsiteY6" fmla="*/ 791998 h 791998"/>
              <a:gd name="connsiteX7" fmla="*/ 0 w 8999976"/>
              <a:gd name="connsiteY7" fmla="*/ 659996 h 791998"/>
              <a:gd name="connsiteX8" fmla="*/ 0 w 8999976"/>
              <a:gd name="connsiteY8" fmla="*/ 132002 h 791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999976" h="791998">
                <a:moveTo>
                  <a:pt x="0" y="132002"/>
                </a:moveTo>
                <a:cubicBezTo>
                  <a:pt x="0" y="59099"/>
                  <a:pt x="59099" y="0"/>
                  <a:pt x="132002" y="0"/>
                </a:cubicBezTo>
                <a:lnTo>
                  <a:pt x="8867974" y="0"/>
                </a:lnTo>
                <a:cubicBezTo>
                  <a:pt x="8940877" y="0"/>
                  <a:pt x="8999976" y="59099"/>
                  <a:pt x="8999976" y="132002"/>
                </a:cubicBezTo>
                <a:lnTo>
                  <a:pt x="8999976" y="659996"/>
                </a:lnTo>
                <a:cubicBezTo>
                  <a:pt x="8999976" y="732899"/>
                  <a:pt x="8940877" y="791998"/>
                  <a:pt x="8867974" y="791998"/>
                </a:cubicBezTo>
                <a:lnTo>
                  <a:pt x="132002" y="791998"/>
                </a:lnTo>
                <a:cubicBezTo>
                  <a:pt x="59099" y="791998"/>
                  <a:pt x="0" y="732899"/>
                  <a:pt x="0" y="659996"/>
                </a:cubicBezTo>
                <a:lnTo>
                  <a:pt x="0" y="132002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16887" tIns="38662" rIns="316887" bIns="38662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3200" b="1" kern="1200" dirty="0">
                <a:solidFill>
                  <a:schemeClr val="tx1"/>
                </a:solidFill>
                <a:latin typeface="Calibri" panose="020F0502020204030204" pitchFamily="34" charset="0"/>
              </a:rPr>
              <a:t>Problèmes « atypiques »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2CC512-4C1A-43C0-952B-45F04AC31BF4}" type="slidenum">
              <a:rPr lang="fr-FR" smtClean="0"/>
              <a:t>12</a:t>
            </a:fld>
            <a:endParaRPr lang="fr-FR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4AED29D9-D8F1-4B9D-AC98-C59BFA681CB5}"/>
              </a:ext>
            </a:extLst>
          </p:cNvPr>
          <p:cNvSpPr txBox="1"/>
          <p:nvPr/>
        </p:nvSpPr>
        <p:spPr>
          <a:xfrm>
            <a:off x="119269" y="0"/>
            <a:ext cx="113438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>
                <a:solidFill>
                  <a:srgbClr val="FF0000"/>
                </a:solidFill>
              </a:rPr>
              <a:t>Les 3 grands types de problèmes selon la catégorisation de Catherine </a:t>
            </a:r>
            <a:r>
              <a:rPr lang="fr-FR" sz="4000" b="1" u="sng" dirty="0" err="1">
                <a:solidFill>
                  <a:srgbClr val="FF0000"/>
                </a:solidFill>
              </a:rPr>
              <a:t>Houdement</a:t>
            </a:r>
            <a:endParaRPr lang="fr-FR" sz="40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0687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9905" y="2274838"/>
            <a:ext cx="1161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4) Quelques préconisations…</a:t>
            </a:r>
          </a:p>
        </p:txBody>
      </p:sp>
    </p:spTree>
    <p:extLst>
      <p:ext uri="{BB962C8B-B14F-4D97-AF65-F5344CB8AC3E}">
        <p14:creationId xmlns:p14="http://schemas.microsoft.com/office/powerpoint/2010/main" val="2229460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48D8D0-2D81-452E-BE96-C61CD36D6086}"/>
              </a:ext>
            </a:extLst>
          </p:cNvPr>
          <p:cNvSpPr/>
          <p:nvPr/>
        </p:nvSpPr>
        <p:spPr>
          <a:xfrm>
            <a:off x="351993" y="328856"/>
            <a:ext cx="1142437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u="sng" dirty="0">
                <a:solidFill>
                  <a:srgbClr val="FF0000"/>
                </a:solidFill>
              </a:rPr>
              <a:t>Proposer des problèmes variés (basiques, complexes, atypiques) et </a:t>
            </a:r>
          </a:p>
          <a:p>
            <a:r>
              <a:rPr lang="fr-FR" sz="4000" b="1" u="sng" dirty="0">
                <a:solidFill>
                  <a:srgbClr val="FF0000"/>
                </a:solidFill>
              </a:rPr>
              <a:t>de manière progressive </a:t>
            </a:r>
          </a:p>
          <a:p>
            <a:r>
              <a:rPr lang="fr-FR" sz="40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4000" b="1" u="sng" dirty="0">
                <a:solidFill>
                  <a:srgbClr val="FF0000"/>
                </a:solidFill>
              </a:rPr>
              <a:t>nécessité de progressions de classe/cycle/école)</a:t>
            </a:r>
          </a:p>
          <a:p>
            <a:endParaRPr lang="fr-FR" sz="4000" b="1" u="sng" dirty="0">
              <a:solidFill>
                <a:srgbClr val="FF0000"/>
              </a:solidFill>
            </a:endParaRPr>
          </a:p>
          <a:p>
            <a:endParaRPr lang="fr-FR" sz="4000" b="1" u="sng" dirty="0">
              <a:solidFill>
                <a:srgbClr val="FF0000"/>
              </a:solidFill>
            </a:endParaRPr>
          </a:p>
          <a:p>
            <a:r>
              <a:rPr lang="fr-FR" sz="4000" b="1" dirty="0">
                <a:solidFill>
                  <a:srgbClr val="FF0000"/>
                </a:solidFill>
                <a:sym typeface="Wingdings" panose="05000000000000000000" pitchFamily="2" charset="2"/>
              </a:rPr>
              <a:t> </a:t>
            </a:r>
            <a:r>
              <a:rPr lang="fr-FR" sz="4000" b="1" dirty="0">
                <a:solidFill>
                  <a:srgbClr val="FF0000"/>
                </a:solidFill>
              </a:rPr>
              <a:t>À décrocher de l’apprentissage </a:t>
            </a:r>
          </a:p>
          <a:p>
            <a:r>
              <a:rPr lang="fr-FR" sz="4000" b="1" dirty="0">
                <a:solidFill>
                  <a:srgbClr val="FF0000"/>
                </a:solidFill>
              </a:rPr>
              <a:t>des techniques opératoires</a:t>
            </a:r>
          </a:p>
        </p:txBody>
      </p:sp>
    </p:spTree>
    <p:extLst>
      <p:ext uri="{BB962C8B-B14F-4D97-AF65-F5344CB8AC3E}">
        <p14:creationId xmlns:p14="http://schemas.microsoft.com/office/powerpoint/2010/main" val="8035208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68551" y="-28575"/>
            <a:ext cx="11674572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>
                <a:solidFill>
                  <a:srgbClr val="FF0000"/>
                </a:solidFill>
              </a:rPr>
              <a:t>Proposer de nombreux problèmes basiques</a:t>
            </a:r>
            <a:endParaRPr lang="fr-FR" sz="4000" dirty="0"/>
          </a:p>
          <a:p>
            <a:endParaRPr lang="fr-FR" sz="2500" dirty="0"/>
          </a:p>
          <a:p>
            <a:r>
              <a:rPr lang="fr-FR" sz="2700" dirty="0"/>
              <a:t>Quand on résout des problèmes, </a:t>
            </a:r>
            <a:r>
              <a:rPr lang="fr-FR" sz="2700" b="1" dirty="0"/>
              <a:t>on va chercher dans notre </a:t>
            </a:r>
            <a:r>
              <a:rPr lang="fr-FR" sz="2700" b="1" u="sng" dirty="0"/>
              <a:t>mémoire </a:t>
            </a:r>
            <a:r>
              <a:rPr lang="fr-FR" sz="2700" b="1" dirty="0"/>
              <a:t>à long terme des problèmes </a:t>
            </a:r>
            <a:r>
              <a:rPr lang="fr-FR" sz="2700" dirty="0"/>
              <a:t>et des résolutions que l’on a en mémoire ; cela veut donc dire qu’il faut nourrir et enrichir cette mémoire à long terme pour que les élèves disposent </a:t>
            </a:r>
            <a:r>
              <a:rPr lang="fr-FR" sz="2700" b="1" dirty="0"/>
              <a:t>d’un </a:t>
            </a:r>
            <a:r>
              <a:rPr lang="fr-FR" sz="2700" b="1" u="sng" dirty="0"/>
              <a:t>stock de problèmes</a:t>
            </a:r>
            <a:r>
              <a:rPr lang="fr-FR" sz="2700" dirty="0"/>
              <a:t>.</a:t>
            </a:r>
          </a:p>
          <a:p>
            <a:endParaRPr lang="fr-FR" sz="2700" dirty="0"/>
          </a:p>
          <a:p>
            <a:r>
              <a:rPr lang="fr-FR" sz="2700" dirty="0"/>
              <a:t>Dans un article, C. </a:t>
            </a:r>
            <a:r>
              <a:rPr lang="fr-FR" sz="2700" dirty="0" err="1"/>
              <a:t>Houdement</a:t>
            </a:r>
            <a:r>
              <a:rPr lang="fr-FR" sz="2700" dirty="0"/>
              <a:t> écrit « Il faut donc leur fournir des stocks de problèmes. </a:t>
            </a:r>
            <a:r>
              <a:rPr lang="fr-FR" sz="2700" b="1" u="sng" dirty="0"/>
              <a:t>Il devient urgent et crucial d’enrichir la mémoire des problèmes de chaque élève </a:t>
            </a:r>
            <a:r>
              <a:rPr lang="fr-FR" sz="2700" dirty="0"/>
              <a:t>: l’élève disposerait ainsi de plus de schémas et face à un nouveau problème, serait plus à même de pointer des analogies avec quelque chose de déjà rencontré, au moins en partie. Cet enrichissement passe nécessairement par la rencontre des élèves avec des problèmes </a:t>
            </a:r>
            <a:r>
              <a:rPr lang="fr-FR" sz="2700" b="1" dirty="0"/>
              <a:t>qu’ils mènent à terme</a:t>
            </a:r>
            <a:r>
              <a:rPr lang="fr-FR" sz="2700" dirty="0"/>
              <a:t>. »</a:t>
            </a:r>
          </a:p>
          <a:p>
            <a:endParaRPr lang="fr-FR" sz="2700" dirty="0"/>
          </a:p>
          <a:p>
            <a:r>
              <a:rPr lang="fr-FR" sz="2700" dirty="0"/>
              <a:t>Or,  se pose </a:t>
            </a:r>
            <a:r>
              <a:rPr lang="fr-FR" sz="2700" b="1" dirty="0"/>
              <a:t>la question de la fréquence des problèmes</a:t>
            </a:r>
            <a:r>
              <a:rPr lang="fr-FR" sz="2700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666838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25C494-4752-4D4A-BFFF-35D28669E623}"/>
              </a:ext>
            </a:extLst>
          </p:cNvPr>
          <p:cNvSpPr/>
          <p:nvPr/>
        </p:nvSpPr>
        <p:spPr>
          <a:xfrm>
            <a:off x="200243" y="1169819"/>
            <a:ext cx="11791514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à"/>
            </a:pPr>
            <a:r>
              <a:rPr lang="fr-FR" sz="4000" dirty="0">
                <a:sym typeface="Wingdings" panose="05000000000000000000" pitchFamily="2" charset="2"/>
              </a:rPr>
              <a:t>Au moins 10 problèmes par semaine (au moins 2 par jour)</a:t>
            </a:r>
          </a:p>
          <a:p>
            <a:endParaRPr lang="fr-FR" sz="4000" dirty="0">
              <a:sym typeface="Wingdings" panose="05000000000000000000" pitchFamily="2" charset="2"/>
            </a:endParaRPr>
          </a:p>
          <a:p>
            <a:r>
              <a:rPr lang="fr-FR" sz="4000" dirty="0">
                <a:sym typeface="Wingdings" panose="05000000000000000000" pitchFamily="2" charset="2"/>
              </a:rPr>
              <a:t>- En activités ritualisées</a:t>
            </a:r>
          </a:p>
          <a:p>
            <a:r>
              <a:rPr lang="fr-FR" sz="4000" dirty="0">
                <a:sym typeface="Wingdings" panose="05000000000000000000" pitchFamily="2" charset="2"/>
              </a:rPr>
              <a:t>- Lors de séances spécifiques</a:t>
            </a:r>
          </a:p>
          <a:p>
            <a:endParaRPr lang="fr-FR" sz="4000" dirty="0">
              <a:sym typeface="Wingdings" panose="05000000000000000000" pitchFamily="2" charset="2"/>
            </a:endParaRPr>
          </a:p>
          <a:p>
            <a:r>
              <a:rPr lang="fr-FR" sz="4000" dirty="0">
                <a:sym typeface="Wingdings" panose="05000000000000000000" pitchFamily="2" charset="2"/>
              </a:rPr>
              <a:t>Possibilité d’avoir un cahier de résolution de problèmes.</a:t>
            </a:r>
          </a:p>
          <a:p>
            <a:r>
              <a:rPr lang="fr-FR" sz="4000" dirty="0">
                <a:sym typeface="Wingdings" panose="05000000000000000000" pitchFamily="2" charset="2"/>
              </a:rPr>
              <a:t>Eviter les feuilles volantes. </a:t>
            </a:r>
            <a:endParaRPr lang="fr-FR" sz="4000" dirty="0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2475AF5D-4E1F-486F-9A2C-C8C541CE3783}"/>
              </a:ext>
            </a:extLst>
          </p:cNvPr>
          <p:cNvSpPr txBox="1"/>
          <p:nvPr/>
        </p:nvSpPr>
        <p:spPr>
          <a:xfrm>
            <a:off x="200243" y="185530"/>
            <a:ext cx="116089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>
                <a:solidFill>
                  <a:srgbClr val="FF0000"/>
                </a:solidFill>
                <a:sym typeface="Wingdings" panose="05000000000000000000" pitchFamily="2" charset="2"/>
              </a:rPr>
              <a:t>La fréquence des activités de résolution de problèmes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596746F2-8338-47E3-B9CA-08F6770B7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9497" y="1800225"/>
            <a:ext cx="48196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96863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3562" y="0"/>
            <a:ext cx="83984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La question de la résolution de problèmes dans l’emploi du temps :</a:t>
            </a:r>
          </a:p>
          <a:p>
            <a:r>
              <a:rPr lang="fr-FR" dirty="0"/>
              <a:t>5h de mathématiques sur 4 jours (4h30 hors récréation et enseignement religieux)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95309" y="724977"/>
            <a:ext cx="7384856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Calcul mental quotidien : 4 problèmes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79829" y="1471635"/>
            <a:ext cx="6551758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Problème du jour : 4 problèmes</a:t>
            </a:r>
          </a:p>
          <a:p>
            <a:endParaRPr lang="fr-FR" sz="3200" dirty="0"/>
          </a:p>
          <a:p>
            <a:r>
              <a:rPr lang="fr-FR" sz="3200" dirty="0"/>
              <a:t>Jour 1 : entrainement</a:t>
            </a:r>
          </a:p>
          <a:p>
            <a:r>
              <a:rPr lang="fr-FR" sz="3200" dirty="0"/>
              <a:t>Jour 2 : </a:t>
            </a:r>
            <a:r>
              <a:rPr lang="fr-FR" sz="3200" dirty="0" err="1"/>
              <a:t>rebrassage</a:t>
            </a:r>
            <a:endParaRPr lang="fr-FR" sz="3200" dirty="0"/>
          </a:p>
          <a:p>
            <a:r>
              <a:rPr lang="fr-FR" sz="3200" dirty="0"/>
              <a:t>Jour 3 : problème à étapes</a:t>
            </a:r>
          </a:p>
          <a:p>
            <a:r>
              <a:rPr lang="fr-FR" sz="3200" dirty="0"/>
              <a:t>Jour 4 : inventer une question, inventer un énoncé à partir d’une contrainte, d’un schéma …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60413" y="2608056"/>
            <a:ext cx="3960128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Atelier de résolution de problèmes : 4 problèmes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16159" y="5660820"/>
            <a:ext cx="11559682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3200" dirty="0"/>
              <a:t>2 problèmes numération, calcul, grandeurs et mesures … </a:t>
            </a:r>
          </a:p>
          <a:p>
            <a:r>
              <a:rPr lang="fr-FR" sz="3200" dirty="0"/>
              <a:t>En lien avec la notion mathématique travaillée dans la semaine. 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44FC056F-2473-48C5-A8A9-D33D440CE800}"/>
              </a:ext>
            </a:extLst>
          </p:cNvPr>
          <p:cNvSpPr txBox="1"/>
          <p:nvPr/>
        </p:nvSpPr>
        <p:spPr>
          <a:xfrm>
            <a:off x="559293" y="1660124"/>
            <a:ext cx="3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+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6335916B-73E2-4EE2-B578-26D5458F02A5}"/>
              </a:ext>
            </a:extLst>
          </p:cNvPr>
          <p:cNvSpPr txBox="1"/>
          <p:nvPr/>
        </p:nvSpPr>
        <p:spPr>
          <a:xfrm>
            <a:off x="436486" y="4920212"/>
            <a:ext cx="3728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+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4F6FAFCC-6089-43D7-B31D-FFA3C5AFC119}"/>
              </a:ext>
            </a:extLst>
          </p:cNvPr>
          <p:cNvSpPr txBox="1"/>
          <p:nvPr/>
        </p:nvSpPr>
        <p:spPr>
          <a:xfrm>
            <a:off x="4350058" y="3140712"/>
            <a:ext cx="6410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/>
              <a:t>ou</a:t>
            </a:r>
          </a:p>
        </p:txBody>
      </p:sp>
    </p:spTree>
    <p:extLst>
      <p:ext uri="{BB962C8B-B14F-4D97-AF65-F5344CB8AC3E}">
        <p14:creationId xmlns:p14="http://schemas.microsoft.com/office/powerpoint/2010/main" val="58362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  <p:bldP spid="10" grpId="0" animBg="1"/>
      <p:bldP spid="2" grpId="0"/>
      <p:bldP spid="4" grpId="0"/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048D8D0-2D81-452E-BE96-C61CD36D6086}"/>
              </a:ext>
            </a:extLst>
          </p:cNvPr>
          <p:cNvSpPr/>
          <p:nvPr/>
        </p:nvSpPr>
        <p:spPr>
          <a:xfrm>
            <a:off x="153210" y="-1733"/>
            <a:ext cx="10556223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b="1" u="sng" dirty="0">
                <a:solidFill>
                  <a:srgbClr val="FF0000"/>
                </a:solidFill>
              </a:rPr>
              <a:t>Bien choisir les problèmes proposés notamment </a:t>
            </a:r>
          </a:p>
          <a:p>
            <a:r>
              <a:rPr lang="fr-FR" sz="4000" b="1" u="sng" dirty="0">
                <a:solidFill>
                  <a:srgbClr val="FF0000"/>
                </a:solidFill>
              </a:rPr>
              <a:t>par rapport à leur énoncé (contexte, lexique)</a:t>
            </a:r>
          </a:p>
        </p:txBody>
      </p:sp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79E30D90-E53C-4E88-BF33-6862C71C063E}"/>
              </a:ext>
            </a:extLst>
          </p:cNvPr>
          <p:cNvSpPr txBox="1"/>
          <p:nvPr/>
        </p:nvSpPr>
        <p:spPr>
          <a:xfrm>
            <a:off x="6629722" y="5218582"/>
            <a:ext cx="482960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Pierre veut acheter des pains au chocolat dans une pâtisserie.</a:t>
            </a:r>
          </a:p>
          <a:p>
            <a:pPr algn="just"/>
            <a:r>
              <a:rPr lang="fr-FR" dirty="0"/>
              <a:t>7 pains au chocolat coûtent 12 €. Pierre veut 35 pains au chocolat.</a:t>
            </a:r>
          </a:p>
          <a:p>
            <a:pPr algn="just"/>
            <a:r>
              <a:rPr lang="fr-FR" b="1" dirty="0"/>
              <a:t>Combien va-t-il payer ?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C1EA62B3-F39C-40A4-AE52-A6B3A2693828}"/>
              </a:ext>
            </a:extLst>
          </p:cNvPr>
          <p:cNvSpPr txBox="1"/>
          <p:nvPr/>
        </p:nvSpPr>
        <p:spPr>
          <a:xfrm>
            <a:off x="6629722" y="3510821"/>
            <a:ext cx="482960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Léa empile des briques identiques d’un jeu de construction.</a:t>
            </a:r>
          </a:p>
          <a:p>
            <a:pPr algn="just"/>
            <a:r>
              <a:rPr lang="fr-FR" dirty="0"/>
              <a:t>Avec 7 briques, on obtient une hauteur de 12 cm. Léa empile 35 briques.</a:t>
            </a:r>
          </a:p>
          <a:p>
            <a:pPr algn="just"/>
            <a:r>
              <a:rPr lang="fr-FR" b="1" dirty="0"/>
              <a:t>Quelle hauteur obtient-elle ?</a:t>
            </a:r>
          </a:p>
        </p:txBody>
      </p:sp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B11B511B-84C0-4E81-8419-EF126588544D}"/>
              </a:ext>
            </a:extLst>
          </p:cNvPr>
          <p:cNvSpPr txBox="1"/>
          <p:nvPr/>
        </p:nvSpPr>
        <p:spPr>
          <a:xfrm>
            <a:off x="6629722" y="1526062"/>
            <a:ext cx="482960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Stéphanie prépare une boisson avec du sucre et des oranges pour son anniversaire.</a:t>
            </a:r>
          </a:p>
          <a:p>
            <a:pPr algn="just"/>
            <a:r>
              <a:rPr lang="fr-FR" dirty="0"/>
              <a:t>Pour 7 oranges, il faut 12 morceaux de sucre. Elle utilise 35 oranges.</a:t>
            </a:r>
          </a:p>
          <a:p>
            <a:r>
              <a:rPr lang="fr-FR" b="1" dirty="0"/>
              <a:t>Combien lui faut-il de morceaux de sucre pour réussir son mélange ?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14CDC8F4-6F4B-40FD-9F1B-534F22D13ECC}"/>
              </a:ext>
            </a:extLst>
          </p:cNvPr>
          <p:cNvSpPr/>
          <p:nvPr/>
        </p:nvSpPr>
        <p:spPr>
          <a:xfrm>
            <a:off x="153210" y="1394688"/>
            <a:ext cx="6096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sz="3200" dirty="0"/>
              <a:t>On propose trois problèmes de même structure aux élèves, avec les mêmes valeurs numériques, mais avec des contextes différents. </a:t>
            </a:r>
          </a:p>
          <a:p>
            <a:endParaRPr lang="fr-FR" sz="3200" dirty="0"/>
          </a:p>
          <a:p>
            <a:r>
              <a:rPr lang="fr-FR" sz="3200" dirty="0"/>
              <a:t>On lit les trois énoncés : </a:t>
            </a:r>
          </a:p>
          <a:p>
            <a:pPr marL="457200" indent="-457200">
              <a:buFontTx/>
              <a:buChar char="-"/>
            </a:pPr>
            <a:r>
              <a:rPr lang="fr-FR" sz="3200" dirty="0"/>
              <a:t>soit les élèves résolvent les trois problèmes </a:t>
            </a:r>
          </a:p>
          <a:p>
            <a:pPr marL="457200" indent="-457200">
              <a:buFontTx/>
              <a:buChar char="-"/>
            </a:pPr>
            <a:r>
              <a:rPr lang="fr-FR" sz="3200" dirty="0"/>
              <a:t>soit ils n’en choisissent qu’un</a:t>
            </a: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264719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8">
            <a:extLst>
              <a:ext uri="{FF2B5EF4-FFF2-40B4-BE49-F238E27FC236}">
                <a16:creationId xmlns:a16="http://schemas.microsoft.com/office/drawing/2014/main" xmlns="" id="{79E30D90-E53C-4E88-BF33-6862C71C063E}"/>
              </a:ext>
            </a:extLst>
          </p:cNvPr>
          <p:cNvSpPr txBox="1"/>
          <p:nvPr/>
        </p:nvSpPr>
        <p:spPr>
          <a:xfrm>
            <a:off x="189165" y="4030673"/>
            <a:ext cx="482960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Pierre veut acheter des pains au chocolat dans une pâtisserie.</a:t>
            </a:r>
          </a:p>
          <a:p>
            <a:pPr algn="just"/>
            <a:r>
              <a:rPr lang="fr-FR" dirty="0"/>
              <a:t>7 pains au chocolat coûtent 12 €. Pierre veut 35 pains au chocolat.</a:t>
            </a:r>
          </a:p>
          <a:p>
            <a:pPr algn="just"/>
            <a:r>
              <a:rPr lang="fr-FR" b="1" dirty="0"/>
              <a:t>Combien va-t-il payer ?</a:t>
            </a: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xmlns="" id="{C1EA62B3-F39C-40A4-AE52-A6B3A2693828}"/>
              </a:ext>
            </a:extLst>
          </p:cNvPr>
          <p:cNvSpPr txBox="1"/>
          <p:nvPr/>
        </p:nvSpPr>
        <p:spPr>
          <a:xfrm>
            <a:off x="189165" y="2325940"/>
            <a:ext cx="4829608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Léa empile des briques identiques d’un jeu de construction.</a:t>
            </a:r>
          </a:p>
          <a:p>
            <a:pPr algn="just"/>
            <a:r>
              <a:rPr lang="fr-FR" dirty="0"/>
              <a:t>Avec 7 briques, on obtient une hauteur de 12 cm. Léa empile 35 briques.</a:t>
            </a:r>
          </a:p>
          <a:p>
            <a:pPr algn="just"/>
            <a:r>
              <a:rPr lang="fr-FR" b="1" dirty="0"/>
              <a:t>Quelle hauteur obtient-elle ?</a:t>
            </a:r>
          </a:p>
        </p:txBody>
      </p:sp>
      <p:pic>
        <p:nvPicPr>
          <p:cNvPr id="9" name="Picture 6">
            <a:extLst>
              <a:ext uri="{FF2B5EF4-FFF2-40B4-BE49-F238E27FC236}">
                <a16:creationId xmlns:a16="http://schemas.microsoft.com/office/drawing/2014/main" xmlns="" id="{24E4BC8D-C972-4C81-A06D-BFCBA666CD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1" y="63998"/>
            <a:ext cx="6821234" cy="2298738"/>
          </a:xfrm>
          <a:prstGeom prst="rect">
            <a:avLst/>
          </a:prstGeom>
        </p:spPr>
      </p:pic>
      <p:sp>
        <p:nvSpPr>
          <p:cNvPr id="10" name="TextBox 3">
            <a:extLst>
              <a:ext uri="{FF2B5EF4-FFF2-40B4-BE49-F238E27FC236}">
                <a16:creationId xmlns:a16="http://schemas.microsoft.com/office/drawing/2014/main" xmlns="" id="{B11B511B-84C0-4E81-8419-EF126588544D}"/>
              </a:ext>
            </a:extLst>
          </p:cNvPr>
          <p:cNvSpPr txBox="1"/>
          <p:nvPr/>
        </p:nvSpPr>
        <p:spPr>
          <a:xfrm>
            <a:off x="189165" y="336204"/>
            <a:ext cx="4829608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dirty="0"/>
              <a:t>Stéphanie prépare une boisson avec du sucre et des oranges pour son anniversaire.</a:t>
            </a:r>
          </a:p>
          <a:p>
            <a:pPr algn="just"/>
            <a:r>
              <a:rPr lang="fr-FR" dirty="0"/>
              <a:t>Pour 7 oranges, il faut 12 morceaux de sucre. Elle utilise 35 oranges.</a:t>
            </a:r>
          </a:p>
          <a:p>
            <a:r>
              <a:rPr lang="fr-FR" b="1" dirty="0"/>
              <a:t>Combien lui faut-il de morceaux de sucre pour réussir son mélange ?</a:t>
            </a:r>
          </a:p>
        </p:txBody>
      </p:sp>
      <p:pic>
        <p:nvPicPr>
          <p:cNvPr id="8" name="Content Placeholder 5">
            <a:extLst>
              <a:ext uri="{FF2B5EF4-FFF2-40B4-BE49-F238E27FC236}">
                <a16:creationId xmlns:a16="http://schemas.microsoft.com/office/drawing/2014/main" xmlns="" id="{5D5526C5-F7A8-4147-8CC1-5E0EE3A022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134" y="2673548"/>
            <a:ext cx="6579701" cy="3643433"/>
          </a:xfrm>
          <a:prstGeom prst="rect">
            <a:avLst/>
          </a:prstGeom>
        </p:spPr>
      </p:pic>
      <p:sp>
        <p:nvSpPr>
          <p:cNvPr id="2" name="Ellipse 1">
            <a:extLst>
              <a:ext uri="{FF2B5EF4-FFF2-40B4-BE49-F238E27FC236}">
                <a16:creationId xmlns:a16="http://schemas.microsoft.com/office/drawing/2014/main" xmlns="" id="{E7CCCDCB-A165-4DC5-B75B-6C2FFE30F1E5}"/>
              </a:ext>
            </a:extLst>
          </p:cNvPr>
          <p:cNvSpPr/>
          <p:nvPr/>
        </p:nvSpPr>
        <p:spPr>
          <a:xfrm>
            <a:off x="8793804" y="1730985"/>
            <a:ext cx="735925" cy="594956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llipse 2">
            <a:extLst>
              <a:ext uri="{FF2B5EF4-FFF2-40B4-BE49-F238E27FC236}">
                <a16:creationId xmlns:a16="http://schemas.microsoft.com/office/drawing/2014/main" xmlns="" id="{2B94C9AF-1DBE-4B01-A6EE-10E3B79F0320}"/>
              </a:ext>
            </a:extLst>
          </p:cNvPr>
          <p:cNvSpPr/>
          <p:nvPr/>
        </p:nvSpPr>
        <p:spPr>
          <a:xfrm>
            <a:off x="8793803" y="708547"/>
            <a:ext cx="735925" cy="594956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llipse 3">
            <a:extLst>
              <a:ext uri="{FF2B5EF4-FFF2-40B4-BE49-F238E27FC236}">
                <a16:creationId xmlns:a16="http://schemas.microsoft.com/office/drawing/2014/main" xmlns="" id="{D9ED4702-ED85-432D-A176-E7BCE7C0A71A}"/>
              </a:ext>
            </a:extLst>
          </p:cNvPr>
          <p:cNvSpPr/>
          <p:nvPr/>
        </p:nvSpPr>
        <p:spPr>
          <a:xfrm>
            <a:off x="7603787" y="5267922"/>
            <a:ext cx="635541" cy="480158"/>
          </a:xfrm>
          <a:prstGeom prst="ellipse">
            <a:avLst/>
          </a:prstGeom>
          <a:solidFill>
            <a:srgbClr val="FF0000">
              <a:alpha val="0"/>
            </a:srgbClr>
          </a:solidFill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9619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194863" y="0"/>
            <a:ext cx="11616744" cy="68634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altLang="fr-FR" sz="3600" b="1" i="0" u="sng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RESSOURCES 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fr-FR" altLang="fr-FR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alt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Programme du cycle 2 en vigueur à la rentrée 2020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https://cache.media.eduscol.education.fr/file/A-Scolarite_obligatoire/24/5/Programme2020_cycle_2_comparatif_1313245.pdf</a:t>
            </a:r>
            <a:endParaRPr lang="fr-FR" altLang="fr-FR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Repères annuels de progressions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http://eduscol.education.fr/pid38211/consultation-reperes-attendus.html</a:t>
            </a:r>
            <a:endParaRPr lang="fr-FR" altLang="fr-FR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Calibri" panose="020F0502020204030204" pitchFamily="34" charset="0"/>
                <a:cs typeface="Times New Roman" panose="02020603050405020304" pitchFamily="18" charset="0"/>
              </a:rPr>
              <a:t>- Note de service du 26 avril 2018 sur la résolution de problèmes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https://www.education.gouv.fr/pid285/bulletin_officiel.html?cid_bo=128735</a:t>
            </a:r>
            <a:endParaRPr lang="fr-FR" altLang="fr-FR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b="1" u="sng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Rapport Villani-Torossian  - février 2018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http://www.education.gouv.fr/cid126423/21-mesures-pour-l-enseignement-des-mathematiques.html</a:t>
            </a:r>
            <a:endParaRPr lang="fr-FR" alt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alt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Les travaux d’Ollivier </a:t>
            </a:r>
            <a:r>
              <a:rPr lang="fr-FR" alt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Hunault</a:t>
            </a:r>
            <a:r>
              <a:rPr lang="fr-FR" alt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Catherine </a:t>
            </a:r>
            <a:r>
              <a:rPr lang="fr-FR" alt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Houdement</a:t>
            </a:r>
            <a:r>
              <a:rPr lang="fr-FR" altLang="fr-FR" sz="24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FR" altLang="fr-FR" sz="24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etc</a:t>
            </a:r>
            <a:endParaRPr lang="fr-FR" altLang="fr-FR" sz="24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fr-FR" altLang="fr-FR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7683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0AA8A26-78BE-4E8D-9B68-2E2B7F5639AB}"/>
              </a:ext>
            </a:extLst>
          </p:cNvPr>
          <p:cNvSpPr/>
          <p:nvPr/>
        </p:nvSpPr>
        <p:spPr>
          <a:xfrm>
            <a:off x="675177" y="3633281"/>
            <a:ext cx="11007154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Choisir des énoncés qui ne présentent aucune difficulté lexicale.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9D93B8E-1AAE-48B0-9BB0-AFB05902023C}"/>
              </a:ext>
            </a:extLst>
          </p:cNvPr>
          <p:cNvSpPr/>
          <p:nvPr/>
        </p:nvSpPr>
        <p:spPr>
          <a:xfrm>
            <a:off x="675177" y="813936"/>
            <a:ext cx="11007154" cy="1380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40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Choisir des énoncés faisant référence à des contextes issus du quotidien des élèves. </a:t>
            </a:r>
          </a:p>
        </p:txBody>
      </p:sp>
    </p:spTree>
    <p:extLst>
      <p:ext uri="{BB962C8B-B14F-4D97-AF65-F5344CB8AC3E}">
        <p14:creationId xmlns:p14="http://schemas.microsoft.com/office/powerpoint/2010/main" val="28830721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E0F6A270-21B8-4C8A-80F8-9676186D1BFA}"/>
              </a:ext>
            </a:extLst>
          </p:cNvPr>
          <p:cNvSpPr/>
          <p:nvPr/>
        </p:nvSpPr>
        <p:spPr>
          <a:xfrm>
            <a:off x="238539" y="1700288"/>
            <a:ext cx="117149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dirty="0"/>
              <a:t>«</a:t>
            </a:r>
            <a:r>
              <a:rPr lang="fr-FR" sz="3600" dirty="0">
                <a:solidFill>
                  <a:srgbClr val="FF0000"/>
                </a:solidFill>
              </a:rPr>
              <a:t> </a:t>
            </a:r>
            <a:r>
              <a:rPr lang="fr-FR" sz="3600" b="1" dirty="0"/>
              <a:t>il est important de proposer des </a:t>
            </a:r>
            <a:r>
              <a:rPr lang="fr-FR" sz="3600" b="1" u="sng" dirty="0"/>
              <a:t>problèmes en deux étapes dès le début du cycle 2</a:t>
            </a:r>
            <a:r>
              <a:rPr lang="fr-FR" sz="3600" u="sng" dirty="0"/>
              <a:t> </a:t>
            </a:r>
            <a:r>
              <a:rPr lang="fr-FR" sz="3600" dirty="0"/>
              <a:t>:</a:t>
            </a:r>
            <a:r>
              <a:rPr lang="fr-FR" sz="3600" dirty="0">
                <a:solidFill>
                  <a:srgbClr val="FF0000"/>
                </a:solidFill>
              </a:rPr>
              <a:t> </a:t>
            </a:r>
            <a:r>
              <a:rPr lang="fr-FR" sz="3600" dirty="0"/>
              <a:t>l'objectif visé est de ne pas laisser les élèves penser que résoudre des problèmes se limite à « trouver la bonne opération » ou « avoir de la chance » en prenant les deux nombres de l'énoncé et en choisissant une opération au hasard. » </a:t>
            </a:r>
          </a:p>
          <a:p>
            <a:r>
              <a:rPr lang="fr-FR" sz="3600" dirty="0"/>
              <a:t>(note de service du 26/04/18)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128423A-A50D-4203-82FE-FF6E07B518D4}"/>
              </a:ext>
            </a:extLst>
          </p:cNvPr>
          <p:cNvSpPr/>
          <p:nvPr/>
        </p:nvSpPr>
        <p:spPr>
          <a:xfrm>
            <a:off x="238539" y="334166"/>
            <a:ext cx="110849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u="sng" dirty="0">
                <a:solidFill>
                  <a:srgbClr val="FF0000"/>
                </a:solidFill>
              </a:rPr>
              <a:t>Les problèmes complexes (à étapes)</a:t>
            </a:r>
          </a:p>
        </p:txBody>
      </p:sp>
    </p:spTree>
    <p:extLst>
      <p:ext uri="{BB962C8B-B14F-4D97-AF65-F5344CB8AC3E}">
        <p14:creationId xmlns:p14="http://schemas.microsoft.com/office/powerpoint/2010/main" val="24114088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2"/>
          <p:cNvSpPr txBox="1">
            <a:spLocks/>
          </p:cNvSpPr>
          <p:nvPr/>
        </p:nvSpPr>
        <p:spPr>
          <a:xfrm>
            <a:off x="3869268" y="4586102"/>
            <a:ext cx="7315200" cy="14025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sz="2800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84E2DA03-A4F6-4439-8EB0-F7C3B1F71C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3059" y="150924"/>
            <a:ext cx="3084638" cy="62192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9604A83-D9FE-4793-B85D-145E12203E6A}"/>
              </a:ext>
            </a:extLst>
          </p:cNvPr>
          <p:cNvSpPr/>
          <p:nvPr/>
        </p:nvSpPr>
        <p:spPr>
          <a:xfrm>
            <a:off x="237488" y="150924"/>
            <a:ext cx="764755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u="sng" dirty="0">
                <a:solidFill>
                  <a:srgbClr val="FF0000"/>
                </a:solidFill>
              </a:rPr>
              <a:t>Nécessité de manipulation pour aller vers l’abstraction…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CF51EDC7-FCFB-41F2-8342-D12C7D95C1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7488" y="2271898"/>
            <a:ext cx="7025624" cy="1761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72840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D9E6CAD-6695-4252-960A-0AA8FF524F46}"/>
              </a:ext>
            </a:extLst>
          </p:cNvPr>
          <p:cNvSpPr/>
          <p:nvPr/>
        </p:nvSpPr>
        <p:spPr>
          <a:xfrm>
            <a:off x="172277" y="208967"/>
            <a:ext cx="111053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fr-FR" sz="4000" b="1" u="sng" dirty="0">
                <a:solidFill>
                  <a:srgbClr val="FF0000"/>
                </a:solidFill>
              </a:rPr>
              <a:t>Privilégier l’accompagnement des élèves (pendant le temps de recherche individuelle) à une longue présentation collective du problème en début de séance 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BE7A764-713B-4636-B819-F5FF682790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359" y="3789293"/>
            <a:ext cx="5213052" cy="255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2633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387066-0851-4E94-B22F-8E543195DA6C}"/>
              </a:ext>
            </a:extLst>
          </p:cNvPr>
          <p:cNvSpPr/>
          <p:nvPr/>
        </p:nvSpPr>
        <p:spPr>
          <a:xfrm>
            <a:off x="0" y="0"/>
            <a:ext cx="11105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fr-FR" sz="4000" b="1" u="sng" dirty="0">
                <a:solidFill>
                  <a:srgbClr val="FF0000"/>
                </a:solidFill>
              </a:rPr>
              <a:t>Favoriser les échanges inter-élèves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E20839F8-368A-417C-A2C6-164AA01C9D64}"/>
              </a:ext>
            </a:extLst>
          </p:cNvPr>
          <p:cNvSpPr/>
          <p:nvPr/>
        </p:nvSpPr>
        <p:spPr>
          <a:xfrm>
            <a:off x="-168676" y="2598004"/>
            <a:ext cx="1110532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800" dirty="0"/>
              <a:t>     </a:t>
            </a:r>
            <a:r>
              <a:rPr lang="fr-FR" sz="2800" u="sng" dirty="0"/>
              <a:t>Pendant les temps de recherche</a:t>
            </a:r>
          </a:p>
          <a:p>
            <a:pPr lvl="1" algn="just"/>
            <a:r>
              <a:rPr lang="fr-FR" sz="2800" dirty="0"/>
              <a:t>- Echanges inter-élèves lors des travaux de groupes</a:t>
            </a:r>
          </a:p>
          <a:p>
            <a:pPr lvl="1" algn="just"/>
            <a:r>
              <a:rPr lang="fr-FR" sz="2800" dirty="0">
                <a:sym typeface="Wingdings" panose="05000000000000000000" pitchFamily="2" charset="2"/>
              </a:rPr>
              <a:t> </a:t>
            </a:r>
            <a:r>
              <a:rPr lang="fr-FR" sz="2800" dirty="0"/>
              <a:t>Possibilité de ne rendre qu’une réponse par groupe</a:t>
            </a:r>
          </a:p>
          <a:p>
            <a:pPr lvl="1" algn="just"/>
            <a:r>
              <a:rPr lang="fr-FR" sz="2800" dirty="0"/>
              <a:t>- Échanges entre deux élèves ayant effectué le même calcul mais n’ayant pas trouvé la même réponse</a:t>
            </a:r>
          </a:p>
          <a:p>
            <a:pPr lvl="1" algn="just"/>
            <a:endParaRPr lang="fr-FR" sz="2800" dirty="0"/>
          </a:p>
          <a:p>
            <a:pPr lvl="1" algn="just"/>
            <a:r>
              <a:rPr lang="fr-FR" sz="2800" u="sng" dirty="0"/>
              <a:t>Pendant les temps de mise en commun/correction</a:t>
            </a:r>
          </a:p>
          <a:p>
            <a:pPr lvl="1" algn="just"/>
            <a:r>
              <a:rPr lang="fr-FR" sz="2800" dirty="0"/>
              <a:t>- Échange à partir d’une proposition d’élève </a:t>
            </a:r>
            <a:r>
              <a:rPr lang="fr-FR" sz="2800" dirty="0" err="1"/>
              <a:t>vidéoprojectée</a:t>
            </a:r>
            <a:r>
              <a:rPr lang="fr-FR" sz="2800" dirty="0"/>
              <a:t> à l’aide d’un </a:t>
            </a:r>
            <a:r>
              <a:rPr lang="fr-FR" sz="2800" dirty="0" err="1"/>
              <a:t>visualiseur</a:t>
            </a:r>
            <a:r>
              <a:rPr lang="fr-FR" sz="2800" dirty="0"/>
              <a:t> ou recopiée au tableau.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EAF6BEF-8DC7-4792-8AE7-E34351335D9E}"/>
              </a:ext>
            </a:extLst>
          </p:cNvPr>
          <p:cNvSpPr/>
          <p:nvPr/>
        </p:nvSpPr>
        <p:spPr>
          <a:xfrm>
            <a:off x="167903" y="674400"/>
            <a:ext cx="1135711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>
                <a:solidFill>
                  <a:srgbClr val="FF0000"/>
                </a:solidFill>
              </a:rPr>
              <a:t>Avant tout travail de groupe, il faut travailler individuellement</a:t>
            </a:r>
            <a:r>
              <a:rPr lang="fr-FR" sz="2800" dirty="0"/>
              <a:t>. </a:t>
            </a:r>
          </a:p>
          <a:p>
            <a:r>
              <a:rPr lang="fr-FR" sz="2800" dirty="0"/>
              <a:t>Il faut impérativement laisser un peu de temps aux élèves pour leur permettre de s’approprier le problème.</a:t>
            </a:r>
          </a:p>
          <a:p>
            <a:r>
              <a:rPr lang="fr-FR" sz="2800" dirty="0"/>
              <a:t>Ensuite, on favorisera les échanges inter-élèves.</a:t>
            </a:r>
          </a:p>
        </p:txBody>
      </p:sp>
    </p:spTree>
    <p:extLst>
      <p:ext uri="{BB962C8B-B14F-4D97-AF65-F5344CB8AC3E}">
        <p14:creationId xmlns:p14="http://schemas.microsoft.com/office/powerpoint/2010/main" val="27535294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95F28EA-7862-4387-B87C-03D3D89CCAA6}"/>
              </a:ext>
            </a:extLst>
          </p:cNvPr>
          <p:cNvSpPr/>
          <p:nvPr/>
        </p:nvSpPr>
        <p:spPr>
          <a:xfrm>
            <a:off x="371060" y="117053"/>
            <a:ext cx="1133060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b="1" u="sng" dirty="0">
                <a:solidFill>
                  <a:srgbClr val="FF0000"/>
                </a:solidFill>
              </a:rPr>
              <a:t>Demander aux élèves d’inventer des énoncés de problèmes avec des contraintes.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1EE93C50-5043-4E8A-929F-43C3B073B2C5}"/>
              </a:ext>
            </a:extLst>
          </p:cNvPr>
          <p:cNvSpPr txBox="1"/>
          <p:nvPr/>
        </p:nvSpPr>
        <p:spPr>
          <a:xfrm>
            <a:off x="283510" y="3168496"/>
            <a:ext cx="4862421" cy="317009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Invente un problème 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4000" dirty="0"/>
              <a:t>avec une soustraction 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fr-FR" sz="4000" dirty="0"/>
              <a:t>en utilisant le mot « plus »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75A6A92C-CDD9-4ED2-9EB0-4E89A023BC23}"/>
              </a:ext>
            </a:extLst>
          </p:cNvPr>
          <p:cNvSpPr txBox="1"/>
          <p:nvPr/>
        </p:nvSpPr>
        <p:spPr>
          <a:xfrm>
            <a:off x="6182279" y="2156819"/>
            <a:ext cx="5519390" cy="40318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Invente un énoncé de problème qui se modélise par le schéma en barres suivant :</a:t>
            </a:r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  <a:p>
            <a:endParaRPr lang="fr-FR" sz="2400" dirty="0"/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016FC5B7-B342-41A8-B924-739FC40D9B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2809" y="4669278"/>
            <a:ext cx="4911973" cy="1376712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1B71BCE6-D6F1-42F3-B109-64FBEF8164FA}"/>
              </a:ext>
            </a:extLst>
          </p:cNvPr>
          <p:cNvSpPr txBox="1"/>
          <p:nvPr/>
        </p:nvSpPr>
        <p:spPr>
          <a:xfrm>
            <a:off x="371060" y="1596608"/>
            <a:ext cx="26167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Exemples : </a:t>
            </a:r>
          </a:p>
        </p:txBody>
      </p:sp>
    </p:spTree>
    <p:extLst>
      <p:ext uri="{BB962C8B-B14F-4D97-AF65-F5344CB8AC3E}">
        <p14:creationId xmlns:p14="http://schemas.microsoft.com/office/powerpoint/2010/main" val="13080916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5387066-0851-4E94-B22F-8E543195DA6C}"/>
              </a:ext>
            </a:extLst>
          </p:cNvPr>
          <p:cNvSpPr/>
          <p:nvPr/>
        </p:nvSpPr>
        <p:spPr>
          <a:xfrm>
            <a:off x="0" y="0"/>
            <a:ext cx="11105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>
              <a:defRPr/>
            </a:pPr>
            <a:r>
              <a:rPr lang="fr-FR" sz="4000" b="1" u="sng" dirty="0">
                <a:solidFill>
                  <a:srgbClr val="FF0000"/>
                </a:solidFill>
              </a:rPr>
              <a:t>Réaliser des traces écrites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15E45ABC-8E17-40F5-B433-16A64BA7F88A}"/>
              </a:ext>
            </a:extLst>
          </p:cNvPr>
          <p:cNvSpPr/>
          <p:nvPr/>
        </p:nvSpPr>
        <p:spPr>
          <a:xfrm>
            <a:off x="291546" y="814506"/>
            <a:ext cx="11290853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fr-FR" sz="2800" u="sng" dirty="0"/>
              <a:t>Les traces peuvent être :</a:t>
            </a:r>
          </a:p>
          <a:p>
            <a:pPr lvl="0" algn="just"/>
            <a:r>
              <a:rPr lang="fr-FR" sz="2800" dirty="0"/>
              <a:t>Les travaux de recherche, de résolution des problèmes traités en classe</a:t>
            </a:r>
          </a:p>
          <a:p>
            <a:pPr algn="just"/>
            <a:r>
              <a:rPr lang="fr-FR" sz="2800" dirty="0"/>
              <a:t>Des affichages </a:t>
            </a:r>
          </a:p>
          <a:p>
            <a:pPr lvl="0" algn="just"/>
            <a:r>
              <a:rPr lang="fr-FR" sz="2800" dirty="0"/>
              <a:t>Les institutionnalisations dans les cahiers des élèves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65A6F0B8-298E-46E5-9F2F-FACBBF6E0D61}"/>
              </a:ext>
            </a:extLst>
          </p:cNvPr>
          <p:cNvSpPr/>
          <p:nvPr/>
        </p:nvSpPr>
        <p:spPr>
          <a:xfrm>
            <a:off x="119267" y="3230723"/>
            <a:ext cx="1163541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sz="4000" dirty="0">
                <a:sym typeface="Wingdings" panose="05000000000000000000" pitchFamily="2" charset="2"/>
              </a:rPr>
              <a:t> Il est nécessaire de c</a:t>
            </a:r>
            <a:r>
              <a:rPr lang="fr-FR" sz="4000" dirty="0"/>
              <a:t>onstruire des références (en nombre limité) sur lesquels s’appuyer (« C’est comme… »).</a:t>
            </a:r>
          </a:p>
        </p:txBody>
      </p:sp>
    </p:spTree>
    <p:extLst>
      <p:ext uri="{BB962C8B-B14F-4D97-AF65-F5344CB8AC3E}">
        <p14:creationId xmlns:p14="http://schemas.microsoft.com/office/powerpoint/2010/main" val="26669935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69F6E0AC-4981-4AF4-9D98-F3707F48AA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6068" y="130183"/>
            <a:ext cx="8764434" cy="6597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3435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409" y="112095"/>
            <a:ext cx="1178118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Message 1 : </a:t>
            </a:r>
          </a:p>
          <a:p>
            <a:pPr algn="ctr"/>
            <a:endParaRPr lang="fr-FR" sz="2400" b="1" dirty="0">
              <a:solidFill>
                <a:srgbClr val="FF0000"/>
              </a:solidFill>
            </a:endParaRPr>
          </a:p>
          <a:p>
            <a:pPr algn="ctr"/>
            <a:r>
              <a:rPr lang="fr-FR" sz="4000" b="1" dirty="0">
                <a:solidFill>
                  <a:srgbClr val="FF0000"/>
                </a:solidFill>
              </a:rPr>
              <a:t>Les élèves doivent être confrontés à </a:t>
            </a:r>
          </a:p>
          <a:p>
            <a:pPr algn="ctr"/>
            <a:r>
              <a:rPr lang="fr-FR" sz="4000" b="1" dirty="0">
                <a:solidFill>
                  <a:srgbClr val="FF0000"/>
                </a:solidFill>
              </a:rPr>
              <a:t>de nombreux problèmes variés </a:t>
            </a:r>
          </a:p>
          <a:p>
            <a:pPr algn="ctr"/>
            <a:r>
              <a:rPr lang="fr-FR" sz="4000" b="1" dirty="0">
                <a:solidFill>
                  <a:srgbClr val="FF0000"/>
                </a:solidFill>
              </a:rPr>
              <a:t>(basiques, complexes atypiques). </a:t>
            </a:r>
          </a:p>
          <a:p>
            <a:pPr algn="ctr"/>
            <a:endParaRPr lang="fr-FR" sz="4000" b="1" dirty="0">
              <a:solidFill>
                <a:srgbClr val="FF0000"/>
              </a:solidFill>
            </a:endParaRPr>
          </a:p>
          <a:p>
            <a:pPr algn="ctr"/>
            <a:r>
              <a:rPr lang="fr-FR" sz="4000" b="1" dirty="0">
                <a:solidFill>
                  <a:srgbClr val="FF0000"/>
                </a:solidFill>
              </a:rPr>
              <a:t>Les élèves doivent être confrontés à </a:t>
            </a:r>
          </a:p>
          <a:p>
            <a:pPr algn="ctr"/>
            <a:r>
              <a:rPr lang="fr-FR" sz="4000" b="1" dirty="0">
                <a:solidFill>
                  <a:srgbClr val="FF0000"/>
                </a:solidFill>
              </a:rPr>
              <a:t>de nombreux problèmes basiques.</a:t>
            </a:r>
          </a:p>
          <a:p>
            <a:pPr algn="ctr"/>
            <a:endParaRPr lang="fr-FR" sz="4000" b="1" u="sng" dirty="0">
              <a:solidFill>
                <a:srgbClr val="FF0000"/>
              </a:solidFill>
            </a:endParaRPr>
          </a:p>
          <a:p>
            <a:pPr algn="ctr"/>
            <a:r>
              <a:rPr lang="fr-FR" sz="4000" b="1" dirty="0">
                <a:solidFill>
                  <a:srgbClr val="FF0000"/>
                </a:solidFill>
              </a:rPr>
              <a:t>(résolution quotidienne - au moins 10 problèmes par semaine)</a:t>
            </a:r>
          </a:p>
        </p:txBody>
      </p:sp>
    </p:spTree>
    <p:extLst>
      <p:ext uri="{BB962C8B-B14F-4D97-AF65-F5344CB8AC3E}">
        <p14:creationId xmlns:p14="http://schemas.microsoft.com/office/powerpoint/2010/main" val="29831657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409" y="-66261"/>
            <a:ext cx="11781182" cy="65402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Message 2 : </a:t>
            </a:r>
          </a:p>
          <a:p>
            <a:pPr algn="ctr"/>
            <a:endParaRPr lang="fr-FR" b="1" dirty="0">
              <a:solidFill>
                <a:srgbClr val="FF0000"/>
              </a:solidFill>
            </a:endParaRPr>
          </a:p>
          <a:p>
            <a:r>
              <a:rPr lang="fr-FR" sz="3100" b="1" dirty="0">
                <a:solidFill>
                  <a:srgbClr val="FF0000"/>
                </a:solidFill>
              </a:rPr>
              <a:t>Favoriser certaines pratiques :</a:t>
            </a:r>
          </a:p>
          <a:p>
            <a:endParaRPr lang="fr-FR" sz="3100" b="1" dirty="0">
              <a:solidFill>
                <a:srgbClr val="FF0000"/>
              </a:solidFill>
            </a:endParaRPr>
          </a:p>
          <a:p>
            <a:r>
              <a:rPr lang="fr-FR" sz="3100" b="1" dirty="0">
                <a:solidFill>
                  <a:srgbClr val="FF0000"/>
                </a:solidFill>
              </a:rPr>
              <a:t>- Être vigilant aux énoncés de problèmes proposés (contexte et lexique)</a:t>
            </a:r>
          </a:p>
          <a:p>
            <a:r>
              <a:rPr lang="fr-FR" sz="3100" b="1" dirty="0">
                <a:solidFill>
                  <a:srgbClr val="FF0000"/>
                </a:solidFill>
              </a:rPr>
              <a:t>- Proposer des problèmes complexes dès le début du cycle 2</a:t>
            </a:r>
          </a:p>
          <a:p>
            <a:r>
              <a:rPr lang="fr-FR" sz="3100" b="1" dirty="0">
                <a:solidFill>
                  <a:srgbClr val="FF0000"/>
                </a:solidFill>
              </a:rPr>
              <a:t>- Proposer aux élèves de manipuler</a:t>
            </a:r>
          </a:p>
          <a:p>
            <a:r>
              <a:rPr lang="fr-FR" sz="3100" b="1" dirty="0">
                <a:solidFill>
                  <a:srgbClr val="FF0000"/>
                </a:solidFill>
              </a:rPr>
              <a:t>- Privilégier l’accompagnement des élèves plutôt que de longs temps collectifs</a:t>
            </a:r>
          </a:p>
          <a:p>
            <a:r>
              <a:rPr lang="fr-FR" sz="3100" b="1" dirty="0">
                <a:solidFill>
                  <a:srgbClr val="FF0000"/>
                </a:solidFill>
              </a:rPr>
              <a:t>- Après un temps de recherche individuelle systématique, favoriser les échanges inter-élèves</a:t>
            </a:r>
          </a:p>
          <a:p>
            <a:r>
              <a:rPr lang="fr-FR" sz="3100" b="1" dirty="0">
                <a:solidFill>
                  <a:srgbClr val="FF0000"/>
                </a:solidFill>
              </a:rPr>
              <a:t>- Demander aux élèves d’inventer des problèmes</a:t>
            </a:r>
          </a:p>
        </p:txBody>
      </p:sp>
    </p:spTree>
    <p:extLst>
      <p:ext uri="{BB962C8B-B14F-4D97-AF65-F5344CB8AC3E}">
        <p14:creationId xmlns:p14="http://schemas.microsoft.com/office/powerpoint/2010/main" val="32906746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2EA05788-2C5B-429A-A9A2-587C62A8BE58}"/>
              </a:ext>
            </a:extLst>
          </p:cNvPr>
          <p:cNvSpPr txBox="1"/>
          <p:nvPr/>
        </p:nvSpPr>
        <p:spPr>
          <a:xfrm>
            <a:off x="212034" y="278296"/>
            <a:ext cx="10880035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/>
              <a:t>Parcours de 9h :</a:t>
            </a:r>
          </a:p>
          <a:p>
            <a:endParaRPr lang="fr-FR" sz="4000" dirty="0"/>
          </a:p>
          <a:p>
            <a:r>
              <a:rPr lang="fr-FR" sz="4000" dirty="0"/>
              <a:t>Présentiel 1 (3h)</a:t>
            </a:r>
          </a:p>
          <a:p>
            <a:endParaRPr lang="fr-FR" sz="4000" dirty="0"/>
          </a:p>
          <a:p>
            <a:r>
              <a:rPr lang="fr-FR" sz="4000" dirty="0"/>
              <a:t>Foad (4h30)</a:t>
            </a:r>
          </a:p>
          <a:p>
            <a:endParaRPr lang="fr-FR" sz="4000" dirty="0"/>
          </a:p>
          <a:p>
            <a:r>
              <a:rPr lang="fr-FR" sz="4000" dirty="0"/>
              <a:t>Présentiel 2 – retour (1h30)</a:t>
            </a:r>
          </a:p>
        </p:txBody>
      </p:sp>
    </p:spTree>
    <p:extLst>
      <p:ext uri="{BB962C8B-B14F-4D97-AF65-F5344CB8AC3E}">
        <p14:creationId xmlns:p14="http://schemas.microsoft.com/office/powerpoint/2010/main" val="345910551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2036" y="103218"/>
            <a:ext cx="1178118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Message 3 : </a:t>
            </a:r>
          </a:p>
          <a:p>
            <a:pPr algn="ctr"/>
            <a:endParaRPr lang="fr-FR" sz="6000" b="1" dirty="0">
              <a:solidFill>
                <a:srgbClr val="FF0000"/>
              </a:solidFill>
            </a:endParaRPr>
          </a:p>
          <a:p>
            <a:pPr algn="ctr"/>
            <a:r>
              <a:rPr lang="fr-FR" sz="6000" b="1" dirty="0">
                <a:solidFill>
                  <a:srgbClr val="FF0000"/>
                </a:solidFill>
              </a:rPr>
              <a:t>Nécessité de réaliser des traces écrites de référence </a:t>
            </a:r>
          </a:p>
          <a:p>
            <a:pPr algn="ctr"/>
            <a:r>
              <a:rPr lang="fr-FR" sz="6000" b="1" dirty="0">
                <a:solidFill>
                  <a:srgbClr val="FF0000"/>
                </a:solidFill>
              </a:rPr>
              <a:t>(affichages, leçons)</a:t>
            </a:r>
          </a:p>
        </p:txBody>
      </p:sp>
    </p:spTree>
    <p:extLst>
      <p:ext uri="{BB962C8B-B14F-4D97-AF65-F5344CB8AC3E}">
        <p14:creationId xmlns:p14="http://schemas.microsoft.com/office/powerpoint/2010/main" val="229027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9905" y="2274838"/>
            <a:ext cx="11616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b="1" dirty="0">
                <a:solidFill>
                  <a:srgbClr val="FF0000"/>
                </a:solidFill>
              </a:rPr>
              <a:t>Des pratiques fréquentes à questionner…</a:t>
            </a:r>
          </a:p>
        </p:txBody>
      </p:sp>
    </p:spTree>
    <p:extLst>
      <p:ext uri="{BB962C8B-B14F-4D97-AF65-F5344CB8AC3E}">
        <p14:creationId xmlns:p14="http://schemas.microsoft.com/office/powerpoint/2010/main" val="38337076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8675" y="1103989"/>
            <a:ext cx="12076090" cy="57540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Mots inducteurs : plus – moins – donner – prendre – gagner – perdre – partager/distribuer/répartir – reste …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 : Léo a 9 billes, il en a 7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plus que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Juliette. Combien de billes Juliette a-t-elle ? 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 : Léo a 9 billes, il en a 5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moins que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Juliette. Combien de billes Juliette a-t-elle ? 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 : Léo a 3 billes, Juliette en a 9. Combien de billes Juliette a-t-elle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plus que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Léo ?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 : Léo a 36 billes. Il en a trois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fois plus que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Juliette. Combien Juliette a-t-elle de billes ?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 : Léo a 36 billes. Il en a trois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fois moins que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Juliette. Combien Juliette a-t-elle de billes ?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X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 : Léo avait 3 billes. Juliette lui a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billes. Combien de billes a maintenant Léo ?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+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 : Léo avait 8 billes. Il a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5 billes à Juliette. Combien de billes a maintenant Léo ?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 : Léo avait 3 billes. Juliette lui a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billes. Léo a maintenant 9 billes. Combien de billes Juliette lui a-t-elle donné ?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 : Léo avait 9 billes. Il a </a:t>
            </a:r>
            <a:r>
              <a:rPr lang="fr-FR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des billes à Juliette. Léo a maintenant 4 billes. Combien de billes Léo  </a:t>
            </a:r>
            <a:r>
              <a:rPr lang="fr-FR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a-t-il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donné à Juliette? 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fr-F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</a:t>
            </a:r>
          </a:p>
        </p:txBody>
      </p:sp>
      <p:pic>
        <p:nvPicPr>
          <p:cNvPr id="3" name="Picture 2" descr="600px-Panneau_atten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44" y="1645564"/>
            <a:ext cx="341312" cy="280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0A633F2C-920B-4D84-BF14-248EBE2799AA}"/>
              </a:ext>
            </a:extLst>
          </p:cNvPr>
          <p:cNvSpPr/>
          <p:nvPr/>
        </p:nvSpPr>
        <p:spPr>
          <a:xfrm>
            <a:off x="208675" y="4058"/>
            <a:ext cx="11002664" cy="1234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Le repérage des indices, des mots-clés qui seraient une aide </a:t>
            </a:r>
            <a:r>
              <a:rPr lang="fr-FR" sz="3600" dirty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NON</a:t>
            </a:r>
            <a:endParaRPr lang="fr-FR" sz="3600" dirty="0">
              <a:solidFill>
                <a:srgbClr val="7030A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58018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910" y="223627"/>
            <a:ext cx="12076090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Entourer les données utiles / Barrer les données inutiles</a:t>
            </a:r>
            <a:endParaRPr lang="fr-FR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Forme libre 12">
            <a:extLst>
              <a:ext uri="{FF2B5EF4-FFF2-40B4-BE49-F238E27FC236}">
                <a16:creationId xmlns:a16="http://schemas.microsoft.com/office/drawing/2014/main" xmlns="" id="{A04B1EA0-969A-4007-9B3A-E0C46620C96E}"/>
              </a:ext>
            </a:extLst>
          </p:cNvPr>
          <p:cNvSpPr/>
          <p:nvPr/>
        </p:nvSpPr>
        <p:spPr>
          <a:xfrm>
            <a:off x="57955" y="897421"/>
            <a:ext cx="11564202" cy="1468795"/>
          </a:xfrm>
          <a:custGeom>
            <a:avLst/>
            <a:gdLst>
              <a:gd name="connsiteX0" fmla="*/ 0 w 9209218"/>
              <a:gd name="connsiteY0" fmla="*/ 244804 h 1468795"/>
              <a:gd name="connsiteX1" fmla="*/ 244804 w 9209218"/>
              <a:gd name="connsiteY1" fmla="*/ 0 h 1468795"/>
              <a:gd name="connsiteX2" fmla="*/ 8964414 w 9209218"/>
              <a:gd name="connsiteY2" fmla="*/ 0 h 1468795"/>
              <a:gd name="connsiteX3" fmla="*/ 9209218 w 9209218"/>
              <a:gd name="connsiteY3" fmla="*/ 244804 h 1468795"/>
              <a:gd name="connsiteX4" fmla="*/ 9209218 w 9209218"/>
              <a:gd name="connsiteY4" fmla="*/ 1223991 h 1468795"/>
              <a:gd name="connsiteX5" fmla="*/ 8964414 w 9209218"/>
              <a:gd name="connsiteY5" fmla="*/ 1468795 h 1468795"/>
              <a:gd name="connsiteX6" fmla="*/ 244804 w 9209218"/>
              <a:gd name="connsiteY6" fmla="*/ 1468795 h 1468795"/>
              <a:gd name="connsiteX7" fmla="*/ 0 w 9209218"/>
              <a:gd name="connsiteY7" fmla="*/ 1223991 h 1468795"/>
              <a:gd name="connsiteX8" fmla="*/ 0 w 9209218"/>
              <a:gd name="connsiteY8" fmla="*/ 244804 h 146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9218" h="1468795">
                <a:moveTo>
                  <a:pt x="0" y="244804"/>
                </a:moveTo>
                <a:cubicBezTo>
                  <a:pt x="0" y="109602"/>
                  <a:pt x="109602" y="0"/>
                  <a:pt x="244804" y="0"/>
                </a:cubicBezTo>
                <a:lnTo>
                  <a:pt x="8964414" y="0"/>
                </a:lnTo>
                <a:cubicBezTo>
                  <a:pt x="9099616" y="0"/>
                  <a:pt x="9209218" y="109602"/>
                  <a:pt x="9209218" y="244804"/>
                </a:cubicBezTo>
                <a:lnTo>
                  <a:pt x="9209218" y="1223991"/>
                </a:lnTo>
                <a:cubicBezTo>
                  <a:pt x="9209218" y="1359193"/>
                  <a:pt x="9099616" y="1468795"/>
                  <a:pt x="8964414" y="1468795"/>
                </a:cubicBezTo>
                <a:lnTo>
                  <a:pt x="244804" y="1468795"/>
                </a:lnTo>
                <a:cubicBezTo>
                  <a:pt x="109602" y="1468795"/>
                  <a:pt x="0" y="1359193"/>
                  <a:pt x="0" y="1223991"/>
                </a:cubicBezTo>
                <a:lnTo>
                  <a:pt x="0" y="2448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0505" tIns="71701" rIns="350505" bIns="71701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>
                <a:solidFill>
                  <a:schemeClr val="tx1"/>
                </a:solidFill>
                <a:latin typeface="Calibri" panose="020F0502020204030204" pitchFamily="34" charset="0"/>
              </a:rPr>
              <a:t>L’analyse montre qu’elles ne peuvent pas être faites sans résoudre le problème, qu’elles sont parties prenantes de la résolution et non pas antérieures (cf. travaux de psychologie cognitive).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B45EC053-4205-484A-8106-6F27020EB6B2}"/>
              </a:ext>
            </a:extLst>
          </p:cNvPr>
          <p:cNvSpPr/>
          <p:nvPr/>
        </p:nvSpPr>
        <p:spPr>
          <a:xfrm>
            <a:off x="57955" y="3037571"/>
            <a:ext cx="12076090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Demander aux élèves : « Quelle opération faut-il faire ? »</a:t>
            </a:r>
            <a:endParaRPr lang="fr-FR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Forme libre 12">
            <a:extLst>
              <a:ext uri="{FF2B5EF4-FFF2-40B4-BE49-F238E27FC236}">
                <a16:creationId xmlns:a16="http://schemas.microsoft.com/office/drawing/2014/main" xmlns="" id="{716F460C-0C56-4F01-8AFB-8DA98C77B0C0}"/>
              </a:ext>
            </a:extLst>
          </p:cNvPr>
          <p:cNvSpPr/>
          <p:nvPr/>
        </p:nvSpPr>
        <p:spPr>
          <a:xfrm>
            <a:off x="115910" y="3908420"/>
            <a:ext cx="11564202" cy="911500"/>
          </a:xfrm>
          <a:custGeom>
            <a:avLst/>
            <a:gdLst>
              <a:gd name="connsiteX0" fmla="*/ 0 w 9209218"/>
              <a:gd name="connsiteY0" fmla="*/ 244804 h 1468795"/>
              <a:gd name="connsiteX1" fmla="*/ 244804 w 9209218"/>
              <a:gd name="connsiteY1" fmla="*/ 0 h 1468795"/>
              <a:gd name="connsiteX2" fmla="*/ 8964414 w 9209218"/>
              <a:gd name="connsiteY2" fmla="*/ 0 h 1468795"/>
              <a:gd name="connsiteX3" fmla="*/ 9209218 w 9209218"/>
              <a:gd name="connsiteY3" fmla="*/ 244804 h 1468795"/>
              <a:gd name="connsiteX4" fmla="*/ 9209218 w 9209218"/>
              <a:gd name="connsiteY4" fmla="*/ 1223991 h 1468795"/>
              <a:gd name="connsiteX5" fmla="*/ 8964414 w 9209218"/>
              <a:gd name="connsiteY5" fmla="*/ 1468795 h 1468795"/>
              <a:gd name="connsiteX6" fmla="*/ 244804 w 9209218"/>
              <a:gd name="connsiteY6" fmla="*/ 1468795 h 1468795"/>
              <a:gd name="connsiteX7" fmla="*/ 0 w 9209218"/>
              <a:gd name="connsiteY7" fmla="*/ 1223991 h 1468795"/>
              <a:gd name="connsiteX8" fmla="*/ 0 w 9209218"/>
              <a:gd name="connsiteY8" fmla="*/ 244804 h 146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9218" h="1468795">
                <a:moveTo>
                  <a:pt x="0" y="244804"/>
                </a:moveTo>
                <a:cubicBezTo>
                  <a:pt x="0" y="109602"/>
                  <a:pt x="109602" y="0"/>
                  <a:pt x="244804" y="0"/>
                </a:cubicBezTo>
                <a:lnTo>
                  <a:pt x="8964414" y="0"/>
                </a:lnTo>
                <a:cubicBezTo>
                  <a:pt x="9099616" y="0"/>
                  <a:pt x="9209218" y="109602"/>
                  <a:pt x="9209218" y="244804"/>
                </a:cubicBezTo>
                <a:lnTo>
                  <a:pt x="9209218" y="1223991"/>
                </a:lnTo>
                <a:cubicBezTo>
                  <a:pt x="9209218" y="1359193"/>
                  <a:pt x="9099616" y="1468795"/>
                  <a:pt x="8964414" y="1468795"/>
                </a:cubicBezTo>
                <a:lnTo>
                  <a:pt x="244804" y="1468795"/>
                </a:lnTo>
                <a:cubicBezTo>
                  <a:pt x="109602" y="1468795"/>
                  <a:pt x="0" y="1359193"/>
                  <a:pt x="0" y="1223991"/>
                </a:cubicBezTo>
                <a:lnTo>
                  <a:pt x="0" y="2448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0505" tIns="71701" rIns="350505" bIns="71701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>
                <a:solidFill>
                  <a:schemeClr val="tx1"/>
                </a:solidFill>
                <a:latin typeface="Calibri" panose="020F0502020204030204" pitchFamily="34" charset="0"/>
              </a:rPr>
              <a:t>En cycle 2, le choix est restreint. </a:t>
            </a:r>
          </a:p>
        </p:txBody>
      </p:sp>
      <p:sp>
        <p:nvSpPr>
          <p:cNvPr id="7" name="Forme libre 12">
            <a:extLst>
              <a:ext uri="{FF2B5EF4-FFF2-40B4-BE49-F238E27FC236}">
                <a16:creationId xmlns:a16="http://schemas.microsoft.com/office/drawing/2014/main" xmlns="" id="{CCCA69AD-F172-4887-AB45-76DA893DC417}"/>
              </a:ext>
            </a:extLst>
          </p:cNvPr>
          <p:cNvSpPr/>
          <p:nvPr/>
        </p:nvSpPr>
        <p:spPr>
          <a:xfrm>
            <a:off x="115910" y="5094568"/>
            <a:ext cx="11564202" cy="1115492"/>
          </a:xfrm>
          <a:custGeom>
            <a:avLst/>
            <a:gdLst>
              <a:gd name="connsiteX0" fmla="*/ 0 w 9209218"/>
              <a:gd name="connsiteY0" fmla="*/ 244804 h 1468795"/>
              <a:gd name="connsiteX1" fmla="*/ 244804 w 9209218"/>
              <a:gd name="connsiteY1" fmla="*/ 0 h 1468795"/>
              <a:gd name="connsiteX2" fmla="*/ 8964414 w 9209218"/>
              <a:gd name="connsiteY2" fmla="*/ 0 h 1468795"/>
              <a:gd name="connsiteX3" fmla="*/ 9209218 w 9209218"/>
              <a:gd name="connsiteY3" fmla="*/ 244804 h 1468795"/>
              <a:gd name="connsiteX4" fmla="*/ 9209218 w 9209218"/>
              <a:gd name="connsiteY4" fmla="*/ 1223991 h 1468795"/>
              <a:gd name="connsiteX5" fmla="*/ 8964414 w 9209218"/>
              <a:gd name="connsiteY5" fmla="*/ 1468795 h 1468795"/>
              <a:gd name="connsiteX6" fmla="*/ 244804 w 9209218"/>
              <a:gd name="connsiteY6" fmla="*/ 1468795 h 1468795"/>
              <a:gd name="connsiteX7" fmla="*/ 0 w 9209218"/>
              <a:gd name="connsiteY7" fmla="*/ 1223991 h 1468795"/>
              <a:gd name="connsiteX8" fmla="*/ 0 w 9209218"/>
              <a:gd name="connsiteY8" fmla="*/ 244804 h 146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9218" h="1468795">
                <a:moveTo>
                  <a:pt x="0" y="244804"/>
                </a:moveTo>
                <a:cubicBezTo>
                  <a:pt x="0" y="109602"/>
                  <a:pt x="109602" y="0"/>
                  <a:pt x="244804" y="0"/>
                </a:cubicBezTo>
                <a:lnTo>
                  <a:pt x="8964414" y="0"/>
                </a:lnTo>
                <a:cubicBezTo>
                  <a:pt x="9099616" y="0"/>
                  <a:pt x="9209218" y="109602"/>
                  <a:pt x="9209218" y="244804"/>
                </a:cubicBezTo>
                <a:lnTo>
                  <a:pt x="9209218" y="1223991"/>
                </a:lnTo>
                <a:cubicBezTo>
                  <a:pt x="9209218" y="1359193"/>
                  <a:pt x="9099616" y="1468795"/>
                  <a:pt x="8964414" y="1468795"/>
                </a:cubicBezTo>
                <a:lnTo>
                  <a:pt x="244804" y="1468795"/>
                </a:lnTo>
                <a:cubicBezTo>
                  <a:pt x="109602" y="1468795"/>
                  <a:pt x="0" y="1359193"/>
                  <a:pt x="0" y="1223991"/>
                </a:cubicBezTo>
                <a:lnTo>
                  <a:pt x="0" y="2448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0505" tIns="71701" rIns="350505" bIns="71701" numCol="1" spcCol="1270" anchor="ctr" anchorCtr="0">
            <a:noAutofit/>
          </a:bodyPr>
          <a:lstStyle/>
          <a:p>
            <a:pPr lvl="0" algn="just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</a:rPr>
              <a:t>Dans certains cas particuliers</a:t>
            </a:r>
            <a:r>
              <a:rPr lang="fr-FR" sz="2400" kern="1200" dirty="0">
                <a:solidFill>
                  <a:schemeClr val="tx1"/>
                </a:solidFill>
                <a:latin typeface="Calibri" panose="020F0502020204030204" pitchFamily="34" charset="0"/>
              </a:rPr>
              <a:t>, il n’y a pas d’</a:t>
            </a:r>
            <a:r>
              <a:rPr lang="fr-FR" sz="2400" dirty="0">
                <a:solidFill>
                  <a:schemeClr val="tx1"/>
                </a:solidFill>
                <a:latin typeface="Calibri" panose="020F0502020204030204" pitchFamily="34" charset="0"/>
              </a:rPr>
              <a:t>« </a:t>
            </a:r>
            <a:r>
              <a:rPr lang="fr-FR" sz="2400" kern="1200" dirty="0">
                <a:solidFill>
                  <a:schemeClr val="tx1"/>
                </a:solidFill>
                <a:latin typeface="Calibri" panose="020F0502020204030204" pitchFamily="34" charset="0"/>
              </a:rPr>
              <a:t>opération à faire » (réponse dans énoncé, question décalée par rapport à l’énoncé…). </a:t>
            </a:r>
          </a:p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kern="1200" dirty="0">
                <a:solidFill>
                  <a:schemeClr val="tx1"/>
                </a:solidFill>
                <a:latin typeface="Calibri" panose="020F0502020204030204" pitchFamily="34" charset="0"/>
              </a:rPr>
              <a:t>La compréhension de l’énoncé est donc essentielle. </a:t>
            </a:r>
          </a:p>
        </p:txBody>
      </p:sp>
    </p:spTree>
    <p:extLst>
      <p:ext uri="{BB962C8B-B14F-4D97-AF65-F5344CB8AC3E}">
        <p14:creationId xmlns:p14="http://schemas.microsoft.com/office/powerpoint/2010/main" val="3149198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 animBg="1"/>
      <p:bldP spid="7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A4DDB4D0-F7A7-4A32-821D-4FB3CC8A9B2C}"/>
              </a:ext>
            </a:extLst>
          </p:cNvPr>
          <p:cNvSpPr/>
          <p:nvPr/>
        </p:nvSpPr>
        <p:spPr>
          <a:xfrm>
            <a:off x="115910" y="223627"/>
            <a:ext cx="12076090" cy="12480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7030A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Ajouter les questions intermédiaires pour les problèmes à étapes</a:t>
            </a:r>
            <a:endParaRPr lang="fr-FR" sz="3600" dirty="0">
              <a:solidFill>
                <a:srgbClr val="7030A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orme libre 12">
            <a:extLst>
              <a:ext uri="{FF2B5EF4-FFF2-40B4-BE49-F238E27FC236}">
                <a16:creationId xmlns:a16="http://schemas.microsoft.com/office/drawing/2014/main" xmlns="" id="{8AB4124F-61A7-457B-A0EC-3A9371EFC829}"/>
              </a:ext>
            </a:extLst>
          </p:cNvPr>
          <p:cNvSpPr/>
          <p:nvPr/>
        </p:nvSpPr>
        <p:spPr>
          <a:xfrm>
            <a:off x="115910" y="1685927"/>
            <a:ext cx="11564202" cy="911500"/>
          </a:xfrm>
          <a:custGeom>
            <a:avLst/>
            <a:gdLst>
              <a:gd name="connsiteX0" fmla="*/ 0 w 9209218"/>
              <a:gd name="connsiteY0" fmla="*/ 244804 h 1468795"/>
              <a:gd name="connsiteX1" fmla="*/ 244804 w 9209218"/>
              <a:gd name="connsiteY1" fmla="*/ 0 h 1468795"/>
              <a:gd name="connsiteX2" fmla="*/ 8964414 w 9209218"/>
              <a:gd name="connsiteY2" fmla="*/ 0 h 1468795"/>
              <a:gd name="connsiteX3" fmla="*/ 9209218 w 9209218"/>
              <a:gd name="connsiteY3" fmla="*/ 244804 h 1468795"/>
              <a:gd name="connsiteX4" fmla="*/ 9209218 w 9209218"/>
              <a:gd name="connsiteY4" fmla="*/ 1223991 h 1468795"/>
              <a:gd name="connsiteX5" fmla="*/ 8964414 w 9209218"/>
              <a:gd name="connsiteY5" fmla="*/ 1468795 h 1468795"/>
              <a:gd name="connsiteX6" fmla="*/ 244804 w 9209218"/>
              <a:gd name="connsiteY6" fmla="*/ 1468795 h 1468795"/>
              <a:gd name="connsiteX7" fmla="*/ 0 w 9209218"/>
              <a:gd name="connsiteY7" fmla="*/ 1223991 h 1468795"/>
              <a:gd name="connsiteX8" fmla="*/ 0 w 9209218"/>
              <a:gd name="connsiteY8" fmla="*/ 244804 h 14687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209218" h="1468795">
                <a:moveTo>
                  <a:pt x="0" y="244804"/>
                </a:moveTo>
                <a:cubicBezTo>
                  <a:pt x="0" y="109602"/>
                  <a:pt x="109602" y="0"/>
                  <a:pt x="244804" y="0"/>
                </a:cubicBezTo>
                <a:lnTo>
                  <a:pt x="8964414" y="0"/>
                </a:lnTo>
                <a:cubicBezTo>
                  <a:pt x="9099616" y="0"/>
                  <a:pt x="9209218" y="109602"/>
                  <a:pt x="9209218" y="244804"/>
                </a:cubicBezTo>
                <a:lnTo>
                  <a:pt x="9209218" y="1223991"/>
                </a:lnTo>
                <a:cubicBezTo>
                  <a:pt x="9209218" y="1359193"/>
                  <a:pt x="9099616" y="1468795"/>
                  <a:pt x="8964414" y="1468795"/>
                </a:cubicBezTo>
                <a:lnTo>
                  <a:pt x="244804" y="1468795"/>
                </a:lnTo>
                <a:cubicBezTo>
                  <a:pt x="109602" y="1468795"/>
                  <a:pt x="0" y="1359193"/>
                  <a:pt x="0" y="1223991"/>
                </a:cubicBezTo>
                <a:lnTo>
                  <a:pt x="0" y="244804"/>
                </a:lnTo>
                <a:close/>
              </a:path>
            </a:pathLst>
          </a:custGeom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50505" tIns="71701" rIns="350505" bIns="71701" numCol="1" spcCol="1270" anchor="ctr" anchorCtr="0">
            <a:noAutofit/>
          </a:bodyPr>
          <a:lstStyle/>
          <a:p>
            <a:pPr lvl="0" algn="l" defTabSz="1066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fr-FR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Ça</a:t>
            </a:r>
            <a:r>
              <a:rPr lang="fr-FR" sz="2400" kern="1200" dirty="0">
                <a:solidFill>
                  <a:schemeClr val="tx1"/>
                </a:solidFill>
                <a:latin typeface="Calibri" panose="020F0502020204030204" pitchFamily="34" charset="0"/>
              </a:rPr>
              <a:t> « tue » le problème…</a:t>
            </a:r>
          </a:p>
        </p:txBody>
      </p:sp>
    </p:spTree>
    <p:extLst>
      <p:ext uri="{BB962C8B-B14F-4D97-AF65-F5344CB8AC3E}">
        <p14:creationId xmlns:p14="http://schemas.microsoft.com/office/powerpoint/2010/main" val="3459310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05409" y="0"/>
            <a:ext cx="11781182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>
                <a:solidFill>
                  <a:srgbClr val="FF0000"/>
                </a:solidFill>
              </a:rPr>
              <a:t>Message 4 :</a:t>
            </a:r>
          </a:p>
          <a:p>
            <a:pPr algn="ctr"/>
            <a:endParaRPr lang="fr-FR" sz="4800" b="1" dirty="0">
              <a:solidFill>
                <a:srgbClr val="FF0000"/>
              </a:solidFill>
            </a:endParaRPr>
          </a:p>
          <a:p>
            <a:r>
              <a:rPr lang="fr-FR" sz="4800" b="1" dirty="0">
                <a:solidFill>
                  <a:srgbClr val="FF0000"/>
                </a:solidFill>
              </a:rPr>
              <a:t>Eviter certaines pratiques :</a:t>
            </a:r>
          </a:p>
          <a:p>
            <a:endParaRPr lang="fr-FR" sz="4800" b="1" dirty="0">
              <a:solidFill>
                <a:srgbClr val="FF0000"/>
              </a:solidFill>
            </a:endParaRPr>
          </a:p>
          <a:p>
            <a:r>
              <a:rPr lang="fr-FR" sz="4800" b="1" dirty="0">
                <a:solidFill>
                  <a:srgbClr val="FF0000"/>
                </a:solidFill>
              </a:rPr>
              <a:t>- Appui sur des mots inducteurs</a:t>
            </a:r>
          </a:p>
          <a:p>
            <a:r>
              <a:rPr lang="fr-FR" sz="4800" b="1" dirty="0">
                <a:solidFill>
                  <a:srgbClr val="FF0000"/>
                </a:solidFill>
              </a:rPr>
              <a:t>- Surlignage des données utiles</a:t>
            </a:r>
          </a:p>
          <a:p>
            <a:r>
              <a:rPr lang="fr-FR" sz="4800" b="1" dirty="0">
                <a:solidFill>
                  <a:srgbClr val="FF0000"/>
                </a:solidFill>
              </a:rPr>
              <a:t>- Demander « Quelle opération faut-il faire? »</a:t>
            </a:r>
          </a:p>
          <a:p>
            <a:r>
              <a:rPr lang="fr-FR" sz="4800" b="1" dirty="0">
                <a:solidFill>
                  <a:srgbClr val="FF0000"/>
                </a:solidFill>
              </a:rPr>
              <a:t>- Donner les étapes intermédiaires aux élèves (dans le cas des problèmes à étapes)</a:t>
            </a:r>
          </a:p>
          <a:p>
            <a:pPr algn="ctr"/>
            <a:endParaRPr lang="fr-FR" sz="6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40900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9905" y="2274838"/>
            <a:ext cx="11616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5) La classification de Gérard Vergnaud</a:t>
            </a:r>
          </a:p>
        </p:txBody>
      </p:sp>
    </p:spTree>
    <p:extLst>
      <p:ext uri="{BB962C8B-B14F-4D97-AF65-F5344CB8AC3E}">
        <p14:creationId xmlns:p14="http://schemas.microsoft.com/office/powerpoint/2010/main" val="155049936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B320BFA3-1F34-4495-A7BF-3245BD1A02B7}"/>
              </a:ext>
            </a:extLst>
          </p:cNvPr>
          <p:cNvSpPr/>
          <p:nvPr/>
        </p:nvSpPr>
        <p:spPr>
          <a:xfrm>
            <a:off x="115910" y="317414"/>
            <a:ext cx="12076090" cy="7030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classification de Gérard Vergnaud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xmlns="" id="{237B679F-3C4F-41A5-AB73-D1DCDA948E95}"/>
              </a:ext>
            </a:extLst>
          </p:cNvPr>
          <p:cNvSpPr txBox="1"/>
          <p:nvPr/>
        </p:nvSpPr>
        <p:spPr>
          <a:xfrm>
            <a:off x="115910" y="2481993"/>
            <a:ext cx="114101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Elle est un outil pour l’</a:t>
            </a:r>
            <a:r>
              <a:rPr lang="fr-FR" sz="2800" dirty="0" err="1"/>
              <a:t>enseignant.e</a:t>
            </a:r>
            <a:r>
              <a:rPr lang="fr-FR" sz="2800" dirty="0"/>
              <a:t> :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E81C025-D6F1-4983-9756-42830661890A}"/>
              </a:ext>
            </a:extLst>
          </p:cNvPr>
          <p:cNvSpPr/>
          <p:nvPr/>
        </p:nvSpPr>
        <p:spPr>
          <a:xfrm>
            <a:off x="115910" y="1502004"/>
            <a:ext cx="50079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800" dirty="0"/>
              <a:t>Elle ne s’enseigne pas aux élèves.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0EA0D0A3-2651-4AEC-ADAD-02A29ED0E7F6}"/>
              </a:ext>
            </a:extLst>
          </p:cNvPr>
          <p:cNvSpPr/>
          <p:nvPr/>
        </p:nvSpPr>
        <p:spPr>
          <a:xfrm>
            <a:off x="184409" y="3510823"/>
            <a:ext cx="116365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- qui s’assurera de proposer ces différents types de problèmes aux élèves à de multiples reprises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75852966-89A1-477D-8457-9755F91ACFC8}"/>
              </a:ext>
            </a:extLst>
          </p:cNvPr>
          <p:cNvSpPr/>
          <p:nvPr/>
        </p:nvSpPr>
        <p:spPr>
          <a:xfrm>
            <a:off x="184410" y="4540347"/>
            <a:ext cx="116365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- qui pourra construire des séries de problèmes ressemblants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F79ABD2-531C-4EB6-8BC0-80C252EC0281}"/>
              </a:ext>
            </a:extLst>
          </p:cNvPr>
          <p:cNvSpPr/>
          <p:nvPr/>
        </p:nvSpPr>
        <p:spPr>
          <a:xfrm>
            <a:off x="184409" y="5295982"/>
            <a:ext cx="1163652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800" dirty="0"/>
              <a:t>- qui s’assurera de ne pas évaluer les élèves sur des types de problèmes qu’ils n’auraient pas travaillé en classe</a:t>
            </a:r>
          </a:p>
        </p:txBody>
      </p:sp>
    </p:spTree>
    <p:extLst>
      <p:ext uri="{BB962C8B-B14F-4D97-AF65-F5344CB8AC3E}">
        <p14:creationId xmlns:p14="http://schemas.microsoft.com/office/powerpoint/2010/main" val="369693112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FD7F2BC1-48A6-40EF-B9E9-AB4F1782F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181" y="106355"/>
            <a:ext cx="9233210" cy="6751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09699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B026B722-FBDB-435A-A51A-17E51D55DF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652" y="54761"/>
            <a:ext cx="9946888" cy="6803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884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30095" y="106017"/>
            <a:ext cx="11719774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600" b="1" u="sng" dirty="0"/>
              <a:t>PLAN – Présentiel 1  :</a:t>
            </a:r>
          </a:p>
          <a:p>
            <a:endParaRPr lang="fr-FR" sz="2800" b="1" u="sng" dirty="0"/>
          </a:p>
          <a:p>
            <a:r>
              <a:rPr lang="fr-FR" sz="3600" b="1" dirty="0"/>
              <a:t>1) Recueil des représentations quant à l’enseignement de la résolution de problèmes au cycle 2</a:t>
            </a:r>
          </a:p>
          <a:p>
            <a:endParaRPr lang="fr-FR" sz="3600" b="1" dirty="0"/>
          </a:p>
          <a:p>
            <a:r>
              <a:rPr lang="fr-FR" sz="3600" b="1" dirty="0"/>
              <a:t>2) Mise en situation</a:t>
            </a:r>
          </a:p>
          <a:p>
            <a:pPr marL="457200" indent="-457200">
              <a:buFontTx/>
              <a:buChar char="-"/>
            </a:pPr>
            <a:endParaRPr lang="fr-FR" sz="3600" b="1" dirty="0"/>
          </a:p>
          <a:p>
            <a:r>
              <a:rPr lang="fr-FR" sz="3600" b="1" dirty="0"/>
              <a:t>3) Quelques éléments théoriques</a:t>
            </a:r>
          </a:p>
          <a:p>
            <a:pPr marL="457200" indent="-457200">
              <a:buFontTx/>
              <a:buChar char="-"/>
            </a:pPr>
            <a:endParaRPr lang="fr-FR" sz="3600" b="1" dirty="0"/>
          </a:p>
          <a:p>
            <a:r>
              <a:rPr lang="fr-FR" sz="3600" b="1" dirty="0"/>
              <a:t>4) Quelques préconisations</a:t>
            </a:r>
          </a:p>
          <a:p>
            <a:endParaRPr lang="fr-FR" sz="3600" b="1" dirty="0"/>
          </a:p>
          <a:p>
            <a:r>
              <a:rPr lang="fr-FR" sz="3600" b="1" dirty="0"/>
              <a:t>5) La classification de Vergnaud (rappel rapide)</a:t>
            </a:r>
          </a:p>
          <a:p>
            <a:pPr marL="457200" indent="-457200">
              <a:buFontTx/>
              <a:buChar char="-"/>
            </a:pPr>
            <a:endParaRPr 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423653361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057A68A-6443-4FA9-B3D7-6884AC9E9BE1}"/>
              </a:ext>
            </a:extLst>
          </p:cNvPr>
          <p:cNvSpPr/>
          <p:nvPr/>
        </p:nvSpPr>
        <p:spPr>
          <a:xfrm>
            <a:off x="115910" y="223627"/>
            <a:ext cx="12076090" cy="717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4000" u="sng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La classification de Gérard Vergnaud (simplifiée)</a:t>
            </a:r>
            <a:endParaRPr lang="fr-FR" sz="4000" u="sng" dirty="0">
              <a:solidFill>
                <a:srgbClr val="FF000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D13F1309-340A-48A6-99AE-BD75631EE8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424" y="1392188"/>
            <a:ext cx="4989143" cy="5235087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65FB0A03-2A01-4DEF-8BD4-CDC3791858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936" y="1096962"/>
            <a:ext cx="4194571" cy="295936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xmlns="" id="{68F17261-58AE-4F58-8931-7E62DAE210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3955" y="1392188"/>
            <a:ext cx="5070212" cy="515644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1F442B2F-BC83-49F6-90B7-0DD62C43F8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8748" y="1101494"/>
            <a:ext cx="2740625" cy="2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2774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5CDFA22-467B-40A8-82F7-1C0F6AA8360A}"/>
              </a:ext>
            </a:extLst>
          </p:cNvPr>
          <p:cNvSpPr txBox="1"/>
          <p:nvPr/>
        </p:nvSpPr>
        <p:spPr>
          <a:xfrm>
            <a:off x="318052" y="561494"/>
            <a:ext cx="1155589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u="sng" dirty="0"/>
              <a:t>Remarque : </a:t>
            </a:r>
          </a:p>
          <a:p>
            <a:endParaRPr lang="fr-FR" sz="4000" dirty="0"/>
          </a:p>
          <a:p>
            <a:endParaRPr lang="fr-FR" sz="4000" dirty="0"/>
          </a:p>
          <a:p>
            <a:r>
              <a:rPr lang="fr-FR" sz="4000" dirty="0"/>
              <a:t>Pour les problèmes de partie-tout, il y a un élément en question.</a:t>
            </a:r>
          </a:p>
          <a:p>
            <a:endParaRPr lang="fr-FR" sz="4000" dirty="0"/>
          </a:p>
          <a:p>
            <a:r>
              <a:rPr lang="fr-FR" sz="4000" dirty="0"/>
              <a:t>Pour les problèmes de comparaison, il y a au moins deux éléments en question (2 personnes, 2 objets…). </a:t>
            </a:r>
          </a:p>
        </p:txBody>
      </p:sp>
    </p:spTree>
    <p:extLst>
      <p:ext uri="{BB962C8B-B14F-4D97-AF65-F5344CB8AC3E}">
        <p14:creationId xmlns:p14="http://schemas.microsoft.com/office/powerpoint/2010/main" val="172147200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10727" y="0"/>
            <a:ext cx="11875255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000" b="1" dirty="0">
                <a:solidFill>
                  <a:srgbClr val="FF0000"/>
                </a:solidFill>
              </a:rPr>
              <a:t>Message 5 :</a:t>
            </a:r>
          </a:p>
          <a:p>
            <a:pPr algn="ctr"/>
            <a:endParaRPr lang="fr-FR" sz="6000" b="1" dirty="0">
              <a:solidFill>
                <a:srgbClr val="FF0000"/>
              </a:solidFill>
            </a:endParaRPr>
          </a:p>
          <a:p>
            <a:pPr algn="ctr"/>
            <a:r>
              <a:rPr lang="fr-FR" sz="6000" b="1" dirty="0">
                <a:solidFill>
                  <a:srgbClr val="FF0000"/>
                </a:solidFill>
              </a:rPr>
              <a:t>Utiliser la classification de Vergnaud pour diversifier les problèmes basiques proposés aux élèves.</a:t>
            </a:r>
          </a:p>
        </p:txBody>
      </p:sp>
    </p:spTree>
    <p:extLst>
      <p:ext uri="{BB962C8B-B14F-4D97-AF65-F5344CB8AC3E}">
        <p14:creationId xmlns:p14="http://schemas.microsoft.com/office/powerpoint/2010/main" val="27364511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5687" y="179912"/>
            <a:ext cx="1161674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6) Comment permettre aux élèves de mieux réussir en résolution de problèmes?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6C40821-6160-4379-B21D-BE6B24CF357D}"/>
              </a:ext>
            </a:extLst>
          </p:cNvPr>
          <p:cNvSpPr/>
          <p:nvPr/>
        </p:nvSpPr>
        <p:spPr>
          <a:xfrm>
            <a:off x="553231" y="4036661"/>
            <a:ext cx="1207609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les aidant à comprendre les énoncés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C85E4F3E-66CC-4D55-BB45-75A5010A75AF}"/>
              </a:ext>
            </a:extLst>
          </p:cNvPr>
          <p:cNvSpPr/>
          <p:nvPr/>
        </p:nvSpPr>
        <p:spPr>
          <a:xfrm>
            <a:off x="553231" y="5859847"/>
            <a:ext cx="1207609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leur apprenant à représenter et modéliser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3423CCF-6F8E-4433-B080-DE62E866B2A1}"/>
              </a:ext>
            </a:extLst>
          </p:cNvPr>
          <p:cNvSpPr/>
          <p:nvPr/>
        </p:nvSpPr>
        <p:spPr>
          <a:xfrm>
            <a:off x="553231" y="4969928"/>
            <a:ext cx="1207609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  <a:sym typeface="Wingdings" panose="05000000000000000000" pitchFamily="2" charset="2"/>
              </a:rPr>
              <a:t> </a:t>
            </a: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différenciant au sein de la classe</a:t>
            </a:r>
          </a:p>
        </p:txBody>
      </p:sp>
    </p:spTree>
    <p:extLst>
      <p:ext uri="{BB962C8B-B14F-4D97-AF65-F5344CB8AC3E}">
        <p14:creationId xmlns:p14="http://schemas.microsoft.com/office/powerpoint/2010/main" val="142353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04F82AE-6A99-41CD-B8AF-30AAA7D3C03D}"/>
              </a:ext>
            </a:extLst>
          </p:cNvPr>
          <p:cNvSpPr/>
          <p:nvPr/>
        </p:nvSpPr>
        <p:spPr>
          <a:xfrm>
            <a:off x="115910" y="223627"/>
            <a:ext cx="1207609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les aidant à comprendre les énoncés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0DECAE0C-6598-4F91-874A-4599C355BB8A}"/>
              </a:ext>
            </a:extLst>
          </p:cNvPr>
          <p:cNvSpPr/>
          <p:nvPr/>
        </p:nvSpPr>
        <p:spPr>
          <a:xfrm>
            <a:off x="384312" y="2184153"/>
            <a:ext cx="111848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4000" dirty="0">
                <a:sym typeface="Wingdings" panose="05000000000000000000" pitchFamily="2" charset="2"/>
              </a:rPr>
              <a:t> </a:t>
            </a:r>
            <a:r>
              <a:rPr lang="fr-FR" sz="4000" dirty="0"/>
              <a:t>faire raconter l’histoire (sans les nombres en jeu)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9AFD897-58B8-4EB0-AB3C-5FF57A0A33BB}"/>
              </a:ext>
            </a:extLst>
          </p:cNvPr>
          <p:cNvSpPr/>
          <p:nvPr/>
        </p:nvSpPr>
        <p:spPr>
          <a:xfrm>
            <a:off x="384312" y="3965961"/>
            <a:ext cx="851162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4000" dirty="0">
                <a:sym typeface="Wingdings" panose="05000000000000000000" pitchFamily="2" charset="2"/>
              </a:rPr>
              <a:t> </a:t>
            </a:r>
            <a:r>
              <a:rPr lang="fr-FR" sz="4000" dirty="0"/>
              <a:t>utiliser du matériel ou jouer la scène </a:t>
            </a:r>
          </a:p>
        </p:txBody>
      </p:sp>
    </p:spTree>
    <p:extLst>
      <p:ext uri="{BB962C8B-B14F-4D97-AF65-F5344CB8AC3E}">
        <p14:creationId xmlns:p14="http://schemas.microsoft.com/office/powerpoint/2010/main" val="381423075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7B308599-7391-422A-B60C-FAB87A1AB660}"/>
              </a:ext>
            </a:extLst>
          </p:cNvPr>
          <p:cNvSpPr/>
          <p:nvPr/>
        </p:nvSpPr>
        <p:spPr>
          <a:xfrm>
            <a:off x="115910" y="80578"/>
            <a:ext cx="1207609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différenciant au sein de la classe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31F860A2-5194-481F-AC3A-460A0643AF59}"/>
              </a:ext>
            </a:extLst>
          </p:cNvPr>
          <p:cNvSpPr/>
          <p:nvPr/>
        </p:nvSpPr>
        <p:spPr>
          <a:xfrm>
            <a:off x="-301236" y="797535"/>
            <a:ext cx="11620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fr-FR" sz="2000" u="sng" dirty="0"/>
              <a:t>Jouer sur les nombres en jeu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AA55CD4A-4DDF-4D35-9B16-44CD5E176B8A}"/>
              </a:ext>
            </a:extLst>
          </p:cNvPr>
          <p:cNvSpPr/>
          <p:nvPr/>
        </p:nvSpPr>
        <p:spPr>
          <a:xfrm>
            <a:off x="-301236" y="1161243"/>
            <a:ext cx="111790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/>
            <a:r>
              <a:rPr lang="fr-FR" sz="2000" u="sng" dirty="0"/>
              <a:t>Jouer sur le nombre d’étapes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640B45F-CD53-4966-81AC-A8E41F705150}"/>
              </a:ext>
            </a:extLst>
          </p:cNvPr>
          <p:cNvSpPr/>
          <p:nvPr/>
        </p:nvSpPr>
        <p:spPr>
          <a:xfrm>
            <a:off x="38179" y="3585298"/>
            <a:ext cx="1128134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just"/>
            <a:r>
              <a:rPr lang="fr-FR" sz="2000" dirty="0"/>
              <a:t>1) Prise en charge, par l’enseignant, d’un petit groupe d’élèves (étayage spécifique…).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DA2E1D9-FE7E-4BF6-9929-A375B6520ACD}"/>
              </a:ext>
            </a:extLst>
          </p:cNvPr>
          <p:cNvSpPr/>
          <p:nvPr/>
        </p:nvSpPr>
        <p:spPr>
          <a:xfrm>
            <a:off x="-301236" y="2678715"/>
            <a:ext cx="116207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2" algn="just"/>
            <a:r>
              <a:rPr lang="fr-FR" sz="2000" u="sng" dirty="0"/>
              <a:t>Jouer sur les outils proposés </a:t>
            </a:r>
            <a:r>
              <a:rPr lang="fr-FR" sz="2000" dirty="0"/>
              <a:t>(matériel </a:t>
            </a:r>
            <a:r>
              <a:rPr lang="fr-FR" sz="2000" dirty="0" err="1"/>
              <a:t>etc</a:t>
            </a:r>
            <a:r>
              <a:rPr lang="fr-FR" sz="2000" dirty="0"/>
              <a:t>)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3F5E9419-6FA2-4B6E-ACF1-F4469E4537B4}"/>
              </a:ext>
            </a:extLst>
          </p:cNvPr>
          <p:cNvSpPr txBox="1"/>
          <p:nvPr/>
        </p:nvSpPr>
        <p:spPr>
          <a:xfrm>
            <a:off x="556591" y="6408090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etc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AD840E69-5961-47B3-924F-A422BEA21BB8}"/>
              </a:ext>
            </a:extLst>
          </p:cNvPr>
          <p:cNvSpPr/>
          <p:nvPr/>
        </p:nvSpPr>
        <p:spPr>
          <a:xfrm>
            <a:off x="394404" y="3972749"/>
            <a:ext cx="1123784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000" dirty="0" err="1"/>
              <a:t>Rq</a:t>
            </a:r>
            <a:r>
              <a:rPr lang="fr-FR" sz="2000" dirty="0"/>
              <a:t> : Certains auteurs pensent que le fait de différencier par le type d’exercice est lourd et couteux pour les enseignants; ils conseillent une différenciation par une modulation de la guidance apportée par l’enseignant (seul, accompagné).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DC42312E-6D9F-4E1D-8A2F-C431B4513C72}"/>
              </a:ext>
            </a:extLst>
          </p:cNvPr>
          <p:cNvSpPr txBox="1"/>
          <p:nvPr/>
        </p:nvSpPr>
        <p:spPr>
          <a:xfrm>
            <a:off x="58395" y="3191006"/>
            <a:ext cx="624544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 algn="just"/>
            <a:r>
              <a:rPr lang="fr-FR" sz="2000" u="sng" dirty="0"/>
              <a:t>Jouer sur les modalités de travail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xmlns="" id="{FD11CC62-0EC4-45EE-8AFD-FA99CC93DDE5}"/>
              </a:ext>
            </a:extLst>
          </p:cNvPr>
          <p:cNvSpPr txBox="1"/>
          <p:nvPr/>
        </p:nvSpPr>
        <p:spPr>
          <a:xfrm>
            <a:off x="394404" y="5022345"/>
            <a:ext cx="1142826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/>
              <a:t>2) Les élèves peuvent se fixer </a:t>
            </a:r>
            <a:r>
              <a:rPr lang="fr-FR" sz="2000" b="1" dirty="0"/>
              <a:t>un défi </a:t>
            </a:r>
            <a:r>
              <a:rPr lang="fr-FR" sz="2000" dirty="0"/>
              <a:t>en amont de la résolution des problèmes :</a:t>
            </a:r>
          </a:p>
          <a:p>
            <a:r>
              <a:rPr lang="fr-FR" sz="2000" dirty="0"/>
              <a:t>- « Je résous le problème seul », « Je peux appeler l’enseignant une fois (1 joker) », « Je peux appeler l’enseignant deux fois (2 jokers) »…</a:t>
            </a:r>
          </a:p>
          <a:p>
            <a:r>
              <a:rPr lang="fr-FR" sz="2000" dirty="0"/>
              <a:t>- Dans le temps imparti : « Je résoudrai deux problèmes », « Je résoudrai trois problèmes » …</a:t>
            </a:r>
          </a:p>
          <a:p>
            <a:r>
              <a:rPr lang="fr-FR" sz="2000" dirty="0"/>
              <a:t> 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xmlns="" id="{D1FE4F4F-CBFD-49BC-A19C-369FF006BF2A}"/>
              </a:ext>
            </a:extLst>
          </p:cNvPr>
          <p:cNvSpPr txBox="1"/>
          <p:nvPr/>
        </p:nvSpPr>
        <p:spPr>
          <a:xfrm>
            <a:off x="637411" y="1571341"/>
            <a:ext cx="107598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dirty="0">
                <a:sym typeface="Wingdings" panose="05000000000000000000" pitchFamily="2" charset="2"/>
              </a:rPr>
              <a:t> Possibilité de donner des problèmes aux élèves avec des niveaux de difficultés différents. Certains élèves auront des problèmes « une étoile » à résoudre, d’autres « deux étoiles » et d’autres « trois étoiles ». 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429150199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D025A2A3-BA42-48BB-BD3B-CDFB12E27133}"/>
              </a:ext>
            </a:extLst>
          </p:cNvPr>
          <p:cNvSpPr/>
          <p:nvPr/>
        </p:nvSpPr>
        <p:spPr>
          <a:xfrm>
            <a:off x="0" y="75786"/>
            <a:ext cx="12076090" cy="658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FF000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En leur apprenant à représenter et modéliser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733097C8-1D76-4836-B89B-DCD604254DC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0" y="2474746"/>
            <a:ext cx="11918750" cy="4527277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F33ABA91-6646-457C-AF24-5A016686E2BD}"/>
              </a:ext>
            </a:extLst>
          </p:cNvPr>
          <p:cNvSpPr txBox="1"/>
          <p:nvPr/>
        </p:nvSpPr>
        <p:spPr>
          <a:xfrm>
            <a:off x="-194579" y="1087537"/>
            <a:ext cx="1219199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>
                <a:solidFill>
                  <a:srgbClr val="0070C0"/>
                </a:solidFill>
              </a:rPr>
              <a:t>Représenter un énoncé de problème :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</a:rPr>
              <a:t>du dessin … 						… à la modélisation </a:t>
            </a:r>
          </a:p>
          <a:p>
            <a:pPr algn="ctr"/>
            <a:r>
              <a:rPr lang="fr-FR" sz="2800" b="1" dirty="0">
                <a:solidFill>
                  <a:srgbClr val="0070C0"/>
                </a:solidFill>
              </a:rPr>
              <a:t>                                                                          mathématique</a:t>
            </a:r>
          </a:p>
        </p:txBody>
      </p:sp>
    </p:spTree>
    <p:extLst>
      <p:ext uri="{BB962C8B-B14F-4D97-AF65-F5344CB8AC3E}">
        <p14:creationId xmlns:p14="http://schemas.microsoft.com/office/powerpoint/2010/main" val="270712669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15979" y="-155161"/>
            <a:ext cx="11960041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400" b="1" dirty="0">
                <a:solidFill>
                  <a:srgbClr val="FF0000"/>
                </a:solidFill>
              </a:rPr>
              <a:t>Message 6 :</a:t>
            </a:r>
          </a:p>
          <a:p>
            <a:pPr algn="ctr"/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4000" b="1" dirty="0">
                <a:solidFill>
                  <a:srgbClr val="FF0000"/>
                </a:solidFill>
              </a:rPr>
              <a:t>Pour permettre aux élèves de mieux réussir en résolution de problèmes : </a:t>
            </a:r>
          </a:p>
          <a:p>
            <a:endParaRPr lang="fr-FR" sz="1200" b="1" dirty="0">
              <a:solidFill>
                <a:srgbClr val="FF0000"/>
              </a:solidFill>
            </a:endParaRPr>
          </a:p>
          <a:p>
            <a:r>
              <a:rPr lang="fr-FR" sz="4000" b="1" dirty="0">
                <a:solidFill>
                  <a:srgbClr val="FF0000"/>
                </a:solidFill>
              </a:rPr>
              <a:t>- mener un travail spécifique autour de la compréhension de l’énoncé </a:t>
            </a:r>
            <a:r>
              <a:rPr lang="fr-FR" sz="3200" b="1" dirty="0">
                <a:solidFill>
                  <a:srgbClr val="FF0000"/>
                </a:solidFill>
              </a:rPr>
              <a:t>: faire raconter l’histoire (sans les nombres), mimer la scène, utiliser du matériel…</a:t>
            </a:r>
          </a:p>
          <a:p>
            <a:r>
              <a:rPr lang="fr-FR" sz="4000" b="1" dirty="0">
                <a:solidFill>
                  <a:srgbClr val="FF0000"/>
                </a:solidFill>
              </a:rPr>
              <a:t>- mettre en œuvre une différenciation pédagogique</a:t>
            </a:r>
            <a:r>
              <a:rPr lang="fr-FR" sz="4400" b="1" dirty="0">
                <a:solidFill>
                  <a:srgbClr val="FF0000"/>
                </a:solidFill>
              </a:rPr>
              <a:t>: </a:t>
            </a:r>
            <a:r>
              <a:rPr lang="fr-FR" sz="3200" b="1" dirty="0">
                <a:solidFill>
                  <a:srgbClr val="FF0000"/>
                </a:solidFill>
              </a:rPr>
              <a:t>étayage individuel, nombres en jeux/nombre d’étapes (niveaux de difficultés), matériel à disposition, modalités de travail (groupes, défi…) …</a:t>
            </a:r>
          </a:p>
          <a:p>
            <a:r>
              <a:rPr lang="fr-FR" sz="4000" b="1" dirty="0">
                <a:solidFill>
                  <a:srgbClr val="FF0000"/>
                </a:solidFill>
              </a:rPr>
              <a:t>- travailler  la représentation et la modélisation</a:t>
            </a:r>
            <a:endParaRPr lang="fr-FR" sz="4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06307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7628" y="1320680"/>
            <a:ext cx="11616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7) Des exemples de schémas en barres</a:t>
            </a:r>
          </a:p>
        </p:txBody>
      </p:sp>
    </p:spTree>
    <p:extLst>
      <p:ext uri="{BB962C8B-B14F-4D97-AF65-F5344CB8AC3E}">
        <p14:creationId xmlns:p14="http://schemas.microsoft.com/office/powerpoint/2010/main" val="19302394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xmlns="" id="{617E7F9F-BB48-4E6F-B1F0-AD71935CE3A3}"/>
              </a:ext>
            </a:extLst>
          </p:cNvPr>
          <p:cNvGrpSpPr/>
          <p:nvPr/>
        </p:nvGrpSpPr>
        <p:grpSpPr>
          <a:xfrm>
            <a:off x="290955" y="2479061"/>
            <a:ext cx="4285396" cy="2125007"/>
            <a:chOff x="436729" y="1871512"/>
            <a:chExt cx="4285396" cy="2125007"/>
          </a:xfrm>
        </p:grpSpPr>
        <p:grpSp>
          <p:nvGrpSpPr>
            <p:cNvPr id="3" name="Groupe 2">
              <a:extLst>
                <a:ext uri="{FF2B5EF4-FFF2-40B4-BE49-F238E27FC236}">
                  <a16:creationId xmlns:a16="http://schemas.microsoft.com/office/drawing/2014/main" xmlns="" id="{652BA132-CAA1-4F26-8914-D05AC5D739D4}"/>
                </a:ext>
              </a:extLst>
            </p:cNvPr>
            <p:cNvGrpSpPr/>
            <p:nvPr/>
          </p:nvGrpSpPr>
          <p:grpSpPr>
            <a:xfrm>
              <a:off x="436729" y="2740925"/>
              <a:ext cx="4285396" cy="1255594"/>
              <a:chOff x="1651379" y="2770496"/>
              <a:chExt cx="4326340" cy="1214651"/>
            </a:xfrm>
          </p:grpSpPr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86E97BE9-B8D7-4804-AEF7-0D2E1AEFE049}"/>
                  </a:ext>
                </a:extLst>
              </p:cNvPr>
              <p:cNvSpPr/>
              <p:nvPr/>
            </p:nvSpPr>
            <p:spPr>
              <a:xfrm>
                <a:off x="1651379" y="2770496"/>
                <a:ext cx="2702257" cy="941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xmlns="" id="{227F0668-62C7-4518-B7F6-B130417CEBB8}"/>
                  </a:ext>
                </a:extLst>
              </p:cNvPr>
              <p:cNvSpPr/>
              <p:nvPr/>
            </p:nvSpPr>
            <p:spPr>
              <a:xfrm>
                <a:off x="4353636" y="2770496"/>
                <a:ext cx="1624083" cy="941695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7" name="Connecteur droit avec flèche 6">
                <a:extLst>
                  <a:ext uri="{FF2B5EF4-FFF2-40B4-BE49-F238E27FC236}">
                    <a16:creationId xmlns:a16="http://schemas.microsoft.com/office/drawing/2014/main" xmlns="" id="{C0778E3E-A63C-4BB5-975A-84970C06BAD2}"/>
                  </a:ext>
                </a:extLst>
              </p:cNvPr>
              <p:cNvCxnSpPr/>
              <p:nvPr/>
            </p:nvCxnSpPr>
            <p:spPr>
              <a:xfrm>
                <a:off x="1651379" y="3985147"/>
                <a:ext cx="432634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" name="ZoneTexte 3">
              <a:extLst>
                <a:ext uri="{FF2B5EF4-FFF2-40B4-BE49-F238E27FC236}">
                  <a16:creationId xmlns:a16="http://schemas.microsoft.com/office/drawing/2014/main" xmlns="" id="{AE45951C-FA2F-450C-A802-5152B7D5A098}"/>
                </a:ext>
              </a:extLst>
            </p:cNvPr>
            <p:cNvSpPr txBox="1"/>
            <p:nvPr/>
          </p:nvSpPr>
          <p:spPr>
            <a:xfrm>
              <a:off x="1761423" y="1871512"/>
              <a:ext cx="155584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dirty="0"/>
                <a:t>Avant - Après</a:t>
              </a:r>
            </a:p>
            <a:p>
              <a:pPr algn="ctr"/>
              <a:r>
                <a:rPr lang="fr-FR" dirty="0"/>
                <a:t>Partie - Tout</a:t>
              </a:r>
            </a:p>
          </p:txBody>
        </p:sp>
      </p:grpSp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4281FA7A-94B9-44C0-990D-A8FDBC0AD2CF}"/>
              </a:ext>
            </a:extLst>
          </p:cNvPr>
          <p:cNvSpPr txBox="1"/>
          <p:nvPr/>
        </p:nvSpPr>
        <p:spPr>
          <a:xfrm>
            <a:off x="5605669" y="212899"/>
            <a:ext cx="6122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Paul a 5 bonbons. On lui en donne 3. Combien en a-t-il en tout?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95C8920D-A02C-4001-9B1F-015FFF474778}"/>
              </a:ext>
            </a:extLst>
          </p:cNvPr>
          <p:cNvSpPr txBox="1"/>
          <p:nvPr/>
        </p:nvSpPr>
        <p:spPr>
          <a:xfrm>
            <a:off x="6018890" y="2365755"/>
            <a:ext cx="600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Paul a 5 cartes Pokémon au début de la partie. A la fin de la partie, il en a 8. Combien en a-t-il gagné? 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CC012E27-87C6-4601-85DB-CB269FB55CFD}"/>
              </a:ext>
            </a:extLst>
          </p:cNvPr>
          <p:cNvSpPr txBox="1"/>
          <p:nvPr/>
        </p:nvSpPr>
        <p:spPr>
          <a:xfrm>
            <a:off x="5605669" y="4671824"/>
            <a:ext cx="60032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Paul a 8 cartes Pokémon à la fin de la partie. Il en gagné 3 durant la partie. Combien avait-il au début de la partie?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8445059-424A-458E-A192-5037A6C1F7D8}"/>
              </a:ext>
            </a:extLst>
          </p:cNvPr>
          <p:cNvSpPr txBox="1"/>
          <p:nvPr/>
        </p:nvSpPr>
        <p:spPr>
          <a:xfrm>
            <a:off x="290955" y="212899"/>
            <a:ext cx="428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CHAMP ADDITIF (SOUSTRACTIF)</a:t>
            </a:r>
          </a:p>
        </p:txBody>
      </p:sp>
      <p:pic>
        <p:nvPicPr>
          <p:cNvPr id="21" name="Image 20">
            <a:extLst>
              <a:ext uri="{FF2B5EF4-FFF2-40B4-BE49-F238E27FC236}">
                <a16:creationId xmlns:a16="http://schemas.microsoft.com/office/drawing/2014/main" xmlns="" id="{10461178-8415-4DED-BDF5-432731E86D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6050" y="608483"/>
            <a:ext cx="3485322" cy="1467900"/>
          </a:xfrm>
          <a:prstGeom prst="rect">
            <a:avLst/>
          </a:prstGeom>
        </p:spPr>
      </p:pic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6117B06-6E9C-4395-B1CE-A5EE7C805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1028" y="2987646"/>
            <a:ext cx="3485323" cy="1496950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ED484408-0FA8-4DA3-9ADD-B1C13A6047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1028" y="5349427"/>
            <a:ext cx="3485324" cy="150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28889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3FEE847-DE78-4B8C-A67D-3BF979E59489}"/>
              </a:ext>
            </a:extLst>
          </p:cNvPr>
          <p:cNvSpPr/>
          <p:nvPr/>
        </p:nvSpPr>
        <p:spPr>
          <a:xfrm>
            <a:off x="185529" y="210026"/>
            <a:ext cx="11476383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600" b="1" dirty="0"/>
              <a:t>6) Comment permettre aux élèves de mieux réussir en résolution de problèmes?</a:t>
            </a:r>
          </a:p>
          <a:p>
            <a:endParaRPr lang="fr-FR" sz="2000" b="1" dirty="0"/>
          </a:p>
          <a:p>
            <a:r>
              <a:rPr lang="fr-FR" sz="3600" b="1" dirty="0"/>
              <a:t>7) Des exemples de schémas en barres</a:t>
            </a:r>
          </a:p>
          <a:p>
            <a:pPr marL="457200" indent="-457200">
              <a:buFontTx/>
              <a:buChar char="-"/>
            </a:pPr>
            <a:endParaRPr lang="fr-FR" sz="2000" b="1" dirty="0"/>
          </a:p>
          <a:p>
            <a:r>
              <a:rPr lang="fr-FR" sz="3600" b="1" dirty="0"/>
              <a:t>8) Entrainement</a:t>
            </a:r>
          </a:p>
          <a:p>
            <a:endParaRPr lang="fr-FR" sz="2000" b="1" dirty="0"/>
          </a:p>
          <a:p>
            <a:r>
              <a:rPr lang="fr-FR" sz="3600" b="1" dirty="0"/>
              <a:t>9) Quelques outils </a:t>
            </a:r>
          </a:p>
          <a:p>
            <a:pPr marL="457200" indent="-457200">
              <a:buFontTx/>
              <a:buChar char="-"/>
            </a:pPr>
            <a:endParaRPr lang="fr-FR" sz="2000" b="1" dirty="0"/>
          </a:p>
          <a:p>
            <a:r>
              <a:rPr lang="fr-FR" sz="3600" b="1" dirty="0"/>
              <a:t>10) Synthèse des messages</a:t>
            </a:r>
          </a:p>
          <a:p>
            <a:endParaRPr lang="fr-FR" sz="2000" b="1" dirty="0"/>
          </a:p>
          <a:p>
            <a:r>
              <a:rPr lang="fr-FR" sz="3600" b="1" dirty="0"/>
              <a:t>11) Travail autour des emplois du temps</a:t>
            </a:r>
          </a:p>
          <a:p>
            <a:endParaRPr lang="fr-FR" sz="2000" b="1" dirty="0"/>
          </a:p>
          <a:p>
            <a:r>
              <a:rPr lang="fr-FR" sz="3600" b="1" dirty="0"/>
              <a:t>12) Bilan individuel par écrit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8633878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58445059-424A-458E-A192-5037A6C1F7D8}"/>
              </a:ext>
            </a:extLst>
          </p:cNvPr>
          <p:cNvSpPr txBox="1"/>
          <p:nvPr/>
        </p:nvSpPr>
        <p:spPr>
          <a:xfrm>
            <a:off x="290955" y="212899"/>
            <a:ext cx="428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CHAMP ADDITIF (SOUSTRACTIF)</a:t>
            </a:r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xmlns="" id="{AB1089BD-11C5-44A3-92E9-0B15534D5531}"/>
              </a:ext>
            </a:extLst>
          </p:cNvPr>
          <p:cNvGrpSpPr/>
          <p:nvPr/>
        </p:nvGrpSpPr>
        <p:grpSpPr>
          <a:xfrm>
            <a:off x="325965" y="1985402"/>
            <a:ext cx="3564638" cy="2642451"/>
            <a:chOff x="7779223" y="1939581"/>
            <a:chExt cx="2688609" cy="2013616"/>
          </a:xfrm>
        </p:grpSpPr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xmlns="" id="{21A10243-57D0-43C3-9897-5B5872B5E4CF}"/>
                </a:ext>
              </a:extLst>
            </p:cNvPr>
            <p:cNvGrpSpPr/>
            <p:nvPr/>
          </p:nvGrpSpPr>
          <p:grpSpPr>
            <a:xfrm>
              <a:off x="7779223" y="2740925"/>
              <a:ext cx="2688609" cy="1212272"/>
              <a:chOff x="7942996" y="3275463"/>
              <a:chExt cx="2688609" cy="1212272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xmlns="" id="{95122F3B-8754-44E3-8434-E54B6D1044E5}"/>
                  </a:ext>
                </a:extLst>
              </p:cNvPr>
              <p:cNvSpPr/>
              <p:nvPr/>
            </p:nvSpPr>
            <p:spPr>
              <a:xfrm>
                <a:off x="7942997" y="3275463"/>
                <a:ext cx="1501254" cy="4776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id="{4781BA2D-9FB0-423F-B177-CDAFA928934D}"/>
                  </a:ext>
                </a:extLst>
              </p:cNvPr>
              <p:cNvSpPr/>
              <p:nvPr/>
            </p:nvSpPr>
            <p:spPr>
              <a:xfrm>
                <a:off x="7942996" y="4010064"/>
                <a:ext cx="2688609" cy="47767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cxnSp>
            <p:nvCxnSpPr>
              <p:cNvPr id="17" name="Connecteur droit avec flèche 16">
                <a:extLst>
                  <a:ext uri="{FF2B5EF4-FFF2-40B4-BE49-F238E27FC236}">
                    <a16:creationId xmlns:a16="http://schemas.microsoft.com/office/drawing/2014/main" xmlns="" id="{C034266C-361D-4B28-9D53-EF68783D4CF1}"/>
                  </a:ext>
                </a:extLst>
              </p:cNvPr>
              <p:cNvCxnSpPr/>
              <p:nvPr/>
            </p:nvCxnSpPr>
            <p:spPr>
              <a:xfrm>
                <a:off x="9580728" y="3750859"/>
                <a:ext cx="1050877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ZoneTexte 13">
              <a:extLst>
                <a:ext uri="{FF2B5EF4-FFF2-40B4-BE49-F238E27FC236}">
                  <a16:creationId xmlns:a16="http://schemas.microsoft.com/office/drawing/2014/main" xmlns="" id="{8839B1BE-8C5C-45B0-BAD0-35D722C02578}"/>
                </a:ext>
              </a:extLst>
            </p:cNvPr>
            <p:cNvSpPr txBox="1"/>
            <p:nvPr/>
          </p:nvSpPr>
          <p:spPr>
            <a:xfrm>
              <a:off x="8639032" y="1939581"/>
              <a:ext cx="15558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dirty="0"/>
                <a:t>Comparaison</a:t>
              </a:r>
            </a:p>
          </p:txBody>
        </p:sp>
      </p:grpSp>
      <p:sp>
        <p:nvSpPr>
          <p:cNvPr id="18" name="ZoneTexte 17">
            <a:extLst>
              <a:ext uri="{FF2B5EF4-FFF2-40B4-BE49-F238E27FC236}">
                <a16:creationId xmlns:a16="http://schemas.microsoft.com/office/drawing/2014/main" xmlns="" id="{F11642A6-C04E-428E-8197-4A6B3CE1635F}"/>
              </a:ext>
            </a:extLst>
          </p:cNvPr>
          <p:cNvSpPr txBox="1"/>
          <p:nvPr/>
        </p:nvSpPr>
        <p:spPr>
          <a:xfrm>
            <a:off x="6733345" y="4835803"/>
            <a:ext cx="612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Paul a 5 bonbons. Julie a 3 bonbons de plus que Paul. </a:t>
            </a:r>
          </a:p>
          <a:p>
            <a:r>
              <a:rPr lang="fr-FR" dirty="0"/>
              <a:t>Combien de bonbons Julie a-t-elle? </a:t>
            </a: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xmlns="" id="{D541B30C-A807-44B8-95CD-1A4D990A5B92}"/>
              </a:ext>
            </a:extLst>
          </p:cNvPr>
          <p:cNvSpPr txBox="1"/>
          <p:nvPr/>
        </p:nvSpPr>
        <p:spPr>
          <a:xfrm>
            <a:off x="6573077" y="2425299"/>
            <a:ext cx="612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Julie a 8 bonbons. Julie a 3 bonbons de plus que Paul. </a:t>
            </a:r>
          </a:p>
          <a:p>
            <a:r>
              <a:rPr lang="fr-FR" dirty="0"/>
              <a:t>Combien de bonbons Paul a-t-il? 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xmlns="" id="{168813FE-9064-4D26-8F81-C5591FF9C539}"/>
              </a:ext>
            </a:extLst>
          </p:cNvPr>
          <p:cNvSpPr txBox="1"/>
          <p:nvPr/>
        </p:nvSpPr>
        <p:spPr>
          <a:xfrm>
            <a:off x="6573077" y="14795"/>
            <a:ext cx="6122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Julie a 8 bonbons. Paul a 5 bonbons. </a:t>
            </a:r>
          </a:p>
          <a:p>
            <a:r>
              <a:rPr lang="fr-FR" dirty="0"/>
              <a:t>Combien de bonbons Julie a-t-elle de plus que Paul? </a:t>
            </a:r>
          </a:p>
        </p:txBody>
      </p:sp>
      <p:pic>
        <p:nvPicPr>
          <p:cNvPr id="22" name="Image 21">
            <a:extLst>
              <a:ext uri="{FF2B5EF4-FFF2-40B4-BE49-F238E27FC236}">
                <a16:creationId xmlns:a16="http://schemas.microsoft.com/office/drawing/2014/main" xmlns="" id="{1A557A7E-8BD3-4AD1-9AE1-A956A58FC2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07964" y="5425618"/>
            <a:ext cx="2876550" cy="1419225"/>
          </a:xfrm>
          <a:prstGeom prst="rect">
            <a:avLst/>
          </a:prstGeom>
        </p:spPr>
      </p:pic>
      <p:pic>
        <p:nvPicPr>
          <p:cNvPr id="23" name="Image 22">
            <a:extLst>
              <a:ext uri="{FF2B5EF4-FFF2-40B4-BE49-F238E27FC236}">
                <a16:creationId xmlns:a16="http://schemas.microsoft.com/office/drawing/2014/main" xmlns="" id="{67640C27-54A1-49DC-ACA1-00FEC02F7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6064" y="3059012"/>
            <a:ext cx="2838450" cy="1381125"/>
          </a:xfrm>
          <a:prstGeom prst="rect">
            <a:avLst/>
          </a:prstGeom>
        </p:spPr>
      </p:pic>
      <p:pic>
        <p:nvPicPr>
          <p:cNvPr id="24" name="Image 23">
            <a:extLst>
              <a:ext uri="{FF2B5EF4-FFF2-40B4-BE49-F238E27FC236}">
                <a16:creationId xmlns:a16="http://schemas.microsoft.com/office/drawing/2014/main" xmlns="" id="{9EF3EF3F-6165-4AB5-869C-4C347B19E6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07964" y="604277"/>
            <a:ext cx="2819400" cy="1381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591764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BD3CA7E-8595-4E05-802A-A2197308A75C}"/>
              </a:ext>
            </a:extLst>
          </p:cNvPr>
          <p:cNvSpPr txBox="1"/>
          <p:nvPr/>
        </p:nvSpPr>
        <p:spPr>
          <a:xfrm>
            <a:off x="290955" y="212899"/>
            <a:ext cx="428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CHAMP MULTIPLICATIF (DIVISION)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3751A56E-65E7-4484-96CC-87D481B6F2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783" y="3195513"/>
            <a:ext cx="4641575" cy="1642595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xmlns="" id="{3EE49291-A2BE-4D33-8B57-134A6B63E2C4}"/>
              </a:ext>
            </a:extLst>
          </p:cNvPr>
          <p:cNvSpPr txBox="1"/>
          <p:nvPr/>
        </p:nvSpPr>
        <p:spPr>
          <a:xfrm>
            <a:off x="1350606" y="2659001"/>
            <a:ext cx="15558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/>
              <a:t>Avant - Après</a:t>
            </a:r>
          </a:p>
          <a:p>
            <a:pPr algn="ctr"/>
            <a:r>
              <a:rPr lang="fr-FR" dirty="0"/>
              <a:t>Partie - Tout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34AB0F89-5640-41E3-8CC3-D1D4843D949E}"/>
              </a:ext>
            </a:extLst>
          </p:cNvPr>
          <p:cNvSpPr/>
          <p:nvPr/>
        </p:nvSpPr>
        <p:spPr>
          <a:xfrm>
            <a:off x="5607313" y="225859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dirty="0"/>
              <a:t>4 enfants se partagent 24 images. Combien d’images aura chaque enfant ?  (on recherche la valeur d’une part)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301B7748-86BC-48CC-A017-6790C11B1B10}"/>
              </a:ext>
            </a:extLst>
          </p:cNvPr>
          <p:cNvSpPr/>
          <p:nvPr/>
        </p:nvSpPr>
        <p:spPr>
          <a:xfrm>
            <a:off x="6460525" y="4623382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Il y a 24 élèves dans la classe. Le professeur veut faire des équipes de 4 élèves. Combien y aura-t-il d’équipes?  </a:t>
            </a:r>
          </a:p>
          <a:p>
            <a:r>
              <a:rPr lang="fr-FR" dirty="0"/>
              <a:t>(on recherche le nombre de parts)</a:t>
            </a:r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52C6D8DE-38BE-421D-95EF-227742AB31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05710" y="2904926"/>
            <a:ext cx="2924175" cy="12954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xmlns="" id="{1E450DAA-09B3-4CD3-96C7-F9CD23F3DD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02850" y="5494042"/>
            <a:ext cx="3011350" cy="1311288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4105274-00C6-489A-82F5-EDB9707FAA96}"/>
              </a:ext>
            </a:extLst>
          </p:cNvPr>
          <p:cNvSpPr/>
          <p:nvPr/>
        </p:nvSpPr>
        <p:spPr>
          <a:xfrm>
            <a:off x="5607313" y="74399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altLang="fr-FR" dirty="0"/>
              <a:t>6 enfants ont 4 images chacun. Combien y a-t-il d’images en tout?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xmlns="" id="{6B2F04D4-A544-4903-8792-DF02EB6A6CD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171" y="397564"/>
            <a:ext cx="4081255" cy="1129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7605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CBD3CA7E-8595-4E05-802A-A2197308A75C}"/>
              </a:ext>
            </a:extLst>
          </p:cNvPr>
          <p:cNvSpPr txBox="1"/>
          <p:nvPr/>
        </p:nvSpPr>
        <p:spPr>
          <a:xfrm>
            <a:off x="290955" y="212899"/>
            <a:ext cx="4285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solidFill>
                  <a:srgbClr val="0070C0"/>
                </a:solidFill>
              </a:rPr>
              <a:t>CHAMP MULTIPLICATIF (DIVISION)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85FA01C-4DAA-4DAD-A782-E6C4EE8ACB8D}"/>
              </a:ext>
            </a:extLst>
          </p:cNvPr>
          <p:cNvSpPr/>
          <p:nvPr/>
        </p:nvSpPr>
        <p:spPr>
          <a:xfrm>
            <a:off x="5958932" y="7364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Il y a 9 fleurs blanches, il y a 4 fois plus de fleurs rouges que de fleurs blanches, combien y a-t-il de fleurs rouges 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11BD07D-B9D4-4CD1-893E-8E6DC7C0A21A}"/>
              </a:ext>
            </a:extLst>
          </p:cNvPr>
          <p:cNvSpPr/>
          <p:nvPr/>
        </p:nvSpPr>
        <p:spPr>
          <a:xfrm>
            <a:off x="6197471" y="469594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Il y a 36 fleurs rouges, il y a 4 fois plus de fleurs rouges que de fleurs blanches, combien y a-t-il de fleurs blanches 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564A4BFF-1950-4954-8F52-52EF9D4BDC05}"/>
              </a:ext>
            </a:extLst>
          </p:cNvPr>
          <p:cNvSpPr/>
          <p:nvPr/>
        </p:nvSpPr>
        <p:spPr>
          <a:xfrm>
            <a:off x="6197470" y="2441520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r-FR" dirty="0"/>
              <a:t>Il y a 9 fleurs blanches, il y a 36 fleurs rouges. Combien de fois plus de fleurs rouges y a-t-il que de fleurs blanches ? </a:t>
            </a: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xmlns="" id="{003680DF-EB2F-45FC-AB07-17B94DCFA7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865" y="3031133"/>
            <a:ext cx="4641575" cy="1642595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xmlns="" id="{490213AC-11F7-48D9-9CEE-C0F401FC53BF}"/>
              </a:ext>
            </a:extLst>
          </p:cNvPr>
          <p:cNvSpPr txBox="1"/>
          <p:nvPr/>
        </p:nvSpPr>
        <p:spPr>
          <a:xfrm>
            <a:off x="1536460" y="2636238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Comparaison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0B5724A-53E7-4E79-9AD9-C40AE9671D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7524" y="714067"/>
            <a:ext cx="2990850" cy="135255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xmlns="" id="{DD0E95E9-ABCF-4AE0-B038-39CE4A5B65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6867" y="3087851"/>
            <a:ext cx="2497207" cy="1233189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xmlns="" id="{C6D85F1D-FCF0-438B-9CD7-5BCA9FE293B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1061" y="5438775"/>
            <a:ext cx="2933700" cy="1419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10422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769C6AE-16D2-429D-9FE7-50210018D322}"/>
              </a:ext>
            </a:extLst>
          </p:cNvPr>
          <p:cNvSpPr txBox="1"/>
          <p:nvPr/>
        </p:nvSpPr>
        <p:spPr>
          <a:xfrm>
            <a:off x="266331" y="143807"/>
            <a:ext cx="80698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/>
              <a:t>Proposition pour introduire les schémas en barres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75DF1D5-8C47-406F-8CA2-3384DC40E79F}"/>
              </a:ext>
            </a:extLst>
          </p:cNvPr>
          <p:cNvSpPr txBox="1"/>
          <p:nvPr/>
        </p:nvSpPr>
        <p:spPr>
          <a:xfrm>
            <a:off x="266331" y="983737"/>
            <a:ext cx="113922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fr-FR" sz="2400" dirty="0"/>
              <a:t>Paul dépense 16€ pour acheter des tickets à gratter avec lesquels il gagne ensuite 42€.</a:t>
            </a:r>
          </a:p>
          <a:p>
            <a:pPr marL="0" indent="0">
              <a:buNone/>
            </a:pPr>
            <a:r>
              <a:rPr lang="fr-FR" sz="2400" dirty="0"/>
              <a:t>De combien s’est–il enrichi?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18CB01C-EA37-47AF-ADA0-060A2902C07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557" t="43941" r="50246" b="21865"/>
          <a:stretch/>
        </p:blipFill>
        <p:spPr>
          <a:xfrm rot="5400000">
            <a:off x="679641" y="1589189"/>
            <a:ext cx="1684312" cy="2891933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xmlns="" id="{6EF8856B-8BCB-4DF0-997A-2FEEB7B0A76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73" t="30976" r="52148" b="23743"/>
          <a:stretch/>
        </p:blipFill>
        <p:spPr>
          <a:xfrm rot="5400000">
            <a:off x="4610818" y="652510"/>
            <a:ext cx="1678734" cy="4759713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xmlns="" id="{5D1D923C-0E1A-4214-A052-D7CB8D682EC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8873" t="29849" r="51197" b="24871"/>
          <a:stretch/>
        </p:blipFill>
        <p:spPr>
          <a:xfrm rot="5400000">
            <a:off x="9208520" y="917087"/>
            <a:ext cx="1631737" cy="4183562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xmlns="" id="{95539DB0-6AB6-46C2-8A28-84B4034854F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46901" t="37929" r="39155" b="26185"/>
          <a:stretch/>
        </p:blipFill>
        <p:spPr>
          <a:xfrm rot="5400000">
            <a:off x="4239173" y="3522895"/>
            <a:ext cx="2422022" cy="35045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69351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0150" y="1612228"/>
            <a:ext cx="1161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8) Entrainement</a:t>
            </a:r>
          </a:p>
        </p:txBody>
      </p:sp>
    </p:spTree>
    <p:extLst>
      <p:ext uri="{BB962C8B-B14F-4D97-AF65-F5344CB8AC3E}">
        <p14:creationId xmlns:p14="http://schemas.microsoft.com/office/powerpoint/2010/main" val="36538348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7628" y="326768"/>
            <a:ext cx="1161674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Problème des piles de livres (celui de la mise en situation) :</a:t>
            </a:r>
          </a:p>
          <a:p>
            <a:endParaRPr lang="fr-FR" sz="2800" dirty="0"/>
          </a:p>
          <a:p>
            <a:r>
              <a:rPr lang="fr-FR" sz="4000" dirty="0"/>
              <a:t>3000 livres sont rangés en 3 piles.</a:t>
            </a:r>
          </a:p>
          <a:p>
            <a:r>
              <a:rPr lang="fr-FR" sz="4000" dirty="0"/>
              <a:t>La première pile contient 10 livres de plus que la deuxième.</a:t>
            </a:r>
          </a:p>
          <a:p>
            <a:r>
              <a:rPr lang="fr-FR" sz="4000" dirty="0"/>
              <a:t>Il y a 2 fois plus de livres dans la deuxième pile que dans la troisième.</a:t>
            </a:r>
          </a:p>
          <a:p>
            <a:endParaRPr lang="fr-FR" sz="4000" dirty="0"/>
          </a:p>
          <a:p>
            <a:r>
              <a:rPr lang="fr-FR" sz="4000" b="1" dirty="0"/>
              <a:t>Combien y a t-il de livres dans la troisième?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95541551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DFF9811C-348A-41A8-B7F5-18DE6C956F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8382" y="250548"/>
            <a:ext cx="6278423" cy="6356903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AF0C82EA-8A48-404A-86EB-6E19DB551A76}"/>
              </a:ext>
            </a:extLst>
          </p:cNvPr>
          <p:cNvSpPr txBox="1"/>
          <p:nvPr/>
        </p:nvSpPr>
        <p:spPr>
          <a:xfrm>
            <a:off x="8441637" y="371062"/>
            <a:ext cx="34455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dirty="0"/>
              <a:t>3000 – 10 =  2990</a:t>
            </a:r>
          </a:p>
          <a:p>
            <a:r>
              <a:rPr lang="fr-FR" sz="2800" dirty="0"/>
              <a:t>2990 : 5 = 598</a:t>
            </a:r>
          </a:p>
        </p:txBody>
      </p:sp>
    </p:spTree>
    <p:extLst>
      <p:ext uri="{BB962C8B-B14F-4D97-AF65-F5344CB8AC3E}">
        <p14:creationId xmlns:p14="http://schemas.microsoft.com/office/powerpoint/2010/main" val="133264754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3">
            <a:extLst>
              <a:ext uri="{FF2B5EF4-FFF2-40B4-BE49-F238E27FC236}">
                <a16:creationId xmlns:a16="http://schemas.microsoft.com/office/drawing/2014/main" xmlns="" id="{F4F0464C-0CD8-43A7-9331-BD70A0826DC8}"/>
              </a:ext>
            </a:extLst>
          </p:cNvPr>
          <p:cNvSpPr txBox="1"/>
          <p:nvPr/>
        </p:nvSpPr>
        <p:spPr>
          <a:xfrm>
            <a:off x="424070" y="305008"/>
            <a:ext cx="11516139" cy="5754139"/>
          </a:xfrm>
          <a:prstGeom prst="rect">
            <a:avLst/>
          </a:prstGeom>
        </p:spPr>
        <p:txBody>
          <a:bodyPr vert="horz" wrap="square" lIns="0" tIns="151130" rIns="0" bIns="0" rtlCol="0">
            <a:spAutoFit/>
          </a:bodyPr>
          <a:lstStyle/>
          <a:p>
            <a:pPr marR="266700" algn="just">
              <a:lnSpc>
                <a:spcPct val="100000"/>
              </a:lnSpc>
            </a:pPr>
            <a:r>
              <a:rPr lang="fr-FR" sz="2800" b="1" u="sng" dirty="0">
                <a:cs typeface="Calibri"/>
              </a:rPr>
              <a:t>Problème des châtaignes</a:t>
            </a:r>
          </a:p>
          <a:p>
            <a:pPr marR="266700" algn="just">
              <a:lnSpc>
                <a:spcPct val="100000"/>
              </a:lnSpc>
            </a:pPr>
            <a:endParaRPr lang="fr-FR" sz="2800" dirty="0">
              <a:cs typeface="Calibri"/>
            </a:endParaRPr>
          </a:p>
          <a:p>
            <a:pPr marR="266700" algn="just">
              <a:lnSpc>
                <a:spcPct val="100000"/>
              </a:lnSpc>
            </a:pPr>
            <a:r>
              <a:rPr lang="fr-FR" sz="2800" dirty="0">
                <a:cs typeface="Calibri"/>
              </a:rPr>
              <a:t>Charles a récolté 108 kg de châtaignes. Il les met dans trois paniers, un petit, un moyen, un grand.</a:t>
            </a:r>
          </a:p>
          <a:p>
            <a:pPr marR="266700" algn="just">
              <a:lnSpc>
                <a:spcPct val="100000"/>
              </a:lnSpc>
            </a:pPr>
            <a:endParaRPr lang="fr-FR" sz="2800" dirty="0">
              <a:cs typeface="Calibri"/>
            </a:endParaRPr>
          </a:p>
          <a:p>
            <a:pPr marR="266700">
              <a:lnSpc>
                <a:spcPct val="100000"/>
              </a:lnSpc>
            </a:pPr>
            <a:r>
              <a:rPr lang="fr-FR" sz="2800" dirty="0">
                <a:cs typeface="Calibri"/>
              </a:rPr>
              <a:t>Les châtaignes du panier moyen pèsent le double de celles du petit panier. Les châtaignes du grand panier  pèsent le double de celles du panier moyen.</a:t>
            </a:r>
          </a:p>
          <a:p>
            <a:pPr marR="266700">
              <a:lnSpc>
                <a:spcPct val="100000"/>
              </a:lnSpc>
            </a:pPr>
            <a:endParaRPr lang="fr-FR" sz="2800" dirty="0">
              <a:cs typeface="Calibri"/>
            </a:endParaRPr>
          </a:p>
          <a:p>
            <a:pPr marR="266700">
              <a:lnSpc>
                <a:spcPct val="100000"/>
              </a:lnSpc>
            </a:pPr>
            <a:r>
              <a:rPr lang="fr-FR" sz="2800" dirty="0">
                <a:cs typeface="Calibri"/>
              </a:rPr>
              <a:t>Après avoir rempli ces trois paniers, il lui reste quelques kg  de châtaignes, exactement la moitié du poids des  châtaignes du grand panier.</a:t>
            </a:r>
          </a:p>
          <a:p>
            <a:pPr marR="266700">
              <a:lnSpc>
                <a:spcPct val="100000"/>
              </a:lnSpc>
            </a:pPr>
            <a:endParaRPr lang="fr-FR" sz="2800" dirty="0">
              <a:cs typeface="Calibri"/>
            </a:endParaRPr>
          </a:p>
          <a:p>
            <a:pPr marR="266700" algn="just">
              <a:lnSpc>
                <a:spcPct val="100000"/>
              </a:lnSpc>
            </a:pPr>
            <a:r>
              <a:rPr lang="fr-FR" sz="2800" b="1" dirty="0">
                <a:cs typeface="Calibri"/>
              </a:rPr>
              <a:t>Combien de kg de châtaignes Charles a-t-il mis dans chaque panier ? Combien de kg lui reste-il ?</a:t>
            </a:r>
          </a:p>
        </p:txBody>
      </p:sp>
    </p:spTree>
    <p:extLst>
      <p:ext uri="{BB962C8B-B14F-4D97-AF65-F5344CB8AC3E}">
        <p14:creationId xmlns:p14="http://schemas.microsoft.com/office/powerpoint/2010/main" val="316520850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xmlns="" id="{5BA45BDA-8601-43BD-81A5-3C6B133C2E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723" y="809625"/>
            <a:ext cx="9957180" cy="4318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21170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9CFAAF3F-6EBB-4EEF-AAC7-C16B890BD8E3}"/>
              </a:ext>
            </a:extLst>
          </p:cNvPr>
          <p:cNvSpPr txBox="1"/>
          <p:nvPr/>
        </p:nvSpPr>
        <p:spPr>
          <a:xfrm>
            <a:off x="288728" y="203011"/>
            <a:ext cx="1147201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800" b="1" u="sng" dirty="0"/>
              <a:t>Problème de 6</a:t>
            </a:r>
            <a:r>
              <a:rPr lang="fr-FR" sz="2800" b="1" u="sng" baseline="30000" dirty="0"/>
              <a:t>ème</a:t>
            </a:r>
            <a:r>
              <a:rPr lang="fr-FR" sz="2800" b="1" u="sng" dirty="0"/>
              <a:t> ( trans math 6</a:t>
            </a:r>
            <a:r>
              <a:rPr lang="fr-FR" sz="2800" b="1" u="sng" baseline="30000" dirty="0"/>
              <a:t>ème</a:t>
            </a:r>
            <a:r>
              <a:rPr lang="fr-FR" sz="2800" b="1" u="sng" dirty="0"/>
              <a:t> – 84 p. 56)</a:t>
            </a:r>
          </a:p>
          <a:p>
            <a:endParaRPr lang="fr-FR" sz="2800" dirty="0"/>
          </a:p>
          <a:p>
            <a:r>
              <a:rPr lang="fr-FR" sz="2800" dirty="0"/>
              <a:t>A eux deux, Amel et Karim ont composé un livre photos de 32 pages.</a:t>
            </a:r>
          </a:p>
          <a:p>
            <a:r>
              <a:rPr lang="fr-FR" sz="2800" dirty="0"/>
              <a:t>Chaque page contient 6 photos.</a:t>
            </a:r>
          </a:p>
          <a:p>
            <a:r>
              <a:rPr lang="fr-FR" sz="2800" dirty="0"/>
              <a:t>Amel a trois fois plus de photos que Karim.</a:t>
            </a:r>
          </a:p>
          <a:p>
            <a:endParaRPr lang="fr-FR" sz="2800" dirty="0"/>
          </a:p>
          <a:p>
            <a:r>
              <a:rPr lang="fr-FR" sz="2800" dirty="0"/>
              <a:t>Pour représenter la situation, Amel a réalisé un schéma :</a:t>
            </a:r>
          </a:p>
          <a:p>
            <a:r>
              <a:rPr lang="fr-FR" sz="2800" dirty="0"/>
              <a:t>Karim </a:t>
            </a:r>
          </a:p>
          <a:p>
            <a:r>
              <a:rPr lang="fr-FR" sz="2800" dirty="0"/>
              <a:t>                                             Nombre total de photos</a:t>
            </a:r>
          </a:p>
          <a:p>
            <a:r>
              <a:rPr lang="fr-FR" sz="2800" dirty="0"/>
              <a:t>Moi</a:t>
            </a:r>
          </a:p>
          <a:p>
            <a:endParaRPr lang="fr-FR" sz="2800" dirty="0"/>
          </a:p>
          <a:p>
            <a:endParaRPr lang="fr-FR" sz="2800" dirty="0"/>
          </a:p>
          <a:p>
            <a:r>
              <a:rPr lang="fr-FR" sz="2800" b="1" dirty="0"/>
              <a:t>Utiliser ce schéma pour trouver le nombre de photos de chaque enfant. 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xmlns="" id="{09FB3B12-8957-437D-8F9A-538B8FE850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014" y="3429000"/>
            <a:ext cx="600075" cy="495300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AFD041C3-394A-46EF-B6F6-36E44284E3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2014" y="4136327"/>
            <a:ext cx="1733550" cy="581025"/>
          </a:xfrm>
          <a:prstGeom prst="rect">
            <a:avLst/>
          </a:prstGeom>
        </p:spPr>
      </p:pic>
      <p:sp>
        <p:nvSpPr>
          <p:cNvPr id="6" name="Accolade fermante 5">
            <a:extLst>
              <a:ext uri="{FF2B5EF4-FFF2-40B4-BE49-F238E27FC236}">
                <a16:creationId xmlns:a16="http://schemas.microsoft.com/office/drawing/2014/main" xmlns="" id="{2E6E3E4F-319C-445F-8524-FCCC1804FFB0}"/>
              </a:ext>
            </a:extLst>
          </p:cNvPr>
          <p:cNvSpPr/>
          <p:nvPr/>
        </p:nvSpPr>
        <p:spPr>
          <a:xfrm>
            <a:off x="3466431" y="3429000"/>
            <a:ext cx="225287" cy="1288352"/>
          </a:xfrm>
          <a:prstGeom prst="rightBrac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42787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8737" y="101889"/>
            <a:ext cx="12093263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1) Recueil des représentations et des pratiques des enseignants</a:t>
            </a:r>
          </a:p>
          <a:p>
            <a:pPr algn="ctr"/>
            <a:endParaRPr lang="fr-FR" sz="4000" u="sng" dirty="0">
              <a:solidFill>
                <a:srgbClr val="0070C0"/>
              </a:solidFill>
            </a:endParaRPr>
          </a:p>
          <a:p>
            <a:pPr algn="ctr"/>
            <a:r>
              <a:rPr lang="fr-FR" sz="4000" u="sng" dirty="0">
                <a:solidFill>
                  <a:srgbClr val="0070C0"/>
                </a:solidFill>
              </a:rPr>
              <a:t>La résolution de problèmes au cycle 2 </a:t>
            </a:r>
          </a:p>
          <a:p>
            <a:pPr algn="ctr"/>
            <a:endParaRPr lang="fr-FR" sz="4000" dirty="0">
              <a:solidFill>
                <a:srgbClr val="0070C0"/>
              </a:solidFill>
            </a:endParaRPr>
          </a:p>
          <a:p>
            <a:pPr algn="ctr"/>
            <a:r>
              <a:rPr lang="fr-FR" sz="3600" dirty="0">
                <a:solidFill>
                  <a:srgbClr val="0070C0"/>
                </a:solidFill>
              </a:rPr>
              <a:t>(difficultés rencontrées – côtés élèves et côtés enseignants, outils/démarches que vous trouvez efficaces…)</a:t>
            </a:r>
          </a:p>
        </p:txBody>
      </p:sp>
    </p:spTree>
    <p:extLst>
      <p:ext uri="{BB962C8B-B14F-4D97-AF65-F5344CB8AC3E}">
        <p14:creationId xmlns:p14="http://schemas.microsoft.com/office/powerpoint/2010/main" val="313161838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xmlns="" id="{49AF9CF4-2520-46E1-8DA8-E627952F41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6474" y="467993"/>
            <a:ext cx="10912868" cy="474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87786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84CBB54-CDFE-4476-89D0-085C7A0BA4B6}"/>
              </a:ext>
            </a:extLst>
          </p:cNvPr>
          <p:cNvSpPr txBox="1"/>
          <p:nvPr/>
        </p:nvSpPr>
        <p:spPr>
          <a:xfrm>
            <a:off x="237155" y="275562"/>
            <a:ext cx="11239228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/>
              <a:t>Problème de l’argent de poche</a:t>
            </a:r>
          </a:p>
          <a:p>
            <a:endParaRPr lang="fr-FR" sz="4000" b="1" dirty="0"/>
          </a:p>
          <a:p>
            <a:r>
              <a:rPr lang="fr-FR" sz="4000" dirty="0" err="1"/>
              <a:t>Lilou</a:t>
            </a:r>
            <a:r>
              <a:rPr lang="fr-FR" sz="4000" dirty="0"/>
              <a:t> utilise 3/5 de son argent de poche pour acheter un livre.</a:t>
            </a:r>
          </a:p>
          <a:p>
            <a:r>
              <a:rPr lang="fr-FR" sz="4000" dirty="0"/>
              <a:t>Elle donne ¾ de ce qui lui reste pour rembourser son frère.</a:t>
            </a:r>
          </a:p>
          <a:p>
            <a:r>
              <a:rPr lang="fr-FR" sz="4000" dirty="0"/>
              <a:t>Il lui reste 5€.</a:t>
            </a:r>
          </a:p>
          <a:p>
            <a:endParaRPr lang="fr-FR" sz="4000" dirty="0"/>
          </a:p>
          <a:p>
            <a:r>
              <a:rPr lang="fr-FR" sz="4000" b="1" dirty="0"/>
              <a:t>Quel était son argent de poche?</a:t>
            </a:r>
          </a:p>
          <a:p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968506060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8F76E9C5-560D-4DFE-9C93-AEE576F795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5847" y="338344"/>
            <a:ext cx="10451465" cy="1662733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A7E03AE9-C386-4A02-B7FD-ABFCF148988E}"/>
              </a:ext>
            </a:extLst>
          </p:cNvPr>
          <p:cNvSpPr txBox="1"/>
          <p:nvPr/>
        </p:nvSpPr>
        <p:spPr>
          <a:xfrm>
            <a:off x="755374" y="2234097"/>
            <a:ext cx="571168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5X10 = 50</a:t>
            </a:r>
          </a:p>
        </p:txBody>
      </p:sp>
    </p:spTree>
    <p:extLst>
      <p:ext uri="{BB962C8B-B14F-4D97-AF65-F5344CB8AC3E}">
        <p14:creationId xmlns:p14="http://schemas.microsoft.com/office/powerpoint/2010/main" val="231959368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784CBB54-CDFE-4476-89D0-085C7A0BA4B6}"/>
              </a:ext>
            </a:extLst>
          </p:cNvPr>
          <p:cNvSpPr txBox="1"/>
          <p:nvPr/>
        </p:nvSpPr>
        <p:spPr>
          <a:xfrm>
            <a:off x="237155" y="275562"/>
            <a:ext cx="1123922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b="1" u="sng" dirty="0"/>
              <a:t>Problème niveau CM2</a:t>
            </a:r>
          </a:p>
          <a:p>
            <a:endParaRPr lang="fr-FR" sz="4000" b="1" dirty="0"/>
          </a:p>
          <a:p>
            <a:r>
              <a:rPr lang="fr-FR" sz="4000" dirty="0"/>
              <a:t>Emma  a fait des tartelettes. Elle en a vendu 3/5 le matin et ¼ des tartelettes restantes l’après-midi.</a:t>
            </a:r>
          </a:p>
          <a:p>
            <a:r>
              <a:rPr lang="fr-FR" sz="4000" dirty="0"/>
              <a:t> </a:t>
            </a:r>
          </a:p>
          <a:p>
            <a:r>
              <a:rPr lang="fr-FR" sz="4000" b="1" dirty="0"/>
              <a:t>Si elle a vendu 200 tartelettes de plus le matin que l’après-midi, combien de tartelettes a-t-elle faites </a:t>
            </a:r>
            <a:r>
              <a:rPr lang="fr-FR" sz="4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37089803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E64A8203-4B60-4544-BA40-985DE7E7CB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443" y="197839"/>
            <a:ext cx="9544637" cy="2330208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4B623E8C-2F89-47EF-BF06-1848EB829333}"/>
              </a:ext>
            </a:extLst>
          </p:cNvPr>
          <p:cNvSpPr txBox="1"/>
          <p:nvPr/>
        </p:nvSpPr>
        <p:spPr>
          <a:xfrm>
            <a:off x="666974" y="3227294"/>
            <a:ext cx="1072537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000" dirty="0"/>
              <a:t>Valeur d’une "petite part"  200 : 5 = 40</a:t>
            </a:r>
          </a:p>
          <a:p>
            <a:endParaRPr lang="fr-FR" sz="4000" dirty="0"/>
          </a:p>
          <a:p>
            <a:r>
              <a:rPr lang="fr-FR" sz="4000" dirty="0"/>
              <a:t>Nombres de tartes faites en tout  40 X 10 = 400</a:t>
            </a:r>
          </a:p>
          <a:p>
            <a:endParaRPr lang="fr-FR" sz="4000" dirty="0"/>
          </a:p>
          <a:p>
            <a:endParaRPr lang="fr-FR" sz="4000" dirty="0"/>
          </a:p>
          <a:p>
            <a:r>
              <a:rPr lang="fr-FR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49069642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xmlns="" id="{A908E078-48C8-4358-93D5-8E63CDA306F5}"/>
              </a:ext>
            </a:extLst>
          </p:cNvPr>
          <p:cNvSpPr txBox="1">
            <a:spLocks/>
          </p:cNvSpPr>
          <p:nvPr/>
        </p:nvSpPr>
        <p:spPr>
          <a:xfrm>
            <a:off x="176299" y="145915"/>
            <a:ext cx="11839402" cy="62548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4000" b="1" u="sng" dirty="0">
                <a:cs typeface="Calibri"/>
              </a:rPr>
              <a:t>Problème des magazines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4000" i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/>
              <a:t>Sur une population de 252 habitants, chaque personne lit au moins un de ces 2 magazines : Paris-Match ou Elle.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40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/>
              <a:t>200 personnes lisent au moins le magazine Paris-Match.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dirty="0"/>
              <a:t>120 personnes lisent au moins le magazine Elle. 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FR" sz="4000" b="1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4000" b="1" dirty="0"/>
              <a:t>Combien de personnes lisent les 2 magazines ?</a:t>
            </a:r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3711029826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390273C0-6B06-4929-842E-7883CC8351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75698" y="505559"/>
            <a:ext cx="8401985" cy="292344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0D2B448C-D226-4626-A603-73E4847E20C9}"/>
              </a:ext>
            </a:extLst>
          </p:cNvPr>
          <p:cNvSpPr txBox="1"/>
          <p:nvPr/>
        </p:nvSpPr>
        <p:spPr>
          <a:xfrm>
            <a:off x="331304" y="3797896"/>
            <a:ext cx="11218271" cy="255454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fr-FR" sz="4000" dirty="0"/>
              <a:t>« 320, c'est le nombre de magazines qui ont été lus. </a:t>
            </a:r>
          </a:p>
          <a:p>
            <a:r>
              <a:rPr lang="fr-FR" sz="4000" dirty="0"/>
              <a:t>Si on donne un magazine à chaque habitant, ceux qui restent sont les "doubles" donc on fait 320 - 252 et on obtient 68 doubles ! »</a:t>
            </a:r>
          </a:p>
        </p:txBody>
      </p:sp>
    </p:spTree>
    <p:extLst>
      <p:ext uri="{BB962C8B-B14F-4D97-AF65-F5344CB8AC3E}">
        <p14:creationId xmlns:p14="http://schemas.microsoft.com/office/powerpoint/2010/main" val="3834593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20150" y="1612228"/>
            <a:ext cx="116167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9) Quelques outils</a:t>
            </a:r>
          </a:p>
        </p:txBody>
      </p:sp>
    </p:spTree>
    <p:extLst>
      <p:ext uri="{BB962C8B-B14F-4D97-AF65-F5344CB8AC3E}">
        <p14:creationId xmlns:p14="http://schemas.microsoft.com/office/powerpoint/2010/main" val="34297719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hlinkClick r:id="rId2"/>
            <a:extLst>
              <a:ext uri="{FF2B5EF4-FFF2-40B4-BE49-F238E27FC236}">
                <a16:creationId xmlns:a16="http://schemas.microsoft.com/office/drawing/2014/main" xmlns="" id="{E43A92A2-D1E9-4B57-933F-76868A7AC4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19" y="1166581"/>
            <a:ext cx="11818961" cy="541143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8060513-0DD3-4048-A029-15E9A3D29701}"/>
              </a:ext>
            </a:extLst>
          </p:cNvPr>
          <p:cNvSpPr/>
          <p:nvPr/>
        </p:nvSpPr>
        <p:spPr>
          <a:xfrm>
            <a:off x="115910" y="223627"/>
            <a:ext cx="12076090" cy="6552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 outil : une banque d’énoncés de problèmes</a:t>
            </a:r>
            <a:endParaRPr lang="fr-FR" sz="3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1760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E79A449-C7D6-4D8F-BB21-823F2D4AC9AC}"/>
              </a:ext>
            </a:extLst>
          </p:cNvPr>
          <p:cNvSpPr/>
          <p:nvPr/>
        </p:nvSpPr>
        <p:spPr>
          <a:xfrm>
            <a:off x="304799" y="257079"/>
            <a:ext cx="11516140" cy="30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3600" dirty="0">
                <a:solidFill>
                  <a:srgbClr val="00B050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Un site pour travailler les schémas en barres (en anglais)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3600" dirty="0">
              <a:solidFill>
                <a:srgbClr val="00B05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FR" sz="3600" dirty="0">
              <a:solidFill>
                <a:srgbClr val="00B050"/>
              </a:solidFill>
              <a:latin typeface="Arial" panose="020B060402020202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fr-FR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https://www.mathplayground.com/thinkingblocks.html</a:t>
            </a:r>
            <a:endParaRPr lang="fr-F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13352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87628" y="326768"/>
            <a:ext cx="1161674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2) Mise en situation</a:t>
            </a:r>
          </a:p>
          <a:p>
            <a:pPr algn="ctr"/>
            <a:endParaRPr lang="fr-FR" sz="7200" dirty="0">
              <a:solidFill>
                <a:srgbClr val="0070C0"/>
              </a:solidFill>
            </a:endParaRPr>
          </a:p>
          <a:p>
            <a:r>
              <a:rPr lang="fr-FR" sz="4000" dirty="0">
                <a:solidFill>
                  <a:srgbClr val="0070C0"/>
                </a:solidFill>
              </a:rPr>
              <a:t>« 3000 livres sont rangés en 3 piles.</a:t>
            </a:r>
          </a:p>
          <a:p>
            <a:r>
              <a:rPr lang="fr-FR" sz="4000" dirty="0">
                <a:solidFill>
                  <a:srgbClr val="0070C0"/>
                </a:solidFill>
              </a:rPr>
              <a:t>La première pile contient 10 livres de plus que la deuxième.</a:t>
            </a:r>
          </a:p>
          <a:p>
            <a:r>
              <a:rPr lang="fr-FR" sz="4000" dirty="0">
                <a:solidFill>
                  <a:srgbClr val="0070C0"/>
                </a:solidFill>
              </a:rPr>
              <a:t>Il y a 2 fois plus de livres dans la deuxième pile que dans la troisième.</a:t>
            </a:r>
          </a:p>
          <a:p>
            <a:r>
              <a:rPr lang="fr-FR" sz="4000" dirty="0">
                <a:solidFill>
                  <a:srgbClr val="0070C0"/>
                </a:solidFill>
              </a:rPr>
              <a:t>Combien y a t-il de livres dans la troisième? »</a:t>
            </a:r>
          </a:p>
        </p:txBody>
      </p:sp>
    </p:spTree>
    <p:extLst>
      <p:ext uri="{BB962C8B-B14F-4D97-AF65-F5344CB8AC3E}">
        <p14:creationId xmlns:p14="http://schemas.microsoft.com/office/powerpoint/2010/main" val="58418064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32586" y="2112135"/>
            <a:ext cx="971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10) Synthèse des messages </a:t>
            </a:r>
          </a:p>
        </p:txBody>
      </p:sp>
    </p:spTree>
    <p:extLst>
      <p:ext uri="{BB962C8B-B14F-4D97-AF65-F5344CB8AC3E}">
        <p14:creationId xmlns:p14="http://schemas.microsoft.com/office/powerpoint/2010/main" val="2973463429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4023ECB-1548-46C6-9E00-40AF9767E311}"/>
              </a:ext>
            </a:extLst>
          </p:cNvPr>
          <p:cNvSpPr txBox="1"/>
          <p:nvPr/>
        </p:nvSpPr>
        <p:spPr>
          <a:xfrm>
            <a:off x="281934" y="568171"/>
            <a:ext cx="11229057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000" b="1" dirty="0"/>
              <a:t>1) </a:t>
            </a:r>
            <a:r>
              <a:rPr lang="fr-FR" sz="3200" b="1" dirty="0"/>
              <a:t>Les élèves doivent être confrontés à de </a:t>
            </a:r>
            <a:r>
              <a:rPr lang="fr-FR" sz="3200" b="1" u="sng" dirty="0"/>
              <a:t>nombreux problèmes variés (basiques, complexes, atypiques).</a:t>
            </a:r>
          </a:p>
          <a:p>
            <a:endParaRPr lang="fr-FR" sz="3200" b="1" u="sng" dirty="0"/>
          </a:p>
          <a:p>
            <a:r>
              <a:rPr lang="fr-FR" sz="3000" b="1" dirty="0"/>
              <a:t> </a:t>
            </a:r>
            <a:r>
              <a:rPr lang="fr-FR" sz="3200" b="1" dirty="0"/>
              <a:t>Les élèves doivent être confrontés à de </a:t>
            </a:r>
            <a:r>
              <a:rPr lang="fr-FR" sz="3200" b="1" u="sng" dirty="0"/>
              <a:t>nombreux problèmes basiques.</a:t>
            </a:r>
            <a:endParaRPr lang="fr-FR" sz="3200" b="1" dirty="0"/>
          </a:p>
          <a:p>
            <a:endParaRPr lang="fr-FR" sz="3200" b="1" dirty="0"/>
          </a:p>
          <a:p>
            <a:r>
              <a:rPr lang="fr-FR" sz="3200" b="1" dirty="0"/>
              <a:t>(résolution quotidienne - au moins </a:t>
            </a:r>
            <a:r>
              <a:rPr lang="fr-FR" sz="3200" b="1" u="sng" dirty="0"/>
              <a:t>10 problèmes par semaine</a:t>
            </a:r>
            <a:r>
              <a:rPr lang="fr-FR" sz="3200" b="1" dirty="0"/>
              <a:t>)</a:t>
            </a:r>
          </a:p>
          <a:p>
            <a:endParaRPr lang="fr-FR" sz="3000" dirty="0"/>
          </a:p>
        </p:txBody>
      </p:sp>
    </p:spTree>
    <p:extLst>
      <p:ext uri="{BB962C8B-B14F-4D97-AF65-F5344CB8AC3E}">
        <p14:creationId xmlns:p14="http://schemas.microsoft.com/office/powerpoint/2010/main" val="4243118959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937C981-E906-4DBC-A3BF-07E45C66BDDB}"/>
              </a:ext>
            </a:extLst>
          </p:cNvPr>
          <p:cNvSpPr txBox="1"/>
          <p:nvPr/>
        </p:nvSpPr>
        <p:spPr>
          <a:xfrm>
            <a:off x="255301" y="477732"/>
            <a:ext cx="1122905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2) Favoriser certaines pratiques :</a:t>
            </a:r>
          </a:p>
          <a:p>
            <a:endParaRPr lang="fr-FR" sz="3200" b="1" dirty="0"/>
          </a:p>
          <a:p>
            <a:r>
              <a:rPr lang="fr-FR" sz="3200" b="1" dirty="0"/>
              <a:t>- Être </a:t>
            </a:r>
            <a:r>
              <a:rPr lang="fr-FR" sz="3200" b="1" u="sng" dirty="0"/>
              <a:t>vigilant aux énoncés </a:t>
            </a:r>
            <a:r>
              <a:rPr lang="fr-FR" sz="3200" b="1" dirty="0"/>
              <a:t>de problèmes proposés (contexte et lexique)</a:t>
            </a:r>
          </a:p>
          <a:p>
            <a:r>
              <a:rPr lang="fr-FR" sz="3200" b="1" dirty="0"/>
              <a:t>- Proposer des </a:t>
            </a:r>
            <a:r>
              <a:rPr lang="fr-FR" sz="3200" b="1" u="sng" dirty="0"/>
              <a:t>problèmes complexes </a:t>
            </a:r>
            <a:r>
              <a:rPr lang="fr-FR" sz="3200" b="1" dirty="0"/>
              <a:t>dès le début du cycle 2</a:t>
            </a:r>
          </a:p>
          <a:p>
            <a:r>
              <a:rPr lang="fr-FR" sz="3200" b="1" dirty="0"/>
              <a:t>- Proposer aux élèves de </a:t>
            </a:r>
            <a:r>
              <a:rPr lang="fr-FR" sz="3200" b="1" u="sng" dirty="0"/>
              <a:t>manipuler</a:t>
            </a:r>
          </a:p>
          <a:p>
            <a:r>
              <a:rPr lang="fr-FR" sz="3200" b="1" dirty="0"/>
              <a:t>- Privilégier </a:t>
            </a:r>
            <a:r>
              <a:rPr lang="fr-FR" sz="3200" b="1" u="sng" dirty="0"/>
              <a:t>l’accompagnement des élèves </a:t>
            </a:r>
            <a:r>
              <a:rPr lang="fr-FR" sz="3200" b="1" dirty="0"/>
              <a:t>plutôt que de longs temps collectifs</a:t>
            </a:r>
          </a:p>
          <a:p>
            <a:r>
              <a:rPr lang="fr-FR" sz="3200" b="1" dirty="0"/>
              <a:t>- Après un </a:t>
            </a:r>
            <a:r>
              <a:rPr lang="fr-FR" sz="3200" b="1" u="sng" dirty="0"/>
              <a:t>temps de recherche individuelle systématique</a:t>
            </a:r>
            <a:r>
              <a:rPr lang="fr-FR" sz="3200" b="1" dirty="0"/>
              <a:t>, favoriser les </a:t>
            </a:r>
            <a:r>
              <a:rPr lang="fr-FR" sz="3200" b="1" u="sng" dirty="0"/>
              <a:t>échanges inter-élèves</a:t>
            </a:r>
          </a:p>
          <a:p>
            <a:r>
              <a:rPr lang="fr-FR" sz="3200" b="1" dirty="0"/>
              <a:t>- Demander aux élèves </a:t>
            </a:r>
            <a:r>
              <a:rPr lang="fr-FR" sz="3200" b="1" u="sng" dirty="0"/>
              <a:t>d’inventer des problèmes</a:t>
            </a:r>
          </a:p>
        </p:txBody>
      </p:sp>
    </p:spTree>
    <p:extLst>
      <p:ext uri="{BB962C8B-B14F-4D97-AF65-F5344CB8AC3E}">
        <p14:creationId xmlns:p14="http://schemas.microsoft.com/office/powerpoint/2010/main" val="267803405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C1A4BA0-8937-4F1E-8E87-1DFBBF217ADD}"/>
              </a:ext>
            </a:extLst>
          </p:cNvPr>
          <p:cNvSpPr txBox="1"/>
          <p:nvPr/>
        </p:nvSpPr>
        <p:spPr>
          <a:xfrm>
            <a:off x="354495" y="308742"/>
            <a:ext cx="11492948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3) Nécessité de réaliser des </a:t>
            </a:r>
            <a:r>
              <a:rPr lang="fr-FR" sz="3200" b="1" u="sng" dirty="0"/>
              <a:t>traces écrites de référence </a:t>
            </a:r>
          </a:p>
          <a:p>
            <a:r>
              <a:rPr lang="fr-FR" sz="3200" b="1" dirty="0"/>
              <a:t>(affichages, leçons)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E06679BA-8307-4ECC-B00D-15E9B001BF23}"/>
              </a:ext>
            </a:extLst>
          </p:cNvPr>
          <p:cNvSpPr txBox="1"/>
          <p:nvPr/>
        </p:nvSpPr>
        <p:spPr>
          <a:xfrm>
            <a:off x="354495" y="2615433"/>
            <a:ext cx="11651975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200" b="1" dirty="0"/>
              <a:t>4) Eviter certaines pratiques :</a:t>
            </a:r>
          </a:p>
          <a:p>
            <a:endParaRPr lang="fr-FR" sz="3200" b="1" dirty="0"/>
          </a:p>
          <a:p>
            <a:r>
              <a:rPr lang="fr-FR" sz="3200" b="1" dirty="0"/>
              <a:t>- Appui sur des mots inducteurs</a:t>
            </a:r>
          </a:p>
          <a:p>
            <a:r>
              <a:rPr lang="fr-FR" sz="3200" b="1" dirty="0"/>
              <a:t>- Surlignage des données utiles</a:t>
            </a:r>
          </a:p>
          <a:p>
            <a:r>
              <a:rPr lang="fr-FR" sz="3200" b="1" dirty="0"/>
              <a:t>- Demander « Quelle opération faut-il faire? »</a:t>
            </a:r>
          </a:p>
          <a:p>
            <a:r>
              <a:rPr lang="fr-FR" sz="3200" b="1" dirty="0"/>
              <a:t>- Donner les étapes intermédiaires aux élèves (dans le cas des problèmes à étapes)</a:t>
            </a:r>
          </a:p>
        </p:txBody>
      </p:sp>
    </p:spTree>
    <p:extLst>
      <p:ext uri="{BB962C8B-B14F-4D97-AF65-F5344CB8AC3E}">
        <p14:creationId xmlns:p14="http://schemas.microsoft.com/office/powerpoint/2010/main" val="92970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82D6D49-80DC-4B1B-B9F6-D4B200E3613A}"/>
              </a:ext>
            </a:extLst>
          </p:cNvPr>
          <p:cNvSpPr/>
          <p:nvPr/>
        </p:nvSpPr>
        <p:spPr>
          <a:xfrm>
            <a:off x="171125" y="5842337"/>
            <a:ext cx="1146428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3000" dirty="0">
                <a:sym typeface="Wingdings" panose="05000000000000000000" pitchFamily="2" charset="2"/>
              </a:rPr>
              <a:t>+ </a:t>
            </a:r>
            <a:r>
              <a:rPr lang="fr-FR" sz="3000" dirty="0"/>
              <a:t>Au sein de l’école/du cycle : </a:t>
            </a:r>
            <a:r>
              <a:rPr lang="fr-FR" sz="3000" b="1" dirty="0"/>
              <a:t>harmoniser</a:t>
            </a:r>
            <a:r>
              <a:rPr lang="fr-FR" sz="3000" dirty="0"/>
              <a:t> autant que possible les démarches et outils utilisés.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xmlns="" id="{718DD9BD-C940-4F69-9584-A3805B3C6330}"/>
              </a:ext>
            </a:extLst>
          </p:cNvPr>
          <p:cNvSpPr txBox="1"/>
          <p:nvPr/>
        </p:nvSpPr>
        <p:spPr>
          <a:xfrm>
            <a:off x="171125" y="0"/>
            <a:ext cx="1135711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/>
              <a:t>5) Utiliser la </a:t>
            </a:r>
            <a:r>
              <a:rPr lang="fr-FR" sz="3000" b="1" u="sng" dirty="0"/>
              <a:t>classification de Vergnaud </a:t>
            </a:r>
            <a:r>
              <a:rPr lang="fr-FR" sz="3000" b="1" dirty="0"/>
              <a:t>pour diversifier les problèmes basiques proposés aux élèves.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xmlns="" id="{3CEA702A-ACC3-413A-939F-510196A4A71A}"/>
              </a:ext>
            </a:extLst>
          </p:cNvPr>
          <p:cNvSpPr txBox="1"/>
          <p:nvPr/>
        </p:nvSpPr>
        <p:spPr>
          <a:xfrm>
            <a:off x="171125" y="1128370"/>
            <a:ext cx="11742579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3000" b="1" dirty="0"/>
              <a:t>6) Pour permettre aux élèves de mieux réussir en résolution de problèmes : </a:t>
            </a:r>
          </a:p>
          <a:p>
            <a:endParaRPr lang="fr-FR" b="1" dirty="0"/>
          </a:p>
          <a:p>
            <a:r>
              <a:rPr lang="fr-FR" sz="3000" b="1" dirty="0"/>
              <a:t>- mener un travail spécifique autour de la </a:t>
            </a:r>
            <a:r>
              <a:rPr lang="fr-FR" sz="3000" b="1" u="sng" dirty="0"/>
              <a:t>compréhension de l’énoncé </a:t>
            </a:r>
            <a:r>
              <a:rPr lang="fr-FR" sz="3000" b="1" dirty="0"/>
              <a:t>: faire raconter l’histoire (sans les nombres), mimer la scène, utiliser du matériel…</a:t>
            </a:r>
          </a:p>
          <a:p>
            <a:r>
              <a:rPr lang="fr-FR" sz="3000" b="1" dirty="0"/>
              <a:t>- mettre en œuvre une </a:t>
            </a:r>
            <a:r>
              <a:rPr lang="fr-FR" sz="3000" b="1" u="sng" dirty="0"/>
              <a:t>différenciation pédagogique </a:t>
            </a:r>
            <a:r>
              <a:rPr lang="fr-FR" sz="3000" b="1" dirty="0"/>
              <a:t>: étayage individuel, nombres en jeux/nombre d’étapes (niveaux de difficultés), matériel à disposition, modalités de travail (groupes, défi…) …</a:t>
            </a:r>
          </a:p>
          <a:p>
            <a:r>
              <a:rPr lang="fr-FR" sz="3000" b="1" dirty="0"/>
              <a:t>- travailler la </a:t>
            </a:r>
            <a:r>
              <a:rPr lang="fr-FR" sz="3000" b="1" u="sng" dirty="0"/>
              <a:t>représentation et la modélisation </a:t>
            </a:r>
            <a:r>
              <a:rPr lang="fr-FR" sz="3000" b="1" dirty="0">
                <a:solidFill>
                  <a:srgbClr val="FF0000"/>
                </a:solidFill>
              </a:rPr>
              <a:t>(</a:t>
            </a:r>
            <a:r>
              <a:rPr lang="fr-FR" sz="3000" b="1" u="sng" dirty="0">
                <a:solidFill>
                  <a:srgbClr val="FF0000"/>
                </a:solidFill>
              </a:rPr>
              <a:t>schémas en barres</a:t>
            </a:r>
            <a:r>
              <a:rPr lang="fr-FR" sz="3000" b="1" dirty="0">
                <a:solidFill>
                  <a:srgbClr val="FF0000"/>
                </a:solidFill>
              </a:rPr>
              <a:t>)</a:t>
            </a:r>
            <a:endParaRPr lang="fr-FR" sz="3000" b="1" dirty="0"/>
          </a:p>
        </p:txBody>
      </p:sp>
    </p:spTree>
    <p:extLst>
      <p:ext uri="{BB962C8B-B14F-4D97-AF65-F5344CB8AC3E}">
        <p14:creationId xmlns:p14="http://schemas.microsoft.com/office/powerpoint/2010/main" val="427015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14C87AC5-774A-4997-834E-FFE9BB277F3D}"/>
              </a:ext>
            </a:extLst>
          </p:cNvPr>
          <p:cNvSpPr txBox="1"/>
          <p:nvPr/>
        </p:nvSpPr>
        <p:spPr>
          <a:xfrm>
            <a:off x="1532586" y="2112135"/>
            <a:ext cx="971067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11) Travail autour des emplois du temps</a:t>
            </a:r>
          </a:p>
        </p:txBody>
      </p:sp>
    </p:spTree>
    <p:extLst>
      <p:ext uri="{BB962C8B-B14F-4D97-AF65-F5344CB8AC3E}">
        <p14:creationId xmlns:p14="http://schemas.microsoft.com/office/powerpoint/2010/main" val="211490074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935866" y="194679"/>
            <a:ext cx="971067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12) Bilan</a:t>
            </a:r>
          </a:p>
          <a:p>
            <a:pPr algn="ctr"/>
            <a:r>
              <a:rPr lang="fr-FR" sz="2800" dirty="0">
                <a:solidFill>
                  <a:srgbClr val="0070C0"/>
                </a:solidFill>
              </a:rPr>
              <a:t>(individuel écrit)</a:t>
            </a:r>
          </a:p>
          <a:p>
            <a:pPr algn="ctr"/>
            <a:endParaRPr lang="fr-FR" sz="2800" dirty="0">
              <a:solidFill>
                <a:srgbClr val="0070C0"/>
              </a:solidFill>
            </a:endParaRPr>
          </a:p>
          <a:p>
            <a:pPr algn="ctr"/>
            <a:endParaRPr lang="fr-FR" sz="2800" dirty="0">
              <a:solidFill>
                <a:srgbClr val="0070C0"/>
              </a:solidFill>
            </a:endParaRPr>
          </a:p>
          <a:p>
            <a:r>
              <a:rPr lang="fr-FR" sz="2800" dirty="0">
                <a:solidFill>
                  <a:srgbClr val="0070C0"/>
                </a:solidFill>
              </a:rPr>
              <a:t>a) Ce que j’ai découvert</a:t>
            </a:r>
          </a:p>
          <a:p>
            <a:endParaRPr lang="fr-FR" sz="2800" dirty="0">
              <a:solidFill>
                <a:srgbClr val="0070C0"/>
              </a:solidFill>
            </a:endParaRPr>
          </a:p>
          <a:p>
            <a:r>
              <a:rPr lang="fr-FR" sz="2800" dirty="0">
                <a:solidFill>
                  <a:srgbClr val="0070C0"/>
                </a:solidFill>
              </a:rPr>
              <a:t>b) Ce que j’ai retenu</a:t>
            </a:r>
          </a:p>
          <a:p>
            <a:endParaRPr lang="fr-FR" sz="2800" dirty="0">
              <a:solidFill>
                <a:srgbClr val="0070C0"/>
              </a:solidFill>
            </a:endParaRPr>
          </a:p>
          <a:p>
            <a:r>
              <a:rPr lang="fr-FR" sz="2800" dirty="0">
                <a:solidFill>
                  <a:srgbClr val="0070C0"/>
                </a:solidFill>
              </a:rPr>
              <a:t>c) Ce que je pense changer dans ma pratique (court terme, moyen terme, long terme)</a:t>
            </a:r>
          </a:p>
          <a:p>
            <a:endParaRPr lang="fr-FR" sz="2800" dirty="0">
              <a:solidFill>
                <a:srgbClr val="0070C0"/>
              </a:solidFill>
            </a:endParaRPr>
          </a:p>
          <a:p>
            <a:r>
              <a:rPr lang="fr-FR" sz="2800" dirty="0">
                <a:solidFill>
                  <a:srgbClr val="0070C0"/>
                </a:solidFill>
              </a:rPr>
              <a:t>d) Questions/Remarques</a:t>
            </a:r>
          </a:p>
          <a:p>
            <a:pPr algn="ctr"/>
            <a:endParaRPr lang="fr-FR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365140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32586" y="2112135"/>
            <a:ext cx="97106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Merci de votre attention!</a:t>
            </a:r>
          </a:p>
        </p:txBody>
      </p:sp>
    </p:spTree>
    <p:extLst>
      <p:ext uri="{BB962C8B-B14F-4D97-AF65-F5344CB8AC3E}">
        <p14:creationId xmlns:p14="http://schemas.microsoft.com/office/powerpoint/2010/main" val="3669760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59905" y="2274838"/>
            <a:ext cx="116167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7200" dirty="0">
                <a:solidFill>
                  <a:srgbClr val="0070C0"/>
                </a:solidFill>
              </a:rPr>
              <a:t>3) Quelques éléments théoriques…</a:t>
            </a:r>
          </a:p>
        </p:txBody>
      </p:sp>
    </p:spTree>
    <p:extLst>
      <p:ext uri="{BB962C8B-B14F-4D97-AF65-F5344CB8AC3E}">
        <p14:creationId xmlns:p14="http://schemas.microsoft.com/office/powerpoint/2010/main" val="16598927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me 3"/>
          <p:cNvGraphicFramePr/>
          <p:nvPr/>
        </p:nvGraphicFramePr>
        <p:xfrm>
          <a:off x="398966" y="172844"/>
          <a:ext cx="11394068" cy="6512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Rectangle à coins arrondis 2"/>
          <p:cNvSpPr/>
          <p:nvPr/>
        </p:nvSpPr>
        <p:spPr>
          <a:xfrm>
            <a:off x="4320208" y="2929296"/>
            <a:ext cx="3931532" cy="1271643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fr-FR" sz="3400" b="1" dirty="0">
                <a:solidFill>
                  <a:srgbClr val="FF0000"/>
                </a:solidFill>
                <a:latin typeface="Calibri" panose="020F0502020204030204" pitchFamily="34" charset="0"/>
              </a:rPr>
              <a:t>Les 6 compétences mathématiques travaillées</a:t>
            </a:r>
          </a:p>
        </p:txBody>
      </p:sp>
    </p:spTree>
    <p:extLst>
      <p:ext uri="{BB962C8B-B14F-4D97-AF65-F5344CB8AC3E}">
        <p14:creationId xmlns:p14="http://schemas.microsoft.com/office/powerpoint/2010/main" val="374043201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16854</TotalTime>
  <Words>3024</Words>
  <Application>Microsoft Office PowerPoint</Application>
  <PresentationFormat>Grand écran</PresentationFormat>
  <Paragraphs>446</Paragraphs>
  <Slides>77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77</vt:i4>
      </vt:variant>
    </vt:vector>
  </HeadingPairs>
  <TitlesOfParts>
    <vt:vector size="84" baseType="lpstr">
      <vt:lpstr>Arial</vt:lpstr>
      <vt:lpstr>Calibri</vt:lpstr>
      <vt:lpstr>Calibri Light</vt:lpstr>
      <vt:lpstr>Times New Roman</vt:lpstr>
      <vt:lpstr>Wingdings</vt:lpstr>
      <vt:lpstr>Wingdings 2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      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Utilisateur</dc:creator>
  <cp:lastModifiedBy>nsommerlatt</cp:lastModifiedBy>
  <cp:revision>552</cp:revision>
  <dcterms:created xsi:type="dcterms:W3CDTF">2018-01-31T08:00:09Z</dcterms:created>
  <dcterms:modified xsi:type="dcterms:W3CDTF">2020-11-05T10:44:51Z</dcterms:modified>
</cp:coreProperties>
</file>