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notesSlides/notesSlide3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_rels/notesSlide9.xml.rels" ContentType="application/vnd.openxmlformats-package.relationships+xml"/>
  <Override PartName="/ppt/notesSlides/_rels/notesSlide8.xml.rels" ContentType="application/vnd.openxmlformats-package.relationships+xml"/>
  <Override PartName="/ppt/notesSlides/_rels/notesSlide7.xml.rels" ContentType="application/vnd.openxmlformats-package.relationships+xml"/>
  <Override PartName="/ppt/notesSlides/_rels/notesSlide6.xml.rels" ContentType="application/vnd.openxmlformats-package.relationships+xml"/>
  <Override PartName="/ppt/notesSlides/_rels/notesSlide5.xml.rels" ContentType="application/vnd.openxmlformats-package.relationships+xml"/>
  <Override PartName="/ppt/notesSlides/_rels/notesSlide4.xml.rels" ContentType="application/vnd.openxmlformats-package.relationships+xml"/>
  <Override PartName="/ppt/notesSlides/_rels/notesSlide3.xml.rels" ContentType="application/vnd.openxmlformats-package.relationships+xml"/>
  <Override PartName="/ppt/notesSlides/_rels/notesSlide2.xml.rels" ContentType="application/vnd.openxmlformats-package.relationships+xml"/>
  <Override PartName="/ppt/notesSlides/_rels/notesSlide1.xml.rels" ContentType="application/vnd.openxmlformats-package.relationships+xml"/>
  <Override PartName="/ppt/notesSlides/notesSlide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6.xml" ContentType="application/vnd.openxmlformats-officedocument.presentationml.notesSlide+xml"/>
  <Override PartName="/ppt/_rels/presentation.xml.rels" ContentType="application/vnd.openxmlformats-package.relationships+xml"/>
  <Override PartName="/ppt/media/image3.jpeg" ContentType="image/jpeg"/>
  <Override PartName="/ppt/media/image4.jpeg" ContentType="image/jpeg"/>
  <Override PartName="/ppt/media/image5.jpeg" ContentType="image/jpeg"/>
  <Override PartName="/ppt/media/image1.png" ContentType="image/png"/>
  <Override PartName="/ppt/media/image2.png" ContentType="image/png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bIns="0" lIns="0" rIns="0" tIns="0" wrap="none"/>
          <a:p>
            <a:r>
              <a:rPr lang="fr-FR"/>
              <a:t>Cliquez pour modifier le format des notes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bIns="0" lIns="0" rIns="0" tIns="0" wrap="none"/>
          <a:p>
            <a:r>
              <a:rPr lang="fr-FR"/>
              <a:t>&lt;en-tête&gt;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bIns="0" lIns="0" rIns="0" tIns="0" wrap="none"/>
          <a:p>
            <a:pPr algn="r"/>
            <a:r>
              <a:rPr lang="fr-FR"/>
              <a:t>&lt;date/heure&gt;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anchor="b" bIns="0" lIns="0" rIns="0" tIns="0" wrap="none"/>
          <a:p>
            <a:r>
              <a:rPr lang="fr-FR"/>
              <a:t>&lt;pied de page&gt;</a:t>
            </a:r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anchor="b" bIns="0" lIns="0" rIns="0" tIns="0" wrap="none"/>
          <a:p>
            <a:pPr algn="r"/>
            <a:fld id="{635478C9-D689-40EA-861A-68BEBB446DB2}" type="slidenum">
              <a:rPr lang="fr-FR"/>
              <a:t>&lt;numéro&gt;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74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84CA326B-06EF-4B97-9E84-DE8BF7C6FDAB}" type="slidenum">
              <a:rPr lang="fr-FR" sz="1200">
                <a:solidFill>
                  <a:srgbClr val="000000"/>
                </a:solidFill>
                <a:latin typeface="+mn-lt"/>
                <a:ea typeface="+mn-ea"/>
              </a:rPr>
              <a:t>&lt;numéro&gt;</a:t>
            </a:fld>
            <a:endParaRPr/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76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0F91E3B9-2956-4851-B556-ED6E50343C0F}" type="slidenum">
              <a:rPr lang="fr-FR" sz="1200">
                <a:solidFill>
                  <a:srgbClr val="000000"/>
                </a:solidFill>
                <a:latin typeface="+mn-lt"/>
                <a:ea typeface="+mn-ea"/>
              </a:rPr>
              <a:t>&lt;numéro&gt;</a:t>
            </a:fld>
            <a:endParaRPr/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78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4D36B815-EFA8-49B3-8266-3D3EC27098F7}" type="slidenum">
              <a:rPr lang="fr-FR" sz="1200">
                <a:solidFill>
                  <a:srgbClr val="000000"/>
                </a:solidFill>
                <a:latin typeface="+mn-lt"/>
                <a:ea typeface="+mn-ea"/>
              </a:rPr>
              <a:t>&lt;numéro&gt;</a:t>
            </a:fld>
            <a:endParaRPr/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8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AEB6FD0C-B080-40BD-A7B9-663DC32D1F55}" type="slidenum">
              <a:rPr lang="fr-FR" sz="1200">
                <a:solidFill>
                  <a:srgbClr val="000000"/>
                </a:solidFill>
                <a:latin typeface="+mn-lt"/>
                <a:ea typeface="+mn-ea"/>
              </a:rPr>
              <a:t>&lt;numéro&gt;</a:t>
            </a:fld>
            <a:endParaRPr/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82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34F666FA-CE39-4750-8110-152BF81FDFB6}" type="slidenum">
              <a:rPr lang="fr-FR" sz="1200">
                <a:solidFill>
                  <a:srgbClr val="000000"/>
                </a:solidFill>
                <a:latin typeface="+mn-lt"/>
                <a:ea typeface="+mn-ea"/>
              </a:rPr>
              <a:t>&lt;numéro&gt;</a:t>
            </a:fld>
            <a:endParaRPr/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84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A4D07DCD-ED79-468C-B4CC-D90444671AB6}" type="slidenum">
              <a:rPr lang="fr-FR" sz="1200">
                <a:solidFill>
                  <a:srgbClr val="000000"/>
                </a:solidFill>
                <a:latin typeface="+mn-lt"/>
                <a:ea typeface="+mn-ea"/>
              </a:rPr>
              <a:t>&lt;numéro&gt;</a:t>
            </a:fld>
            <a:endParaRPr/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86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10EEF68C-4A54-4B73-B7E0-27BDE3C3CC84}" type="slidenum">
              <a:rPr lang="fr-FR" sz="1200">
                <a:solidFill>
                  <a:srgbClr val="000000"/>
                </a:solidFill>
                <a:latin typeface="+mn-lt"/>
                <a:ea typeface="+mn-ea"/>
              </a:rPr>
              <a:t>&lt;numéro&gt;</a:t>
            </a:fld>
            <a:endParaRPr/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88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131F9826-55B6-4E1F-B8C5-E729A40F64AB}" type="slidenum">
              <a:rPr lang="fr-FR" sz="1200">
                <a:solidFill>
                  <a:srgbClr val="000000"/>
                </a:solidFill>
                <a:latin typeface="+mn-lt"/>
                <a:ea typeface="+mn-ea"/>
              </a:rPr>
              <a:t>&lt;numéro&gt;</a:t>
            </a:fld>
            <a:endParaRPr/>
          </a:p>
        </p:txBody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9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75C88D5E-DD60-4157-AF97-C0668327ED15}" type="slidenum">
              <a:rPr lang="fr-FR" sz="1200">
                <a:solidFill>
                  <a:srgbClr val="000000"/>
                </a:solidFill>
                <a:latin typeface="+mn-lt"/>
                <a:ea typeface="+mn-ea"/>
              </a:rPr>
              <a:t>&lt;numéro&gt;</a:t>
            </a:fld>
            <a:endParaRPr/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37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328720" y="3963240"/>
            <a:ext cx="2704680" cy="2158200"/>
          </a:xfrm>
          <a:prstGeom prst="rect">
            <a:avLst/>
          </a:prstGeom>
          <a:ln>
            <a:noFill/>
          </a:ln>
        </p:spPr>
      </p:pic>
      <p:pic>
        <p:nvPicPr>
          <p:cNvPr descr="" id="38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112400" y="3963240"/>
            <a:ext cx="2704680" cy="215820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8510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852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fr-FR" sz="4400">
                <a:solidFill>
                  <a:srgbClr val="000000"/>
                </a:solidFill>
                <a:latin typeface="Calibri"/>
              </a:rPr>
              <a:t>Cliquez pour éditer le format du texte-titreCliquez pour modifier le style du titre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buSzPct val="25000"/>
              <a:buFont typeface="StarSymbol"/>
              <a:buChar char=""/>
            </a:pPr>
            <a:r>
              <a:rPr lang="fr-FR" sz="3200">
                <a:solidFill>
                  <a:srgbClr val="000000"/>
                </a:solidFill>
                <a:latin typeface="Calibri"/>
              </a:rPr>
              <a:t>Cliquez pour éditer le format du plan de texte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fr-FR" sz="3200">
                <a:solidFill>
                  <a:srgbClr val="000000"/>
                </a:solidFill>
                <a:latin typeface="Calibri"/>
              </a:rPr>
              <a:t>Second niveau de plan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fr-FR" sz="3200">
                <a:solidFill>
                  <a:srgbClr val="000000"/>
                </a:solidFill>
                <a:latin typeface="Calibri"/>
              </a:rPr>
              <a:t>Troisième niveau de plan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fr-FR" sz="3200">
                <a:solidFill>
                  <a:srgbClr val="000000"/>
                </a:solidFill>
                <a:latin typeface="Calibri"/>
              </a:rPr>
              <a:t>Quatrième niveau de plan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fr-FR" sz="3200">
                <a:solidFill>
                  <a:srgbClr val="000000"/>
                </a:solidFill>
                <a:latin typeface="Calibri"/>
              </a:rPr>
              <a:t>Cinquième niveau de plan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fr-FR" sz="3200">
                <a:solidFill>
                  <a:srgbClr val="000000"/>
                </a:solidFill>
                <a:latin typeface="Calibri"/>
              </a:rPr>
              <a:t>Sixième niveau de plan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fr-FR" sz="3200">
                <a:solidFill>
                  <a:srgbClr val="000000"/>
                </a:solidFill>
                <a:latin typeface="Calibri"/>
              </a:rPr>
              <a:t>Septième niveau de planCliquez pour modifier les styles du texte du masque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fr-FR" sz="2800">
                <a:solidFill>
                  <a:srgbClr val="000000"/>
                </a:solidFill>
                <a:latin typeface="Calibri"/>
              </a:rPr>
              <a:t>Deuxième niveau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fr-FR" sz="2400">
                <a:solidFill>
                  <a:srgbClr val="000000"/>
                </a:solidFill>
                <a:latin typeface="Calibri"/>
              </a:rPr>
              <a:t>Troisième niveau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–"/>
            </a:pPr>
            <a:r>
              <a:rPr lang="fr-FR" sz="2000">
                <a:solidFill>
                  <a:srgbClr val="000000"/>
                </a:solidFill>
                <a:latin typeface="Calibri"/>
              </a:rPr>
              <a:t>Quatrième niveau</a:t>
            </a:r>
            <a:endParaRPr/>
          </a:p>
          <a:p>
            <a:pPr lvl="4">
              <a:lnSpc>
                <a:spcPct val="100000"/>
              </a:lnSpc>
              <a:buFont typeface="Arial"/>
              <a:buChar char="»"/>
            </a:pPr>
            <a:r>
              <a:rPr lang="fr-FR" sz="2000">
                <a:solidFill>
                  <a:srgbClr val="000000"/>
                </a:solidFill>
                <a:latin typeface="Calibri"/>
              </a:rPr>
              <a:t>Cinquième niveau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fr-FR" sz="1200">
                <a:solidFill>
                  <a:srgbClr val="8b8b8b"/>
                </a:solidFill>
                <a:latin typeface="Calibri"/>
              </a:rPr>
              <a:t>06/11/2014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90AACCB5-BA6F-4A05-8A17-DB277ED48789}" type="slidenum">
              <a:rPr lang="fr-FR" sz="1200">
                <a:solidFill>
                  <a:srgbClr val="8b8b8b"/>
                </a:solidFill>
                <a:latin typeface="Calibri"/>
              </a:rPr>
              <a:t>&lt;numéro&gt;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4.jpeg"/><Relationship Id="rId3" Type="http://schemas.openxmlformats.org/officeDocument/2006/relationships/image" Target="../media/image5.jpe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683640" y="548640"/>
            <a:ext cx="7992360" cy="1151640"/>
          </a:xfrm>
          <a:prstGeom prst="rect">
            <a:avLst/>
          </a:prstGeom>
          <a:solidFill>
            <a:srgbClr val="d99694"/>
          </a:solidFill>
          <a:ln w="25560">
            <a:solidFill>
              <a:srgbClr val="953735"/>
            </a:solidFill>
            <a:round/>
          </a:ln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lang="fr-FR" sz="3600" u="sng">
                <a:solidFill>
                  <a:srgbClr val="ffffff"/>
                </a:solidFill>
                <a:latin typeface="Calibri"/>
              </a:rPr>
              <a:t>Activités ritualisées en mathématiques</a:t>
            </a:r>
            <a:endParaRPr/>
          </a:p>
        </p:txBody>
      </p:sp>
      <p:sp>
        <p:nvSpPr>
          <p:cNvPr id="45" name="CustomShape 2"/>
          <p:cNvSpPr/>
          <p:nvPr/>
        </p:nvSpPr>
        <p:spPr>
          <a:xfrm>
            <a:off x="1043640" y="2349000"/>
            <a:ext cx="6192360" cy="30164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  <a:buFont typeface="StarSymbol"/>
              <a:buChar char="-"/>
            </a:pPr>
            <a:r>
              <a:rPr lang="fr-FR" sz="2400">
                <a:solidFill>
                  <a:srgbClr val="000000"/>
                </a:solidFill>
                <a:latin typeface="Calibri"/>
              </a:rPr>
              <a:t>Définition, caractéristiques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StarSymbol"/>
              <a:buChar char="-"/>
            </a:pPr>
            <a:r>
              <a:rPr lang="fr-FR" sz="2400">
                <a:solidFill>
                  <a:srgbClr val="000000"/>
                </a:solidFill>
                <a:latin typeface="Calibri"/>
              </a:rPr>
              <a:t>Préconisations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StarSymbol"/>
              <a:buChar char="-"/>
            </a:pPr>
            <a:r>
              <a:rPr lang="fr-FR" sz="2400">
                <a:solidFill>
                  <a:srgbClr val="000000"/>
                </a:solidFill>
                <a:latin typeface="Calibri"/>
              </a:rPr>
              <a:t>Exemple de progression d’activités ritualisées en mathématiques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StarSymbol"/>
              <a:buChar char="-"/>
            </a:pPr>
            <a:r>
              <a:rPr lang="fr-FR" sz="2400">
                <a:solidFill>
                  <a:srgbClr val="000000"/>
                </a:solidFill>
                <a:latin typeface="Calibri"/>
              </a:rPr>
              <a:t>Exemple de pratique</a:t>
            </a:r>
            <a:endParaRPr/>
          </a:p>
        </p:txBody>
      </p:sp>
      <p:sp>
        <p:nvSpPr>
          <p:cNvPr id="46" name="TextShape 3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F6390D2F-2CF0-49C7-9F34-2EAEBCB056D2}" type="slidenum">
              <a:rPr lang="fr-FR" sz="1200">
                <a:solidFill>
                  <a:srgbClr val="8b8b8b"/>
                </a:solidFill>
                <a:latin typeface="Calibri"/>
              </a:rPr>
              <a:t>&lt;numéro&gt;</a:t>
            </a:fld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ustomShape 1"/>
          <p:cNvSpPr/>
          <p:nvPr/>
        </p:nvSpPr>
        <p:spPr>
          <a:xfrm>
            <a:off x="611640" y="332640"/>
            <a:ext cx="7992360" cy="1151640"/>
          </a:xfrm>
          <a:prstGeom prst="rect">
            <a:avLst/>
          </a:prstGeom>
          <a:solidFill>
            <a:srgbClr val="d99694"/>
          </a:solidFill>
          <a:ln w="25560">
            <a:solidFill>
              <a:srgbClr val="953735"/>
            </a:solidFill>
            <a:round/>
          </a:ln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lang="fr-FR" sz="3600" u="sng">
                <a:solidFill>
                  <a:srgbClr val="ffffff"/>
                </a:solidFill>
                <a:latin typeface="Calibri"/>
              </a:rPr>
              <a:t>Activités ritualisées</a:t>
            </a:r>
            <a:endParaRPr/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CustomShape 1"/>
          <p:cNvSpPr/>
          <p:nvPr/>
        </p:nvSpPr>
        <p:spPr>
          <a:xfrm>
            <a:off x="683640" y="1589040"/>
            <a:ext cx="7416360" cy="5243760"/>
          </a:xfrm>
          <a:prstGeom prst="rect">
            <a:avLst/>
          </a:prstGeom>
          <a:noFill/>
          <a:ln>
            <a:noFill/>
          </a:ln>
        </p:spPr>
        <p:txBody>
          <a:bodyPr anchor="ctr" bIns="45000" lIns="90000" rIns="90000" tIns="45000"/>
          <a:p>
            <a:pPr algn="just">
              <a:lnSpc>
                <a:spcPct val="100000"/>
              </a:lnSpc>
              <a:buFont typeface="StarSymbol"/>
              <a:buChar char="-"/>
            </a:pPr>
            <a:r>
              <a:rPr lang="fr-FR" sz="2000">
                <a:solidFill>
                  <a:srgbClr val="000000"/>
                </a:solidFill>
                <a:latin typeface="Calibri"/>
              </a:rPr>
              <a:t>Des activités qui se répètent, chaque jour ou de façon plus espacée (→régularité).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Font typeface="StarSymbol"/>
              <a:buChar char="-"/>
            </a:pPr>
            <a:r>
              <a:rPr lang="fr-FR" sz="2000">
                <a:solidFill>
                  <a:srgbClr val="000000"/>
                </a:solidFill>
                <a:latin typeface="Calibri"/>
              </a:rPr>
              <a:t> </a:t>
            </a:r>
            <a:r>
              <a:rPr lang="fr-FR" sz="2000">
                <a:solidFill>
                  <a:srgbClr val="000000"/>
                </a:solidFill>
                <a:latin typeface="Calibri"/>
              </a:rPr>
              <a:t>Répétitivité des gestes, des paroles.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fr-FR" sz="2000">
                <a:solidFill>
                  <a:srgbClr val="000000"/>
                </a:solidFill>
                <a:latin typeface="Calibri"/>
              </a:rPr>
              <a:t>- Repères dans le temps.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Font typeface="StarSymbol"/>
              <a:buChar char="-"/>
            </a:pPr>
            <a:r>
              <a:rPr lang="fr-FR" sz="2000">
                <a:solidFill>
                  <a:srgbClr val="000000"/>
                </a:solidFill>
                <a:latin typeface="Calibri"/>
              </a:rPr>
              <a:t>  </a:t>
            </a:r>
            <a:r>
              <a:rPr lang="fr-FR" sz="2000">
                <a:solidFill>
                  <a:srgbClr val="000000"/>
                </a:solidFill>
                <a:latin typeface="Calibri"/>
              </a:rPr>
              <a:t>À un moment particulier de la vie de classe, dans un espace particulier.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Font typeface="StarSymbol"/>
              <a:buChar char="-"/>
            </a:pPr>
            <a:r>
              <a:rPr lang="fr-FR" sz="2000">
                <a:solidFill>
                  <a:srgbClr val="000000"/>
                </a:solidFill>
                <a:latin typeface="Calibri"/>
              </a:rPr>
              <a:t>  </a:t>
            </a:r>
            <a:r>
              <a:rPr lang="fr-FR" sz="2000">
                <a:solidFill>
                  <a:srgbClr val="000000"/>
                </a:solidFill>
                <a:latin typeface="Calibri"/>
              </a:rPr>
              <a:t>Un moment qui permet de construire, par la répétition, des savoirs et savoir-faire, dans différents domaines.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Font typeface="StarSymbol"/>
              <a:buChar char="-"/>
            </a:pPr>
            <a:r>
              <a:rPr lang="fr-FR" sz="2000">
                <a:solidFill>
                  <a:srgbClr val="000000"/>
                </a:solidFill>
                <a:latin typeface="Calibri"/>
              </a:rPr>
              <a:t>  </a:t>
            </a:r>
            <a:r>
              <a:rPr lang="fr-FR" sz="2000">
                <a:solidFill>
                  <a:srgbClr val="000000"/>
                </a:solidFill>
                <a:latin typeface="Calibri"/>
              </a:rPr>
              <a:t>Un moment permettant une relation privilégiée avec l’enseignant.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Font typeface="StarSymbol"/>
              <a:buChar char="-"/>
            </a:pPr>
            <a:r>
              <a:rPr lang="fr-FR" sz="2000">
                <a:solidFill>
                  <a:srgbClr val="000000"/>
                </a:solidFill>
                <a:latin typeface="Calibri"/>
              </a:rPr>
              <a:t>  </a:t>
            </a:r>
            <a:r>
              <a:rPr lang="fr-FR" sz="2000">
                <a:solidFill>
                  <a:srgbClr val="000000"/>
                </a:solidFill>
                <a:latin typeface="Calibri"/>
              </a:rPr>
              <a:t>créent des automatismes qui rassurent les élèves les plus fragiles.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49" name="CustomShape 2"/>
          <p:cNvSpPr/>
          <p:nvPr/>
        </p:nvSpPr>
        <p:spPr>
          <a:xfrm>
            <a:off x="611640" y="332640"/>
            <a:ext cx="7992360" cy="1151640"/>
          </a:xfrm>
          <a:prstGeom prst="rect">
            <a:avLst/>
          </a:prstGeom>
          <a:solidFill>
            <a:srgbClr val="d99694"/>
          </a:solidFill>
          <a:ln w="25560">
            <a:solidFill>
              <a:srgbClr val="953735"/>
            </a:solidFill>
            <a:round/>
          </a:ln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lang="fr-FR" sz="3600" u="sng">
                <a:solidFill>
                  <a:srgbClr val="ffffff"/>
                </a:solidFill>
                <a:latin typeface="Calibri"/>
              </a:rPr>
              <a:t>Activités ritualisées</a:t>
            </a:r>
            <a:endParaRPr/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CustomShape 1"/>
          <p:cNvSpPr/>
          <p:nvPr/>
        </p:nvSpPr>
        <p:spPr>
          <a:xfrm>
            <a:off x="1475640" y="548640"/>
            <a:ext cx="5904360" cy="791640"/>
          </a:xfrm>
          <a:prstGeom prst="rect">
            <a:avLst/>
          </a:prstGeom>
          <a:solidFill>
            <a:srgbClr val="d99694"/>
          </a:solidFill>
          <a:ln w="25560">
            <a:solidFill>
              <a:srgbClr val="953735"/>
            </a:solidFill>
            <a:round/>
          </a:ln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lang="fr-FR" sz="3600" u="sng">
                <a:solidFill>
                  <a:srgbClr val="ffffff"/>
                </a:solidFill>
                <a:latin typeface="Calibri"/>
              </a:rPr>
              <a:t>Ce qui est préconisé</a:t>
            </a:r>
            <a:endParaRPr/>
          </a:p>
        </p:txBody>
      </p:sp>
      <p:sp>
        <p:nvSpPr>
          <p:cNvPr id="51" name="CustomShape 2"/>
          <p:cNvSpPr/>
          <p:nvPr/>
        </p:nvSpPr>
        <p:spPr>
          <a:xfrm>
            <a:off x="0" y="1628640"/>
            <a:ext cx="9143640" cy="63900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fr-FR">
                <a:solidFill>
                  <a:srgbClr val="000000"/>
                </a:solidFill>
                <a:latin typeface="Calibri"/>
              </a:rPr>
              <a:t>« Apporter des régularités c’est utile mais des régularités identiques de 3 à 5 ans c’est à proscrire. » Anne-Marie GIOUX</a:t>
            </a:r>
            <a:endParaRPr/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Shape 1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50808787-9B34-4EF3-A7C2-7A8B04424391}" type="slidenum">
              <a:rPr lang="fr-FR" sz="1200">
                <a:solidFill>
                  <a:srgbClr val="8b8b8b"/>
                </a:solidFill>
                <a:latin typeface="Calibri"/>
              </a:rPr>
              <a:t>&lt;numéro&gt;</a:t>
            </a:fld>
            <a:endParaRPr/>
          </a:p>
        </p:txBody>
      </p:sp>
      <p:sp>
        <p:nvSpPr>
          <p:cNvPr id="53" name="CustomShape 2"/>
          <p:cNvSpPr/>
          <p:nvPr/>
        </p:nvSpPr>
        <p:spPr>
          <a:xfrm>
            <a:off x="1475640" y="548640"/>
            <a:ext cx="5904360" cy="791640"/>
          </a:xfrm>
          <a:prstGeom prst="rect">
            <a:avLst/>
          </a:prstGeom>
          <a:solidFill>
            <a:srgbClr val="d99694"/>
          </a:solidFill>
          <a:ln w="25560">
            <a:solidFill>
              <a:srgbClr val="953735"/>
            </a:solidFill>
            <a:round/>
          </a:ln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lang="fr-FR" sz="3600" u="sng">
                <a:solidFill>
                  <a:srgbClr val="ffffff"/>
                </a:solidFill>
                <a:latin typeface="Calibri"/>
              </a:rPr>
              <a:t>Ce qui est préconisé</a:t>
            </a:r>
            <a:endParaRPr/>
          </a:p>
        </p:txBody>
      </p:sp>
      <p:sp>
        <p:nvSpPr>
          <p:cNvPr id="54" name="CustomShape 3"/>
          <p:cNvSpPr/>
          <p:nvPr/>
        </p:nvSpPr>
        <p:spPr>
          <a:xfrm>
            <a:off x="683640" y="2421000"/>
            <a:ext cx="7416360" cy="371880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just">
              <a:lnSpc>
                <a:spcPct val="100000"/>
              </a:lnSpc>
            </a:pPr>
            <a:r>
              <a:rPr lang="fr-FR" sz="2000">
                <a:solidFill>
                  <a:srgbClr val="000000"/>
                </a:solidFill>
                <a:latin typeface="Calibri"/>
              </a:rPr>
              <a:t>Il est nécessaire: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Font typeface="StarSymbol"/>
              <a:buChar char="-"/>
            </a:pPr>
            <a:r>
              <a:rPr lang="fr-FR" sz="2000">
                <a:solidFill>
                  <a:srgbClr val="000000"/>
                </a:solidFill>
                <a:latin typeface="Calibri"/>
              </a:rPr>
              <a:t>  </a:t>
            </a:r>
            <a:r>
              <a:rPr lang="fr-FR" sz="2000">
                <a:solidFill>
                  <a:srgbClr val="000000"/>
                </a:solidFill>
                <a:latin typeface="Calibri"/>
              </a:rPr>
              <a:t>de faire évoluer les rituels (allongement, complexification) tout en restant en parfaite cohérence avec les programmes.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Font typeface="StarSymbol"/>
              <a:buChar char="-"/>
            </a:pPr>
            <a:r>
              <a:rPr lang="fr-FR" sz="2000">
                <a:solidFill>
                  <a:srgbClr val="000000"/>
                </a:solidFill>
                <a:latin typeface="Calibri"/>
              </a:rPr>
              <a:t>  </a:t>
            </a:r>
            <a:r>
              <a:rPr lang="fr-FR" sz="2000">
                <a:solidFill>
                  <a:srgbClr val="000000"/>
                </a:solidFill>
                <a:latin typeface="Calibri"/>
              </a:rPr>
              <a:t>de décliner les rituels de la petite à la grande section dans une volonté de progressivité des apprentissages 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Font typeface="StarSymbol"/>
              <a:buChar char="-"/>
            </a:pPr>
            <a:r>
              <a:rPr lang="fr-FR" sz="2000">
                <a:solidFill>
                  <a:srgbClr val="000000"/>
                </a:solidFill>
                <a:latin typeface="Calibri"/>
              </a:rPr>
              <a:t>  </a:t>
            </a:r>
            <a:r>
              <a:rPr lang="fr-FR" sz="2000">
                <a:solidFill>
                  <a:srgbClr val="000000"/>
                </a:solidFill>
                <a:latin typeface="Calibri"/>
              </a:rPr>
              <a:t>de réfléchir à leur place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Font typeface="StarSymbol"/>
              <a:buChar char="-"/>
            </a:pPr>
            <a:r>
              <a:rPr lang="fr-FR" sz="2000">
                <a:solidFill>
                  <a:srgbClr val="000000"/>
                </a:solidFill>
                <a:latin typeface="Calibri"/>
              </a:rPr>
              <a:t>  </a:t>
            </a:r>
            <a:r>
              <a:rPr lang="fr-FR" sz="2000">
                <a:solidFill>
                  <a:srgbClr val="000000"/>
                </a:solidFill>
                <a:latin typeface="Calibri"/>
              </a:rPr>
              <a:t>de construire de réels apprentissages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55" name="CustomShape 4"/>
          <p:cNvSpPr/>
          <p:nvPr/>
        </p:nvSpPr>
        <p:spPr>
          <a:xfrm>
            <a:off x="0" y="1628640"/>
            <a:ext cx="9143640" cy="63900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fr-FR">
                <a:solidFill>
                  <a:srgbClr val="000000"/>
                </a:solidFill>
                <a:latin typeface="Calibri"/>
              </a:rPr>
              <a:t>« Apporter des régularités c’est utile mais des régularités identiques de 3 à 5 ans c’est à proscrire. » Anne-Marie GIOUX</a:t>
            </a:r>
            <a:endParaRPr/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Shape 1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D6FEC95C-6F01-4AF6-874A-FF1980C6B4DA}" type="slidenum">
              <a:rPr lang="fr-FR" sz="1200">
                <a:solidFill>
                  <a:srgbClr val="8b8b8b"/>
                </a:solidFill>
                <a:latin typeface="Calibri"/>
              </a:rPr>
              <a:t>&lt;numéro&gt;</a:t>
            </a:fld>
            <a:endParaRPr/>
          </a:p>
        </p:txBody>
      </p:sp>
      <p:sp>
        <p:nvSpPr>
          <p:cNvPr id="57" name="CustomShape 2"/>
          <p:cNvSpPr/>
          <p:nvPr/>
        </p:nvSpPr>
        <p:spPr>
          <a:xfrm>
            <a:off x="251640" y="188640"/>
            <a:ext cx="8712720" cy="2016000"/>
          </a:xfrm>
          <a:prstGeom prst="rect">
            <a:avLst/>
          </a:prstGeom>
          <a:solidFill>
            <a:srgbClr val="d99694"/>
          </a:solidFill>
          <a:ln w="25560">
            <a:solidFill>
              <a:srgbClr val="953735"/>
            </a:solidFill>
            <a:round/>
          </a:ln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lang="fr-FR" sz="3600" u="sng">
                <a:solidFill>
                  <a:srgbClr val="ffffff"/>
                </a:solidFill>
                <a:latin typeface="Calibri"/>
              </a:rPr>
              <a:t>Mise en place d’activités ritualisées dans le domaine « Découvrir le monde. Approcher les quantités et les nombres »</a:t>
            </a:r>
            <a:endParaRPr/>
          </a:p>
        </p:txBody>
      </p:sp>
      <p:sp>
        <p:nvSpPr>
          <p:cNvPr id="58" name="CustomShape 3"/>
          <p:cNvSpPr/>
          <p:nvPr/>
        </p:nvSpPr>
        <p:spPr>
          <a:xfrm>
            <a:off x="1259640" y="3141000"/>
            <a:ext cx="6408360" cy="222480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just">
              <a:lnSpc>
                <a:spcPct val="100000"/>
              </a:lnSpc>
              <a:buFont charset="2" typeface="Wingdings"/>
              <a:buChar char=""/>
            </a:pPr>
            <a:r>
              <a:rPr lang="fr-FR" sz="2000">
                <a:solidFill>
                  <a:srgbClr val="000000"/>
                </a:solidFill>
                <a:latin typeface="Calibri"/>
              </a:rPr>
              <a:t>Mémoriser la suite des nombres au moins jusqu’à 30</a:t>
            </a:r>
            <a:endParaRPr/>
          </a:p>
          <a:p>
            <a:pPr algn="just">
              <a:lnSpc>
                <a:spcPct val="100000"/>
              </a:lnSpc>
              <a:buFont charset="2" typeface="Wingdings"/>
              <a:buChar char=""/>
            </a:pPr>
            <a:r>
              <a:rPr lang="fr-FR" sz="2000">
                <a:solidFill>
                  <a:srgbClr val="000000"/>
                </a:solidFill>
                <a:latin typeface="Calibri"/>
              </a:rPr>
              <a:t> </a:t>
            </a:r>
            <a:r>
              <a:rPr lang="fr-FR" sz="2000">
                <a:solidFill>
                  <a:srgbClr val="000000"/>
                </a:solidFill>
                <a:latin typeface="Calibri"/>
              </a:rPr>
              <a:t>Comparer des quantités, résoudre des problèmes portant sur les quantités</a:t>
            </a:r>
            <a:endParaRPr/>
          </a:p>
          <a:p>
            <a:pPr algn="just">
              <a:lnSpc>
                <a:spcPct val="100000"/>
              </a:lnSpc>
              <a:buFont charset="2" typeface="Wingdings"/>
              <a:buChar char=""/>
            </a:pPr>
            <a:r>
              <a:rPr lang="fr-FR" sz="2000">
                <a:solidFill>
                  <a:srgbClr val="000000"/>
                </a:solidFill>
                <a:latin typeface="Calibri"/>
              </a:rPr>
              <a:t>Associer le nom des nombres connus avec leur écriture chiffrée</a:t>
            </a:r>
            <a:endParaRPr/>
          </a:p>
          <a:p>
            <a:pPr algn="just">
              <a:lnSpc>
                <a:spcPct val="100000"/>
              </a:lnSpc>
              <a:buFont charset="2" typeface="Wingdings"/>
              <a:buChar char=""/>
            </a:pPr>
            <a:r>
              <a:rPr lang="fr-FR" sz="2000">
                <a:solidFill>
                  <a:srgbClr val="000000"/>
                </a:solidFill>
                <a:latin typeface="Calibri"/>
              </a:rPr>
              <a:t>Dénombrer une quantité en utilisant la suite orale des nombres connus</a:t>
            </a:r>
            <a:endParaRPr/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Shape 1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C4DEAF4F-CEFE-4C59-9B04-F9D157B9A9E7}" type="slidenum">
              <a:rPr lang="fr-FR" sz="1200">
                <a:solidFill>
                  <a:srgbClr val="8b8b8b"/>
                </a:solidFill>
                <a:latin typeface="Calibri"/>
              </a:rPr>
              <a:t>&lt;numéro&gt;</a:t>
            </a:fld>
            <a:endParaRPr/>
          </a:p>
        </p:txBody>
      </p:sp>
      <p:sp>
        <p:nvSpPr>
          <p:cNvPr id="60" name="CustomShape 2"/>
          <p:cNvSpPr/>
          <p:nvPr/>
        </p:nvSpPr>
        <p:spPr>
          <a:xfrm>
            <a:off x="899640" y="620640"/>
            <a:ext cx="7848360" cy="1223640"/>
          </a:xfrm>
          <a:prstGeom prst="rect">
            <a:avLst/>
          </a:prstGeom>
          <a:solidFill>
            <a:srgbClr val="d99694"/>
          </a:solidFill>
          <a:ln w="25560">
            <a:solidFill>
              <a:srgbClr val="953735"/>
            </a:solidFill>
            <a:round/>
          </a:ln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lang="fr-FR" sz="3600" u="sng">
                <a:solidFill>
                  <a:srgbClr val="ffffff"/>
                </a:solidFill>
                <a:latin typeface="Calibri"/>
              </a:rPr>
              <a:t>Proposition d’une progression sur le cycle, sur les 5 périodes.</a:t>
            </a:r>
            <a:endParaRPr/>
          </a:p>
        </p:txBody>
      </p:sp>
      <p:sp>
        <p:nvSpPr>
          <p:cNvPr id="61" name="CustomShape 3"/>
          <p:cNvSpPr/>
          <p:nvPr/>
        </p:nvSpPr>
        <p:spPr>
          <a:xfrm>
            <a:off x="683640" y="2277000"/>
            <a:ext cx="8208720" cy="63900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fr-FR">
                <a:solidFill>
                  <a:srgbClr val="000000"/>
                </a:solidFill>
                <a:latin typeface="Calibri"/>
              </a:rPr>
              <a:t>Vers les maths, Accès Editions, Gaëtan DUPREY, Sophie DUPREY, Catherine SAUTENET</a:t>
            </a:r>
            <a:endParaRPr/>
          </a:p>
          <a:p>
            <a:pPr>
              <a:lnSpc>
                <a:spcPct val="100000"/>
              </a:lnSpc>
            </a:pPr>
            <a:r>
              <a:rPr lang="fr-FR">
                <a:solidFill>
                  <a:srgbClr val="000000"/>
                </a:solidFill>
                <a:latin typeface="Calibri"/>
              </a:rPr>
              <a:t>Petite Section, Moyenne Section, Grande Section</a:t>
            </a:r>
            <a:endParaRPr/>
          </a:p>
        </p:txBody>
      </p:sp>
      <p:pic>
        <p:nvPicPr>
          <p:cNvPr descr="" id="62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683640" y="3141000"/>
            <a:ext cx="1847520" cy="2476080"/>
          </a:xfrm>
          <a:prstGeom prst="rect">
            <a:avLst/>
          </a:prstGeom>
          <a:ln>
            <a:noFill/>
          </a:ln>
        </p:spPr>
      </p:pic>
      <p:sp>
        <p:nvSpPr>
          <p:cNvPr id="63" name="CustomShape 4"/>
          <p:cNvSpPr/>
          <p:nvPr/>
        </p:nvSpPr>
        <p:spPr>
          <a:xfrm>
            <a:off x="155520" y="-914400"/>
            <a:ext cx="1904760" cy="190476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CustomShape 5"/>
          <p:cNvSpPr/>
          <p:nvPr/>
        </p:nvSpPr>
        <p:spPr>
          <a:xfrm>
            <a:off x="155520" y="-914400"/>
            <a:ext cx="1904760" cy="1904760"/>
          </a:xfrm>
          <a:prstGeom prst="rect">
            <a:avLst/>
          </a:prstGeom>
          <a:noFill/>
          <a:ln>
            <a:noFill/>
          </a:ln>
        </p:spPr>
      </p:sp>
      <p:pic>
        <p:nvPicPr>
          <p:cNvPr descr="" id="65" name="Picture 8"/>
          <p:cNvPicPr/>
          <p:nvPr/>
        </p:nvPicPr>
        <p:blipFill>
          <a:blip r:embed="rId2"/>
          <a:stretch>
            <a:fillRect/>
          </a:stretch>
        </p:blipFill>
        <p:spPr>
          <a:xfrm>
            <a:off x="3420000" y="3213000"/>
            <a:ext cx="1856880" cy="2466720"/>
          </a:xfrm>
          <a:prstGeom prst="rect">
            <a:avLst/>
          </a:prstGeom>
          <a:ln>
            <a:noFill/>
          </a:ln>
        </p:spPr>
      </p:pic>
      <p:pic>
        <p:nvPicPr>
          <p:cNvPr descr="" id="66" name="Picture 10"/>
          <p:cNvPicPr/>
          <p:nvPr/>
        </p:nvPicPr>
        <p:blipFill>
          <a:blip r:embed="rId3"/>
          <a:stretch>
            <a:fillRect/>
          </a:stretch>
        </p:blipFill>
        <p:spPr>
          <a:xfrm>
            <a:off x="6156000" y="3213000"/>
            <a:ext cx="1847520" cy="2466720"/>
          </a:xfrm>
          <a:prstGeom prst="rect">
            <a:avLst/>
          </a:prstGeom>
          <a:ln>
            <a:noFill/>
          </a:ln>
        </p:spPr>
      </p:pic>
      <p:sp>
        <p:nvSpPr>
          <p:cNvPr id="67" name="CustomShape 6"/>
          <p:cNvSpPr/>
          <p:nvPr/>
        </p:nvSpPr>
        <p:spPr>
          <a:xfrm>
            <a:off x="1259640" y="6093360"/>
            <a:ext cx="1367640" cy="3646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fr-FR">
                <a:solidFill>
                  <a:srgbClr val="000000"/>
                </a:solidFill>
                <a:latin typeface="Calibri"/>
              </a:rPr>
              <a:t>→ </a:t>
            </a:r>
            <a:r>
              <a:rPr lang="fr-FR">
                <a:solidFill>
                  <a:srgbClr val="000000"/>
                </a:solidFill>
                <a:latin typeface="Calibri"/>
              </a:rPr>
              <a:t>doc word</a:t>
            </a:r>
            <a:endParaRPr/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CustomShape 1"/>
          <p:cNvSpPr/>
          <p:nvPr/>
        </p:nvSpPr>
        <p:spPr>
          <a:xfrm>
            <a:off x="611640" y="188640"/>
            <a:ext cx="8064360" cy="1151640"/>
          </a:xfrm>
          <a:prstGeom prst="rect">
            <a:avLst/>
          </a:prstGeom>
          <a:solidFill>
            <a:srgbClr val="d99694"/>
          </a:solidFill>
          <a:ln w="25560">
            <a:solidFill>
              <a:srgbClr val="953735"/>
            </a:solidFill>
            <a:round/>
          </a:ln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lang="fr-FR" sz="3600" u="sng">
                <a:solidFill>
                  <a:srgbClr val="ffffff"/>
                </a:solidFill>
                <a:latin typeface="Calibri"/>
              </a:rPr>
              <a:t>Exemple de pratique en classe de Grande Section</a:t>
            </a:r>
            <a:endParaRPr/>
          </a:p>
        </p:txBody>
      </p:sp>
      <p:graphicFrame>
        <p:nvGraphicFramePr>
          <p:cNvPr id="69" name="Table 2"/>
          <p:cNvGraphicFramePr/>
          <p:nvPr/>
        </p:nvGraphicFramePr>
        <p:xfrm>
          <a:off x="1043640" y="1412640"/>
          <a:ext cx="7560360" cy="5334120"/>
        </p:xfrm>
        <a:graphic>
          <a:graphicData uri="http://schemas.openxmlformats.org/drawingml/2006/table">
            <a:tbl>
              <a:tblPr/>
              <a:tblGrid>
                <a:gridCol w="3780360"/>
                <a:gridCol w="3780000"/>
              </a:tblGrid>
              <a:tr h="261360">
                <a:tc>
                  <a:txBody>
                    <a:bodyPr bIns="0" lIns="61920" rIns="61920" tIns="0" wrap="none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Groupe B</a:t>
                      </a:r>
                      <a:endParaRPr/>
                    </a:p>
                  </a:txBody>
                  <a:tcPr/>
                </a:tc>
                <a:tc>
                  <a:txBody>
                    <a:bodyPr bIns="0" lIns="61920" rIns="61920" tIns="0" wrap="none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Groupe A</a:t>
                      </a:r>
                      <a:endParaRPr/>
                    </a:p>
                  </a:txBody>
                  <a:tcPr/>
                </a:tc>
              </a:tr>
              <a:tr h="1684440">
                <a:tc>
                  <a:txBody>
                    <a:bodyPr bIns="0" lIns="61920" rIns="61920" tIns="0" wrap="none"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Temps sociaux (hygiène, passage aux toilettes)</a:t>
                      </a:r>
                      <a:endParaRPr/>
                    </a:p>
                  </a:txBody>
                  <a:tcPr/>
                </a:tc>
                <a:tc>
                  <a:txBody>
                    <a:bodyPr bIns="0" lIns="61920" rIns="61920" tIns="0" wrap="none"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DECOUVRIR LE MONDE :</a:t>
                      </a:r>
                      <a:endParaRPr/>
                    </a:p>
                    <a:p>
                      <a:pPr algn="just">
                        <a:lnSpc>
                          <a:spcPct val="115000"/>
                        </a:lnSpc>
                        <a:buFont charset="2" typeface="Wingdings"/>
                        <a:buChar char=""/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Mémoriser les représentations des nombres de 1 à 5.</a:t>
                      </a:r>
                      <a:endParaRPr/>
                    </a:p>
                    <a:p>
                      <a:pPr algn="just">
                        <a:lnSpc>
                          <a:spcPct val="115000"/>
                        </a:lnSpc>
                        <a:buFont charset="2" typeface="Wingdings"/>
                        <a:buChar char=""/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Réciter la comptine jusqu’à 10.</a:t>
                      </a:r>
                      <a:endParaRPr/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fr-FR" sz="1600" u="sng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Le jeu de Kim, La rondes des nombres p. 48</a:t>
                      </a:r>
                      <a:endParaRPr/>
                    </a:p>
                  </a:txBody>
                  <a:tcPr/>
                </a:tc>
              </a:tr>
              <a:tr h="3388320">
                <a:tc>
                  <a:txBody>
                    <a:bodyPr bIns="0" lIns="61920" rIns="61920" tIns="0" wrap="none"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600" u="sng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DECOUVRIR LE MONDE :</a:t>
                      </a:r>
                      <a:r>
                        <a:rPr lang="fr-FR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se repérer dans le temps (date)</a:t>
                      </a:r>
                      <a:endParaRPr/>
                    </a:p>
                    <a:p>
                      <a:pPr>
                        <a:lnSpc>
                          <a:spcPct val="115000"/>
                        </a:lnSpc>
                        <a:buFont charset="2" typeface="Wingdings"/>
                        <a:buChar char=""/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Utiliser des repères relatifs aux rythmes de la semaine avec support (calendrier)</a:t>
                      </a:r>
                      <a:endParaRPr/>
                    </a:p>
                    <a:p>
                      <a:pPr>
                        <a:lnSpc>
                          <a:spcPct val="115000"/>
                        </a:lnSpc>
                        <a:buFont charset="2" typeface="Wingdings"/>
                        <a:buChar char=""/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Reconnaître le caractère cyclique de l’organisation de la semaine.</a:t>
                      </a:r>
                      <a:endParaRPr/>
                    </a:p>
                    <a:p>
                      <a:pPr>
                        <a:lnSpc>
                          <a:spcPct val="115000"/>
                        </a:lnSpc>
                        <a:buFont charset="2" typeface="Wingdings"/>
                        <a:buChar char=""/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Nommer les jours de la semaine</a:t>
                      </a:r>
                      <a:endParaRPr/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500" u="sng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Utilisation et repérage sur le calendrier de la classe et personnel afin de repérer et nommer les jours de classe et non, le jour de la présence du maître.</a:t>
                      </a:r>
                      <a:endParaRPr/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→</a:t>
                      </a:r>
                      <a:r>
                        <a:rPr lang="fr-FR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travail dans cahier d’évènements</a:t>
                      </a:r>
                      <a:endParaRPr/>
                    </a:p>
                  </a:txBody>
                  <a:tcPr/>
                </a:tc>
                <a:tc>
                  <a:txBody>
                    <a:bodyPr bIns="0" lIns="61920" rIns="61920" tIns="0" wrap="none"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Temps sociaux (hygiène, passage aux toilettes)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0" name="CustomShape 3"/>
          <p:cNvSpPr/>
          <p:nvPr/>
        </p:nvSpPr>
        <p:spPr>
          <a:xfrm>
            <a:off x="0" y="1412640"/>
            <a:ext cx="1259280" cy="3034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fr-FR" sz="1400">
                <a:solidFill>
                  <a:srgbClr val="000000"/>
                </a:solidFill>
                <a:latin typeface="Calibri"/>
              </a:rPr>
              <a:t>9h20-9h40:</a:t>
            </a:r>
            <a:endParaRPr/>
          </a:p>
        </p:txBody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" name="Table 1"/>
          <p:cNvGraphicFramePr/>
          <p:nvPr/>
        </p:nvGraphicFramePr>
        <p:xfrm>
          <a:off x="251640" y="188640"/>
          <a:ext cx="7920360" cy="3096000"/>
        </p:xfrm>
        <a:graphic>
          <a:graphicData uri="http://schemas.openxmlformats.org/drawingml/2006/table">
            <a:tbl>
              <a:tblPr/>
              <a:tblGrid>
                <a:gridCol w="1900800"/>
                <a:gridCol w="6019560"/>
              </a:tblGrid>
              <a:tr h="3096000">
                <a:tc>
                  <a:txBody>
                    <a:bodyPr anchor="ctr" bIns="0" lIns="41400" rIns="41400" tIns="0" wrap="none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1200" u="sng">
                          <a:solidFill>
                            <a:srgbClr val="c00000"/>
                          </a:solidFill>
                          <a:latin typeface="Calibri"/>
                          <a:ea typeface="Calibri"/>
                        </a:rPr>
                        <a:t>Approcher les quantités et les nombres</a:t>
                      </a:r>
                      <a:endParaRPr/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/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2800">
                          <a:solidFill>
                            <a:srgbClr val="c00000"/>
                          </a:solidFill>
                          <a:latin typeface="Calibri"/>
                          <a:ea typeface="Calibri"/>
                        </a:rPr>
                        <a:t>1</a:t>
                      </a:r>
                      <a:endParaRPr/>
                    </a:p>
                  </a:txBody>
                  <a:tcPr/>
                </a:tc>
                <a:tc>
                  <a:txBody>
                    <a:bodyPr bIns="0" lIns="41400" rIns="41400" tIns="0" wrap="none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i="1" lang="fr-FR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D’après Vers les maths. Accès Editions  (Page 48)</a:t>
                      </a:r>
                      <a:endParaRPr/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200">
                          <a:solidFill>
                            <a:srgbClr val="92d050"/>
                          </a:solidFill>
                          <a:latin typeface="Calibri"/>
                          <a:ea typeface="Calibri"/>
                        </a:rPr>
                        <a:t>02.09 au 05.09/ 08.09 au 12.09</a:t>
                      </a:r>
                      <a:endParaRPr/>
                    </a:p>
                    <a:p>
                      <a:pPr>
                        <a:lnSpc>
                          <a:spcPct val="115000"/>
                        </a:lnSpc>
                        <a:buFont charset="2" typeface="Wingdings"/>
                        <a:buChar char=""/>
                      </a:pPr>
                      <a:r>
                        <a:rPr lang="fr-FR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Mémoriser les représentations des nombres de 1 à 5</a:t>
                      </a:r>
                      <a:endParaRPr/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200" u="sng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Jeux de doigts p. 48</a:t>
                      </a:r>
                      <a:endParaRPr/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200">
                          <a:solidFill>
                            <a:srgbClr val="92d050"/>
                          </a:solidFill>
                          <a:latin typeface="Calibri"/>
                          <a:ea typeface="Calibri"/>
                        </a:rPr>
                        <a:t>15.09 au 19.09/ 22.09 au 26.09</a:t>
                      </a:r>
                      <a:endParaRPr/>
                    </a:p>
                    <a:p>
                      <a:pPr algn="just">
                        <a:lnSpc>
                          <a:spcPct val="115000"/>
                        </a:lnSpc>
                        <a:buFont charset="2" typeface="Wingdings"/>
                        <a:buChar char=""/>
                      </a:pPr>
                      <a:r>
                        <a:rPr lang="fr-FR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Dénombrer en coordonnant geste et récitation de la comptine.</a:t>
                      </a:r>
                      <a:endParaRPr/>
                    </a:p>
                    <a:p>
                      <a:pPr algn="just">
                        <a:lnSpc>
                          <a:spcPct val="115000"/>
                        </a:lnSpc>
                        <a:buFont charset="2" typeface="Wingdings"/>
                        <a:buChar char=""/>
                      </a:pPr>
                      <a:r>
                        <a:rPr lang="fr-FR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Réciter la comptine jusqu’à 10.</a:t>
                      </a:r>
                      <a:endParaRPr/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fr-FR" sz="1200" u="sng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La soupe à ma grand-mère p. 48</a:t>
                      </a:r>
                      <a:endParaRPr/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fr-FR" sz="1200">
                          <a:solidFill>
                            <a:srgbClr val="92d050"/>
                          </a:solidFill>
                          <a:latin typeface="Calibri"/>
                          <a:ea typeface="Calibri"/>
                        </a:rPr>
                        <a:t>29.09 au 02.10/ 06.10 au 10.10</a:t>
                      </a:r>
                      <a:endParaRPr/>
                    </a:p>
                    <a:p>
                      <a:pPr algn="just">
                        <a:lnSpc>
                          <a:spcPct val="115000"/>
                        </a:lnSpc>
                        <a:buFont charset="2" typeface="Wingdings"/>
                        <a:buChar char=""/>
                      </a:pPr>
                      <a:r>
                        <a:rPr lang="fr-FR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Mémoriser les représentations des nombres de 1 à 5.</a:t>
                      </a:r>
                      <a:endParaRPr/>
                    </a:p>
                    <a:p>
                      <a:pPr algn="just">
                        <a:lnSpc>
                          <a:spcPct val="115000"/>
                        </a:lnSpc>
                        <a:buFont charset="2" typeface="Wingdings"/>
                        <a:buChar char=""/>
                      </a:pPr>
                      <a:r>
                        <a:rPr lang="fr-FR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Réciter la comptine jusqu’à 10.</a:t>
                      </a:r>
                      <a:endParaRPr/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fr-FR" sz="1200" u="sng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Le jeu de Kim, La rondes des nombres p. 48</a:t>
                      </a:r>
                      <a:endParaRPr/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200">
                          <a:solidFill>
                            <a:srgbClr val="92d050"/>
                          </a:solidFill>
                          <a:latin typeface="Calibri"/>
                          <a:ea typeface="Calibri"/>
                        </a:rPr>
                        <a:t>13.10 au 17.10</a:t>
                      </a:r>
                      <a:endParaRPr/>
                    </a:p>
                    <a:p>
                      <a:pPr>
                        <a:lnSpc>
                          <a:spcPct val="115000"/>
                        </a:lnSpc>
                        <a:buFont charset="2" typeface="Wingdings"/>
                        <a:buChar char=""/>
                      </a:pPr>
                      <a:r>
                        <a:rPr lang="fr-FR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Rappel des différents jeux vus sur la période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2" name="Table 2"/>
          <p:cNvGraphicFramePr/>
          <p:nvPr/>
        </p:nvGraphicFramePr>
        <p:xfrm>
          <a:off x="827640" y="3285000"/>
          <a:ext cx="7776360" cy="3352320"/>
        </p:xfrm>
        <a:graphic>
          <a:graphicData uri="http://schemas.openxmlformats.org/drawingml/2006/table">
            <a:tbl>
              <a:tblPr/>
              <a:tblGrid>
                <a:gridCol w="1866240"/>
                <a:gridCol w="5910120"/>
              </a:tblGrid>
              <a:tr h="3388320">
                <a:tc>
                  <a:txBody>
                    <a:bodyPr anchor="ctr" bIns="0" lIns="41400" rIns="41400" tIns="0" wrap="none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1200" u="sng">
                          <a:solidFill>
                            <a:srgbClr val="c00000"/>
                          </a:solidFill>
                          <a:latin typeface="Calibri"/>
                          <a:ea typeface="Calibri"/>
                        </a:rPr>
                        <a:t>Approcher les quantités et les nombres</a:t>
                      </a:r>
                      <a:endParaRPr/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/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/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2800">
                          <a:solidFill>
                            <a:srgbClr val="c00000"/>
                          </a:solidFill>
                          <a:latin typeface="Calibri"/>
                          <a:ea typeface="Calibri"/>
                        </a:rPr>
                        <a:t>2</a:t>
                      </a:r>
                      <a:endParaRPr/>
                    </a:p>
                  </a:txBody>
                  <a:tcPr/>
                </a:tc>
                <a:tc>
                  <a:txBody>
                    <a:bodyPr bIns="0" lIns="41400" rIns="41400" tIns="0" wrap="none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i="1" lang="fr-FR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D’après Vers les maths. Accès Editions (Page 92)</a:t>
                      </a:r>
                      <a:endParaRPr/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200">
                          <a:solidFill>
                            <a:srgbClr val="92d050"/>
                          </a:solidFill>
                          <a:latin typeface="Calibri"/>
                          <a:ea typeface="Calibri"/>
                        </a:rPr>
                        <a:t>03.11 au 07.11/ 10.11 au 14.11</a:t>
                      </a:r>
                      <a:endParaRPr/>
                    </a:p>
                    <a:p>
                      <a:pPr>
                        <a:lnSpc>
                          <a:spcPct val="115000"/>
                        </a:lnSpc>
                        <a:buFont charset="2" typeface="Wingdings"/>
                        <a:buChar char=""/>
                      </a:pPr>
                      <a:r>
                        <a:rPr lang="fr-FR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Associer le nom des nombres et leur écriture chiffrée</a:t>
                      </a:r>
                      <a:endParaRPr/>
                    </a:p>
                    <a:p>
                      <a:pPr>
                        <a:lnSpc>
                          <a:spcPct val="115000"/>
                        </a:lnSpc>
                        <a:buFont charset="2" typeface="Wingdings"/>
                        <a:buChar char=""/>
                      </a:pPr>
                      <a:r>
                        <a:rPr lang="fr-FR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Dénombrer une quantité de 1 à 5 en s’aidant de la comptine numérique</a:t>
                      </a:r>
                      <a:endParaRPr/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200" u="sng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Dictée de nombres et Compter dans sa tête p. 92</a:t>
                      </a:r>
                      <a:endParaRPr/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200">
                          <a:solidFill>
                            <a:srgbClr val="92d050"/>
                          </a:solidFill>
                          <a:latin typeface="Calibri"/>
                          <a:ea typeface="Calibri"/>
                        </a:rPr>
                        <a:t>17.11 au 21.11/ 24.11 au 28.11</a:t>
                      </a:r>
                      <a:endParaRPr/>
                    </a:p>
                    <a:p>
                      <a:pPr algn="just">
                        <a:lnSpc>
                          <a:spcPct val="115000"/>
                        </a:lnSpc>
                        <a:buFont charset="2" typeface="Wingdings"/>
                        <a:buChar char=""/>
                      </a:pPr>
                      <a:r>
                        <a:rPr lang="fr-FR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Décomposer le nombre 5.</a:t>
                      </a:r>
                      <a:endParaRPr/>
                    </a:p>
                    <a:p>
                      <a:pPr algn="just">
                        <a:lnSpc>
                          <a:spcPct val="115000"/>
                        </a:lnSpc>
                        <a:buFont charset="2" typeface="Wingdings"/>
                        <a:buChar char=""/>
                      </a:pPr>
                      <a:r>
                        <a:rPr lang="fr-FR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Réciter la suite des nombres jusqu’à 15 à partir d’un nombre quelconque.</a:t>
                      </a:r>
                      <a:endParaRPr/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fr-FR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Réciter la comptine numérique en disant les nombres par 2.</a:t>
                      </a:r>
                      <a:endParaRPr/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fr-FR" sz="1200" u="sng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Voici ma main et La ronde des nombres p. 92</a:t>
                      </a:r>
                      <a:endParaRPr/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fr-FR" sz="1200">
                          <a:solidFill>
                            <a:srgbClr val="92d050"/>
                          </a:solidFill>
                          <a:latin typeface="Calibri"/>
                          <a:ea typeface="Calibri"/>
                        </a:rPr>
                        <a:t>01.12 au 05.12/ 08.12 au 12.12</a:t>
                      </a:r>
                      <a:endParaRPr/>
                    </a:p>
                    <a:p>
                      <a:pPr algn="just">
                        <a:lnSpc>
                          <a:spcPct val="115000"/>
                        </a:lnSpc>
                        <a:buFont charset="2" typeface="Wingdings"/>
                        <a:buChar char=""/>
                      </a:pPr>
                      <a:r>
                        <a:rPr lang="fr-FR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Reconnaître rapidement de petites quantités.</a:t>
                      </a:r>
                      <a:endParaRPr/>
                    </a:p>
                    <a:p>
                      <a:pPr algn="just">
                        <a:lnSpc>
                          <a:spcPct val="115000"/>
                        </a:lnSpc>
                        <a:buFont charset="2" typeface="Wingdings"/>
                        <a:buChar char=""/>
                      </a:pPr>
                      <a:r>
                        <a:rPr lang="fr-FR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Résoudre des problèmes portant sur des quantités par la réunion.</a:t>
                      </a:r>
                      <a:endParaRPr/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fr-FR" sz="1200" u="sng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Les cartons éclairs et Greli-Grelo p. 92</a:t>
                      </a:r>
                      <a:endParaRPr/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fr-FR" sz="1200">
                          <a:solidFill>
                            <a:srgbClr val="92d050"/>
                          </a:solidFill>
                          <a:latin typeface="Calibri"/>
                          <a:ea typeface="Calibri"/>
                        </a:rPr>
                        <a:t>15.12 au 19.12</a:t>
                      </a:r>
                      <a:endParaRPr/>
                    </a:p>
                    <a:p>
                      <a:pPr algn="just">
                        <a:lnSpc>
                          <a:spcPct val="115000"/>
                        </a:lnSpc>
                        <a:buFont charset="2" typeface="Wingdings"/>
                        <a:buChar char=""/>
                      </a:pPr>
                      <a:r>
                        <a:rPr lang="fr-FR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Réinvestissement, rappel des jeux déjà faits période 1 et/ou période 2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