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4" d="100"/>
          <a:sy n="64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916B4-F469-4C66-8E78-1B44B17FD878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84C9F-DEF6-4C0A-A7D0-0E145ABA3C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916B4-F469-4C66-8E78-1B44B17FD878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84C9F-DEF6-4C0A-A7D0-0E145ABA3C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916B4-F469-4C66-8E78-1B44B17FD878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84C9F-DEF6-4C0A-A7D0-0E145ABA3C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916B4-F469-4C66-8E78-1B44B17FD878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84C9F-DEF6-4C0A-A7D0-0E145ABA3C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916B4-F469-4C66-8E78-1B44B17FD878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84C9F-DEF6-4C0A-A7D0-0E145ABA3C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916B4-F469-4C66-8E78-1B44B17FD878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84C9F-DEF6-4C0A-A7D0-0E145ABA3C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916B4-F469-4C66-8E78-1B44B17FD878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84C9F-DEF6-4C0A-A7D0-0E145ABA3C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916B4-F469-4C66-8E78-1B44B17FD878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84C9F-DEF6-4C0A-A7D0-0E145ABA3C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916B4-F469-4C66-8E78-1B44B17FD878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84C9F-DEF6-4C0A-A7D0-0E145ABA3C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916B4-F469-4C66-8E78-1B44B17FD878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84C9F-DEF6-4C0A-A7D0-0E145ABA3C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916B4-F469-4C66-8E78-1B44B17FD878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684C9F-DEF6-4C0A-A7D0-0E145ABA3C3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9916B4-F469-4C66-8E78-1B44B17FD878}" type="datetimeFigureOut">
              <a:rPr lang="fr-FR" smtClean="0"/>
              <a:pPr/>
              <a:t>01/05/2015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684C9F-DEF6-4C0A-A7D0-0E145ABA3C3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fr-FR" sz="6000" dirty="0" smtClean="0"/>
              <a:t>Danser les mots</a:t>
            </a:r>
            <a:endParaRPr lang="fr-FR" sz="6000" dirty="0"/>
          </a:p>
        </p:txBody>
      </p:sp>
      <p:sp>
        <p:nvSpPr>
          <p:cNvPr id="4" name="Rectangle 3"/>
          <p:cNvSpPr/>
          <p:nvPr/>
        </p:nvSpPr>
        <p:spPr>
          <a:xfrm>
            <a:off x="500034" y="4429132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latin typeface="Aparajita" pitchFamily="34" charset="0"/>
                <a:cs typeface="Aparajita" pitchFamily="34" charset="0"/>
              </a:rPr>
              <a:t>Objectif: </a:t>
            </a:r>
            <a:r>
              <a:rPr lang="fr-FR" sz="3200" i="1" dirty="0" smtClean="0">
                <a:latin typeface="Aparajita" pitchFamily="34" charset="0"/>
                <a:cs typeface="Aparajita" pitchFamily="34" charset="0"/>
              </a:rPr>
              <a:t>travailler le champ lexical en lien avec le corps.</a:t>
            </a:r>
          </a:p>
          <a:p>
            <a:pPr algn="ctr"/>
            <a:r>
              <a:rPr lang="fr-FR" sz="3200" b="1" dirty="0" smtClean="0">
                <a:latin typeface="Aparajita" pitchFamily="34" charset="0"/>
                <a:cs typeface="Aparajita" pitchFamily="34" charset="0"/>
              </a:rPr>
              <a:t>Séquence de 6 séances.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log-mastere2-politique.ecs-paris.com/wp-content/uploads/2013/05/keith_har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857232"/>
            <a:ext cx="6324600" cy="440055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143108" y="5572140"/>
            <a:ext cx="4979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Silhouettes de Keith HARING</a:t>
            </a:r>
            <a:endParaRPr lang="fr-FR" sz="3600" b="1" dirty="0">
              <a:solidFill>
                <a:schemeClr val="accent5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ekladata.com/Kbp5crc3UMCtPhe1_Lj-rX3E7p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727710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ominique.billot1.free.fr/site_arts_visuels/site_portrait/images2/Keith-Haring-charac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04436" cy="3467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928670"/>
            <a:ext cx="8183880" cy="4187952"/>
          </a:xfrm>
        </p:spPr>
        <p:txBody>
          <a:bodyPr>
            <a:noAutofit/>
          </a:bodyPr>
          <a:lstStyle/>
          <a:p>
            <a:r>
              <a:rPr lang="fr-FR" sz="4000" dirty="0" smtClean="0">
                <a:latin typeface="Aparajita" pitchFamily="34" charset="0"/>
                <a:cs typeface="Aparajita" pitchFamily="34" charset="0"/>
              </a:rPr>
              <a:t>Trouver des similitudes entre les silhouettes construites et les différentes postures représentées sur les œuvres d’art.</a:t>
            </a:r>
          </a:p>
          <a:p>
            <a:endParaRPr lang="fr-FR" sz="16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sz="4000" dirty="0" smtClean="0">
                <a:latin typeface="Aparajita" pitchFamily="34" charset="0"/>
                <a:cs typeface="Aparajita" pitchFamily="34" charset="0"/>
              </a:rPr>
              <a:t>Associer chaque œuvre à un verbe d’action.</a:t>
            </a:r>
          </a:p>
          <a:p>
            <a:endParaRPr lang="fr-FR" sz="16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sz="4000" dirty="0" smtClean="0">
                <a:latin typeface="Aparajita" pitchFamily="34" charset="0"/>
                <a:cs typeface="Aparajita" pitchFamily="34" charset="0"/>
              </a:rPr>
              <a:t>Imaginer une histoire ou une émotion pour chaque œuvre en vue de produire un récit ultérieurement</a:t>
            </a:r>
            <a:r>
              <a:rPr lang="fr-FR" sz="3600" dirty="0" smtClean="0">
                <a:latin typeface="Aparajita" pitchFamily="34" charset="0"/>
                <a:cs typeface="Aparajita" pitchFamily="34" charset="0"/>
              </a:rPr>
              <a:t>.</a:t>
            </a:r>
            <a:endParaRPr lang="fr-FR" sz="36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Séance 4: mimer les mouvements du corps.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4187952"/>
          </a:xfrm>
        </p:spPr>
        <p:txBody>
          <a:bodyPr>
            <a:noAutofit/>
          </a:bodyPr>
          <a:lstStyle/>
          <a:p>
            <a:r>
              <a:rPr lang="fr-FR" dirty="0" smtClean="0">
                <a:latin typeface="Aparajita" pitchFamily="34" charset="0"/>
                <a:cs typeface="Aparajita" pitchFamily="34" charset="0"/>
              </a:rPr>
              <a:t>Mimer les situations évoquées par les silhouettes de l’imagier.</a:t>
            </a:r>
          </a:p>
          <a:p>
            <a:endParaRPr lang="fr-FR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dirty="0" smtClean="0">
                <a:latin typeface="Aparajita" pitchFamily="34" charset="0"/>
                <a:cs typeface="Aparajita" pitchFamily="34" charset="0"/>
              </a:rPr>
              <a:t>Expliquer ce que l’on est entrain de faire, le verbaliser.</a:t>
            </a:r>
          </a:p>
          <a:p>
            <a:endParaRPr lang="fr-FR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dirty="0" smtClean="0">
                <a:latin typeface="Aparajita" pitchFamily="34" charset="0"/>
                <a:cs typeface="Aparajita" pitchFamily="34" charset="0"/>
              </a:rPr>
              <a:t>Créer d’autres postures en les associant à des verbes d’action, les prendre en photos.</a:t>
            </a:r>
          </a:p>
          <a:p>
            <a:endParaRPr lang="fr-FR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dirty="0" smtClean="0">
                <a:latin typeface="Aparajita" pitchFamily="34" charset="0"/>
                <a:cs typeface="Aparajita" pitchFamily="34" charset="0"/>
              </a:rPr>
              <a:t>Associer à chaque photo un verbe d’action, se créer un référentiel sur papier-affiche, avec les verbes d’action correspondants.</a:t>
            </a:r>
          </a:p>
          <a:p>
            <a:endParaRPr lang="fr-FR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2"/>
            <a:ext cx="8183880" cy="4970350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Proposer plusieurs séances de danse pour renforcer et enrichir le lexique lié au corps.</a:t>
            </a:r>
          </a:p>
          <a:p>
            <a:endParaRPr lang="fr-FR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Chaque fois l’imagier peut servir de point de départ: choisir des postures et proposer aux élèves d’inventer la suite de l’histoire en dansant (avec ou sans musique).</a:t>
            </a:r>
          </a:p>
          <a:p>
            <a:endParaRPr lang="fr-FR" sz="32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Le référentiel est complété au fur et à mesure par de nouvelles postures créées.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Séance 5: produire un récit pour une chorégraphie.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187952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Créer un récit en utilisant les verbes d’action listés dans l’imagier ou sur l’affiche.</a:t>
            </a:r>
          </a:p>
          <a:p>
            <a:endParaRPr lang="fr-FR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En choisir 7 ou 8 avec les photos correspondantes.</a:t>
            </a:r>
          </a:p>
          <a:p>
            <a:endParaRPr lang="fr-FR" sz="32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Demander aux élèves de les placer chronologiquement de gauche à droite et d’inventer une histoire.</a:t>
            </a:r>
            <a:endParaRPr lang="fr-FR" sz="32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Séance 6: danser avec les mots.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187952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A partir du récit crée, produire un petit spectacle de danse.</a:t>
            </a:r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Chaque verbe d’action donne lieu à des explorations.</a:t>
            </a:r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Faire expérimenter et observer les mouvements de chacun.</a:t>
            </a:r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Réutiliser le lexique, rappeler la définition de chaque verbe. Décrire le mouvement.</a:t>
            </a:r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Créer une chorégraphie.</a:t>
            </a:r>
            <a:endParaRPr lang="fr-FR" sz="32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fr-FR" dirty="0" smtClean="0"/>
              <a:t>Prolongements possibles: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285860"/>
            <a:ext cx="8183880" cy="5572140"/>
          </a:xfrm>
        </p:spPr>
        <p:txBody>
          <a:bodyPr>
            <a:normAutofit/>
          </a:bodyPr>
          <a:lstStyle/>
          <a:p>
            <a:endParaRPr lang="fr-FR" sz="32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Faire prendre des postures aux élèves à la manière de Keith </a:t>
            </a:r>
            <a:r>
              <a:rPr lang="fr-FR" sz="3200" dirty="0" err="1" smtClean="0">
                <a:latin typeface="Aparajita" pitchFamily="34" charset="0"/>
                <a:cs typeface="Aparajita" pitchFamily="34" charset="0"/>
              </a:rPr>
              <a:t>Haring</a:t>
            </a:r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, pour représenter les verbes d’action.</a:t>
            </a:r>
          </a:p>
          <a:p>
            <a:endParaRPr lang="fr-FR" sz="1200" dirty="0" smtClean="0"/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Tracer le contour du corps en mouvement sur papier affiche posé au sol avec un crayon gras ou un feutre noir épais.</a:t>
            </a:r>
          </a:p>
          <a:p>
            <a:endParaRPr lang="fr-FR" sz="1200" dirty="0" smtClean="0"/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Remplir les formes à la peinture avec des couleurs vives.</a:t>
            </a:r>
          </a:p>
          <a:p>
            <a:endParaRPr lang="fr-FR" sz="1300" dirty="0" smtClean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Réactiver le lexique  sur le corps en faisant inscrire les verbes d’action à l’aide de modèles dans la silhouette.</a:t>
            </a:r>
          </a:p>
          <a:p>
            <a:endParaRPr lang="fr-FR" sz="32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Décrire les postures.</a:t>
            </a:r>
          </a:p>
          <a:p>
            <a:endParaRPr lang="fr-FR" sz="32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Construire des silhouettes en mouvement en bois flotté ou avec des végétaux.</a:t>
            </a:r>
          </a:p>
          <a:p>
            <a:pPr>
              <a:buNone/>
            </a:pPr>
            <a:endParaRPr lang="fr-FR" sz="32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Réinvestir le lexique utilisé en danse et en production d’écrit.</a:t>
            </a:r>
            <a:endParaRPr lang="fr-FR" sz="32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99044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atin typeface="Aparajita" pitchFamily="34" charset="0"/>
                <a:cs typeface="Aparajita" pitchFamily="34" charset="0"/>
              </a:rPr>
              <a:t>Corpus de référence:</a:t>
            </a:r>
          </a:p>
          <a:p>
            <a:pPr>
              <a:buNone/>
            </a:pPr>
            <a:endParaRPr lang="fr-FR" sz="3200" b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fr-FR" sz="3200" b="1" i="1" dirty="0" smtClean="0">
                <a:latin typeface="Aparajita" pitchFamily="34" charset="0"/>
                <a:cs typeface="Aparajita" pitchFamily="34" charset="0"/>
              </a:rPr>
              <a:t>Noms:</a:t>
            </a:r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fr-FR" sz="3200" i="1" dirty="0" smtClean="0">
                <a:latin typeface="Aparajita" pitchFamily="34" charset="0"/>
                <a:cs typeface="Aparajita" pitchFamily="34" charset="0"/>
              </a:rPr>
              <a:t>tête, cou, jambe, genou, bras, coude, poignet, main, pied…</a:t>
            </a:r>
          </a:p>
          <a:p>
            <a:pPr>
              <a:buNone/>
            </a:pPr>
            <a:endParaRPr lang="fr-FR" sz="1000" i="1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fr-FR" sz="3200" b="1" i="1" dirty="0" smtClean="0">
                <a:latin typeface="Aparajita" pitchFamily="34" charset="0"/>
                <a:cs typeface="Aparajita" pitchFamily="34" charset="0"/>
              </a:rPr>
              <a:t>Adjectifs:</a:t>
            </a:r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fr-FR" sz="3200" i="1" dirty="0" smtClean="0">
                <a:latin typeface="Aparajita" pitchFamily="34" charset="0"/>
                <a:cs typeface="Aparajita" pitchFamily="34" charset="0"/>
              </a:rPr>
              <a:t>droit, courbé, plié, replié, tendu</a:t>
            </a:r>
            <a:r>
              <a:rPr lang="fr-FR" sz="3200" i="1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fr-FR" sz="3200" i="1" smtClean="0">
                <a:latin typeface="Aparajita" pitchFamily="34" charset="0"/>
                <a:cs typeface="Aparajita" pitchFamily="34" charset="0"/>
              </a:rPr>
              <a:t>levé, </a:t>
            </a:r>
            <a:r>
              <a:rPr lang="fr-FR" sz="3200" i="1" dirty="0" smtClean="0">
                <a:latin typeface="Aparajita" pitchFamily="34" charset="0"/>
                <a:cs typeface="Aparajita" pitchFamily="34" charset="0"/>
              </a:rPr>
              <a:t>assis couché, tourné, triste, content, joyeux…</a:t>
            </a:r>
          </a:p>
          <a:p>
            <a:pPr>
              <a:buNone/>
            </a:pPr>
            <a:endParaRPr lang="fr-FR" sz="1000" i="1" dirty="0" smtClean="0">
              <a:latin typeface="Aparajita" pitchFamily="34" charset="0"/>
              <a:cs typeface="Aparajita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3200" b="1" i="1" dirty="0" smtClean="0">
                <a:latin typeface="Aparajita" pitchFamily="34" charset="0"/>
                <a:cs typeface="Aparajita" pitchFamily="34" charset="0"/>
              </a:rPr>
              <a:t>Verbes:</a:t>
            </a:r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fr-FR" sz="3200" i="1" dirty="0" smtClean="0">
                <a:latin typeface="Aparajita" pitchFamily="34" charset="0"/>
                <a:cs typeface="Aparajita" pitchFamily="34" charset="0"/>
              </a:rPr>
              <a:t>courir, sauter, lancer, marcher, plier, danser, tourner, soulever, s’étirer, voler, porter, s’allonger, tournoyer, mettre, enlever, tenir, sauter, tomber, tourner sur soi-même.</a:t>
            </a:r>
            <a:endParaRPr lang="fr-FR" sz="3200" i="1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55162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Séance 1: se construire un référentiel de silhouettes en mouvement: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000240"/>
            <a:ext cx="8183880" cy="4187952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Représenter le corps en mouvement dans différentes postures, à l’aide de jeux de construction par exemple (</a:t>
            </a:r>
            <a:r>
              <a:rPr lang="fr-FR" sz="3200" dirty="0" err="1" smtClean="0">
                <a:latin typeface="Aparajita" pitchFamily="34" charset="0"/>
                <a:cs typeface="Aparajita" pitchFamily="34" charset="0"/>
              </a:rPr>
              <a:t>flexos</a:t>
            </a:r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).</a:t>
            </a:r>
          </a:p>
          <a:p>
            <a:endParaRPr lang="fr-FR" sz="18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Référencer les gestes obtenus à l’aide de verbes d’action.</a:t>
            </a:r>
          </a:p>
          <a:p>
            <a:endParaRPr lang="fr-FR" sz="18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sz="3200" dirty="0" smtClean="0">
                <a:latin typeface="Aparajita" pitchFamily="34" charset="0"/>
                <a:cs typeface="Aparajita" pitchFamily="34" charset="0"/>
              </a:rPr>
              <a:t>Produire une petite phrase qui légendera chacune des silhouettes obtenues.</a:t>
            </a:r>
            <a:endParaRPr lang="fr-FR" sz="32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791" y="785794"/>
            <a:ext cx="202850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785794"/>
            <a:ext cx="18859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429000"/>
            <a:ext cx="3143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142976" y="307181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Danser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929058" y="5572140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Tomber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357950" y="414338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Courir</a:t>
            </a:r>
            <a:endParaRPr lang="fr-FR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500430" y="928670"/>
            <a:ext cx="1657350" cy="2381250"/>
            <a:chOff x="3500430" y="928670"/>
            <a:chExt cx="1657350" cy="23812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0430" y="928670"/>
              <a:ext cx="165735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ZoneTexte 10"/>
            <p:cNvSpPr txBox="1"/>
            <p:nvPr/>
          </p:nvSpPr>
          <p:spPr>
            <a:xfrm>
              <a:off x="3767680" y="2928934"/>
              <a:ext cx="1148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S’étirer</a:t>
              </a:r>
              <a:endParaRPr lang="fr-FR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18859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00042"/>
            <a:ext cx="16573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429000"/>
            <a:ext cx="3143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57158" y="3286124"/>
            <a:ext cx="3044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Lily est heureuse, elle danse</a:t>
            </a:r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071670" y="5857892"/>
            <a:ext cx="4766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Le petit garçon ne fait pas attention et tombe</a:t>
            </a:r>
            <a:endParaRPr lang="fr-FR" sz="1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929322" y="4143380"/>
            <a:ext cx="2885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Léa est pressée, elle court.</a:t>
            </a:r>
            <a:endParaRPr lang="fr-FR" sz="1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071802" y="2857496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Tom est fatigué, il s’étire</a:t>
            </a:r>
            <a:endParaRPr lang="fr-FR" sz="1400" b="1" dirty="0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143636" y="500042"/>
            <a:ext cx="18859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41788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sz="3500" dirty="0" smtClean="0">
                <a:latin typeface="Aparajita" pitchFamily="34" charset="0"/>
                <a:cs typeface="Aparajita" pitchFamily="34" charset="0"/>
              </a:rPr>
              <a:t>S’approprier le schéma du corps en mouvement, en dessinant son bonhomme  (différenciation: dessiner les contours de son bonhomme).</a:t>
            </a:r>
          </a:p>
          <a:p>
            <a:endParaRPr lang="fr-FR" sz="3500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fr-FR" sz="35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sz="3500" dirty="0" smtClean="0">
                <a:latin typeface="Aparajita" pitchFamily="34" charset="0"/>
                <a:cs typeface="Aparajita" pitchFamily="34" charset="0"/>
              </a:rPr>
              <a:t>Légender son dessin, se remémorer la dictée à l’adulte produite précédemment.</a:t>
            </a:r>
          </a:p>
          <a:p>
            <a:endParaRPr lang="fr-FR" sz="3500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fr-FR" sz="3500" dirty="0" smtClean="0">
              <a:latin typeface="Aparajita" pitchFamily="34" charset="0"/>
              <a:cs typeface="Aparajita" pitchFamily="34" charset="0"/>
            </a:endParaRPr>
          </a:p>
          <a:p>
            <a:r>
              <a:rPr lang="fr-FR" sz="3500" dirty="0" smtClean="0">
                <a:latin typeface="Aparajita" pitchFamily="34" charset="0"/>
                <a:cs typeface="Aparajita" pitchFamily="34" charset="0"/>
              </a:rPr>
              <a:t>Prendre en photo sa production et créer ainsi un référentiel de silhouettes en mouvement.</a:t>
            </a:r>
            <a:endParaRPr lang="fr-FR" sz="3500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Séance 2: construire un imagier des mouvements du corps.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857364"/>
            <a:ext cx="8183880" cy="4187952"/>
          </a:xfrm>
        </p:spPr>
        <p:txBody>
          <a:bodyPr/>
          <a:lstStyle/>
          <a:p>
            <a:r>
              <a:rPr lang="fr-FR" dirty="0" smtClean="0"/>
              <a:t>A partir des photos des silhouettes, construire un imagier des mouvements du corps.</a:t>
            </a:r>
          </a:p>
          <a:p>
            <a:endParaRPr lang="fr-FR" dirty="0" smtClean="0"/>
          </a:p>
          <a:p>
            <a:r>
              <a:rPr lang="fr-FR" dirty="0" smtClean="0"/>
              <a:t>Raconter pour chaque photo l’action suggérée, retrouver le mot-clé qui qualifie l’action (courir, danser…).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Séance3: associer des œuvres d’art à des verbes d’action.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2680208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357686" y="5500702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L’Homme qui marche, 1960, bronze</a:t>
            </a:r>
          </a:p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Alberto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GIACOMETTI</a:t>
            </a:r>
          </a:p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(1901-1966)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usee-rodin.fr/sites/musee/files/styles/zoom/public/resourceSpace/983_b3752094eb7f4c7.jpg?itok=CvKxro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5867400" cy="47434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2910" y="585789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Les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Trois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Ombres Auguste Rodin (1840 -1917)</a:t>
            </a:r>
          </a:p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Bronze H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. 97 cm ; L. 91,3 cm ; P. 54,3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cm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226</TotalTime>
  <Words>727</Words>
  <Application>Microsoft Office PowerPoint</Application>
  <PresentationFormat>Affichage à l'écran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Aspect</vt:lpstr>
      <vt:lpstr>Danser les mots</vt:lpstr>
      <vt:lpstr>Diapositive 2</vt:lpstr>
      <vt:lpstr>Séance 1: se construire un référentiel de silhouettes en mouvement:</vt:lpstr>
      <vt:lpstr>Diapositive 4</vt:lpstr>
      <vt:lpstr>Diapositive 5</vt:lpstr>
      <vt:lpstr>Diapositive 6</vt:lpstr>
      <vt:lpstr>Séance 2: construire un imagier des mouvements du corps.</vt:lpstr>
      <vt:lpstr>Séance3: associer des œuvres d’art à des verbes d’action.</vt:lpstr>
      <vt:lpstr>Diapositive 9</vt:lpstr>
      <vt:lpstr>Diapositive 10</vt:lpstr>
      <vt:lpstr>Diapositive 11</vt:lpstr>
      <vt:lpstr>Diapositive 12</vt:lpstr>
      <vt:lpstr>Diapositive 13</vt:lpstr>
      <vt:lpstr>Séance 4: mimer les mouvements du corps.</vt:lpstr>
      <vt:lpstr>Diapositive 15</vt:lpstr>
      <vt:lpstr>Séance 5: produire un récit pour une chorégraphie.</vt:lpstr>
      <vt:lpstr>Séance 6: danser avec les mots.</vt:lpstr>
      <vt:lpstr>Prolongements possibles: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Danser les mots</dc:title>
  <dc:creator>Portable CM2 Admin</dc:creator>
  <cp:lastModifiedBy>Portable CM2 Admin</cp:lastModifiedBy>
  <cp:revision>34</cp:revision>
  <dcterms:created xsi:type="dcterms:W3CDTF">2015-02-12T14:10:20Z</dcterms:created>
  <dcterms:modified xsi:type="dcterms:W3CDTF">2015-05-01T17:43:36Z</dcterms:modified>
</cp:coreProperties>
</file>