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74" r:id="rId7"/>
    <p:sldId id="275" r:id="rId8"/>
    <p:sldId id="268" r:id="rId9"/>
    <p:sldId id="269" r:id="rId10"/>
    <p:sldId id="270" r:id="rId11"/>
    <p:sldId id="271" r:id="rId12"/>
    <p:sldId id="263" r:id="rId13"/>
    <p:sldId id="261" r:id="rId14"/>
    <p:sldId id="262" r:id="rId15"/>
    <p:sldId id="272" r:id="rId16"/>
    <p:sldId id="273" r:id="rId17"/>
  </p:sldIdLst>
  <p:sldSz cx="9144000" cy="6858000" type="screen4x3"/>
  <p:notesSz cx="666273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3ED433-1E33-4BC1-AA6B-3D3F67E6A2F1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9733A-E5B8-4909-B19C-CDBFC8C253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9279-0276-4D10-A2ED-E5A62F8D2884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E7D0-F440-4D40-9AE0-1DFCC7FB76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7CCD-F03B-498E-9EB9-C4C54565F1EC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5B19-8954-4345-9900-147ADAEBD9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CF00F-C3A2-4EF0-8265-EC8F132305E8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DA268-D266-453B-B76D-B81BC4E264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BEE224-5F0E-451C-BB45-9BE2B3D84B97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26E28D-9265-4BC1-B14D-35F91BD277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AE33-EBFE-42EB-978B-88D34E028C4D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C0B8C-B108-40BF-B363-A6541828FD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30DE-1487-420E-B97B-D466B7BFBB37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B3EE-0A57-4974-A70E-FFDCD20DD4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9D06-0D5F-4E3C-B33E-2B3E4B439CF8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4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4A2B6-F543-4D7B-8008-1E6A601D41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C2A133-6A71-4BBF-A2ED-E3B463BF91F0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15C74D-EAD8-4EAB-9AE8-35454ECFA3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7F86-6341-4112-9DDF-C233ACE1C2EB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C36A-576B-4755-B72B-E23FBDEA17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rrondir un rectangle à un seul coin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5C729-D292-47C6-828F-95E9CB8CC5E1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430E6C-47A6-4F50-9525-EB82900A51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1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E902374-72EB-41FB-AEE6-A65C101E6234}" type="datetimeFigureOut">
              <a:rPr lang="fr-FR"/>
              <a:pPr>
                <a:defRPr/>
              </a:pPr>
              <a:t>26/05/2015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8E7347-C412-4FF8-890F-1CCF474579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813" y="571500"/>
            <a:ext cx="7772400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Le vocabulaire mobilisé dans le domaine de la motricité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642938" y="4500563"/>
            <a:ext cx="77724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800" b="1" dirty="0" smtClean="0"/>
              <a:t>Agir et s’exprimer avec son corps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63" y="1785938"/>
            <a:ext cx="8183562" cy="471487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dirty="0" smtClean="0"/>
              <a:t>Séance 3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sz="9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Phase 1:organiser un parcours en salle de motricité avec des chaises.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Proposer </a:t>
            </a:r>
            <a:r>
              <a:rPr lang="fr-FR" smtClean="0"/>
              <a:t>aux </a:t>
            </a:r>
            <a:r>
              <a:rPr lang="fr-FR" smtClean="0"/>
              <a:t>élèves </a:t>
            </a:r>
            <a:r>
              <a:rPr lang="fr-FR" dirty="0" smtClean="0"/>
              <a:t>de les enjamber, de slalomer entre, de passer sur, sous…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(recours à l’imitation pour les élèves en difficultés).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Phase 2: Phase d’imitation et de verbalisation des actions (démarche explicite de l’enseignant).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Démarche de mémorisation du vocabulaire :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fr-FR" dirty="0" smtClean="0"/>
              <a:t>Phase 3: donner aux élèves la consigne sans modèle.</a:t>
            </a:r>
          </a:p>
          <a:p>
            <a:pPr>
              <a:buFont typeface="Wingdings 2" pitchFamily="18" charset="2"/>
              <a:buNone/>
            </a:pPr>
            <a:endParaRPr lang="fr-FR" dirty="0" smtClean="0"/>
          </a:p>
          <a:p>
            <a:r>
              <a:rPr lang="fr-FR" dirty="0" smtClean="0"/>
              <a:t>Phase 4 :  jeu du signal, éparpiller les chaises dans la salle. Les élèves circulent librement, au signal donner des consignes du type: « debout derrière une chaise », « assis à côté de la chaise »….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714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Démarche d’appropriation: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63" y="1500188"/>
            <a:ext cx="8183562" cy="4687887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dirty="0" smtClean="0"/>
              <a:t>Séance 4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Rappel oral en salle de motricité des différentes positions travaillées autour des chaises.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Prendre des photos des élèves en situation.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Prévoir  15 photos pour la réalisation de l’album écho.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i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571500"/>
            <a:ext cx="8183563" cy="54737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dirty="0" smtClean="0"/>
              <a:t>Séance 5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Réaliser les fonds de page de l’album écho,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feuille cartonnée par élève, 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mise à disposition de matériel (gouache, encre, rouleaux, éponges…),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Laisser les élèves libres.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183563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Démarche de réactivation: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714500"/>
            <a:ext cx="8183563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i="1" dirty="0" smtClean="0"/>
              <a:t>Phases de reprises qui favorisent l’ancrage des apprentissages.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sz="11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dirty="0" smtClean="0"/>
              <a:t>Séance 6 fabrication de l’album écho.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sz="800" b="1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Légender les photos en produisant des phrases simples intégrant du vocabulaire topologique. (« Nicolas est assis sur la chaise »).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Saisir sur ordinateur les phrases produites.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70525"/>
          </a:xfrm>
        </p:spPr>
        <p:txBody>
          <a:bodyPr/>
          <a:lstStyle/>
          <a:p>
            <a:r>
              <a:rPr lang="fr-FR" dirty="0" smtClean="0"/>
              <a:t>Coller photos et légendes correspondantes sur les fonds de page réalisés. Un album par groupe de 6 ou 7 élèves (classement par position physique (assis, debout, couché) ou situation topologique.</a:t>
            </a:r>
          </a:p>
          <a:p>
            <a:endParaRPr lang="fr-FR" dirty="0" smtClean="0"/>
          </a:p>
          <a:p>
            <a:r>
              <a:rPr lang="fr-FR" dirty="0" smtClean="0"/>
              <a:t>Reprendre régulièrement l’album écho pour amener les élèves à mémoriser le vocabulaire abordé.</a:t>
            </a:r>
          </a:p>
          <a:p>
            <a:endParaRPr lang="fr-FR" dirty="0" smtClean="0"/>
          </a:p>
          <a:p>
            <a:r>
              <a:rPr lang="fr-FR" dirty="0" smtClean="0"/>
              <a:t>Fabriquer une affiche récapitulative avec reprise du vocabulaire topologique.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Evaluation: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1746" name="Espace réservé du contenu 2"/>
          <p:cNvSpPr>
            <a:spLocks noGrp="1"/>
          </p:cNvSpPr>
          <p:nvPr>
            <p:ph idx="1"/>
          </p:nvPr>
        </p:nvSpPr>
        <p:spPr>
          <a:xfrm>
            <a:off x="428625" y="1714501"/>
            <a:ext cx="8183563" cy="1571624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En petits groupes, les élèves présentent leur album à d’autres groupes d’élèves.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910" y="3500438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Prolongements: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00034" y="4286256"/>
            <a:ext cx="818356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265113" marR="0" lvl="0" indent="-265113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Danse de création.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071563"/>
            <a:ext cx="8358188" cy="4116387"/>
          </a:xfrm>
        </p:spPr>
        <p:txBody>
          <a:bodyPr>
            <a:no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fr-FR" sz="3200" i="1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« La pratique du langage associée à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l‘ensemble des activités contribue à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enrichir son vocabulaire et l’introduit à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des usages variés et riches de la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langue (questionner, raconter, expliquer, penser). » </a:t>
            </a:r>
            <a:r>
              <a:rPr lang="fr-FR" sz="3200" b="1" i="1" dirty="0" smtClean="0">
                <a:latin typeface="Arial" pitchFamily="34" charset="0"/>
                <a:cs typeface="Arial" pitchFamily="34" charset="0"/>
              </a:rPr>
              <a:t>Programmes 2008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33374"/>
            <a:ext cx="88582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4000" b="1" dirty="0" smtClean="0">
              <a:solidFill>
                <a:srgbClr val="FFC000"/>
              </a:solidFill>
              <a:latin typeface="Aparajita"/>
              <a:ea typeface="Aparajita"/>
              <a:cs typeface="Aparajita"/>
            </a:endParaRPr>
          </a:p>
          <a:p>
            <a:r>
              <a:rPr lang="fr-FR" sz="4000" b="1" dirty="0" smtClean="0">
                <a:solidFill>
                  <a:srgbClr val="FFC000"/>
                </a:solidFill>
                <a:latin typeface="Aparajita"/>
                <a:ea typeface="Aparajita"/>
                <a:cs typeface="Aparajita"/>
              </a:rPr>
              <a:t>DOMAINE:</a:t>
            </a:r>
            <a:r>
              <a:rPr lang="fr-FR" sz="4400" b="1" dirty="0" smtClean="0">
                <a:latin typeface="Aparajita"/>
                <a:ea typeface="Aparajita"/>
                <a:cs typeface="Aparajita"/>
              </a:rPr>
              <a:t> </a:t>
            </a:r>
            <a:r>
              <a:rPr lang="fr-FR" sz="3600" b="1" dirty="0" smtClean="0">
                <a:latin typeface="Aparajita"/>
                <a:ea typeface="Aparajita"/>
                <a:cs typeface="Aparajita"/>
              </a:rPr>
              <a:t>MOBILISER LE LANGAGE DANS TOUTES SES DIMENSIONS.</a:t>
            </a:r>
            <a:endParaRPr lang="fr-FR" sz="1000" dirty="0" smtClean="0">
              <a:latin typeface="Aparajita"/>
              <a:ea typeface="Aparajita"/>
              <a:cs typeface="Aparajita"/>
            </a:endParaRPr>
          </a:p>
          <a:p>
            <a:endParaRPr lang="fr-FR" sz="1000" dirty="0" smtClean="0">
              <a:latin typeface="Aparajita"/>
              <a:ea typeface="Aparajita"/>
              <a:cs typeface="Aparajita"/>
            </a:endParaRPr>
          </a:p>
          <a:p>
            <a:endParaRPr lang="fr-FR" sz="1000" dirty="0" smtClean="0">
              <a:latin typeface="Aparajita"/>
              <a:ea typeface="Aparajita"/>
              <a:cs typeface="Aparajita"/>
            </a:endParaRPr>
          </a:p>
          <a:p>
            <a:endParaRPr lang="fr-FR" sz="1000" dirty="0" smtClean="0">
              <a:latin typeface="Aparajita"/>
              <a:ea typeface="Aparajita"/>
              <a:cs typeface="Aparajita"/>
            </a:endParaRPr>
          </a:p>
          <a:p>
            <a:endParaRPr lang="fr-FR" sz="1000" dirty="0" smtClean="0">
              <a:latin typeface="Aparajita"/>
              <a:ea typeface="Aparajita"/>
              <a:cs typeface="Aparajita"/>
            </a:endParaRPr>
          </a:p>
          <a:p>
            <a:endParaRPr lang="fr-FR" sz="1000" dirty="0">
              <a:latin typeface="Aparajita"/>
              <a:ea typeface="Aparajita"/>
              <a:cs typeface="Aparajita"/>
            </a:endParaRPr>
          </a:p>
          <a:p>
            <a:r>
              <a:rPr lang="fr-FR" sz="4000" b="1" dirty="0" smtClean="0">
                <a:solidFill>
                  <a:srgbClr val="FFC000"/>
                </a:solidFill>
                <a:latin typeface="Aparajita"/>
                <a:ea typeface="Aparajita"/>
                <a:cs typeface="Aparajita"/>
              </a:rPr>
              <a:t>Références: </a:t>
            </a:r>
            <a:r>
              <a:rPr lang="fr-FR" sz="4000" b="1" dirty="0" smtClean="0">
                <a:latin typeface="Aparajita"/>
                <a:ea typeface="Aparajita"/>
                <a:cs typeface="Aparajita"/>
              </a:rPr>
              <a:t>B.O</a:t>
            </a:r>
            <a:r>
              <a:rPr lang="fr-FR" sz="4000" b="1" dirty="0">
                <a:latin typeface="Aparajita"/>
                <a:ea typeface="Aparajita"/>
                <a:cs typeface="Aparajita"/>
              </a:rPr>
              <a:t>. </a:t>
            </a:r>
            <a:r>
              <a:rPr lang="fr-FR" sz="4000" b="1" dirty="0" smtClean="0">
                <a:latin typeface="Aparajita"/>
                <a:ea typeface="Aparajita"/>
                <a:cs typeface="Aparajita"/>
              </a:rPr>
              <a:t>n°2 spécial </a:t>
            </a:r>
            <a:r>
              <a:rPr lang="fr-FR" sz="4000" b="1" dirty="0">
                <a:latin typeface="Aparajita"/>
                <a:ea typeface="Aparajita"/>
                <a:cs typeface="Aparajita"/>
              </a:rPr>
              <a:t>du </a:t>
            </a:r>
            <a:r>
              <a:rPr lang="fr-FR" sz="4000" b="1" dirty="0" smtClean="0">
                <a:latin typeface="Aparajita"/>
                <a:ea typeface="Aparajita"/>
                <a:cs typeface="Aparajita"/>
              </a:rPr>
              <a:t>26 mars 2015.</a:t>
            </a:r>
          </a:p>
          <a:p>
            <a:endParaRPr lang="fr-FR" sz="3200" b="1" dirty="0">
              <a:latin typeface="Aparajita"/>
              <a:ea typeface="Aparajita"/>
              <a:cs typeface="Aparajita"/>
            </a:endParaRPr>
          </a:p>
          <a:p>
            <a:endParaRPr lang="fr-FR" sz="800" dirty="0">
              <a:latin typeface="Aparajita"/>
              <a:ea typeface="Aparajita"/>
              <a:cs typeface="Aparajita"/>
            </a:endParaRPr>
          </a:p>
          <a:p>
            <a:endParaRPr lang="fr-FR" sz="1400" dirty="0">
              <a:latin typeface="Aparajita"/>
              <a:ea typeface="Aparajita"/>
              <a:cs typeface="Aparajita"/>
            </a:endParaRPr>
          </a:p>
          <a:p>
            <a:r>
              <a:rPr lang="fr-FR" sz="4000" b="1" dirty="0">
                <a:solidFill>
                  <a:srgbClr val="FFC000"/>
                </a:solidFill>
                <a:latin typeface="Aparajita"/>
                <a:ea typeface="Aparajita"/>
                <a:cs typeface="Aparajita"/>
              </a:rPr>
              <a:t>THEME :</a:t>
            </a:r>
            <a:r>
              <a:rPr lang="fr-FR" sz="4000" dirty="0">
                <a:latin typeface="Aparajita"/>
                <a:ea typeface="Aparajita"/>
                <a:cs typeface="Aparajita"/>
              </a:rPr>
              <a:t> </a:t>
            </a:r>
            <a:r>
              <a:rPr lang="fr-FR" sz="3600" b="1" dirty="0">
                <a:latin typeface="Aparajita"/>
                <a:ea typeface="Aparajita"/>
                <a:cs typeface="Aparajita"/>
              </a:rPr>
              <a:t>MOTRICITE ET LANGAGE ASSOCIE</a:t>
            </a:r>
            <a:endParaRPr lang="fr-FR" sz="3200" b="1" dirty="0">
              <a:latin typeface="Aparajita"/>
              <a:ea typeface="Aparajita"/>
              <a:cs typeface="Aparaji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83563" cy="10509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MOTRICITE ET REPERAGE DANS L’ESPACE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63" y="1785938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Autour de la chaise, à partir de l’album </a:t>
            </a:r>
            <a:r>
              <a:rPr lang="fr-FR" b="1" dirty="0" smtClean="0"/>
              <a:t>« la chaise bleue » </a:t>
            </a:r>
            <a:r>
              <a:rPr lang="fr-FR" dirty="0" smtClean="0"/>
              <a:t>de Claude Boujon (Ecole des loisirs).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Niveau :</a:t>
            </a:r>
            <a:r>
              <a:rPr lang="fr-FR" dirty="0" smtClean="0"/>
              <a:t> Petite section.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Objectifs:</a:t>
            </a:r>
            <a:r>
              <a:rPr lang="fr-FR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-maîtriser le vocabulaire topologique.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-réaliser un album écho collectif.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27713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Corpus: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None/>
              <a:defRPr/>
            </a:pPr>
            <a:r>
              <a:rPr lang="fr-FR" dirty="0" smtClean="0"/>
              <a:t>-vocabulaire spatial: assis/debout, couché/allongé, devant/derrière, sur/sous, à côté de.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Durée:</a:t>
            </a:r>
            <a:r>
              <a:rPr lang="fr-FR" dirty="0" smtClean="0"/>
              <a:t> 6 séances.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Préalables: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-lire et comprendre l’album « la chaise bleue » de Claude Boujon.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-mener des séances de jeux avec des chaises en EPS.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27667"/>
          </a:xfrm>
        </p:spPr>
        <p:txBody>
          <a:bodyPr>
            <a:normAutofit/>
          </a:bodyPr>
          <a:lstStyle/>
          <a:p>
            <a:pPr marL="95250" indent="-9525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i="1" dirty="0" smtClean="0"/>
              <a:t>Résumé de « la chaise bleue » de Claude Boujon.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Deux animaux découvrent une chaise dans le désert. Ils imaginent différentes utilisations de la chaise. Ils jouent à faire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« comme si 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 Un dromadaire arrive, il trouve leur jeu bête, les deux animaux dépités , s’en vont.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2012-07 1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0"/>
            <a:ext cx="8496300" cy="659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78579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Démarche d’appropriation:</a:t>
            </a:r>
            <a:endParaRPr lang="fr-F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>
          <a:xfrm>
            <a:off x="571500" y="1357298"/>
            <a:ext cx="8183563" cy="507207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b="1" dirty="0" smtClean="0"/>
              <a:t>Séance 1</a:t>
            </a:r>
          </a:p>
          <a:p>
            <a:pPr>
              <a:buFont typeface="Wingdings 2" pitchFamily="18" charset="2"/>
              <a:buNone/>
            </a:pPr>
            <a:endParaRPr lang="fr-FR" b="1" dirty="0" smtClean="0"/>
          </a:p>
          <a:p>
            <a:r>
              <a:rPr lang="fr-FR" dirty="0" smtClean="0"/>
              <a:t>Phase 1 : théâtraliser l’histoire, possibilité de mimer les scènes en parallèle à l’aide de deux peluches et d’une petite chaise.</a:t>
            </a:r>
          </a:p>
          <a:p>
            <a:endParaRPr lang="fr-FR" dirty="0" smtClean="0"/>
          </a:p>
          <a:p>
            <a:r>
              <a:rPr lang="fr-FR" dirty="0" smtClean="0"/>
              <a:t>Phase 2: amener les élèves à mimer les scènes, à se positionner comme sur le modèle et à verbaliser leurs actions à l’aide du vocabulaire topologique.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970588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dirty="0" smtClean="0"/>
              <a:t>Séance 2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sz="1400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Phase 1 : dans la salle de motricité disposer autant de chaises que d’élèves.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Les amener à se positionner sur, à côté de ….à explorer librement le matériel, comme dans l’album « la chaise bleue ». Trouver de nouvelles positions, les noter ou faire des schémas.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Phase 2: A partir des notes prises, donner des consignes à l’ensemble du groupe-classe. (ex: « mettez la chaise derrière vous… »).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2178</TotalTime>
  <Words>517</Words>
  <Application>Microsoft Office PowerPoint</Application>
  <PresentationFormat>Affichage à l'écran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Aspect</vt:lpstr>
      <vt:lpstr>Le vocabulaire mobilisé dans le domaine de la motricité</vt:lpstr>
      <vt:lpstr>Diapositive 2</vt:lpstr>
      <vt:lpstr>Diapositive 3</vt:lpstr>
      <vt:lpstr>MOTRICITE ET REPERAGE DANS L’ESPACE</vt:lpstr>
      <vt:lpstr>Diapositive 5</vt:lpstr>
      <vt:lpstr>Diapositive 6</vt:lpstr>
      <vt:lpstr>Diapositive 7</vt:lpstr>
      <vt:lpstr>Démarche d’appropriation:</vt:lpstr>
      <vt:lpstr>Diapositive 9</vt:lpstr>
      <vt:lpstr>Démarche de mémorisation du vocabulaire :</vt:lpstr>
      <vt:lpstr>Diapositive 11</vt:lpstr>
      <vt:lpstr>Démarche d’appropriation:</vt:lpstr>
      <vt:lpstr>Diapositive 13</vt:lpstr>
      <vt:lpstr>Démarche de réactivation:</vt:lpstr>
      <vt:lpstr>Diapositive 15</vt:lpstr>
      <vt:lpstr>  Evaluation: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mobilisé dans le domaine de la motricité</dc:title>
  <dc:creator>Portable CM2 Admin</dc:creator>
  <cp:lastModifiedBy>Portable CM2 Admin</cp:lastModifiedBy>
  <cp:revision>70</cp:revision>
  <dcterms:created xsi:type="dcterms:W3CDTF">2015-02-09T15:05:20Z</dcterms:created>
  <dcterms:modified xsi:type="dcterms:W3CDTF">2015-05-26T15:50:29Z</dcterms:modified>
</cp:coreProperties>
</file>