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786" autoAdjust="0"/>
  </p:normalViewPr>
  <p:slideViewPr>
    <p:cSldViewPr snapToGrid="0">
      <p:cViewPr varScale="1">
        <p:scale>
          <a:sx n="50" d="100"/>
          <a:sy n="50" d="100"/>
        </p:scale>
        <p:origin x="1500" y="36"/>
      </p:cViewPr>
      <p:guideLst/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B32CD-ACF4-4E37-B100-797B9DBA8745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BE5B-A8C2-4283-BD5E-862E8B99A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21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Explication sémantique : souvent sur la scène</a:t>
            </a:r>
            <a:r>
              <a:rPr lang="fr-FR" baseline="0" dirty="0" smtClean="0"/>
              <a:t> référentielle  « c’est une fille 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5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Explications sommaires mais avec du vocabulaire type métalinguistique «  c’est au féminin » reliée à « habitée »</a:t>
            </a:r>
          </a:p>
          <a:p>
            <a:endParaRPr lang="fr-FR" dirty="0" smtClean="0"/>
          </a:p>
          <a:p>
            <a:r>
              <a:rPr lang="fr-FR" dirty="0" smtClean="0"/>
              <a:t>Pour mesurer l’évolution </a:t>
            </a:r>
            <a:r>
              <a:rPr lang="fr-FR" dirty="0" err="1" smtClean="0"/>
              <a:t>re</a:t>
            </a:r>
            <a:r>
              <a:rPr lang="fr-FR" dirty="0" smtClean="0"/>
              <a:t>-proposer la même phrase </a:t>
            </a:r>
            <a:r>
              <a:rPr lang="fr-FR" dirty="0" err="1" smtClean="0"/>
              <a:t>qqs</a:t>
            </a:r>
            <a:r>
              <a:rPr lang="fr-FR" baseline="0" dirty="0" smtClean="0"/>
              <a:t> mois après </a:t>
            </a:r>
          </a:p>
          <a:p>
            <a:r>
              <a:rPr lang="fr-FR" baseline="0" dirty="0" smtClean="0"/>
              <a:t>Explication attendue «  ile est un nom féminin et habitée se rapporte à ile donc habitée prend un e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48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dictée du jour est</a:t>
            </a:r>
            <a:r>
              <a:rPr lang="fr-FR" b="1" dirty="0" smtClean="0"/>
              <a:t> une activité ritualisée</a:t>
            </a:r>
            <a:r>
              <a:rPr lang="fr-FR" dirty="0" smtClean="0"/>
              <a:t> qui permet aux élèves de comprendre ce qu'ils ont fait et surtout d'analyser pourquoi c'est juste ou pourquoi ils se sont trompés.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Cette activité dite de « médiation orthographique »permet aux élèves </a:t>
            </a:r>
            <a:r>
              <a:rPr lang="fr-FR" b="1" dirty="0" smtClean="0"/>
              <a:t>d'expliquer le fonctionnement de la langue en apprenant à utiliser le métalangage et à argumenter.</a:t>
            </a:r>
            <a:endParaRPr lang="fr-FR" dirty="0" smtClean="0"/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L'objectif de ces séances est</a:t>
            </a:r>
            <a:r>
              <a:rPr lang="fr-FR" b="1" dirty="0" smtClean="0"/>
              <a:t> l'apprentissage d'un raisonnement grammatical</a:t>
            </a:r>
            <a:r>
              <a:rPr lang="fr-FR" dirty="0" smtClean="0"/>
              <a:t>, de faire réfléchir les élèves sur la langue afin de réutiliser ces savoirs grammaticaux lors des activités de révisions de textes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3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Proposer un étayage pour apprendre</a:t>
            </a:r>
            <a:r>
              <a:rPr lang="fr-FR" baseline="0" dirty="0" smtClean="0"/>
              <a:t> à se relire au-delà de : souligner le verbe puis son sujet </a:t>
            </a:r>
          </a:p>
          <a:p>
            <a:r>
              <a:rPr lang="fr-FR" baseline="0" dirty="0" smtClean="0"/>
              <a:t>En donnant une procédure de reconnaissance du verbe ( forme négative ne…pas encadre le v bien souvent </a:t>
            </a:r>
          </a:p>
          <a:p>
            <a:r>
              <a:rPr lang="fr-FR" baseline="0" dirty="0" smtClean="0"/>
              <a:t>C’est…qui encadre le sujet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0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Rôle du PE : animer, questionner et faire des relances pour provoquer les conflits : le jeu </a:t>
            </a:r>
            <a:r>
              <a:rPr lang="fr-FR" dirty="0" smtClean="0"/>
              <a:t>d’interactions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8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9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Mot dans son emballage linguistique : chronophage</a:t>
            </a:r>
            <a:r>
              <a:rPr lang="fr-FR" baseline="0" dirty="0" smtClean="0"/>
              <a:t> certes mais essentiel pour éviter que des bribes soient retenues (comme Michel)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8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07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48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lettres qui transcrivent des sons : </a:t>
            </a:r>
            <a:r>
              <a:rPr lang="fr-FR" dirty="0" smtClean="0">
                <a:solidFill>
                  <a:srgbClr val="00B0F0"/>
                </a:solidFill>
              </a:rPr>
              <a:t>er</a:t>
            </a:r>
            <a:r>
              <a:rPr lang="fr-FR" dirty="0" smtClean="0"/>
              <a:t> de manger – des phonogrammes</a:t>
            </a:r>
          </a:p>
          <a:p>
            <a:r>
              <a:rPr lang="fr-FR" dirty="0" smtClean="0"/>
              <a:t>                                             du</a:t>
            </a:r>
            <a:r>
              <a:rPr lang="fr-FR" baseline="0" dirty="0" smtClean="0"/>
              <a:t> sens : les morphogrammes lexicaux (t)– d de renards ou </a:t>
            </a:r>
            <a:r>
              <a:rPr lang="fr-FR" baseline="0" dirty="0" err="1" smtClean="0"/>
              <a:t>rr</a:t>
            </a:r>
            <a:r>
              <a:rPr lang="fr-FR" baseline="0" dirty="0" smtClean="0"/>
              <a:t> de terrier /grammaticaux s ou </a:t>
            </a:r>
            <a:r>
              <a:rPr lang="fr-FR" baseline="0" dirty="0" err="1" smtClean="0"/>
              <a:t>ent</a:t>
            </a:r>
            <a:r>
              <a:rPr lang="fr-FR" baseline="0" dirty="0" smtClean="0"/>
              <a:t> qui marques les </a:t>
            </a:r>
            <a:r>
              <a:rPr lang="fr-FR" baseline="0" dirty="0" smtClean="0"/>
              <a:t>différences </a:t>
            </a:r>
            <a:r>
              <a:rPr lang="fr-FR" baseline="0" dirty="0" smtClean="0"/>
              <a:t>de genre, de nombre, de personnes de temps ( ici nombre)</a:t>
            </a:r>
          </a:p>
          <a:p>
            <a:r>
              <a:rPr lang="fr-FR" baseline="0" dirty="0" smtClean="0"/>
              <a:t>Des lettres qui différencient les homophones : les logogrammes ( à)</a:t>
            </a:r>
          </a:p>
          <a:p>
            <a:r>
              <a:rPr lang="fr-FR" baseline="0" dirty="0" smtClean="0"/>
              <a:t>                                 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19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Discussion entre les élèves et </a:t>
            </a:r>
            <a:r>
              <a:rPr lang="fr-FR" dirty="0" smtClean="0"/>
              <a:t>l’enseignant  </a:t>
            </a:r>
            <a:r>
              <a:rPr lang="fr-FR" dirty="0" smtClean="0"/>
              <a:t>qui pose des questions pour faire </a:t>
            </a:r>
            <a:r>
              <a:rPr lang="fr-FR" dirty="0" smtClean="0"/>
              <a:t>réfléchir…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16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But : retourner la feuille le moins possible avec objectif de diminuer au fil du temps</a:t>
            </a:r>
            <a:r>
              <a:rPr lang="fr-FR" baseline="0" dirty="0" smtClean="0"/>
              <a:t> le nombre de fois où le modèle est utilisé</a:t>
            </a:r>
          </a:p>
          <a:p>
            <a:r>
              <a:rPr lang="fr-FR" baseline="0" dirty="0" smtClean="0"/>
              <a:t>Cette façon de faire permet aussi de différencier les aides : au verso on peut donner non pas le texte mais des indications </a:t>
            </a:r>
            <a:r>
              <a:rPr lang="fr-FR" baseline="0" dirty="0" smtClean="0"/>
              <a:t>: </a:t>
            </a:r>
          </a:p>
          <a:p>
            <a:r>
              <a:rPr lang="fr-FR" baseline="0" dirty="0" smtClean="0"/>
              <a:t> </a:t>
            </a:r>
            <a:r>
              <a:rPr lang="fr-FR" baseline="0" dirty="0" smtClean="0"/>
              <a:t>ex dans la phrase, c’est « les chevaux le sujet du </a:t>
            </a:r>
            <a:r>
              <a:rPr lang="fr-FR" baseline="0" dirty="0" smtClean="0"/>
              <a:t>verbe…</a:t>
            </a:r>
            <a:r>
              <a:rPr lang="fr-FR" baseline="0" dirty="0" smtClean="0"/>
              <a:t> »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81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Temps 1 : Chaque élève écrit le texte</a:t>
            </a:r>
            <a:r>
              <a:rPr lang="fr-FR" baseline="0" dirty="0" smtClean="0"/>
              <a:t> dicté </a:t>
            </a:r>
          </a:p>
          <a:p>
            <a:r>
              <a:rPr lang="fr-FR" baseline="0" dirty="0" smtClean="0"/>
              <a:t>Temps 2 : échanges au sein d’un petit groupe « de 4 »  : objectif : expliquer ses graphies à son groupe, confronter les différentes graphies et surtout se mettre d’accord pour rendre un seul texte pour le groupe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28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0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 err="1" smtClean="0"/>
              <a:t>Pq</a:t>
            </a:r>
            <a:r>
              <a:rPr lang="fr-FR" baseline="0" dirty="0" smtClean="0"/>
              <a:t> le choix de ce sujet ?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Voici </a:t>
            </a:r>
            <a:r>
              <a:rPr lang="fr-FR" baseline="0" dirty="0" err="1" smtClean="0"/>
              <a:t>qqs</a:t>
            </a:r>
            <a:r>
              <a:rPr lang="fr-FR" baseline="0" dirty="0" smtClean="0"/>
              <a:t> entretiens : </a:t>
            </a:r>
            <a:r>
              <a:rPr lang="fr-FR" baseline="0" dirty="0" smtClean="0"/>
              <a:t>lire et analyser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N°1 : Clémence derrière une forme juste un raisonnement erroné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14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Derrière une erreur, une application de règle enseignée…la</a:t>
            </a:r>
            <a:r>
              <a:rPr lang="fr-FR" baseline="0" dirty="0" smtClean="0"/>
              <a:t> construction du</a:t>
            </a:r>
            <a:r>
              <a:rPr lang="fr-FR" dirty="0" smtClean="0"/>
              <a:t> passé composé est à travailler..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7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L’explication sans doute attendue : pays avec son « s » </a:t>
            </a:r>
          </a:p>
          <a:p>
            <a:r>
              <a:rPr lang="fr-FR" b="1" dirty="0" smtClean="0"/>
              <a:t>Justification par mise en cause d’une explication</a:t>
            </a:r>
            <a:r>
              <a:rPr lang="fr-FR" dirty="0" smtClean="0"/>
              <a:t> l’élève prend</a:t>
            </a:r>
            <a:r>
              <a:rPr lang="fr-FR" baseline="0" dirty="0" smtClean="0"/>
              <a:t> un mot sorti de tout contexte </a:t>
            </a:r>
            <a:r>
              <a:rPr lang="fr-FR" baseline="0" dirty="0" smtClean="0">
                <a:sym typeface="Wingdings" panose="05000000000000000000" pitchFamily="2" charset="2"/>
              </a:rPr>
              <a:t> </a:t>
            </a:r>
            <a:r>
              <a:rPr lang="fr-FR" b="1" baseline="0" dirty="0" smtClean="0">
                <a:sym typeface="Wingdings" panose="05000000000000000000" pitchFamily="2" charset="2"/>
              </a:rPr>
              <a:t>attention aux explications isolées qui justifient une graphie </a:t>
            </a:r>
            <a:r>
              <a:rPr lang="fr-FR" baseline="0" dirty="0" smtClean="0">
                <a:sym typeface="Wingdings" panose="05000000000000000000" pitchFamily="2" charset="2"/>
              </a:rPr>
              <a:t>sans l’emballage </a:t>
            </a:r>
            <a:r>
              <a:rPr lang="fr-FR" baseline="0" dirty="0" smtClean="0">
                <a:sym typeface="Wingdings" panose="05000000000000000000" pitchFamily="2" charset="2"/>
              </a:rPr>
              <a:t>linguistique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7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Michel : Justification de l’infinitif </a:t>
            </a:r>
            <a:r>
              <a:rPr lang="fr-FR" baseline="0" dirty="0" smtClean="0"/>
              <a:t> car pas de PPS avant </a:t>
            </a:r>
          </a:p>
          <a:p>
            <a:r>
              <a:rPr lang="fr-FR" baseline="0" dirty="0" smtClean="0"/>
              <a:t>+ Mise en cause de la Maîtresse : tapez e-z ( comme Karim)</a:t>
            </a:r>
          </a:p>
          <a:p>
            <a:endParaRPr lang="fr-FR" baseline="0" dirty="0" smtClean="0"/>
          </a:p>
          <a:p>
            <a:r>
              <a:rPr lang="fr-FR" baseline="0" dirty="0" smtClean="0"/>
              <a:t> </a:t>
            </a:r>
            <a:r>
              <a:rPr lang="fr-FR" baseline="0" dirty="0" smtClean="0">
                <a:sym typeface="Wingdings" panose="05000000000000000000" pitchFamily="2" charset="2"/>
              </a:rPr>
              <a:t>  toutes ces erreurs, et grâce aux explications des élèves, montrent qu’il y a bel et bien </a:t>
            </a:r>
            <a:r>
              <a:rPr lang="fr-FR" b="1" baseline="0" dirty="0" smtClean="0">
                <a:sym typeface="Wingdings" panose="05000000000000000000" pitchFamily="2" charset="2"/>
              </a:rPr>
              <a:t>un travail de conceptualisation </a:t>
            </a:r>
            <a:r>
              <a:rPr lang="fr-FR" baseline="0" dirty="0" smtClean="0">
                <a:sym typeface="Wingdings" panose="05000000000000000000" pitchFamily="2" charset="2"/>
              </a:rPr>
              <a:t>chez nos </a:t>
            </a:r>
            <a:r>
              <a:rPr lang="fr-FR" baseline="0" dirty="0" smtClean="0">
                <a:sym typeface="Wingdings" panose="05000000000000000000" pitchFamily="2" charset="2"/>
              </a:rPr>
              <a:t>élèves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5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r>
              <a:rPr lang="fr-FR" baseline="0" dirty="0" smtClean="0"/>
              <a:t> le PE : importance d’analyser les erreurs pour déterminer leurs origines mais sans s’arrêter là </a:t>
            </a:r>
            <a:r>
              <a:rPr lang="fr-FR" baseline="0" dirty="0" smtClean="0"/>
              <a:t>;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deuxième étape : il faut que les élèves prennent conscience de leurs erreurs.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5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65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Finalité : apprendre des mots pour parler des mots </a:t>
            </a:r>
          </a:p>
          <a:p>
            <a:r>
              <a:rPr lang="fr-FR" dirty="0" smtClean="0"/>
              <a:t>La L n’est pas qu’un moyen de communication mais un objet d’étude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BE5B-A8C2-4283-BD5E-862E8B99A0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7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Orthographe </a:t>
            </a:r>
            <a:br>
              <a:rPr lang="fr-FR" dirty="0" smtClean="0"/>
            </a:br>
            <a:r>
              <a:rPr lang="fr-FR" dirty="0" smtClean="0"/>
              <a:t>«L’erreur : pour l’éradiquer?...la traiter!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0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Explication d’une élève de CM1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2238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Explication d’une élève de CE2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5587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Clarifier ce qu’on a appris</a:t>
            </a:r>
            <a:r>
              <a:rPr lang="fr-FR" dirty="0" smtClean="0">
                <a:sym typeface="Wingdings" panose="05000000000000000000" pitchFamily="2" charset="2"/>
              </a:rPr>
              <a:t> à partir des erreurs des élèves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83834"/>
            <a:ext cx="10058400" cy="40233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Dispositif : </a:t>
            </a:r>
            <a:r>
              <a:rPr lang="fr-FR" sz="2800" b="1" dirty="0" smtClean="0"/>
              <a:t>dictée du jour </a:t>
            </a:r>
            <a:r>
              <a:rPr lang="fr-FR" sz="2400" dirty="0" smtClean="0"/>
              <a:t>ou médiation orthographique </a:t>
            </a:r>
          </a:p>
          <a:p>
            <a:r>
              <a:rPr lang="fr-FR" sz="2400" dirty="0" smtClean="0"/>
              <a:t>Partir des graphies produites et donner la parole aux élèves pour qu’ils s’en expliquent :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 faire émerger les représentations des élèves par la confrontation afin de les faire évoluer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96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la confrontation des réponses : relecture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Quelques conseils avant de rendre mon travail : </a:t>
            </a:r>
          </a:p>
          <a:p>
            <a:pPr lvl="0"/>
            <a:r>
              <a:rPr lang="fr-FR" dirty="0"/>
              <a:t>J'ai relu mon texte pour vérifier si j'ai mis </a:t>
            </a:r>
            <a:r>
              <a:rPr lang="fr-FR" b="1" dirty="0"/>
              <a:t>les majuscules</a:t>
            </a:r>
            <a:r>
              <a:rPr lang="fr-FR" dirty="0"/>
              <a:t> et </a:t>
            </a:r>
            <a:r>
              <a:rPr lang="fr-FR" b="1" dirty="0"/>
              <a:t>les</a:t>
            </a:r>
            <a:r>
              <a:rPr lang="fr-FR" dirty="0"/>
              <a:t> </a:t>
            </a:r>
            <a:r>
              <a:rPr lang="fr-FR" b="1" dirty="0"/>
              <a:t>points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J'ai relu chaque mot pour voir si </a:t>
            </a:r>
            <a:r>
              <a:rPr lang="fr-FR" b="1" dirty="0"/>
              <a:t>tous les phonèmes</a:t>
            </a:r>
            <a:r>
              <a:rPr lang="fr-FR" dirty="0"/>
              <a:t> sont </a:t>
            </a:r>
            <a:r>
              <a:rPr lang="fr-FR" b="1" dirty="0"/>
              <a:t>transcrits</a:t>
            </a:r>
            <a:r>
              <a:rPr lang="fr-FR" dirty="0"/>
              <a:t> à leur place.</a:t>
            </a:r>
          </a:p>
          <a:p>
            <a:pPr lvl="0"/>
            <a:r>
              <a:rPr lang="fr-FR" dirty="0"/>
              <a:t>J'ai réfléchi à </a:t>
            </a:r>
            <a:r>
              <a:rPr lang="fr-FR" b="1" dirty="0"/>
              <a:t>la construction des mots</a:t>
            </a:r>
            <a:r>
              <a:rPr lang="fr-FR" dirty="0"/>
              <a:t> pour vérifier si je n'ai pas oublié de</a:t>
            </a:r>
            <a:r>
              <a:rPr lang="fr-FR" b="1" dirty="0"/>
              <a:t> lettre finale.</a:t>
            </a:r>
            <a:endParaRPr lang="fr-FR" dirty="0"/>
          </a:p>
          <a:p>
            <a:pPr lvl="0"/>
            <a:r>
              <a:rPr lang="fr-FR" dirty="0"/>
              <a:t>J'ai identifié</a:t>
            </a:r>
            <a:r>
              <a:rPr lang="fr-FR" b="1" dirty="0"/>
              <a:t> les verbes conjugués</a:t>
            </a:r>
            <a:r>
              <a:rPr lang="fr-FR" dirty="0"/>
              <a:t>. </a:t>
            </a:r>
            <a:r>
              <a:rPr lang="fr-FR" dirty="0" smtClean="0"/>
              <a:t>( encadrés par ne…pas) Je </a:t>
            </a:r>
            <a:r>
              <a:rPr lang="fr-FR" dirty="0"/>
              <a:t>les ai soulignés sur mon brouillon.</a:t>
            </a:r>
          </a:p>
          <a:p>
            <a:pPr lvl="0"/>
            <a:r>
              <a:rPr lang="fr-FR" dirty="0"/>
              <a:t>J'ai réfléchi</a:t>
            </a:r>
            <a:r>
              <a:rPr lang="fr-FR" b="1" dirty="0"/>
              <a:t> à l'accord des verbes et à leur terminaison. J’ai marqué les flèches d’accord avec le sujet</a:t>
            </a:r>
            <a:r>
              <a:rPr lang="fr-FR" b="1" dirty="0" smtClean="0"/>
              <a:t>. ( c’est……qui) </a:t>
            </a:r>
          </a:p>
          <a:p>
            <a:pPr lvl="0"/>
            <a:r>
              <a:rPr lang="fr-FR" dirty="0" smtClean="0"/>
              <a:t>Je </a:t>
            </a:r>
            <a:r>
              <a:rPr lang="fr-FR" dirty="0"/>
              <a:t>n'ai pas confondu </a:t>
            </a:r>
            <a:r>
              <a:rPr lang="fr-FR" b="1" dirty="0"/>
              <a:t>les terminaisons des verbes : e-es-</a:t>
            </a:r>
            <a:r>
              <a:rPr lang="fr-FR" b="1" dirty="0" err="1"/>
              <a:t>ent</a:t>
            </a:r>
            <a:r>
              <a:rPr lang="fr-FR" b="1" dirty="0"/>
              <a:t>.</a:t>
            </a:r>
            <a:endParaRPr lang="fr-FR" dirty="0"/>
          </a:p>
          <a:p>
            <a:pPr lvl="0"/>
            <a:r>
              <a:rPr lang="fr-FR" b="1" dirty="0" smtClean="0"/>
              <a:t>(Voir affichage )</a:t>
            </a:r>
          </a:p>
          <a:p>
            <a:r>
              <a:rPr lang="fr-FR" dirty="0"/>
              <a:t>J'ai réfléchi </a:t>
            </a:r>
            <a:r>
              <a:rPr lang="fr-FR" b="1" dirty="0"/>
              <a:t>aux homophones  est / a – et / à .</a:t>
            </a:r>
          </a:p>
          <a:p>
            <a:pPr lvl="0"/>
            <a:endParaRPr lang="fr-FR" b="1" dirty="0" smtClean="0"/>
          </a:p>
          <a:p>
            <a:pPr lvl="0"/>
            <a:endParaRPr lang="fr-FR" b="1" dirty="0" smtClean="0"/>
          </a:p>
          <a:p>
            <a:pPr lvl="0"/>
            <a:endParaRPr lang="fr-FR" b="1" dirty="0"/>
          </a:p>
          <a:p>
            <a:pPr marL="0" lvl="0" indent="0">
              <a:buNone/>
            </a:pPr>
            <a:endParaRPr lang="fr-FR" b="1" dirty="0" smtClean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618272"/>
              </p:ext>
            </p:extLst>
          </p:nvPr>
        </p:nvGraphicFramePr>
        <p:xfrm>
          <a:off x="1096963" y="1846263"/>
          <a:ext cx="10058398" cy="2995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6914"/>
                <a:gridCol w="1436914"/>
                <a:gridCol w="1436914"/>
                <a:gridCol w="1436914"/>
                <a:gridCol w="1436914"/>
                <a:gridCol w="1436914"/>
                <a:gridCol w="143691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r>
                        <a:rPr lang="en-US" sz="2400" kern="150" dirty="0" smtClean="0">
                          <a:effectLst/>
                        </a:rPr>
                        <a:t>La </a:t>
                      </a:r>
                      <a:r>
                        <a:rPr lang="en-US" sz="2400" kern="150" dirty="0" err="1" smtClean="0">
                          <a:effectLst/>
                        </a:rPr>
                        <a:t>classe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r>
                        <a:rPr lang="en-US" sz="2400" kern="150" dirty="0" smtClean="0">
                          <a:effectLst/>
                        </a:rPr>
                        <a:t>du CE2/CM1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traversent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travèrses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 smtClean="0">
                          <a:effectLst/>
                        </a:rPr>
                        <a:t>traferse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smtClean="0">
                          <a:effectLst/>
                        </a:rPr>
                        <a:t>traverse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travése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traversse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traverces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   </a:t>
                      </a:r>
                      <a:r>
                        <a:rPr lang="en-US" sz="2400" kern="150" dirty="0" smtClean="0">
                          <a:effectLst/>
                        </a:rPr>
                        <a:t>la </a:t>
                      </a:r>
                      <a:r>
                        <a:rPr lang="en-US" sz="2400" kern="150" dirty="0" err="1" smtClean="0">
                          <a:effectLst/>
                        </a:rPr>
                        <a:t>cours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    </a:t>
                      </a:r>
                      <a:r>
                        <a:rPr lang="en-US" sz="2400" kern="150" dirty="0" err="1" smtClean="0">
                          <a:effectLst/>
                        </a:rPr>
                        <a:t>coure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smtClean="0">
                          <a:effectLst/>
                        </a:rPr>
                        <a:t>    </a:t>
                      </a:r>
                      <a:r>
                        <a:rPr lang="en-US" sz="2400" kern="150" dirty="0" err="1" smtClean="0">
                          <a:effectLst/>
                        </a:rPr>
                        <a:t>cour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 </a:t>
                      </a:r>
                      <a:r>
                        <a:rPr lang="en-US" sz="2400" kern="150" dirty="0" err="1" smtClean="0">
                          <a:effectLst/>
                        </a:rPr>
                        <a:t>bien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smtClean="0">
                          <a:effectLst/>
                        </a:rPr>
                        <a:t>    </a:t>
                      </a:r>
                      <a:r>
                        <a:rPr lang="en-US" sz="2400" kern="150" dirty="0" err="1" smtClean="0">
                          <a:effectLst/>
                        </a:rPr>
                        <a:t>nen</a:t>
                      </a:r>
                      <a:endParaRPr lang="en-US" sz="2400" kern="1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en-US" sz="2400" kern="1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kern="15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Tahoma" panose="020B0604030504040204" pitchFamily="34" charset="0"/>
                        </a:rPr>
                        <a:t>en</a:t>
                      </a:r>
                      <a:r>
                        <a:rPr lang="en-US" sz="2400" kern="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fr-FR" sz="2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rans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rent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smtClean="0">
                          <a:effectLst/>
                        </a:rPr>
                        <a:t>rang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>
                          <a:effectLst/>
                        </a:rPr>
                        <a:t>rend</a:t>
                      </a:r>
                      <a:endParaRPr lang="fr-FR" sz="24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</a:rPr>
                        <a:t>rengs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6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affichage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85" y="1926994"/>
            <a:ext cx="6862156" cy="38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Le temps de la correction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Attention aux corrections de mots isolés : </a:t>
            </a:r>
          </a:p>
          <a:p>
            <a:r>
              <a:rPr lang="fr-FR" dirty="0" smtClean="0"/>
              <a:t>- emballage linguistique  (</a:t>
            </a:r>
            <a:r>
              <a:rPr lang="fr-FR" dirty="0" err="1" smtClean="0"/>
              <a:t>dét</a:t>
            </a:r>
            <a:r>
              <a:rPr lang="fr-FR" dirty="0" smtClean="0"/>
              <a:t>-nom-</a:t>
            </a:r>
            <a:r>
              <a:rPr lang="fr-FR" dirty="0" err="1" smtClean="0"/>
              <a:t>adj</a:t>
            </a:r>
            <a:r>
              <a:rPr lang="fr-FR" dirty="0" smtClean="0"/>
              <a:t>) / (sujet-verbe)</a:t>
            </a:r>
          </a:p>
          <a:p>
            <a:r>
              <a:rPr lang="fr-FR" dirty="0" smtClean="0"/>
              <a:t>- chaine d’accord : marques morphologiques </a:t>
            </a:r>
          </a:p>
          <a:p>
            <a:r>
              <a:rPr lang="fr-FR" dirty="0" smtClean="0"/>
              <a:t>- justification par la dérivation : </a:t>
            </a:r>
          </a:p>
          <a:p>
            <a:r>
              <a:rPr lang="fr-FR" dirty="0">
                <a:latin typeface="Calibri Light" panose="020F0302020204030204" pitchFamily="34" charset="0"/>
              </a:rPr>
              <a:t>Ex : L’eau </a:t>
            </a:r>
            <a:r>
              <a:rPr lang="fr-FR" dirty="0" err="1">
                <a:latin typeface="Calibri Light" panose="020F0302020204030204" pitchFamily="34" charset="0"/>
              </a:rPr>
              <a:t>clère</a:t>
            </a:r>
            <a:r>
              <a:rPr lang="fr-FR" dirty="0">
                <a:latin typeface="Calibri Light" panose="020F0302020204030204" pitchFamily="34" charset="0"/>
              </a:rPr>
              <a:t> </a:t>
            </a:r>
            <a:r>
              <a:rPr lang="fr-FR" dirty="0">
                <a:latin typeface="Calibri Light" panose="020F0302020204030204" pitchFamily="34" charset="0"/>
                <a:sym typeface="Wingdings" panose="05000000000000000000" pitchFamily="2" charset="2"/>
              </a:rPr>
              <a:t> l’eau cl</a:t>
            </a:r>
            <a:r>
              <a:rPr lang="fr-FR" b="1" dirty="0">
                <a:latin typeface="Calibri Light" panose="020F0302020204030204" pitchFamily="34" charset="0"/>
                <a:sym typeface="Wingdings" panose="05000000000000000000" pitchFamily="2" charset="2"/>
              </a:rPr>
              <a:t>a</a:t>
            </a:r>
            <a:r>
              <a:rPr lang="fr-FR" dirty="0">
                <a:latin typeface="Calibri Light" panose="020F0302020204030204" pitchFamily="34" charset="0"/>
                <a:sym typeface="Wingdings" panose="05000000000000000000" pitchFamily="2" charset="2"/>
              </a:rPr>
              <a:t>ire car « V cl</a:t>
            </a:r>
            <a:r>
              <a:rPr lang="fr-FR" b="1" dirty="0">
                <a:latin typeface="Calibri Light" panose="020F0302020204030204" pitchFamily="34" charset="0"/>
                <a:sym typeface="Wingdings" panose="05000000000000000000" pitchFamily="2" charset="2"/>
              </a:rPr>
              <a:t>a</a:t>
            </a:r>
            <a:r>
              <a:rPr lang="fr-FR" dirty="0">
                <a:latin typeface="Calibri Light" panose="020F0302020204030204" pitchFamily="34" charset="0"/>
                <a:sym typeface="Wingdings" panose="05000000000000000000" pitchFamily="2" charset="2"/>
              </a:rPr>
              <a:t>rifier, cl</a:t>
            </a:r>
            <a:r>
              <a:rPr lang="fr-FR" b="1" dirty="0">
                <a:latin typeface="Calibri Light" panose="020F0302020204030204" pitchFamily="34" charset="0"/>
                <a:sym typeface="Wingdings" panose="05000000000000000000" pitchFamily="2" charset="2"/>
              </a:rPr>
              <a:t>a</a:t>
            </a:r>
            <a:r>
              <a:rPr lang="fr-FR" dirty="0">
                <a:latin typeface="Calibri Light" panose="020F0302020204030204" pitchFamily="34" charset="0"/>
                <a:sym typeface="Wingdings" panose="05000000000000000000" pitchFamily="2" charset="2"/>
              </a:rPr>
              <a:t>rté</a:t>
            </a:r>
            <a:r>
              <a:rPr lang="fr-FR" dirty="0">
                <a:sym typeface="Wingdings" panose="05000000000000000000" pitchFamily="2" charset="2"/>
              </a:rPr>
              <a:t> »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7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Progressivité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Penser au transfert des notions </a:t>
            </a:r>
            <a:r>
              <a:rPr lang="fr-FR" dirty="0" smtClean="0"/>
              <a:t>travaillées avec </a:t>
            </a:r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Complexification </a:t>
            </a:r>
            <a:r>
              <a:rPr lang="fr-FR" dirty="0"/>
              <a:t>sur la semaine </a:t>
            </a:r>
          </a:p>
          <a:p>
            <a:r>
              <a:rPr lang="fr-FR" dirty="0"/>
              <a:t>Une phrase du jour reprise par analogie proche puis avec une analogie plus éloignée</a:t>
            </a:r>
          </a:p>
          <a:p>
            <a:r>
              <a:rPr lang="fr-FR" dirty="0"/>
              <a:t>Exemple : </a:t>
            </a:r>
          </a:p>
          <a:p>
            <a:r>
              <a:rPr lang="fr-FR" dirty="0"/>
              <a:t>J1 Les enfants du capitaine lavent le pont du bateau. </a:t>
            </a:r>
          </a:p>
          <a:p>
            <a:r>
              <a:rPr lang="fr-FR" dirty="0"/>
              <a:t>J2 Les ânes du chef des indiens mangent du foin.</a:t>
            </a:r>
          </a:p>
          <a:p>
            <a:r>
              <a:rPr lang="fr-FR" dirty="0"/>
              <a:t>J3 Le chef des indiens imite le capitaine.</a:t>
            </a:r>
          </a:p>
          <a:p>
            <a:r>
              <a:rPr lang="fr-FR" dirty="0"/>
              <a:t>Etc…</a:t>
            </a:r>
          </a:p>
          <a:p>
            <a:r>
              <a:rPr lang="fr-FR" dirty="0" smtClean="0"/>
              <a:t>--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 D’autres formes de dictées…pour en faire des outils d’apprentissage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Distinguer :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Dictée d’évaluation : pour faire le point </a:t>
            </a:r>
          </a:p>
          <a:p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ictées pour apprendre : avec correction réfléchie pour justifier les graphies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0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 commentée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800" dirty="0" smtClean="0"/>
              <a:t>Exemple</a:t>
            </a:r>
            <a:r>
              <a:rPr lang="fr-FR" sz="2800" dirty="0"/>
              <a:t> : Le</a:t>
            </a:r>
            <a:r>
              <a:rPr lang="fr-FR" sz="2800" b="1" dirty="0">
                <a:solidFill>
                  <a:srgbClr val="00B050"/>
                </a:solidFill>
              </a:rPr>
              <a:t>s</a:t>
            </a:r>
            <a:r>
              <a:rPr lang="fr-FR" sz="2800" dirty="0"/>
              <a:t> renar</a:t>
            </a:r>
            <a:r>
              <a:rPr lang="fr-FR" sz="2800" b="1" dirty="0">
                <a:solidFill>
                  <a:srgbClr val="7030A0"/>
                </a:solidFill>
              </a:rPr>
              <a:t>d</a:t>
            </a:r>
            <a:r>
              <a:rPr lang="fr-FR" sz="2800" b="1" dirty="0">
                <a:solidFill>
                  <a:srgbClr val="00B050"/>
                </a:solidFill>
              </a:rPr>
              <a:t>s</a:t>
            </a:r>
            <a:r>
              <a:rPr lang="fr-FR" sz="2800" dirty="0"/>
              <a:t> sort</a:t>
            </a:r>
            <a:r>
              <a:rPr lang="fr-FR" sz="2800" b="1" dirty="0">
                <a:solidFill>
                  <a:srgbClr val="00B050"/>
                </a:solidFill>
              </a:rPr>
              <a:t>ent</a:t>
            </a:r>
            <a:r>
              <a:rPr lang="fr-FR" sz="2800" dirty="0"/>
              <a:t> du te</a:t>
            </a:r>
            <a:r>
              <a:rPr lang="fr-FR" sz="2800" b="1" dirty="0">
                <a:solidFill>
                  <a:srgbClr val="7030A0"/>
                </a:solidFill>
              </a:rPr>
              <a:t>rr</a:t>
            </a:r>
            <a:r>
              <a:rPr lang="fr-FR" sz="2800" dirty="0"/>
              <a:t>ier pour mang</a:t>
            </a:r>
            <a:r>
              <a:rPr lang="fr-FR" sz="2800" b="1" dirty="0">
                <a:solidFill>
                  <a:srgbClr val="0070C0"/>
                </a:solidFill>
              </a:rPr>
              <a:t>er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à</a:t>
            </a:r>
            <a:r>
              <a:rPr lang="fr-FR" sz="2800" dirty="0"/>
              <a:t> la tombée de la nui</a:t>
            </a:r>
            <a:r>
              <a:rPr lang="fr-FR" sz="2800" b="1" dirty="0">
                <a:solidFill>
                  <a:srgbClr val="7030A0"/>
                </a:solidFill>
              </a:rPr>
              <a:t>t</a:t>
            </a:r>
            <a:r>
              <a:rPr lang="fr-FR" sz="2800" dirty="0"/>
              <a:t>.</a:t>
            </a:r>
          </a:p>
          <a:p>
            <a:r>
              <a:rPr lang="fr-FR" sz="2800" dirty="0"/>
              <a:t>(On arrive ici de façon naturelle au classement des erreurs.)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8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L’erreur repose sur des bases conceptuelles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Des activités pour apprendre le fonctionnement de l’orthographe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Des activités pour clarifier et faire évoluer les conceptions orthographiques à partir des erreurs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Le temps de la correction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D’autres formes de dictées pour en faire des temps d’apprentissage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 dialoguée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Discussion entre élèves et enseignant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 sans erreur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élèves écrivent un texte dont la solution figure au verso de la </a:t>
            </a:r>
            <a:r>
              <a:rPr lang="fr-FR" dirty="0" smtClean="0"/>
              <a:t>feuille.</a:t>
            </a:r>
            <a:endParaRPr lang="fr-FR" dirty="0"/>
          </a:p>
          <a:p>
            <a:r>
              <a:rPr lang="fr-FR" dirty="0"/>
              <a:t>Ce procédé permet : </a:t>
            </a:r>
          </a:p>
          <a:p>
            <a:pPr>
              <a:buFontTx/>
              <a:buChar char="-"/>
            </a:pPr>
            <a:r>
              <a:rPr lang="fr-FR" dirty="0"/>
              <a:t>d’enseigner aux élèves le retour au texte à chaque mot, </a:t>
            </a:r>
          </a:p>
          <a:p>
            <a:pPr>
              <a:buFontTx/>
              <a:buChar char="-"/>
            </a:pPr>
            <a:r>
              <a:rPr lang="fr-FR" dirty="0"/>
              <a:t>d’évaluer leur certitude face à l’orthographe d’un mot, </a:t>
            </a:r>
          </a:p>
          <a:p>
            <a:pPr>
              <a:buFontTx/>
              <a:buChar char="-"/>
            </a:pPr>
            <a:r>
              <a:rPr lang="fr-FR" dirty="0"/>
              <a:t>et de vérifier leur écrit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 1 pour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Dictée sans retour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court texte dicté</a:t>
            </a:r>
          </a:p>
          <a:p>
            <a:r>
              <a:rPr lang="fr-FR" dirty="0"/>
              <a:t>L’élève peut réviser son texte avec les outils dont il dispose </a:t>
            </a:r>
          </a:p>
          <a:p>
            <a:r>
              <a:rPr lang="fr-FR" dirty="0"/>
              <a:t>Il fait contrôler sa dictée par l’enseignant qui met la note maximale si aucune erreur : sinon, le M met en évidence les erreurs et prend acte d’un retour en enlevant un point ; l’élève retourne à sa place, se corrige et revient…jusqu’à la correction totale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6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Les erreurs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bases conceptuelles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Exemples d’entretiens qui en disent long...</a:t>
            </a:r>
          </a:p>
          <a:p>
            <a:r>
              <a:rPr lang="fr-FR" dirty="0" smtClean="0"/>
              <a:t>N°1 </a:t>
            </a:r>
          </a:p>
          <a:p>
            <a:r>
              <a:rPr lang="fr-FR" sz="2800" u="sng" dirty="0" smtClean="0"/>
              <a:t>Clémence, CM2 </a:t>
            </a:r>
            <a:r>
              <a:rPr lang="fr-FR" sz="2800" dirty="0" smtClean="0"/>
              <a:t>:  Un autre panneau avait été rajouté. </a:t>
            </a:r>
          </a:p>
          <a:p>
            <a:r>
              <a:rPr lang="fr-FR" sz="2800" dirty="0" smtClean="0"/>
              <a:t>-Pour la fin de </a:t>
            </a:r>
            <a:r>
              <a:rPr lang="fr-FR" sz="2800" i="1" dirty="0" smtClean="0"/>
              <a:t>rajouté</a:t>
            </a:r>
            <a:r>
              <a:rPr lang="fr-FR" sz="2800" dirty="0" smtClean="0"/>
              <a:t> ? </a:t>
            </a:r>
          </a:p>
          <a:p>
            <a:r>
              <a:rPr lang="fr-FR" sz="2800" dirty="0" smtClean="0"/>
              <a:t>-Comme c’est le verbe </a:t>
            </a:r>
            <a:r>
              <a:rPr lang="fr-FR" sz="2800" i="1" dirty="0" smtClean="0"/>
              <a:t>être rajouté </a:t>
            </a:r>
            <a:r>
              <a:rPr lang="fr-FR" sz="2800" dirty="0" smtClean="0"/>
              <a:t>et que c’est avec l’auxiliaire</a:t>
            </a:r>
            <a:r>
              <a:rPr lang="fr-FR" sz="2800" i="1" dirty="0" smtClean="0"/>
              <a:t> avoir, avait</a:t>
            </a:r>
            <a:r>
              <a:rPr lang="fr-FR" sz="2800" dirty="0" smtClean="0"/>
              <a:t>, ça ne s’accorde pas avec le sujet donc c’est </a:t>
            </a:r>
            <a:r>
              <a:rPr lang="fr-FR" sz="2800" b="1" dirty="0" smtClean="0"/>
              <a:t>é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- Tu en es sure ?</a:t>
            </a:r>
          </a:p>
          <a:p>
            <a:r>
              <a:rPr lang="fr-FR" sz="2800" dirty="0" smtClean="0"/>
              <a:t>-Oui, oui.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2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2133600" y="609600"/>
            <a:ext cx="10058400" cy="525938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N°2 : </a:t>
            </a:r>
          </a:p>
          <a:p>
            <a:r>
              <a:rPr lang="fr-FR" sz="3200" u="sng" dirty="0" smtClean="0"/>
              <a:t>Fabien, CM1 </a:t>
            </a:r>
            <a:r>
              <a:rPr lang="fr-FR" sz="3200" dirty="0" smtClean="0"/>
              <a:t>: Il avait déjà </a:t>
            </a:r>
            <a:r>
              <a:rPr lang="fr-FR" sz="3200" dirty="0" err="1" smtClean="0"/>
              <a:t>appellait</a:t>
            </a:r>
            <a:r>
              <a:rPr lang="fr-FR" sz="3200" dirty="0" smtClean="0"/>
              <a:t> la police.</a:t>
            </a:r>
          </a:p>
          <a:p>
            <a:r>
              <a:rPr lang="fr-FR" sz="3200" dirty="0" smtClean="0"/>
              <a:t>- </a:t>
            </a:r>
            <a:r>
              <a:rPr lang="fr-FR" sz="3200" i="1" dirty="0" smtClean="0"/>
              <a:t>Avait</a:t>
            </a:r>
            <a:r>
              <a:rPr lang="fr-FR" sz="3200" dirty="0" smtClean="0"/>
              <a:t>, j’ai mis </a:t>
            </a:r>
            <a:r>
              <a:rPr lang="fr-FR" sz="3200" b="1" dirty="0" smtClean="0"/>
              <a:t>a-i-t</a:t>
            </a:r>
            <a:r>
              <a:rPr lang="fr-FR" sz="3200" dirty="0" smtClean="0"/>
              <a:t> parce que c’est Florent qui appelait la police.</a:t>
            </a:r>
          </a:p>
          <a:p>
            <a:r>
              <a:rPr lang="fr-FR" sz="3200" dirty="0" smtClean="0"/>
              <a:t>- Alors, </a:t>
            </a:r>
            <a:r>
              <a:rPr lang="fr-FR" sz="3200" i="1" dirty="0" smtClean="0"/>
              <a:t>avait</a:t>
            </a:r>
            <a:r>
              <a:rPr lang="fr-FR" sz="3200" dirty="0" smtClean="0"/>
              <a:t>, tu as mis </a:t>
            </a:r>
            <a:r>
              <a:rPr lang="fr-FR" sz="3200" b="1" dirty="0" smtClean="0"/>
              <a:t>a-i-t</a:t>
            </a:r>
            <a:r>
              <a:rPr lang="fr-FR" sz="3200" dirty="0" smtClean="0"/>
              <a:t>, on est d’accord. Et comment tu as fait pour </a:t>
            </a:r>
            <a:r>
              <a:rPr lang="fr-FR" sz="3200" i="1" dirty="0" err="1" smtClean="0"/>
              <a:t>appellait</a:t>
            </a:r>
            <a:r>
              <a:rPr lang="fr-FR" sz="3200" i="1" dirty="0" smtClean="0"/>
              <a:t> </a:t>
            </a:r>
            <a:r>
              <a:rPr lang="fr-FR" sz="3200" dirty="0" smtClean="0"/>
              <a:t>? </a:t>
            </a:r>
          </a:p>
          <a:p>
            <a:r>
              <a:rPr lang="fr-FR" sz="3200" dirty="0" smtClean="0"/>
              <a:t>-Ah</a:t>
            </a:r>
            <a:r>
              <a:rPr lang="fr-FR" sz="3200" dirty="0"/>
              <a:t> Oui, c’est </a:t>
            </a:r>
            <a:r>
              <a:rPr lang="fr-FR" sz="3200" b="1" dirty="0"/>
              <a:t>e-r</a:t>
            </a:r>
            <a:r>
              <a:rPr lang="fr-FR" sz="3200" dirty="0"/>
              <a:t> parce que c’est …comme y a deux verbes qui se suivent</a:t>
            </a:r>
            <a:r>
              <a:rPr lang="fr-FR" sz="3200" dirty="0" smtClean="0"/>
              <a:t>. </a:t>
            </a:r>
          </a:p>
          <a:p>
            <a:r>
              <a:rPr lang="fr-FR" sz="3200" dirty="0" smtClean="0"/>
              <a:t>Il écrit </a:t>
            </a:r>
            <a:r>
              <a:rPr lang="fr-FR" sz="3200" i="1" dirty="0" err="1" smtClean="0"/>
              <a:t>appeller</a:t>
            </a:r>
            <a:r>
              <a:rPr lang="fr-FR" sz="3200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1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133600" y="287338"/>
            <a:ext cx="10058400" cy="611346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N°3 :</a:t>
            </a:r>
          </a:p>
          <a:p>
            <a:r>
              <a:rPr lang="fr-FR" sz="3300" u="sng" dirty="0" smtClean="0"/>
              <a:t>Karim, CM2 </a:t>
            </a:r>
            <a:r>
              <a:rPr lang="fr-FR" sz="3300" dirty="0" smtClean="0"/>
              <a:t>: dans un lointains pays</a:t>
            </a:r>
          </a:p>
          <a:p>
            <a:r>
              <a:rPr lang="fr-FR" sz="3300" dirty="0" smtClean="0"/>
              <a:t>-J’ai essayé de mettre le plus simplement du monde.</a:t>
            </a:r>
          </a:p>
          <a:p>
            <a:r>
              <a:rPr lang="fr-FR" sz="3300" dirty="0" smtClean="0"/>
              <a:t>- Tu as pensé à quoi dans lointains ?</a:t>
            </a:r>
          </a:p>
          <a:p>
            <a:r>
              <a:rPr lang="fr-FR" sz="3300" dirty="0" smtClean="0"/>
              <a:t>-</a:t>
            </a:r>
            <a:r>
              <a:rPr lang="fr-FR" sz="3300" b="1" dirty="0" smtClean="0"/>
              <a:t> l-o-i </a:t>
            </a:r>
            <a:r>
              <a:rPr lang="fr-FR" sz="3300" dirty="0" smtClean="0"/>
              <a:t>et </a:t>
            </a:r>
            <a:r>
              <a:rPr lang="fr-FR" sz="3300" b="1" dirty="0" smtClean="0"/>
              <a:t>n</a:t>
            </a:r>
            <a:r>
              <a:rPr lang="fr-FR" sz="3300" dirty="0" smtClean="0"/>
              <a:t> parce que ça fait loin et tain, </a:t>
            </a:r>
            <a:r>
              <a:rPr lang="fr-FR" sz="3300" b="1" dirty="0" smtClean="0"/>
              <a:t>t-a-i-n</a:t>
            </a:r>
            <a:r>
              <a:rPr lang="fr-FR" sz="3300" dirty="0" smtClean="0"/>
              <a:t> parce que ça fait </a:t>
            </a:r>
            <a:r>
              <a:rPr lang="fr-FR" sz="3300" dirty="0" err="1" smtClean="0"/>
              <a:t>ain</a:t>
            </a:r>
            <a:r>
              <a:rPr lang="fr-FR" sz="3300" dirty="0" smtClean="0"/>
              <a:t>.</a:t>
            </a:r>
          </a:p>
          <a:p>
            <a:r>
              <a:rPr lang="fr-FR" sz="3300" dirty="0" smtClean="0"/>
              <a:t>-Et puis ? </a:t>
            </a:r>
          </a:p>
          <a:p>
            <a:r>
              <a:rPr lang="fr-FR" sz="3300" dirty="0" smtClean="0"/>
              <a:t>-</a:t>
            </a:r>
            <a:r>
              <a:rPr lang="fr-FR" sz="3300" b="1" dirty="0"/>
              <a:t> </a:t>
            </a:r>
            <a:r>
              <a:rPr lang="fr-FR" sz="3300" b="1" dirty="0" smtClean="0"/>
              <a:t>s</a:t>
            </a:r>
          </a:p>
          <a:p>
            <a:r>
              <a:rPr lang="fr-FR" sz="3300" dirty="0" smtClean="0"/>
              <a:t>- Comment as-tu décidé de mettre un « s » ? </a:t>
            </a:r>
          </a:p>
          <a:p>
            <a:r>
              <a:rPr lang="fr-FR" sz="3300" dirty="0" smtClean="0"/>
              <a:t>- Parce qu’une fois un copain m’a dit qu’il y avait un </a:t>
            </a:r>
            <a:r>
              <a:rPr lang="fr-FR" sz="3300" b="1" dirty="0" smtClean="0"/>
              <a:t>s</a:t>
            </a:r>
            <a:r>
              <a:rPr lang="fr-FR" sz="3300" dirty="0" smtClean="0"/>
              <a:t> à lointains. </a:t>
            </a:r>
          </a:p>
          <a:p>
            <a:r>
              <a:rPr lang="fr-FR" sz="3300" dirty="0" smtClean="0"/>
              <a:t>- Qu’est-ce-que tu en penses ? </a:t>
            </a:r>
          </a:p>
          <a:p>
            <a:r>
              <a:rPr lang="fr-FR" sz="3300" dirty="0" smtClean="0"/>
              <a:t>- Je sais pas, je crois que c’est comme ça.</a:t>
            </a:r>
          </a:p>
          <a:p>
            <a:r>
              <a:rPr lang="fr-FR" sz="3300" dirty="0" smtClean="0"/>
              <a:t>- On met toujours des s comme ça ? </a:t>
            </a:r>
          </a:p>
          <a:p>
            <a:r>
              <a:rPr lang="fr-FR" sz="3300" dirty="0" smtClean="0"/>
              <a:t>- Non, pas toujours.</a:t>
            </a:r>
          </a:p>
        </p:txBody>
      </p:sp>
    </p:spTree>
    <p:extLst>
      <p:ext uri="{BB962C8B-B14F-4D97-AF65-F5344CB8AC3E}">
        <p14:creationId xmlns:p14="http://schemas.microsoft.com/office/powerpoint/2010/main" val="32366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2133600" y="0"/>
            <a:ext cx="10058400" cy="58689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N°4 : </a:t>
            </a:r>
          </a:p>
          <a:p>
            <a:r>
              <a:rPr lang="fr-FR" sz="3000" u="sng" dirty="0" smtClean="0"/>
              <a:t>Michel, CE2 </a:t>
            </a:r>
            <a:r>
              <a:rPr lang="fr-FR" sz="3000" dirty="0" smtClean="0"/>
              <a:t>: Ma main était fatiguer j’avais envie de le tapez.</a:t>
            </a:r>
          </a:p>
          <a:p>
            <a:r>
              <a:rPr lang="fr-FR" sz="3000" dirty="0" smtClean="0"/>
              <a:t>- </a:t>
            </a:r>
            <a:r>
              <a:rPr lang="fr-FR" sz="3000" i="1" dirty="0" smtClean="0"/>
              <a:t>Ma main était fatiguer </a:t>
            </a:r>
            <a:r>
              <a:rPr lang="fr-FR" sz="3000" dirty="0" smtClean="0"/>
              <a:t>? </a:t>
            </a:r>
          </a:p>
          <a:p>
            <a:r>
              <a:rPr lang="fr-FR" sz="3000" dirty="0" smtClean="0"/>
              <a:t>- ça veut dire que j’avais mal au poignet.</a:t>
            </a:r>
          </a:p>
          <a:p>
            <a:r>
              <a:rPr lang="fr-FR" sz="3000" dirty="0" smtClean="0"/>
              <a:t>- Oui, tu as fait deux cents lignes…mais pour la terminaison de </a:t>
            </a:r>
            <a:r>
              <a:rPr lang="fr-FR" sz="3000" i="1" dirty="0" smtClean="0"/>
              <a:t>fatiguer</a:t>
            </a:r>
            <a:r>
              <a:rPr lang="fr-FR" sz="3000" dirty="0" smtClean="0"/>
              <a:t> ? </a:t>
            </a:r>
          </a:p>
          <a:p>
            <a:r>
              <a:rPr lang="fr-FR" sz="3000" dirty="0" smtClean="0"/>
              <a:t>- Comme il n’y avait pas </a:t>
            </a:r>
            <a:r>
              <a:rPr lang="fr-FR" sz="3000" i="1" dirty="0" smtClean="0"/>
              <a:t>je, tu, il, nous, vous, ils</a:t>
            </a:r>
            <a:r>
              <a:rPr lang="fr-FR" sz="3000" dirty="0" smtClean="0"/>
              <a:t>, j’ai mis </a:t>
            </a:r>
            <a:r>
              <a:rPr lang="fr-FR" sz="3000" b="1" dirty="0" smtClean="0"/>
              <a:t>e-r</a:t>
            </a:r>
            <a:r>
              <a:rPr lang="fr-FR" sz="3000" dirty="0" smtClean="0"/>
              <a:t> parce que c’est l’infinitif.</a:t>
            </a:r>
          </a:p>
          <a:p>
            <a:r>
              <a:rPr lang="fr-FR" sz="3000" dirty="0" smtClean="0"/>
              <a:t>- Et comment tu le sais ? </a:t>
            </a:r>
          </a:p>
          <a:p>
            <a:r>
              <a:rPr lang="fr-FR" sz="3000" dirty="0" smtClean="0"/>
              <a:t>- Parce que la maîtresse, elle nous a expliqué</a:t>
            </a:r>
            <a:r>
              <a:rPr lang="fr-FR" sz="3000" i="1" dirty="0" smtClean="0"/>
              <a:t>. Le directeur m’avait fait pleurer, pleurer</a:t>
            </a:r>
            <a:r>
              <a:rPr lang="fr-FR" sz="3000" dirty="0" smtClean="0"/>
              <a:t>, j’ai fait la même chose…</a:t>
            </a:r>
            <a:r>
              <a:rPr lang="fr-FR" sz="3000" i="1" dirty="0" smtClean="0"/>
              <a:t>j’avais envie de le tapez</a:t>
            </a:r>
            <a:r>
              <a:rPr lang="fr-FR" sz="3000" dirty="0" smtClean="0"/>
              <a:t>, mais comme il était plus grand…</a:t>
            </a:r>
          </a:p>
          <a:p>
            <a:r>
              <a:rPr lang="fr-FR" sz="3000" dirty="0" smtClean="0"/>
              <a:t>-Le </a:t>
            </a:r>
            <a:r>
              <a:rPr lang="fr-FR" sz="3000" i="1" dirty="0" smtClean="0"/>
              <a:t>tapez</a:t>
            </a:r>
            <a:r>
              <a:rPr lang="fr-FR" sz="3000" dirty="0" smtClean="0"/>
              <a:t>, tu n’as pas fait la même chose, là ? </a:t>
            </a:r>
          </a:p>
          <a:p>
            <a:r>
              <a:rPr lang="fr-FR" sz="3000" dirty="0" smtClean="0"/>
              <a:t>- Non, j’ai mis</a:t>
            </a:r>
            <a:r>
              <a:rPr lang="fr-FR" sz="3000" b="1" dirty="0" smtClean="0"/>
              <a:t> e-z</a:t>
            </a:r>
            <a:r>
              <a:rPr lang="fr-FR" sz="3000" dirty="0" smtClean="0"/>
              <a:t>.</a:t>
            </a:r>
          </a:p>
          <a:p>
            <a:r>
              <a:rPr lang="fr-FR" sz="3000" dirty="0" smtClean="0"/>
              <a:t>- Pourquoi ? </a:t>
            </a:r>
          </a:p>
          <a:p>
            <a:r>
              <a:rPr lang="fr-FR" sz="3000" dirty="0" smtClean="0"/>
              <a:t>- Parce que la maîtresse nous a expliqué que </a:t>
            </a:r>
            <a:r>
              <a:rPr lang="fr-FR" sz="3000" i="1" dirty="0" smtClean="0"/>
              <a:t>tapez</a:t>
            </a:r>
            <a:r>
              <a:rPr lang="fr-FR" sz="3000" dirty="0" smtClean="0"/>
              <a:t>, ça s’écrivait avec </a:t>
            </a:r>
            <a:r>
              <a:rPr lang="fr-FR" sz="3000" b="1" dirty="0" smtClean="0"/>
              <a:t>e-z</a:t>
            </a:r>
            <a:r>
              <a:rPr lang="fr-FR" sz="3000" dirty="0" smtClean="0"/>
              <a:t>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867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133600" y="533400"/>
            <a:ext cx="10058400" cy="5772150"/>
          </a:xfrm>
        </p:spPr>
        <p:txBody>
          <a:bodyPr/>
          <a:lstStyle/>
          <a:p>
            <a:r>
              <a:rPr lang="fr-FR" dirty="0" smtClean="0"/>
              <a:t>N°5 :</a:t>
            </a:r>
          </a:p>
          <a:p>
            <a:r>
              <a:rPr lang="fr-FR" sz="2800" u="sng" dirty="0" err="1" smtClean="0"/>
              <a:t>Mélie</a:t>
            </a:r>
            <a:r>
              <a:rPr lang="fr-FR" sz="2800" u="sng" dirty="0" smtClean="0"/>
              <a:t>, CM2 </a:t>
            </a:r>
            <a:r>
              <a:rPr lang="fr-FR" sz="2800" dirty="0" smtClean="0"/>
              <a:t>: Des fleurs accrocher dans des grands arbres.</a:t>
            </a:r>
          </a:p>
          <a:p>
            <a:r>
              <a:rPr lang="fr-FR" sz="2800" dirty="0" smtClean="0"/>
              <a:t>- Comment tu as décidé pour la fin de </a:t>
            </a:r>
            <a:r>
              <a:rPr lang="fr-FR" sz="2800" i="1" dirty="0" smtClean="0"/>
              <a:t>accrocher</a:t>
            </a:r>
            <a:r>
              <a:rPr lang="fr-FR" sz="2800" dirty="0" smtClean="0"/>
              <a:t> ?  </a:t>
            </a:r>
          </a:p>
          <a:p>
            <a:r>
              <a:rPr lang="fr-FR" sz="2800" dirty="0" smtClean="0"/>
              <a:t>- Eh ben, je me suis trompée.</a:t>
            </a:r>
          </a:p>
          <a:p>
            <a:r>
              <a:rPr lang="fr-FR" sz="2800" dirty="0" smtClean="0"/>
              <a:t>- Tu veux dire quoi ? </a:t>
            </a:r>
          </a:p>
          <a:p>
            <a:r>
              <a:rPr lang="fr-FR" sz="2800" dirty="0" smtClean="0"/>
              <a:t>- C’est pas</a:t>
            </a:r>
            <a:r>
              <a:rPr lang="fr-FR" sz="2800" b="1" dirty="0" smtClean="0"/>
              <a:t> e-r </a:t>
            </a:r>
            <a:r>
              <a:rPr lang="fr-FR" sz="2800" dirty="0" smtClean="0"/>
              <a:t>c’est </a:t>
            </a:r>
            <a:r>
              <a:rPr lang="fr-FR" sz="2800" b="1" dirty="0" smtClean="0"/>
              <a:t>é-e-s</a:t>
            </a:r>
            <a:r>
              <a:rPr lang="fr-FR" sz="2800" dirty="0" smtClean="0"/>
              <a:t>. </a:t>
            </a:r>
          </a:p>
          <a:p>
            <a:r>
              <a:rPr lang="fr-FR" sz="2800" dirty="0" smtClean="0"/>
              <a:t>- Et  je suppose que tu peux dire pourquoi ? </a:t>
            </a:r>
          </a:p>
          <a:p>
            <a:r>
              <a:rPr lang="fr-FR" sz="2800" dirty="0" smtClean="0"/>
              <a:t>- Oui, parce qu’on peut dire des </a:t>
            </a:r>
            <a:r>
              <a:rPr lang="fr-FR" sz="2800" i="1" dirty="0" smtClean="0"/>
              <a:t>fleurs battues </a:t>
            </a:r>
            <a:r>
              <a:rPr lang="fr-FR" sz="2800" dirty="0" smtClean="0"/>
              <a:t>et donc c’est pas </a:t>
            </a:r>
            <a:r>
              <a:rPr lang="fr-FR" sz="2800" b="1" dirty="0" smtClean="0"/>
              <a:t>e-r</a:t>
            </a:r>
            <a:r>
              <a:rPr lang="fr-FR" sz="2800" dirty="0" smtClean="0"/>
              <a:t> mais c’est</a:t>
            </a:r>
            <a:r>
              <a:rPr lang="fr-FR" sz="2800" b="1" dirty="0" smtClean="0"/>
              <a:t> é </a:t>
            </a:r>
            <a:r>
              <a:rPr lang="fr-FR" sz="2800" dirty="0" smtClean="0"/>
              <a:t>et il faut accorder avec des </a:t>
            </a:r>
            <a:r>
              <a:rPr lang="fr-FR" sz="2800" i="1" dirty="0" smtClean="0"/>
              <a:t>fleurs</a:t>
            </a:r>
            <a:r>
              <a:rPr lang="fr-FR" sz="2800" dirty="0" smtClean="0"/>
              <a:t>. Comme il y en a plusieurs, je mets un </a:t>
            </a:r>
            <a:r>
              <a:rPr lang="fr-FR" sz="2800" b="1" dirty="0" smtClean="0"/>
              <a:t>s</a:t>
            </a:r>
            <a:r>
              <a:rPr lang="fr-FR" sz="2800" dirty="0" smtClean="0"/>
              <a:t> comme on dit une </a:t>
            </a:r>
            <a:r>
              <a:rPr lang="fr-FR" sz="2800" i="1" dirty="0" smtClean="0"/>
              <a:t>fleur, </a:t>
            </a:r>
            <a:r>
              <a:rPr lang="fr-FR" sz="2800" dirty="0" smtClean="0"/>
              <a:t>je mets un </a:t>
            </a:r>
            <a:r>
              <a:rPr lang="fr-FR" sz="2800" b="1" dirty="0" smtClean="0"/>
              <a:t>e</a:t>
            </a:r>
            <a:r>
              <a:rPr lang="fr-FR" sz="2800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9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 Apprendre le fonctionnement de l’orthographe  </a:t>
            </a:r>
            <a:r>
              <a:rPr lang="fr-FR" dirty="0" smtClean="0">
                <a:sym typeface="Wingdings" panose="05000000000000000000" pitchFamily="2" charset="2"/>
              </a:rPr>
              <a:t> à partir de la norme</a:t>
            </a:r>
            <a:br>
              <a:rPr lang="fr-FR" dirty="0" smtClean="0">
                <a:sym typeface="Wingdings" panose="05000000000000000000" pitchFamily="2" charset="2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- Activités longues – à partir de corpus ; </a:t>
            </a:r>
          </a:p>
          <a:p>
            <a:r>
              <a:rPr lang="fr-FR" dirty="0" smtClean="0"/>
              <a:t>- activités brèves, ritualisées  - ex : </a:t>
            </a:r>
            <a:r>
              <a:rPr lang="fr-FR" sz="2800" b="1" dirty="0" smtClean="0"/>
              <a:t>la phrase donnée du jour</a:t>
            </a:r>
          </a:p>
          <a:p>
            <a:r>
              <a:rPr lang="fr-FR" sz="2800" b="1" dirty="0" smtClean="0"/>
              <a:t> 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400" dirty="0" smtClean="0"/>
              <a:t>Justifier l’orthographe des mots d’une phrase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 renforcer ce qui a été appris</a:t>
            </a:r>
            <a:endParaRPr lang="fr-FR" sz="2400" dirty="0" smtClean="0"/>
          </a:p>
          <a:p>
            <a:r>
              <a:rPr lang="fr-FR" sz="2400" dirty="0" smtClean="0">
                <a:sym typeface="Wingdings" panose="05000000000000000000" pitchFamily="2" charset="2"/>
              </a:rPr>
              <a:t> outiller les élèves dans leur réflexion sur la langue ( méta)</a:t>
            </a: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 smtClean="0"/>
              <a:t>Déroulement : collectif ou individuel par écrit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99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Phrase donnée du jour 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Collectivement : </a:t>
            </a:r>
          </a:p>
          <a:p>
            <a:r>
              <a:rPr lang="fr-FR" dirty="0" smtClean="0"/>
              <a:t>PE : note toutes les remarques des élèves au tableau ; </a:t>
            </a:r>
          </a:p>
          <a:p>
            <a:r>
              <a:rPr lang="fr-FR" dirty="0"/>
              <a:t> </a:t>
            </a:r>
            <a:r>
              <a:rPr lang="fr-FR" dirty="0" smtClean="0"/>
              <a:t>       relance ceux qui les ont produites ; </a:t>
            </a:r>
          </a:p>
          <a:p>
            <a:r>
              <a:rPr lang="fr-FR" dirty="0"/>
              <a:t> </a:t>
            </a:r>
            <a:r>
              <a:rPr lang="fr-FR" dirty="0" smtClean="0"/>
              <a:t>       provoque des confrontations </a:t>
            </a:r>
          </a:p>
          <a:p>
            <a:r>
              <a:rPr lang="fr-FR" dirty="0"/>
              <a:t> </a:t>
            </a:r>
            <a:r>
              <a:rPr lang="fr-FR" dirty="0" smtClean="0"/>
              <a:t>       les commente en reformulant les explications des élèves pour utiliser et faire entendre le métalangage </a:t>
            </a:r>
          </a:p>
          <a:p>
            <a:r>
              <a:rPr lang="fr-FR" b="1" dirty="0" smtClean="0"/>
              <a:t>Individuellement :</a:t>
            </a:r>
          </a:p>
          <a:p>
            <a:r>
              <a:rPr lang="fr-FR" dirty="0" smtClean="0"/>
              <a:t> pour garder des traces et constater l’évolution de la réflexion de chacun </a:t>
            </a:r>
          </a:p>
          <a:p>
            <a:r>
              <a:rPr lang="fr-FR" dirty="0"/>
              <a:t> </a:t>
            </a:r>
            <a:r>
              <a:rPr lang="fr-FR" dirty="0" smtClean="0"/>
              <a:t>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9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Rétrospective</Template>
  <TotalTime>1036</TotalTime>
  <Words>1426</Words>
  <Application>Microsoft Office PowerPoint</Application>
  <PresentationFormat>Grand écran</PresentationFormat>
  <Paragraphs>218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Lucida Sans Unicode</vt:lpstr>
      <vt:lpstr>Tahoma</vt:lpstr>
      <vt:lpstr>Times New Roman</vt:lpstr>
      <vt:lpstr>Wingdings</vt:lpstr>
      <vt:lpstr>Rétrospective</vt:lpstr>
      <vt:lpstr>Orthographe  «L’erreur : pour l’éradiquer?...la traiter! »</vt:lpstr>
      <vt:lpstr>plan</vt:lpstr>
      <vt:lpstr>1 Les erreurs bases conceptuelles</vt:lpstr>
      <vt:lpstr>Présentation PowerPoint</vt:lpstr>
      <vt:lpstr>Présentation PowerPoint</vt:lpstr>
      <vt:lpstr>Présentation PowerPoint</vt:lpstr>
      <vt:lpstr>Présentation PowerPoint</vt:lpstr>
      <vt:lpstr>2 Apprendre le fonctionnement de l’orthographe   à partir de la norme </vt:lpstr>
      <vt:lpstr>Phrase donnée du jour   </vt:lpstr>
      <vt:lpstr>Explication d’une élève de CM1</vt:lpstr>
      <vt:lpstr>Explication d’une élève de CE2</vt:lpstr>
      <vt:lpstr>3 Clarifier ce qu’on a appris à partir des erreurs des élèves </vt:lpstr>
      <vt:lpstr>Avant la confrontation des réponses : relecture individuelle</vt:lpstr>
      <vt:lpstr>Exemple :</vt:lpstr>
      <vt:lpstr>Exemple affichage :</vt:lpstr>
      <vt:lpstr>4 Le temps de la correction </vt:lpstr>
      <vt:lpstr>Progressivité : </vt:lpstr>
      <vt:lpstr>5 D’autres formes de dictées…pour en faire des outils d’apprentissage </vt:lpstr>
      <vt:lpstr>Dictée commentée  </vt:lpstr>
      <vt:lpstr>Dictée dialoguée</vt:lpstr>
      <vt:lpstr>Dictée sans erreur</vt:lpstr>
      <vt:lpstr>Dictée 1 pour 4</vt:lpstr>
      <vt:lpstr>Dictée sans retour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foffano</dc:creator>
  <cp:lastModifiedBy>emmanuelle foffano</cp:lastModifiedBy>
  <cp:revision>55</cp:revision>
  <cp:lastPrinted>2018-11-13T13:57:26Z</cp:lastPrinted>
  <dcterms:created xsi:type="dcterms:W3CDTF">2018-10-22T13:47:43Z</dcterms:created>
  <dcterms:modified xsi:type="dcterms:W3CDTF">2018-11-22T13:56:34Z</dcterms:modified>
</cp:coreProperties>
</file>