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26"/>
  </p:notesMasterIdLst>
  <p:sldIdLst>
    <p:sldId id="279" r:id="rId2"/>
    <p:sldId id="256" r:id="rId3"/>
    <p:sldId id="257" r:id="rId4"/>
    <p:sldId id="258" r:id="rId5"/>
    <p:sldId id="259" r:id="rId6"/>
    <p:sldId id="260" r:id="rId7"/>
    <p:sldId id="277" r:id="rId8"/>
    <p:sldId id="261" r:id="rId9"/>
    <p:sldId id="263" r:id="rId10"/>
    <p:sldId id="264" r:id="rId11"/>
    <p:sldId id="278" r:id="rId12"/>
    <p:sldId id="265" r:id="rId13"/>
    <p:sldId id="272" r:id="rId14"/>
    <p:sldId id="266" r:id="rId15"/>
    <p:sldId id="267" r:id="rId16"/>
    <p:sldId id="271" r:id="rId17"/>
    <p:sldId id="268" r:id="rId18"/>
    <p:sldId id="273" r:id="rId19"/>
    <p:sldId id="274" r:id="rId20"/>
    <p:sldId id="275" r:id="rId21"/>
    <p:sldId id="276" r:id="rId22"/>
    <p:sldId id="269" r:id="rId23"/>
    <p:sldId id="262" r:id="rId24"/>
    <p:sldId id="270"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734" autoAdjust="0"/>
  </p:normalViewPr>
  <p:slideViewPr>
    <p:cSldViewPr snapToGrid="0">
      <p:cViewPr varScale="1">
        <p:scale>
          <a:sx n="47" d="100"/>
          <a:sy n="47" d="100"/>
        </p:scale>
        <p:origin x="1620" y="54"/>
      </p:cViewPr>
      <p:guideLst/>
    </p:cSldViewPr>
  </p:slideViewPr>
  <p:outlineViewPr>
    <p:cViewPr>
      <p:scale>
        <a:sx n="33" d="100"/>
        <a:sy n="33" d="100"/>
      </p:scale>
      <p:origin x="0" y="-240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0C480-F36A-4107-9F41-9858C9CDB431}" type="datetimeFigureOut">
              <a:rPr lang="fr-FR" smtClean="0"/>
              <a:t>20/05/2019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AA531-8F4D-4E5A-A7A7-84A36D1E7F4D}" type="slidenum">
              <a:rPr lang="fr-FR" smtClean="0"/>
              <a:t>‹N°›</a:t>
            </a:fld>
            <a:endParaRPr lang="fr-FR"/>
          </a:p>
        </p:txBody>
      </p:sp>
    </p:spTree>
    <p:extLst>
      <p:ext uri="{BB962C8B-B14F-4D97-AF65-F5344CB8AC3E}">
        <p14:creationId xmlns:p14="http://schemas.microsoft.com/office/powerpoint/2010/main" val="3568872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2</a:t>
            </a:fld>
            <a:endParaRPr lang="fr-FR"/>
          </a:p>
        </p:txBody>
      </p:sp>
    </p:spTree>
    <p:extLst>
      <p:ext uri="{BB962C8B-B14F-4D97-AF65-F5344CB8AC3E}">
        <p14:creationId xmlns:p14="http://schemas.microsoft.com/office/powerpoint/2010/main" val="1461454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Oralisation</a:t>
            </a:r>
            <a:r>
              <a:rPr lang="fr-FR" baseline="0" dirty="0" smtClean="0"/>
              <a:t> </a:t>
            </a:r>
            <a:r>
              <a:rPr lang="fr-FR" baseline="0" dirty="0" smtClean="0">
                <a:sym typeface="Wingdings" panose="05000000000000000000" pitchFamily="2" charset="2"/>
              </a:rPr>
              <a:t></a:t>
            </a:r>
            <a:r>
              <a:rPr lang="fr-FR" dirty="0" smtClean="0"/>
              <a:t> repérage des répétitions à l’identique + pas de segmentation </a:t>
            </a:r>
            <a:r>
              <a:rPr lang="fr-FR" baseline="0" dirty="0" smtClean="0"/>
              <a:t> </a:t>
            </a:r>
            <a:r>
              <a:rPr lang="fr-FR" baseline="0" dirty="0" smtClean="0">
                <a:sym typeface="Wingdings" panose="05000000000000000000" pitchFamily="2" charset="2"/>
              </a:rPr>
              <a:t> substituts à rechercher  reformulation</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18</a:t>
            </a:fld>
            <a:endParaRPr lang="fr-FR"/>
          </a:p>
        </p:txBody>
      </p:sp>
    </p:spTree>
    <p:extLst>
      <p:ext uri="{BB962C8B-B14F-4D97-AF65-F5344CB8AC3E}">
        <p14:creationId xmlns:p14="http://schemas.microsoft.com/office/powerpoint/2010/main" val="2945104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23</a:t>
            </a:fld>
            <a:endParaRPr lang="fr-FR"/>
          </a:p>
        </p:txBody>
      </p:sp>
    </p:spTree>
    <p:extLst>
      <p:ext uri="{BB962C8B-B14F-4D97-AF65-F5344CB8AC3E}">
        <p14:creationId xmlns:p14="http://schemas.microsoft.com/office/powerpoint/2010/main" val="360448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Si on se focalise sur l’écart</a:t>
            </a:r>
            <a:r>
              <a:rPr lang="fr-FR" baseline="0" dirty="0" smtClean="0"/>
              <a:t> à la norme </a:t>
            </a:r>
            <a:r>
              <a:rPr lang="fr-FR" baseline="0" dirty="0" smtClean="0">
                <a:sym typeface="Wingdings" panose="05000000000000000000" pitchFamily="2" charset="2"/>
              </a:rPr>
              <a:t> cela aura peu d’effet sur les progrès des élèves. </a:t>
            </a:r>
          </a:p>
          <a:p>
            <a:r>
              <a:rPr lang="fr-FR" baseline="0" dirty="0" smtClean="0">
                <a:sym typeface="Wingdings" panose="05000000000000000000" pitchFamily="2" charset="2"/>
              </a:rPr>
              <a:t>L’idée est plutôt de partager ce qu’il faut faire pour réussir et l’expliciter </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7</a:t>
            </a:fld>
            <a:endParaRPr lang="fr-FR"/>
          </a:p>
        </p:txBody>
      </p:sp>
    </p:spTree>
    <p:extLst>
      <p:ext uri="{BB962C8B-B14F-4D97-AF65-F5344CB8AC3E}">
        <p14:creationId xmlns:p14="http://schemas.microsoft.com/office/powerpoint/2010/main" val="25995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1 suppose de connaitre les règles</a:t>
            </a:r>
            <a:r>
              <a:rPr lang="fr-FR" baseline="0" dirty="0" smtClean="0"/>
              <a:t> de cohérence ;</a:t>
            </a:r>
          </a:p>
          <a:p>
            <a:r>
              <a:rPr lang="fr-FR" baseline="0" dirty="0" smtClean="0"/>
              <a:t>2 faire des liens entre lecture / écriture : analyser la typologie des textes pour voir leur organisation </a:t>
            </a:r>
            <a:r>
              <a:rPr lang="fr-FR" baseline="0" dirty="0" smtClean="0"/>
              <a:t>- liens </a:t>
            </a:r>
            <a:r>
              <a:rPr lang="fr-FR" baseline="0" dirty="0" smtClean="0"/>
              <a:t>EDL </a:t>
            </a:r>
          </a:p>
          <a:p>
            <a:r>
              <a:rPr lang="fr-FR" baseline="0" dirty="0" smtClean="0"/>
              <a:t>3 en réception pour expliciter les </a:t>
            </a:r>
            <a:r>
              <a:rPr lang="fr-FR" baseline="0" dirty="0" smtClean="0"/>
              <a:t>règles et </a:t>
            </a:r>
            <a:r>
              <a:rPr lang="fr-FR" baseline="0" dirty="0" smtClean="0"/>
              <a:t>en </a:t>
            </a:r>
            <a:r>
              <a:rPr lang="fr-FR" baseline="0" dirty="0" err="1" smtClean="0"/>
              <a:t>pdtion</a:t>
            </a:r>
            <a:r>
              <a:rPr lang="fr-FR" baseline="0" dirty="0" smtClean="0"/>
              <a:t> pour analyser les textes des pairs</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9</a:t>
            </a:fld>
            <a:endParaRPr lang="fr-FR"/>
          </a:p>
        </p:txBody>
      </p:sp>
    </p:spTree>
    <p:extLst>
      <p:ext uri="{BB962C8B-B14F-4D97-AF65-F5344CB8AC3E}">
        <p14:creationId xmlns:p14="http://schemas.microsoft.com/office/powerpoint/2010/main" val="203146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L’organisation d’un texte obéit à des règles qui garantissent</a:t>
            </a:r>
            <a:r>
              <a:rPr lang="fr-FR" baseline="0" dirty="0" smtClean="0"/>
              <a:t> la cohérence</a:t>
            </a:r>
          </a:p>
          <a:p>
            <a:r>
              <a:rPr lang="fr-FR" baseline="0" dirty="0" smtClean="0"/>
              <a:t>Certains élèves pensent qu’un texte = suite de phrases</a:t>
            </a:r>
          </a:p>
          <a:p>
            <a:r>
              <a:rPr lang="fr-FR" baseline="0" dirty="0" smtClean="0"/>
              <a:t>En général les règles de fonctionnement de la phrase sont bien connues et on essaie de les faire respecter </a:t>
            </a:r>
          </a:p>
          <a:p>
            <a:r>
              <a:rPr lang="fr-FR" baseline="0" dirty="0" smtClean="0"/>
              <a:t>Il y a aussi des règles de fonctionnement de l’ensemble du texte = les règles de  cohérence  - faute de connaître ces règles, les élèves sont privés d’un outil efficace pour élaborer un texte.</a:t>
            </a:r>
          </a:p>
          <a:p>
            <a:r>
              <a:rPr lang="fr-FR" baseline="0" dirty="0" smtClean="0"/>
              <a:t>Ces 4 règles doivent être simultanément respectées. </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10</a:t>
            </a:fld>
            <a:endParaRPr lang="fr-FR"/>
          </a:p>
        </p:txBody>
      </p:sp>
    </p:spTree>
    <p:extLst>
      <p:ext uri="{BB962C8B-B14F-4D97-AF65-F5344CB8AC3E}">
        <p14:creationId xmlns:p14="http://schemas.microsoft.com/office/powerpoint/2010/main" val="3020545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Savoir produire un texte c’est faire progresser correctement l’information de phrase en</a:t>
            </a:r>
            <a:r>
              <a:rPr lang="fr-FR" baseline="0" dirty="0" smtClean="0"/>
              <a:t> phrase en répétant l’information connue avec les mots qui conviennent sans </a:t>
            </a:r>
            <a:r>
              <a:rPr lang="fr-FR" baseline="0" dirty="0" err="1" smtClean="0"/>
              <a:t>ambiguité</a:t>
            </a:r>
            <a:r>
              <a:rPr lang="fr-FR" baseline="0" dirty="0" smtClean="0"/>
              <a:t> possible pour le lecteur et en apportant de l’information </a:t>
            </a:r>
            <a:r>
              <a:rPr lang="fr-FR" baseline="0" dirty="0" smtClean="0"/>
              <a:t>nouvelle…</a:t>
            </a:r>
          </a:p>
          <a:p>
            <a:r>
              <a:rPr lang="fr-FR" baseline="0" dirty="0" smtClean="0"/>
              <a:t>attention </a:t>
            </a:r>
            <a:r>
              <a:rPr lang="fr-FR" baseline="0" dirty="0" smtClean="0"/>
              <a:t>sur le fait que bien souvent les élèves disent, parce qu’ils l’ont souvent entendu… </a:t>
            </a:r>
            <a:r>
              <a:rPr lang="fr-FR" b="1" baseline="0" dirty="0" smtClean="0"/>
              <a:t>quand on rédige un texte , il ne faut pas répéter </a:t>
            </a:r>
            <a:r>
              <a:rPr lang="fr-FR" baseline="0" dirty="0" smtClean="0"/>
              <a:t>mais au contraire il faut leur apprendre «  </a:t>
            </a:r>
            <a:r>
              <a:rPr lang="fr-FR" b="1" baseline="0" dirty="0" smtClean="0"/>
              <a:t>à bien répéter »</a:t>
            </a:r>
          </a:p>
          <a:p>
            <a:pPr marL="171450" indent="-171450">
              <a:buFont typeface="Wingdings" panose="05000000000000000000" pitchFamily="2" charset="2"/>
              <a:buChar char="à"/>
            </a:pPr>
            <a:r>
              <a:rPr lang="fr-FR" b="1" baseline="0" dirty="0" smtClean="0">
                <a:sym typeface="Wingdings" panose="05000000000000000000" pitchFamily="2" charset="2"/>
              </a:rPr>
              <a:t>Utiliser différents systèmes de reprise ( lexicales et syntaxiques)</a:t>
            </a:r>
          </a:p>
          <a:p>
            <a:pPr marL="171450" indent="-171450">
              <a:buFont typeface="Wingdings" panose="05000000000000000000" pitchFamily="2" charset="2"/>
              <a:buChar char="à"/>
            </a:pPr>
            <a:endParaRPr lang="fr-FR" b="1" baseline="0" dirty="0" smtClean="0">
              <a:sym typeface="Wingdings" panose="05000000000000000000" pitchFamily="2" charset="2"/>
            </a:endParaRPr>
          </a:p>
          <a:p>
            <a:pPr marL="171450" indent="-171450">
              <a:buFont typeface="Wingdings" panose="05000000000000000000" pitchFamily="2" charset="2"/>
              <a:buChar char="à"/>
            </a:pPr>
            <a:r>
              <a:rPr lang="fr-FR" b="1" baseline="0" dirty="0" smtClean="0">
                <a:sym typeface="Wingdings" panose="05000000000000000000" pitchFamily="2" charset="2"/>
              </a:rPr>
              <a:t>Pour bien gérer la circulation de l’information, il y a trois grands types de moyens que l’on appelle progression thématique : </a:t>
            </a:r>
            <a:endParaRPr lang="fr-FR" b="1" dirty="0" smtClean="0"/>
          </a:p>
          <a:p>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11</a:t>
            </a:fld>
            <a:endParaRPr lang="fr-FR"/>
          </a:p>
        </p:txBody>
      </p:sp>
    </p:spTree>
    <p:extLst>
      <p:ext uri="{BB962C8B-B14F-4D97-AF65-F5344CB8AC3E}">
        <p14:creationId xmlns:p14="http://schemas.microsoft.com/office/powerpoint/2010/main" val="1374108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12</a:t>
            </a:fld>
            <a:endParaRPr lang="fr-FR"/>
          </a:p>
        </p:txBody>
      </p:sp>
    </p:spTree>
    <p:extLst>
      <p:ext uri="{BB962C8B-B14F-4D97-AF65-F5344CB8AC3E}">
        <p14:creationId xmlns:p14="http://schemas.microsoft.com/office/powerpoint/2010/main" val="3244476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maintenir</a:t>
            </a:r>
            <a:r>
              <a:rPr lang="fr-FR" baseline="0" dirty="0" smtClean="0"/>
              <a:t> le lien entre les informations et s’assurer qu’elles ne sont pas en contradiction, il y a des moyens syntaxiques et sémantiques </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13</a:t>
            </a:fld>
            <a:endParaRPr lang="fr-FR"/>
          </a:p>
        </p:txBody>
      </p:sp>
    </p:spTree>
    <p:extLst>
      <p:ext uri="{BB962C8B-B14F-4D97-AF65-F5344CB8AC3E}">
        <p14:creationId xmlns:p14="http://schemas.microsoft.com/office/powerpoint/2010/main" val="2960035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2, 3, 5, 1, 4 </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16</a:t>
            </a:fld>
            <a:endParaRPr lang="fr-FR"/>
          </a:p>
        </p:txBody>
      </p:sp>
    </p:spTree>
    <p:extLst>
      <p:ext uri="{BB962C8B-B14F-4D97-AF65-F5344CB8AC3E}">
        <p14:creationId xmlns:p14="http://schemas.microsoft.com/office/powerpoint/2010/main" val="1218403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éviter la surcharge de travail, le PE corrige lui-même la plupart des erreurs </a:t>
            </a:r>
            <a:r>
              <a:rPr lang="fr-FR" dirty="0" smtClean="0">
                <a:sym typeface="Wingdings" panose="05000000000000000000" pitchFamily="2" charset="2"/>
              </a:rPr>
              <a:t> ex</a:t>
            </a:r>
            <a:r>
              <a:rPr lang="fr-FR" baseline="0" dirty="0" smtClean="0">
                <a:sym typeface="Wingdings" panose="05000000000000000000" pitchFamily="2" charset="2"/>
              </a:rPr>
              <a:t> : PE corrige </a:t>
            </a:r>
            <a:r>
              <a:rPr lang="fr-FR" baseline="0" dirty="0" err="1" smtClean="0">
                <a:sym typeface="Wingdings" panose="05000000000000000000" pitchFamily="2" charset="2"/>
              </a:rPr>
              <a:t>orthog</a:t>
            </a:r>
            <a:r>
              <a:rPr lang="fr-FR" baseline="0" dirty="0" smtClean="0">
                <a:sym typeface="Wingdings" panose="05000000000000000000" pitchFamily="2" charset="2"/>
              </a:rPr>
              <a:t> + syntaxe + entoure les erreurs de substituts</a:t>
            </a:r>
          </a:p>
          <a:p>
            <a:r>
              <a:rPr lang="fr-FR" baseline="0" dirty="0" smtClean="0">
                <a:sym typeface="Wingdings" panose="05000000000000000000" pitchFamily="2" charset="2"/>
              </a:rPr>
              <a:t>PE corrige les connecteurs si pas encore vus et  attend des é qu’ils vérifient la progression thématique si vue </a:t>
            </a:r>
            <a:endParaRPr lang="fr-FR" dirty="0"/>
          </a:p>
        </p:txBody>
      </p:sp>
      <p:sp>
        <p:nvSpPr>
          <p:cNvPr id="4" name="Espace réservé du numéro de diapositive 3"/>
          <p:cNvSpPr>
            <a:spLocks noGrp="1"/>
          </p:cNvSpPr>
          <p:nvPr>
            <p:ph type="sldNum" sz="quarter" idx="10"/>
          </p:nvPr>
        </p:nvSpPr>
        <p:spPr/>
        <p:txBody>
          <a:bodyPr/>
          <a:lstStyle/>
          <a:p>
            <a:fld id="{473AA531-8F4D-4E5A-A7A7-84A36D1E7F4D}" type="slidenum">
              <a:rPr lang="fr-FR" smtClean="0"/>
              <a:t>17</a:t>
            </a:fld>
            <a:endParaRPr lang="fr-FR"/>
          </a:p>
        </p:txBody>
      </p:sp>
    </p:spTree>
    <p:extLst>
      <p:ext uri="{BB962C8B-B14F-4D97-AF65-F5344CB8AC3E}">
        <p14:creationId xmlns:p14="http://schemas.microsoft.com/office/powerpoint/2010/main" val="81379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404118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339616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96066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359145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2089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790216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3991894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193851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395750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4C83F-CA68-46DB-BA36-CDEF661652B6}"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177613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6A4C83F-CA68-46DB-BA36-CDEF661652B6}" type="datetimeFigureOut">
              <a:rPr lang="fr-FR" smtClean="0"/>
              <a:t>20/05/2019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22567589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6A4C83F-CA68-46DB-BA36-CDEF661652B6}" type="datetimeFigureOut">
              <a:rPr lang="fr-FR" smtClean="0"/>
              <a:t>20/05/2019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311033948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6A4C83F-CA68-46DB-BA36-CDEF661652B6}" type="datetimeFigureOut">
              <a:rPr lang="fr-FR" smtClean="0"/>
              <a:t>20/05/2019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34760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4C83F-CA68-46DB-BA36-CDEF661652B6}" type="datetimeFigureOut">
              <a:rPr lang="fr-FR" smtClean="0"/>
              <a:t>20/05/2019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177677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A4C83F-CA68-46DB-BA36-CDEF661652B6}" type="datetimeFigureOut">
              <a:rPr lang="fr-FR" smtClean="0"/>
              <a:t>20/05/2019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121658294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6A4C83F-CA68-46DB-BA36-CDEF661652B6}" type="datetimeFigureOut">
              <a:rPr lang="fr-FR" smtClean="0"/>
              <a:t>20/05/2019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45052F-D359-43EA-8068-D75F611583EB}" type="slidenum">
              <a:rPr lang="fr-FR" smtClean="0"/>
              <a:t>‹N°›</a:t>
            </a:fld>
            <a:endParaRPr lang="fr-FR"/>
          </a:p>
        </p:txBody>
      </p:sp>
    </p:spTree>
    <p:extLst>
      <p:ext uri="{BB962C8B-B14F-4D97-AF65-F5344CB8AC3E}">
        <p14:creationId xmlns:p14="http://schemas.microsoft.com/office/powerpoint/2010/main" val="153059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A4C83F-CA68-46DB-BA36-CDEF661652B6}" type="datetimeFigureOut">
              <a:rPr lang="fr-FR" smtClean="0"/>
              <a:t>20/05/2019</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45052F-D359-43EA-8068-D75F611583EB}" type="slidenum">
              <a:rPr lang="fr-FR" smtClean="0"/>
              <a:t>‹N°›</a:t>
            </a:fld>
            <a:endParaRPr lang="fr-FR"/>
          </a:p>
        </p:txBody>
      </p:sp>
    </p:spTree>
    <p:extLst>
      <p:ext uri="{BB962C8B-B14F-4D97-AF65-F5344CB8AC3E}">
        <p14:creationId xmlns:p14="http://schemas.microsoft.com/office/powerpoint/2010/main" val="2880671141"/>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FORUM</a:t>
            </a:r>
            <a:br>
              <a:rPr lang="fr-FR" dirty="0" smtClean="0"/>
            </a:br>
            <a:r>
              <a:rPr lang="fr-FR" dirty="0" smtClean="0"/>
              <a:t>« Ecriture au cycle 3 »</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p>
          <a:p>
            <a:endParaRPr lang="fr-FR" dirty="0"/>
          </a:p>
          <a:p>
            <a:endParaRPr lang="fr-FR" dirty="0" smtClean="0"/>
          </a:p>
          <a:p>
            <a:pPr marL="0" indent="0">
              <a:buNone/>
            </a:pPr>
            <a:r>
              <a:rPr lang="fr-FR" dirty="0" smtClean="0"/>
              <a:t>                                                          Bouzonville- Pol Grandjean     3  avril 2019 </a:t>
            </a:r>
          </a:p>
          <a:p>
            <a:endParaRPr lang="fr-FR" dirty="0"/>
          </a:p>
          <a:p>
            <a:endParaRPr lang="fr-FR" dirty="0" smtClean="0"/>
          </a:p>
          <a:p>
            <a:pPr marL="0" indent="0">
              <a:buNone/>
            </a:pPr>
            <a:r>
              <a:rPr lang="fr-FR" dirty="0" smtClean="0"/>
              <a:t>                                                                                          </a:t>
            </a:r>
            <a:endParaRPr lang="fr-FR" dirty="0"/>
          </a:p>
        </p:txBody>
      </p:sp>
    </p:spTree>
    <p:extLst>
      <p:ext uri="{BB962C8B-B14F-4D97-AF65-F5344CB8AC3E}">
        <p14:creationId xmlns:p14="http://schemas.microsoft.com/office/powerpoint/2010/main" val="167676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Règles de cohérence d’un texte  :</a:t>
            </a:r>
            <a:br>
              <a:rPr lang="fr-FR" dirty="0" smtClean="0"/>
            </a:br>
            <a:r>
              <a:rPr lang="fr-FR" dirty="0" smtClean="0"/>
              <a:t>(M Charolles)</a:t>
            </a:r>
            <a:endParaRPr lang="fr-FR" dirty="0"/>
          </a:p>
        </p:txBody>
      </p:sp>
      <p:sp>
        <p:nvSpPr>
          <p:cNvPr id="3" name="Espace réservé du contenu 2"/>
          <p:cNvSpPr>
            <a:spLocks noGrp="1"/>
          </p:cNvSpPr>
          <p:nvPr>
            <p:ph idx="1"/>
          </p:nvPr>
        </p:nvSpPr>
        <p:spPr/>
        <p:txBody>
          <a:bodyPr/>
          <a:lstStyle/>
          <a:p>
            <a:pPr marL="0" indent="0">
              <a:buNone/>
            </a:pPr>
            <a:r>
              <a:rPr lang="fr-FR" dirty="0" smtClean="0"/>
              <a:t>4 règles : </a:t>
            </a:r>
          </a:p>
          <a:p>
            <a:r>
              <a:rPr lang="fr-FR" dirty="0" smtClean="0"/>
              <a:t> la règle de </a:t>
            </a:r>
            <a:r>
              <a:rPr lang="fr-FR" sz="2400" b="1" dirty="0" smtClean="0"/>
              <a:t>répétition</a:t>
            </a:r>
            <a:r>
              <a:rPr lang="fr-FR" sz="2000" b="1" dirty="0" smtClean="0"/>
              <a:t> </a:t>
            </a:r>
            <a:r>
              <a:rPr lang="fr-FR" dirty="0" smtClean="0"/>
              <a:t>: dans chaque phrase, reprise d’une information donnée avant</a:t>
            </a:r>
          </a:p>
          <a:p>
            <a:r>
              <a:rPr lang="fr-FR" dirty="0" smtClean="0"/>
              <a:t>La règle de </a:t>
            </a:r>
            <a:r>
              <a:rPr lang="fr-FR" sz="2400" b="1" dirty="0" smtClean="0"/>
              <a:t>progression</a:t>
            </a:r>
            <a:r>
              <a:rPr lang="fr-FR" sz="2000" b="1" dirty="0" smtClean="0"/>
              <a:t> </a:t>
            </a:r>
            <a:r>
              <a:rPr lang="fr-FR" dirty="0" smtClean="0"/>
              <a:t>: dans chaque phrase, apport d’information nouvelle</a:t>
            </a:r>
          </a:p>
          <a:p>
            <a:r>
              <a:rPr lang="fr-FR" dirty="0" smtClean="0"/>
              <a:t>La règle de </a:t>
            </a:r>
            <a:r>
              <a:rPr lang="fr-FR" sz="2400" b="1" dirty="0" smtClean="0"/>
              <a:t>relation</a:t>
            </a:r>
            <a:r>
              <a:rPr lang="fr-FR" dirty="0" smtClean="0"/>
              <a:t> : de phrase en phrase et à l’intérieur du texte, lien de sens entre les informations ( pas de coq à l’âne)</a:t>
            </a:r>
          </a:p>
          <a:p>
            <a:r>
              <a:rPr lang="fr-FR" dirty="0" smtClean="0"/>
              <a:t>Le règle de </a:t>
            </a:r>
            <a:r>
              <a:rPr lang="fr-FR" sz="2400" b="1" dirty="0" smtClean="0"/>
              <a:t>non-contradiction</a:t>
            </a:r>
            <a:r>
              <a:rPr lang="fr-FR" dirty="0" smtClean="0"/>
              <a:t> : de phrase en phrase et à l’intérieur du texte, pas d’informations contradictoires</a:t>
            </a:r>
            <a:endParaRPr lang="fr-FR" dirty="0"/>
          </a:p>
        </p:txBody>
      </p:sp>
    </p:spTree>
    <p:extLst>
      <p:ext uri="{BB962C8B-B14F-4D97-AF65-F5344CB8AC3E}">
        <p14:creationId xmlns:p14="http://schemas.microsoft.com/office/powerpoint/2010/main" val="3597919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1320800"/>
          </a:xfrm>
        </p:spPr>
        <p:txBody>
          <a:bodyPr/>
          <a:lstStyle/>
          <a:p>
            <a:r>
              <a:rPr lang="fr-FR" dirty="0" smtClean="0"/>
              <a:t>Définition : produire un texte </a:t>
            </a:r>
            <a:endParaRPr lang="fr-FR" dirty="0"/>
          </a:p>
        </p:txBody>
      </p:sp>
      <p:sp>
        <p:nvSpPr>
          <p:cNvPr id="3" name="Espace réservé du contenu 2"/>
          <p:cNvSpPr>
            <a:spLocks noGrp="1"/>
          </p:cNvSpPr>
          <p:nvPr>
            <p:ph idx="1"/>
          </p:nvPr>
        </p:nvSpPr>
        <p:spPr>
          <a:xfrm>
            <a:off x="677334" y="1320801"/>
            <a:ext cx="9198186" cy="4720562"/>
          </a:xfrm>
        </p:spPr>
        <p:txBody>
          <a:bodyPr/>
          <a:lstStyle/>
          <a:p>
            <a:pPr marL="0" indent="0">
              <a:buNone/>
            </a:pPr>
            <a:r>
              <a:rPr lang="fr-FR" sz="2800" dirty="0" smtClean="0"/>
              <a:t>=  </a:t>
            </a:r>
            <a:r>
              <a:rPr lang="fr-FR" sz="2800" dirty="0"/>
              <a:t>faire </a:t>
            </a:r>
            <a:r>
              <a:rPr lang="fr-FR" sz="2800" u="sng" dirty="0"/>
              <a:t>progresser</a:t>
            </a:r>
            <a:r>
              <a:rPr lang="fr-FR" sz="2800" dirty="0"/>
              <a:t> correctement </a:t>
            </a:r>
            <a:r>
              <a:rPr lang="fr-FR" sz="2800" u="sng" dirty="0"/>
              <a:t>l’information</a:t>
            </a:r>
            <a:r>
              <a:rPr lang="fr-FR" sz="2800" dirty="0"/>
              <a:t> de phrase en </a:t>
            </a:r>
            <a:r>
              <a:rPr lang="fr-FR" sz="2800" dirty="0" smtClean="0"/>
              <a:t>phrase, </a:t>
            </a:r>
          </a:p>
          <a:p>
            <a:pPr marL="0" indent="0">
              <a:buNone/>
            </a:pPr>
            <a:r>
              <a:rPr lang="fr-FR" sz="2800" i="1" dirty="0" smtClean="0">
                <a:solidFill>
                  <a:srgbClr val="FF0000"/>
                </a:solidFill>
              </a:rPr>
              <a:t>                        (thème)</a:t>
            </a:r>
          </a:p>
          <a:p>
            <a:pPr marL="0" indent="0">
              <a:buNone/>
            </a:pPr>
            <a:r>
              <a:rPr lang="fr-FR" sz="2800" u="sng" dirty="0" smtClean="0"/>
              <a:t>en </a:t>
            </a:r>
            <a:r>
              <a:rPr lang="fr-FR" sz="2800" u="sng" dirty="0"/>
              <a:t>répétant l’information connue </a:t>
            </a:r>
            <a:r>
              <a:rPr lang="fr-FR" sz="2800" dirty="0"/>
              <a:t>avec les </a:t>
            </a:r>
            <a:r>
              <a:rPr lang="fr-FR" sz="2800" u="sng" dirty="0"/>
              <a:t>mots qui conviennent </a:t>
            </a:r>
            <a:r>
              <a:rPr lang="fr-FR" sz="2800" dirty="0"/>
              <a:t>sans </a:t>
            </a:r>
            <a:r>
              <a:rPr lang="fr-FR" sz="2800" dirty="0" smtClean="0"/>
              <a:t>ambiguïté </a:t>
            </a:r>
            <a:r>
              <a:rPr lang="fr-FR" sz="2800" dirty="0"/>
              <a:t>possible pour le lecteur </a:t>
            </a:r>
            <a:endParaRPr lang="fr-FR" sz="2800" dirty="0" smtClean="0"/>
          </a:p>
          <a:p>
            <a:pPr marL="0" indent="0">
              <a:buNone/>
            </a:pPr>
            <a:r>
              <a:rPr lang="fr-FR" sz="2800" dirty="0" smtClean="0"/>
              <a:t>et </a:t>
            </a:r>
            <a:r>
              <a:rPr lang="fr-FR" sz="2800" u="sng" dirty="0"/>
              <a:t>en apportant de </a:t>
            </a:r>
            <a:r>
              <a:rPr lang="fr-FR" sz="2800" u="sng" dirty="0" smtClean="0"/>
              <a:t>l’information nouvelle.</a:t>
            </a:r>
          </a:p>
          <a:p>
            <a:pPr marL="0" indent="0">
              <a:buNone/>
            </a:pPr>
            <a:r>
              <a:rPr lang="fr-FR" sz="2800" i="1" dirty="0"/>
              <a:t> </a:t>
            </a:r>
            <a:r>
              <a:rPr lang="fr-FR" sz="2800" i="1" dirty="0" smtClean="0"/>
              <a:t>                                            (rhème)</a:t>
            </a:r>
            <a:endParaRPr lang="fr-FR" sz="2800" i="1" dirty="0"/>
          </a:p>
        </p:txBody>
      </p:sp>
    </p:spTree>
    <p:extLst>
      <p:ext uri="{BB962C8B-B14F-4D97-AF65-F5344CB8AC3E}">
        <p14:creationId xmlns:p14="http://schemas.microsoft.com/office/powerpoint/2010/main" val="4057979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70773"/>
            <a:ext cx="8596668" cy="1330613"/>
          </a:xfrm>
        </p:spPr>
        <p:txBody>
          <a:bodyPr/>
          <a:lstStyle/>
          <a:p>
            <a:r>
              <a:rPr lang="fr-FR" dirty="0" smtClean="0"/>
              <a:t>Comment garantir les règles de répétition et de progression ?</a:t>
            </a:r>
            <a:endParaRPr lang="fr-FR" dirty="0"/>
          </a:p>
        </p:txBody>
      </p:sp>
      <p:sp>
        <p:nvSpPr>
          <p:cNvPr id="3" name="Espace réservé du contenu 2"/>
          <p:cNvSpPr>
            <a:spLocks noGrp="1"/>
          </p:cNvSpPr>
          <p:nvPr>
            <p:ph idx="1"/>
          </p:nvPr>
        </p:nvSpPr>
        <p:spPr>
          <a:xfrm>
            <a:off x="677334" y="1259840"/>
            <a:ext cx="8596668" cy="5598159"/>
          </a:xfrm>
        </p:spPr>
        <p:txBody>
          <a:bodyPr>
            <a:normAutofit fontScale="85000" lnSpcReduction="10000"/>
          </a:bodyPr>
          <a:lstStyle/>
          <a:p>
            <a:pPr marL="0" indent="0">
              <a:buNone/>
            </a:pPr>
            <a:r>
              <a:rPr lang="fr-FR" b="1" u="sng" dirty="0" smtClean="0">
                <a:solidFill>
                  <a:srgbClr val="C00000"/>
                </a:solidFill>
              </a:rPr>
              <a:t>La progression thématique </a:t>
            </a:r>
          </a:p>
          <a:p>
            <a:r>
              <a:rPr lang="fr-FR" u="sng" dirty="0" smtClean="0"/>
              <a:t>À thème constant </a:t>
            </a:r>
            <a:r>
              <a:rPr lang="fr-FR" dirty="0" smtClean="0"/>
              <a:t>: P1 : T1</a:t>
            </a:r>
            <a:r>
              <a:rPr lang="fr-FR" dirty="0" smtClean="0">
                <a:sym typeface="Wingdings" panose="05000000000000000000" pitchFamily="2" charset="2"/>
              </a:rPr>
              <a:t>R1</a:t>
            </a:r>
          </a:p>
          <a:p>
            <a:pPr marL="0" indent="0">
              <a:buNone/>
            </a:pPr>
            <a:r>
              <a:rPr lang="fr-FR" dirty="0">
                <a:sym typeface="Wingdings" panose="05000000000000000000" pitchFamily="2" charset="2"/>
              </a:rPr>
              <a:t> </a:t>
            </a:r>
            <a:r>
              <a:rPr lang="fr-FR" dirty="0" smtClean="0">
                <a:sym typeface="Wingdings" panose="05000000000000000000" pitchFamily="2" charset="2"/>
              </a:rPr>
              <a:t>                                  P2 : T1 R2</a:t>
            </a:r>
          </a:p>
          <a:p>
            <a:pPr marL="0" indent="0">
              <a:buNone/>
            </a:pPr>
            <a:r>
              <a:rPr lang="fr-FR" dirty="0">
                <a:sym typeface="Wingdings" panose="05000000000000000000" pitchFamily="2" charset="2"/>
              </a:rPr>
              <a:t> </a:t>
            </a:r>
            <a:r>
              <a:rPr lang="fr-FR" dirty="0" smtClean="0">
                <a:sym typeface="Wingdings" panose="05000000000000000000" pitchFamily="2" charset="2"/>
              </a:rPr>
              <a:t>                                  P3 : T1 R3 </a:t>
            </a:r>
          </a:p>
          <a:p>
            <a:pPr marL="0" indent="0">
              <a:buNone/>
            </a:pPr>
            <a:r>
              <a:rPr lang="fr-FR" dirty="0" smtClean="0"/>
              <a:t> ex  «  </a:t>
            </a:r>
            <a:r>
              <a:rPr lang="fr-FR" b="1" dirty="0" smtClean="0">
                <a:solidFill>
                  <a:srgbClr val="C00000"/>
                </a:solidFill>
              </a:rPr>
              <a:t>Blaireau</a:t>
            </a:r>
            <a:r>
              <a:rPr lang="fr-FR" dirty="0" smtClean="0"/>
              <a:t> dîna. Lorsqu’</a:t>
            </a:r>
            <a:r>
              <a:rPr lang="fr-FR" b="1" dirty="0" smtClean="0">
                <a:solidFill>
                  <a:srgbClr val="C00000"/>
                </a:solidFill>
              </a:rPr>
              <a:t>il</a:t>
            </a:r>
            <a:r>
              <a:rPr lang="fr-FR" dirty="0" smtClean="0"/>
              <a:t> eut fini,</a:t>
            </a:r>
            <a:r>
              <a:rPr lang="fr-FR" dirty="0" smtClean="0">
                <a:solidFill>
                  <a:srgbClr val="C00000"/>
                </a:solidFill>
              </a:rPr>
              <a:t> </a:t>
            </a:r>
            <a:r>
              <a:rPr lang="fr-FR" b="1" dirty="0" smtClean="0">
                <a:solidFill>
                  <a:srgbClr val="C00000"/>
                </a:solidFill>
              </a:rPr>
              <a:t>il</a:t>
            </a:r>
            <a:r>
              <a:rPr lang="fr-FR" dirty="0" smtClean="0">
                <a:solidFill>
                  <a:srgbClr val="C00000"/>
                </a:solidFill>
              </a:rPr>
              <a:t> </a:t>
            </a:r>
            <a:r>
              <a:rPr lang="fr-FR" dirty="0" smtClean="0"/>
              <a:t>s’installa dans son fauteuil à bascule. Doucement, </a:t>
            </a:r>
            <a:r>
              <a:rPr lang="fr-FR" b="1" dirty="0" smtClean="0">
                <a:solidFill>
                  <a:srgbClr val="C00000"/>
                </a:solidFill>
              </a:rPr>
              <a:t>il</a:t>
            </a:r>
            <a:r>
              <a:rPr lang="fr-FR" dirty="0" smtClean="0"/>
              <a:t> se balança. Puis,</a:t>
            </a:r>
            <a:r>
              <a:rPr lang="fr-FR" dirty="0" smtClean="0">
                <a:solidFill>
                  <a:srgbClr val="C00000"/>
                </a:solidFill>
              </a:rPr>
              <a:t> </a:t>
            </a:r>
            <a:r>
              <a:rPr lang="fr-FR" b="1" dirty="0" smtClean="0">
                <a:solidFill>
                  <a:srgbClr val="C00000"/>
                </a:solidFill>
              </a:rPr>
              <a:t>il</a:t>
            </a:r>
            <a:r>
              <a:rPr lang="fr-FR" dirty="0" smtClean="0">
                <a:solidFill>
                  <a:srgbClr val="C00000"/>
                </a:solidFill>
              </a:rPr>
              <a:t> </a:t>
            </a:r>
            <a:r>
              <a:rPr lang="fr-FR" dirty="0" smtClean="0"/>
              <a:t>s’endormit.</a:t>
            </a:r>
          </a:p>
          <a:p>
            <a:r>
              <a:rPr lang="fr-FR" u="sng" dirty="0" smtClean="0"/>
              <a:t>Linéaire</a:t>
            </a:r>
            <a:r>
              <a:rPr lang="fr-FR" dirty="0" smtClean="0"/>
              <a:t> : le rhème de chaque phrase devient le thème de la phrase suivante :</a:t>
            </a:r>
          </a:p>
          <a:p>
            <a:pPr marL="0" indent="0">
              <a:buNone/>
            </a:pPr>
            <a:r>
              <a:rPr lang="fr-FR" dirty="0"/>
              <a:t> </a:t>
            </a:r>
            <a:r>
              <a:rPr lang="fr-FR" dirty="0" smtClean="0"/>
              <a:t>P1: T1</a:t>
            </a:r>
            <a:r>
              <a:rPr lang="fr-FR" dirty="0" smtClean="0">
                <a:sym typeface="Wingdings" panose="05000000000000000000" pitchFamily="2" charset="2"/>
              </a:rPr>
              <a:t> R1</a:t>
            </a:r>
          </a:p>
          <a:p>
            <a:pPr marL="0" indent="0">
              <a:buNone/>
            </a:pPr>
            <a:endParaRPr lang="fr-FR" dirty="0" smtClean="0">
              <a:sym typeface="Wingdings" panose="05000000000000000000" pitchFamily="2" charset="2"/>
            </a:endParaRPr>
          </a:p>
          <a:p>
            <a:pPr marL="0" indent="0">
              <a:buNone/>
            </a:pPr>
            <a:r>
              <a:rPr lang="fr-FR" dirty="0">
                <a:sym typeface="Wingdings" panose="05000000000000000000" pitchFamily="2" charset="2"/>
              </a:rPr>
              <a:t> </a:t>
            </a:r>
            <a:r>
              <a:rPr lang="fr-FR" dirty="0" smtClean="0">
                <a:sym typeface="Wingdings" panose="05000000000000000000" pitchFamily="2" charset="2"/>
              </a:rPr>
              <a:t>         P2 : T2(=R1)R2</a:t>
            </a:r>
          </a:p>
          <a:p>
            <a:pPr marL="0" indent="0">
              <a:buNone/>
            </a:pPr>
            <a:endParaRPr lang="fr-FR" dirty="0" smtClean="0">
              <a:sym typeface="Wingdings" panose="05000000000000000000" pitchFamily="2" charset="2"/>
            </a:endParaRPr>
          </a:p>
          <a:p>
            <a:pPr marL="0" indent="0">
              <a:buNone/>
            </a:pPr>
            <a:r>
              <a:rPr lang="fr-FR" dirty="0">
                <a:sym typeface="Wingdings" panose="05000000000000000000" pitchFamily="2" charset="2"/>
              </a:rPr>
              <a:t> </a:t>
            </a:r>
            <a:r>
              <a:rPr lang="fr-FR" dirty="0" smtClean="0">
                <a:sym typeface="Wingdings" panose="05000000000000000000" pitchFamily="2" charset="2"/>
              </a:rPr>
              <a:t>                       P3 :   T3 (=R2)  R3 </a:t>
            </a:r>
          </a:p>
          <a:p>
            <a:pPr marL="0" indent="0">
              <a:buNone/>
            </a:pPr>
            <a:r>
              <a:rPr lang="fr-FR" dirty="0" smtClean="0">
                <a:sym typeface="Wingdings" panose="05000000000000000000" pitchFamily="2" charset="2"/>
              </a:rPr>
              <a:t>Ex : « Pierre promène </a:t>
            </a:r>
            <a:r>
              <a:rPr lang="fr-FR" b="1" dirty="0">
                <a:solidFill>
                  <a:srgbClr val="C00000"/>
                </a:solidFill>
                <a:sym typeface="Wingdings" panose="05000000000000000000" pitchFamily="2" charset="2"/>
              </a:rPr>
              <a:t>son </a:t>
            </a:r>
            <a:r>
              <a:rPr lang="fr-FR" b="1" dirty="0" smtClean="0">
                <a:solidFill>
                  <a:srgbClr val="C00000"/>
                </a:solidFill>
                <a:sym typeface="Wingdings" panose="05000000000000000000" pitchFamily="2" charset="2"/>
              </a:rPr>
              <a:t>chien </a:t>
            </a:r>
            <a:r>
              <a:rPr lang="fr-FR" dirty="0" smtClean="0">
                <a:solidFill>
                  <a:schemeClr val="tx1"/>
                </a:solidFill>
                <a:sym typeface="Wingdings" panose="05000000000000000000" pitchFamily="2" charset="2"/>
              </a:rPr>
              <a:t>dans le parc</a:t>
            </a:r>
            <a:r>
              <a:rPr lang="fr-FR" dirty="0" smtClean="0">
                <a:sym typeface="Wingdings" panose="05000000000000000000" pitchFamily="2" charset="2"/>
              </a:rPr>
              <a:t>. </a:t>
            </a:r>
            <a:r>
              <a:rPr lang="fr-FR" b="1" dirty="0">
                <a:solidFill>
                  <a:srgbClr val="C00000"/>
                </a:solidFill>
                <a:sym typeface="Wingdings" panose="05000000000000000000" pitchFamily="2" charset="2"/>
              </a:rPr>
              <a:t>L’animal</a:t>
            </a:r>
            <a:r>
              <a:rPr lang="fr-FR" b="1" dirty="0">
                <a:sym typeface="Wingdings" panose="05000000000000000000" pitchFamily="2" charset="2"/>
              </a:rPr>
              <a:t> </a:t>
            </a:r>
            <a:r>
              <a:rPr lang="fr-FR" dirty="0" smtClean="0">
                <a:sym typeface="Wingdings" panose="05000000000000000000" pitchFamily="2" charset="2"/>
              </a:rPr>
              <a:t>poursuit </a:t>
            </a:r>
            <a:r>
              <a:rPr lang="fr-FR" b="1" dirty="0" smtClean="0">
                <a:solidFill>
                  <a:schemeClr val="accent4"/>
                </a:solidFill>
                <a:sym typeface="Wingdings" panose="05000000000000000000" pitchFamily="2" charset="2"/>
              </a:rPr>
              <a:t>un chat</a:t>
            </a:r>
            <a:r>
              <a:rPr lang="fr-FR" dirty="0" smtClean="0">
                <a:sym typeface="Wingdings" panose="05000000000000000000" pitchFamily="2" charset="2"/>
              </a:rPr>
              <a:t>. </a:t>
            </a:r>
            <a:r>
              <a:rPr lang="fr-FR" b="1" dirty="0" smtClean="0">
                <a:solidFill>
                  <a:schemeClr val="accent4"/>
                </a:solidFill>
                <a:sym typeface="Wingdings" panose="05000000000000000000" pitchFamily="2" charset="2"/>
              </a:rPr>
              <a:t>La pauvre bête </a:t>
            </a:r>
            <a:r>
              <a:rPr lang="fr-FR" dirty="0" smtClean="0">
                <a:sym typeface="Wingdings" panose="05000000000000000000" pitchFamily="2" charset="2"/>
              </a:rPr>
              <a:t>se réfugie dans un arbre. »</a:t>
            </a:r>
            <a:endParaRPr lang="fr-FR" dirty="0" smtClean="0"/>
          </a:p>
          <a:p>
            <a:endParaRPr lang="fr-FR" dirty="0" smtClean="0"/>
          </a:p>
          <a:p>
            <a:r>
              <a:rPr lang="fr-FR" u="sng" dirty="0" smtClean="0"/>
              <a:t>À thèmes dérivés </a:t>
            </a:r>
            <a:r>
              <a:rPr lang="fr-FR" dirty="0" smtClean="0"/>
              <a:t>: un </a:t>
            </a:r>
            <a:r>
              <a:rPr lang="fr-FR" b="1" dirty="0" err="1" smtClean="0"/>
              <a:t>hyperthème</a:t>
            </a:r>
            <a:r>
              <a:rPr lang="fr-FR" dirty="0" smtClean="0"/>
              <a:t> qui va être dérivé ou décomposé </a:t>
            </a:r>
          </a:p>
          <a:p>
            <a:r>
              <a:rPr lang="fr-FR" dirty="0" smtClean="0"/>
              <a:t>Ex : « Pierre a </a:t>
            </a:r>
            <a:r>
              <a:rPr lang="fr-FR" b="1" dirty="0" smtClean="0">
                <a:solidFill>
                  <a:srgbClr val="C00000"/>
                </a:solidFill>
              </a:rPr>
              <a:t>deux animaux domestiques</a:t>
            </a:r>
            <a:r>
              <a:rPr lang="fr-FR" dirty="0" smtClean="0"/>
              <a:t>. </a:t>
            </a:r>
            <a:r>
              <a:rPr lang="fr-FR" b="1" u="sng" dirty="0" smtClean="0">
                <a:solidFill>
                  <a:srgbClr val="C00000"/>
                </a:solidFill>
              </a:rPr>
              <a:t>Son chien </a:t>
            </a:r>
            <a:r>
              <a:rPr lang="fr-FR" dirty="0" smtClean="0"/>
              <a:t>aime rester sur le canapé. </a:t>
            </a:r>
            <a:r>
              <a:rPr lang="fr-FR" b="1" u="sng" dirty="0" smtClean="0">
                <a:solidFill>
                  <a:srgbClr val="C00000"/>
                </a:solidFill>
              </a:rPr>
              <a:t>Son chat </a:t>
            </a:r>
            <a:r>
              <a:rPr lang="fr-FR" dirty="0" smtClean="0"/>
              <a:t>passe son temps à chasser. »</a:t>
            </a:r>
          </a:p>
          <a:p>
            <a:endParaRPr lang="fr-FR" dirty="0" smtClean="0"/>
          </a:p>
          <a:p>
            <a:endParaRPr lang="fr-FR" dirty="0"/>
          </a:p>
        </p:txBody>
      </p:sp>
      <p:sp>
        <p:nvSpPr>
          <p:cNvPr id="4" name="Flèche vers le bas 3"/>
          <p:cNvSpPr/>
          <p:nvPr/>
        </p:nvSpPr>
        <p:spPr>
          <a:xfrm>
            <a:off x="1747520" y="3794759"/>
            <a:ext cx="45719" cy="264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2682240" y="4429760"/>
            <a:ext cx="45719" cy="2844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5973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garantir les règles de relation et de non-contradiction ?</a:t>
            </a:r>
            <a:endParaRPr lang="fr-FR" dirty="0"/>
          </a:p>
        </p:txBody>
      </p:sp>
      <p:sp>
        <p:nvSpPr>
          <p:cNvPr id="3" name="Espace réservé du contenu 2"/>
          <p:cNvSpPr>
            <a:spLocks noGrp="1"/>
          </p:cNvSpPr>
          <p:nvPr>
            <p:ph idx="1"/>
          </p:nvPr>
        </p:nvSpPr>
        <p:spPr/>
        <p:txBody>
          <a:bodyPr/>
          <a:lstStyle/>
          <a:p>
            <a:r>
              <a:rPr lang="fr-FR" dirty="0" smtClean="0"/>
              <a:t>Choix des temps verbaux  : qui ne peut s’apprendre dans des phrases isolées ;</a:t>
            </a:r>
          </a:p>
          <a:p>
            <a:r>
              <a:rPr lang="fr-FR" dirty="0" smtClean="0"/>
              <a:t>Utilisation des connecteurs : passer des connecteurs de l’oral par des connecteurs de l’écrit ( et puis, alors </a:t>
            </a:r>
            <a:r>
              <a:rPr lang="fr-FR" dirty="0" smtClean="0">
                <a:sym typeface="Wingdings" panose="05000000000000000000" pitchFamily="2" charset="2"/>
              </a:rPr>
              <a:t> ensuite, pendant ce temps, auparavant…)</a:t>
            </a:r>
            <a:endParaRPr lang="fr-FR" dirty="0"/>
          </a:p>
        </p:txBody>
      </p:sp>
    </p:spTree>
    <p:extLst>
      <p:ext uri="{BB962C8B-B14F-4D97-AF65-F5344CB8AC3E}">
        <p14:creationId xmlns:p14="http://schemas.microsoft.com/office/powerpoint/2010/main" val="1866753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Extraits évaluations CM2/ 2018</a:t>
            </a:r>
            <a:endParaRPr lang="fr-FR" dirty="0"/>
          </a:p>
        </p:txBody>
      </p:sp>
      <p:sp>
        <p:nvSpPr>
          <p:cNvPr id="3" name="Espace réservé du contenu 2"/>
          <p:cNvSpPr>
            <a:spLocks noGrp="1"/>
          </p:cNvSpPr>
          <p:nvPr>
            <p:ph idx="1"/>
          </p:nvPr>
        </p:nvSpPr>
        <p:spPr/>
        <p:txBody>
          <a:bodyPr/>
          <a:lstStyle/>
          <a:p>
            <a:r>
              <a:rPr lang="fr-FR" dirty="0" smtClean="0"/>
              <a:t>Incohérences dans ces textes ?</a:t>
            </a:r>
          </a:p>
          <a:p>
            <a:endParaRPr lang="fr-FR" dirty="0"/>
          </a:p>
        </p:txBody>
      </p:sp>
    </p:spTree>
    <p:extLst>
      <p:ext uri="{BB962C8B-B14F-4D97-AF65-F5344CB8AC3E}">
        <p14:creationId xmlns:p14="http://schemas.microsoft.com/office/powerpoint/2010/main" val="2093935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a:t>
            </a:r>
            <a:r>
              <a:rPr lang="fr-FR" dirty="0" smtClean="0"/>
              <a:t>nseigner la cohérence :</a:t>
            </a:r>
            <a:br>
              <a:rPr lang="fr-FR" dirty="0" smtClean="0"/>
            </a:br>
            <a:r>
              <a:rPr lang="fr-FR" dirty="0" smtClean="0"/>
              <a:t>Quelles activités mettre en place ?</a:t>
            </a:r>
            <a:endParaRPr lang="fr-FR" dirty="0"/>
          </a:p>
        </p:txBody>
      </p:sp>
      <p:sp>
        <p:nvSpPr>
          <p:cNvPr id="3" name="Espace réservé du contenu 2"/>
          <p:cNvSpPr>
            <a:spLocks noGrp="1"/>
          </p:cNvSpPr>
          <p:nvPr>
            <p:ph idx="1"/>
          </p:nvPr>
        </p:nvSpPr>
        <p:spPr/>
        <p:txBody>
          <a:bodyPr>
            <a:normAutofit fontScale="55000" lnSpcReduction="20000"/>
          </a:bodyPr>
          <a:lstStyle/>
          <a:p>
            <a:pPr>
              <a:buFont typeface="Wingdings" panose="05000000000000000000" pitchFamily="2" charset="2"/>
              <a:buChar char="Ø"/>
            </a:pPr>
            <a:r>
              <a:rPr lang="fr-FR" b="1" dirty="0" smtClean="0"/>
              <a:t>Constitution de la chaîne anaphorique des personnages : </a:t>
            </a:r>
          </a:p>
          <a:p>
            <a:pPr>
              <a:buFontTx/>
              <a:buChar char="-"/>
            </a:pPr>
            <a:r>
              <a:rPr lang="fr-FR" dirty="0" smtClean="0"/>
              <a:t>associer </a:t>
            </a:r>
            <a:r>
              <a:rPr lang="fr-FR" dirty="0"/>
              <a:t>les personnages à leurs substituts (noms communs, noms propres, pronoms, anaphores ... </a:t>
            </a:r>
            <a:r>
              <a:rPr lang="fr-FR" dirty="0" smtClean="0"/>
              <a:t>) ;</a:t>
            </a:r>
          </a:p>
          <a:p>
            <a:pPr>
              <a:buFontTx/>
              <a:buChar char="-"/>
            </a:pPr>
            <a:r>
              <a:rPr lang="fr-FR" dirty="0" smtClean="0"/>
              <a:t> remplacer </a:t>
            </a:r>
            <a:r>
              <a:rPr lang="fr-FR" dirty="0"/>
              <a:t>les pronoms par le nom des personnages </a:t>
            </a:r>
            <a:r>
              <a:rPr lang="fr-FR" dirty="0" smtClean="0"/>
              <a:t> ; ( idée de répétition  : ce n’est pas de « ne pas répéter » comme l’ont souvent entendu les élèves mais «  à bien répéter »)</a:t>
            </a:r>
            <a:endParaRPr lang="fr-FR" dirty="0"/>
          </a:p>
          <a:p>
            <a:pPr>
              <a:buFontTx/>
              <a:buChar char="-"/>
            </a:pPr>
            <a:r>
              <a:rPr lang="fr-FR" dirty="0" smtClean="0"/>
              <a:t>imaginer </a:t>
            </a:r>
            <a:r>
              <a:rPr lang="fr-FR" dirty="0"/>
              <a:t>d'autres </a:t>
            </a:r>
            <a:r>
              <a:rPr lang="fr-FR" dirty="0" smtClean="0"/>
              <a:t>substituts ; </a:t>
            </a:r>
          </a:p>
          <a:p>
            <a:pPr>
              <a:buFont typeface="Wingdings" panose="05000000000000000000" pitchFamily="2" charset="2"/>
              <a:buChar char="Ø"/>
            </a:pPr>
            <a:r>
              <a:rPr lang="fr-FR" b="1" dirty="0" smtClean="0"/>
              <a:t>Repérage des paragraphes et des connecteurs : </a:t>
            </a:r>
          </a:p>
          <a:p>
            <a:endParaRPr lang="fr-FR" b="1" dirty="0" smtClean="0"/>
          </a:p>
          <a:p>
            <a:pPr marL="0" indent="0">
              <a:buNone/>
            </a:pPr>
            <a:r>
              <a:rPr lang="fr-FR" dirty="0" smtClean="0"/>
              <a:t>-       séparer </a:t>
            </a:r>
            <a:r>
              <a:rPr lang="fr-FR" dirty="0"/>
              <a:t>le texte en plusieurs paragraphes correspondant à des unités </a:t>
            </a:r>
            <a:r>
              <a:rPr lang="fr-FR" dirty="0" smtClean="0"/>
              <a:t>sémantiques – reconstituer une lecture puzzle ; </a:t>
            </a:r>
          </a:p>
          <a:p>
            <a:pPr>
              <a:buFontTx/>
              <a:buChar char="-"/>
            </a:pPr>
            <a:r>
              <a:rPr lang="fr-FR" dirty="0" smtClean="0"/>
              <a:t>entourer </a:t>
            </a:r>
            <a:r>
              <a:rPr lang="fr-FR" dirty="0"/>
              <a:t>les </a:t>
            </a:r>
            <a:r>
              <a:rPr lang="fr-FR" dirty="0" smtClean="0"/>
              <a:t>connecteurs d’un texte ;</a:t>
            </a:r>
            <a:endParaRPr lang="fr-FR" dirty="0"/>
          </a:p>
          <a:p>
            <a:pPr>
              <a:buFontTx/>
              <a:buChar char="-"/>
            </a:pPr>
            <a:r>
              <a:rPr lang="fr-FR" dirty="0"/>
              <a:t>t</a:t>
            </a:r>
            <a:r>
              <a:rPr lang="fr-FR" dirty="0" smtClean="0"/>
              <a:t>ravailler sur les mises en relation de faits ; changer </a:t>
            </a:r>
            <a:r>
              <a:rPr lang="fr-FR" dirty="0"/>
              <a:t>de connecteurs</a:t>
            </a:r>
            <a:r>
              <a:rPr lang="fr-FR" dirty="0" smtClean="0"/>
              <a:t>... ex : il pleut </a:t>
            </a:r>
            <a:r>
              <a:rPr lang="fr-FR" b="1" dirty="0" smtClean="0"/>
              <a:t>donc</a:t>
            </a:r>
            <a:r>
              <a:rPr lang="fr-FR" dirty="0" smtClean="0"/>
              <a:t> il prend son parapluie/  il prend son parapluie </a:t>
            </a:r>
            <a:r>
              <a:rPr lang="fr-FR" b="1" dirty="0" smtClean="0"/>
              <a:t>parce qu</a:t>
            </a:r>
            <a:r>
              <a:rPr lang="fr-FR" dirty="0" smtClean="0"/>
              <a:t>’il pleut – </a:t>
            </a:r>
            <a:r>
              <a:rPr lang="fr-FR" b="1" dirty="0" smtClean="0"/>
              <a:t>Bien qu</a:t>
            </a:r>
            <a:r>
              <a:rPr lang="fr-FR" dirty="0" smtClean="0"/>
              <a:t>’il pleuve, il ne prend pas son parapluie…constater les effets ! ;</a:t>
            </a:r>
          </a:p>
          <a:p>
            <a:pPr>
              <a:buFontTx/>
              <a:buChar char="-"/>
            </a:pPr>
            <a:endParaRPr lang="fr-FR" dirty="0" smtClean="0"/>
          </a:p>
          <a:p>
            <a:pPr>
              <a:buFont typeface="Wingdings" panose="05000000000000000000" pitchFamily="2" charset="2"/>
              <a:buChar char="Ø"/>
            </a:pPr>
            <a:r>
              <a:rPr lang="fr-FR" b="1" dirty="0" smtClean="0"/>
              <a:t>Construction </a:t>
            </a:r>
            <a:r>
              <a:rPr lang="fr-FR" b="1" dirty="0"/>
              <a:t>des temps : </a:t>
            </a:r>
          </a:p>
          <a:p>
            <a:pPr marL="0" indent="0">
              <a:buNone/>
            </a:pPr>
            <a:endParaRPr lang="fr-FR" dirty="0" smtClean="0"/>
          </a:p>
          <a:p>
            <a:pPr>
              <a:buFontTx/>
              <a:buChar char="-"/>
            </a:pPr>
            <a:r>
              <a:rPr lang="fr-FR" dirty="0" smtClean="0"/>
              <a:t>Transpositions / concordances  </a:t>
            </a:r>
          </a:p>
          <a:p>
            <a:pPr marL="0" indent="0">
              <a:buNone/>
            </a:pPr>
            <a:r>
              <a:rPr lang="fr-FR" dirty="0" smtClean="0">
                <a:sym typeface="Wingdings" panose="05000000000000000000" pitchFamily="2" charset="2"/>
              </a:rPr>
              <a:t> </a:t>
            </a:r>
            <a:r>
              <a:rPr lang="fr-FR" dirty="0" smtClean="0"/>
              <a:t>Textes  (ex : Picot mais pas que…) : réception et production = textes à trous (reprises anaphoriques  + connecteurs) / textes puzzles</a:t>
            </a:r>
          </a:p>
          <a:p>
            <a:endParaRPr lang="fr-FR" dirty="0"/>
          </a:p>
        </p:txBody>
      </p:sp>
    </p:spTree>
    <p:extLst>
      <p:ext uri="{BB962C8B-B14F-4D97-AF65-F5344CB8AC3E}">
        <p14:creationId xmlns:p14="http://schemas.microsoft.com/office/powerpoint/2010/main" val="68359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Puzzle : </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a:t>La </a:t>
            </a:r>
            <a:r>
              <a:rPr lang="fr-FR" dirty="0" smtClean="0"/>
              <a:t>souris</a:t>
            </a:r>
          </a:p>
          <a:p>
            <a:r>
              <a:rPr lang="fr-FR" dirty="0" smtClean="0"/>
              <a:t> </a:t>
            </a:r>
            <a:r>
              <a:rPr lang="fr-FR" dirty="0"/>
              <a:t>1. Quand la souris entendit cela, elle fit demi-tour et nagea lentement vers Alice ; son visage était tout pâle ( de colère, pensa la jeune fille) et elle déclara d'une voix basse et tremblante </a:t>
            </a:r>
            <a:r>
              <a:rPr lang="fr-FR" dirty="0" smtClean="0"/>
              <a:t>:</a:t>
            </a:r>
          </a:p>
          <a:p>
            <a:r>
              <a:rPr lang="fr-FR" dirty="0" smtClean="0"/>
              <a:t> </a:t>
            </a:r>
            <a:r>
              <a:rPr lang="fr-FR" dirty="0"/>
              <a:t>2. Il était grand temps de partir, la mare se trouvant à présent fort encombrée par les oiseaux et les animaux qui y étaient tombés : il y avait un canard, un Dodo, un Lori, un Aiglon, et plusieurs autres créatures bizarres. Alice montra le chemin, et toute la troupe gagna la terre à la nage</a:t>
            </a:r>
            <a:r>
              <a:rPr lang="fr-FR" dirty="0" smtClean="0"/>
              <a:t>.</a:t>
            </a:r>
          </a:p>
          <a:p>
            <a:r>
              <a:rPr lang="fr-FR" dirty="0" smtClean="0"/>
              <a:t> </a:t>
            </a:r>
            <a:r>
              <a:rPr lang="fr-FR" dirty="0"/>
              <a:t>3. La souris s'éloignait d'elle en nageant aussi vite que possible, et en soulevant une véritable tempête à la surface de la mare. Alice l'appela doucement : </a:t>
            </a:r>
            <a:endParaRPr lang="fr-FR" dirty="0" smtClean="0"/>
          </a:p>
          <a:p>
            <a:r>
              <a:rPr lang="fr-FR" dirty="0" smtClean="0"/>
              <a:t>4</a:t>
            </a:r>
            <a:r>
              <a:rPr lang="fr-FR" dirty="0"/>
              <a:t>. - Regagnons la terre ferme; là, je te raconterai mon histoire ; tu comprendras alors pourquoi je déteste les chats et les chiens</a:t>
            </a:r>
            <a:r>
              <a:rPr lang="fr-FR" dirty="0" smtClean="0"/>
              <a:t>.</a:t>
            </a:r>
          </a:p>
          <a:p>
            <a:r>
              <a:rPr lang="fr-FR" dirty="0" smtClean="0"/>
              <a:t> </a:t>
            </a:r>
            <a:r>
              <a:rPr lang="fr-FR" dirty="0"/>
              <a:t>5. Ma petite Souris chérie ! Je t'en prie, reviens et nous ne parlerons plus de chats ni de chiens, puisque tu ne les aimes pas </a:t>
            </a:r>
            <a:r>
              <a:rPr lang="fr-FR" dirty="0" smtClean="0"/>
              <a:t>!</a:t>
            </a:r>
          </a:p>
          <a:p>
            <a:pPr marL="0" indent="0">
              <a:buNone/>
            </a:pPr>
            <a:r>
              <a:rPr lang="fr-FR" dirty="0"/>
              <a:t> </a:t>
            </a:r>
            <a:r>
              <a:rPr lang="fr-FR" dirty="0" smtClean="0"/>
              <a:t>                                                                                  </a:t>
            </a:r>
            <a:r>
              <a:rPr lang="fr-FR" dirty="0"/>
              <a:t>L. Carroll, Alice au pays des merveilles</a:t>
            </a:r>
          </a:p>
        </p:txBody>
      </p:sp>
    </p:spTree>
    <p:extLst>
      <p:ext uri="{BB962C8B-B14F-4D97-AF65-F5344CB8AC3E}">
        <p14:creationId xmlns:p14="http://schemas.microsoft.com/office/powerpoint/2010/main" val="149943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Enseigner la cohérence :</a:t>
            </a:r>
            <a:br>
              <a:rPr lang="fr-FR" dirty="0" smtClean="0"/>
            </a:br>
            <a:r>
              <a:rPr lang="fr-FR" dirty="0" smtClean="0"/>
              <a:t>Analyse de productions d’écrits </a:t>
            </a:r>
            <a:br>
              <a:rPr lang="fr-FR" dirty="0" smtClean="0"/>
            </a:br>
            <a:r>
              <a:rPr lang="fr-FR" dirty="0" smtClean="0">
                <a:sym typeface="Wingdings" panose="05000000000000000000" pitchFamily="2" charset="2"/>
              </a:rPr>
              <a:t> renforcement des apprentissages </a:t>
            </a:r>
            <a:r>
              <a:rPr lang="fr-FR" dirty="0" smtClean="0"/>
              <a:t> </a:t>
            </a:r>
            <a:endParaRPr lang="fr-FR" dirty="0"/>
          </a:p>
        </p:txBody>
      </p:sp>
      <p:sp>
        <p:nvSpPr>
          <p:cNvPr id="3" name="Espace réservé du contenu 2"/>
          <p:cNvSpPr>
            <a:spLocks noGrp="1"/>
          </p:cNvSpPr>
          <p:nvPr>
            <p:ph idx="1"/>
          </p:nvPr>
        </p:nvSpPr>
        <p:spPr>
          <a:xfrm>
            <a:off x="677334" y="2682240"/>
            <a:ext cx="8596668" cy="3359122"/>
          </a:xfrm>
        </p:spPr>
        <p:txBody>
          <a:bodyPr/>
          <a:lstStyle/>
          <a:p>
            <a:r>
              <a:rPr lang="fr-FR" dirty="0"/>
              <a:t>Textes incohérents : </a:t>
            </a:r>
          </a:p>
          <a:p>
            <a:pPr>
              <a:buFontTx/>
              <a:buChar char="-"/>
            </a:pPr>
            <a:r>
              <a:rPr lang="fr-FR" dirty="0" smtClean="0"/>
              <a:t>les </a:t>
            </a:r>
            <a:r>
              <a:rPr lang="fr-FR" dirty="0"/>
              <a:t>élèves apprennent à repérer </a:t>
            </a:r>
            <a:r>
              <a:rPr lang="fr-FR" dirty="0" smtClean="0"/>
              <a:t>leurs erreurs et celles des pairs ( passer par l’oral)</a:t>
            </a:r>
            <a:endParaRPr lang="fr-FR" dirty="0"/>
          </a:p>
          <a:p>
            <a:pPr>
              <a:buFontTx/>
              <a:buChar char="-"/>
            </a:pPr>
            <a:r>
              <a:rPr lang="fr-FR" dirty="0" smtClean="0"/>
              <a:t>Corriger ses propres productions : PE corrige la plupart des erreurs mais laisse les  domaines pour lesquels il y a eu objet d’apprentissage </a:t>
            </a:r>
            <a:endParaRPr lang="fr-FR" dirty="0"/>
          </a:p>
          <a:p>
            <a:endParaRPr lang="fr-FR" dirty="0"/>
          </a:p>
        </p:txBody>
      </p:sp>
    </p:spTree>
    <p:extLst>
      <p:ext uri="{BB962C8B-B14F-4D97-AF65-F5344CB8AC3E}">
        <p14:creationId xmlns:p14="http://schemas.microsoft.com/office/powerpoint/2010/main" val="2256357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de répétition mais…</a:t>
            </a:r>
            <a:endParaRPr lang="fr-FR" dirty="0"/>
          </a:p>
        </p:txBody>
      </p:sp>
      <p:sp>
        <p:nvSpPr>
          <p:cNvPr id="3" name="Espace réservé du contenu 2"/>
          <p:cNvSpPr>
            <a:spLocks noGrp="1"/>
          </p:cNvSpPr>
          <p:nvPr>
            <p:ph idx="1"/>
          </p:nvPr>
        </p:nvSpPr>
        <p:spPr/>
        <p:txBody>
          <a:bodyPr/>
          <a:lstStyle/>
          <a:p>
            <a:r>
              <a:rPr lang="fr-FR" dirty="0" smtClean="0"/>
              <a:t>Texte 1 : « Il était une fois un prince qui voulait tuer l’ogre parce que l’ogre voulait casser le château du prince et le prince ne voulait pas. »</a:t>
            </a:r>
          </a:p>
          <a:p>
            <a:pPr>
              <a:buFont typeface="Wingdings 3" panose="05040102010807070707" pitchFamily="18" charset="2"/>
              <a:buChar char=""/>
            </a:pPr>
            <a:r>
              <a:rPr lang="fr-FR" sz="2000" b="1" dirty="0" smtClean="0">
                <a:solidFill>
                  <a:srgbClr val="C00000"/>
                </a:solidFill>
                <a:sym typeface="Wingdings" panose="05000000000000000000" pitchFamily="2" charset="2"/>
              </a:rPr>
              <a:t>Mal gérée</a:t>
            </a:r>
            <a:endParaRPr lang="fr-FR" sz="2000" b="1" dirty="0" smtClean="0">
              <a:solidFill>
                <a:srgbClr val="C00000"/>
              </a:solidFill>
            </a:endParaRPr>
          </a:p>
          <a:p>
            <a:endParaRPr lang="fr-FR" dirty="0"/>
          </a:p>
          <a:p>
            <a:r>
              <a:rPr lang="fr-FR" dirty="0" smtClean="0"/>
              <a:t>Texte 2 : « Il était une fois une fillette dans un magasin. Elle chantonnait. La sorcière était très méchante. »</a:t>
            </a:r>
          </a:p>
          <a:p>
            <a:pPr>
              <a:buFont typeface="Wingdings 3" panose="05040102010807070707" pitchFamily="18" charset="2"/>
              <a:buChar char=""/>
            </a:pPr>
            <a:r>
              <a:rPr lang="fr-FR" sz="2000" b="1" dirty="0" smtClean="0">
                <a:solidFill>
                  <a:srgbClr val="C00000"/>
                </a:solidFill>
              </a:rPr>
              <a:t>Pas dans la dernière phrase : absence d’information déjà connue</a:t>
            </a:r>
          </a:p>
        </p:txBody>
      </p:sp>
    </p:spTree>
    <p:extLst>
      <p:ext uri="{BB962C8B-B14F-4D97-AF65-F5344CB8AC3E}">
        <p14:creationId xmlns:p14="http://schemas.microsoft.com/office/powerpoint/2010/main" val="253648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de progression ?</a:t>
            </a:r>
            <a:endParaRPr lang="fr-FR" dirty="0"/>
          </a:p>
        </p:txBody>
      </p:sp>
      <p:sp>
        <p:nvSpPr>
          <p:cNvPr id="3" name="Espace réservé du contenu 2"/>
          <p:cNvSpPr>
            <a:spLocks noGrp="1"/>
          </p:cNvSpPr>
          <p:nvPr>
            <p:ph idx="1"/>
          </p:nvPr>
        </p:nvSpPr>
        <p:spPr/>
        <p:txBody>
          <a:bodyPr/>
          <a:lstStyle/>
          <a:p>
            <a:r>
              <a:rPr lang="fr-FR" dirty="0" smtClean="0"/>
              <a:t>Texte 3 : «Le forgeron est vêtu d’un pantalon noir et d’un chapeau clair et d’une veste grise et marron foncé. Il tient à la main le piquet de pioche et il tape dessus avec le marteau sur le piquet de la pioche. Les gestes qu’il a faits, il a le piquet de la pioche et avec son marteau il tape sur le piquet de la pioche. »</a:t>
            </a:r>
          </a:p>
          <a:p>
            <a:pPr>
              <a:buFont typeface="Wingdings 3" panose="05040102010807070707" pitchFamily="18" charset="2"/>
              <a:buChar char=""/>
            </a:pPr>
            <a:r>
              <a:rPr lang="fr-FR" sz="2000" b="1" dirty="0" smtClean="0">
                <a:solidFill>
                  <a:schemeClr val="accent1"/>
                </a:solidFill>
              </a:rPr>
              <a:t>L’élève rallonge le texte sans information nouvelle </a:t>
            </a:r>
            <a:endParaRPr lang="fr-FR" sz="2000" b="1" dirty="0">
              <a:solidFill>
                <a:schemeClr val="accent1"/>
              </a:solidFill>
            </a:endParaRPr>
          </a:p>
        </p:txBody>
      </p:sp>
    </p:spTree>
    <p:extLst>
      <p:ext uri="{BB962C8B-B14F-4D97-AF65-F5344CB8AC3E}">
        <p14:creationId xmlns:p14="http://schemas.microsoft.com/office/powerpoint/2010/main" val="267898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R</a:t>
            </a:r>
            <a:r>
              <a:rPr lang="fr-FR" dirty="0" smtClean="0"/>
              <a:t>ègles pour organiser un texte ? </a:t>
            </a:r>
            <a:endParaRPr lang="fr-FR" dirty="0"/>
          </a:p>
        </p:txBody>
      </p:sp>
      <p:sp>
        <p:nvSpPr>
          <p:cNvPr id="3" name="Sous-titre 2"/>
          <p:cNvSpPr>
            <a:spLocks noGrp="1"/>
          </p:cNvSpPr>
          <p:nvPr>
            <p:ph type="subTitle" idx="1"/>
          </p:nvPr>
        </p:nvSpPr>
        <p:spPr/>
        <p:txBody>
          <a:bodyPr>
            <a:normAutofit fontScale="25000" lnSpcReduction="20000"/>
          </a:bodyPr>
          <a:lstStyle/>
          <a:p>
            <a:pPr algn="ctr"/>
            <a:endParaRPr lang="fr-FR" dirty="0" smtClean="0"/>
          </a:p>
          <a:p>
            <a:endParaRPr lang="fr-FR" dirty="0" smtClean="0"/>
          </a:p>
          <a:p>
            <a:endParaRPr lang="fr-FR" dirty="0"/>
          </a:p>
          <a:p>
            <a:endParaRPr lang="fr-FR" dirty="0" smtClean="0"/>
          </a:p>
          <a:p>
            <a:endParaRPr lang="fr-FR" dirty="0"/>
          </a:p>
          <a:p>
            <a:endParaRPr lang="fr-FR" dirty="0" smtClean="0"/>
          </a:p>
          <a:p>
            <a:endParaRPr lang="fr-FR" dirty="0"/>
          </a:p>
          <a:p>
            <a:pPr algn="ctr"/>
            <a:r>
              <a:rPr lang="fr-FR" dirty="0" smtClean="0"/>
              <a:t>                                                                                                        </a:t>
            </a:r>
          </a:p>
          <a:p>
            <a:pPr algn="ctr"/>
            <a:r>
              <a:rPr lang="fr-FR" sz="4000" dirty="0"/>
              <a:t> </a:t>
            </a:r>
            <a:r>
              <a:rPr lang="fr-FR" sz="4000" dirty="0" smtClean="0"/>
              <a:t>                                                                                                                                          E Foffano, CPC </a:t>
            </a:r>
            <a:r>
              <a:rPr lang="fr-FR" sz="4000" dirty="0" err="1" smtClean="0"/>
              <a:t>Boulay</a:t>
            </a:r>
            <a:r>
              <a:rPr lang="fr-FR" sz="4000" dirty="0" smtClean="0"/>
              <a:t> </a:t>
            </a:r>
            <a:endParaRPr lang="fr-FR" sz="4000" dirty="0"/>
          </a:p>
        </p:txBody>
      </p:sp>
    </p:spTree>
    <p:extLst>
      <p:ext uri="{BB962C8B-B14F-4D97-AF65-F5344CB8AC3E}">
        <p14:creationId xmlns:p14="http://schemas.microsoft.com/office/powerpoint/2010/main" val="1184223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de relation ? </a:t>
            </a:r>
            <a:endParaRPr lang="fr-FR" dirty="0"/>
          </a:p>
        </p:txBody>
      </p:sp>
      <p:sp>
        <p:nvSpPr>
          <p:cNvPr id="3" name="Espace réservé du contenu 2"/>
          <p:cNvSpPr>
            <a:spLocks noGrp="1"/>
          </p:cNvSpPr>
          <p:nvPr>
            <p:ph idx="1"/>
          </p:nvPr>
        </p:nvSpPr>
        <p:spPr/>
        <p:txBody>
          <a:bodyPr/>
          <a:lstStyle/>
          <a:p>
            <a:r>
              <a:rPr lang="fr-FR" dirty="0" smtClean="0"/>
              <a:t>Texte 4 : «  Perrine et Xavier sont en panne d’essence. Ils font du stop. Une voiture arrive. Ils montent dans la voiture et remplissent leur bidon d’essence. »</a:t>
            </a:r>
          </a:p>
          <a:p>
            <a:endParaRPr lang="fr-FR" dirty="0"/>
          </a:p>
          <a:p>
            <a:pPr>
              <a:buFont typeface="Wingdings 3" panose="05040102010807070707" pitchFamily="18" charset="2"/>
              <a:buChar char=""/>
            </a:pPr>
            <a:r>
              <a:rPr lang="fr-FR" sz="2000" dirty="0" smtClean="0">
                <a:solidFill>
                  <a:schemeClr val="accent1"/>
                </a:solidFill>
              </a:rPr>
              <a:t>Manque un lien dans la dernière phrase</a:t>
            </a:r>
            <a:endParaRPr lang="fr-FR" sz="2000" dirty="0">
              <a:solidFill>
                <a:schemeClr val="accent1"/>
              </a:solidFill>
            </a:endParaRPr>
          </a:p>
        </p:txBody>
      </p:sp>
    </p:spTree>
    <p:extLst>
      <p:ext uri="{BB962C8B-B14F-4D97-AF65-F5344CB8AC3E}">
        <p14:creationId xmlns:p14="http://schemas.microsoft.com/office/powerpoint/2010/main" val="131476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de non-contradiction ?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Texte 5 : « Elle nageait en dessous du niveau de l’eau. Elle cria : « Au secours ! Au secours ! »</a:t>
            </a:r>
          </a:p>
          <a:p>
            <a:r>
              <a:rPr lang="fr-FR" sz="2000" b="1" dirty="0" smtClean="0">
                <a:solidFill>
                  <a:schemeClr val="accent1"/>
                </a:solidFill>
              </a:rPr>
              <a:t>Essayez pour voir !</a:t>
            </a:r>
            <a:endParaRPr lang="fr-FR" sz="2000" b="1" dirty="0">
              <a:solidFill>
                <a:schemeClr val="accent1"/>
              </a:solidFill>
            </a:endParaRPr>
          </a:p>
        </p:txBody>
      </p:sp>
    </p:spTree>
    <p:extLst>
      <p:ext uri="{BB962C8B-B14F-4D97-AF65-F5344CB8AC3E}">
        <p14:creationId xmlns:p14="http://schemas.microsoft.com/office/powerpoint/2010/main" val="223358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avec la lettre : </a:t>
            </a:r>
            <a:endParaRPr lang="fr-FR" dirty="0"/>
          </a:p>
        </p:txBody>
      </p:sp>
      <p:sp>
        <p:nvSpPr>
          <p:cNvPr id="3" name="Espace réservé du contenu 2"/>
          <p:cNvSpPr>
            <a:spLocks noGrp="1"/>
          </p:cNvSpPr>
          <p:nvPr>
            <p:ph idx="1"/>
          </p:nvPr>
        </p:nvSpPr>
        <p:spPr/>
        <p:txBody>
          <a:bodyPr/>
          <a:lstStyle/>
          <a:p>
            <a:r>
              <a:rPr lang="fr-FR" dirty="0" smtClean="0"/>
              <a:t>Faire repérer les erreurs ou les oublis…  </a:t>
            </a:r>
            <a:endParaRPr lang="fr-FR" dirty="0"/>
          </a:p>
        </p:txBody>
      </p:sp>
    </p:spTree>
    <p:extLst>
      <p:ext uri="{BB962C8B-B14F-4D97-AF65-F5344CB8AC3E}">
        <p14:creationId xmlns:p14="http://schemas.microsoft.com/office/powerpoint/2010/main" val="2192169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677334" y="1133341"/>
            <a:ext cx="8596668" cy="4908021"/>
          </a:xfrm>
        </p:spPr>
        <p:txBody>
          <a:bodyPr>
            <a:normAutofit fontScale="92500" lnSpcReduction="10000"/>
          </a:bodyPr>
          <a:lstStyle/>
          <a:p>
            <a:r>
              <a:rPr lang="fr-FR" dirty="0" smtClean="0"/>
              <a:t>Bouzonville, </a:t>
            </a:r>
            <a:r>
              <a:rPr lang="fr-FR" dirty="0"/>
              <a:t>le 3</a:t>
            </a:r>
            <a:r>
              <a:rPr lang="fr-FR" dirty="0" smtClean="0"/>
              <a:t> avril 2019</a:t>
            </a:r>
          </a:p>
          <a:p>
            <a:pPr marL="0" indent="0">
              <a:buNone/>
            </a:pPr>
            <a:r>
              <a:rPr lang="fr-FR" dirty="0" smtClean="0"/>
              <a:t> </a:t>
            </a:r>
            <a:r>
              <a:rPr lang="fr-FR" dirty="0"/>
              <a:t>Chère Monique, </a:t>
            </a:r>
            <a:endParaRPr lang="fr-FR" dirty="0" smtClean="0"/>
          </a:p>
          <a:p>
            <a:pPr marL="0" indent="0">
              <a:buNone/>
            </a:pPr>
            <a:r>
              <a:rPr lang="fr-FR" dirty="0" smtClean="0"/>
              <a:t>Comment </a:t>
            </a:r>
            <a:r>
              <a:rPr lang="fr-FR" dirty="0"/>
              <a:t>ça va ? Moi ça va bien, j’espère tu es bien. </a:t>
            </a:r>
            <a:endParaRPr lang="fr-FR" dirty="0" smtClean="0"/>
          </a:p>
          <a:p>
            <a:pPr marL="0" indent="0">
              <a:buNone/>
            </a:pPr>
            <a:r>
              <a:rPr lang="fr-FR" dirty="0" smtClean="0"/>
              <a:t>Maintenant</a:t>
            </a:r>
            <a:r>
              <a:rPr lang="fr-FR" dirty="0"/>
              <a:t>, j’écris cette lettre et regarde la télévision, mon père aussi regarde la télévision et ma mère prépare le dîner. Aujourd’hui, c’est le premier jour à l’école et je prépare les livres, les crayons et les stylos. Cette année, j’ai passé une semaine à Paris avec un groupe. les vacances étaient très magnifiques et je voudrais raconter qu’est-ce que j’ai fait pendant la semaine. Je suis arrivé à Paris lundi matin et je suis allé à l’hôtel. L’après-midi nous sommes allés à la mer pour nous promener en bateau mouche jusqu’au soir, avant que nous sommes partis pour l’hôtel, nous avons dîné au restaurant La Tour d’Argent, il était moderne et bon. mais il était cher. Mardi matin, nous nous sommes promenés au jardin du Luxembourg et nous avons visité la Tour Eiffel, c’était le symbole de F</a:t>
            </a:r>
            <a:r>
              <a:rPr lang="fr-FR" dirty="0" smtClean="0"/>
              <a:t>rance</a:t>
            </a:r>
            <a:r>
              <a:rPr lang="fr-FR" dirty="0"/>
              <a:t>. </a:t>
            </a:r>
          </a:p>
          <a:p>
            <a:pPr marL="0" indent="0">
              <a:buNone/>
            </a:pPr>
            <a:r>
              <a:rPr lang="fr-FR" dirty="0" smtClean="0"/>
              <a:t>Après-midi</a:t>
            </a:r>
            <a:r>
              <a:rPr lang="fr-FR" dirty="0"/>
              <a:t>, après le déjeuner, nous avons visité l’Arc de Triomphe et Notre-Dame, ils étaient des monuments très célèbres. Puis je suis allé avec mes amis au </a:t>
            </a:r>
            <a:r>
              <a:rPr lang="fr-FR" dirty="0" smtClean="0"/>
              <a:t>restaurant </a:t>
            </a:r>
            <a:r>
              <a:rPr lang="fr-FR" dirty="0"/>
              <a:t>pour dîner. Le mercredi matin était comme mardi matin. </a:t>
            </a:r>
            <a:r>
              <a:rPr lang="fr-FR" dirty="0" smtClean="0"/>
              <a:t>A </a:t>
            </a:r>
            <a:r>
              <a:rPr lang="fr-FR" dirty="0"/>
              <a:t>bientôt. J’espère que tu racontes tes nouvelles.</a:t>
            </a:r>
          </a:p>
        </p:txBody>
      </p:sp>
    </p:spTree>
    <p:extLst>
      <p:ext uri="{BB962C8B-B14F-4D97-AF65-F5344CB8AC3E}">
        <p14:creationId xmlns:p14="http://schemas.microsoft.com/office/powerpoint/2010/main" val="3807727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Organisation spatiale : signature + dernier paragraphe</a:t>
            </a:r>
          </a:p>
          <a:p>
            <a:r>
              <a:rPr lang="fr-FR" dirty="0" smtClean="0"/>
              <a:t>Règle de progression : pas respectée au début pour demander son état</a:t>
            </a:r>
          </a:p>
          <a:p>
            <a:r>
              <a:rPr lang="fr-FR" dirty="0" smtClean="0"/>
              <a:t>Règle de non-contradiction : 1</a:t>
            </a:r>
            <a:r>
              <a:rPr lang="fr-FR" baseline="30000" dirty="0" smtClean="0"/>
              <a:t>er</a:t>
            </a:r>
            <a:r>
              <a:rPr lang="fr-FR" dirty="0" smtClean="0"/>
              <a:t> jour à l’école – à la mer - </a:t>
            </a:r>
            <a:r>
              <a:rPr lang="fr-FR" dirty="0"/>
              <a:t>fait 3 choses en même temps : écrit la lettre –regarde la télévision et prépare ses affaires </a:t>
            </a:r>
          </a:p>
          <a:p>
            <a:r>
              <a:rPr lang="fr-FR" dirty="0" smtClean="0"/>
              <a:t>Règle de répétition : sauf reprise syntaxique </a:t>
            </a:r>
            <a:r>
              <a:rPr lang="fr-FR" smtClean="0"/>
              <a:t>: nous – je </a:t>
            </a:r>
            <a:endParaRPr lang="fr-FR" dirty="0" smtClean="0"/>
          </a:p>
          <a:p>
            <a:r>
              <a:rPr lang="fr-FR" dirty="0" smtClean="0"/>
              <a:t>Règle de relation : mardi matin était comme mercredi matin …manque un enchaînement  -</a:t>
            </a:r>
            <a:endParaRPr lang="fr-FR" dirty="0"/>
          </a:p>
        </p:txBody>
      </p:sp>
    </p:spTree>
    <p:extLst>
      <p:ext uri="{BB962C8B-B14F-4D97-AF65-F5344CB8AC3E}">
        <p14:creationId xmlns:p14="http://schemas.microsoft.com/office/powerpoint/2010/main" val="285467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L’écrit produit est-il réussi ? </a:t>
            </a:r>
            <a:br>
              <a:rPr lang="fr-FR" dirty="0" smtClean="0"/>
            </a:br>
            <a:r>
              <a:rPr lang="fr-FR" dirty="0" smtClean="0"/>
              <a:t>Vos critères ?</a:t>
            </a: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FR" dirty="0" smtClean="0"/>
              <a:t>Texte 1 : le tiroir</a:t>
            </a:r>
          </a:p>
          <a:p>
            <a:pPr marL="0" indent="0">
              <a:buNone/>
            </a:pPr>
            <a:endParaRPr lang="fr-FR" dirty="0"/>
          </a:p>
        </p:txBody>
      </p:sp>
    </p:spTree>
    <p:extLst>
      <p:ext uri="{BB962C8B-B14F-4D97-AF65-F5344CB8AC3E}">
        <p14:creationId xmlns:p14="http://schemas.microsoft.com/office/powerpoint/2010/main" val="3925351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L’écrit produit est-il réussi ? </a:t>
            </a:r>
            <a:r>
              <a:rPr lang="fr-FR" dirty="0" smtClean="0"/>
              <a:t/>
            </a:r>
            <a:br>
              <a:rPr lang="fr-FR" dirty="0" smtClean="0"/>
            </a:br>
            <a:r>
              <a:rPr lang="fr-FR" dirty="0" smtClean="0"/>
              <a:t>Vos </a:t>
            </a:r>
            <a:r>
              <a:rPr lang="fr-FR" dirty="0"/>
              <a:t>critères ?</a:t>
            </a:r>
          </a:p>
        </p:txBody>
      </p:sp>
      <p:sp>
        <p:nvSpPr>
          <p:cNvPr id="3" name="Espace réservé du contenu 2"/>
          <p:cNvSpPr>
            <a:spLocks noGrp="1"/>
          </p:cNvSpPr>
          <p:nvPr>
            <p:ph idx="1"/>
          </p:nvPr>
        </p:nvSpPr>
        <p:spPr/>
        <p:txBody>
          <a:bodyPr/>
          <a:lstStyle/>
          <a:p>
            <a:r>
              <a:rPr lang="fr-FR" dirty="0" smtClean="0"/>
              <a:t>Texte 2 : le bâton</a:t>
            </a:r>
          </a:p>
        </p:txBody>
      </p:sp>
    </p:spTree>
    <p:extLst>
      <p:ext uri="{BB962C8B-B14F-4D97-AF65-F5344CB8AC3E}">
        <p14:creationId xmlns:p14="http://schemas.microsoft.com/office/powerpoint/2010/main" val="1347327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L’écrit produit est-il réussi ? </a:t>
            </a:r>
            <a:r>
              <a:rPr lang="fr-FR" dirty="0" smtClean="0"/>
              <a:t/>
            </a:r>
            <a:br>
              <a:rPr lang="fr-FR" dirty="0" smtClean="0"/>
            </a:br>
            <a:r>
              <a:rPr lang="fr-FR" dirty="0" smtClean="0"/>
              <a:t>Vos </a:t>
            </a:r>
            <a:r>
              <a:rPr lang="fr-FR" dirty="0"/>
              <a:t>critères ?</a:t>
            </a:r>
          </a:p>
        </p:txBody>
      </p:sp>
      <p:sp>
        <p:nvSpPr>
          <p:cNvPr id="3" name="Espace réservé du contenu 2"/>
          <p:cNvSpPr>
            <a:spLocks noGrp="1"/>
          </p:cNvSpPr>
          <p:nvPr>
            <p:ph idx="1"/>
          </p:nvPr>
        </p:nvSpPr>
        <p:spPr/>
        <p:txBody>
          <a:bodyPr/>
          <a:lstStyle/>
          <a:p>
            <a:r>
              <a:rPr lang="fr-FR" dirty="0" smtClean="0"/>
              <a:t>Texte 3 : le buisson</a:t>
            </a:r>
            <a:endParaRPr lang="fr-FR" dirty="0"/>
          </a:p>
        </p:txBody>
      </p:sp>
    </p:spTree>
    <p:extLst>
      <p:ext uri="{BB962C8B-B14F-4D97-AF65-F5344CB8AC3E}">
        <p14:creationId xmlns:p14="http://schemas.microsoft.com/office/powerpoint/2010/main" val="365676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Tension…</a:t>
            </a:r>
            <a:endParaRPr lang="fr-FR" dirty="0"/>
          </a:p>
        </p:txBody>
      </p:sp>
      <p:sp>
        <p:nvSpPr>
          <p:cNvPr id="3" name="Espace réservé du contenu 2"/>
          <p:cNvSpPr>
            <a:spLocks noGrp="1"/>
          </p:cNvSpPr>
          <p:nvPr>
            <p:ph idx="1"/>
          </p:nvPr>
        </p:nvSpPr>
        <p:spPr/>
        <p:txBody>
          <a:bodyPr/>
          <a:lstStyle/>
          <a:p>
            <a:r>
              <a:rPr lang="fr-FR" dirty="0" smtClean="0"/>
              <a:t>Respect de la consigne / ou effet produit ? </a:t>
            </a:r>
          </a:p>
          <a:p>
            <a:endParaRPr lang="fr-FR" dirty="0"/>
          </a:p>
          <a:p>
            <a:r>
              <a:rPr lang="fr-FR" dirty="0" smtClean="0">
                <a:sym typeface="Wingdings" panose="05000000000000000000" pitchFamily="2" charset="2"/>
              </a:rPr>
              <a:t> « Imagine un objet que tu as perdu qui a beaucoup d’importance pour toi. Raconte, en une quinzaine de lignes, comment tu l’as perdu et quel évènement inattendu te permet de le retrouver. »</a:t>
            </a:r>
          </a:p>
          <a:p>
            <a:r>
              <a:rPr lang="fr-FR" dirty="0" smtClean="0">
                <a:sym typeface="Wingdings" panose="05000000000000000000" pitchFamily="2" charset="2"/>
              </a:rPr>
              <a:t>Pour </a:t>
            </a:r>
            <a:r>
              <a:rPr lang="fr-FR" dirty="0">
                <a:sym typeface="Wingdings" panose="05000000000000000000" pitchFamily="2" charset="2"/>
              </a:rPr>
              <a:t>y</a:t>
            </a:r>
            <a:r>
              <a:rPr lang="fr-FR" dirty="0" smtClean="0">
                <a:sym typeface="Wingdings" panose="05000000000000000000" pitchFamily="2" charset="2"/>
              </a:rPr>
              <a:t> répondre  produire un texte donc garantir sa cohérence </a:t>
            </a:r>
            <a:endParaRPr lang="fr-FR" dirty="0"/>
          </a:p>
        </p:txBody>
      </p:sp>
    </p:spTree>
    <p:extLst>
      <p:ext uri="{BB962C8B-B14F-4D97-AF65-F5344CB8AC3E}">
        <p14:creationId xmlns:p14="http://schemas.microsoft.com/office/powerpoint/2010/main" val="3274420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Différentes postures que peut adopter un correcteur (</a:t>
            </a:r>
            <a:r>
              <a:rPr lang="fr-FR" dirty="0" err="1" smtClean="0"/>
              <a:t>Pilorgé</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Du « gardien du code » </a:t>
            </a:r>
            <a:r>
              <a:rPr lang="fr-FR" dirty="0" smtClean="0">
                <a:sym typeface="Wingdings" panose="05000000000000000000" pitchFamily="2" charset="2"/>
              </a:rPr>
              <a:t> pointe erreurs</a:t>
            </a:r>
          </a:p>
          <a:p>
            <a:r>
              <a:rPr lang="fr-FR" dirty="0" smtClean="0">
                <a:sym typeface="Wingdings" panose="05000000000000000000" pitchFamily="2" charset="2"/>
              </a:rPr>
              <a:t>Lecteur naïf  fiction plus que narration</a:t>
            </a:r>
          </a:p>
          <a:p>
            <a:r>
              <a:rPr lang="fr-FR" dirty="0" smtClean="0">
                <a:sym typeface="Wingdings" panose="05000000000000000000" pitchFamily="2" charset="2"/>
              </a:rPr>
              <a:t>Posture de « stimulus-réponse » évalue le degré de réalisation de la consigne et la mobilisation des savoirs antérieurs </a:t>
            </a:r>
          </a:p>
          <a:p>
            <a:r>
              <a:rPr lang="fr-FR" dirty="0" smtClean="0">
                <a:sym typeface="Wingdings" panose="05000000000000000000" pitchFamily="2" charset="2"/>
              </a:rPr>
              <a:t>Posture « d’éditeur »  invite à des révisions textuelles </a:t>
            </a:r>
          </a:p>
          <a:p>
            <a:r>
              <a:rPr lang="fr-FR" dirty="0" smtClean="0">
                <a:sym typeface="Wingdings" panose="05000000000000000000" pitchFamily="2" charset="2"/>
              </a:rPr>
              <a:t>Posture «critique »  suggère des améliorations en considérant le texte de l’élève comme un texte littéraire </a:t>
            </a:r>
            <a:endParaRPr lang="fr-FR" dirty="0"/>
          </a:p>
        </p:txBody>
      </p:sp>
    </p:spTree>
    <p:extLst>
      <p:ext uri="{BB962C8B-B14F-4D97-AF65-F5344CB8AC3E}">
        <p14:creationId xmlns:p14="http://schemas.microsoft.com/office/powerpoint/2010/main" val="104672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71717"/>
            <a:ext cx="8596668" cy="1550989"/>
          </a:xfrm>
        </p:spPr>
        <p:txBody>
          <a:bodyPr>
            <a:normAutofit fontScale="90000"/>
          </a:bodyPr>
          <a:lstStyle/>
          <a:p>
            <a:r>
              <a:rPr lang="fr-FR" dirty="0" smtClean="0"/>
              <a:t>BO : « rédiger des écrits variés » </a:t>
            </a:r>
            <a:br>
              <a:rPr lang="fr-FR" dirty="0" smtClean="0"/>
            </a:br>
            <a:r>
              <a:rPr lang="fr-FR" dirty="0"/>
              <a:t> </a:t>
            </a:r>
            <a:r>
              <a:rPr lang="fr-FR" dirty="0" smtClean="0"/>
              <a:t>        « prendre en compte les normes de l’écrit pour formuler, transcrire, réviser »</a:t>
            </a:r>
            <a:endParaRPr lang="fr-FR" dirty="0"/>
          </a:p>
        </p:txBody>
      </p:sp>
      <p:sp>
        <p:nvSpPr>
          <p:cNvPr id="3" name="Espace réservé du contenu 2"/>
          <p:cNvSpPr>
            <a:spLocks noGrp="1"/>
          </p:cNvSpPr>
          <p:nvPr>
            <p:ph idx="1"/>
          </p:nvPr>
        </p:nvSpPr>
        <p:spPr/>
        <p:txBody>
          <a:bodyPr/>
          <a:lstStyle/>
          <a:p>
            <a:r>
              <a:rPr lang="fr-FR" dirty="0" smtClean="0"/>
              <a:t>Compétences : </a:t>
            </a:r>
          </a:p>
          <a:p>
            <a:r>
              <a:rPr lang="fr-FR" dirty="0" smtClean="0"/>
              <a:t>- mettre en œuvre une démarche de rédaction de textes : convoquer un univers de référence, un matériau linguistique, trouver et organiser des idées, élaborer des phrases, </a:t>
            </a:r>
            <a:r>
              <a:rPr lang="fr-FR" b="1" dirty="0" smtClean="0">
                <a:solidFill>
                  <a:srgbClr val="C00000"/>
                </a:solidFill>
              </a:rPr>
              <a:t>les enchaîner avec cohérence</a:t>
            </a:r>
            <a:r>
              <a:rPr lang="fr-FR" dirty="0" smtClean="0"/>
              <a:t>, élaborer des paragraphes ou d’autres </a:t>
            </a:r>
            <a:r>
              <a:rPr lang="fr-FR" dirty="0"/>
              <a:t>f</a:t>
            </a:r>
            <a:r>
              <a:rPr lang="fr-FR" dirty="0" smtClean="0"/>
              <a:t>ormes textuelles</a:t>
            </a:r>
          </a:p>
          <a:p>
            <a:r>
              <a:rPr lang="fr-FR" dirty="0" smtClean="0"/>
              <a:t>- </a:t>
            </a:r>
            <a:r>
              <a:rPr lang="fr-FR" b="1" dirty="0" smtClean="0">
                <a:solidFill>
                  <a:srgbClr val="C00000"/>
                </a:solidFill>
              </a:rPr>
              <a:t>respecter la cohérence  </a:t>
            </a:r>
            <a:r>
              <a:rPr lang="fr-FR" dirty="0" smtClean="0"/>
              <a:t>: syntaxe,  énonciation, éléments sémantiques qui assurent l’unité du texte</a:t>
            </a:r>
            <a:endParaRPr lang="fr-FR" dirty="0"/>
          </a:p>
        </p:txBody>
      </p:sp>
    </p:spTree>
    <p:extLst>
      <p:ext uri="{BB962C8B-B14F-4D97-AF65-F5344CB8AC3E}">
        <p14:creationId xmlns:p14="http://schemas.microsoft.com/office/powerpoint/2010/main" val="219631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que cela implique chez les PE</a:t>
            </a:r>
            <a:endParaRPr lang="fr-FR" dirty="0"/>
          </a:p>
        </p:txBody>
      </p:sp>
      <p:sp>
        <p:nvSpPr>
          <p:cNvPr id="3" name="Espace réservé du contenu 2"/>
          <p:cNvSpPr>
            <a:spLocks noGrp="1"/>
          </p:cNvSpPr>
          <p:nvPr>
            <p:ph idx="1"/>
          </p:nvPr>
        </p:nvSpPr>
        <p:spPr/>
        <p:txBody>
          <a:bodyPr/>
          <a:lstStyle/>
          <a:p>
            <a:r>
              <a:rPr lang="fr-FR" dirty="0" smtClean="0"/>
              <a:t>Juger  la cohérence d’un texte ;</a:t>
            </a:r>
          </a:p>
          <a:p>
            <a:r>
              <a:rPr lang="fr-FR" dirty="0" smtClean="0"/>
              <a:t>Dégager les besoins langagiers des élèves ;</a:t>
            </a:r>
          </a:p>
          <a:p>
            <a:r>
              <a:rPr lang="fr-FR" dirty="0" smtClean="0"/>
              <a:t>Mettre en place des dispositifs d’aide à la cohérence d’un texte </a:t>
            </a:r>
            <a:endParaRPr lang="fr-FR" dirty="0"/>
          </a:p>
        </p:txBody>
      </p:sp>
    </p:spTree>
    <p:extLst>
      <p:ext uri="{BB962C8B-B14F-4D97-AF65-F5344CB8AC3E}">
        <p14:creationId xmlns:p14="http://schemas.microsoft.com/office/powerpoint/2010/main" val="3177082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Orange roug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1455</TotalTime>
  <Words>1471</Words>
  <Application>Microsoft Office PowerPoint</Application>
  <PresentationFormat>Grand écran</PresentationFormat>
  <Paragraphs>162</Paragraphs>
  <Slides>24</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Trebuchet MS</vt:lpstr>
      <vt:lpstr>Wingdings</vt:lpstr>
      <vt:lpstr>Wingdings 3</vt:lpstr>
      <vt:lpstr>Facette</vt:lpstr>
      <vt:lpstr>FORUM « Ecriture au cycle 3 »</vt:lpstr>
      <vt:lpstr>Règles pour organiser un texte ? </vt:lpstr>
      <vt:lpstr>L’écrit produit est-il réussi ?  Vos critères ?</vt:lpstr>
      <vt:lpstr>L’écrit produit est-il réussi ?  Vos critères ?</vt:lpstr>
      <vt:lpstr>L’écrit produit est-il réussi ?  Vos critères ?</vt:lpstr>
      <vt:lpstr>Tension…</vt:lpstr>
      <vt:lpstr>Différentes postures que peut adopter un correcteur (Pilorgé) </vt:lpstr>
      <vt:lpstr>BO : « rédiger des écrits variés »           « prendre en compte les normes de l’écrit pour formuler, transcrire, réviser »</vt:lpstr>
      <vt:lpstr>Ce que cela implique chez les PE</vt:lpstr>
      <vt:lpstr>Règles de cohérence d’un texte  : (M Charolles)</vt:lpstr>
      <vt:lpstr>Définition : produire un texte </vt:lpstr>
      <vt:lpstr>Comment garantir les règles de répétition et de progression ?</vt:lpstr>
      <vt:lpstr>Comment garantir les règles de relation et de non-contradiction ?</vt:lpstr>
      <vt:lpstr>Extraits évaluations CM2/ 2018</vt:lpstr>
      <vt:lpstr>Enseigner la cohérence : Quelles activités mettre en place ?</vt:lpstr>
      <vt:lpstr>Puzzle : </vt:lpstr>
      <vt:lpstr>Enseigner la cohérence : Analyse de productions d’écrits   renforcement des apprentissages  </vt:lpstr>
      <vt:lpstr>Règle de répétition mais…</vt:lpstr>
      <vt:lpstr>Règle de progression ?</vt:lpstr>
      <vt:lpstr>Règle de relation ? </vt:lpstr>
      <vt:lpstr>Règle de non-contradiction ?  </vt:lpstr>
      <vt:lpstr>Exemple avec la lettre : </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Règles pour organiser un texte ?</dc:title>
  <dc:creator>emmanuelle foffano</dc:creator>
  <cp:lastModifiedBy>emmanuelle foffano</cp:lastModifiedBy>
  <cp:revision>48</cp:revision>
  <dcterms:created xsi:type="dcterms:W3CDTF">2019-02-11T15:47:22Z</dcterms:created>
  <dcterms:modified xsi:type="dcterms:W3CDTF">2019-05-20T12:22:31Z</dcterms:modified>
</cp:coreProperties>
</file>