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2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2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23.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24.xml.rels" ContentType="application/vnd.openxmlformats-package.relationships+xml"/>
  <Override PartName="/ppt/slideMasters/_rels/slideMaster17.xml.rels" ContentType="application/vnd.openxmlformats-package.relationships+xml"/>
  <Override PartName="/ppt/slideMasters/_rels/slideMaster13.xml.rels" ContentType="application/vnd.openxmlformats-package.relationships+xml"/>
  <Override PartName="/ppt/slideMasters/_rels/slideMaster21.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9.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3.xml" ContentType="application/vnd.openxmlformats-officedocument.theme+xml"/>
  <Override PartName="/ppt/theme/theme2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theme/theme2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2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3.xml.rels" ContentType="application/vnd.openxmlformats-package.relationships+xml"/>
  <Override PartName="/ppt/slides/_rels/slide14.xml.rels" ContentType="application/vnd.openxmlformats-package.relationships+xml"/>
  <Override PartName="/ppt/slides/_rels/slide2.xml.rels" ContentType="application/vnd.openxmlformats-package.relationships+xml"/>
  <Override PartName="/ppt/slides/slide11.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media/image9.png" ContentType="image/png"/>
  <Override PartName="/ppt/media/image10.png" ContentType="image/png"/>
  <Override PartName="/ppt/media/image13.png" ContentType="image/png"/>
  <Override PartName="/ppt/media/image21.png" ContentType="image/png"/>
  <Override PartName="/ppt/media/image8.png" ContentType="image/png"/>
  <Override PartName="/ppt/media/image12.png" ContentType="image/png"/>
  <Override PartName="/ppt/media/image20.png" ContentType="image/png"/>
  <Override PartName="/ppt/media/image7.png" ContentType="image/png"/>
  <Override PartName="/ppt/media/image11.png" ContentType="image/png"/>
  <Override PartName="/ppt/media/image3.wmf" ContentType="image/x-wmf"/>
  <Override PartName="/ppt/media/image6.png" ContentType="image/png"/>
  <Override PartName="/ppt/media/image5.png" ContentType="image/png"/>
  <Override PartName="/ppt/media/image4.png" ContentType="image/png"/>
  <Override PartName="/ppt/media/image2.png" ContentType="image/png"/>
  <Override PartName="/ppt/media/image27.png" ContentType="image/png"/>
  <Override PartName="/ppt/media/image19.png" ContentType="image/png"/>
  <Override PartName="/ppt/media/image1.png" ContentType="image/png"/>
  <Override PartName="/ppt/media/image26.png" ContentType="image/png"/>
  <Override PartName="/ppt/media/image18.png" ContentType="image/png"/>
  <Override PartName="/ppt/media/image25.png" ContentType="image/png"/>
  <Override PartName="/ppt/media/image17.png" ContentType="image/png"/>
  <Override PartName="/ppt/media/image24.png" ContentType="image/png"/>
  <Override PartName="/ppt/media/image16.png" ContentType="image/png"/>
  <Override PartName="/ppt/media/image23.png" ContentType="image/png"/>
  <Override PartName="/ppt/media/image15.png" ContentType="image/png"/>
  <Override PartName="/ppt/media/image22.png" ContentType="image/png"/>
  <Override PartName="/ppt/media/image14.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slide" Target="slides/slide10.xml"/><Relationship Id="rId36" Type="http://schemas.openxmlformats.org/officeDocument/2006/relationships/slide" Target="slides/slide11.xml"/><Relationship Id="rId37" Type="http://schemas.openxmlformats.org/officeDocument/2006/relationships/slide" Target="slides/slide12.xml"/><Relationship Id="rId38" Type="http://schemas.openxmlformats.org/officeDocument/2006/relationships/slide" Target="slides/slide13.xml"/><Relationship Id="rId39" Type="http://schemas.openxmlformats.org/officeDocument/2006/relationships/slide" Target="slides/slide14.xml"/><Relationship Id="rId40" Type="http://schemas.openxmlformats.org/officeDocument/2006/relationships/slide" Target="slides/slide15.xml"/><Relationship Id="rId41" Type="http://schemas.openxmlformats.org/officeDocument/2006/relationships/slide" Target="slides/slide16.xml"/><Relationship Id="rId42" Type="http://schemas.openxmlformats.org/officeDocument/2006/relationships/slide" Target="slides/slide17.xml"/><Relationship Id="rId43" Type="http://schemas.openxmlformats.org/officeDocument/2006/relationships/slide" Target="slides/slide18.xml"/><Relationship Id="rId4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49FE08E-8D8A-47B4-93D9-508E82C45262}"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6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0"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72B5D7F7-5944-4B14-8456-B48CF13E9F32}" type="slidenum">
              <a:t>&lt;#&gt;</a:t>
            </a:fld>
          </a:p>
        </p:txBody>
      </p:sp>
      <p:sp>
        <p:nvSpPr>
          <p:cNvPr id="8" name="PlaceHolder 7"/>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80"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931627A8-229D-45A0-ABBF-3EAE0917F9AA}" type="slidenum">
              <a:t>&lt;#&gt;</a:t>
            </a:fld>
          </a:p>
        </p:txBody>
      </p:sp>
      <p:sp>
        <p:nvSpPr>
          <p:cNvPr id="8" name="PlaceHolder 7"/>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9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3"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2E7C8CDA-DC8C-478B-A214-C13E1161B55B}" type="slidenum">
              <a:t>&lt;#&gt;</a:t>
            </a:fld>
          </a:p>
        </p:txBody>
      </p:sp>
      <p:sp>
        <p:nvSpPr>
          <p:cNvPr id="8" name="PlaceHolder 7"/>
          <p:cNvSpPr>
            <a:spLocks noGrp="1"/>
          </p:cNvSpPr>
          <p:nvPr>
            <p:ph type="dt" idx="36"/>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974D1F07-6494-4578-A4A1-BDA395082189}" type="slidenum">
              <a:t>&lt;#&gt;</a:t>
            </a:fld>
          </a:p>
        </p:txBody>
      </p:sp>
      <p:sp>
        <p:nvSpPr>
          <p:cNvPr id="4" name="PlaceHolder 3"/>
          <p:cNvSpPr>
            <a:spLocks noGrp="1"/>
          </p:cNvSpPr>
          <p:nvPr>
            <p:ph type="dt" idx="39"/>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06"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07"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EAADA7DD-933B-45D8-A640-87F80B2E5C34}" type="slidenum">
              <a:t>&lt;#&gt;</a:t>
            </a:fld>
          </a:p>
        </p:txBody>
      </p:sp>
      <p:sp>
        <p:nvSpPr>
          <p:cNvPr id="7" name="PlaceHolder 6"/>
          <p:cNvSpPr>
            <a:spLocks noGrp="1"/>
          </p:cNvSpPr>
          <p:nvPr>
            <p:ph type="dt" idx="42"/>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AEFACB06-AE08-4E4B-8DBD-41028EFF3460}" type="slidenum">
              <a:t>&lt;#&gt;</a:t>
            </a:fld>
          </a:p>
        </p:txBody>
      </p:sp>
      <p:sp>
        <p:nvSpPr>
          <p:cNvPr id="9" name="PlaceHolder 8"/>
          <p:cNvSpPr>
            <a:spLocks noGrp="1"/>
          </p:cNvSpPr>
          <p:nvPr>
            <p:ph type="dt" idx="45"/>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1840FAFB-1CD4-47F3-8AD2-AE7519A7ED37}" type="slidenum">
              <a:t>&lt;#&gt;</a:t>
            </a:fld>
          </a:p>
        </p:txBody>
      </p:sp>
      <p:sp>
        <p:nvSpPr>
          <p:cNvPr id="4" name="PlaceHolder 3"/>
          <p:cNvSpPr>
            <a:spLocks noGrp="1"/>
          </p:cNvSpPr>
          <p:nvPr>
            <p:ph type="dt" idx="48"/>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0"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A29760C6-D528-40AE-984C-1CF487FFF704}" type="slidenum">
              <a:t>&lt;#&gt;</a:t>
            </a:fld>
          </a:p>
        </p:txBody>
      </p:sp>
      <p:sp>
        <p:nvSpPr>
          <p:cNvPr id="6" name="PlaceHolder 5"/>
          <p:cNvSpPr>
            <a:spLocks noGrp="1"/>
          </p:cNvSpPr>
          <p:nvPr>
            <p:ph type="dt" idx="51"/>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7"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7347F074-BAEF-4877-BA19-C17D52E8D34C}" type="slidenum">
              <a:t>&lt;#&gt;</a:t>
            </a:fld>
          </a:p>
        </p:txBody>
      </p:sp>
      <p:sp>
        <p:nvSpPr>
          <p:cNvPr id="6" name="PlaceHolder 5"/>
          <p:cNvSpPr>
            <a:spLocks noGrp="1"/>
          </p:cNvSpPr>
          <p:nvPr>
            <p:ph type="dt" idx="54"/>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45"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46"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7201F87C-FFAB-47CA-B967-7AE955BB991D}" type="slidenum">
              <a:t>&lt;#&gt;</a:t>
            </a:fld>
          </a:p>
        </p:txBody>
      </p:sp>
      <p:sp>
        <p:nvSpPr>
          <p:cNvPr id="7" name="PlaceHolder 6"/>
          <p:cNvSpPr>
            <a:spLocks noGrp="1"/>
          </p:cNvSpPr>
          <p:nvPr>
            <p:ph type="dt" idx="57"/>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2" name="PlaceHolder 2"/>
          <p:cNvSpPr>
            <a:spLocks noGrp="1"/>
          </p:cNvSpPr>
          <p:nvPr>
            <p:ph/>
          </p:nvPr>
        </p:nvSpPr>
        <p:spPr>
          <a:xfrm>
            <a:off x="609480" y="160452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3" name="PlaceHolder 3"/>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45C34A6-825C-43D6-908D-E3FDAE6556D1}"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81D731CD-96AB-4F0C-8155-829F80308004}" type="slidenum">
              <a:t>&lt;#&gt;</a:t>
            </a:fld>
          </a:p>
        </p:txBody>
      </p:sp>
      <p:sp>
        <p:nvSpPr>
          <p:cNvPr id="5" name="PlaceHolder 4"/>
          <p:cNvSpPr>
            <a:spLocks noGrp="1"/>
          </p:cNvSpPr>
          <p:nvPr>
            <p:ph type="dt" idx="60"/>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5024A208-4E50-452F-96C6-4C960919D792}" type="slidenum">
              <a:t>&lt;#&gt;</a:t>
            </a:fld>
          </a:p>
        </p:txBody>
      </p:sp>
      <p:sp>
        <p:nvSpPr>
          <p:cNvPr id="4" name="PlaceHolder 3"/>
          <p:cNvSpPr>
            <a:spLocks noGrp="1"/>
          </p:cNvSpPr>
          <p:nvPr>
            <p:ph type="dt" idx="63"/>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4"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4"/>
          </p:nvPr>
        </p:nvSpPr>
        <p:spPr/>
        <p:txBody>
          <a:bodyPr/>
          <a:p>
            <a:r>
              <a:t>Footer</a:t>
            </a:r>
          </a:p>
        </p:txBody>
      </p:sp>
      <p:sp>
        <p:nvSpPr>
          <p:cNvPr id="7" name="PlaceHolder 6"/>
          <p:cNvSpPr>
            <a:spLocks noGrp="1"/>
          </p:cNvSpPr>
          <p:nvPr>
            <p:ph type="sldNum" idx="65"/>
          </p:nvPr>
        </p:nvSpPr>
        <p:spPr/>
        <p:txBody>
          <a:bodyPr/>
          <a:p>
            <a:fld id="{C9264B29-144C-4C19-8105-86248FCBBAB3}" type="slidenum">
              <a:t>&lt;#&gt;</a:t>
            </a:fld>
          </a:p>
        </p:txBody>
      </p:sp>
      <p:sp>
        <p:nvSpPr>
          <p:cNvPr id="8" name="PlaceHolder 7"/>
          <p:cNvSpPr>
            <a:spLocks noGrp="1"/>
          </p:cNvSpPr>
          <p:nvPr>
            <p:ph type="dt" idx="6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74"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569A5467-B527-4C52-82CF-E2B115A3F07F}" type="slidenum">
              <a:t>&lt;#&gt;</a:t>
            </a:fld>
          </a:p>
        </p:txBody>
      </p:sp>
      <p:sp>
        <p:nvSpPr>
          <p:cNvPr id="8" name="PlaceHolder 7"/>
          <p:cNvSpPr>
            <a:spLocks noGrp="1"/>
          </p:cNvSpPr>
          <p:nvPr>
            <p:ph type="dt" idx="69"/>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8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7" name="PlaceHolder 4"/>
          <p:cNvSpPr>
            <a:spLocks noGrp="1"/>
          </p:cNvSpPr>
          <p:nvPr>
            <p:ph/>
          </p:nvPr>
        </p:nvSpPr>
        <p:spPr>
          <a:xfrm>
            <a:off x="609480" y="3682080"/>
            <a:ext cx="109720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B3104CF6-C498-4CE0-89D5-25FD1BD59204}" type="slidenum">
              <a:t>&lt;#&gt;</a:t>
            </a:fld>
          </a:p>
        </p:txBody>
      </p:sp>
      <p:sp>
        <p:nvSpPr>
          <p:cNvPr id="8" name="PlaceHolder 7"/>
          <p:cNvSpPr>
            <a:spLocks noGrp="1"/>
          </p:cNvSpPr>
          <p:nvPr>
            <p:ph type="dt" idx="72"/>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E0B74BAE-2DCA-4E65-916C-960579BE347D}" type="slidenum">
              <a:t>&lt;#&gt;</a:t>
            </a:fld>
          </a:p>
        </p:txBody>
      </p:sp>
      <p:sp>
        <p:nvSpPr>
          <p:cNvPr id="9" name="PlaceHolder 8"/>
          <p:cNvSpPr>
            <a:spLocks noGrp="1"/>
          </p:cNvSpPr>
          <p:nvPr>
            <p:ph type="dt" idx="9"/>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6791D180-0C5E-4A02-BC01-F74C99B1E172}" type="slidenum">
              <a:t>&lt;#&gt;</a:t>
            </a:fld>
          </a:p>
        </p:txBody>
      </p:sp>
      <p:sp>
        <p:nvSpPr>
          <p:cNvPr id="4" name="PlaceHolder 3"/>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6"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0E56066B-7DC5-4D4F-93D9-F5461BCB0C22}"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43" name="PlaceHolder 2"/>
          <p:cNvSpPr>
            <a:spLocks noGrp="1"/>
          </p:cNvSpPr>
          <p:nvPr>
            <p:ph/>
          </p:nvPr>
        </p:nvSpPr>
        <p:spPr>
          <a:xfrm>
            <a:off x="609480" y="1604520"/>
            <a:ext cx="109720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49D1C5FD-A7DF-40C8-A5C0-F575ADF05C12}" type="slidenum">
              <a:t>&lt;#&gt;</a:t>
            </a:fld>
          </a:p>
        </p:txBody>
      </p:sp>
      <p:sp>
        <p:nvSpPr>
          <p:cNvPr id="6" name="PlaceHolder 5"/>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51" name="PlaceHolder 2"/>
          <p:cNvSpPr>
            <a:spLocks noGrp="1"/>
          </p:cNvSpPr>
          <p:nvPr>
            <p:ph/>
          </p:nvPr>
        </p:nvSpPr>
        <p:spPr>
          <a:xfrm>
            <a:off x="60948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2" name="PlaceHolder 3"/>
          <p:cNvSpPr>
            <a:spLocks noGrp="1"/>
          </p:cNvSpPr>
          <p:nvPr>
            <p:ph/>
          </p:nvPr>
        </p:nvSpPr>
        <p:spPr>
          <a:xfrm>
            <a:off x="6231960" y="1604520"/>
            <a:ext cx="5354280" cy="39769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4E1C5511-3ACB-4C6E-BDE7-1D05E12A781D}"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7599F537-F7F0-4E0B-9214-7540466EE94B}" type="slidenum">
              <a:t>&lt;#&gt;</a:t>
            </a:fld>
          </a:p>
        </p:txBody>
      </p:sp>
      <p:sp>
        <p:nvSpPr>
          <p:cNvPr id="5" name="PlaceHolder 4"/>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DCB4BB70-C68C-48BA-9AD4-60B167D3E566}" type="slidenum">
              <a:t>&lt;#&gt;</a:t>
            </a:fld>
          </a:p>
        </p:txBody>
      </p:sp>
      <p:sp>
        <p:nvSpPr>
          <p:cNvPr id="4" name="PlaceHolder 3"/>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 name="PlaceHolder 2"/>
          <p:cNvSpPr>
            <a:spLocks noGrp="1"/>
          </p:cNvSpPr>
          <p:nvPr>
            <p:ph type="sldNum" idx="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4D81715-2183-4D2E-B03F-DA5EBD6D9D0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 name="PlaceHolder 3"/>
          <p:cNvSpPr>
            <a:spLocks noGrp="1"/>
          </p:cNvSpPr>
          <p:nvPr>
            <p:ph type="dt" idx="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5" name="PlaceHolder 5"/>
          <p:cNvSpPr>
            <a:spLocks noGrp="1"/>
          </p:cNvSpPr>
          <p:nvPr>
            <p:ph type="ftr" idx="2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6" name="PlaceHolder 6"/>
          <p:cNvSpPr>
            <a:spLocks noGrp="1"/>
          </p:cNvSpPr>
          <p:nvPr>
            <p:ph type="sldNum" idx="2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9A1FDFE-86A6-4EB2-A33A-95FF99B1FF9C}"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7" name="PlaceHolder 7"/>
          <p:cNvSpPr>
            <a:spLocks noGrp="1"/>
          </p:cNvSpPr>
          <p:nvPr>
            <p:ph type="dt" idx="3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7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5"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6" name="PlaceHolder 5"/>
          <p:cNvSpPr>
            <a:spLocks noGrp="1"/>
          </p:cNvSpPr>
          <p:nvPr>
            <p:ph type="ftr" idx="3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77" name="PlaceHolder 6"/>
          <p:cNvSpPr>
            <a:spLocks noGrp="1"/>
          </p:cNvSpPr>
          <p:nvPr>
            <p:ph type="sldNum" idx="3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C95CD4A-1650-4AA0-B8D2-F962BF45CF9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78" name="PlaceHolder 7"/>
          <p:cNvSpPr>
            <a:spLocks noGrp="1"/>
          </p:cNvSpPr>
          <p:nvPr>
            <p:ph type="dt" idx="3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8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6"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7" name="PlaceHolder 5"/>
          <p:cNvSpPr>
            <a:spLocks noGrp="1"/>
          </p:cNvSpPr>
          <p:nvPr>
            <p:ph type="ftr" idx="3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88" name="PlaceHolder 6"/>
          <p:cNvSpPr>
            <a:spLocks noGrp="1"/>
          </p:cNvSpPr>
          <p:nvPr>
            <p:ph type="sldNum" idx="3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2CE65B9-95F7-40EC-A494-5FEAD586E09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89" name="PlaceHolder 7"/>
          <p:cNvSpPr>
            <a:spLocks noGrp="1"/>
          </p:cNvSpPr>
          <p:nvPr>
            <p:ph type="dt" idx="3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ftr" idx="3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5" name="PlaceHolder 2"/>
          <p:cNvSpPr>
            <a:spLocks noGrp="1"/>
          </p:cNvSpPr>
          <p:nvPr>
            <p:ph type="sldNum" idx="3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F9A182D-44F6-4A2A-B6DD-9F01F04C92D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96" name="PlaceHolder 3"/>
          <p:cNvSpPr>
            <a:spLocks noGrp="1"/>
          </p:cNvSpPr>
          <p:nvPr>
            <p:ph type="dt" idx="3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9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0"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1"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2" name="PlaceHolder 4"/>
          <p:cNvSpPr>
            <a:spLocks noGrp="1"/>
          </p:cNvSpPr>
          <p:nvPr>
            <p:ph type="ftr" idx="4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03" name="PlaceHolder 5"/>
          <p:cNvSpPr>
            <a:spLocks noGrp="1"/>
          </p:cNvSpPr>
          <p:nvPr>
            <p:ph type="sldNum" idx="4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D564007-4680-44C4-B339-6E756D3EAF8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4" name="PlaceHolder 6"/>
          <p:cNvSpPr>
            <a:spLocks noGrp="1"/>
          </p:cNvSpPr>
          <p:nvPr>
            <p:ph type="dt" idx="4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9"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0"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1"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2"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3" name="PlaceHolder 6"/>
          <p:cNvSpPr>
            <a:spLocks noGrp="1"/>
          </p:cNvSpPr>
          <p:nvPr>
            <p:ph type="ftr" idx="4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14" name="PlaceHolder 7"/>
          <p:cNvSpPr>
            <a:spLocks noGrp="1"/>
          </p:cNvSpPr>
          <p:nvPr>
            <p:ph type="sldNum" idx="4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5D6E035-EADA-4EB2-B931-9B58434D4AE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15" name="PlaceHolder 8"/>
          <p:cNvSpPr>
            <a:spLocks noGrp="1"/>
          </p:cNvSpPr>
          <p:nvPr>
            <p:ph type="dt" idx="4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ftr" idx="4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2" name="PlaceHolder 2"/>
          <p:cNvSpPr>
            <a:spLocks noGrp="1"/>
          </p:cNvSpPr>
          <p:nvPr>
            <p:ph type="sldNum" idx="4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2F290757-2CEB-46CC-936F-0A5AA3AF271C}"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3" name="PlaceHolder 3"/>
          <p:cNvSpPr>
            <a:spLocks noGrp="1"/>
          </p:cNvSpPr>
          <p:nvPr>
            <p:ph type="dt" idx="4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2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26" name="PlaceHolder 3"/>
          <p:cNvSpPr>
            <a:spLocks noGrp="1"/>
          </p:cNvSpPr>
          <p:nvPr>
            <p:ph type="ftr" idx="4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7" name="PlaceHolder 4"/>
          <p:cNvSpPr>
            <a:spLocks noGrp="1"/>
          </p:cNvSpPr>
          <p:nvPr>
            <p:ph type="sldNum" idx="5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7FC4BF5-BEEC-404E-BF3A-807EA970E34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8" name="PlaceHolder 5"/>
          <p:cNvSpPr>
            <a:spLocks noGrp="1"/>
          </p:cNvSpPr>
          <p:nvPr>
            <p:ph type="dt" idx="5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2"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33" name="PlaceHolder 3"/>
          <p:cNvSpPr>
            <a:spLocks noGrp="1"/>
          </p:cNvSpPr>
          <p:nvPr>
            <p:ph type="ftr" idx="5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34" name="PlaceHolder 4"/>
          <p:cNvSpPr>
            <a:spLocks noGrp="1"/>
          </p:cNvSpPr>
          <p:nvPr>
            <p:ph type="sldNum" idx="5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A1ED1ED-E1D7-4729-9F77-0FA566BF9186}"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35" name="PlaceHolder 5"/>
          <p:cNvSpPr>
            <a:spLocks noGrp="1"/>
          </p:cNvSpPr>
          <p:nvPr>
            <p:ph type="dt" idx="5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9"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1" name="PlaceHolder 4"/>
          <p:cNvSpPr>
            <a:spLocks noGrp="1"/>
          </p:cNvSpPr>
          <p:nvPr>
            <p:ph type="ftr" idx="5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2" name="PlaceHolder 5"/>
          <p:cNvSpPr>
            <a:spLocks noGrp="1"/>
          </p:cNvSpPr>
          <p:nvPr>
            <p:ph type="sldNum" idx="5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F9D25AA-529B-4B3E-82C6-15B544D9E1D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3" name="PlaceHolder 6"/>
          <p:cNvSpPr>
            <a:spLocks noGrp="1"/>
          </p:cNvSpPr>
          <p:nvPr>
            <p:ph type="dt" idx="5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 name="PlaceHolder 4"/>
          <p:cNvSpPr>
            <a:spLocks noGrp="1"/>
          </p:cNvSpPr>
          <p:nvPr>
            <p:ph type="ftr" idx="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 name="PlaceHolder 5"/>
          <p:cNvSpPr>
            <a:spLocks noGrp="1"/>
          </p:cNvSpPr>
          <p:nvPr>
            <p:ph type="sldNum" idx="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D1E551EC-5C0C-4B35-862A-64B074704E2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 name="PlaceHolder 6"/>
          <p:cNvSpPr>
            <a:spLocks noGrp="1"/>
          </p:cNvSpPr>
          <p:nvPr>
            <p:ph type="dt" idx="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48" name="PlaceHolder 2"/>
          <p:cNvSpPr>
            <a:spLocks noGrp="1"/>
          </p:cNvSpPr>
          <p:nvPr>
            <p:ph type="ftr" idx="58"/>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9" name="PlaceHolder 3"/>
          <p:cNvSpPr>
            <a:spLocks noGrp="1"/>
          </p:cNvSpPr>
          <p:nvPr>
            <p:ph type="sldNum" idx="59"/>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3608763E-C467-4A02-BF0B-B447BED4E59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0" name="PlaceHolder 4"/>
          <p:cNvSpPr>
            <a:spLocks noGrp="1"/>
          </p:cNvSpPr>
          <p:nvPr>
            <p:ph type="dt" idx="60"/>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ftr" idx="61"/>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53" name="PlaceHolder 2"/>
          <p:cNvSpPr>
            <a:spLocks noGrp="1"/>
          </p:cNvSpPr>
          <p:nvPr>
            <p:ph type="sldNum" idx="62"/>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807D470-971C-40C6-BBDB-0E5CF88C84D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4" name="PlaceHolder 3"/>
          <p:cNvSpPr>
            <a:spLocks noGrp="1"/>
          </p:cNvSpPr>
          <p:nvPr>
            <p:ph type="dt" idx="63"/>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7"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8"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9" name="PlaceHolder 5"/>
          <p:cNvSpPr>
            <a:spLocks noGrp="1"/>
          </p:cNvSpPr>
          <p:nvPr>
            <p:ph type="ftr" idx="64"/>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0" name="PlaceHolder 6"/>
          <p:cNvSpPr>
            <a:spLocks noGrp="1"/>
          </p:cNvSpPr>
          <p:nvPr>
            <p:ph type="sldNum" idx="65"/>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CC5A3F93-7D31-42E1-8CB3-AD874991213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1" name="PlaceHolder 7"/>
          <p:cNvSpPr>
            <a:spLocks noGrp="1"/>
          </p:cNvSpPr>
          <p:nvPr>
            <p:ph type="dt" idx="66"/>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67"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8"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9"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0" name="PlaceHolder 5"/>
          <p:cNvSpPr>
            <a:spLocks noGrp="1"/>
          </p:cNvSpPr>
          <p:nvPr>
            <p:ph type="ftr" idx="6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71" name="PlaceHolder 6"/>
          <p:cNvSpPr>
            <a:spLocks noGrp="1"/>
          </p:cNvSpPr>
          <p:nvPr>
            <p:ph type="sldNum" idx="6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6822FEB-E18E-483F-902B-27E922E028C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72" name="PlaceHolder 7"/>
          <p:cNvSpPr>
            <a:spLocks noGrp="1"/>
          </p:cNvSpPr>
          <p:nvPr>
            <p:ph type="dt" idx="6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7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0"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1" name="PlaceHolder 5"/>
          <p:cNvSpPr>
            <a:spLocks noGrp="1"/>
          </p:cNvSpPr>
          <p:nvPr>
            <p:ph type="ftr" idx="7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2" name="PlaceHolder 6"/>
          <p:cNvSpPr>
            <a:spLocks noGrp="1"/>
          </p:cNvSpPr>
          <p:nvPr>
            <p:ph type="sldNum" idx="7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9F6D770-6D8B-4089-84DD-AAA795D835A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83" name="PlaceHolder 7"/>
          <p:cNvSpPr>
            <a:spLocks noGrp="1"/>
          </p:cNvSpPr>
          <p:nvPr>
            <p:ph type="dt" idx="7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 name="PlaceHolder 6"/>
          <p:cNvSpPr>
            <a:spLocks noGrp="1"/>
          </p:cNvSpPr>
          <p:nvPr>
            <p:ph type="ftr" idx="7"/>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 name="PlaceHolder 7"/>
          <p:cNvSpPr>
            <a:spLocks noGrp="1"/>
          </p:cNvSpPr>
          <p:nvPr>
            <p:ph type="sldNum" idx="8"/>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9C46075-8CE7-4A64-A3B3-31EE234CDAD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 name="PlaceHolder 8"/>
          <p:cNvSpPr>
            <a:spLocks noGrp="1"/>
          </p:cNvSpPr>
          <p:nvPr>
            <p:ph type="dt" idx="9"/>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ftr" idx="10"/>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8" name="PlaceHolder 2"/>
          <p:cNvSpPr>
            <a:spLocks noGrp="1"/>
          </p:cNvSpPr>
          <p:nvPr>
            <p:ph type="sldNum" idx="11"/>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03FAB7A-9DAC-4B1E-87AC-82575DBD023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9" name="PlaceHolder 3"/>
          <p:cNvSpPr>
            <a:spLocks noGrp="1"/>
          </p:cNvSpPr>
          <p:nvPr>
            <p:ph type="dt" idx="12"/>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2" name="PlaceHolder 3"/>
          <p:cNvSpPr>
            <a:spLocks noGrp="1"/>
          </p:cNvSpPr>
          <p:nvPr>
            <p:ph type="ftr" idx="13"/>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3" name="PlaceHolder 4"/>
          <p:cNvSpPr>
            <a:spLocks noGrp="1"/>
          </p:cNvSpPr>
          <p:nvPr>
            <p:ph type="sldNum" idx="14"/>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422555C3-098F-49D0-B7DA-2693CAE098D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34" name="PlaceHolder 5"/>
          <p:cNvSpPr>
            <a:spLocks noGrp="1"/>
          </p:cNvSpPr>
          <p:nvPr>
            <p:ph type="dt" idx="15"/>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9" name="PlaceHolder 3"/>
          <p:cNvSpPr>
            <a:spLocks noGrp="1"/>
          </p:cNvSpPr>
          <p:nvPr>
            <p:ph type="ftr" idx="16"/>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0" name="PlaceHolder 4"/>
          <p:cNvSpPr>
            <a:spLocks noGrp="1"/>
          </p:cNvSpPr>
          <p:nvPr>
            <p:ph type="sldNum" idx="17"/>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0331FA11-4E21-437C-9BF4-DB75104ED2C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1" name="PlaceHolder 5"/>
          <p:cNvSpPr>
            <a:spLocks noGrp="1"/>
          </p:cNvSpPr>
          <p:nvPr>
            <p:ph type="dt" idx="18"/>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7" name="PlaceHolder 4"/>
          <p:cNvSpPr>
            <a:spLocks noGrp="1"/>
          </p:cNvSpPr>
          <p:nvPr>
            <p:ph type="ftr" idx="19"/>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8" name="PlaceHolder 5"/>
          <p:cNvSpPr>
            <a:spLocks noGrp="1"/>
          </p:cNvSpPr>
          <p:nvPr>
            <p:ph type="sldNum" idx="20"/>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D24A698-A09A-4322-B63C-4D7879BF120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9" name="PlaceHolder 6"/>
          <p:cNvSpPr>
            <a:spLocks noGrp="1"/>
          </p:cNvSpPr>
          <p:nvPr>
            <p:ph type="dt" idx="21"/>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54" name="PlaceHolder 2"/>
          <p:cNvSpPr>
            <a:spLocks noGrp="1"/>
          </p:cNvSpPr>
          <p:nvPr>
            <p:ph type="ftr" idx="22"/>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5" name="PlaceHolder 3"/>
          <p:cNvSpPr>
            <a:spLocks noGrp="1"/>
          </p:cNvSpPr>
          <p:nvPr>
            <p:ph type="sldNum" idx="23"/>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5F2A548-04F2-4AF4-B837-8019A752EE5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56" name="PlaceHolder 4"/>
          <p:cNvSpPr>
            <a:spLocks noGrp="1"/>
          </p:cNvSpPr>
          <p:nvPr>
            <p:ph type="dt" idx="24"/>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ftr" idx="25"/>
          </p:nvPr>
        </p:nvSpPr>
        <p:spPr>
          <a:xfrm>
            <a:off x="4038480" y="6356520"/>
            <a:ext cx="4111920" cy="36216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9" name="PlaceHolder 2"/>
          <p:cNvSpPr>
            <a:spLocks noGrp="1"/>
          </p:cNvSpPr>
          <p:nvPr>
            <p:ph type="sldNum" idx="26"/>
          </p:nvPr>
        </p:nvSpPr>
        <p:spPr>
          <a:xfrm>
            <a:off x="8610480" y="6356520"/>
            <a:ext cx="2740320" cy="36216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0EEA81B-CBCE-46D7-9593-920CB605355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0" name="PlaceHolder 3"/>
          <p:cNvSpPr>
            <a:spLocks noGrp="1"/>
          </p:cNvSpPr>
          <p:nvPr>
            <p:ph type="dt" idx="27"/>
          </p:nvPr>
        </p:nvSpPr>
        <p:spPr>
          <a:xfrm>
            <a:off x="838080" y="6356520"/>
            <a:ext cx="2740320" cy="36216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package" Target="../embeddings/oleObject1.docx"/><Relationship Id="rId4" Type="http://schemas.openxmlformats.org/officeDocument/2006/relationships/image" Target="../media/image3.wmf"/><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5.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 Target="slide18.xml"/><Relationship Id="rId2"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07640" y="193680"/>
            <a:ext cx="7035480" cy="1393920"/>
          </a:xfrm>
          <a:prstGeom prst="rect">
            <a:avLst/>
          </a:prstGeom>
          <a:noFill/>
          <a:ln w="0">
            <a:noFill/>
          </a:ln>
        </p:spPr>
        <p:txBody>
          <a:bodyPr lIns="0" rIns="0" tIns="0" bIns="0" anchor="b">
            <a:noAutofit/>
          </a:bodyPr>
          <a:p>
            <a:pPr indent="0" algn="ctr" defTabSz="914400">
              <a:lnSpc>
                <a:spcPct val="90000"/>
              </a:lnSpc>
              <a:buNone/>
              <a:tabLst>
                <a:tab algn="l" pos="0"/>
              </a:tabLst>
            </a:pPr>
            <a:r>
              <a:rPr b="0" lang="fr-FR" sz="4400" spc="-1" strike="noStrike">
                <a:solidFill>
                  <a:srgbClr val="000000"/>
                </a:solidFill>
                <a:latin typeface="Aptos Display"/>
                <a:ea typeface="DejaVu Sans"/>
              </a:rPr>
              <a:t>TraAM langues vivantes</a:t>
            </a:r>
            <a:br>
              <a:rPr sz="4400"/>
            </a:br>
            <a:r>
              <a:rPr b="0" lang="fr-FR" sz="4400" spc="-1" strike="noStrike">
                <a:solidFill>
                  <a:srgbClr val="000000"/>
                </a:solidFill>
                <a:latin typeface="Aptos Display"/>
                <a:ea typeface="DejaVu Sans"/>
              </a:rPr>
              <a:t>2023-2024</a:t>
            </a:r>
            <a:endParaRPr b="0" lang="fr-FR" sz="4400" spc="-1" strike="noStrike">
              <a:solidFill>
                <a:srgbClr val="000000"/>
              </a:solidFill>
              <a:latin typeface="Calibri"/>
            </a:endParaRPr>
          </a:p>
        </p:txBody>
      </p:sp>
      <p:sp>
        <p:nvSpPr>
          <p:cNvPr id="189" name="PlaceHolder 2"/>
          <p:cNvSpPr>
            <a:spLocks noGrp="1"/>
          </p:cNvSpPr>
          <p:nvPr>
            <p:ph type="subTitle"/>
          </p:nvPr>
        </p:nvSpPr>
        <p:spPr>
          <a:xfrm>
            <a:off x="488880" y="3585600"/>
            <a:ext cx="10460520" cy="2109600"/>
          </a:xfrm>
          <a:prstGeom prst="rect">
            <a:avLst/>
          </a:prstGeom>
          <a:noFill/>
          <a:ln w="0">
            <a:noFill/>
          </a:ln>
        </p:spPr>
        <p:txBody>
          <a:bodyPr lIns="0" rIns="0" tIns="0" bIns="0" anchor="t">
            <a:normAutofit fontScale="83888"/>
          </a:bodyPr>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r>
              <a:rPr b="0" lang="fr-FR" sz="2400" spc="-1" strike="noStrike">
                <a:solidFill>
                  <a:srgbClr val="000000"/>
                </a:solidFill>
                <a:latin typeface="Aptos"/>
                <a:ea typeface="DejaVu Sans"/>
              </a:rPr>
              <a:t>Utilisation du Chatbot Mizou pour que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des élèves de 3</a:t>
            </a:r>
            <a:r>
              <a:rPr b="0" lang="fr-FR" sz="2400" spc="-1" strike="noStrike" baseline="30000">
                <a:solidFill>
                  <a:srgbClr val="000000"/>
                </a:solidFill>
                <a:latin typeface="Aptos"/>
                <a:ea typeface="DejaVu Sans"/>
              </a:rPr>
              <a:t>e</a:t>
            </a:r>
            <a:r>
              <a:rPr b="0" lang="fr-FR" sz="2400" spc="-1" strike="noStrike">
                <a:solidFill>
                  <a:srgbClr val="000000"/>
                </a:solidFill>
                <a:latin typeface="Aptos"/>
                <a:ea typeface="DejaVu Sans"/>
              </a:rPr>
              <a:t> puissent s’entraîner dans et hors la classe en production orale en interaction pour la tâche finale d’une séquence sur les résistants allemands pendant la Seconde Guerre Mondiale.</a:t>
            </a:r>
            <a:endParaRPr b="0" lang="fr-FR" sz="2400" spc="-1" strike="noStrike">
              <a:solidFill>
                <a:srgbClr val="000000"/>
              </a:solidFill>
              <a:latin typeface="Calibri"/>
            </a:endParaRPr>
          </a:p>
        </p:txBody>
      </p:sp>
      <p:sp>
        <p:nvSpPr>
          <p:cNvPr id="190" name="ZoneTexte 1"/>
          <p:cNvSpPr/>
          <p:nvPr/>
        </p:nvSpPr>
        <p:spPr>
          <a:xfrm>
            <a:off x="330480" y="1802160"/>
            <a:ext cx="7012800" cy="912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e2841"/>
                </a:solidFill>
                <a:latin typeface="Arial"/>
                <a:ea typeface="DejaVu Sans"/>
              </a:rPr>
              <a:t>Utilisation de l’IA par les élèves pour s’entraîner en production orale en interaction: interview entre un journaliste et un historien pour une webradio</a:t>
            </a:r>
            <a:endParaRPr b="0" lang="fr-FR" sz="1800" spc="-1" strike="noStrike">
              <a:solidFill>
                <a:srgbClr val="000000"/>
              </a:solidFill>
              <a:latin typeface="Calibri"/>
            </a:endParaRPr>
          </a:p>
        </p:txBody>
      </p:sp>
      <p:pic>
        <p:nvPicPr>
          <p:cNvPr id="191" name="Image 2" descr=""/>
          <p:cNvPicPr/>
          <p:nvPr/>
        </p:nvPicPr>
        <p:blipFill>
          <a:blip r:embed="rId1"/>
          <a:stretch/>
        </p:blipFill>
        <p:spPr>
          <a:xfrm>
            <a:off x="7312680" y="79200"/>
            <a:ext cx="4856040" cy="3444840"/>
          </a:xfrm>
          <a:prstGeom prst="rect">
            <a:avLst/>
          </a:prstGeom>
          <a:ln w="0">
            <a:noFill/>
          </a:ln>
        </p:spPr>
      </p:pic>
      <p:pic>
        <p:nvPicPr>
          <p:cNvPr id="192" name="Image 3" descr=""/>
          <p:cNvPicPr/>
          <p:nvPr/>
        </p:nvPicPr>
        <p:blipFill>
          <a:blip r:embed="rId2"/>
          <a:stretch/>
        </p:blipFill>
        <p:spPr>
          <a:xfrm>
            <a:off x="2192400" y="3310920"/>
            <a:ext cx="1965240" cy="639720"/>
          </a:xfrm>
          <a:prstGeom prst="rect">
            <a:avLst/>
          </a:prstGeom>
          <a:ln w="0">
            <a:noFill/>
          </a:ln>
        </p:spPr>
      </p:pic>
      <p:graphicFrame>
        <p:nvGraphicFramePr>
          <p:cNvPr id="193" name=""/>
          <p:cNvGraphicFramePr/>
          <p:nvPr/>
        </p:nvGraphicFramePr>
        <p:xfrm>
          <a:off x="6073200" y="2527200"/>
          <a:ext cx="6119280" cy="1079280"/>
        </p:xfrm>
        <a:graphic>
          <a:graphicData uri="http://schemas.openxmlformats.org/presentationml/2006/ole">
            <p:oleObj progId="Word.Document.12" r:id="rId3" spid="">
              <p:embed/>
              <p:pic>
                <p:nvPicPr>
                  <p:cNvPr id="194" name="" descr=""/>
                  <p:cNvPicPr/>
                  <p:nvPr/>
                </p:nvPicPr>
                <p:blipFill>
                  <a:blip r:embed="rId4"/>
                  <a:stretch/>
                </p:blipFill>
                <p:spPr>
                  <a:xfrm>
                    <a:off x="6073200" y="2527200"/>
                    <a:ext cx="6119280" cy="107928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9" name="Image 1" descr=""/>
          <p:cNvPicPr/>
          <p:nvPr/>
        </p:nvPicPr>
        <p:blipFill>
          <a:blip r:embed="rId1"/>
          <a:stretch/>
        </p:blipFill>
        <p:spPr>
          <a:xfrm>
            <a:off x="221040" y="111960"/>
            <a:ext cx="575280" cy="542520"/>
          </a:xfrm>
          <a:prstGeom prst="rect">
            <a:avLst/>
          </a:prstGeom>
          <a:ln w="0">
            <a:noFill/>
          </a:ln>
        </p:spPr>
      </p:pic>
      <p:sp>
        <p:nvSpPr>
          <p:cNvPr id="240" name="ZoneTexte 3"/>
          <p:cNvSpPr/>
          <p:nvPr/>
        </p:nvSpPr>
        <p:spPr>
          <a:xfrm>
            <a:off x="1116360" y="292320"/>
            <a:ext cx="10759320" cy="5058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Aptos"/>
                <a:ea typeface="DejaVu Sans"/>
              </a:rPr>
              <a:t>Création d’une session pour les élèves:</a:t>
            </a:r>
            <a:endParaRPr b="0" lang="fr-FR" sz="20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1" lang="fr-FR" sz="1800" spc="-1" strike="noStrike">
                <a:solidFill>
                  <a:schemeClr val="dk1"/>
                </a:solidFill>
                <a:latin typeface="Aptos"/>
                <a:ea typeface="DejaVu Sans"/>
              </a:rPr>
              <a:t>Création d’une session de Chatbot par l’enseignant</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1" lang="fr-FR" sz="1800" spc="-1" strike="noStrike">
                <a:solidFill>
                  <a:schemeClr val="dk1"/>
                </a:solidFill>
                <a:latin typeface="Aptos"/>
                <a:ea typeface="DejaVu Sans"/>
              </a:rPr>
              <a:t>Transmission par l’enseignant du lien ou du QR-Code pour inviter les élèves à la session:</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41" name="Image 2" descr=""/>
          <p:cNvPicPr/>
          <p:nvPr/>
        </p:nvPicPr>
        <p:blipFill>
          <a:blip r:embed="rId2"/>
          <a:stretch/>
        </p:blipFill>
        <p:spPr>
          <a:xfrm>
            <a:off x="1238760" y="1313640"/>
            <a:ext cx="1494720" cy="466200"/>
          </a:xfrm>
          <a:prstGeom prst="rect">
            <a:avLst/>
          </a:prstGeom>
          <a:ln w="0">
            <a:noFill/>
          </a:ln>
        </p:spPr>
      </p:pic>
      <p:pic>
        <p:nvPicPr>
          <p:cNvPr id="242" name="Image 7" descr=""/>
          <p:cNvPicPr/>
          <p:nvPr/>
        </p:nvPicPr>
        <p:blipFill>
          <a:blip r:embed="rId3"/>
          <a:stretch/>
        </p:blipFill>
        <p:spPr>
          <a:xfrm>
            <a:off x="1185480" y="2379240"/>
            <a:ext cx="1685160" cy="513720"/>
          </a:xfrm>
          <a:prstGeom prst="rect">
            <a:avLst/>
          </a:prstGeom>
          <a:ln w="0">
            <a:noFill/>
          </a:ln>
        </p:spPr>
      </p:pic>
      <p:pic>
        <p:nvPicPr>
          <p:cNvPr id="243" name="Image 9" descr=""/>
          <p:cNvPicPr/>
          <p:nvPr/>
        </p:nvPicPr>
        <p:blipFill>
          <a:blip r:embed="rId4"/>
          <a:stretch/>
        </p:blipFill>
        <p:spPr>
          <a:xfrm>
            <a:off x="1180440" y="3084120"/>
            <a:ext cx="3093840" cy="2230200"/>
          </a:xfrm>
          <a:prstGeom prst="rect">
            <a:avLst/>
          </a:prstGeom>
          <a:ln w="0">
            <a:noFill/>
          </a:ln>
        </p:spPr>
      </p:pic>
      <p:pic>
        <p:nvPicPr>
          <p:cNvPr id="244" name="Image 5" descr=""/>
          <p:cNvPicPr/>
          <p:nvPr/>
        </p:nvPicPr>
        <p:blipFill>
          <a:blip r:embed="rId5"/>
          <a:stretch/>
        </p:blipFill>
        <p:spPr>
          <a:xfrm>
            <a:off x="8951400" y="2994120"/>
            <a:ext cx="3093840" cy="3640320"/>
          </a:xfrm>
          <a:prstGeom prst="rect">
            <a:avLst/>
          </a:prstGeom>
          <a:ln w="0">
            <a:noFill/>
          </a:ln>
        </p:spPr>
      </p:pic>
      <p:sp>
        <p:nvSpPr>
          <p:cNvPr id="245" name="Bulle narrative : rectangle à coins arrondis 6"/>
          <p:cNvSpPr/>
          <p:nvPr/>
        </p:nvSpPr>
        <p:spPr>
          <a:xfrm>
            <a:off x="5289840" y="3624480"/>
            <a:ext cx="3125160" cy="1733760"/>
          </a:xfrm>
          <a:prstGeom prst="wedgeRoundRectCallout">
            <a:avLst>
              <a:gd name="adj1" fmla="val -69498"/>
              <a:gd name="adj2" fmla="val -81332"/>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Manipulations faciles pour créer la session et en partager le lien.</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rial"/>
                <a:ea typeface="DejaVu Sans"/>
              </a:rPr>
              <a:t>Tutoriels disponibles en anglais si besoin.</a:t>
            </a:r>
            <a:endParaRPr b="0" lang="fr-FR" sz="1800" spc="-1" strike="noStrike">
              <a:solidFill>
                <a:srgbClr val="000000"/>
              </a:solidFill>
              <a:latin typeface="Calibri"/>
            </a:endParaRPr>
          </a:p>
        </p:txBody>
      </p:sp>
      <p:sp>
        <p:nvSpPr>
          <p:cNvPr id="246" name="Rectangle 8"/>
          <p:cNvSpPr/>
          <p:nvPr/>
        </p:nvSpPr>
        <p:spPr>
          <a:xfrm>
            <a:off x="9154800" y="4720680"/>
            <a:ext cx="2721240" cy="90828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Image 1" descr=""/>
          <p:cNvPicPr/>
          <p:nvPr/>
        </p:nvPicPr>
        <p:blipFill>
          <a:blip r:embed="rId1"/>
          <a:stretch/>
        </p:blipFill>
        <p:spPr>
          <a:xfrm>
            <a:off x="221040" y="111960"/>
            <a:ext cx="575280" cy="542520"/>
          </a:xfrm>
          <a:prstGeom prst="rect">
            <a:avLst/>
          </a:prstGeom>
          <a:ln w="0">
            <a:noFill/>
          </a:ln>
        </p:spPr>
      </p:pic>
      <p:sp>
        <p:nvSpPr>
          <p:cNvPr id="248" name="ZoneTexte 3"/>
          <p:cNvSpPr/>
          <p:nvPr/>
        </p:nvSpPr>
        <p:spPr>
          <a:xfrm>
            <a:off x="1116360" y="292320"/>
            <a:ext cx="10759320" cy="8624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Arial"/>
                <a:ea typeface="DejaVu Sans"/>
              </a:rPr>
              <a:t>Utilisation du Chatbot par les élèves</a:t>
            </a:r>
            <a:endParaRPr b="0" lang="fr-FR" sz="20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0" lang="fr-FR" sz="1800" spc="-1" strike="noStrike">
                <a:solidFill>
                  <a:schemeClr val="dk1"/>
                </a:solidFill>
                <a:latin typeface="Arial"/>
                <a:ea typeface="DejaVu Sans"/>
              </a:rPr>
              <a:t>Identification des élèves pour accéder à la session:</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0" lang="fr-FR" sz="1800" spc="-1" strike="noStrike">
                <a:solidFill>
                  <a:schemeClr val="dk1"/>
                </a:solidFill>
                <a:latin typeface="Arial"/>
                <a:ea typeface="DejaVu Sans"/>
              </a:rPr>
              <a:t>Les élèves peuvent lire et écouter les interventions de l’IA.</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49" name="Image 5" descr=""/>
          <p:cNvPicPr/>
          <p:nvPr/>
        </p:nvPicPr>
        <p:blipFill>
          <a:blip r:embed="rId2"/>
          <a:stretch/>
        </p:blipFill>
        <p:spPr>
          <a:xfrm>
            <a:off x="1526400" y="1462320"/>
            <a:ext cx="2231280" cy="1721160"/>
          </a:xfrm>
          <a:prstGeom prst="rect">
            <a:avLst/>
          </a:prstGeom>
          <a:ln w="0">
            <a:noFill/>
          </a:ln>
        </p:spPr>
      </p:pic>
      <p:pic>
        <p:nvPicPr>
          <p:cNvPr id="250" name="Image 4" descr=""/>
          <p:cNvPicPr/>
          <p:nvPr/>
        </p:nvPicPr>
        <p:blipFill>
          <a:blip r:embed="rId3"/>
          <a:stretch/>
        </p:blipFill>
        <p:spPr>
          <a:xfrm>
            <a:off x="1245960" y="4276440"/>
            <a:ext cx="8435880" cy="1209240"/>
          </a:xfrm>
          <a:prstGeom prst="rect">
            <a:avLst/>
          </a:prstGeom>
          <a:ln w="0">
            <a:noFill/>
          </a:ln>
        </p:spPr>
      </p:pic>
      <p:sp>
        <p:nvSpPr>
          <p:cNvPr id="251" name="Rectangle 6"/>
          <p:cNvSpPr/>
          <p:nvPr/>
        </p:nvSpPr>
        <p:spPr>
          <a:xfrm>
            <a:off x="4487400" y="1675080"/>
            <a:ext cx="6798600" cy="1227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Demander aux élèves de ne pas indiquer leur nom, mais d’utiliser leurs initiales ou un nombre attribué.</a:t>
            </a:r>
            <a:endParaRPr b="0" lang="fr-FR" sz="1800" spc="-1" strike="noStrike">
              <a:solidFill>
                <a:srgbClr val="000000"/>
              </a:solidFill>
              <a:latin typeface="Calibri"/>
            </a:endParaRPr>
          </a:p>
        </p:txBody>
      </p:sp>
      <p:sp>
        <p:nvSpPr>
          <p:cNvPr id="252" name="Bulle narrative : rectangle à coins arrondis 7"/>
          <p:cNvSpPr/>
          <p:nvPr/>
        </p:nvSpPr>
        <p:spPr>
          <a:xfrm>
            <a:off x="3142080" y="5607360"/>
            <a:ext cx="3061440" cy="957600"/>
          </a:xfrm>
          <a:prstGeom prst="wedgeRoundRectCallout">
            <a:avLst>
              <a:gd name="adj1" fmla="val -69498"/>
              <a:gd name="adj2" fmla="val -81332"/>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Ils peuvent ainsi avoir un modèle de prononciation correcte.</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3" name="Image 1" descr=""/>
          <p:cNvPicPr/>
          <p:nvPr/>
        </p:nvPicPr>
        <p:blipFill>
          <a:blip r:embed="rId1"/>
          <a:stretch/>
        </p:blipFill>
        <p:spPr>
          <a:xfrm>
            <a:off x="221040" y="111960"/>
            <a:ext cx="575280" cy="542520"/>
          </a:xfrm>
          <a:prstGeom prst="rect">
            <a:avLst/>
          </a:prstGeom>
          <a:ln w="0">
            <a:noFill/>
          </a:ln>
        </p:spPr>
      </p:pic>
      <p:sp>
        <p:nvSpPr>
          <p:cNvPr id="254" name="ZoneTexte 3"/>
          <p:cNvSpPr/>
          <p:nvPr/>
        </p:nvSpPr>
        <p:spPr>
          <a:xfrm>
            <a:off x="1116360" y="292320"/>
            <a:ext cx="10759320" cy="5332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Arial"/>
                <a:ea typeface="DejaVu Sans"/>
              </a:rPr>
              <a:t>Utilisation du Chatbot par les élèves</a:t>
            </a:r>
            <a:endParaRPr b="0" lang="fr-FR" sz="20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0" lang="fr-FR" sz="1800" spc="-1" strike="noStrike">
                <a:solidFill>
                  <a:schemeClr val="dk1"/>
                </a:solidFill>
                <a:latin typeface="Arial"/>
                <a:ea typeface="DejaVu Sans"/>
              </a:rPr>
              <a:t>Ils peuvent taper ou dire leur message selon les consignes de l’enseignant, ici interaction orale travaillée</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0" lang="fr-FR" sz="1800" spc="-1" strike="noStrike">
                <a:solidFill>
                  <a:schemeClr val="dk1"/>
                </a:solidFill>
                <a:latin typeface="Arial"/>
                <a:ea typeface="DejaVu Sans"/>
              </a:rPr>
              <a:t>Ils peuvent écouter leur message, le valider ou le recommencer.</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55" name="Image 13" descr=""/>
          <p:cNvPicPr/>
          <p:nvPr/>
        </p:nvPicPr>
        <p:blipFill>
          <a:blip r:embed="rId2"/>
          <a:stretch/>
        </p:blipFill>
        <p:spPr>
          <a:xfrm>
            <a:off x="1184400" y="1713240"/>
            <a:ext cx="6048000" cy="542160"/>
          </a:xfrm>
          <a:prstGeom prst="rect">
            <a:avLst/>
          </a:prstGeom>
          <a:ln w="0">
            <a:noFill/>
          </a:ln>
        </p:spPr>
      </p:pic>
      <p:pic>
        <p:nvPicPr>
          <p:cNvPr id="256" name="Image 12" descr=""/>
          <p:cNvPicPr/>
          <p:nvPr/>
        </p:nvPicPr>
        <p:blipFill>
          <a:blip r:embed="rId3"/>
          <a:stretch/>
        </p:blipFill>
        <p:spPr>
          <a:xfrm>
            <a:off x="1116360" y="2997360"/>
            <a:ext cx="6838560" cy="494640"/>
          </a:xfrm>
          <a:prstGeom prst="rect">
            <a:avLst/>
          </a:prstGeom>
          <a:ln w="0">
            <a:noFill/>
          </a:ln>
        </p:spPr>
      </p:pic>
      <p:sp>
        <p:nvSpPr>
          <p:cNvPr id="257" name="Rectangle 14"/>
          <p:cNvSpPr/>
          <p:nvPr/>
        </p:nvSpPr>
        <p:spPr>
          <a:xfrm>
            <a:off x="6820920" y="1713240"/>
            <a:ext cx="411480" cy="5421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58" name="Rectangle 15"/>
          <p:cNvSpPr/>
          <p:nvPr/>
        </p:nvSpPr>
        <p:spPr>
          <a:xfrm>
            <a:off x="1312560" y="4347000"/>
            <a:ext cx="3716640" cy="1227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Difficulté de certains élèves d’avoir une transcription correcte de leur intervention orale, ce qui peut entraîner une frustration.</a:t>
            </a:r>
            <a:endParaRPr b="0" lang="fr-FR" sz="1800" spc="-1" strike="noStrike">
              <a:solidFill>
                <a:srgbClr val="000000"/>
              </a:solidFill>
              <a:latin typeface="Calibri"/>
            </a:endParaRPr>
          </a:p>
        </p:txBody>
      </p:sp>
      <p:sp>
        <p:nvSpPr>
          <p:cNvPr id="259" name="Bulle narrative : rectangle à coins arrondis 16"/>
          <p:cNvSpPr/>
          <p:nvPr/>
        </p:nvSpPr>
        <p:spPr>
          <a:xfrm>
            <a:off x="6114960" y="4093920"/>
            <a:ext cx="5378400" cy="1733760"/>
          </a:xfrm>
          <a:prstGeom prst="wedgeRoundRectCallout">
            <a:avLst>
              <a:gd name="adj1" fmla="val -52202"/>
              <a:gd name="adj2" fmla="val -6692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Nécessité pour les élèves d’avoir une prononciation correcte, mais aussi de parler distinctement et fort → très bon entraînement en vue de l’enregistrement de l’émission radio.</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Image 1" descr=""/>
          <p:cNvPicPr/>
          <p:nvPr/>
        </p:nvPicPr>
        <p:blipFill>
          <a:blip r:embed="rId1"/>
          <a:stretch/>
        </p:blipFill>
        <p:spPr>
          <a:xfrm>
            <a:off x="221040" y="111960"/>
            <a:ext cx="575280" cy="542520"/>
          </a:xfrm>
          <a:prstGeom prst="rect">
            <a:avLst/>
          </a:prstGeom>
          <a:ln w="0">
            <a:noFill/>
          </a:ln>
        </p:spPr>
      </p:pic>
      <p:sp>
        <p:nvSpPr>
          <p:cNvPr id="261" name="ZoneTexte 3"/>
          <p:cNvSpPr/>
          <p:nvPr/>
        </p:nvSpPr>
        <p:spPr>
          <a:xfrm>
            <a:off x="1116360" y="292320"/>
            <a:ext cx="10759320" cy="146124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Exemples d’échanges: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62" name="Image 4" descr=""/>
          <p:cNvPicPr/>
          <p:nvPr/>
        </p:nvPicPr>
        <p:blipFill>
          <a:blip r:embed="rId2"/>
          <a:stretch/>
        </p:blipFill>
        <p:spPr>
          <a:xfrm>
            <a:off x="883800" y="1118160"/>
            <a:ext cx="3405600" cy="2824560"/>
          </a:xfrm>
          <a:prstGeom prst="rect">
            <a:avLst/>
          </a:prstGeom>
          <a:ln w="0">
            <a:noFill/>
          </a:ln>
        </p:spPr>
      </p:pic>
      <p:pic>
        <p:nvPicPr>
          <p:cNvPr id="263" name="Image 8" descr=""/>
          <p:cNvPicPr/>
          <p:nvPr/>
        </p:nvPicPr>
        <p:blipFill>
          <a:blip r:embed="rId3"/>
          <a:stretch/>
        </p:blipFill>
        <p:spPr>
          <a:xfrm>
            <a:off x="5225760" y="891720"/>
            <a:ext cx="4922640" cy="3051000"/>
          </a:xfrm>
          <a:prstGeom prst="rect">
            <a:avLst/>
          </a:prstGeom>
          <a:ln w="0">
            <a:noFill/>
          </a:ln>
        </p:spPr>
      </p:pic>
      <p:sp>
        <p:nvSpPr>
          <p:cNvPr id="264" name="Bulle narrative : rectangle à coins arrondis 11"/>
          <p:cNvSpPr/>
          <p:nvPr/>
        </p:nvSpPr>
        <p:spPr>
          <a:xfrm>
            <a:off x="2446560" y="4472280"/>
            <a:ext cx="8328960" cy="1733760"/>
          </a:xfrm>
          <a:prstGeom prst="wedgeRoundRectCallout">
            <a:avLst>
              <a:gd name="adj1" fmla="val -52202"/>
              <a:gd name="adj2" fmla="val -6692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reformule:</a:t>
            </a:r>
            <a:endParaRPr b="0" lang="fr-FR" sz="1800" spc="-1" strike="noStrike">
              <a:solidFill>
                <a:srgbClr val="000000"/>
              </a:solidFill>
              <a:latin typeface="Calibri"/>
            </a:endParaRPr>
          </a:p>
          <a:p>
            <a:pPr marL="285840" indent="-285840" defTabSz="914400">
              <a:lnSpc>
                <a:spcPct val="100000"/>
              </a:lnSpc>
              <a:buClr>
                <a:srgbClr val="ffffff"/>
              </a:buClr>
              <a:buFont typeface="OpenSymbol"/>
              <a:buChar char="-"/>
            </a:pPr>
            <a:r>
              <a:rPr b="0" lang="fr-FR" sz="1800" spc="-1" strike="noStrike">
                <a:solidFill>
                  <a:schemeClr val="lt1"/>
                </a:solidFill>
                <a:latin typeface="Arial"/>
                <a:ea typeface="DejaVu Sans"/>
              </a:rPr>
              <a:t>en enrichissant, développant,</a:t>
            </a:r>
            <a:endParaRPr b="0" lang="fr-FR" sz="1800" spc="-1" strike="noStrike">
              <a:solidFill>
                <a:srgbClr val="000000"/>
              </a:solidFill>
              <a:latin typeface="Calibri"/>
            </a:endParaRPr>
          </a:p>
          <a:p>
            <a:pPr marL="285840" indent="-285840" defTabSz="914400">
              <a:lnSpc>
                <a:spcPct val="100000"/>
              </a:lnSpc>
              <a:buClr>
                <a:srgbClr val="ffffff"/>
              </a:buClr>
              <a:buFont typeface="OpenSymbol"/>
              <a:buChar char="-"/>
            </a:pPr>
            <a:r>
              <a:rPr b="0" lang="fr-FR" sz="1800" spc="-1" strike="noStrike">
                <a:solidFill>
                  <a:schemeClr val="lt1"/>
                </a:solidFill>
                <a:latin typeface="Arial"/>
                <a:ea typeface="DejaVu Sans"/>
              </a:rPr>
              <a:t>par des phrases complètes si l’élève répond de manière lacunaire.</a:t>
            </a:r>
            <a:endParaRPr b="0" lang="fr-FR" sz="1800" spc="-1" strike="noStrike">
              <a:solidFill>
                <a:srgbClr val="000000"/>
              </a:solidFill>
              <a:latin typeface="Calibri"/>
            </a:endParaRPr>
          </a:p>
          <a:p>
            <a:pPr defTabSz="914400">
              <a:lnSpc>
                <a:spcPct val="100000"/>
              </a:lnSpc>
            </a:pPr>
            <a:r>
              <a:rPr b="0" lang="fr-FR" sz="1800" spc="-1" strike="noStrike">
                <a:solidFill>
                  <a:schemeClr val="lt1"/>
                </a:solidFill>
                <a:latin typeface="Arial"/>
                <a:ea typeface="DejaVu Sans"/>
              </a:rPr>
              <a:t>→ </a:t>
            </a:r>
            <a:r>
              <a:rPr b="0" lang="fr-FR" sz="1800" spc="-1" strike="noStrike">
                <a:solidFill>
                  <a:schemeClr val="lt1"/>
                </a:solidFill>
                <a:latin typeface="Arial"/>
                <a:ea typeface="DejaVu Sans"/>
              </a:rPr>
              <a:t>Les élèves sont exposés à un modèle linguistique correct et riche dont ils peuvent s’inspirer pour progresser.</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Image 1" descr=""/>
          <p:cNvPicPr/>
          <p:nvPr/>
        </p:nvPicPr>
        <p:blipFill>
          <a:blip r:embed="rId1"/>
          <a:stretch/>
        </p:blipFill>
        <p:spPr>
          <a:xfrm>
            <a:off x="221040" y="111960"/>
            <a:ext cx="575280" cy="542520"/>
          </a:xfrm>
          <a:prstGeom prst="rect">
            <a:avLst/>
          </a:prstGeom>
          <a:ln w="0">
            <a:noFill/>
          </a:ln>
        </p:spPr>
      </p:pic>
      <p:sp>
        <p:nvSpPr>
          <p:cNvPr id="266" name="ZoneTexte 3"/>
          <p:cNvSpPr/>
          <p:nvPr/>
        </p:nvSpPr>
        <p:spPr>
          <a:xfrm>
            <a:off x="1116360" y="292320"/>
            <a:ext cx="10759320" cy="146124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Exemples d’échanges: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67" name="Image 6" descr=""/>
          <p:cNvPicPr/>
          <p:nvPr/>
        </p:nvPicPr>
        <p:blipFill>
          <a:blip r:embed="rId2"/>
          <a:stretch/>
        </p:blipFill>
        <p:spPr>
          <a:xfrm>
            <a:off x="797040" y="1049760"/>
            <a:ext cx="5602680" cy="4168080"/>
          </a:xfrm>
          <a:prstGeom prst="rect">
            <a:avLst/>
          </a:prstGeom>
          <a:ln w="0">
            <a:noFill/>
          </a:ln>
        </p:spPr>
      </p:pic>
      <p:sp>
        <p:nvSpPr>
          <p:cNvPr id="268" name="Bulle narrative : rectangle à coins arrondis 2"/>
          <p:cNvSpPr/>
          <p:nvPr/>
        </p:nvSpPr>
        <p:spPr>
          <a:xfrm>
            <a:off x="7071840" y="2303280"/>
            <a:ext cx="3831120" cy="1733760"/>
          </a:xfrm>
          <a:prstGeom prst="wedgeRoundRectCallout">
            <a:avLst>
              <a:gd name="adj1" fmla="val -52202"/>
              <a:gd name="adj2" fmla="val -6692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propose un modèle d’interaction intéressant pour les élèves. Elle commente, rebondit sur ce qui est dit.</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Image 1" descr=""/>
          <p:cNvPicPr/>
          <p:nvPr/>
        </p:nvPicPr>
        <p:blipFill>
          <a:blip r:embed="rId1"/>
          <a:stretch/>
        </p:blipFill>
        <p:spPr>
          <a:xfrm>
            <a:off x="221040" y="111960"/>
            <a:ext cx="575280" cy="542520"/>
          </a:xfrm>
          <a:prstGeom prst="rect">
            <a:avLst/>
          </a:prstGeom>
          <a:ln w="0">
            <a:noFill/>
          </a:ln>
        </p:spPr>
      </p:pic>
      <p:sp>
        <p:nvSpPr>
          <p:cNvPr id="270" name="ZoneTexte 3"/>
          <p:cNvSpPr/>
          <p:nvPr/>
        </p:nvSpPr>
        <p:spPr>
          <a:xfrm>
            <a:off x="1116360" y="292320"/>
            <a:ext cx="10759320" cy="146124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Exemples d’échanges: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71" name="Image 10" descr=""/>
          <p:cNvPicPr/>
          <p:nvPr/>
        </p:nvPicPr>
        <p:blipFill>
          <a:blip r:embed="rId2"/>
          <a:stretch/>
        </p:blipFill>
        <p:spPr>
          <a:xfrm>
            <a:off x="722880" y="1333800"/>
            <a:ext cx="5372280" cy="3232080"/>
          </a:xfrm>
          <a:prstGeom prst="rect">
            <a:avLst/>
          </a:prstGeom>
          <a:ln w="0">
            <a:noFill/>
          </a:ln>
        </p:spPr>
      </p:pic>
      <p:sp>
        <p:nvSpPr>
          <p:cNvPr id="272" name="Rectangle 2"/>
          <p:cNvSpPr/>
          <p:nvPr/>
        </p:nvSpPr>
        <p:spPr>
          <a:xfrm>
            <a:off x="7522200" y="2395800"/>
            <a:ext cx="3221280" cy="1227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Les réponses sont parfois trop longues.</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Image 1" descr=""/>
          <p:cNvPicPr/>
          <p:nvPr/>
        </p:nvPicPr>
        <p:blipFill>
          <a:blip r:embed="rId1"/>
          <a:stretch/>
        </p:blipFill>
        <p:spPr>
          <a:xfrm>
            <a:off x="221040" y="111960"/>
            <a:ext cx="575280" cy="542520"/>
          </a:xfrm>
          <a:prstGeom prst="rect">
            <a:avLst/>
          </a:prstGeom>
          <a:ln w="0">
            <a:noFill/>
          </a:ln>
        </p:spPr>
      </p:pic>
      <p:sp>
        <p:nvSpPr>
          <p:cNvPr id="274" name="ZoneTexte 3"/>
          <p:cNvSpPr/>
          <p:nvPr/>
        </p:nvSpPr>
        <p:spPr>
          <a:xfrm>
            <a:off x="1116360" y="292320"/>
            <a:ext cx="10759320" cy="146124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Exemples d’échanges: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
        <p:nvSpPr>
          <p:cNvPr id="275" name="Rectangle 2"/>
          <p:cNvSpPr/>
          <p:nvPr/>
        </p:nvSpPr>
        <p:spPr>
          <a:xfrm>
            <a:off x="7718760" y="1540080"/>
            <a:ext cx="3221280" cy="1227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Le vocabulaire est parfois inconnu des élèves…</a:t>
            </a:r>
            <a:endParaRPr b="0" lang="fr-FR" sz="1800" spc="-1" strike="noStrike">
              <a:solidFill>
                <a:srgbClr val="000000"/>
              </a:solidFill>
              <a:latin typeface="Calibri"/>
            </a:endParaRPr>
          </a:p>
        </p:txBody>
      </p:sp>
      <p:sp>
        <p:nvSpPr>
          <p:cNvPr id="276" name="Bulle narrative : rectangle à coins arrondis 4"/>
          <p:cNvSpPr/>
          <p:nvPr/>
        </p:nvSpPr>
        <p:spPr>
          <a:xfrm>
            <a:off x="7598160" y="3462120"/>
            <a:ext cx="3464280" cy="1428120"/>
          </a:xfrm>
          <a:prstGeom prst="wedgeRoundRectCallout">
            <a:avLst>
              <a:gd name="adj1" fmla="val -52202"/>
              <a:gd name="adj2" fmla="val -6692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 </a:t>
            </a:r>
            <a:r>
              <a:rPr b="0" lang="fr-FR" sz="1800" spc="-1" strike="noStrike">
                <a:solidFill>
                  <a:schemeClr val="lt1"/>
                </a:solidFill>
                <a:latin typeface="Arial"/>
                <a:ea typeface="DejaVu Sans"/>
              </a:rPr>
              <a:t>mais cela les incite à s’adapter, à demander de l’aide.</a:t>
            </a:r>
            <a:endParaRPr b="0" lang="fr-FR" sz="1800" spc="-1" strike="noStrike">
              <a:solidFill>
                <a:srgbClr val="000000"/>
              </a:solidFill>
              <a:latin typeface="Calibri"/>
            </a:endParaRPr>
          </a:p>
        </p:txBody>
      </p:sp>
      <p:pic>
        <p:nvPicPr>
          <p:cNvPr id="277" name="Image 6" descr=""/>
          <p:cNvPicPr/>
          <p:nvPr/>
        </p:nvPicPr>
        <p:blipFill>
          <a:blip r:embed="rId2"/>
          <a:stretch/>
        </p:blipFill>
        <p:spPr>
          <a:xfrm>
            <a:off x="799200" y="1540080"/>
            <a:ext cx="6035760" cy="316296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Image 1" descr=""/>
          <p:cNvPicPr/>
          <p:nvPr/>
        </p:nvPicPr>
        <p:blipFill>
          <a:blip r:embed="rId1"/>
          <a:stretch/>
        </p:blipFill>
        <p:spPr>
          <a:xfrm>
            <a:off x="221040" y="111960"/>
            <a:ext cx="575280" cy="542520"/>
          </a:xfrm>
          <a:prstGeom prst="rect">
            <a:avLst/>
          </a:prstGeom>
          <a:ln w="0">
            <a:noFill/>
          </a:ln>
        </p:spPr>
      </p:pic>
      <p:sp>
        <p:nvSpPr>
          <p:cNvPr id="279" name="ZoneTexte 3"/>
          <p:cNvSpPr/>
          <p:nvPr/>
        </p:nvSpPr>
        <p:spPr>
          <a:xfrm>
            <a:off x="1116360" y="292320"/>
            <a:ext cx="10759320" cy="2376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chemeClr val="dk1"/>
                </a:solidFill>
                <a:latin typeface="Arial"/>
                <a:ea typeface="DejaVu Sans"/>
              </a:rPr>
              <a:t>Evaluation de la conversation par l’IA</a:t>
            </a:r>
            <a:endParaRPr b="0" lang="fr-FR" sz="2000" spc="-1" strike="noStrike">
              <a:solidFill>
                <a:srgbClr val="000000"/>
              </a:solidFill>
              <a:latin typeface="Calibri"/>
            </a:endParaRPr>
          </a:p>
          <a:p>
            <a:pPr defTabSz="914400">
              <a:lnSpc>
                <a:spcPct val="100000"/>
              </a:lnSpc>
            </a:pPr>
            <a:endParaRPr b="0" lang="fr-FR" sz="2000" spc="-1" strike="noStrike">
              <a:solidFill>
                <a:srgbClr val="000000"/>
              </a:solidFill>
              <a:latin typeface="Calibri"/>
            </a:endParaRPr>
          </a:p>
          <a:p>
            <a:pPr defTabSz="914400">
              <a:lnSpc>
                <a:spcPct val="100000"/>
              </a:lnSpc>
            </a:pPr>
            <a:endParaRPr b="0" lang="fr-FR" sz="20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80" name="Image 5" descr=""/>
          <p:cNvPicPr/>
          <p:nvPr/>
        </p:nvPicPr>
        <p:blipFill>
          <a:blip r:embed="rId2"/>
          <a:stretch/>
        </p:blipFill>
        <p:spPr>
          <a:xfrm>
            <a:off x="610920" y="2478240"/>
            <a:ext cx="3619080" cy="2605680"/>
          </a:xfrm>
          <a:prstGeom prst="rect">
            <a:avLst/>
          </a:prstGeom>
          <a:ln w="0">
            <a:noFill/>
          </a:ln>
        </p:spPr>
      </p:pic>
      <p:pic>
        <p:nvPicPr>
          <p:cNvPr id="281" name="Image 9" descr=""/>
          <p:cNvPicPr/>
          <p:nvPr/>
        </p:nvPicPr>
        <p:blipFill>
          <a:blip r:embed="rId3"/>
          <a:stretch/>
        </p:blipFill>
        <p:spPr>
          <a:xfrm>
            <a:off x="221040" y="954720"/>
            <a:ext cx="7848360" cy="923400"/>
          </a:xfrm>
          <a:prstGeom prst="rect">
            <a:avLst/>
          </a:prstGeom>
          <a:ln w="0">
            <a:noFill/>
          </a:ln>
        </p:spPr>
      </p:pic>
      <p:sp>
        <p:nvSpPr>
          <p:cNvPr id="282" name="Bulle narrative : rectangle à coins arrondis 11"/>
          <p:cNvSpPr/>
          <p:nvPr/>
        </p:nvSpPr>
        <p:spPr>
          <a:xfrm>
            <a:off x="4553280" y="2887920"/>
            <a:ext cx="3872520" cy="1428120"/>
          </a:xfrm>
          <a:prstGeom prst="wedgeRoundRectCallout">
            <a:avLst>
              <a:gd name="adj1" fmla="val -97308"/>
              <a:gd name="adj2" fmla="val -133529"/>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L’IA propose une évaluation qui peut permettre à l’enseignant d’avoir rapidement un panorama des réussites ou difficultés des élèves.</a:t>
            </a:r>
            <a:endParaRPr b="0" lang="fr-FR" sz="1800" spc="-1" strike="noStrike">
              <a:solidFill>
                <a:srgbClr val="000000"/>
              </a:solidFill>
              <a:latin typeface="Calibri"/>
            </a:endParaRPr>
          </a:p>
        </p:txBody>
      </p:sp>
      <p:sp>
        <p:nvSpPr>
          <p:cNvPr id="283" name="Bulle narrative : rectangle à coins arrondis 12"/>
          <p:cNvSpPr/>
          <p:nvPr/>
        </p:nvSpPr>
        <p:spPr>
          <a:xfrm>
            <a:off x="8340480" y="1360080"/>
            <a:ext cx="3464280" cy="1428120"/>
          </a:xfrm>
          <a:prstGeom prst="wedgeRoundRectCallout">
            <a:avLst>
              <a:gd name="adj1" fmla="val -52202"/>
              <a:gd name="adj2" fmla="val -6692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L’enseignant a accès à tous les échanges. Il peut les consulter pour faire de la remédiation, pour les évaluer.</a:t>
            </a:r>
            <a:endParaRPr b="0" lang="fr-FR" sz="1800" spc="-1" strike="noStrike">
              <a:solidFill>
                <a:srgbClr val="000000"/>
              </a:solidFill>
              <a:latin typeface="Calibri"/>
            </a:endParaRPr>
          </a:p>
        </p:txBody>
      </p:sp>
      <p:sp>
        <p:nvSpPr>
          <p:cNvPr id="284" name="Rectangle 13"/>
          <p:cNvSpPr/>
          <p:nvPr/>
        </p:nvSpPr>
        <p:spPr>
          <a:xfrm>
            <a:off x="4739040" y="4674600"/>
            <a:ext cx="3221280" cy="1227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Les critères d’évaluation  ne sont pas précisés.</a:t>
            </a:r>
            <a:endParaRPr b="0" lang="fr-FR" sz="1800" spc="-1" strike="noStrike">
              <a:solidFill>
                <a:srgbClr val="000000"/>
              </a:solidFill>
              <a:latin typeface="Calibri"/>
            </a:endParaRPr>
          </a:p>
        </p:txBody>
      </p:sp>
      <p:sp>
        <p:nvSpPr>
          <p:cNvPr id="285" name="Bulle narrative : rectangle à coins arrondis 14"/>
          <p:cNvSpPr/>
          <p:nvPr/>
        </p:nvSpPr>
        <p:spPr>
          <a:xfrm>
            <a:off x="8426160" y="5084640"/>
            <a:ext cx="3538080" cy="1303560"/>
          </a:xfrm>
          <a:prstGeom prst="wedgeRoundRectCallout">
            <a:avLst>
              <a:gd name="adj1" fmla="val -54994"/>
              <a:gd name="adj2" fmla="val -83957"/>
              <a:gd name="adj3" fmla="val 16667"/>
            </a:avLst>
          </a:prstGeom>
          <a:solidFill>
            <a:srgbClr val="ffc000"/>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La version payante de Mizou permet d’indiquer des critères d’évaluation à utiliser.</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407520" y="87480"/>
            <a:ext cx="10971720" cy="709200"/>
          </a:xfrm>
          <a:prstGeom prst="rect">
            <a:avLst/>
          </a:prstGeom>
          <a:noFill/>
          <a:ln w="0">
            <a:noFill/>
          </a:ln>
        </p:spPr>
        <p:txBody>
          <a:bodyPr lIns="0" rIns="0" tIns="0" bIns="0" anchor="ctr">
            <a:noAutofit/>
          </a:bodyPr>
          <a:p>
            <a:pPr indent="0" defTabSz="914400">
              <a:lnSpc>
                <a:spcPct val="90000"/>
              </a:lnSpc>
              <a:buNone/>
              <a:tabLst>
                <a:tab algn="l" pos="0"/>
              </a:tabLst>
            </a:pPr>
            <a:r>
              <a:rPr b="1" lang="fr-FR" sz="2800" spc="-1" strike="noStrike">
                <a:solidFill>
                  <a:srgbClr val="0070c0"/>
                </a:solidFill>
                <a:latin typeface="Arial"/>
                <a:ea typeface="DejaVu Sans"/>
              </a:rPr>
              <a:t>Analyse : freins et plus-values</a:t>
            </a:r>
            <a:endParaRPr b="0" lang="fr-FR" sz="2800" spc="-1" strike="noStrike">
              <a:solidFill>
                <a:srgbClr val="000000"/>
              </a:solidFill>
              <a:latin typeface="Calibri"/>
            </a:endParaRPr>
          </a:p>
        </p:txBody>
      </p:sp>
      <p:sp>
        <p:nvSpPr>
          <p:cNvPr id="287" name="PlaceHolder 2"/>
          <p:cNvSpPr>
            <a:spLocks noGrp="1"/>
          </p:cNvSpPr>
          <p:nvPr>
            <p:ph type="subTitle"/>
          </p:nvPr>
        </p:nvSpPr>
        <p:spPr>
          <a:xfrm>
            <a:off x="492480" y="1418400"/>
            <a:ext cx="11133360" cy="4885920"/>
          </a:xfrm>
          <a:prstGeom prst="rect">
            <a:avLst/>
          </a:prstGeom>
          <a:noFill/>
          <a:ln w="0">
            <a:noFill/>
          </a:ln>
        </p:spPr>
        <p:txBody>
          <a:bodyPr lIns="0" rIns="0" tIns="0" bIns="0" anchor="ctr">
            <a:noAutofit/>
          </a:bodyPr>
          <a:p>
            <a:pPr marL="228600" indent="-228600" defTabSz="914400">
              <a:lnSpc>
                <a:spcPct val="90000"/>
              </a:lnSpc>
              <a:spcBef>
                <a:spcPts val="1001"/>
              </a:spcBef>
              <a:buClr>
                <a:srgbClr val="0070c0"/>
              </a:buClr>
              <a:buFont typeface="Arial"/>
              <a:buChar char="•"/>
            </a:pPr>
            <a:r>
              <a:rPr b="0" lang="fr-FR" sz="2200" spc="-1" strike="noStrike">
                <a:solidFill>
                  <a:srgbClr val="0070c0"/>
                </a:solidFill>
                <a:latin typeface="Arial"/>
                <a:ea typeface="DejaVu Sans"/>
              </a:rPr>
              <a:t>Freins :</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Questions / réponses de l’IA pouvant aller au-delà des compétences et connaissances des élèves et ainsi les déstabiliser ou les bloquer.</a:t>
            </a:r>
            <a:endParaRPr b="0" lang="fr-FR" sz="22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Un outil de transcription qui peut frustrer les élèves.</a:t>
            </a:r>
            <a:endParaRPr b="0" lang="fr-FR" sz="2200" spc="-1" strike="noStrike">
              <a:solidFill>
                <a:srgbClr val="000000"/>
              </a:solidFill>
              <a:latin typeface="Calibri"/>
            </a:endParaRPr>
          </a:p>
          <a:p>
            <a:pPr marL="285840" indent="-285840" algn="just"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Version gratuite limitée qui ne permet pas certains paramétrages:</a:t>
            </a:r>
            <a:endParaRPr b="0" lang="fr-FR" sz="2200" spc="-1" strike="noStrike">
              <a:solidFill>
                <a:srgbClr val="000000"/>
              </a:solidFill>
              <a:latin typeface="Calibri"/>
            </a:endParaRPr>
          </a:p>
          <a:p>
            <a:pPr marL="343080" indent="-343080" algn="just"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Joindre les documents de travail pour adapter les interventions de l’IA au mieux à ce qui a été vu en classe,</a:t>
            </a:r>
            <a:endParaRPr b="0" lang="fr-FR" sz="2200" spc="-1" strike="noStrike">
              <a:solidFill>
                <a:srgbClr val="000000"/>
              </a:solidFill>
              <a:latin typeface="Calibri"/>
            </a:endParaRPr>
          </a:p>
          <a:p>
            <a:pPr marL="343080" indent="-343080" algn="just"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Indiquer des critères d’évaluation,</a:t>
            </a:r>
            <a:endParaRPr b="0" lang="fr-FR" sz="2200" spc="-1" strike="noStrike">
              <a:solidFill>
                <a:srgbClr val="000000"/>
              </a:solidFill>
              <a:latin typeface="Calibri"/>
            </a:endParaRPr>
          </a:p>
          <a:p>
            <a:pPr marL="343080" indent="-343080" algn="just"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Imposer un temps maximum d’échanges pour amener les élèves à être plus spontanés.</a:t>
            </a:r>
            <a:endParaRPr b="0" lang="fr-FR" sz="2200" spc="-1" strike="noStrike">
              <a:solidFill>
                <a:srgbClr val="000000"/>
              </a:solidFill>
              <a:latin typeface="Calibri"/>
            </a:endParaRPr>
          </a:p>
          <a:p>
            <a:pPr marL="343080" indent="-343080" algn="just" defTabSz="914400">
              <a:lnSpc>
                <a:spcPct val="90000"/>
              </a:lnSpc>
              <a:spcBef>
                <a:spcPts val="1001"/>
              </a:spcBef>
              <a:buClr>
                <a:srgbClr val="000000"/>
              </a:buClr>
              <a:buFont typeface="Wingdings" charset="2"/>
              <a:buChar char=""/>
            </a:pPr>
            <a:r>
              <a:rPr b="0" lang="fr-FR" sz="2200" spc="-1" strike="noStrike">
                <a:solidFill>
                  <a:schemeClr val="dk1"/>
                </a:solidFill>
                <a:latin typeface="Calibri"/>
                <a:ea typeface="Calibri"/>
              </a:rPr>
              <a:t>Certains éléments sont formulés en anglais même sur l’interface française. </a:t>
            </a:r>
            <a:endParaRPr b="0" lang="fr-FR" sz="2200" spc="-1" strike="noStrike">
              <a:solidFill>
                <a:srgbClr val="000000"/>
              </a:solidFill>
              <a:latin typeface="Calibri"/>
            </a:endParaRPr>
          </a:p>
          <a:p>
            <a:pPr indent="0" algn="just" defTabSz="914400">
              <a:lnSpc>
                <a:spcPct val="90000"/>
              </a:lnSpc>
              <a:spcBef>
                <a:spcPts val="1001"/>
              </a:spcBef>
              <a:buNone/>
              <a:tabLst>
                <a:tab algn="l" pos="0"/>
              </a:tabLst>
            </a:pPr>
            <a:endParaRPr b="0" lang="fr-FR" sz="2200" spc="-1" strike="noStrike">
              <a:solidFill>
                <a:srgbClr val="000000"/>
              </a:solidFill>
              <a:latin typeface="Calibri"/>
            </a:endParaRPr>
          </a:p>
          <a:p>
            <a:pPr marL="228600" indent="-228600" defTabSz="914400">
              <a:lnSpc>
                <a:spcPct val="90000"/>
              </a:lnSpc>
              <a:spcBef>
                <a:spcPts val="1001"/>
              </a:spcBef>
              <a:buClr>
                <a:srgbClr val="0070c0"/>
              </a:buClr>
              <a:buFont typeface="Arial"/>
              <a:buChar char="•"/>
              <a:tabLst>
                <a:tab algn="l" pos="0"/>
              </a:tabLst>
            </a:pPr>
            <a:r>
              <a:rPr b="0" lang="fr-FR" sz="2200" spc="-1" strike="noStrike">
                <a:solidFill>
                  <a:srgbClr val="0070c0"/>
                </a:solidFill>
                <a:latin typeface="Calibri"/>
                <a:ea typeface="Calibri"/>
              </a:rPr>
              <a:t>Avantages de l’utilisation de l’IA : </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2200" spc="-1" strike="noStrike">
                <a:solidFill>
                  <a:schemeClr val="dk1"/>
                </a:solidFill>
                <a:latin typeface="Calibri"/>
                <a:ea typeface="Calibri"/>
              </a:rPr>
              <a:t>Une application très performante qui permet de développer les compétences d’interaction des élèves: ceux-ci sont exposés à une langue riche et correcte et à un modèle d’interaction efficace. Soumis à l’inattendu, ils sont amenés à s’adapter.</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2200" spc="-1" strike="noStrike">
                <a:solidFill>
                  <a:schemeClr val="dk1"/>
                </a:solidFill>
                <a:latin typeface="Calibri"/>
                <a:ea typeface="Calibri"/>
              </a:rPr>
              <a:t>Possibilité d’entraîner l’interaction écrite et orale.</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2200" spc="-1" strike="noStrike">
                <a:solidFill>
                  <a:schemeClr val="dk1"/>
                </a:solidFill>
                <a:latin typeface="Calibri"/>
                <a:ea typeface="Calibri"/>
              </a:rPr>
              <a:t>Possibilité pour les élèves de s’entraîner en autonomie, en classe ou à la maison.</a:t>
            </a:r>
            <a:endParaRPr b="0" lang="fr-FR" sz="22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tabLst>
                <a:tab algn="l" pos="0"/>
              </a:tabLst>
            </a:pPr>
            <a:r>
              <a:rPr b="0" lang="fr-FR" sz="2200" spc="-1" strike="noStrike">
                <a:solidFill>
                  <a:schemeClr val="dk1"/>
                </a:solidFill>
                <a:latin typeface="Calibri"/>
                <a:ea typeface="Calibri"/>
              </a:rPr>
              <a:t>La commande « générer » qui permet un gain de temps pour l’enseignant sur la formulation des instructions et des règles.</a:t>
            </a:r>
            <a:endParaRPr b="0" lang="fr-FR" sz="2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defTabSz="914400">
              <a:lnSpc>
                <a:spcPct val="90000"/>
              </a:lnSpc>
              <a:buNone/>
              <a:tabLst>
                <a:tab algn="l" pos="0"/>
              </a:tabLst>
            </a:pPr>
            <a:r>
              <a:rPr b="1" lang="fr-FR" sz="4400" spc="-1" strike="noStrike">
                <a:solidFill>
                  <a:schemeClr val="dk1"/>
                </a:solidFill>
                <a:latin typeface="Arial"/>
                <a:ea typeface="DejaVu Sans"/>
              </a:rPr>
              <a:t>Sommaire</a:t>
            </a:r>
            <a:endParaRPr b="0" lang="fr-FR" sz="4400" spc="-1" strike="noStrike">
              <a:solidFill>
                <a:srgbClr val="000000"/>
              </a:solidFill>
              <a:latin typeface="Calibri"/>
            </a:endParaRPr>
          </a:p>
        </p:txBody>
      </p:sp>
      <p:sp>
        <p:nvSpPr>
          <p:cNvPr id="196" name="PlaceHolder 2"/>
          <p:cNvSpPr>
            <a:spLocks noGrp="1"/>
          </p:cNvSpPr>
          <p:nvPr>
            <p:ph type="subTitle"/>
          </p:nvPr>
        </p:nvSpPr>
        <p:spPr>
          <a:xfrm>
            <a:off x="551160" y="2524320"/>
            <a:ext cx="10971720" cy="3137040"/>
          </a:xfrm>
          <a:prstGeom prst="rect">
            <a:avLst/>
          </a:prstGeom>
          <a:noFill/>
          <a:ln w="0">
            <a:noFill/>
          </a:ln>
        </p:spPr>
        <p:txBody>
          <a:bodyPr lIns="0" rIns="0" tIns="0" bIns="0" anchor="ctr">
            <a:noAutofit/>
          </a:bodyPr>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 action="ppaction://hlinkshowjump?jump=nextslide"/>
              </a:rPr>
              <a:t>Contexte</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a:solidFill>
                  <a:schemeClr val="dk1"/>
                </a:solidFill>
                <a:latin typeface="Arial"/>
                <a:ea typeface="DejaVu Sans"/>
              </a:rPr>
              <a:t>Utilisation de Mizou</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1" action="ppaction://hlinksldjump"/>
              </a:rPr>
              <a:t>Analyse</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90440" y="367200"/>
            <a:ext cx="11274840" cy="546480"/>
          </a:xfrm>
          <a:prstGeom prst="rect">
            <a:avLst/>
          </a:prstGeom>
          <a:noFill/>
          <a:ln w="0">
            <a:noFill/>
          </a:ln>
        </p:spPr>
        <p:txBody>
          <a:bodyPr lIns="90000" rIns="90000" tIns="45000" bIns="45000" anchor="ctr">
            <a:noAutofit/>
          </a:bodyPr>
          <a:p>
            <a:pPr indent="0" defTabSz="914400">
              <a:lnSpc>
                <a:spcPct val="90000"/>
              </a:lnSpc>
              <a:buNone/>
              <a:tabLst>
                <a:tab algn="l" pos="0"/>
              </a:tabLst>
            </a:pPr>
            <a:r>
              <a:rPr b="1" lang="fr-FR" sz="2400" spc="-1" strike="noStrike">
                <a:solidFill>
                  <a:srgbClr val="000000"/>
                </a:solidFill>
                <a:latin typeface="Aptos Display"/>
                <a:ea typeface="DejaVu Sans"/>
              </a:rPr>
              <a:t>Utilisation par les élèves du Chatbot Mizou pour s’entraîner en production orale en interaction en vue de la tâche finale évaluée</a:t>
            </a:r>
            <a:endParaRPr b="0" lang="fr-FR" sz="2400" spc="-1" strike="noStrike">
              <a:solidFill>
                <a:srgbClr val="000000"/>
              </a:solidFill>
              <a:latin typeface="Calibri"/>
            </a:endParaRPr>
          </a:p>
        </p:txBody>
      </p:sp>
      <p:sp>
        <p:nvSpPr>
          <p:cNvPr id="198" name="PlaceHolder 2"/>
          <p:cNvSpPr>
            <a:spLocks noGrp="1"/>
          </p:cNvSpPr>
          <p:nvPr>
            <p:ph/>
          </p:nvPr>
        </p:nvSpPr>
        <p:spPr>
          <a:xfrm>
            <a:off x="152280" y="1159560"/>
            <a:ext cx="11394000" cy="5357520"/>
          </a:xfrm>
          <a:prstGeom prst="rect">
            <a:avLst/>
          </a:prstGeom>
          <a:noFill/>
          <a:ln w="0">
            <a:noFill/>
          </a:ln>
        </p:spPr>
        <p:txBody>
          <a:bodyPr lIns="90000" rIns="90000" tIns="45000" bIns="45000" anchor="t">
            <a:normAutofit fontScale="87222"/>
          </a:bodyPr>
          <a:p>
            <a:pPr marL="228600" indent="0" defTabSz="914400">
              <a:lnSpc>
                <a:spcPct val="90000"/>
              </a:lnSpc>
              <a:spcBef>
                <a:spcPts val="1001"/>
              </a:spcBef>
              <a:buNone/>
              <a:tabLst>
                <a:tab algn="l" pos="0"/>
              </a:tabLst>
            </a:pPr>
            <a:r>
              <a:rPr b="1" lang="fr-FR" sz="2800" spc="-1" strike="noStrike">
                <a:solidFill>
                  <a:srgbClr val="000000"/>
                </a:solidFill>
                <a:latin typeface="Arial"/>
                <a:ea typeface="DejaVu Sans"/>
              </a:rPr>
              <a:t>Contexte : </a:t>
            </a:r>
            <a:endParaRPr b="0" lang="fr-FR" sz="2800" spc="-1" strike="noStrike">
              <a:solidFill>
                <a:srgbClr val="000000"/>
              </a:solidFill>
              <a:latin typeface="Calibri"/>
            </a:endParaRPr>
          </a:p>
          <a:p>
            <a:pPr marL="228600" defTabSz="914400">
              <a:lnSpc>
                <a:spcPct val="10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Dans le cadre d’une séquence sur les résistants allemands pendant la Seconde Guerre Mondiale, les élèves ont travaillé en amont sur des biographies de résistants et ont découvert du lexique lié aux biographies, des indications temporelles et </a:t>
            </a:r>
            <a:r>
              <a:rPr b="0" lang="fr-FR" sz="1800" spc="-1" strike="noStrike">
                <a:solidFill>
                  <a:srgbClr val="000000"/>
                </a:solidFill>
                <a:latin typeface="Arial"/>
                <a:ea typeface="DejaVu Sans"/>
              </a:rPr>
              <a:t>l’utilisation du prétérit et du passif</a:t>
            </a:r>
            <a:r>
              <a:rPr b="0" lang="fr-FR" sz="2800" spc="-1" strike="noStrike">
                <a:solidFill>
                  <a:srgbClr val="000000"/>
                </a:solidFill>
                <a:latin typeface="Arial"/>
                <a:ea typeface="DejaVu Sans"/>
              </a:rPr>
              <a:t>.</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Pour manipuler le vocabulaire et les structures introduites, les élèves se sont entraînés à rédiger la biographie d’une résistante allemande à partir d’une </a:t>
            </a:r>
            <a:r>
              <a:rPr b="0" lang="fr-FR" sz="1800" spc="-1" strike="noStrike">
                <a:solidFill>
                  <a:srgbClr val="000000"/>
                </a:solidFill>
                <a:latin typeface="Arial"/>
                <a:ea typeface="DejaVu Sans"/>
              </a:rPr>
              <a:t>fiche d’identité.</a:t>
            </a:r>
            <a:endParaRPr b="0" lang="fr-FR" sz="1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Ils ont ensuite en bin</a:t>
            </a:r>
            <a:r>
              <a:rPr b="0" lang="fr-FR" sz="1800" spc="-1" strike="noStrike">
                <a:solidFill>
                  <a:srgbClr val="000000"/>
                </a:solidFill>
                <a:latin typeface="Arial"/>
                <a:ea typeface="DejaVu Sans"/>
              </a:rPr>
              <a:t>ô</a:t>
            </a:r>
            <a:r>
              <a:rPr b="0" lang="fr-FR" sz="2800" spc="-1" strike="noStrike">
                <a:solidFill>
                  <a:srgbClr val="000000"/>
                </a:solidFill>
                <a:latin typeface="Arial"/>
                <a:ea typeface="DejaVu Sans"/>
              </a:rPr>
              <a:t>me effectué des recherches sur le résistant allemand de leur choix et en ont rédigé la biographie pour consolider leur maîtrise des structures nécessaires pour rendre compte de la biographie d’une personne.</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Afin de s’entraîner en autonomie successivement pour le rôle du journaliste et de l’historien, dans et hors la classe, les élèves utilisent le Chatbot Mizou pour préparer la tâche finale évaluée.</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Image 5" descr=""/>
          <p:cNvPicPr/>
          <p:nvPr/>
        </p:nvPicPr>
        <p:blipFill>
          <a:blip r:embed="rId1"/>
          <a:stretch/>
        </p:blipFill>
        <p:spPr>
          <a:xfrm>
            <a:off x="4480560" y="4747320"/>
            <a:ext cx="3727080" cy="1466640"/>
          </a:xfrm>
          <a:prstGeom prst="rect">
            <a:avLst/>
          </a:prstGeom>
          <a:ln w="0">
            <a:noFill/>
          </a:ln>
        </p:spPr>
      </p:pic>
      <p:sp>
        <p:nvSpPr>
          <p:cNvPr id="200" name="ZoneTexte 8"/>
          <p:cNvSpPr/>
          <p:nvPr/>
        </p:nvSpPr>
        <p:spPr>
          <a:xfrm>
            <a:off x="168480" y="255240"/>
            <a:ext cx="11925360" cy="67345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rgbClr val="000000"/>
                </a:solidFill>
                <a:latin typeface="Aptos"/>
                <a:ea typeface="DejaVu Sans"/>
              </a:rPr>
              <a:t>                 </a:t>
            </a:r>
            <a:r>
              <a:rPr b="1" lang="fr-FR" sz="2000" spc="-1" strike="noStrike">
                <a:solidFill>
                  <a:srgbClr val="000000"/>
                </a:solidFill>
                <a:latin typeface="Aptos"/>
                <a:ea typeface="DejaVu Sans"/>
              </a:rPr>
              <a:t>Paramétrage du Chatbot (en anglais) pour une interview sur Alexander Schmorell :</a:t>
            </a:r>
            <a:endParaRPr b="0" lang="fr-FR" sz="20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1" lang="fr-FR" sz="1800" spc="-1" strike="noStrike">
                <a:solidFill>
                  <a:srgbClr val="000000"/>
                </a:solidFill>
                <a:latin typeface="Aptos"/>
                <a:ea typeface="DejaVu Sans"/>
              </a:rPr>
              <a:t>Création de deux Chatbots afin que les élèves s’entraînent pour les deux rôles: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1" lang="fr-FR" sz="1800" spc="-1" strike="noStrike">
                <a:solidFill>
                  <a:srgbClr val="000000"/>
                </a:solidFill>
                <a:latin typeface="Aptos"/>
                <a:ea typeface="DejaVu Sans"/>
              </a:rPr>
              <a:t>l’un où l’IA est le journaliste et l’élève l’historien                       - l’autre où l’IA est l’historien et l’élève le journaliste</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01" name="Image 1" descr=""/>
          <p:cNvPicPr/>
          <p:nvPr/>
        </p:nvPicPr>
        <p:blipFill>
          <a:blip r:embed="rId2"/>
          <a:stretch/>
        </p:blipFill>
        <p:spPr>
          <a:xfrm>
            <a:off x="308520" y="3960"/>
            <a:ext cx="812160" cy="765720"/>
          </a:xfrm>
          <a:prstGeom prst="rect">
            <a:avLst/>
          </a:prstGeom>
          <a:ln w="0">
            <a:noFill/>
          </a:ln>
        </p:spPr>
      </p:pic>
      <p:sp>
        <p:nvSpPr>
          <p:cNvPr id="202" name="Rectangle : coins arrondis 3"/>
          <p:cNvSpPr/>
          <p:nvPr/>
        </p:nvSpPr>
        <p:spPr>
          <a:xfrm>
            <a:off x="262440" y="2154600"/>
            <a:ext cx="5391720" cy="24487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Instructions pour l’IA : </a:t>
            </a:r>
            <a:r>
              <a:rPr b="0" lang="en-US" sz="1800" spc="-1" strike="noStrike">
                <a:solidFill>
                  <a:srgbClr val="000000"/>
                </a:solidFill>
                <a:latin typeface="Arial"/>
                <a:ea typeface="DejaVu Sans"/>
              </a:rPr>
              <a:t>You are the interviewer, guiding the conversation with an historian. The student takes on the role of the historian, responding to questions about Alexander Schmorell's biografy and his resistance actions during the Nazi period. Through this interactive interview, students learn how to interview about WWII resistants.</a:t>
            </a:r>
            <a:endParaRPr b="0" lang="fr-FR" sz="1800" spc="-1" strike="noStrike">
              <a:solidFill>
                <a:srgbClr val="000000"/>
              </a:solidFill>
              <a:latin typeface="Calibri"/>
            </a:endParaRPr>
          </a:p>
        </p:txBody>
      </p:sp>
      <p:sp>
        <p:nvSpPr>
          <p:cNvPr id="203" name="Rectangle : coins arrondis 3"/>
          <p:cNvSpPr/>
          <p:nvPr/>
        </p:nvSpPr>
        <p:spPr>
          <a:xfrm>
            <a:off x="6225480" y="2176200"/>
            <a:ext cx="5602680" cy="216000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Instructions pour l’IA : </a:t>
            </a:r>
            <a:r>
              <a:rPr b="0" lang="en-US" sz="1800" spc="-1" strike="noStrike">
                <a:solidFill>
                  <a:srgbClr val="000000"/>
                </a:solidFill>
                <a:latin typeface="Arial"/>
                <a:ea typeface="DejaVu Sans"/>
              </a:rPr>
              <a:t>You are the historian, responding to questions about Alexander Schmorell’s biografy and his resistance actions during the Nazi period. The student takes on the role of the interviewer, guiding the conversation. Through this interactive interview, students learn how to interview about WWII resistants.</a:t>
            </a:r>
            <a:endParaRPr b="0" lang="fr-FR" sz="1800" spc="-1" strike="noStrike">
              <a:solidFill>
                <a:srgbClr val="000000"/>
              </a:solidFill>
              <a:latin typeface="Calibri"/>
            </a:endParaRPr>
          </a:p>
        </p:txBody>
      </p:sp>
      <p:sp>
        <p:nvSpPr>
          <p:cNvPr id="204" name="Bulle narrative : rectangle à coins arrondis 9"/>
          <p:cNvSpPr/>
          <p:nvPr/>
        </p:nvSpPr>
        <p:spPr>
          <a:xfrm>
            <a:off x="237600" y="4809960"/>
            <a:ext cx="4102200" cy="1310040"/>
          </a:xfrm>
          <a:prstGeom prst="wedgeRoundRectCallout">
            <a:avLst>
              <a:gd name="adj1" fmla="val -1951"/>
              <a:gd name="adj2" fmla="val -58359"/>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Mizou propose un exemple de requête qui permet de formuler assez simplement la sienne, même lorsque l’on débute. On peut aussi lui demander de générer les requêtes puis les modifier.</a:t>
            </a:r>
            <a:endParaRPr b="0" lang="fr-FR" sz="1600" spc="-1" strike="noStrike">
              <a:solidFill>
                <a:srgbClr val="000000"/>
              </a:solidFill>
              <a:latin typeface="Calibri"/>
            </a:endParaRPr>
          </a:p>
        </p:txBody>
      </p:sp>
      <p:pic>
        <p:nvPicPr>
          <p:cNvPr id="205" name="Image 18" descr=""/>
          <p:cNvPicPr/>
          <p:nvPr/>
        </p:nvPicPr>
        <p:blipFill>
          <a:blip r:embed="rId3"/>
          <a:stretch/>
        </p:blipFill>
        <p:spPr>
          <a:xfrm>
            <a:off x="9195480" y="727560"/>
            <a:ext cx="2395800" cy="684000"/>
          </a:xfrm>
          <a:prstGeom prst="rect">
            <a:avLst/>
          </a:prstGeom>
          <a:ln w="0">
            <a:noFill/>
          </a:ln>
        </p:spPr>
      </p:pic>
      <p:sp>
        <p:nvSpPr>
          <p:cNvPr id="206" name="Bulle narrative : rectangle à coins arrondis 11"/>
          <p:cNvSpPr/>
          <p:nvPr/>
        </p:nvSpPr>
        <p:spPr>
          <a:xfrm>
            <a:off x="8725680" y="4747320"/>
            <a:ext cx="3228120" cy="1973880"/>
          </a:xfrm>
          <a:prstGeom prst="wedgeRoundRectCallout">
            <a:avLst>
              <a:gd name="adj1" fmla="val -68893"/>
              <a:gd name="adj2" fmla="val -4755"/>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Possibilité de dupliquer les Chatbots pour garder l’ensemble des paramétrages et ne changer que quelques éléments (le rôle de l’IA, le thème de l’interview, la classe etc.)</a:t>
            </a:r>
            <a:endParaRPr b="0" lang="fr-FR" sz="1600" spc="-1" strike="noStrike">
              <a:solidFill>
                <a:srgbClr val="000000"/>
              </a:solidFill>
              <a:latin typeface="Calibri"/>
            </a:endParaRPr>
          </a:p>
        </p:txBody>
      </p:sp>
      <p:sp>
        <p:nvSpPr>
          <p:cNvPr id="207" name="Rectangle 19"/>
          <p:cNvSpPr/>
          <p:nvPr/>
        </p:nvSpPr>
        <p:spPr>
          <a:xfrm>
            <a:off x="7251480" y="5636520"/>
            <a:ext cx="642600" cy="1958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pic>
        <p:nvPicPr>
          <p:cNvPr id="208" name="Image 7" descr=""/>
          <p:cNvPicPr/>
          <p:nvPr/>
        </p:nvPicPr>
        <p:blipFill>
          <a:blip r:embed="rId4"/>
          <a:stretch/>
        </p:blipFill>
        <p:spPr>
          <a:xfrm>
            <a:off x="1244160" y="6215040"/>
            <a:ext cx="1761480" cy="504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Image 1" descr=""/>
          <p:cNvPicPr/>
          <p:nvPr/>
        </p:nvPicPr>
        <p:blipFill>
          <a:blip r:embed="rId1"/>
          <a:stretch/>
        </p:blipFill>
        <p:spPr>
          <a:xfrm>
            <a:off x="221040" y="111960"/>
            <a:ext cx="575280" cy="542520"/>
          </a:xfrm>
          <a:prstGeom prst="rect">
            <a:avLst/>
          </a:prstGeom>
          <a:ln w="0">
            <a:noFill/>
          </a:ln>
        </p:spPr>
      </p:pic>
      <p:sp>
        <p:nvSpPr>
          <p:cNvPr id="210" name="ZoneTexte 3"/>
          <p:cNvSpPr/>
          <p:nvPr/>
        </p:nvSpPr>
        <p:spPr>
          <a:xfrm>
            <a:off x="1084680" y="351000"/>
            <a:ext cx="10690200" cy="585036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rgbClr val="000000"/>
                </a:solidFill>
                <a:latin typeface="Aptos"/>
                <a:ea typeface="DejaVu Sans"/>
              </a:rPr>
              <a:t>Choix du niveau scolaire des élèves: Grade 7</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Création d’un avatar pour l’IA</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Rédaction d’un message d’accueil par lequel l’IA commence la conversation</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11" name="Image 6" descr=""/>
          <p:cNvPicPr/>
          <p:nvPr/>
        </p:nvPicPr>
        <p:blipFill>
          <a:blip r:embed="rId2"/>
          <a:stretch/>
        </p:blipFill>
        <p:spPr>
          <a:xfrm>
            <a:off x="1231560" y="2470320"/>
            <a:ext cx="3488400" cy="1331280"/>
          </a:xfrm>
          <a:prstGeom prst="rect">
            <a:avLst/>
          </a:prstGeom>
          <a:ln w="0">
            <a:noFill/>
          </a:ln>
        </p:spPr>
      </p:pic>
      <p:sp>
        <p:nvSpPr>
          <p:cNvPr id="212" name="Rectangle : coins arrondis 3"/>
          <p:cNvSpPr/>
          <p:nvPr/>
        </p:nvSpPr>
        <p:spPr>
          <a:xfrm>
            <a:off x="6271920" y="4649760"/>
            <a:ext cx="5391720" cy="14972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Message d’accueil : </a:t>
            </a:r>
            <a:r>
              <a:rPr b="0" lang="de-DE" sz="1800" spc="-1" strike="noStrike">
                <a:solidFill>
                  <a:srgbClr val="000000"/>
                </a:solidFill>
                <a:latin typeface="Aptos"/>
                <a:ea typeface="Yu Gothic"/>
              </a:rPr>
              <a:t>Guten Tag. Ich freue mich hier zu sein, bei der Radiosendung "Wir sind ihre Stimme!", um über Alexander Schmorell zu sprechen. Was möchten Sie wissen?</a:t>
            </a:r>
            <a:endParaRPr b="0" lang="fr-FR" sz="1800" spc="-1" strike="noStrike">
              <a:solidFill>
                <a:srgbClr val="000000"/>
              </a:solidFill>
              <a:latin typeface="Calibri"/>
            </a:endParaRPr>
          </a:p>
        </p:txBody>
      </p:sp>
      <p:sp>
        <p:nvSpPr>
          <p:cNvPr id="213" name="Rectangle : coins arrondis 3"/>
          <p:cNvSpPr/>
          <p:nvPr/>
        </p:nvSpPr>
        <p:spPr>
          <a:xfrm>
            <a:off x="591840" y="4649760"/>
            <a:ext cx="5391720" cy="14972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Message d’accueil : </a:t>
            </a:r>
            <a:r>
              <a:rPr b="0" lang="de-DE" sz="1800" spc="-1" strike="noStrike">
                <a:solidFill>
                  <a:srgbClr val="000000"/>
                </a:solidFill>
                <a:latin typeface="Aptos"/>
                <a:ea typeface="Yu Gothic"/>
              </a:rPr>
              <a:t>Willkommen bei der Radiosendung "Wir sind ihre Stimme!". Heute empfangen wir einen Experten über Alexander Schmorell. Guten Tag!</a:t>
            </a:r>
            <a:endParaRPr b="0" lang="fr-FR" sz="1800" spc="-1" strike="noStrike">
              <a:solidFill>
                <a:srgbClr val="000000"/>
              </a:solidFill>
              <a:latin typeface="Calibri"/>
            </a:endParaRPr>
          </a:p>
        </p:txBody>
      </p:sp>
      <p:pic>
        <p:nvPicPr>
          <p:cNvPr id="214" name="Image 11" descr=""/>
          <p:cNvPicPr/>
          <p:nvPr/>
        </p:nvPicPr>
        <p:blipFill>
          <a:blip r:embed="rId3"/>
          <a:stretch/>
        </p:blipFill>
        <p:spPr>
          <a:xfrm>
            <a:off x="5675040" y="2418840"/>
            <a:ext cx="3591000" cy="1382400"/>
          </a:xfrm>
          <a:prstGeom prst="rect">
            <a:avLst/>
          </a:prstGeom>
          <a:ln w="0">
            <a:noFill/>
          </a:ln>
        </p:spPr>
      </p:pic>
      <p:sp>
        <p:nvSpPr>
          <p:cNvPr id="215" name="Rectangle 12"/>
          <p:cNvSpPr/>
          <p:nvPr/>
        </p:nvSpPr>
        <p:spPr>
          <a:xfrm>
            <a:off x="1164240" y="774360"/>
            <a:ext cx="10551960" cy="92052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Difficulté de choisir le bon niveau: les élèves sont certes en 3</a:t>
            </a:r>
            <a:r>
              <a:rPr b="0" lang="fr-FR" sz="1800" spc="-1" strike="noStrike" baseline="30000">
                <a:solidFill>
                  <a:schemeClr val="dk1"/>
                </a:solidFill>
                <a:latin typeface="Arial"/>
                <a:ea typeface="DejaVu Sans"/>
              </a:rPr>
              <a:t>ème</a:t>
            </a:r>
            <a:r>
              <a:rPr b="0" lang="fr-FR" sz="1800" spc="-1" strike="noStrike">
                <a:solidFill>
                  <a:schemeClr val="dk1"/>
                </a:solidFill>
                <a:latin typeface="Arial"/>
                <a:ea typeface="DejaVu Sans"/>
              </a:rPr>
              <a:t>, mais n’ont pas le niveau de langue d’un élève natif fréquentant la même classe, d’où le choix d’indiquer une classe inférieure. A affiner en testant le Chatbot.</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6" name="Image 1" descr=""/>
          <p:cNvPicPr/>
          <p:nvPr/>
        </p:nvPicPr>
        <p:blipFill>
          <a:blip r:embed="rId1"/>
          <a:stretch/>
        </p:blipFill>
        <p:spPr>
          <a:xfrm>
            <a:off x="221040" y="111960"/>
            <a:ext cx="575280" cy="542520"/>
          </a:xfrm>
          <a:prstGeom prst="rect">
            <a:avLst/>
          </a:prstGeom>
          <a:ln w="0">
            <a:noFill/>
          </a:ln>
        </p:spPr>
      </p:pic>
      <p:sp>
        <p:nvSpPr>
          <p:cNvPr id="217" name="ZoneTexte 3"/>
          <p:cNvSpPr/>
          <p:nvPr/>
        </p:nvSpPr>
        <p:spPr>
          <a:xfrm>
            <a:off x="1068480" y="383400"/>
            <a:ext cx="10759320" cy="393012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Consignes</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sp>
        <p:nvSpPr>
          <p:cNvPr id="218" name="Rectangle : coins arrondis 3"/>
          <p:cNvSpPr/>
          <p:nvPr/>
        </p:nvSpPr>
        <p:spPr>
          <a:xfrm>
            <a:off x="416520" y="880560"/>
            <a:ext cx="5510520" cy="27176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spcAft>
                <a:spcPts val="799"/>
              </a:spcAft>
            </a:pPr>
            <a:r>
              <a:rPr b="0" lang="en-US" sz="1800" spc="-1" strike="noStrike">
                <a:solidFill>
                  <a:schemeClr val="lt1"/>
                </a:solidFill>
                <a:latin typeface="Aptos"/>
                <a:ea typeface="Yu Gothic"/>
              </a:rPr>
              <a:t>- </a:t>
            </a:r>
            <a:r>
              <a:rPr b="0" lang="en-US" sz="1600" spc="-1" strike="noStrike">
                <a:solidFill>
                  <a:schemeClr val="lt1"/>
                </a:solidFill>
                <a:latin typeface="Aptos"/>
                <a:ea typeface="Yu Gothic"/>
              </a:rPr>
              <a:t>Responses should be based on historical facts and records.</a:t>
            </a:r>
            <a:endParaRPr b="0" lang="fr-FR" sz="1600" spc="-1" strike="noStrike">
              <a:solidFill>
                <a:srgbClr val="000000"/>
              </a:solidFill>
              <a:latin typeface="Calibri"/>
            </a:endParaRPr>
          </a:p>
          <a:p>
            <a:pPr defTabSz="914400">
              <a:lnSpc>
                <a:spcPct val="100000"/>
              </a:lnSpc>
              <a:spcAft>
                <a:spcPts val="799"/>
              </a:spcAft>
            </a:pPr>
            <a:r>
              <a:rPr b="0" lang="en-US" sz="1600" spc="-1" strike="noStrike">
                <a:solidFill>
                  <a:schemeClr val="lt1"/>
                </a:solidFill>
                <a:latin typeface="Aptos"/>
                <a:ea typeface="Yu Gothic"/>
              </a:rPr>
              <a:t>- The AI should follows each student’s message with a response, prompting further discussion.</a:t>
            </a:r>
            <a:endParaRPr b="0" lang="fr-FR" sz="1600" spc="-1" strike="noStrike">
              <a:solidFill>
                <a:srgbClr val="000000"/>
              </a:solidFill>
              <a:latin typeface="Calibri"/>
            </a:endParaRPr>
          </a:p>
          <a:p>
            <a:pPr defTabSz="914400">
              <a:lnSpc>
                <a:spcPct val="100000"/>
              </a:lnSpc>
              <a:spcAft>
                <a:spcPts val="799"/>
              </a:spcAft>
            </a:pPr>
            <a:r>
              <a:rPr b="0" lang="en-US" sz="1600" spc="-1" strike="noStrike">
                <a:solidFill>
                  <a:schemeClr val="lt1"/>
                </a:solidFill>
                <a:latin typeface="Aptos"/>
                <a:ea typeface="Yu Gothic"/>
              </a:rPr>
              <a:t>- The conversation should be conducted in german.</a:t>
            </a:r>
            <a:endParaRPr b="0" lang="fr-FR" sz="1600" spc="-1" strike="noStrike">
              <a:solidFill>
                <a:srgbClr val="000000"/>
              </a:solidFill>
              <a:latin typeface="Calibri"/>
            </a:endParaRPr>
          </a:p>
          <a:p>
            <a:pPr defTabSz="914400">
              <a:lnSpc>
                <a:spcPct val="100000"/>
              </a:lnSpc>
              <a:spcAft>
                <a:spcPts val="799"/>
              </a:spcAft>
            </a:pPr>
            <a:r>
              <a:rPr b="0" lang="en-US" sz="1600" spc="-1" strike="noStrike">
                <a:solidFill>
                  <a:schemeClr val="lt1"/>
                </a:solidFill>
                <a:latin typeface="Aptos"/>
                <a:ea typeface="Yu Gothic"/>
              </a:rPr>
              <a:t>- Use the preterit.</a:t>
            </a:r>
            <a:endParaRPr b="0" lang="fr-FR" sz="1600" spc="-1" strike="noStrike">
              <a:solidFill>
                <a:srgbClr val="000000"/>
              </a:solidFill>
              <a:latin typeface="Calibri"/>
            </a:endParaRPr>
          </a:p>
          <a:p>
            <a:pPr defTabSz="914400">
              <a:lnSpc>
                <a:spcPct val="100000"/>
              </a:lnSpc>
            </a:pPr>
            <a:r>
              <a:rPr b="0" lang="en-US" sz="1600" spc="-1" strike="noStrike">
                <a:solidFill>
                  <a:schemeClr val="lt1"/>
                </a:solidFill>
                <a:latin typeface="Aptos"/>
                <a:ea typeface="Yu Gothic"/>
              </a:rPr>
              <a:t>- Responses should be short and understandable for french students with a A2-level in german.</a:t>
            </a:r>
            <a:endParaRPr b="0" lang="fr-FR" sz="1600" spc="-1" strike="noStrike">
              <a:solidFill>
                <a:srgbClr val="000000"/>
              </a:solidFill>
              <a:latin typeface="Calibri"/>
            </a:endParaRPr>
          </a:p>
        </p:txBody>
      </p:sp>
      <p:sp>
        <p:nvSpPr>
          <p:cNvPr id="219" name="Rectangle : coins arrondis 3"/>
          <p:cNvSpPr/>
          <p:nvPr/>
        </p:nvSpPr>
        <p:spPr>
          <a:xfrm>
            <a:off x="6175800" y="822240"/>
            <a:ext cx="5599080" cy="28346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 </a:t>
            </a:r>
            <a:r>
              <a:rPr b="0" lang="en-US" sz="1600" spc="-1" strike="noStrike">
                <a:solidFill>
                  <a:schemeClr val="lt1"/>
                </a:solidFill>
                <a:latin typeface="Aptos"/>
                <a:ea typeface="Yu Gothic"/>
              </a:rPr>
              <a:t>Responses should be based on historical facts and records.</a:t>
            </a:r>
            <a:endParaRPr b="0" lang="fr-FR" sz="1600" spc="-1" strike="noStrike">
              <a:solidFill>
                <a:srgbClr val="000000"/>
              </a:solidFill>
              <a:latin typeface="Calibri"/>
            </a:endParaRPr>
          </a:p>
          <a:p>
            <a:pPr defTabSz="914400">
              <a:lnSpc>
                <a:spcPct val="107000"/>
              </a:lnSpc>
              <a:spcAft>
                <a:spcPts val="799"/>
              </a:spcAft>
            </a:pPr>
            <a:r>
              <a:rPr b="0" lang="en-US" sz="1600" spc="-1" strike="noStrike">
                <a:solidFill>
                  <a:schemeClr val="lt1"/>
                </a:solidFill>
                <a:latin typeface="Aptos"/>
                <a:ea typeface="Yu Gothic"/>
              </a:rPr>
              <a:t>- The AI should follows each student’s message with a question, prompting further discussion.</a:t>
            </a:r>
            <a:endParaRPr b="0" lang="fr-FR" sz="1600" spc="-1" strike="noStrike">
              <a:solidFill>
                <a:srgbClr val="000000"/>
              </a:solidFill>
              <a:latin typeface="Calibri"/>
            </a:endParaRPr>
          </a:p>
          <a:p>
            <a:pPr defTabSz="914400">
              <a:lnSpc>
                <a:spcPct val="107000"/>
              </a:lnSpc>
              <a:spcAft>
                <a:spcPts val="799"/>
              </a:spcAft>
            </a:pPr>
            <a:r>
              <a:rPr b="0" lang="en-US" sz="1600" spc="-1" strike="noStrike">
                <a:solidFill>
                  <a:schemeClr val="lt1"/>
                </a:solidFill>
                <a:latin typeface="Aptos"/>
                <a:ea typeface="Yu Gothic"/>
              </a:rPr>
              <a:t>- The conversation should be conducted in german.</a:t>
            </a:r>
            <a:endParaRPr b="0" lang="fr-FR" sz="1600" spc="-1" strike="noStrike">
              <a:solidFill>
                <a:srgbClr val="000000"/>
              </a:solidFill>
              <a:latin typeface="Calibri"/>
            </a:endParaRPr>
          </a:p>
          <a:p>
            <a:pPr defTabSz="914400">
              <a:lnSpc>
                <a:spcPct val="107000"/>
              </a:lnSpc>
              <a:spcAft>
                <a:spcPts val="799"/>
              </a:spcAft>
            </a:pPr>
            <a:r>
              <a:rPr b="0" lang="en-US" sz="1600" spc="-1" strike="noStrike">
                <a:solidFill>
                  <a:schemeClr val="lt1"/>
                </a:solidFill>
                <a:latin typeface="Aptos"/>
                <a:ea typeface="Yu Gothic"/>
              </a:rPr>
              <a:t>- Use the preterit.</a:t>
            </a:r>
            <a:endParaRPr b="0" lang="fr-FR" sz="1600" spc="-1" strike="noStrike">
              <a:solidFill>
                <a:srgbClr val="000000"/>
              </a:solidFill>
              <a:latin typeface="Calibri"/>
            </a:endParaRPr>
          </a:p>
          <a:p>
            <a:pPr defTabSz="914400">
              <a:lnSpc>
                <a:spcPct val="107000"/>
              </a:lnSpc>
              <a:spcAft>
                <a:spcPts val="799"/>
              </a:spcAft>
            </a:pPr>
            <a:r>
              <a:rPr b="0" lang="en-US" sz="1600" spc="-1" strike="noStrike">
                <a:solidFill>
                  <a:schemeClr val="lt1"/>
                </a:solidFill>
                <a:latin typeface="Aptos"/>
                <a:ea typeface="Yu Gothic"/>
              </a:rPr>
              <a:t>- Responses should be short and understandable for french students with a A2-level in german.</a:t>
            </a:r>
            <a:endParaRPr b="0" lang="fr-FR" sz="1600" spc="-1" strike="noStrike">
              <a:solidFill>
                <a:srgbClr val="000000"/>
              </a:solidFill>
              <a:latin typeface="Calibri"/>
            </a:endParaRPr>
          </a:p>
        </p:txBody>
      </p:sp>
      <p:sp>
        <p:nvSpPr>
          <p:cNvPr id="220" name="Bulle narrative : rectangle à coins arrondis 4"/>
          <p:cNvSpPr/>
          <p:nvPr/>
        </p:nvSpPr>
        <p:spPr>
          <a:xfrm>
            <a:off x="455760" y="3919320"/>
            <a:ext cx="4987800" cy="992160"/>
          </a:xfrm>
          <a:prstGeom prst="wedgeRoundRectCallout">
            <a:avLst>
              <a:gd name="adj1" fmla="val 1807"/>
              <a:gd name="adj2" fmla="val -7539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On peut préciser en 1000 caractères les attentes concernant les interventions de l’IA et des élèves tant du point de vue de la forme que du contenu.</a:t>
            </a:r>
            <a:endParaRPr b="0" lang="fr-FR" sz="1600" spc="-1" strike="noStrike">
              <a:solidFill>
                <a:srgbClr val="000000"/>
              </a:solidFill>
              <a:latin typeface="Calibri"/>
            </a:endParaRPr>
          </a:p>
        </p:txBody>
      </p:sp>
      <p:sp>
        <p:nvSpPr>
          <p:cNvPr id="221" name="Rectangle 5"/>
          <p:cNvSpPr/>
          <p:nvPr/>
        </p:nvSpPr>
        <p:spPr>
          <a:xfrm>
            <a:off x="5679000" y="3740040"/>
            <a:ext cx="5954040" cy="143748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Les réponses ou les questions de l’IA peuvent être trop pointues concernant la biographie du résistant choisi. Possibilité d’ajouter dans les consignes les informations à utiliser, mais les 1000 caractères peuvent alors être insuffisants.</a:t>
            </a:r>
            <a:endParaRPr b="0" lang="fr-FR" sz="1600" spc="-1" strike="noStrike">
              <a:solidFill>
                <a:srgbClr val="000000"/>
              </a:solidFill>
              <a:latin typeface="Calibri"/>
            </a:endParaRPr>
          </a:p>
        </p:txBody>
      </p:sp>
      <p:sp>
        <p:nvSpPr>
          <p:cNvPr id="222" name="Bulle narrative : rectangle à coins arrondis 7"/>
          <p:cNvSpPr/>
          <p:nvPr/>
        </p:nvSpPr>
        <p:spPr>
          <a:xfrm>
            <a:off x="416520" y="5294880"/>
            <a:ext cx="4987800" cy="1303560"/>
          </a:xfrm>
          <a:prstGeom prst="wedgeRoundRectCallout">
            <a:avLst>
              <a:gd name="adj1" fmla="val -751"/>
              <a:gd name="adj2" fmla="val -66428"/>
              <a:gd name="adj3" fmla="val 16667"/>
            </a:avLst>
          </a:prstGeom>
          <a:solidFill>
            <a:srgbClr val="ffc000"/>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La version payante de Mizou permet de joindre les documents de travail, ce qui permet que les interventions de l’IA soient totalement en adéquation avec le niveau des élèves et les objectifs fixés par l’enseignant.</a:t>
            </a:r>
            <a:endParaRPr b="0" lang="fr-FR" sz="1600" spc="-1" strike="noStrike">
              <a:solidFill>
                <a:srgbClr val="000000"/>
              </a:solidFill>
              <a:latin typeface="Calibri"/>
            </a:endParaRPr>
          </a:p>
        </p:txBody>
      </p:sp>
      <p:sp>
        <p:nvSpPr>
          <p:cNvPr id="223" name="Rectangle 10"/>
          <p:cNvSpPr/>
          <p:nvPr/>
        </p:nvSpPr>
        <p:spPr>
          <a:xfrm>
            <a:off x="5726520" y="5434920"/>
            <a:ext cx="5954040" cy="103860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Malgré une commande de réponses courtes, celles-ci étaient parfois trop développées. Peut-être préciser un nombre de phrases ou de lignes maximum.</a:t>
            </a:r>
            <a:endParaRPr b="0" lang="fr-FR" sz="16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Image 1" descr=""/>
          <p:cNvPicPr/>
          <p:nvPr/>
        </p:nvPicPr>
        <p:blipFill>
          <a:blip r:embed="rId1"/>
          <a:stretch/>
        </p:blipFill>
        <p:spPr>
          <a:xfrm>
            <a:off x="221040" y="111960"/>
            <a:ext cx="575280" cy="542520"/>
          </a:xfrm>
          <a:prstGeom prst="rect">
            <a:avLst/>
          </a:prstGeom>
          <a:ln w="0">
            <a:noFill/>
          </a:ln>
        </p:spPr>
      </p:pic>
      <p:sp>
        <p:nvSpPr>
          <p:cNvPr id="225" name="ZoneTexte 3"/>
          <p:cNvSpPr/>
          <p:nvPr/>
        </p:nvSpPr>
        <p:spPr>
          <a:xfrm>
            <a:off x="1015560" y="398880"/>
            <a:ext cx="10759320" cy="393012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Choix d’une voix féminine ou masculine</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26" name="Image 6" descr=""/>
          <p:cNvPicPr/>
          <p:nvPr/>
        </p:nvPicPr>
        <p:blipFill>
          <a:blip r:embed="rId2"/>
          <a:stretch/>
        </p:blipFill>
        <p:spPr>
          <a:xfrm>
            <a:off x="1235160" y="1113840"/>
            <a:ext cx="3720600" cy="852480"/>
          </a:xfrm>
          <a:prstGeom prst="rect">
            <a:avLst/>
          </a:prstGeom>
          <a:ln w="0">
            <a:noFill/>
          </a:ln>
        </p:spPr>
      </p:pic>
      <p:sp>
        <p:nvSpPr>
          <p:cNvPr id="227" name="Rectangle 7"/>
          <p:cNvSpPr/>
          <p:nvPr/>
        </p:nvSpPr>
        <p:spPr>
          <a:xfrm>
            <a:off x="1153800" y="2682000"/>
            <a:ext cx="7426080" cy="1227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Peu de choix de voix: une seule féminine et une seule masculine.</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Pas de possibilité de pouvoir choisir des voix présentant différents accents régionaux en fonction des aires linguistiques visées.</a:t>
            </a:r>
            <a:endParaRPr b="0" lang="fr-FR" sz="1800" spc="-1" strike="noStrike">
              <a:solidFill>
                <a:srgbClr val="000000"/>
              </a:solidFill>
              <a:latin typeface="Calibri"/>
            </a:endParaRPr>
          </a:p>
        </p:txBody>
      </p:sp>
      <p:pic>
        <p:nvPicPr>
          <p:cNvPr id="228" name="Image 10" descr=""/>
          <p:cNvPicPr/>
          <p:nvPr/>
        </p:nvPicPr>
        <p:blipFill>
          <a:blip r:embed="rId3"/>
          <a:stretch/>
        </p:blipFill>
        <p:spPr>
          <a:xfrm>
            <a:off x="5415120" y="1113840"/>
            <a:ext cx="3501000" cy="852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9" name="Image 1" descr=""/>
          <p:cNvPicPr/>
          <p:nvPr/>
        </p:nvPicPr>
        <p:blipFill>
          <a:blip r:embed="rId1"/>
          <a:stretch/>
        </p:blipFill>
        <p:spPr>
          <a:xfrm>
            <a:off x="221040" y="111960"/>
            <a:ext cx="575280" cy="542520"/>
          </a:xfrm>
          <a:prstGeom prst="rect">
            <a:avLst/>
          </a:prstGeom>
          <a:ln w="0">
            <a:noFill/>
          </a:ln>
        </p:spPr>
      </p:pic>
      <p:sp>
        <p:nvSpPr>
          <p:cNvPr id="230" name="ZoneTexte 3"/>
          <p:cNvSpPr/>
          <p:nvPr/>
        </p:nvSpPr>
        <p:spPr>
          <a:xfrm>
            <a:off x="1015560" y="398880"/>
            <a:ext cx="10759320" cy="3930120"/>
          </a:xfrm>
          <a:prstGeom prst="rect">
            <a:avLst/>
          </a:prstGeom>
          <a:noFill/>
          <a:ln w="0">
            <a:noFill/>
          </a:ln>
        </p:spPr>
        <p:style>
          <a:lnRef idx="0"/>
          <a:fillRef idx="0"/>
          <a:effectRef idx="0"/>
          <a:fontRef idx="minor"/>
        </p:style>
        <p:txBody>
          <a:bodyPr lIns="90000" rIns="90000" tIns="45000" bIns="45000" anchor="t">
            <a:spAutoFit/>
          </a:bodyPr>
          <a:p>
            <a:pPr marL="285840" indent="-285840" defTabSz="914400">
              <a:lnSpc>
                <a:spcPct val="100000"/>
              </a:lnSpc>
              <a:buClr>
                <a:srgbClr val="000000"/>
              </a:buClr>
              <a:buFont typeface="Wingdings" charset="2"/>
              <a:buChar char=""/>
            </a:pPr>
            <a:r>
              <a:rPr b="1" lang="fr-FR" sz="1800" spc="-1" strike="noStrike">
                <a:solidFill>
                  <a:schemeClr val="dk1"/>
                </a:solidFill>
                <a:latin typeface="Arial"/>
                <a:ea typeface="DejaVu Sans"/>
              </a:rPr>
              <a:t>Test du Chatbot créé</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31" name="Image 4" descr=""/>
          <p:cNvPicPr/>
          <p:nvPr/>
        </p:nvPicPr>
        <p:blipFill>
          <a:blip r:embed="rId2"/>
          <a:stretch/>
        </p:blipFill>
        <p:spPr>
          <a:xfrm>
            <a:off x="874440" y="987120"/>
            <a:ext cx="6476760" cy="4419000"/>
          </a:xfrm>
          <a:prstGeom prst="rect">
            <a:avLst/>
          </a:prstGeom>
          <a:ln w="0">
            <a:noFill/>
          </a:ln>
        </p:spPr>
      </p:pic>
      <p:sp>
        <p:nvSpPr>
          <p:cNvPr id="232" name="Bulle narrative : rectangle à coins arrondis 5"/>
          <p:cNvSpPr/>
          <p:nvPr/>
        </p:nvSpPr>
        <p:spPr>
          <a:xfrm>
            <a:off x="8463600" y="2438640"/>
            <a:ext cx="3125160" cy="1733760"/>
          </a:xfrm>
          <a:prstGeom prst="wedgeRoundRectCallout">
            <a:avLst>
              <a:gd name="adj1" fmla="val -69498"/>
              <a:gd name="adj2" fmla="val -81332"/>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Possibilité de tester le Chatbot et ensuite d’en modifier facilement les paramétrages.</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ZoneTexte 8"/>
          <p:cNvSpPr/>
          <p:nvPr/>
        </p:nvSpPr>
        <p:spPr>
          <a:xfrm>
            <a:off x="168480" y="255240"/>
            <a:ext cx="11925360" cy="56372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2000" spc="-1" strike="noStrike">
                <a:solidFill>
                  <a:srgbClr val="000000"/>
                </a:solidFill>
                <a:latin typeface="Aptos"/>
                <a:ea typeface="DejaVu Sans"/>
              </a:rPr>
              <a:t>                 </a:t>
            </a:r>
            <a:r>
              <a:rPr b="1" lang="fr-FR" sz="2000" spc="-1" strike="noStrike">
                <a:solidFill>
                  <a:srgbClr val="000000"/>
                </a:solidFill>
                <a:latin typeface="Aptos"/>
                <a:ea typeface="DejaVu Sans"/>
              </a:rPr>
              <a:t>Paramétrage du Chatbot (en français) pour une interview sur Alexander Schmorell :</a:t>
            </a:r>
            <a:endParaRPr b="0" lang="fr-FR" sz="20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34" name="Image 1" descr=""/>
          <p:cNvPicPr/>
          <p:nvPr/>
        </p:nvPicPr>
        <p:blipFill>
          <a:blip r:embed="rId1"/>
          <a:stretch/>
        </p:blipFill>
        <p:spPr>
          <a:xfrm>
            <a:off x="308520" y="3960"/>
            <a:ext cx="812160" cy="765720"/>
          </a:xfrm>
          <a:prstGeom prst="rect">
            <a:avLst/>
          </a:prstGeom>
          <a:ln w="0">
            <a:noFill/>
          </a:ln>
        </p:spPr>
      </p:pic>
      <p:sp>
        <p:nvSpPr>
          <p:cNvPr id="235" name="Rectangle : coins arrondis 3"/>
          <p:cNvSpPr/>
          <p:nvPr/>
        </p:nvSpPr>
        <p:spPr>
          <a:xfrm>
            <a:off x="528120" y="894600"/>
            <a:ext cx="5602680" cy="24487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Instructions pour l’IA : </a:t>
            </a:r>
            <a:r>
              <a:rPr b="0" lang="fr-FR" sz="1800" spc="-1" strike="noStrike">
                <a:solidFill>
                  <a:srgbClr val="000000"/>
                </a:solidFill>
                <a:latin typeface="Arial"/>
                <a:ea typeface="DejaVu Sans"/>
              </a:rPr>
              <a:t>Tu es un historien répondant à des questions sur la biographie d'Alexander Schmorell et ses actions de résistance pendant la période nazie. Les élèves prennent le rôle de l'interviewer guidant la conversation. Par cette interview interactive, les élèves apprennent comment faire des interviews sur la résistance pendant la seconde guerre mondiale.</a:t>
            </a:r>
            <a:endParaRPr b="0" lang="fr-FR" sz="1800" spc="-1" strike="noStrike">
              <a:solidFill>
                <a:srgbClr val="000000"/>
              </a:solidFill>
              <a:latin typeface="Calibri"/>
            </a:endParaRPr>
          </a:p>
        </p:txBody>
      </p:sp>
      <p:sp>
        <p:nvSpPr>
          <p:cNvPr id="236" name="Bulle narrative : rectangle à coins arrondis 9"/>
          <p:cNvSpPr/>
          <p:nvPr/>
        </p:nvSpPr>
        <p:spPr>
          <a:xfrm>
            <a:off x="7738920" y="2692440"/>
            <a:ext cx="3630600" cy="1179000"/>
          </a:xfrm>
          <a:prstGeom prst="wedgeRoundRectCallout">
            <a:avLst>
              <a:gd name="adj1" fmla="val 1807"/>
              <a:gd name="adj2" fmla="val -75396"/>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Le résultat est équivalent à la requête en anglais. Il n’est donc pas nécessaire de passer par l’anglais.</a:t>
            </a:r>
            <a:endParaRPr b="0" lang="fr-FR" sz="1800" spc="-1" strike="noStrike">
              <a:solidFill>
                <a:srgbClr val="000000"/>
              </a:solidFill>
              <a:latin typeface="Calibri"/>
            </a:endParaRPr>
          </a:p>
        </p:txBody>
      </p:sp>
      <p:pic>
        <p:nvPicPr>
          <p:cNvPr id="237" name="Image 18" descr=""/>
          <p:cNvPicPr/>
          <p:nvPr/>
        </p:nvPicPr>
        <p:blipFill>
          <a:blip r:embed="rId2"/>
          <a:stretch/>
        </p:blipFill>
        <p:spPr>
          <a:xfrm>
            <a:off x="8079120" y="1091520"/>
            <a:ext cx="2395800" cy="684000"/>
          </a:xfrm>
          <a:prstGeom prst="rect">
            <a:avLst/>
          </a:prstGeom>
          <a:ln w="0">
            <a:noFill/>
          </a:ln>
        </p:spPr>
      </p:pic>
      <p:sp>
        <p:nvSpPr>
          <p:cNvPr id="238" name="Rectangle : coins arrondis 3"/>
          <p:cNvSpPr/>
          <p:nvPr/>
        </p:nvSpPr>
        <p:spPr>
          <a:xfrm>
            <a:off x="496080" y="3499920"/>
            <a:ext cx="5599080" cy="318168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800" spc="-1" strike="noStrike">
                <a:solidFill>
                  <a:schemeClr val="lt1"/>
                </a:solidFill>
                <a:latin typeface="Aptos"/>
                <a:ea typeface="Yu Gothic"/>
              </a:rPr>
              <a:t>Règles:</a:t>
            </a:r>
            <a:endParaRPr b="0" lang="fr-FR" sz="1800" spc="-1" strike="noStrike">
              <a:solidFill>
                <a:srgbClr val="000000"/>
              </a:solidFill>
              <a:latin typeface="Calibri"/>
            </a:endParaRPr>
          </a:p>
          <a:p>
            <a:pPr defTabSz="914400">
              <a:lnSpc>
                <a:spcPct val="100000"/>
              </a:lnSpc>
            </a:pPr>
            <a:r>
              <a:rPr b="0" lang="fr-FR" sz="1800" spc="-1" strike="noStrike">
                <a:solidFill>
                  <a:srgbClr val="000000"/>
                </a:solidFill>
                <a:latin typeface="Aptos"/>
                <a:ea typeface="Yu Gothic"/>
              </a:rPr>
              <a:t>- Les réponses doivent être basées sur des faits historiques.</a:t>
            </a:r>
            <a:endParaRPr b="0" lang="fr-FR" sz="1800" spc="-1" strike="noStrike">
              <a:solidFill>
                <a:srgbClr val="000000"/>
              </a:solidFill>
              <a:latin typeface="Calibri"/>
            </a:endParaRPr>
          </a:p>
          <a:p>
            <a:pPr defTabSz="914400">
              <a:lnSpc>
                <a:spcPct val="100000"/>
              </a:lnSpc>
            </a:pPr>
            <a:r>
              <a:rPr b="0" lang="fr-FR" sz="1800" spc="-1" strike="noStrike">
                <a:solidFill>
                  <a:srgbClr val="000000"/>
                </a:solidFill>
                <a:latin typeface="Aptos"/>
                <a:ea typeface="Yu Gothic"/>
              </a:rPr>
              <a:t>- l'IA doit répondre à chaque message des élèves par une réponse alimentant la conversation.</a:t>
            </a:r>
            <a:endParaRPr b="0" lang="fr-FR" sz="1800" spc="-1" strike="noStrike">
              <a:solidFill>
                <a:srgbClr val="000000"/>
              </a:solidFill>
              <a:latin typeface="Calibri"/>
            </a:endParaRPr>
          </a:p>
          <a:p>
            <a:pPr defTabSz="914400">
              <a:lnSpc>
                <a:spcPct val="100000"/>
              </a:lnSpc>
            </a:pPr>
            <a:r>
              <a:rPr b="0" lang="fr-FR" sz="1800" spc="-1" strike="noStrike">
                <a:solidFill>
                  <a:srgbClr val="000000"/>
                </a:solidFill>
                <a:latin typeface="Aptos"/>
                <a:ea typeface="Yu Gothic"/>
              </a:rPr>
              <a:t>- La conversation doit se faire en allemand.</a:t>
            </a:r>
            <a:endParaRPr b="0" lang="fr-FR" sz="1800" spc="-1" strike="noStrike">
              <a:solidFill>
                <a:srgbClr val="000000"/>
              </a:solidFill>
              <a:latin typeface="Calibri"/>
            </a:endParaRPr>
          </a:p>
          <a:p>
            <a:pPr defTabSz="914400">
              <a:lnSpc>
                <a:spcPct val="100000"/>
              </a:lnSpc>
            </a:pPr>
            <a:r>
              <a:rPr b="0" lang="fr-FR" sz="1800" spc="-1" strike="noStrike">
                <a:solidFill>
                  <a:srgbClr val="000000"/>
                </a:solidFill>
                <a:latin typeface="Aptos"/>
                <a:ea typeface="Yu Gothic"/>
              </a:rPr>
              <a:t>- Il faut utiliser le prétérit.</a:t>
            </a:r>
            <a:endParaRPr b="0" lang="fr-FR" sz="1800" spc="-1" strike="noStrike">
              <a:solidFill>
                <a:srgbClr val="000000"/>
              </a:solidFill>
              <a:latin typeface="Calibri"/>
            </a:endParaRPr>
          </a:p>
          <a:p>
            <a:pPr defTabSz="914400">
              <a:lnSpc>
                <a:spcPct val="100000"/>
              </a:lnSpc>
            </a:pPr>
            <a:r>
              <a:rPr b="0" lang="fr-FR" sz="1800" spc="-1" strike="noStrike">
                <a:solidFill>
                  <a:srgbClr val="000000"/>
                </a:solidFill>
                <a:latin typeface="Aptos"/>
                <a:ea typeface="Yu Gothic"/>
              </a:rPr>
              <a:t>- Les réponses doivent être courtes et compréhensibles par des élèves français ayant un niveau A2 en allemand.</a:t>
            </a:r>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3751</TotalTime>
  <Application>Collabora_Office/23.05.10.1$Linux_X86_64 LibreOffice_project/c8fa7c01aa8a3e263c07b5cf4f72ace70f1d9308</Application>
  <AppVersion>15.0000</AppVersion>
  <Words>1594</Words>
  <Paragraphs>251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2024-03-24T11:45:41Z</dcterms:created>
  <dc:creator>Sue Frazier</dc:creator>
  <dc:description/>
  <dc:language>fr-FR</dc:language>
  <cp:lastModifiedBy/>
  <dcterms:modified xsi:type="dcterms:W3CDTF">2024-06-12T11:32:06Z</dcterms:modified>
  <cp:revision>130</cp:revision>
  <dc:subject/>
  <dc:title>TraAM langues vivantes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18</vt:i4>
  </property>
</Properties>
</file>