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8.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9.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6.xml.rels" ContentType="application/vnd.openxmlformats-package.relationships+xml"/>
  <Override PartName="/ppt/slides/slide11.xml" ContentType="application/vnd.openxmlformats-officedocument.presentationml.slide+xml"/>
  <Override PartName="/ppt/slides/slide3.xml" ContentType="application/vnd.openxmlformats-officedocument.presentationml.slide+xml"/>
  <Override PartName="/ppt/media/image59.jpeg" ContentType="image/jpeg"/>
  <Override PartName="/ppt/media/image58.jpeg" ContentType="image/jpeg"/>
  <Override PartName="/ppt/media/image33.png" ContentType="image/png"/>
  <Override PartName="/ppt/media/image57.jpeg" ContentType="image/jpeg"/>
  <Override PartName="/ppt/media/image23.png" ContentType="image/png"/>
  <Override PartName="/ppt/media/image50.jpeg" ContentType="image/jpeg"/>
  <Override PartName="/ppt/media/image93.jpeg" ContentType="image/jpeg"/>
  <Override PartName="/ppt/media/image49.jpeg" ContentType="image/jpeg"/>
  <Override PartName="/ppt/media/image42.jpeg" ContentType="image/jpeg"/>
  <Override PartName="/ppt/media/image85.jpeg" ContentType="image/jpeg"/>
  <Override PartName="/ppt/media/image41.jpeg" ContentType="image/jpeg"/>
  <Override PartName="/ppt/media/image84.jpeg" ContentType="image/jpeg"/>
  <Override PartName="/ppt/media/image40.jpeg" ContentType="image/jpeg"/>
  <Override PartName="/ppt/media/image83.jpeg" ContentType="image/jpeg"/>
  <Override PartName="/ppt/media/image56.jpeg" ContentType="image/jpeg"/>
  <Override PartName="/ppt/media/image13.png" ContentType="image/png"/>
  <Override PartName="/ppt/media/image39.jpeg" ContentType="image/jpeg"/>
  <Override PartName="/ppt/media/image54.jpeg" ContentType="image/jpeg"/>
  <Override PartName="/ppt/media/image37.jpeg" ContentType="image/jpeg"/>
  <Override PartName="/ppt/media/image52.jpeg" ContentType="image/jpeg"/>
  <Override PartName="/ppt/media/image16.png" ContentType="image/png"/>
  <Override PartName="/ppt/media/image95.jpeg" ContentType="image/jpeg"/>
  <Override PartName="/ppt/media/image35.jpeg" ContentType="image/jpeg"/>
  <Override PartName="/ppt/media/image78.jpeg" ContentType="image/jpeg"/>
  <Override PartName="/ppt/media/image34.jpeg" ContentType="image/jpeg"/>
  <Override PartName="/ppt/media/image77.jpeg" ContentType="image/jpeg"/>
  <Override PartName="/ppt/media/image9.png" ContentType="image/png"/>
  <Override PartName="/ppt/media/image10.png" ContentType="image/png"/>
  <Override PartName="/ppt/media/image96.png" ContentType="image/png"/>
  <Override PartName="/ppt/media/image2.wmf" ContentType="image/x-wmf"/>
  <Override PartName="/ppt/media/image70.jpeg" ContentType="image/jpeg"/>
  <Override PartName="/ppt/media/image30.png" ContentType="image/png"/>
  <Override PartName="/ppt/media/image44.jpeg" ContentType="image/jpeg"/>
  <Override PartName="/ppt/media/image87.jpeg" ContentType="image/jpeg"/>
  <Override PartName="/ppt/media/image21.png" ContentType="image/png"/>
  <Override PartName="/ppt/media/image55.jpeg" ContentType="image/jpeg"/>
  <Override PartName="/ppt/media/image38.jpeg" ContentType="image/jpeg"/>
  <Override PartName="/ppt/media/image6.png" ContentType="image/png"/>
  <Override PartName="/ppt/media/image17.png" ContentType="image/png"/>
  <Override PartName="/ppt/media/image51.png" ContentType="image/png"/>
  <Override PartName="/ppt/media/image47.jpeg" ContentType="image/jpeg"/>
  <Override PartName="/ppt/media/image64.jpeg" ContentType="image/jpeg"/>
  <Override PartName="/ppt/media/image25.png" ContentType="image/png"/>
  <Override PartName="/ppt/media/image27.png" ContentType="image/png"/>
  <Override PartName="/ppt/media/image82.jpeg" ContentType="image/jpeg"/>
  <Override PartName="/ppt/media/image65.jpeg" ContentType="image/jpeg"/>
  <Override PartName="/ppt/media/image48.jpeg" ContentType="image/jpeg"/>
  <Override PartName="/ppt/media/image60.jpeg" ContentType="image/jpeg"/>
  <Override PartName="/ppt/media/image11.png" ContentType="image/png"/>
  <Override PartName="/ppt/media/image61.jpeg" ContentType="image/jpeg"/>
  <Override PartName="/ppt/media/image18.png" ContentType="image/png"/>
  <Override PartName="/ppt/media/image19.png" ContentType="image/png"/>
  <Override PartName="/ppt/media/image91.jpeg" ContentType="image/jpeg"/>
  <Override PartName="/ppt/media/image74.jpeg" ContentType="image/jpeg"/>
  <Override PartName="/ppt/media/image75.jpeg" ContentType="image/jpeg"/>
  <Override PartName="/ppt/media/image29.png" ContentType="image/png"/>
  <Override PartName="/ppt/media/image92.jpeg" ContentType="image/jpeg"/>
  <Override PartName="/ppt/media/image69.jpeg" ContentType="image/jpeg"/>
  <Override PartName="/ppt/media/image43.jpeg" ContentType="image/jpeg"/>
  <Override PartName="/ppt/media/image86.jpeg" ContentType="image/jpeg"/>
  <Override PartName="/ppt/media/image28.png" ContentType="image/png"/>
  <Override PartName="/ppt/media/image76.jpeg" ContentType="image/jpeg"/>
  <Override PartName="/ppt/media/image68.jpeg" ContentType="image/jpeg"/>
  <Override PartName="/ppt/media/image71.jpeg" ContentType="image/jpeg"/>
  <Override PartName="/ppt/media/image24.png" ContentType="image/png"/>
  <Override PartName="/ppt/media/image89.jpeg" ContentType="image/jpeg"/>
  <Override PartName="/ppt/media/image46.jpeg" ContentType="image/jpeg"/>
  <Override PartName="/ppt/media/image66.jpeg" ContentType="image/jpeg"/>
  <Override PartName="/ppt/media/image73.jpeg" ContentType="image/jpeg"/>
  <Override PartName="/ppt/media/image72.jpeg" ContentType="image/jpeg"/>
  <Override PartName="/ppt/media/image63.jpeg" ContentType="image/jpeg"/>
  <Override PartName="/ppt/media/image8.png" ContentType="image/png"/>
  <Override PartName="/ppt/media/image62.jpeg" ContentType="image/jpeg"/>
  <Override PartName="/ppt/media/image14.png" ContentType="image/png"/>
  <Override PartName="/ppt/media/image31.png" ContentType="image/png"/>
  <Override PartName="/ppt/media/image15.png" ContentType="image/png"/>
  <Override PartName="/ppt/media/image81.jpeg" ContentType="image/jpeg"/>
  <Override PartName="/ppt/media/image32.png" ContentType="image/png"/>
  <Override PartName="/ppt/media/image80.jpeg" ContentType="image/jpeg"/>
  <Override PartName="/ppt/media/image22.png" ContentType="image/png"/>
  <Override PartName="/ppt/media/image45.jpeg" ContentType="image/jpeg"/>
  <Override PartName="/ppt/media/image88.jpeg" ContentType="image/jpeg"/>
  <Override PartName="/ppt/media/image94.jpeg" ContentType="image/jpeg"/>
  <Override PartName="/ppt/media/image1.png" ContentType="image/png"/>
  <Override PartName="/ppt/media/image3.png" ContentType="image/png"/>
  <Override PartName="/ppt/media/image90.jpeg" ContentType="image/jpeg"/>
  <Override PartName="/ppt/media/image4.png" ContentType="image/png"/>
  <Override PartName="/ppt/media/image67.jpeg" ContentType="image/jpeg"/>
  <Override PartName="/ppt/media/image5.png" ContentType="image/png"/>
  <Override PartName="/ppt/media/image36.jpeg" ContentType="image/jpeg"/>
  <Override PartName="/ppt/media/image79.jpeg" ContentType="image/jpeg"/>
  <Override PartName="/ppt/media/image12.png" ContentType="image/png"/>
  <Override PartName="/ppt/media/image53.jpeg" ContentType="image/jpeg"/>
  <Override PartName="/ppt/media/image26.png" ContentType="image/png"/>
  <Override PartName="/ppt/media/image7.png" ContentType="image/png"/>
  <Override PartName="/ppt/media/image20.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 name="PlaceHolder 2"/>
          <p:cNvSpPr>
            <a:spLocks noGrp="1"/>
          </p:cNvSpPr>
          <p:nvPr>
            <p:ph type="subTitle"/>
          </p:nvPr>
        </p:nvSpPr>
        <p:spPr>
          <a:xfrm>
            <a:off x="609480" y="1604520"/>
            <a:ext cx="10971720" cy="39765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4557A5C-1A68-4944-A97E-6EE09E982EEC}" type="slidenum">
              <a:t>&lt;#&gt;</a:t>
            </a:fld>
          </a:p>
        </p:txBody>
      </p:sp>
      <p:sp>
        <p:nvSpPr>
          <p:cNvPr id="6" name="PlaceHolder 5"/>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7A413349-2AEF-4D44-9C26-240A23E40B10}" type="slidenum">
              <a:t>&lt;#&gt;</a:t>
            </a:fld>
          </a:p>
        </p:txBody>
      </p:sp>
      <p:sp>
        <p:nvSpPr>
          <p:cNvPr id="4" name="PlaceHolder 3"/>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D16D962E-7965-439E-BDB6-314E6F2BEE39}" type="slidenum">
              <a:t>&lt;#&gt;</a:t>
            </a:fld>
          </a:p>
        </p:txBody>
      </p:sp>
      <p:sp>
        <p:nvSpPr>
          <p:cNvPr id="4" name="PlaceHolder 3"/>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D342A381-1FE8-44D4-9901-95B379FA51E2}" type="slidenum">
              <a:t>&lt;#&gt;</a:t>
            </a:fld>
          </a:p>
        </p:txBody>
      </p:sp>
      <p:sp>
        <p:nvSpPr>
          <p:cNvPr id="4" name="PlaceHolder 3"/>
          <p:cNvSpPr>
            <a:spLocks noGrp="1"/>
          </p:cNvSpPr>
          <p:nvPr>
            <p:ph type="dt" idx="36"/>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1BA4AE3-260F-42B9-BEFD-44D321381098}" type="slidenum">
              <a:t>&lt;#&gt;</a:t>
            </a:fld>
          </a:p>
        </p:txBody>
      </p:sp>
      <p:sp>
        <p:nvSpPr>
          <p:cNvPr id="4" name="PlaceHolder 3"/>
          <p:cNvSpPr>
            <a:spLocks noGrp="1"/>
          </p:cNvSpPr>
          <p:nvPr>
            <p:ph type="dt" idx="6"/>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715C5B1-B9C0-4139-9CE0-22110BD2E55F}" type="slidenum">
              <a:t>&lt;#&gt;</a:t>
            </a:fld>
          </a:p>
        </p:txBody>
      </p:sp>
      <p:sp>
        <p:nvSpPr>
          <p:cNvPr id="4" name="PlaceHolder 3"/>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5743ED89-A0C3-41F2-A4EA-C54A9CB72EC5}" type="slidenum">
              <a:t>&lt;#&gt;</a:t>
            </a:fld>
          </a:p>
        </p:txBody>
      </p:sp>
      <p:sp>
        <p:nvSpPr>
          <p:cNvPr id="6" name="PlaceHolder 5"/>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5"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13E8840F-D25D-4600-A61D-2A63CDC60E22}"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DC776B1C-B42E-48C9-9853-A11F6466A872}" type="slidenum">
              <a:t>&lt;#&gt;</a:t>
            </a:fld>
          </a:p>
        </p:txBody>
      </p:sp>
      <p:sp>
        <p:nvSpPr>
          <p:cNvPr id="4" name="PlaceHolder 3"/>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37" name="PlaceHolder 3"/>
          <p:cNvSpPr>
            <a:spLocks noGrp="1"/>
          </p:cNvSpPr>
          <p:nvPr>
            <p:ph/>
          </p:nvPr>
        </p:nvSpPr>
        <p:spPr>
          <a:xfrm>
            <a:off x="623160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2D7081B2-7189-40D1-8F5F-24021572FF46}"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C5956F6B-F87F-4565-A3D0-FEACE10F416F}" type="slidenum">
              <a:t>&lt;#&gt;</a:t>
            </a:fld>
          </a:p>
        </p:txBody>
      </p:sp>
      <p:sp>
        <p:nvSpPr>
          <p:cNvPr id="4" name="PlaceHolder 3"/>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C2C08473-828C-44A8-BA72-CC9CF3061A09}" type="slidenum">
              <a:t>&lt;#&gt;</a:t>
            </a:fld>
          </a:p>
        </p:txBody>
      </p:sp>
      <p:sp>
        <p:nvSpPr>
          <p:cNvPr id="5" name="PlaceHolder 4"/>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 name="PlaceHolder 2"/>
          <p:cNvSpPr>
            <a:spLocks noGrp="1"/>
          </p:cNvSpPr>
          <p:nvPr>
            <p:ph type="ftr" idx="1"/>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2" name="PlaceHolder 3"/>
          <p:cNvSpPr>
            <a:spLocks noGrp="1"/>
          </p:cNvSpPr>
          <p:nvPr>
            <p:ph type="sldNum" idx="2"/>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A74540EA-A13F-42B6-8065-B20980F1D395}"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3" name="PlaceHolder 4"/>
          <p:cNvSpPr>
            <a:spLocks noGrp="1"/>
          </p:cNvSpPr>
          <p:nvPr>
            <p:ph type="dt" idx="3"/>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ftr" idx="28"/>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47" name="PlaceHolder 2"/>
          <p:cNvSpPr>
            <a:spLocks noGrp="1"/>
          </p:cNvSpPr>
          <p:nvPr>
            <p:ph type="sldNum" idx="29"/>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AC1EA802-A73A-4EA9-8A81-501289603E19}"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48" name="PlaceHolder 3"/>
          <p:cNvSpPr>
            <a:spLocks noGrp="1"/>
          </p:cNvSpPr>
          <p:nvPr>
            <p:ph type="dt" idx="30"/>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4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5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ftr" idx="31"/>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52" name="PlaceHolder 2"/>
          <p:cNvSpPr>
            <a:spLocks noGrp="1"/>
          </p:cNvSpPr>
          <p:nvPr>
            <p:ph type="sldNum" idx="32"/>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2DDBEE7E-2EC2-4640-8459-8F3A2ADDC96D}"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53" name="PlaceHolder 3"/>
          <p:cNvSpPr>
            <a:spLocks noGrp="1"/>
          </p:cNvSpPr>
          <p:nvPr>
            <p:ph type="dt" idx="33"/>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ftr" idx="34"/>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55" name="PlaceHolder 2"/>
          <p:cNvSpPr>
            <a:spLocks noGrp="1"/>
          </p:cNvSpPr>
          <p:nvPr>
            <p:ph type="sldNum" idx="35"/>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F820E8D4-A662-41EE-BCB9-59E307DAAA27}"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56" name="PlaceHolder 3"/>
          <p:cNvSpPr>
            <a:spLocks noGrp="1"/>
          </p:cNvSpPr>
          <p:nvPr>
            <p:ph type="dt" idx="36"/>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ftr" idx="4"/>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7" name="PlaceHolder 2"/>
          <p:cNvSpPr>
            <a:spLocks noGrp="1"/>
          </p:cNvSpPr>
          <p:nvPr>
            <p:ph type="sldNum" idx="5"/>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B6AB9CC4-5032-4D32-8C41-8BD9D552AE0D}"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8" name="PlaceHolder 3"/>
          <p:cNvSpPr>
            <a:spLocks noGrp="1"/>
          </p:cNvSpPr>
          <p:nvPr>
            <p:ph type="dt" idx="6"/>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ftr" idx="7"/>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10" name="PlaceHolder 2"/>
          <p:cNvSpPr>
            <a:spLocks noGrp="1"/>
          </p:cNvSpPr>
          <p:nvPr>
            <p:ph type="sldNum" idx="8"/>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D72767E3-330E-46CC-86C2-00E80D9AF798}"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11" name="PlaceHolder 3"/>
          <p:cNvSpPr>
            <a:spLocks noGrp="1"/>
          </p:cNvSpPr>
          <p:nvPr>
            <p:ph type="dt" idx="9"/>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 name="PlaceHolder 3"/>
          <p:cNvSpPr>
            <a:spLocks noGrp="1"/>
          </p:cNvSpPr>
          <p:nvPr>
            <p:ph type="ftr" idx="10"/>
          </p:nvPr>
        </p:nvSpPr>
        <p:spPr>
          <a:xfrm>
            <a:off x="4038480" y="6356520"/>
            <a:ext cx="4113720" cy="3639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200" spc="-1" strike="noStrike">
                <a:solidFill>
                  <a:schemeClr val="dk1">
                    <a:tint val="75000"/>
                  </a:schemeClr>
                </a:solidFill>
                <a:latin typeface="Calibri"/>
              </a:defRPr>
            </a:lvl1pPr>
          </a:lstStyle>
          <a:p>
            <a:pPr indent="0" algn="ctr" defTabSz="914400">
              <a:lnSpc>
                <a:spcPct val="100000"/>
              </a:lnSpc>
              <a:buNone/>
              <a:tabLst>
                <a:tab algn="l" pos="0"/>
              </a:tabLst>
            </a:pPr>
            <a:r>
              <a:rPr b="0" lang="fr-FR" sz="1200" spc="-1" strike="noStrike">
                <a:solidFill>
                  <a:schemeClr val="dk1">
                    <a:tint val="75000"/>
                  </a:schemeClr>
                </a:solidFill>
                <a:latin typeface="Calibri"/>
              </a:rPr>
              <a:t>&lt;pied de page&gt;</a:t>
            </a:r>
            <a:endParaRPr b="0" lang="fr-FR" sz="1200" spc="-1" strike="noStrike">
              <a:solidFill>
                <a:srgbClr val="000000"/>
              </a:solidFill>
              <a:latin typeface="Calibri"/>
            </a:endParaRPr>
          </a:p>
        </p:txBody>
      </p:sp>
      <p:sp>
        <p:nvSpPr>
          <p:cNvPr id="15" name="PlaceHolder 4"/>
          <p:cNvSpPr>
            <a:spLocks noGrp="1"/>
          </p:cNvSpPr>
          <p:nvPr>
            <p:ph type="sldNum" idx="11"/>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FD99AA02-1261-4CCD-AF2E-0824FAEB85E0}"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16" name="PlaceHolder 5"/>
          <p:cNvSpPr>
            <a:spLocks noGrp="1"/>
          </p:cNvSpPr>
          <p:nvPr>
            <p:ph type="dt" idx="12"/>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0"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1" name="PlaceHolder 3"/>
          <p:cNvSpPr>
            <a:spLocks noGrp="1"/>
          </p:cNvSpPr>
          <p:nvPr>
            <p:ph type="ftr" idx="13"/>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22" name="PlaceHolder 4"/>
          <p:cNvSpPr>
            <a:spLocks noGrp="1"/>
          </p:cNvSpPr>
          <p:nvPr>
            <p:ph type="sldNum" idx="14"/>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8C460457-D275-4231-90A4-E6E9BB818C0C}"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23" name="PlaceHolder 5"/>
          <p:cNvSpPr>
            <a:spLocks noGrp="1"/>
          </p:cNvSpPr>
          <p:nvPr>
            <p:ph type="dt" idx="15"/>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ftr" idx="16"/>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27" name="PlaceHolder 2"/>
          <p:cNvSpPr>
            <a:spLocks noGrp="1"/>
          </p:cNvSpPr>
          <p:nvPr>
            <p:ph type="sldNum" idx="17"/>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55CA3894-3F79-4C3E-A740-3136E91C4FAC}"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28" name="PlaceHolder 3"/>
          <p:cNvSpPr>
            <a:spLocks noGrp="1"/>
          </p:cNvSpPr>
          <p:nvPr>
            <p:ph type="dt" idx="18"/>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0" name="PlaceHolder 2"/>
          <p:cNvSpPr>
            <a:spLocks noGrp="1"/>
          </p:cNvSpPr>
          <p:nvPr>
            <p:ph type="body"/>
          </p:nvPr>
        </p:nvSpPr>
        <p:spPr>
          <a:xfrm>
            <a:off x="60948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1" name="PlaceHolder 3"/>
          <p:cNvSpPr>
            <a:spLocks noGrp="1"/>
          </p:cNvSpPr>
          <p:nvPr>
            <p:ph type="body"/>
          </p:nvPr>
        </p:nvSpPr>
        <p:spPr>
          <a:xfrm>
            <a:off x="623196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4"/>
          <p:cNvSpPr>
            <a:spLocks noGrp="1"/>
          </p:cNvSpPr>
          <p:nvPr>
            <p:ph type="ftr" idx="19"/>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33" name="PlaceHolder 5"/>
          <p:cNvSpPr>
            <a:spLocks noGrp="1"/>
          </p:cNvSpPr>
          <p:nvPr>
            <p:ph type="sldNum" idx="20"/>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1C963881-F832-4865-8039-E4E962476687}"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34" name="PlaceHolder 6"/>
          <p:cNvSpPr>
            <a:spLocks noGrp="1"/>
          </p:cNvSpPr>
          <p:nvPr>
            <p:ph type="dt" idx="21"/>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ftr" idx="22"/>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39" name="PlaceHolder 2"/>
          <p:cNvSpPr>
            <a:spLocks noGrp="1"/>
          </p:cNvSpPr>
          <p:nvPr>
            <p:ph type="sldNum" idx="23"/>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BA61F1D3-9DFB-4A26-9528-0200E2DF068C}"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40" name="PlaceHolder 3"/>
          <p:cNvSpPr>
            <a:spLocks noGrp="1"/>
          </p:cNvSpPr>
          <p:nvPr>
            <p:ph type="dt" idx="24"/>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2" name="PlaceHolder 2"/>
          <p:cNvSpPr>
            <a:spLocks noGrp="1"/>
          </p:cNvSpPr>
          <p:nvPr>
            <p:ph type="ftr" idx="25"/>
          </p:nvPr>
        </p:nvSpPr>
        <p:spPr>
          <a:xfrm>
            <a:off x="4038480" y="6356520"/>
            <a:ext cx="4113720" cy="3639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fr-FR" sz="1400" spc="-1" strike="noStrike">
                <a:solidFill>
                  <a:srgbClr val="000000"/>
                </a:solidFill>
                <a:latin typeface="Calibri"/>
              </a:defRPr>
            </a:lvl1pPr>
          </a:lstStyle>
          <a:p>
            <a:pPr indent="0" algn="ctr">
              <a:lnSpc>
                <a:spcPct val="100000"/>
              </a:lnSpc>
              <a:buNone/>
              <a:tabLst>
                <a:tab algn="l" pos="0"/>
              </a:tabLst>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43" name="PlaceHolder 3"/>
          <p:cNvSpPr>
            <a:spLocks noGrp="1"/>
          </p:cNvSpPr>
          <p:nvPr>
            <p:ph type="sldNum" idx="26"/>
          </p:nvPr>
        </p:nvSpPr>
        <p:spPr>
          <a:xfrm>
            <a:off x="8610480" y="6356520"/>
            <a:ext cx="2742120" cy="3639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chemeClr val="dk1">
                    <a:tint val="75000"/>
                  </a:schemeClr>
                </a:solidFill>
                <a:latin typeface="Calibri"/>
              </a:defRPr>
            </a:lvl1pPr>
          </a:lstStyle>
          <a:p>
            <a:pPr indent="0" algn="r" defTabSz="914400">
              <a:lnSpc>
                <a:spcPct val="100000"/>
              </a:lnSpc>
              <a:buNone/>
              <a:tabLst>
                <a:tab algn="l" pos="0"/>
              </a:tabLst>
            </a:pPr>
            <a:fld id="{7B473C30-8B4E-4C35-AB08-74DAC16946E9}" type="slidenum">
              <a:rPr b="0" lang="fr-FR" sz="1200" spc="-1" strike="noStrike">
                <a:solidFill>
                  <a:schemeClr val="dk1">
                    <a:tint val="75000"/>
                  </a:schemeClr>
                </a:solidFill>
                <a:latin typeface="Calibri"/>
              </a:rPr>
              <a:t>&lt;numéro&gt;</a:t>
            </a:fld>
            <a:endParaRPr b="0" lang="fr-FR" sz="1200" spc="-1" strike="noStrike">
              <a:solidFill>
                <a:srgbClr val="000000"/>
              </a:solidFill>
              <a:latin typeface="Calibri"/>
            </a:endParaRPr>
          </a:p>
        </p:txBody>
      </p:sp>
      <p:sp>
        <p:nvSpPr>
          <p:cNvPr id="44" name="PlaceHolder 4"/>
          <p:cNvSpPr>
            <a:spLocks noGrp="1"/>
          </p:cNvSpPr>
          <p:nvPr>
            <p:ph type="dt" idx="27"/>
          </p:nvPr>
        </p:nvSpPr>
        <p:spPr>
          <a:xfrm>
            <a:off x="838080" y="6356520"/>
            <a:ext cx="2742120" cy="3639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docx"/><Relationship Id="rId3" Type="http://schemas.openxmlformats.org/officeDocument/2006/relationships/image" Target="../media/image2.wmf"/><Relationship Id="rId4" Type="http://schemas.openxmlformats.org/officeDocument/2006/relationships/slideLayout" Target="../slideLayouts/slideLayout10.xml"/>
</Relationships>
</file>

<file path=ppt/slides/_rels/slide1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hyperlink" Target="https://padlet.com/" TargetMode="External"/><Relationship Id="rId5" Type="http://schemas.openxmlformats.org/officeDocument/2006/relationships/image" Target="../media/image6.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slideLayout" Target="../slideLayouts/slideLayout10.xml"/>
</Relationships>
</file>

<file path=ppt/slides/_rels/slide1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18.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hyperlink" Target="https://www.canva.com/magic-home" TargetMode="External"/><Relationship Id="rId7" Type="http://schemas.openxmlformats.org/officeDocument/2006/relationships/image" Target="../media/image6.png"/><Relationship Id="rId8" Type="http://schemas.openxmlformats.org/officeDocument/2006/relationships/image" Target="../media/image17.png"/><Relationship Id="rId9" Type="http://schemas.openxmlformats.org/officeDocument/2006/relationships/slideLayout" Target="../slideLayouts/slideLayout10.xml"/>
</Relationships>
</file>

<file path=ppt/slides/_rels/slide12.xml.rels><?xml version="1.0" encoding="UTF-8"?>
<Relationships xmlns="http://schemas.openxmlformats.org/package/2006/relationships"><Relationship Id="rId1" Type="http://schemas.openxmlformats.org/officeDocument/2006/relationships/hyperlink" Target="https://ladigitale.dev/digidoc/" TargetMode="External"/><Relationship Id="rId2" Type="http://schemas.openxmlformats.org/officeDocument/2006/relationships/hyperlink" Target="https://hotpot.ai/art-generator" TargetMode="External"/><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image" Target="../media/image40.jpeg"/><Relationship Id="rId10" Type="http://schemas.openxmlformats.org/officeDocument/2006/relationships/image" Target="../media/image41.jpeg"/><Relationship Id="rId11" Type="http://schemas.openxmlformats.org/officeDocument/2006/relationships/image" Target="../media/image7.png"/><Relationship Id="rId12" Type="http://schemas.openxmlformats.org/officeDocument/2006/relationships/slideLayout" Target="../slideLayouts/slideLayout10.xml"/>
</Relationships>
</file>

<file path=ppt/slides/_rels/slide13.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hyperlink" Target="https://ladigitale.dev/digidoc/" TargetMode="External"/><Relationship Id="rId10" Type="http://schemas.openxmlformats.org/officeDocument/2006/relationships/image" Target="../media/image7.png"/><Relationship Id="rId11" Type="http://schemas.openxmlformats.org/officeDocument/2006/relationships/slideLayout" Target="../slideLayouts/slideLayout10.xml"/>
</Relationships>
</file>

<file path=ppt/slides/_rels/slide14.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jpeg"/><Relationship Id="rId3" Type="http://schemas.openxmlformats.org/officeDocument/2006/relationships/hyperlink" Target="https://ladigitale.dev/digidoc/" TargetMode="External"/><Relationship Id="rId4" Type="http://schemas.openxmlformats.org/officeDocument/2006/relationships/image" Target="../media/image7.png"/><Relationship Id="rId5" Type="http://schemas.openxmlformats.org/officeDocument/2006/relationships/slideLayout" Target="../slideLayouts/slideLayout10.xml"/>
</Relationships>
</file>

<file path=ppt/slides/_rels/slide15.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image" Target="../media/image51.png"/><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 Id="rId11" Type="http://schemas.openxmlformats.org/officeDocument/2006/relationships/hyperlink" Target="https://ladigitale.dev/digidoc/" TargetMode="External"/><Relationship Id="rId12" Type="http://schemas.openxmlformats.org/officeDocument/2006/relationships/image" Target="../media/image7.png"/><Relationship Id="rId13" Type="http://schemas.openxmlformats.org/officeDocument/2006/relationships/slideLayout" Target="../slideLayouts/slideLayout10.xml"/>
</Relationships>
</file>

<file path=ppt/slides/_rels/slide16.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image" Target="../media/image60.jpeg"/><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7" Type="http://schemas.openxmlformats.org/officeDocument/2006/relationships/image" Target="../media/image65.jpeg"/><Relationship Id="rId8" Type="http://schemas.openxmlformats.org/officeDocument/2006/relationships/image" Target="../media/image66.jpeg"/><Relationship Id="rId9" Type="http://schemas.openxmlformats.org/officeDocument/2006/relationships/hyperlink" Target="https://ladigitale.dev/digidoc/" TargetMode="External"/><Relationship Id="rId10" Type="http://schemas.openxmlformats.org/officeDocument/2006/relationships/image" Target="../media/image7.png"/><Relationship Id="rId11" Type="http://schemas.openxmlformats.org/officeDocument/2006/relationships/slideLayout" Target="../slideLayouts/slideLayout10.xml"/>
</Relationships>
</file>

<file path=ppt/slides/_rels/slide17.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jpeg"/><Relationship Id="rId3" Type="http://schemas.openxmlformats.org/officeDocument/2006/relationships/image" Target="../media/image69.jpeg"/><Relationship Id="rId4" Type="http://schemas.openxmlformats.org/officeDocument/2006/relationships/hyperlink" Target="https://ladigitale.dev/digidoc/" TargetMode="External"/><Relationship Id="rId5" Type="http://schemas.openxmlformats.org/officeDocument/2006/relationships/image" Target="../media/image7.png"/><Relationship Id="rId6" Type="http://schemas.openxmlformats.org/officeDocument/2006/relationships/slideLayout" Target="../slideLayouts/slideLayout10.xml"/>
</Relationships>
</file>

<file path=ppt/slides/_rels/slide18.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image" Target="../media/image70.jpeg"/><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jpeg"/><Relationship Id="rId7" Type="http://schemas.openxmlformats.org/officeDocument/2006/relationships/image" Target="../media/image75.jpeg"/><Relationship Id="rId8" Type="http://schemas.openxmlformats.org/officeDocument/2006/relationships/image" Target="../media/image76.jpeg"/><Relationship Id="rId9" Type="http://schemas.openxmlformats.org/officeDocument/2006/relationships/hyperlink" Target="https://ladigitale.dev/digidoc/" TargetMode="External"/><Relationship Id="rId10" Type="http://schemas.openxmlformats.org/officeDocument/2006/relationships/image" Target="../media/image7.png"/><Relationship Id="rId11" Type="http://schemas.openxmlformats.org/officeDocument/2006/relationships/slideLayout" Target="../slideLayouts/slideLayout10.xml"/>
</Relationships>
</file>

<file path=ppt/slides/_rels/slide19.xml.rels><?xml version="1.0" encoding="UTF-8"?>
<Relationships xmlns="http://schemas.openxmlformats.org/package/2006/relationships"><Relationship Id="rId1" Type="http://schemas.openxmlformats.org/officeDocument/2006/relationships/hyperlink" Target="https://ladigitale.dev/digidoc/" TargetMode="External"/><Relationship Id="rId2" Type="http://schemas.openxmlformats.org/officeDocument/2006/relationships/image" Target="../media/image77.jpeg"/><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7.png"/><Relationship Id="rId6" Type="http://schemas.openxmlformats.org/officeDocument/2006/relationships/slideLayout" Target="../slideLayouts/slideLayout10.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5.xml"/><Relationship Id="rId3" Type="http://schemas.openxmlformats.org/officeDocument/2006/relationships/slide" Target="slide7.xml"/><Relationship Id="rId4" Type="http://schemas.openxmlformats.org/officeDocument/2006/relationships/slide" Target="slide12.xml"/><Relationship Id="rId5" Type="http://schemas.openxmlformats.org/officeDocument/2006/relationships/slide" Target="slide23.xml"/><Relationship Id="rId6" Type="http://schemas.openxmlformats.org/officeDocument/2006/relationships/image" Target="../media/image3.png"/><Relationship Id="rId7" Type="http://schemas.openxmlformats.org/officeDocument/2006/relationships/slide" Target="slide4.xml"/><Relationship Id="rId8" Type="http://schemas.openxmlformats.org/officeDocument/2006/relationships/image" Target="../media/image4.png"/><Relationship Id="rId9" Type="http://schemas.openxmlformats.org/officeDocument/2006/relationships/slide" Target="slide5.xml"/><Relationship Id="rId10" Type="http://schemas.openxmlformats.org/officeDocument/2006/relationships/image" Target="../media/image5.png"/><Relationship Id="rId11" Type="http://schemas.openxmlformats.org/officeDocument/2006/relationships/slide" Target="slide7.xml"/><Relationship Id="rId12" Type="http://schemas.openxmlformats.org/officeDocument/2006/relationships/image" Target="../media/image6.png"/><Relationship Id="rId13" Type="http://schemas.openxmlformats.org/officeDocument/2006/relationships/slide" Target="slide12.xml"/><Relationship Id="rId14" Type="http://schemas.openxmlformats.org/officeDocument/2006/relationships/image" Target="../media/image7.png"/><Relationship Id="rId15" Type="http://schemas.openxmlformats.org/officeDocument/2006/relationships/slide" Target="slide23.xml"/><Relationship Id="rId16" Type="http://schemas.openxmlformats.org/officeDocument/2006/relationships/image" Target="../media/image8.png"/><Relationship Id="rId17"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hyperlink" Target="https://ladigitale.dev/digidoc/" TargetMode="External"/><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jpeg"/><Relationship Id="rId6" Type="http://schemas.openxmlformats.org/officeDocument/2006/relationships/image" Target="../media/image83.jpeg"/><Relationship Id="rId7" Type="http://schemas.openxmlformats.org/officeDocument/2006/relationships/image" Target="../media/image84.jpeg"/><Relationship Id="rId8" Type="http://schemas.openxmlformats.org/officeDocument/2006/relationships/image" Target="../media/image85.jpeg"/><Relationship Id="rId9" Type="http://schemas.openxmlformats.org/officeDocument/2006/relationships/image" Target="../media/image86.jpeg"/><Relationship Id="rId10" Type="http://schemas.openxmlformats.org/officeDocument/2006/relationships/image" Target="../media/image7.png"/><Relationship Id="rId11" Type="http://schemas.openxmlformats.org/officeDocument/2006/relationships/slideLayout" Target="../slideLayouts/slideLayout10.xml"/>
</Relationships>
</file>

<file path=ppt/slides/_rels/slide21.xml.rels><?xml version="1.0" encoding="UTF-8"?>
<Relationships xmlns="http://schemas.openxmlformats.org/package/2006/relationships"><Relationship Id="rId1" Type="http://schemas.openxmlformats.org/officeDocument/2006/relationships/hyperlink" Target="https://ladigitale.dev/digidoc/" TargetMode="External"/><Relationship Id="rId2" Type="http://schemas.openxmlformats.org/officeDocument/2006/relationships/image" Target="../media/image87.jpeg"/><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image" Target="../media/image7.png"/><Relationship Id="rId6" Type="http://schemas.openxmlformats.org/officeDocument/2006/relationships/slideLayout" Target="../slideLayouts/slideLayout10.xml"/>
</Relationships>
</file>

<file path=ppt/slides/_rels/slide22.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hyperlink" Target="https://ladigitale.dev/digidoc/" TargetMode="External"/><Relationship Id="rId3" Type="http://schemas.openxmlformats.org/officeDocument/2006/relationships/image" Target="../media/image90.jpeg"/><Relationship Id="rId4" Type="http://schemas.openxmlformats.org/officeDocument/2006/relationships/image" Target="../media/image91.jpeg"/><Relationship Id="rId5" Type="http://schemas.openxmlformats.org/officeDocument/2006/relationships/image" Target="../media/image92.jpeg"/><Relationship Id="rId6" Type="http://schemas.openxmlformats.org/officeDocument/2006/relationships/image" Target="../media/image93.jpeg"/><Relationship Id="rId7" Type="http://schemas.openxmlformats.org/officeDocument/2006/relationships/image" Target="../media/image24.png"/><Relationship Id="rId8" Type="http://schemas.openxmlformats.org/officeDocument/2006/relationships/image" Target="../media/image94.jpeg"/><Relationship Id="rId9" Type="http://schemas.openxmlformats.org/officeDocument/2006/relationships/image" Target="../media/image95.jpeg"/><Relationship Id="rId10" Type="http://schemas.openxmlformats.org/officeDocument/2006/relationships/image" Target="../media/image96.png"/><Relationship Id="rId11" Type="http://schemas.openxmlformats.org/officeDocument/2006/relationships/image" Target="../media/image7.png"/><Relationship Id="rId12" Type="http://schemas.openxmlformats.org/officeDocument/2006/relationships/slideLayout" Target="../slideLayouts/slideLayout10.xml"/>
</Relationships>
</file>

<file path=ppt/slides/_rels/slide2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0.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4.png"/><Relationship Id="rId3" Type="http://schemas.openxmlformats.org/officeDocument/2006/relationships/slideLayout" Target="../slideLayouts/slideLayout10.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5.png"/><Relationship Id="rId4"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hyperlink" Target="https://hotpot.ai/art-generator" TargetMode="External"/><Relationship Id="rId2" Type="http://schemas.openxmlformats.org/officeDocument/2006/relationships/hyperlink" Target="https://copilot.microsoft.com/images/create" TargetMode="External"/><Relationship Id="rId3" Type="http://schemas.openxmlformats.org/officeDocument/2006/relationships/hyperlink" Target="https://padlet.com/" TargetMode="External"/><Relationship Id="rId4" Type="http://schemas.openxmlformats.org/officeDocument/2006/relationships/hyperlink" Target="https://www.canva.com/magic-home" TargetMode="External"/><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hyperlink" Target="https://hotpot.ai/art-generator" TargetMode="Externa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6.png"/><Relationship Id="rId8" Type="http://schemas.openxmlformats.org/officeDocument/2006/relationships/image" Target="../media/image14.png"/><Relationship Id="rId9" Type="http://schemas.openxmlformats.org/officeDocument/2006/relationships/slideLayout" Target="../slideLayouts/slideLayout10.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hyperlink" Target="https://copilot.microsoft.com/images/create" TargetMode="External"/><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slideLayout" Target="../slideLayouts/slideLayout1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title"/>
          </p:nvPr>
        </p:nvSpPr>
        <p:spPr>
          <a:xfrm>
            <a:off x="107640" y="193680"/>
            <a:ext cx="7035120" cy="1393560"/>
          </a:xfrm>
          <a:prstGeom prst="rect">
            <a:avLst/>
          </a:prstGeom>
          <a:noFill/>
          <a:ln w="0">
            <a:noFill/>
          </a:ln>
        </p:spPr>
        <p:txBody>
          <a:bodyPr lIns="0" rIns="0" tIns="0" bIns="0" anchor="b">
            <a:noAutofit/>
          </a:bodyPr>
          <a:p>
            <a:pPr indent="0" algn="ctr" defTabSz="914400">
              <a:lnSpc>
                <a:spcPct val="90000"/>
              </a:lnSpc>
              <a:buNone/>
              <a:tabLst>
                <a:tab algn="l" pos="0"/>
              </a:tabLst>
            </a:pPr>
            <a:r>
              <a:rPr b="0" lang="fr-FR" sz="4400" spc="-1" strike="noStrike">
                <a:solidFill>
                  <a:srgbClr val="000000"/>
                </a:solidFill>
                <a:latin typeface="Aptos Display"/>
                <a:ea typeface="DejaVu Sans"/>
              </a:rPr>
              <a:t>TraAM langues vivantes</a:t>
            </a:r>
            <a:br>
              <a:rPr sz="4400"/>
            </a:br>
            <a:r>
              <a:rPr b="0" lang="fr-FR" sz="4400" spc="-1" strike="noStrike">
                <a:solidFill>
                  <a:srgbClr val="000000"/>
                </a:solidFill>
                <a:latin typeface="Aptos Display"/>
                <a:ea typeface="DejaVu Sans"/>
              </a:rPr>
              <a:t>2023-2024</a:t>
            </a:r>
            <a:endParaRPr b="0" lang="fr-FR" sz="4400" spc="-1" strike="noStrike">
              <a:solidFill>
                <a:srgbClr val="000000"/>
              </a:solidFill>
              <a:latin typeface="Calibri"/>
            </a:endParaRPr>
          </a:p>
        </p:txBody>
      </p:sp>
      <p:sp>
        <p:nvSpPr>
          <p:cNvPr id="58" name="PlaceHolder 2"/>
          <p:cNvSpPr>
            <a:spLocks noGrp="1"/>
          </p:cNvSpPr>
          <p:nvPr>
            <p:ph type="subTitle"/>
          </p:nvPr>
        </p:nvSpPr>
        <p:spPr>
          <a:xfrm>
            <a:off x="488880" y="3585600"/>
            <a:ext cx="10460160" cy="2109240"/>
          </a:xfrm>
          <a:prstGeom prst="rect">
            <a:avLst/>
          </a:prstGeom>
          <a:noFill/>
          <a:ln w="0">
            <a:noFill/>
          </a:ln>
        </p:spPr>
        <p:txBody>
          <a:bodyPr lIns="0" rIns="0" tIns="0" bIns="0" anchor="t">
            <a:normAutofit fontScale="75000" lnSpcReduction="20000"/>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de Hotpot.ai, Copilot, Padlet « I can’t Draw » et Canva « outil magique » pour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Générer des images de personnages à partir de descriptions écrites réalisées par des élèves de 5</a:t>
            </a:r>
            <a:r>
              <a:rPr b="0" lang="fr-FR" sz="2400" spc="-1" strike="noStrike" baseline="30000">
                <a:solidFill>
                  <a:srgbClr val="000000"/>
                </a:solidFill>
                <a:latin typeface="Aptos"/>
                <a:ea typeface="DejaVu Sans"/>
              </a:rPr>
              <a:t>e</a:t>
            </a:r>
            <a:r>
              <a:rPr b="0" lang="fr-FR" sz="2400" spc="-1" strike="noStrike">
                <a:solidFill>
                  <a:srgbClr val="000000"/>
                </a:solidFill>
                <a:latin typeface="Aptos"/>
                <a:ea typeface="DejaVu Sans"/>
              </a:rPr>
              <a:t>. Comparaison des images créées par l’IA en classe avec les élèves à l’oral.</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(en amont, possibilité de demander à l’IA [Chat GPT] d’expliquer et d’aider les élèves à corriger leurs productions écrites avant la génération des images)</a:t>
            </a:r>
            <a:endParaRPr b="0" lang="fr-FR" sz="2400" spc="-1" strike="noStrike">
              <a:solidFill>
                <a:srgbClr val="000000"/>
              </a:solidFill>
              <a:latin typeface="Calibri"/>
            </a:endParaRPr>
          </a:p>
          <a:p>
            <a:pPr indent="0" defTabSz="914400">
              <a:lnSpc>
                <a:spcPct val="90000"/>
              </a:lnSpc>
              <a:spcBef>
                <a:spcPts val="1001"/>
              </a:spcBef>
              <a:buNone/>
              <a:tabLst>
                <a:tab algn="l" pos="0"/>
              </a:tabLst>
            </a:pPr>
            <a:endParaRPr b="0" lang="fr-FR" sz="2400" spc="-1" strike="noStrike">
              <a:solidFill>
                <a:srgbClr val="000000"/>
              </a:solidFill>
              <a:latin typeface="Calibri"/>
            </a:endParaRPr>
          </a:p>
        </p:txBody>
      </p:sp>
      <p:sp>
        <p:nvSpPr>
          <p:cNvPr id="59" name="ZoneTexte 1"/>
          <p:cNvSpPr/>
          <p:nvPr/>
        </p:nvSpPr>
        <p:spPr>
          <a:xfrm>
            <a:off x="330480" y="1802160"/>
            <a:ext cx="701244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l’enseignant pour créer des activités destinées aux élèves au sein d’une séquence. Génération d’images de personnages par l’IA à partir de descriptions écrites par les élèves.</a:t>
            </a:r>
            <a:endParaRPr b="0" lang="fr-FR" sz="1800" spc="-1" strike="noStrike">
              <a:solidFill>
                <a:srgbClr val="000000"/>
              </a:solidFill>
              <a:latin typeface="Calibri"/>
            </a:endParaRPr>
          </a:p>
        </p:txBody>
      </p:sp>
      <p:pic>
        <p:nvPicPr>
          <p:cNvPr id="60" name="Image 2" descr=""/>
          <p:cNvPicPr/>
          <p:nvPr/>
        </p:nvPicPr>
        <p:blipFill>
          <a:blip r:embed="rId1"/>
          <a:stretch/>
        </p:blipFill>
        <p:spPr>
          <a:xfrm>
            <a:off x="7312680" y="79200"/>
            <a:ext cx="4855680" cy="3444480"/>
          </a:xfrm>
          <a:prstGeom prst="rect">
            <a:avLst/>
          </a:prstGeom>
          <a:ln w="0">
            <a:noFill/>
          </a:ln>
        </p:spPr>
      </p:pic>
      <p:graphicFrame>
        <p:nvGraphicFramePr>
          <p:cNvPr id="61" name=""/>
          <p:cNvGraphicFramePr/>
          <p:nvPr/>
        </p:nvGraphicFramePr>
        <p:xfrm>
          <a:off x="6073200" y="2498760"/>
          <a:ext cx="6119280" cy="1079280"/>
        </p:xfrm>
        <a:graphic>
          <a:graphicData uri="http://schemas.openxmlformats.org/presentationml/2006/ole">
            <p:oleObj progId="Word.Document.12" r:id="rId2" spid="">
              <p:embed/>
              <p:pic>
                <p:nvPicPr>
                  <p:cNvPr id="62" name="" descr=""/>
                  <p:cNvPicPr/>
                  <p:nvPr/>
                </p:nvPicPr>
                <p:blipFill>
                  <a:blip r:embed="rId3"/>
                  <a:stretch/>
                </p:blipFill>
                <p:spPr>
                  <a:xfrm>
                    <a:off x="6073200" y="2498760"/>
                    <a:ext cx="6119280" cy="107928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ZoneTexte 1"/>
          <p:cNvSpPr/>
          <p:nvPr/>
        </p:nvSpPr>
        <p:spPr>
          <a:xfrm>
            <a:off x="960480" y="325440"/>
            <a:ext cx="18018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chemeClr val="dk1"/>
                </a:solidFill>
                <a:highlight>
                  <a:srgbClr val="00ffff"/>
                </a:highlight>
                <a:latin typeface="Calibri"/>
              </a:rPr>
              <a:t>OUTIL C : PADLET</a:t>
            </a:r>
            <a:endParaRPr b="0" lang="fr-FR" sz="1800" spc="-1" strike="noStrike">
              <a:solidFill>
                <a:srgbClr val="000000"/>
              </a:solidFill>
              <a:latin typeface="Calibri"/>
            </a:endParaRPr>
          </a:p>
        </p:txBody>
      </p:sp>
      <p:pic>
        <p:nvPicPr>
          <p:cNvPr id="128" name="Image 3" descr=""/>
          <p:cNvPicPr/>
          <p:nvPr/>
        </p:nvPicPr>
        <p:blipFill>
          <a:blip r:embed="rId1"/>
          <a:stretch/>
        </p:blipFill>
        <p:spPr>
          <a:xfrm>
            <a:off x="3178080" y="133920"/>
            <a:ext cx="8733600" cy="4135320"/>
          </a:xfrm>
          <a:prstGeom prst="rect">
            <a:avLst/>
          </a:prstGeom>
          <a:ln w="0">
            <a:noFill/>
          </a:ln>
        </p:spPr>
      </p:pic>
      <p:pic>
        <p:nvPicPr>
          <p:cNvPr id="129" name="Image 5" descr=""/>
          <p:cNvPicPr/>
          <p:nvPr/>
        </p:nvPicPr>
        <p:blipFill>
          <a:blip r:embed="rId2"/>
          <a:stretch/>
        </p:blipFill>
        <p:spPr>
          <a:xfrm>
            <a:off x="5930280" y="1191960"/>
            <a:ext cx="5911560" cy="3077280"/>
          </a:xfrm>
          <a:prstGeom prst="rect">
            <a:avLst/>
          </a:prstGeom>
          <a:ln w="0">
            <a:noFill/>
          </a:ln>
        </p:spPr>
      </p:pic>
      <p:sp>
        <p:nvSpPr>
          <p:cNvPr id="130" name="Rectangle : coins arrondis 6"/>
          <p:cNvSpPr/>
          <p:nvPr/>
        </p:nvSpPr>
        <p:spPr>
          <a:xfrm>
            <a:off x="8185320" y="2379240"/>
            <a:ext cx="1179720" cy="309600"/>
          </a:xfrm>
          <a:prstGeom prst="roundRect">
            <a:avLst>
              <a:gd name="adj"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cxnSp>
        <p:nvCxnSpPr>
          <p:cNvPr id="131" name="Connecteur droit avec flèche 8"/>
          <p:cNvCxnSpPr/>
          <p:nvPr/>
        </p:nvCxnSpPr>
        <p:spPr>
          <a:xfrm flipH="1" flipV="1">
            <a:off x="11070360" y="2885040"/>
            <a:ext cx="542520" cy="1164240"/>
          </a:xfrm>
          <a:prstGeom prst="straightConnector1">
            <a:avLst/>
          </a:prstGeom>
          <a:ln w="28575">
            <a:solidFill>
              <a:srgbClr val="ff0000"/>
            </a:solidFill>
            <a:round/>
            <a:tailEnd len="med" type="triangle" w="med"/>
          </a:ln>
        </p:spPr>
      </p:cxnSp>
      <p:cxnSp>
        <p:nvCxnSpPr>
          <p:cNvPr id="132" name="Connecteur droit avec flèche 9"/>
          <p:cNvCxnSpPr/>
          <p:nvPr/>
        </p:nvCxnSpPr>
        <p:spPr>
          <a:xfrm flipH="1" flipV="1">
            <a:off x="9351720" y="2584800"/>
            <a:ext cx="1719720" cy="147240"/>
          </a:xfrm>
          <a:prstGeom prst="straightConnector1">
            <a:avLst/>
          </a:prstGeom>
          <a:ln w="28575">
            <a:solidFill>
              <a:srgbClr val="ff0000"/>
            </a:solidFill>
            <a:round/>
            <a:tailEnd len="med" type="triangle" w="med"/>
          </a:ln>
        </p:spPr>
      </p:cxnSp>
      <p:pic>
        <p:nvPicPr>
          <p:cNvPr id="133" name="Image 12" descr=""/>
          <p:cNvPicPr/>
          <p:nvPr/>
        </p:nvPicPr>
        <p:blipFill>
          <a:blip r:embed="rId3"/>
          <a:stretch/>
        </p:blipFill>
        <p:spPr>
          <a:xfrm>
            <a:off x="1846800" y="2570040"/>
            <a:ext cx="3767400" cy="4135320"/>
          </a:xfrm>
          <a:prstGeom prst="rect">
            <a:avLst/>
          </a:prstGeom>
          <a:ln w="0">
            <a:noFill/>
          </a:ln>
        </p:spPr>
      </p:pic>
      <p:cxnSp>
        <p:nvCxnSpPr>
          <p:cNvPr id="134" name="Connecteur droit avec flèche 13"/>
          <p:cNvCxnSpPr/>
          <p:nvPr/>
        </p:nvCxnSpPr>
        <p:spPr>
          <a:xfrm flipH="1">
            <a:off x="5330880" y="2584800"/>
            <a:ext cx="2899800" cy="318960"/>
          </a:xfrm>
          <a:prstGeom prst="straightConnector1">
            <a:avLst/>
          </a:prstGeom>
          <a:ln w="28575">
            <a:solidFill>
              <a:srgbClr val="ff0000"/>
            </a:solidFill>
            <a:round/>
            <a:tailEnd len="med" type="triangle" w="med"/>
          </a:ln>
        </p:spPr>
      </p:cxnSp>
      <p:sp>
        <p:nvSpPr>
          <p:cNvPr id="135" name="ZoneTexte 16">
            <a:hlinkClick r:id="rId4"/>
          </p:cNvPr>
          <p:cNvSpPr/>
          <p:nvPr/>
        </p:nvSpPr>
        <p:spPr>
          <a:xfrm>
            <a:off x="546840" y="2080800"/>
            <a:ext cx="22784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https://padlet.com/</a:t>
            </a:r>
            <a:endParaRPr b="0" lang="fr-FR" sz="1800" spc="-1" strike="noStrike">
              <a:solidFill>
                <a:srgbClr val="000000"/>
              </a:solidFill>
              <a:latin typeface="Calibri"/>
            </a:endParaRPr>
          </a:p>
        </p:txBody>
      </p:sp>
      <p:sp>
        <p:nvSpPr>
          <p:cNvPr id="136" name="ZoneTexte 18"/>
          <p:cNvSpPr/>
          <p:nvPr/>
        </p:nvSpPr>
        <p:spPr>
          <a:xfrm>
            <a:off x="5930280" y="4681800"/>
            <a:ext cx="609336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nécessite la création d’un compte sur PADLET. L’enseignant peut mettre le lien d’un de ses Padlets à disposition de ses élèves qui peuvent ainsi créer des posts et utiliser l’outil « I can’t draw ».</a:t>
            </a:r>
            <a:endParaRPr b="0" lang="fr-FR" sz="1800" spc="-1" strike="noStrike">
              <a:solidFill>
                <a:srgbClr val="000000"/>
              </a:solidFill>
              <a:latin typeface="Calibri"/>
            </a:endParaRPr>
          </a:p>
        </p:txBody>
      </p:sp>
      <p:pic>
        <p:nvPicPr>
          <p:cNvPr id="137" name="Image 11" descr=""/>
          <p:cNvPicPr/>
          <p:nvPr/>
        </p:nvPicPr>
        <p:blipFill>
          <a:blip r:embed="rId5"/>
          <a:stretch/>
        </p:blipFill>
        <p:spPr>
          <a:xfrm>
            <a:off x="358920" y="316080"/>
            <a:ext cx="387000" cy="387000"/>
          </a:xfrm>
          <a:prstGeom prst="rect">
            <a:avLst/>
          </a:prstGeom>
          <a:ln w="0">
            <a:noFill/>
          </a:ln>
        </p:spPr>
      </p:pic>
      <p:pic>
        <p:nvPicPr>
          <p:cNvPr id="138" name="Image 4" descr=""/>
          <p:cNvPicPr/>
          <p:nvPr/>
        </p:nvPicPr>
        <p:blipFill>
          <a:blip r:embed="rId6"/>
          <a:stretch/>
        </p:blipFill>
        <p:spPr>
          <a:xfrm>
            <a:off x="949680" y="740160"/>
            <a:ext cx="1694880" cy="610920"/>
          </a:xfrm>
          <a:prstGeom prst="rect">
            <a:avLst/>
          </a:prstGeom>
          <a:ln w="0">
            <a:noFill/>
          </a:ln>
        </p:spPr>
      </p:pic>
      <p:pic>
        <p:nvPicPr>
          <p:cNvPr id="139" name="Image 14" descr=""/>
          <p:cNvPicPr/>
          <p:nvPr/>
        </p:nvPicPr>
        <p:blipFill>
          <a:blip r:embed="rId7"/>
          <a:stretch/>
        </p:blipFill>
        <p:spPr>
          <a:xfrm>
            <a:off x="386280" y="1423080"/>
            <a:ext cx="2599200" cy="446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ZoneTexte 1"/>
          <p:cNvSpPr/>
          <p:nvPr/>
        </p:nvSpPr>
        <p:spPr>
          <a:xfrm>
            <a:off x="911160" y="182520"/>
            <a:ext cx="9500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chemeClr val="dk1"/>
                </a:solidFill>
                <a:highlight>
                  <a:srgbClr val="00ffff"/>
                </a:highlight>
                <a:latin typeface="Calibri"/>
              </a:rPr>
              <a:t>OUTIL D</a:t>
            </a:r>
            <a:endParaRPr b="0" lang="fr-FR" sz="1800" spc="-1" strike="noStrike">
              <a:solidFill>
                <a:srgbClr val="000000"/>
              </a:solidFill>
              <a:latin typeface="Calibri"/>
            </a:endParaRPr>
          </a:p>
        </p:txBody>
      </p:sp>
      <p:pic>
        <p:nvPicPr>
          <p:cNvPr id="141" name="Image 3" descr=""/>
          <p:cNvPicPr/>
          <p:nvPr/>
        </p:nvPicPr>
        <p:blipFill>
          <a:blip r:embed="rId1"/>
          <a:stretch/>
        </p:blipFill>
        <p:spPr>
          <a:xfrm>
            <a:off x="277560" y="980280"/>
            <a:ext cx="1408680" cy="475200"/>
          </a:xfrm>
          <a:prstGeom prst="rect">
            <a:avLst/>
          </a:prstGeom>
          <a:ln w="0">
            <a:noFill/>
          </a:ln>
        </p:spPr>
      </p:pic>
      <p:pic>
        <p:nvPicPr>
          <p:cNvPr id="142" name="Image 5" descr=""/>
          <p:cNvPicPr/>
          <p:nvPr/>
        </p:nvPicPr>
        <p:blipFill>
          <a:blip r:embed="rId2"/>
          <a:stretch/>
        </p:blipFill>
        <p:spPr>
          <a:xfrm>
            <a:off x="277560" y="1456560"/>
            <a:ext cx="2332440" cy="427680"/>
          </a:xfrm>
          <a:prstGeom prst="rect">
            <a:avLst/>
          </a:prstGeom>
          <a:ln w="0">
            <a:noFill/>
          </a:ln>
        </p:spPr>
      </p:pic>
      <p:pic>
        <p:nvPicPr>
          <p:cNvPr id="143" name="Image 7" descr=""/>
          <p:cNvPicPr/>
          <p:nvPr/>
        </p:nvPicPr>
        <p:blipFill>
          <a:blip r:embed="rId3"/>
          <a:stretch/>
        </p:blipFill>
        <p:spPr>
          <a:xfrm>
            <a:off x="2611080" y="128160"/>
            <a:ext cx="5980320" cy="2655360"/>
          </a:xfrm>
          <a:prstGeom prst="rect">
            <a:avLst/>
          </a:prstGeom>
          <a:ln w="0">
            <a:noFill/>
          </a:ln>
        </p:spPr>
      </p:pic>
      <p:sp>
        <p:nvSpPr>
          <p:cNvPr id="144" name="Rectangle 9"/>
          <p:cNvSpPr/>
          <p:nvPr/>
        </p:nvSpPr>
        <p:spPr>
          <a:xfrm>
            <a:off x="5742720" y="830520"/>
            <a:ext cx="2848680" cy="2014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pic>
        <p:nvPicPr>
          <p:cNvPr id="145" name="Image 11" descr=""/>
          <p:cNvPicPr/>
          <p:nvPr/>
        </p:nvPicPr>
        <p:blipFill>
          <a:blip r:embed="rId4"/>
          <a:stretch/>
        </p:blipFill>
        <p:spPr>
          <a:xfrm>
            <a:off x="8920800" y="713880"/>
            <a:ext cx="2992320" cy="2070000"/>
          </a:xfrm>
          <a:prstGeom prst="rect">
            <a:avLst/>
          </a:prstGeom>
          <a:ln w="0">
            <a:noFill/>
          </a:ln>
        </p:spPr>
      </p:pic>
      <p:cxnSp>
        <p:nvCxnSpPr>
          <p:cNvPr id="146" name="Connecteur droit avec flèche 13"/>
          <p:cNvCxnSpPr/>
          <p:nvPr/>
        </p:nvCxnSpPr>
        <p:spPr>
          <a:xfrm flipV="1">
            <a:off x="7315200" y="2237040"/>
            <a:ext cx="1670040" cy="231840"/>
          </a:xfrm>
          <a:prstGeom prst="straightConnector1">
            <a:avLst/>
          </a:prstGeom>
          <a:ln w="38100">
            <a:solidFill>
              <a:srgbClr val="ff0000"/>
            </a:solidFill>
            <a:round/>
            <a:tailEnd len="med" type="triangle" w="med"/>
          </a:ln>
        </p:spPr>
      </p:cxnSp>
      <p:pic>
        <p:nvPicPr>
          <p:cNvPr id="147" name="Image 17" descr=""/>
          <p:cNvPicPr/>
          <p:nvPr/>
        </p:nvPicPr>
        <p:blipFill>
          <a:blip r:embed="rId5"/>
          <a:stretch/>
        </p:blipFill>
        <p:spPr>
          <a:xfrm>
            <a:off x="3516840" y="3093480"/>
            <a:ext cx="7006320" cy="3599640"/>
          </a:xfrm>
          <a:prstGeom prst="rect">
            <a:avLst/>
          </a:prstGeom>
          <a:ln w="0">
            <a:noFill/>
          </a:ln>
        </p:spPr>
      </p:pic>
      <p:sp>
        <p:nvSpPr>
          <p:cNvPr id="148" name="ZoneTexte 19"/>
          <p:cNvSpPr/>
          <p:nvPr/>
        </p:nvSpPr>
        <p:spPr>
          <a:xfrm>
            <a:off x="162360" y="2361600"/>
            <a:ext cx="264924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nécessite la création d’un compte sur CANVA (donc uniquement pour les enseignants).</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Calibri"/>
              </a:rPr>
              <a:t>CANVA bloque quelquefois des résultats (non conformes à leurs politiques).</a:t>
            </a:r>
            <a:endParaRPr b="0" lang="fr-FR" sz="1800" spc="-1" strike="noStrike">
              <a:solidFill>
                <a:srgbClr val="000000"/>
              </a:solidFill>
              <a:latin typeface="Calibri"/>
            </a:endParaRPr>
          </a:p>
        </p:txBody>
      </p:sp>
      <p:sp>
        <p:nvSpPr>
          <p:cNvPr id="149" name="ZoneTexte 21">
            <a:hlinkClick r:id="rId6"/>
          </p:cNvPr>
          <p:cNvSpPr/>
          <p:nvPr/>
        </p:nvSpPr>
        <p:spPr>
          <a:xfrm>
            <a:off x="112320" y="599040"/>
            <a:ext cx="6093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https://www.canva.com/magic-home</a:t>
            </a:r>
            <a:endParaRPr b="0" lang="fr-FR" sz="1800" spc="-1" strike="noStrike">
              <a:solidFill>
                <a:srgbClr val="000000"/>
              </a:solidFill>
              <a:latin typeface="Calibri"/>
            </a:endParaRPr>
          </a:p>
        </p:txBody>
      </p:sp>
      <p:pic>
        <p:nvPicPr>
          <p:cNvPr id="150" name="Image 12" descr=""/>
          <p:cNvPicPr/>
          <p:nvPr/>
        </p:nvPicPr>
        <p:blipFill>
          <a:blip r:embed="rId7"/>
          <a:stretch/>
        </p:blipFill>
        <p:spPr>
          <a:xfrm>
            <a:off x="383400" y="165960"/>
            <a:ext cx="387000" cy="387000"/>
          </a:xfrm>
          <a:prstGeom prst="rect">
            <a:avLst/>
          </a:prstGeom>
          <a:ln w="0">
            <a:noFill/>
          </a:ln>
        </p:spPr>
      </p:pic>
      <p:pic>
        <p:nvPicPr>
          <p:cNvPr id="151" name="Image 14" descr=""/>
          <p:cNvPicPr/>
          <p:nvPr/>
        </p:nvPicPr>
        <p:blipFill>
          <a:blip r:embed="rId8"/>
          <a:stretch/>
        </p:blipFill>
        <p:spPr>
          <a:xfrm>
            <a:off x="2177280" y="152640"/>
            <a:ext cx="867240" cy="3981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2"/>
          <p:cNvSpPr/>
          <p:nvPr/>
        </p:nvSpPr>
        <p:spPr>
          <a:xfrm>
            <a:off x="0" y="6019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r>
              <a:rPr b="0" lang="en-US" sz="1800" spc="-1" strike="noStrike">
                <a:solidFill>
                  <a:srgbClr val="485365"/>
                </a:solidFill>
                <a:highlight>
                  <a:srgbClr val="ff00ff"/>
                </a:highlight>
                <a:latin typeface="Quicksand"/>
              </a:rPr>
              <a:t>I'm a woman, my skin colour is brown, I have green almond shaped eyes with long lashes and dark eyebrows. I have long, straight brown hair.</a:t>
            </a:r>
            <a:r>
              <a:rPr b="0" lang="fr-FR" sz="1800" spc="-1" strike="noStrike">
                <a:solidFill>
                  <a:srgbClr val="000000"/>
                </a:solidFill>
                <a:highlight>
                  <a:srgbClr val="ff00ff"/>
                </a:highlight>
                <a:latin typeface="Aptos"/>
              </a:rPr>
              <a:t> </a:t>
            </a:r>
            <a:r>
              <a:rPr b="0" lang="en-US" sz="1800" spc="-1" strike="noStrike">
                <a:solidFill>
                  <a:srgbClr val="0d0d0d"/>
                </a:solidFill>
                <a:highlight>
                  <a:srgbClr val="00ffff"/>
                </a:highlight>
                <a:latin typeface="Söhne"/>
              </a:rPr>
              <a:t>I have a bun. I am concentrated. I am doing archery.</a:t>
            </a:r>
            <a:endParaRPr b="0" lang="fr-FR" sz="1800" spc="-1" strike="noStrike">
              <a:solidFill>
                <a:srgbClr val="000000"/>
              </a:solidFill>
              <a:latin typeface="Calibri"/>
            </a:endParaRPr>
          </a:p>
        </p:txBody>
      </p:sp>
      <p:sp>
        <p:nvSpPr>
          <p:cNvPr id="153" name="ZoneTexte 2"/>
          <p:cNvSpPr/>
          <p:nvPr/>
        </p:nvSpPr>
        <p:spPr>
          <a:xfrm flipH="1">
            <a:off x="467280" y="9072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1</a:t>
            </a:r>
            <a:r>
              <a:rPr b="0" lang="fr-FR" sz="1800" spc="-1" strike="noStrike">
                <a:solidFill>
                  <a:schemeClr val="dk1"/>
                </a:solidFill>
                <a:latin typeface="Calibri"/>
              </a:rPr>
              <a:t>(sur </a:t>
            </a:r>
            <a:r>
              <a:rPr b="0" lang="fr-FR" sz="1800" spc="-1" strike="noStrike" u="sng">
                <a:solidFill>
                  <a:schemeClr val="dk1"/>
                </a:solidFill>
                <a:uFillTx/>
                <a:latin typeface="Calibri"/>
                <a:hlinkClick r:id="rId1"/>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154"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155"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2"/>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pic>
        <p:nvPicPr>
          <p:cNvPr id="156" name="Image 5" descr=""/>
          <p:cNvPicPr/>
          <p:nvPr/>
        </p:nvPicPr>
        <p:blipFill>
          <a:blip r:embed="rId3"/>
          <a:stretch/>
        </p:blipFill>
        <p:spPr>
          <a:xfrm>
            <a:off x="246240" y="2710440"/>
            <a:ext cx="1740240" cy="1740240"/>
          </a:xfrm>
          <a:prstGeom prst="rect">
            <a:avLst/>
          </a:prstGeom>
          <a:ln w="0">
            <a:noFill/>
          </a:ln>
        </p:spPr>
      </p:pic>
      <p:sp>
        <p:nvSpPr>
          <p:cNvPr id="157"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pic>
        <p:nvPicPr>
          <p:cNvPr id="158" name="Image 7" descr=""/>
          <p:cNvPicPr/>
          <p:nvPr/>
        </p:nvPicPr>
        <p:blipFill>
          <a:blip r:embed="rId4"/>
          <a:stretch/>
        </p:blipFill>
        <p:spPr>
          <a:xfrm>
            <a:off x="2061720" y="2719080"/>
            <a:ext cx="1738800" cy="1731960"/>
          </a:xfrm>
          <a:prstGeom prst="rect">
            <a:avLst/>
          </a:prstGeom>
          <a:ln w="0">
            <a:noFill/>
          </a:ln>
        </p:spPr>
      </p:pic>
      <p:pic>
        <p:nvPicPr>
          <p:cNvPr id="159" name="Image 8" descr=""/>
          <p:cNvPicPr/>
          <p:nvPr/>
        </p:nvPicPr>
        <p:blipFill>
          <a:blip r:embed="rId5"/>
          <a:stretch/>
        </p:blipFill>
        <p:spPr>
          <a:xfrm>
            <a:off x="246240" y="4918320"/>
            <a:ext cx="1703880" cy="1770120"/>
          </a:xfrm>
          <a:prstGeom prst="rect">
            <a:avLst/>
          </a:prstGeom>
          <a:ln w="0">
            <a:noFill/>
          </a:ln>
        </p:spPr>
      </p:pic>
      <p:pic>
        <p:nvPicPr>
          <p:cNvPr id="160" name="Image 9" descr=""/>
          <p:cNvPicPr/>
          <p:nvPr/>
        </p:nvPicPr>
        <p:blipFill>
          <a:blip r:embed="rId6"/>
          <a:stretch/>
        </p:blipFill>
        <p:spPr>
          <a:xfrm>
            <a:off x="2001960" y="4918320"/>
            <a:ext cx="1739880" cy="1770120"/>
          </a:xfrm>
          <a:prstGeom prst="rect">
            <a:avLst/>
          </a:prstGeom>
          <a:ln w="0">
            <a:noFill/>
          </a:ln>
        </p:spPr>
      </p:pic>
      <p:pic>
        <p:nvPicPr>
          <p:cNvPr id="161" name="Image 10" descr=""/>
          <p:cNvPicPr/>
          <p:nvPr/>
        </p:nvPicPr>
        <p:blipFill>
          <a:blip r:embed="rId7"/>
          <a:stretch/>
        </p:blipFill>
        <p:spPr>
          <a:xfrm>
            <a:off x="7449840" y="4889160"/>
            <a:ext cx="1999800" cy="1901520"/>
          </a:xfrm>
          <a:prstGeom prst="rect">
            <a:avLst/>
          </a:prstGeom>
          <a:ln w="0">
            <a:noFill/>
          </a:ln>
        </p:spPr>
      </p:pic>
      <p:pic>
        <p:nvPicPr>
          <p:cNvPr id="162" name="Image 11" descr=""/>
          <p:cNvPicPr/>
          <p:nvPr/>
        </p:nvPicPr>
        <p:blipFill>
          <a:blip r:embed="rId8"/>
          <a:stretch/>
        </p:blipFill>
        <p:spPr>
          <a:xfrm>
            <a:off x="9515880" y="4948560"/>
            <a:ext cx="1805040" cy="1842120"/>
          </a:xfrm>
          <a:prstGeom prst="rect">
            <a:avLst/>
          </a:prstGeom>
          <a:ln w="0">
            <a:noFill/>
          </a:ln>
        </p:spPr>
      </p:pic>
      <p:sp>
        <p:nvSpPr>
          <p:cNvPr id="163" name="ZoneTexte 12"/>
          <p:cNvSpPr/>
          <p:nvPr/>
        </p:nvSpPr>
        <p:spPr>
          <a:xfrm>
            <a:off x="1098720" y="4611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164"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pic>
        <p:nvPicPr>
          <p:cNvPr id="165" name="Image 14" descr=""/>
          <p:cNvPicPr/>
          <p:nvPr/>
        </p:nvPicPr>
        <p:blipFill>
          <a:blip r:embed="rId9"/>
          <a:stretch/>
        </p:blipFill>
        <p:spPr>
          <a:xfrm>
            <a:off x="7356960" y="2719080"/>
            <a:ext cx="1741680" cy="1750320"/>
          </a:xfrm>
          <a:prstGeom prst="rect">
            <a:avLst/>
          </a:prstGeom>
          <a:ln w="0">
            <a:noFill/>
          </a:ln>
        </p:spPr>
      </p:pic>
      <p:pic>
        <p:nvPicPr>
          <p:cNvPr id="166" name="Image 15" descr=""/>
          <p:cNvPicPr/>
          <p:nvPr/>
        </p:nvPicPr>
        <p:blipFill>
          <a:blip r:embed="rId10"/>
          <a:stretch/>
        </p:blipFill>
        <p:spPr>
          <a:xfrm>
            <a:off x="9440280" y="2710440"/>
            <a:ext cx="1708200" cy="1659240"/>
          </a:xfrm>
          <a:prstGeom prst="rect">
            <a:avLst/>
          </a:prstGeom>
          <a:ln w="0">
            <a:noFill/>
          </a:ln>
        </p:spPr>
      </p:pic>
      <p:sp>
        <p:nvSpPr>
          <p:cNvPr id="167"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Je suis une femme à la peau brune. J’ai des yeux verts en forme d’amande avec de longs cils et des sourcils foncés. J’ai de longs cheveux bruns raides. </a:t>
            </a:r>
            <a:r>
              <a:rPr b="0" lang="fr-FR" sz="1800" spc="-1" strike="noStrike">
                <a:solidFill>
                  <a:srgbClr val="0070c0"/>
                </a:solidFill>
                <a:latin typeface="Calibri"/>
              </a:rPr>
              <a:t>J’ai un chignon. Je suis concentrée. Je suis en train de faire du tir à l’arc.</a:t>
            </a:r>
            <a:endParaRPr b="0" lang="fr-FR" sz="1800" spc="-1" strike="noStrike">
              <a:solidFill>
                <a:srgbClr val="000000"/>
              </a:solidFill>
              <a:latin typeface="Calibri"/>
            </a:endParaRPr>
          </a:p>
        </p:txBody>
      </p:sp>
      <p:sp>
        <p:nvSpPr>
          <p:cNvPr id="168" name="Rectangle à coins arrondis 17"/>
          <p:cNvSpPr/>
          <p:nvPr/>
        </p:nvSpPr>
        <p:spPr>
          <a:xfrm>
            <a:off x="4021200" y="3053160"/>
            <a:ext cx="2997720" cy="263448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Résultats plutôt cohérents sauf que les cheveux ne sont pas toujours raides (avec Padlet). Sur 2 images seulement, la femme semble être dans l’action, en train de tirer une flèche.</a:t>
            </a:r>
            <a:endParaRPr b="0" lang="fr-FR" sz="1800" spc="-1" strike="noStrike">
              <a:solidFill>
                <a:srgbClr val="000000"/>
              </a:solidFill>
              <a:latin typeface="Calibri"/>
            </a:endParaRPr>
          </a:p>
        </p:txBody>
      </p:sp>
      <p:pic>
        <p:nvPicPr>
          <p:cNvPr id="169" name="Image 18" descr=""/>
          <p:cNvPicPr/>
          <p:nvPr/>
        </p:nvPicPr>
        <p:blipFill>
          <a:blip r:embed="rId11"/>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2"/>
          <p:cNvSpPr/>
          <p:nvPr/>
        </p:nvSpPr>
        <p:spPr>
          <a:xfrm>
            <a:off x="0" y="6019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r>
              <a:rPr b="0" lang="en-US" sz="1800" spc="-1" strike="noStrike">
                <a:solidFill>
                  <a:srgbClr val="485365"/>
                </a:solidFill>
                <a:highlight>
                  <a:srgbClr val="ff00ff"/>
                </a:highlight>
                <a:latin typeface="Quicksand"/>
              </a:rPr>
              <a:t>He is a man. His skin is brown. His eyes are brown. His hair is black, frizzy, and short. </a:t>
            </a:r>
            <a:r>
              <a:rPr b="0" lang="en-US" sz="1800" spc="-1" strike="noStrike">
                <a:solidFill>
                  <a:srgbClr val="485365"/>
                </a:solidFill>
                <a:highlight>
                  <a:srgbClr val="00ffff"/>
                </a:highlight>
                <a:latin typeface="Quicksand"/>
              </a:rPr>
              <a:t>He has got glasses and a beard. Today he is sad. He is sitting on a bench.</a:t>
            </a:r>
            <a:endParaRPr b="0" lang="fr-FR" sz="1800" spc="-1" strike="noStrike">
              <a:solidFill>
                <a:srgbClr val="000000"/>
              </a:solidFill>
              <a:latin typeface="Calibri"/>
            </a:endParaRPr>
          </a:p>
        </p:txBody>
      </p:sp>
      <p:sp>
        <p:nvSpPr>
          <p:cNvPr id="171"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172"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173"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sp>
        <p:nvSpPr>
          <p:cNvPr id="174" name="ZoneTexte 12"/>
          <p:cNvSpPr/>
          <p:nvPr/>
        </p:nvSpPr>
        <p:spPr>
          <a:xfrm>
            <a:off x="1098720" y="4611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175"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176"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 homme à la peau brune. Ses yeux sont bruns. Ses cheveux sont noirs, frisés et courts. </a:t>
            </a:r>
            <a:r>
              <a:rPr b="0" lang="fr-FR" sz="1800" spc="-1" strike="noStrike">
                <a:solidFill>
                  <a:srgbClr val="0070c0"/>
                </a:solidFill>
                <a:latin typeface="Calibri"/>
              </a:rPr>
              <a:t>Il porte des lunettes et une barbe. Aujourd’hui il est triste. Il est assis sur un banc.</a:t>
            </a:r>
            <a:endParaRPr b="0" lang="fr-FR" sz="1800" spc="-1" strike="noStrike">
              <a:solidFill>
                <a:srgbClr val="000000"/>
              </a:solidFill>
              <a:latin typeface="Calibri"/>
            </a:endParaRPr>
          </a:p>
        </p:txBody>
      </p:sp>
      <p:sp>
        <p:nvSpPr>
          <p:cNvPr id="177" name="Rectangle à coins arrondis 17"/>
          <p:cNvSpPr/>
          <p:nvPr/>
        </p:nvSpPr>
        <p:spPr>
          <a:xfrm>
            <a:off x="4021200" y="2676960"/>
            <a:ext cx="2997720" cy="155736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Résultats plutôt cohérents sauf pour la première image car l’homme est chauve.</a:t>
            </a:r>
            <a:endParaRPr b="0" lang="fr-FR" sz="1800" spc="-1" strike="noStrike">
              <a:solidFill>
                <a:srgbClr val="000000"/>
              </a:solidFill>
              <a:latin typeface="Calibri"/>
            </a:endParaRPr>
          </a:p>
        </p:txBody>
      </p:sp>
      <p:pic>
        <p:nvPicPr>
          <p:cNvPr id="178" name="Image 18" descr=""/>
          <p:cNvPicPr/>
          <p:nvPr/>
        </p:nvPicPr>
        <p:blipFill>
          <a:blip r:embed="rId2"/>
          <a:stretch/>
        </p:blipFill>
        <p:spPr>
          <a:xfrm>
            <a:off x="70200" y="2784240"/>
            <a:ext cx="1736280" cy="1556280"/>
          </a:xfrm>
          <a:prstGeom prst="rect">
            <a:avLst/>
          </a:prstGeom>
          <a:ln w="0">
            <a:noFill/>
          </a:ln>
        </p:spPr>
      </p:pic>
      <p:pic>
        <p:nvPicPr>
          <p:cNvPr id="179" name="Image 19" descr=""/>
          <p:cNvPicPr/>
          <p:nvPr/>
        </p:nvPicPr>
        <p:blipFill>
          <a:blip r:embed="rId3"/>
          <a:stretch/>
        </p:blipFill>
        <p:spPr>
          <a:xfrm>
            <a:off x="7602120" y="4873320"/>
            <a:ext cx="1915200" cy="1915200"/>
          </a:xfrm>
          <a:prstGeom prst="rect">
            <a:avLst/>
          </a:prstGeom>
          <a:ln w="0">
            <a:noFill/>
          </a:ln>
        </p:spPr>
      </p:pic>
      <p:pic>
        <p:nvPicPr>
          <p:cNvPr id="180" name="Image 20" descr=""/>
          <p:cNvPicPr/>
          <p:nvPr/>
        </p:nvPicPr>
        <p:blipFill>
          <a:blip r:embed="rId4"/>
          <a:stretch/>
        </p:blipFill>
        <p:spPr>
          <a:xfrm>
            <a:off x="9741240" y="4931280"/>
            <a:ext cx="1742400" cy="1766520"/>
          </a:xfrm>
          <a:prstGeom prst="rect">
            <a:avLst/>
          </a:prstGeom>
          <a:ln w="0">
            <a:noFill/>
          </a:ln>
        </p:spPr>
      </p:pic>
      <p:pic>
        <p:nvPicPr>
          <p:cNvPr id="181" name="Image 21" descr=""/>
          <p:cNvPicPr/>
          <p:nvPr/>
        </p:nvPicPr>
        <p:blipFill>
          <a:blip r:embed="rId5"/>
          <a:stretch/>
        </p:blipFill>
        <p:spPr>
          <a:xfrm>
            <a:off x="1045080" y="4952160"/>
            <a:ext cx="1798200" cy="1836360"/>
          </a:xfrm>
          <a:prstGeom prst="rect">
            <a:avLst/>
          </a:prstGeom>
          <a:ln w="0">
            <a:noFill/>
          </a:ln>
        </p:spPr>
      </p:pic>
      <p:pic>
        <p:nvPicPr>
          <p:cNvPr id="182" name="Image 22" descr=""/>
          <p:cNvPicPr/>
          <p:nvPr/>
        </p:nvPicPr>
        <p:blipFill>
          <a:blip r:embed="rId6"/>
          <a:stretch/>
        </p:blipFill>
        <p:spPr>
          <a:xfrm>
            <a:off x="9794160" y="2921040"/>
            <a:ext cx="1354680" cy="1341000"/>
          </a:xfrm>
          <a:prstGeom prst="rect">
            <a:avLst/>
          </a:prstGeom>
          <a:ln w="0">
            <a:noFill/>
          </a:ln>
        </p:spPr>
      </p:pic>
      <p:pic>
        <p:nvPicPr>
          <p:cNvPr id="183" name="Image 23" descr=""/>
          <p:cNvPicPr/>
          <p:nvPr/>
        </p:nvPicPr>
        <p:blipFill>
          <a:blip r:embed="rId7"/>
          <a:stretch/>
        </p:blipFill>
        <p:spPr>
          <a:xfrm>
            <a:off x="7864920" y="2899800"/>
            <a:ext cx="1389600" cy="1404000"/>
          </a:xfrm>
          <a:prstGeom prst="rect">
            <a:avLst/>
          </a:prstGeom>
          <a:ln w="0">
            <a:noFill/>
          </a:ln>
        </p:spPr>
      </p:pic>
      <p:pic>
        <p:nvPicPr>
          <p:cNvPr id="184" name="Image 24" descr=""/>
          <p:cNvPicPr/>
          <p:nvPr/>
        </p:nvPicPr>
        <p:blipFill>
          <a:blip r:embed="rId8"/>
          <a:stretch/>
        </p:blipFill>
        <p:spPr>
          <a:xfrm>
            <a:off x="2043720" y="2813400"/>
            <a:ext cx="1506600" cy="1556280"/>
          </a:xfrm>
          <a:prstGeom prst="rect">
            <a:avLst/>
          </a:prstGeom>
          <a:ln w="0">
            <a:noFill/>
          </a:ln>
        </p:spPr>
      </p:pic>
      <p:sp>
        <p:nvSpPr>
          <p:cNvPr id="185" name="Rectangle à coins arrondis 25"/>
          <p:cNvSpPr/>
          <p:nvPr/>
        </p:nvSpPr>
        <p:spPr>
          <a:xfrm>
            <a:off x="4021200" y="4561920"/>
            <a:ext cx="2997720" cy="213588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Les élèves n’imaginant aucun des personnages créés comme pouvant incarner le héro de leur histoire, ils ont modifié la description (voir diapo suivante)</a:t>
            </a:r>
            <a:endParaRPr b="0" lang="fr-FR" sz="1800" spc="-1" strike="noStrike">
              <a:solidFill>
                <a:srgbClr val="000000"/>
              </a:solidFill>
              <a:latin typeface="Calibri"/>
            </a:endParaRPr>
          </a:p>
        </p:txBody>
      </p:sp>
      <p:sp>
        <p:nvSpPr>
          <p:cNvPr id="186" name="ZoneTexte 26"/>
          <p:cNvSpPr/>
          <p:nvPr/>
        </p:nvSpPr>
        <p:spPr>
          <a:xfrm flipH="1">
            <a:off x="768600" y="10800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2 </a:t>
            </a:r>
            <a:r>
              <a:rPr b="0" lang="fr-FR" sz="1800" spc="-1" strike="noStrike">
                <a:solidFill>
                  <a:schemeClr val="dk1"/>
                </a:solidFill>
                <a:latin typeface="Calibri"/>
              </a:rPr>
              <a:t>(sur </a:t>
            </a:r>
            <a:r>
              <a:rPr b="0" lang="fr-FR" sz="1800" spc="-1" strike="noStrike" u="sng">
                <a:solidFill>
                  <a:schemeClr val="dk1"/>
                </a:solidFill>
                <a:uFillTx/>
                <a:latin typeface="Calibri"/>
                <a:hlinkClick r:id="rId9"/>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187" name="Image 27" descr=""/>
          <p:cNvPicPr/>
          <p:nvPr/>
        </p:nvPicPr>
        <p:blipFill>
          <a:blip r:embed="rId10"/>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2"/>
          <p:cNvSpPr/>
          <p:nvPr/>
        </p:nvSpPr>
        <p:spPr>
          <a:xfrm>
            <a:off x="0" y="6019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endParaRPr b="0" lang="fr-FR" sz="1800" spc="-1" strike="noStrike">
              <a:solidFill>
                <a:srgbClr val="000000"/>
              </a:solidFill>
              <a:latin typeface="Calibri"/>
            </a:endParaRPr>
          </a:p>
          <a:p>
            <a:pPr defTabSz="914400">
              <a:lnSpc>
                <a:spcPct val="90000"/>
              </a:lnSpc>
              <a:spcBef>
                <a:spcPts val="1001"/>
              </a:spcBef>
              <a:tabLst>
                <a:tab algn="l" pos="0"/>
              </a:tabLst>
            </a:pPr>
            <a:r>
              <a:rPr b="0" lang="en-US" sz="1800" spc="-1" strike="noStrike">
                <a:solidFill>
                  <a:srgbClr val="485365"/>
                </a:solidFill>
                <a:highlight>
                  <a:srgbClr val="edf8d9"/>
                </a:highlight>
                <a:latin typeface="Quicksand"/>
              </a:rPr>
              <a:t>He is a boy. He has got short spiky brown hair. He has got brown eyes. His skin is white. Today he is sad. He is sitting on a bench.</a:t>
            </a:r>
            <a:endParaRPr b="0" lang="fr-FR" sz="1800" spc="-1" strike="noStrike">
              <a:solidFill>
                <a:srgbClr val="000000"/>
              </a:solidFill>
              <a:latin typeface="Calibri"/>
            </a:endParaRPr>
          </a:p>
        </p:txBody>
      </p:sp>
      <p:sp>
        <p:nvSpPr>
          <p:cNvPr id="189"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190" name="ZoneTexte 12"/>
          <p:cNvSpPr/>
          <p:nvPr/>
        </p:nvSpPr>
        <p:spPr>
          <a:xfrm>
            <a:off x="8180640" y="258696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191" name="ZoneTexte 13"/>
          <p:cNvSpPr/>
          <p:nvPr/>
        </p:nvSpPr>
        <p:spPr>
          <a:xfrm flipH="1">
            <a:off x="449640" y="266760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192"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 garçon. Il a des cheveux courts bruns et en brosse. Ses yeux sont bruns. Il a la peau blanche. </a:t>
            </a:r>
            <a:r>
              <a:rPr b="0" lang="fr-FR" sz="1800" spc="-1" strike="noStrike">
                <a:solidFill>
                  <a:srgbClr val="0070c0"/>
                </a:solidFill>
                <a:latin typeface="Calibri"/>
              </a:rPr>
              <a:t>Il porte des lunettes et une barbe. Aujourd’hui il est triste. Il est assis sur un banc.</a:t>
            </a:r>
            <a:endParaRPr b="0" lang="fr-FR" sz="1800" spc="-1" strike="noStrike">
              <a:solidFill>
                <a:srgbClr val="000000"/>
              </a:solidFill>
              <a:latin typeface="Calibri"/>
            </a:endParaRPr>
          </a:p>
        </p:txBody>
      </p:sp>
      <p:sp>
        <p:nvSpPr>
          <p:cNvPr id="193" name="Rectangle à coins arrondis 17"/>
          <p:cNvSpPr/>
          <p:nvPr/>
        </p:nvSpPr>
        <p:spPr>
          <a:xfrm>
            <a:off x="4021200" y="2676960"/>
            <a:ext cx="2997720" cy="155736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Résultats plutôt cohérents à la description.</a:t>
            </a:r>
            <a:endParaRPr b="0" lang="fr-FR" sz="1800" spc="-1" strike="noStrike">
              <a:solidFill>
                <a:srgbClr val="000000"/>
              </a:solidFill>
              <a:latin typeface="Calibri"/>
            </a:endParaRPr>
          </a:p>
        </p:txBody>
      </p:sp>
      <p:sp>
        <p:nvSpPr>
          <p:cNvPr id="194" name="Rectangle à coins arrondis 25"/>
          <p:cNvSpPr/>
          <p:nvPr/>
        </p:nvSpPr>
        <p:spPr>
          <a:xfrm>
            <a:off x="4021200" y="4561920"/>
            <a:ext cx="2997720" cy="213588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Les élèves ont eu plus de facilité avec l’image nouvellement créée.</a:t>
            </a:r>
            <a:endParaRPr b="0" lang="fr-FR" sz="1800" spc="-1" strike="noStrike">
              <a:solidFill>
                <a:srgbClr val="000000"/>
              </a:solidFill>
              <a:latin typeface="Calibri"/>
            </a:endParaRPr>
          </a:p>
        </p:txBody>
      </p:sp>
      <p:pic>
        <p:nvPicPr>
          <p:cNvPr id="195" name="Image 31" descr=""/>
          <p:cNvPicPr/>
          <p:nvPr/>
        </p:nvPicPr>
        <p:blipFill>
          <a:blip r:embed="rId1"/>
          <a:stretch/>
        </p:blipFill>
        <p:spPr>
          <a:xfrm>
            <a:off x="7848000" y="3130920"/>
            <a:ext cx="3181320" cy="3310200"/>
          </a:xfrm>
          <a:prstGeom prst="rect">
            <a:avLst/>
          </a:prstGeom>
          <a:ln w="0">
            <a:noFill/>
          </a:ln>
        </p:spPr>
      </p:pic>
      <p:pic>
        <p:nvPicPr>
          <p:cNvPr id="196" name="Image 32" descr=""/>
          <p:cNvPicPr/>
          <p:nvPr/>
        </p:nvPicPr>
        <p:blipFill>
          <a:blip r:embed="rId2"/>
          <a:stretch/>
        </p:blipFill>
        <p:spPr>
          <a:xfrm>
            <a:off x="451080" y="3130920"/>
            <a:ext cx="3316320" cy="3230280"/>
          </a:xfrm>
          <a:prstGeom prst="rect">
            <a:avLst/>
          </a:prstGeom>
          <a:ln w="0">
            <a:noFill/>
          </a:ln>
        </p:spPr>
      </p:pic>
      <p:sp>
        <p:nvSpPr>
          <p:cNvPr id="197" name="ZoneTexte 11"/>
          <p:cNvSpPr/>
          <p:nvPr/>
        </p:nvSpPr>
        <p:spPr>
          <a:xfrm flipH="1">
            <a:off x="520200" y="10080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2 </a:t>
            </a:r>
            <a:r>
              <a:rPr b="0" lang="fr-FR" sz="1800" spc="-1" strike="noStrike">
                <a:solidFill>
                  <a:schemeClr val="dk1"/>
                </a:solidFill>
                <a:latin typeface="Calibri"/>
              </a:rPr>
              <a:t>(sur </a:t>
            </a:r>
            <a:r>
              <a:rPr b="0" lang="fr-FR" sz="1800" spc="-1" strike="noStrike" u="sng">
                <a:solidFill>
                  <a:schemeClr val="dk1"/>
                </a:solidFill>
                <a:uFillTx/>
                <a:latin typeface="Calibri"/>
                <a:hlinkClick r:id="rId3"/>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198" name="Image 14" descr=""/>
          <p:cNvPicPr/>
          <p:nvPr/>
        </p:nvPicPr>
        <p:blipFill>
          <a:blip r:embed="rId4"/>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2"/>
          <p:cNvSpPr/>
          <p:nvPr/>
        </p:nvSpPr>
        <p:spPr>
          <a:xfrm>
            <a:off x="0" y="6019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endParaRPr b="0" lang="fr-FR" sz="1800" spc="-1" strike="noStrike">
              <a:solidFill>
                <a:srgbClr val="000000"/>
              </a:solidFill>
              <a:latin typeface="Calibri"/>
            </a:endParaRPr>
          </a:p>
          <a:p>
            <a:pPr defTabSz="914400">
              <a:lnSpc>
                <a:spcPct val="90000"/>
              </a:lnSpc>
              <a:spcBef>
                <a:spcPts val="1001"/>
              </a:spcBef>
              <a:tabLst>
                <a:tab algn="l" pos="0"/>
              </a:tabLst>
            </a:pPr>
            <a:r>
              <a:rPr b="0" lang="en-US" sz="1800" spc="-1" strike="noStrike">
                <a:solidFill>
                  <a:srgbClr val="485365"/>
                </a:solidFill>
                <a:highlight>
                  <a:srgbClr val="ff00ff"/>
                </a:highlight>
                <a:latin typeface="Quicksand"/>
              </a:rPr>
              <a:t>She is a girl. She has long black hair, and Asian eyes. </a:t>
            </a:r>
            <a:r>
              <a:rPr b="0" lang="en-US" sz="1800" spc="-1" strike="noStrike">
                <a:solidFill>
                  <a:srgbClr val="485365"/>
                </a:solidFill>
                <a:highlight>
                  <a:srgbClr val="00ffff"/>
                </a:highlight>
                <a:latin typeface="Quicksand"/>
              </a:rPr>
              <a:t>She has glasses. She is happy. She is watching a series on Netflix.</a:t>
            </a:r>
            <a:endParaRPr b="0" lang="fr-FR" sz="1800" spc="-1" strike="noStrike">
              <a:solidFill>
                <a:srgbClr val="000000"/>
              </a:solidFill>
              <a:latin typeface="Calibri"/>
            </a:endParaRPr>
          </a:p>
        </p:txBody>
      </p:sp>
      <p:sp>
        <p:nvSpPr>
          <p:cNvPr id="200"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01"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202"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sp>
        <p:nvSpPr>
          <p:cNvPr id="203" name="ZoneTexte 12"/>
          <p:cNvSpPr/>
          <p:nvPr/>
        </p:nvSpPr>
        <p:spPr>
          <a:xfrm>
            <a:off x="1098720" y="4611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04"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05"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une fille. Elle a de longs cheveux noirs et des yeux asiatiques. </a:t>
            </a:r>
            <a:r>
              <a:rPr b="0" lang="fr-FR" sz="1800" spc="-1" strike="noStrike">
                <a:solidFill>
                  <a:srgbClr val="0070c0"/>
                </a:solidFill>
                <a:latin typeface="Calibri"/>
              </a:rPr>
              <a:t>Elle porte des lunettes. Elle est heureuse. Elle regarde une série sur Netflix.</a:t>
            </a:r>
            <a:endParaRPr b="0" lang="fr-FR" sz="1800" spc="-1" strike="noStrike">
              <a:solidFill>
                <a:srgbClr val="000000"/>
              </a:solidFill>
              <a:latin typeface="Calibri"/>
            </a:endParaRPr>
          </a:p>
        </p:txBody>
      </p:sp>
      <p:sp>
        <p:nvSpPr>
          <p:cNvPr id="206" name="Rectangle à coins arrondis 17"/>
          <p:cNvSpPr/>
          <p:nvPr/>
        </p:nvSpPr>
        <p:spPr>
          <a:xfrm>
            <a:off x="3727080" y="2676960"/>
            <a:ext cx="2997720" cy="391284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La forme des yeux n’est pas toujours asiatique.</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On ne voit pas qu’elle regarde forcément une série. </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Netflix apparait sur une seule image. Canva mentionne que Netflix peut générer un contenu non conforme à leurs politiques.</a:t>
            </a:r>
            <a:endParaRPr b="0" lang="fr-FR" sz="1800" spc="-1" strike="noStrike">
              <a:solidFill>
                <a:srgbClr val="000000"/>
              </a:solidFill>
              <a:latin typeface="Calibri"/>
            </a:endParaRPr>
          </a:p>
        </p:txBody>
      </p:sp>
      <p:pic>
        <p:nvPicPr>
          <p:cNvPr id="207" name="Image 26" descr=""/>
          <p:cNvPicPr/>
          <p:nvPr/>
        </p:nvPicPr>
        <p:blipFill>
          <a:blip r:embed="rId2"/>
          <a:stretch/>
        </p:blipFill>
        <p:spPr>
          <a:xfrm>
            <a:off x="10306440" y="5448960"/>
            <a:ext cx="1589400" cy="911520"/>
          </a:xfrm>
          <a:prstGeom prst="rect">
            <a:avLst/>
          </a:prstGeom>
          <a:ln w="0">
            <a:noFill/>
          </a:ln>
        </p:spPr>
      </p:pic>
      <p:pic>
        <p:nvPicPr>
          <p:cNvPr id="208" name="Image 27" descr=""/>
          <p:cNvPicPr/>
          <p:nvPr/>
        </p:nvPicPr>
        <p:blipFill>
          <a:blip r:embed="rId3"/>
          <a:stretch/>
        </p:blipFill>
        <p:spPr>
          <a:xfrm>
            <a:off x="7217280" y="5146920"/>
            <a:ext cx="1623240" cy="1310040"/>
          </a:xfrm>
          <a:prstGeom prst="rect">
            <a:avLst/>
          </a:prstGeom>
          <a:ln w="0">
            <a:noFill/>
          </a:ln>
        </p:spPr>
      </p:pic>
      <p:pic>
        <p:nvPicPr>
          <p:cNvPr id="209" name="Image 28" descr=""/>
          <p:cNvPicPr/>
          <p:nvPr/>
        </p:nvPicPr>
        <p:blipFill>
          <a:blip r:embed="rId4"/>
          <a:stretch/>
        </p:blipFill>
        <p:spPr>
          <a:xfrm>
            <a:off x="8991360" y="5146920"/>
            <a:ext cx="1312920" cy="1310040"/>
          </a:xfrm>
          <a:prstGeom prst="rect">
            <a:avLst/>
          </a:prstGeom>
          <a:ln w="0">
            <a:noFill/>
          </a:ln>
        </p:spPr>
      </p:pic>
      <p:pic>
        <p:nvPicPr>
          <p:cNvPr id="210" name="Image 29" descr=""/>
          <p:cNvPicPr/>
          <p:nvPr/>
        </p:nvPicPr>
        <p:blipFill>
          <a:blip r:embed="rId5"/>
          <a:stretch/>
        </p:blipFill>
        <p:spPr>
          <a:xfrm>
            <a:off x="7317000" y="2731680"/>
            <a:ext cx="1523520" cy="1531080"/>
          </a:xfrm>
          <a:prstGeom prst="rect">
            <a:avLst/>
          </a:prstGeom>
          <a:ln w="0">
            <a:noFill/>
          </a:ln>
        </p:spPr>
      </p:pic>
      <p:pic>
        <p:nvPicPr>
          <p:cNvPr id="211" name="Image 30" descr=""/>
          <p:cNvPicPr/>
          <p:nvPr/>
        </p:nvPicPr>
        <p:blipFill>
          <a:blip r:embed="rId6"/>
          <a:stretch/>
        </p:blipFill>
        <p:spPr>
          <a:xfrm>
            <a:off x="9016560" y="2679120"/>
            <a:ext cx="1537200" cy="1560600"/>
          </a:xfrm>
          <a:prstGeom prst="rect">
            <a:avLst/>
          </a:prstGeom>
          <a:ln w="0">
            <a:noFill/>
          </a:ln>
        </p:spPr>
      </p:pic>
      <p:pic>
        <p:nvPicPr>
          <p:cNvPr id="212" name="Image 31" descr=""/>
          <p:cNvPicPr/>
          <p:nvPr/>
        </p:nvPicPr>
        <p:blipFill>
          <a:blip r:embed="rId7"/>
          <a:stretch/>
        </p:blipFill>
        <p:spPr>
          <a:xfrm>
            <a:off x="2016000" y="2885400"/>
            <a:ext cx="1587600" cy="1616040"/>
          </a:xfrm>
          <a:prstGeom prst="rect">
            <a:avLst/>
          </a:prstGeom>
          <a:ln w="0">
            <a:noFill/>
          </a:ln>
        </p:spPr>
      </p:pic>
      <p:pic>
        <p:nvPicPr>
          <p:cNvPr id="213" name="Image 32" descr=""/>
          <p:cNvPicPr/>
          <p:nvPr/>
        </p:nvPicPr>
        <p:blipFill>
          <a:blip r:embed="rId8"/>
          <a:stretch/>
        </p:blipFill>
        <p:spPr>
          <a:xfrm>
            <a:off x="127440" y="2885400"/>
            <a:ext cx="1684800" cy="1665000"/>
          </a:xfrm>
          <a:prstGeom prst="rect">
            <a:avLst/>
          </a:prstGeom>
          <a:ln w="0">
            <a:noFill/>
          </a:ln>
        </p:spPr>
      </p:pic>
      <p:pic>
        <p:nvPicPr>
          <p:cNvPr id="214" name="Image 33" descr=""/>
          <p:cNvPicPr/>
          <p:nvPr/>
        </p:nvPicPr>
        <p:blipFill>
          <a:blip r:embed="rId9"/>
          <a:stretch/>
        </p:blipFill>
        <p:spPr>
          <a:xfrm>
            <a:off x="1854720" y="5146920"/>
            <a:ext cx="1440000" cy="1415520"/>
          </a:xfrm>
          <a:prstGeom prst="rect">
            <a:avLst/>
          </a:prstGeom>
          <a:ln w="0">
            <a:noFill/>
          </a:ln>
        </p:spPr>
      </p:pic>
      <p:pic>
        <p:nvPicPr>
          <p:cNvPr id="215" name="Image 34" descr=""/>
          <p:cNvPicPr/>
          <p:nvPr/>
        </p:nvPicPr>
        <p:blipFill>
          <a:blip r:embed="rId10"/>
          <a:stretch/>
        </p:blipFill>
        <p:spPr>
          <a:xfrm>
            <a:off x="289800" y="5119560"/>
            <a:ext cx="1433880" cy="1470600"/>
          </a:xfrm>
          <a:prstGeom prst="rect">
            <a:avLst/>
          </a:prstGeom>
          <a:ln w="0">
            <a:noFill/>
          </a:ln>
        </p:spPr>
      </p:pic>
      <p:sp>
        <p:nvSpPr>
          <p:cNvPr id="216" name="ZoneTexte 19"/>
          <p:cNvSpPr/>
          <p:nvPr/>
        </p:nvSpPr>
        <p:spPr>
          <a:xfrm flipH="1">
            <a:off x="467280" y="8676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3 </a:t>
            </a:r>
            <a:r>
              <a:rPr b="0" lang="fr-FR" sz="1800" spc="-1" strike="noStrike">
                <a:solidFill>
                  <a:schemeClr val="dk1"/>
                </a:solidFill>
                <a:latin typeface="Calibri"/>
              </a:rPr>
              <a:t>(sur </a:t>
            </a:r>
            <a:r>
              <a:rPr b="0" lang="fr-FR" sz="1800" spc="-1" strike="noStrike" u="sng">
                <a:solidFill>
                  <a:schemeClr val="dk1"/>
                </a:solidFill>
                <a:uFillTx/>
                <a:latin typeface="Calibri"/>
                <a:hlinkClick r:id="rId11"/>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17" name="Image 20" descr=""/>
          <p:cNvPicPr/>
          <p:nvPr/>
        </p:nvPicPr>
        <p:blipFill>
          <a:blip r:embed="rId12"/>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2"/>
          <p:cNvSpPr/>
          <p:nvPr/>
        </p:nvSpPr>
        <p:spPr>
          <a:xfrm>
            <a:off x="0" y="6019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endParaRPr b="0" lang="fr-FR" sz="1800" spc="-1" strike="noStrike">
              <a:solidFill>
                <a:srgbClr val="000000"/>
              </a:solidFill>
              <a:latin typeface="Calibri"/>
            </a:endParaRPr>
          </a:p>
          <a:p>
            <a:pPr defTabSz="914400">
              <a:lnSpc>
                <a:spcPct val="90000"/>
              </a:lnSpc>
              <a:spcBef>
                <a:spcPts val="1001"/>
              </a:spcBef>
              <a:tabLst>
                <a:tab algn="l" pos="0"/>
              </a:tabLst>
            </a:pPr>
            <a:r>
              <a:rPr b="0" lang="en-US" sz="1800" spc="-1" strike="noStrike">
                <a:solidFill>
                  <a:srgbClr val="485365"/>
                </a:solidFill>
                <a:highlight>
                  <a:srgbClr val="ff00ff"/>
                </a:highlight>
                <a:latin typeface="Quicksand"/>
              </a:rPr>
              <a:t>He is a man. He is bald. His eyes are oval shaped. </a:t>
            </a:r>
            <a:r>
              <a:rPr b="0" lang="en-US" sz="1800" spc="-1" strike="noStrike">
                <a:solidFill>
                  <a:srgbClr val="485365"/>
                </a:solidFill>
                <a:highlight>
                  <a:srgbClr val="00ffff"/>
                </a:highlight>
                <a:latin typeface="Quicksand"/>
              </a:rPr>
              <a:t>He is walking in the park and it is raining. He has a beard and a moustache. He is worried. </a:t>
            </a:r>
            <a:endParaRPr b="0" lang="fr-FR" sz="1800" spc="-1" strike="noStrike">
              <a:solidFill>
                <a:srgbClr val="000000"/>
              </a:solidFill>
              <a:latin typeface="Calibri"/>
            </a:endParaRPr>
          </a:p>
        </p:txBody>
      </p:sp>
      <p:sp>
        <p:nvSpPr>
          <p:cNvPr id="219"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20"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221"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sp>
        <p:nvSpPr>
          <p:cNvPr id="222" name="ZoneTexte 12"/>
          <p:cNvSpPr/>
          <p:nvPr/>
        </p:nvSpPr>
        <p:spPr>
          <a:xfrm>
            <a:off x="1098720" y="4611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23"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24"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 homme. Il est chauve. Ses yeux sont de forme ovale. </a:t>
            </a:r>
            <a:r>
              <a:rPr b="0" lang="fr-FR" sz="1800" spc="-1" strike="noStrike">
                <a:solidFill>
                  <a:srgbClr val="0070c0"/>
                </a:solidFill>
                <a:latin typeface="Calibri"/>
              </a:rPr>
              <a:t>Il marche dans le parc et il pleut. Il porte une barbe et une moustache. Il est inquiet.  </a:t>
            </a:r>
            <a:endParaRPr b="0" lang="fr-FR" sz="1800" spc="-1" strike="noStrike">
              <a:solidFill>
                <a:srgbClr val="000000"/>
              </a:solidFill>
              <a:latin typeface="Calibri"/>
            </a:endParaRPr>
          </a:p>
        </p:txBody>
      </p:sp>
      <p:sp>
        <p:nvSpPr>
          <p:cNvPr id="225" name="Rectangle à coins arrondis 17"/>
          <p:cNvSpPr/>
          <p:nvPr/>
        </p:nvSpPr>
        <p:spPr>
          <a:xfrm>
            <a:off x="3727080" y="2676960"/>
            <a:ext cx="2997720" cy="391284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Les images sont globalement conformes à la description (sauf les yeux de forme ovale).</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Toutefois, les élèves ont réalisé que le personnage ne pourrait pas correspondre au héro de leur histoire et ont totalement modifié la description (voir diapo suivante).</a:t>
            </a:r>
            <a:endParaRPr b="0" lang="fr-FR" sz="1800" spc="-1" strike="noStrike">
              <a:solidFill>
                <a:srgbClr val="000000"/>
              </a:solidFill>
              <a:latin typeface="Calibri"/>
            </a:endParaRPr>
          </a:p>
        </p:txBody>
      </p:sp>
      <p:pic>
        <p:nvPicPr>
          <p:cNvPr id="226" name="Image 19" descr=""/>
          <p:cNvPicPr/>
          <p:nvPr/>
        </p:nvPicPr>
        <p:blipFill>
          <a:blip r:embed="rId2"/>
          <a:stretch/>
        </p:blipFill>
        <p:spPr>
          <a:xfrm>
            <a:off x="7962120" y="5020560"/>
            <a:ext cx="1597680" cy="1594080"/>
          </a:xfrm>
          <a:prstGeom prst="rect">
            <a:avLst/>
          </a:prstGeom>
          <a:ln w="0">
            <a:noFill/>
          </a:ln>
        </p:spPr>
      </p:pic>
      <p:pic>
        <p:nvPicPr>
          <p:cNvPr id="227" name="Image 21" descr=""/>
          <p:cNvPicPr/>
          <p:nvPr/>
        </p:nvPicPr>
        <p:blipFill>
          <a:blip r:embed="rId3"/>
          <a:stretch/>
        </p:blipFill>
        <p:spPr>
          <a:xfrm>
            <a:off x="10096560" y="5020560"/>
            <a:ext cx="1574280" cy="1585080"/>
          </a:xfrm>
          <a:prstGeom prst="rect">
            <a:avLst/>
          </a:prstGeom>
          <a:ln w="0">
            <a:noFill/>
          </a:ln>
        </p:spPr>
      </p:pic>
      <p:pic>
        <p:nvPicPr>
          <p:cNvPr id="228" name="Image 22" descr=""/>
          <p:cNvPicPr/>
          <p:nvPr/>
        </p:nvPicPr>
        <p:blipFill>
          <a:blip r:embed="rId4"/>
          <a:stretch/>
        </p:blipFill>
        <p:spPr>
          <a:xfrm>
            <a:off x="345240" y="5215320"/>
            <a:ext cx="1231920" cy="1297440"/>
          </a:xfrm>
          <a:prstGeom prst="rect">
            <a:avLst/>
          </a:prstGeom>
          <a:ln w="0">
            <a:noFill/>
          </a:ln>
        </p:spPr>
      </p:pic>
      <p:pic>
        <p:nvPicPr>
          <p:cNvPr id="229" name="Image 23" descr=""/>
          <p:cNvPicPr/>
          <p:nvPr/>
        </p:nvPicPr>
        <p:blipFill>
          <a:blip r:embed="rId5"/>
          <a:stretch/>
        </p:blipFill>
        <p:spPr>
          <a:xfrm>
            <a:off x="1986120" y="5185800"/>
            <a:ext cx="1327680" cy="1356840"/>
          </a:xfrm>
          <a:prstGeom prst="rect">
            <a:avLst/>
          </a:prstGeom>
          <a:ln w="0">
            <a:noFill/>
          </a:ln>
        </p:spPr>
      </p:pic>
      <p:pic>
        <p:nvPicPr>
          <p:cNvPr id="230" name="Image 24" descr=""/>
          <p:cNvPicPr/>
          <p:nvPr/>
        </p:nvPicPr>
        <p:blipFill>
          <a:blip r:embed="rId6"/>
          <a:stretch/>
        </p:blipFill>
        <p:spPr>
          <a:xfrm>
            <a:off x="1086840" y="2799000"/>
            <a:ext cx="1605240" cy="1576800"/>
          </a:xfrm>
          <a:prstGeom prst="rect">
            <a:avLst/>
          </a:prstGeom>
          <a:ln w="0">
            <a:noFill/>
          </a:ln>
        </p:spPr>
      </p:pic>
      <p:pic>
        <p:nvPicPr>
          <p:cNvPr id="231" name="Image 25" descr=""/>
          <p:cNvPicPr/>
          <p:nvPr/>
        </p:nvPicPr>
        <p:blipFill>
          <a:blip r:embed="rId7"/>
          <a:stretch/>
        </p:blipFill>
        <p:spPr>
          <a:xfrm>
            <a:off x="7775640" y="2876400"/>
            <a:ext cx="1535400" cy="1574280"/>
          </a:xfrm>
          <a:prstGeom prst="rect">
            <a:avLst/>
          </a:prstGeom>
          <a:ln w="0">
            <a:noFill/>
          </a:ln>
        </p:spPr>
      </p:pic>
      <p:pic>
        <p:nvPicPr>
          <p:cNvPr id="232" name="Image 35" descr=""/>
          <p:cNvPicPr/>
          <p:nvPr/>
        </p:nvPicPr>
        <p:blipFill>
          <a:blip r:embed="rId8"/>
          <a:stretch/>
        </p:blipFill>
        <p:spPr>
          <a:xfrm>
            <a:off x="9689040" y="2829240"/>
            <a:ext cx="1603440" cy="1650600"/>
          </a:xfrm>
          <a:prstGeom prst="rect">
            <a:avLst/>
          </a:prstGeom>
          <a:ln w="0">
            <a:noFill/>
          </a:ln>
        </p:spPr>
      </p:pic>
      <p:sp>
        <p:nvSpPr>
          <p:cNvPr id="233" name="ZoneTexte 20"/>
          <p:cNvSpPr/>
          <p:nvPr/>
        </p:nvSpPr>
        <p:spPr>
          <a:xfrm flipH="1">
            <a:off x="546840" y="12312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4 </a:t>
            </a:r>
            <a:r>
              <a:rPr b="0" lang="fr-FR" sz="1800" spc="-1" strike="noStrike">
                <a:solidFill>
                  <a:schemeClr val="dk1"/>
                </a:solidFill>
                <a:latin typeface="Calibri"/>
              </a:rPr>
              <a:t>(sur </a:t>
            </a:r>
            <a:r>
              <a:rPr b="0" lang="fr-FR" sz="1800" spc="-1" strike="noStrike" u="sng">
                <a:solidFill>
                  <a:schemeClr val="dk1"/>
                </a:solidFill>
                <a:uFillTx/>
                <a:latin typeface="Calibri"/>
                <a:hlinkClick r:id="rId9"/>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34" name="Image 18" descr=""/>
          <p:cNvPicPr/>
          <p:nvPr/>
        </p:nvPicPr>
        <p:blipFill>
          <a:blip r:embed="rId10"/>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2"/>
          <p:cNvSpPr/>
          <p:nvPr/>
        </p:nvSpPr>
        <p:spPr>
          <a:xfrm>
            <a:off x="107640" y="6415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r>
              <a:rPr b="0" lang="en-US" sz="1800" spc="-1" strike="noStrike">
                <a:solidFill>
                  <a:srgbClr val="485365"/>
                </a:solidFill>
                <a:highlight>
                  <a:srgbClr val="edf8d9"/>
                </a:highlight>
                <a:latin typeface="Quicksand"/>
              </a:rPr>
              <a:t>She is a girl. She has long black hair. She is tanned. She has almond blue eyes. She is wearing a blue head band. She is walking in the park and it is raining. She is worried.</a:t>
            </a:r>
            <a:endParaRPr b="0" lang="fr-FR" sz="1800" spc="-1" strike="noStrike">
              <a:solidFill>
                <a:srgbClr val="000000"/>
              </a:solidFill>
              <a:latin typeface="Calibri"/>
            </a:endParaRPr>
          </a:p>
        </p:txBody>
      </p:sp>
      <p:sp>
        <p:nvSpPr>
          <p:cNvPr id="236"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37" name="ZoneTexte 12"/>
          <p:cNvSpPr/>
          <p:nvPr/>
        </p:nvSpPr>
        <p:spPr>
          <a:xfrm>
            <a:off x="8888400" y="2406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38" name="ZoneTexte 13"/>
          <p:cNvSpPr/>
          <p:nvPr/>
        </p:nvSpPr>
        <p:spPr>
          <a:xfrm flipH="1">
            <a:off x="1226160" y="276408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39" name="Rectangle 16"/>
          <p:cNvSpPr/>
          <p:nvPr/>
        </p:nvSpPr>
        <p:spPr>
          <a:xfrm>
            <a:off x="5905800" y="6516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une fille. Elle a de longs cheveux noirs. Elle est bronzée. Elle a des yeux bleu en amande. </a:t>
            </a:r>
            <a:r>
              <a:rPr b="0" lang="fr-FR" sz="1800" spc="-1" strike="noStrike">
                <a:solidFill>
                  <a:srgbClr val="0070c0"/>
                </a:solidFill>
                <a:latin typeface="Calibri"/>
              </a:rPr>
              <a:t>Elle porte un bandeau bleu. Elle marche dans le parc et il pleut. Elle est inquiète.</a:t>
            </a:r>
            <a:endParaRPr b="0" lang="fr-FR" sz="1800" spc="-1" strike="noStrike">
              <a:solidFill>
                <a:srgbClr val="000000"/>
              </a:solidFill>
              <a:latin typeface="Calibri"/>
            </a:endParaRPr>
          </a:p>
        </p:txBody>
      </p:sp>
      <p:sp>
        <p:nvSpPr>
          <p:cNvPr id="240" name="Rectangle à coins arrondis 25"/>
          <p:cNvSpPr/>
          <p:nvPr/>
        </p:nvSpPr>
        <p:spPr>
          <a:xfrm>
            <a:off x="5565240" y="2648880"/>
            <a:ext cx="2997720" cy="408672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La jeune fille n’est pas forcément bronzée mais les résultats sont plutôt cohérents (on devine plus la pluie sur la 2</a:t>
            </a:r>
            <a:r>
              <a:rPr b="0" lang="fr-FR" sz="1800" spc="-1" strike="noStrike" baseline="30000">
                <a:solidFill>
                  <a:schemeClr val="lt1"/>
                </a:solidFill>
                <a:latin typeface="Calibri"/>
              </a:rPr>
              <a:t>e</a:t>
            </a:r>
            <a:r>
              <a:rPr b="0" lang="fr-FR" sz="1800" spc="-1" strike="noStrike">
                <a:solidFill>
                  <a:schemeClr val="lt1"/>
                </a:solidFill>
                <a:latin typeface="Calibri"/>
              </a:rPr>
              <a:t> image qu’on ne la voit). L’image 3 montre davantage l’action de « marcher » car elle a l’air plus statique sur les 2 images précédentes.</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Les élèves ont eu plus de facilité avec l’image nouvellement créée.</a:t>
            </a:r>
            <a:endParaRPr b="0" lang="fr-FR" sz="1800" spc="-1" strike="noStrike">
              <a:solidFill>
                <a:srgbClr val="000000"/>
              </a:solidFill>
              <a:latin typeface="Calibri"/>
            </a:endParaRPr>
          </a:p>
        </p:txBody>
      </p:sp>
      <p:pic>
        <p:nvPicPr>
          <p:cNvPr id="241" name="Image 11" descr=""/>
          <p:cNvPicPr/>
          <p:nvPr/>
        </p:nvPicPr>
        <p:blipFill>
          <a:blip r:embed="rId1"/>
          <a:stretch/>
        </p:blipFill>
        <p:spPr>
          <a:xfrm>
            <a:off x="8696880" y="2948760"/>
            <a:ext cx="3258360" cy="3249360"/>
          </a:xfrm>
          <a:prstGeom prst="rect">
            <a:avLst/>
          </a:prstGeom>
          <a:ln w="0">
            <a:noFill/>
          </a:ln>
        </p:spPr>
      </p:pic>
      <p:pic>
        <p:nvPicPr>
          <p:cNvPr id="242" name="Image 14" descr=""/>
          <p:cNvPicPr/>
          <p:nvPr/>
        </p:nvPicPr>
        <p:blipFill>
          <a:blip r:embed="rId2"/>
          <a:stretch/>
        </p:blipFill>
        <p:spPr>
          <a:xfrm>
            <a:off x="2908440" y="3317040"/>
            <a:ext cx="2523240" cy="2559960"/>
          </a:xfrm>
          <a:prstGeom prst="rect">
            <a:avLst/>
          </a:prstGeom>
          <a:ln w="0">
            <a:noFill/>
          </a:ln>
        </p:spPr>
      </p:pic>
      <p:pic>
        <p:nvPicPr>
          <p:cNvPr id="243" name="Image 15" descr=""/>
          <p:cNvPicPr/>
          <p:nvPr/>
        </p:nvPicPr>
        <p:blipFill>
          <a:blip r:embed="rId3"/>
          <a:stretch/>
        </p:blipFill>
        <p:spPr>
          <a:xfrm>
            <a:off x="195840" y="3317040"/>
            <a:ext cx="2490840" cy="2571480"/>
          </a:xfrm>
          <a:prstGeom prst="rect">
            <a:avLst/>
          </a:prstGeom>
          <a:ln w="0">
            <a:noFill/>
          </a:ln>
        </p:spPr>
      </p:pic>
      <p:sp>
        <p:nvSpPr>
          <p:cNvPr id="244" name="ZoneTexte 17"/>
          <p:cNvSpPr/>
          <p:nvPr/>
        </p:nvSpPr>
        <p:spPr>
          <a:xfrm flipH="1">
            <a:off x="846000" y="7884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réécrit par les élèves français et polonais de l’équipe 4 version 2 </a:t>
            </a:r>
            <a:r>
              <a:rPr b="0" lang="fr-FR" sz="1800" spc="-1" strike="noStrike">
                <a:solidFill>
                  <a:schemeClr val="dk1"/>
                </a:solidFill>
                <a:latin typeface="Calibri"/>
              </a:rPr>
              <a:t>(sur </a:t>
            </a:r>
            <a:r>
              <a:rPr b="0" lang="fr-FR" sz="1800" spc="-1" strike="noStrike" u="sng">
                <a:solidFill>
                  <a:schemeClr val="dk1"/>
                </a:solidFill>
                <a:uFillTx/>
                <a:latin typeface="Calibri"/>
                <a:hlinkClick r:id="rId4"/>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45" name="Image 18" descr=""/>
          <p:cNvPicPr/>
          <p:nvPr/>
        </p:nvPicPr>
        <p:blipFill>
          <a:blip r:embed="rId5"/>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2"/>
          <p:cNvSpPr/>
          <p:nvPr/>
        </p:nvSpPr>
        <p:spPr>
          <a:xfrm>
            <a:off x="70200" y="601920"/>
            <a:ext cx="554940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endParaRPr b="0" lang="fr-FR" sz="1800" spc="-1" strike="noStrike">
              <a:solidFill>
                <a:srgbClr val="000000"/>
              </a:solidFill>
              <a:latin typeface="Calibri"/>
            </a:endParaRPr>
          </a:p>
          <a:p>
            <a:pPr defTabSz="914400">
              <a:lnSpc>
                <a:spcPct val="90000"/>
              </a:lnSpc>
              <a:spcBef>
                <a:spcPts val="1001"/>
              </a:spcBef>
              <a:tabLst>
                <a:tab algn="l" pos="0"/>
              </a:tabLst>
            </a:pPr>
            <a:r>
              <a:rPr b="0" lang="en-US" sz="1800" spc="-1" strike="noStrike">
                <a:solidFill>
                  <a:srgbClr val="485365"/>
                </a:solidFill>
                <a:highlight>
                  <a:srgbClr val="f4d7ee"/>
                </a:highlight>
                <a:latin typeface="Quicksand"/>
              </a:rPr>
              <a:t>I’m a man. My skin color is white. I have blue oval eyes. I have blond, short hair. </a:t>
            </a:r>
            <a:r>
              <a:rPr b="0" lang="en-US" sz="1800" spc="-1" strike="noStrike">
                <a:solidFill>
                  <a:srgbClr val="0d0d0d"/>
                </a:solidFill>
                <a:highlight>
                  <a:srgbClr val="00ffff"/>
                </a:highlight>
                <a:latin typeface="Söhne"/>
              </a:rPr>
              <a:t>I am happy. I have big glasses. I am reading a book.</a:t>
            </a:r>
            <a:endParaRPr b="0" lang="fr-FR" sz="1800" spc="-1" strike="noStrike">
              <a:solidFill>
                <a:srgbClr val="000000"/>
              </a:solidFill>
              <a:latin typeface="Calibri"/>
            </a:endParaRPr>
          </a:p>
        </p:txBody>
      </p:sp>
      <p:sp>
        <p:nvSpPr>
          <p:cNvPr id="247"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48"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249"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sp>
        <p:nvSpPr>
          <p:cNvPr id="250" name="ZoneTexte 12"/>
          <p:cNvSpPr/>
          <p:nvPr/>
        </p:nvSpPr>
        <p:spPr>
          <a:xfrm>
            <a:off x="479160" y="4746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51"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52"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Je suis un homme. Ma peau est blanche. J’ai des yeux bleus de forme ovale. J’ai des cheveux blonds courts. </a:t>
            </a:r>
            <a:r>
              <a:rPr b="0" lang="fr-FR" sz="1800" spc="-1" strike="noStrike">
                <a:solidFill>
                  <a:srgbClr val="0070c0"/>
                </a:solidFill>
                <a:latin typeface="Calibri"/>
              </a:rPr>
              <a:t>Je suis heureux. J’ai de grosses lunettes. Je suis en train de lire un livre. inquiet.  </a:t>
            </a:r>
            <a:endParaRPr b="0" lang="fr-FR" sz="1800" spc="-1" strike="noStrike">
              <a:solidFill>
                <a:srgbClr val="000000"/>
              </a:solidFill>
              <a:latin typeface="Calibri"/>
            </a:endParaRPr>
          </a:p>
        </p:txBody>
      </p:sp>
      <p:sp>
        <p:nvSpPr>
          <p:cNvPr id="253" name="Rectangle à coins arrondis 17"/>
          <p:cNvSpPr/>
          <p:nvPr/>
        </p:nvSpPr>
        <p:spPr>
          <a:xfrm>
            <a:off x="3727080" y="2676960"/>
            <a:ext cx="2997720" cy="391284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D’une façon surprenante, l’image générée par Padlet ressemble davantage à une femme qu’à un homme.</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Les élèves ont choisi de modifier à nouveau la description (voir diapositive suivante)</a:t>
            </a:r>
            <a:endParaRPr b="0" lang="fr-FR" sz="1800" spc="-1" strike="noStrike">
              <a:solidFill>
                <a:srgbClr val="000000"/>
              </a:solidFill>
              <a:latin typeface="Calibri"/>
            </a:endParaRPr>
          </a:p>
        </p:txBody>
      </p:sp>
      <p:pic>
        <p:nvPicPr>
          <p:cNvPr id="254" name="Image 18" descr=""/>
          <p:cNvPicPr/>
          <p:nvPr/>
        </p:nvPicPr>
        <p:blipFill>
          <a:blip r:embed="rId2"/>
          <a:stretch/>
        </p:blipFill>
        <p:spPr>
          <a:xfrm>
            <a:off x="7415280" y="5033520"/>
            <a:ext cx="1769760" cy="1556280"/>
          </a:xfrm>
          <a:prstGeom prst="rect">
            <a:avLst/>
          </a:prstGeom>
          <a:ln w="0">
            <a:noFill/>
          </a:ln>
        </p:spPr>
      </p:pic>
      <p:pic>
        <p:nvPicPr>
          <p:cNvPr id="255" name="Image 20" descr=""/>
          <p:cNvPicPr/>
          <p:nvPr/>
        </p:nvPicPr>
        <p:blipFill>
          <a:blip r:embed="rId3"/>
          <a:stretch/>
        </p:blipFill>
        <p:spPr>
          <a:xfrm>
            <a:off x="9411120" y="5033520"/>
            <a:ext cx="1727280" cy="1556280"/>
          </a:xfrm>
          <a:prstGeom prst="rect">
            <a:avLst/>
          </a:prstGeom>
          <a:ln w="0">
            <a:noFill/>
          </a:ln>
        </p:spPr>
      </p:pic>
      <p:pic>
        <p:nvPicPr>
          <p:cNvPr id="256" name="Image 26" descr=""/>
          <p:cNvPicPr/>
          <p:nvPr/>
        </p:nvPicPr>
        <p:blipFill>
          <a:blip r:embed="rId4"/>
          <a:stretch/>
        </p:blipFill>
        <p:spPr>
          <a:xfrm>
            <a:off x="1790280" y="5224320"/>
            <a:ext cx="1337040" cy="1365840"/>
          </a:xfrm>
          <a:prstGeom prst="rect">
            <a:avLst/>
          </a:prstGeom>
          <a:ln w="0">
            <a:noFill/>
          </a:ln>
        </p:spPr>
      </p:pic>
      <p:pic>
        <p:nvPicPr>
          <p:cNvPr id="257" name="Image 27" descr=""/>
          <p:cNvPicPr/>
          <p:nvPr/>
        </p:nvPicPr>
        <p:blipFill>
          <a:blip r:embed="rId5"/>
          <a:stretch/>
        </p:blipFill>
        <p:spPr>
          <a:xfrm>
            <a:off x="244800" y="5230440"/>
            <a:ext cx="1380960" cy="1363680"/>
          </a:xfrm>
          <a:prstGeom prst="rect">
            <a:avLst/>
          </a:prstGeom>
          <a:ln w="0">
            <a:noFill/>
          </a:ln>
        </p:spPr>
      </p:pic>
      <p:pic>
        <p:nvPicPr>
          <p:cNvPr id="258" name="Image 28" descr=""/>
          <p:cNvPicPr/>
          <p:nvPr/>
        </p:nvPicPr>
        <p:blipFill>
          <a:blip r:embed="rId6"/>
          <a:stretch/>
        </p:blipFill>
        <p:spPr>
          <a:xfrm>
            <a:off x="7241040" y="2758320"/>
            <a:ext cx="1583640" cy="1591560"/>
          </a:xfrm>
          <a:prstGeom prst="rect">
            <a:avLst/>
          </a:prstGeom>
          <a:ln w="0">
            <a:noFill/>
          </a:ln>
        </p:spPr>
      </p:pic>
      <p:pic>
        <p:nvPicPr>
          <p:cNvPr id="259" name="Image 29" descr=""/>
          <p:cNvPicPr/>
          <p:nvPr/>
        </p:nvPicPr>
        <p:blipFill>
          <a:blip r:embed="rId7"/>
          <a:stretch/>
        </p:blipFill>
        <p:spPr>
          <a:xfrm>
            <a:off x="9041760" y="2839680"/>
            <a:ext cx="1504440" cy="1490040"/>
          </a:xfrm>
          <a:prstGeom prst="rect">
            <a:avLst/>
          </a:prstGeom>
          <a:ln w="0">
            <a:noFill/>
          </a:ln>
        </p:spPr>
      </p:pic>
      <p:pic>
        <p:nvPicPr>
          <p:cNvPr id="260" name="Image 30" descr=""/>
          <p:cNvPicPr/>
          <p:nvPr/>
        </p:nvPicPr>
        <p:blipFill>
          <a:blip r:embed="rId8"/>
          <a:stretch/>
        </p:blipFill>
        <p:spPr>
          <a:xfrm>
            <a:off x="1081440" y="2911320"/>
            <a:ext cx="1390320" cy="1418400"/>
          </a:xfrm>
          <a:prstGeom prst="rect">
            <a:avLst/>
          </a:prstGeom>
          <a:ln w="0">
            <a:noFill/>
          </a:ln>
        </p:spPr>
      </p:pic>
      <p:sp>
        <p:nvSpPr>
          <p:cNvPr id="261" name="ZoneTexte 19"/>
          <p:cNvSpPr/>
          <p:nvPr/>
        </p:nvSpPr>
        <p:spPr>
          <a:xfrm flipH="1">
            <a:off x="658440" y="12312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5 </a:t>
            </a:r>
            <a:r>
              <a:rPr b="0" lang="fr-FR" sz="1800" spc="-1" strike="noStrike">
                <a:solidFill>
                  <a:schemeClr val="dk1"/>
                </a:solidFill>
                <a:latin typeface="Calibri"/>
              </a:rPr>
              <a:t>(sur </a:t>
            </a:r>
            <a:r>
              <a:rPr b="0" lang="fr-FR" sz="1800" spc="-1" strike="noStrike" u="sng">
                <a:solidFill>
                  <a:schemeClr val="dk1"/>
                </a:solidFill>
                <a:uFillTx/>
                <a:latin typeface="Calibri"/>
                <a:hlinkClick r:id="rId9"/>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62" name="Image 21" descr=""/>
          <p:cNvPicPr/>
          <p:nvPr/>
        </p:nvPicPr>
        <p:blipFill>
          <a:blip r:embed="rId10"/>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2"/>
          <p:cNvSpPr/>
          <p:nvPr/>
        </p:nvSpPr>
        <p:spPr>
          <a:xfrm>
            <a:off x="107640" y="6415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r>
              <a:rPr b="0" lang="en-US" sz="1800" spc="-1" strike="noStrike">
                <a:solidFill>
                  <a:srgbClr val="485365"/>
                </a:solidFill>
                <a:highlight>
                  <a:srgbClr val="f4d7ee"/>
                </a:highlight>
                <a:latin typeface="Quicksand"/>
              </a:rPr>
              <a:t>My name is Marshal. I’m a man. My skin color is white. I have blue oval eyes. I have blond, short hair. </a:t>
            </a:r>
            <a:r>
              <a:rPr b="0" lang="en-US" sz="1800" spc="-1" strike="noStrike">
                <a:solidFill>
                  <a:srgbClr val="0d0d0d"/>
                </a:solidFill>
                <a:highlight>
                  <a:srgbClr val="00ffff"/>
                </a:highlight>
                <a:latin typeface="Söhne"/>
              </a:rPr>
              <a:t>I am happy. </a:t>
            </a:r>
            <a:r>
              <a:rPr b="0" lang="en-US" sz="1800" spc="-1" strike="sngStrike">
                <a:solidFill>
                  <a:srgbClr val="0d0d0d"/>
                </a:solidFill>
                <a:highlight>
                  <a:srgbClr val="00ffff"/>
                </a:highlight>
                <a:latin typeface="Söhne"/>
              </a:rPr>
              <a:t>I have big glasses. I am reading a book. </a:t>
            </a:r>
            <a:r>
              <a:rPr b="0" lang="fr-FR" sz="1800" spc="-1" strike="noStrike">
                <a:solidFill>
                  <a:srgbClr val="000000"/>
                </a:solidFill>
                <a:highlight>
                  <a:srgbClr val="00ffff"/>
                </a:highlight>
                <a:latin typeface="Aptos"/>
              </a:rPr>
              <a:t>I have sunglasses. I’m running in the street.</a:t>
            </a:r>
            <a:endParaRPr b="0" lang="fr-FR" sz="1800" spc="-1" strike="noStrike">
              <a:solidFill>
                <a:srgbClr val="000000"/>
              </a:solidFill>
              <a:latin typeface="Calibri"/>
            </a:endParaRPr>
          </a:p>
        </p:txBody>
      </p:sp>
      <p:sp>
        <p:nvSpPr>
          <p:cNvPr id="264"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65" name="ZoneTexte 12"/>
          <p:cNvSpPr/>
          <p:nvPr/>
        </p:nvSpPr>
        <p:spPr>
          <a:xfrm>
            <a:off x="363960" y="25794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66" name="ZoneTexte 13"/>
          <p:cNvSpPr/>
          <p:nvPr/>
        </p:nvSpPr>
        <p:spPr>
          <a:xfrm flipH="1">
            <a:off x="7462440" y="252720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67" name="Rectangle 16"/>
          <p:cNvSpPr/>
          <p:nvPr/>
        </p:nvSpPr>
        <p:spPr>
          <a:xfrm>
            <a:off x="5905800" y="6516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Mon nom est Marshal. Je suis un homme. J’ai la peau blanche. J’ai des yeux bleus de forme ovale. J’ai des cheveux blonds et clairs. </a:t>
            </a:r>
            <a:r>
              <a:rPr b="0" lang="fr-FR" sz="1800" spc="-1" strike="noStrike">
                <a:solidFill>
                  <a:srgbClr val="0070c0"/>
                </a:solidFill>
                <a:latin typeface="Calibri"/>
              </a:rPr>
              <a:t>Je suis heureux. Je porte des lunettes de soleil. Je uis en train de courir dans la rue.</a:t>
            </a:r>
            <a:endParaRPr b="0" lang="fr-FR" sz="1800" spc="-1" strike="noStrike">
              <a:solidFill>
                <a:srgbClr val="000000"/>
              </a:solidFill>
              <a:latin typeface="Calibri"/>
            </a:endParaRPr>
          </a:p>
        </p:txBody>
      </p:sp>
      <p:sp>
        <p:nvSpPr>
          <p:cNvPr id="268" name="Rectangle à coins arrondis 25"/>
          <p:cNvSpPr/>
          <p:nvPr/>
        </p:nvSpPr>
        <p:spPr>
          <a:xfrm>
            <a:off x="2660040" y="3153960"/>
            <a:ext cx="2997720" cy="216792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Le résultat est plutôt cohérent sauf pour l’action. En effet, le personnage est en train de courir uniquement sur l’image 1.</a:t>
            </a:r>
            <a:endParaRPr b="0" lang="fr-FR" sz="1800" spc="-1" strike="noStrike">
              <a:solidFill>
                <a:srgbClr val="000000"/>
              </a:solidFill>
              <a:latin typeface="Calibri"/>
            </a:endParaRPr>
          </a:p>
        </p:txBody>
      </p:sp>
      <p:sp>
        <p:nvSpPr>
          <p:cNvPr id="269" name="ZoneTexte 17"/>
          <p:cNvSpPr/>
          <p:nvPr/>
        </p:nvSpPr>
        <p:spPr>
          <a:xfrm flipH="1">
            <a:off x="658440" y="10476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réécrit par les élèves français et polonais de l’équipe 5 version 2 </a:t>
            </a:r>
            <a:r>
              <a:rPr b="0" lang="fr-FR" sz="1800" spc="-1" strike="noStrike">
                <a:solidFill>
                  <a:schemeClr val="dk1"/>
                </a:solidFill>
                <a:latin typeface="Calibri"/>
              </a:rPr>
              <a:t>(sur </a:t>
            </a:r>
            <a:r>
              <a:rPr b="0" lang="fr-FR" sz="1800" spc="-1" strike="noStrike" u="sng">
                <a:solidFill>
                  <a:schemeClr val="dk1"/>
                </a:solidFill>
                <a:uFillTx/>
                <a:latin typeface="Calibri"/>
                <a:hlinkClick r:id="rId1"/>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70" name="Image 18" descr=""/>
          <p:cNvPicPr/>
          <p:nvPr/>
        </p:nvPicPr>
        <p:blipFill>
          <a:blip r:embed="rId2"/>
          <a:stretch/>
        </p:blipFill>
        <p:spPr>
          <a:xfrm>
            <a:off x="363960" y="3263040"/>
            <a:ext cx="2210400" cy="2408760"/>
          </a:xfrm>
          <a:prstGeom prst="rect">
            <a:avLst/>
          </a:prstGeom>
          <a:ln w="0">
            <a:noFill/>
          </a:ln>
        </p:spPr>
      </p:pic>
      <p:pic>
        <p:nvPicPr>
          <p:cNvPr id="271" name="Image 19" descr=""/>
          <p:cNvPicPr/>
          <p:nvPr/>
        </p:nvPicPr>
        <p:blipFill>
          <a:blip r:embed="rId3"/>
          <a:stretch/>
        </p:blipFill>
        <p:spPr>
          <a:xfrm>
            <a:off x="9019080" y="3146760"/>
            <a:ext cx="2432520" cy="2498760"/>
          </a:xfrm>
          <a:prstGeom prst="rect">
            <a:avLst/>
          </a:prstGeom>
          <a:ln w="0">
            <a:noFill/>
          </a:ln>
        </p:spPr>
      </p:pic>
      <p:pic>
        <p:nvPicPr>
          <p:cNvPr id="272" name="Image 20" descr=""/>
          <p:cNvPicPr/>
          <p:nvPr/>
        </p:nvPicPr>
        <p:blipFill>
          <a:blip r:embed="rId4"/>
          <a:stretch/>
        </p:blipFill>
        <p:spPr>
          <a:xfrm>
            <a:off x="6185520" y="3146760"/>
            <a:ext cx="2555640" cy="2609640"/>
          </a:xfrm>
          <a:prstGeom prst="rect">
            <a:avLst/>
          </a:prstGeom>
          <a:ln w="0">
            <a:noFill/>
          </a:ln>
        </p:spPr>
      </p:pic>
      <p:pic>
        <p:nvPicPr>
          <p:cNvPr id="273" name="Image 11" descr=""/>
          <p:cNvPicPr/>
          <p:nvPr/>
        </p:nvPicPr>
        <p:blipFill>
          <a:blip r:embed="rId5"/>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4520" cy="734760"/>
          </a:xfrm>
          <a:prstGeom prst="rect">
            <a:avLst/>
          </a:prstGeom>
          <a:noFill/>
          <a:ln w="0">
            <a:noFill/>
          </a:ln>
        </p:spPr>
        <p:txBody>
          <a:bodyPr lIns="0" rIns="0" tIns="0" bIns="0" anchor="ctr">
            <a:noAutofit/>
          </a:bodyPr>
          <a:p>
            <a:pPr indent="0" defTabSz="914400">
              <a:lnSpc>
                <a:spcPct val="90000"/>
              </a:lnSpc>
              <a:buNone/>
              <a:tabLst>
                <a:tab algn="l" pos="0"/>
              </a:tabLst>
            </a:pPr>
            <a:r>
              <a:rPr b="1" lang="fr-FR" sz="4400" spc="-1" strike="noStrike">
                <a:solidFill>
                  <a:schemeClr val="dk1"/>
                </a:solidFill>
                <a:latin typeface="Calibri Light"/>
              </a:rPr>
              <a:t>Sommaire</a:t>
            </a:r>
            <a:endParaRPr b="0" lang="fr-FR" sz="4400" spc="-1" strike="noStrike">
              <a:solidFill>
                <a:srgbClr val="000000"/>
              </a:solidFill>
              <a:latin typeface="Calibri"/>
            </a:endParaRPr>
          </a:p>
        </p:txBody>
      </p:sp>
      <p:sp>
        <p:nvSpPr>
          <p:cNvPr id="64" name="PlaceHolder 2"/>
          <p:cNvSpPr>
            <a:spLocks noGrp="1"/>
          </p:cNvSpPr>
          <p:nvPr>
            <p:ph/>
          </p:nvPr>
        </p:nvSpPr>
        <p:spPr>
          <a:xfrm>
            <a:off x="568080" y="1375920"/>
            <a:ext cx="11424600" cy="4799880"/>
          </a:xfrm>
          <a:prstGeom prst="rect">
            <a:avLst/>
          </a:prstGeom>
          <a:noFill/>
          <a:ln w="0">
            <a:noFill/>
          </a:ln>
        </p:spPr>
        <p:txBody>
          <a:bodyPr lIns="0" rIns="0" tIns="0" bIns="0" anchor="t">
            <a:noAutofit/>
          </a:bodyPr>
          <a:p>
            <a:pPr marL="514440" indent="-514440" defTabSz="914400">
              <a:lnSpc>
                <a:spcPct val="90000"/>
              </a:lnSpc>
              <a:spcBef>
                <a:spcPts val="1001"/>
              </a:spcBef>
              <a:buClr>
                <a:srgbClr val="000000"/>
              </a:buClr>
              <a:buFont typeface="Calibri Light"/>
              <a:buAutoNum type="arabicPeriod"/>
            </a:pPr>
            <a:r>
              <a:rPr b="0" lang="fr-FR" sz="2800" spc="-1" strike="noStrike" u="sng">
                <a:solidFill>
                  <a:schemeClr val="dk1"/>
                </a:solidFill>
                <a:uFillTx/>
                <a:latin typeface="Calibri"/>
                <a:hlinkClick r:id="" action="ppaction://hlinkshowjump?jump=nextslide"/>
              </a:rPr>
              <a:t>Contexte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u="sng">
                <a:solidFill>
                  <a:schemeClr val="dk1"/>
                </a:solidFill>
                <a:uFillTx/>
                <a:latin typeface="Calibri"/>
                <a:hlinkClick r:id="rId1" action="ppaction://hlinksldjump"/>
              </a:rPr>
              <a:t>Consignes données aux élèves</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u="sng">
                <a:solidFill>
                  <a:schemeClr val="dk1"/>
                </a:solidFill>
                <a:uFillTx/>
                <a:latin typeface="Calibri"/>
                <a:hlinkClick r:id="rId2" action="ppaction://hlinksldjump"/>
              </a:rPr>
              <a:t>Aide à la correction de la production écrite des élèves avec l’IA (Chat GPT)</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u="sng">
                <a:solidFill>
                  <a:schemeClr val="dk1"/>
                </a:solidFill>
                <a:uFillTx/>
                <a:latin typeface="Calibri"/>
                <a:hlinkClick r:id="rId3" action="ppaction://hlinksldjump"/>
              </a:rPr>
              <a:t>4 outils basés sur l’IA utilisés pour générer des images</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u="sng">
                <a:solidFill>
                  <a:schemeClr val="dk1"/>
                </a:solidFill>
                <a:uFillTx/>
                <a:latin typeface="Calibri"/>
                <a:hlinkClick r:id="rId4" action="ppaction://hlinksldjump"/>
              </a:rPr>
              <a:t>Résultats pour les 7 équipes </a:t>
            </a:r>
            <a:r>
              <a:rPr b="0" lang="fr-FR" sz="2800" spc="-1" strike="noStrike">
                <a:solidFill>
                  <a:schemeClr val="dk1"/>
                </a:solidFill>
                <a:latin typeface="Calibri"/>
              </a:rPr>
              <a:t>(images générées à partir des descriptions)</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Calibri Light"/>
              <a:buAutoNum type="arabicPeriod"/>
            </a:pPr>
            <a:r>
              <a:rPr b="0" lang="fr-FR" sz="2800" spc="-1" strike="noStrike" u="sng">
                <a:solidFill>
                  <a:schemeClr val="dk1"/>
                </a:solidFill>
                <a:uFillTx/>
                <a:latin typeface="Calibri"/>
                <a:hlinkClick r:id="rId5" action="ppaction://hlinksldjump"/>
              </a:rPr>
              <a:t>Analyse : freins et plus-values</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pic>
        <p:nvPicPr>
          <p:cNvPr id="65" name="Image 4" descr="">
            <a:hlinkClick r:id="" action="ppaction://hlinkshowjump?jump=nextslide"/>
          </p:cNvPr>
          <p:cNvPicPr/>
          <p:nvPr/>
        </p:nvPicPr>
        <p:blipFill>
          <a:blip r:embed="rId6"/>
          <a:stretch/>
        </p:blipFill>
        <p:spPr>
          <a:xfrm>
            <a:off x="547560" y="1414440"/>
            <a:ext cx="392040" cy="392040"/>
          </a:xfrm>
          <a:prstGeom prst="rect">
            <a:avLst/>
          </a:prstGeom>
          <a:ln w="0">
            <a:noFill/>
          </a:ln>
        </p:spPr>
      </p:pic>
      <p:pic>
        <p:nvPicPr>
          <p:cNvPr id="66" name="Image 6" descr="">
            <a:hlinkClick r:id="rId7" action="ppaction://hlinksldjump"/>
          </p:cNvPr>
          <p:cNvPicPr/>
          <p:nvPr/>
        </p:nvPicPr>
        <p:blipFill>
          <a:blip r:embed="rId8"/>
          <a:stretch/>
        </p:blipFill>
        <p:spPr>
          <a:xfrm>
            <a:off x="547560" y="1936800"/>
            <a:ext cx="392040" cy="392040"/>
          </a:xfrm>
          <a:prstGeom prst="rect">
            <a:avLst/>
          </a:prstGeom>
          <a:ln w="0">
            <a:noFill/>
          </a:ln>
        </p:spPr>
      </p:pic>
      <p:pic>
        <p:nvPicPr>
          <p:cNvPr id="67" name="Image 8" descr="">
            <a:hlinkClick r:id="rId9" action="ppaction://hlinksldjump"/>
          </p:cNvPr>
          <p:cNvPicPr/>
          <p:nvPr/>
        </p:nvPicPr>
        <p:blipFill>
          <a:blip r:embed="rId10"/>
          <a:stretch/>
        </p:blipFill>
        <p:spPr>
          <a:xfrm>
            <a:off x="548640" y="2467440"/>
            <a:ext cx="392040" cy="392040"/>
          </a:xfrm>
          <a:prstGeom prst="rect">
            <a:avLst/>
          </a:prstGeom>
          <a:ln w="0">
            <a:noFill/>
          </a:ln>
        </p:spPr>
      </p:pic>
      <p:pic>
        <p:nvPicPr>
          <p:cNvPr id="68" name="Image 10" descr="">
            <a:hlinkClick r:id="rId11" action="ppaction://hlinksldjump"/>
          </p:cNvPr>
          <p:cNvPicPr/>
          <p:nvPr/>
        </p:nvPicPr>
        <p:blipFill>
          <a:blip r:embed="rId12"/>
          <a:stretch/>
        </p:blipFill>
        <p:spPr>
          <a:xfrm>
            <a:off x="550080" y="2927880"/>
            <a:ext cx="387000" cy="387000"/>
          </a:xfrm>
          <a:prstGeom prst="rect">
            <a:avLst/>
          </a:prstGeom>
          <a:ln w="0">
            <a:noFill/>
          </a:ln>
        </p:spPr>
      </p:pic>
      <p:pic>
        <p:nvPicPr>
          <p:cNvPr id="69" name="Image 12" descr="">
            <a:hlinkClick r:id="rId13" action="ppaction://hlinksldjump"/>
          </p:cNvPr>
          <p:cNvPicPr/>
          <p:nvPr/>
        </p:nvPicPr>
        <p:blipFill>
          <a:blip r:embed="rId14"/>
          <a:stretch/>
        </p:blipFill>
        <p:spPr>
          <a:xfrm>
            <a:off x="537120" y="3453480"/>
            <a:ext cx="392040" cy="392040"/>
          </a:xfrm>
          <a:prstGeom prst="rect">
            <a:avLst/>
          </a:prstGeom>
          <a:ln w="0">
            <a:noFill/>
          </a:ln>
        </p:spPr>
      </p:pic>
      <p:pic>
        <p:nvPicPr>
          <p:cNvPr id="70" name="Image 14" descr="">
            <a:hlinkClick r:id="rId15" action="ppaction://hlinksldjump"/>
          </p:cNvPr>
          <p:cNvPicPr/>
          <p:nvPr/>
        </p:nvPicPr>
        <p:blipFill>
          <a:blip r:embed="rId16"/>
          <a:stretch/>
        </p:blipFill>
        <p:spPr>
          <a:xfrm>
            <a:off x="547560" y="396864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2"/>
          <p:cNvSpPr/>
          <p:nvPr/>
        </p:nvSpPr>
        <p:spPr>
          <a:xfrm>
            <a:off x="70200" y="601920"/>
            <a:ext cx="554940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r>
              <a:rPr b="0" lang="en-US" sz="1800" spc="-1" strike="noStrike">
                <a:solidFill>
                  <a:srgbClr val="485365"/>
                </a:solidFill>
                <a:highlight>
                  <a:srgbClr val="ff00ff"/>
                </a:highlight>
                <a:latin typeface="Quicksand"/>
              </a:rPr>
              <a:t>She is a girl. She has long blond hair with glasses. She has round brown eyes. </a:t>
            </a:r>
            <a:r>
              <a:rPr b="1" lang="en-US" sz="1800" spc="-1" strike="noStrike">
                <a:solidFill>
                  <a:srgbClr val="485365"/>
                </a:solidFill>
                <a:highlight>
                  <a:srgbClr val="ff00ff"/>
                </a:highlight>
                <a:latin typeface="Quicksand"/>
              </a:rPr>
              <a:t>Her skin color is black. </a:t>
            </a:r>
            <a:r>
              <a:rPr b="0" lang="en-US" sz="1800" spc="-1" strike="noStrike">
                <a:solidFill>
                  <a:srgbClr val="485365"/>
                </a:solidFill>
                <a:highlight>
                  <a:srgbClr val="00ffff"/>
                </a:highlight>
                <a:latin typeface="Quicksand"/>
              </a:rPr>
              <a:t>She wears black glasses. She isn't tall. She is cheerful and she is going to the park with her dog.</a:t>
            </a:r>
            <a:endParaRPr b="0" lang="fr-FR" sz="1800" spc="-1" strike="noStrike">
              <a:solidFill>
                <a:srgbClr val="000000"/>
              </a:solidFill>
              <a:latin typeface="Calibri"/>
            </a:endParaRPr>
          </a:p>
        </p:txBody>
      </p:sp>
      <p:sp>
        <p:nvSpPr>
          <p:cNvPr id="275"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76"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277"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sp>
        <p:nvSpPr>
          <p:cNvPr id="278" name="ZoneTexte 12"/>
          <p:cNvSpPr/>
          <p:nvPr/>
        </p:nvSpPr>
        <p:spPr>
          <a:xfrm>
            <a:off x="479160" y="4746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79"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80"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une fille. Elle a de longs cheveux blonds avec des lunettes. Elle a des yeux ronds bruns. Sa couleur de peau est noire. </a:t>
            </a:r>
            <a:r>
              <a:rPr b="0" lang="fr-FR" sz="1800" spc="-1" strike="noStrike">
                <a:solidFill>
                  <a:srgbClr val="0070c0"/>
                </a:solidFill>
                <a:latin typeface="Calibri"/>
              </a:rPr>
              <a:t>Je suis heureux. Elle porte des lunettes noires. Elle est joyeuse and elle va au parc avec son chien</a:t>
            </a:r>
            <a:endParaRPr b="0" lang="fr-FR" sz="1800" spc="-1" strike="noStrike">
              <a:solidFill>
                <a:srgbClr val="000000"/>
              </a:solidFill>
              <a:latin typeface="Calibri"/>
            </a:endParaRPr>
          </a:p>
        </p:txBody>
      </p:sp>
      <p:sp>
        <p:nvSpPr>
          <p:cNvPr id="281" name="Rectangle à coins arrondis 17"/>
          <p:cNvSpPr/>
          <p:nvPr/>
        </p:nvSpPr>
        <p:spPr>
          <a:xfrm>
            <a:off x="3551400" y="2637000"/>
            <a:ext cx="3408120" cy="391284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Aucune des images ne propose une fille à la peau noire. Une image montre une fille aux cheveux bruns et non blonds comme stipulé dans la requête. Sur une des images, le chien a également des lunettes et sur une autre, le chien n’apparait même pas.</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Les élèves ont donc reformulé et changé la description (voir diapositive suivante).</a:t>
            </a:r>
            <a:endParaRPr b="0" lang="fr-FR" sz="1800" spc="-1" strike="noStrike">
              <a:solidFill>
                <a:srgbClr val="000000"/>
              </a:solidFill>
              <a:latin typeface="Calibri"/>
            </a:endParaRPr>
          </a:p>
        </p:txBody>
      </p:sp>
      <p:sp>
        <p:nvSpPr>
          <p:cNvPr id="282" name="ZoneTexte 19"/>
          <p:cNvSpPr/>
          <p:nvPr/>
        </p:nvSpPr>
        <p:spPr>
          <a:xfrm flipH="1">
            <a:off x="477720" y="9504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6 </a:t>
            </a:r>
            <a:r>
              <a:rPr b="0" lang="fr-FR" sz="1800" spc="-1" strike="noStrike">
                <a:solidFill>
                  <a:schemeClr val="dk1"/>
                </a:solidFill>
                <a:latin typeface="Calibri"/>
              </a:rPr>
              <a:t>(sur </a:t>
            </a:r>
            <a:r>
              <a:rPr b="0" lang="fr-FR" sz="1800" spc="-1" strike="noStrike" u="sng">
                <a:solidFill>
                  <a:schemeClr val="dk1"/>
                </a:solidFill>
                <a:uFillTx/>
                <a:latin typeface="Calibri"/>
                <a:hlinkClick r:id="rId2"/>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83" name="Image 21" descr=""/>
          <p:cNvPicPr/>
          <p:nvPr/>
        </p:nvPicPr>
        <p:blipFill>
          <a:blip r:embed="rId3"/>
          <a:stretch/>
        </p:blipFill>
        <p:spPr>
          <a:xfrm>
            <a:off x="7765200" y="5115960"/>
            <a:ext cx="1562760" cy="1374120"/>
          </a:xfrm>
          <a:prstGeom prst="rect">
            <a:avLst/>
          </a:prstGeom>
          <a:ln w="0">
            <a:noFill/>
          </a:ln>
        </p:spPr>
      </p:pic>
      <p:pic>
        <p:nvPicPr>
          <p:cNvPr id="284" name="Image 22" descr=""/>
          <p:cNvPicPr/>
          <p:nvPr/>
        </p:nvPicPr>
        <p:blipFill>
          <a:blip r:embed="rId4"/>
          <a:stretch/>
        </p:blipFill>
        <p:spPr>
          <a:xfrm>
            <a:off x="9837720" y="4964040"/>
            <a:ext cx="1617840" cy="1585440"/>
          </a:xfrm>
          <a:prstGeom prst="rect">
            <a:avLst/>
          </a:prstGeom>
          <a:ln w="0">
            <a:noFill/>
          </a:ln>
        </p:spPr>
      </p:pic>
      <p:pic>
        <p:nvPicPr>
          <p:cNvPr id="285" name="Image 23" descr=""/>
          <p:cNvPicPr/>
          <p:nvPr/>
        </p:nvPicPr>
        <p:blipFill>
          <a:blip r:embed="rId5"/>
          <a:stretch/>
        </p:blipFill>
        <p:spPr>
          <a:xfrm>
            <a:off x="7253640" y="2854080"/>
            <a:ext cx="1654920" cy="1599120"/>
          </a:xfrm>
          <a:prstGeom prst="rect">
            <a:avLst/>
          </a:prstGeom>
          <a:ln w="0">
            <a:noFill/>
          </a:ln>
        </p:spPr>
      </p:pic>
      <p:pic>
        <p:nvPicPr>
          <p:cNvPr id="286" name="Image 24" descr=""/>
          <p:cNvPicPr/>
          <p:nvPr/>
        </p:nvPicPr>
        <p:blipFill>
          <a:blip r:embed="rId6"/>
          <a:stretch/>
        </p:blipFill>
        <p:spPr>
          <a:xfrm>
            <a:off x="9441360" y="2782800"/>
            <a:ext cx="1179000" cy="1633320"/>
          </a:xfrm>
          <a:prstGeom prst="rect">
            <a:avLst/>
          </a:prstGeom>
          <a:ln w="0">
            <a:noFill/>
          </a:ln>
        </p:spPr>
      </p:pic>
      <p:pic>
        <p:nvPicPr>
          <p:cNvPr id="287" name="Image 25" descr=""/>
          <p:cNvPicPr/>
          <p:nvPr/>
        </p:nvPicPr>
        <p:blipFill>
          <a:blip r:embed="rId7"/>
          <a:stretch/>
        </p:blipFill>
        <p:spPr>
          <a:xfrm>
            <a:off x="792000" y="2869920"/>
            <a:ext cx="1842120" cy="1827720"/>
          </a:xfrm>
          <a:prstGeom prst="rect">
            <a:avLst/>
          </a:prstGeom>
          <a:ln w="0">
            <a:noFill/>
          </a:ln>
        </p:spPr>
      </p:pic>
      <p:pic>
        <p:nvPicPr>
          <p:cNvPr id="288" name="Image 31" descr=""/>
          <p:cNvPicPr/>
          <p:nvPr/>
        </p:nvPicPr>
        <p:blipFill>
          <a:blip r:embed="rId8"/>
          <a:stretch/>
        </p:blipFill>
        <p:spPr>
          <a:xfrm>
            <a:off x="211320" y="5134320"/>
            <a:ext cx="1330920" cy="1436760"/>
          </a:xfrm>
          <a:prstGeom prst="rect">
            <a:avLst/>
          </a:prstGeom>
          <a:ln w="0">
            <a:noFill/>
          </a:ln>
        </p:spPr>
      </p:pic>
      <p:pic>
        <p:nvPicPr>
          <p:cNvPr id="289" name="Image 32" descr=""/>
          <p:cNvPicPr/>
          <p:nvPr/>
        </p:nvPicPr>
        <p:blipFill>
          <a:blip r:embed="rId9"/>
          <a:stretch/>
        </p:blipFill>
        <p:spPr>
          <a:xfrm>
            <a:off x="1887480" y="5172480"/>
            <a:ext cx="1319040" cy="1425240"/>
          </a:xfrm>
          <a:prstGeom prst="rect">
            <a:avLst/>
          </a:prstGeom>
          <a:ln w="0">
            <a:noFill/>
          </a:ln>
        </p:spPr>
      </p:pic>
      <p:pic>
        <p:nvPicPr>
          <p:cNvPr id="290" name="Image 18" descr=""/>
          <p:cNvPicPr/>
          <p:nvPr/>
        </p:nvPicPr>
        <p:blipFill>
          <a:blip r:embed="rId10"/>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2"/>
          <p:cNvSpPr/>
          <p:nvPr/>
        </p:nvSpPr>
        <p:spPr>
          <a:xfrm>
            <a:off x="107640" y="641520"/>
            <a:ext cx="561996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endParaRPr b="0" lang="fr-FR" sz="1800" spc="-1" strike="noStrike">
              <a:solidFill>
                <a:srgbClr val="000000"/>
              </a:solidFill>
              <a:latin typeface="Calibri"/>
            </a:endParaRPr>
          </a:p>
          <a:p>
            <a:pPr defTabSz="914400">
              <a:lnSpc>
                <a:spcPct val="90000"/>
              </a:lnSpc>
              <a:spcBef>
                <a:spcPts val="1001"/>
              </a:spcBef>
              <a:tabLst>
                <a:tab algn="l" pos="0"/>
              </a:tabLst>
            </a:pPr>
            <a:r>
              <a:rPr b="0" lang="en-US" sz="1800" spc="-1" strike="noStrike">
                <a:solidFill>
                  <a:srgbClr val="485365"/>
                </a:solidFill>
                <a:highlight>
                  <a:srgbClr val="edf8d9"/>
                </a:highlight>
                <a:latin typeface="Quicksand"/>
              </a:rPr>
              <a:t>He is a boy. He is black. He has short </a:t>
            </a:r>
            <a:r>
              <a:rPr b="0" lang="en-US" sz="1800" spc="-1" strike="noStrike">
                <a:solidFill>
                  <a:srgbClr val="485365"/>
                </a:solidFill>
                <a:highlight>
                  <a:srgbClr val="fff1c7"/>
                </a:highlight>
                <a:latin typeface="Quicksand"/>
              </a:rPr>
              <a:t>c</a:t>
            </a:r>
            <a:r>
              <a:rPr b="0" lang="en-US" sz="1800" spc="-1" strike="noStrike">
                <a:solidFill>
                  <a:srgbClr val="485365"/>
                </a:solidFill>
                <a:highlight>
                  <a:srgbClr val="edf8d9"/>
                </a:highlight>
                <a:latin typeface="Quicksand"/>
              </a:rPr>
              <a:t>urly black hair. he has brown eyes. He</a:t>
            </a:r>
            <a:r>
              <a:rPr b="0" lang="en-US" sz="1800" spc="-1" strike="noStrike">
                <a:solidFill>
                  <a:srgbClr val="485365"/>
                </a:solidFill>
                <a:highlight>
                  <a:srgbClr val="fff1c7"/>
                </a:highlight>
                <a:latin typeface="Quicksand"/>
              </a:rPr>
              <a:t> is cheerful and he is going to the park with h</a:t>
            </a:r>
            <a:r>
              <a:rPr b="0" lang="en-US" sz="1800" spc="-1" strike="noStrike">
                <a:solidFill>
                  <a:srgbClr val="485365"/>
                </a:solidFill>
                <a:highlight>
                  <a:srgbClr val="edf8d9"/>
                </a:highlight>
                <a:latin typeface="Quicksand"/>
              </a:rPr>
              <a:t>is</a:t>
            </a:r>
            <a:r>
              <a:rPr b="0" lang="en-US" sz="1800" spc="-1" strike="noStrike">
                <a:solidFill>
                  <a:srgbClr val="485365"/>
                </a:solidFill>
                <a:highlight>
                  <a:srgbClr val="fff1c7"/>
                </a:highlight>
                <a:latin typeface="Quicksand"/>
              </a:rPr>
              <a:t> dog.</a:t>
            </a:r>
            <a:endParaRPr b="0" lang="fr-FR" sz="1800" spc="-1" strike="noStrike">
              <a:solidFill>
                <a:srgbClr val="000000"/>
              </a:solidFill>
              <a:latin typeface="Calibri"/>
            </a:endParaRPr>
          </a:p>
        </p:txBody>
      </p:sp>
      <p:sp>
        <p:nvSpPr>
          <p:cNvPr id="292"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293" name="ZoneTexte 12"/>
          <p:cNvSpPr/>
          <p:nvPr/>
        </p:nvSpPr>
        <p:spPr>
          <a:xfrm>
            <a:off x="363960" y="25794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294" name="ZoneTexte 13"/>
          <p:cNvSpPr/>
          <p:nvPr/>
        </p:nvSpPr>
        <p:spPr>
          <a:xfrm flipH="1">
            <a:off x="7462440" y="252720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295" name="Rectangle 16"/>
          <p:cNvSpPr/>
          <p:nvPr/>
        </p:nvSpPr>
        <p:spPr>
          <a:xfrm>
            <a:off x="5905800" y="6516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C’est un garçon. Il est noir. Il a des cheveux noirs courts et frisés. </a:t>
            </a:r>
            <a:r>
              <a:rPr b="0" lang="fr-FR" sz="1800" spc="-1" strike="noStrike">
                <a:solidFill>
                  <a:srgbClr val="0070c0"/>
                </a:solidFill>
                <a:latin typeface="Calibri"/>
              </a:rPr>
              <a:t>Il est joyeux et il va au parc avec son chien.</a:t>
            </a:r>
            <a:endParaRPr b="0" lang="fr-FR" sz="1800" spc="-1" strike="noStrike">
              <a:solidFill>
                <a:srgbClr val="000000"/>
              </a:solidFill>
              <a:latin typeface="Calibri"/>
            </a:endParaRPr>
          </a:p>
        </p:txBody>
      </p:sp>
      <p:sp>
        <p:nvSpPr>
          <p:cNvPr id="296" name="Rectangle à coins arrondis 25"/>
          <p:cNvSpPr/>
          <p:nvPr/>
        </p:nvSpPr>
        <p:spPr>
          <a:xfrm>
            <a:off x="2660040" y="3153960"/>
            <a:ext cx="2997720" cy="216792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Le garçon a une peau de couleur plus foncée (que les images générées précédemment). Il y a 2 chiens sur l’image 1 et la laisse n’est pas reliée au chien sur l’image 2.</a:t>
            </a:r>
            <a:endParaRPr b="0" lang="fr-FR" sz="1800" spc="-1" strike="noStrike">
              <a:solidFill>
                <a:srgbClr val="000000"/>
              </a:solidFill>
              <a:latin typeface="Calibri"/>
            </a:endParaRPr>
          </a:p>
        </p:txBody>
      </p:sp>
      <p:sp>
        <p:nvSpPr>
          <p:cNvPr id="297" name="ZoneTexte 17"/>
          <p:cNvSpPr/>
          <p:nvPr/>
        </p:nvSpPr>
        <p:spPr>
          <a:xfrm flipH="1">
            <a:off x="658440" y="10476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réécrit par les élèves français et polonais de l’équipe 6 version 2 </a:t>
            </a:r>
            <a:r>
              <a:rPr b="0" lang="fr-FR" sz="1800" spc="-1" strike="noStrike">
                <a:solidFill>
                  <a:schemeClr val="dk1"/>
                </a:solidFill>
                <a:latin typeface="Calibri"/>
              </a:rPr>
              <a:t>(sur </a:t>
            </a:r>
            <a:r>
              <a:rPr b="0" lang="fr-FR" sz="1800" spc="-1" strike="noStrike" u="sng">
                <a:solidFill>
                  <a:schemeClr val="dk1"/>
                </a:solidFill>
                <a:uFillTx/>
                <a:latin typeface="Calibri"/>
                <a:hlinkClick r:id="rId1"/>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298" name="Image 11" descr=""/>
          <p:cNvPicPr/>
          <p:nvPr/>
        </p:nvPicPr>
        <p:blipFill>
          <a:blip r:embed="rId2"/>
          <a:stretch/>
        </p:blipFill>
        <p:spPr>
          <a:xfrm>
            <a:off x="139680" y="3339720"/>
            <a:ext cx="2346840" cy="2633760"/>
          </a:xfrm>
          <a:prstGeom prst="rect">
            <a:avLst/>
          </a:prstGeom>
          <a:ln w="0">
            <a:noFill/>
          </a:ln>
        </p:spPr>
      </p:pic>
      <p:pic>
        <p:nvPicPr>
          <p:cNvPr id="299" name="Image 14" descr=""/>
          <p:cNvPicPr/>
          <p:nvPr/>
        </p:nvPicPr>
        <p:blipFill>
          <a:blip r:embed="rId3"/>
          <a:stretch/>
        </p:blipFill>
        <p:spPr>
          <a:xfrm>
            <a:off x="9207360" y="2948760"/>
            <a:ext cx="2721600" cy="2757240"/>
          </a:xfrm>
          <a:prstGeom prst="rect">
            <a:avLst/>
          </a:prstGeom>
          <a:ln w="0">
            <a:noFill/>
          </a:ln>
        </p:spPr>
      </p:pic>
      <p:pic>
        <p:nvPicPr>
          <p:cNvPr id="300" name="Image 15" descr=""/>
          <p:cNvPicPr/>
          <p:nvPr/>
        </p:nvPicPr>
        <p:blipFill>
          <a:blip r:embed="rId4"/>
          <a:stretch/>
        </p:blipFill>
        <p:spPr>
          <a:xfrm>
            <a:off x="6235560" y="3029400"/>
            <a:ext cx="2817720" cy="2832480"/>
          </a:xfrm>
          <a:prstGeom prst="rect">
            <a:avLst/>
          </a:prstGeom>
          <a:ln w="0">
            <a:noFill/>
          </a:ln>
        </p:spPr>
      </p:pic>
      <p:pic>
        <p:nvPicPr>
          <p:cNvPr id="301" name="Image 21" descr=""/>
          <p:cNvPicPr/>
          <p:nvPr/>
        </p:nvPicPr>
        <p:blipFill>
          <a:blip r:embed="rId5"/>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2"/>
          <p:cNvSpPr/>
          <p:nvPr/>
        </p:nvSpPr>
        <p:spPr>
          <a:xfrm>
            <a:off x="70200" y="601920"/>
            <a:ext cx="5549400" cy="1370160"/>
          </a:xfrm>
          <a:prstGeom prst="rect">
            <a:avLst/>
          </a:prstGeom>
          <a:noFill/>
          <a:ln w="0">
            <a:solidFill>
              <a:srgbClr val="0070c0"/>
            </a:solidFill>
          </a:ln>
        </p:spPr>
        <p:style>
          <a:lnRef idx="0"/>
          <a:fillRef idx="0"/>
          <a:effectRef idx="0"/>
          <a:fontRef idx="minor"/>
        </p:style>
        <p:txBody>
          <a:bodyPr lIns="90000" rIns="90000" tIns="45000" bIns="45000" anchor="t">
            <a:noAutofit/>
          </a:bodyPr>
          <a:p>
            <a:pPr defTabSz="914400">
              <a:lnSpc>
                <a:spcPct val="90000"/>
              </a:lnSpc>
              <a:spcBef>
                <a:spcPts val="1001"/>
              </a:spcBef>
              <a:tabLst>
                <a:tab algn="l" pos="0"/>
              </a:tabLst>
            </a:pPr>
            <a:endParaRPr b="0" lang="fr-FR" sz="1800" spc="-1" strike="noStrike">
              <a:solidFill>
                <a:srgbClr val="000000"/>
              </a:solidFill>
              <a:latin typeface="Calibri"/>
            </a:endParaRPr>
          </a:p>
          <a:p>
            <a:pPr defTabSz="914400">
              <a:lnSpc>
                <a:spcPct val="90000"/>
              </a:lnSpc>
              <a:spcBef>
                <a:spcPts val="1001"/>
              </a:spcBef>
              <a:tabLst>
                <a:tab algn="l" pos="0"/>
              </a:tabLst>
            </a:pPr>
            <a:r>
              <a:rPr b="0" lang="en-US" sz="1800" spc="-1" strike="noStrike">
                <a:solidFill>
                  <a:srgbClr val="0d0d0d"/>
                </a:solidFill>
                <a:highlight>
                  <a:srgbClr val="ff00ff"/>
                </a:highlight>
                <a:latin typeface="Söhne"/>
              </a:rPr>
              <a:t>I am Mark. I am a boy. I have white skin. I have round eyes with white-blue color, and spiky brown hair. </a:t>
            </a:r>
            <a:r>
              <a:rPr b="0" lang="en-US" sz="1800" spc="-1" strike="noStrike">
                <a:solidFill>
                  <a:srgbClr val="0d0d0d"/>
                </a:solidFill>
                <a:highlight>
                  <a:srgbClr val="00ffff"/>
                </a:highlight>
                <a:latin typeface="Söhne"/>
              </a:rPr>
              <a:t>I have glasses. I am happy. I am smiling.</a:t>
            </a:r>
            <a:endParaRPr b="0" lang="fr-FR" sz="1800" spc="-1" strike="noStrike">
              <a:solidFill>
                <a:srgbClr val="000000"/>
              </a:solidFill>
              <a:latin typeface="Calibri"/>
            </a:endParaRPr>
          </a:p>
        </p:txBody>
      </p:sp>
      <p:sp>
        <p:nvSpPr>
          <p:cNvPr id="303" name="ZoneTexte 3"/>
          <p:cNvSpPr/>
          <p:nvPr/>
        </p:nvSpPr>
        <p:spPr>
          <a:xfrm flipH="1">
            <a:off x="69480" y="2080440"/>
            <a:ext cx="815688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Results of pictures generated by IA tools</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sp>
        <p:nvSpPr>
          <p:cNvPr id="304" name="Rectangle 4"/>
          <p:cNvSpPr/>
          <p:nvPr/>
        </p:nvSpPr>
        <p:spPr>
          <a:xfrm>
            <a:off x="468720" y="2413440"/>
            <a:ext cx="37249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https://hotpot.ai/art-generator</a:t>
            </a:r>
            <a:r>
              <a:rPr b="0" lang="fr-FR" sz="1800" spc="-1" strike="noStrike">
                <a:solidFill>
                  <a:srgbClr val="000000"/>
                </a:solidFill>
                <a:latin typeface="Calibri"/>
              </a:rPr>
              <a:t> </a:t>
            </a:r>
            <a:endParaRPr b="0" lang="fr-FR" sz="1800" spc="-1" strike="noStrike">
              <a:solidFill>
                <a:srgbClr val="000000"/>
              </a:solidFill>
              <a:latin typeface="Calibri"/>
            </a:endParaRPr>
          </a:p>
        </p:txBody>
      </p:sp>
      <p:sp>
        <p:nvSpPr>
          <p:cNvPr id="305" name="Rectangle 6"/>
          <p:cNvSpPr/>
          <p:nvPr/>
        </p:nvSpPr>
        <p:spPr>
          <a:xfrm>
            <a:off x="8560080" y="2362320"/>
            <a:ext cx="16405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Copilot</a:t>
            </a:r>
            <a:endParaRPr b="0" lang="fr-FR" sz="1800" spc="-1" strike="noStrike">
              <a:solidFill>
                <a:srgbClr val="000000"/>
              </a:solidFill>
              <a:latin typeface="Calibri"/>
            </a:endParaRPr>
          </a:p>
        </p:txBody>
      </p:sp>
      <p:sp>
        <p:nvSpPr>
          <p:cNvPr id="306" name="ZoneTexte 12"/>
          <p:cNvSpPr/>
          <p:nvPr/>
        </p:nvSpPr>
        <p:spPr>
          <a:xfrm>
            <a:off x="479160" y="4746600"/>
            <a:ext cx="34902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Padlet I can’t draw</a:t>
            </a:r>
            <a:endParaRPr b="0" lang="fr-FR" sz="1800" spc="-1" strike="noStrike">
              <a:solidFill>
                <a:srgbClr val="000000"/>
              </a:solidFill>
              <a:latin typeface="Calibri"/>
            </a:endParaRPr>
          </a:p>
        </p:txBody>
      </p:sp>
      <p:sp>
        <p:nvSpPr>
          <p:cNvPr id="307" name="ZoneTexte 13"/>
          <p:cNvSpPr/>
          <p:nvPr/>
        </p:nvSpPr>
        <p:spPr>
          <a:xfrm flipH="1">
            <a:off x="8226720" y="4561920"/>
            <a:ext cx="29206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Canva Outil magique</a:t>
            </a:r>
            <a:endParaRPr b="0" lang="fr-FR" sz="1800" spc="-1" strike="noStrike">
              <a:solidFill>
                <a:srgbClr val="000000"/>
              </a:solidFill>
              <a:latin typeface="Calibri"/>
            </a:endParaRPr>
          </a:p>
        </p:txBody>
      </p:sp>
      <p:sp>
        <p:nvSpPr>
          <p:cNvPr id="308" name="Rectangle 16"/>
          <p:cNvSpPr/>
          <p:nvPr/>
        </p:nvSpPr>
        <p:spPr>
          <a:xfrm>
            <a:off x="5728320" y="585000"/>
            <a:ext cx="6224760" cy="1387080"/>
          </a:xfrm>
          <a:prstGeom prst="rect">
            <a:avLst/>
          </a:prstGeom>
          <a:no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rgbClr val="cc0099"/>
                </a:solidFill>
                <a:latin typeface="Calibri"/>
              </a:rPr>
              <a:t>Je suis un garçon. J’ai la peau blanche. J’ai des yeux ronds bleus and des cheveux bruns en brosse. </a:t>
            </a:r>
            <a:r>
              <a:rPr b="0" lang="fr-FR" sz="1800" spc="-1" strike="noStrike">
                <a:solidFill>
                  <a:srgbClr val="0070c0"/>
                </a:solidFill>
                <a:latin typeface="Calibri"/>
              </a:rPr>
              <a:t>Je porte des lunettes. Je suis heureux. Je suis en train de sourire. </a:t>
            </a:r>
            <a:endParaRPr b="0" lang="fr-FR" sz="1800" spc="-1" strike="noStrike">
              <a:solidFill>
                <a:srgbClr val="000000"/>
              </a:solidFill>
              <a:latin typeface="Calibri"/>
            </a:endParaRPr>
          </a:p>
        </p:txBody>
      </p:sp>
      <p:sp>
        <p:nvSpPr>
          <p:cNvPr id="309" name="Rectangle à coins arrondis 17"/>
          <p:cNvSpPr/>
          <p:nvPr/>
        </p:nvSpPr>
        <p:spPr>
          <a:xfrm>
            <a:off x="4585320" y="2598120"/>
            <a:ext cx="3408120" cy="3912840"/>
          </a:xfrm>
          <a:prstGeom prst="roundRect">
            <a:avLst>
              <a:gd name="adj"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Pour poursuivre la création d’image avec hotpot.ai, un compte (gratuit) a dû être créé par l’enseignant.</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Les élèves ont été surpris par l’image 1 générée par Copilot car le personnage semblait nu (mais ne l’était pas). Un des garçon a les cheveux blancs et non bruns.</a:t>
            </a:r>
            <a:endParaRPr b="0" lang="fr-FR" sz="1800" spc="-1" strike="noStrike">
              <a:solidFill>
                <a:srgbClr val="000000"/>
              </a:solidFill>
              <a:latin typeface="Calibri"/>
            </a:endParaRPr>
          </a:p>
        </p:txBody>
      </p:sp>
      <p:sp>
        <p:nvSpPr>
          <p:cNvPr id="310" name="ZoneTexte 19"/>
          <p:cNvSpPr/>
          <p:nvPr/>
        </p:nvSpPr>
        <p:spPr>
          <a:xfrm flipH="1">
            <a:off x="522360" y="115200"/>
            <a:ext cx="1153116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400" spc="-1" strike="noStrike">
                <a:solidFill>
                  <a:schemeClr val="dk1"/>
                </a:solidFill>
                <a:latin typeface="Calibri"/>
              </a:rPr>
              <a:t>Texte écrit par les élèves français et polonais de l’équipe 7 </a:t>
            </a:r>
            <a:r>
              <a:rPr b="0" lang="fr-FR" sz="1800" spc="-1" strike="noStrike">
                <a:solidFill>
                  <a:schemeClr val="dk1"/>
                </a:solidFill>
                <a:latin typeface="Calibri"/>
              </a:rPr>
              <a:t>(sur </a:t>
            </a:r>
            <a:r>
              <a:rPr b="0" lang="fr-FR" sz="1800" spc="-1" strike="noStrike" u="sng">
                <a:solidFill>
                  <a:schemeClr val="dk1"/>
                </a:solidFill>
                <a:uFillTx/>
                <a:latin typeface="Calibri"/>
                <a:hlinkClick r:id="rId2"/>
              </a:rPr>
              <a:t>Digidoc</a:t>
            </a:r>
            <a:r>
              <a:rPr b="0" lang="fr-FR" sz="1800" spc="-1" strike="noStrike">
                <a:solidFill>
                  <a:schemeClr val="dk1"/>
                </a:solidFill>
                <a:latin typeface="Calibri"/>
              </a:rPr>
              <a:t>) </a:t>
            </a:r>
            <a:r>
              <a:rPr b="1" lang="fr-FR" sz="2400" spc="-1" strike="noStrike">
                <a:solidFill>
                  <a:schemeClr val="dk1"/>
                </a:solidFill>
                <a:latin typeface="Calibri"/>
              </a:rPr>
              <a:t>:</a:t>
            </a:r>
            <a:endParaRPr b="0" lang="fr-FR" sz="2400" spc="-1" strike="noStrike">
              <a:solidFill>
                <a:srgbClr val="000000"/>
              </a:solidFill>
              <a:latin typeface="Calibri"/>
            </a:endParaRPr>
          </a:p>
        </p:txBody>
      </p:sp>
      <p:pic>
        <p:nvPicPr>
          <p:cNvPr id="311" name="Image 18" descr=""/>
          <p:cNvPicPr/>
          <p:nvPr/>
        </p:nvPicPr>
        <p:blipFill>
          <a:blip r:embed="rId3"/>
          <a:stretch/>
        </p:blipFill>
        <p:spPr>
          <a:xfrm>
            <a:off x="8160480" y="2726640"/>
            <a:ext cx="1640520" cy="1673640"/>
          </a:xfrm>
          <a:prstGeom prst="rect">
            <a:avLst/>
          </a:prstGeom>
          <a:ln w="0">
            <a:noFill/>
          </a:ln>
        </p:spPr>
      </p:pic>
      <p:pic>
        <p:nvPicPr>
          <p:cNvPr id="312" name="Image 20" descr=""/>
          <p:cNvPicPr/>
          <p:nvPr/>
        </p:nvPicPr>
        <p:blipFill>
          <a:blip r:embed="rId4"/>
          <a:stretch/>
        </p:blipFill>
        <p:spPr>
          <a:xfrm>
            <a:off x="10030320" y="2692800"/>
            <a:ext cx="1640520" cy="1717200"/>
          </a:xfrm>
          <a:prstGeom prst="rect">
            <a:avLst/>
          </a:prstGeom>
          <a:ln w="0">
            <a:noFill/>
          </a:ln>
        </p:spPr>
      </p:pic>
      <p:pic>
        <p:nvPicPr>
          <p:cNvPr id="313" name="Image 26" descr=""/>
          <p:cNvPicPr/>
          <p:nvPr/>
        </p:nvPicPr>
        <p:blipFill>
          <a:blip r:embed="rId5"/>
          <a:stretch/>
        </p:blipFill>
        <p:spPr>
          <a:xfrm>
            <a:off x="1904400" y="5157720"/>
            <a:ext cx="1402920" cy="1446120"/>
          </a:xfrm>
          <a:prstGeom prst="rect">
            <a:avLst/>
          </a:prstGeom>
          <a:ln w="0">
            <a:noFill/>
          </a:ln>
        </p:spPr>
      </p:pic>
      <p:pic>
        <p:nvPicPr>
          <p:cNvPr id="314" name="Image 27" descr=""/>
          <p:cNvPicPr/>
          <p:nvPr/>
        </p:nvPicPr>
        <p:blipFill>
          <a:blip r:embed="rId6"/>
          <a:stretch/>
        </p:blipFill>
        <p:spPr>
          <a:xfrm>
            <a:off x="248040" y="5157720"/>
            <a:ext cx="1370160" cy="1417320"/>
          </a:xfrm>
          <a:prstGeom prst="rect">
            <a:avLst/>
          </a:prstGeom>
          <a:ln w="0">
            <a:noFill/>
          </a:ln>
        </p:spPr>
      </p:pic>
      <p:pic>
        <p:nvPicPr>
          <p:cNvPr id="315" name="Image 28" descr=""/>
          <p:cNvPicPr/>
          <p:nvPr/>
        </p:nvPicPr>
        <p:blipFill>
          <a:blip r:embed="rId7"/>
          <a:stretch/>
        </p:blipFill>
        <p:spPr>
          <a:xfrm>
            <a:off x="52200" y="2981880"/>
            <a:ext cx="2531160" cy="1318680"/>
          </a:xfrm>
          <a:prstGeom prst="rect">
            <a:avLst/>
          </a:prstGeom>
          <a:ln w="0">
            <a:noFill/>
          </a:ln>
        </p:spPr>
      </p:pic>
      <p:pic>
        <p:nvPicPr>
          <p:cNvPr id="316" name="Image 29" descr=""/>
          <p:cNvPicPr/>
          <p:nvPr/>
        </p:nvPicPr>
        <p:blipFill>
          <a:blip r:embed="rId8"/>
          <a:stretch/>
        </p:blipFill>
        <p:spPr>
          <a:xfrm>
            <a:off x="8075880" y="4921920"/>
            <a:ext cx="1810440" cy="1838520"/>
          </a:xfrm>
          <a:prstGeom prst="rect">
            <a:avLst/>
          </a:prstGeom>
          <a:ln w="0">
            <a:noFill/>
          </a:ln>
        </p:spPr>
      </p:pic>
      <p:pic>
        <p:nvPicPr>
          <p:cNvPr id="317" name="Image 30" descr=""/>
          <p:cNvPicPr/>
          <p:nvPr/>
        </p:nvPicPr>
        <p:blipFill>
          <a:blip r:embed="rId9"/>
          <a:stretch/>
        </p:blipFill>
        <p:spPr>
          <a:xfrm>
            <a:off x="10043280" y="5009040"/>
            <a:ext cx="1677960" cy="1673640"/>
          </a:xfrm>
          <a:prstGeom prst="rect">
            <a:avLst/>
          </a:prstGeom>
          <a:ln w="0">
            <a:noFill/>
          </a:ln>
        </p:spPr>
      </p:pic>
      <p:pic>
        <p:nvPicPr>
          <p:cNvPr id="318" name="Image 5" descr=""/>
          <p:cNvPicPr/>
          <p:nvPr/>
        </p:nvPicPr>
        <p:blipFill>
          <a:blip r:embed="rId10"/>
          <a:stretch/>
        </p:blipFill>
        <p:spPr>
          <a:xfrm>
            <a:off x="2489400" y="2778840"/>
            <a:ext cx="1928520" cy="1882800"/>
          </a:xfrm>
          <a:prstGeom prst="rect">
            <a:avLst/>
          </a:prstGeom>
          <a:ln w="0">
            <a:noFill/>
          </a:ln>
        </p:spPr>
      </p:pic>
      <p:pic>
        <p:nvPicPr>
          <p:cNvPr id="319" name="Image 33" descr=""/>
          <p:cNvPicPr/>
          <p:nvPr/>
        </p:nvPicPr>
        <p:blipFill>
          <a:blip r:embed="rId11"/>
          <a:stretch/>
        </p:blipFill>
        <p:spPr>
          <a:xfrm>
            <a:off x="64440" y="124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930240" y="121680"/>
            <a:ext cx="10971360" cy="861840"/>
          </a:xfrm>
          <a:prstGeom prst="rect">
            <a:avLst/>
          </a:prstGeom>
          <a:noFill/>
          <a:ln w="0">
            <a:noFill/>
          </a:ln>
        </p:spPr>
        <p:txBody>
          <a:bodyPr lIns="0" rIns="0" tIns="0" bIns="0" anchor="ctr">
            <a:noAutofit/>
          </a:bodyPr>
          <a:p>
            <a:pPr indent="0" defTabSz="914400">
              <a:lnSpc>
                <a:spcPct val="90000"/>
              </a:lnSpc>
              <a:buNone/>
              <a:tabLst>
                <a:tab algn="l" pos="0"/>
              </a:tabLst>
            </a:pPr>
            <a:r>
              <a:rPr b="1" lang="fr-FR" sz="2800" spc="-1" strike="noStrike">
                <a:solidFill>
                  <a:srgbClr val="0070c0"/>
                </a:solidFill>
                <a:latin typeface="Calibri Light"/>
              </a:rPr>
              <a:t>Analyse : freins et plus-values</a:t>
            </a:r>
            <a:endParaRPr b="0" lang="fr-FR" sz="2800" spc="-1" strike="noStrike">
              <a:solidFill>
                <a:srgbClr val="000000"/>
              </a:solidFill>
              <a:latin typeface="Calibri"/>
            </a:endParaRPr>
          </a:p>
        </p:txBody>
      </p:sp>
      <p:sp>
        <p:nvSpPr>
          <p:cNvPr id="321" name="PlaceHolder 2"/>
          <p:cNvSpPr>
            <a:spLocks noGrp="1"/>
          </p:cNvSpPr>
          <p:nvPr>
            <p:ph type="subTitle"/>
          </p:nvPr>
        </p:nvSpPr>
        <p:spPr>
          <a:xfrm>
            <a:off x="540000" y="1233720"/>
            <a:ext cx="10971360" cy="4885560"/>
          </a:xfrm>
          <a:prstGeom prst="rect">
            <a:avLst/>
          </a:prstGeom>
          <a:noFill/>
          <a:ln w="0">
            <a:noFill/>
          </a:ln>
        </p:spPr>
        <p:txBody>
          <a:bodyPr lIns="0" rIns="0" tIns="0" bIns="0" anchor="ctr">
            <a:noAutofit/>
          </a:bodyPr>
          <a:p>
            <a:pPr marL="228600" indent="0" defTabSz="914400">
              <a:lnSpc>
                <a:spcPct val="90000"/>
              </a:lnSpc>
              <a:spcBef>
                <a:spcPts val="1001"/>
              </a:spcBef>
              <a:buNone/>
              <a:tabLst>
                <a:tab algn="l" pos="0"/>
              </a:tabLst>
            </a:pPr>
            <a:r>
              <a:rPr b="0" lang="fr-FR" sz="1600" spc="-1" strike="noStrike">
                <a:solidFill>
                  <a:srgbClr val="0070c0"/>
                </a:solidFill>
                <a:latin typeface="Calibri"/>
              </a:rPr>
              <a:t>Freins :</a:t>
            </a:r>
            <a:endParaRPr b="0" lang="fr-FR" sz="16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1600" spc="-1" strike="noStrike">
                <a:solidFill>
                  <a:schemeClr val="dk1"/>
                </a:solidFill>
                <a:latin typeface="Calibri"/>
              </a:rPr>
              <a:t>L’enseignant doit créer un compte pour accéder aux outils de création avec l’IA. Les élèves ne peuvent donc pas réaliser cette activité seuls. C’est à l’enseignant de copier-coller leurs descriptions.</a:t>
            </a:r>
            <a:endParaRPr b="0" lang="fr-FR" sz="16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1600" spc="-1" strike="noStrike">
                <a:solidFill>
                  <a:schemeClr val="dk1"/>
                </a:solidFill>
                <a:latin typeface="Calibri"/>
              </a:rPr>
              <a:t>Certains sites ne proposent qu’un nombre limité de génération d’images.</a:t>
            </a:r>
            <a:endParaRPr b="0" lang="fr-FR" sz="16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1600" spc="-1" strike="noStrike">
                <a:solidFill>
                  <a:schemeClr val="dk1"/>
                </a:solidFill>
                <a:latin typeface="Calibri"/>
              </a:rPr>
              <a:t>Il faut bien comparer les résultats obtenus et observer les détails.</a:t>
            </a:r>
            <a:endParaRPr b="0" lang="fr-FR" sz="16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1600" spc="-1" strike="noStrike">
                <a:solidFill>
                  <a:schemeClr val="dk1"/>
                </a:solidFill>
                <a:latin typeface="Calibri"/>
              </a:rPr>
              <a:t>Les générateurs d’images par l’IA évoluent vite, de nouveaux apparaissent régulièrement et il est ainsi difficile d’opérer un choix qui ne sera peut-être plus pertinent à court ou moyen terme.</a:t>
            </a:r>
            <a:endParaRPr b="0" lang="fr-FR" sz="1600" spc="-1" strike="noStrike">
              <a:solidFill>
                <a:srgbClr val="000000"/>
              </a:solidFill>
              <a:latin typeface="Calibri"/>
            </a:endParaRPr>
          </a:p>
          <a:p>
            <a:pPr indent="0" defTabSz="914400">
              <a:lnSpc>
                <a:spcPct val="90000"/>
              </a:lnSpc>
              <a:spcBef>
                <a:spcPts val="1001"/>
              </a:spcBef>
              <a:buNone/>
              <a:tabLst>
                <a:tab algn="l" pos="0"/>
              </a:tabLst>
            </a:pPr>
            <a:endParaRPr b="0" lang="fr-FR" sz="1600" spc="-1" strike="noStrike">
              <a:solidFill>
                <a:srgbClr val="000000"/>
              </a:solidFill>
              <a:latin typeface="Calibri"/>
            </a:endParaRPr>
          </a:p>
          <a:p>
            <a:pPr marL="228600" indent="0" defTabSz="914400">
              <a:lnSpc>
                <a:spcPct val="90000"/>
              </a:lnSpc>
              <a:spcBef>
                <a:spcPts val="1001"/>
              </a:spcBef>
              <a:buNone/>
              <a:tabLst>
                <a:tab algn="l" pos="0"/>
              </a:tabLst>
            </a:pPr>
            <a:r>
              <a:rPr b="0" lang="fr-FR" sz="1600" spc="-1" strike="noStrike">
                <a:solidFill>
                  <a:srgbClr val="0070c0"/>
                </a:solidFill>
                <a:latin typeface="Calibri"/>
              </a:rPr>
              <a:t>Avantages de l’utilisation de l’IA pour générer des images à partir d’un texte  : </a:t>
            </a:r>
            <a:endParaRPr b="0" lang="fr-FR" sz="16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1600" spc="-1" strike="noStrike">
                <a:solidFill>
                  <a:schemeClr val="dk1"/>
                </a:solidFill>
                <a:latin typeface="Calibri"/>
              </a:rPr>
              <a:t>Les élèves ont apprécié cette activité surtout à l’oral lorsqu’ils ont comparé les résultats obtenus par rapport à leur requête initiale.</a:t>
            </a:r>
            <a:endParaRPr b="0" lang="fr-FR" sz="16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1600" spc="-1" strike="noStrike">
                <a:solidFill>
                  <a:schemeClr val="dk1"/>
                </a:solidFill>
                <a:latin typeface="Calibri"/>
              </a:rPr>
              <a:t>Les images générées aident les élèves à se projeter dans l’histoire à créer.</a:t>
            </a:r>
            <a:endParaRPr b="0" lang="fr-FR" sz="16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1600" spc="-1" strike="noStrike">
                <a:solidFill>
                  <a:schemeClr val="dk1"/>
                </a:solidFill>
                <a:latin typeface="Calibri"/>
              </a:rPr>
              <a:t>Les images créées sont variées et proposent aussi des styles différents (photo, dessins, etc.)</a:t>
            </a:r>
            <a:endParaRPr b="0" lang="fr-FR" sz="16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1600" spc="-1" strike="noStrike">
                <a:solidFill>
                  <a:schemeClr val="dk1"/>
                </a:solidFill>
                <a:latin typeface="Calibri"/>
              </a:rPr>
              <a:t>Les élèves améliorent de production écrite car ils sont amenés à reformuler le prompt pour obtenir une image proche de leurs attentes.</a:t>
            </a:r>
            <a:endParaRPr b="0" lang="fr-FR" sz="16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1600" spc="-1" strike="noStrike">
                <a:solidFill>
                  <a:schemeClr val="dk1"/>
                </a:solidFill>
                <a:latin typeface="Calibri"/>
              </a:rPr>
              <a:t>Les élèves développent leur esprit critique en analysant les images obtenues par l’IA, identifiant ainsi certains biais (stéréotypes, préjugés...)</a:t>
            </a:r>
            <a:endParaRPr b="0" lang="fr-FR" sz="16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1600" spc="-1" strike="noStrike">
                <a:solidFill>
                  <a:schemeClr val="dk1"/>
                </a:solidFill>
                <a:latin typeface="Calibri"/>
              </a:rPr>
              <a:t>L’utilisation de Chat GPT pour corriger les erreurs des élèves dans leurs productions écrites est un gain de temps pour l’enseignant qui n’a qu’à copier-coller le texte créé par les élèves (depuis le document collaboratif digidoc) en demandant une correction avec des explications destinées aux élèves.</a:t>
            </a:r>
            <a:endParaRPr b="0" lang="fr-FR" sz="1600" spc="-1" strike="noStrike">
              <a:solidFill>
                <a:srgbClr val="000000"/>
              </a:solidFill>
              <a:latin typeface="Calibri"/>
            </a:endParaRPr>
          </a:p>
        </p:txBody>
      </p:sp>
      <p:pic>
        <p:nvPicPr>
          <p:cNvPr id="322" name="Image 3" descr=""/>
          <p:cNvPicPr/>
          <p:nvPr/>
        </p:nvPicPr>
        <p:blipFill>
          <a:blip r:embed="rId1"/>
          <a:stretch/>
        </p:blipFill>
        <p:spPr>
          <a:xfrm>
            <a:off x="295920" y="35640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871200" y="169560"/>
            <a:ext cx="10926000" cy="546120"/>
          </a:xfrm>
          <a:prstGeom prst="rect">
            <a:avLst/>
          </a:prstGeom>
          <a:noFill/>
          <a:ln w="0">
            <a:noFill/>
          </a:ln>
        </p:spPr>
        <p:txBody>
          <a:bodyPr lIns="90000" rIns="90000" tIns="45000" bIns="45000" anchor="ctr">
            <a:noAutofit/>
          </a:bodyPr>
          <a:p>
            <a:pPr indent="0" defTabSz="914400">
              <a:lnSpc>
                <a:spcPct val="100000"/>
              </a:lnSpc>
              <a:buNone/>
              <a:tabLst>
                <a:tab algn="l" pos="0"/>
              </a:tabLst>
            </a:pPr>
            <a:r>
              <a:rPr b="1" lang="fr-FR" sz="2800" spc="-1" strike="noStrike">
                <a:solidFill>
                  <a:srgbClr val="0e2841"/>
                </a:solidFill>
                <a:latin typeface="Arial"/>
                <a:ea typeface="DejaVu Sans"/>
              </a:rPr>
              <a:t>Contexte</a:t>
            </a:r>
            <a:endParaRPr b="0" lang="fr-FR" sz="2800" spc="-1" strike="noStrike">
              <a:solidFill>
                <a:srgbClr val="000000"/>
              </a:solidFill>
              <a:latin typeface="Calibri"/>
            </a:endParaRPr>
          </a:p>
        </p:txBody>
      </p:sp>
      <p:sp>
        <p:nvSpPr>
          <p:cNvPr id="72" name="PlaceHolder 2"/>
          <p:cNvSpPr>
            <a:spLocks noGrp="1"/>
          </p:cNvSpPr>
          <p:nvPr>
            <p:ph/>
          </p:nvPr>
        </p:nvSpPr>
        <p:spPr>
          <a:xfrm>
            <a:off x="152280" y="941400"/>
            <a:ext cx="11393640" cy="5727240"/>
          </a:xfrm>
          <a:prstGeom prst="rect">
            <a:avLst/>
          </a:prstGeom>
          <a:noFill/>
          <a:ln w="0">
            <a:noFill/>
          </a:ln>
        </p:spPr>
        <p:txBody>
          <a:bodyPr lIns="90000" rIns="90000" tIns="45000" bIns="45000" anchor="t">
            <a:normAutofit fontScale="62222" lnSpcReduction="10000"/>
          </a:bodyPr>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 </a:t>
            </a:r>
            <a:r>
              <a:rPr b="0" lang="fr-FR" sz="2800" spc="-1" strike="noStrike">
                <a:solidFill>
                  <a:srgbClr val="000000"/>
                </a:solidFill>
                <a:latin typeface="Aptos"/>
                <a:ea typeface="DejaVu Sans"/>
              </a:rPr>
              <a:t>Dans le cadre d’un projet eTwinning avec des partenaires polonais, des élèves français de 5</a:t>
            </a:r>
            <a:r>
              <a:rPr b="0" lang="fr-FR" sz="2800" spc="-1" strike="noStrike" baseline="30000">
                <a:solidFill>
                  <a:srgbClr val="000000"/>
                </a:solidFill>
                <a:latin typeface="Aptos"/>
                <a:ea typeface="DejaVu Sans"/>
              </a:rPr>
              <a:t>e</a:t>
            </a:r>
            <a:r>
              <a:rPr b="0" lang="fr-FR" sz="2800" spc="-1" strike="noStrike">
                <a:solidFill>
                  <a:srgbClr val="000000"/>
                </a:solidFill>
                <a:latin typeface="Aptos"/>
                <a:ea typeface="DejaVu Sans"/>
              </a:rPr>
              <a:t> ont dû inventer et écrire collaborativement une histoire en anglais pour enfants en lien avec la thématique des émotions. En amont, les élèves ont réalisé leur portrait émotionnel, ont lu plusieurs histoires de Mr Men and Little Miss et ont créé avec leurs partenaires des posters pour donner des conseils sur la gestion des émotions par rapport à certaines situations.</a:t>
            </a:r>
            <a:endParaRPr b="0" lang="fr-FR" sz="28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 </a:t>
            </a:r>
            <a:r>
              <a:rPr b="0" lang="fr-FR" sz="2800" spc="-1" strike="noStrike">
                <a:solidFill>
                  <a:srgbClr val="000000"/>
                </a:solidFill>
                <a:latin typeface="Aptos"/>
                <a:ea typeface="DejaVu Sans"/>
              </a:rPr>
              <a:t>En tâche finale du projet, en 7 équipes transnationales, les élèves ont dû écrire collaborativement des histoires à destination d’enfants sur les émotions. Dans un premier temps, ils ont créé leur personnage principal, héros de leur histoire. Pour cela, ils ont rédigé des descriptions de leur personnage pour pouvoir en générer des images avec l’IA et choisir ensuite le héros de leur histoire. Le professeur a la possibilité d’utiliser Chat GPT pour aider les élèves à corriger leur production écrite.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 </a:t>
            </a:r>
            <a:r>
              <a:rPr b="0" lang="fr-FR" sz="2800" spc="-1" strike="noStrike">
                <a:solidFill>
                  <a:srgbClr val="000000"/>
                </a:solidFill>
                <a:latin typeface="Aptos"/>
                <a:ea typeface="DejaVu Sans"/>
              </a:rPr>
              <a:t>Le professeur a copié-collé les descriptions des personnages dans 4 générateurs d’images utilisant de l’IA. En classe, l’enseignant a projeté plusieurs images et les élèves ont oralement analysé ces images pour repérer les erreurs de l’IA, les éventuels biais et les images plus cohérentes par rapport à la description initiale.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ptos"/>
                <a:ea typeface="DejaVu Sans"/>
              </a:rPr>
              <a:t>Une 2</a:t>
            </a:r>
            <a:r>
              <a:rPr b="0" lang="fr-FR" sz="2800" spc="-1" strike="noStrike" baseline="30000">
                <a:solidFill>
                  <a:srgbClr val="000000"/>
                </a:solidFill>
                <a:latin typeface="Aptos"/>
                <a:ea typeface="DejaVu Sans"/>
              </a:rPr>
              <a:t>e</a:t>
            </a:r>
            <a:r>
              <a:rPr b="0" lang="fr-FR" sz="2800" spc="-1" strike="noStrike">
                <a:solidFill>
                  <a:srgbClr val="000000"/>
                </a:solidFill>
                <a:latin typeface="Aptos"/>
                <a:ea typeface="DejaVu Sans"/>
              </a:rPr>
              <a:t> phase (pour certains groupes) a été nécessaire pour réviser certaines descriptions afin d’obtenir une image plus proche de leurs attentes. Avec leurs partenaires, ils ont ensuite sélectionné l’image de leur personnage préféré et ont pu débuter l’écriture de leurs histoires à partir d’un début imposé.</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p:txBody>
      </p:sp>
      <p:pic>
        <p:nvPicPr>
          <p:cNvPr id="73" name="Image 4" descr=""/>
          <p:cNvPicPr/>
          <p:nvPr/>
        </p:nvPicPr>
        <p:blipFill>
          <a:blip r:embed="rId1"/>
          <a:stretch/>
        </p:blipFill>
        <p:spPr>
          <a:xfrm>
            <a:off x="177120" y="16956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ZoneTexte 1"/>
          <p:cNvSpPr/>
          <p:nvPr/>
        </p:nvSpPr>
        <p:spPr>
          <a:xfrm flipH="1">
            <a:off x="601560" y="107640"/>
            <a:ext cx="114235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rPr>
              <a:t>Consignes données aux élèves pour rédiger la description </a:t>
            </a:r>
            <a:endParaRPr b="0" lang="fr-FR" sz="2000" spc="-1" strike="noStrike">
              <a:solidFill>
                <a:srgbClr val="000000"/>
              </a:solidFill>
              <a:latin typeface="Calibri"/>
            </a:endParaRPr>
          </a:p>
        </p:txBody>
      </p:sp>
      <p:pic>
        <p:nvPicPr>
          <p:cNvPr id="75" name="Image 2" descr=""/>
          <p:cNvPicPr/>
          <p:nvPr/>
        </p:nvPicPr>
        <p:blipFill>
          <a:blip r:embed="rId1"/>
          <a:stretch/>
        </p:blipFill>
        <p:spPr>
          <a:xfrm>
            <a:off x="358560" y="507600"/>
            <a:ext cx="6861240" cy="3789000"/>
          </a:xfrm>
          <a:prstGeom prst="rect">
            <a:avLst/>
          </a:prstGeom>
          <a:ln w="0">
            <a:noFill/>
          </a:ln>
        </p:spPr>
      </p:pic>
      <p:sp>
        <p:nvSpPr>
          <p:cNvPr id="76" name="Rectangle à coins arrondis 3"/>
          <p:cNvSpPr/>
          <p:nvPr/>
        </p:nvSpPr>
        <p:spPr>
          <a:xfrm>
            <a:off x="7705080" y="158040"/>
            <a:ext cx="4100400" cy="4109760"/>
          </a:xfrm>
          <a:prstGeom prst="wedgeRoundRectCallout">
            <a:avLst>
              <a:gd name="adj1" fmla="val -74296"/>
              <a:gd name="adj2" fmla="val -18879"/>
              <a:gd name="adj3" fmla="val 16667"/>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Instructions pour les élèves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Calibri"/>
              </a:rPr>
              <a:t>Utiliser les éléments ci-dessous mais n’indiquer qu’une seule émotion et qu’une seule action.</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Calibri"/>
              </a:rPr>
              <a:t>Les phrases doivent être courtes et simples. </a:t>
            </a:r>
            <a:endParaRPr b="0" lang="fr-FR" sz="18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800" spc="-1" strike="noStrike">
                <a:solidFill>
                  <a:schemeClr val="lt1"/>
                </a:solidFill>
                <a:latin typeface="Calibri"/>
              </a:rPr>
              <a:t>Chaque équipe est en charge d’une seule partie mais il faut prendre en compte les éléments inventés par l’équipe qui a commencé (afin d’adapter le complément de la description).</a:t>
            </a:r>
            <a:endParaRPr b="0" lang="fr-FR" sz="1800" spc="-1" strike="noStrike">
              <a:solidFill>
                <a:srgbClr val="000000"/>
              </a:solidFill>
              <a:latin typeface="Calibri"/>
            </a:endParaRPr>
          </a:p>
          <a:p>
            <a:pPr algn="ctr" defTabSz="914400">
              <a:lnSpc>
                <a:spcPct val="100000"/>
              </a:lnSpc>
            </a:pPr>
            <a:endParaRPr b="0" lang="fr-FR" sz="1800" spc="-1" strike="noStrike">
              <a:solidFill>
                <a:srgbClr val="000000"/>
              </a:solidFill>
              <a:latin typeface="Calibri"/>
            </a:endParaRPr>
          </a:p>
        </p:txBody>
      </p:sp>
      <p:sp>
        <p:nvSpPr>
          <p:cNvPr id="77" name="Rectangle 4"/>
          <p:cNvSpPr/>
          <p:nvPr/>
        </p:nvSpPr>
        <p:spPr>
          <a:xfrm>
            <a:off x="866160" y="4458600"/>
            <a:ext cx="10589760" cy="966960"/>
          </a:xfrm>
          <a:prstGeom prst="rect">
            <a:avLst/>
          </a:prstGeom>
          <a:gradFill rotWithShape="0">
            <a:gsLst>
              <a:gs pos="0">
                <a:srgbClr val="f7bca4"/>
              </a:gs>
              <a:gs pos="50000">
                <a:srgbClr val="f4b196"/>
              </a:gs>
              <a:gs pos="100000">
                <a:srgbClr val="f7a582"/>
              </a:gs>
            </a:gsLst>
            <a:lin ang="5400000"/>
          </a:gradFill>
          <a:ln>
            <a:solidFill>
              <a:srgbClr val="ed7d31"/>
            </a:solidFill>
          </a:ln>
        </p:spPr>
        <p:style>
          <a:lnRef idx="1">
            <a:schemeClr val="accent2"/>
          </a:lnRef>
          <a:fillRef idx="2">
            <a:schemeClr val="accent2"/>
          </a:fillRef>
          <a:effectRef idx="1">
            <a:schemeClr val="accent2"/>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Calibri"/>
              </a:rPr>
              <a:t>L’équipe 1 (polonaise) doit choisir et rédiger des phrases sur les éléments suivants :</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Calibri"/>
              </a:rPr>
              <a:t>Sexe, couleur de peau, yeux et cheveux (des exemples sont fournis pour aider éventuellement des élèves)</a:t>
            </a:r>
            <a:endParaRPr b="0" lang="fr-FR" sz="1800" spc="-1" strike="noStrike">
              <a:solidFill>
                <a:srgbClr val="000000"/>
              </a:solidFill>
              <a:latin typeface="Calibri"/>
            </a:endParaRPr>
          </a:p>
        </p:txBody>
      </p:sp>
      <p:sp>
        <p:nvSpPr>
          <p:cNvPr id="78" name="Rectangle 5"/>
          <p:cNvSpPr/>
          <p:nvPr/>
        </p:nvSpPr>
        <p:spPr>
          <a:xfrm>
            <a:off x="886320" y="5587560"/>
            <a:ext cx="10549440" cy="1108080"/>
          </a:xfrm>
          <a:prstGeom prst="rect">
            <a:avLst/>
          </a:prstGeom>
          <a:solidFill>
            <a:srgbClr val="4472c4"/>
          </a:solidFill>
          <a:ln>
            <a:solidFill>
              <a:srgbClr val="325490"/>
            </a:solidFill>
          </a:ln>
        </p:spPr>
        <p:style>
          <a:lnRef idx="2">
            <a:schemeClr val="accent5">
              <a:shade val="50000"/>
            </a:schemeClr>
          </a:lnRef>
          <a:fillRef idx="1">
            <a:schemeClr val="accent5"/>
          </a:fillRef>
          <a:effectRef idx="0">
            <a:schemeClr val="accent5"/>
          </a:effectRef>
          <a:fontRef idx="minor"/>
        </p:style>
        <p:txBody>
          <a:bodyPr lIns="90000" rIns="90000" tIns="45000" bIns="45000" anchor="ctr">
            <a:noAutofit/>
          </a:bodyPr>
          <a:p>
            <a:pPr defTabSz="914400">
              <a:lnSpc>
                <a:spcPct val="100000"/>
              </a:lnSpc>
            </a:pP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L’équipe 2 (française) doit choisir et rédiger des phrases sur les éléments suivants :</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Calibri"/>
              </a:rPr>
              <a:t>Autres détails (lunettes, barbe, moustache, coiffure…), une émotion et une action (ce que le personnage est en train de faire)</a:t>
            </a:r>
            <a:endParaRPr b="0" lang="fr-FR" sz="1800" spc="-1" strike="noStrike">
              <a:solidFill>
                <a:srgbClr val="000000"/>
              </a:solidFill>
              <a:latin typeface="Calibri"/>
            </a:endParaRPr>
          </a:p>
        </p:txBody>
      </p:sp>
      <p:sp>
        <p:nvSpPr>
          <p:cNvPr id="79" name="Flèche courbée vers la gauche 7"/>
          <p:cNvSpPr/>
          <p:nvPr/>
        </p:nvSpPr>
        <p:spPr>
          <a:xfrm>
            <a:off x="7117200" y="2504880"/>
            <a:ext cx="483120" cy="2231280"/>
          </a:xfrm>
          <a:prstGeom prst="curvedLeftArrow">
            <a:avLst>
              <a:gd name="adj1" fmla="val 25000"/>
              <a:gd name="adj2" fmla="val 50000"/>
              <a:gd name="adj3" fmla="val 25000"/>
            </a:avLst>
          </a:prstGeom>
          <a:gradFill rotWithShape="0">
            <a:gsLst>
              <a:gs pos="0">
                <a:srgbClr val="f7bca4"/>
              </a:gs>
              <a:gs pos="50000">
                <a:srgbClr val="f4b196"/>
              </a:gs>
              <a:gs pos="100000">
                <a:srgbClr val="f7a582"/>
              </a:gs>
            </a:gsLst>
            <a:lin ang="5400000"/>
          </a:gradFill>
          <a:ln>
            <a:solidFill>
              <a:srgbClr val="ed7d31"/>
            </a:solidFill>
          </a:ln>
        </p:spPr>
        <p:style>
          <a:lnRef idx="1">
            <a:schemeClr val="accent2"/>
          </a:lnRef>
          <a:fillRef idx="2">
            <a:schemeClr val="accent2"/>
          </a:fillRef>
          <a:effectRef idx="1">
            <a:schemeClr val="accent2"/>
          </a:effectRef>
          <a:fontRef idx="minor"/>
        </p:style>
        <p:txBody>
          <a:bodyPr lIns="90000" rIns="90000" tIns="45000" bIns="45000" anchor="ctr">
            <a:noAutofit/>
          </a:bodyPr>
          <a:p>
            <a:pPr algn="ctr" defTabSz="914400">
              <a:lnSpc>
                <a:spcPct val="100000"/>
              </a:lnSpc>
            </a:pPr>
            <a:endParaRPr b="0" lang="fr-FR" sz="1800" spc="-1" strike="noStrike">
              <a:solidFill>
                <a:schemeClr val="dk1"/>
              </a:solidFill>
              <a:latin typeface="Calibri"/>
            </a:endParaRPr>
          </a:p>
        </p:txBody>
      </p:sp>
      <p:sp>
        <p:nvSpPr>
          <p:cNvPr id="80" name="Flèche courbée vers la droite 8"/>
          <p:cNvSpPr/>
          <p:nvPr/>
        </p:nvSpPr>
        <p:spPr>
          <a:xfrm rot="20348400">
            <a:off x="132120" y="3616560"/>
            <a:ext cx="735840" cy="2464920"/>
          </a:xfrm>
          <a:prstGeom prst="curvedRightArrow">
            <a:avLst>
              <a:gd name="adj1" fmla="val 25000"/>
              <a:gd name="adj2" fmla="val 50000"/>
              <a:gd name="adj3" fmla="val 25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dk1"/>
              </a:solidFill>
              <a:latin typeface="Calibri"/>
            </a:endParaRPr>
          </a:p>
        </p:txBody>
      </p:sp>
      <p:pic>
        <p:nvPicPr>
          <p:cNvPr id="81" name="Image 9" descr=""/>
          <p:cNvPicPr/>
          <p:nvPr/>
        </p:nvPicPr>
        <p:blipFill>
          <a:blip r:embed="rId2"/>
          <a:stretch/>
        </p:blipFill>
        <p:spPr>
          <a:xfrm>
            <a:off x="118080" y="114480"/>
            <a:ext cx="392040" cy="3920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754200" y="187560"/>
            <a:ext cx="10514520" cy="530280"/>
          </a:xfrm>
          <a:prstGeom prst="rect">
            <a:avLst/>
          </a:prstGeom>
          <a:noFill/>
          <a:ln w="0">
            <a:noFill/>
          </a:ln>
        </p:spPr>
        <p:txBody>
          <a:bodyPr lIns="0" rIns="0" tIns="0" bIns="0" anchor="ctr">
            <a:normAutofit fontScale="71666"/>
          </a:bodyPr>
          <a:p>
            <a:pPr indent="0" defTabSz="914400">
              <a:lnSpc>
                <a:spcPct val="90000"/>
              </a:lnSpc>
              <a:buNone/>
              <a:tabLst>
                <a:tab algn="l" pos="0"/>
              </a:tabLst>
            </a:pPr>
            <a:r>
              <a:rPr b="1" lang="fr-FR" sz="2800" spc="-1" strike="noStrike">
                <a:solidFill>
                  <a:schemeClr val="dk1"/>
                </a:solidFill>
                <a:latin typeface="Calibri Light"/>
              </a:rPr>
              <a:t>Aide à la correction des productions écrites pour les élèves avec Chat GPT</a:t>
            </a:r>
            <a:endParaRPr b="0" lang="fr-FR" sz="2800" spc="-1" strike="noStrike">
              <a:solidFill>
                <a:srgbClr val="000000"/>
              </a:solidFill>
              <a:latin typeface="Calibri"/>
            </a:endParaRPr>
          </a:p>
        </p:txBody>
      </p:sp>
      <p:sp>
        <p:nvSpPr>
          <p:cNvPr id="83" name="PlaceHolder 2"/>
          <p:cNvSpPr>
            <a:spLocks noGrp="1"/>
          </p:cNvSpPr>
          <p:nvPr>
            <p:ph/>
          </p:nvPr>
        </p:nvSpPr>
        <p:spPr>
          <a:xfrm>
            <a:off x="403200" y="804600"/>
            <a:ext cx="11216520" cy="1129680"/>
          </a:xfrm>
          <a:prstGeom prst="rect">
            <a:avLst/>
          </a:prstGeom>
          <a:solidFill>
            <a:schemeClr val="accent6"/>
          </a:solidFill>
          <a:ln w="12600">
            <a:solidFill>
              <a:schemeClr val="accent6"/>
            </a:solidFill>
            <a:miter/>
          </a:ln>
        </p:spPr>
        <p:txBody>
          <a:bodyPr lIns="0" rIns="0" tIns="0" bIns="0" anchor="t">
            <a:normAutofit/>
          </a:bodyPr>
          <a:p>
            <a:pPr indent="0" defTabSz="914400">
              <a:lnSpc>
                <a:spcPct val="90000"/>
              </a:lnSpc>
              <a:spcBef>
                <a:spcPts val="1001"/>
              </a:spcBef>
              <a:buNone/>
              <a:tabLst>
                <a:tab algn="l" pos="0"/>
              </a:tabLst>
            </a:pPr>
            <a:r>
              <a:rPr b="0" lang="en-US" sz="2000" spc="-1" strike="noStrike">
                <a:solidFill>
                  <a:schemeClr val="lt1"/>
                </a:solidFill>
                <a:latin typeface="Quicksand"/>
              </a:rPr>
              <a:t>Voici une production d’élèves à corriger : </a:t>
            </a:r>
            <a:endParaRPr b="0" lang="fr-FR" sz="2000" spc="-1" strike="noStrike">
              <a:solidFill>
                <a:srgbClr val="000000"/>
              </a:solidFill>
              <a:latin typeface="Calibri"/>
            </a:endParaRPr>
          </a:p>
          <a:p>
            <a:pPr indent="0" defTabSz="914400">
              <a:lnSpc>
                <a:spcPct val="90000"/>
              </a:lnSpc>
              <a:spcBef>
                <a:spcPts val="1001"/>
              </a:spcBef>
              <a:buNone/>
              <a:tabLst>
                <a:tab algn="l" pos="0"/>
              </a:tabLst>
            </a:pPr>
            <a:r>
              <a:rPr b="0" lang="en-US" sz="2000" spc="-1" strike="noStrike">
                <a:solidFill>
                  <a:srgbClr val="485365"/>
                </a:solidFill>
                <a:latin typeface="Quicksand"/>
              </a:rPr>
              <a:t>“</a:t>
            </a:r>
            <a:r>
              <a:rPr b="0" lang="en-US" sz="2000" spc="-1" strike="noStrike">
                <a:solidFill>
                  <a:srgbClr val="485365"/>
                </a:solidFill>
                <a:latin typeface="Quicksand"/>
              </a:rPr>
              <a:t>He is man. His skin is brown. His eyes is brown. His hair are black, frizzy and short. He have glasses and a beard. His sad today. He sitting on a bench”.</a:t>
            </a:r>
            <a:endParaRPr b="0" lang="fr-FR" sz="2000" spc="-1" strike="noStrike">
              <a:solidFill>
                <a:srgbClr val="000000"/>
              </a:solidFill>
              <a:latin typeface="Calibri"/>
            </a:endParaRPr>
          </a:p>
        </p:txBody>
      </p:sp>
      <p:sp>
        <p:nvSpPr>
          <p:cNvPr id="84" name="Bulle narrative : rectangle à coins arrondis 5"/>
          <p:cNvSpPr/>
          <p:nvPr/>
        </p:nvSpPr>
        <p:spPr>
          <a:xfrm>
            <a:off x="403200" y="2201760"/>
            <a:ext cx="5348520" cy="1226160"/>
          </a:xfrm>
          <a:prstGeom prst="wedgeRoundRectCallout">
            <a:avLst>
              <a:gd name="adj1" fmla="val 33599"/>
              <a:gd name="adj2" fmla="val 15484"/>
              <a:gd name="adj3" fmla="val 16667"/>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Calibri"/>
              </a:rPr>
              <a:t>On peut aussi demander à Chat GPT d’indiquer, d’expliquer et de corriger les erreurs des élèves</a:t>
            </a:r>
            <a:endParaRPr b="0" lang="fr-FR" sz="1800" spc="-1" strike="noStrike">
              <a:solidFill>
                <a:srgbClr val="000000"/>
              </a:solidFill>
              <a:latin typeface="Calibri"/>
            </a:endParaRPr>
          </a:p>
        </p:txBody>
      </p:sp>
      <p:pic>
        <p:nvPicPr>
          <p:cNvPr id="85" name="Image 9" descr=""/>
          <p:cNvPicPr/>
          <p:nvPr/>
        </p:nvPicPr>
        <p:blipFill>
          <a:blip r:embed="rId1"/>
          <a:stretch/>
        </p:blipFill>
        <p:spPr>
          <a:xfrm>
            <a:off x="167400" y="3695400"/>
            <a:ext cx="5583960" cy="1371600"/>
          </a:xfrm>
          <a:prstGeom prst="rect">
            <a:avLst/>
          </a:prstGeom>
          <a:ln w="0">
            <a:noFill/>
          </a:ln>
        </p:spPr>
      </p:pic>
      <p:pic>
        <p:nvPicPr>
          <p:cNvPr id="86" name="Image 11" descr=""/>
          <p:cNvPicPr/>
          <p:nvPr/>
        </p:nvPicPr>
        <p:blipFill>
          <a:blip r:embed="rId2"/>
          <a:stretch/>
        </p:blipFill>
        <p:spPr>
          <a:xfrm>
            <a:off x="6320880" y="1935360"/>
            <a:ext cx="4764960" cy="4887720"/>
          </a:xfrm>
          <a:prstGeom prst="rect">
            <a:avLst/>
          </a:prstGeom>
          <a:ln w="0">
            <a:noFill/>
          </a:ln>
        </p:spPr>
      </p:pic>
      <p:sp>
        <p:nvSpPr>
          <p:cNvPr id="87" name="Flèche : droite 12"/>
          <p:cNvSpPr/>
          <p:nvPr/>
        </p:nvSpPr>
        <p:spPr>
          <a:xfrm>
            <a:off x="5903640" y="4234680"/>
            <a:ext cx="416160" cy="35388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pic>
        <p:nvPicPr>
          <p:cNvPr id="88" name="Image 7" descr=""/>
          <p:cNvPicPr/>
          <p:nvPr/>
        </p:nvPicPr>
        <p:blipFill>
          <a:blip r:embed="rId3"/>
          <a:stretch/>
        </p:blipFill>
        <p:spPr>
          <a:xfrm>
            <a:off x="167400" y="145080"/>
            <a:ext cx="392040" cy="392040"/>
          </a:xfrm>
          <a:prstGeom prst="rect">
            <a:avLst/>
          </a:prstGeom>
          <a:ln w="0">
            <a:noFill/>
          </a:ln>
        </p:spPr>
      </p:pic>
      <p:sp>
        <p:nvSpPr>
          <p:cNvPr id="89" name="Triangle isocèle 3"/>
          <p:cNvSpPr/>
          <p:nvPr/>
        </p:nvSpPr>
        <p:spPr>
          <a:xfrm>
            <a:off x="1571400" y="5334480"/>
            <a:ext cx="3248280" cy="1298520"/>
          </a:xfrm>
          <a:prstGeom prst="triangle">
            <a:avLst>
              <a:gd name="adj" fmla="val 51639"/>
            </a:avLst>
          </a:prstGeom>
          <a:solidFill>
            <a:srgbClr val="fe5b10"/>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Calibri"/>
              </a:rPr>
              <a:t>Avec correction</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754200" y="187560"/>
            <a:ext cx="10514520" cy="530280"/>
          </a:xfrm>
          <a:prstGeom prst="rect">
            <a:avLst/>
          </a:prstGeom>
          <a:noFill/>
          <a:ln w="0">
            <a:noFill/>
          </a:ln>
        </p:spPr>
        <p:txBody>
          <a:bodyPr lIns="0" rIns="0" tIns="0" bIns="0" anchor="ctr">
            <a:normAutofit fontScale="71666"/>
          </a:bodyPr>
          <a:p>
            <a:pPr indent="0" defTabSz="914400">
              <a:lnSpc>
                <a:spcPct val="90000"/>
              </a:lnSpc>
              <a:buNone/>
              <a:tabLst>
                <a:tab algn="l" pos="0"/>
              </a:tabLst>
            </a:pPr>
            <a:r>
              <a:rPr b="1" lang="fr-FR" sz="2800" spc="-1" strike="noStrike">
                <a:solidFill>
                  <a:schemeClr val="dk1"/>
                </a:solidFill>
                <a:latin typeface="Calibri Light"/>
              </a:rPr>
              <a:t>Aide à la correction des productions écrites pour les élèves avec Chat GPT</a:t>
            </a:r>
            <a:endParaRPr b="0" lang="fr-FR" sz="2800" spc="-1" strike="noStrike">
              <a:solidFill>
                <a:srgbClr val="000000"/>
              </a:solidFill>
              <a:latin typeface="Calibri"/>
            </a:endParaRPr>
          </a:p>
        </p:txBody>
      </p:sp>
      <p:sp>
        <p:nvSpPr>
          <p:cNvPr id="91" name="PlaceHolder 2"/>
          <p:cNvSpPr>
            <a:spLocks noGrp="1"/>
          </p:cNvSpPr>
          <p:nvPr>
            <p:ph/>
          </p:nvPr>
        </p:nvSpPr>
        <p:spPr>
          <a:xfrm>
            <a:off x="403200" y="804600"/>
            <a:ext cx="11216520" cy="1129680"/>
          </a:xfrm>
          <a:prstGeom prst="rect">
            <a:avLst/>
          </a:prstGeom>
          <a:solidFill>
            <a:schemeClr val="accent6"/>
          </a:solidFill>
          <a:ln w="12600">
            <a:solidFill>
              <a:schemeClr val="accent6"/>
            </a:solidFill>
            <a:miter/>
          </a:ln>
        </p:spPr>
        <p:txBody>
          <a:bodyPr lIns="0" rIns="0" tIns="0" bIns="0" anchor="t">
            <a:normAutofit/>
          </a:bodyPr>
          <a:p>
            <a:pPr indent="0" defTabSz="914400">
              <a:lnSpc>
                <a:spcPct val="90000"/>
              </a:lnSpc>
              <a:spcBef>
                <a:spcPts val="1001"/>
              </a:spcBef>
              <a:buNone/>
              <a:tabLst>
                <a:tab algn="l" pos="0"/>
              </a:tabLst>
            </a:pPr>
            <a:r>
              <a:rPr b="0" lang="en-US" sz="2000" spc="-1" strike="noStrike">
                <a:solidFill>
                  <a:schemeClr val="lt1"/>
                </a:solidFill>
                <a:latin typeface="Quicksand"/>
              </a:rPr>
              <a:t>Voici une production d’élèves à corriger : </a:t>
            </a:r>
            <a:endParaRPr b="0" lang="fr-FR" sz="2000" spc="-1" strike="noStrike">
              <a:solidFill>
                <a:srgbClr val="000000"/>
              </a:solidFill>
              <a:latin typeface="Calibri"/>
            </a:endParaRPr>
          </a:p>
          <a:p>
            <a:pPr indent="0" defTabSz="914400">
              <a:lnSpc>
                <a:spcPct val="90000"/>
              </a:lnSpc>
              <a:spcBef>
                <a:spcPts val="1001"/>
              </a:spcBef>
              <a:buNone/>
              <a:tabLst>
                <a:tab algn="l" pos="0"/>
              </a:tabLst>
            </a:pPr>
            <a:r>
              <a:rPr b="0" lang="en-US" sz="2000" spc="-1" strike="noStrike">
                <a:solidFill>
                  <a:srgbClr val="485365"/>
                </a:solidFill>
                <a:latin typeface="Quicksand"/>
              </a:rPr>
              <a:t>“</a:t>
            </a:r>
            <a:r>
              <a:rPr b="0" lang="en-US" sz="2000" spc="-1" strike="noStrike">
                <a:solidFill>
                  <a:srgbClr val="485365"/>
                </a:solidFill>
                <a:latin typeface="Quicksand"/>
              </a:rPr>
              <a:t>He is man. His skin is brown. His eyes is brown. His hair are black, frizzy and short. He have glasses and a beard. His sad today. He sitting on a bench”.</a:t>
            </a:r>
            <a:endParaRPr b="0" lang="fr-FR" sz="2000" spc="-1" strike="noStrike">
              <a:solidFill>
                <a:srgbClr val="000000"/>
              </a:solidFill>
              <a:latin typeface="Calibri"/>
            </a:endParaRPr>
          </a:p>
        </p:txBody>
      </p:sp>
      <p:sp>
        <p:nvSpPr>
          <p:cNvPr id="92" name="Bulle narrative : rectangle à coins arrondis 5"/>
          <p:cNvSpPr/>
          <p:nvPr/>
        </p:nvSpPr>
        <p:spPr>
          <a:xfrm>
            <a:off x="403200" y="2201760"/>
            <a:ext cx="5348520" cy="1226160"/>
          </a:xfrm>
          <a:prstGeom prst="wedgeRoundRectCallout">
            <a:avLst>
              <a:gd name="adj1" fmla="val 33599"/>
              <a:gd name="adj2" fmla="val 15484"/>
              <a:gd name="adj3" fmla="val 16667"/>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Calibri"/>
              </a:rPr>
              <a:t>On peut demander à Chat GPT d’indiquer, d’expliquer </a:t>
            </a:r>
            <a:r>
              <a:rPr b="0" lang="fr-FR" sz="1800" spc="-1" strike="noStrike">
                <a:solidFill>
                  <a:srgbClr val="ff0000"/>
                </a:solidFill>
                <a:latin typeface="Calibri"/>
              </a:rPr>
              <a:t>mais de ne pas corriger les erreurs des élèves </a:t>
            </a:r>
            <a:r>
              <a:rPr b="0" lang="fr-FR" sz="1800" spc="-1" strike="noStrike">
                <a:solidFill>
                  <a:schemeClr val="lt1"/>
                </a:solidFill>
                <a:latin typeface="Calibri"/>
              </a:rPr>
              <a:t>pour que ces derniers soient plus autonomes dans leurs corrections.</a:t>
            </a:r>
            <a:endParaRPr b="0" lang="fr-FR" sz="1800" spc="-1" strike="noStrike">
              <a:solidFill>
                <a:srgbClr val="000000"/>
              </a:solidFill>
              <a:latin typeface="Calibri"/>
            </a:endParaRPr>
          </a:p>
        </p:txBody>
      </p:sp>
      <p:pic>
        <p:nvPicPr>
          <p:cNvPr id="93" name="Image 6" descr=""/>
          <p:cNvPicPr/>
          <p:nvPr/>
        </p:nvPicPr>
        <p:blipFill>
          <a:blip r:embed="rId1"/>
          <a:stretch/>
        </p:blipFill>
        <p:spPr>
          <a:xfrm>
            <a:off x="6012000" y="2194560"/>
            <a:ext cx="5529960" cy="4474800"/>
          </a:xfrm>
          <a:prstGeom prst="rect">
            <a:avLst/>
          </a:prstGeom>
          <a:ln w="0">
            <a:noFill/>
          </a:ln>
        </p:spPr>
      </p:pic>
      <p:pic>
        <p:nvPicPr>
          <p:cNvPr id="94" name="Image 7" descr=""/>
          <p:cNvPicPr/>
          <p:nvPr/>
        </p:nvPicPr>
        <p:blipFill>
          <a:blip r:embed="rId2"/>
          <a:stretch/>
        </p:blipFill>
        <p:spPr>
          <a:xfrm>
            <a:off x="273600" y="3695400"/>
            <a:ext cx="5607720" cy="1229760"/>
          </a:xfrm>
          <a:prstGeom prst="rect">
            <a:avLst/>
          </a:prstGeom>
          <a:ln w="0">
            <a:noFill/>
          </a:ln>
        </p:spPr>
      </p:pic>
      <p:sp>
        <p:nvSpPr>
          <p:cNvPr id="95" name="Flèche : droite 8"/>
          <p:cNvSpPr/>
          <p:nvPr/>
        </p:nvSpPr>
        <p:spPr>
          <a:xfrm>
            <a:off x="5882400" y="4310640"/>
            <a:ext cx="212400" cy="29556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pic>
        <p:nvPicPr>
          <p:cNvPr id="96" name="Image 9" descr=""/>
          <p:cNvPicPr/>
          <p:nvPr/>
        </p:nvPicPr>
        <p:blipFill>
          <a:blip r:embed="rId3"/>
          <a:stretch/>
        </p:blipFill>
        <p:spPr>
          <a:xfrm>
            <a:off x="167400" y="145080"/>
            <a:ext cx="392040" cy="392040"/>
          </a:xfrm>
          <a:prstGeom prst="rect">
            <a:avLst/>
          </a:prstGeom>
          <a:ln w="0">
            <a:noFill/>
          </a:ln>
        </p:spPr>
      </p:pic>
      <p:sp>
        <p:nvSpPr>
          <p:cNvPr id="97" name="Triangle isocèle 10"/>
          <p:cNvSpPr/>
          <p:nvPr/>
        </p:nvSpPr>
        <p:spPr>
          <a:xfrm>
            <a:off x="1571400" y="5334480"/>
            <a:ext cx="3248280" cy="1298520"/>
          </a:xfrm>
          <a:prstGeom prst="triangle">
            <a:avLst>
              <a:gd name="adj" fmla="val 51639"/>
            </a:avLst>
          </a:prstGeom>
          <a:solidFill>
            <a:srgbClr val="fe5b10"/>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Calibri"/>
              </a:rPr>
              <a:t>Sans correction</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1317600" y="294120"/>
            <a:ext cx="10514520" cy="610200"/>
          </a:xfrm>
          <a:prstGeom prst="rect">
            <a:avLst/>
          </a:prstGeom>
          <a:noFill/>
          <a:ln w="0">
            <a:noFill/>
          </a:ln>
        </p:spPr>
        <p:txBody>
          <a:bodyPr lIns="0" rIns="0" tIns="0" bIns="0" anchor="ctr">
            <a:normAutofit/>
          </a:bodyPr>
          <a:p>
            <a:pPr indent="0" defTabSz="914400">
              <a:lnSpc>
                <a:spcPct val="90000"/>
              </a:lnSpc>
              <a:buNone/>
              <a:tabLst>
                <a:tab algn="l" pos="0"/>
              </a:tabLst>
            </a:pPr>
            <a:r>
              <a:rPr b="1" lang="fr-FR" sz="3200" spc="-1" strike="noStrike">
                <a:solidFill>
                  <a:schemeClr val="dk1"/>
                </a:solidFill>
                <a:latin typeface="Calibri Light"/>
              </a:rPr>
              <a:t>Les 4 outils basés sur l’IA utilisés</a:t>
            </a:r>
            <a:endParaRPr b="0" lang="fr-FR" sz="3200" spc="-1" strike="noStrike">
              <a:solidFill>
                <a:srgbClr val="000000"/>
              </a:solidFill>
              <a:latin typeface="Calibri"/>
            </a:endParaRPr>
          </a:p>
        </p:txBody>
      </p:sp>
      <p:sp>
        <p:nvSpPr>
          <p:cNvPr id="99" name="PlaceHolder 2"/>
          <p:cNvSpPr>
            <a:spLocks noGrp="1"/>
          </p:cNvSpPr>
          <p:nvPr>
            <p:ph/>
          </p:nvPr>
        </p:nvSpPr>
        <p:spPr>
          <a:xfrm>
            <a:off x="545400" y="1283400"/>
            <a:ext cx="10514520" cy="2507400"/>
          </a:xfrm>
          <a:prstGeom prst="rect">
            <a:avLst/>
          </a:prstGeom>
          <a:noFill/>
          <a:ln w="0">
            <a:noFill/>
          </a:ln>
        </p:spPr>
        <p:txBody>
          <a:bodyPr lIns="0" rIns="0" tIns="0" bIns="0" anchor="t">
            <a:normAutofit fontScale="79444"/>
          </a:bodyPr>
          <a:p>
            <a:pPr marL="743040" indent="-743040" defTabSz="914400">
              <a:lnSpc>
                <a:spcPct val="90000"/>
              </a:lnSpc>
              <a:spcBef>
                <a:spcPts val="1001"/>
              </a:spcBef>
              <a:buClr>
                <a:srgbClr val="000000"/>
              </a:buClr>
              <a:buFont typeface="Calibri Light"/>
              <a:buAutoNum type="alphaUcPeriod"/>
            </a:pPr>
            <a:r>
              <a:rPr b="0" lang="fr-FR" sz="3900" spc="-1" strike="noStrike" u="sng">
                <a:solidFill>
                  <a:schemeClr val="dk1"/>
                </a:solidFill>
                <a:uFillTx/>
                <a:latin typeface="Calibri"/>
                <a:hlinkClick r:id="rId1"/>
              </a:rPr>
              <a:t>https://hotpot.ai/art-generator</a:t>
            </a:r>
            <a:endParaRPr b="0" lang="fr-FR" sz="3900" spc="-1" strike="noStrike">
              <a:solidFill>
                <a:srgbClr val="000000"/>
              </a:solidFill>
              <a:latin typeface="Calibri"/>
            </a:endParaRPr>
          </a:p>
          <a:p>
            <a:pPr marL="743040" indent="-743040" defTabSz="914400">
              <a:lnSpc>
                <a:spcPct val="90000"/>
              </a:lnSpc>
              <a:spcBef>
                <a:spcPts val="1001"/>
              </a:spcBef>
              <a:buClr>
                <a:srgbClr val="000000"/>
              </a:buClr>
              <a:buFont typeface="Calibri Light"/>
              <a:buAutoNum type="alphaUcPeriod"/>
            </a:pPr>
            <a:r>
              <a:rPr b="0" lang="fr-FR" sz="3900" spc="-1" strike="noStrike" u="sng">
                <a:solidFill>
                  <a:schemeClr val="dk1"/>
                </a:solidFill>
                <a:uFillTx/>
                <a:latin typeface="Calibri"/>
                <a:hlinkClick r:id="rId2"/>
              </a:rPr>
              <a:t>https://copilot.microsoft.com/images/create</a:t>
            </a:r>
            <a:r>
              <a:rPr b="0" lang="fr-FR" sz="3900" spc="-1" strike="noStrike">
                <a:solidFill>
                  <a:schemeClr val="dk1"/>
                </a:solidFill>
                <a:latin typeface="Calibri"/>
              </a:rPr>
              <a:t> </a:t>
            </a:r>
            <a:endParaRPr b="0" lang="fr-FR" sz="3900" spc="-1" strike="noStrike">
              <a:solidFill>
                <a:srgbClr val="000000"/>
              </a:solidFill>
              <a:latin typeface="Calibri"/>
            </a:endParaRPr>
          </a:p>
          <a:p>
            <a:pPr marL="743040" indent="-743040" defTabSz="914400">
              <a:lnSpc>
                <a:spcPct val="90000"/>
              </a:lnSpc>
              <a:spcBef>
                <a:spcPts val="1001"/>
              </a:spcBef>
              <a:buClr>
                <a:srgbClr val="000000"/>
              </a:buClr>
              <a:buFont typeface="Calibri Light"/>
              <a:buAutoNum type="alphaUcPeriod"/>
            </a:pPr>
            <a:r>
              <a:rPr b="0" lang="fr-FR" sz="3900" spc="-1" strike="noStrike">
                <a:solidFill>
                  <a:schemeClr val="dk1"/>
                </a:solidFill>
                <a:latin typeface="Calibri"/>
              </a:rPr>
              <a:t>Padlet avec l’outil « I can’t draw » : </a:t>
            </a:r>
            <a:r>
              <a:rPr b="0" lang="fr-FR" sz="3900" spc="-1" strike="noStrike" u="sng">
                <a:solidFill>
                  <a:schemeClr val="dk1"/>
                </a:solidFill>
                <a:uFillTx/>
                <a:latin typeface="Calibri"/>
                <a:hlinkClick r:id="rId3"/>
              </a:rPr>
              <a:t>https://padlet.com/</a:t>
            </a:r>
            <a:endParaRPr b="0" lang="fr-FR" sz="3900" spc="-1" strike="noStrike">
              <a:solidFill>
                <a:srgbClr val="000000"/>
              </a:solidFill>
              <a:latin typeface="Calibri"/>
            </a:endParaRPr>
          </a:p>
          <a:p>
            <a:pPr marL="743040" indent="-743040" defTabSz="914400">
              <a:lnSpc>
                <a:spcPct val="90000"/>
              </a:lnSpc>
              <a:spcBef>
                <a:spcPts val="1001"/>
              </a:spcBef>
              <a:buClr>
                <a:srgbClr val="000000"/>
              </a:buClr>
              <a:buFont typeface="Calibri Light"/>
              <a:buAutoNum type="alphaUcPeriod"/>
            </a:pPr>
            <a:r>
              <a:rPr b="0" lang="fr-FR" sz="3900" spc="-1" strike="noStrike">
                <a:solidFill>
                  <a:schemeClr val="dk1"/>
                </a:solidFill>
                <a:latin typeface="Calibri"/>
              </a:rPr>
              <a:t>Canva avec l’outil magique : </a:t>
            </a:r>
            <a:r>
              <a:rPr b="0" lang="fr-FR" sz="3900" spc="-1" strike="noStrike" u="sng">
                <a:solidFill>
                  <a:schemeClr val="dk1"/>
                </a:solidFill>
                <a:uFillTx/>
                <a:latin typeface="Calibri"/>
                <a:hlinkClick r:id="rId4"/>
              </a:rPr>
              <a:t>https://www.canva.com/magic-home</a:t>
            </a:r>
            <a:r>
              <a:rPr b="0" lang="fr-FR" sz="3900" spc="-1" strike="noStrike">
                <a:solidFill>
                  <a:schemeClr val="dk1"/>
                </a:solidFill>
                <a:latin typeface="Calibri"/>
              </a:rPr>
              <a:t> </a:t>
            </a:r>
            <a:endParaRPr b="0" lang="fr-FR" sz="39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pic>
        <p:nvPicPr>
          <p:cNvPr id="100" name="Image 3" descr=""/>
          <p:cNvPicPr/>
          <p:nvPr/>
        </p:nvPicPr>
        <p:blipFill>
          <a:blip r:embed="rId5"/>
          <a:stretch/>
        </p:blipFill>
        <p:spPr>
          <a:xfrm>
            <a:off x="358920" y="316080"/>
            <a:ext cx="387000" cy="387000"/>
          </a:xfrm>
          <a:prstGeom prst="rect">
            <a:avLst/>
          </a:prstGeom>
          <a:ln w="0">
            <a:noFill/>
          </a:ln>
        </p:spPr>
      </p:pic>
      <p:pic>
        <p:nvPicPr>
          <p:cNvPr id="101" name="Image 5" descr=""/>
          <p:cNvPicPr/>
          <p:nvPr/>
        </p:nvPicPr>
        <p:blipFill>
          <a:blip r:embed="rId6"/>
          <a:stretch/>
        </p:blipFill>
        <p:spPr>
          <a:xfrm>
            <a:off x="383760" y="4574880"/>
            <a:ext cx="2237400" cy="675360"/>
          </a:xfrm>
          <a:prstGeom prst="rect">
            <a:avLst/>
          </a:prstGeom>
          <a:ln w="0">
            <a:noFill/>
          </a:ln>
        </p:spPr>
      </p:pic>
      <p:pic>
        <p:nvPicPr>
          <p:cNvPr id="102" name="Image 7" descr=""/>
          <p:cNvPicPr/>
          <p:nvPr/>
        </p:nvPicPr>
        <p:blipFill>
          <a:blip r:embed="rId7"/>
          <a:stretch/>
        </p:blipFill>
        <p:spPr>
          <a:xfrm>
            <a:off x="3281760" y="4574880"/>
            <a:ext cx="1668960" cy="675360"/>
          </a:xfrm>
          <a:prstGeom prst="rect">
            <a:avLst/>
          </a:prstGeom>
          <a:ln w="0">
            <a:noFill/>
          </a:ln>
        </p:spPr>
      </p:pic>
      <p:pic>
        <p:nvPicPr>
          <p:cNvPr id="103" name="Image 9" descr=""/>
          <p:cNvPicPr/>
          <p:nvPr/>
        </p:nvPicPr>
        <p:blipFill>
          <a:blip r:embed="rId8"/>
          <a:stretch/>
        </p:blipFill>
        <p:spPr>
          <a:xfrm>
            <a:off x="5611320" y="4574880"/>
            <a:ext cx="1872360" cy="675360"/>
          </a:xfrm>
          <a:prstGeom prst="rect">
            <a:avLst/>
          </a:prstGeom>
          <a:ln w="0">
            <a:noFill/>
          </a:ln>
        </p:spPr>
      </p:pic>
      <p:pic>
        <p:nvPicPr>
          <p:cNvPr id="104" name="Image 11" descr=""/>
          <p:cNvPicPr/>
          <p:nvPr/>
        </p:nvPicPr>
        <p:blipFill>
          <a:blip r:embed="rId9"/>
          <a:stretch/>
        </p:blipFill>
        <p:spPr>
          <a:xfrm>
            <a:off x="8578440" y="4536720"/>
            <a:ext cx="1428480" cy="656280"/>
          </a:xfrm>
          <a:prstGeom prst="rect">
            <a:avLst/>
          </a:prstGeom>
          <a:ln w="0">
            <a:noFill/>
          </a:ln>
        </p:spPr>
      </p:pic>
      <p:pic>
        <p:nvPicPr>
          <p:cNvPr id="105" name="Image 12" descr=""/>
          <p:cNvPicPr/>
          <p:nvPr/>
        </p:nvPicPr>
        <p:blipFill>
          <a:blip r:embed="rId10"/>
          <a:stretch/>
        </p:blipFill>
        <p:spPr>
          <a:xfrm>
            <a:off x="8578440" y="5159160"/>
            <a:ext cx="2332440" cy="427680"/>
          </a:xfrm>
          <a:prstGeom prst="rect">
            <a:avLst/>
          </a:prstGeom>
          <a:ln w="0">
            <a:noFill/>
          </a:ln>
        </p:spPr>
      </p:pic>
      <p:pic>
        <p:nvPicPr>
          <p:cNvPr id="106" name="Image 14" descr=""/>
          <p:cNvPicPr/>
          <p:nvPr/>
        </p:nvPicPr>
        <p:blipFill>
          <a:blip r:embed="rId11"/>
          <a:stretch/>
        </p:blipFill>
        <p:spPr>
          <a:xfrm>
            <a:off x="5611320" y="5250960"/>
            <a:ext cx="2599200" cy="446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Image 2" descr=""/>
          <p:cNvPicPr/>
          <p:nvPr/>
        </p:nvPicPr>
        <p:blipFill>
          <a:blip r:embed="rId1"/>
          <a:stretch/>
        </p:blipFill>
        <p:spPr>
          <a:xfrm>
            <a:off x="20520" y="1760040"/>
            <a:ext cx="4037400" cy="2999160"/>
          </a:xfrm>
          <a:prstGeom prst="rect">
            <a:avLst/>
          </a:prstGeom>
          <a:ln w="0">
            <a:noFill/>
          </a:ln>
        </p:spPr>
      </p:pic>
      <p:sp>
        <p:nvSpPr>
          <p:cNvPr id="108" name="ZoneTexte 4">
            <a:hlinkClick r:id="rId2"/>
          </p:cNvPr>
          <p:cNvSpPr/>
          <p:nvPr/>
        </p:nvSpPr>
        <p:spPr>
          <a:xfrm>
            <a:off x="375120" y="1071360"/>
            <a:ext cx="31928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https://hotpot.ai/art-generator</a:t>
            </a:r>
            <a:endParaRPr b="0" lang="fr-FR" sz="1800" spc="-1" strike="noStrike">
              <a:solidFill>
                <a:srgbClr val="000000"/>
              </a:solidFill>
              <a:latin typeface="Calibri"/>
            </a:endParaRPr>
          </a:p>
        </p:txBody>
      </p:sp>
      <p:pic>
        <p:nvPicPr>
          <p:cNvPr id="109" name="Image 6" descr=""/>
          <p:cNvPicPr/>
          <p:nvPr/>
        </p:nvPicPr>
        <p:blipFill>
          <a:blip r:embed="rId3"/>
          <a:stretch/>
        </p:blipFill>
        <p:spPr>
          <a:xfrm>
            <a:off x="4120200" y="270000"/>
            <a:ext cx="3212640" cy="4489560"/>
          </a:xfrm>
          <a:prstGeom prst="rect">
            <a:avLst/>
          </a:prstGeom>
          <a:ln w="0">
            <a:noFill/>
          </a:ln>
        </p:spPr>
      </p:pic>
      <p:pic>
        <p:nvPicPr>
          <p:cNvPr id="110" name="Image 8" descr=""/>
          <p:cNvPicPr/>
          <p:nvPr/>
        </p:nvPicPr>
        <p:blipFill>
          <a:blip r:embed="rId4"/>
          <a:stretch/>
        </p:blipFill>
        <p:spPr>
          <a:xfrm>
            <a:off x="7671960" y="368280"/>
            <a:ext cx="2541960" cy="2556000"/>
          </a:xfrm>
          <a:prstGeom prst="rect">
            <a:avLst/>
          </a:prstGeom>
          <a:ln w="0">
            <a:noFill/>
          </a:ln>
        </p:spPr>
      </p:pic>
      <p:pic>
        <p:nvPicPr>
          <p:cNvPr id="111" name="Image 10" descr=""/>
          <p:cNvPicPr/>
          <p:nvPr/>
        </p:nvPicPr>
        <p:blipFill>
          <a:blip r:embed="rId5"/>
          <a:stretch/>
        </p:blipFill>
        <p:spPr>
          <a:xfrm>
            <a:off x="7671960" y="2773800"/>
            <a:ext cx="4137120" cy="3797640"/>
          </a:xfrm>
          <a:prstGeom prst="rect">
            <a:avLst/>
          </a:prstGeom>
          <a:ln w="0">
            <a:noFill/>
          </a:ln>
        </p:spPr>
      </p:pic>
      <p:sp>
        <p:nvSpPr>
          <p:cNvPr id="112" name="Flèche : bas 11"/>
          <p:cNvSpPr/>
          <p:nvPr/>
        </p:nvSpPr>
        <p:spPr>
          <a:xfrm>
            <a:off x="9294840" y="2773800"/>
            <a:ext cx="362880" cy="501120"/>
          </a:xfrm>
          <a:prstGeom prst="down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sp>
        <p:nvSpPr>
          <p:cNvPr id="113" name="ZoneTexte 14"/>
          <p:cNvSpPr/>
          <p:nvPr/>
        </p:nvSpPr>
        <p:spPr>
          <a:xfrm>
            <a:off x="926280" y="312480"/>
            <a:ext cx="19008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chemeClr val="dk1"/>
                </a:solidFill>
                <a:highlight>
                  <a:srgbClr val="00ffff"/>
                </a:highlight>
                <a:latin typeface="Calibri"/>
              </a:rPr>
              <a:t>OUTIL A : HOTPOT</a:t>
            </a:r>
            <a:endParaRPr b="0" lang="fr-FR" sz="1800" spc="-1" strike="noStrike">
              <a:solidFill>
                <a:srgbClr val="000000"/>
              </a:solidFill>
              <a:latin typeface="Calibri"/>
            </a:endParaRPr>
          </a:p>
        </p:txBody>
      </p:sp>
      <p:sp>
        <p:nvSpPr>
          <p:cNvPr id="114" name="ZoneTexte 16"/>
          <p:cNvSpPr/>
          <p:nvPr/>
        </p:nvSpPr>
        <p:spPr>
          <a:xfrm>
            <a:off x="268560" y="4847040"/>
            <a:ext cx="4559760" cy="1735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Hotpot.ai ne nécessite pas de création de compte dans un premier temps. Mais au bout de plusieurs générations d’images, il indique que la création de compte (gratuit) est nécessaire pour désactiver les filtres de sécurité.</a:t>
            </a:r>
            <a:endParaRPr b="0" lang="fr-FR" sz="1800" spc="-1" strike="noStrike">
              <a:solidFill>
                <a:srgbClr val="000000"/>
              </a:solidFill>
              <a:latin typeface="Calibri"/>
            </a:endParaRPr>
          </a:p>
        </p:txBody>
      </p:sp>
      <p:pic>
        <p:nvPicPr>
          <p:cNvPr id="115" name="Image 9" descr=""/>
          <p:cNvPicPr/>
          <p:nvPr/>
        </p:nvPicPr>
        <p:blipFill>
          <a:blip r:embed="rId6"/>
          <a:stretch/>
        </p:blipFill>
        <p:spPr>
          <a:xfrm>
            <a:off x="4650480" y="5610240"/>
            <a:ext cx="1900800" cy="990000"/>
          </a:xfrm>
          <a:prstGeom prst="rect">
            <a:avLst/>
          </a:prstGeom>
          <a:ln w="0">
            <a:noFill/>
          </a:ln>
        </p:spPr>
      </p:pic>
      <p:sp>
        <p:nvSpPr>
          <p:cNvPr id="116" name="Flèche : droite 1"/>
          <p:cNvSpPr/>
          <p:nvPr/>
        </p:nvSpPr>
        <p:spPr>
          <a:xfrm>
            <a:off x="4199040" y="6105960"/>
            <a:ext cx="291960" cy="267120"/>
          </a:xfrm>
          <a:prstGeom prst="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pic>
        <p:nvPicPr>
          <p:cNvPr id="117" name="Image 12" descr=""/>
          <p:cNvPicPr/>
          <p:nvPr/>
        </p:nvPicPr>
        <p:blipFill>
          <a:blip r:embed="rId7"/>
          <a:stretch/>
        </p:blipFill>
        <p:spPr>
          <a:xfrm>
            <a:off x="358920" y="316080"/>
            <a:ext cx="387000" cy="387000"/>
          </a:xfrm>
          <a:prstGeom prst="rect">
            <a:avLst/>
          </a:prstGeom>
          <a:ln w="0">
            <a:noFill/>
          </a:ln>
        </p:spPr>
      </p:pic>
      <p:pic>
        <p:nvPicPr>
          <p:cNvPr id="118" name="Image 5" descr=""/>
          <p:cNvPicPr/>
          <p:nvPr/>
        </p:nvPicPr>
        <p:blipFill>
          <a:blip r:embed="rId8"/>
          <a:stretch/>
        </p:blipFill>
        <p:spPr>
          <a:xfrm>
            <a:off x="2885040" y="344160"/>
            <a:ext cx="1009800" cy="304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ZoneTexte 1"/>
          <p:cNvSpPr/>
          <p:nvPr/>
        </p:nvSpPr>
        <p:spPr>
          <a:xfrm>
            <a:off x="1003680" y="270000"/>
            <a:ext cx="19101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chemeClr val="dk1"/>
                </a:solidFill>
                <a:highlight>
                  <a:srgbClr val="00ffff"/>
                </a:highlight>
                <a:latin typeface="Calibri"/>
              </a:rPr>
              <a:t>OUTIL B : COPILOT</a:t>
            </a:r>
            <a:endParaRPr b="0" lang="fr-FR" sz="1800" spc="-1" strike="noStrike">
              <a:solidFill>
                <a:srgbClr val="000000"/>
              </a:solidFill>
              <a:latin typeface="Calibri"/>
            </a:endParaRPr>
          </a:p>
        </p:txBody>
      </p:sp>
      <p:pic>
        <p:nvPicPr>
          <p:cNvPr id="120" name="Image 3" descr=""/>
          <p:cNvPicPr/>
          <p:nvPr/>
        </p:nvPicPr>
        <p:blipFill>
          <a:blip r:embed="rId1"/>
          <a:stretch/>
        </p:blipFill>
        <p:spPr>
          <a:xfrm>
            <a:off x="286200" y="940320"/>
            <a:ext cx="8103960" cy="1198080"/>
          </a:xfrm>
          <a:prstGeom prst="rect">
            <a:avLst/>
          </a:prstGeom>
          <a:ln w="0">
            <a:noFill/>
          </a:ln>
        </p:spPr>
      </p:pic>
      <p:sp>
        <p:nvSpPr>
          <p:cNvPr id="121" name="ZoneTexte 5"/>
          <p:cNvSpPr/>
          <p:nvPr/>
        </p:nvSpPr>
        <p:spPr>
          <a:xfrm>
            <a:off x="5595120" y="259920"/>
            <a:ext cx="50302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2"/>
              </a:rPr>
              <a:t>https://copilot.microsoft.com/images/create</a:t>
            </a:r>
            <a:r>
              <a:rPr b="0" lang="fr-FR" sz="1800" spc="-1" strike="noStrike">
                <a:solidFill>
                  <a:schemeClr val="dk1"/>
                </a:solidFill>
                <a:latin typeface="Calibri"/>
              </a:rPr>
              <a:t> </a:t>
            </a:r>
            <a:endParaRPr b="0" lang="fr-FR" sz="1800" spc="-1" strike="noStrike">
              <a:solidFill>
                <a:srgbClr val="000000"/>
              </a:solidFill>
              <a:latin typeface="Calibri"/>
            </a:endParaRPr>
          </a:p>
        </p:txBody>
      </p:sp>
      <p:sp>
        <p:nvSpPr>
          <p:cNvPr id="122" name="ZoneTexte 7"/>
          <p:cNvSpPr/>
          <p:nvPr/>
        </p:nvSpPr>
        <p:spPr>
          <a:xfrm>
            <a:off x="184320" y="2233440"/>
            <a:ext cx="11577600" cy="63828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Arial"/>
              <a:buChar char="•"/>
            </a:pPr>
            <a:r>
              <a:rPr b="0" lang="fr-FR" sz="1800" spc="-1" strike="noStrike">
                <a:solidFill>
                  <a:schemeClr val="dk1"/>
                </a:solidFill>
                <a:latin typeface="Calibri"/>
              </a:rPr>
              <a:t>Copilot nécessite d’avoir un compte Microsoft et nous limite en tentatives avec seulement 15 images générées gratuitement (service payant ensuite).</a:t>
            </a:r>
            <a:endParaRPr b="0" lang="fr-FR" sz="1800" spc="-1" strike="noStrike">
              <a:solidFill>
                <a:srgbClr val="000000"/>
              </a:solidFill>
              <a:latin typeface="Calibri"/>
            </a:endParaRPr>
          </a:p>
        </p:txBody>
      </p:sp>
      <p:sp>
        <p:nvSpPr>
          <p:cNvPr id="123" name="Ellipse 8"/>
          <p:cNvSpPr/>
          <p:nvPr/>
        </p:nvSpPr>
        <p:spPr>
          <a:xfrm>
            <a:off x="6596280" y="1216080"/>
            <a:ext cx="851040" cy="69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Calibri"/>
            </a:endParaRPr>
          </a:p>
        </p:txBody>
      </p:sp>
      <p:pic>
        <p:nvPicPr>
          <p:cNvPr id="124" name="Image 11" descr=""/>
          <p:cNvPicPr/>
          <p:nvPr/>
        </p:nvPicPr>
        <p:blipFill>
          <a:blip r:embed="rId3"/>
          <a:stretch/>
        </p:blipFill>
        <p:spPr>
          <a:xfrm>
            <a:off x="2852280" y="2789640"/>
            <a:ext cx="6225480" cy="3672000"/>
          </a:xfrm>
          <a:prstGeom prst="rect">
            <a:avLst/>
          </a:prstGeom>
          <a:ln w="0">
            <a:noFill/>
          </a:ln>
        </p:spPr>
      </p:pic>
      <p:pic>
        <p:nvPicPr>
          <p:cNvPr id="125" name="Image 9" descr=""/>
          <p:cNvPicPr/>
          <p:nvPr/>
        </p:nvPicPr>
        <p:blipFill>
          <a:blip r:embed="rId4"/>
          <a:stretch/>
        </p:blipFill>
        <p:spPr>
          <a:xfrm>
            <a:off x="358920" y="316080"/>
            <a:ext cx="387000" cy="387000"/>
          </a:xfrm>
          <a:prstGeom prst="rect">
            <a:avLst/>
          </a:prstGeom>
          <a:ln w="0">
            <a:noFill/>
          </a:ln>
        </p:spPr>
      </p:pic>
      <p:pic>
        <p:nvPicPr>
          <p:cNvPr id="126" name="Image 4" descr=""/>
          <p:cNvPicPr/>
          <p:nvPr/>
        </p:nvPicPr>
        <p:blipFill>
          <a:blip r:embed="rId5"/>
          <a:stretch/>
        </p:blipFill>
        <p:spPr>
          <a:xfrm>
            <a:off x="4104720" y="237240"/>
            <a:ext cx="1151280" cy="4654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468</TotalTime>
  <Application>Collabora_Office/23.05.10.1$Linux_X86_64 LibreOffice_project/c8fa7c01aa8a3e263c07b5cf4f72ace70f1d9308</Application>
  <AppVersion>15.0000</AppVersion>
  <Words>2905</Words>
  <Paragraphs>178</Paragraphs>
  <Company>Recotrat de Nancy-Metz</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2024-04-28T15:58:36Z</dcterms:created>
  <dc:creator>llanglois-bluem</dc:creator>
  <dc:description/>
  <dc:language>fr-FR</dc:language>
  <cp:lastModifiedBy/>
  <dcterms:modified xsi:type="dcterms:W3CDTF">2024-06-12T16:03:27Z</dcterms:modified>
  <cp:revision>47</cp:revision>
  <dc:subject/>
  <dc:title>TraAM langues vivantes 2023-2024</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23</vt:i4>
  </property>
</Properties>
</file>