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slideMaster1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5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3.xml" ContentType="application/vnd.openxmlformats-officedocument.theme+xml"/>
  <Override PartName="/ppt/theme/theme21.xml" ContentType="application/vnd.openxmlformats-officedocument.theme+xml"/>
  <Override PartName="/ppt/theme/theme12.xml" ContentType="application/vnd.openxmlformats-officedocument.theme+xml"/>
  <Override PartName="/ppt/theme/theme20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9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4.xml" ContentType="application/vnd.openxmlformats-officedocument.theme+xml"/>
  <Override PartName="/ppt/theme/theme24.xml" ContentType="application/vnd.openxmlformats-officedocument.theme+xml"/>
  <Override PartName="/ppt/theme/theme16.xml" ContentType="application/vnd.openxmlformats-officedocument.theme+xml"/>
  <Override PartName="/ppt/theme/theme3.xml" ContentType="application/vnd.openxmlformats-officedocument.theme+xml"/>
  <Override PartName="/ppt/theme/theme23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22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media/image29.svg" ContentType="image/svg"/>
  <Override PartName="/ppt/media/image10.png" ContentType="image/png"/>
  <Override PartName="/ppt/media/image28.png" ContentType="image/png"/>
  <Override PartName="/ppt/media/image45.png" ContentType="image/png"/>
  <Override PartName="/ppt/media/image27.svg" ContentType="image/svg"/>
  <Override PartName="/ppt/media/image19.png" ContentType="image/png"/>
  <Override PartName="/ppt/media/image36.png" ContentType="image/png"/>
  <Override PartName="/ppt/media/image53.png" ContentType="image/png"/>
  <Override PartName="/ppt/media/image26.png" ContentType="image/png"/>
  <Override PartName="/ppt/media/image18.png" ContentType="image/png"/>
  <Override PartName="/ppt/media/image52.png" ContentType="image/png"/>
  <Override PartName="/ppt/media/image25.png" ContentType="image/png"/>
  <Override PartName="/ppt/media/image42.png" ContentType="image/png"/>
  <Override PartName="/ppt/media/image17.png" ContentType="image/png"/>
  <Override PartName="/ppt/media/image34.png" ContentType="image/png"/>
  <Override PartName="/ppt/media/image51.png" ContentType="image/png"/>
  <Override PartName="/ppt/media/image24.png" ContentType="image/png"/>
  <Override PartName="/ppt/media/image41.png" ContentType="image/png"/>
  <Override PartName="/ppt/media/image16.png" ContentType="image/png"/>
  <Override PartName="/ppt/media/image23.png" ContentType="image/png"/>
  <Override PartName="/ppt/media/image40.png" ContentType="image/png"/>
  <Override PartName="/ppt/media/image15.png" ContentType="image/png"/>
  <Override PartName="/ppt/media/image32.png" ContentType="image/png"/>
  <Override PartName="/ppt/media/image22.png" ContentType="image/png"/>
  <Override PartName="/ppt/media/image14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37.svg" ContentType="image/svg"/>
  <Override PartName="/ppt/media/image46.png" ContentType="image/png"/>
  <Override PartName="/ppt/media/image54.png" ContentType="image/png"/>
  <Override PartName="/ppt/media/image4.emf" ContentType="image/x-emf"/>
  <Override PartName="/ppt/media/image38.png" ContentType="image/png"/>
  <Override PartName="/ppt/media/image55.png" ContentType="image/png"/>
  <Override PartName="/ppt/media/image47.png" ContentType="image/png"/>
  <Override PartName="/ppt/media/image43.svg" ContentType="image/svg"/>
  <Override PartName="/ppt/media/image35.svg" ContentType="image/svg"/>
  <Override PartName="/ppt/media/image44.png" ContentType="image/png"/>
  <Override PartName="/ppt/media/image48.png" ContentType="image/png"/>
  <Override PartName="/ppt/media/image56.png" ContentType="image/png"/>
  <Override PartName="/ppt/media/image31.svg" ContentType="image/svg"/>
  <Override PartName="/ppt/media/image49.png" ContentType="image/png"/>
  <Override PartName="/ppt/media/image50.svg" ContentType="image/svg"/>
  <Override PartName="/ppt/media/image33.svg" ContentType="image/svg"/>
  <Override PartName="/ppt/media/image30.png" ContentType="image/png"/>
  <Override PartName="/ppt/media/image13.png" ContentType="image/png"/>
  <Override PartName="/ppt/media/image21.png" ContentType="image/png"/>
  <Override PartName="/ppt/media/image57.svg" ContentType="image/svg"/>
  <Override PartName="/ppt/media/image8.png" ContentType="image/png"/>
  <Override PartName="/ppt/media/image12.png" ContentType="image/png"/>
  <Override PartName="/ppt/media/image20.png" ContentType="image/png"/>
  <Override PartName="/ppt/media/image39.svg" ContentType="image/svg"/>
  <Override PartName="/ppt/media/image7.png" ContentType="image/png"/>
  <Override PartName="/ppt/media/image11.png" ContentType="image/png"/>
  <Override PartName="/ppt/media/image6.png" ContentType="image/png"/>
  <Override PartName="/ppt/media/image9.png" ContentType="image/png"/>
  <Override PartName="/ppt/media/image5.png" ContentType="image/png"/>
  <Override PartName="/ppt/embeddings/oleObject1.docx" ContentType="application/vnd.openxmlformats-officedocument.wordprocessingml.document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C5F6C3-E7C4-4A66-B852-851E987389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3506BED9-8985-434C-A744-F2AA75EC2D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35F50E0D-0CD7-4D9B-AC4A-FA80C17C8B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0EC874BA-E24E-4083-A811-4BE41DBDBA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C70926E6-EE9C-473C-A6D0-0AD7B0E40C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A8D7AD12-7F58-426E-B832-4BD76CF06A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731A94A8-1B28-42E5-9EA4-E9EF0D0749E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840E7FE6-0CCD-45B8-BBAE-11DB4C6B8E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22CD0120-F49F-4629-B476-1D9C33FC3C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B5E160A7-A672-483A-B11D-59203A2B86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5B162271-FF7D-49EF-994F-29BDEA0552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408D750-8B89-499B-B234-E6E92558B0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566A7AF8-9E9A-4B94-9F04-B51CDA5F57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2853E1F4-491E-44C9-A6E8-BA134319463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70944D9E-B17F-4097-B47B-DD92B84F06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B2B154E1-833E-484A-8DA7-4D1B61E44C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49229921-1A2B-41D4-92A5-59B66ED56A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14D4DDC-9DFD-4E4E-A284-F512B656D4E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779CF5F-E4AA-4B93-9C0C-988D5C9AC4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C9D98D2-9898-4F38-B39F-DB52775D40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328E65A-00D4-4325-8694-D6A2900A8F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BD90512-69F4-4451-A1DE-B27ADB1B05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6160C7E-1955-468C-A231-F1F5789D39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BE1126D-FDCA-4DF9-A57B-0055CAE1B9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88FBAA5-5F64-4212-AE56-3BDEF4ABB862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967A5C-4276-4276-B5A1-3775E509FBE0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472492D-DD44-457D-BE17-06A5336C63F5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C818EBF-C452-47BD-A264-15FAD62EE952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991C2AC-BBA5-46EE-B39D-ACF63FDF3DA6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733FD79-569F-4D39-A01A-FA7E7A1AD033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1C913ED-9463-4399-9945-2A5C51E9E1E4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8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A7E626C-D1CA-428A-9AE1-37A9A4E0D7EF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53896B9-FE32-482E-935A-D945B675EE57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67C828F-8398-444F-8FE3-7DBBA7F98F65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FE7F190-F9CE-44D9-8723-4F39919DF6A2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C82E7D6-7FCE-46FB-AF24-AE8D434552BB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79865EE-B384-4F9D-ACAD-35CA460227E4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D018C62-D4EA-4F4C-9327-0B209A254BB6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03BD70C-030A-4BBC-8467-E3FFF113E376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0268F0B-566D-4337-A887-130E1046A703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022B7EC-917F-4962-B487-18B919BEB595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B9E4B9-3EA0-46D4-A6CF-245D01BF1336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8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7F09449-E86E-4EBD-A30C-5EF090ECCF2D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B85DBA1-9DCE-4757-A267-9D0029DDC1D2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1F9D990-9E0E-49F2-A1F7-2BFF361219A0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F7AA865-75F3-4A09-800A-8156BD1EE022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47E0658-F6DB-4BCC-BD2A-A904FAEBD956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787878"/>
                </a:solidFill>
                <a:latin typeface="Aptos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18A8916-79ED-4936-9E4C-37E27CBF9B05}" type="slidenum">
              <a:rPr b="0" lang="fr-FR" sz="1200" spc="-1" strike="noStrike">
                <a:solidFill>
                  <a:srgbClr val="787878"/>
                </a:solidFill>
                <a:latin typeface="Aptos"/>
                <a:ea typeface="DejaVu Sans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package" Target="../embeddings/oleObject1.docx"/><Relationship Id="rId5" Type="http://schemas.openxmlformats.org/officeDocument/2006/relationships/image" Target="../media/image4.emf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svg"/><Relationship Id="rId10" Type="http://schemas.openxmlformats.org/officeDocument/2006/relationships/image" Target="../media/image28.png"/><Relationship Id="rId11" Type="http://schemas.openxmlformats.org/officeDocument/2006/relationships/image" Target="../media/image29.svg"/><Relationship Id="rId12" Type="http://schemas.openxmlformats.org/officeDocument/2006/relationships/image" Target="../media/image30.png"/><Relationship Id="rId13" Type="http://schemas.openxmlformats.org/officeDocument/2006/relationships/image" Target="../media/image31.svg"/><Relationship Id="rId14" Type="http://schemas.openxmlformats.org/officeDocument/2006/relationships/image" Target="../media/image32.png"/><Relationship Id="rId15" Type="http://schemas.openxmlformats.org/officeDocument/2006/relationships/image" Target="../media/image33.svg"/><Relationship Id="rId16" Type="http://schemas.openxmlformats.org/officeDocument/2006/relationships/image" Target="../media/image34.png"/><Relationship Id="rId17" Type="http://schemas.openxmlformats.org/officeDocument/2006/relationships/image" Target="../media/image35.svg"/><Relationship Id="rId18" Type="http://schemas.openxmlformats.org/officeDocument/2006/relationships/image" Target="../media/image36.png"/><Relationship Id="rId19" Type="http://schemas.openxmlformats.org/officeDocument/2006/relationships/image" Target="../media/image37.svg"/><Relationship Id="rId20" Type="http://schemas.openxmlformats.org/officeDocument/2006/relationships/image" Target="../media/image38.png"/><Relationship Id="rId21" Type="http://schemas.openxmlformats.org/officeDocument/2006/relationships/image" Target="../media/image39.svg"/><Relationship Id="rId22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25.png"/><Relationship Id="rId4" Type="http://schemas.openxmlformats.org/officeDocument/2006/relationships/image" Target="../media/image42.png"/><Relationship Id="rId5" Type="http://schemas.openxmlformats.org/officeDocument/2006/relationships/image" Target="../media/image43.sv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25.png"/><Relationship Id="rId7" Type="http://schemas.openxmlformats.org/officeDocument/2006/relationships/image" Target="../media/image49.png"/><Relationship Id="rId8" Type="http://schemas.openxmlformats.org/officeDocument/2006/relationships/image" Target="../media/image50.svg"/><Relationship Id="rId9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25.png"/><Relationship Id="rId7" Type="http://schemas.openxmlformats.org/officeDocument/2006/relationships/image" Target="../media/image56.png"/><Relationship Id="rId8" Type="http://schemas.openxmlformats.org/officeDocument/2006/relationships/image" Target="../media/image57.svg"/><Relationship Id="rId9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" Target="slide4.xml"/><Relationship Id="rId2" Type="http://schemas.openxmlformats.org/officeDocument/2006/relationships/slide" Target="slide6.xml"/><Relationship Id="rId3" Type="http://schemas.openxmlformats.org/officeDocument/2006/relationships/slide" Target="slide9.xml"/><Relationship Id="rId4" Type="http://schemas.openxmlformats.org/officeDocument/2006/relationships/slide" Target="slide15.xml"/><Relationship Id="rId5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chat.openai.com/share/4de2f709-3f2b-40a4-ade2-adafd4f116c7" TargetMode="Externa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www.perplexity.ai/search/re-un-questionnaire-4Mmk3HXLQ.Wu7xY8YORo5A" TargetMode="Externa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07640" y="193680"/>
            <a:ext cx="7035480" cy="139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4800" spc="-1" strike="noStrike">
                <a:solidFill>
                  <a:srgbClr val="000000"/>
                </a:solidFill>
                <a:latin typeface="Aptos Display"/>
                <a:ea typeface="DejaVu Sans"/>
              </a:rPr>
              <a:t>TraAM langues vivantes</a:t>
            </a:r>
            <a:br>
              <a:rPr sz="4800"/>
            </a:br>
            <a:r>
              <a:rPr b="0" lang="fr-FR" sz="4800" spc="-1" strike="noStrike">
                <a:solidFill>
                  <a:srgbClr val="000000"/>
                </a:solidFill>
                <a:latin typeface="Aptos Display"/>
                <a:ea typeface="DejaVu Sans"/>
              </a:rPr>
              <a:t>2023-2024</a:t>
            </a:r>
            <a:endParaRPr b="0" lang="fr-FR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488880" y="3585600"/>
            <a:ext cx="10460520" cy="21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ptos"/>
                <a:ea typeface="DejaVu Sans"/>
              </a:rPr>
              <a:t>Utilisation de ChatGPT, Perplexity pour :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ptos"/>
                <a:ea typeface="DejaVu Sans"/>
              </a:rPr>
              <a:t>Créer des questionnaires à choix multiples à destination d’élèves de 5</a:t>
            </a:r>
            <a:r>
              <a:rPr b="0" lang="fr-FR" sz="2400" spc="-1" strike="noStrike" baseline="30000">
                <a:solidFill>
                  <a:srgbClr val="000000"/>
                </a:solidFill>
                <a:latin typeface="Aptos"/>
                <a:ea typeface="DejaVu Sans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latin typeface="Aptos"/>
                <a:ea typeface="DejaVu Sans"/>
              </a:rPr>
              <a:t> sur des personnes célèbres ayant immigré aux Etats-Unis.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2596680" y="3421800"/>
            <a:ext cx="782280" cy="782280"/>
          </a:xfrm>
          <a:prstGeom prst="rect">
            <a:avLst/>
          </a:prstGeom>
          <a:ln w="0">
            <a:noFill/>
          </a:ln>
        </p:spPr>
      </p:pic>
      <p:pic>
        <p:nvPicPr>
          <p:cNvPr id="191" name="Image 6" descr="Une image contenant Symétrie, symbole, art, ligne&#10;&#10;Description générée automatiquement"/>
          <p:cNvPicPr/>
          <p:nvPr/>
        </p:nvPicPr>
        <p:blipFill>
          <a:blip r:embed="rId2"/>
          <a:stretch/>
        </p:blipFill>
        <p:spPr>
          <a:xfrm>
            <a:off x="3961440" y="3310920"/>
            <a:ext cx="922320" cy="922320"/>
          </a:xfrm>
          <a:prstGeom prst="rect">
            <a:avLst/>
          </a:prstGeom>
          <a:ln w="0">
            <a:noFill/>
          </a:ln>
        </p:spPr>
      </p:pic>
      <p:sp>
        <p:nvSpPr>
          <p:cNvPr id="192" name="ZoneTexte 1"/>
          <p:cNvSpPr/>
          <p:nvPr/>
        </p:nvSpPr>
        <p:spPr>
          <a:xfrm>
            <a:off x="330480" y="1802160"/>
            <a:ext cx="70128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pc="-1" strike="noStrike">
                <a:solidFill>
                  <a:srgbClr val="0e2841"/>
                </a:solidFill>
                <a:latin typeface="Arial"/>
                <a:ea typeface="DejaVu Sans"/>
              </a:rPr>
              <a:t>Utilisation de l’IA par l’enseignant pour créer des activités destinées aux élèves au sein d’une séquence. La génération automatique de QCM offre un gain de temps de travail à l’enseignant.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Image 2" descr=""/>
          <p:cNvPicPr/>
          <p:nvPr/>
        </p:nvPicPr>
        <p:blipFill>
          <a:blip r:embed="rId3"/>
          <a:stretch/>
        </p:blipFill>
        <p:spPr>
          <a:xfrm>
            <a:off x="7312680" y="79200"/>
            <a:ext cx="4856040" cy="34448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94" name=""/>
          <p:cNvGraphicFramePr/>
          <p:nvPr/>
        </p:nvGraphicFramePr>
        <p:xfrm>
          <a:off x="6073200" y="2527200"/>
          <a:ext cx="6119640" cy="1079640"/>
        </p:xfrm>
        <a:graphic>
          <a:graphicData uri="http://schemas.openxmlformats.org/presentationml/2006/ole">
            <p:oleObj progId="Word.Document.12" r:id="rId4" spid="">
              <p:embed/>
              <p:pic>
                <p:nvPicPr>
                  <p:cNvPr id="195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073200" y="2527200"/>
                    <a:ext cx="6119640" cy="1079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 6" descr=""/>
          <p:cNvPicPr/>
          <p:nvPr/>
        </p:nvPicPr>
        <p:blipFill>
          <a:blip r:embed="rId1"/>
          <a:stretch/>
        </p:blipFill>
        <p:spPr>
          <a:xfrm>
            <a:off x="68760" y="696960"/>
            <a:ext cx="5828400" cy="595080"/>
          </a:xfrm>
          <a:prstGeom prst="rect">
            <a:avLst/>
          </a:prstGeom>
          <a:ln w="0">
            <a:noFill/>
          </a:ln>
        </p:spPr>
      </p:pic>
      <p:pic>
        <p:nvPicPr>
          <p:cNvPr id="253" name="Image 8" descr=""/>
          <p:cNvPicPr/>
          <p:nvPr/>
        </p:nvPicPr>
        <p:blipFill>
          <a:blip r:embed="rId2"/>
          <a:stretch/>
        </p:blipFill>
        <p:spPr>
          <a:xfrm>
            <a:off x="66960" y="2103120"/>
            <a:ext cx="828000" cy="1056600"/>
          </a:xfrm>
          <a:prstGeom prst="rect">
            <a:avLst/>
          </a:prstGeom>
          <a:ln w="0">
            <a:noFill/>
          </a:ln>
        </p:spPr>
      </p:pic>
      <p:pic>
        <p:nvPicPr>
          <p:cNvPr id="254" name="Image 10" descr=""/>
          <p:cNvPicPr/>
          <p:nvPr/>
        </p:nvPicPr>
        <p:blipFill>
          <a:blip r:embed="rId3"/>
          <a:stretch/>
        </p:blipFill>
        <p:spPr>
          <a:xfrm>
            <a:off x="1152360" y="1441440"/>
            <a:ext cx="4231080" cy="1559160"/>
          </a:xfrm>
          <a:prstGeom prst="rect">
            <a:avLst/>
          </a:prstGeom>
          <a:ln w="0">
            <a:noFill/>
          </a:ln>
        </p:spPr>
      </p:pic>
      <p:pic>
        <p:nvPicPr>
          <p:cNvPr id="255" name="Image 12" descr=""/>
          <p:cNvPicPr/>
          <p:nvPr/>
        </p:nvPicPr>
        <p:blipFill>
          <a:blip r:embed="rId4"/>
          <a:stretch/>
        </p:blipFill>
        <p:spPr>
          <a:xfrm>
            <a:off x="97560" y="3309120"/>
            <a:ext cx="5424120" cy="3265200"/>
          </a:xfrm>
          <a:prstGeom prst="rect">
            <a:avLst/>
          </a:prstGeom>
          <a:ln w="0">
            <a:noFill/>
          </a:ln>
        </p:spPr>
      </p:pic>
      <p:pic>
        <p:nvPicPr>
          <p:cNvPr id="256" name="Image 14" descr=""/>
          <p:cNvPicPr/>
          <p:nvPr/>
        </p:nvPicPr>
        <p:blipFill>
          <a:blip r:embed="rId5"/>
          <a:stretch/>
        </p:blipFill>
        <p:spPr>
          <a:xfrm>
            <a:off x="6058440" y="820800"/>
            <a:ext cx="5923440" cy="3159720"/>
          </a:xfrm>
          <a:prstGeom prst="rect">
            <a:avLst/>
          </a:prstGeom>
          <a:ln w="0">
            <a:noFill/>
          </a:ln>
        </p:spPr>
      </p:pic>
      <p:pic>
        <p:nvPicPr>
          <p:cNvPr id="257" name="Image 16" descr=""/>
          <p:cNvPicPr/>
          <p:nvPr/>
        </p:nvPicPr>
        <p:blipFill>
          <a:blip r:embed="rId6"/>
          <a:stretch/>
        </p:blipFill>
        <p:spPr>
          <a:xfrm>
            <a:off x="6035760" y="4007880"/>
            <a:ext cx="5942880" cy="2638080"/>
          </a:xfrm>
          <a:prstGeom prst="rect">
            <a:avLst/>
          </a:prstGeom>
          <a:ln w="0">
            <a:noFill/>
          </a:ln>
        </p:spPr>
      </p:pic>
      <p:pic>
        <p:nvPicPr>
          <p:cNvPr id="258" name="Image 18" descr=""/>
          <p:cNvPicPr/>
          <p:nvPr/>
        </p:nvPicPr>
        <p:blipFill>
          <a:blip r:embed="rId7"/>
          <a:stretch/>
        </p:blipFill>
        <p:spPr>
          <a:xfrm>
            <a:off x="11428920" y="54000"/>
            <a:ext cx="664560" cy="65052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 : coins arrondis 19"/>
          <p:cNvSpPr/>
          <p:nvPr/>
        </p:nvSpPr>
        <p:spPr>
          <a:xfrm>
            <a:off x="97560" y="95760"/>
            <a:ext cx="11232720" cy="467280"/>
          </a:xfrm>
          <a:prstGeom prst="roundRect">
            <a:avLst>
              <a:gd name="adj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Intégrer le questionnaire dans Moodle (créer un test et importer les questions dans la banque de questions)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Rectangle 21"/>
          <p:cNvSpPr/>
          <p:nvPr/>
        </p:nvSpPr>
        <p:spPr>
          <a:xfrm>
            <a:off x="5952960" y="696960"/>
            <a:ext cx="6238440" cy="60645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261" name="Graphique 23" descr="Badge 1 avec un remplissage uni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2390400" y="714240"/>
            <a:ext cx="419040" cy="419040"/>
          </a:xfrm>
          <a:prstGeom prst="rect">
            <a:avLst/>
          </a:prstGeom>
          <a:ln w="0">
            <a:noFill/>
          </a:ln>
        </p:spPr>
      </p:pic>
      <p:pic>
        <p:nvPicPr>
          <p:cNvPr id="262" name="Graphique 25" descr="Badge avec un remplissage uni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341640" y="1631520"/>
            <a:ext cx="396360" cy="396360"/>
          </a:xfrm>
          <a:prstGeom prst="rect">
            <a:avLst/>
          </a:prstGeom>
          <a:ln w="0">
            <a:noFill/>
          </a:ln>
        </p:spPr>
      </p:pic>
      <p:pic>
        <p:nvPicPr>
          <p:cNvPr id="263" name="Graphique 27" descr="Badge 3 avec un remplissage uni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3363480" y="2591640"/>
            <a:ext cx="456480" cy="456480"/>
          </a:xfrm>
          <a:prstGeom prst="rect">
            <a:avLst/>
          </a:prstGeom>
          <a:ln w="0">
            <a:noFill/>
          </a:ln>
        </p:spPr>
      </p:pic>
      <p:pic>
        <p:nvPicPr>
          <p:cNvPr id="264" name="Graphique 29" descr="Badge 4 avec un remplissage uni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2929680" y="4375440"/>
            <a:ext cx="419040" cy="4190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30"/>
          <p:cNvSpPr/>
          <p:nvPr/>
        </p:nvSpPr>
        <p:spPr>
          <a:xfrm>
            <a:off x="2562480" y="4114800"/>
            <a:ext cx="1073160" cy="259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266" name="Graphique 32" descr="Badge 5 avec un remplissage uni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8020440" y="3072600"/>
            <a:ext cx="419040" cy="419040"/>
          </a:xfrm>
          <a:prstGeom prst="rect">
            <a:avLst/>
          </a:prstGeom>
          <a:ln w="0">
            <a:noFill/>
          </a:ln>
        </p:spPr>
      </p:pic>
      <p:pic>
        <p:nvPicPr>
          <p:cNvPr id="267" name="Graphique 34" descr="Badge 6 avec un remplissage uni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9498240" y="5101200"/>
            <a:ext cx="451800" cy="451800"/>
          </a:xfrm>
          <a:prstGeom prst="rect">
            <a:avLst/>
          </a:prstGeom>
          <a:ln w="0">
            <a:noFill/>
          </a:ln>
        </p:spPr>
      </p:pic>
      <p:pic>
        <p:nvPicPr>
          <p:cNvPr id="268" name="Graphique 36" descr="Badge 7 avec un remplissage uni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9257760" y="6180840"/>
            <a:ext cx="456480" cy="45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 2" descr=""/>
          <p:cNvPicPr/>
          <p:nvPr/>
        </p:nvPicPr>
        <p:blipFill>
          <a:blip r:embed="rId1"/>
          <a:stretch/>
        </p:blipFill>
        <p:spPr>
          <a:xfrm>
            <a:off x="0" y="0"/>
            <a:ext cx="7230600" cy="6123600"/>
          </a:xfrm>
          <a:prstGeom prst="rect">
            <a:avLst/>
          </a:prstGeom>
          <a:ln w="0">
            <a:noFill/>
          </a:ln>
        </p:spPr>
      </p:pic>
      <p:pic>
        <p:nvPicPr>
          <p:cNvPr id="270" name="Image 4" descr=""/>
          <p:cNvPicPr/>
          <p:nvPr/>
        </p:nvPicPr>
        <p:blipFill>
          <a:blip r:embed="rId2"/>
          <a:stretch/>
        </p:blipFill>
        <p:spPr>
          <a:xfrm>
            <a:off x="5056560" y="3692880"/>
            <a:ext cx="6532200" cy="3041280"/>
          </a:xfrm>
          <a:prstGeom prst="rect">
            <a:avLst/>
          </a:prstGeom>
          <a:ln w="0">
            <a:noFill/>
          </a:ln>
        </p:spPr>
      </p:pic>
      <p:sp>
        <p:nvSpPr>
          <p:cNvPr id="271" name="Bulle narrative : rectangle à coins arrondis 5"/>
          <p:cNvSpPr/>
          <p:nvPr/>
        </p:nvSpPr>
        <p:spPr>
          <a:xfrm>
            <a:off x="7931880" y="2370960"/>
            <a:ext cx="3422880" cy="124344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Importation effectuée à partir du fichier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2" name="Image 6" descr=""/>
          <p:cNvPicPr/>
          <p:nvPr/>
        </p:nvPicPr>
        <p:blipFill>
          <a:blip r:embed="rId3"/>
          <a:stretch/>
        </p:blipFill>
        <p:spPr>
          <a:xfrm>
            <a:off x="11428920" y="54000"/>
            <a:ext cx="664560" cy="650520"/>
          </a:xfrm>
          <a:prstGeom prst="rect">
            <a:avLst/>
          </a:prstGeom>
          <a:ln w="0">
            <a:noFill/>
          </a:ln>
        </p:spPr>
      </p:pic>
      <p:pic>
        <p:nvPicPr>
          <p:cNvPr id="273" name="Graphique 8" descr="Badge 8 avec un remplissage uni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10859400" y="6090120"/>
            <a:ext cx="644400" cy="64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 2" descr=""/>
          <p:cNvPicPr/>
          <p:nvPr/>
        </p:nvPicPr>
        <p:blipFill>
          <a:blip r:embed="rId1"/>
          <a:stretch/>
        </p:blipFill>
        <p:spPr>
          <a:xfrm>
            <a:off x="4671360" y="112320"/>
            <a:ext cx="6034680" cy="2874600"/>
          </a:xfrm>
          <a:prstGeom prst="rect">
            <a:avLst/>
          </a:prstGeom>
          <a:ln w="0">
            <a:noFill/>
          </a:ln>
        </p:spPr>
      </p:pic>
      <p:pic>
        <p:nvPicPr>
          <p:cNvPr id="275" name="Image 4" descr=""/>
          <p:cNvPicPr/>
          <p:nvPr/>
        </p:nvPicPr>
        <p:blipFill>
          <a:blip r:embed="rId2"/>
          <a:stretch/>
        </p:blipFill>
        <p:spPr>
          <a:xfrm>
            <a:off x="4391640" y="2987640"/>
            <a:ext cx="4125240" cy="3348360"/>
          </a:xfrm>
          <a:prstGeom prst="rect">
            <a:avLst/>
          </a:prstGeom>
          <a:ln w="0">
            <a:noFill/>
          </a:ln>
        </p:spPr>
      </p:pic>
      <p:pic>
        <p:nvPicPr>
          <p:cNvPr id="276" name="Image 6" descr=""/>
          <p:cNvPicPr/>
          <p:nvPr/>
        </p:nvPicPr>
        <p:blipFill>
          <a:blip r:embed="rId3"/>
          <a:stretch/>
        </p:blipFill>
        <p:spPr>
          <a:xfrm>
            <a:off x="8698320" y="3166560"/>
            <a:ext cx="3128760" cy="3169440"/>
          </a:xfrm>
          <a:prstGeom prst="rect">
            <a:avLst/>
          </a:prstGeom>
          <a:ln w="0">
            <a:noFill/>
          </a:ln>
        </p:spPr>
      </p:pic>
      <p:pic>
        <p:nvPicPr>
          <p:cNvPr id="277" name="Image 8" descr=""/>
          <p:cNvPicPr/>
          <p:nvPr/>
        </p:nvPicPr>
        <p:blipFill>
          <a:blip r:embed="rId4"/>
          <a:stretch/>
        </p:blipFill>
        <p:spPr>
          <a:xfrm>
            <a:off x="222120" y="2445480"/>
            <a:ext cx="2813760" cy="4135320"/>
          </a:xfrm>
          <a:prstGeom prst="rect">
            <a:avLst/>
          </a:prstGeom>
          <a:ln w="0">
            <a:noFill/>
          </a:ln>
        </p:spPr>
      </p:pic>
      <p:pic>
        <p:nvPicPr>
          <p:cNvPr id="278" name="Image 10" descr=""/>
          <p:cNvPicPr/>
          <p:nvPr/>
        </p:nvPicPr>
        <p:blipFill>
          <a:blip r:embed="rId5"/>
          <a:stretch/>
        </p:blipFill>
        <p:spPr>
          <a:xfrm>
            <a:off x="114480" y="276480"/>
            <a:ext cx="3804480" cy="1870560"/>
          </a:xfrm>
          <a:prstGeom prst="rect">
            <a:avLst/>
          </a:prstGeom>
          <a:ln w="0">
            <a:noFill/>
          </a:ln>
        </p:spPr>
      </p:pic>
      <p:sp>
        <p:nvSpPr>
          <p:cNvPr id="279" name="Rectangle 15"/>
          <p:cNvSpPr/>
          <p:nvPr/>
        </p:nvSpPr>
        <p:spPr>
          <a:xfrm>
            <a:off x="4391640" y="0"/>
            <a:ext cx="7577640" cy="6744960"/>
          </a:xfrm>
          <a:prstGeom prst="rect">
            <a:avLst/>
          </a:prstGeom>
          <a:noFill/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80" name="Bulle narrative : rectangle à coins arrondis 11"/>
          <p:cNvSpPr/>
          <p:nvPr/>
        </p:nvSpPr>
        <p:spPr>
          <a:xfrm>
            <a:off x="1392840" y="1988280"/>
            <a:ext cx="3277800" cy="1296360"/>
          </a:xfrm>
          <a:prstGeom prst="wedgeRoundRectCallout">
            <a:avLst>
              <a:gd name="adj1" fmla="val -64290"/>
              <a:gd name="adj2" fmla="val -3894"/>
              <a:gd name="adj3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Possibilité de modifier les questions (pour changer un verbe, par exemple)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81" name="Connecteur droit avec flèche 13"/>
          <p:cNvCxnSpPr/>
          <p:nvPr/>
        </p:nvCxnSpPr>
        <p:spPr>
          <a:xfrm>
            <a:off x="850320" y="2711160"/>
            <a:ext cx="3647880" cy="1808280"/>
          </a:xfrm>
          <a:prstGeom prst="straightConnector1">
            <a:avLst/>
          </a:prstGeom>
          <a:ln w="0">
            <a:solidFill>
              <a:srgbClr val="115e82"/>
            </a:solidFill>
            <a:tailEnd len="med" type="triangle" w="med"/>
          </a:ln>
        </p:spPr>
      </p:cxnSp>
      <p:sp>
        <p:nvSpPr>
          <p:cNvPr id="282" name="Bulle narrative : rectangle à coins arrondis 14"/>
          <p:cNvSpPr/>
          <p:nvPr/>
        </p:nvSpPr>
        <p:spPr>
          <a:xfrm>
            <a:off x="2105280" y="6337080"/>
            <a:ext cx="10086120" cy="520200"/>
          </a:xfrm>
          <a:prstGeom prst="wedgeRoundRectCallout">
            <a:avLst>
              <a:gd name="adj1" fmla="val -12113"/>
              <a:gd name="adj2" fmla="val -161990"/>
              <a:gd name="adj3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Visualisation de la prise en compte des bonnes et mauvaises réponses ainsi que du feedback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3" name="Image 16" descr=""/>
          <p:cNvPicPr/>
          <p:nvPr/>
        </p:nvPicPr>
        <p:blipFill>
          <a:blip r:embed="rId6"/>
          <a:stretch/>
        </p:blipFill>
        <p:spPr>
          <a:xfrm>
            <a:off x="11298600" y="112320"/>
            <a:ext cx="664560" cy="650520"/>
          </a:xfrm>
          <a:prstGeom prst="rect">
            <a:avLst/>
          </a:prstGeom>
          <a:ln w="0">
            <a:noFill/>
          </a:ln>
        </p:spPr>
      </p:pic>
      <p:pic>
        <p:nvPicPr>
          <p:cNvPr id="284" name="Graphique 18" descr="Badge 9 avec un remplissage uni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83680" y="2066400"/>
            <a:ext cx="566280" cy="56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 2" descr=""/>
          <p:cNvPicPr/>
          <p:nvPr/>
        </p:nvPicPr>
        <p:blipFill>
          <a:blip r:embed="rId1"/>
          <a:stretch/>
        </p:blipFill>
        <p:spPr>
          <a:xfrm>
            <a:off x="191520" y="107640"/>
            <a:ext cx="6378840" cy="2640600"/>
          </a:xfrm>
          <a:prstGeom prst="rect">
            <a:avLst/>
          </a:prstGeom>
          <a:ln w="0">
            <a:noFill/>
          </a:ln>
        </p:spPr>
      </p:pic>
      <p:pic>
        <p:nvPicPr>
          <p:cNvPr id="286" name="Image 4" descr=""/>
          <p:cNvPicPr/>
          <p:nvPr/>
        </p:nvPicPr>
        <p:blipFill>
          <a:blip r:embed="rId2"/>
          <a:stretch/>
        </p:blipFill>
        <p:spPr>
          <a:xfrm>
            <a:off x="265680" y="2748960"/>
            <a:ext cx="4926960" cy="3997080"/>
          </a:xfrm>
          <a:prstGeom prst="rect">
            <a:avLst/>
          </a:prstGeom>
          <a:ln w="0">
            <a:noFill/>
          </a:ln>
        </p:spPr>
      </p:pic>
      <p:sp>
        <p:nvSpPr>
          <p:cNvPr id="287" name="Rectangle 5"/>
          <p:cNvSpPr/>
          <p:nvPr/>
        </p:nvSpPr>
        <p:spPr>
          <a:xfrm>
            <a:off x="5018400" y="2307240"/>
            <a:ext cx="1296360" cy="222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cxnSp>
        <p:nvCxnSpPr>
          <p:cNvPr id="288" name="Connecteur droit avec flèche 7"/>
          <p:cNvCxnSpPr>
            <a:stCxn id="287" idx="1"/>
          </p:cNvCxnSpPr>
          <p:nvPr/>
        </p:nvCxnSpPr>
        <p:spPr>
          <a:xfrm flipH="1">
            <a:off x="2402640" y="2418480"/>
            <a:ext cx="2616480" cy="404676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pic>
        <p:nvPicPr>
          <p:cNvPr id="289" name="Image 9" descr=""/>
          <p:cNvPicPr/>
          <p:nvPr/>
        </p:nvPicPr>
        <p:blipFill>
          <a:blip r:embed="rId3"/>
          <a:stretch/>
        </p:blipFill>
        <p:spPr>
          <a:xfrm>
            <a:off x="6613200" y="107640"/>
            <a:ext cx="5599440" cy="3102840"/>
          </a:xfrm>
          <a:prstGeom prst="rect">
            <a:avLst/>
          </a:prstGeom>
          <a:ln w="0">
            <a:noFill/>
          </a:ln>
        </p:spPr>
      </p:pic>
      <p:pic>
        <p:nvPicPr>
          <p:cNvPr id="290" name="Image 11" descr=""/>
          <p:cNvPicPr/>
          <p:nvPr/>
        </p:nvPicPr>
        <p:blipFill>
          <a:blip r:embed="rId4"/>
          <a:stretch/>
        </p:blipFill>
        <p:spPr>
          <a:xfrm>
            <a:off x="6900480" y="3269880"/>
            <a:ext cx="5106600" cy="1237680"/>
          </a:xfrm>
          <a:prstGeom prst="rect">
            <a:avLst/>
          </a:prstGeom>
          <a:ln w="0">
            <a:noFill/>
          </a:ln>
        </p:spPr>
      </p:pic>
      <p:pic>
        <p:nvPicPr>
          <p:cNvPr id="291" name="Image 13" descr=""/>
          <p:cNvPicPr/>
          <p:nvPr/>
        </p:nvPicPr>
        <p:blipFill>
          <a:blip r:embed="rId5"/>
          <a:stretch/>
        </p:blipFill>
        <p:spPr>
          <a:xfrm>
            <a:off x="5972040" y="4617360"/>
            <a:ext cx="6035400" cy="1121760"/>
          </a:xfrm>
          <a:prstGeom prst="rect">
            <a:avLst/>
          </a:prstGeom>
          <a:ln w="0">
            <a:solidFill>
              <a:srgbClr val="ff0000"/>
            </a:solidFill>
          </a:ln>
        </p:spPr>
      </p:pic>
      <p:cxnSp>
        <p:nvCxnSpPr>
          <p:cNvPr id="292" name="Connecteur droit avec flèche 15"/>
          <p:cNvCxnSpPr/>
          <p:nvPr/>
        </p:nvCxnSpPr>
        <p:spPr>
          <a:xfrm flipV="1">
            <a:off x="2562120" y="2807640"/>
            <a:ext cx="4190040" cy="3657600"/>
          </a:xfrm>
          <a:prstGeom prst="straightConnector1">
            <a:avLst/>
          </a:prstGeom>
          <a:ln w="28575">
            <a:solidFill>
              <a:srgbClr val="ff0000"/>
            </a:solidFill>
            <a:round/>
            <a:tailEnd len="med" type="triangle" w="med"/>
          </a:ln>
        </p:spPr>
      </p:cxnSp>
      <p:sp>
        <p:nvSpPr>
          <p:cNvPr id="293" name="Flèche : bas 17"/>
          <p:cNvSpPr/>
          <p:nvPr/>
        </p:nvSpPr>
        <p:spPr>
          <a:xfrm>
            <a:off x="9292680" y="4508280"/>
            <a:ext cx="335880" cy="264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94" name="Bulle narrative : rectangle à coins arrondis 18"/>
          <p:cNvSpPr/>
          <p:nvPr/>
        </p:nvSpPr>
        <p:spPr>
          <a:xfrm>
            <a:off x="5879880" y="5986080"/>
            <a:ext cx="6045840" cy="717480"/>
          </a:xfrm>
          <a:prstGeom prst="wedgeRoundRectCallout">
            <a:avLst>
              <a:gd name="adj1" fmla="val -9227"/>
              <a:gd name="adj2" fmla="val -91481"/>
              <a:gd name="adj3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Les questions sont générées avec le feedback inclus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5" name="Image 19" descr=""/>
          <p:cNvPicPr/>
          <p:nvPr/>
        </p:nvPicPr>
        <p:blipFill>
          <a:blip r:embed="rId6"/>
          <a:stretch/>
        </p:blipFill>
        <p:spPr>
          <a:xfrm>
            <a:off x="5667120" y="153720"/>
            <a:ext cx="664560" cy="650520"/>
          </a:xfrm>
          <a:prstGeom prst="rect">
            <a:avLst/>
          </a:prstGeom>
          <a:ln w="0">
            <a:noFill/>
          </a:ln>
        </p:spPr>
      </p:pic>
      <p:pic>
        <p:nvPicPr>
          <p:cNvPr id="296" name="Graphique 21" descr="Badge 10 avec un remplissage uni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4412520" y="1913760"/>
            <a:ext cx="594720" cy="594720"/>
          </a:xfrm>
          <a:prstGeom prst="rect">
            <a:avLst/>
          </a:prstGeom>
          <a:ln w="0">
            <a:noFill/>
          </a:ln>
        </p:spPr>
      </p:pic>
      <p:sp>
        <p:nvSpPr>
          <p:cNvPr id="297" name="Rectangle 22"/>
          <p:cNvSpPr/>
          <p:nvPr/>
        </p:nvSpPr>
        <p:spPr>
          <a:xfrm>
            <a:off x="6581520" y="107640"/>
            <a:ext cx="5609880" cy="4357440"/>
          </a:xfrm>
          <a:prstGeom prst="rect">
            <a:avLst/>
          </a:prstGeom>
          <a:noFill/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1"/>
          <p:cNvSpPr/>
          <p:nvPr/>
        </p:nvSpPr>
        <p:spPr>
          <a:xfrm>
            <a:off x="297720" y="372240"/>
            <a:ext cx="10004400" cy="105192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La conversion en format GIFT (pour intégrer les questions dans Moodle) ne fonctionne pas avec Perplexity. Le fichier généré n’est pas valide.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9" name="Image 3" descr=""/>
          <p:cNvPicPr/>
          <p:nvPr/>
        </p:nvPicPr>
        <p:blipFill>
          <a:blip r:embed="rId1"/>
          <a:stretch/>
        </p:blipFill>
        <p:spPr>
          <a:xfrm>
            <a:off x="160560" y="1557720"/>
            <a:ext cx="5697360" cy="4031280"/>
          </a:xfrm>
          <a:prstGeom prst="rect">
            <a:avLst/>
          </a:prstGeom>
          <a:ln w="0">
            <a:noFill/>
          </a:ln>
        </p:spPr>
      </p:pic>
      <p:pic>
        <p:nvPicPr>
          <p:cNvPr id="300" name="Image 5" descr=""/>
          <p:cNvPicPr/>
          <p:nvPr/>
        </p:nvPicPr>
        <p:blipFill>
          <a:blip r:embed="rId2"/>
          <a:stretch/>
        </p:blipFill>
        <p:spPr>
          <a:xfrm>
            <a:off x="4327560" y="2192400"/>
            <a:ext cx="7590960" cy="310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9672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rgbClr val="0070c0"/>
                </a:solidFill>
                <a:latin typeface="Arial"/>
                <a:ea typeface="DejaVu Sans"/>
              </a:rPr>
              <a:t>Analyse : freins et plus-values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ubTitle"/>
          </p:nvPr>
        </p:nvSpPr>
        <p:spPr>
          <a:xfrm>
            <a:off x="492480" y="1418400"/>
            <a:ext cx="10971720" cy="488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fr-FR" sz="2200" spc="-1" strike="noStrike">
                <a:solidFill>
                  <a:srgbClr val="0070c0"/>
                </a:solidFill>
                <a:latin typeface="Arial"/>
                <a:ea typeface="DejaVu Sans"/>
              </a:rPr>
              <a:t>Freins :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  <a:ea typeface="DejaVu Sans"/>
              </a:rPr>
              <a:t>Bien vérifier la véracité des réponses fournies par Chat GPT et Perplexity (beaucoup d’erreurs sur les dates, entre autres).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  <a:ea typeface="DejaVu Sans"/>
              </a:rPr>
              <a:t>L’enseignant doit également avoir un regard sur la pertinence des questions.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  <a:ea typeface="DejaVu Sans"/>
              </a:rPr>
              <a:t>Les sources ne sont jamais citées.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200" spc="-1" strike="noStrike">
                <a:solidFill>
                  <a:srgbClr val="0070c0"/>
                </a:solidFill>
                <a:latin typeface="Arial"/>
                <a:ea typeface="DejaVu Sans"/>
              </a:rPr>
              <a:t>Avantages de l’utilisation de l’IA pour créer des QCM : 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343080" indent="-34308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  <a:ea typeface="DejaVu Sans"/>
              </a:rPr>
              <a:t>Gain de temps pour l’enseignant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343080" indent="-34308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  <a:ea typeface="DejaVu Sans"/>
              </a:rPr>
              <a:t>Possibilité de modifier les questions ou de les corriger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343080" indent="-34308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  <a:ea typeface="DejaVu Sans"/>
              </a:rPr>
              <a:t>Possibilité d’imposer des mots clés ou informations que l’enseignant juge indispensables (directement dans le prompt)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lvl="1" marL="343080" indent="-34308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Arial"/>
                <a:ea typeface="DejaVu Sans"/>
              </a:rPr>
              <a:t>Possibilité d’intégrer le QCM dans Moodle avec le questionnaire généré par ChatGPT (ce qui n’est pas possible avec le questionnaire généré par Perplexity)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  <a:ea typeface="DejaVu Sans"/>
              </a:rPr>
              <a:t>Sommaire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1720" cy="31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fr-FR" sz="28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" action="ppaction://hlinkshowjump?jump=nextslide"/>
              </a:rPr>
              <a:t>Contexte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fr-FR" sz="28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rId1" action="ppaction://hlinksldjump"/>
              </a:rPr>
              <a:t>Exemple avec ChatGPT (Prompt, QCM et feedback)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fr-FR" sz="28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rId2" action="ppaction://hlinksldjump"/>
              </a:rPr>
              <a:t>Exemple avec Perplexity (Prompt, QCM et feedback)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fr-FR" sz="28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rId3" action="ppaction://hlinksldjump"/>
              </a:rPr>
              <a:t>Intégration du QCM dans Moodle (uniquement avec Chat GPT)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fr-FR" sz="2800" spc="-1" strike="noStrike" u="sng">
                <a:solidFill>
                  <a:schemeClr val="dk1"/>
                </a:solidFill>
                <a:uFillTx/>
                <a:latin typeface="Arial"/>
                <a:ea typeface="DejaVu Sans"/>
                <a:hlinkClick r:id="rId4" action="ppaction://hlinksldjump"/>
              </a:rPr>
              <a:t>Analyse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52280" y="186120"/>
            <a:ext cx="11274840" cy="54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ptos Display"/>
                <a:ea typeface="DejaVu Sans"/>
              </a:rPr>
              <a:t>Création de QCM sur une personne célèbre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152280" y="1159560"/>
            <a:ext cx="11394000" cy="53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1666"/>
          </a:bodyPr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Contexte :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Dans le cadre d’une séquence sur des immigrants célèbres, les élèves ont travaillé en amont sur des biographies et devinettes d’immigrants aux Etats-Unis et ont découvert l’utilisation du prétérit simple et du lexique lié aux biographies.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Pour vérifier leurs connaissances sur les immigrants devenus célèbres et réviser le vocabulaire et l’utilisation du prétérit simple, des QCM de révision et/ou d’appropriation sont proposés aux élèves.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Afin de gagner du temps, nous avons testé ChatGPT et Perplexity pour créer ces QCM en ciblant plusieurs immigrants et en imposant quelques contraintes définies dans la requête (Prompt).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Nous avons choisi de cibler Charlie Chaplin dans cet exemple.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DejaVu Sans"/>
              </a:rPr>
              <a:t>L’utilisation de Chat GPT permet de créer des questionnaires exportables dans Moodle, plateforme liée à l’ENT de notre académie (ce que Perplexity ne permet pas à l’heure actuelle de faire).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 : coins arrondis 3"/>
          <p:cNvSpPr/>
          <p:nvPr/>
        </p:nvSpPr>
        <p:spPr>
          <a:xfrm>
            <a:off x="87480" y="393840"/>
            <a:ext cx="11682360" cy="2082600"/>
          </a:xfrm>
          <a:prstGeom prst="roundRect">
            <a:avLst>
              <a:gd name="adj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en-US" sz="1800" spc="-1" strike="noStrike">
                <a:solidFill>
                  <a:schemeClr val="lt1"/>
                </a:solidFill>
                <a:latin typeface="Aptos"/>
                <a:ea typeface="Yu Gothic"/>
              </a:rPr>
              <a:t>PROMPT : </a:t>
            </a:r>
            <a:r>
              <a:rPr b="0" lang="fr-FR" sz="1800" spc="-1" strike="noStrike">
                <a:solidFill>
                  <a:schemeClr val="lt1"/>
                </a:solidFill>
                <a:latin typeface="Aptos"/>
                <a:ea typeface="Yu Gothic"/>
              </a:rPr>
              <a:t>Crée un questionnaire à choix multiple en anglais en 10 questions sur Charlie Chaplin en se basant sur sa biographie. Ce questionnaire est destiné à des élèves français de 5</a:t>
            </a:r>
            <a:r>
              <a:rPr b="0" lang="fr-FR" sz="1800" spc="-1" strike="noStrike" baseline="30000">
                <a:solidFill>
                  <a:schemeClr val="lt1"/>
                </a:solidFill>
                <a:latin typeface="Aptos"/>
                <a:ea typeface="Yu Gothic"/>
              </a:rPr>
              <a:t>e</a:t>
            </a:r>
            <a:r>
              <a:rPr b="0" lang="fr-FR" sz="1800" spc="-1" strike="noStrike">
                <a:solidFill>
                  <a:schemeClr val="lt1"/>
                </a:solidFill>
                <a:latin typeface="Aptos"/>
                <a:ea typeface="Yu Gothic"/>
              </a:rPr>
              <a:t> apprenant l’anglais de niveau A1 voire A2. Le temps à utiliser est le prétérit simple, les phrases doivent être courtes et simples. Une des questions doit porter sur le fait qu’il a émigré aux Etats-Unis. Propose 4 réponses pour chaque question dont 3 fausses et 1 correcte en indiquant la bonne réponse.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ZoneTexte 8"/>
          <p:cNvSpPr/>
          <p:nvPr/>
        </p:nvSpPr>
        <p:spPr>
          <a:xfrm>
            <a:off x="0" y="61920"/>
            <a:ext cx="10376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ptos"/>
                <a:ea typeface="DejaVu Sans"/>
              </a:rPr>
              <a:t>Requête n° 1 : choix de rédiger la requête (prompt) en français avec ChatGPT :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ZoneTexte 4">
            <a:hlinkClick r:id="rId1"/>
          </p:cNvPr>
          <p:cNvSpPr/>
          <p:nvPr/>
        </p:nvSpPr>
        <p:spPr>
          <a:xfrm>
            <a:off x="3530160" y="2624760"/>
            <a:ext cx="8462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https://chat.openai.com/share/4de2f709-3f2b-40a4-ade2-adafd4f116c7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Bulle narrative : rectangle à coins arrondis 5"/>
          <p:cNvSpPr/>
          <p:nvPr/>
        </p:nvSpPr>
        <p:spPr>
          <a:xfrm>
            <a:off x="212760" y="2732400"/>
            <a:ext cx="2986920" cy="1498320"/>
          </a:xfrm>
          <a:prstGeom prst="wedgeRoundRectCallout">
            <a:avLst>
              <a:gd name="adj1" fmla="val 59594"/>
              <a:gd name="adj2" fmla="val -30833"/>
              <a:gd name="adj3" fmla="val 16667"/>
            </a:avLst>
          </a:prstGeom>
          <a:solidFill>
            <a:srgbClr val="4ea72e"/>
          </a:soli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Lien créé par Chat GPT pour exporter les 10 questions générées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4" name="Image 7" descr=""/>
          <p:cNvPicPr/>
          <p:nvPr/>
        </p:nvPicPr>
        <p:blipFill>
          <a:blip r:embed="rId2"/>
          <a:stretch/>
        </p:blipFill>
        <p:spPr>
          <a:xfrm>
            <a:off x="3530160" y="3141360"/>
            <a:ext cx="3369960" cy="3580200"/>
          </a:xfrm>
          <a:prstGeom prst="rect">
            <a:avLst/>
          </a:prstGeom>
          <a:ln w="0">
            <a:noFill/>
          </a:ln>
        </p:spPr>
      </p:pic>
      <p:pic>
        <p:nvPicPr>
          <p:cNvPr id="205" name="Image 9" descr=""/>
          <p:cNvPicPr/>
          <p:nvPr/>
        </p:nvPicPr>
        <p:blipFill>
          <a:blip r:embed="rId3"/>
          <a:stretch/>
        </p:blipFill>
        <p:spPr>
          <a:xfrm>
            <a:off x="7012440" y="3809880"/>
            <a:ext cx="3736440" cy="2911680"/>
          </a:xfrm>
          <a:prstGeom prst="rect">
            <a:avLst/>
          </a:prstGeom>
          <a:ln w="0">
            <a:noFill/>
          </a:ln>
        </p:spPr>
      </p:pic>
      <p:sp>
        <p:nvSpPr>
          <p:cNvPr id="206" name="Bulle narrative : rectangle à coins arrondis 10"/>
          <p:cNvSpPr/>
          <p:nvPr/>
        </p:nvSpPr>
        <p:spPr>
          <a:xfrm>
            <a:off x="377280" y="4487040"/>
            <a:ext cx="2986920" cy="956160"/>
          </a:xfrm>
          <a:prstGeom prst="wedgeRoundRectCallout">
            <a:avLst>
              <a:gd name="adj1" fmla="val 59594"/>
              <a:gd name="adj2" fmla="val -30833"/>
              <a:gd name="adj3" fmla="val 16667"/>
            </a:avLst>
          </a:prstGeom>
          <a:solidFill>
            <a:srgbClr val="4ea72e"/>
          </a:soli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4 exemples de questions générées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Rectangle 11"/>
          <p:cNvSpPr/>
          <p:nvPr/>
        </p:nvSpPr>
        <p:spPr>
          <a:xfrm>
            <a:off x="3742560" y="3141360"/>
            <a:ext cx="7941960" cy="3654000"/>
          </a:xfrm>
          <a:prstGeom prst="rect">
            <a:avLst/>
          </a:prstGeom>
          <a:noFill/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08" name="Rectangle 13"/>
          <p:cNvSpPr/>
          <p:nvPr/>
        </p:nvSpPr>
        <p:spPr>
          <a:xfrm>
            <a:off x="506880" y="5704920"/>
            <a:ext cx="2630880" cy="101664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Toujours vérifier les informations surtout concernant les dates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Picture 2" descr=""/>
          <p:cNvPicPr/>
          <p:nvPr/>
        </p:nvPicPr>
        <p:blipFill>
          <a:blip r:embed="rId4"/>
          <a:stretch/>
        </p:blipFill>
        <p:spPr>
          <a:xfrm>
            <a:off x="10874880" y="2602440"/>
            <a:ext cx="782280" cy="78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3"/>
          <p:cNvSpPr/>
          <p:nvPr/>
        </p:nvSpPr>
        <p:spPr>
          <a:xfrm>
            <a:off x="1531080" y="403920"/>
            <a:ext cx="10068480" cy="57348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Possibilité de demander un feedback avec ChatGPT (pour l’intégrer dans un QCM en ligne sur Moodle).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Image 5" descr=""/>
          <p:cNvPicPr/>
          <p:nvPr/>
        </p:nvPicPr>
        <p:blipFill>
          <a:blip r:embed="rId1"/>
          <a:stretch/>
        </p:blipFill>
        <p:spPr>
          <a:xfrm>
            <a:off x="244440" y="1073880"/>
            <a:ext cx="6857280" cy="3254400"/>
          </a:xfrm>
          <a:prstGeom prst="rect">
            <a:avLst/>
          </a:prstGeom>
          <a:ln w="0">
            <a:noFill/>
          </a:ln>
        </p:spPr>
      </p:pic>
      <p:pic>
        <p:nvPicPr>
          <p:cNvPr id="212" name="Image 7" descr=""/>
          <p:cNvPicPr/>
          <p:nvPr/>
        </p:nvPicPr>
        <p:blipFill>
          <a:blip r:embed="rId2"/>
          <a:stretch/>
        </p:blipFill>
        <p:spPr>
          <a:xfrm>
            <a:off x="5457600" y="2489400"/>
            <a:ext cx="6489000" cy="3157200"/>
          </a:xfrm>
          <a:prstGeom prst="rect">
            <a:avLst/>
          </a:prstGeom>
          <a:ln w="0">
            <a:noFill/>
          </a:ln>
        </p:spPr>
      </p:pic>
      <p:sp>
        <p:nvSpPr>
          <p:cNvPr id="213" name="Bulle narrative : rectangle à coins arrondis 8"/>
          <p:cNvSpPr/>
          <p:nvPr/>
        </p:nvSpPr>
        <p:spPr>
          <a:xfrm>
            <a:off x="1782720" y="4607280"/>
            <a:ext cx="2986920" cy="1831680"/>
          </a:xfrm>
          <a:prstGeom prst="wedgeRoundRectCallout">
            <a:avLst>
              <a:gd name="adj1" fmla="val 59594"/>
              <a:gd name="adj2" fmla="val -30833"/>
              <a:gd name="adj3" fmla="val 16667"/>
            </a:avLst>
          </a:prstGeom>
          <a:solidFill>
            <a:srgbClr val="4ea72e"/>
          </a:soli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Les élèves auront alors la possibilité de visualiser la bonne réponse rédigée entièrement avec le verbe conjugué au prétérit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3"/>
          <a:stretch/>
        </p:blipFill>
        <p:spPr>
          <a:xfrm>
            <a:off x="244440" y="195120"/>
            <a:ext cx="782280" cy="78228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2349720" y="3296160"/>
            <a:ext cx="2806200" cy="26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6" name="Rectangle 2"/>
          <p:cNvSpPr/>
          <p:nvPr/>
        </p:nvSpPr>
        <p:spPr>
          <a:xfrm>
            <a:off x="2183040" y="4031280"/>
            <a:ext cx="2217960" cy="26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7" name="Rectangle 4"/>
          <p:cNvSpPr/>
          <p:nvPr/>
        </p:nvSpPr>
        <p:spPr>
          <a:xfrm>
            <a:off x="7261920" y="3030120"/>
            <a:ext cx="3827160" cy="26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8" name="Rectangle 6"/>
          <p:cNvSpPr/>
          <p:nvPr/>
        </p:nvSpPr>
        <p:spPr>
          <a:xfrm>
            <a:off x="7261920" y="3765600"/>
            <a:ext cx="4684680" cy="26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19" name="Rectangle 10"/>
          <p:cNvSpPr/>
          <p:nvPr/>
        </p:nvSpPr>
        <p:spPr>
          <a:xfrm>
            <a:off x="7261920" y="4534200"/>
            <a:ext cx="3146760" cy="26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220" name="Rectangle 11"/>
          <p:cNvSpPr/>
          <p:nvPr/>
        </p:nvSpPr>
        <p:spPr>
          <a:xfrm>
            <a:off x="7261920" y="5381640"/>
            <a:ext cx="4252320" cy="26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 : coins arrondis 3"/>
          <p:cNvSpPr/>
          <p:nvPr/>
        </p:nvSpPr>
        <p:spPr>
          <a:xfrm>
            <a:off x="87480" y="393840"/>
            <a:ext cx="11682360" cy="2082600"/>
          </a:xfrm>
          <a:prstGeom prst="roundRect">
            <a:avLst>
              <a:gd name="adj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lang="en-US" sz="1800" spc="-1" strike="noStrike">
                <a:solidFill>
                  <a:schemeClr val="lt1"/>
                </a:solidFill>
                <a:latin typeface="Aptos"/>
                <a:ea typeface="Yu Gothic"/>
              </a:rPr>
              <a:t>PROMPT : </a:t>
            </a:r>
            <a:r>
              <a:rPr b="0" lang="fr-FR" sz="1800" spc="-1" strike="noStrike">
                <a:solidFill>
                  <a:schemeClr val="lt1"/>
                </a:solidFill>
                <a:latin typeface="Aptos"/>
                <a:ea typeface="Yu Gothic"/>
              </a:rPr>
              <a:t>Crée un questionnaire à choix multiple en anglais en 10 questions sur Charlie Chaplin en se basant sur sa biographie. Ce questionnaire est destiné à des élèves français de 5</a:t>
            </a:r>
            <a:r>
              <a:rPr b="0" lang="fr-FR" sz="1800" spc="-1" strike="noStrike" baseline="30000">
                <a:solidFill>
                  <a:schemeClr val="lt1"/>
                </a:solidFill>
                <a:latin typeface="Aptos"/>
                <a:ea typeface="Yu Gothic"/>
              </a:rPr>
              <a:t>e</a:t>
            </a:r>
            <a:r>
              <a:rPr b="0" lang="fr-FR" sz="1800" spc="-1" strike="noStrike">
                <a:solidFill>
                  <a:schemeClr val="lt1"/>
                </a:solidFill>
                <a:latin typeface="Aptos"/>
                <a:ea typeface="Yu Gothic"/>
              </a:rPr>
              <a:t> apprenant l’anglais de niveau A1 voire A2. Le temps à utiliser est le prétérit simple, les phrases doivent être courtes et simples. Une des questions doit porter sur le fait qu’il a émigré aux Etats-Unis. Propose 4 réponses pour chaque question dont 3 fausses et 1 correcte en indiquant la bonne réponse.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ZoneTexte 8"/>
          <p:cNvSpPr/>
          <p:nvPr/>
        </p:nvSpPr>
        <p:spPr>
          <a:xfrm>
            <a:off x="-872280" y="61920"/>
            <a:ext cx="10588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ptos"/>
                <a:ea typeface="DejaVu Sans"/>
              </a:rPr>
              <a:t>Requête n° 2 : choix de rédiger la requête (prompt) en français avec Perplexity ;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3" name="Image 6" descr="Une image contenant Symétrie, symbole, art, ligne&#10;&#10;Description générée automatiquement"/>
          <p:cNvPicPr/>
          <p:nvPr/>
        </p:nvPicPr>
        <p:blipFill>
          <a:blip r:embed="rId1"/>
          <a:stretch/>
        </p:blipFill>
        <p:spPr>
          <a:xfrm>
            <a:off x="10081800" y="2959200"/>
            <a:ext cx="922320" cy="922320"/>
          </a:xfrm>
          <a:prstGeom prst="rect">
            <a:avLst/>
          </a:prstGeom>
          <a:ln w="0">
            <a:noFill/>
          </a:ln>
        </p:spPr>
      </p:pic>
      <p:sp>
        <p:nvSpPr>
          <p:cNvPr id="224" name="ZoneTexte 5">
            <a:hlinkClick r:id="rId2"/>
          </p:cNvPr>
          <p:cNvSpPr/>
          <p:nvPr/>
        </p:nvSpPr>
        <p:spPr>
          <a:xfrm>
            <a:off x="3083400" y="2486160"/>
            <a:ext cx="8942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https://www.perplexity.ai/search/re-un-questionnaire-4Mmk3HXLQ.Wu7xY8YORo5A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Bulle narrative : rectangle à coins arrondis 6"/>
          <p:cNvSpPr/>
          <p:nvPr/>
        </p:nvSpPr>
        <p:spPr>
          <a:xfrm>
            <a:off x="95760" y="2670840"/>
            <a:ext cx="2986920" cy="1498320"/>
          </a:xfrm>
          <a:prstGeom prst="wedgeRoundRectCallout">
            <a:avLst>
              <a:gd name="adj1" fmla="val 59594"/>
              <a:gd name="adj2" fmla="val -37216"/>
              <a:gd name="adj3" fmla="val 16667"/>
            </a:avLst>
          </a:prstGeom>
          <a:solidFill>
            <a:srgbClr val="4ea72e"/>
          </a:soli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Lien créé par Perplexity pour exporter les 10 questions générées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Image 8" descr=""/>
          <p:cNvPicPr/>
          <p:nvPr/>
        </p:nvPicPr>
        <p:blipFill>
          <a:blip r:embed="rId3"/>
          <a:stretch/>
        </p:blipFill>
        <p:spPr>
          <a:xfrm>
            <a:off x="3290040" y="2939040"/>
            <a:ext cx="4808520" cy="3707280"/>
          </a:xfrm>
          <a:prstGeom prst="rect">
            <a:avLst/>
          </a:prstGeom>
          <a:ln w="0">
            <a:noFill/>
          </a:ln>
        </p:spPr>
      </p:pic>
      <p:pic>
        <p:nvPicPr>
          <p:cNvPr id="227" name="Image 10" descr=""/>
          <p:cNvPicPr/>
          <p:nvPr/>
        </p:nvPicPr>
        <p:blipFill>
          <a:blip r:embed="rId4"/>
          <a:stretch/>
        </p:blipFill>
        <p:spPr>
          <a:xfrm>
            <a:off x="7067160" y="4002480"/>
            <a:ext cx="3553920" cy="2586960"/>
          </a:xfrm>
          <a:prstGeom prst="rect">
            <a:avLst/>
          </a:prstGeom>
          <a:ln w="0">
            <a:noFill/>
          </a:ln>
        </p:spPr>
      </p:pic>
      <p:sp>
        <p:nvSpPr>
          <p:cNvPr id="228" name="Bulle narrative : rectangle à coins arrondis 11"/>
          <p:cNvSpPr/>
          <p:nvPr/>
        </p:nvSpPr>
        <p:spPr>
          <a:xfrm>
            <a:off x="199080" y="4560840"/>
            <a:ext cx="2986920" cy="956160"/>
          </a:xfrm>
          <a:prstGeom prst="wedgeRoundRectCallout">
            <a:avLst>
              <a:gd name="adj1" fmla="val 59594"/>
              <a:gd name="adj2" fmla="val -30833"/>
              <a:gd name="adj3" fmla="val 16667"/>
            </a:avLst>
          </a:prstGeom>
          <a:solidFill>
            <a:srgbClr val="4ea72e"/>
          </a:soli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4 exemples de questions générées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Rectangle 12"/>
          <p:cNvSpPr/>
          <p:nvPr/>
        </p:nvSpPr>
        <p:spPr>
          <a:xfrm>
            <a:off x="328320" y="5778720"/>
            <a:ext cx="2630880" cy="101664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Toujours vérifier les informations surtout concernant les dates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1"/>
          <p:cNvSpPr/>
          <p:nvPr/>
        </p:nvSpPr>
        <p:spPr>
          <a:xfrm>
            <a:off x="244440" y="403920"/>
            <a:ext cx="11354760" cy="57348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Possibilité de demander un feedback (pour l’intégrer dans un QCM en ligne sur Moodle).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Image 3" descr=""/>
          <p:cNvPicPr/>
          <p:nvPr/>
        </p:nvPicPr>
        <p:blipFill>
          <a:blip r:embed="rId1"/>
          <a:stretch/>
        </p:blipFill>
        <p:spPr>
          <a:xfrm>
            <a:off x="244440" y="1057320"/>
            <a:ext cx="5509080" cy="3886200"/>
          </a:xfrm>
          <a:prstGeom prst="rect">
            <a:avLst/>
          </a:prstGeom>
          <a:ln w="0">
            <a:noFill/>
          </a:ln>
        </p:spPr>
      </p:pic>
      <p:pic>
        <p:nvPicPr>
          <p:cNvPr id="232" name="Image 5" descr=""/>
          <p:cNvPicPr/>
          <p:nvPr/>
        </p:nvPicPr>
        <p:blipFill>
          <a:blip r:embed="rId2"/>
          <a:stretch/>
        </p:blipFill>
        <p:spPr>
          <a:xfrm>
            <a:off x="5754240" y="1383480"/>
            <a:ext cx="4137480" cy="3559680"/>
          </a:xfrm>
          <a:prstGeom prst="rect">
            <a:avLst/>
          </a:prstGeom>
          <a:ln w="0">
            <a:noFill/>
          </a:ln>
        </p:spPr>
      </p:pic>
      <p:sp>
        <p:nvSpPr>
          <p:cNvPr id="233" name="Bulle narrative : rectangle à coins arrondis 6"/>
          <p:cNvSpPr/>
          <p:nvPr/>
        </p:nvSpPr>
        <p:spPr>
          <a:xfrm>
            <a:off x="744120" y="5252400"/>
            <a:ext cx="4025160" cy="1424160"/>
          </a:xfrm>
          <a:prstGeom prst="wedgeRoundRectCallout">
            <a:avLst>
              <a:gd name="adj1" fmla="val 82570"/>
              <a:gd name="adj2" fmla="val -59191"/>
              <a:gd name="adj3" fmla="val 16667"/>
            </a:avLst>
          </a:prstGeom>
          <a:solidFill>
            <a:srgbClr val="4ea72e"/>
          </a:soli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Les élèves auront alors la possibilité de visualiser la bonne réponse rédigée entièrement avec le verbe conjugué au prétérit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Rectangle 7"/>
          <p:cNvSpPr/>
          <p:nvPr/>
        </p:nvSpPr>
        <p:spPr>
          <a:xfrm>
            <a:off x="8089920" y="1983600"/>
            <a:ext cx="3856680" cy="87588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  <a:ea typeface="DejaVu Sans"/>
              </a:rPr>
              <a:t>Les dates varient sur cette question. On peut demander à la remplacer par une autre question.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5" name="Image 6" descr="Une image contenant Symétrie, symbole, art, ligne&#10;&#10;Description générée automatiquement"/>
          <p:cNvPicPr/>
          <p:nvPr/>
        </p:nvPicPr>
        <p:blipFill>
          <a:blip r:embed="rId3"/>
          <a:stretch/>
        </p:blipFill>
        <p:spPr>
          <a:xfrm>
            <a:off x="10458360" y="1060560"/>
            <a:ext cx="922320" cy="92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3"/>
          <p:cNvSpPr/>
          <p:nvPr/>
        </p:nvSpPr>
        <p:spPr>
          <a:xfrm>
            <a:off x="275040" y="165240"/>
            <a:ext cx="7975080" cy="87588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600" spc="-1" strike="noStrike">
                <a:solidFill>
                  <a:schemeClr val="lt1"/>
                </a:solidFill>
                <a:latin typeface="Arial"/>
                <a:ea typeface="DejaVu Sans"/>
              </a:rPr>
              <a:t>Plusieurs réponses sont fausses sur Chaplin avec le questionnaire généré par Perplexity et certaines questions sont peu pertinentes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Image 5" descr=""/>
          <p:cNvPicPr/>
          <p:nvPr/>
        </p:nvPicPr>
        <p:blipFill>
          <a:blip r:embed="rId1"/>
          <a:stretch/>
        </p:blipFill>
        <p:spPr>
          <a:xfrm>
            <a:off x="150120" y="4275720"/>
            <a:ext cx="5447520" cy="2161440"/>
          </a:xfrm>
          <a:prstGeom prst="rect">
            <a:avLst/>
          </a:prstGeom>
          <a:ln w="0">
            <a:noFill/>
          </a:ln>
        </p:spPr>
      </p:pic>
      <p:pic>
        <p:nvPicPr>
          <p:cNvPr id="238" name="Image 7" descr=""/>
          <p:cNvPicPr/>
          <p:nvPr/>
        </p:nvPicPr>
        <p:blipFill>
          <a:blip r:embed="rId2"/>
          <a:stretch/>
        </p:blipFill>
        <p:spPr>
          <a:xfrm>
            <a:off x="6986520" y="1041840"/>
            <a:ext cx="4066560" cy="2218680"/>
          </a:xfrm>
          <a:prstGeom prst="rect">
            <a:avLst/>
          </a:prstGeom>
          <a:ln w="0">
            <a:noFill/>
          </a:ln>
        </p:spPr>
      </p:pic>
      <p:sp>
        <p:nvSpPr>
          <p:cNvPr id="239" name="Bulle narrative : rectangle à coins arrondis 8"/>
          <p:cNvSpPr/>
          <p:nvPr/>
        </p:nvSpPr>
        <p:spPr>
          <a:xfrm>
            <a:off x="5209920" y="4730040"/>
            <a:ext cx="1987560" cy="1764360"/>
          </a:xfrm>
          <a:prstGeom prst="wedgeRoundRectCallout">
            <a:avLst>
              <a:gd name="adj1" fmla="val -67892"/>
              <a:gd name="adj2" fmla="val -17620"/>
              <a:gd name="adj3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Il a fait une tournée aux Etats-Unis dès 1910 et s’y est installé avant 1920.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0" name="Image 10" descr=""/>
          <p:cNvPicPr/>
          <p:nvPr/>
        </p:nvPicPr>
        <p:blipFill>
          <a:blip r:embed="rId3"/>
          <a:stretch/>
        </p:blipFill>
        <p:spPr>
          <a:xfrm>
            <a:off x="259560" y="1505880"/>
            <a:ext cx="4780800" cy="2152080"/>
          </a:xfrm>
          <a:prstGeom prst="rect">
            <a:avLst/>
          </a:prstGeom>
          <a:ln w="0">
            <a:noFill/>
          </a:ln>
        </p:spPr>
      </p:pic>
      <p:sp>
        <p:nvSpPr>
          <p:cNvPr id="241" name="Bulle narrative : rectangle à coins arrondis 11"/>
          <p:cNvSpPr/>
          <p:nvPr/>
        </p:nvSpPr>
        <p:spPr>
          <a:xfrm>
            <a:off x="4788360" y="1889280"/>
            <a:ext cx="1987560" cy="1203840"/>
          </a:xfrm>
          <a:prstGeom prst="wedgeRoundRectCallout">
            <a:avLst>
              <a:gd name="adj1" fmla="val -67892"/>
              <a:gd name="adj2" fmla="val -17620"/>
              <a:gd name="adj3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Il a commencé sa carrière plus jeune.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Bulle narrative : rectangle à coins arrondis 12"/>
          <p:cNvSpPr/>
          <p:nvPr/>
        </p:nvSpPr>
        <p:spPr>
          <a:xfrm>
            <a:off x="9569880" y="1683720"/>
            <a:ext cx="1987560" cy="739800"/>
          </a:xfrm>
          <a:prstGeom prst="wedgeRoundRectCallout">
            <a:avLst>
              <a:gd name="adj1" fmla="val -84470"/>
              <a:gd name="adj2" fmla="val -41450"/>
              <a:gd name="adj3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Question peu pertinente.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Image 6" descr="Une image contenant Symétrie, symbole, art, ligne&#10;&#10;Description générée automatiquement"/>
          <p:cNvPicPr/>
          <p:nvPr/>
        </p:nvPicPr>
        <p:blipFill>
          <a:blip r:embed="rId4"/>
          <a:stretch/>
        </p:blipFill>
        <p:spPr>
          <a:xfrm>
            <a:off x="8460720" y="165240"/>
            <a:ext cx="922320" cy="922320"/>
          </a:xfrm>
          <a:prstGeom prst="rect">
            <a:avLst/>
          </a:prstGeom>
          <a:ln w="0">
            <a:noFill/>
          </a:ln>
        </p:spPr>
      </p:pic>
      <p:pic>
        <p:nvPicPr>
          <p:cNvPr id="244" name="Image 15" descr=""/>
          <p:cNvPicPr/>
          <p:nvPr/>
        </p:nvPicPr>
        <p:blipFill>
          <a:blip r:embed="rId5"/>
          <a:stretch/>
        </p:blipFill>
        <p:spPr>
          <a:xfrm>
            <a:off x="7549560" y="4275720"/>
            <a:ext cx="4746960" cy="2161440"/>
          </a:xfrm>
          <a:prstGeom prst="rect">
            <a:avLst/>
          </a:prstGeom>
          <a:ln w="0">
            <a:noFill/>
          </a:ln>
        </p:spPr>
      </p:pic>
      <p:sp>
        <p:nvSpPr>
          <p:cNvPr id="245" name="Bulle narrative : rectangle à coins arrondis 16"/>
          <p:cNvSpPr/>
          <p:nvPr/>
        </p:nvSpPr>
        <p:spPr>
          <a:xfrm>
            <a:off x="8587440" y="3587040"/>
            <a:ext cx="3100320" cy="739800"/>
          </a:xfrm>
          <a:prstGeom prst="wedgeRoundRectCallout">
            <a:avLst>
              <a:gd name="adj1" fmla="val 13926"/>
              <a:gd name="adj2" fmla="val 74170"/>
              <a:gd name="adj3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Il s’est marié 4 fois et non 3 fois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5"/>
          <p:cNvSpPr/>
          <p:nvPr/>
        </p:nvSpPr>
        <p:spPr>
          <a:xfrm>
            <a:off x="139680" y="655560"/>
            <a:ext cx="11354760" cy="573480"/>
          </a:xfrm>
          <a:prstGeom prst="rect">
            <a:avLst/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Pour pouvoir intégrer ces questions dans Moodle, il faut demander à Chat GPT de convertir les questions en format GIFT (en conservant les feedbacks, la bonne réponse et les réponses incorrectes)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7" name="Image 9" descr=""/>
          <p:cNvPicPr/>
          <p:nvPr/>
        </p:nvPicPr>
        <p:blipFill>
          <a:blip r:embed="rId1"/>
          <a:stretch/>
        </p:blipFill>
        <p:spPr>
          <a:xfrm>
            <a:off x="139680" y="1316520"/>
            <a:ext cx="7424280" cy="4605120"/>
          </a:xfrm>
          <a:prstGeom prst="rect">
            <a:avLst/>
          </a:prstGeom>
          <a:ln w="0">
            <a:noFill/>
          </a:ln>
        </p:spPr>
      </p:pic>
      <p:sp>
        <p:nvSpPr>
          <p:cNvPr id="248" name="Bulle narrative : rectangle à coins arrondis 10"/>
          <p:cNvSpPr/>
          <p:nvPr/>
        </p:nvSpPr>
        <p:spPr>
          <a:xfrm>
            <a:off x="7719120" y="1414080"/>
            <a:ext cx="3731400" cy="1232640"/>
          </a:xfrm>
          <a:prstGeom prst="wedgeRoundRectCallout">
            <a:avLst>
              <a:gd name="adj1" fmla="val -56730"/>
              <a:gd name="adj2" fmla="val -30603"/>
              <a:gd name="adj3" fmla="val 16667"/>
            </a:avLst>
          </a:prstGeom>
          <a:solidFill>
            <a:srgbClr val="156082"/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"/>
                <a:ea typeface="DejaVu Sans"/>
              </a:rPr>
              <a:t>Copier le code et le coller dans le  bloc note puis l’enregistrer en .txt.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9" name="Image 12" descr=""/>
          <p:cNvPicPr/>
          <p:nvPr/>
        </p:nvPicPr>
        <p:blipFill>
          <a:blip r:embed="rId2"/>
          <a:stretch/>
        </p:blipFill>
        <p:spPr>
          <a:xfrm>
            <a:off x="7719120" y="3083400"/>
            <a:ext cx="4351680" cy="2285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2" descr=""/>
          <p:cNvPicPr/>
          <p:nvPr/>
        </p:nvPicPr>
        <p:blipFill>
          <a:blip r:embed="rId3"/>
          <a:stretch/>
        </p:blipFill>
        <p:spPr>
          <a:xfrm>
            <a:off x="11059920" y="2692080"/>
            <a:ext cx="782280" cy="782280"/>
          </a:xfrm>
          <a:prstGeom prst="rect">
            <a:avLst/>
          </a:prstGeom>
          <a:ln w="0">
            <a:noFill/>
          </a:ln>
        </p:spPr>
      </p:pic>
      <p:sp>
        <p:nvSpPr>
          <p:cNvPr id="251" name="ZoneTexte 1"/>
          <p:cNvSpPr/>
          <p:nvPr/>
        </p:nvSpPr>
        <p:spPr>
          <a:xfrm>
            <a:off x="260640" y="180720"/>
            <a:ext cx="873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pc="-1" strike="noStrike">
                <a:solidFill>
                  <a:schemeClr val="accent2"/>
                </a:solidFill>
                <a:latin typeface="Arial"/>
                <a:ea typeface="DejaVu Sans"/>
              </a:rPr>
              <a:t>Intégration du QCM dans l’ENT (ici Moodle de Mon Bureau Numérique ou Eléa)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Application>Collabora_Office/23.05.10.1$Linux_X86_64 LibreOffice_project/c8fa7c01aa8a3e263c07b5cf4f72ace70f1d9308</Application>
  <AppVersion>15.0000</AppVersion>
  <Words>948</Words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2024-03-24T11:45:41Z</dcterms:created>
  <dc:creator>Sue Frazier</dc:creator>
  <dc:description/>
  <dc:language>fr-FR</dc:language>
  <cp:lastModifiedBy/>
  <dcterms:modified xsi:type="dcterms:W3CDTF">2024-06-11T12:04:05Z</dcterms:modified>
  <cp:revision>32</cp:revision>
  <dc:subject/>
  <dc:title>TraAM langues vivantes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15</vt:i4>
  </property>
</Properties>
</file>