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310" r:id="rId4"/>
    <p:sldId id="263" r:id="rId5"/>
    <p:sldId id="264" r:id="rId6"/>
    <p:sldId id="311" r:id="rId7"/>
    <p:sldId id="312" r:id="rId8"/>
    <p:sldId id="313" r:id="rId9"/>
    <p:sldId id="314" r:id="rId10"/>
    <p:sldId id="309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3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3EF6-7C31-435D-818F-49AF31F200FB}" type="datetimeFigureOut">
              <a:rPr lang="fr-FR" smtClean="0"/>
              <a:t>16/06/2024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A6933-9DF1-4E82-A0EB-FFA9B6D4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1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933-9DF1-4E82-A0EB-FFA9B6D447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5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933-9DF1-4E82-A0EB-FFA9B6D447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933-9DF1-4E82-A0EB-FFA9B6D447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469460-69FF-4629-885E-7D617C1F1B61}" type="slidenum">
              <a:t>‹N°›</a:t>
            </a:fld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AE5793-0222-44FB-8652-F53338A3CA18}" type="slidenum">
              <a:t>‹N°›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684A6A-4621-41FF-8D8F-9AEC1A6A582B}" type="slidenum">
              <a:t>‹N°›</a:t>
            </a:fld>
            <a:endParaRPr dirty="0"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0D6CC5-5F8C-4081-B5B2-1A4565B78E77}" type="slidenum">
              <a:t>‹N°›</a:t>
            </a:fld>
            <a:endParaRPr dirty="0"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EF89F0-ADBF-4308-893A-4856566DB9E8}" type="slidenum">
              <a:t>‹N°›</a:t>
            </a:fld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D19267-D5D4-4E2D-BB4F-6670220197EA}" type="slidenum">
              <a:t>‹N°›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1EB1D5-4280-4BA4-BDB5-2A0A3E031C5B}" type="slidenum">
              <a:t>‹N°›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7FD905-BF6C-463C-844B-D7689262B8C3}" type="slidenum">
              <a:t>‹N°›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8BB964-DE1D-4C9C-A459-B1E75E57BDC3}" type="slidenum">
              <a:t>‹N°›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931689-19BE-44DB-92F0-6B7D6A6E1478}" type="slidenum">
              <a:t>‹N°›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30601C-D28E-4F2E-B031-E937CBE19627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E45A8A-6006-463B-9AD4-B9D9E4B1EBE4}" type="slidenum">
              <a:t>‹N°›</a:t>
            </a:fld>
            <a:endParaRPr dirty="0"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FB58D3-0BCE-4D17-B408-DA5809D4A76A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7B3F87-F772-478C-80AE-F402FAE3D6D9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C55759-3400-4E62-8712-77FB41AF6151}" type="slidenum">
              <a:t>‹N°›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BF6272-4413-49E4-8E06-43E3B33A54AC}" type="slidenum">
              <a:t>‹N°›</a:t>
            </a:fld>
            <a:endParaRPr dirty="0"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68686D-F164-4589-AEE4-4144DDA5E5AE}" type="slidenum">
              <a:t>‹N°›</a:t>
            </a:fld>
            <a:endParaRPr dirty="0"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D0434B-E6CB-4AC3-8398-145AE00FAF8F}" type="slidenum">
              <a:t>‹N°›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98B5DC-5AB7-4CD9-8C79-4F7E8AA6EEBA}" type="slidenum">
              <a:t>‹N°›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9B992C-D7BA-49C1-A270-BBBA23AADDF7}" type="slidenum">
              <a:t>‹N°›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3717C7-DCC4-4D38-AED4-334D30AF9325}" type="slidenum">
              <a:t>‹N°›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B1FB1A-5C4C-4FD6-A3D0-B4913FFEA036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DBB588-CA44-4090-BE96-AD49205A902F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AE9DBC-30D4-42E4-BDBF-208724AAEFAB}" type="slidenum">
              <a:t>‹N°›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lang="fr-FR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7BB0A2-167D-49D7-BF11-DD2FC0FE9DC3}" type="slidenum">
              <a:rPr lang="fr-FR" sz="1200" b="0" strike="noStrike" spc="-1">
                <a:solidFill>
                  <a:srgbClr val="787878"/>
                </a:solidFill>
                <a:latin typeface="Aptos"/>
                <a:ea typeface="DejaVu Sans"/>
              </a:rPr>
              <a:t>‹N°›</a:t>
            </a:fld>
            <a:endParaRPr lang="fr-FR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lang="fr-FR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B1D03F-81D2-4EC7-92B4-C02FC81B46D3}" type="slidenum">
              <a:rPr lang="fr-FR" sz="1200" b="0" strike="noStrike" spc="-1">
                <a:solidFill>
                  <a:srgbClr val="787878"/>
                </a:solidFill>
                <a:latin typeface="Aptos"/>
                <a:ea typeface="DejaVu Sans"/>
              </a:rPr>
              <a:t>‹N°›</a:t>
            </a:fld>
            <a:endParaRPr lang="fr-FR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7496" y="193738"/>
            <a:ext cx="11989023" cy="13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800" b="0" strike="noStrike" spc="-1" dirty="0">
                <a:solidFill>
                  <a:srgbClr val="000000"/>
                </a:solidFill>
                <a:latin typeface="Aptos Display"/>
                <a:ea typeface="DejaVu Sans"/>
              </a:rPr>
              <a:t>TraAM langues vivantes</a:t>
            </a:r>
            <a:br>
              <a:rPr lang="fr-FR" sz="4800" spc="-1" dirty="0">
                <a:solidFill>
                  <a:srgbClr val="000000"/>
                </a:solidFill>
                <a:latin typeface="Aptos Display"/>
                <a:ea typeface="DejaVu Sans"/>
              </a:rPr>
            </a:br>
            <a:r>
              <a:rPr lang="fr-FR" sz="4800" spc="-1" dirty="0">
                <a:solidFill>
                  <a:srgbClr val="000000"/>
                </a:solidFill>
                <a:latin typeface="Aptos Display"/>
                <a:ea typeface="DejaVu Sans"/>
              </a:rPr>
              <a:t>2023-2024</a:t>
            </a:r>
            <a:endParaRPr lang="fr-FR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560459" y="4553784"/>
            <a:ext cx="9610646" cy="21104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fr-FR" sz="2400" b="1" strike="noStrike" spc="-1" dirty="0">
                <a:solidFill>
                  <a:srgbClr val="0E2841"/>
                </a:solidFill>
                <a:latin typeface="Arial"/>
                <a:ea typeface="DejaVu Sans"/>
              </a:rPr>
              <a:t>Utilisation de l’IA par les élèves </a:t>
            </a:r>
            <a:r>
              <a:rPr lang="fr-FR" sz="2400" b="1" dirty="0">
                <a:effectLst/>
                <a:ea typeface="Times New Roman" panose="02020603050405020304" pitchFamily="18" charset="0"/>
              </a:rPr>
              <a:t>pour s’entrainer à </a:t>
            </a:r>
          </a:p>
          <a:p>
            <a:pPr marL="0" indent="0" algn="ctr">
              <a:buNone/>
            </a:pPr>
            <a:r>
              <a:rPr lang="fr-FR" sz="2400" b="1" dirty="0">
                <a:effectLst/>
                <a:ea typeface="Times New Roman" panose="02020603050405020304" pitchFamily="18" charset="0"/>
              </a:rPr>
              <a:t>l’INTERACTION ORALE</a:t>
            </a: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294451" y="3976811"/>
            <a:ext cx="783000" cy="783000"/>
          </a:xfrm>
          <a:prstGeom prst="rect">
            <a:avLst/>
          </a:prstGeom>
          <a:ln w="0"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07" y="1706300"/>
            <a:ext cx="4856900" cy="34453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925E46-CE89-32EC-D776-9E5577EE6FCD}"/>
              </a:ext>
            </a:extLst>
          </p:cNvPr>
          <p:cNvSpPr txBox="1"/>
          <p:nvPr/>
        </p:nvSpPr>
        <p:spPr>
          <a:xfrm>
            <a:off x="107496" y="4985797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D6F8C-6376-6CA6-09F7-46F464D5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Sommaire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23E2736-2895-ECFA-FBF6-34D46D7F38C6}"/>
              </a:ext>
            </a:extLst>
          </p:cNvPr>
          <p:cNvSpPr/>
          <p:nvPr/>
        </p:nvSpPr>
        <p:spPr>
          <a:xfrm>
            <a:off x="718457" y="1676400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1. CONTEXTE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0E11FDF-AF82-2709-6C67-3293A806784F}"/>
              </a:ext>
            </a:extLst>
          </p:cNvPr>
          <p:cNvSpPr/>
          <p:nvPr/>
        </p:nvSpPr>
        <p:spPr>
          <a:xfrm>
            <a:off x="2743724" y="3197143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 DE L’EXPERIMENTATION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7FF7350-29F8-73A8-9D5D-BC58BA485729}"/>
              </a:ext>
            </a:extLst>
          </p:cNvPr>
          <p:cNvSpPr/>
          <p:nvPr/>
        </p:nvSpPr>
        <p:spPr>
          <a:xfrm>
            <a:off x="4914047" y="4858438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3. ANALYSE</a:t>
            </a:r>
          </a:p>
        </p:txBody>
      </p:sp>
    </p:spTree>
    <p:extLst>
      <p:ext uri="{BB962C8B-B14F-4D97-AF65-F5344CB8AC3E}">
        <p14:creationId xmlns:p14="http://schemas.microsoft.com/office/powerpoint/2010/main" val="192211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152400" y="1314064"/>
            <a:ext cx="11394720" cy="53581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4722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Dans le cadre d’une séquence sur la recherche de stage, les élèves devaient s’entrainer à l’entretien d’embauche. L’IA via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ChatGPT</a:t>
            </a:r>
            <a:r>
              <a:rPr lang="fr-FR" sz="2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sur téléphone permet à chaque élève de s’entrainer à cet entretien.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L’entretien étant personnel, l’entrainement collectif n’était pas pertinent. L’utilisation de l’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applicationChat</a:t>
            </a:r>
            <a:r>
              <a:rPr lang="fr-FR" sz="2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GPT sur téléphone a permis de proposer un entrainement personnalisé à chacun via le robot conversationnel de Chat GPT.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+mj-lt"/>
              </a:rPr>
              <a:t> Cette utilisation de l’IA offre une exposition plus importante à la langue et un entrainement personnalisé à l’interaction orale.</a:t>
            </a:r>
            <a:endParaRPr lang="fr-FR" sz="2800" b="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B52ED19-12ED-45D0-B534-4E71722B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5738"/>
            <a:ext cx="11276013" cy="547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1. CONTEXTE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618E399-EF2B-6CD2-C413-2BC1F861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8" y="2079514"/>
            <a:ext cx="2286117" cy="2921150"/>
          </a:xfrm>
          <a:prstGeom prst="rect">
            <a:avLst/>
          </a:prstGeom>
        </p:spPr>
      </p:pic>
      <p:sp>
        <p:nvSpPr>
          <p:cNvPr id="166" name="Rectangle : coins arrondis 3"/>
          <p:cNvSpPr/>
          <p:nvPr/>
        </p:nvSpPr>
        <p:spPr>
          <a:xfrm>
            <a:off x="9760938" y="598749"/>
            <a:ext cx="1966315" cy="1179638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en-US" sz="1800" b="1" strike="noStrike" spc="-1" dirty="0">
                <a:latin typeface="Aptos"/>
                <a:ea typeface="Yu Gothic"/>
              </a:rPr>
              <a:t>SANS PROMPT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607A0C-BBF7-60B3-36CF-7C7834C8514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5099" y="322803"/>
            <a:ext cx="783000" cy="783000"/>
          </a:xfrm>
          <a:prstGeom prst="rect">
            <a:avLst/>
          </a:prstGeom>
          <a:ln w="0">
            <a:noFill/>
          </a:ln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763AFC52-7351-4CDA-D222-F390D0738878}"/>
              </a:ext>
            </a:extLst>
          </p:cNvPr>
          <p:cNvSpPr/>
          <p:nvPr/>
        </p:nvSpPr>
        <p:spPr>
          <a:xfrm>
            <a:off x="405099" y="4913523"/>
            <a:ext cx="2969283" cy="1621674"/>
          </a:xfrm>
          <a:prstGeom prst="wedgeRoundRectCallout">
            <a:avLst>
              <a:gd name="adj1" fmla="val 34269"/>
              <a:gd name="adj2" fmla="val -932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1:</a:t>
            </a:r>
          </a:p>
          <a:p>
            <a:r>
              <a:rPr lang="fr-FR" dirty="0"/>
              <a:t>Ouvrir l’application Chat GPT sur smartphone et cliquer sur l’icône du casque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CF32BD3-6AFC-0DA6-E1DF-EF6C31B52BB5}"/>
              </a:ext>
            </a:extLst>
          </p:cNvPr>
          <p:cNvSpPr/>
          <p:nvPr/>
        </p:nvSpPr>
        <p:spPr>
          <a:xfrm>
            <a:off x="2977376" y="81117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EXEMPLES DE L’EXPERIMENTATION</a:t>
            </a:r>
          </a:p>
          <a:p>
            <a:pPr algn="ctr"/>
            <a:r>
              <a:rPr lang="fr-FR" sz="2400" b="1" dirty="0"/>
              <a:t>1.A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E31E-07A4-C809-3239-5E1EDEC2AEC0}"/>
              </a:ext>
            </a:extLst>
          </p:cNvPr>
          <p:cNvSpPr txBox="1"/>
          <p:nvPr/>
        </p:nvSpPr>
        <p:spPr>
          <a:xfrm>
            <a:off x="1262019" y="234461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F3736A-B3F4-8341-C410-E3A3AB9EF601}"/>
              </a:ext>
            </a:extLst>
          </p:cNvPr>
          <p:cNvSpPr/>
          <p:nvPr/>
        </p:nvSpPr>
        <p:spPr>
          <a:xfrm>
            <a:off x="2554026" y="3800819"/>
            <a:ext cx="630783" cy="5618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390B5EC-77AE-6FE2-A500-760AEC1F9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76" y="1498943"/>
            <a:ext cx="3149262" cy="51656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9DDCC6F-2873-FB41-60E8-1613E1B65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488" y="3429000"/>
            <a:ext cx="2978733" cy="2828915"/>
          </a:xfrm>
          <a:prstGeom prst="rect">
            <a:avLst/>
          </a:prstGeom>
        </p:spPr>
      </p:pic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id="{F9F047A4-0B77-80E2-40BA-0A45A8EF1EF1}"/>
              </a:ext>
            </a:extLst>
          </p:cNvPr>
          <p:cNvSpPr/>
          <p:nvPr/>
        </p:nvSpPr>
        <p:spPr>
          <a:xfrm>
            <a:off x="3540115" y="1498943"/>
            <a:ext cx="2456106" cy="3040006"/>
          </a:xfrm>
          <a:prstGeom prst="wedgeRoundRectCallout">
            <a:avLst>
              <a:gd name="adj1" fmla="val 64661"/>
              <a:gd name="adj2" fmla="val 44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2:</a:t>
            </a:r>
          </a:p>
          <a:p>
            <a:r>
              <a:rPr lang="fr-FR" dirty="0"/>
              <a:t>Lancer la conversation en indiquant les besoins.</a:t>
            </a:r>
          </a:p>
          <a:p>
            <a:r>
              <a:rPr lang="fr-FR" dirty="0"/>
              <a:t>La transcription n’apparait qu’à l’issue de l’interaction orale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76127C7-8579-1662-0EA5-5C6755BC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94" y="1260651"/>
            <a:ext cx="2880003" cy="55973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7CB030-3204-6BD6-24DC-0207303F4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626" y="1484482"/>
            <a:ext cx="2676649" cy="5232895"/>
          </a:xfrm>
          <a:prstGeom prst="rect">
            <a:avLst/>
          </a:prstGeom>
        </p:spPr>
      </p:pic>
      <p:sp>
        <p:nvSpPr>
          <p:cNvPr id="166" name="Rectangle : coins arrondis 3"/>
          <p:cNvSpPr/>
          <p:nvPr/>
        </p:nvSpPr>
        <p:spPr>
          <a:xfrm>
            <a:off x="9760938" y="598749"/>
            <a:ext cx="1966315" cy="1179638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en-US" sz="1800" b="1" strike="noStrike" spc="-1" dirty="0">
                <a:latin typeface="Aptos"/>
                <a:ea typeface="Yu Gothic"/>
              </a:rPr>
              <a:t>SANS PROMPT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607A0C-BBF7-60B3-36CF-7C7834C8514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5099" y="322803"/>
            <a:ext cx="783000" cy="783000"/>
          </a:xfrm>
          <a:prstGeom prst="rect">
            <a:avLst/>
          </a:prstGeom>
          <a:ln w="0">
            <a:noFill/>
          </a:ln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763AFC52-7351-4CDA-D222-F390D0738878}"/>
              </a:ext>
            </a:extLst>
          </p:cNvPr>
          <p:cNvSpPr/>
          <p:nvPr/>
        </p:nvSpPr>
        <p:spPr>
          <a:xfrm>
            <a:off x="250862" y="2322316"/>
            <a:ext cx="2969283" cy="3458295"/>
          </a:xfrm>
          <a:prstGeom prst="wedgeRoundRectCallout">
            <a:avLst>
              <a:gd name="adj1" fmla="val 65064"/>
              <a:gd name="adj2" fmla="val 126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3:</a:t>
            </a:r>
          </a:p>
          <a:p>
            <a:r>
              <a:rPr lang="fr-FR" dirty="0"/>
              <a:t>Pendant la conversation orale, demander à l’IA de corriger les erreurs et la prononciation.</a:t>
            </a:r>
          </a:p>
          <a:p>
            <a:endParaRPr lang="fr-FR" dirty="0"/>
          </a:p>
          <a:p>
            <a:r>
              <a:rPr lang="fr-FR" dirty="0"/>
              <a:t>La correction est tout d’abord proposée à l’oral avant la retranscription à l’issue de la conversation.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CF32BD3-6AFC-0DA6-E1DF-EF6C31B52BB5}"/>
              </a:ext>
            </a:extLst>
          </p:cNvPr>
          <p:cNvSpPr/>
          <p:nvPr/>
        </p:nvSpPr>
        <p:spPr>
          <a:xfrm>
            <a:off x="2977376" y="81117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EXEMPLES DE L’EXPERIMENTATION</a:t>
            </a:r>
          </a:p>
          <a:p>
            <a:pPr algn="ctr"/>
            <a:r>
              <a:rPr lang="fr-FR" sz="2400" b="1" dirty="0"/>
              <a:t>1.B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E31E-07A4-C809-3239-5E1EDEC2AEC0}"/>
              </a:ext>
            </a:extLst>
          </p:cNvPr>
          <p:cNvSpPr txBox="1"/>
          <p:nvPr/>
        </p:nvSpPr>
        <p:spPr>
          <a:xfrm>
            <a:off x="1262019" y="234461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7E3FF650-5BE4-6200-62A1-173939C876D9}"/>
              </a:ext>
            </a:extLst>
          </p:cNvPr>
          <p:cNvSpPr/>
          <p:nvPr/>
        </p:nvSpPr>
        <p:spPr>
          <a:xfrm>
            <a:off x="9133275" y="2639968"/>
            <a:ext cx="2969283" cy="3458295"/>
          </a:xfrm>
          <a:prstGeom prst="wedgeRoundRectCallout">
            <a:avLst>
              <a:gd name="adj1" fmla="val -70795"/>
              <a:gd name="adj2" fmla="val 37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4:</a:t>
            </a:r>
          </a:p>
          <a:p>
            <a:r>
              <a:rPr lang="fr-FR" dirty="0"/>
              <a:t>La relecture de la conversation permet d’identifier les erreurs de prononciation par la retranscription erronée de certains mots.</a:t>
            </a:r>
          </a:p>
          <a:p>
            <a:endParaRPr lang="fr-FR" dirty="0"/>
          </a:p>
          <a:p>
            <a:r>
              <a:rPr lang="fr-FR" dirty="0"/>
              <a:t>Exemple ici : « module » à la place de « model »</a:t>
            </a:r>
          </a:p>
        </p:txBody>
      </p:sp>
    </p:spTree>
    <p:extLst>
      <p:ext uri="{BB962C8B-B14F-4D97-AF65-F5344CB8AC3E}">
        <p14:creationId xmlns:p14="http://schemas.microsoft.com/office/powerpoint/2010/main" val="165880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D3F90BC9-0C35-3D3F-78C4-94EF61AC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154" y="1343860"/>
            <a:ext cx="2237747" cy="37465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4513EF-B29D-653C-86B4-121D83239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729" y="1421860"/>
            <a:ext cx="2548567" cy="5086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CC546F-14FF-FDFE-94B4-085BAD440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1" y="1383115"/>
            <a:ext cx="2686188" cy="3772094"/>
          </a:xfrm>
          <a:prstGeom prst="rect">
            <a:avLst/>
          </a:prstGeom>
        </p:spPr>
      </p:pic>
      <p:sp>
        <p:nvSpPr>
          <p:cNvPr id="166" name="Rectangle : coins arrondis 3"/>
          <p:cNvSpPr/>
          <p:nvPr/>
        </p:nvSpPr>
        <p:spPr>
          <a:xfrm>
            <a:off x="9802986" y="203477"/>
            <a:ext cx="1966315" cy="1179638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en-US" sz="1800" b="1" strike="noStrike" spc="-1" dirty="0">
                <a:latin typeface="Aptos"/>
                <a:ea typeface="Yu Gothic"/>
              </a:rPr>
              <a:t>AVEC PROMPT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607A0C-BBF7-60B3-36CF-7C7834C8514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05099" y="322803"/>
            <a:ext cx="783000" cy="783000"/>
          </a:xfrm>
          <a:prstGeom prst="rect">
            <a:avLst/>
          </a:prstGeom>
          <a:ln w="0">
            <a:noFill/>
          </a:ln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763AFC52-7351-4CDA-D222-F390D0738878}"/>
              </a:ext>
            </a:extLst>
          </p:cNvPr>
          <p:cNvSpPr/>
          <p:nvPr/>
        </p:nvSpPr>
        <p:spPr>
          <a:xfrm>
            <a:off x="262415" y="4874280"/>
            <a:ext cx="2969283" cy="1621674"/>
          </a:xfrm>
          <a:prstGeom prst="wedgeRoundRectCallout">
            <a:avLst>
              <a:gd name="adj1" fmla="val -26209"/>
              <a:gd name="adj2" fmla="val -2189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1:</a:t>
            </a:r>
          </a:p>
          <a:p>
            <a:r>
              <a:rPr lang="fr-FR" dirty="0"/>
              <a:t>Ouvrir l’application Chat GPT sur smartphone et cliquer sur l’icône des paramètres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CF32BD3-6AFC-0DA6-E1DF-EF6C31B52BB5}"/>
              </a:ext>
            </a:extLst>
          </p:cNvPr>
          <p:cNvSpPr/>
          <p:nvPr/>
        </p:nvSpPr>
        <p:spPr>
          <a:xfrm>
            <a:off x="2977376" y="81117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EXEMPLES DE L’EXPERIMENTATION</a:t>
            </a:r>
          </a:p>
          <a:p>
            <a:pPr algn="ctr"/>
            <a:r>
              <a:rPr lang="fr-FR" sz="2400" b="1" dirty="0"/>
              <a:t>2.A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E31E-07A4-C809-3239-5E1EDEC2AEC0}"/>
              </a:ext>
            </a:extLst>
          </p:cNvPr>
          <p:cNvSpPr txBox="1"/>
          <p:nvPr/>
        </p:nvSpPr>
        <p:spPr>
          <a:xfrm>
            <a:off x="1262019" y="234461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F3736A-B3F4-8341-C410-E3A3AB9EF601}"/>
              </a:ext>
            </a:extLst>
          </p:cNvPr>
          <p:cNvSpPr/>
          <p:nvPr/>
        </p:nvSpPr>
        <p:spPr>
          <a:xfrm>
            <a:off x="601795" y="1421860"/>
            <a:ext cx="630783" cy="5618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id="{F9F047A4-0B77-80E2-40BA-0A45A8EF1EF1}"/>
              </a:ext>
            </a:extLst>
          </p:cNvPr>
          <p:cNvSpPr/>
          <p:nvPr/>
        </p:nvSpPr>
        <p:spPr>
          <a:xfrm>
            <a:off x="4236957" y="3663376"/>
            <a:ext cx="1823954" cy="1463708"/>
          </a:xfrm>
          <a:prstGeom prst="wedgeRoundRectCallout">
            <a:avLst>
              <a:gd name="adj1" fmla="val 21600"/>
              <a:gd name="adj2" fmla="val 995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2:</a:t>
            </a:r>
          </a:p>
          <a:p>
            <a:r>
              <a:rPr lang="fr-FR" dirty="0"/>
              <a:t>Ouvrir les paramètres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1F45D7F-D2B2-5691-AB7B-8739A4DA7222}"/>
              </a:ext>
            </a:extLst>
          </p:cNvPr>
          <p:cNvSpPr/>
          <p:nvPr/>
        </p:nvSpPr>
        <p:spPr>
          <a:xfrm>
            <a:off x="5271110" y="5897938"/>
            <a:ext cx="630783" cy="5618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3D8B032-D2CE-1523-7103-F42CA54C4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467" y="1727601"/>
            <a:ext cx="2327458" cy="4840184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3D90FE01-1FB7-54BD-468F-BC79BBCDFD33}"/>
              </a:ext>
            </a:extLst>
          </p:cNvPr>
          <p:cNvSpPr/>
          <p:nvPr/>
        </p:nvSpPr>
        <p:spPr>
          <a:xfrm>
            <a:off x="8407142" y="3964862"/>
            <a:ext cx="630783" cy="5618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Bulle narrative : rectangle à coins arrondis 26">
            <a:extLst>
              <a:ext uri="{FF2B5EF4-FFF2-40B4-BE49-F238E27FC236}">
                <a16:creationId xmlns:a16="http://schemas.microsoft.com/office/drawing/2014/main" id="{AC716332-305A-388A-6ABF-67827773D86B}"/>
              </a:ext>
            </a:extLst>
          </p:cNvPr>
          <p:cNvSpPr/>
          <p:nvPr/>
        </p:nvSpPr>
        <p:spPr>
          <a:xfrm>
            <a:off x="6567785" y="4838125"/>
            <a:ext cx="2548567" cy="1621674"/>
          </a:xfrm>
          <a:prstGeom prst="wedgeRoundRectCallout">
            <a:avLst>
              <a:gd name="adj1" fmla="val 23679"/>
              <a:gd name="adj2" fmla="val -769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3:</a:t>
            </a:r>
          </a:p>
          <a:p>
            <a:r>
              <a:rPr lang="fr-FR" dirty="0"/>
              <a:t>Ouvrir les paramètres pour personnaliser </a:t>
            </a:r>
            <a:r>
              <a:rPr lang="fr-FR" dirty="0" err="1"/>
              <a:t>ChatGPT</a:t>
            </a:r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1C9F654-A037-95AB-EFB3-EC82BED3C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154" y="4814325"/>
            <a:ext cx="2171147" cy="1506688"/>
          </a:xfrm>
          <a:prstGeom prst="rect">
            <a:avLst/>
          </a:prstGeom>
        </p:spPr>
      </p:pic>
      <p:sp>
        <p:nvSpPr>
          <p:cNvPr id="32" name="Bulle narrative : rectangle à coins arrondis 31">
            <a:extLst>
              <a:ext uri="{FF2B5EF4-FFF2-40B4-BE49-F238E27FC236}">
                <a16:creationId xmlns:a16="http://schemas.microsoft.com/office/drawing/2014/main" id="{EB55DCC2-BF2B-C60A-1713-6450A3F590C8}"/>
              </a:ext>
            </a:extLst>
          </p:cNvPr>
          <p:cNvSpPr/>
          <p:nvPr/>
        </p:nvSpPr>
        <p:spPr>
          <a:xfrm>
            <a:off x="9882450" y="2773556"/>
            <a:ext cx="1807386" cy="1621674"/>
          </a:xfrm>
          <a:prstGeom prst="wedgeRoundRectCallout">
            <a:avLst>
              <a:gd name="adj1" fmla="val 23679"/>
              <a:gd name="adj2" fmla="val -769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ETAPE 3:</a:t>
            </a:r>
          </a:p>
          <a:p>
            <a:r>
              <a:rPr lang="fr-FR" dirty="0"/>
              <a:t>Rédiger et enregistrer la demande d’assistance</a:t>
            </a:r>
          </a:p>
        </p:txBody>
      </p:sp>
    </p:spTree>
    <p:extLst>
      <p:ext uri="{BB962C8B-B14F-4D97-AF65-F5344CB8AC3E}">
        <p14:creationId xmlns:p14="http://schemas.microsoft.com/office/powerpoint/2010/main" val="94999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 : coins arrondis 3"/>
          <p:cNvSpPr/>
          <p:nvPr/>
        </p:nvSpPr>
        <p:spPr>
          <a:xfrm>
            <a:off x="9802986" y="203477"/>
            <a:ext cx="1966315" cy="1179638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en-US" sz="1800" b="1" strike="noStrike" spc="-1" dirty="0">
                <a:latin typeface="Aptos"/>
                <a:ea typeface="Yu Gothic"/>
              </a:rPr>
              <a:t>AVEC PROMPT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607A0C-BBF7-60B3-36CF-7C7834C8514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5099" y="322803"/>
            <a:ext cx="783000" cy="783000"/>
          </a:xfrm>
          <a:prstGeom prst="rect">
            <a:avLst/>
          </a:prstGeom>
          <a:ln w="0">
            <a:noFill/>
          </a:ln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763AFC52-7351-4CDA-D222-F390D0738878}"/>
              </a:ext>
            </a:extLst>
          </p:cNvPr>
          <p:cNvSpPr/>
          <p:nvPr/>
        </p:nvSpPr>
        <p:spPr>
          <a:xfrm>
            <a:off x="262415" y="2937376"/>
            <a:ext cx="2420780" cy="1294034"/>
          </a:xfrm>
          <a:prstGeom prst="wedgeRoundRectCallout">
            <a:avLst>
              <a:gd name="adj1" fmla="val 63297"/>
              <a:gd name="adj2" fmla="val 156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 de demande d’assistance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CF32BD3-6AFC-0DA6-E1DF-EF6C31B52BB5}"/>
              </a:ext>
            </a:extLst>
          </p:cNvPr>
          <p:cNvSpPr/>
          <p:nvPr/>
        </p:nvSpPr>
        <p:spPr>
          <a:xfrm>
            <a:off x="2977376" y="81117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EXEMPLES DE L’EXPERIMENTATION</a:t>
            </a:r>
          </a:p>
          <a:p>
            <a:pPr algn="ctr"/>
            <a:r>
              <a:rPr lang="fr-FR" sz="2400" b="1" dirty="0"/>
              <a:t>2.B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E31E-07A4-C809-3239-5E1EDEC2AEC0}"/>
              </a:ext>
            </a:extLst>
          </p:cNvPr>
          <p:cNvSpPr txBox="1"/>
          <p:nvPr/>
        </p:nvSpPr>
        <p:spPr>
          <a:xfrm>
            <a:off x="1262019" y="234461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1C9F654-A037-95AB-EFB3-EC82BED3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615" y="2908022"/>
            <a:ext cx="3814021" cy="26467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47C3CB-B2CF-1C33-F7F6-EFD590751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065" y="1490857"/>
            <a:ext cx="3281680" cy="54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6E2AA9-B874-BC01-6B14-67BF47DB6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8" y="2608172"/>
            <a:ext cx="2601065" cy="4249828"/>
          </a:xfrm>
          <a:prstGeom prst="rect">
            <a:avLst/>
          </a:prstGeom>
        </p:spPr>
      </p:pic>
      <p:sp>
        <p:nvSpPr>
          <p:cNvPr id="166" name="Rectangle : coins arrondis 3"/>
          <p:cNvSpPr/>
          <p:nvPr/>
        </p:nvSpPr>
        <p:spPr>
          <a:xfrm>
            <a:off x="9802986" y="203477"/>
            <a:ext cx="1966315" cy="1179638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en-US" sz="1800" b="1" strike="noStrike" spc="-1" dirty="0">
                <a:latin typeface="Aptos"/>
                <a:ea typeface="Yu Gothic"/>
              </a:rPr>
              <a:t>AVEC PROMPT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607A0C-BBF7-60B3-36CF-7C7834C8514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5099" y="322803"/>
            <a:ext cx="783000" cy="783000"/>
          </a:xfrm>
          <a:prstGeom prst="rect">
            <a:avLst/>
          </a:prstGeom>
          <a:ln w="0">
            <a:noFill/>
          </a:ln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763AFC52-7351-4CDA-D222-F390D0738878}"/>
              </a:ext>
            </a:extLst>
          </p:cNvPr>
          <p:cNvSpPr/>
          <p:nvPr/>
        </p:nvSpPr>
        <p:spPr>
          <a:xfrm>
            <a:off x="2494843" y="1383115"/>
            <a:ext cx="2420780" cy="1294034"/>
          </a:xfrm>
          <a:prstGeom prst="wedgeRoundRectCallout">
            <a:avLst>
              <a:gd name="adj1" fmla="val 7477"/>
              <a:gd name="adj2" fmla="val 651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Transcription de la conversation orale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CF32BD3-6AFC-0DA6-E1DF-EF6C31B52BB5}"/>
              </a:ext>
            </a:extLst>
          </p:cNvPr>
          <p:cNvSpPr/>
          <p:nvPr/>
        </p:nvSpPr>
        <p:spPr>
          <a:xfrm>
            <a:off x="2977376" y="81117"/>
            <a:ext cx="6531429" cy="126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2. EXEMPLES DE L’EXPERIMENTATION</a:t>
            </a:r>
          </a:p>
          <a:p>
            <a:pPr algn="ctr"/>
            <a:r>
              <a:rPr lang="fr-FR" sz="2400" b="1" dirty="0"/>
              <a:t>2.C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E31E-07A4-C809-3239-5E1EDEC2AEC0}"/>
              </a:ext>
            </a:extLst>
          </p:cNvPr>
          <p:cNvSpPr txBox="1"/>
          <p:nvPr/>
        </p:nvSpPr>
        <p:spPr>
          <a:xfrm>
            <a:off x="1262019" y="234461"/>
            <a:ext cx="14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Chat GPT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8821BB-64A4-6DFA-6296-756CE2126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39" y="3176374"/>
            <a:ext cx="3005961" cy="34026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F7613C-415B-9957-A6B2-5D207BA91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026" y="1737902"/>
            <a:ext cx="2601065" cy="43682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FA6A3D-B6BD-7DEC-287F-CF5703D6B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285" y="2317421"/>
            <a:ext cx="2513525" cy="35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E847B-A18E-19CB-18DA-151BA8F3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9" y="273600"/>
            <a:ext cx="10972440" cy="11448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ANALYSE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3B29EE0-D270-1567-09FD-5DA6274A1DD9}"/>
              </a:ext>
            </a:extLst>
          </p:cNvPr>
          <p:cNvSpPr/>
          <p:nvPr/>
        </p:nvSpPr>
        <p:spPr>
          <a:xfrm>
            <a:off x="396829" y="1418400"/>
            <a:ext cx="5199740" cy="48612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Plus-values: 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Exposition plus fréquente à l’interaction orale avec de réelles conversations selon le thème choisi</a:t>
            </a:r>
            <a:endParaRPr lang="fr-FR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Possibilité de demander une correction des erreurs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ranscription écrite de la conversation pour vérification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a typeface="Calibri" panose="020F0502020204030204" pitchFamily="34" charset="0"/>
              </a:rPr>
              <a:t>Les paramètres de personnalisation peuvent être adaptés pour modifier le contexte et le niveau attendu.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E0D0D04-8132-EF49-4A76-B5C40BF7C0C5}"/>
              </a:ext>
            </a:extLst>
          </p:cNvPr>
          <p:cNvSpPr/>
          <p:nvPr/>
        </p:nvSpPr>
        <p:spPr>
          <a:xfrm>
            <a:off x="6456009" y="1418400"/>
            <a:ext cx="5199740" cy="48612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Points de vigilance :</a:t>
            </a:r>
          </a:p>
          <a:p>
            <a:pPr algn="ctr"/>
            <a:endParaRPr lang="fr-FR" sz="2000" dirty="0">
              <a:solidFill>
                <a:srgbClr val="0070C0"/>
              </a:solidFill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Option de l’interaction orale n’est à ce jour uniquement disponible via l’application sur téléphone et pas sur le site internet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Si les élèves manquent d’autonomie dans le lancement de la conversation, prévoir des consignes précises dans le prompt (à récupérer sur l’appli)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"/>
            </a:pPr>
            <a:r>
              <a:rPr lang="fr-F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Pour respecter le RGPD, l’utilisation de l’application de l’enseignant limite le nombre d’élève pouvant s’entrainer simultanément</a:t>
            </a:r>
            <a:endParaRPr lang="fr-FR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97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453</Words>
  <Application>Microsoft Office PowerPoint</Application>
  <PresentationFormat>Grand écran</PresentationFormat>
  <Paragraphs>73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Thème Office</vt:lpstr>
      <vt:lpstr>Thème Office</vt:lpstr>
      <vt:lpstr>TraAM langues vivantes 2023-2024</vt:lpstr>
      <vt:lpstr>Sommaire</vt:lpstr>
      <vt:lpstr>1.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langues vivantes</dc:title>
  <dc:subject/>
  <dc:creator>Sue Frazier</dc:creator>
  <dc:description/>
  <cp:lastModifiedBy>Aline</cp:lastModifiedBy>
  <cp:revision>96</cp:revision>
  <dcterms:created xsi:type="dcterms:W3CDTF">2024-03-24T11:45:41Z</dcterms:created>
  <dcterms:modified xsi:type="dcterms:W3CDTF">2024-06-16T15:06:58Z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26</vt:i4>
  </property>
</Properties>
</file>