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slideMaster1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5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3.xml" ContentType="application/vnd.openxmlformats-officedocument.theme+xml"/>
  <Override PartName="/ppt/theme/theme21.xml" ContentType="application/vnd.openxmlformats-officedocument.theme+xml"/>
  <Override PartName="/ppt/theme/theme12.xml" ContentType="application/vnd.openxmlformats-officedocument.theme+xml"/>
  <Override PartName="/ppt/theme/theme20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9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4.xml" ContentType="application/vnd.openxmlformats-officedocument.theme+xml"/>
  <Override PartName="/ppt/theme/theme24.xml" ContentType="application/vnd.openxmlformats-officedocument.theme+xml"/>
  <Override PartName="/ppt/theme/theme16.xml" ContentType="application/vnd.openxmlformats-officedocument.theme+xml"/>
  <Override PartName="/ppt/theme/theme3.xml" ContentType="application/vnd.openxmlformats-officedocument.theme+xml"/>
  <Override PartName="/ppt/theme/theme23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22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media/image29.png" ContentType="image/png"/>
  <Override PartName="/ppt/media/image28.png" ContentType="image/png"/>
  <Override PartName="/ppt/media/image3.png" ContentType="image/png"/>
  <Override PartName="/ppt/media/image4.png" ContentType="image/png"/>
  <Override PartName="/ppt/media/image23.png" ContentType="image/png"/>
  <Override PartName="/ppt/media/image11.jpeg" ContentType="image/jpeg"/>
  <Override PartName="/ppt/media/image15.png" ContentType="image/png"/>
  <Override PartName="/ppt/media/image7.jpeg" ContentType="image/jpeg"/>
  <Override PartName="/ppt/media/image21.png" ContentType="image/png"/>
  <Override PartName="/ppt/media/image13.png" ContentType="image/png"/>
  <Override PartName="/ppt/media/image30.png" ContentType="image/png"/>
  <Override PartName="/ppt/media/image31.png" ContentType="image/png"/>
  <Override PartName="/ppt/media/image14.png" ContentType="image/png"/>
  <Override PartName="/ppt/media/image10.png" ContentType="image/png"/>
  <Override PartName="/ppt/media/image5.emf" ContentType="image/x-emf"/>
  <Override PartName="/ppt/media/image20.png" ContentType="image/png"/>
  <Override PartName="/ppt/media/image12.png" ContentType="image/png"/>
  <Override PartName="/ppt/media/image2.png" ContentType="image/png"/>
  <Override PartName="/ppt/media/image1.png" ContentType="image/png"/>
  <Override PartName="/ppt/media/image22.png" ContentType="image/png"/>
  <Override PartName="/ppt/media/image6.jpeg" ContentType="image/jpeg"/>
  <Override PartName="/ppt/media/image16.jpeg" ContentType="image/jpeg"/>
  <Override PartName="/ppt/media/image17.png" ContentType="image/png"/>
  <Override PartName="/ppt/media/image25.png" ContentType="image/png"/>
  <Override PartName="/ppt/media/image8.jpeg" ContentType="image/jpeg"/>
  <Override PartName="/ppt/media/image9.jpeg" ContentType="image/jpeg"/>
  <Override PartName="/ppt/media/image18.png" ContentType="image/png"/>
  <Override PartName="/ppt/media/image26.png" ContentType="image/png"/>
  <Override PartName="/ppt/media/image19.png" ContentType="image/png"/>
  <Override PartName="/ppt/media/image27.png" ContentType="image/png"/>
  <Override PartName="/ppt/media/image24.png" ContentType="image/png"/>
  <Override PartName="/ppt/embeddings/oleObject1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0F6838-68CE-456B-B796-2000CAEBC2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002CCB4-04C9-40B5-9374-BB7DAEA0C6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388BBF35-1656-47A9-8627-07AE9EC885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DE1D34F-F0B6-4418-87D8-1A6F9435AA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9824CA9E-F881-42E6-99FB-7EA4793CD9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759D368-221B-47DE-8919-ED4900D83D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4A51143E-9311-4A01-B79A-616EE0CB676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498DBEFB-2309-42F1-9C2B-DD2F5EA328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AA581E8B-5FD9-4CC6-841F-29E65974CB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4448663D-8D04-4993-BE14-659ED8D986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69A6C393-6CA1-4E73-B1AC-868DDE4677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049C178-6025-4279-854D-E0780DD58C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8B2DA5EE-C3DD-4DC3-8D71-457352FB4F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064BF71E-DA99-4CD1-AE15-0D9D186726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DC8D4BA3-A360-4FEF-A863-FAB6BD91D9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A8B256FF-EC2D-46E6-8E87-949A7C6350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B4AB6FE7-9CF3-43A4-8F4B-44605581D4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2D5202D-AC4D-4F36-AF23-5975DF9721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133A30E-8EEC-4B3A-A8FC-8C790A6CA2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6EE317D-2C70-4AEC-8375-0F8A6AE713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5F78574-12C7-48D1-AAEE-E79AD1C841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2ED639B-82D2-4CCF-AFF6-C135A67116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510D7B1-F6CB-4408-9AC7-F6402852F6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8461283-8787-4BF6-ACFF-D676C96A39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659CE3-27E5-4969-88B9-D03C24895E09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E07BE0-ECEC-4C80-97F0-966B3C3B3017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7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0FE2FE-E67A-41BA-9497-CF9A83300B39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2118568-D5BE-4816-A944-19554A201C4B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A88F2B-C6E8-4FED-91F8-5296EA8559C3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96BEA0-27EE-4DED-BC31-906D464C6535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A7CD95-A523-4512-BA5F-B70A85AB69A0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8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8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9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91288A-4C76-4AD9-B75D-81A4D90F9574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10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F11FED-63A2-4123-A8AC-452E51D66F8B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3911E30-A8FE-4833-A4DF-42D925997C9A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3E0811-4E04-45BB-8A10-45C9B8FCB124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263496-1B8E-46D7-BA7D-38908569557E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5A2CD66-8A1B-4B32-B983-3ADF5A15DB55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8A90EC0-57DD-4111-B56B-DEDE6B6151DF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453A63A-F03A-4553-AE3A-7E2B89C79A16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F64E13-D204-495E-83B4-AEB637143E3E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B243B54-6D1F-4D1E-87B9-C8C7F30A02CD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7BDA31-899D-43EA-BE63-709F9F5EC553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8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8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9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6336DD-B80A-4371-AB91-8F9D42E23306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10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27B058-45EB-4A93-A39C-500B8D4BF07D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B237B33-0B57-4CA8-A00B-C5300D7404A3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AC6CC5-FD4B-4394-A0F3-2AFA3FD3FE43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EAC041-602D-4D52-89E6-0A08588B2A03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4AFEB0-3670-419F-9563-0BD246B48B1E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package" Target="../embeddings/oleObject1.docx"/><Relationship Id="rId6" Type="http://schemas.openxmlformats.org/officeDocument/2006/relationships/image" Target="../media/image5.emf"/><Relationship Id="rId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ZWVZyc-M5Qk" TargetMode="External"/><Relationship Id="rId2" Type="http://schemas.openxmlformats.org/officeDocument/2006/relationships/video" Target="https://www.youtube.com/embed/ZWVZyc-M5Qk?feature=oembed" TargetMode="External"/><Relationship Id="rId3" Type="http://schemas.microsoft.com/office/2007/relationships/media" Target="https://www.youtube.com/embed/ZWVZyc-M5Qk?feature=oembed" TargetMode="External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fb.watch/qhuUziMqAa/" TargetMode="External"/><Relationship Id="rId2" Type="http://schemas.openxmlformats.org/officeDocument/2006/relationships/hyperlink" Target="https://youtu.be/GolgrT24ORE" TargetMode="External"/><Relationship Id="rId3" Type="http://schemas.openxmlformats.org/officeDocument/2006/relationships/hyperlink" Target="https://fb.watch/qhwrwLvwIk/" TargetMode="External"/><Relationship Id="rId4" Type="http://schemas.openxmlformats.org/officeDocument/2006/relationships/video" Target="https://www.youtube.com/embed/GolgrT24ORE?feature=oembed" TargetMode="External"/><Relationship Id="rId5" Type="http://schemas.microsoft.com/office/2007/relationships/media" Target="https://www.youtube.com/embed/GolgrT24ORE?feature=oembed" TargetMode="External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‎Canva: Design Made Easy on the App Store"/>
          <p:cNvPicPr/>
          <p:nvPr/>
        </p:nvPicPr>
        <p:blipFill>
          <a:blip r:embed="rId1"/>
          <a:stretch/>
        </p:blipFill>
        <p:spPr>
          <a:xfrm>
            <a:off x="330480" y="2667600"/>
            <a:ext cx="2451240" cy="1286640"/>
          </a:xfrm>
          <a:prstGeom prst="rect">
            <a:avLst/>
          </a:prstGeom>
          <a:ln w="0"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07640" y="193680"/>
            <a:ext cx="7035840" cy="139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fr-FR" sz="4800" spc="-1" strike="noStrike">
                <a:solidFill>
                  <a:srgbClr val="000000"/>
                </a:solidFill>
                <a:latin typeface="Aptos Display"/>
                <a:ea typeface="DejaVu Sans"/>
              </a:rPr>
              <a:t>TraAM langues vivantes</a:t>
            </a:r>
            <a:br>
              <a:rPr sz="4800"/>
            </a:br>
            <a:r>
              <a:rPr b="0" lang="fr-FR" sz="4800" spc="-1" strike="noStrike">
                <a:solidFill>
                  <a:srgbClr val="000000"/>
                </a:solidFill>
                <a:latin typeface="Aptos Display"/>
                <a:ea typeface="DejaVu Sans"/>
              </a:rPr>
              <a:t>2023-2024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728280" y="4100040"/>
            <a:ext cx="10460880" cy="21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es élèves écriront une description d’un déguisement de carnaval.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L’outil IA sera utilisé pour créer plusieurs versions d’un exercice et pour créer une image à partir des productions écrites des élèves.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ZoneTexte 1"/>
          <p:cNvSpPr/>
          <p:nvPr/>
        </p:nvSpPr>
        <p:spPr>
          <a:xfrm>
            <a:off x="330480" y="1802160"/>
            <a:ext cx="7013160" cy="9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Utilisation de l’IA : intégrée à Canva pour modifier le texte (édition magique) et également de création d’images (média magique utilisé par le professeur d’après les écrits des élèves).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6" name="Image 2" descr=""/>
          <p:cNvPicPr/>
          <p:nvPr/>
        </p:nvPicPr>
        <p:blipFill>
          <a:blip r:embed="rId2"/>
          <a:stretch/>
        </p:blipFill>
        <p:spPr>
          <a:xfrm>
            <a:off x="7312680" y="79200"/>
            <a:ext cx="4856400" cy="3445200"/>
          </a:xfrm>
          <a:prstGeom prst="rect">
            <a:avLst/>
          </a:prstGeom>
          <a:ln w="0">
            <a:noFill/>
          </a:ln>
        </p:spPr>
      </p:pic>
      <p:pic>
        <p:nvPicPr>
          <p:cNvPr id="207" name="Image 4" descr=""/>
          <p:cNvPicPr/>
          <p:nvPr/>
        </p:nvPicPr>
        <p:blipFill>
          <a:blip r:embed="rId3"/>
          <a:stretch/>
        </p:blipFill>
        <p:spPr>
          <a:xfrm>
            <a:off x="2160000" y="3060000"/>
            <a:ext cx="3176640" cy="599040"/>
          </a:xfrm>
          <a:prstGeom prst="rect">
            <a:avLst/>
          </a:prstGeom>
          <a:ln w="0">
            <a:noFill/>
          </a:ln>
        </p:spPr>
      </p:pic>
      <p:pic>
        <p:nvPicPr>
          <p:cNvPr id="208" name="Image 6" descr=""/>
          <p:cNvPicPr/>
          <p:nvPr/>
        </p:nvPicPr>
        <p:blipFill>
          <a:blip r:embed="rId4"/>
          <a:stretch/>
        </p:blipFill>
        <p:spPr>
          <a:xfrm>
            <a:off x="5760000" y="2716200"/>
            <a:ext cx="700920" cy="1112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09" name=""/>
          <p:cNvGraphicFramePr/>
          <p:nvPr/>
        </p:nvGraphicFramePr>
        <p:xfrm>
          <a:off x="6072480" y="2439720"/>
          <a:ext cx="6119640" cy="1079640"/>
        </p:xfrm>
        <a:graphic>
          <a:graphicData uri="http://schemas.openxmlformats.org/presentationml/2006/ole">
            <p:oleObj progId="Word.Document.12" r:id="rId5" spid="">
              <p:embed/>
              <p:pic>
                <p:nvPicPr>
                  <p:cNvPr id="21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072480" y="2439720"/>
                    <a:ext cx="6119640" cy="1079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3"/>
          <p:cNvSpPr/>
          <p:nvPr/>
        </p:nvSpPr>
        <p:spPr>
          <a:xfrm>
            <a:off x="9583560" y="1418400"/>
            <a:ext cx="2210040" cy="2709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Utilisation de l’outil « Média magique » pour créer des images.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353880" y="493560"/>
            <a:ext cx="4679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Le professeur crée avec l’outil « media magique » de CANVA les images à partir du texte des élèves et dépose les images dans une collection Pearltrees.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Image 4" descr=""/>
          <p:cNvPicPr/>
          <p:nvPr/>
        </p:nvPicPr>
        <p:blipFill>
          <a:blip r:embed="rId1"/>
          <a:stretch/>
        </p:blipFill>
        <p:spPr>
          <a:xfrm>
            <a:off x="5535000" y="808920"/>
            <a:ext cx="3412080" cy="5856480"/>
          </a:xfrm>
          <a:prstGeom prst="rect">
            <a:avLst/>
          </a:prstGeom>
          <a:ln w="0">
            <a:noFill/>
          </a:ln>
        </p:spPr>
      </p:pic>
      <p:sp>
        <p:nvSpPr>
          <p:cNvPr id="242" name="Ellipse 5"/>
          <p:cNvSpPr/>
          <p:nvPr/>
        </p:nvSpPr>
        <p:spPr>
          <a:xfrm>
            <a:off x="5338080" y="5567400"/>
            <a:ext cx="757080" cy="481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43" name="Ellipse 6"/>
          <p:cNvSpPr/>
          <p:nvPr/>
        </p:nvSpPr>
        <p:spPr>
          <a:xfrm>
            <a:off x="6198480" y="2332800"/>
            <a:ext cx="757080" cy="481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244" name="Image 8" descr=""/>
          <p:cNvPicPr/>
          <p:nvPr/>
        </p:nvPicPr>
        <p:blipFill>
          <a:blip r:embed="rId2"/>
          <a:stretch/>
        </p:blipFill>
        <p:spPr>
          <a:xfrm>
            <a:off x="419760" y="3843720"/>
            <a:ext cx="4819680" cy="2015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" descr="Lycée Camille Claudel Mantes-la-Ville"/>
          <p:cNvPicPr/>
          <p:nvPr/>
        </p:nvPicPr>
        <p:blipFill>
          <a:blip r:embed="rId3"/>
          <a:stretch/>
        </p:blipFill>
        <p:spPr>
          <a:xfrm>
            <a:off x="3028680" y="2639520"/>
            <a:ext cx="749520" cy="749520"/>
          </a:xfrm>
          <a:prstGeom prst="rect">
            <a:avLst/>
          </a:prstGeom>
          <a:ln w="0">
            <a:noFill/>
          </a:ln>
        </p:spPr>
      </p:pic>
      <p:sp>
        <p:nvSpPr>
          <p:cNvPr id="246" name="ZoneTexte 10"/>
          <p:cNvSpPr/>
          <p:nvPr/>
        </p:nvSpPr>
        <p:spPr>
          <a:xfrm>
            <a:off x="9763920" y="1595160"/>
            <a:ext cx="1889280" cy="21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400" spc="-1" strike="noStrike">
                <a:solidFill>
                  <a:schemeClr val="lt1"/>
                </a:solidFill>
                <a:latin typeface="Calibri"/>
                <a:ea typeface="Calibri"/>
              </a:rPr>
              <a:t>L’application est gratuite mais nécessite la création d’un compte CANVA et donc l’autorisation des parents et du chef d’établissement si l’on veut la faire utiliser par les élèves.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 2" descr=""/>
          <p:cNvPicPr/>
          <p:nvPr/>
        </p:nvPicPr>
        <p:blipFill>
          <a:blip r:embed="rId1"/>
          <a:stretch/>
        </p:blipFill>
        <p:spPr>
          <a:xfrm>
            <a:off x="425160" y="304920"/>
            <a:ext cx="3764160" cy="6100920"/>
          </a:xfrm>
          <a:prstGeom prst="rect">
            <a:avLst/>
          </a:prstGeom>
          <a:ln w="0">
            <a:noFill/>
          </a:ln>
        </p:spPr>
      </p:pic>
      <p:pic>
        <p:nvPicPr>
          <p:cNvPr id="248" name="Image 4" descr=""/>
          <p:cNvPicPr/>
          <p:nvPr/>
        </p:nvPicPr>
        <p:blipFill>
          <a:blip r:embed="rId2"/>
          <a:stretch/>
        </p:blipFill>
        <p:spPr>
          <a:xfrm>
            <a:off x="7115400" y="570240"/>
            <a:ext cx="3093480" cy="2979360"/>
          </a:xfrm>
          <a:prstGeom prst="rect">
            <a:avLst/>
          </a:prstGeom>
          <a:ln w="0">
            <a:noFill/>
          </a:ln>
        </p:spPr>
      </p:pic>
      <p:sp>
        <p:nvSpPr>
          <p:cNvPr id="249" name="Ellipse 5"/>
          <p:cNvSpPr/>
          <p:nvPr/>
        </p:nvSpPr>
        <p:spPr>
          <a:xfrm>
            <a:off x="894600" y="5985720"/>
            <a:ext cx="3106440" cy="481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50" name="Rectangle 6"/>
          <p:cNvSpPr/>
          <p:nvPr/>
        </p:nvSpPr>
        <p:spPr>
          <a:xfrm>
            <a:off x="4538880" y="5560560"/>
            <a:ext cx="4123080" cy="42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Nombre de crédits limité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Rectangle 7"/>
          <p:cNvSpPr/>
          <p:nvPr/>
        </p:nvSpPr>
        <p:spPr>
          <a:xfrm>
            <a:off x="2938320" y="2635560"/>
            <a:ext cx="2486520" cy="481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200" spc="-1" strike="noStrike">
                <a:solidFill>
                  <a:schemeClr val="lt1"/>
                </a:solidFill>
                <a:latin typeface="Arial"/>
                <a:ea typeface="DejaVu Sans"/>
              </a:rPr>
              <a:t>L’outil fonctionne avec un texte en espagnol.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Rectangle 8"/>
          <p:cNvSpPr/>
          <p:nvPr/>
        </p:nvSpPr>
        <p:spPr>
          <a:xfrm>
            <a:off x="6093360" y="3702240"/>
            <a:ext cx="4123080" cy="42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Plusieurs styles disponibles.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4998240" y="469080"/>
            <a:ext cx="6125040" cy="18554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254" name="Image 1" descr=""/>
          <p:cNvPicPr/>
          <p:nvPr/>
        </p:nvPicPr>
        <p:blipFill>
          <a:blip r:embed="rId1"/>
          <a:stretch/>
        </p:blipFill>
        <p:spPr>
          <a:xfrm>
            <a:off x="187920" y="-25560"/>
            <a:ext cx="4200840" cy="5941800"/>
          </a:xfrm>
          <a:prstGeom prst="rect">
            <a:avLst/>
          </a:prstGeom>
          <a:ln w="0">
            <a:noFill/>
          </a:ln>
        </p:spPr>
      </p:pic>
      <p:sp>
        <p:nvSpPr>
          <p:cNvPr id="255" name="ZoneTexte 3"/>
          <p:cNvSpPr/>
          <p:nvPr/>
        </p:nvSpPr>
        <p:spPr>
          <a:xfrm>
            <a:off x="5161320" y="530280"/>
            <a:ext cx="6095520" cy="179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15000"/>
              </a:lnSpc>
              <a:spcAft>
                <a:spcPts val="1001"/>
              </a:spcAft>
            </a:pPr>
            <a:r>
              <a:rPr b="0" lang="fr-FR" sz="1800" spc="-1" strike="noStrike">
                <a:solidFill>
                  <a:schemeClr val="lt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lt1"/>
                </a:solidFill>
                <a:latin typeface="Calibri"/>
                <a:ea typeface="Calibri"/>
              </a:rPr>
              <a:t>Certaines descriptions innocentes ne permettent pas la création d’images : un message d’erreur apparaît.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15000"/>
              </a:lnSpc>
              <a:spcAft>
                <a:spcPts val="1001"/>
              </a:spcAft>
            </a:pPr>
            <a:r>
              <a:rPr b="0" lang="fr-FR" sz="1800" spc="-1" strike="noStrike">
                <a:solidFill>
                  <a:schemeClr val="lt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lt1"/>
                </a:solidFill>
                <a:latin typeface="Calibri"/>
                <a:ea typeface="Calibri"/>
              </a:rPr>
              <a:t>Je n’ai pas toujours pu obtenir quatre images : un texte pourtant écrit par une élève hispanophone ne respecte pas la politique du site.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6" name="Image 4" descr=""/>
          <p:cNvPicPr/>
          <p:nvPr/>
        </p:nvPicPr>
        <p:blipFill>
          <a:blip r:embed="rId2"/>
          <a:stretch/>
        </p:blipFill>
        <p:spPr>
          <a:xfrm>
            <a:off x="7704000" y="2427480"/>
            <a:ext cx="2455920" cy="379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5"/>
          <p:cNvSpPr/>
          <p:nvPr/>
        </p:nvSpPr>
        <p:spPr>
          <a:xfrm>
            <a:off x="4205520" y="195480"/>
            <a:ext cx="6125040" cy="13892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258" name="Image 1" descr=""/>
          <p:cNvPicPr/>
          <p:nvPr/>
        </p:nvPicPr>
        <p:blipFill>
          <a:blip r:embed="rId1"/>
          <a:stretch/>
        </p:blipFill>
        <p:spPr>
          <a:xfrm>
            <a:off x="116640" y="890280"/>
            <a:ext cx="3672720" cy="5194800"/>
          </a:xfrm>
          <a:prstGeom prst="rect">
            <a:avLst/>
          </a:prstGeom>
          <a:ln w="0">
            <a:noFill/>
          </a:ln>
        </p:spPr>
      </p:pic>
      <p:pic>
        <p:nvPicPr>
          <p:cNvPr id="259" name="Image 2" descr=""/>
          <p:cNvPicPr/>
          <p:nvPr/>
        </p:nvPicPr>
        <p:blipFill>
          <a:blip r:embed="rId2"/>
          <a:stretch/>
        </p:blipFill>
        <p:spPr>
          <a:xfrm>
            <a:off x="5105520" y="1716120"/>
            <a:ext cx="3601440" cy="5094000"/>
          </a:xfrm>
          <a:prstGeom prst="rect">
            <a:avLst/>
          </a:prstGeom>
          <a:ln w="0">
            <a:noFill/>
          </a:ln>
        </p:spPr>
      </p:pic>
      <p:sp>
        <p:nvSpPr>
          <p:cNvPr id="260" name="ZoneTexte 4"/>
          <p:cNvSpPr/>
          <p:nvPr/>
        </p:nvSpPr>
        <p:spPr>
          <a:xfrm>
            <a:off x="4317840" y="451440"/>
            <a:ext cx="6095520" cy="67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chemeClr val="lt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lt1"/>
                </a:solidFill>
                <a:latin typeface="Calibri"/>
                <a:ea typeface="Calibri"/>
              </a:rPr>
              <a:t>Les images ne correspondent pas toujours aux textes et certaines images sont décevantes :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ZoneTexte 2"/>
          <p:cNvSpPr/>
          <p:nvPr/>
        </p:nvSpPr>
        <p:spPr>
          <a:xfrm>
            <a:off x="721440" y="54180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Voici des exemples d’images obtenues 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2" name="Image 6" descr=""/>
          <p:cNvPicPr/>
          <p:nvPr/>
        </p:nvPicPr>
        <p:blipFill>
          <a:blip r:embed="rId1"/>
          <a:stretch/>
        </p:blipFill>
        <p:spPr>
          <a:xfrm>
            <a:off x="192960" y="911160"/>
            <a:ext cx="3057840" cy="4325760"/>
          </a:xfrm>
          <a:prstGeom prst="rect">
            <a:avLst/>
          </a:prstGeom>
          <a:ln w="0">
            <a:noFill/>
          </a:ln>
        </p:spPr>
      </p:pic>
      <p:pic>
        <p:nvPicPr>
          <p:cNvPr id="263" name="Image 8" descr=""/>
          <p:cNvPicPr/>
          <p:nvPr/>
        </p:nvPicPr>
        <p:blipFill>
          <a:blip r:embed="rId2"/>
          <a:stretch/>
        </p:blipFill>
        <p:spPr>
          <a:xfrm>
            <a:off x="4164480" y="1171440"/>
            <a:ext cx="3577320" cy="5060160"/>
          </a:xfrm>
          <a:prstGeom prst="rect">
            <a:avLst/>
          </a:prstGeom>
          <a:ln w="0">
            <a:noFill/>
          </a:ln>
        </p:spPr>
      </p:pic>
      <p:pic>
        <p:nvPicPr>
          <p:cNvPr id="264" name="Image 9" descr=""/>
          <p:cNvPicPr/>
          <p:nvPr/>
        </p:nvPicPr>
        <p:blipFill>
          <a:blip r:embed="rId3"/>
          <a:stretch/>
        </p:blipFill>
        <p:spPr>
          <a:xfrm>
            <a:off x="8311680" y="274320"/>
            <a:ext cx="2965680" cy="419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ZoneTexte 2"/>
          <p:cNvSpPr/>
          <p:nvPr/>
        </p:nvSpPr>
        <p:spPr>
          <a:xfrm>
            <a:off x="4744800" y="579240"/>
            <a:ext cx="5953320" cy="46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lang="fr-FR" sz="1800" spc="-1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</a:rPr>
              <a:t>Etape 4 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POC : Je projette les images sans les textes. Les élèves commentent et essayent de retrouver les phrases écrites par leurs camarades.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On voit si cela correspond, on utilise la négation et le « no … sino ». Les erreurs commises par l’IA permettent aux élèves de prendre la parole.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L’activité fonctionne plutôt bien : les élèves ont participé et ont demandé à ce que je crée une image à partir des devoirs à la maison donnés lors de la séance suivante (séance sur les super héros : ils devaient décrire un super héros de leur choix connu ou imaginaire).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Nous n’avons pas pu systématiser l’emploi des verbes à tournures affectives par manque de temps.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6" name="Image 3" descr=""/>
          <p:cNvPicPr/>
          <p:nvPr/>
        </p:nvPicPr>
        <p:blipFill>
          <a:blip r:embed="rId1"/>
          <a:stretch/>
        </p:blipFill>
        <p:spPr>
          <a:xfrm>
            <a:off x="432360" y="579240"/>
            <a:ext cx="3340080" cy="472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07520" y="87480"/>
            <a:ext cx="10972080" cy="7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800" spc="-1" strike="noStrike">
                <a:solidFill>
                  <a:srgbClr val="0070c0"/>
                </a:solidFill>
                <a:latin typeface="Arial"/>
                <a:ea typeface="DejaVu Sans"/>
              </a:rPr>
              <a:t>Analyse : freins et plus-values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492480" y="1418400"/>
            <a:ext cx="11133720" cy="488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70c0"/>
                </a:solidFill>
                <a:latin typeface="Arial"/>
                <a:ea typeface="DejaVu Sans"/>
              </a:rPr>
              <a:t>Freins :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Certaines descriptions innocentes ne permettent pas la création d’images : un message d’erreur apparaît.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Je n’ai pas toujours pu obtenir quatre images : un texte pourtant écrit par une élève hispanophone ne respecte pas la politique du site.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Les images ne correspondent pas toujours aux textes et certaines images sont décevantes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Une relecture est toujours nécessaire.</a:t>
            </a:r>
            <a:r>
              <a:rPr b="1" lang="fr-FR" sz="1800" spc="-1" strike="noStrike">
                <a:solidFill>
                  <a:schemeClr val="dk1"/>
                </a:solidFill>
                <a:latin typeface="Calibri"/>
                <a:ea typeface="Times New Roman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70c0"/>
                </a:solidFill>
                <a:latin typeface="Calibri"/>
                <a:ea typeface="Calibri"/>
              </a:rPr>
              <a:t>Avantages de l’utilisation de l’IA : 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Les élèves s’y intéressent : ils ont demandé le nom de l’application pour pouvoir l’utiliser pendant les vacances.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Dans cette activité, le fait que les images ne correspondent pas au texte nous permet de déclencher la parole.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La nécessité d’écrire un prompt efficace nous force à nous poser les bonnes questions et donc à recentrer nos objectifs.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Les deux applications sont utiles lors de la création de cours et permettent au professeur de gagner du temps.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Sommaire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551160" y="2524320"/>
            <a:ext cx="10972080" cy="31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DejaVu Sans"/>
              </a:rPr>
              <a:t>Objectifs.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DejaVu Sans"/>
              </a:rPr>
              <a:t>Séquence.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DejaVu Sans"/>
              </a:rPr>
              <a:t>Analyse.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1) Objectifs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PE : les élèves écriront une description de leur personnage en utilisant les verbes ser, llevar y tener.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Emplois du lexique : couleurs, vêtements, description physique.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POC : retrouver quel personnage a été décrit pour créer l’image. Justifier avec porque.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POI : critique de l’image obtenue : introduction des verbes à tournure affective.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culturels : le carnaval de Barranquilla, mélange des cultures européennes, africaines et indigènes.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325080" y="894600"/>
            <a:ext cx="10612080" cy="47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107000"/>
              </a:lnSpc>
              <a:spcAft>
                <a:spcPts val="799"/>
              </a:spcAft>
              <a:buNone/>
            </a:pPr>
            <a:r>
              <a:rPr b="1" lang="fr-FR" sz="1800" spc="-1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</a:rPr>
              <a:t>Etape 1: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 étude de la vidéo du Carnaval « Muévete y pégate ».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7000"/>
              </a:lnSpc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  <a:ea typeface="Calibri"/>
              </a:rPr>
              <a:t>→ </a:t>
            </a:r>
            <a:r>
              <a:rPr b="0" lang="es-ES" sz="1800" spc="-1" strike="noStrike">
                <a:solidFill>
                  <a:schemeClr val="dk1"/>
                </a:solidFill>
                <a:latin typeface="Calibri"/>
                <a:ea typeface="Calibri"/>
              </a:rPr>
              <a:t>¿Quién? ¿Dónde? ¿Qué está pasando? 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7000"/>
              </a:lnSpc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Les élèves repèrent les personnages importants : José, el Rey Momo, La reina Cristina, José.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7000"/>
              </a:lnSpc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Les élèves emploient de nouveau : Estar suivi du gérondif, le verbe empezar et le verbe acabar. 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7000"/>
              </a:lnSpc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  <a:ea typeface="Calibri"/>
              </a:rPr>
              <a:t>Ils justifient leurs réponses: “Estamos en Colombia porque vemos los colores de la bandera colombiana”.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7000"/>
              </a:lnSpc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  <a:ea typeface="Calibri"/>
              </a:rPr>
              <a:t>“</a:t>
            </a:r>
            <a:r>
              <a:rPr b="0" lang="es-ES" sz="1800" spc="-1" strike="noStrike">
                <a:solidFill>
                  <a:schemeClr val="dk1"/>
                </a:solidFill>
                <a:latin typeface="Calibri"/>
                <a:ea typeface="Calibri"/>
              </a:rPr>
              <a:t>Las señoras están llorando porque José está muriendo.”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7000"/>
              </a:lnSpc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  <a:ea typeface="Calibri"/>
              </a:rPr>
              <a:t>Ils écoutent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la chanson et ils repèrent le prénom de la reine du carnaval de 2015. (Cristina) 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1"/>
              </a:rPr>
              <a:t>'Muévete y Pégate' - Video oficial del Carnaval de Barranquilla 2015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16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0800" y="4965840"/>
            <a:ext cx="2737080" cy="1545120"/>
          </a:xfrm>
          <a:prstGeom prst="rect">
            <a:avLst/>
          </a:prstGeom>
          <a:ln w="0">
            <a:noFill/>
          </a:ln>
        </p:spPr>
      </p:pic>
      <p:sp>
        <p:nvSpPr>
          <p:cNvPr id="217" name="ZoneTexte 3"/>
          <p:cNvSpPr/>
          <p:nvPr/>
        </p:nvSpPr>
        <p:spPr>
          <a:xfrm>
            <a:off x="144720" y="0"/>
            <a:ext cx="609552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2) La séquence: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" restart="whenNotActive" nodeType="interactiveSeq" fill="hold">
                <p:stCondLst>
                  <p:cond delay="0" evt="onClick">
                    <p:tgtEl>
                      <p:spTgt spid="216"/>
                    </p:tgtEl>
                  </p:cond>
                </p:stCondLst>
                <p:childTnLst>
                  <p:par>
                    <p:cTn id="8" fill="hold">
                      <p:stCondLst>
                        <p:cond delay="0" evt="onClick">
                          <p:tgtEl>
                            <p:spTgt spid="216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POC : El rey Momo y la reina Cristina.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19" name="Image 3" descr=""/>
          <p:cNvPicPr/>
          <p:nvPr/>
        </p:nvPicPr>
        <p:blipFill>
          <a:blip r:embed="rId1"/>
          <a:stretch/>
        </p:blipFill>
        <p:spPr>
          <a:xfrm>
            <a:off x="875160" y="1316160"/>
            <a:ext cx="3205080" cy="4815360"/>
          </a:xfrm>
          <a:prstGeom prst="rect">
            <a:avLst/>
          </a:prstGeom>
          <a:ln w="0">
            <a:noFill/>
          </a:ln>
        </p:spPr>
      </p:pic>
      <p:pic>
        <p:nvPicPr>
          <p:cNvPr id="220" name="Image 4" descr=""/>
          <p:cNvPicPr/>
          <p:nvPr/>
        </p:nvPicPr>
        <p:blipFill>
          <a:blip r:embed="rId2"/>
          <a:stretch/>
        </p:blipFill>
        <p:spPr>
          <a:xfrm>
            <a:off x="4570200" y="1555200"/>
            <a:ext cx="2834280" cy="4055400"/>
          </a:xfrm>
          <a:prstGeom prst="rect">
            <a:avLst/>
          </a:prstGeom>
          <a:ln w="0">
            <a:noFill/>
          </a:ln>
        </p:spPr>
      </p:pic>
      <p:sp>
        <p:nvSpPr>
          <p:cNvPr id="221" name="ZoneTexte 6"/>
          <p:cNvSpPr/>
          <p:nvPr/>
        </p:nvSpPr>
        <p:spPr>
          <a:xfrm>
            <a:off x="7826400" y="1555200"/>
            <a:ext cx="3657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A partir de photos, les élèves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présentent le roi Momo et la reine Cristina qu’ils ont découvert dans la vidéo.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Mots croisés créés avec Canva.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3" name="Image 3" descr=""/>
          <p:cNvPicPr/>
          <p:nvPr/>
        </p:nvPicPr>
        <p:blipFill>
          <a:blip r:embed="rId1"/>
          <a:stretch/>
        </p:blipFill>
        <p:spPr>
          <a:xfrm>
            <a:off x="994320" y="1329840"/>
            <a:ext cx="3546720" cy="5011560"/>
          </a:xfrm>
          <a:prstGeom prst="rect">
            <a:avLst/>
          </a:prstGeom>
          <a:ln w="0">
            <a:noFill/>
          </a:ln>
        </p:spPr>
      </p:pic>
      <p:pic>
        <p:nvPicPr>
          <p:cNvPr id="224" name="Image 4" descr=""/>
          <p:cNvPicPr/>
          <p:nvPr/>
        </p:nvPicPr>
        <p:blipFill>
          <a:blip r:embed="rId2"/>
          <a:stretch/>
        </p:blipFill>
        <p:spPr>
          <a:xfrm>
            <a:off x="5208120" y="1159560"/>
            <a:ext cx="3783960" cy="535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chemeClr val="dk1"/>
                </a:solidFill>
                <a:latin typeface="Calibri"/>
                <a:ea typeface="Calibri"/>
              </a:rPr>
              <a:t>Exercice de CE : coloriage d’après un texte présentant la marimonda.</a:t>
            </a:r>
            <a:br>
              <a:rPr sz="1800"/>
            </a:b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Rectangle 17"/>
          <p:cNvSpPr/>
          <p:nvPr/>
        </p:nvSpPr>
        <p:spPr>
          <a:xfrm>
            <a:off x="4591800" y="1998720"/>
            <a:ext cx="6125040" cy="18554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4713480" y="911520"/>
            <a:ext cx="5849280" cy="34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Canva propose avec l’outil « Écriture magique » de modifier le texte. 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→ </a:t>
            </a: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« Continuer la rédaction » propose un texte hors sujet.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→ </a:t>
            </a: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« Améliorer » propose un texte d’un niveau trop soutenu pour des élèves de cinquième sans changer les couleurs.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→ </a:t>
            </a: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« Plus amusant » propose un texte avec des termes en anglais.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8" name="Image 3" descr=""/>
          <p:cNvPicPr/>
          <p:nvPr/>
        </p:nvPicPr>
        <p:blipFill>
          <a:blip r:embed="rId1"/>
          <a:stretch/>
        </p:blipFill>
        <p:spPr>
          <a:xfrm>
            <a:off x="146160" y="1026360"/>
            <a:ext cx="4008960" cy="5669640"/>
          </a:xfrm>
          <a:prstGeom prst="rect">
            <a:avLst/>
          </a:prstGeom>
          <a:ln w="0">
            <a:noFill/>
          </a:ln>
        </p:spPr>
      </p:pic>
      <p:pic>
        <p:nvPicPr>
          <p:cNvPr id="229" name="Image 7" descr=""/>
          <p:cNvPicPr/>
          <p:nvPr/>
        </p:nvPicPr>
        <p:blipFill>
          <a:blip r:embed="rId2"/>
          <a:stretch/>
        </p:blipFill>
        <p:spPr>
          <a:xfrm>
            <a:off x="4560480" y="4035240"/>
            <a:ext cx="2579760" cy="2548440"/>
          </a:xfrm>
          <a:prstGeom prst="rect">
            <a:avLst/>
          </a:prstGeom>
          <a:ln w="0">
            <a:noFill/>
          </a:ln>
        </p:spPr>
      </p:pic>
      <p:pic>
        <p:nvPicPr>
          <p:cNvPr id="230" name="Image 11" descr=""/>
          <p:cNvPicPr/>
          <p:nvPr/>
        </p:nvPicPr>
        <p:blipFill>
          <a:blip r:embed="rId3"/>
          <a:stretch/>
        </p:blipFill>
        <p:spPr>
          <a:xfrm>
            <a:off x="7324560" y="4192920"/>
            <a:ext cx="2054520" cy="1278720"/>
          </a:xfrm>
          <a:prstGeom prst="rect">
            <a:avLst/>
          </a:prstGeom>
          <a:ln w="0">
            <a:noFill/>
          </a:ln>
        </p:spPr>
      </p:pic>
      <p:pic>
        <p:nvPicPr>
          <p:cNvPr id="231" name="Image 13" descr=""/>
          <p:cNvPicPr/>
          <p:nvPr/>
        </p:nvPicPr>
        <p:blipFill>
          <a:blip r:embed="rId4"/>
          <a:stretch/>
        </p:blipFill>
        <p:spPr>
          <a:xfrm>
            <a:off x="9693360" y="4077720"/>
            <a:ext cx="2375640" cy="1724400"/>
          </a:xfrm>
          <a:prstGeom prst="rect">
            <a:avLst/>
          </a:prstGeom>
          <a:ln w="0">
            <a:noFill/>
          </a:ln>
        </p:spPr>
      </p:pic>
      <p:pic>
        <p:nvPicPr>
          <p:cNvPr id="232" name="Image 15" descr=""/>
          <p:cNvPicPr/>
          <p:nvPr/>
        </p:nvPicPr>
        <p:blipFill>
          <a:blip r:embed="rId5"/>
          <a:stretch/>
        </p:blipFill>
        <p:spPr>
          <a:xfrm>
            <a:off x="5175000" y="587880"/>
            <a:ext cx="3931560" cy="7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540720" y="27720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</a:rPr>
              <a:t>Etape 2 </a:t>
            </a:r>
            <a:r>
              <a:rPr b="1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: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On présente les autres déguisements. (Congo, Negrita Puloy, animales ...) et on essaye de trouver leurs origines. On en profite pour expliquer ce que représente « el entierro de Joselito » (la fin du carnaval) et pour associer le carnaval avec les mots « vida » et « alegría ».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Les documents utilisés sont tirés des publications officielles du carnaval sur les réseaux (vidéo de l’arrivée de la reine de 2024 pour « el entierro de José » et vidéo promotionnelle du carnaval).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  <a:hlinkClick r:id="rId1"/>
              </a:rPr>
              <a:t>https://fb.watch/qhuUziMqAa/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  <a:hlinkClick r:id="rId2"/>
              </a:rPr>
              <a:t>https://youtu.be/GolgrT24ORE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  <a:ea typeface="Calibri"/>
                <a:hlinkClick r:id="rId3"/>
              </a:rPr>
              <a:t>https://fb.watch/qhwrwLvwIk/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" descr="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9840" y="2654640"/>
            <a:ext cx="4806720" cy="2713680"/>
          </a:xfrm>
          <a:prstGeom prst="rect">
            <a:avLst/>
          </a:prstGeom>
          <a:ln w="0">
            <a:noFill/>
          </a:ln>
        </p:spPr>
      </p:pic>
      <p:pic>
        <p:nvPicPr>
          <p:cNvPr id="235" name="Image 8" descr=""/>
          <p:cNvPicPr/>
          <p:nvPr/>
        </p:nvPicPr>
        <p:blipFill>
          <a:blip r:embed="rId7"/>
          <a:stretch/>
        </p:blipFill>
        <p:spPr>
          <a:xfrm>
            <a:off x="678960" y="3870360"/>
            <a:ext cx="6193440" cy="226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8" restart="whenNotActive" nodeType="interactiveSeq" fill="hold">
                <p:stCondLst>
                  <p:cond delay="0" evt="onClick">
                    <p:tgtEl>
                      <p:spTgt spid="234"/>
                    </p:tgtEl>
                  </p:cond>
                </p:stCondLst>
                <p:childTnLst>
                  <p:par>
                    <p:cTn id="19" fill="hold">
                      <p:stCondLst>
                        <p:cond delay="0" evt="onClick">
                          <p:tgtEl>
                            <p:spTgt spid="234"/>
                          </p:tgtEl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ZoneTexte 2"/>
          <p:cNvSpPr/>
          <p:nvPr/>
        </p:nvSpPr>
        <p:spPr>
          <a:xfrm>
            <a:off x="668520" y="349560"/>
            <a:ext cx="10215360" cy="24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lang="fr-FR" sz="1800" spc="-1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</a:rPr>
              <a:t>Etape 3 :</a:t>
            </a:r>
            <a:r>
              <a:rPr b="1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Production écrite : en classe, les élèves par groupe écrivent des descriptions de leurs déguisements de carnaval en utilisant les verbes ser, estar et tener. Ils doivent tous employer les couleurs.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Calibri"/>
              </a:rPr>
              <a:t>Les groupes plus à l’aise peuvent employer estar suivi du gérondif et tenter d’améliorer leurs descriptions avec des sentiments. (Está bailando, está sonriendo, está tocando música , está alegre …) . Les plus rapides peuvent en présenter plusieurs et commencer à créer des images.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Image 4" descr=""/>
          <p:cNvPicPr/>
          <p:nvPr/>
        </p:nvPicPr>
        <p:blipFill>
          <a:blip r:embed="rId1"/>
          <a:stretch/>
        </p:blipFill>
        <p:spPr>
          <a:xfrm>
            <a:off x="1757520" y="3198960"/>
            <a:ext cx="5069880" cy="246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3918</TotalTime>
  <Application>Collabora_Office/23.05.10.1$Linux_X86_64 LibreOffice_project/c8fa7c01aa8a3e263c07b5cf4f72ace70f1d9308</Application>
  <AppVersion>15.0000</AppVersion>
  <Words>1043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2024-03-24T11:45:41Z</dcterms:created>
  <dc:creator>Sue Frazier</dc:creator>
  <dc:description/>
  <dc:language>fr-FR</dc:language>
  <cp:lastModifiedBy/>
  <dcterms:modified xsi:type="dcterms:W3CDTF">2024-06-11T13:11:31Z</dcterms:modified>
  <cp:revision>129</cp:revision>
  <dc:subject/>
  <dc:title>TraAM langues vivantes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Grand écran</vt:lpwstr>
  </property>
  <property fmtid="{D5CDD505-2E9C-101B-9397-08002B2CF9AE}" pid="4" name="Slides">
    <vt:i4>16</vt:i4>
  </property>
</Properties>
</file>