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62" r:id="rId4"/>
    <p:sldId id="263" r:id="rId5"/>
    <p:sldId id="271" r:id="rId6"/>
    <p:sldId id="264" r:id="rId7"/>
    <p:sldId id="265" r:id="rId8"/>
    <p:sldId id="266" r:id="rId9"/>
    <p:sldId id="268" r:id="rId10"/>
    <p:sldId id="269" r:id="rId11"/>
    <p:sldId id="270" r:id="rId12"/>
    <p:sldId id="272"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varScale="1">
        <p:scale>
          <a:sx n="102" d="100"/>
          <a:sy n="102" d="100"/>
        </p:scale>
        <p:origin x="9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3A1DD5-88F7-511B-6F75-AA1983603CFF}"/>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9D8240A1-48EE-D063-23F9-842DC605E9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5BE9D368-ACAC-F9AE-4561-2D2552268121}"/>
              </a:ext>
            </a:extLst>
          </p:cNvPr>
          <p:cNvSpPr>
            <a:spLocks noGrp="1"/>
          </p:cNvSpPr>
          <p:nvPr>
            <p:ph type="dt" sz="half" idx="10"/>
          </p:nvPr>
        </p:nvSpPr>
        <p:spPr/>
        <p:txBody>
          <a:bodyPr/>
          <a:lstStyle/>
          <a:p>
            <a:fld id="{58C74910-8CF5-4091-8475-C06054FBB70B}" type="datetimeFigureOut">
              <a:rPr lang="fr-FR" smtClean="0"/>
              <a:t>26/05/2025</a:t>
            </a:fld>
            <a:endParaRPr lang="fr-FR"/>
          </a:p>
        </p:txBody>
      </p:sp>
      <p:sp>
        <p:nvSpPr>
          <p:cNvPr id="5" name="Espace réservé du pied de page 4">
            <a:extLst>
              <a:ext uri="{FF2B5EF4-FFF2-40B4-BE49-F238E27FC236}">
                <a16:creationId xmlns:a16="http://schemas.microsoft.com/office/drawing/2014/main" id="{D2FE46FD-3ECC-1523-825C-0FD3E7EB7DC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8C9818B-3DDD-759E-D9B5-E40236E80850}"/>
              </a:ext>
            </a:extLst>
          </p:cNvPr>
          <p:cNvSpPr>
            <a:spLocks noGrp="1"/>
          </p:cNvSpPr>
          <p:nvPr>
            <p:ph type="sldNum" sz="quarter" idx="12"/>
          </p:nvPr>
        </p:nvSpPr>
        <p:spPr/>
        <p:txBody>
          <a:bodyPr/>
          <a:lstStyle/>
          <a:p>
            <a:fld id="{A6288D1B-02A0-4C5C-8BC3-FA9F37B2E4D1}" type="slidenum">
              <a:rPr lang="fr-FR" smtClean="0"/>
              <a:t>‹N°›</a:t>
            </a:fld>
            <a:endParaRPr lang="fr-FR"/>
          </a:p>
        </p:txBody>
      </p:sp>
    </p:spTree>
    <p:extLst>
      <p:ext uri="{BB962C8B-B14F-4D97-AF65-F5344CB8AC3E}">
        <p14:creationId xmlns:p14="http://schemas.microsoft.com/office/powerpoint/2010/main" val="1312732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783267-6115-8E3B-6321-7BA8B7F994E5}"/>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6257328-BE09-7F5B-E427-A5386955800A}"/>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596851C-6E52-AC9C-CAA4-A3590ECAB9A7}"/>
              </a:ext>
            </a:extLst>
          </p:cNvPr>
          <p:cNvSpPr>
            <a:spLocks noGrp="1"/>
          </p:cNvSpPr>
          <p:nvPr>
            <p:ph type="dt" sz="half" idx="10"/>
          </p:nvPr>
        </p:nvSpPr>
        <p:spPr/>
        <p:txBody>
          <a:bodyPr/>
          <a:lstStyle/>
          <a:p>
            <a:fld id="{58C74910-8CF5-4091-8475-C06054FBB70B}" type="datetimeFigureOut">
              <a:rPr lang="fr-FR" smtClean="0"/>
              <a:t>26/05/2025</a:t>
            </a:fld>
            <a:endParaRPr lang="fr-FR"/>
          </a:p>
        </p:txBody>
      </p:sp>
      <p:sp>
        <p:nvSpPr>
          <p:cNvPr id="5" name="Espace réservé du pied de page 4">
            <a:extLst>
              <a:ext uri="{FF2B5EF4-FFF2-40B4-BE49-F238E27FC236}">
                <a16:creationId xmlns:a16="http://schemas.microsoft.com/office/drawing/2014/main" id="{61E7C7C5-9064-C8A4-CC2A-978D795695B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E8847E5-663E-F09A-677F-91DAD48CFB05}"/>
              </a:ext>
            </a:extLst>
          </p:cNvPr>
          <p:cNvSpPr>
            <a:spLocks noGrp="1"/>
          </p:cNvSpPr>
          <p:nvPr>
            <p:ph type="sldNum" sz="quarter" idx="12"/>
          </p:nvPr>
        </p:nvSpPr>
        <p:spPr/>
        <p:txBody>
          <a:bodyPr/>
          <a:lstStyle/>
          <a:p>
            <a:fld id="{A6288D1B-02A0-4C5C-8BC3-FA9F37B2E4D1}" type="slidenum">
              <a:rPr lang="fr-FR" smtClean="0"/>
              <a:t>‹N°›</a:t>
            </a:fld>
            <a:endParaRPr lang="fr-FR"/>
          </a:p>
        </p:txBody>
      </p:sp>
    </p:spTree>
    <p:extLst>
      <p:ext uri="{BB962C8B-B14F-4D97-AF65-F5344CB8AC3E}">
        <p14:creationId xmlns:p14="http://schemas.microsoft.com/office/powerpoint/2010/main" val="3581910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BF20DD7-0E34-5F5D-93C9-B66453814943}"/>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59BE1770-12C9-B7F2-AD47-94233AF83C57}"/>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F68271A-715C-3E13-3413-2C02A2CE4058}"/>
              </a:ext>
            </a:extLst>
          </p:cNvPr>
          <p:cNvSpPr>
            <a:spLocks noGrp="1"/>
          </p:cNvSpPr>
          <p:nvPr>
            <p:ph type="dt" sz="half" idx="10"/>
          </p:nvPr>
        </p:nvSpPr>
        <p:spPr/>
        <p:txBody>
          <a:bodyPr/>
          <a:lstStyle/>
          <a:p>
            <a:fld id="{58C74910-8CF5-4091-8475-C06054FBB70B}" type="datetimeFigureOut">
              <a:rPr lang="fr-FR" smtClean="0"/>
              <a:t>26/05/2025</a:t>
            </a:fld>
            <a:endParaRPr lang="fr-FR"/>
          </a:p>
        </p:txBody>
      </p:sp>
      <p:sp>
        <p:nvSpPr>
          <p:cNvPr id="5" name="Espace réservé du pied de page 4">
            <a:extLst>
              <a:ext uri="{FF2B5EF4-FFF2-40B4-BE49-F238E27FC236}">
                <a16:creationId xmlns:a16="http://schemas.microsoft.com/office/drawing/2014/main" id="{369E2576-4127-B126-7B6A-4C0CBD110B8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6655883-81B2-A4A2-78D6-18651B10CE6D}"/>
              </a:ext>
            </a:extLst>
          </p:cNvPr>
          <p:cNvSpPr>
            <a:spLocks noGrp="1"/>
          </p:cNvSpPr>
          <p:nvPr>
            <p:ph type="sldNum" sz="quarter" idx="12"/>
          </p:nvPr>
        </p:nvSpPr>
        <p:spPr/>
        <p:txBody>
          <a:bodyPr/>
          <a:lstStyle/>
          <a:p>
            <a:fld id="{A6288D1B-02A0-4C5C-8BC3-FA9F37B2E4D1}" type="slidenum">
              <a:rPr lang="fr-FR" smtClean="0"/>
              <a:t>‹N°›</a:t>
            </a:fld>
            <a:endParaRPr lang="fr-FR"/>
          </a:p>
        </p:txBody>
      </p:sp>
    </p:spTree>
    <p:extLst>
      <p:ext uri="{BB962C8B-B14F-4D97-AF65-F5344CB8AC3E}">
        <p14:creationId xmlns:p14="http://schemas.microsoft.com/office/powerpoint/2010/main" val="3229493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5A0985-5BF3-F552-86B1-87C500C617E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E8C832E-D219-6F72-5DD7-3CCD66E9B1C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D9602B3-92CC-9163-B9AB-F9EAF89A3979}"/>
              </a:ext>
            </a:extLst>
          </p:cNvPr>
          <p:cNvSpPr>
            <a:spLocks noGrp="1"/>
          </p:cNvSpPr>
          <p:nvPr>
            <p:ph type="dt" sz="half" idx="10"/>
          </p:nvPr>
        </p:nvSpPr>
        <p:spPr/>
        <p:txBody>
          <a:bodyPr/>
          <a:lstStyle/>
          <a:p>
            <a:fld id="{58C74910-8CF5-4091-8475-C06054FBB70B}" type="datetimeFigureOut">
              <a:rPr lang="fr-FR" smtClean="0"/>
              <a:t>26/05/2025</a:t>
            </a:fld>
            <a:endParaRPr lang="fr-FR"/>
          </a:p>
        </p:txBody>
      </p:sp>
      <p:sp>
        <p:nvSpPr>
          <p:cNvPr id="5" name="Espace réservé du pied de page 4">
            <a:extLst>
              <a:ext uri="{FF2B5EF4-FFF2-40B4-BE49-F238E27FC236}">
                <a16:creationId xmlns:a16="http://schemas.microsoft.com/office/drawing/2014/main" id="{D143B50D-B0D8-5A92-57FB-59646530185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78D0969-295A-BD65-CB32-29B72644D154}"/>
              </a:ext>
            </a:extLst>
          </p:cNvPr>
          <p:cNvSpPr>
            <a:spLocks noGrp="1"/>
          </p:cNvSpPr>
          <p:nvPr>
            <p:ph type="sldNum" sz="quarter" idx="12"/>
          </p:nvPr>
        </p:nvSpPr>
        <p:spPr/>
        <p:txBody>
          <a:bodyPr/>
          <a:lstStyle/>
          <a:p>
            <a:fld id="{A6288D1B-02A0-4C5C-8BC3-FA9F37B2E4D1}" type="slidenum">
              <a:rPr lang="fr-FR" smtClean="0"/>
              <a:t>‹N°›</a:t>
            </a:fld>
            <a:endParaRPr lang="fr-FR"/>
          </a:p>
        </p:txBody>
      </p:sp>
    </p:spTree>
    <p:extLst>
      <p:ext uri="{BB962C8B-B14F-4D97-AF65-F5344CB8AC3E}">
        <p14:creationId xmlns:p14="http://schemas.microsoft.com/office/powerpoint/2010/main" val="264906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00A220-1EB4-023F-169A-918B0CC06A56}"/>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E32BFB20-528C-AAA8-E9DB-7C23BFECB61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6FA7C7D7-0323-FA45-7ECC-868808C8E6E1}"/>
              </a:ext>
            </a:extLst>
          </p:cNvPr>
          <p:cNvSpPr>
            <a:spLocks noGrp="1"/>
          </p:cNvSpPr>
          <p:nvPr>
            <p:ph type="dt" sz="half" idx="10"/>
          </p:nvPr>
        </p:nvSpPr>
        <p:spPr/>
        <p:txBody>
          <a:bodyPr/>
          <a:lstStyle/>
          <a:p>
            <a:fld id="{58C74910-8CF5-4091-8475-C06054FBB70B}" type="datetimeFigureOut">
              <a:rPr lang="fr-FR" smtClean="0"/>
              <a:t>26/05/2025</a:t>
            </a:fld>
            <a:endParaRPr lang="fr-FR"/>
          </a:p>
        </p:txBody>
      </p:sp>
      <p:sp>
        <p:nvSpPr>
          <p:cNvPr id="5" name="Espace réservé du pied de page 4">
            <a:extLst>
              <a:ext uri="{FF2B5EF4-FFF2-40B4-BE49-F238E27FC236}">
                <a16:creationId xmlns:a16="http://schemas.microsoft.com/office/drawing/2014/main" id="{4F1FF5C5-7A17-7315-BABC-8AD479F7394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1AB5F96-36B9-0342-0D3D-DBCD81EB4C18}"/>
              </a:ext>
            </a:extLst>
          </p:cNvPr>
          <p:cNvSpPr>
            <a:spLocks noGrp="1"/>
          </p:cNvSpPr>
          <p:nvPr>
            <p:ph type="sldNum" sz="quarter" idx="12"/>
          </p:nvPr>
        </p:nvSpPr>
        <p:spPr/>
        <p:txBody>
          <a:bodyPr/>
          <a:lstStyle/>
          <a:p>
            <a:fld id="{A6288D1B-02A0-4C5C-8BC3-FA9F37B2E4D1}" type="slidenum">
              <a:rPr lang="fr-FR" smtClean="0"/>
              <a:t>‹N°›</a:t>
            </a:fld>
            <a:endParaRPr lang="fr-FR"/>
          </a:p>
        </p:txBody>
      </p:sp>
    </p:spTree>
    <p:extLst>
      <p:ext uri="{BB962C8B-B14F-4D97-AF65-F5344CB8AC3E}">
        <p14:creationId xmlns:p14="http://schemas.microsoft.com/office/powerpoint/2010/main" val="1102528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76B5AE-D018-428A-1C63-3FAD1B8926E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E57E777-F22A-7239-6716-178E94BB9181}"/>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92AC6FDB-1327-BE6F-3374-FEF722BDB5CD}"/>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1D030D3-EC18-C1D7-91CE-A5E4AEED300E}"/>
              </a:ext>
            </a:extLst>
          </p:cNvPr>
          <p:cNvSpPr>
            <a:spLocks noGrp="1"/>
          </p:cNvSpPr>
          <p:nvPr>
            <p:ph type="dt" sz="half" idx="10"/>
          </p:nvPr>
        </p:nvSpPr>
        <p:spPr/>
        <p:txBody>
          <a:bodyPr/>
          <a:lstStyle/>
          <a:p>
            <a:fld id="{58C74910-8CF5-4091-8475-C06054FBB70B}" type="datetimeFigureOut">
              <a:rPr lang="fr-FR" smtClean="0"/>
              <a:t>26/05/2025</a:t>
            </a:fld>
            <a:endParaRPr lang="fr-FR"/>
          </a:p>
        </p:txBody>
      </p:sp>
      <p:sp>
        <p:nvSpPr>
          <p:cNvPr id="6" name="Espace réservé du pied de page 5">
            <a:extLst>
              <a:ext uri="{FF2B5EF4-FFF2-40B4-BE49-F238E27FC236}">
                <a16:creationId xmlns:a16="http://schemas.microsoft.com/office/drawing/2014/main" id="{DD8DD55B-ACFD-8F53-7139-DCE16AD9757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6873992-E0FE-3669-3F01-120E3426CC8F}"/>
              </a:ext>
            </a:extLst>
          </p:cNvPr>
          <p:cNvSpPr>
            <a:spLocks noGrp="1"/>
          </p:cNvSpPr>
          <p:nvPr>
            <p:ph type="sldNum" sz="quarter" idx="12"/>
          </p:nvPr>
        </p:nvSpPr>
        <p:spPr/>
        <p:txBody>
          <a:bodyPr/>
          <a:lstStyle/>
          <a:p>
            <a:fld id="{A6288D1B-02A0-4C5C-8BC3-FA9F37B2E4D1}" type="slidenum">
              <a:rPr lang="fr-FR" smtClean="0"/>
              <a:t>‹N°›</a:t>
            </a:fld>
            <a:endParaRPr lang="fr-FR"/>
          </a:p>
        </p:txBody>
      </p:sp>
    </p:spTree>
    <p:extLst>
      <p:ext uri="{BB962C8B-B14F-4D97-AF65-F5344CB8AC3E}">
        <p14:creationId xmlns:p14="http://schemas.microsoft.com/office/powerpoint/2010/main" val="2569660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3D3174-3363-6351-5123-78EED62A788E}"/>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E3B15D2-7A98-202F-0F97-FA2E062F488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D50B5C84-B4F6-DC86-BE92-9833F92695F1}"/>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ABC68B4C-758F-532E-048C-29C3D72B2E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4C824122-264D-8D1F-B758-C1C1CDAAB3B5}"/>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9FC4A8C0-214F-B47C-2A5E-80D3A5450AC3}"/>
              </a:ext>
            </a:extLst>
          </p:cNvPr>
          <p:cNvSpPr>
            <a:spLocks noGrp="1"/>
          </p:cNvSpPr>
          <p:nvPr>
            <p:ph type="dt" sz="half" idx="10"/>
          </p:nvPr>
        </p:nvSpPr>
        <p:spPr/>
        <p:txBody>
          <a:bodyPr/>
          <a:lstStyle/>
          <a:p>
            <a:fld id="{58C74910-8CF5-4091-8475-C06054FBB70B}" type="datetimeFigureOut">
              <a:rPr lang="fr-FR" smtClean="0"/>
              <a:t>26/05/2025</a:t>
            </a:fld>
            <a:endParaRPr lang="fr-FR"/>
          </a:p>
        </p:txBody>
      </p:sp>
      <p:sp>
        <p:nvSpPr>
          <p:cNvPr id="8" name="Espace réservé du pied de page 7">
            <a:extLst>
              <a:ext uri="{FF2B5EF4-FFF2-40B4-BE49-F238E27FC236}">
                <a16:creationId xmlns:a16="http://schemas.microsoft.com/office/drawing/2014/main" id="{F1E5A2AF-BFFD-ADB1-0B36-6F3CC2A5AE9B}"/>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44D4D3EC-14EF-FF2F-15ED-A016DC1F4C0B}"/>
              </a:ext>
            </a:extLst>
          </p:cNvPr>
          <p:cNvSpPr>
            <a:spLocks noGrp="1"/>
          </p:cNvSpPr>
          <p:nvPr>
            <p:ph type="sldNum" sz="quarter" idx="12"/>
          </p:nvPr>
        </p:nvSpPr>
        <p:spPr/>
        <p:txBody>
          <a:bodyPr/>
          <a:lstStyle/>
          <a:p>
            <a:fld id="{A6288D1B-02A0-4C5C-8BC3-FA9F37B2E4D1}" type="slidenum">
              <a:rPr lang="fr-FR" smtClean="0"/>
              <a:t>‹N°›</a:t>
            </a:fld>
            <a:endParaRPr lang="fr-FR"/>
          </a:p>
        </p:txBody>
      </p:sp>
    </p:spTree>
    <p:extLst>
      <p:ext uri="{BB962C8B-B14F-4D97-AF65-F5344CB8AC3E}">
        <p14:creationId xmlns:p14="http://schemas.microsoft.com/office/powerpoint/2010/main" val="3646625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B8D7D0-53BC-A08C-E19B-B74472FB9E3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B54CA99-CEF1-6490-DB28-EE75D99F1224}"/>
              </a:ext>
            </a:extLst>
          </p:cNvPr>
          <p:cNvSpPr>
            <a:spLocks noGrp="1"/>
          </p:cNvSpPr>
          <p:nvPr>
            <p:ph type="dt" sz="half" idx="10"/>
          </p:nvPr>
        </p:nvSpPr>
        <p:spPr/>
        <p:txBody>
          <a:bodyPr/>
          <a:lstStyle/>
          <a:p>
            <a:fld id="{58C74910-8CF5-4091-8475-C06054FBB70B}" type="datetimeFigureOut">
              <a:rPr lang="fr-FR" smtClean="0"/>
              <a:t>26/05/2025</a:t>
            </a:fld>
            <a:endParaRPr lang="fr-FR"/>
          </a:p>
        </p:txBody>
      </p:sp>
      <p:sp>
        <p:nvSpPr>
          <p:cNvPr id="4" name="Espace réservé du pied de page 3">
            <a:extLst>
              <a:ext uri="{FF2B5EF4-FFF2-40B4-BE49-F238E27FC236}">
                <a16:creationId xmlns:a16="http://schemas.microsoft.com/office/drawing/2014/main" id="{BB56F40C-60C1-D945-2C57-40BF98372E0D}"/>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5213F2F-F529-50FE-2418-6FC70A609E04}"/>
              </a:ext>
            </a:extLst>
          </p:cNvPr>
          <p:cNvSpPr>
            <a:spLocks noGrp="1"/>
          </p:cNvSpPr>
          <p:nvPr>
            <p:ph type="sldNum" sz="quarter" idx="12"/>
          </p:nvPr>
        </p:nvSpPr>
        <p:spPr/>
        <p:txBody>
          <a:bodyPr/>
          <a:lstStyle/>
          <a:p>
            <a:fld id="{A6288D1B-02A0-4C5C-8BC3-FA9F37B2E4D1}" type="slidenum">
              <a:rPr lang="fr-FR" smtClean="0"/>
              <a:t>‹N°›</a:t>
            </a:fld>
            <a:endParaRPr lang="fr-FR"/>
          </a:p>
        </p:txBody>
      </p:sp>
    </p:spTree>
    <p:extLst>
      <p:ext uri="{BB962C8B-B14F-4D97-AF65-F5344CB8AC3E}">
        <p14:creationId xmlns:p14="http://schemas.microsoft.com/office/powerpoint/2010/main" val="2305720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E3C68BC-FE8C-01B4-1D38-2055A38DEC5B}"/>
              </a:ext>
            </a:extLst>
          </p:cNvPr>
          <p:cNvSpPr>
            <a:spLocks noGrp="1"/>
          </p:cNvSpPr>
          <p:nvPr>
            <p:ph type="dt" sz="half" idx="10"/>
          </p:nvPr>
        </p:nvSpPr>
        <p:spPr/>
        <p:txBody>
          <a:bodyPr/>
          <a:lstStyle/>
          <a:p>
            <a:fld id="{58C74910-8CF5-4091-8475-C06054FBB70B}" type="datetimeFigureOut">
              <a:rPr lang="fr-FR" smtClean="0"/>
              <a:t>26/05/2025</a:t>
            </a:fld>
            <a:endParaRPr lang="fr-FR"/>
          </a:p>
        </p:txBody>
      </p:sp>
      <p:sp>
        <p:nvSpPr>
          <p:cNvPr id="3" name="Espace réservé du pied de page 2">
            <a:extLst>
              <a:ext uri="{FF2B5EF4-FFF2-40B4-BE49-F238E27FC236}">
                <a16:creationId xmlns:a16="http://schemas.microsoft.com/office/drawing/2014/main" id="{8D6A69DC-0785-D6A9-BF88-385468E609B4}"/>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F9E97735-3AC0-F0DB-FCCB-DC68F7961052}"/>
              </a:ext>
            </a:extLst>
          </p:cNvPr>
          <p:cNvSpPr>
            <a:spLocks noGrp="1"/>
          </p:cNvSpPr>
          <p:nvPr>
            <p:ph type="sldNum" sz="quarter" idx="12"/>
          </p:nvPr>
        </p:nvSpPr>
        <p:spPr/>
        <p:txBody>
          <a:bodyPr/>
          <a:lstStyle/>
          <a:p>
            <a:fld id="{A6288D1B-02A0-4C5C-8BC3-FA9F37B2E4D1}" type="slidenum">
              <a:rPr lang="fr-FR" smtClean="0"/>
              <a:t>‹N°›</a:t>
            </a:fld>
            <a:endParaRPr lang="fr-FR"/>
          </a:p>
        </p:txBody>
      </p:sp>
    </p:spTree>
    <p:extLst>
      <p:ext uri="{BB962C8B-B14F-4D97-AF65-F5344CB8AC3E}">
        <p14:creationId xmlns:p14="http://schemas.microsoft.com/office/powerpoint/2010/main" val="4260137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D6B808-D549-5A81-434E-9C5367EEC86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E7A538B-3FFA-A9FB-1098-5CA73CBFD2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295E332-37D9-6BF1-07B7-3B2E90EE1D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20D8224-4DD6-DE65-1DF8-A066BF55A38A}"/>
              </a:ext>
            </a:extLst>
          </p:cNvPr>
          <p:cNvSpPr>
            <a:spLocks noGrp="1"/>
          </p:cNvSpPr>
          <p:nvPr>
            <p:ph type="dt" sz="half" idx="10"/>
          </p:nvPr>
        </p:nvSpPr>
        <p:spPr/>
        <p:txBody>
          <a:bodyPr/>
          <a:lstStyle/>
          <a:p>
            <a:fld id="{58C74910-8CF5-4091-8475-C06054FBB70B}" type="datetimeFigureOut">
              <a:rPr lang="fr-FR" smtClean="0"/>
              <a:t>26/05/2025</a:t>
            </a:fld>
            <a:endParaRPr lang="fr-FR"/>
          </a:p>
        </p:txBody>
      </p:sp>
      <p:sp>
        <p:nvSpPr>
          <p:cNvPr id="6" name="Espace réservé du pied de page 5">
            <a:extLst>
              <a:ext uri="{FF2B5EF4-FFF2-40B4-BE49-F238E27FC236}">
                <a16:creationId xmlns:a16="http://schemas.microsoft.com/office/drawing/2014/main" id="{0C937F02-0F47-20CC-187F-E4AC42AE09A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592D0C7-6A14-4080-EEDA-B078E1C80D8F}"/>
              </a:ext>
            </a:extLst>
          </p:cNvPr>
          <p:cNvSpPr>
            <a:spLocks noGrp="1"/>
          </p:cNvSpPr>
          <p:nvPr>
            <p:ph type="sldNum" sz="quarter" idx="12"/>
          </p:nvPr>
        </p:nvSpPr>
        <p:spPr/>
        <p:txBody>
          <a:bodyPr/>
          <a:lstStyle/>
          <a:p>
            <a:fld id="{A6288D1B-02A0-4C5C-8BC3-FA9F37B2E4D1}" type="slidenum">
              <a:rPr lang="fr-FR" smtClean="0"/>
              <a:t>‹N°›</a:t>
            </a:fld>
            <a:endParaRPr lang="fr-FR"/>
          </a:p>
        </p:txBody>
      </p:sp>
    </p:spTree>
    <p:extLst>
      <p:ext uri="{BB962C8B-B14F-4D97-AF65-F5344CB8AC3E}">
        <p14:creationId xmlns:p14="http://schemas.microsoft.com/office/powerpoint/2010/main" val="4010324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455551-161D-C856-E402-847963AEAD0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F7772D97-0C8C-74E2-AC69-33B448FF7E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2E0F2886-98C2-2D0A-255D-2FDF12AA66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7B8EC86-7FD7-40CE-9C0F-80F8A1EDE6DF}"/>
              </a:ext>
            </a:extLst>
          </p:cNvPr>
          <p:cNvSpPr>
            <a:spLocks noGrp="1"/>
          </p:cNvSpPr>
          <p:nvPr>
            <p:ph type="dt" sz="half" idx="10"/>
          </p:nvPr>
        </p:nvSpPr>
        <p:spPr/>
        <p:txBody>
          <a:bodyPr/>
          <a:lstStyle/>
          <a:p>
            <a:fld id="{58C74910-8CF5-4091-8475-C06054FBB70B}" type="datetimeFigureOut">
              <a:rPr lang="fr-FR" smtClean="0"/>
              <a:t>26/05/2025</a:t>
            </a:fld>
            <a:endParaRPr lang="fr-FR"/>
          </a:p>
        </p:txBody>
      </p:sp>
      <p:sp>
        <p:nvSpPr>
          <p:cNvPr id="6" name="Espace réservé du pied de page 5">
            <a:extLst>
              <a:ext uri="{FF2B5EF4-FFF2-40B4-BE49-F238E27FC236}">
                <a16:creationId xmlns:a16="http://schemas.microsoft.com/office/drawing/2014/main" id="{74EA975C-7F45-DA82-EDD8-C5B37A5757B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8EFCE78-8BA0-B72F-F8D7-509AA088838F}"/>
              </a:ext>
            </a:extLst>
          </p:cNvPr>
          <p:cNvSpPr>
            <a:spLocks noGrp="1"/>
          </p:cNvSpPr>
          <p:nvPr>
            <p:ph type="sldNum" sz="quarter" idx="12"/>
          </p:nvPr>
        </p:nvSpPr>
        <p:spPr/>
        <p:txBody>
          <a:bodyPr/>
          <a:lstStyle/>
          <a:p>
            <a:fld id="{A6288D1B-02A0-4C5C-8BC3-FA9F37B2E4D1}" type="slidenum">
              <a:rPr lang="fr-FR" smtClean="0"/>
              <a:t>‹N°›</a:t>
            </a:fld>
            <a:endParaRPr lang="fr-FR"/>
          </a:p>
        </p:txBody>
      </p:sp>
    </p:spTree>
    <p:extLst>
      <p:ext uri="{BB962C8B-B14F-4D97-AF65-F5344CB8AC3E}">
        <p14:creationId xmlns:p14="http://schemas.microsoft.com/office/powerpoint/2010/main" val="485744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7529C79-12E4-176F-3FAA-D46C554D0E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6AD885F6-22C6-7EB8-A17E-5839CE3A352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F299408-96A7-25AB-9D2C-5781D6D877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C74910-8CF5-4091-8475-C06054FBB70B}" type="datetimeFigureOut">
              <a:rPr lang="fr-FR" smtClean="0"/>
              <a:t>26/05/2025</a:t>
            </a:fld>
            <a:endParaRPr lang="fr-FR"/>
          </a:p>
        </p:txBody>
      </p:sp>
      <p:sp>
        <p:nvSpPr>
          <p:cNvPr id="5" name="Espace réservé du pied de page 4">
            <a:extLst>
              <a:ext uri="{FF2B5EF4-FFF2-40B4-BE49-F238E27FC236}">
                <a16:creationId xmlns:a16="http://schemas.microsoft.com/office/drawing/2014/main" id="{4E998CE6-87B5-4AAD-D516-10700F36D8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214F6B6B-0D60-F011-3DC0-FE91BAF1E75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288D1B-02A0-4C5C-8BC3-FA9F37B2E4D1}" type="slidenum">
              <a:rPr lang="fr-FR" smtClean="0"/>
              <a:t>‹N°›</a:t>
            </a:fld>
            <a:endParaRPr lang="fr-FR"/>
          </a:p>
        </p:txBody>
      </p:sp>
    </p:spTree>
    <p:extLst>
      <p:ext uri="{BB962C8B-B14F-4D97-AF65-F5344CB8AC3E}">
        <p14:creationId xmlns:p14="http://schemas.microsoft.com/office/powerpoint/2010/main" val="33491726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youtu.be/PE_iG4Y8x84?si=rmM3G97sBo_66eN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CE45C0-79CF-B4E1-B3F3-9B1DB31C3201}"/>
              </a:ext>
            </a:extLst>
          </p:cNvPr>
          <p:cNvSpPr>
            <a:spLocks noGrp="1"/>
          </p:cNvSpPr>
          <p:nvPr>
            <p:ph type="title"/>
          </p:nvPr>
        </p:nvSpPr>
        <p:spPr>
          <a:xfrm>
            <a:off x="5318760" y="301813"/>
            <a:ext cx="10515600" cy="1325563"/>
          </a:xfrm>
        </p:spPr>
        <p:txBody>
          <a:bodyPr/>
          <a:lstStyle/>
          <a:p>
            <a:r>
              <a:rPr lang="fr-FR" sz="4400" dirty="0">
                <a:latin typeface="Tahoma" pitchFamily="34"/>
                <a:ea typeface="Tahoma" pitchFamily="34"/>
                <a:cs typeface="Tahoma" pitchFamily="34"/>
              </a:rPr>
              <a:t>Expérimentation avec l’IA</a:t>
            </a:r>
            <a:endParaRPr lang="fr-FR" dirty="0"/>
          </a:p>
        </p:txBody>
      </p:sp>
      <p:pic>
        <p:nvPicPr>
          <p:cNvPr id="4" name="Image 2">
            <a:extLst>
              <a:ext uri="{FF2B5EF4-FFF2-40B4-BE49-F238E27FC236}">
                <a16:creationId xmlns:a16="http://schemas.microsoft.com/office/drawing/2014/main" id="{6153A29C-934A-42C5-8667-F5DB4409FFE7}"/>
              </a:ext>
            </a:extLst>
          </p:cNvPr>
          <p:cNvPicPr>
            <a:picLocks noChangeAspect="1"/>
          </p:cNvPicPr>
          <p:nvPr/>
        </p:nvPicPr>
        <p:blipFill>
          <a:blip r:embed="rId2"/>
          <a:stretch>
            <a:fillRect/>
          </a:stretch>
        </p:blipFill>
        <p:spPr>
          <a:xfrm>
            <a:off x="239342" y="103563"/>
            <a:ext cx="3965498" cy="2812930"/>
          </a:xfrm>
          <a:prstGeom prst="rect">
            <a:avLst/>
          </a:prstGeom>
          <a:noFill/>
          <a:ln cap="flat">
            <a:noFill/>
          </a:ln>
        </p:spPr>
      </p:pic>
      <p:sp>
        <p:nvSpPr>
          <p:cNvPr id="5" name="CasellaDiTesto 4">
            <a:extLst>
              <a:ext uri="{FF2B5EF4-FFF2-40B4-BE49-F238E27FC236}">
                <a16:creationId xmlns:a16="http://schemas.microsoft.com/office/drawing/2014/main" id="{D702E06C-3B18-F6C8-8E75-0C1ED1E3634B}"/>
              </a:ext>
            </a:extLst>
          </p:cNvPr>
          <p:cNvSpPr txBox="1"/>
          <p:nvPr/>
        </p:nvSpPr>
        <p:spPr>
          <a:xfrm>
            <a:off x="5926997" y="1334988"/>
            <a:ext cx="6459415" cy="584775"/>
          </a:xfrm>
          <a:prstGeom prst="rect">
            <a:avLst/>
          </a:prstGeom>
          <a:noFill/>
        </p:spPr>
        <p:txBody>
          <a:bodyPr wrap="square" rtlCol="0">
            <a:spAutoFit/>
          </a:bodyPr>
          <a:lstStyle/>
          <a:p>
            <a:r>
              <a:rPr lang="fr-FR" sz="3200" b="1" i="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Entraîner les élèves à la CO</a:t>
            </a:r>
            <a:endParaRPr lang="fr-FR" sz="4800" b="1" i="1" dirty="0">
              <a:solidFill>
                <a:srgbClr val="FF0000"/>
              </a:solidFill>
            </a:endParaRPr>
          </a:p>
        </p:txBody>
      </p:sp>
      <p:sp>
        <p:nvSpPr>
          <p:cNvPr id="6" name="CasellaDiTesto 5">
            <a:extLst>
              <a:ext uri="{FF2B5EF4-FFF2-40B4-BE49-F238E27FC236}">
                <a16:creationId xmlns:a16="http://schemas.microsoft.com/office/drawing/2014/main" id="{04F341DD-66BA-84D7-684D-CBF18083370D}"/>
              </a:ext>
            </a:extLst>
          </p:cNvPr>
          <p:cNvSpPr txBox="1"/>
          <p:nvPr/>
        </p:nvSpPr>
        <p:spPr>
          <a:xfrm>
            <a:off x="128953" y="3520906"/>
            <a:ext cx="10937631" cy="2554545"/>
          </a:xfrm>
          <a:prstGeom prst="rect">
            <a:avLst/>
          </a:prstGeom>
          <a:noFill/>
        </p:spPr>
        <p:txBody>
          <a:bodyPr wrap="square" rtlCol="0">
            <a:spAutoFit/>
          </a:bodyPr>
          <a:lstStyle/>
          <a:p>
            <a:r>
              <a:rPr lang="fr-FR" sz="3200" b="1" i="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Utiliser</a:t>
            </a:r>
            <a:r>
              <a:rPr lang="fr-FR" sz="3200" b="1" i="1" spc="-3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fr-FR" sz="3200" b="1" i="1"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QuizWizard</a:t>
            </a:r>
            <a:r>
              <a:rPr lang="fr-FR" sz="3200" b="1" i="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pour générer un QCM à partir d’une vidéo</a:t>
            </a:r>
            <a:endParaRPr lang="fr-FR" sz="4800" b="1" i="1" dirty="0">
              <a:solidFill>
                <a:srgbClr val="FF0000"/>
              </a:solidFill>
            </a:endParaRPr>
          </a:p>
          <a:p>
            <a:r>
              <a:rPr lang="fr-FR" sz="3200" b="1" i="1" dirty="0"/>
              <a:t>Langue</a:t>
            </a:r>
            <a:r>
              <a:rPr lang="fr-FR" sz="3200" i="1" dirty="0"/>
              <a:t>: Allemand</a:t>
            </a:r>
          </a:p>
          <a:p>
            <a:r>
              <a:rPr lang="fr-FR" sz="3200" b="1" i="1" dirty="0"/>
              <a:t>Chapitre</a:t>
            </a:r>
            <a:r>
              <a:rPr lang="fr-FR" sz="3200" i="1" dirty="0"/>
              <a:t>: </a:t>
            </a:r>
            <a:r>
              <a:rPr lang="fr-FR" sz="3200" i="1" dirty="0" err="1"/>
              <a:t>Gleichberechtigung</a:t>
            </a:r>
            <a:r>
              <a:rPr lang="fr-FR" sz="3200" i="1" dirty="0"/>
              <a:t> </a:t>
            </a:r>
            <a:r>
              <a:rPr lang="fr-FR" sz="3200" i="1" dirty="0" err="1"/>
              <a:t>zwischen</a:t>
            </a:r>
            <a:r>
              <a:rPr lang="fr-FR" sz="3200" i="1" dirty="0"/>
              <a:t> Mann </a:t>
            </a:r>
            <a:r>
              <a:rPr lang="fr-FR" sz="3200" i="1" dirty="0" err="1"/>
              <a:t>und</a:t>
            </a:r>
            <a:r>
              <a:rPr lang="fr-FR" sz="3200" i="1" dirty="0"/>
              <a:t> Frau</a:t>
            </a:r>
          </a:p>
          <a:p>
            <a:r>
              <a:rPr lang="fr-FR" sz="3200" b="1" i="1" dirty="0"/>
              <a:t>Thème</a:t>
            </a:r>
            <a:r>
              <a:rPr lang="fr-FR" sz="3200" i="1" dirty="0"/>
              <a:t>: </a:t>
            </a:r>
            <a:r>
              <a:rPr lang="fr-FR" sz="3200" i="1" dirty="0" err="1"/>
              <a:t>das</a:t>
            </a:r>
            <a:r>
              <a:rPr lang="fr-FR" sz="3200" i="1" dirty="0"/>
              <a:t> </a:t>
            </a:r>
            <a:r>
              <a:rPr lang="fr-FR" sz="3200" i="1" dirty="0" err="1"/>
              <a:t>Frauenwahlrecht</a:t>
            </a:r>
            <a:r>
              <a:rPr lang="fr-FR" sz="3200" i="1" dirty="0"/>
              <a:t> in </a:t>
            </a:r>
            <a:r>
              <a:rPr lang="fr-FR" sz="3200" i="1" dirty="0" err="1"/>
              <a:t>Deutschland</a:t>
            </a:r>
            <a:r>
              <a:rPr lang="fr-FR" sz="3200" i="1" dirty="0"/>
              <a:t> (le droit de votes des femmes en Allemagne)</a:t>
            </a:r>
          </a:p>
        </p:txBody>
      </p:sp>
    </p:spTree>
    <p:extLst>
      <p:ext uri="{BB962C8B-B14F-4D97-AF65-F5344CB8AC3E}">
        <p14:creationId xmlns:p14="http://schemas.microsoft.com/office/powerpoint/2010/main" val="723084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A173C0-092B-DD10-8C1E-69C0097CC6FB}"/>
              </a:ext>
            </a:extLst>
          </p:cNvPr>
          <p:cNvSpPr>
            <a:spLocks noGrp="1"/>
          </p:cNvSpPr>
          <p:nvPr>
            <p:ph type="title"/>
          </p:nvPr>
        </p:nvSpPr>
        <p:spPr/>
        <p:txBody>
          <a:bodyPr/>
          <a:lstStyle/>
          <a:p>
            <a:r>
              <a:rPr lang="fr-FR" b="1" i="1" dirty="0">
                <a:highlight>
                  <a:srgbClr val="FFFF00"/>
                </a:highlight>
              </a:rPr>
              <a:t>Points de vigilance</a:t>
            </a:r>
          </a:p>
        </p:txBody>
      </p:sp>
      <p:sp>
        <p:nvSpPr>
          <p:cNvPr id="3" name="Segnaposto contenuto 2">
            <a:extLst>
              <a:ext uri="{FF2B5EF4-FFF2-40B4-BE49-F238E27FC236}">
                <a16:creationId xmlns:a16="http://schemas.microsoft.com/office/drawing/2014/main" id="{C7EBA9E1-3123-2F26-EECD-A383EA03D2AD}"/>
              </a:ext>
            </a:extLst>
          </p:cNvPr>
          <p:cNvSpPr>
            <a:spLocks noGrp="1"/>
          </p:cNvSpPr>
          <p:nvPr>
            <p:ph idx="1"/>
          </p:nvPr>
        </p:nvSpPr>
        <p:spPr/>
        <p:txBody>
          <a:bodyPr>
            <a:normAutofit/>
          </a:bodyPr>
          <a:lstStyle/>
          <a:p>
            <a:pPr marL="342900" lvl="0" indent="-342900" algn="just">
              <a:buSzPct val="100000"/>
              <a:buFont typeface="Arial MT"/>
              <a:buChar char="•"/>
              <a:tabLst>
                <a:tab pos="296545" algn="l"/>
              </a:tabLst>
            </a:pPr>
            <a:r>
              <a:rPr lang="fr-FR" sz="3600" dirty="0">
                <a:effectLst/>
                <a:latin typeface="Calibri" panose="020F0502020204030204" pitchFamily="34" charset="0"/>
                <a:ea typeface="Calibri" panose="020F0502020204030204" pitchFamily="34" charset="0"/>
                <a:cs typeface="Times New Roman" panose="02020603050405020304" pitchFamily="18" charset="0"/>
              </a:rPr>
              <a:t>Si l’activité a bien fonctionné, la compréhension des élèves est restée très balisée et guidée. Ce cadre a orienté leur attention vers les questions posées dans le questionnaire, limitant leur exploration du texte. Ils ont donc choisi les éléments auxquels prêter attention en fonction des consignes, plutôt que d’aborder le texte de manière plus autonome.</a:t>
            </a:r>
            <a:endParaRPr lang="fr-FR" sz="4800" dirty="0"/>
          </a:p>
        </p:txBody>
      </p:sp>
    </p:spTree>
    <p:extLst>
      <p:ext uri="{BB962C8B-B14F-4D97-AF65-F5344CB8AC3E}">
        <p14:creationId xmlns:p14="http://schemas.microsoft.com/office/powerpoint/2010/main" val="11394309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FFF897-4381-24C9-F661-5E53E412A591}"/>
              </a:ext>
            </a:extLst>
          </p:cNvPr>
          <p:cNvSpPr>
            <a:spLocks noGrp="1"/>
          </p:cNvSpPr>
          <p:nvPr>
            <p:ph type="title"/>
          </p:nvPr>
        </p:nvSpPr>
        <p:spPr>
          <a:xfrm>
            <a:off x="552450" y="913765"/>
            <a:ext cx="10515600" cy="594995"/>
          </a:xfrm>
        </p:spPr>
        <p:txBody>
          <a:bodyPr>
            <a:normAutofit fontScale="90000"/>
          </a:bodyPr>
          <a:lstStyle/>
          <a:p>
            <a:r>
              <a:rPr lang="fr-FR" sz="3200" b="1" i="1" u="sng" dirty="0">
                <a:effectLst/>
                <a:highlight>
                  <a:srgbClr val="FFFF00"/>
                </a:highlight>
                <a:latin typeface="Calibri" panose="020F0502020204030204" pitchFamily="34" charset="0"/>
                <a:ea typeface="Calibri" panose="020F0502020204030204" pitchFamily="34" charset="0"/>
              </a:rPr>
              <a:t>Ouvertures</a:t>
            </a:r>
            <a:r>
              <a:rPr lang="fr-FR" sz="3200" b="1" i="1" u="sng" spc="-35" dirty="0">
                <a:effectLst/>
                <a:highlight>
                  <a:srgbClr val="FFFF00"/>
                </a:highlight>
                <a:latin typeface="Calibri" panose="020F0502020204030204" pitchFamily="34" charset="0"/>
                <a:ea typeface="Calibri" panose="020F0502020204030204" pitchFamily="34" charset="0"/>
              </a:rPr>
              <a:t> </a:t>
            </a:r>
            <a:r>
              <a:rPr lang="fr-FR" sz="3200" b="1" i="1" u="sng" dirty="0">
                <a:effectLst/>
                <a:highlight>
                  <a:srgbClr val="FFFF00"/>
                </a:highlight>
                <a:latin typeface="Calibri" panose="020F0502020204030204" pitchFamily="34" charset="0"/>
                <a:ea typeface="Calibri" panose="020F0502020204030204" pitchFamily="34" charset="0"/>
              </a:rPr>
              <a:t>possibles</a:t>
            </a:r>
            <a:r>
              <a:rPr lang="fr-FR" sz="3200" b="1" i="1" u="sng" spc="-35" dirty="0">
                <a:effectLst/>
                <a:highlight>
                  <a:srgbClr val="FFFF00"/>
                </a:highlight>
                <a:latin typeface="Calibri" panose="020F0502020204030204" pitchFamily="34" charset="0"/>
                <a:ea typeface="Calibri" panose="020F0502020204030204" pitchFamily="34" charset="0"/>
              </a:rPr>
              <a:t> </a:t>
            </a:r>
            <a:r>
              <a:rPr lang="fr-FR" sz="3200" b="1" i="1" u="sng" dirty="0">
                <a:effectLst/>
                <a:highlight>
                  <a:srgbClr val="FFFF00"/>
                </a:highlight>
                <a:latin typeface="Calibri" panose="020F0502020204030204" pitchFamily="34" charset="0"/>
                <a:ea typeface="Calibri" panose="020F0502020204030204" pitchFamily="34" charset="0"/>
              </a:rPr>
              <a:t>/</a:t>
            </a:r>
            <a:r>
              <a:rPr lang="fr-FR" sz="3200" b="1" i="1" u="sng" spc="-35" dirty="0">
                <a:effectLst/>
                <a:highlight>
                  <a:srgbClr val="FFFF00"/>
                </a:highlight>
                <a:latin typeface="Calibri" panose="020F0502020204030204" pitchFamily="34" charset="0"/>
                <a:ea typeface="Calibri" panose="020F0502020204030204" pitchFamily="34" charset="0"/>
              </a:rPr>
              <a:t> </a:t>
            </a:r>
            <a:r>
              <a:rPr lang="fr-FR" sz="3200" b="1" i="1" u="sng" dirty="0">
                <a:effectLst/>
                <a:highlight>
                  <a:srgbClr val="FFFF00"/>
                </a:highlight>
                <a:latin typeface="Calibri" panose="020F0502020204030204" pitchFamily="34" charset="0"/>
                <a:ea typeface="Calibri" panose="020F0502020204030204" pitchFamily="34" charset="0"/>
              </a:rPr>
              <a:t>transposabilité</a:t>
            </a:r>
            <a:r>
              <a:rPr lang="fr-FR" sz="3200" b="1" i="1" u="sng" spc="-30" dirty="0">
                <a:effectLst/>
                <a:highlight>
                  <a:srgbClr val="FFFF00"/>
                </a:highlight>
                <a:latin typeface="Calibri" panose="020F0502020204030204" pitchFamily="34" charset="0"/>
                <a:ea typeface="Calibri" panose="020F0502020204030204" pitchFamily="34" charset="0"/>
              </a:rPr>
              <a:t> </a:t>
            </a:r>
            <a:r>
              <a:rPr lang="fr-FR" sz="3200" b="1" i="1" u="sng" spc="-50" dirty="0">
                <a:effectLst/>
                <a:highlight>
                  <a:srgbClr val="FFFF00"/>
                </a:highlight>
                <a:latin typeface="Calibri" panose="020F0502020204030204" pitchFamily="34" charset="0"/>
                <a:ea typeface="Calibri" panose="020F0502020204030204" pitchFamily="34" charset="0"/>
              </a:rPr>
              <a:t>:</a:t>
            </a:r>
            <a:br>
              <a:rPr lang="fr-FR" sz="3200" i="1" u="sng" dirty="0">
                <a:effectLst/>
                <a:highlight>
                  <a:srgbClr val="FFFF00"/>
                </a:highlight>
                <a:latin typeface="Calibri" panose="020F0502020204030204" pitchFamily="34" charset="0"/>
                <a:ea typeface="Calibri" panose="020F0502020204030204" pitchFamily="34" charset="0"/>
              </a:rPr>
            </a:br>
            <a:endParaRPr lang="fr-FR" sz="6000" i="1" u="sng" dirty="0">
              <a:highlight>
                <a:srgbClr val="FFFF00"/>
              </a:highlight>
            </a:endParaRPr>
          </a:p>
        </p:txBody>
      </p:sp>
      <p:sp>
        <p:nvSpPr>
          <p:cNvPr id="3" name="Segnaposto contenuto 2">
            <a:extLst>
              <a:ext uri="{FF2B5EF4-FFF2-40B4-BE49-F238E27FC236}">
                <a16:creationId xmlns:a16="http://schemas.microsoft.com/office/drawing/2014/main" id="{B43CACE1-2E4A-4E05-A2FF-E6C29BD91374}"/>
              </a:ext>
            </a:extLst>
          </p:cNvPr>
          <p:cNvSpPr>
            <a:spLocks noGrp="1"/>
          </p:cNvSpPr>
          <p:nvPr>
            <p:ph idx="1"/>
          </p:nvPr>
        </p:nvSpPr>
        <p:spPr/>
        <p:txBody>
          <a:bodyPr/>
          <a:lstStyle/>
          <a:p>
            <a:pPr marL="67945"/>
            <a:r>
              <a:rPr lang="fr-FR" sz="4000" dirty="0">
                <a:effectLst/>
                <a:latin typeface="Calibri" panose="020F0502020204030204" pitchFamily="34" charset="0"/>
                <a:ea typeface="Calibri" panose="020F0502020204030204" pitchFamily="34" charset="0"/>
              </a:rPr>
              <a:t>Cette activité peut être réalisée dans différentes langues. Les supports peuvent être variés : la même activité peut être proposée en téléchargeant un texte sur </a:t>
            </a:r>
            <a:r>
              <a:rPr lang="fr-FR" sz="4000" i="1" dirty="0" err="1">
                <a:effectLst/>
                <a:latin typeface="Calibri" panose="020F0502020204030204" pitchFamily="34" charset="0"/>
                <a:ea typeface="Calibri" panose="020F0502020204030204" pitchFamily="34" charset="0"/>
              </a:rPr>
              <a:t>QuizWizard</a:t>
            </a:r>
            <a:r>
              <a:rPr lang="fr-FR" sz="4000" dirty="0">
                <a:effectLst/>
                <a:latin typeface="Calibri" panose="020F0502020204030204" pitchFamily="34" charset="0"/>
                <a:ea typeface="Calibri" panose="020F0502020204030204" pitchFamily="34" charset="0"/>
              </a:rPr>
              <a:t>.</a:t>
            </a:r>
          </a:p>
          <a:p>
            <a:endParaRPr lang="fr-FR" dirty="0"/>
          </a:p>
        </p:txBody>
      </p:sp>
    </p:spTree>
    <p:extLst>
      <p:ext uri="{BB962C8B-B14F-4D97-AF65-F5344CB8AC3E}">
        <p14:creationId xmlns:p14="http://schemas.microsoft.com/office/powerpoint/2010/main" val="15998526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C6E65E-54FC-01BD-9F0C-80AE1062267B}"/>
              </a:ext>
            </a:extLst>
          </p:cNvPr>
          <p:cNvSpPr>
            <a:spLocks noGrp="1"/>
          </p:cNvSpPr>
          <p:nvPr>
            <p:ph type="title"/>
          </p:nvPr>
        </p:nvSpPr>
        <p:spPr>
          <a:xfrm>
            <a:off x="255270" y="113665"/>
            <a:ext cx="10515600" cy="1325563"/>
          </a:xfrm>
        </p:spPr>
        <p:txBody>
          <a:bodyPr>
            <a:normAutofit fontScale="90000"/>
          </a:bodyPr>
          <a:lstStyle/>
          <a:p>
            <a:r>
              <a:rPr lang="fr-FR" i="1" u="sng" dirty="0"/>
              <a:t>Il est possible d’exporter les questions générées par </a:t>
            </a:r>
            <a:r>
              <a:rPr lang="fr-FR" i="1" u="sng" dirty="0" err="1"/>
              <a:t>QuizWizard</a:t>
            </a:r>
            <a:r>
              <a:rPr lang="fr-FR" i="1" u="sng" dirty="0"/>
              <a:t> sous différents formats</a:t>
            </a:r>
          </a:p>
        </p:txBody>
      </p:sp>
      <p:pic>
        <p:nvPicPr>
          <p:cNvPr id="7" name="Segnaposto contenuto 6">
            <a:extLst>
              <a:ext uri="{FF2B5EF4-FFF2-40B4-BE49-F238E27FC236}">
                <a16:creationId xmlns:a16="http://schemas.microsoft.com/office/drawing/2014/main" id="{68162C53-1380-86C4-C34D-5F1C2CE6AFB2}"/>
              </a:ext>
            </a:extLst>
          </p:cNvPr>
          <p:cNvPicPr>
            <a:picLocks noGrp="1" noChangeAspect="1"/>
          </p:cNvPicPr>
          <p:nvPr>
            <p:ph idx="1"/>
          </p:nvPr>
        </p:nvPicPr>
        <p:blipFill>
          <a:blip r:embed="rId2"/>
          <a:srcRect l="18761" t="23977" r="25009" b="9303"/>
          <a:stretch/>
        </p:blipFill>
        <p:spPr>
          <a:xfrm>
            <a:off x="548639" y="1690688"/>
            <a:ext cx="7406641" cy="4679819"/>
          </a:xfrm>
        </p:spPr>
      </p:pic>
      <p:sp>
        <p:nvSpPr>
          <p:cNvPr id="8" name="CasellaDiTesto 7">
            <a:extLst>
              <a:ext uri="{FF2B5EF4-FFF2-40B4-BE49-F238E27FC236}">
                <a16:creationId xmlns:a16="http://schemas.microsoft.com/office/drawing/2014/main" id="{FDD61E07-88CE-61E9-40F2-82DAB36318BF}"/>
              </a:ext>
            </a:extLst>
          </p:cNvPr>
          <p:cNvSpPr txBox="1"/>
          <p:nvPr/>
        </p:nvSpPr>
        <p:spPr>
          <a:xfrm>
            <a:off x="8416290" y="1027906"/>
            <a:ext cx="2937510" cy="5632311"/>
          </a:xfrm>
          <a:prstGeom prst="rect">
            <a:avLst/>
          </a:prstGeom>
          <a:noFill/>
        </p:spPr>
        <p:txBody>
          <a:bodyPr wrap="square" rtlCol="0">
            <a:spAutoFit/>
          </a:bodyPr>
          <a:lstStyle/>
          <a:p>
            <a:r>
              <a:rPr lang="fr-FR" sz="2400" dirty="0"/>
              <a:t>La question « </a:t>
            </a:r>
            <a:r>
              <a:rPr lang="fr-FR" sz="2400" dirty="0" err="1"/>
              <a:t>Und</a:t>
            </a:r>
            <a:r>
              <a:rPr lang="fr-FR" sz="2400" dirty="0"/>
              <a:t> in </a:t>
            </a:r>
            <a:r>
              <a:rPr lang="fr-FR" sz="2400" dirty="0" err="1"/>
              <a:t>Frankreich</a:t>
            </a:r>
            <a:r>
              <a:rPr lang="fr-FR" sz="2400" dirty="0"/>
              <a:t>? » a été ajoutée par l’enseignant: tout est modifiable, l’enseignant n’est pas tenu d’utiliser telles quelles les questions.</a:t>
            </a:r>
          </a:p>
          <a:p>
            <a:endParaRPr lang="fr-FR" sz="2400" dirty="0"/>
          </a:p>
          <a:p>
            <a:r>
              <a:rPr lang="fr-FR" sz="2400" dirty="0"/>
              <a:t>Les petits carrés à cocher ont été ajoutés par l’enseignant sur Word. </a:t>
            </a:r>
            <a:r>
              <a:rPr lang="fr-FR" sz="2400" i="1" dirty="0" err="1"/>
              <a:t>QuizWizard</a:t>
            </a:r>
            <a:r>
              <a:rPr lang="fr-FR" sz="2400" dirty="0"/>
              <a:t> ne les génère pas.</a:t>
            </a:r>
          </a:p>
        </p:txBody>
      </p:sp>
    </p:spTree>
    <p:extLst>
      <p:ext uri="{BB962C8B-B14F-4D97-AF65-F5344CB8AC3E}">
        <p14:creationId xmlns:p14="http://schemas.microsoft.com/office/powerpoint/2010/main" val="150995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BF26CC-B3DA-E640-BDAD-CA24A78FEC5B}"/>
              </a:ext>
            </a:extLst>
          </p:cNvPr>
          <p:cNvSpPr>
            <a:spLocks noGrp="1"/>
          </p:cNvSpPr>
          <p:nvPr>
            <p:ph type="title"/>
          </p:nvPr>
        </p:nvSpPr>
        <p:spPr/>
        <p:txBody>
          <a:bodyPr/>
          <a:lstStyle/>
          <a:p>
            <a:r>
              <a:rPr lang="fr-FR" b="1" i="1" dirty="0">
                <a:highlight>
                  <a:srgbClr val="FFFF00"/>
                </a:highlight>
              </a:rPr>
              <a:t>Objectifs</a:t>
            </a:r>
          </a:p>
        </p:txBody>
      </p:sp>
      <p:sp>
        <p:nvSpPr>
          <p:cNvPr id="3" name="Segnaposto contenuto 2">
            <a:extLst>
              <a:ext uri="{FF2B5EF4-FFF2-40B4-BE49-F238E27FC236}">
                <a16:creationId xmlns:a16="http://schemas.microsoft.com/office/drawing/2014/main" id="{B1C15696-42A6-0D20-3985-0EAC3B4F1C6D}"/>
              </a:ext>
            </a:extLst>
          </p:cNvPr>
          <p:cNvSpPr>
            <a:spLocks noGrp="1"/>
          </p:cNvSpPr>
          <p:nvPr>
            <p:ph idx="1"/>
          </p:nvPr>
        </p:nvSpPr>
        <p:spPr/>
        <p:txBody>
          <a:bodyPr>
            <a:normAutofit fontScale="92500" lnSpcReduction="10000"/>
          </a:bodyPr>
          <a:lstStyle/>
          <a:p>
            <a:pPr>
              <a:spcBef>
                <a:spcPts val="265"/>
              </a:spcBef>
              <a:buSzPct val="100000"/>
              <a:tabLst>
                <a:tab pos="296545" algn="l"/>
              </a:tabLst>
            </a:pPr>
            <a:r>
              <a:rPr lang="fr-FR" sz="3600" spc="0" dirty="0">
                <a:effectLst/>
                <a:latin typeface="Calibri" panose="020F0502020204030204" pitchFamily="34" charset="0"/>
                <a:ea typeface="Arial MT"/>
                <a:cs typeface="Arial MT"/>
              </a:rPr>
              <a:t>Évaluer</a:t>
            </a:r>
            <a:r>
              <a:rPr lang="fr-FR" sz="3600" spc="-15" dirty="0">
                <a:effectLst/>
                <a:latin typeface="Calibri" panose="020F0502020204030204" pitchFamily="34" charset="0"/>
                <a:ea typeface="Arial MT"/>
                <a:cs typeface="Arial MT"/>
              </a:rPr>
              <a:t> </a:t>
            </a:r>
            <a:r>
              <a:rPr lang="fr-FR" sz="3600" spc="0" dirty="0">
                <a:effectLst/>
                <a:latin typeface="Calibri" panose="020F0502020204030204" pitchFamily="34" charset="0"/>
                <a:ea typeface="Arial MT"/>
                <a:cs typeface="Arial MT"/>
              </a:rPr>
              <a:t>la</a:t>
            </a:r>
            <a:r>
              <a:rPr lang="fr-FR" sz="3600" spc="-15" dirty="0">
                <a:effectLst/>
                <a:latin typeface="Calibri" panose="020F0502020204030204" pitchFamily="34" charset="0"/>
                <a:ea typeface="Arial MT"/>
                <a:cs typeface="Arial MT"/>
              </a:rPr>
              <a:t> </a:t>
            </a:r>
            <a:r>
              <a:rPr lang="fr-FR" sz="3600" spc="0" dirty="0">
                <a:effectLst/>
                <a:latin typeface="Calibri" panose="020F0502020204030204" pitchFamily="34" charset="0"/>
                <a:ea typeface="Arial MT"/>
                <a:cs typeface="Arial MT"/>
              </a:rPr>
              <a:t>capacité</a:t>
            </a:r>
            <a:r>
              <a:rPr lang="fr-FR" sz="3600" spc="-15" dirty="0">
                <a:effectLst/>
                <a:latin typeface="Calibri" panose="020F0502020204030204" pitchFamily="34" charset="0"/>
                <a:ea typeface="Arial MT"/>
                <a:cs typeface="Arial MT"/>
              </a:rPr>
              <a:t> </a:t>
            </a:r>
            <a:r>
              <a:rPr lang="fr-FR" sz="3600" spc="0" dirty="0">
                <a:effectLst/>
                <a:latin typeface="Calibri" panose="020F0502020204030204" pitchFamily="34" charset="0"/>
                <a:ea typeface="Arial MT"/>
                <a:cs typeface="Arial MT"/>
              </a:rPr>
              <a:t>de</a:t>
            </a:r>
            <a:r>
              <a:rPr lang="fr-FR" sz="3600" spc="-15" dirty="0">
                <a:effectLst/>
                <a:latin typeface="Calibri" panose="020F0502020204030204" pitchFamily="34" charset="0"/>
                <a:ea typeface="Arial MT"/>
                <a:cs typeface="Arial MT"/>
              </a:rPr>
              <a:t> </a:t>
            </a:r>
            <a:r>
              <a:rPr lang="fr-FR" sz="3600" i="1" spc="0" dirty="0" err="1">
                <a:effectLst/>
                <a:latin typeface="Calibri" panose="020F0502020204030204" pitchFamily="34" charset="0"/>
                <a:ea typeface="Arial MT"/>
                <a:cs typeface="Arial MT"/>
              </a:rPr>
              <a:t>QuizWizard</a:t>
            </a:r>
            <a:r>
              <a:rPr lang="fr-FR" sz="3600" spc="-15" dirty="0">
                <a:effectLst/>
                <a:latin typeface="Calibri" panose="020F0502020204030204" pitchFamily="34" charset="0"/>
                <a:ea typeface="Arial MT"/>
                <a:cs typeface="Arial MT"/>
              </a:rPr>
              <a:t> </a:t>
            </a:r>
            <a:r>
              <a:rPr lang="fr-FR" sz="3600" spc="0" dirty="0">
                <a:effectLst/>
                <a:latin typeface="Calibri" panose="020F0502020204030204" pitchFamily="34" charset="0"/>
                <a:ea typeface="Arial MT"/>
                <a:cs typeface="Arial MT"/>
              </a:rPr>
              <a:t>à</a:t>
            </a:r>
            <a:r>
              <a:rPr lang="fr-FR" sz="3600" spc="-15" dirty="0">
                <a:effectLst/>
                <a:latin typeface="Calibri" panose="020F0502020204030204" pitchFamily="34" charset="0"/>
                <a:ea typeface="Arial MT"/>
                <a:cs typeface="Arial MT"/>
              </a:rPr>
              <a:t> </a:t>
            </a:r>
            <a:r>
              <a:rPr lang="fr-FR" sz="3600" spc="-50" dirty="0">
                <a:effectLst/>
                <a:latin typeface="Calibri" panose="020F0502020204030204" pitchFamily="34" charset="0"/>
                <a:ea typeface="Arial MT"/>
                <a:cs typeface="Arial MT"/>
              </a:rPr>
              <a:t>:</a:t>
            </a:r>
          </a:p>
          <a:p>
            <a:pPr marL="0" indent="0">
              <a:spcBef>
                <a:spcPts val="265"/>
              </a:spcBef>
              <a:buSzPct val="100000"/>
              <a:buNone/>
              <a:tabLst>
                <a:tab pos="296545" algn="l"/>
              </a:tabLst>
            </a:pPr>
            <a:endParaRPr lang="fr-FR" sz="3600" spc="0" dirty="0">
              <a:effectLst/>
              <a:latin typeface="Calibri" panose="020F0502020204030204" pitchFamily="34" charset="0"/>
              <a:ea typeface="Arial MT"/>
              <a:cs typeface="Arial MT"/>
            </a:endParaRPr>
          </a:p>
          <a:p>
            <a:pPr marL="742950" lvl="1" indent="-285750">
              <a:spcBef>
                <a:spcPts val="165"/>
              </a:spcBef>
              <a:buSzPct val="50000"/>
              <a:buFont typeface="Courier New" panose="02070309020205020404" pitchFamily="49" charset="0"/>
              <a:buChar char="o"/>
              <a:tabLst>
                <a:tab pos="753110" algn="l"/>
              </a:tabLst>
            </a:pPr>
            <a:r>
              <a:rPr lang="fr-FR" sz="3600" dirty="0">
                <a:latin typeface="Calibri" panose="020F0502020204030204" pitchFamily="34" charset="0"/>
                <a:ea typeface="Courier New" panose="02070309020205020404" pitchFamily="49" charset="0"/>
              </a:rPr>
              <a:t>g</a:t>
            </a:r>
            <a:r>
              <a:rPr lang="fr-FR" sz="3600" spc="0" dirty="0">
                <a:effectLst/>
                <a:latin typeface="Calibri" panose="020F0502020204030204" pitchFamily="34" charset="0"/>
                <a:ea typeface="Courier New" panose="02070309020205020404" pitchFamily="49" charset="0"/>
              </a:rPr>
              <a:t>énérer</a:t>
            </a:r>
            <a:r>
              <a:rPr lang="fr-FR" sz="3600" spc="-20" dirty="0">
                <a:effectLst/>
                <a:latin typeface="Calibri" panose="020F0502020204030204" pitchFamily="34" charset="0"/>
                <a:ea typeface="Courier New" panose="02070309020205020404" pitchFamily="49" charset="0"/>
              </a:rPr>
              <a:t> </a:t>
            </a:r>
            <a:r>
              <a:rPr lang="fr-FR" sz="3600" spc="0" dirty="0">
                <a:effectLst/>
                <a:latin typeface="Calibri" panose="020F0502020204030204" pitchFamily="34" charset="0"/>
                <a:ea typeface="Courier New" panose="02070309020205020404" pitchFamily="49" charset="0"/>
              </a:rPr>
              <a:t>une activité de compréhension (ici un QCM) sur la base d’une vidéo;</a:t>
            </a:r>
          </a:p>
          <a:p>
            <a:pPr marL="753110">
              <a:spcBef>
                <a:spcPts val="165"/>
              </a:spcBef>
              <a:buNone/>
              <a:tabLst>
                <a:tab pos="753110" algn="l"/>
              </a:tabLst>
            </a:pPr>
            <a:r>
              <a:rPr lang="fr-FR" sz="3600" dirty="0">
                <a:effectLst/>
                <a:latin typeface="Calibri" panose="020F0502020204030204" pitchFamily="34" charset="0"/>
                <a:ea typeface="Calibri" panose="020F0502020204030204" pitchFamily="34" charset="0"/>
              </a:rPr>
              <a:t> </a:t>
            </a:r>
          </a:p>
          <a:p>
            <a:pPr marR="276225" lvl="1">
              <a:lnSpc>
                <a:spcPct val="115000"/>
              </a:lnSpc>
              <a:spcBef>
                <a:spcPts val="200"/>
              </a:spcBef>
              <a:buSzPct val="50000"/>
              <a:buFont typeface="Courier New" panose="02070309020205020404" pitchFamily="49" charset="0"/>
              <a:buChar char="o"/>
              <a:tabLst>
                <a:tab pos="296545" algn="l"/>
              </a:tabLst>
            </a:pPr>
            <a:r>
              <a:rPr lang="fr-FR" sz="3200" spc="0" dirty="0">
                <a:effectLst/>
                <a:latin typeface="Calibri" panose="020F0502020204030204" pitchFamily="34" charset="0"/>
                <a:ea typeface="Arial MT"/>
                <a:cs typeface="Arial MT"/>
              </a:rPr>
              <a:t>aider les élèves à comprendre un document audio en les guidant par des questions à choix multiple.</a:t>
            </a:r>
          </a:p>
          <a:p>
            <a:endParaRPr lang="fr-FR" sz="2800" i="1" dirty="0"/>
          </a:p>
          <a:p>
            <a:pPr marL="0" indent="0">
              <a:buNone/>
            </a:pPr>
            <a:r>
              <a:rPr lang="fr-FR" sz="2800" b="1" i="1" dirty="0"/>
              <a:t>Public</a:t>
            </a:r>
            <a:r>
              <a:rPr lang="fr-FR" sz="2800" i="1" dirty="0"/>
              <a:t>: 1</a:t>
            </a:r>
            <a:r>
              <a:rPr lang="fr-FR" sz="2800" i="1" baseline="30000" dirty="0"/>
              <a:t>ère</a:t>
            </a:r>
            <a:r>
              <a:rPr lang="fr-FR" sz="2800" i="1" dirty="0"/>
              <a:t> STMG – Allemand LV2</a:t>
            </a:r>
          </a:p>
          <a:p>
            <a:pPr marL="342900" marR="276225" lvl="0" indent="-342900">
              <a:lnSpc>
                <a:spcPct val="115000"/>
              </a:lnSpc>
              <a:spcBef>
                <a:spcPts val="200"/>
              </a:spcBef>
              <a:buSzPts val="1100"/>
              <a:buFont typeface="Arial MT"/>
              <a:buChar char="•"/>
              <a:tabLst>
                <a:tab pos="296545" algn="l"/>
              </a:tabLst>
            </a:pPr>
            <a:endParaRPr lang="fr-FR" spc="0" dirty="0">
              <a:effectLst/>
              <a:latin typeface="Calibri" panose="020F0502020204030204" pitchFamily="34" charset="0"/>
              <a:ea typeface="Arial MT"/>
              <a:cs typeface="Arial MT"/>
            </a:endParaRPr>
          </a:p>
          <a:p>
            <a:endParaRPr lang="fr-FR" dirty="0"/>
          </a:p>
        </p:txBody>
      </p:sp>
    </p:spTree>
    <p:extLst>
      <p:ext uri="{BB962C8B-B14F-4D97-AF65-F5344CB8AC3E}">
        <p14:creationId xmlns:p14="http://schemas.microsoft.com/office/powerpoint/2010/main" val="2389298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7731FB-B7B6-8ECC-D30F-6C2AEBB4C00D}"/>
              </a:ext>
            </a:extLst>
          </p:cNvPr>
          <p:cNvSpPr>
            <a:spLocks noGrp="1"/>
          </p:cNvSpPr>
          <p:nvPr>
            <p:ph type="title"/>
          </p:nvPr>
        </p:nvSpPr>
        <p:spPr/>
        <p:txBody>
          <a:bodyPr/>
          <a:lstStyle/>
          <a:p>
            <a:r>
              <a:rPr lang="fr-FR" b="1" i="1" dirty="0">
                <a:highlight>
                  <a:srgbClr val="FFFF00"/>
                </a:highlight>
              </a:rPr>
              <a:t>Contexte</a:t>
            </a:r>
          </a:p>
        </p:txBody>
      </p:sp>
      <p:sp>
        <p:nvSpPr>
          <p:cNvPr id="3" name="Segnaposto contenuto 2">
            <a:extLst>
              <a:ext uri="{FF2B5EF4-FFF2-40B4-BE49-F238E27FC236}">
                <a16:creationId xmlns:a16="http://schemas.microsoft.com/office/drawing/2014/main" id="{82982A19-5999-3BC4-2BEA-626778F381D4}"/>
              </a:ext>
            </a:extLst>
          </p:cNvPr>
          <p:cNvSpPr>
            <a:spLocks noGrp="1"/>
          </p:cNvSpPr>
          <p:nvPr>
            <p:ph idx="1"/>
          </p:nvPr>
        </p:nvSpPr>
        <p:spPr/>
        <p:txBody>
          <a:bodyPr>
            <a:normAutofit/>
          </a:bodyPr>
          <a:lstStyle/>
          <a:p>
            <a:pPr algn="just"/>
            <a:r>
              <a:rPr lang="fr-FR" sz="4000" dirty="0">
                <a:effectLst/>
                <a:latin typeface="Calibri" panose="020F0502020204030204" pitchFamily="34" charset="0"/>
                <a:ea typeface="Calibri" panose="020F0502020204030204" pitchFamily="34" charset="0"/>
              </a:rPr>
              <a:t>Le chapitre dans lequel s’inscrit cette activité s’appelle « </a:t>
            </a:r>
            <a:r>
              <a:rPr lang="fr-FR" sz="4000" dirty="0" err="1">
                <a:effectLst/>
                <a:latin typeface="Calibri" panose="020F0502020204030204" pitchFamily="34" charset="0"/>
                <a:ea typeface="Calibri" panose="020F0502020204030204" pitchFamily="34" charset="0"/>
              </a:rPr>
              <a:t>Gleichberechtigung</a:t>
            </a:r>
            <a:r>
              <a:rPr lang="fr-FR" sz="4000" dirty="0">
                <a:effectLst/>
                <a:latin typeface="Calibri" panose="020F0502020204030204" pitchFamily="34" charset="0"/>
                <a:ea typeface="Calibri" panose="020F0502020204030204" pitchFamily="34" charset="0"/>
              </a:rPr>
              <a:t> von Mann </a:t>
            </a:r>
            <a:r>
              <a:rPr lang="fr-FR" sz="4000" dirty="0" err="1">
                <a:effectLst/>
                <a:latin typeface="Calibri" panose="020F0502020204030204" pitchFamily="34" charset="0"/>
                <a:ea typeface="Calibri" panose="020F0502020204030204" pitchFamily="34" charset="0"/>
              </a:rPr>
              <a:t>und</a:t>
            </a:r>
            <a:r>
              <a:rPr lang="fr-FR" sz="4000" dirty="0">
                <a:effectLst/>
                <a:latin typeface="Calibri" panose="020F0502020204030204" pitchFamily="34" charset="0"/>
                <a:ea typeface="Calibri" panose="020F0502020204030204" pitchFamily="34" charset="0"/>
              </a:rPr>
              <a:t> Frau ». Dans ce chapitre, des thématiques liées aux droits des femmes en Allemagne sont abordées. L’activité a pour objectif d’affiner la compréhension de l’oral des élèves après deux premières écoutes sans support.</a:t>
            </a:r>
          </a:p>
          <a:p>
            <a:endParaRPr lang="fr-FR" dirty="0"/>
          </a:p>
        </p:txBody>
      </p:sp>
    </p:spTree>
    <p:extLst>
      <p:ext uri="{BB962C8B-B14F-4D97-AF65-F5344CB8AC3E}">
        <p14:creationId xmlns:p14="http://schemas.microsoft.com/office/powerpoint/2010/main" val="1417400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A604B77-D1EE-D5BC-F00A-C17842602989}"/>
              </a:ext>
            </a:extLst>
          </p:cNvPr>
          <p:cNvSpPr>
            <a:spLocks noGrp="1"/>
          </p:cNvSpPr>
          <p:nvPr>
            <p:ph type="title"/>
          </p:nvPr>
        </p:nvSpPr>
        <p:spPr/>
        <p:txBody>
          <a:bodyPr/>
          <a:lstStyle/>
          <a:p>
            <a:r>
              <a:rPr lang="fr-FR" b="1" i="1" dirty="0">
                <a:highlight>
                  <a:srgbClr val="FFFF00"/>
                </a:highlight>
              </a:rPr>
              <a:t>Mise en œuvre </a:t>
            </a:r>
          </a:p>
        </p:txBody>
      </p:sp>
      <p:sp>
        <p:nvSpPr>
          <p:cNvPr id="6" name="Segnaposto contenuto 5">
            <a:extLst>
              <a:ext uri="{FF2B5EF4-FFF2-40B4-BE49-F238E27FC236}">
                <a16:creationId xmlns:a16="http://schemas.microsoft.com/office/drawing/2014/main" id="{3BC5A6A0-79EB-1C3D-E649-8EAFEE1FD4AA}"/>
              </a:ext>
            </a:extLst>
          </p:cNvPr>
          <p:cNvSpPr>
            <a:spLocks noGrp="1"/>
          </p:cNvSpPr>
          <p:nvPr>
            <p:ph idx="1"/>
          </p:nvPr>
        </p:nvSpPr>
        <p:spPr>
          <a:xfrm>
            <a:off x="838200" y="1825625"/>
            <a:ext cx="10515600" cy="4667250"/>
          </a:xfrm>
        </p:spPr>
        <p:txBody>
          <a:bodyPr>
            <a:normAutofit fontScale="62500" lnSpcReduction="20000"/>
          </a:bodyPr>
          <a:lstStyle/>
          <a:p>
            <a:pPr marL="0" indent="0">
              <a:buNone/>
            </a:pPr>
            <a:r>
              <a:rPr lang="fr-FR" sz="3200" i="1" dirty="0">
                <a:highlight>
                  <a:srgbClr val="00FFFF"/>
                </a:highlight>
                <a:latin typeface="Calibri" panose="020F0502020204030204" pitchFamily="34" charset="0"/>
                <a:ea typeface="Arial MT"/>
                <a:cs typeface="Arial MT"/>
              </a:rPr>
              <a:t>Préparation de l’activité:</a:t>
            </a:r>
            <a:endParaRPr lang="fr-FR" sz="3200" i="1" spc="0" dirty="0">
              <a:effectLst/>
              <a:highlight>
                <a:srgbClr val="00FFFF"/>
              </a:highlight>
              <a:latin typeface="Calibri" panose="020F0502020204030204" pitchFamily="34" charset="0"/>
              <a:ea typeface="Arial MT"/>
              <a:cs typeface="Arial MT"/>
            </a:endParaRPr>
          </a:p>
          <a:p>
            <a:pPr marL="342900" marR="169545" lvl="0" indent="-342900" algn="just">
              <a:lnSpc>
                <a:spcPct val="115000"/>
              </a:lnSpc>
              <a:buSzPct val="100000"/>
              <a:buFont typeface="Arial MT"/>
              <a:buChar char="•"/>
              <a:tabLst>
                <a:tab pos="296545" algn="l"/>
              </a:tabLst>
            </a:pPr>
            <a:r>
              <a:rPr lang="fr-FR" sz="3400" spc="0" dirty="0" err="1">
                <a:effectLst/>
                <a:latin typeface="Calibri" panose="020F0502020204030204" pitchFamily="34" charset="0"/>
                <a:ea typeface="Arial MT"/>
                <a:cs typeface="Arial MT"/>
              </a:rPr>
              <a:t>QuizWizard</a:t>
            </a:r>
            <a:r>
              <a:rPr lang="fr-FR" sz="3400" spc="0" dirty="0">
                <a:effectLst/>
                <a:latin typeface="Calibri" panose="020F0502020204030204" pitchFamily="34" charset="0"/>
                <a:ea typeface="Arial MT"/>
                <a:cs typeface="Arial MT"/>
              </a:rPr>
              <a:t> pose la question suivante : « </a:t>
            </a:r>
            <a:r>
              <a:rPr lang="fr-FR" sz="3400" b="1" spc="0" dirty="0">
                <a:effectLst/>
                <a:latin typeface="Calibri" panose="020F0502020204030204" pitchFamily="34" charset="0"/>
                <a:ea typeface="Arial MT"/>
                <a:cs typeface="Arial MT"/>
              </a:rPr>
              <a:t>Depuis quelle source souhaitez-vous générer des questions ? ». </a:t>
            </a:r>
            <a:r>
              <a:rPr lang="fr-FR" sz="3400" spc="0" dirty="0">
                <a:effectLst/>
                <a:latin typeface="Calibri" panose="020F0502020204030204" pitchFamily="34" charset="0"/>
                <a:ea typeface="Arial MT"/>
                <a:cs typeface="Arial MT"/>
              </a:rPr>
              <a:t>L’enseignant ajoute la vidéo sur </a:t>
            </a:r>
            <a:r>
              <a:rPr lang="fr-FR" sz="3400" spc="0" dirty="0" err="1">
                <a:effectLst/>
                <a:latin typeface="Calibri" panose="020F0502020204030204" pitchFamily="34" charset="0"/>
                <a:ea typeface="Arial MT"/>
                <a:cs typeface="Arial MT"/>
              </a:rPr>
              <a:t>QuizWizard</a:t>
            </a:r>
            <a:r>
              <a:rPr lang="fr-FR" sz="3400" spc="0" dirty="0">
                <a:effectLst/>
                <a:latin typeface="Calibri" panose="020F0502020204030204" pitchFamily="34" charset="0"/>
                <a:ea typeface="Arial MT"/>
                <a:cs typeface="Arial MT"/>
              </a:rPr>
              <a:t>. </a:t>
            </a:r>
          </a:p>
          <a:p>
            <a:pPr marL="342900" marR="169545" lvl="0" indent="-342900" algn="just">
              <a:lnSpc>
                <a:spcPct val="115000"/>
              </a:lnSpc>
              <a:buSzPct val="100000"/>
              <a:buFont typeface="Arial MT"/>
              <a:buChar char="•"/>
              <a:tabLst>
                <a:tab pos="296545" algn="l"/>
              </a:tabLst>
            </a:pPr>
            <a:r>
              <a:rPr lang="fr-FR" sz="3400" spc="0" dirty="0">
                <a:effectLst/>
                <a:latin typeface="Calibri" panose="020F0502020204030204" pitchFamily="34" charset="0"/>
                <a:ea typeface="Arial MT"/>
                <a:cs typeface="Arial MT"/>
              </a:rPr>
              <a:t>A la question « </a:t>
            </a:r>
            <a:r>
              <a:rPr lang="fr-FR" sz="3400" b="1" spc="0" dirty="0">
                <a:effectLst/>
                <a:latin typeface="Calibri" panose="020F0502020204030204" pitchFamily="34" charset="0"/>
                <a:ea typeface="Arial MT"/>
                <a:cs typeface="Arial MT"/>
              </a:rPr>
              <a:t>Quel type de contenu souhaitez-vous créer ? », l’enseignant coche « Questions à choix multiple »</a:t>
            </a:r>
            <a:r>
              <a:rPr lang="fr-FR" sz="3400" spc="0" dirty="0">
                <a:effectLst/>
                <a:latin typeface="Calibri" panose="020F0502020204030204" pitchFamily="34" charset="0"/>
                <a:ea typeface="Arial MT"/>
                <a:cs typeface="Arial MT"/>
              </a:rPr>
              <a:t>. Il peut choisir le nombre de réponses correctes et le nombre de réponses fausses. Dans le cadre de cette activité, l’enseignant a choisi de faire apparaître une bonne réponse pour trois réponses fausses. </a:t>
            </a:r>
          </a:p>
          <a:p>
            <a:pPr marL="342900" marR="169545" lvl="0" indent="-342900" algn="just">
              <a:lnSpc>
                <a:spcPct val="115000"/>
              </a:lnSpc>
              <a:buSzPct val="100000"/>
              <a:buFont typeface="Arial MT"/>
              <a:buChar char="•"/>
              <a:tabLst>
                <a:tab pos="296545" algn="l"/>
              </a:tabLst>
            </a:pPr>
            <a:r>
              <a:rPr lang="fr-FR" sz="3400" spc="0" dirty="0">
                <a:effectLst/>
                <a:latin typeface="Calibri" panose="020F0502020204030204" pitchFamily="34" charset="0"/>
                <a:ea typeface="Arial MT"/>
                <a:cs typeface="Arial MT"/>
              </a:rPr>
              <a:t>L’enseignant clique sur « </a:t>
            </a:r>
            <a:r>
              <a:rPr lang="fr-FR" sz="3400" b="1" spc="0" dirty="0">
                <a:effectLst/>
                <a:latin typeface="Calibri" panose="020F0502020204030204" pitchFamily="34" charset="0"/>
                <a:ea typeface="Arial MT"/>
                <a:cs typeface="Arial MT"/>
              </a:rPr>
              <a:t>Générer le contenu ». </a:t>
            </a:r>
            <a:r>
              <a:rPr lang="fr-FR" sz="3400" spc="0" dirty="0">
                <a:effectLst/>
                <a:latin typeface="Calibri" panose="020F0502020204030204" pitchFamily="34" charset="0"/>
                <a:ea typeface="Arial MT"/>
                <a:cs typeface="Arial MT"/>
              </a:rPr>
              <a:t>Il exporte ensuite les questions générées sur Word. 10 questions ont été produites. </a:t>
            </a:r>
          </a:p>
          <a:p>
            <a:pPr marL="342900" marR="169545" lvl="0" indent="-342900" algn="just">
              <a:lnSpc>
                <a:spcPct val="115000"/>
              </a:lnSpc>
              <a:buSzPct val="100000"/>
              <a:buFont typeface="Arial MT"/>
              <a:buChar char="•"/>
              <a:tabLst>
                <a:tab pos="296545" algn="l"/>
              </a:tabLst>
            </a:pPr>
            <a:r>
              <a:rPr lang="fr-FR" sz="3400" spc="0" dirty="0">
                <a:effectLst/>
                <a:latin typeface="Calibri" panose="020F0502020204030204" pitchFamily="34" charset="0"/>
                <a:ea typeface="Arial MT"/>
                <a:cs typeface="Arial MT"/>
              </a:rPr>
              <a:t>L’enseignant sélectionne ensuite les questions : il en supprime quelques-unes pour que les élèves n’aient à se concentrer que sur quelques questions et que l’activité ne soit pas trop longue. L’enseignant, pour cette activité, a supprimé 4 questions.</a:t>
            </a:r>
          </a:p>
          <a:p>
            <a:pPr marL="67945" marR="169545">
              <a:lnSpc>
                <a:spcPct val="115000"/>
              </a:lnSpc>
              <a:tabLst>
                <a:tab pos="296545" algn="l"/>
              </a:tabLst>
            </a:pPr>
            <a:endParaRPr lang="fr-FR" sz="1800" dirty="0">
              <a:effectLst/>
              <a:latin typeface="Calibri" panose="020F0502020204030204" pitchFamily="34" charset="0"/>
              <a:ea typeface="Calibri" panose="020F0502020204030204" pitchFamily="34" charset="0"/>
            </a:endParaRPr>
          </a:p>
          <a:p>
            <a:endParaRPr lang="fr-FR" dirty="0"/>
          </a:p>
        </p:txBody>
      </p:sp>
    </p:spTree>
    <p:extLst>
      <p:ext uri="{BB962C8B-B14F-4D97-AF65-F5344CB8AC3E}">
        <p14:creationId xmlns:p14="http://schemas.microsoft.com/office/powerpoint/2010/main" val="2818770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CECBC3-DB48-4B36-5C40-B453EAC27EAD}"/>
              </a:ext>
            </a:extLst>
          </p:cNvPr>
          <p:cNvSpPr>
            <a:spLocks noGrp="1"/>
          </p:cNvSpPr>
          <p:nvPr>
            <p:ph type="title"/>
          </p:nvPr>
        </p:nvSpPr>
        <p:spPr/>
        <p:txBody>
          <a:bodyPr/>
          <a:lstStyle/>
          <a:p>
            <a:r>
              <a:rPr lang="fr-FR" b="1" i="1" dirty="0">
                <a:highlight>
                  <a:srgbClr val="00FFFF"/>
                </a:highlight>
              </a:rPr>
              <a:t>En classe</a:t>
            </a:r>
          </a:p>
        </p:txBody>
      </p:sp>
      <p:sp>
        <p:nvSpPr>
          <p:cNvPr id="3" name="Segnaposto contenuto 2">
            <a:extLst>
              <a:ext uri="{FF2B5EF4-FFF2-40B4-BE49-F238E27FC236}">
                <a16:creationId xmlns:a16="http://schemas.microsoft.com/office/drawing/2014/main" id="{EF7C1B94-4F32-FB9E-6613-A0388324C252}"/>
              </a:ext>
            </a:extLst>
          </p:cNvPr>
          <p:cNvSpPr>
            <a:spLocks noGrp="1"/>
          </p:cNvSpPr>
          <p:nvPr>
            <p:ph idx="1"/>
          </p:nvPr>
        </p:nvSpPr>
        <p:spPr/>
        <p:txBody>
          <a:bodyPr/>
          <a:lstStyle/>
          <a:p>
            <a:pPr marL="342900" marR="242570" lvl="0" indent="-342900" algn="just">
              <a:lnSpc>
                <a:spcPct val="115000"/>
              </a:lnSpc>
              <a:spcBef>
                <a:spcPts val="270"/>
              </a:spcBef>
              <a:buSzPct val="100000"/>
              <a:buFont typeface="Arial MT"/>
              <a:buChar char="•"/>
              <a:tabLst>
                <a:tab pos="296545" algn="l"/>
              </a:tabLst>
            </a:pPr>
            <a:r>
              <a:rPr lang="fr-FR" sz="1800" b="1" spc="0" dirty="0">
                <a:effectLst/>
                <a:latin typeface="Calibri" panose="020F0502020204030204" pitchFamily="34" charset="0"/>
                <a:ea typeface="Arial MT"/>
                <a:cs typeface="Arial MT"/>
              </a:rPr>
              <a:t>2 premières écoutes</a:t>
            </a:r>
            <a:r>
              <a:rPr lang="fr-FR" sz="1800" b="1" spc="-20" dirty="0">
                <a:effectLst/>
                <a:latin typeface="Calibri" panose="020F0502020204030204" pitchFamily="34" charset="0"/>
                <a:ea typeface="Arial MT"/>
                <a:cs typeface="Arial MT"/>
              </a:rPr>
              <a:t> </a:t>
            </a:r>
            <a:r>
              <a:rPr lang="fr-FR" sz="1800" b="1" spc="0" dirty="0">
                <a:effectLst/>
                <a:latin typeface="Calibri" panose="020F0502020204030204" pitchFamily="34" charset="0"/>
                <a:ea typeface="Arial MT"/>
                <a:cs typeface="Arial MT"/>
              </a:rPr>
              <a:t>:</a:t>
            </a:r>
            <a:r>
              <a:rPr lang="fr-FR" sz="1800" b="1" spc="-15" dirty="0">
                <a:effectLst/>
                <a:latin typeface="Calibri" panose="020F0502020204030204" pitchFamily="34" charset="0"/>
                <a:ea typeface="Arial MT"/>
                <a:cs typeface="Arial MT"/>
              </a:rPr>
              <a:t> </a:t>
            </a:r>
            <a:r>
              <a:rPr lang="fr-FR" sz="1800" spc="0" dirty="0">
                <a:effectLst/>
                <a:latin typeface="Calibri" panose="020F0502020204030204" pitchFamily="34" charset="0"/>
                <a:ea typeface="Arial MT"/>
                <a:cs typeface="Arial MT"/>
              </a:rPr>
              <a:t>Les élèves font 2 écoutes de la vidéo et prennent des notes dans leurs cahiers. Ils font un tableau à deux colonnes, « Ecoute 1 » et « Ecoute 2 », puis prennent des notes. Un élève volontaire est au tableau et fait la même chose devant la classe.</a:t>
            </a:r>
          </a:p>
          <a:p>
            <a:pPr marL="342900" marR="242570" lvl="0" indent="-342900" algn="just">
              <a:lnSpc>
                <a:spcPct val="115000"/>
              </a:lnSpc>
              <a:spcBef>
                <a:spcPts val="270"/>
              </a:spcBef>
              <a:buSzPct val="100000"/>
              <a:buFont typeface="Arial MT"/>
              <a:buChar char="•"/>
              <a:tabLst>
                <a:tab pos="296545" algn="l"/>
              </a:tabLst>
            </a:pPr>
            <a:r>
              <a:rPr lang="fr-FR" sz="1800" b="1" spc="0" dirty="0">
                <a:effectLst/>
                <a:latin typeface="Calibri" panose="020F0502020204030204" pitchFamily="34" charset="0"/>
                <a:ea typeface="Arial MT"/>
                <a:cs typeface="Arial MT"/>
              </a:rPr>
              <a:t>Première mise en commun en plénière :</a:t>
            </a:r>
            <a:r>
              <a:rPr lang="fr-FR" sz="1800" spc="0" dirty="0">
                <a:effectLst/>
                <a:latin typeface="Calibri" panose="020F0502020204030204" pitchFamily="34" charset="0"/>
                <a:ea typeface="Arial MT"/>
                <a:cs typeface="Arial MT"/>
              </a:rPr>
              <a:t> l’élève au tableau présente sa prise de notes à la classe qui la complète. L’élève au tableau interroge ses camarades : « </a:t>
            </a:r>
            <a:r>
              <a:rPr lang="fr-FR" sz="1800" spc="0" dirty="0" err="1">
                <a:effectLst/>
                <a:latin typeface="Calibri" panose="020F0502020204030204" pitchFamily="34" charset="0"/>
                <a:ea typeface="Arial MT"/>
                <a:cs typeface="Arial MT"/>
              </a:rPr>
              <a:t>Was</a:t>
            </a:r>
            <a:r>
              <a:rPr lang="fr-FR" sz="1800" spc="0" dirty="0">
                <a:effectLst/>
                <a:latin typeface="Calibri" panose="020F0502020204030204" pitchFamily="34" charset="0"/>
                <a:ea typeface="Arial MT"/>
                <a:cs typeface="Arial MT"/>
              </a:rPr>
              <a:t> / welche </a:t>
            </a:r>
            <a:r>
              <a:rPr lang="fr-FR" sz="1800" spc="0" dirty="0" err="1">
                <a:effectLst/>
                <a:latin typeface="Calibri" panose="020F0502020204030204" pitchFamily="34" charset="0"/>
                <a:ea typeface="Arial MT"/>
                <a:cs typeface="Arial MT"/>
              </a:rPr>
              <a:t>Wörter</a:t>
            </a:r>
            <a:r>
              <a:rPr lang="fr-FR" sz="1800" spc="0" dirty="0">
                <a:effectLst/>
                <a:latin typeface="Calibri" panose="020F0502020204030204" pitchFamily="34" charset="0"/>
                <a:ea typeface="Arial MT"/>
                <a:cs typeface="Arial MT"/>
              </a:rPr>
              <a:t> hast du </a:t>
            </a:r>
            <a:r>
              <a:rPr lang="fr-FR" sz="1800" spc="0" dirty="0" err="1">
                <a:effectLst/>
                <a:latin typeface="Calibri" panose="020F0502020204030204" pitchFamily="34" charset="0"/>
                <a:ea typeface="Arial MT"/>
                <a:cs typeface="Arial MT"/>
              </a:rPr>
              <a:t>verstanden</a:t>
            </a:r>
            <a:r>
              <a:rPr lang="fr-FR" sz="1800" spc="0" dirty="0">
                <a:effectLst/>
                <a:latin typeface="Calibri" panose="020F0502020204030204" pitchFamily="34" charset="0"/>
                <a:ea typeface="Arial MT"/>
                <a:cs typeface="Arial MT"/>
              </a:rPr>
              <a:t>? ». Il complète sa prise de notes sur le tableau avec les mots que lui disent ses camarades. Il retourne s’asseoir.</a:t>
            </a:r>
          </a:p>
          <a:p>
            <a:pPr marL="342900" marR="127635" lvl="0" indent="-342900" algn="just">
              <a:lnSpc>
                <a:spcPct val="115000"/>
              </a:lnSpc>
              <a:buSzPct val="100000"/>
              <a:buFont typeface="Arial MT"/>
              <a:buChar char="•"/>
              <a:tabLst>
                <a:tab pos="296545" algn="l"/>
              </a:tabLst>
            </a:pPr>
            <a:r>
              <a:rPr lang="fr-FR" sz="1800" b="1" spc="0" dirty="0">
                <a:effectLst/>
                <a:latin typeface="Calibri" panose="020F0502020204030204" pitchFamily="34" charset="0"/>
                <a:ea typeface="Arial MT"/>
                <a:cs typeface="Arial MT"/>
              </a:rPr>
              <a:t>Distribution du questionnaire généré par Quiz </a:t>
            </a:r>
            <a:r>
              <a:rPr lang="fr-FR" sz="1800" b="1" spc="0" dirty="0" err="1">
                <a:effectLst/>
                <a:latin typeface="Calibri" panose="020F0502020204030204" pitchFamily="34" charset="0"/>
                <a:ea typeface="Arial MT"/>
                <a:cs typeface="Arial MT"/>
              </a:rPr>
              <a:t>Wizard</a:t>
            </a:r>
            <a:r>
              <a:rPr lang="fr-FR" sz="1800" b="1" spc="0" dirty="0">
                <a:effectLst/>
                <a:latin typeface="Calibri" panose="020F0502020204030204" pitchFamily="34" charset="0"/>
                <a:ea typeface="Arial MT"/>
                <a:cs typeface="Arial MT"/>
              </a:rPr>
              <a:t> + explicitation de ce même questionnaire : </a:t>
            </a:r>
            <a:r>
              <a:rPr lang="fr-FR" sz="1800" spc="0" dirty="0">
                <a:effectLst/>
                <a:latin typeface="Calibri" panose="020F0502020204030204" pitchFamily="34" charset="0"/>
                <a:ea typeface="Arial MT"/>
                <a:cs typeface="Arial MT"/>
              </a:rPr>
              <a:t>L’enseignant attire l’attention des élèves sur les éléments qu’ils ont déjà trouvés et qui se retrouvent dans le QCM. Des élèves lisent tour à tour les questions posées par </a:t>
            </a:r>
            <a:r>
              <a:rPr lang="fr-FR" sz="1800" spc="0" dirty="0" err="1">
                <a:effectLst/>
                <a:latin typeface="Calibri" panose="020F0502020204030204" pitchFamily="34" charset="0"/>
                <a:ea typeface="Arial MT"/>
                <a:cs typeface="Arial MT"/>
              </a:rPr>
              <a:t>QuizWizard</a:t>
            </a:r>
            <a:r>
              <a:rPr lang="fr-FR" sz="1800" spc="0" dirty="0">
                <a:effectLst/>
                <a:latin typeface="Calibri" panose="020F0502020204030204" pitchFamily="34" charset="0"/>
                <a:ea typeface="Arial MT"/>
                <a:cs typeface="Arial MT"/>
              </a:rPr>
              <a:t> et certains reformulent / traduisent pour que tout le monde comprenne bien les questions.</a:t>
            </a:r>
          </a:p>
          <a:p>
            <a:pPr marL="342900" lvl="0" indent="-342900" algn="just">
              <a:buSzPct val="100000"/>
              <a:buFont typeface="Arial MT"/>
              <a:buChar char="•"/>
              <a:tabLst>
                <a:tab pos="296545" algn="l"/>
              </a:tabLst>
            </a:pPr>
            <a:r>
              <a:rPr lang="fr-FR" sz="1800" b="1" spc="0" dirty="0">
                <a:effectLst/>
                <a:latin typeface="Calibri" panose="020F0502020204030204" pitchFamily="34" charset="0"/>
                <a:ea typeface="Arial MT"/>
                <a:cs typeface="Arial MT"/>
              </a:rPr>
              <a:t>3</a:t>
            </a:r>
            <a:r>
              <a:rPr lang="fr-FR" sz="1800" b="1" spc="0" baseline="30000" dirty="0">
                <a:effectLst/>
                <a:latin typeface="Calibri" panose="020F0502020204030204" pitchFamily="34" charset="0"/>
                <a:ea typeface="Arial MT"/>
                <a:cs typeface="Arial MT"/>
              </a:rPr>
              <a:t>ème</a:t>
            </a:r>
            <a:r>
              <a:rPr lang="fr-FR" sz="1800" b="1" spc="0" dirty="0">
                <a:effectLst/>
                <a:latin typeface="Calibri" panose="020F0502020204030204" pitchFamily="34" charset="0"/>
                <a:ea typeface="Arial MT"/>
                <a:cs typeface="Arial MT"/>
              </a:rPr>
              <a:t> écoute</a:t>
            </a:r>
            <a:r>
              <a:rPr lang="fr-FR" sz="1800" b="1" spc="-20" dirty="0">
                <a:effectLst/>
                <a:latin typeface="Calibri" panose="020F0502020204030204" pitchFamily="34" charset="0"/>
                <a:ea typeface="Arial MT"/>
                <a:cs typeface="Arial MT"/>
              </a:rPr>
              <a:t> </a:t>
            </a:r>
            <a:r>
              <a:rPr lang="fr-FR" sz="1800" b="1" spc="0" dirty="0">
                <a:effectLst/>
                <a:latin typeface="Calibri" panose="020F0502020204030204" pitchFamily="34" charset="0"/>
                <a:ea typeface="Arial MT"/>
                <a:cs typeface="Arial MT"/>
              </a:rPr>
              <a:t>:</a:t>
            </a:r>
            <a:r>
              <a:rPr lang="fr-FR" sz="1800" b="1" spc="-5" dirty="0">
                <a:effectLst/>
                <a:latin typeface="Calibri" panose="020F0502020204030204" pitchFamily="34" charset="0"/>
                <a:ea typeface="Arial MT"/>
                <a:cs typeface="Arial MT"/>
              </a:rPr>
              <a:t> </a:t>
            </a:r>
            <a:r>
              <a:rPr lang="fr-FR" sz="1800" spc="0" dirty="0">
                <a:effectLst/>
                <a:latin typeface="Calibri" panose="020F0502020204030204" pitchFamily="34" charset="0"/>
                <a:ea typeface="Arial MT"/>
                <a:cs typeface="Arial MT"/>
              </a:rPr>
              <a:t>Les élèves écoutent une troisième fois le document et remplissent le questionnaire en même temps.</a:t>
            </a:r>
          </a:p>
          <a:p>
            <a:pPr algn="just"/>
            <a:endParaRPr lang="fr-FR" dirty="0"/>
          </a:p>
        </p:txBody>
      </p:sp>
    </p:spTree>
    <p:extLst>
      <p:ext uri="{BB962C8B-B14F-4D97-AF65-F5344CB8AC3E}">
        <p14:creationId xmlns:p14="http://schemas.microsoft.com/office/powerpoint/2010/main" val="1365470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3A045D-8705-0139-2D99-BEC7A2C647D7}"/>
              </a:ext>
            </a:extLst>
          </p:cNvPr>
          <p:cNvSpPr>
            <a:spLocks noGrp="1"/>
          </p:cNvSpPr>
          <p:nvPr>
            <p:ph type="title"/>
          </p:nvPr>
        </p:nvSpPr>
        <p:spPr/>
        <p:txBody>
          <a:bodyPr/>
          <a:lstStyle/>
          <a:p>
            <a:r>
              <a:rPr lang="fr-FR" b="1" i="1" dirty="0">
                <a:highlight>
                  <a:srgbClr val="00FFFF"/>
                </a:highlight>
              </a:rPr>
              <a:t>En classe</a:t>
            </a:r>
          </a:p>
        </p:txBody>
      </p:sp>
      <p:sp>
        <p:nvSpPr>
          <p:cNvPr id="3" name="Segnaposto contenuto 2">
            <a:extLst>
              <a:ext uri="{FF2B5EF4-FFF2-40B4-BE49-F238E27FC236}">
                <a16:creationId xmlns:a16="http://schemas.microsoft.com/office/drawing/2014/main" id="{8D75968A-EDAB-FA9B-4FC2-66B34C060D81}"/>
              </a:ext>
            </a:extLst>
          </p:cNvPr>
          <p:cNvSpPr>
            <a:spLocks noGrp="1"/>
          </p:cNvSpPr>
          <p:nvPr>
            <p:ph idx="1"/>
          </p:nvPr>
        </p:nvSpPr>
        <p:spPr>
          <a:xfrm>
            <a:off x="838200" y="1644723"/>
            <a:ext cx="10515600" cy="4736783"/>
          </a:xfrm>
        </p:spPr>
        <p:txBody>
          <a:bodyPr>
            <a:normAutofit/>
          </a:bodyPr>
          <a:lstStyle/>
          <a:p>
            <a:pPr marR="242570" algn="just">
              <a:lnSpc>
                <a:spcPct val="115000"/>
              </a:lnSpc>
              <a:spcBef>
                <a:spcPts val="270"/>
              </a:spcBef>
              <a:buSzPct val="100000"/>
              <a:tabLst>
                <a:tab pos="296545" algn="l"/>
              </a:tabLst>
            </a:pPr>
            <a:r>
              <a:rPr lang="fr-FR" b="1" spc="0" dirty="0">
                <a:effectLst/>
                <a:latin typeface="Calibri" panose="020F0502020204030204" pitchFamily="34" charset="0"/>
                <a:ea typeface="Arial MT"/>
                <a:cs typeface="Arial MT"/>
              </a:rPr>
              <a:t>Découverte</a:t>
            </a:r>
            <a:r>
              <a:rPr lang="fr-FR" b="1" spc="-20" dirty="0">
                <a:effectLst/>
                <a:latin typeface="Calibri" panose="020F0502020204030204" pitchFamily="34" charset="0"/>
                <a:ea typeface="Arial MT"/>
                <a:cs typeface="Arial MT"/>
              </a:rPr>
              <a:t> </a:t>
            </a:r>
            <a:r>
              <a:rPr lang="fr-FR" b="1" spc="0" dirty="0">
                <a:effectLst/>
                <a:latin typeface="Calibri" panose="020F0502020204030204" pitchFamily="34" charset="0"/>
                <a:ea typeface="Arial MT"/>
                <a:cs typeface="Arial MT"/>
              </a:rPr>
              <a:t>du</a:t>
            </a:r>
            <a:r>
              <a:rPr lang="fr-FR" b="1" spc="-20" dirty="0">
                <a:effectLst/>
                <a:latin typeface="Calibri" panose="020F0502020204030204" pitchFamily="34" charset="0"/>
                <a:ea typeface="Arial MT"/>
                <a:cs typeface="Arial MT"/>
              </a:rPr>
              <a:t> </a:t>
            </a:r>
            <a:r>
              <a:rPr lang="fr-FR" b="1" spc="0" dirty="0">
                <a:effectLst/>
                <a:latin typeface="Calibri" panose="020F0502020204030204" pitchFamily="34" charset="0"/>
                <a:ea typeface="Arial MT"/>
                <a:cs typeface="Arial MT"/>
              </a:rPr>
              <a:t>thème</a:t>
            </a:r>
            <a:r>
              <a:rPr lang="fr-FR" b="1" spc="-20" dirty="0">
                <a:effectLst/>
                <a:latin typeface="Calibri" panose="020F0502020204030204" pitchFamily="34" charset="0"/>
                <a:ea typeface="Arial MT"/>
                <a:cs typeface="Arial MT"/>
              </a:rPr>
              <a:t> </a:t>
            </a:r>
            <a:r>
              <a:rPr lang="fr-FR" b="1" spc="0" dirty="0">
                <a:effectLst/>
                <a:latin typeface="Calibri" panose="020F0502020204030204" pitchFamily="34" charset="0"/>
                <a:ea typeface="Arial MT"/>
                <a:cs typeface="Arial MT"/>
              </a:rPr>
              <a:t>:</a:t>
            </a:r>
            <a:r>
              <a:rPr lang="fr-FR" b="1" spc="-15" dirty="0">
                <a:effectLst/>
                <a:latin typeface="Calibri" panose="020F0502020204030204" pitchFamily="34" charset="0"/>
                <a:ea typeface="Arial MT"/>
                <a:cs typeface="Arial MT"/>
              </a:rPr>
              <a:t> </a:t>
            </a:r>
            <a:r>
              <a:rPr lang="fr-FR" spc="0" dirty="0">
                <a:effectLst/>
                <a:latin typeface="Calibri" panose="020F0502020204030204" pitchFamily="34" charset="0"/>
                <a:ea typeface="Arial MT"/>
                <a:cs typeface="Arial MT"/>
              </a:rPr>
              <a:t>Introduction</a:t>
            </a:r>
            <a:r>
              <a:rPr lang="fr-FR" spc="-20" dirty="0">
                <a:effectLst/>
                <a:latin typeface="Calibri" panose="020F0502020204030204" pitchFamily="34" charset="0"/>
                <a:ea typeface="Arial MT"/>
                <a:cs typeface="Arial MT"/>
              </a:rPr>
              <a:t> </a:t>
            </a:r>
            <a:r>
              <a:rPr lang="fr-FR" spc="0" dirty="0">
                <a:effectLst/>
                <a:latin typeface="Calibri" panose="020F0502020204030204" pitchFamily="34" charset="0"/>
                <a:ea typeface="Arial MT"/>
                <a:cs typeface="Arial MT"/>
              </a:rPr>
              <a:t>des </a:t>
            </a:r>
            <a:r>
              <a:rPr lang="fr-FR" spc="0" dirty="0" err="1">
                <a:effectLst/>
                <a:latin typeface="Calibri" panose="020F0502020204030204" pitchFamily="34" charset="0"/>
                <a:ea typeface="Arial MT"/>
                <a:cs typeface="Arial MT"/>
              </a:rPr>
              <a:t>Radschnellwege</a:t>
            </a:r>
            <a:r>
              <a:rPr lang="fr-FR" spc="0" dirty="0">
                <a:effectLst/>
                <a:latin typeface="Calibri" panose="020F0502020204030204" pitchFamily="34" charset="0"/>
                <a:ea typeface="Arial MT"/>
                <a:cs typeface="Arial MT"/>
              </a:rPr>
              <a:t> via une vidéo : </a:t>
            </a:r>
            <a:r>
              <a:rPr lang="fr-FR" u="sng" spc="0" dirty="0">
                <a:solidFill>
                  <a:srgbClr val="0000FF"/>
                </a:solidFill>
                <a:effectLst/>
                <a:latin typeface="Calibri" panose="020F0502020204030204" pitchFamily="34" charset="0"/>
                <a:ea typeface="Arial MT"/>
                <a:cs typeface="Arial MT"/>
                <a:hlinkClick r:id="rId2"/>
              </a:rPr>
              <a:t>https://youtu.be/PE_iG4Y8x84?si=rmM3G97sBo_66eNn</a:t>
            </a:r>
            <a:r>
              <a:rPr lang="fr-FR" spc="0" dirty="0">
                <a:effectLst/>
                <a:latin typeface="Calibri" panose="020F0502020204030204" pitchFamily="34" charset="0"/>
                <a:ea typeface="Arial MT"/>
                <a:cs typeface="Arial MT"/>
              </a:rPr>
              <a:t> </a:t>
            </a:r>
          </a:p>
          <a:p>
            <a:pPr marR="127635" algn="just">
              <a:lnSpc>
                <a:spcPct val="115000"/>
              </a:lnSpc>
              <a:buSzPct val="100000"/>
              <a:tabLst>
                <a:tab pos="296545" algn="l"/>
              </a:tabLst>
            </a:pPr>
            <a:r>
              <a:rPr lang="fr-FR" b="1" spc="0" dirty="0">
                <a:effectLst/>
                <a:latin typeface="Calibri" panose="020F0502020204030204" pitchFamily="34" charset="0"/>
                <a:ea typeface="Arial MT"/>
                <a:cs typeface="Arial MT"/>
              </a:rPr>
              <a:t>Lecture du texte créé par Chat GPT : </a:t>
            </a:r>
            <a:r>
              <a:rPr lang="fr-FR" spc="0" dirty="0">
                <a:effectLst/>
                <a:latin typeface="Calibri" panose="020F0502020204030204" pitchFamily="34" charset="0"/>
                <a:ea typeface="Arial MT"/>
                <a:cs typeface="Arial MT"/>
              </a:rPr>
              <a:t>les élèves travaillent individuellement : ils lisent le texte et répondent aux questions. Les questions sont posées dans l’ordre du texte pour faciliter la tâche des élèves. Les élèves surlignent de différentes couleurs chaque réponse aux questions.</a:t>
            </a:r>
          </a:p>
          <a:p>
            <a:pPr algn="just"/>
            <a:r>
              <a:rPr lang="fr-FR" b="1" dirty="0">
                <a:effectLst/>
                <a:latin typeface="Calibri" panose="020F0502020204030204" pitchFamily="34" charset="0"/>
                <a:ea typeface="Calibri" panose="020F0502020204030204" pitchFamily="34" charset="0"/>
                <a:cs typeface="Times New Roman" panose="02020603050405020304" pitchFamily="18" charset="0"/>
              </a:rPr>
              <a:t>Correction en plénière</a:t>
            </a:r>
            <a:r>
              <a:rPr lang="fr-FR" b="1" spc="-20" dirty="0">
                <a:effectLst/>
                <a:latin typeface="Calibri" panose="020F0502020204030204" pitchFamily="34" charset="0"/>
                <a:ea typeface="Calibri" panose="020F0502020204030204" pitchFamily="34" charset="0"/>
                <a:cs typeface="Times New Roman" panose="02020603050405020304" pitchFamily="18" charset="0"/>
              </a:rPr>
              <a:t> </a:t>
            </a:r>
            <a:r>
              <a:rPr lang="fr-FR" b="1" dirty="0">
                <a:effectLst/>
                <a:latin typeface="Calibri" panose="020F0502020204030204" pitchFamily="34" charset="0"/>
                <a:ea typeface="Calibri" panose="020F0502020204030204" pitchFamily="34" charset="0"/>
                <a:cs typeface="Times New Roman" panose="02020603050405020304" pitchFamily="18" charset="0"/>
              </a:rPr>
              <a:t>:</a:t>
            </a:r>
            <a:r>
              <a:rPr lang="fr-FR" b="1" spc="-5" dirty="0">
                <a:effectLst/>
                <a:latin typeface="Calibri" panose="020F0502020204030204" pitchFamily="34" charset="0"/>
                <a:ea typeface="Calibri" panose="020F0502020204030204" pitchFamily="34" charset="0"/>
                <a:cs typeface="Times New Roman" panose="02020603050405020304" pitchFamily="18" charset="0"/>
              </a:rPr>
              <a:t> </a:t>
            </a:r>
            <a:r>
              <a:rPr lang="fr-FR" dirty="0">
                <a:effectLst/>
                <a:latin typeface="Calibri" panose="020F0502020204030204" pitchFamily="34" charset="0"/>
                <a:ea typeface="Calibri" panose="020F0502020204030204" pitchFamily="34" charset="0"/>
                <a:cs typeface="Times New Roman" panose="02020603050405020304" pitchFamily="18" charset="0"/>
              </a:rPr>
              <a:t>Les élèves participent et répondent aux questions.</a:t>
            </a:r>
            <a:endParaRPr lang="fr-FR" sz="4000" dirty="0"/>
          </a:p>
        </p:txBody>
      </p:sp>
    </p:spTree>
    <p:extLst>
      <p:ext uri="{BB962C8B-B14F-4D97-AF65-F5344CB8AC3E}">
        <p14:creationId xmlns:p14="http://schemas.microsoft.com/office/powerpoint/2010/main" val="4255770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1BC8BE-5FE9-2AAA-8835-73753FA2F2FD}"/>
              </a:ext>
            </a:extLst>
          </p:cNvPr>
          <p:cNvSpPr>
            <a:spLocks noGrp="1"/>
          </p:cNvSpPr>
          <p:nvPr>
            <p:ph type="title"/>
          </p:nvPr>
        </p:nvSpPr>
        <p:spPr/>
        <p:txBody>
          <a:bodyPr/>
          <a:lstStyle/>
          <a:p>
            <a:r>
              <a:rPr lang="fr-FR" b="1" i="1" dirty="0">
                <a:highlight>
                  <a:srgbClr val="FFFF00"/>
                </a:highlight>
              </a:rPr>
              <a:t>Ressource ou outil numérique utilisé</a:t>
            </a:r>
          </a:p>
        </p:txBody>
      </p:sp>
      <p:sp>
        <p:nvSpPr>
          <p:cNvPr id="3" name="Segnaposto contenuto 2">
            <a:extLst>
              <a:ext uri="{FF2B5EF4-FFF2-40B4-BE49-F238E27FC236}">
                <a16:creationId xmlns:a16="http://schemas.microsoft.com/office/drawing/2014/main" id="{10DC1646-480C-3F66-221F-C8B809FEBF78}"/>
              </a:ext>
            </a:extLst>
          </p:cNvPr>
          <p:cNvSpPr>
            <a:spLocks noGrp="1"/>
          </p:cNvSpPr>
          <p:nvPr>
            <p:ph idx="1"/>
          </p:nvPr>
        </p:nvSpPr>
        <p:spPr/>
        <p:txBody>
          <a:bodyPr>
            <a:normAutofit/>
          </a:bodyPr>
          <a:lstStyle/>
          <a:p>
            <a:r>
              <a:rPr lang="fr-FR" sz="5400" dirty="0" err="1"/>
              <a:t>QuizWizard</a:t>
            </a:r>
            <a:endParaRPr lang="fr-FR" sz="5400" dirty="0"/>
          </a:p>
        </p:txBody>
      </p:sp>
    </p:spTree>
    <p:extLst>
      <p:ext uri="{BB962C8B-B14F-4D97-AF65-F5344CB8AC3E}">
        <p14:creationId xmlns:p14="http://schemas.microsoft.com/office/powerpoint/2010/main" val="3071656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92247F-3B2E-D033-0361-4CA9BD4BCBBC}"/>
              </a:ext>
            </a:extLst>
          </p:cNvPr>
          <p:cNvSpPr>
            <a:spLocks noGrp="1"/>
          </p:cNvSpPr>
          <p:nvPr>
            <p:ph type="title"/>
          </p:nvPr>
        </p:nvSpPr>
        <p:spPr/>
        <p:txBody>
          <a:bodyPr/>
          <a:lstStyle/>
          <a:p>
            <a:r>
              <a:rPr lang="fr-FR" b="1" i="1" dirty="0">
                <a:highlight>
                  <a:srgbClr val="FFFF00"/>
                </a:highlight>
              </a:rPr>
              <a:t>Constat, analyse</a:t>
            </a:r>
          </a:p>
        </p:txBody>
      </p:sp>
      <p:sp>
        <p:nvSpPr>
          <p:cNvPr id="3" name="Segnaposto contenuto 2">
            <a:extLst>
              <a:ext uri="{FF2B5EF4-FFF2-40B4-BE49-F238E27FC236}">
                <a16:creationId xmlns:a16="http://schemas.microsoft.com/office/drawing/2014/main" id="{A01A0FA8-A020-DE0F-2AC7-8EF928DCAB78}"/>
              </a:ext>
            </a:extLst>
          </p:cNvPr>
          <p:cNvSpPr>
            <a:spLocks noGrp="1"/>
          </p:cNvSpPr>
          <p:nvPr>
            <p:ph idx="1"/>
          </p:nvPr>
        </p:nvSpPr>
        <p:spPr>
          <a:xfrm>
            <a:off x="838200" y="1676082"/>
            <a:ext cx="10435590" cy="4816793"/>
          </a:xfrm>
        </p:spPr>
        <p:txBody>
          <a:bodyPr>
            <a:normAutofit/>
          </a:bodyPr>
          <a:lstStyle/>
          <a:p>
            <a:pPr marL="868045" indent="-571500" algn="just">
              <a:spcBef>
                <a:spcPts val="80"/>
              </a:spcBef>
            </a:pPr>
            <a:r>
              <a:rPr lang="fr-FR" sz="3600" dirty="0">
                <a:effectLst/>
                <a:latin typeface="Calibri" panose="020F0502020204030204" pitchFamily="34" charset="0"/>
                <a:ea typeface="Calibri" panose="020F0502020204030204" pitchFamily="34" charset="0"/>
                <a:cs typeface="Times New Roman" panose="02020603050405020304" pitchFamily="18" charset="0"/>
              </a:rPr>
              <a:t>L’activité a plutôt bien fonctionné.</a:t>
            </a:r>
            <a:r>
              <a:rPr lang="fr-FR" sz="3600" spc="-20" dirty="0">
                <a:effectLst/>
                <a:latin typeface="Calibri" panose="020F0502020204030204" pitchFamily="34" charset="0"/>
                <a:ea typeface="Calibri" panose="020F0502020204030204" pitchFamily="34" charset="0"/>
                <a:cs typeface="Times New Roman" panose="02020603050405020304" pitchFamily="18" charset="0"/>
              </a:rPr>
              <a:t> </a:t>
            </a:r>
          </a:p>
          <a:p>
            <a:pPr marL="868045" indent="-571500" algn="just">
              <a:spcBef>
                <a:spcPts val="80"/>
              </a:spcBef>
            </a:pPr>
            <a:r>
              <a:rPr lang="fr-FR" sz="3600" spc="-20" dirty="0">
                <a:effectLst/>
                <a:latin typeface="Calibri" panose="020F0502020204030204" pitchFamily="34" charset="0"/>
                <a:ea typeface="Calibri" panose="020F0502020204030204" pitchFamily="34" charset="0"/>
                <a:cs typeface="Times New Roman" panose="02020603050405020304" pitchFamily="18" charset="0"/>
              </a:rPr>
              <a:t>Les élèves ont dit avoir été aidés par le questionnaire qui leur a permis de compléter, d’étoffer leur compréhension. </a:t>
            </a:r>
          </a:p>
          <a:p>
            <a:pPr marL="868045" indent="-571500" algn="just">
              <a:spcBef>
                <a:spcPts val="80"/>
              </a:spcBef>
            </a:pPr>
            <a:r>
              <a:rPr lang="fr-FR" sz="3600" spc="-20" dirty="0">
                <a:effectLst/>
                <a:latin typeface="Calibri" panose="020F0502020204030204" pitchFamily="34" charset="0"/>
                <a:ea typeface="Calibri" panose="020F0502020204030204" pitchFamily="34" charset="0"/>
                <a:cs typeface="Times New Roman" panose="02020603050405020304" pitchFamily="18" charset="0"/>
              </a:rPr>
              <a:t>Cependant, il faut souligner que le questionnaire, s’il a permis de lever des entraves liées au vocabulaire, n’a pas réellement suscité chez les élèves le besoin de parler plus que pour donner la réponse attendue.</a:t>
            </a:r>
            <a:r>
              <a:rPr lang="fr-FR" sz="3600" dirty="0">
                <a:effectLst/>
                <a:latin typeface="Times New Roman" panose="02020603050405020304" pitchFamily="18" charset="0"/>
                <a:ea typeface="Calibri" panose="020F0502020204030204" pitchFamily="34" charset="0"/>
                <a:cs typeface="Calibri" panose="020F0502020204030204" pitchFamily="34" charset="0"/>
              </a:rPr>
              <a:t> </a:t>
            </a:r>
            <a:endParaRPr lang="fr-FR" sz="36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590848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A1701B-53F4-4B3A-35F6-E2D5ED6213B4}"/>
              </a:ext>
            </a:extLst>
          </p:cNvPr>
          <p:cNvSpPr>
            <a:spLocks noGrp="1"/>
          </p:cNvSpPr>
          <p:nvPr>
            <p:ph type="title"/>
          </p:nvPr>
        </p:nvSpPr>
        <p:spPr/>
        <p:txBody>
          <a:bodyPr/>
          <a:lstStyle/>
          <a:p>
            <a:r>
              <a:rPr lang="fr-FR" b="1" i="1" dirty="0">
                <a:highlight>
                  <a:srgbClr val="FFFF00"/>
                </a:highlight>
              </a:rPr>
              <a:t>Plus-values de l’utilisation des outils numériques</a:t>
            </a:r>
          </a:p>
        </p:txBody>
      </p:sp>
      <p:sp>
        <p:nvSpPr>
          <p:cNvPr id="3" name="Segnaposto contenuto 2">
            <a:extLst>
              <a:ext uri="{FF2B5EF4-FFF2-40B4-BE49-F238E27FC236}">
                <a16:creationId xmlns:a16="http://schemas.microsoft.com/office/drawing/2014/main" id="{F583BA9E-751D-C9BA-BDEF-3FBAF60F44C3}"/>
              </a:ext>
            </a:extLst>
          </p:cNvPr>
          <p:cNvSpPr>
            <a:spLocks noGrp="1"/>
          </p:cNvSpPr>
          <p:nvPr>
            <p:ph idx="1"/>
          </p:nvPr>
        </p:nvSpPr>
        <p:spPr>
          <a:xfrm>
            <a:off x="934453" y="1813593"/>
            <a:ext cx="10515600" cy="4351338"/>
          </a:xfrm>
        </p:spPr>
        <p:txBody>
          <a:bodyPr/>
          <a:lstStyle/>
          <a:p>
            <a:pPr marR="81915"/>
            <a:r>
              <a:rPr lang="fr-FR" sz="3600" i="1" dirty="0" err="1">
                <a:latin typeface="Calibri" panose="020F0502020204030204" pitchFamily="34" charset="0"/>
                <a:ea typeface="Calibri" panose="020F0502020204030204" pitchFamily="34" charset="0"/>
              </a:rPr>
              <a:t>QuizWizard</a:t>
            </a:r>
            <a:r>
              <a:rPr lang="fr-FR" sz="3600" dirty="0">
                <a:latin typeface="Calibri" panose="020F0502020204030204" pitchFamily="34" charset="0"/>
                <a:ea typeface="Calibri" panose="020F0502020204030204" pitchFamily="34" charset="0"/>
              </a:rPr>
              <a:t> a permis de générer rapidement des questions adaptées.</a:t>
            </a:r>
          </a:p>
          <a:p>
            <a:pPr marR="81915"/>
            <a:r>
              <a:rPr lang="fr-FR" sz="3600" dirty="0">
                <a:effectLst/>
                <a:latin typeface="Calibri" panose="020F0502020204030204" pitchFamily="34" charset="0"/>
                <a:ea typeface="Calibri" panose="020F0502020204030204" pitchFamily="34" charset="0"/>
              </a:rPr>
              <a:t>Le questionnaire produit a tout à fait rempli sa mission : la compréhension des élèves a été améliorée grâce au questionnaire. </a:t>
            </a:r>
            <a:endParaRPr lang="fr-FR" sz="3600" dirty="0">
              <a:latin typeface="Calibri" panose="020F0502020204030204" pitchFamily="34" charset="0"/>
              <a:ea typeface="Calibri" panose="020F0502020204030204" pitchFamily="34" charset="0"/>
            </a:endParaRPr>
          </a:p>
          <a:p>
            <a:pPr marR="81915"/>
            <a:r>
              <a:rPr lang="fr-FR" sz="3600" dirty="0">
                <a:effectLst/>
                <a:latin typeface="Calibri" panose="020F0502020204030204" pitchFamily="34" charset="0"/>
                <a:ea typeface="Calibri" panose="020F0502020204030204" pitchFamily="34" charset="0"/>
              </a:rPr>
              <a:t>Il a été demandé aux élèves s’ils avaient eu l’impression que le questionnaire les avait aidés, ils ont répondu par l’affirmative.</a:t>
            </a:r>
          </a:p>
          <a:p>
            <a:pPr marR="81915"/>
            <a:endParaRPr lang="fr-FR" sz="3600" dirty="0">
              <a:effectLst/>
              <a:latin typeface="Calibri" panose="020F0502020204030204" pitchFamily="34" charset="0"/>
              <a:ea typeface="Calibri" panose="020F0502020204030204" pitchFamily="34" charset="0"/>
            </a:endParaRPr>
          </a:p>
          <a:p>
            <a:pPr marR="81915"/>
            <a:endParaRPr lang="fr-FR" sz="3600" dirty="0">
              <a:effectLst/>
              <a:latin typeface="Calibri" panose="020F0502020204030204" pitchFamily="34" charset="0"/>
              <a:ea typeface="Calibri" panose="020F0502020204030204" pitchFamily="34" charset="0"/>
            </a:endParaRPr>
          </a:p>
          <a:p>
            <a:pPr marL="0" indent="0">
              <a:buNone/>
            </a:pPr>
            <a:endParaRPr lang="fr-FR" dirty="0"/>
          </a:p>
        </p:txBody>
      </p:sp>
    </p:spTree>
    <p:extLst>
      <p:ext uri="{BB962C8B-B14F-4D97-AF65-F5344CB8AC3E}">
        <p14:creationId xmlns:p14="http://schemas.microsoft.com/office/powerpoint/2010/main" val="283687159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226</TotalTime>
  <Words>876</Words>
  <Application>Microsoft Office PowerPoint</Application>
  <PresentationFormat>Grand écran</PresentationFormat>
  <Paragraphs>50</Paragraphs>
  <Slides>12</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12</vt:i4>
      </vt:variant>
    </vt:vector>
  </HeadingPairs>
  <TitlesOfParts>
    <vt:vector size="20" baseType="lpstr">
      <vt:lpstr>Arial</vt:lpstr>
      <vt:lpstr>Arial MT</vt:lpstr>
      <vt:lpstr>Calibri</vt:lpstr>
      <vt:lpstr>Calibri Light</vt:lpstr>
      <vt:lpstr>Courier New</vt:lpstr>
      <vt:lpstr>Tahoma</vt:lpstr>
      <vt:lpstr>Times New Roman</vt:lpstr>
      <vt:lpstr>Thème Office</vt:lpstr>
      <vt:lpstr>Expérimentation avec l’IA</vt:lpstr>
      <vt:lpstr>Objectifs</vt:lpstr>
      <vt:lpstr>Contexte</vt:lpstr>
      <vt:lpstr>Mise en œuvre </vt:lpstr>
      <vt:lpstr>En classe</vt:lpstr>
      <vt:lpstr>En classe</vt:lpstr>
      <vt:lpstr>Ressource ou outil numérique utilisé</vt:lpstr>
      <vt:lpstr>Constat, analyse</vt:lpstr>
      <vt:lpstr>Plus-values de l’utilisation des outils numériques</vt:lpstr>
      <vt:lpstr>Points de vigilance</vt:lpstr>
      <vt:lpstr>Ouvertures possibles / transposabilité : </vt:lpstr>
      <vt:lpstr>Il est possible d’exporter les questions générées par QuizWizard sous différents formats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Josephine Soubise</dc:creator>
  <cp:lastModifiedBy>pascal iallonardi</cp:lastModifiedBy>
  <cp:revision>6</cp:revision>
  <dcterms:created xsi:type="dcterms:W3CDTF">2025-01-22T13:49:55Z</dcterms:created>
  <dcterms:modified xsi:type="dcterms:W3CDTF">2025-05-26T20:05:30Z</dcterms:modified>
</cp:coreProperties>
</file>