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57" r:id="rId8"/>
    <p:sldId id="258" r:id="rId9"/>
    <p:sldId id="259" r:id="rId10"/>
    <p:sldId id="266" r:id="rId11"/>
    <p:sldId id="267" r:id="rId12"/>
    <p:sldId id="268"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A1DD5-88F7-511B-6F75-AA1983603C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240A1-48EE-D063-23F9-842DC605E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E9D368-ACAC-F9AE-4561-2D2552268121}"/>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D2FE46FD-3ECC-1523-825C-0FD3E7EB7D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9818B-3DDD-759E-D9B5-E40236E80850}"/>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131273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83267-6115-8E3B-6321-7BA8B7F994E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257328-BE09-7F5B-E427-A538695580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96851C-6E52-AC9C-CAA4-A3590ECAB9A7}"/>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61E7C7C5-9064-C8A4-CC2A-978D795695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8847E5-663E-F09A-677F-91DAD48CFB05}"/>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35819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F20DD7-0E34-5F5D-93C9-B664538149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9BE1770-12C9-B7F2-AD47-94233AF83C5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68271A-715C-3E13-3413-2C02A2CE4058}"/>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369E2576-4127-B126-7B6A-4C0CBD110B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655883-81B2-A4A2-78D6-18651B10CE6D}"/>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322949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A0985-5BF3-F552-86B1-87C500C617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8C832E-D219-6F72-5DD7-3CCD66E9B1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9602B3-92CC-9163-B9AB-F9EAF89A3979}"/>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D143B50D-B0D8-5A92-57FB-5964653018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8D0969-295A-BD65-CB32-29B72644D154}"/>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26490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00A220-1EB4-023F-169A-918B0CC06A5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32BFB20-528C-AAA8-E9DB-7C23BFECB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FA7C7D7-0323-FA45-7ECC-868808C8E6E1}"/>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4F1FF5C5-7A17-7315-BABC-8AD479F739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AB5F96-36B9-0342-0D3D-DBCD81EB4C18}"/>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110252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6B5AE-D018-428A-1C63-3FAD1B8926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57E777-F22A-7239-6716-178E94BB918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AC6FDB-1327-BE6F-3374-FEF722BDB5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D030D3-EC18-C1D7-91CE-A5E4AEED300E}"/>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6" name="Espace réservé du pied de page 5">
            <a:extLst>
              <a:ext uri="{FF2B5EF4-FFF2-40B4-BE49-F238E27FC236}">
                <a16:creationId xmlns:a16="http://schemas.microsoft.com/office/drawing/2014/main" id="{DD8DD55B-ACFD-8F53-7139-DCE16AD975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873992-E0FE-3669-3F01-120E3426CC8F}"/>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256966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D3174-3363-6351-5123-78EED62A78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3B15D2-7A98-202F-0F97-FA2E062F4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50B5C84-B4F6-DC86-BE92-9833F92695F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C68B4C-758F-532E-048C-29C3D72B2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824122-264D-8D1F-B758-C1C1CDAAB3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FC4A8C0-214F-B47C-2A5E-80D3A5450AC3}"/>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8" name="Espace réservé du pied de page 7">
            <a:extLst>
              <a:ext uri="{FF2B5EF4-FFF2-40B4-BE49-F238E27FC236}">
                <a16:creationId xmlns:a16="http://schemas.microsoft.com/office/drawing/2014/main" id="{F1E5A2AF-BFFD-ADB1-0B36-6F3CC2A5AE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4D3EC-14EF-FF2F-15ED-A016DC1F4C0B}"/>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364662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8D7D0-53BC-A08C-E19B-B74472FB9E3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54CA99-CEF1-6490-DB28-EE75D99F1224}"/>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4" name="Espace réservé du pied de page 3">
            <a:extLst>
              <a:ext uri="{FF2B5EF4-FFF2-40B4-BE49-F238E27FC236}">
                <a16:creationId xmlns:a16="http://schemas.microsoft.com/office/drawing/2014/main" id="{BB56F40C-60C1-D945-2C57-40BF98372E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5213F2F-F529-50FE-2418-6FC70A609E04}"/>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230572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3C68BC-FE8C-01B4-1D38-2055A38DEC5B}"/>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3" name="Espace réservé du pied de page 2">
            <a:extLst>
              <a:ext uri="{FF2B5EF4-FFF2-40B4-BE49-F238E27FC236}">
                <a16:creationId xmlns:a16="http://schemas.microsoft.com/office/drawing/2014/main" id="{8D6A69DC-0785-D6A9-BF88-385468E609B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E97735-3AC0-F0DB-FCCB-DC68F7961052}"/>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42601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6B808-D549-5A81-434E-9C5367EEC8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E7A538B-3FFA-A9FB-1098-5CA73CBFD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95E332-37D9-6BF1-07B7-3B2E90EE1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0D8224-4DD6-DE65-1DF8-A066BF55A38A}"/>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6" name="Espace réservé du pied de page 5">
            <a:extLst>
              <a:ext uri="{FF2B5EF4-FFF2-40B4-BE49-F238E27FC236}">
                <a16:creationId xmlns:a16="http://schemas.microsoft.com/office/drawing/2014/main" id="{0C937F02-0F47-20CC-187F-E4AC42AE09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92D0C7-6A14-4080-EEDA-B078E1C80D8F}"/>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401032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55551-161D-C856-E402-847963AEAD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772D97-0C8C-74E2-AC69-33B448FF7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0F2886-98C2-2D0A-255D-2FDF12AA6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B8EC86-7FD7-40CE-9C0F-80F8A1EDE6DF}"/>
              </a:ext>
            </a:extLst>
          </p:cNvPr>
          <p:cNvSpPr>
            <a:spLocks noGrp="1"/>
          </p:cNvSpPr>
          <p:nvPr>
            <p:ph type="dt" sz="half" idx="10"/>
          </p:nvPr>
        </p:nvSpPr>
        <p:spPr/>
        <p:txBody>
          <a:bodyPr/>
          <a:lstStyle/>
          <a:p>
            <a:fld id="{58C74910-8CF5-4091-8475-C06054FBB70B}" type="datetimeFigureOut">
              <a:rPr lang="fr-FR" smtClean="0"/>
              <a:t>26/05/2025</a:t>
            </a:fld>
            <a:endParaRPr lang="fr-FR"/>
          </a:p>
        </p:txBody>
      </p:sp>
      <p:sp>
        <p:nvSpPr>
          <p:cNvPr id="6" name="Espace réservé du pied de page 5">
            <a:extLst>
              <a:ext uri="{FF2B5EF4-FFF2-40B4-BE49-F238E27FC236}">
                <a16:creationId xmlns:a16="http://schemas.microsoft.com/office/drawing/2014/main" id="{74EA975C-7F45-DA82-EDD8-C5B37A5757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EFCE78-8BA0-B72F-F8D7-509AA088838F}"/>
              </a:ext>
            </a:extLst>
          </p:cNvPr>
          <p:cNvSpPr>
            <a:spLocks noGrp="1"/>
          </p:cNvSpPr>
          <p:nvPr>
            <p:ph type="sldNum" sz="quarter" idx="12"/>
          </p:nvPr>
        </p:nvSpPr>
        <p:spPr/>
        <p:txBody>
          <a:bodyPr/>
          <a:lstStyle/>
          <a:p>
            <a:fld id="{A6288D1B-02A0-4C5C-8BC3-FA9F37B2E4D1}" type="slidenum">
              <a:rPr lang="fr-FR" smtClean="0"/>
              <a:t>‹N°›</a:t>
            </a:fld>
            <a:endParaRPr lang="fr-FR"/>
          </a:p>
        </p:txBody>
      </p:sp>
    </p:spTree>
    <p:extLst>
      <p:ext uri="{BB962C8B-B14F-4D97-AF65-F5344CB8AC3E}">
        <p14:creationId xmlns:p14="http://schemas.microsoft.com/office/powerpoint/2010/main" val="4857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529C79-12E4-176F-3FAA-D46C554D0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AD885F6-22C6-7EB8-A17E-5839CE3A3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299408-96A7-25AB-9D2C-5781D6D87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74910-8CF5-4091-8475-C06054FBB70B}"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4E998CE6-87B5-4AAD-D516-10700F36D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14F6B6B-0D60-F011-3DC0-FE91BAF1E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88D1B-02A0-4C5C-8BC3-FA9F37B2E4D1}" type="slidenum">
              <a:rPr lang="fr-FR" smtClean="0"/>
              <a:t>‹N°›</a:t>
            </a:fld>
            <a:endParaRPr lang="fr-FR"/>
          </a:p>
        </p:txBody>
      </p:sp>
    </p:spTree>
    <p:extLst>
      <p:ext uri="{BB962C8B-B14F-4D97-AF65-F5344CB8AC3E}">
        <p14:creationId xmlns:p14="http://schemas.microsoft.com/office/powerpoint/2010/main" val="334917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PE_iG4Y8x84?si=rmM3G97sBo_66eN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CE45C0-79CF-B4E1-B3F3-9B1DB31C3201}"/>
              </a:ext>
            </a:extLst>
          </p:cNvPr>
          <p:cNvSpPr>
            <a:spLocks noGrp="1"/>
          </p:cNvSpPr>
          <p:nvPr>
            <p:ph type="title"/>
          </p:nvPr>
        </p:nvSpPr>
        <p:spPr>
          <a:xfrm>
            <a:off x="5318760" y="301813"/>
            <a:ext cx="10515600" cy="1325563"/>
          </a:xfrm>
        </p:spPr>
        <p:txBody>
          <a:bodyPr/>
          <a:lstStyle/>
          <a:p>
            <a:r>
              <a:rPr lang="fr-FR" sz="4400" dirty="0">
                <a:latin typeface="Tahoma" pitchFamily="34"/>
                <a:ea typeface="Tahoma" pitchFamily="34"/>
                <a:cs typeface="Tahoma" pitchFamily="34"/>
              </a:rPr>
              <a:t>Expérimentation avec l’IA</a:t>
            </a:r>
            <a:endParaRPr lang="fr-FR" dirty="0"/>
          </a:p>
        </p:txBody>
      </p:sp>
      <p:pic>
        <p:nvPicPr>
          <p:cNvPr id="4" name="Image 2">
            <a:extLst>
              <a:ext uri="{FF2B5EF4-FFF2-40B4-BE49-F238E27FC236}">
                <a16:creationId xmlns:a16="http://schemas.microsoft.com/office/drawing/2014/main" id="{6153A29C-934A-42C5-8667-F5DB4409FFE7}"/>
              </a:ext>
            </a:extLst>
          </p:cNvPr>
          <p:cNvPicPr>
            <a:picLocks noChangeAspect="1"/>
          </p:cNvPicPr>
          <p:nvPr/>
        </p:nvPicPr>
        <p:blipFill>
          <a:blip r:embed="rId2"/>
          <a:stretch>
            <a:fillRect/>
          </a:stretch>
        </p:blipFill>
        <p:spPr>
          <a:xfrm>
            <a:off x="239342" y="103563"/>
            <a:ext cx="3965498" cy="2812930"/>
          </a:xfrm>
          <a:prstGeom prst="rect">
            <a:avLst/>
          </a:prstGeom>
          <a:noFill/>
          <a:ln cap="flat">
            <a:noFill/>
          </a:ln>
        </p:spPr>
      </p:pic>
      <p:sp>
        <p:nvSpPr>
          <p:cNvPr id="5" name="CasellaDiTesto 4">
            <a:extLst>
              <a:ext uri="{FF2B5EF4-FFF2-40B4-BE49-F238E27FC236}">
                <a16:creationId xmlns:a16="http://schemas.microsoft.com/office/drawing/2014/main" id="{D702E06C-3B18-F6C8-8E75-0C1ED1E3634B}"/>
              </a:ext>
            </a:extLst>
          </p:cNvPr>
          <p:cNvSpPr txBox="1"/>
          <p:nvPr/>
        </p:nvSpPr>
        <p:spPr>
          <a:xfrm>
            <a:off x="6232892" y="1296587"/>
            <a:ext cx="6459415" cy="584775"/>
          </a:xfrm>
          <a:prstGeom prst="rect">
            <a:avLst/>
          </a:prstGeom>
          <a:noFill/>
        </p:spPr>
        <p:txBody>
          <a:bodyPr wrap="square" rtlCol="0">
            <a:spAutoFit/>
          </a:bodyPr>
          <a:lstStyle/>
          <a:p>
            <a:r>
              <a:rPr lang="fr-FR" sz="3200" b="1" i="1" dirty="0">
                <a:solidFill>
                  <a:srgbClr val="FF0000"/>
                </a:solidFill>
              </a:rPr>
              <a:t>Entraîner les élèves à la CE</a:t>
            </a:r>
          </a:p>
        </p:txBody>
      </p:sp>
      <p:sp>
        <p:nvSpPr>
          <p:cNvPr id="6" name="CasellaDiTesto 5">
            <a:extLst>
              <a:ext uri="{FF2B5EF4-FFF2-40B4-BE49-F238E27FC236}">
                <a16:creationId xmlns:a16="http://schemas.microsoft.com/office/drawing/2014/main" id="{04F341DD-66BA-84D7-684D-CBF18083370D}"/>
              </a:ext>
            </a:extLst>
          </p:cNvPr>
          <p:cNvSpPr txBox="1"/>
          <p:nvPr/>
        </p:nvSpPr>
        <p:spPr>
          <a:xfrm>
            <a:off x="0" y="2876136"/>
            <a:ext cx="7795846" cy="3046988"/>
          </a:xfrm>
          <a:prstGeom prst="rect">
            <a:avLst/>
          </a:prstGeom>
          <a:noFill/>
        </p:spPr>
        <p:txBody>
          <a:bodyPr wrap="square" rtlCol="0">
            <a:spAutoFit/>
          </a:bodyPr>
          <a:lstStyle/>
          <a:p>
            <a:r>
              <a:rPr lang="fr-FR" sz="3200" i="1" dirty="0"/>
              <a:t>Création d’un texte et de 5 questions pour une activité de CE destinée à des élèves de </a:t>
            </a:r>
            <a:r>
              <a:rPr lang="fr-FR" sz="3200" i="1" dirty="0" err="1"/>
              <a:t>Tle</a:t>
            </a:r>
            <a:r>
              <a:rPr lang="fr-FR" sz="3200" i="1" dirty="0"/>
              <a:t>.</a:t>
            </a:r>
          </a:p>
          <a:p>
            <a:r>
              <a:rPr lang="fr-FR" sz="3200" b="1" i="1" dirty="0"/>
              <a:t>Langue</a:t>
            </a:r>
            <a:r>
              <a:rPr lang="fr-FR" sz="3200" i="1" dirty="0"/>
              <a:t>: Allemand</a:t>
            </a:r>
          </a:p>
          <a:p>
            <a:r>
              <a:rPr lang="fr-FR" sz="3200" b="1" i="1" dirty="0"/>
              <a:t>Chapitre</a:t>
            </a:r>
            <a:r>
              <a:rPr lang="fr-FR" sz="3200" i="1" dirty="0"/>
              <a:t>: Neue </a:t>
            </a:r>
            <a:r>
              <a:rPr lang="fr-FR" sz="3200" i="1" dirty="0" err="1"/>
              <a:t>Mobilität</a:t>
            </a:r>
            <a:endParaRPr lang="fr-FR" sz="3200" i="1" dirty="0"/>
          </a:p>
          <a:p>
            <a:r>
              <a:rPr lang="fr-FR" sz="3200" b="1" i="1" dirty="0"/>
              <a:t>Thème</a:t>
            </a:r>
            <a:r>
              <a:rPr lang="fr-FR" sz="3200" i="1" dirty="0"/>
              <a:t>: les autoroutes cyclables en </a:t>
            </a:r>
            <a:r>
              <a:rPr lang="fr-FR" sz="3200" b="1" i="1" dirty="0"/>
              <a:t>Allemagne</a:t>
            </a:r>
            <a:r>
              <a:rPr lang="fr-FR" sz="3200" i="1" dirty="0"/>
              <a:t> (die </a:t>
            </a:r>
            <a:r>
              <a:rPr lang="fr-FR" sz="3200" i="1" dirty="0" err="1"/>
              <a:t>Radschnellwege</a:t>
            </a:r>
            <a:r>
              <a:rPr lang="fr-FR" sz="3200" i="1" dirty="0"/>
              <a:t>)</a:t>
            </a:r>
          </a:p>
        </p:txBody>
      </p:sp>
      <p:pic>
        <p:nvPicPr>
          <p:cNvPr id="7" name="Image 6">
            <a:extLst>
              <a:ext uri="{FF2B5EF4-FFF2-40B4-BE49-F238E27FC236}">
                <a16:creationId xmlns:a16="http://schemas.microsoft.com/office/drawing/2014/main" id="{02A8D908-F3CD-0513-F0AF-88676B2EC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002" y="4349262"/>
            <a:ext cx="4595197" cy="2297599"/>
          </a:xfrm>
          <a:prstGeom prst="rect">
            <a:avLst/>
          </a:prstGeom>
        </p:spPr>
      </p:pic>
      <p:pic>
        <p:nvPicPr>
          <p:cNvPr id="8" name="Image 4">
            <a:extLst>
              <a:ext uri="{FF2B5EF4-FFF2-40B4-BE49-F238E27FC236}">
                <a16:creationId xmlns:a16="http://schemas.microsoft.com/office/drawing/2014/main" id="{9AAA4EA7-D063-5BE3-E202-445E9AE3D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642" y="2148006"/>
            <a:ext cx="1934612" cy="1934612"/>
          </a:xfrm>
          <a:prstGeom prst="rect">
            <a:avLst/>
          </a:prstGeom>
        </p:spPr>
      </p:pic>
    </p:spTree>
    <p:extLst>
      <p:ext uri="{BB962C8B-B14F-4D97-AF65-F5344CB8AC3E}">
        <p14:creationId xmlns:p14="http://schemas.microsoft.com/office/powerpoint/2010/main" val="72308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92247F-3B2E-D033-0361-4CA9BD4BCBBC}"/>
              </a:ext>
            </a:extLst>
          </p:cNvPr>
          <p:cNvSpPr>
            <a:spLocks noGrp="1"/>
          </p:cNvSpPr>
          <p:nvPr>
            <p:ph type="title"/>
          </p:nvPr>
        </p:nvSpPr>
        <p:spPr/>
        <p:txBody>
          <a:bodyPr/>
          <a:lstStyle/>
          <a:p>
            <a:r>
              <a:rPr lang="fr-FR" b="1" i="1" dirty="0">
                <a:highlight>
                  <a:srgbClr val="FFFF00"/>
                </a:highlight>
              </a:rPr>
              <a:t>Constat, analyse</a:t>
            </a:r>
          </a:p>
        </p:txBody>
      </p:sp>
      <p:sp>
        <p:nvSpPr>
          <p:cNvPr id="3" name="Segnaposto contenuto 2">
            <a:extLst>
              <a:ext uri="{FF2B5EF4-FFF2-40B4-BE49-F238E27FC236}">
                <a16:creationId xmlns:a16="http://schemas.microsoft.com/office/drawing/2014/main" id="{A01A0FA8-A020-DE0F-2AC7-8EF928DCAB78}"/>
              </a:ext>
            </a:extLst>
          </p:cNvPr>
          <p:cNvSpPr>
            <a:spLocks noGrp="1"/>
          </p:cNvSpPr>
          <p:nvPr>
            <p:ph idx="1"/>
          </p:nvPr>
        </p:nvSpPr>
        <p:spPr>
          <a:xfrm>
            <a:off x="320040" y="1676082"/>
            <a:ext cx="10953750" cy="4816793"/>
          </a:xfrm>
        </p:spPr>
        <p:txBody>
          <a:bodyPr>
            <a:normAutofit fontScale="92500"/>
          </a:bodyPr>
          <a:lstStyle/>
          <a:p>
            <a:pPr marL="67945" marR="81915" algn="just">
              <a:buNone/>
            </a:pPr>
            <a:r>
              <a:rPr lang="fr-FR" sz="2400" dirty="0" err="1">
                <a:effectLst/>
                <a:latin typeface="Calibri" panose="020F0502020204030204" pitchFamily="34" charset="0"/>
                <a:ea typeface="Calibri" panose="020F0502020204030204" pitchFamily="34" charset="0"/>
              </a:rPr>
              <a:t>ChatGPT</a:t>
            </a:r>
            <a:r>
              <a:rPr lang="fr-FR" sz="2400" dirty="0">
                <a:effectLst/>
                <a:latin typeface="Calibri" panose="020F0502020204030204" pitchFamily="34" charset="0"/>
                <a:ea typeface="Calibri" panose="020F0502020204030204" pitchFamily="34" charset="0"/>
              </a:rPr>
              <a:t> comprend la nécessité de générer un texte simple. Le premier paragraphe du texte est une courte définition des </a:t>
            </a:r>
            <a:r>
              <a:rPr lang="fr-FR" sz="2400" dirty="0" err="1">
                <a:effectLst/>
                <a:latin typeface="Calibri" panose="020F0502020204030204" pitchFamily="34" charset="0"/>
                <a:ea typeface="Calibri" panose="020F0502020204030204" pitchFamily="34" charset="0"/>
              </a:rPr>
              <a:t>Radschnellwege</a:t>
            </a:r>
            <a:r>
              <a:rPr lang="fr-FR" sz="2400" dirty="0">
                <a:effectLst/>
                <a:latin typeface="Calibri" panose="020F0502020204030204" pitchFamily="34" charset="0"/>
                <a:ea typeface="Calibri" panose="020F0502020204030204" pitchFamily="34" charset="0"/>
              </a:rPr>
              <a:t>. Le deuxième paragraphe aborde les avantages que présentent les </a:t>
            </a:r>
            <a:r>
              <a:rPr lang="fr-FR" sz="2400" dirty="0" err="1">
                <a:effectLst/>
                <a:latin typeface="Calibri" panose="020F0502020204030204" pitchFamily="34" charset="0"/>
                <a:ea typeface="Calibri" panose="020F0502020204030204" pitchFamily="34" charset="0"/>
              </a:rPr>
              <a:t>Radschnellwege</a:t>
            </a:r>
            <a:r>
              <a:rPr lang="fr-FR" sz="2400" dirty="0">
                <a:effectLst/>
                <a:latin typeface="Calibri" panose="020F0502020204030204" pitchFamily="34" charset="0"/>
                <a:ea typeface="Calibri" panose="020F0502020204030204" pitchFamily="34" charset="0"/>
              </a:rPr>
              <a:t>, tandis que le troisième paragraphe met en lumière un inconvénient majeur, le prix. La structure est claire et le vocabulaire plutôt basique, ce qui permet aux élèves d’identifier rapidement des mots-clefs et facilite la compréhension globale de chaque paragraphe. Le texte cependant n’a pas vraiment « d’âme », il est évident qu’il n’est pas authentique. </a:t>
            </a:r>
          </a:p>
          <a:p>
            <a:pPr marL="67945" marR="81915" algn="just">
              <a:buNone/>
            </a:pPr>
            <a:endParaRPr lang="fr-FR" sz="2400" dirty="0">
              <a:effectLst/>
              <a:latin typeface="Calibri" panose="020F0502020204030204" pitchFamily="34" charset="0"/>
              <a:ea typeface="Calibri" panose="020F0502020204030204" pitchFamily="34" charset="0"/>
            </a:endParaRPr>
          </a:p>
          <a:p>
            <a:pPr marL="296545" algn="just">
              <a:spcBef>
                <a:spcPts val="80"/>
              </a:spcBef>
              <a:buNone/>
            </a:pPr>
            <a:r>
              <a:rPr lang="fr-FR" sz="2400" dirty="0">
                <a:effectLst/>
                <a:latin typeface="Calibri" panose="020F0502020204030204" pitchFamily="34" charset="0"/>
                <a:ea typeface="Calibri" panose="020F0502020204030204" pitchFamily="34" charset="0"/>
              </a:rPr>
              <a:t>Les questions sont adaptées aux compétences des élèves et évaluent à la fois la compréhension globale et détaillée. Toutefois, il n’est pas question ici de réflexion critique : les élèves, par ces questions, ne sont pas amenés à réfléchir de manière critique aux </a:t>
            </a:r>
            <a:r>
              <a:rPr lang="fr-FR" sz="2400" dirty="0" err="1">
                <a:effectLst/>
                <a:latin typeface="Calibri" panose="020F0502020204030204" pitchFamily="34" charset="0"/>
                <a:ea typeface="Calibri" panose="020F0502020204030204" pitchFamily="34" charset="0"/>
              </a:rPr>
              <a:t>Radschnellwege</a:t>
            </a:r>
            <a:r>
              <a:rPr lang="fr-FR" sz="2400" dirty="0">
                <a:effectLst/>
                <a:latin typeface="Calibri" panose="020F0502020204030204" pitchFamily="34" charset="0"/>
                <a:ea typeface="Calibri" panose="020F0502020204030204" pitchFamily="34" charset="0"/>
              </a:rPr>
              <a:t>. Les élèves sont ainsi invités à établir un état des lieux objectif plutôt qu’à discuter des implications ou des débats liés à ce concept. Cela convient à l’objectif pédagogique visé, qui est de travailler la compréhension écrite sur un sujet précis.</a:t>
            </a:r>
          </a:p>
          <a:p>
            <a:pPr marL="296545">
              <a:spcBef>
                <a:spcPts val="80"/>
              </a:spcBef>
              <a:buNone/>
            </a:pPr>
            <a:r>
              <a:rPr lang="fr-FR" sz="1800" dirty="0">
                <a:effectLst/>
                <a:latin typeface="Times New Roman" panose="02020603050405020304" pitchFamily="18"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9084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3409DC-8FFE-8C5D-F6E4-BCF35F911216}"/>
              </a:ext>
            </a:extLst>
          </p:cNvPr>
          <p:cNvSpPr>
            <a:spLocks noGrp="1"/>
          </p:cNvSpPr>
          <p:nvPr>
            <p:ph type="title"/>
          </p:nvPr>
        </p:nvSpPr>
        <p:spPr/>
        <p:txBody>
          <a:bodyPr/>
          <a:lstStyle/>
          <a:p>
            <a:r>
              <a:rPr lang="fr-FR" b="1" i="1" dirty="0">
                <a:highlight>
                  <a:srgbClr val="FFFF00"/>
                </a:highlight>
              </a:rPr>
              <a:t>Constat, analyse - suite</a:t>
            </a:r>
          </a:p>
        </p:txBody>
      </p:sp>
      <p:sp>
        <p:nvSpPr>
          <p:cNvPr id="3" name="Segnaposto contenuto 2">
            <a:extLst>
              <a:ext uri="{FF2B5EF4-FFF2-40B4-BE49-F238E27FC236}">
                <a16:creationId xmlns:a16="http://schemas.microsoft.com/office/drawing/2014/main" id="{88E55D8D-AE29-773C-259B-F473F917724C}"/>
              </a:ext>
            </a:extLst>
          </p:cNvPr>
          <p:cNvSpPr>
            <a:spLocks noGrp="1"/>
          </p:cNvSpPr>
          <p:nvPr>
            <p:ph idx="1"/>
          </p:nvPr>
        </p:nvSpPr>
        <p:spPr/>
        <p:txBody>
          <a:bodyPr>
            <a:normAutofit fontScale="92500" lnSpcReduction="20000"/>
          </a:bodyPr>
          <a:lstStyle/>
          <a:p>
            <a:pPr algn="just"/>
            <a:r>
              <a:rPr lang="fr-FR" sz="2800" dirty="0">
                <a:effectLst/>
                <a:latin typeface="Calibri" panose="020F0502020204030204" pitchFamily="34" charset="0"/>
                <a:ea typeface="Calibri" panose="020F0502020204030204" pitchFamily="34" charset="0"/>
                <a:cs typeface="Times New Roman" panose="02020603050405020304" pitchFamily="18" charset="0"/>
              </a:rPr>
              <a:t>En</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classe,</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l’activité</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a</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bien</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fonctionné.</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Les élèves ont été rassurés par la présence de mots vus pendant la séquence (</a:t>
            </a:r>
            <a:r>
              <a:rPr lang="fr-FR" sz="2800" spc="-20" dirty="0" err="1">
                <a:effectLst/>
                <a:latin typeface="Calibri" panose="020F0502020204030204" pitchFamily="34" charset="0"/>
                <a:ea typeface="Calibri" panose="020F0502020204030204" pitchFamily="34" charset="0"/>
                <a:cs typeface="Times New Roman" panose="02020603050405020304" pitchFamily="18" charset="0"/>
              </a:rPr>
              <a:t>Fahrrad</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Autos, </a:t>
            </a:r>
            <a:r>
              <a:rPr lang="fr-FR" sz="2800" spc="-20" dirty="0" err="1">
                <a:effectLst/>
                <a:latin typeface="Calibri" panose="020F0502020204030204" pitchFamily="34" charset="0"/>
                <a:ea typeface="Calibri" panose="020F0502020204030204" pitchFamily="34" charset="0"/>
                <a:cs typeface="Times New Roman" panose="02020603050405020304" pitchFamily="18" charset="0"/>
              </a:rPr>
              <a:t>teuer</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Umwelt, </a:t>
            </a:r>
            <a:r>
              <a:rPr lang="fr-FR" sz="2800" spc="-20" dirty="0" err="1">
                <a:effectLst/>
                <a:latin typeface="Calibri" panose="020F0502020204030204" pitchFamily="34" charset="0"/>
                <a:ea typeface="Calibri" panose="020F0502020204030204" pitchFamily="34" charset="0"/>
                <a:cs typeface="Times New Roman" panose="02020603050405020304" pitchFamily="18" charset="0"/>
              </a:rPr>
              <a:t>Gesundheit</a:t>
            </a:r>
            <a:r>
              <a:rPr lang="fr-FR" sz="2800" spc="-2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L’activité a permis aux élèves d’enrichir leurs connaissances linguistiques notamment via un travail sur les connecteurs du texte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Außerdem</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Trotzdem</a:t>
            </a:r>
            <a:r>
              <a:rPr lang="fr-FR" sz="2800" dirty="0">
                <a:effectLst/>
                <a:latin typeface="Calibri" panose="020F0502020204030204" pitchFamily="34" charset="0"/>
                <a:ea typeface="Calibri" panose="020F0502020204030204" pitchFamily="34" charset="0"/>
                <a:cs typeface="Times New Roman" panose="02020603050405020304" pitchFamily="18" charset="0"/>
              </a:rPr>
              <a:t>), mais aussi leurs connaissances sur le contenu lié à la mobilité durable. L’activité a surtout permis de clarifier le concept des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Radschnellwege</a:t>
            </a:r>
            <a:r>
              <a:rPr lang="fr-FR" sz="2800" dirty="0">
                <a:effectLst/>
                <a:latin typeface="Calibri" panose="020F0502020204030204" pitchFamily="34" charset="0"/>
                <a:ea typeface="Calibri" panose="020F0502020204030204" pitchFamily="34" charset="0"/>
                <a:cs typeface="Times New Roman" panose="02020603050405020304" pitchFamily="18" charset="0"/>
              </a:rPr>
              <a:t> et de démontrer aux élèves qu’ils étaient capables de comprendre un texte court en allemand. Cependant, du texte se dégage tout de même une impression générale d’artificialité. Bien qu’il remplisse son objectif pédagogique, il manque de naturel et d’authenticité, ce qui pourrait limiter son attrait ou sa capacité à engager les élèves sur le long terme. L’introduction d’anecdotes, de témoignages de personnes, d’opinions variées pourrait enrichir cette activité et la rendre plus captivante. Il faudrait alors rédiger un prompt plus précis.</a:t>
            </a:r>
            <a:endParaRPr lang="fr-FR" dirty="0"/>
          </a:p>
          <a:p>
            <a:endParaRPr lang="fr-FR" dirty="0"/>
          </a:p>
        </p:txBody>
      </p:sp>
    </p:spTree>
    <p:extLst>
      <p:ext uri="{BB962C8B-B14F-4D97-AF65-F5344CB8AC3E}">
        <p14:creationId xmlns:p14="http://schemas.microsoft.com/office/powerpoint/2010/main" val="414758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A1701B-53F4-4B3A-35F6-E2D5ED6213B4}"/>
              </a:ext>
            </a:extLst>
          </p:cNvPr>
          <p:cNvSpPr>
            <a:spLocks noGrp="1"/>
          </p:cNvSpPr>
          <p:nvPr>
            <p:ph type="title"/>
          </p:nvPr>
        </p:nvSpPr>
        <p:spPr/>
        <p:txBody>
          <a:bodyPr/>
          <a:lstStyle/>
          <a:p>
            <a:r>
              <a:rPr lang="fr-FR" b="1" i="1" dirty="0">
                <a:highlight>
                  <a:srgbClr val="FFFF00"/>
                </a:highlight>
              </a:rPr>
              <a:t>Plus-values de l’utilisation des outils numériques</a:t>
            </a:r>
          </a:p>
        </p:txBody>
      </p:sp>
      <p:sp>
        <p:nvSpPr>
          <p:cNvPr id="3" name="Segnaposto contenuto 2">
            <a:extLst>
              <a:ext uri="{FF2B5EF4-FFF2-40B4-BE49-F238E27FC236}">
                <a16:creationId xmlns:a16="http://schemas.microsoft.com/office/drawing/2014/main" id="{F583BA9E-751D-C9BA-BDEF-3FBAF60F44C3}"/>
              </a:ext>
            </a:extLst>
          </p:cNvPr>
          <p:cNvSpPr>
            <a:spLocks noGrp="1"/>
          </p:cNvSpPr>
          <p:nvPr>
            <p:ph idx="1"/>
          </p:nvPr>
        </p:nvSpPr>
        <p:spPr/>
        <p:txBody>
          <a:bodyPr/>
          <a:lstStyle/>
          <a:p>
            <a:pPr marL="67945" marR="81915">
              <a:buNone/>
            </a:pPr>
            <a:r>
              <a:rPr lang="fr-FR" sz="3600" dirty="0">
                <a:effectLst/>
                <a:latin typeface="Calibri" panose="020F0502020204030204" pitchFamily="34" charset="0"/>
                <a:ea typeface="Calibri" panose="020F0502020204030204" pitchFamily="34" charset="0"/>
              </a:rPr>
              <a:t>- </a:t>
            </a:r>
            <a:r>
              <a:rPr lang="fr-FR" sz="3600" dirty="0" err="1">
                <a:effectLst/>
                <a:latin typeface="Calibri" panose="020F0502020204030204" pitchFamily="34" charset="0"/>
                <a:ea typeface="Calibri" panose="020F0502020204030204" pitchFamily="34" charset="0"/>
              </a:rPr>
              <a:t>ChatGPT</a:t>
            </a:r>
            <a:r>
              <a:rPr lang="fr-FR" sz="3600" dirty="0">
                <a:effectLst/>
                <a:latin typeface="Calibri" panose="020F0502020204030204" pitchFamily="34" charset="0"/>
                <a:ea typeface="Calibri" panose="020F0502020204030204" pitchFamily="34" charset="0"/>
              </a:rPr>
              <a:t> a permis de générer rapidement un texte et des questions adaptées.</a:t>
            </a:r>
          </a:p>
          <a:p>
            <a:pPr marL="67945" marR="81915">
              <a:buNone/>
            </a:pPr>
            <a:r>
              <a:rPr lang="fr-FR" sz="3600" dirty="0">
                <a:effectLst/>
                <a:latin typeface="Calibri" panose="020F0502020204030204" pitchFamily="34" charset="0"/>
                <a:ea typeface="Calibri" panose="020F0502020204030204" pitchFamily="34" charset="0"/>
              </a:rPr>
              <a:t> - Le texte produit a tout à fait rempli sa mission : les élèves ont bien compris ce qu’était un </a:t>
            </a:r>
            <a:r>
              <a:rPr lang="fr-FR" sz="3600" dirty="0" err="1">
                <a:effectLst/>
                <a:latin typeface="Calibri" panose="020F0502020204030204" pitchFamily="34" charset="0"/>
                <a:ea typeface="Calibri" panose="020F0502020204030204" pitchFamily="34" charset="0"/>
              </a:rPr>
              <a:t>Radschnellweg</a:t>
            </a:r>
            <a:r>
              <a:rPr lang="fr-FR" sz="3600" dirty="0">
                <a:effectLst/>
                <a:latin typeface="Calibri" panose="020F0502020204030204" pitchFamily="34" charset="0"/>
                <a:ea typeface="Calibri" panose="020F0502020204030204" pitchFamily="34" charset="0"/>
              </a:rPr>
              <a:t>.</a:t>
            </a:r>
          </a:p>
          <a:p>
            <a:pPr marL="67945" marR="81915">
              <a:buNone/>
            </a:pPr>
            <a:r>
              <a:rPr lang="fr-FR" sz="3600" dirty="0">
                <a:latin typeface="Calibri" panose="020F0502020204030204" pitchFamily="34" charset="0"/>
                <a:ea typeface="Calibri" panose="020F0502020204030204" pitchFamily="34" charset="0"/>
              </a:rPr>
              <a:t>- </a:t>
            </a:r>
            <a:r>
              <a:rPr lang="fr-FR" sz="3600" dirty="0">
                <a:effectLst/>
                <a:latin typeface="Calibri" panose="020F0502020204030204" pitchFamily="34" charset="0"/>
                <a:ea typeface="Calibri" panose="020F0502020204030204" pitchFamily="34" charset="0"/>
              </a:rPr>
              <a:t>Le vocabulaire et les structures utilisées étaient adaptés au niveau des élèves. </a:t>
            </a:r>
          </a:p>
          <a:p>
            <a:pPr marL="0" indent="0">
              <a:buNone/>
            </a:pPr>
            <a:endParaRPr lang="fr-FR" dirty="0"/>
          </a:p>
        </p:txBody>
      </p:sp>
    </p:spTree>
    <p:extLst>
      <p:ext uri="{BB962C8B-B14F-4D97-AF65-F5344CB8AC3E}">
        <p14:creationId xmlns:p14="http://schemas.microsoft.com/office/powerpoint/2010/main" val="28368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173C0-092B-DD10-8C1E-69C0097CC6FB}"/>
              </a:ext>
            </a:extLst>
          </p:cNvPr>
          <p:cNvSpPr>
            <a:spLocks noGrp="1"/>
          </p:cNvSpPr>
          <p:nvPr>
            <p:ph type="title"/>
          </p:nvPr>
        </p:nvSpPr>
        <p:spPr/>
        <p:txBody>
          <a:bodyPr/>
          <a:lstStyle/>
          <a:p>
            <a:r>
              <a:rPr lang="fr-FR" b="1" i="1" dirty="0">
                <a:highlight>
                  <a:srgbClr val="FFFF00"/>
                </a:highlight>
              </a:rPr>
              <a:t>Points de vigilance</a:t>
            </a:r>
          </a:p>
        </p:txBody>
      </p:sp>
      <p:sp>
        <p:nvSpPr>
          <p:cNvPr id="3" name="Segnaposto contenuto 2">
            <a:extLst>
              <a:ext uri="{FF2B5EF4-FFF2-40B4-BE49-F238E27FC236}">
                <a16:creationId xmlns:a16="http://schemas.microsoft.com/office/drawing/2014/main" id="{C7EBA9E1-3123-2F26-EECD-A383EA03D2AD}"/>
              </a:ext>
            </a:extLst>
          </p:cNvPr>
          <p:cNvSpPr>
            <a:spLocks noGrp="1"/>
          </p:cNvSpPr>
          <p:nvPr>
            <p:ph idx="1"/>
          </p:nvPr>
        </p:nvSpPr>
        <p:spPr/>
        <p:txBody>
          <a:bodyPr/>
          <a:lstStyle/>
          <a:p>
            <a:pPr marL="342900" lvl="0" indent="-342900">
              <a:buSzPts val="1100"/>
              <a:buFont typeface="Arial MT"/>
              <a:buChar char="•"/>
              <a:tabLst>
                <a:tab pos="296545" algn="l"/>
              </a:tabLst>
            </a:pPr>
            <a:r>
              <a:rPr lang="fr-FR" sz="3600" spc="0" dirty="0">
                <a:effectLst/>
                <a:latin typeface="Calibri" panose="020F0502020204030204" pitchFamily="34" charset="0"/>
                <a:ea typeface="Arial MT"/>
                <a:cs typeface="Arial MT"/>
              </a:rPr>
              <a:t>Il faudrait faire la même expérience en demandant à Chat GPT de créer un texte pour des élèves très à l’aise (niveau B2-C1) et comparer. L’activité a bien fonctionné avec une classe en difficulté, mais elle n’est peut-être pas transposable à tous les niveaux.</a:t>
            </a:r>
          </a:p>
          <a:p>
            <a:pPr marL="342900" lvl="0" indent="-342900">
              <a:buSzPts val="1100"/>
              <a:buFont typeface="Arial MT"/>
              <a:buChar char="•"/>
              <a:tabLst>
                <a:tab pos="296545" algn="l"/>
              </a:tabLst>
            </a:pPr>
            <a:r>
              <a:rPr lang="fr-FR" sz="3600" spc="0" dirty="0">
                <a:effectLst/>
                <a:latin typeface="Calibri" panose="020F0502020204030204" pitchFamily="34" charset="0"/>
                <a:ea typeface="Arial MT"/>
                <a:cs typeface="Arial MT"/>
              </a:rPr>
              <a:t>Texte non authentique.</a:t>
            </a:r>
          </a:p>
          <a:p>
            <a:endParaRPr lang="fr-FR" dirty="0"/>
          </a:p>
        </p:txBody>
      </p:sp>
    </p:spTree>
    <p:extLst>
      <p:ext uri="{BB962C8B-B14F-4D97-AF65-F5344CB8AC3E}">
        <p14:creationId xmlns:p14="http://schemas.microsoft.com/office/powerpoint/2010/main" val="113943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FFF897-4381-24C9-F661-5E53E412A591}"/>
              </a:ext>
            </a:extLst>
          </p:cNvPr>
          <p:cNvSpPr>
            <a:spLocks noGrp="1"/>
          </p:cNvSpPr>
          <p:nvPr>
            <p:ph type="title"/>
          </p:nvPr>
        </p:nvSpPr>
        <p:spPr>
          <a:xfrm>
            <a:off x="552450" y="913765"/>
            <a:ext cx="10515600" cy="594995"/>
          </a:xfrm>
        </p:spPr>
        <p:txBody>
          <a:bodyPr>
            <a:normAutofit fontScale="90000"/>
          </a:bodyPr>
          <a:lstStyle/>
          <a:p>
            <a:r>
              <a:rPr lang="fr-FR" sz="3200" b="1" i="1" u="sng" dirty="0">
                <a:effectLst/>
                <a:highlight>
                  <a:srgbClr val="FFFF00"/>
                </a:highlight>
                <a:latin typeface="Calibri" panose="020F0502020204030204" pitchFamily="34" charset="0"/>
                <a:ea typeface="Calibri" panose="020F0502020204030204" pitchFamily="34" charset="0"/>
              </a:rPr>
              <a:t>Ouvertures</a:t>
            </a:r>
            <a:r>
              <a:rPr lang="fr-FR" sz="3200" b="1" i="1" u="sng" spc="-35" dirty="0">
                <a:effectLst/>
                <a:highlight>
                  <a:srgbClr val="FFFF00"/>
                </a:highlight>
                <a:latin typeface="Calibri" panose="020F0502020204030204" pitchFamily="34" charset="0"/>
                <a:ea typeface="Calibri" panose="020F0502020204030204" pitchFamily="34" charset="0"/>
              </a:rPr>
              <a:t> </a:t>
            </a:r>
            <a:r>
              <a:rPr lang="fr-FR" sz="3200" b="1" i="1" u="sng" dirty="0">
                <a:effectLst/>
                <a:highlight>
                  <a:srgbClr val="FFFF00"/>
                </a:highlight>
                <a:latin typeface="Calibri" panose="020F0502020204030204" pitchFamily="34" charset="0"/>
                <a:ea typeface="Calibri" panose="020F0502020204030204" pitchFamily="34" charset="0"/>
              </a:rPr>
              <a:t>possibles</a:t>
            </a:r>
            <a:r>
              <a:rPr lang="fr-FR" sz="3200" b="1" i="1" u="sng" spc="-35" dirty="0">
                <a:effectLst/>
                <a:highlight>
                  <a:srgbClr val="FFFF00"/>
                </a:highlight>
                <a:latin typeface="Calibri" panose="020F0502020204030204" pitchFamily="34" charset="0"/>
                <a:ea typeface="Calibri" panose="020F0502020204030204" pitchFamily="34" charset="0"/>
              </a:rPr>
              <a:t> </a:t>
            </a:r>
            <a:r>
              <a:rPr lang="fr-FR" sz="3200" b="1" i="1" u="sng" dirty="0">
                <a:effectLst/>
                <a:highlight>
                  <a:srgbClr val="FFFF00"/>
                </a:highlight>
                <a:latin typeface="Calibri" panose="020F0502020204030204" pitchFamily="34" charset="0"/>
                <a:ea typeface="Calibri" panose="020F0502020204030204" pitchFamily="34" charset="0"/>
              </a:rPr>
              <a:t>/</a:t>
            </a:r>
            <a:r>
              <a:rPr lang="fr-FR" sz="3200" b="1" i="1" u="sng" spc="-35" dirty="0">
                <a:effectLst/>
                <a:highlight>
                  <a:srgbClr val="FFFF00"/>
                </a:highlight>
                <a:latin typeface="Calibri" panose="020F0502020204030204" pitchFamily="34" charset="0"/>
                <a:ea typeface="Calibri" panose="020F0502020204030204" pitchFamily="34" charset="0"/>
              </a:rPr>
              <a:t> </a:t>
            </a:r>
            <a:r>
              <a:rPr lang="fr-FR" sz="3200" b="1" i="1" u="sng" dirty="0">
                <a:effectLst/>
                <a:highlight>
                  <a:srgbClr val="FFFF00"/>
                </a:highlight>
                <a:latin typeface="Calibri" panose="020F0502020204030204" pitchFamily="34" charset="0"/>
                <a:ea typeface="Calibri" panose="020F0502020204030204" pitchFamily="34" charset="0"/>
              </a:rPr>
              <a:t>transposabilité</a:t>
            </a:r>
            <a:r>
              <a:rPr lang="fr-FR" sz="3200" b="1" i="1" u="sng" spc="-30" dirty="0">
                <a:effectLst/>
                <a:highlight>
                  <a:srgbClr val="FFFF00"/>
                </a:highlight>
                <a:latin typeface="Calibri" panose="020F0502020204030204" pitchFamily="34" charset="0"/>
                <a:ea typeface="Calibri" panose="020F0502020204030204" pitchFamily="34" charset="0"/>
              </a:rPr>
              <a:t> </a:t>
            </a:r>
            <a:r>
              <a:rPr lang="fr-FR" sz="3200" b="1" i="1" u="sng" spc="-50" dirty="0">
                <a:effectLst/>
                <a:highlight>
                  <a:srgbClr val="FFFF00"/>
                </a:highlight>
                <a:latin typeface="Calibri" panose="020F0502020204030204" pitchFamily="34" charset="0"/>
                <a:ea typeface="Calibri" panose="020F0502020204030204" pitchFamily="34" charset="0"/>
              </a:rPr>
              <a:t>:</a:t>
            </a:r>
            <a:br>
              <a:rPr lang="fr-FR" sz="3200" i="1" u="sng" dirty="0">
                <a:effectLst/>
                <a:highlight>
                  <a:srgbClr val="FFFF00"/>
                </a:highlight>
                <a:latin typeface="Calibri" panose="020F0502020204030204" pitchFamily="34" charset="0"/>
                <a:ea typeface="Calibri" panose="020F0502020204030204" pitchFamily="34" charset="0"/>
              </a:rPr>
            </a:br>
            <a:endParaRPr lang="fr-FR" sz="6000" i="1" u="sng" dirty="0">
              <a:highlight>
                <a:srgbClr val="FFFF00"/>
              </a:highlight>
            </a:endParaRPr>
          </a:p>
        </p:txBody>
      </p:sp>
      <p:sp>
        <p:nvSpPr>
          <p:cNvPr id="3" name="Segnaposto contenuto 2">
            <a:extLst>
              <a:ext uri="{FF2B5EF4-FFF2-40B4-BE49-F238E27FC236}">
                <a16:creationId xmlns:a16="http://schemas.microsoft.com/office/drawing/2014/main" id="{B43CACE1-2E4A-4E05-A2FF-E6C29BD91374}"/>
              </a:ext>
            </a:extLst>
          </p:cNvPr>
          <p:cNvSpPr>
            <a:spLocks noGrp="1"/>
          </p:cNvSpPr>
          <p:nvPr>
            <p:ph idx="1"/>
          </p:nvPr>
        </p:nvSpPr>
        <p:spPr/>
        <p:txBody>
          <a:bodyPr/>
          <a:lstStyle/>
          <a:p>
            <a:r>
              <a:rPr lang="fr-FR" sz="4000" dirty="0">
                <a:effectLst/>
                <a:latin typeface="Calibri" panose="020F0502020204030204" pitchFamily="34" charset="0"/>
                <a:ea typeface="Calibri" panose="020F0502020204030204" pitchFamily="34" charset="0"/>
              </a:rPr>
              <a:t>Cette activité peut être réalisée dans différentes langues. </a:t>
            </a:r>
          </a:p>
          <a:p>
            <a:endParaRPr lang="fr-FR" dirty="0"/>
          </a:p>
        </p:txBody>
      </p:sp>
    </p:spTree>
    <p:extLst>
      <p:ext uri="{BB962C8B-B14F-4D97-AF65-F5344CB8AC3E}">
        <p14:creationId xmlns:p14="http://schemas.microsoft.com/office/powerpoint/2010/main" val="159985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BF26CC-B3DA-E640-BDAD-CA24A78FEC5B}"/>
              </a:ext>
            </a:extLst>
          </p:cNvPr>
          <p:cNvSpPr>
            <a:spLocks noGrp="1"/>
          </p:cNvSpPr>
          <p:nvPr>
            <p:ph type="title"/>
          </p:nvPr>
        </p:nvSpPr>
        <p:spPr/>
        <p:txBody>
          <a:bodyPr/>
          <a:lstStyle/>
          <a:p>
            <a:r>
              <a:rPr lang="fr-FR" b="1" i="1" dirty="0">
                <a:highlight>
                  <a:srgbClr val="FFFF00"/>
                </a:highlight>
              </a:rPr>
              <a:t>Objectifs</a:t>
            </a:r>
          </a:p>
        </p:txBody>
      </p:sp>
      <p:sp>
        <p:nvSpPr>
          <p:cNvPr id="3" name="Segnaposto contenuto 2">
            <a:extLst>
              <a:ext uri="{FF2B5EF4-FFF2-40B4-BE49-F238E27FC236}">
                <a16:creationId xmlns:a16="http://schemas.microsoft.com/office/drawing/2014/main" id="{B1C15696-42A6-0D20-3985-0EAC3B4F1C6D}"/>
              </a:ext>
            </a:extLst>
          </p:cNvPr>
          <p:cNvSpPr>
            <a:spLocks noGrp="1"/>
          </p:cNvSpPr>
          <p:nvPr>
            <p:ph idx="1"/>
          </p:nvPr>
        </p:nvSpPr>
        <p:spPr/>
        <p:txBody>
          <a:bodyPr>
            <a:normAutofit lnSpcReduction="10000"/>
          </a:bodyPr>
          <a:lstStyle/>
          <a:p>
            <a:pPr marL="342900" lvl="0" indent="-342900">
              <a:spcBef>
                <a:spcPts val="265"/>
              </a:spcBef>
              <a:buSzPts val="1100"/>
              <a:buFont typeface="Arial MT"/>
              <a:buChar char="•"/>
              <a:tabLst>
                <a:tab pos="296545" algn="l"/>
              </a:tabLst>
            </a:pPr>
            <a:r>
              <a:rPr lang="fr-FR" spc="0" dirty="0">
                <a:effectLst/>
                <a:latin typeface="Calibri" panose="020F0502020204030204" pitchFamily="34" charset="0"/>
                <a:ea typeface="Arial MT"/>
                <a:cs typeface="Arial MT"/>
              </a:rPr>
              <a:t>Évaluer</a:t>
            </a:r>
            <a:r>
              <a:rPr lang="fr-FR" spc="-15"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la</a:t>
            </a:r>
            <a:r>
              <a:rPr lang="fr-FR" spc="-15"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capacité</a:t>
            </a:r>
            <a:r>
              <a:rPr lang="fr-FR" spc="-15"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de</a:t>
            </a:r>
            <a:r>
              <a:rPr lang="fr-FR" spc="-15" dirty="0">
                <a:effectLst/>
                <a:latin typeface="Calibri" panose="020F0502020204030204" pitchFamily="34" charset="0"/>
                <a:ea typeface="Arial MT"/>
                <a:cs typeface="Arial MT"/>
              </a:rPr>
              <a:t> </a:t>
            </a:r>
            <a:r>
              <a:rPr lang="fr-FR" spc="0" dirty="0" err="1">
                <a:effectLst/>
                <a:latin typeface="Calibri" panose="020F0502020204030204" pitchFamily="34" charset="0"/>
                <a:ea typeface="Arial MT"/>
                <a:cs typeface="Arial MT"/>
              </a:rPr>
              <a:t>ChatGPT</a:t>
            </a:r>
            <a:r>
              <a:rPr lang="fr-FR" spc="-15"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à</a:t>
            </a:r>
            <a:r>
              <a:rPr lang="fr-FR" spc="-15" dirty="0">
                <a:effectLst/>
                <a:latin typeface="Calibri" panose="020F0502020204030204" pitchFamily="34" charset="0"/>
                <a:ea typeface="Arial MT"/>
                <a:cs typeface="Arial MT"/>
              </a:rPr>
              <a:t> </a:t>
            </a:r>
            <a:r>
              <a:rPr lang="fr-FR" spc="-50" dirty="0">
                <a:effectLst/>
                <a:latin typeface="Calibri" panose="020F0502020204030204" pitchFamily="34" charset="0"/>
                <a:ea typeface="Arial MT"/>
                <a:cs typeface="Arial MT"/>
              </a:rPr>
              <a:t>:</a:t>
            </a:r>
            <a:endParaRPr lang="fr-FR" spc="0" dirty="0">
              <a:effectLst/>
              <a:latin typeface="Calibri" panose="020F0502020204030204" pitchFamily="34" charset="0"/>
              <a:ea typeface="Arial MT"/>
              <a:cs typeface="Arial MT"/>
            </a:endParaRPr>
          </a:p>
          <a:p>
            <a:pPr marL="742950" lvl="1" indent="-285750">
              <a:spcBef>
                <a:spcPts val="205"/>
              </a:spcBef>
              <a:buSzPts val="1100"/>
              <a:buFont typeface="Courier New" panose="02070309020205020404" pitchFamily="49" charset="0"/>
              <a:buChar char="o"/>
              <a:tabLst>
                <a:tab pos="753110" algn="l"/>
              </a:tabLst>
            </a:pPr>
            <a:r>
              <a:rPr lang="fr-FR" sz="2800" spc="0" dirty="0">
                <a:effectLst/>
                <a:latin typeface="Calibri" panose="020F0502020204030204" pitchFamily="34" charset="0"/>
                <a:ea typeface="Courier New" panose="02070309020205020404" pitchFamily="49" charset="0"/>
              </a:rPr>
              <a:t>Créer un texte adapté au niveau des élèves.</a:t>
            </a:r>
          </a:p>
          <a:p>
            <a:pPr marL="742950" lvl="1" indent="-285750">
              <a:spcBef>
                <a:spcPts val="165"/>
              </a:spcBef>
              <a:buSzPts val="1100"/>
              <a:buFont typeface="Courier New" panose="02070309020205020404" pitchFamily="49" charset="0"/>
              <a:buChar char="o"/>
              <a:tabLst>
                <a:tab pos="753110" algn="l"/>
              </a:tabLst>
            </a:pPr>
            <a:r>
              <a:rPr lang="fr-FR" sz="2800" spc="0" dirty="0">
                <a:effectLst/>
                <a:latin typeface="Calibri" panose="020F0502020204030204" pitchFamily="34" charset="0"/>
                <a:ea typeface="Courier New" panose="02070309020205020404" pitchFamily="49" charset="0"/>
              </a:rPr>
              <a:t>Générer</a:t>
            </a:r>
            <a:r>
              <a:rPr lang="fr-FR" sz="2800" spc="-20" dirty="0">
                <a:effectLst/>
                <a:latin typeface="Calibri" panose="020F0502020204030204" pitchFamily="34" charset="0"/>
                <a:ea typeface="Courier New" panose="02070309020205020404" pitchFamily="49" charset="0"/>
              </a:rPr>
              <a:t> </a:t>
            </a:r>
            <a:r>
              <a:rPr lang="fr-FR" sz="2800" spc="0" dirty="0">
                <a:effectLst/>
                <a:latin typeface="Calibri" panose="020F0502020204030204" pitchFamily="34" charset="0"/>
                <a:ea typeface="Courier New" panose="02070309020205020404" pitchFamily="49" charset="0"/>
              </a:rPr>
              <a:t>une activité de compréhension (ici 5 questions qui suivent la progression du texte)</a:t>
            </a:r>
          </a:p>
          <a:p>
            <a:pPr marL="753110">
              <a:spcBef>
                <a:spcPts val="165"/>
              </a:spcBef>
              <a:buNone/>
              <a:tabLst>
                <a:tab pos="753110" algn="l"/>
              </a:tabLst>
            </a:pPr>
            <a:r>
              <a:rPr lang="fr-FR" dirty="0">
                <a:effectLst/>
                <a:latin typeface="Calibri" panose="020F0502020204030204" pitchFamily="34" charset="0"/>
                <a:ea typeface="Calibri" panose="020F0502020204030204" pitchFamily="34" charset="0"/>
              </a:rPr>
              <a:t> </a:t>
            </a:r>
          </a:p>
          <a:p>
            <a:pPr marL="342900" marR="276225" lvl="0" indent="-342900">
              <a:lnSpc>
                <a:spcPct val="115000"/>
              </a:lnSpc>
              <a:spcBef>
                <a:spcPts val="200"/>
              </a:spcBef>
              <a:buSzPts val="1100"/>
              <a:buFont typeface="Arial MT"/>
              <a:buChar char="•"/>
              <a:tabLst>
                <a:tab pos="296545" algn="l"/>
              </a:tabLst>
            </a:pPr>
            <a:r>
              <a:rPr lang="fr-FR" spc="0" dirty="0">
                <a:effectLst/>
                <a:latin typeface="Calibri" panose="020F0502020204030204" pitchFamily="34" charset="0"/>
                <a:ea typeface="Arial MT"/>
                <a:cs typeface="Arial MT"/>
              </a:rPr>
              <a:t>Encourager des élèves d’un niveau très faible à lire un texte court sans faire appel à l’enseignant. Favoriser l’autonomie des élèves.</a:t>
            </a:r>
          </a:p>
          <a:p>
            <a:endParaRPr lang="fr-FR" sz="2800" i="1" dirty="0"/>
          </a:p>
          <a:p>
            <a:pPr marL="0" indent="0">
              <a:buNone/>
            </a:pPr>
            <a:r>
              <a:rPr lang="fr-FR" sz="2800" b="1" i="1" dirty="0"/>
              <a:t>Public</a:t>
            </a:r>
            <a:r>
              <a:rPr lang="fr-FR" sz="2800" i="1" dirty="0"/>
              <a:t>: </a:t>
            </a:r>
            <a:r>
              <a:rPr lang="fr-FR" sz="2800" i="1" dirty="0" err="1"/>
              <a:t>Tle</a:t>
            </a:r>
            <a:r>
              <a:rPr lang="fr-FR" sz="2800" i="1" dirty="0"/>
              <a:t> STMG n’ayant pas eu d’allemand pendant 2 ans – Allemand LV2</a:t>
            </a:r>
          </a:p>
          <a:p>
            <a:pPr marL="342900" marR="276225" lvl="0" indent="-342900">
              <a:lnSpc>
                <a:spcPct val="115000"/>
              </a:lnSpc>
              <a:spcBef>
                <a:spcPts val="200"/>
              </a:spcBef>
              <a:buSzPts val="1100"/>
              <a:buFont typeface="Arial MT"/>
              <a:buChar char="•"/>
              <a:tabLst>
                <a:tab pos="296545" algn="l"/>
              </a:tabLst>
            </a:pPr>
            <a:endParaRPr lang="fr-FR" spc="0" dirty="0">
              <a:effectLst/>
              <a:latin typeface="Calibri" panose="020F0502020204030204" pitchFamily="34" charset="0"/>
              <a:ea typeface="Arial MT"/>
              <a:cs typeface="Arial MT"/>
            </a:endParaRPr>
          </a:p>
          <a:p>
            <a:endParaRPr lang="fr-FR" dirty="0"/>
          </a:p>
        </p:txBody>
      </p:sp>
    </p:spTree>
    <p:extLst>
      <p:ext uri="{BB962C8B-B14F-4D97-AF65-F5344CB8AC3E}">
        <p14:creationId xmlns:p14="http://schemas.microsoft.com/office/powerpoint/2010/main" val="238929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731FB-B7B6-8ECC-D30F-6C2AEBB4C00D}"/>
              </a:ext>
            </a:extLst>
          </p:cNvPr>
          <p:cNvSpPr>
            <a:spLocks noGrp="1"/>
          </p:cNvSpPr>
          <p:nvPr>
            <p:ph type="title"/>
          </p:nvPr>
        </p:nvSpPr>
        <p:spPr/>
        <p:txBody>
          <a:bodyPr/>
          <a:lstStyle/>
          <a:p>
            <a:r>
              <a:rPr lang="fr-FR" b="1" i="1" dirty="0">
                <a:highlight>
                  <a:srgbClr val="FFFF00"/>
                </a:highlight>
              </a:rPr>
              <a:t>Contexte</a:t>
            </a:r>
          </a:p>
        </p:txBody>
      </p:sp>
      <p:sp>
        <p:nvSpPr>
          <p:cNvPr id="3" name="Segnaposto contenuto 2">
            <a:extLst>
              <a:ext uri="{FF2B5EF4-FFF2-40B4-BE49-F238E27FC236}">
                <a16:creationId xmlns:a16="http://schemas.microsoft.com/office/drawing/2014/main" id="{82982A19-5999-3BC4-2BEA-626778F381D4}"/>
              </a:ext>
            </a:extLst>
          </p:cNvPr>
          <p:cNvSpPr>
            <a:spLocks noGrp="1"/>
          </p:cNvSpPr>
          <p:nvPr>
            <p:ph idx="1"/>
          </p:nvPr>
        </p:nvSpPr>
        <p:spPr/>
        <p:txBody>
          <a:bodyPr>
            <a:normAutofit lnSpcReduction="10000"/>
          </a:bodyPr>
          <a:lstStyle/>
          <a:p>
            <a:pPr algn="just"/>
            <a:r>
              <a:rPr lang="fr-FR" sz="3600" dirty="0">
                <a:effectLst/>
                <a:latin typeface="Calibri" panose="020F0502020204030204" pitchFamily="34" charset="0"/>
                <a:ea typeface="Calibri" panose="020F0502020204030204" pitchFamily="34" charset="0"/>
              </a:rPr>
              <a:t>Le chapitre dans lequel s’inscrit cette activité s’appelle « Neue </a:t>
            </a:r>
            <a:r>
              <a:rPr lang="fr-FR" sz="3600" dirty="0" err="1">
                <a:effectLst/>
                <a:latin typeface="Calibri" panose="020F0502020204030204" pitchFamily="34" charset="0"/>
                <a:ea typeface="Calibri" panose="020F0502020204030204" pitchFamily="34" charset="0"/>
              </a:rPr>
              <a:t>Mobilität</a:t>
            </a:r>
            <a:r>
              <a:rPr lang="fr-FR" sz="3600" dirty="0">
                <a:effectLst/>
                <a:latin typeface="Calibri" panose="020F0502020204030204" pitchFamily="34" charset="0"/>
                <a:ea typeface="Calibri" panose="020F0502020204030204" pitchFamily="34" charset="0"/>
              </a:rPr>
              <a:t> ». Dans ce chapitre, les des thématiques liées aux mobilités éco-responsables en Allemagne sont abordées. L’activité a pour objectif de rendre accessible le concept de </a:t>
            </a:r>
            <a:r>
              <a:rPr lang="fr-FR" sz="3600" dirty="0" err="1">
                <a:effectLst/>
                <a:latin typeface="Calibri" panose="020F0502020204030204" pitchFamily="34" charset="0"/>
                <a:ea typeface="Calibri" panose="020F0502020204030204" pitchFamily="34" charset="0"/>
              </a:rPr>
              <a:t>Radschnellwege</a:t>
            </a:r>
            <a:r>
              <a:rPr lang="fr-FR" sz="3600" dirty="0">
                <a:effectLst/>
                <a:latin typeface="Calibri" panose="020F0502020204030204" pitchFamily="34" charset="0"/>
                <a:ea typeface="Calibri" panose="020F0502020204030204" pitchFamily="34" charset="0"/>
              </a:rPr>
              <a:t> à des élèves d’un niveau assez faible et vite découragés face à un texte en langue cible. Chat GPT est utilisé pour générer un texte adapté et cinq questions associées au texte.</a:t>
            </a:r>
          </a:p>
          <a:p>
            <a:endParaRPr lang="fr-FR" dirty="0"/>
          </a:p>
        </p:txBody>
      </p:sp>
    </p:spTree>
    <p:extLst>
      <p:ext uri="{BB962C8B-B14F-4D97-AF65-F5344CB8AC3E}">
        <p14:creationId xmlns:p14="http://schemas.microsoft.com/office/powerpoint/2010/main" val="141740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04B77-D1EE-D5BC-F00A-C17842602989}"/>
              </a:ext>
            </a:extLst>
          </p:cNvPr>
          <p:cNvSpPr>
            <a:spLocks noGrp="1"/>
          </p:cNvSpPr>
          <p:nvPr>
            <p:ph type="title"/>
          </p:nvPr>
        </p:nvSpPr>
        <p:spPr/>
        <p:txBody>
          <a:bodyPr/>
          <a:lstStyle/>
          <a:p>
            <a:r>
              <a:rPr lang="fr-FR" b="1" i="1" dirty="0">
                <a:highlight>
                  <a:srgbClr val="FFFF00"/>
                </a:highlight>
              </a:rPr>
              <a:t>Mise en œuvre </a:t>
            </a:r>
          </a:p>
        </p:txBody>
      </p:sp>
      <p:sp>
        <p:nvSpPr>
          <p:cNvPr id="6" name="Segnaposto contenuto 5">
            <a:extLst>
              <a:ext uri="{FF2B5EF4-FFF2-40B4-BE49-F238E27FC236}">
                <a16:creationId xmlns:a16="http://schemas.microsoft.com/office/drawing/2014/main" id="{3BC5A6A0-79EB-1C3D-E649-8EAFEE1FD4AA}"/>
              </a:ext>
            </a:extLst>
          </p:cNvPr>
          <p:cNvSpPr>
            <a:spLocks noGrp="1"/>
          </p:cNvSpPr>
          <p:nvPr>
            <p:ph idx="1"/>
          </p:nvPr>
        </p:nvSpPr>
        <p:spPr/>
        <p:txBody>
          <a:bodyPr/>
          <a:lstStyle/>
          <a:p>
            <a:pPr marL="0" indent="0">
              <a:buNone/>
            </a:pPr>
            <a:r>
              <a:rPr lang="fr-FR" sz="3200" u="sng" dirty="0">
                <a:latin typeface="Calibri" panose="020F0502020204030204" pitchFamily="34" charset="0"/>
                <a:ea typeface="Arial MT"/>
                <a:cs typeface="Arial MT"/>
              </a:rPr>
              <a:t>Préparation de l’activité:</a:t>
            </a:r>
            <a:endParaRPr lang="fr-FR" sz="3200" u="sng" spc="0" dirty="0">
              <a:effectLst/>
              <a:latin typeface="Calibri" panose="020F0502020204030204" pitchFamily="34" charset="0"/>
              <a:ea typeface="Arial MT"/>
              <a:cs typeface="Arial MT"/>
            </a:endParaRPr>
          </a:p>
          <a:p>
            <a:r>
              <a:rPr lang="fr-FR" sz="3200" spc="0" dirty="0">
                <a:effectLst/>
                <a:latin typeface="Calibri" panose="020F0502020204030204" pitchFamily="34" charset="0"/>
                <a:ea typeface="Arial MT"/>
                <a:cs typeface="Arial MT"/>
              </a:rPr>
              <a:t>L’enseignant demande à </a:t>
            </a:r>
            <a:r>
              <a:rPr lang="fr-FR" sz="3200" spc="0" dirty="0" err="1">
                <a:effectLst/>
                <a:latin typeface="Calibri" panose="020F0502020204030204" pitchFamily="34" charset="0"/>
                <a:ea typeface="Arial MT"/>
                <a:cs typeface="Arial MT"/>
              </a:rPr>
              <a:t>ChatGPT</a:t>
            </a:r>
            <a:r>
              <a:rPr lang="fr-FR" sz="3200" spc="0" dirty="0">
                <a:effectLst/>
                <a:latin typeface="Calibri" panose="020F0502020204030204" pitchFamily="34" charset="0"/>
                <a:ea typeface="Arial MT"/>
                <a:cs typeface="Arial MT"/>
              </a:rPr>
              <a:t> de rédiger un article court et concis portant sur le thème des autoroutes cyclables (</a:t>
            </a:r>
            <a:r>
              <a:rPr lang="fr-FR" sz="3200" spc="0" dirty="0" err="1">
                <a:effectLst/>
                <a:latin typeface="Calibri" panose="020F0502020204030204" pitchFamily="34" charset="0"/>
                <a:ea typeface="Arial MT"/>
                <a:cs typeface="Arial MT"/>
              </a:rPr>
              <a:t>Radschnellwege</a:t>
            </a:r>
            <a:r>
              <a:rPr lang="fr-FR" sz="3200" spc="0" dirty="0">
                <a:effectLst/>
                <a:latin typeface="Calibri" panose="020F0502020204030204" pitchFamily="34" charset="0"/>
                <a:ea typeface="Arial MT"/>
                <a:cs typeface="Arial MT"/>
              </a:rPr>
              <a:t>) en Allemagne. L’enseignant demande à Chat GPT de rédiger « un texte simple en allemand (élèves de Terminale assez faibles) ». L’enseignant demande ensuite à </a:t>
            </a:r>
            <a:r>
              <a:rPr lang="fr-FR" sz="3200" spc="0" dirty="0" err="1">
                <a:effectLst/>
                <a:latin typeface="Calibri" panose="020F0502020204030204" pitchFamily="34" charset="0"/>
                <a:ea typeface="Arial MT"/>
                <a:cs typeface="Arial MT"/>
              </a:rPr>
              <a:t>ChatGPT</a:t>
            </a:r>
            <a:r>
              <a:rPr lang="fr-FR" sz="3200" spc="0" dirty="0">
                <a:effectLst/>
                <a:latin typeface="Calibri" panose="020F0502020204030204" pitchFamily="34" charset="0"/>
                <a:ea typeface="Arial MT"/>
                <a:cs typeface="Arial MT"/>
              </a:rPr>
              <a:t> de lui soumettre un questionnaire de</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vérification</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de</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la</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bonne</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compréhension</a:t>
            </a:r>
            <a:r>
              <a:rPr lang="fr-FR" sz="3200" spc="-20" dirty="0">
                <a:effectLst/>
                <a:latin typeface="Calibri" panose="020F0502020204030204" pitchFamily="34" charset="0"/>
                <a:ea typeface="Arial MT"/>
                <a:cs typeface="Arial MT"/>
              </a:rPr>
              <a:t> </a:t>
            </a:r>
            <a:r>
              <a:rPr lang="fr-FR" sz="3200" spc="0" dirty="0">
                <a:effectLst/>
                <a:latin typeface="Calibri" panose="020F0502020204030204" pitchFamily="34" charset="0"/>
                <a:ea typeface="Arial MT"/>
                <a:cs typeface="Arial MT"/>
              </a:rPr>
              <a:t>du texte (cinq questions qui suivent la progression du texte).</a:t>
            </a:r>
          </a:p>
          <a:p>
            <a:endParaRPr lang="fr-FR" dirty="0"/>
          </a:p>
        </p:txBody>
      </p:sp>
    </p:spTree>
    <p:extLst>
      <p:ext uri="{BB962C8B-B14F-4D97-AF65-F5344CB8AC3E}">
        <p14:creationId xmlns:p14="http://schemas.microsoft.com/office/powerpoint/2010/main" val="281877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3A045D-8705-0139-2D99-BEC7A2C647D7}"/>
              </a:ext>
            </a:extLst>
          </p:cNvPr>
          <p:cNvSpPr>
            <a:spLocks noGrp="1"/>
          </p:cNvSpPr>
          <p:nvPr>
            <p:ph type="title"/>
          </p:nvPr>
        </p:nvSpPr>
        <p:spPr/>
        <p:txBody>
          <a:bodyPr/>
          <a:lstStyle/>
          <a:p>
            <a:r>
              <a:rPr lang="fr-FR" b="1" i="1" dirty="0"/>
              <a:t>En classe</a:t>
            </a:r>
          </a:p>
        </p:txBody>
      </p:sp>
      <p:sp>
        <p:nvSpPr>
          <p:cNvPr id="3" name="Segnaposto contenuto 2">
            <a:extLst>
              <a:ext uri="{FF2B5EF4-FFF2-40B4-BE49-F238E27FC236}">
                <a16:creationId xmlns:a16="http://schemas.microsoft.com/office/drawing/2014/main" id="{8D75968A-EDAB-FA9B-4FC2-66B34C060D81}"/>
              </a:ext>
            </a:extLst>
          </p:cNvPr>
          <p:cNvSpPr>
            <a:spLocks noGrp="1"/>
          </p:cNvSpPr>
          <p:nvPr>
            <p:ph idx="1"/>
          </p:nvPr>
        </p:nvSpPr>
        <p:spPr>
          <a:xfrm>
            <a:off x="838200" y="1440180"/>
            <a:ext cx="10515600" cy="4736783"/>
          </a:xfrm>
        </p:spPr>
        <p:txBody>
          <a:bodyPr>
            <a:normAutofit/>
          </a:bodyPr>
          <a:lstStyle/>
          <a:p>
            <a:pPr marL="342900" marR="242570" lvl="0" indent="-342900">
              <a:lnSpc>
                <a:spcPct val="115000"/>
              </a:lnSpc>
              <a:spcBef>
                <a:spcPts val="270"/>
              </a:spcBef>
              <a:buSzPts val="1100"/>
              <a:buFont typeface="Arial MT"/>
              <a:buChar char="•"/>
              <a:tabLst>
                <a:tab pos="296545" algn="l"/>
              </a:tabLst>
            </a:pPr>
            <a:r>
              <a:rPr lang="fr-FR" b="1" spc="0" dirty="0">
                <a:effectLst/>
                <a:latin typeface="Calibri" panose="020F0502020204030204" pitchFamily="34" charset="0"/>
                <a:ea typeface="Arial MT"/>
                <a:cs typeface="Arial MT"/>
              </a:rPr>
              <a:t>Découverte</a:t>
            </a:r>
            <a:r>
              <a:rPr lang="fr-FR" b="1" spc="-20" dirty="0">
                <a:effectLst/>
                <a:latin typeface="Calibri" panose="020F0502020204030204" pitchFamily="34" charset="0"/>
                <a:ea typeface="Arial MT"/>
                <a:cs typeface="Arial MT"/>
              </a:rPr>
              <a:t> </a:t>
            </a:r>
            <a:r>
              <a:rPr lang="fr-FR" b="1" spc="0" dirty="0">
                <a:effectLst/>
                <a:latin typeface="Calibri" panose="020F0502020204030204" pitchFamily="34" charset="0"/>
                <a:ea typeface="Arial MT"/>
                <a:cs typeface="Arial MT"/>
              </a:rPr>
              <a:t>du</a:t>
            </a:r>
            <a:r>
              <a:rPr lang="fr-FR" b="1" spc="-20" dirty="0">
                <a:effectLst/>
                <a:latin typeface="Calibri" panose="020F0502020204030204" pitchFamily="34" charset="0"/>
                <a:ea typeface="Arial MT"/>
                <a:cs typeface="Arial MT"/>
              </a:rPr>
              <a:t> </a:t>
            </a:r>
            <a:r>
              <a:rPr lang="fr-FR" b="1" spc="0" dirty="0">
                <a:effectLst/>
                <a:latin typeface="Calibri" panose="020F0502020204030204" pitchFamily="34" charset="0"/>
                <a:ea typeface="Arial MT"/>
                <a:cs typeface="Arial MT"/>
              </a:rPr>
              <a:t>thème</a:t>
            </a:r>
            <a:r>
              <a:rPr lang="fr-FR" b="1" spc="-20" dirty="0">
                <a:effectLst/>
                <a:latin typeface="Calibri" panose="020F0502020204030204" pitchFamily="34" charset="0"/>
                <a:ea typeface="Arial MT"/>
                <a:cs typeface="Arial MT"/>
              </a:rPr>
              <a:t> </a:t>
            </a:r>
            <a:r>
              <a:rPr lang="fr-FR" b="1" spc="0" dirty="0">
                <a:effectLst/>
                <a:latin typeface="Calibri" panose="020F0502020204030204" pitchFamily="34" charset="0"/>
                <a:ea typeface="Arial MT"/>
                <a:cs typeface="Arial MT"/>
              </a:rPr>
              <a:t>:</a:t>
            </a:r>
            <a:r>
              <a:rPr lang="fr-FR" b="1" spc="-15"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Introduction</a:t>
            </a:r>
            <a:r>
              <a:rPr lang="fr-FR" spc="-20" dirty="0">
                <a:effectLst/>
                <a:latin typeface="Calibri" panose="020F0502020204030204" pitchFamily="34" charset="0"/>
                <a:ea typeface="Arial MT"/>
                <a:cs typeface="Arial MT"/>
              </a:rPr>
              <a:t> </a:t>
            </a:r>
            <a:r>
              <a:rPr lang="fr-FR" spc="0" dirty="0">
                <a:effectLst/>
                <a:latin typeface="Calibri" panose="020F0502020204030204" pitchFamily="34" charset="0"/>
                <a:ea typeface="Arial MT"/>
                <a:cs typeface="Arial MT"/>
              </a:rPr>
              <a:t>des </a:t>
            </a:r>
            <a:r>
              <a:rPr lang="fr-FR" spc="0" dirty="0" err="1">
                <a:effectLst/>
                <a:latin typeface="Calibri" panose="020F0502020204030204" pitchFamily="34" charset="0"/>
                <a:ea typeface="Arial MT"/>
                <a:cs typeface="Arial MT"/>
              </a:rPr>
              <a:t>Radschnellwege</a:t>
            </a:r>
            <a:r>
              <a:rPr lang="fr-FR" spc="0" dirty="0">
                <a:effectLst/>
                <a:latin typeface="Calibri" panose="020F0502020204030204" pitchFamily="34" charset="0"/>
                <a:ea typeface="Arial MT"/>
                <a:cs typeface="Arial MT"/>
              </a:rPr>
              <a:t> via une vidéo : </a:t>
            </a:r>
            <a:r>
              <a:rPr lang="fr-FR" u="sng" spc="0" dirty="0">
                <a:solidFill>
                  <a:srgbClr val="0000FF"/>
                </a:solidFill>
                <a:effectLst/>
                <a:latin typeface="Calibri" panose="020F0502020204030204" pitchFamily="34" charset="0"/>
                <a:ea typeface="Arial MT"/>
                <a:cs typeface="Arial MT"/>
                <a:hlinkClick r:id="rId2"/>
              </a:rPr>
              <a:t>https://youtu.be/PE_iG4Y8x84?si=rmM3G97sBo_66eNn</a:t>
            </a:r>
            <a:r>
              <a:rPr lang="fr-FR" spc="0" dirty="0">
                <a:effectLst/>
                <a:latin typeface="Calibri" panose="020F0502020204030204" pitchFamily="34" charset="0"/>
                <a:ea typeface="Arial MT"/>
                <a:cs typeface="Arial MT"/>
              </a:rPr>
              <a:t> </a:t>
            </a:r>
          </a:p>
          <a:p>
            <a:pPr marL="342900" marR="127635" lvl="0" indent="-342900">
              <a:lnSpc>
                <a:spcPct val="115000"/>
              </a:lnSpc>
              <a:buSzPts val="1100"/>
              <a:buFont typeface="Arial MT"/>
              <a:buChar char="•"/>
              <a:tabLst>
                <a:tab pos="296545" algn="l"/>
              </a:tabLst>
            </a:pPr>
            <a:r>
              <a:rPr lang="fr-FR" b="1" spc="0" dirty="0">
                <a:effectLst/>
                <a:latin typeface="Calibri" panose="020F0502020204030204" pitchFamily="34" charset="0"/>
                <a:ea typeface="Arial MT"/>
                <a:cs typeface="Arial MT"/>
              </a:rPr>
              <a:t>Lecture du texte créé par Chat GPT : </a:t>
            </a:r>
            <a:r>
              <a:rPr lang="fr-FR" spc="0" dirty="0">
                <a:effectLst/>
                <a:latin typeface="Calibri" panose="020F0502020204030204" pitchFamily="34" charset="0"/>
                <a:ea typeface="Arial MT"/>
                <a:cs typeface="Arial MT"/>
              </a:rPr>
              <a:t>les élèves travaillent individuellement : ils lisent le texte et répondent aux questions. Les questions sont posées dans l’ordre du texte pour faciliter la tâche des élèves. Les élèves surlignent de différentes couleurs chaque réponse aux questions.</a:t>
            </a:r>
          </a:p>
          <a:p>
            <a:pPr>
              <a:buNone/>
            </a:pPr>
            <a:r>
              <a:rPr lang="fr-FR" b="1" dirty="0">
                <a:effectLst/>
                <a:latin typeface="Calibri" panose="020F0502020204030204" pitchFamily="34" charset="0"/>
                <a:ea typeface="Calibri" panose="020F0502020204030204" pitchFamily="34" charset="0"/>
                <a:cs typeface="Times New Roman" panose="02020603050405020304" pitchFamily="18" charset="0"/>
              </a:rPr>
              <a:t>Correction en plénière</a:t>
            </a:r>
            <a:r>
              <a:rPr lang="fr-FR" b="1" spc="-20" dirty="0">
                <a:effectLst/>
                <a:latin typeface="Calibri" panose="020F0502020204030204" pitchFamily="34" charset="0"/>
                <a:ea typeface="Calibri" panose="020F0502020204030204" pitchFamily="34" charset="0"/>
                <a:cs typeface="Times New Roman" panose="02020603050405020304" pitchFamily="18" charset="0"/>
              </a:rPr>
              <a:t> </a:t>
            </a:r>
            <a:r>
              <a:rPr lang="fr-FR" b="1" dirty="0">
                <a:effectLst/>
                <a:latin typeface="Calibri" panose="020F0502020204030204" pitchFamily="34" charset="0"/>
                <a:ea typeface="Calibri" panose="020F0502020204030204" pitchFamily="34" charset="0"/>
                <a:cs typeface="Times New Roman" panose="02020603050405020304" pitchFamily="18" charset="0"/>
              </a:rPr>
              <a:t>:</a:t>
            </a:r>
            <a:r>
              <a:rPr lang="fr-FR" b="1" spc="-5"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Les élèves participent et répondent aux questions.</a:t>
            </a:r>
            <a:endParaRPr lang="fr-FR" sz="4000" dirty="0"/>
          </a:p>
        </p:txBody>
      </p:sp>
    </p:spTree>
    <p:extLst>
      <p:ext uri="{BB962C8B-B14F-4D97-AF65-F5344CB8AC3E}">
        <p14:creationId xmlns:p14="http://schemas.microsoft.com/office/powerpoint/2010/main" val="425577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1BC8BE-5FE9-2AAA-8835-73753FA2F2FD}"/>
              </a:ext>
            </a:extLst>
          </p:cNvPr>
          <p:cNvSpPr>
            <a:spLocks noGrp="1"/>
          </p:cNvSpPr>
          <p:nvPr>
            <p:ph type="title"/>
          </p:nvPr>
        </p:nvSpPr>
        <p:spPr/>
        <p:txBody>
          <a:bodyPr/>
          <a:lstStyle/>
          <a:p>
            <a:r>
              <a:rPr lang="fr-FR" b="1" i="1" dirty="0">
                <a:highlight>
                  <a:srgbClr val="FFFF00"/>
                </a:highlight>
              </a:rPr>
              <a:t>Ressource ou outil numérique utilisé</a:t>
            </a:r>
          </a:p>
        </p:txBody>
      </p:sp>
      <p:sp>
        <p:nvSpPr>
          <p:cNvPr id="3" name="Segnaposto contenuto 2">
            <a:extLst>
              <a:ext uri="{FF2B5EF4-FFF2-40B4-BE49-F238E27FC236}">
                <a16:creationId xmlns:a16="http://schemas.microsoft.com/office/drawing/2014/main" id="{10DC1646-480C-3F66-221F-C8B809FEBF78}"/>
              </a:ext>
            </a:extLst>
          </p:cNvPr>
          <p:cNvSpPr>
            <a:spLocks noGrp="1"/>
          </p:cNvSpPr>
          <p:nvPr>
            <p:ph idx="1"/>
          </p:nvPr>
        </p:nvSpPr>
        <p:spPr/>
        <p:txBody>
          <a:bodyPr>
            <a:normAutofit/>
          </a:bodyPr>
          <a:lstStyle/>
          <a:p>
            <a:r>
              <a:rPr lang="fr-FR" sz="5400" dirty="0"/>
              <a:t>Chat GPT</a:t>
            </a:r>
          </a:p>
        </p:txBody>
      </p:sp>
    </p:spTree>
    <p:extLst>
      <p:ext uri="{BB962C8B-B14F-4D97-AF65-F5344CB8AC3E}">
        <p14:creationId xmlns:p14="http://schemas.microsoft.com/office/powerpoint/2010/main" val="307165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70341C-2CAE-3479-E246-3DC0DDCDE5FA}"/>
              </a:ext>
            </a:extLst>
          </p:cNvPr>
          <p:cNvPicPr>
            <a:picLocks noChangeAspect="1"/>
          </p:cNvPicPr>
          <p:nvPr/>
        </p:nvPicPr>
        <p:blipFill>
          <a:blip r:embed="rId2"/>
          <a:srcRect l="28945" t="22950" r="11758" b="41107"/>
          <a:stretch/>
        </p:blipFill>
        <p:spPr>
          <a:xfrm>
            <a:off x="281408" y="1352363"/>
            <a:ext cx="11910592" cy="3805425"/>
          </a:xfrm>
          <a:prstGeom prst="rect">
            <a:avLst/>
          </a:prstGeom>
        </p:spPr>
      </p:pic>
    </p:spTree>
    <p:extLst>
      <p:ext uri="{BB962C8B-B14F-4D97-AF65-F5344CB8AC3E}">
        <p14:creationId xmlns:p14="http://schemas.microsoft.com/office/powerpoint/2010/main" val="369823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0C437C2-820B-7F74-A497-AF9405D6B822}"/>
              </a:ext>
            </a:extLst>
          </p:cNvPr>
          <p:cNvPicPr>
            <a:picLocks noChangeAspect="1"/>
          </p:cNvPicPr>
          <p:nvPr/>
        </p:nvPicPr>
        <p:blipFill>
          <a:blip r:embed="rId2"/>
          <a:srcRect l="33516" t="22950" r="10234" b="28434"/>
          <a:stretch/>
        </p:blipFill>
        <p:spPr>
          <a:xfrm>
            <a:off x="0" y="659608"/>
            <a:ext cx="12853521" cy="5855491"/>
          </a:xfrm>
          <a:prstGeom prst="rect">
            <a:avLst/>
          </a:prstGeom>
        </p:spPr>
      </p:pic>
    </p:spTree>
    <p:extLst>
      <p:ext uri="{BB962C8B-B14F-4D97-AF65-F5344CB8AC3E}">
        <p14:creationId xmlns:p14="http://schemas.microsoft.com/office/powerpoint/2010/main" val="74968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5826A40-417F-1E88-1CD4-1378DF1611F7}"/>
              </a:ext>
            </a:extLst>
          </p:cNvPr>
          <p:cNvPicPr>
            <a:picLocks noChangeAspect="1"/>
          </p:cNvPicPr>
          <p:nvPr/>
        </p:nvPicPr>
        <p:blipFill>
          <a:blip r:embed="rId2"/>
          <a:srcRect l="33281" t="22950" r="20547" b="42218"/>
          <a:stretch/>
        </p:blipFill>
        <p:spPr>
          <a:xfrm>
            <a:off x="514351" y="1437236"/>
            <a:ext cx="11440822" cy="4549227"/>
          </a:xfrm>
          <a:prstGeom prst="rect">
            <a:avLst/>
          </a:prstGeom>
        </p:spPr>
      </p:pic>
    </p:spTree>
    <p:extLst>
      <p:ext uri="{BB962C8B-B14F-4D97-AF65-F5344CB8AC3E}">
        <p14:creationId xmlns:p14="http://schemas.microsoft.com/office/powerpoint/2010/main" val="4748391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859</Words>
  <Application>Microsoft Office PowerPoint</Application>
  <PresentationFormat>Grand écran</PresentationFormat>
  <Paragraphs>41</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Arial MT</vt:lpstr>
      <vt:lpstr>Calibri</vt:lpstr>
      <vt:lpstr>Calibri Light</vt:lpstr>
      <vt:lpstr>Courier New</vt:lpstr>
      <vt:lpstr>Tahoma</vt:lpstr>
      <vt:lpstr>Times New Roman</vt:lpstr>
      <vt:lpstr>Thème Office</vt:lpstr>
      <vt:lpstr>Expérimentation avec l’IA</vt:lpstr>
      <vt:lpstr>Objectifs</vt:lpstr>
      <vt:lpstr>Contexte</vt:lpstr>
      <vt:lpstr>Mise en œuvre </vt:lpstr>
      <vt:lpstr>En classe</vt:lpstr>
      <vt:lpstr>Ressource ou outil numérique utilisé</vt:lpstr>
      <vt:lpstr>Présentation PowerPoint</vt:lpstr>
      <vt:lpstr>Présentation PowerPoint</vt:lpstr>
      <vt:lpstr>Présentation PowerPoint</vt:lpstr>
      <vt:lpstr>Constat, analyse</vt:lpstr>
      <vt:lpstr>Constat, analyse - suite</vt:lpstr>
      <vt:lpstr>Plus-values de l’utilisation des outils numériques</vt:lpstr>
      <vt:lpstr>Points de vigilance</vt:lpstr>
      <vt:lpstr>Ouvertures possibles / transposabilité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Josephine Soubise</dc:creator>
  <cp:lastModifiedBy>pascal iallonardi</cp:lastModifiedBy>
  <cp:revision>4</cp:revision>
  <dcterms:created xsi:type="dcterms:W3CDTF">2025-01-22T13:49:55Z</dcterms:created>
  <dcterms:modified xsi:type="dcterms:W3CDTF">2025-05-26T20:22:26Z</dcterms:modified>
</cp:coreProperties>
</file>