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56" r:id="rId3"/>
    <p:sldId id="274" r:id="rId4"/>
    <p:sldId id="275" r:id="rId5"/>
    <p:sldId id="276" r:id="rId6"/>
    <p:sldId id="277" r:id="rId7"/>
    <p:sldId id="278" r:id="rId8"/>
    <p:sldId id="279" r:id="rId9"/>
    <p:sldId id="280" r:id="rId10"/>
    <p:sldId id="259" r:id="rId11"/>
    <p:sldId id="260" r:id="rId12"/>
    <p:sldId id="261" r:id="rId13"/>
    <p:sldId id="263" r:id="rId14"/>
    <p:sldId id="264" r:id="rId15"/>
    <p:sldId id="265" r:id="rId16"/>
    <p:sldId id="257" r:id="rId17"/>
    <p:sldId id="282" r:id="rId18"/>
    <p:sldId id="281" r:id="rId19"/>
    <p:sldId id="262" r:id="rId20"/>
    <p:sldId id="283" r:id="rId21"/>
    <p:sldId id="284" r:id="rId22"/>
    <p:sldId id="271" r:id="rId23"/>
    <p:sldId id="285" r:id="rId24"/>
    <p:sldId id="286" r:id="rId25"/>
    <p:sldId id="288" r:id="rId26"/>
    <p:sldId id="289" r:id="rId27"/>
    <p:sldId id="290" r:id="rId28"/>
    <p:sldId id="291" r:id="rId29"/>
    <p:sldId id="292" r:id="rId30"/>
    <p:sldId id="287" r:id="rId3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Langlois-Bluem@int.ac-nancy-metz.fr" initials="LBnm" lastIdx="1" clrIdx="0">
    <p:extLst>
      <p:ext uri="{19B8F6BF-5375-455C-9EA6-DF929625EA0E}">
        <p15:presenceInfo xmlns:p15="http://schemas.microsoft.com/office/powerpoint/2012/main" userId="S-1-5-21-1987186375-3074567399-4256047831-33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11" d="100"/>
          <a:sy n="111" d="100"/>
        </p:scale>
        <p:origin x="59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D840A1-7104-4600-9809-B0223279ACE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577DE66-B606-43ED-8832-F32377B205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47231DA-4422-4EC0-A2B0-FD1EF068EB54}"/>
              </a:ext>
            </a:extLst>
          </p:cNvPr>
          <p:cNvSpPr>
            <a:spLocks noGrp="1"/>
          </p:cNvSpPr>
          <p:nvPr>
            <p:ph type="dt" sz="half" idx="10"/>
          </p:nvPr>
        </p:nvSpPr>
        <p:spPr/>
        <p:txBody>
          <a:bodyPr/>
          <a:lstStyle/>
          <a:p>
            <a:fld id="{B5D07E17-FC5B-4A5A-A420-5BE488BEBB76}" type="datetimeFigureOut">
              <a:rPr lang="fr-FR" smtClean="0"/>
              <a:t>27/05/2025</a:t>
            </a:fld>
            <a:endParaRPr lang="fr-FR"/>
          </a:p>
        </p:txBody>
      </p:sp>
      <p:sp>
        <p:nvSpPr>
          <p:cNvPr id="5" name="Espace réservé du pied de page 4">
            <a:extLst>
              <a:ext uri="{FF2B5EF4-FFF2-40B4-BE49-F238E27FC236}">
                <a16:creationId xmlns:a16="http://schemas.microsoft.com/office/drawing/2014/main" id="{6ED05060-CB01-40B0-888B-06A287BE178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C8DE807-469C-4F77-A15D-459586AF4AA1}"/>
              </a:ext>
            </a:extLst>
          </p:cNvPr>
          <p:cNvSpPr>
            <a:spLocks noGrp="1"/>
          </p:cNvSpPr>
          <p:nvPr>
            <p:ph type="sldNum" sz="quarter" idx="12"/>
          </p:nvPr>
        </p:nvSpPr>
        <p:spPr/>
        <p:txBody>
          <a:bodyPr/>
          <a:lstStyle/>
          <a:p>
            <a:fld id="{8C9776D8-D8DE-40B2-BB03-C8CFF6EEE995}" type="slidenum">
              <a:rPr lang="fr-FR" smtClean="0"/>
              <a:t>‹N°›</a:t>
            </a:fld>
            <a:endParaRPr lang="fr-FR"/>
          </a:p>
        </p:txBody>
      </p:sp>
    </p:spTree>
    <p:extLst>
      <p:ext uri="{BB962C8B-B14F-4D97-AF65-F5344CB8AC3E}">
        <p14:creationId xmlns:p14="http://schemas.microsoft.com/office/powerpoint/2010/main" val="4265413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38B835-6943-4225-8A7C-18B3EEDB582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D70E69D-3397-4B79-AB8F-29FC4470F26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9DC661B-C0DA-4C2E-B712-668B118B486C}"/>
              </a:ext>
            </a:extLst>
          </p:cNvPr>
          <p:cNvSpPr>
            <a:spLocks noGrp="1"/>
          </p:cNvSpPr>
          <p:nvPr>
            <p:ph type="dt" sz="half" idx="10"/>
          </p:nvPr>
        </p:nvSpPr>
        <p:spPr/>
        <p:txBody>
          <a:bodyPr/>
          <a:lstStyle/>
          <a:p>
            <a:fld id="{B5D07E17-FC5B-4A5A-A420-5BE488BEBB76}" type="datetimeFigureOut">
              <a:rPr lang="fr-FR" smtClean="0"/>
              <a:t>27/05/2025</a:t>
            </a:fld>
            <a:endParaRPr lang="fr-FR"/>
          </a:p>
        </p:txBody>
      </p:sp>
      <p:sp>
        <p:nvSpPr>
          <p:cNvPr id="5" name="Espace réservé du pied de page 4">
            <a:extLst>
              <a:ext uri="{FF2B5EF4-FFF2-40B4-BE49-F238E27FC236}">
                <a16:creationId xmlns:a16="http://schemas.microsoft.com/office/drawing/2014/main" id="{5652A8A8-1497-4266-A466-0F19F625ACA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574C10C-49F9-47C6-8F2D-6CDE54F6C5F2}"/>
              </a:ext>
            </a:extLst>
          </p:cNvPr>
          <p:cNvSpPr>
            <a:spLocks noGrp="1"/>
          </p:cNvSpPr>
          <p:nvPr>
            <p:ph type="sldNum" sz="quarter" idx="12"/>
          </p:nvPr>
        </p:nvSpPr>
        <p:spPr/>
        <p:txBody>
          <a:bodyPr/>
          <a:lstStyle/>
          <a:p>
            <a:fld id="{8C9776D8-D8DE-40B2-BB03-C8CFF6EEE995}" type="slidenum">
              <a:rPr lang="fr-FR" smtClean="0"/>
              <a:t>‹N°›</a:t>
            </a:fld>
            <a:endParaRPr lang="fr-FR"/>
          </a:p>
        </p:txBody>
      </p:sp>
    </p:spTree>
    <p:extLst>
      <p:ext uri="{BB962C8B-B14F-4D97-AF65-F5344CB8AC3E}">
        <p14:creationId xmlns:p14="http://schemas.microsoft.com/office/powerpoint/2010/main" val="1356566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82EE19A-62BA-4C44-A637-114A1C49DBC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E14E5C40-AEE6-4FE1-B38D-3CD682A4290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B1EC9D6-531B-4366-94B3-DF75A82E4336}"/>
              </a:ext>
            </a:extLst>
          </p:cNvPr>
          <p:cNvSpPr>
            <a:spLocks noGrp="1"/>
          </p:cNvSpPr>
          <p:nvPr>
            <p:ph type="dt" sz="half" idx="10"/>
          </p:nvPr>
        </p:nvSpPr>
        <p:spPr/>
        <p:txBody>
          <a:bodyPr/>
          <a:lstStyle/>
          <a:p>
            <a:fld id="{B5D07E17-FC5B-4A5A-A420-5BE488BEBB76}" type="datetimeFigureOut">
              <a:rPr lang="fr-FR" smtClean="0"/>
              <a:t>27/05/2025</a:t>
            </a:fld>
            <a:endParaRPr lang="fr-FR"/>
          </a:p>
        </p:txBody>
      </p:sp>
      <p:sp>
        <p:nvSpPr>
          <p:cNvPr id="5" name="Espace réservé du pied de page 4">
            <a:extLst>
              <a:ext uri="{FF2B5EF4-FFF2-40B4-BE49-F238E27FC236}">
                <a16:creationId xmlns:a16="http://schemas.microsoft.com/office/drawing/2014/main" id="{327E5294-66DD-412A-9870-606D36B95CA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64A5DB6-90E2-4C45-8473-2D536A6A9549}"/>
              </a:ext>
            </a:extLst>
          </p:cNvPr>
          <p:cNvSpPr>
            <a:spLocks noGrp="1"/>
          </p:cNvSpPr>
          <p:nvPr>
            <p:ph type="sldNum" sz="quarter" idx="12"/>
          </p:nvPr>
        </p:nvSpPr>
        <p:spPr/>
        <p:txBody>
          <a:bodyPr/>
          <a:lstStyle/>
          <a:p>
            <a:fld id="{8C9776D8-D8DE-40B2-BB03-C8CFF6EEE995}" type="slidenum">
              <a:rPr lang="fr-FR" smtClean="0"/>
              <a:t>‹N°›</a:t>
            </a:fld>
            <a:endParaRPr lang="fr-FR"/>
          </a:p>
        </p:txBody>
      </p:sp>
    </p:spTree>
    <p:extLst>
      <p:ext uri="{BB962C8B-B14F-4D97-AF65-F5344CB8AC3E}">
        <p14:creationId xmlns:p14="http://schemas.microsoft.com/office/powerpoint/2010/main" val="1233644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E57224-7DE0-4201-AFD6-AE2AC16A001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8595C39-FAB5-48CD-BB67-CB018141355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A363876-4C8C-4A55-B52D-A3722B42742B}"/>
              </a:ext>
            </a:extLst>
          </p:cNvPr>
          <p:cNvSpPr>
            <a:spLocks noGrp="1"/>
          </p:cNvSpPr>
          <p:nvPr>
            <p:ph type="dt" sz="half" idx="10"/>
          </p:nvPr>
        </p:nvSpPr>
        <p:spPr/>
        <p:txBody>
          <a:bodyPr/>
          <a:lstStyle/>
          <a:p>
            <a:fld id="{B5D07E17-FC5B-4A5A-A420-5BE488BEBB76}" type="datetimeFigureOut">
              <a:rPr lang="fr-FR" smtClean="0"/>
              <a:t>27/05/2025</a:t>
            </a:fld>
            <a:endParaRPr lang="fr-FR"/>
          </a:p>
        </p:txBody>
      </p:sp>
      <p:sp>
        <p:nvSpPr>
          <p:cNvPr id="5" name="Espace réservé du pied de page 4">
            <a:extLst>
              <a:ext uri="{FF2B5EF4-FFF2-40B4-BE49-F238E27FC236}">
                <a16:creationId xmlns:a16="http://schemas.microsoft.com/office/drawing/2014/main" id="{7B30152D-CD3F-422E-82AC-2E73EF0A42B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A914EE7-FF12-45C3-8A07-698DE1BAB3E8}"/>
              </a:ext>
            </a:extLst>
          </p:cNvPr>
          <p:cNvSpPr>
            <a:spLocks noGrp="1"/>
          </p:cNvSpPr>
          <p:nvPr>
            <p:ph type="sldNum" sz="quarter" idx="12"/>
          </p:nvPr>
        </p:nvSpPr>
        <p:spPr/>
        <p:txBody>
          <a:bodyPr/>
          <a:lstStyle/>
          <a:p>
            <a:fld id="{8C9776D8-D8DE-40B2-BB03-C8CFF6EEE995}" type="slidenum">
              <a:rPr lang="fr-FR" smtClean="0"/>
              <a:t>‹N°›</a:t>
            </a:fld>
            <a:endParaRPr lang="fr-FR"/>
          </a:p>
        </p:txBody>
      </p:sp>
    </p:spTree>
    <p:extLst>
      <p:ext uri="{BB962C8B-B14F-4D97-AF65-F5344CB8AC3E}">
        <p14:creationId xmlns:p14="http://schemas.microsoft.com/office/powerpoint/2010/main" val="1846245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8656BD-B75E-41CD-A285-1935ADA58074}"/>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B95982E-60BB-4A43-B4A5-27B10C88EE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F6363EB-1535-4999-B286-117211F39B90}"/>
              </a:ext>
            </a:extLst>
          </p:cNvPr>
          <p:cNvSpPr>
            <a:spLocks noGrp="1"/>
          </p:cNvSpPr>
          <p:nvPr>
            <p:ph type="dt" sz="half" idx="10"/>
          </p:nvPr>
        </p:nvSpPr>
        <p:spPr/>
        <p:txBody>
          <a:bodyPr/>
          <a:lstStyle/>
          <a:p>
            <a:fld id="{B5D07E17-FC5B-4A5A-A420-5BE488BEBB76}" type="datetimeFigureOut">
              <a:rPr lang="fr-FR" smtClean="0"/>
              <a:t>27/05/2025</a:t>
            </a:fld>
            <a:endParaRPr lang="fr-FR"/>
          </a:p>
        </p:txBody>
      </p:sp>
      <p:sp>
        <p:nvSpPr>
          <p:cNvPr id="5" name="Espace réservé du pied de page 4">
            <a:extLst>
              <a:ext uri="{FF2B5EF4-FFF2-40B4-BE49-F238E27FC236}">
                <a16:creationId xmlns:a16="http://schemas.microsoft.com/office/drawing/2014/main" id="{FCA123CF-19F6-486B-BE86-08F202AB62A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0441322-78A2-4245-AF48-260495904A60}"/>
              </a:ext>
            </a:extLst>
          </p:cNvPr>
          <p:cNvSpPr>
            <a:spLocks noGrp="1"/>
          </p:cNvSpPr>
          <p:nvPr>
            <p:ph type="sldNum" sz="quarter" idx="12"/>
          </p:nvPr>
        </p:nvSpPr>
        <p:spPr/>
        <p:txBody>
          <a:bodyPr/>
          <a:lstStyle/>
          <a:p>
            <a:fld id="{8C9776D8-D8DE-40B2-BB03-C8CFF6EEE995}" type="slidenum">
              <a:rPr lang="fr-FR" smtClean="0"/>
              <a:t>‹N°›</a:t>
            </a:fld>
            <a:endParaRPr lang="fr-FR"/>
          </a:p>
        </p:txBody>
      </p:sp>
    </p:spTree>
    <p:extLst>
      <p:ext uri="{BB962C8B-B14F-4D97-AF65-F5344CB8AC3E}">
        <p14:creationId xmlns:p14="http://schemas.microsoft.com/office/powerpoint/2010/main" val="2622133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A81027-4F19-4905-BB26-F709923349F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B7FD927-E299-44A9-B829-C057E08A28C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387EABB1-F93A-403B-8D91-0ABCC401227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7F6F68A-A51C-4F4D-BCA8-6A19BDB2532E}"/>
              </a:ext>
            </a:extLst>
          </p:cNvPr>
          <p:cNvSpPr>
            <a:spLocks noGrp="1"/>
          </p:cNvSpPr>
          <p:nvPr>
            <p:ph type="dt" sz="half" idx="10"/>
          </p:nvPr>
        </p:nvSpPr>
        <p:spPr/>
        <p:txBody>
          <a:bodyPr/>
          <a:lstStyle/>
          <a:p>
            <a:fld id="{B5D07E17-FC5B-4A5A-A420-5BE488BEBB76}" type="datetimeFigureOut">
              <a:rPr lang="fr-FR" smtClean="0"/>
              <a:t>27/05/2025</a:t>
            </a:fld>
            <a:endParaRPr lang="fr-FR"/>
          </a:p>
        </p:txBody>
      </p:sp>
      <p:sp>
        <p:nvSpPr>
          <p:cNvPr id="6" name="Espace réservé du pied de page 5">
            <a:extLst>
              <a:ext uri="{FF2B5EF4-FFF2-40B4-BE49-F238E27FC236}">
                <a16:creationId xmlns:a16="http://schemas.microsoft.com/office/drawing/2014/main" id="{65854997-94CE-4479-B3F0-7481E8183C0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00C29CB-5DEE-4F91-B030-31C1F1FB85D9}"/>
              </a:ext>
            </a:extLst>
          </p:cNvPr>
          <p:cNvSpPr>
            <a:spLocks noGrp="1"/>
          </p:cNvSpPr>
          <p:nvPr>
            <p:ph type="sldNum" sz="quarter" idx="12"/>
          </p:nvPr>
        </p:nvSpPr>
        <p:spPr/>
        <p:txBody>
          <a:bodyPr/>
          <a:lstStyle/>
          <a:p>
            <a:fld id="{8C9776D8-D8DE-40B2-BB03-C8CFF6EEE995}" type="slidenum">
              <a:rPr lang="fr-FR" smtClean="0"/>
              <a:t>‹N°›</a:t>
            </a:fld>
            <a:endParaRPr lang="fr-FR"/>
          </a:p>
        </p:txBody>
      </p:sp>
    </p:spTree>
    <p:extLst>
      <p:ext uri="{BB962C8B-B14F-4D97-AF65-F5344CB8AC3E}">
        <p14:creationId xmlns:p14="http://schemas.microsoft.com/office/powerpoint/2010/main" val="349519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291961-F253-466D-8151-10273637501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22ABE9D1-7F51-4001-93B8-137FB292DF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E340D15-5E1F-412A-9DEE-FB1C7CF247A3}"/>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3B3EAACF-C99D-495D-BC73-D7B65BC459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98E5904-183E-4116-A90D-037CD0D622E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68411A46-61F7-49CC-A2D6-638617FE7669}"/>
              </a:ext>
            </a:extLst>
          </p:cNvPr>
          <p:cNvSpPr>
            <a:spLocks noGrp="1"/>
          </p:cNvSpPr>
          <p:nvPr>
            <p:ph type="dt" sz="half" idx="10"/>
          </p:nvPr>
        </p:nvSpPr>
        <p:spPr/>
        <p:txBody>
          <a:bodyPr/>
          <a:lstStyle/>
          <a:p>
            <a:fld id="{B5D07E17-FC5B-4A5A-A420-5BE488BEBB76}" type="datetimeFigureOut">
              <a:rPr lang="fr-FR" smtClean="0"/>
              <a:t>27/05/2025</a:t>
            </a:fld>
            <a:endParaRPr lang="fr-FR"/>
          </a:p>
        </p:txBody>
      </p:sp>
      <p:sp>
        <p:nvSpPr>
          <p:cNvPr id="8" name="Espace réservé du pied de page 7">
            <a:extLst>
              <a:ext uri="{FF2B5EF4-FFF2-40B4-BE49-F238E27FC236}">
                <a16:creationId xmlns:a16="http://schemas.microsoft.com/office/drawing/2014/main" id="{D38EA0BA-F52E-49C8-97EF-08F9E6C8274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3BF1B6F-3586-4C32-8205-84394EE27B60}"/>
              </a:ext>
            </a:extLst>
          </p:cNvPr>
          <p:cNvSpPr>
            <a:spLocks noGrp="1"/>
          </p:cNvSpPr>
          <p:nvPr>
            <p:ph type="sldNum" sz="quarter" idx="12"/>
          </p:nvPr>
        </p:nvSpPr>
        <p:spPr/>
        <p:txBody>
          <a:bodyPr/>
          <a:lstStyle/>
          <a:p>
            <a:fld id="{8C9776D8-D8DE-40B2-BB03-C8CFF6EEE995}" type="slidenum">
              <a:rPr lang="fr-FR" smtClean="0"/>
              <a:t>‹N°›</a:t>
            </a:fld>
            <a:endParaRPr lang="fr-FR"/>
          </a:p>
        </p:txBody>
      </p:sp>
    </p:spTree>
    <p:extLst>
      <p:ext uri="{BB962C8B-B14F-4D97-AF65-F5344CB8AC3E}">
        <p14:creationId xmlns:p14="http://schemas.microsoft.com/office/powerpoint/2010/main" val="2894147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EEB97B-6807-48A9-9C9D-D02C5B0C573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E9F36BE-70B4-4740-A059-8A976A1111BD}"/>
              </a:ext>
            </a:extLst>
          </p:cNvPr>
          <p:cNvSpPr>
            <a:spLocks noGrp="1"/>
          </p:cNvSpPr>
          <p:nvPr>
            <p:ph type="dt" sz="half" idx="10"/>
          </p:nvPr>
        </p:nvSpPr>
        <p:spPr/>
        <p:txBody>
          <a:bodyPr/>
          <a:lstStyle/>
          <a:p>
            <a:fld id="{B5D07E17-FC5B-4A5A-A420-5BE488BEBB76}" type="datetimeFigureOut">
              <a:rPr lang="fr-FR" smtClean="0"/>
              <a:t>27/05/2025</a:t>
            </a:fld>
            <a:endParaRPr lang="fr-FR"/>
          </a:p>
        </p:txBody>
      </p:sp>
      <p:sp>
        <p:nvSpPr>
          <p:cNvPr id="4" name="Espace réservé du pied de page 3">
            <a:extLst>
              <a:ext uri="{FF2B5EF4-FFF2-40B4-BE49-F238E27FC236}">
                <a16:creationId xmlns:a16="http://schemas.microsoft.com/office/drawing/2014/main" id="{8413AF26-5DDA-44A9-A5CB-001A80641CA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9EE58434-8E2E-47DE-900B-D5624AFD8F34}"/>
              </a:ext>
            </a:extLst>
          </p:cNvPr>
          <p:cNvSpPr>
            <a:spLocks noGrp="1"/>
          </p:cNvSpPr>
          <p:nvPr>
            <p:ph type="sldNum" sz="quarter" idx="12"/>
          </p:nvPr>
        </p:nvSpPr>
        <p:spPr/>
        <p:txBody>
          <a:bodyPr/>
          <a:lstStyle/>
          <a:p>
            <a:fld id="{8C9776D8-D8DE-40B2-BB03-C8CFF6EEE995}" type="slidenum">
              <a:rPr lang="fr-FR" smtClean="0"/>
              <a:t>‹N°›</a:t>
            </a:fld>
            <a:endParaRPr lang="fr-FR"/>
          </a:p>
        </p:txBody>
      </p:sp>
    </p:spTree>
    <p:extLst>
      <p:ext uri="{BB962C8B-B14F-4D97-AF65-F5344CB8AC3E}">
        <p14:creationId xmlns:p14="http://schemas.microsoft.com/office/powerpoint/2010/main" val="3071585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82DE65F-E125-4424-976E-205D8BFC4E36}"/>
              </a:ext>
            </a:extLst>
          </p:cNvPr>
          <p:cNvSpPr>
            <a:spLocks noGrp="1"/>
          </p:cNvSpPr>
          <p:nvPr>
            <p:ph type="dt" sz="half" idx="10"/>
          </p:nvPr>
        </p:nvSpPr>
        <p:spPr/>
        <p:txBody>
          <a:bodyPr/>
          <a:lstStyle/>
          <a:p>
            <a:fld id="{B5D07E17-FC5B-4A5A-A420-5BE488BEBB76}" type="datetimeFigureOut">
              <a:rPr lang="fr-FR" smtClean="0"/>
              <a:t>27/05/2025</a:t>
            </a:fld>
            <a:endParaRPr lang="fr-FR"/>
          </a:p>
        </p:txBody>
      </p:sp>
      <p:sp>
        <p:nvSpPr>
          <p:cNvPr id="3" name="Espace réservé du pied de page 2">
            <a:extLst>
              <a:ext uri="{FF2B5EF4-FFF2-40B4-BE49-F238E27FC236}">
                <a16:creationId xmlns:a16="http://schemas.microsoft.com/office/drawing/2014/main" id="{2B069BD4-AB8C-4B51-B8FA-B8207622470C}"/>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8FC945F-5A1F-4822-8804-3BF0D2CA57B7}"/>
              </a:ext>
            </a:extLst>
          </p:cNvPr>
          <p:cNvSpPr>
            <a:spLocks noGrp="1"/>
          </p:cNvSpPr>
          <p:nvPr>
            <p:ph type="sldNum" sz="quarter" idx="12"/>
          </p:nvPr>
        </p:nvSpPr>
        <p:spPr/>
        <p:txBody>
          <a:bodyPr/>
          <a:lstStyle/>
          <a:p>
            <a:fld id="{8C9776D8-D8DE-40B2-BB03-C8CFF6EEE995}" type="slidenum">
              <a:rPr lang="fr-FR" smtClean="0"/>
              <a:t>‹N°›</a:t>
            </a:fld>
            <a:endParaRPr lang="fr-FR"/>
          </a:p>
        </p:txBody>
      </p:sp>
    </p:spTree>
    <p:extLst>
      <p:ext uri="{BB962C8B-B14F-4D97-AF65-F5344CB8AC3E}">
        <p14:creationId xmlns:p14="http://schemas.microsoft.com/office/powerpoint/2010/main" val="1377279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5AE08F-4F79-48E1-B3BF-DDC2ECEB992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E077CB5F-52CD-479B-85EB-1D87A3ABC4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1B06AAAB-61A6-4852-BC06-288BCF417B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3FF9E18-1D1C-4D18-80A0-7224C6C9C874}"/>
              </a:ext>
            </a:extLst>
          </p:cNvPr>
          <p:cNvSpPr>
            <a:spLocks noGrp="1"/>
          </p:cNvSpPr>
          <p:nvPr>
            <p:ph type="dt" sz="half" idx="10"/>
          </p:nvPr>
        </p:nvSpPr>
        <p:spPr/>
        <p:txBody>
          <a:bodyPr/>
          <a:lstStyle/>
          <a:p>
            <a:fld id="{B5D07E17-FC5B-4A5A-A420-5BE488BEBB76}" type="datetimeFigureOut">
              <a:rPr lang="fr-FR" smtClean="0"/>
              <a:t>27/05/2025</a:t>
            </a:fld>
            <a:endParaRPr lang="fr-FR"/>
          </a:p>
        </p:txBody>
      </p:sp>
      <p:sp>
        <p:nvSpPr>
          <p:cNvPr id="6" name="Espace réservé du pied de page 5">
            <a:extLst>
              <a:ext uri="{FF2B5EF4-FFF2-40B4-BE49-F238E27FC236}">
                <a16:creationId xmlns:a16="http://schemas.microsoft.com/office/drawing/2014/main" id="{FBC6603A-F309-4375-AA63-11376B73D1B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DDF3882-B9C1-4E1A-A774-4B3A9D711113}"/>
              </a:ext>
            </a:extLst>
          </p:cNvPr>
          <p:cNvSpPr>
            <a:spLocks noGrp="1"/>
          </p:cNvSpPr>
          <p:nvPr>
            <p:ph type="sldNum" sz="quarter" idx="12"/>
          </p:nvPr>
        </p:nvSpPr>
        <p:spPr/>
        <p:txBody>
          <a:bodyPr/>
          <a:lstStyle/>
          <a:p>
            <a:fld id="{8C9776D8-D8DE-40B2-BB03-C8CFF6EEE995}" type="slidenum">
              <a:rPr lang="fr-FR" smtClean="0"/>
              <a:t>‹N°›</a:t>
            </a:fld>
            <a:endParaRPr lang="fr-FR"/>
          </a:p>
        </p:txBody>
      </p:sp>
    </p:spTree>
    <p:extLst>
      <p:ext uri="{BB962C8B-B14F-4D97-AF65-F5344CB8AC3E}">
        <p14:creationId xmlns:p14="http://schemas.microsoft.com/office/powerpoint/2010/main" val="3175674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F49252-784D-4A24-A3C8-C25836E48D8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FAF1012-1361-4F8C-860A-CC38CA3E33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16F9A5BE-03C3-4DBA-AB29-09B52C85D8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97965D6-5AF2-4755-80F7-A47E190C2CFC}"/>
              </a:ext>
            </a:extLst>
          </p:cNvPr>
          <p:cNvSpPr>
            <a:spLocks noGrp="1"/>
          </p:cNvSpPr>
          <p:nvPr>
            <p:ph type="dt" sz="half" idx="10"/>
          </p:nvPr>
        </p:nvSpPr>
        <p:spPr/>
        <p:txBody>
          <a:bodyPr/>
          <a:lstStyle/>
          <a:p>
            <a:fld id="{B5D07E17-FC5B-4A5A-A420-5BE488BEBB76}" type="datetimeFigureOut">
              <a:rPr lang="fr-FR" smtClean="0"/>
              <a:t>27/05/2025</a:t>
            </a:fld>
            <a:endParaRPr lang="fr-FR"/>
          </a:p>
        </p:txBody>
      </p:sp>
      <p:sp>
        <p:nvSpPr>
          <p:cNvPr id="6" name="Espace réservé du pied de page 5">
            <a:extLst>
              <a:ext uri="{FF2B5EF4-FFF2-40B4-BE49-F238E27FC236}">
                <a16:creationId xmlns:a16="http://schemas.microsoft.com/office/drawing/2014/main" id="{4B12F844-BFA4-4146-B6B5-FD9B9D696A3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9AF8862-EA62-4635-AEBD-103D56F31FE1}"/>
              </a:ext>
            </a:extLst>
          </p:cNvPr>
          <p:cNvSpPr>
            <a:spLocks noGrp="1"/>
          </p:cNvSpPr>
          <p:nvPr>
            <p:ph type="sldNum" sz="quarter" idx="12"/>
          </p:nvPr>
        </p:nvSpPr>
        <p:spPr/>
        <p:txBody>
          <a:bodyPr/>
          <a:lstStyle/>
          <a:p>
            <a:fld id="{8C9776D8-D8DE-40B2-BB03-C8CFF6EEE995}" type="slidenum">
              <a:rPr lang="fr-FR" smtClean="0"/>
              <a:t>‹N°›</a:t>
            </a:fld>
            <a:endParaRPr lang="fr-FR"/>
          </a:p>
        </p:txBody>
      </p:sp>
    </p:spTree>
    <p:extLst>
      <p:ext uri="{BB962C8B-B14F-4D97-AF65-F5344CB8AC3E}">
        <p14:creationId xmlns:p14="http://schemas.microsoft.com/office/powerpoint/2010/main" val="3278376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6AA847A-68C9-4914-84BB-CFEDA0CDCA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16DC478-1024-4EFF-8985-3E493A2A65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6800B4E-EBDC-43DF-8991-5B09EF2164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D07E17-FC5B-4A5A-A420-5BE488BEBB76}" type="datetimeFigureOut">
              <a:rPr lang="fr-FR" smtClean="0"/>
              <a:t>27/05/2025</a:t>
            </a:fld>
            <a:endParaRPr lang="fr-FR"/>
          </a:p>
        </p:txBody>
      </p:sp>
      <p:sp>
        <p:nvSpPr>
          <p:cNvPr id="5" name="Espace réservé du pied de page 4">
            <a:extLst>
              <a:ext uri="{FF2B5EF4-FFF2-40B4-BE49-F238E27FC236}">
                <a16:creationId xmlns:a16="http://schemas.microsoft.com/office/drawing/2014/main" id="{FDD7EB67-6194-47D7-9AD9-B9CA061025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B184794-FD1E-4346-B8D0-9A9FAD1610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9776D8-D8DE-40B2-BB03-C8CFF6EEE995}" type="slidenum">
              <a:rPr lang="fr-FR" smtClean="0"/>
              <a:t>‹N°›</a:t>
            </a:fld>
            <a:endParaRPr lang="fr-FR"/>
          </a:p>
        </p:txBody>
      </p:sp>
    </p:spTree>
    <p:extLst>
      <p:ext uri="{BB962C8B-B14F-4D97-AF65-F5344CB8AC3E}">
        <p14:creationId xmlns:p14="http://schemas.microsoft.com/office/powerpoint/2010/main" val="1828883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hyperlink" Target="https://digidoc.app/p/677cfa09804c1" TargetMode="External"/><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2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 Id="rId5" Type="http://schemas.openxmlformats.org/officeDocument/2006/relationships/image" Target="../media/image63.png"/><Relationship Id="rId4" Type="http://schemas.openxmlformats.org/officeDocument/2006/relationships/image" Target="../media/image62.png"/></Relationships>
</file>

<file path=ppt/slides/_rels/slide28.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2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 Id="rId5" Type="http://schemas.openxmlformats.org/officeDocument/2006/relationships/image" Target="../media/image73.png"/><Relationship Id="rId4" Type="http://schemas.openxmlformats.org/officeDocument/2006/relationships/image" Target="../media/image72.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7AACC38-D415-45A2-BB3D-507BEB578240}"/>
              </a:ext>
            </a:extLst>
          </p:cNvPr>
          <p:cNvSpPr txBox="1"/>
          <p:nvPr/>
        </p:nvSpPr>
        <p:spPr>
          <a:xfrm>
            <a:off x="254580" y="230679"/>
            <a:ext cx="7939161" cy="4832092"/>
          </a:xfrm>
          <a:prstGeom prst="rect">
            <a:avLst/>
          </a:prstGeom>
          <a:noFill/>
        </p:spPr>
        <p:txBody>
          <a:bodyPr wrap="square" rtlCol="0">
            <a:spAutoFit/>
          </a:bodyPr>
          <a:lstStyle/>
          <a:p>
            <a:r>
              <a:rPr lang="fr-FR" sz="2800" dirty="0"/>
              <a:t>UTILISER UN CHATBOT EN LV</a:t>
            </a:r>
          </a:p>
          <a:p>
            <a:endParaRPr lang="fr-FR" sz="2800" dirty="0"/>
          </a:p>
          <a:p>
            <a:r>
              <a:rPr lang="fr-FR" sz="2800" dirty="0"/>
              <a:t>Thématique : « Faits culturels sur des villes anglophones»</a:t>
            </a:r>
          </a:p>
          <a:p>
            <a:endParaRPr lang="fr-FR" sz="2800" dirty="0"/>
          </a:p>
          <a:p>
            <a:r>
              <a:rPr lang="fr-FR" sz="2800" dirty="0"/>
              <a:t>Cycle 4 : langages, rencontre avec d’autres cultures</a:t>
            </a:r>
          </a:p>
          <a:p>
            <a:endParaRPr lang="fr-FR" sz="2800" dirty="0"/>
          </a:p>
          <a:p>
            <a:pPr marL="285750" indent="-285750">
              <a:buFont typeface="Wingdings" panose="05000000000000000000" pitchFamily="2" charset="2"/>
              <a:buChar char="§"/>
            </a:pPr>
            <a:r>
              <a:rPr lang="fr-FR" sz="2800" dirty="0"/>
              <a:t>Entraîner les élèves à rechercher de l’information via un </a:t>
            </a:r>
            <a:r>
              <a:rPr lang="fr-FR" sz="2800" dirty="0" err="1"/>
              <a:t>chatbot</a:t>
            </a:r>
            <a:endParaRPr lang="fr-FR" sz="2800" dirty="0"/>
          </a:p>
          <a:p>
            <a:pPr marL="285750" indent="-285750">
              <a:buFont typeface="Wingdings" panose="05000000000000000000" pitchFamily="2" charset="2"/>
              <a:buChar char="§"/>
            </a:pPr>
            <a:r>
              <a:rPr lang="fr-FR" sz="2800" dirty="0"/>
              <a:t>Aider les élèves à formuler des questions via le </a:t>
            </a:r>
            <a:r>
              <a:rPr lang="fr-FR" sz="2800" dirty="0" err="1"/>
              <a:t>chatbot</a:t>
            </a:r>
            <a:r>
              <a:rPr lang="fr-FR" sz="2800" dirty="0"/>
              <a:t> qui corrige et guide les élèves</a:t>
            </a:r>
          </a:p>
        </p:txBody>
      </p:sp>
      <p:sp>
        <p:nvSpPr>
          <p:cNvPr id="3" name="ZoneTexte 2">
            <a:extLst>
              <a:ext uri="{FF2B5EF4-FFF2-40B4-BE49-F238E27FC236}">
                <a16:creationId xmlns:a16="http://schemas.microsoft.com/office/drawing/2014/main" id="{DBA6933A-593F-43AF-B11F-C45B638E58BF}"/>
              </a:ext>
            </a:extLst>
          </p:cNvPr>
          <p:cNvSpPr txBox="1"/>
          <p:nvPr/>
        </p:nvSpPr>
        <p:spPr>
          <a:xfrm>
            <a:off x="254580" y="6442655"/>
            <a:ext cx="2635017" cy="369332"/>
          </a:xfrm>
          <a:prstGeom prst="rect">
            <a:avLst/>
          </a:prstGeom>
          <a:noFill/>
        </p:spPr>
        <p:txBody>
          <a:bodyPr wrap="none" rtlCol="0">
            <a:spAutoFit/>
          </a:bodyPr>
          <a:lstStyle/>
          <a:p>
            <a:r>
              <a:rPr lang="fr-FR" b="1" dirty="0">
                <a:solidFill>
                  <a:srgbClr val="FF0000"/>
                </a:solidFill>
              </a:rPr>
              <a:t>Ressource testée : MIZOU</a:t>
            </a:r>
          </a:p>
        </p:txBody>
      </p:sp>
      <p:pic>
        <p:nvPicPr>
          <p:cNvPr id="4" name="Image 3">
            <a:extLst>
              <a:ext uri="{FF2B5EF4-FFF2-40B4-BE49-F238E27FC236}">
                <a16:creationId xmlns:a16="http://schemas.microsoft.com/office/drawing/2014/main" id="{1F0CA4AE-5980-41EB-9FBD-6DAAFDE73E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3034" y="71064"/>
            <a:ext cx="4089102" cy="2900736"/>
          </a:xfrm>
          <a:prstGeom prst="rect">
            <a:avLst/>
          </a:prstGeom>
        </p:spPr>
      </p:pic>
      <p:sp>
        <p:nvSpPr>
          <p:cNvPr id="5" name="Rectangle 4">
            <a:extLst>
              <a:ext uri="{FF2B5EF4-FFF2-40B4-BE49-F238E27FC236}">
                <a16:creationId xmlns:a16="http://schemas.microsoft.com/office/drawing/2014/main" id="{BE9D1D13-D3FC-4CDA-AF86-2DA5B00BDC85}"/>
              </a:ext>
            </a:extLst>
          </p:cNvPr>
          <p:cNvSpPr/>
          <p:nvPr/>
        </p:nvSpPr>
        <p:spPr>
          <a:xfrm>
            <a:off x="3067050" y="5383704"/>
            <a:ext cx="8603670" cy="14742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400" dirty="0" err="1">
                <a:solidFill>
                  <a:schemeClr val="bg1"/>
                </a:solidFill>
                <a:effectLst/>
                <a:latin typeface="Calibri" panose="020F0502020204030204" pitchFamily="34" charset="0"/>
                <a:ea typeface="Times New Roman" panose="02020603050405020304" pitchFamily="18" charset="0"/>
              </a:rPr>
              <a:t>Mizou</a:t>
            </a:r>
            <a:r>
              <a:rPr lang="fr-FR" sz="1400" dirty="0">
                <a:solidFill>
                  <a:schemeClr val="bg1"/>
                </a:solidFill>
                <a:effectLst/>
                <a:latin typeface="Calibri" panose="020F0502020204030204" pitchFamily="34" charset="0"/>
                <a:ea typeface="Times New Roman" panose="02020603050405020304" pitchFamily="18" charset="0"/>
              </a:rPr>
              <a:t> a été utilisé ici dans le cadre d’une expérimentation en académie. </a:t>
            </a:r>
            <a:r>
              <a:rPr lang="fr-FR" sz="1400" dirty="0" err="1">
                <a:solidFill>
                  <a:schemeClr val="bg1"/>
                </a:solidFill>
                <a:effectLst/>
                <a:latin typeface="Calibri" panose="020F0502020204030204" pitchFamily="34" charset="0"/>
                <a:ea typeface="Times New Roman" panose="02020603050405020304" pitchFamily="18" charset="0"/>
              </a:rPr>
              <a:t>Mizou</a:t>
            </a:r>
            <a:r>
              <a:rPr lang="fr-FR" sz="1400" dirty="0">
                <a:solidFill>
                  <a:schemeClr val="bg1"/>
                </a:solidFill>
                <a:effectLst/>
                <a:latin typeface="Calibri" panose="020F0502020204030204" pitchFamily="34" charset="0"/>
                <a:ea typeface="Times New Roman" panose="02020603050405020304" pitchFamily="18" charset="0"/>
              </a:rPr>
              <a:t> n’est pas conforme RGPD. Un pseudo est considéré comme une donnée à caractère personnelle au même titre que le nom et le prénom. </a:t>
            </a:r>
            <a:r>
              <a:rPr lang="fr-FR" sz="1400" dirty="0" err="1">
                <a:solidFill>
                  <a:schemeClr val="bg1"/>
                </a:solidFill>
                <a:effectLst/>
                <a:latin typeface="Calibri" panose="020F0502020204030204" pitchFamily="34" charset="0"/>
                <a:ea typeface="Times New Roman" panose="02020603050405020304" pitchFamily="18" charset="0"/>
              </a:rPr>
              <a:t>Mizou</a:t>
            </a:r>
            <a:r>
              <a:rPr lang="fr-FR" sz="1400" dirty="0">
                <a:solidFill>
                  <a:schemeClr val="bg1"/>
                </a:solidFill>
                <a:effectLst/>
                <a:latin typeface="Calibri" panose="020F0502020204030204" pitchFamily="34" charset="0"/>
                <a:ea typeface="Times New Roman" panose="02020603050405020304" pitchFamily="18" charset="0"/>
              </a:rPr>
              <a:t> établit le profil des apprenants en fin de session, ce qui la fait tomber dans les IA à hauts risques selon l’AI </a:t>
            </a:r>
            <a:r>
              <a:rPr lang="fr-FR" sz="1400" dirty="0" err="1">
                <a:solidFill>
                  <a:schemeClr val="bg1"/>
                </a:solidFill>
                <a:effectLst/>
                <a:latin typeface="Calibri" panose="020F0502020204030204" pitchFamily="34" charset="0"/>
                <a:ea typeface="Times New Roman" panose="02020603050405020304" pitchFamily="18" charset="0"/>
              </a:rPr>
              <a:t>Act</a:t>
            </a:r>
            <a:r>
              <a:rPr lang="fr-FR" sz="1400" dirty="0">
                <a:solidFill>
                  <a:schemeClr val="bg1"/>
                </a:solidFill>
                <a:effectLst/>
                <a:latin typeface="Calibri" panose="020F0502020204030204" pitchFamily="34" charset="0"/>
                <a:ea typeface="Times New Roman" panose="02020603050405020304" pitchFamily="18" charset="0"/>
              </a:rPr>
              <a:t>. Il s’agit donc ici de nous focaliser sur la démarche d’utilisation d’un outil d’agent conversationnel et non sur l’outil en attendant que </a:t>
            </a:r>
            <a:r>
              <a:rPr lang="fr-FR" sz="1400" dirty="0">
                <a:solidFill>
                  <a:schemeClr val="bg1"/>
                </a:solidFill>
                <a:latin typeface="Calibri" panose="020F0502020204030204" pitchFamily="34" charset="0"/>
                <a:ea typeface="Times New Roman" panose="02020603050405020304" pitchFamily="18" charset="0"/>
              </a:rPr>
              <a:t>le ministère </a:t>
            </a:r>
            <a:r>
              <a:rPr lang="fr-FR" sz="1400" dirty="0">
                <a:solidFill>
                  <a:schemeClr val="bg1"/>
                </a:solidFill>
                <a:effectLst/>
                <a:latin typeface="Calibri" panose="020F0502020204030204" pitchFamily="34" charset="0"/>
                <a:ea typeface="Times New Roman" panose="02020603050405020304" pitchFamily="18" charset="0"/>
              </a:rPr>
              <a:t>mette à disposition des enseignants </a:t>
            </a:r>
            <a:r>
              <a:rPr lang="fr-FR" sz="1400" dirty="0">
                <a:effectLst/>
                <a:latin typeface="Calibri" panose="020F0502020204030204" pitchFamily="34" charset="0"/>
                <a:ea typeface="Times New Roman" panose="02020603050405020304" pitchFamily="18" charset="0"/>
              </a:rPr>
              <a:t>un agent conversationnel RGPD institutionnel.</a:t>
            </a:r>
            <a:endParaRPr lang="fr-FR" sz="1400" dirty="0"/>
          </a:p>
        </p:txBody>
      </p:sp>
    </p:spTree>
    <p:extLst>
      <p:ext uri="{BB962C8B-B14F-4D97-AF65-F5344CB8AC3E}">
        <p14:creationId xmlns:p14="http://schemas.microsoft.com/office/powerpoint/2010/main" val="1846705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C5E2421-380E-4F21-8C17-38CBC884A140}"/>
              </a:ext>
            </a:extLst>
          </p:cNvPr>
          <p:cNvPicPr>
            <a:picLocks noChangeAspect="1"/>
          </p:cNvPicPr>
          <p:nvPr/>
        </p:nvPicPr>
        <p:blipFill>
          <a:blip r:embed="rId2"/>
          <a:stretch>
            <a:fillRect/>
          </a:stretch>
        </p:blipFill>
        <p:spPr>
          <a:xfrm>
            <a:off x="3131499" y="665089"/>
            <a:ext cx="4816257" cy="4359018"/>
          </a:xfrm>
          <a:prstGeom prst="rect">
            <a:avLst/>
          </a:prstGeom>
        </p:spPr>
      </p:pic>
      <p:pic>
        <p:nvPicPr>
          <p:cNvPr id="5" name="Image 4">
            <a:extLst>
              <a:ext uri="{FF2B5EF4-FFF2-40B4-BE49-F238E27FC236}">
                <a16:creationId xmlns:a16="http://schemas.microsoft.com/office/drawing/2014/main" id="{2599760A-CA40-4618-86E1-5882DA6ECEE8}"/>
              </a:ext>
            </a:extLst>
          </p:cNvPr>
          <p:cNvPicPr>
            <a:picLocks noChangeAspect="1"/>
          </p:cNvPicPr>
          <p:nvPr/>
        </p:nvPicPr>
        <p:blipFill>
          <a:blip r:embed="rId3"/>
          <a:stretch>
            <a:fillRect/>
          </a:stretch>
        </p:blipFill>
        <p:spPr>
          <a:xfrm>
            <a:off x="8263760" y="573232"/>
            <a:ext cx="3715273" cy="1888090"/>
          </a:xfrm>
          <a:prstGeom prst="rect">
            <a:avLst/>
          </a:prstGeom>
        </p:spPr>
      </p:pic>
      <p:pic>
        <p:nvPicPr>
          <p:cNvPr id="7" name="Image 6">
            <a:extLst>
              <a:ext uri="{FF2B5EF4-FFF2-40B4-BE49-F238E27FC236}">
                <a16:creationId xmlns:a16="http://schemas.microsoft.com/office/drawing/2014/main" id="{5C8F7AAC-695F-4794-AA42-8F6B3591D4FD}"/>
              </a:ext>
            </a:extLst>
          </p:cNvPr>
          <p:cNvPicPr>
            <a:picLocks noChangeAspect="1"/>
          </p:cNvPicPr>
          <p:nvPr/>
        </p:nvPicPr>
        <p:blipFill>
          <a:blip r:embed="rId4"/>
          <a:stretch>
            <a:fillRect/>
          </a:stretch>
        </p:blipFill>
        <p:spPr>
          <a:xfrm>
            <a:off x="8069498" y="2690286"/>
            <a:ext cx="4036777" cy="2124271"/>
          </a:xfrm>
          <a:prstGeom prst="rect">
            <a:avLst/>
          </a:prstGeom>
        </p:spPr>
      </p:pic>
      <p:sp>
        <p:nvSpPr>
          <p:cNvPr id="2" name="Rectangle : coins arrondis 1">
            <a:extLst>
              <a:ext uri="{FF2B5EF4-FFF2-40B4-BE49-F238E27FC236}">
                <a16:creationId xmlns:a16="http://schemas.microsoft.com/office/drawing/2014/main" id="{9170C8D9-8BF2-4D0D-9B2B-A8B00BB0D75B}"/>
              </a:ext>
            </a:extLst>
          </p:cNvPr>
          <p:cNvSpPr/>
          <p:nvPr/>
        </p:nvSpPr>
        <p:spPr>
          <a:xfrm>
            <a:off x="1138518" y="5095260"/>
            <a:ext cx="10623176" cy="15922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400" dirty="0"/>
              <a:t>Tu habites dans la ville de Johannesburg depuis que tu es petit donc tu connais tous ses secrets, son histoire, ses habitants célèbres et ses traditions. Maintenant tu vas guider des élèves de 3</a:t>
            </a:r>
            <a:r>
              <a:rPr lang="fr-FR" sz="1400" baseline="30000" dirty="0"/>
              <a:t>e</a:t>
            </a:r>
            <a:r>
              <a:rPr lang="fr-FR" sz="1400" dirty="0"/>
              <a:t> qui doivent trouver des informations sur Johannesburg pour créer une affiche. Ils doivent trouver des informations sur les traditions culinaires, des personnes engagées ayant lutté contre les discriminations, des événements historiques, des artistes, des sports ou sportifs de la ville et un « fun </a:t>
            </a:r>
            <a:r>
              <a:rPr lang="fr-FR" sz="1400" dirty="0" err="1"/>
              <a:t>fact</a:t>
            </a:r>
            <a:r>
              <a:rPr lang="fr-FR" sz="1400" dirty="0"/>
              <a:t> ». Les élèves vont t’interviewer sur ces thématiques. Ils doivent formuler des questions complètes et tu dois leur répondre en utilisant un anglais de niveau A2 ou B1. Tes phrases doivent être courtes et simples. Tu dois corriger leurs erreurs en anglais en les expliquant.</a:t>
            </a:r>
          </a:p>
        </p:txBody>
      </p:sp>
      <p:pic>
        <p:nvPicPr>
          <p:cNvPr id="6" name="Image 5">
            <a:extLst>
              <a:ext uri="{FF2B5EF4-FFF2-40B4-BE49-F238E27FC236}">
                <a16:creationId xmlns:a16="http://schemas.microsoft.com/office/drawing/2014/main" id="{7E8FA158-DC62-4D16-A54E-074A6B23FB3D}"/>
              </a:ext>
            </a:extLst>
          </p:cNvPr>
          <p:cNvPicPr>
            <a:picLocks noChangeAspect="1"/>
          </p:cNvPicPr>
          <p:nvPr/>
        </p:nvPicPr>
        <p:blipFill>
          <a:blip r:embed="rId5"/>
          <a:stretch>
            <a:fillRect/>
          </a:stretch>
        </p:blipFill>
        <p:spPr>
          <a:xfrm>
            <a:off x="29337" y="2545024"/>
            <a:ext cx="2980420" cy="1519072"/>
          </a:xfrm>
          <a:prstGeom prst="rect">
            <a:avLst/>
          </a:prstGeom>
        </p:spPr>
      </p:pic>
      <p:sp>
        <p:nvSpPr>
          <p:cNvPr id="4" name="Rectangle 3">
            <a:extLst>
              <a:ext uri="{FF2B5EF4-FFF2-40B4-BE49-F238E27FC236}">
                <a16:creationId xmlns:a16="http://schemas.microsoft.com/office/drawing/2014/main" id="{78B06CF1-829E-4A2B-B440-5F181E7AACD7}"/>
              </a:ext>
            </a:extLst>
          </p:cNvPr>
          <p:cNvSpPr/>
          <p:nvPr/>
        </p:nvSpPr>
        <p:spPr>
          <a:xfrm>
            <a:off x="314064" y="2859716"/>
            <a:ext cx="1295661"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avec flèche 8">
            <a:extLst>
              <a:ext uri="{FF2B5EF4-FFF2-40B4-BE49-F238E27FC236}">
                <a16:creationId xmlns:a16="http://schemas.microsoft.com/office/drawing/2014/main" id="{49622561-4372-407A-B575-D27726BE2C4B}"/>
              </a:ext>
            </a:extLst>
          </p:cNvPr>
          <p:cNvCxnSpPr>
            <a:cxnSpLocks/>
          </p:cNvCxnSpPr>
          <p:nvPr/>
        </p:nvCxnSpPr>
        <p:spPr>
          <a:xfrm>
            <a:off x="1609725" y="3546748"/>
            <a:ext cx="1666875" cy="34897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Flèche : bas 9">
            <a:extLst>
              <a:ext uri="{FF2B5EF4-FFF2-40B4-BE49-F238E27FC236}">
                <a16:creationId xmlns:a16="http://schemas.microsoft.com/office/drawing/2014/main" id="{CDC8CD50-493D-4742-99F4-BF4B4CA2A00E}"/>
              </a:ext>
            </a:extLst>
          </p:cNvPr>
          <p:cNvSpPr/>
          <p:nvPr/>
        </p:nvSpPr>
        <p:spPr>
          <a:xfrm>
            <a:off x="6019800" y="4814557"/>
            <a:ext cx="523875" cy="2807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C3736669-A2E5-4B2E-8E03-C3ABFCABF961}"/>
              </a:ext>
            </a:extLst>
          </p:cNvPr>
          <p:cNvSpPr/>
          <p:nvPr/>
        </p:nvSpPr>
        <p:spPr>
          <a:xfrm>
            <a:off x="8396621" y="1217089"/>
            <a:ext cx="3481053" cy="38311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 name="Connecteur droit avec flèche 11">
            <a:extLst>
              <a:ext uri="{FF2B5EF4-FFF2-40B4-BE49-F238E27FC236}">
                <a16:creationId xmlns:a16="http://schemas.microsoft.com/office/drawing/2014/main" id="{F5FF9D28-E471-423D-9F72-68D90FD37374}"/>
              </a:ext>
            </a:extLst>
          </p:cNvPr>
          <p:cNvCxnSpPr>
            <a:cxnSpLocks/>
          </p:cNvCxnSpPr>
          <p:nvPr/>
        </p:nvCxnSpPr>
        <p:spPr>
          <a:xfrm flipH="1">
            <a:off x="8810625" y="1632647"/>
            <a:ext cx="281898" cy="226307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1470E1FE-A2A1-44D2-B894-41528C9EA245}"/>
              </a:ext>
            </a:extLst>
          </p:cNvPr>
          <p:cNvSpPr txBox="1"/>
          <p:nvPr/>
        </p:nvSpPr>
        <p:spPr>
          <a:xfrm>
            <a:off x="29337" y="75515"/>
            <a:ext cx="8571738" cy="523220"/>
          </a:xfrm>
          <a:prstGeom prst="rect">
            <a:avLst/>
          </a:prstGeom>
          <a:noFill/>
        </p:spPr>
        <p:txBody>
          <a:bodyPr wrap="square">
            <a:spAutoFit/>
          </a:bodyPr>
          <a:lstStyle/>
          <a:p>
            <a:r>
              <a:rPr lang="fr-FR" sz="2800" dirty="0"/>
              <a:t>Paramétrage du </a:t>
            </a:r>
            <a:r>
              <a:rPr lang="fr-FR" sz="2800" dirty="0" err="1"/>
              <a:t>chatbot</a:t>
            </a:r>
            <a:endParaRPr lang="fr-FR" sz="2800" dirty="0"/>
          </a:p>
        </p:txBody>
      </p:sp>
      <p:pic>
        <p:nvPicPr>
          <p:cNvPr id="17" name="Image 16">
            <a:extLst>
              <a:ext uri="{FF2B5EF4-FFF2-40B4-BE49-F238E27FC236}">
                <a16:creationId xmlns:a16="http://schemas.microsoft.com/office/drawing/2014/main" id="{59AD3C5A-677A-4B45-B3F0-A7912AA51D50}"/>
              </a:ext>
            </a:extLst>
          </p:cNvPr>
          <p:cNvPicPr>
            <a:picLocks noChangeAspect="1"/>
          </p:cNvPicPr>
          <p:nvPr/>
        </p:nvPicPr>
        <p:blipFill>
          <a:blip r:embed="rId6"/>
          <a:stretch>
            <a:fillRect/>
          </a:stretch>
        </p:blipFill>
        <p:spPr>
          <a:xfrm>
            <a:off x="117747" y="759539"/>
            <a:ext cx="2640413" cy="1252370"/>
          </a:xfrm>
          <a:prstGeom prst="rect">
            <a:avLst/>
          </a:prstGeom>
        </p:spPr>
      </p:pic>
    </p:spTree>
    <p:extLst>
      <p:ext uri="{BB962C8B-B14F-4D97-AF65-F5344CB8AC3E}">
        <p14:creationId xmlns:p14="http://schemas.microsoft.com/office/powerpoint/2010/main" val="997291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21D07F3-A07C-44A3-BDA5-6AC88CDE04C0}"/>
              </a:ext>
            </a:extLst>
          </p:cNvPr>
          <p:cNvPicPr>
            <a:picLocks noChangeAspect="1"/>
          </p:cNvPicPr>
          <p:nvPr/>
        </p:nvPicPr>
        <p:blipFill>
          <a:blip r:embed="rId2"/>
          <a:stretch>
            <a:fillRect/>
          </a:stretch>
        </p:blipFill>
        <p:spPr>
          <a:xfrm>
            <a:off x="243975" y="1184807"/>
            <a:ext cx="2238687" cy="5058481"/>
          </a:xfrm>
          <a:prstGeom prst="rect">
            <a:avLst/>
          </a:prstGeom>
        </p:spPr>
      </p:pic>
      <p:pic>
        <p:nvPicPr>
          <p:cNvPr id="7" name="Image 6">
            <a:extLst>
              <a:ext uri="{FF2B5EF4-FFF2-40B4-BE49-F238E27FC236}">
                <a16:creationId xmlns:a16="http://schemas.microsoft.com/office/drawing/2014/main" id="{D2BD6E22-3F2C-45FD-ABFB-7824FC1FB4E2}"/>
              </a:ext>
            </a:extLst>
          </p:cNvPr>
          <p:cNvPicPr>
            <a:picLocks noChangeAspect="1"/>
          </p:cNvPicPr>
          <p:nvPr/>
        </p:nvPicPr>
        <p:blipFill>
          <a:blip r:embed="rId3"/>
          <a:stretch>
            <a:fillRect/>
          </a:stretch>
        </p:blipFill>
        <p:spPr>
          <a:xfrm>
            <a:off x="2246994" y="1356280"/>
            <a:ext cx="2038635" cy="4715533"/>
          </a:xfrm>
          <a:prstGeom prst="rect">
            <a:avLst/>
          </a:prstGeom>
        </p:spPr>
      </p:pic>
      <p:sp>
        <p:nvSpPr>
          <p:cNvPr id="10" name="Rectangle 9">
            <a:extLst>
              <a:ext uri="{FF2B5EF4-FFF2-40B4-BE49-F238E27FC236}">
                <a16:creationId xmlns:a16="http://schemas.microsoft.com/office/drawing/2014/main" id="{6E7BEB97-AD7F-4BC5-9B6D-1E5174947F50}"/>
              </a:ext>
            </a:extLst>
          </p:cNvPr>
          <p:cNvSpPr/>
          <p:nvPr/>
        </p:nvSpPr>
        <p:spPr>
          <a:xfrm>
            <a:off x="407415" y="2393762"/>
            <a:ext cx="3521885" cy="2387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CC302658-24A8-47FA-8E0E-A62C5D06B775}"/>
              </a:ext>
            </a:extLst>
          </p:cNvPr>
          <p:cNvSpPr/>
          <p:nvPr/>
        </p:nvSpPr>
        <p:spPr>
          <a:xfrm>
            <a:off x="407416" y="2672966"/>
            <a:ext cx="3521885" cy="2387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459C90D5-7A29-4F05-99C2-CC0E52B06FF2}"/>
              </a:ext>
            </a:extLst>
          </p:cNvPr>
          <p:cNvSpPr/>
          <p:nvPr/>
        </p:nvSpPr>
        <p:spPr>
          <a:xfrm>
            <a:off x="407419" y="3001182"/>
            <a:ext cx="3521885" cy="2387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07810B5D-684A-4C02-9D41-9A96F4FD254A}"/>
              </a:ext>
            </a:extLst>
          </p:cNvPr>
          <p:cNvSpPr/>
          <p:nvPr/>
        </p:nvSpPr>
        <p:spPr>
          <a:xfrm>
            <a:off x="419148" y="3290971"/>
            <a:ext cx="3521885" cy="2387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4C7FDBC2-F799-4FCA-A23F-429B0E5B3915}"/>
              </a:ext>
            </a:extLst>
          </p:cNvPr>
          <p:cNvSpPr/>
          <p:nvPr/>
        </p:nvSpPr>
        <p:spPr>
          <a:xfrm>
            <a:off x="412522" y="3594681"/>
            <a:ext cx="3521885" cy="2387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189ABF6F-0377-4345-AEE5-BEB8F3D2F6FD}"/>
              </a:ext>
            </a:extLst>
          </p:cNvPr>
          <p:cNvSpPr/>
          <p:nvPr/>
        </p:nvSpPr>
        <p:spPr>
          <a:xfrm>
            <a:off x="419148" y="3889732"/>
            <a:ext cx="3521885" cy="2387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25D7918E-AB77-43BF-9C7D-88E584B6D100}"/>
              </a:ext>
            </a:extLst>
          </p:cNvPr>
          <p:cNvSpPr/>
          <p:nvPr/>
        </p:nvSpPr>
        <p:spPr>
          <a:xfrm>
            <a:off x="419148" y="4233327"/>
            <a:ext cx="3521885" cy="2387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94AFAE5C-DF8D-4894-9398-A9B1E0FF37FC}"/>
              </a:ext>
            </a:extLst>
          </p:cNvPr>
          <p:cNvSpPr/>
          <p:nvPr/>
        </p:nvSpPr>
        <p:spPr>
          <a:xfrm>
            <a:off x="419148" y="4523116"/>
            <a:ext cx="3521885" cy="2387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AA7CB291-E472-4BB7-87FF-4A2B8F4B5810}"/>
              </a:ext>
            </a:extLst>
          </p:cNvPr>
          <p:cNvSpPr/>
          <p:nvPr/>
        </p:nvSpPr>
        <p:spPr>
          <a:xfrm>
            <a:off x="407418" y="4812905"/>
            <a:ext cx="3521885" cy="2387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20E3849B-8800-4F69-8759-9965716FFC43}"/>
              </a:ext>
            </a:extLst>
          </p:cNvPr>
          <p:cNvSpPr/>
          <p:nvPr/>
        </p:nvSpPr>
        <p:spPr>
          <a:xfrm>
            <a:off x="419147" y="5141121"/>
            <a:ext cx="3521885" cy="2387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DCBD433C-CE2E-4F88-A459-DAEF5E0F13B7}"/>
              </a:ext>
            </a:extLst>
          </p:cNvPr>
          <p:cNvSpPr/>
          <p:nvPr/>
        </p:nvSpPr>
        <p:spPr>
          <a:xfrm>
            <a:off x="407417" y="5457459"/>
            <a:ext cx="3521885" cy="2387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D36C364F-8564-4BE5-B457-A9C6D60A3448}"/>
              </a:ext>
            </a:extLst>
          </p:cNvPr>
          <p:cNvSpPr/>
          <p:nvPr/>
        </p:nvSpPr>
        <p:spPr>
          <a:xfrm>
            <a:off x="419147" y="5758215"/>
            <a:ext cx="3521885" cy="2387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3B1654D6-059B-4D30-8AF5-3B3D6F1111A9}"/>
              </a:ext>
            </a:extLst>
          </p:cNvPr>
          <p:cNvSpPr/>
          <p:nvPr/>
        </p:nvSpPr>
        <p:spPr>
          <a:xfrm>
            <a:off x="419146" y="2098711"/>
            <a:ext cx="3521885" cy="2387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a:extLst>
              <a:ext uri="{FF2B5EF4-FFF2-40B4-BE49-F238E27FC236}">
                <a16:creationId xmlns:a16="http://schemas.microsoft.com/office/drawing/2014/main" id="{BFBADB6E-8225-49AE-846C-015429A45EA4}"/>
              </a:ext>
            </a:extLst>
          </p:cNvPr>
          <p:cNvSpPr/>
          <p:nvPr/>
        </p:nvSpPr>
        <p:spPr>
          <a:xfrm>
            <a:off x="407414" y="1801962"/>
            <a:ext cx="3521885" cy="2387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a:extLst>
              <a:ext uri="{FF2B5EF4-FFF2-40B4-BE49-F238E27FC236}">
                <a16:creationId xmlns:a16="http://schemas.microsoft.com/office/drawing/2014/main" id="{6E5688C5-C912-4CD0-8A90-2F1AB48C63A5}"/>
              </a:ext>
            </a:extLst>
          </p:cNvPr>
          <p:cNvSpPr txBox="1"/>
          <p:nvPr/>
        </p:nvSpPr>
        <p:spPr>
          <a:xfrm>
            <a:off x="152400" y="215533"/>
            <a:ext cx="10744200" cy="461665"/>
          </a:xfrm>
          <a:prstGeom prst="rect">
            <a:avLst/>
          </a:prstGeom>
          <a:noFill/>
        </p:spPr>
        <p:txBody>
          <a:bodyPr wrap="square">
            <a:spAutoFit/>
          </a:bodyPr>
          <a:lstStyle/>
          <a:p>
            <a:r>
              <a:rPr lang="fr-FR" sz="2400" b="1" dirty="0"/>
              <a:t>Paramétrage du </a:t>
            </a:r>
            <a:r>
              <a:rPr lang="fr-FR" sz="2400" b="1" dirty="0" err="1"/>
              <a:t>chatbot</a:t>
            </a:r>
            <a:r>
              <a:rPr lang="fr-FR" sz="2400" b="1" dirty="0"/>
              <a:t> : niveau / classe / message de bienvenue / règles </a:t>
            </a:r>
          </a:p>
        </p:txBody>
      </p:sp>
      <p:pic>
        <p:nvPicPr>
          <p:cNvPr id="25" name="Image 24">
            <a:extLst>
              <a:ext uri="{FF2B5EF4-FFF2-40B4-BE49-F238E27FC236}">
                <a16:creationId xmlns:a16="http://schemas.microsoft.com/office/drawing/2014/main" id="{55DF672A-C3CA-4259-919D-7F31C9A96BBF}"/>
              </a:ext>
            </a:extLst>
          </p:cNvPr>
          <p:cNvPicPr>
            <a:picLocks noChangeAspect="1"/>
          </p:cNvPicPr>
          <p:nvPr/>
        </p:nvPicPr>
        <p:blipFill>
          <a:blip r:embed="rId4"/>
          <a:stretch>
            <a:fillRect/>
          </a:stretch>
        </p:blipFill>
        <p:spPr>
          <a:xfrm>
            <a:off x="5561121" y="935237"/>
            <a:ext cx="4625741" cy="1234547"/>
          </a:xfrm>
          <a:prstGeom prst="rect">
            <a:avLst/>
          </a:prstGeom>
        </p:spPr>
      </p:pic>
      <p:pic>
        <p:nvPicPr>
          <p:cNvPr id="26" name="Image 25">
            <a:extLst>
              <a:ext uri="{FF2B5EF4-FFF2-40B4-BE49-F238E27FC236}">
                <a16:creationId xmlns:a16="http://schemas.microsoft.com/office/drawing/2014/main" id="{3505D914-8CE4-4808-A07E-3A8C80E8F0C1}"/>
              </a:ext>
            </a:extLst>
          </p:cNvPr>
          <p:cNvPicPr>
            <a:picLocks noChangeAspect="1"/>
          </p:cNvPicPr>
          <p:nvPr/>
        </p:nvPicPr>
        <p:blipFill>
          <a:blip r:embed="rId5"/>
          <a:stretch>
            <a:fillRect/>
          </a:stretch>
        </p:blipFill>
        <p:spPr>
          <a:xfrm>
            <a:off x="4614208" y="2487943"/>
            <a:ext cx="4648603" cy="3558848"/>
          </a:xfrm>
          <a:prstGeom prst="rect">
            <a:avLst/>
          </a:prstGeom>
        </p:spPr>
      </p:pic>
      <p:sp>
        <p:nvSpPr>
          <p:cNvPr id="4" name="Rectangle : coins arrondis 3">
            <a:extLst>
              <a:ext uri="{FF2B5EF4-FFF2-40B4-BE49-F238E27FC236}">
                <a16:creationId xmlns:a16="http://schemas.microsoft.com/office/drawing/2014/main" id="{A8061BE8-84E3-4759-B995-679208653C9A}"/>
              </a:ext>
            </a:extLst>
          </p:cNvPr>
          <p:cNvSpPr/>
          <p:nvPr/>
        </p:nvSpPr>
        <p:spPr>
          <a:xfrm>
            <a:off x="9163050" y="2257425"/>
            <a:ext cx="2466975" cy="17694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200" dirty="0"/>
              <a:t>Bienvenue à Johannesburg! Je suis impatient de partager mes secrets avec toi. Pose moi des questions sur la nourriture, les personnes célèbres, l’histoire et plus encore. Apprenons ensemble!</a:t>
            </a:r>
          </a:p>
        </p:txBody>
      </p:sp>
      <p:sp>
        <p:nvSpPr>
          <p:cNvPr id="6" name="Rectangle 5">
            <a:extLst>
              <a:ext uri="{FF2B5EF4-FFF2-40B4-BE49-F238E27FC236}">
                <a16:creationId xmlns:a16="http://schemas.microsoft.com/office/drawing/2014/main" id="{8073B903-E2A9-477C-B1F1-88921522375D}"/>
              </a:ext>
            </a:extLst>
          </p:cNvPr>
          <p:cNvSpPr/>
          <p:nvPr/>
        </p:nvSpPr>
        <p:spPr>
          <a:xfrm>
            <a:off x="8877300" y="4667249"/>
            <a:ext cx="3152775" cy="19752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dirty="0"/>
              <a:t>Réponse de 500 caractères maximum</a:t>
            </a:r>
          </a:p>
          <a:p>
            <a:pPr marL="228600" indent="-228600">
              <a:buFont typeface="+mj-lt"/>
              <a:buAutoNum type="arabicPeriod"/>
            </a:pPr>
            <a:r>
              <a:rPr lang="fr-FR" sz="1100" dirty="0"/>
              <a:t>Répond clairement et simplement</a:t>
            </a:r>
          </a:p>
          <a:p>
            <a:pPr marL="228600" indent="-228600">
              <a:buFont typeface="+mj-lt"/>
              <a:buAutoNum type="arabicPeriod"/>
            </a:pPr>
            <a:r>
              <a:rPr lang="fr-FR" sz="1100" dirty="0"/>
              <a:t>Fournis feedback  immédiat sur la grammaire</a:t>
            </a:r>
          </a:p>
          <a:p>
            <a:pPr marL="228600" indent="-228600">
              <a:buFont typeface="+mj-lt"/>
              <a:buAutoNum type="arabicPeriod"/>
            </a:pPr>
            <a:r>
              <a:rPr lang="fr-FR" sz="1100" dirty="0"/>
              <a:t>Encourage la réflexion créative</a:t>
            </a:r>
          </a:p>
          <a:p>
            <a:pPr marL="228600" indent="-228600">
              <a:buFont typeface="+mj-lt"/>
              <a:buAutoNum type="arabicPeriod"/>
            </a:pPr>
            <a:r>
              <a:rPr lang="fr-FR" sz="1100" dirty="0"/>
              <a:t>Utilise des phrases courtes</a:t>
            </a:r>
          </a:p>
          <a:p>
            <a:pPr marL="228600" indent="-228600">
              <a:buFont typeface="+mj-lt"/>
              <a:buAutoNum type="arabicPeriod"/>
            </a:pPr>
            <a:r>
              <a:rPr lang="fr-FR" sz="1100" dirty="0"/>
              <a:t>Garde un ton sympathique et encourageant</a:t>
            </a:r>
          </a:p>
          <a:p>
            <a:pPr marL="228600" indent="-228600">
              <a:buFont typeface="+mj-lt"/>
              <a:buAutoNum type="arabicPeriod"/>
            </a:pPr>
            <a:r>
              <a:rPr lang="fr-FR" sz="1100" dirty="0"/>
              <a:t>Corrige les erreurs avec bienveillance et explique-les clairement</a:t>
            </a:r>
          </a:p>
          <a:p>
            <a:pPr marL="228600" indent="-228600">
              <a:buFont typeface="+mj-lt"/>
              <a:buAutoNum type="arabicPeriod"/>
            </a:pPr>
            <a:r>
              <a:rPr lang="fr-FR" sz="1100" dirty="0"/>
              <a:t>Maintiens la conversation sur la culture et l’histoire de Johannesburg</a:t>
            </a:r>
          </a:p>
        </p:txBody>
      </p:sp>
    </p:spTree>
    <p:extLst>
      <p:ext uri="{BB962C8B-B14F-4D97-AF65-F5344CB8AC3E}">
        <p14:creationId xmlns:p14="http://schemas.microsoft.com/office/powerpoint/2010/main" val="963448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643C30D1-D01C-461F-BEC2-7AC32E4DF6DE}"/>
              </a:ext>
            </a:extLst>
          </p:cNvPr>
          <p:cNvPicPr>
            <a:picLocks noChangeAspect="1"/>
          </p:cNvPicPr>
          <p:nvPr/>
        </p:nvPicPr>
        <p:blipFill>
          <a:blip r:embed="rId2"/>
          <a:stretch>
            <a:fillRect/>
          </a:stretch>
        </p:blipFill>
        <p:spPr>
          <a:xfrm>
            <a:off x="142342" y="772255"/>
            <a:ext cx="4549534" cy="5547841"/>
          </a:xfrm>
          <a:prstGeom prst="rect">
            <a:avLst/>
          </a:prstGeom>
        </p:spPr>
      </p:pic>
      <p:sp>
        <p:nvSpPr>
          <p:cNvPr id="2" name="Bulle narrative : rectangle à coins arrondis 1">
            <a:extLst>
              <a:ext uri="{FF2B5EF4-FFF2-40B4-BE49-F238E27FC236}">
                <a16:creationId xmlns:a16="http://schemas.microsoft.com/office/drawing/2014/main" id="{FE05B8DD-803F-4AE8-8E84-CFCA05431E21}"/>
              </a:ext>
            </a:extLst>
          </p:cNvPr>
          <p:cNvSpPr/>
          <p:nvPr/>
        </p:nvSpPr>
        <p:spPr>
          <a:xfrm>
            <a:off x="2552757" y="923925"/>
            <a:ext cx="2724150" cy="1495425"/>
          </a:xfrm>
          <a:prstGeom prst="wedgeRoundRectCallout">
            <a:avLst>
              <a:gd name="adj1" fmla="val -63389"/>
              <a:gd name="adj2" fmla="val 899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Insertion d’un document (uniquement dans la version payante mais ce n’est pas forcément utile dans cette activité)</a:t>
            </a:r>
          </a:p>
        </p:txBody>
      </p:sp>
      <p:pic>
        <p:nvPicPr>
          <p:cNvPr id="6" name="Image 5">
            <a:extLst>
              <a:ext uri="{FF2B5EF4-FFF2-40B4-BE49-F238E27FC236}">
                <a16:creationId xmlns:a16="http://schemas.microsoft.com/office/drawing/2014/main" id="{F73885DE-5101-476D-AEDD-9FA2EFB7634B}"/>
              </a:ext>
            </a:extLst>
          </p:cNvPr>
          <p:cNvPicPr>
            <a:picLocks noChangeAspect="1"/>
          </p:cNvPicPr>
          <p:nvPr/>
        </p:nvPicPr>
        <p:blipFill>
          <a:blip r:embed="rId3"/>
          <a:stretch>
            <a:fillRect/>
          </a:stretch>
        </p:blipFill>
        <p:spPr>
          <a:xfrm>
            <a:off x="5353050" y="772255"/>
            <a:ext cx="6942211" cy="3617937"/>
          </a:xfrm>
          <a:prstGeom prst="rect">
            <a:avLst/>
          </a:prstGeom>
        </p:spPr>
      </p:pic>
      <p:pic>
        <p:nvPicPr>
          <p:cNvPr id="7" name="Image 6">
            <a:extLst>
              <a:ext uri="{FF2B5EF4-FFF2-40B4-BE49-F238E27FC236}">
                <a16:creationId xmlns:a16="http://schemas.microsoft.com/office/drawing/2014/main" id="{3FF505E5-8C69-49B4-8322-A012AAFA0668}"/>
              </a:ext>
            </a:extLst>
          </p:cNvPr>
          <p:cNvPicPr>
            <a:picLocks noChangeAspect="1"/>
          </p:cNvPicPr>
          <p:nvPr/>
        </p:nvPicPr>
        <p:blipFill>
          <a:blip r:embed="rId4"/>
          <a:stretch>
            <a:fillRect/>
          </a:stretch>
        </p:blipFill>
        <p:spPr>
          <a:xfrm>
            <a:off x="5426851" y="4390192"/>
            <a:ext cx="6942211" cy="2352072"/>
          </a:xfrm>
          <a:prstGeom prst="rect">
            <a:avLst/>
          </a:prstGeom>
        </p:spPr>
      </p:pic>
      <p:sp>
        <p:nvSpPr>
          <p:cNvPr id="4" name="Bulle narrative : rectangle à coins arrondis 3">
            <a:extLst>
              <a:ext uri="{FF2B5EF4-FFF2-40B4-BE49-F238E27FC236}">
                <a16:creationId xmlns:a16="http://schemas.microsoft.com/office/drawing/2014/main" id="{2D3611AE-82DD-467C-8469-A57F53B48F8C}"/>
              </a:ext>
            </a:extLst>
          </p:cNvPr>
          <p:cNvSpPr/>
          <p:nvPr/>
        </p:nvSpPr>
        <p:spPr>
          <a:xfrm>
            <a:off x="6383356" y="828972"/>
            <a:ext cx="5029200" cy="46166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L’enseignant teste le </a:t>
            </a:r>
            <a:r>
              <a:rPr lang="fr-FR" dirty="0" err="1"/>
              <a:t>chatbot</a:t>
            </a:r>
            <a:r>
              <a:rPr lang="fr-FR" dirty="0"/>
              <a:t> avant de le publier</a:t>
            </a:r>
          </a:p>
        </p:txBody>
      </p:sp>
      <p:sp>
        <p:nvSpPr>
          <p:cNvPr id="10" name="ZoneTexte 9">
            <a:extLst>
              <a:ext uri="{FF2B5EF4-FFF2-40B4-BE49-F238E27FC236}">
                <a16:creationId xmlns:a16="http://schemas.microsoft.com/office/drawing/2014/main" id="{C0BE5C17-B520-494F-9043-E7B7C3D4C510}"/>
              </a:ext>
            </a:extLst>
          </p:cNvPr>
          <p:cNvSpPr txBox="1"/>
          <p:nvPr/>
        </p:nvSpPr>
        <p:spPr>
          <a:xfrm>
            <a:off x="152400" y="101233"/>
            <a:ext cx="10744200" cy="461665"/>
          </a:xfrm>
          <a:prstGeom prst="rect">
            <a:avLst/>
          </a:prstGeom>
          <a:noFill/>
        </p:spPr>
        <p:txBody>
          <a:bodyPr wrap="square">
            <a:spAutoFit/>
          </a:bodyPr>
          <a:lstStyle/>
          <a:p>
            <a:r>
              <a:rPr lang="fr-FR" sz="2400" b="1" dirty="0"/>
              <a:t>Paramétrage du </a:t>
            </a:r>
            <a:r>
              <a:rPr lang="fr-FR" sz="2400" b="1" dirty="0" err="1"/>
              <a:t>chatbot</a:t>
            </a:r>
            <a:r>
              <a:rPr lang="fr-FR" sz="2400" b="1" dirty="0"/>
              <a:t> : tester le </a:t>
            </a:r>
            <a:r>
              <a:rPr lang="fr-FR" sz="2400" b="1" dirty="0" err="1"/>
              <a:t>chatbot</a:t>
            </a:r>
            <a:r>
              <a:rPr lang="fr-FR" sz="2400" b="1" dirty="0"/>
              <a:t> avant publication</a:t>
            </a:r>
          </a:p>
        </p:txBody>
      </p:sp>
    </p:spTree>
    <p:extLst>
      <p:ext uri="{BB962C8B-B14F-4D97-AF65-F5344CB8AC3E}">
        <p14:creationId xmlns:p14="http://schemas.microsoft.com/office/powerpoint/2010/main" val="3641956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6584786A-A0F1-40CF-9714-2892F9B1F0EB}"/>
              </a:ext>
            </a:extLst>
          </p:cNvPr>
          <p:cNvPicPr>
            <a:picLocks noChangeAspect="1"/>
          </p:cNvPicPr>
          <p:nvPr/>
        </p:nvPicPr>
        <p:blipFill>
          <a:blip r:embed="rId2"/>
          <a:stretch>
            <a:fillRect/>
          </a:stretch>
        </p:blipFill>
        <p:spPr>
          <a:xfrm>
            <a:off x="45106" y="1405410"/>
            <a:ext cx="6990387" cy="360639"/>
          </a:xfrm>
          <a:prstGeom prst="rect">
            <a:avLst/>
          </a:prstGeom>
        </p:spPr>
      </p:pic>
      <p:pic>
        <p:nvPicPr>
          <p:cNvPr id="3" name="Image 2">
            <a:extLst>
              <a:ext uri="{FF2B5EF4-FFF2-40B4-BE49-F238E27FC236}">
                <a16:creationId xmlns:a16="http://schemas.microsoft.com/office/drawing/2014/main" id="{1022083C-6C10-4E44-BCFF-AB3546656AA6}"/>
              </a:ext>
            </a:extLst>
          </p:cNvPr>
          <p:cNvPicPr>
            <a:picLocks noChangeAspect="1"/>
          </p:cNvPicPr>
          <p:nvPr/>
        </p:nvPicPr>
        <p:blipFill>
          <a:blip r:embed="rId3"/>
          <a:stretch>
            <a:fillRect/>
          </a:stretch>
        </p:blipFill>
        <p:spPr>
          <a:xfrm>
            <a:off x="45106" y="957666"/>
            <a:ext cx="6658693" cy="383397"/>
          </a:xfrm>
          <a:prstGeom prst="rect">
            <a:avLst/>
          </a:prstGeom>
        </p:spPr>
      </p:pic>
      <p:pic>
        <p:nvPicPr>
          <p:cNvPr id="5" name="Image 4">
            <a:extLst>
              <a:ext uri="{FF2B5EF4-FFF2-40B4-BE49-F238E27FC236}">
                <a16:creationId xmlns:a16="http://schemas.microsoft.com/office/drawing/2014/main" id="{A15E21BC-3300-4CDB-8032-EF628D86988A}"/>
              </a:ext>
            </a:extLst>
          </p:cNvPr>
          <p:cNvPicPr>
            <a:picLocks noChangeAspect="1"/>
          </p:cNvPicPr>
          <p:nvPr/>
        </p:nvPicPr>
        <p:blipFill>
          <a:blip r:embed="rId4"/>
          <a:stretch>
            <a:fillRect/>
          </a:stretch>
        </p:blipFill>
        <p:spPr>
          <a:xfrm>
            <a:off x="45106" y="1795603"/>
            <a:ext cx="6210458" cy="3212122"/>
          </a:xfrm>
          <a:prstGeom prst="rect">
            <a:avLst/>
          </a:prstGeom>
        </p:spPr>
      </p:pic>
      <p:pic>
        <p:nvPicPr>
          <p:cNvPr id="7" name="Image 6">
            <a:extLst>
              <a:ext uri="{FF2B5EF4-FFF2-40B4-BE49-F238E27FC236}">
                <a16:creationId xmlns:a16="http://schemas.microsoft.com/office/drawing/2014/main" id="{C8313219-7975-457A-9040-3F43DB7761B6}"/>
              </a:ext>
            </a:extLst>
          </p:cNvPr>
          <p:cNvPicPr>
            <a:picLocks noChangeAspect="1"/>
          </p:cNvPicPr>
          <p:nvPr/>
        </p:nvPicPr>
        <p:blipFill>
          <a:blip r:embed="rId5"/>
          <a:stretch>
            <a:fillRect/>
          </a:stretch>
        </p:blipFill>
        <p:spPr>
          <a:xfrm>
            <a:off x="0" y="5007725"/>
            <a:ext cx="6603104" cy="1748395"/>
          </a:xfrm>
          <a:prstGeom prst="rect">
            <a:avLst/>
          </a:prstGeom>
        </p:spPr>
      </p:pic>
      <p:pic>
        <p:nvPicPr>
          <p:cNvPr id="11" name="Image 10">
            <a:extLst>
              <a:ext uri="{FF2B5EF4-FFF2-40B4-BE49-F238E27FC236}">
                <a16:creationId xmlns:a16="http://schemas.microsoft.com/office/drawing/2014/main" id="{099BB281-F357-45C5-867B-4A085A8061B2}"/>
              </a:ext>
            </a:extLst>
          </p:cNvPr>
          <p:cNvPicPr>
            <a:picLocks noChangeAspect="1"/>
          </p:cNvPicPr>
          <p:nvPr/>
        </p:nvPicPr>
        <p:blipFill>
          <a:blip r:embed="rId6"/>
          <a:stretch>
            <a:fillRect/>
          </a:stretch>
        </p:blipFill>
        <p:spPr>
          <a:xfrm>
            <a:off x="8367975" y="3401664"/>
            <a:ext cx="2949196" cy="548688"/>
          </a:xfrm>
          <a:prstGeom prst="rect">
            <a:avLst/>
          </a:prstGeom>
        </p:spPr>
      </p:pic>
      <p:pic>
        <p:nvPicPr>
          <p:cNvPr id="13" name="Image 12">
            <a:extLst>
              <a:ext uri="{FF2B5EF4-FFF2-40B4-BE49-F238E27FC236}">
                <a16:creationId xmlns:a16="http://schemas.microsoft.com/office/drawing/2014/main" id="{C3430154-F3FD-4DAB-A389-C4A7951D770A}"/>
              </a:ext>
            </a:extLst>
          </p:cNvPr>
          <p:cNvPicPr>
            <a:picLocks noChangeAspect="1"/>
          </p:cNvPicPr>
          <p:nvPr/>
        </p:nvPicPr>
        <p:blipFill>
          <a:blip r:embed="rId7"/>
          <a:stretch>
            <a:fillRect/>
          </a:stretch>
        </p:blipFill>
        <p:spPr>
          <a:xfrm>
            <a:off x="9084780" y="4196031"/>
            <a:ext cx="2209992" cy="1219306"/>
          </a:xfrm>
          <a:prstGeom prst="rect">
            <a:avLst/>
          </a:prstGeom>
        </p:spPr>
      </p:pic>
      <p:pic>
        <p:nvPicPr>
          <p:cNvPr id="15" name="Image 14">
            <a:extLst>
              <a:ext uri="{FF2B5EF4-FFF2-40B4-BE49-F238E27FC236}">
                <a16:creationId xmlns:a16="http://schemas.microsoft.com/office/drawing/2014/main" id="{FFB03752-FCBF-4601-9AF4-7037C99EE55C}"/>
              </a:ext>
            </a:extLst>
          </p:cNvPr>
          <p:cNvPicPr>
            <a:picLocks noChangeAspect="1"/>
          </p:cNvPicPr>
          <p:nvPr/>
        </p:nvPicPr>
        <p:blipFill>
          <a:blip r:embed="rId8"/>
          <a:stretch>
            <a:fillRect/>
          </a:stretch>
        </p:blipFill>
        <p:spPr>
          <a:xfrm>
            <a:off x="9137662" y="5493268"/>
            <a:ext cx="2179509" cy="777307"/>
          </a:xfrm>
          <a:prstGeom prst="rect">
            <a:avLst/>
          </a:prstGeom>
        </p:spPr>
      </p:pic>
      <p:sp>
        <p:nvSpPr>
          <p:cNvPr id="4" name="Bulle narrative : rectangle à coins arrondis 3">
            <a:extLst>
              <a:ext uri="{FF2B5EF4-FFF2-40B4-BE49-F238E27FC236}">
                <a16:creationId xmlns:a16="http://schemas.microsoft.com/office/drawing/2014/main" id="{DB58AFA6-850D-4935-BD2B-249A0C75D110}"/>
              </a:ext>
            </a:extLst>
          </p:cNvPr>
          <p:cNvSpPr/>
          <p:nvPr/>
        </p:nvSpPr>
        <p:spPr>
          <a:xfrm>
            <a:off x="7413142" y="663697"/>
            <a:ext cx="3343275" cy="1168718"/>
          </a:xfrm>
          <a:prstGeom prst="wedgeRoundRectCallout">
            <a:avLst>
              <a:gd name="adj1" fmla="val -68126"/>
              <a:gd name="adj2" fmla="val -188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Possibilité de tester la reconnaissance vocale</a:t>
            </a:r>
          </a:p>
        </p:txBody>
      </p:sp>
      <p:sp>
        <p:nvSpPr>
          <p:cNvPr id="10" name="Bulle narrative : rectangle à coins arrondis 9">
            <a:extLst>
              <a:ext uri="{FF2B5EF4-FFF2-40B4-BE49-F238E27FC236}">
                <a16:creationId xmlns:a16="http://schemas.microsoft.com/office/drawing/2014/main" id="{ECBB6D9E-1A84-42C3-A7F6-1BB6F8E0BA39}"/>
              </a:ext>
            </a:extLst>
          </p:cNvPr>
          <p:cNvSpPr/>
          <p:nvPr/>
        </p:nvSpPr>
        <p:spPr>
          <a:xfrm>
            <a:off x="2829216" y="4516298"/>
            <a:ext cx="3343275" cy="941761"/>
          </a:xfrm>
          <a:prstGeom prst="wedgeRoundRectCallout">
            <a:avLst>
              <a:gd name="adj1" fmla="val -84366"/>
              <a:gd name="adj2" fmla="val -2677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Possibilité de lire et/ou d’écouter la réponse du </a:t>
            </a:r>
            <a:r>
              <a:rPr lang="fr-FR" dirty="0" err="1"/>
              <a:t>chatbot</a:t>
            </a:r>
            <a:endParaRPr lang="fr-FR" dirty="0"/>
          </a:p>
        </p:txBody>
      </p:sp>
      <p:sp>
        <p:nvSpPr>
          <p:cNvPr id="12" name="Bulle narrative : rectangle à coins arrondis 11">
            <a:extLst>
              <a:ext uri="{FF2B5EF4-FFF2-40B4-BE49-F238E27FC236}">
                <a16:creationId xmlns:a16="http://schemas.microsoft.com/office/drawing/2014/main" id="{AB9A160B-BD5F-4A74-97CF-CF247D87F445}"/>
              </a:ext>
            </a:extLst>
          </p:cNvPr>
          <p:cNvSpPr/>
          <p:nvPr/>
        </p:nvSpPr>
        <p:spPr>
          <a:xfrm>
            <a:off x="7708417" y="2078094"/>
            <a:ext cx="3343275" cy="1168718"/>
          </a:xfrm>
          <a:prstGeom prst="wedgeRoundRectCallout">
            <a:avLst>
              <a:gd name="adj1" fmla="val 22472"/>
              <a:gd name="adj2" fmla="val 6576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Si vous êtes satisfait, vous pouvez l’enregistrer le publier</a:t>
            </a:r>
          </a:p>
        </p:txBody>
      </p:sp>
      <p:sp>
        <p:nvSpPr>
          <p:cNvPr id="14" name="ZoneTexte 13">
            <a:extLst>
              <a:ext uri="{FF2B5EF4-FFF2-40B4-BE49-F238E27FC236}">
                <a16:creationId xmlns:a16="http://schemas.microsoft.com/office/drawing/2014/main" id="{289E6FB0-876A-4FB0-A8BB-5B0308657138}"/>
              </a:ext>
            </a:extLst>
          </p:cNvPr>
          <p:cNvSpPr txBox="1"/>
          <p:nvPr/>
        </p:nvSpPr>
        <p:spPr>
          <a:xfrm>
            <a:off x="152400" y="215533"/>
            <a:ext cx="10744200" cy="461665"/>
          </a:xfrm>
          <a:prstGeom prst="rect">
            <a:avLst/>
          </a:prstGeom>
          <a:noFill/>
        </p:spPr>
        <p:txBody>
          <a:bodyPr wrap="square">
            <a:spAutoFit/>
          </a:bodyPr>
          <a:lstStyle/>
          <a:p>
            <a:r>
              <a:rPr lang="fr-FR" sz="2400" b="1" dirty="0"/>
              <a:t>Paramétrage du </a:t>
            </a:r>
            <a:r>
              <a:rPr lang="fr-FR" sz="2400" b="1" dirty="0" err="1"/>
              <a:t>chatbot</a:t>
            </a:r>
            <a:r>
              <a:rPr lang="fr-FR" sz="2400" b="1" dirty="0"/>
              <a:t> : publier le </a:t>
            </a:r>
            <a:r>
              <a:rPr lang="fr-FR" sz="2400" b="1" dirty="0" err="1"/>
              <a:t>chatbot</a:t>
            </a:r>
            <a:endParaRPr lang="fr-FR" sz="2400" b="1" dirty="0"/>
          </a:p>
        </p:txBody>
      </p:sp>
    </p:spTree>
    <p:extLst>
      <p:ext uri="{BB962C8B-B14F-4D97-AF65-F5344CB8AC3E}">
        <p14:creationId xmlns:p14="http://schemas.microsoft.com/office/powerpoint/2010/main" val="1829928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F4841DB-0B33-4FA5-98BB-4425281C8863}"/>
              </a:ext>
            </a:extLst>
          </p:cNvPr>
          <p:cNvPicPr>
            <a:picLocks noChangeAspect="1"/>
          </p:cNvPicPr>
          <p:nvPr/>
        </p:nvPicPr>
        <p:blipFill>
          <a:blip r:embed="rId2"/>
          <a:stretch>
            <a:fillRect/>
          </a:stretch>
        </p:blipFill>
        <p:spPr>
          <a:xfrm>
            <a:off x="160412" y="1864659"/>
            <a:ext cx="5004786" cy="1290917"/>
          </a:xfrm>
          <a:prstGeom prst="rect">
            <a:avLst/>
          </a:prstGeom>
        </p:spPr>
      </p:pic>
      <p:pic>
        <p:nvPicPr>
          <p:cNvPr id="5" name="Image 4">
            <a:extLst>
              <a:ext uri="{FF2B5EF4-FFF2-40B4-BE49-F238E27FC236}">
                <a16:creationId xmlns:a16="http://schemas.microsoft.com/office/drawing/2014/main" id="{D814911F-1ED9-4DD3-84D8-203437632DAF}"/>
              </a:ext>
            </a:extLst>
          </p:cNvPr>
          <p:cNvPicPr>
            <a:picLocks noChangeAspect="1"/>
          </p:cNvPicPr>
          <p:nvPr/>
        </p:nvPicPr>
        <p:blipFill>
          <a:blip r:embed="rId3"/>
          <a:stretch>
            <a:fillRect/>
          </a:stretch>
        </p:blipFill>
        <p:spPr>
          <a:xfrm>
            <a:off x="121587" y="3308001"/>
            <a:ext cx="5082436" cy="3415528"/>
          </a:xfrm>
          <a:prstGeom prst="rect">
            <a:avLst/>
          </a:prstGeom>
        </p:spPr>
      </p:pic>
      <p:pic>
        <p:nvPicPr>
          <p:cNvPr id="7" name="Image 6">
            <a:extLst>
              <a:ext uri="{FF2B5EF4-FFF2-40B4-BE49-F238E27FC236}">
                <a16:creationId xmlns:a16="http://schemas.microsoft.com/office/drawing/2014/main" id="{FC49B873-D3DE-4DCB-A037-C37DD000DA8E}"/>
              </a:ext>
            </a:extLst>
          </p:cNvPr>
          <p:cNvPicPr>
            <a:picLocks noChangeAspect="1"/>
          </p:cNvPicPr>
          <p:nvPr/>
        </p:nvPicPr>
        <p:blipFill>
          <a:blip r:embed="rId4"/>
          <a:stretch>
            <a:fillRect/>
          </a:stretch>
        </p:blipFill>
        <p:spPr>
          <a:xfrm>
            <a:off x="5689159" y="54371"/>
            <a:ext cx="4847467" cy="3253629"/>
          </a:xfrm>
          <a:prstGeom prst="rect">
            <a:avLst/>
          </a:prstGeom>
        </p:spPr>
      </p:pic>
      <p:pic>
        <p:nvPicPr>
          <p:cNvPr id="9" name="Image 8">
            <a:extLst>
              <a:ext uri="{FF2B5EF4-FFF2-40B4-BE49-F238E27FC236}">
                <a16:creationId xmlns:a16="http://schemas.microsoft.com/office/drawing/2014/main" id="{0B8C78CD-68DB-4841-A2FB-1D9CB6E6BDA5}"/>
              </a:ext>
            </a:extLst>
          </p:cNvPr>
          <p:cNvPicPr>
            <a:picLocks noChangeAspect="1"/>
          </p:cNvPicPr>
          <p:nvPr/>
        </p:nvPicPr>
        <p:blipFill>
          <a:blip r:embed="rId5"/>
          <a:stretch>
            <a:fillRect/>
          </a:stretch>
        </p:blipFill>
        <p:spPr>
          <a:xfrm>
            <a:off x="5689160" y="3267647"/>
            <a:ext cx="4740195" cy="3496236"/>
          </a:xfrm>
          <a:prstGeom prst="rect">
            <a:avLst/>
          </a:prstGeom>
        </p:spPr>
      </p:pic>
      <p:sp>
        <p:nvSpPr>
          <p:cNvPr id="6" name="ZoneTexte 5">
            <a:extLst>
              <a:ext uri="{FF2B5EF4-FFF2-40B4-BE49-F238E27FC236}">
                <a16:creationId xmlns:a16="http://schemas.microsoft.com/office/drawing/2014/main" id="{90AEB66B-2AEE-44C2-940F-A7008ED2D59E}"/>
              </a:ext>
            </a:extLst>
          </p:cNvPr>
          <p:cNvSpPr txBox="1"/>
          <p:nvPr/>
        </p:nvSpPr>
        <p:spPr>
          <a:xfrm>
            <a:off x="152400" y="215533"/>
            <a:ext cx="5339289" cy="461665"/>
          </a:xfrm>
          <a:prstGeom prst="rect">
            <a:avLst/>
          </a:prstGeom>
          <a:noFill/>
        </p:spPr>
        <p:txBody>
          <a:bodyPr wrap="square">
            <a:spAutoFit/>
          </a:bodyPr>
          <a:lstStyle/>
          <a:p>
            <a:r>
              <a:rPr lang="fr-FR" sz="2400" b="1" dirty="0"/>
              <a:t>Paramétrage du </a:t>
            </a:r>
            <a:r>
              <a:rPr lang="fr-FR" sz="2400" b="1" dirty="0" err="1"/>
              <a:t>chatbot</a:t>
            </a:r>
            <a:r>
              <a:rPr lang="fr-FR" sz="2400" b="1" dirty="0"/>
              <a:t> : finalisation</a:t>
            </a:r>
          </a:p>
        </p:txBody>
      </p:sp>
    </p:spTree>
    <p:extLst>
      <p:ext uri="{BB962C8B-B14F-4D97-AF65-F5344CB8AC3E}">
        <p14:creationId xmlns:p14="http://schemas.microsoft.com/office/powerpoint/2010/main" val="581556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9A98E69-BE65-426A-ACDC-7987F76B745C}"/>
              </a:ext>
            </a:extLst>
          </p:cNvPr>
          <p:cNvPicPr>
            <a:picLocks noChangeAspect="1"/>
          </p:cNvPicPr>
          <p:nvPr/>
        </p:nvPicPr>
        <p:blipFill>
          <a:blip r:embed="rId2"/>
          <a:stretch>
            <a:fillRect/>
          </a:stretch>
        </p:blipFill>
        <p:spPr>
          <a:xfrm>
            <a:off x="96306" y="1698813"/>
            <a:ext cx="6820491" cy="5159187"/>
          </a:xfrm>
          <a:prstGeom prst="rect">
            <a:avLst/>
          </a:prstGeom>
        </p:spPr>
      </p:pic>
      <p:pic>
        <p:nvPicPr>
          <p:cNvPr id="7" name="Image 6">
            <a:extLst>
              <a:ext uri="{FF2B5EF4-FFF2-40B4-BE49-F238E27FC236}">
                <a16:creationId xmlns:a16="http://schemas.microsoft.com/office/drawing/2014/main" id="{104DE7C9-961B-408F-AE3A-6B85F71C4A76}"/>
              </a:ext>
            </a:extLst>
          </p:cNvPr>
          <p:cNvPicPr>
            <a:picLocks noChangeAspect="1"/>
          </p:cNvPicPr>
          <p:nvPr/>
        </p:nvPicPr>
        <p:blipFill>
          <a:blip r:embed="rId3"/>
          <a:stretch>
            <a:fillRect/>
          </a:stretch>
        </p:blipFill>
        <p:spPr>
          <a:xfrm>
            <a:off x="7245609" y="1434353"/>
            <a:ext cx="4724809" cy="1188823"/>
          </a:xfrm>
          <a:prstGeom prst="rect">
            <a:avLst/>
          </a:prstGeom>
        </p:spPr>
      </p:pic>
      <p:pic>
        <p:nvPicPr>
          <p:cNvPr id="9" name="Image 8">
            <a:extLst>
              <a:ext uri="{FF2B5EF4-FFF2-40B4-BE49-F238E27FC236}">
                <a16:creationId xmlns:a16="http://schemas.microsoft.com/office/drawing/2014/main" id="{0FC5C69A-ECAD-439A-8C92-2442D2751421}"/>
              </a:ext>
            </a:extLst>
          </p:cNvPr>
          <p:cNvPicPr>
            <a:picLocks noChangeAspect="1"/>
          </p:cNvPicPr>
          <p:nvPr/>
        </p:nvPicPr>
        <p:blipFill>
          <a:blip r:embed="rId4"/>
          <a:stretch>
            <a:fillRect/>
          </a:stretch>
        </p:blipFill>
        <p:spPr>
          <a:xfrm>
            <a:off x="7318004" y="2885675"/>
            <a:ext cx="4580017" cy="1463167"/>
          </a:xfrm>
          <a:prstGeom prst="rect">
            <a:avLst/>
          </a:prstGeom>
        </p:spPr>
      </p:pic>
      <p:pic>
        <p:nvPicPr>
          <p:cNvPr id="11" name="Image 10">
            <a:extLst>
              <a:ext uri="{FF2B5EF4-FFF2-40B4-BE49-F238E27FC236}">
                <a16:creationId xmlns:a16="http://schemas.microsoft.com/office/drawing/2014/main" id="{FE5B170A-4F5B-45F3-8C7C-64A96DCC5EE7}"/>
              </a:ext>
            </a:extLst>
          </p:cNvPr>
          <p:cNvPicPr>
            <a:picLocks noChangeAspect="1"/>
          </p:cNvPicPr>
          <p:nvPr/>
        </p:nvPicPr>
        <p:blipFill>
          <a:blip r:embed="rId5"/>
          <a:stretch>
            <a:fillRect/>
          </a:stretch>
        </p:blipFill>
        <p:spPr>
          <a:xfrm>
            <a:off x="7318004" y="4832242"/>
            <a:ext cx="4580017" cy="1623201"/>
          </a:xfrm>
          <a:prstGeom prst="rect">
            <a:avLst/>
          </a:prstGeom>
        </p:spPr>
      </p:pic>
      <p:pic>
        <p:nvPicPr>
          <p:cNvPr id="8" name="Image 7">
            <a:extLst>
              <a:ext uri="{FF2B5EF4-FFF2-40B4-BE49-F238E27FC236}">
                <a16:creationId xmlns:a16="http://schemas.microsoft.com/office/drawing/2014/main" id="{66E54836-A564-4949-B756-B52DB9C927F3}"/>
              </a:ext>
            </a:extLst>
          </p:cNvPr>
          <p:cNvPicPr>
            <a:picLocks noChangeAspect="1"/>
          </p:cNvPicPr>
          <p:nvPr/>
        </p:nvPicPr>
        <p:blipFill>
          <a:blip r:embed="rId6"/>
          <a:stretch>
            <a:fillRect/>
          </a:stretch>
        </p:blipFill>
        <p:spPr>
          <a:xfrm>
            <a:off x="96306" y="671883"/>
            <a:ext cx="4460194" cy="944453"/>
          </a:xfrm>
          <a:prstGeom prst="rect">
            <a:avLst/>
          </a:prstGeom>
        </p:spPr>
      </p:pic>
      <p:sp>
        <p:nvSpPr>
          <p:cNvPr id="2" name="ZoneTexte 1">
            <a:extLst>
              <a:ext uri="{FF2B5EF4-FFF2-40B4-BE49-F238E27FC236}">
                <a16:creationId xmlns:a16="http://schemas.microsoft.com/office/drawing/2014/main" id="{A3ED6E8A-2FFD-487D-8D1F-E06C334E3808}"/>
              </a:ext>
            </a:extLst>
          </p:cNvPr>
          <p:cNvSpPr txBox="1"/>
          <p:nvPr/>
        </p:nvSpPr>
        <p:spPr>
          <a:xfrm>
            <a:off x="5076825" y="30992"/>
            <a:ext cx="6553200" cy="1754326"/>
          </a:xfrm>
          <a:prstGeom prst="rect">
            <a:avLst/>
          </a:prstGeom>
          <a:noFill/>
        </p:spPr>
        <p:txBody>
          <a:bodyPr wrap="square" rtlCol="0">
            <a:spAutoFit/>
          </a:bodyPr>
          <a:lstStyle/>
          <a:p>
            <a:r>
              <a:rPr lang="fr-FR" dirty="0"/>
              <a:t>VERSION PAYANTE :</a:t>
            </a:r>
          </a:p>
          <a:p>
            <a:pPr marL="285750" indent="-285750">
              <a:buFont typeface="Arial" panose="020B0604020202020204" pitchFamily="34" charset="0"/>
              <a:buChar char="•"/>
            </a:pPr>
            <a:r>
              <a:rPr lang="fr-FR" dirty="0"/>
              <a:t>Insertion d’un contenu personnel et ciblé</a:t>
            </a:r>
          </a:p>
          <a:p>
            <a:pPr marL="285750" indent="-285750">
              <a:buFont typeface="Arial" panose="020B0604020202020204" pitchFamily="34" charset="0"/>
              <a:buChar char="•"/>
            </a:pPr>
            <a:r>
              <a:rPr lang="fr-FR" dirty="0"/>
              <a:t>Possibilité de chronométrer les activités</a:t>
            </a:r>
          </a:p>
          <a:p>
            <a:pPr marL="285750" indent="-285750">
              <a:buFont typeface="Arial" panose="020B0604020202020204" pitchFamily="34" charset="0"/>
              <a:buChar char="•"/>
            </a:pPr>
            <a:r>
              <a:rPr lang="fr-FR" dirty="0"/>
              <a:t>Génération de critères d’évaluation et feedback proposé (mais les critères correspondent au mode scolaire anglophone et non européen sans mention du CECRL)</a:t>
            </a:r>
          </a:p>
        </p:txBody>
      </p:sp>
      <p:cxnSp>
        <p:nvCxnSpPr>
          <p:cNvPr id="6" name="Connecteur droit avec flèche 5">
            <a:extLst>
              <a:ext uri="{FF2B5EF4-FFF2-40B4-BE49-F238E27FC236}">
                <a16:creationId xmlns:a16="http://schemas.microsoft.com/office/drawing/2014/main" id="{56BC171E-E630-4FAD-9FCE-8D0FF02A7829}"/>
              </a:ext>
            </a:extLst>
          </p:cNvPr>
          <p:cNvCxnSpPr/>
          <p:nvPr/>
        </p:nvCxnSpPr>
        <p:spPr>
          <a:xfrm flipV="1">
            <a:off x="3648075" y="923925"/>
            <a:ext cx="1266825" cy="5104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24B42439-903A-4632-A5E6-7B5046ED7593}"/>
              </a:ext>
            </a:extLst>
          </p:cNvPr>
          <p:cNvSpPr txBox="1"/>
          <p:nvPr/>
        </p:nvSpPr>
        <p:spPr>
          <a:xfrm>
            <a:off x="96306" y="197800"/>
            <a:ext cx="5339289" cy="461665"/>
          </a:xfrm>
          <a:prstGeom prst="rect">
            <a:avLst/>
          </a:prstGeom>
          <a:noFill/>
        </p:spPr>
        <p:txBody>
          <a:bodyPr wrap="square">
            <a:spAutoFit/>
          </a:bodyPr>
          <a:lstStyle/>
          <a:p>
            <a:r>
              <a:rPr lang="fr-FR" sz="2400" b="1" dirty="0"/>
              <a:t>Paramétrage du </a:t>
            </a:r>
            <a:r>
              <a:rPr lang="fr-FR" sz="2400" b="1" dirty="0" err="1"/>
              <a:t>chatbot</a:t>
            </a:r>
            <a:r>
              <a:rPr lang="fr-FR" sz="2400" b="1" dirty="0"/>
              <a:t> : finalisation</a:t>
            </a:r>
          </a:p>
        </p:txBody>
      </p:sp>
    </p:spTree>
    <p:extLst>
      <p:ext uri="{BB962C8B-B14F-4D97-AF65-F5344CB8AC3E}">
        <p14:creationId xmlns:p14="http://schemas.microsoft.com/office/powerpoint/2010/main" val="3168297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96145CD-D334-4192-AAD8-75574796FF59}"/>
              </a:ext>
            </a:extLst>
          </p:cNvPr>
          <p:cNvPicPr>
            <a:picLocks noChangeAspect="1"/>
          </p:cNvPicPr>
          <p:nvPr/>
        </p:nvPicPr>
        <p:blipFill>
          <a:blip r:embed="rId2"/>
          <a:stretch>
            <a:fillRect/>
          </a:stretch>
        </p:blipFill>
        <p:spPr>
          <a:xfrm>
            <a:off x="3333726" y="1167826"/>
            <a:ext cx="8724900" cy="3915790"/>
          </a:xfrm>
          <a:prstGeom prst="rect">
            <a:avLst/>
          </a:prstGeom>
        </p:spPr>
      </p:pic>
      <p:pic>
        <p:nvPicPr>
          <p:cNvPr id="4" name="Image 3">
            <a:extLst>
              <a:ext uri="{FF2B5EF4-FFF2-40B4-BE49-F238E27FC236}">
                <a16:creationId xmlns:a16="http://schemas.microsoft.com/office/drawing/2014/main" id="{638784B4-2506-4BA0-88BE-C5C008566E25}"/>
              </a:ext>
            </a:extLst>
          </p:cNvPr>
          <p:cNvPicPr>
            <a:picLocks noChangeAspect="1"/>
          </p:cNvPicPr>
          <p:nvPr/>
        </p:nvPicPr>
        <p:blipFill>
          <a:blip r:embed="rId3"/>
          <a:stretch>
            <a:fillRect/>
          </a:stretch>
        </p:blipFill>
        <p:spPr>
          <a:xfrm>
            <a:off x="133374" y="1167826"/>
            <a:ext cx="3152752" cy="2560637"/>
          </a:xfrm>
          <a:prstGeom prst="rect">
            <a:avLst/>
          </a:prstGeom>
        </p:spPr>
      </p:pic>
      <p:sp>
        <p:nvSpPr>
          <p:cNvPr id="5" name="ZoneTexte 4">
            <a:extLst>
              <a:ext uri="{FF2B5EF4-FFF2-40B4-BE49-F238E27FC236}">
                <a16:creationId xmlns:a16="http://schemas.microsoft.com/office/drawing/2014/main" id="{E43E42A6-A5CD-47A5-8B18-7FB473D6AE3F}"/>
              </a:ext>
            </a:extLst>
          </p:cNvPr>
          <p:cNvSpPr txBox="1"/>
          <p:nvPr/>
        </p:nvSpPr>
        <p:spPr>
          <a:xfrm>
            <a:off x="152400" y="215533"/>
            <a:ext cx="12115800" cy="461665"/>
          </a:xfrm>
          <a:prstGeom prst="rect">
            <a:avLst/>
          </a:prstGeom>
          <a:noFill/>
        </p:spPr>
        <p:txBody>
          <a:bodyPr wrap="square">
            <a:spAutoFit/>
          </a:bodyPr>
          <a:lstStyle/>
          <a:p>
            <a:r>
              <a:rPr lang="fr-FR" sz="2400" b="1" dirty="0"/>
              <a:t>Paramétrage du </a:t>
            </a:r>
            <a:r>
              <a:rPr lang="fr-FR" sz="2400" b="1" dirty="0" err="1"/>
              <a:t>chatbot</a:t>
            </a:r>
            <a:r>
              <a:rPr lang="fr-FR" sz="2400" b="1" dirty="0"/>
              <a:t> : création d’une session / mise à disposition du lien pour les élèves</a:t>
            </a:r>
          </a:p>
        </p:txBody>
      </p:sp>
    </p:spTree>
    <p:extLst>
      <p:ext uri="{BB962C8B-B14F-4D97-AF65-F5344CB8AC3E}">
        <p14:creationId xmlns:p14="http://schemas.microsoft.com/office/powerpoint/2010/main" val="1301490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311BF0D-0CDD-42B6-8786-A189A500D362}"/>
              </a:ext>
            </a:extLst>
          </p:cNvPr>
          <p:cNvPicPr>
            <a:picLocks noChangeAspect="1"/>
          </p:cNvPicPr>
          <p:nvPr/>
        </p:nvPicPr>
        <p:blipFill>
          <a:blip r:embed="rId2"/>
          <a:stretch>
            <a:fillRect/>
          </a:stretch>
        </p:blipFill>
        <p:spPr>
          <a:xfrm>
            <a:off x="89647" y="201378"/>
            <a:ext cx="2286198" cy="2385267"/>
          </a:xfrm>
          <a:prstGeom prst="rect">
            <a:avLst/>
          </a:prstGeom>
        </p:spPr>
      </p:pic>
      <p:pic>
        <p:nvPicPr>
          <p:cNvPr id="7" name="Image 6">
            <a:extLst>
              <a:ext uri="{FF2B5EF4-FFF2-40B4-BE49-F238E27FC236}">
                <a16:creationId xmlns:a16="http://schemas.microsoft.com/office/drawing/2014/main" id="{4549ADF4-0CDC-4141-B9E8-0E636ED3B6A1}"/>
              </a:ext>
            </a:extLst>
          </p:cNvPr>
          <p:cNvPicPr>
            <a:picLocks noChangeAspect="1"/>
          </p:cNvPicPr>
          <p:nvPr/>
        </p:nvPicPr>
        <p:blipFill>
          <a:blip r:embed="rId3"/>
          <a:stretch>
            <a:fillRect/>
          </a:stretch>
        </p:blipFill>
        <p:spPr>
          <a:xfrm>
            <a:off x="2733097" y="201378"/>
            <a:ext cx="5578323" cy="4511431"/>
          </a:xfrm>
          <a:prstGeom prst="rect">
            <a:avLst/>
          </a:prstGeom>
        </p:spPr>
      </p:pic>
      <p:sp>
        <p:nvSpPr>
          <p:cNvPr id="8" name="Rectangle 7">
            <a:extLst>
              <a:ext uri="{FF2B5EF4-FFF2-40B4-BE49-F238E27FC236}">
                <a16:creationId xmlns:a16="http://schemas.microsoft.com/office/drawing/2014/main" id="{70D890BC-9E6C-49EC-91D6-B2CB10C6EC41}"/>
              </a:ext>
            </a:extLst>
          </p:cNvPr>
          <p:cNvSpPr/>
          <p:nvPr/>
        </p:nvSpPr>
        <p:spPr>
          <a:xfrm>
            <a:off x="2733097" y="3944471"/>
            <a:ext cx="5819232" cy="2779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Bulle narrative : rectangle à coins arrondis 8">
            <a:extLst>
              <a:ext uri="{FF2B5EF4-FFF2-40B4-BE49-F238E27FC236}">
                <a16:creationId xmlns:a16="http://schemas.microsoft.com/office/drawing/2014/main" id="{98A4209A-4B97-47C9-BEB0-6A10141C8379}"/>
              </a:ext>
            </a:extLst>
          </p:cNvPr>
          <p:cNvSpPr/>
          <p:nvPr/>
        </p:nvSpPr>
        <p:spPr>
          <a:xfrm>
            <a:off x="295835" y="3429000"/>
            <a:ext cx="1801906" cy="963706"/>
          </a:xfrm>
          <a:prstGeom prst="wedgeRoundRectCallout">
            <a:avLst>
              <a:gd name="adj1" fmla="val 75684"/>
              <a:gd name="adj2" fmla="val 2901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Access to the </a:t>
            </a:r>
            <a:r>
              <a:rPr lang="fr-FR" dirty="0" err="1"/>
              <a:t>chatbot</a:t>
            </a:r>
            <a:endParaRPr lang="fr-FR" dirty="0"/>
          </a:p>
        </p:txBody>
      </p:sp>
      <p:pic>
        <p:nvPicPr>
          <p:cNvPr id="11" name="Image 10">
            <a:extLst>
              <a:ext uri="{FF2B5EF4-FFF2-40B4-BE49-F238E27FC236}">
                <a16:creationId xmlns:a16="http://schemas.microsoft.com/office/drawing/2014/main" id="{80DBF985-3929-44C2-9342-C0CFC2B84C47}"/>
              </a:ext>
            </a:extLst>
          </p:cNvPr>
          <p:cNvPicPr>
            <a:picLocks noChangeAspect="1"/>
          </p:cNvPicPr>
          <p:nvPr/>
        </p:nvPicPr>
        <p:blipFill>
          <a:blip r:embed="rId4"/>
          <a:stretch>
            <a:fillRect/>
          </a:stretch>
        </p:blipFill>
        <p:spPr>
          <a:xfrm>
            <a:off x="2885145" y="4712809"/>
            <a:ext cx="2637113" cy="1944720"/>
          </a:xfrm>
          <a:prstGeom prst="rect">
            <a:avLst/>
          </a:prstGeom>
        </p:spPr>
      </p:pic>
      <p:sp>
        <p:nvSpPr>
          <p:cNvPr id="12" name="Bulle narrative : rectangle à coins arrondis 11">
            <a:extLst>
              <a:ext uri="{FF2B5EF4-FFF2-40B4-BE49-F238E27FC236}">
                <a16:creationId xmlns:a16="http://schemas.microsoft.com/office/drawing/2014/main" id="{4FB0BED7-B332-43A9-92AF-6CC9CA00D223}"/>
              </a:ext>
            </a:extLst>
          </p:cNvPr>
          <p:cNvSpPr/>
          <p:nvPr/>
        </p:nvSpPr>
        <p:spPr>
          <a:xfrm>
            <a:off x="331793" y="5015753"/>
            <a:ext cx="1801906" cy="963706"/>
          </a:xfrm>
          <a:prstGeom prst="wedgeRoundRectCallout">
            <a:avLst>
              <a:gd name="adj1" fmla="val 123943"/>
              <a:gd name="adj2" fmla="val 4110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First </a:t>
            </a:r>
            <a:r>
              <a:rPr lang="fr-FR" dirty="0" err="1"/>
              <a:t>name</a:t>
            </a:r>
            <a:r>
              <a:rPr lang="fr-FR" dirty="0"/>
              <a:t> of the </a:t>
            </a:r>
            <a:r>
              <a:rPr lang="fr-FR" dirty="0" err="1"/>
              <a:t>student</a:t>
            </a:r>
            <a:endParaRPr lang="fr-FR" dirty="0"/>
          </a:p>
        </p:txBody>
      </p:sp>
      <p:sp>
        <p:nvSpPr>
          <p:cNvPr id="13" name="Bulle narrative : rectangle à coins arrondis 12">
            <a:extLst>
              <a:ext uri="{FF2B5EF4-FFF2-40B4-BE49-F238E27FC236}">
                <a16:creationId xmlns:a16="http://schemas.microsoft.com/office/drawing/2014/main" id="{518DBDD7-029C-4C17-8184-3F993076D212}"/>
              </a:ext>
            </a:extLst>
          </p:cNvPr>
          <p:cNvSpPr/>
          <p:nvPr/>
        </p:nvSpPr>
        <p:spPr>
          <a:xfrm>
            <a:off x="6273704" y="5024390"/>
            <a:ext cx="1801906" cy="963706"/>
          </a:xfrm>
          <a:prstGeom prst="wedgeRoundRectCallout">
            <a:avLst>
              <a:gd name="adj1" fmla="val -107898"/>
              <a:gd name="adj2" fmla="val 8761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Start the session</a:t>
            </a:r>
          </a:p>
        </p:txBody>
      </p:sp>
      <p:sp>
        <p:nvSpPr>
          <p:cNvPr id="2" name="ZoneTexte 1">
            <a:extLst>
              <a:ext uri="{FF2B5EF4-FFF2-40B4-BE49-F238E27FC236}">
                <a16:creationId xmlns:a16="http://schemas.microsoft.com/office/drawing/2014/main" id="{19ABAC61-B1A7-4337-A011-684EE8C9310B}"/>
              </a:ext>
            </a:extLst>
          </p:cNvPr>
          <p:cNvSpPr txBox="1"/>
          <p:nvPr/>
        </p:nvSpPr>
        <p:spPr>
          <a:xfrm>
            <a:off x="8668672" y="201378"/>
            <a:ext cx="3299749" cy="369332"/>
          </a:xfrm>
          <a:prstGeom prst="rect">
            <a:avLst/>
          </a:prstGeom>
          <a:noFill/>
        </p:spPr>
        <p:txBody>
          <a:bodyPr wrap="none" rtlCol="0">
            <a:spAutoFit/>
          </a:bodyPr>
          <a:lstStyle/>
          <a:p>
            <a:r>
              <a:rPr lang="fr-FR" dirty="0">
                <a:solidFill>
                  <a:srgbClr val="FF0000"/>
                </a:solidFill>
              </a:rPr>
              <a:t>Autre exemple sur une autre ville</a:t>
            </a:r>
          </a:p>
        </p:txBody>
      </p:sp>
    </p:spTree>
    <p:extLst>
      <p:ext uri="{BB962C8B-B14F-4D97-AF65-F5344CB8AC3E}">
        <p14:creationId xmlns:p14="http://schemas.microsoft.com/office/powerpoint/2010/main" val="3276087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65695EC-F0BD-4346-96D7-42143680B91E}"/>
              </a:ext>
            </a:extLst>
          </p:cNvPr>
          <p:cNvPicPr>
            <a:picLocks noChangeAspect="1"/>
          </p:cNvPicPr>
          <p:nvPr/>
        </p:nvPicPr>
        <p:blipFill>
          <a:blip r:embed="rId2"/>
          <a:stretch>
            <a:fillRect/>
          </a:stretch>
        </p:blipFill>
        <p:spPr>
          <a:xfrm>
            <a:off x="5906645" y="943057"/>
            <a:ext cx="6285355" cy="1891625"/>
          </a:xfrm>
          <a:prstGeom prst="rect">
            <a:avLst/>
          </a:prstGeom>
        </p:spPr>
      </p:pic>
      <p:pic>
        <p:nvPicPr>
          <p:cNvPr id="5" name="Image 4">
            <a:extLst>
              <a:ext uri="{FF2B5EF4-FFF2-40B4-BE49-F238E27FC236}">
                <a16:creationId xmlns:a16="http://schemas.microsoft.com/office/drawing/2014/main" id="{5125980D-1AF6-4B48-B38B-1A8A0B9D312C}"/>
              </a:ext>
            </a:extLst>
          </p:cNvPr>
          <p:cNvPicPr>
            <a:picLocks noChangeAspect="1"/>
          </p:cNvPicPr>
          <p:nvPr/>
        </p:nvPicPr>
        <p:blipFill>
          <a:blip r:embed="rId3"/>
          <a:stretch>
            <a:fillRect/>
          </a:stretch>
        </p:blipFill>
        <p:spPr>
          <a:xfrm>
            <a:off x="5929014" y="2829618"/>
            <a:ext cx="6262986" cy="3967120"/>
          </a:xfrm>
          <a:prstGeom prst="rect">
            <a:avLst/>
          </a:prstGeom>
        </p:spPr>
      </p:pic>
      <p:pic>
        <p:nvPicPr>
          <p:cNvPr id="7" name="Image 6">
            <a:extLst>
              <a:ext uri="{FF2B5EF4-FFF2-40B4-BE49-F238E27FC236}">
                <a16:creationId xmlns:a16="http://schemas.microsoft.com/office/drawing/2014/main" id="{4E5C627A-218F-4BA8-8D85-D42264677BF5}"/>
              </a:ext>
            </a:extLst>
          </p:cNvPr>
          <p:cNvPicPr>
            <a:picLocks noChangeAspect="1"/>
          </p:cNvPicPr>
          <p:nvPr/>
        </p:nvPicPr>
        <p:blipFill>
          <a:blip r:embed="rId4"/>
          <a:stretch>
            <a:fillRect/>
          </a:stretch>
        </p:blipFill>
        <p:spPr>
          <a:xfrm>
            <a:off x="5887140" y="745990"/>
            <a:ext cx="1988992" cy="213378"/>
          </a:xfrm>
          <a:prstGeom prst="rect">
            <a:avLst/>
          </a:prstGeom>
        </p:spPr>
      </p:pic>
      <p:sp>
        <p:nvSpPr>
          <p:cNvPr id="8" name="ZoneTexte 7">
            <a:extLst>
              <a:ext uri="{FF2B5EF4-FFF2-40B4-BE49-F238E27FC236}">
                <a16:creationId xmlns:a16="http://schemas.microsoft.com/office/drawing/2014/main" id="{ACB9765B-DFE6-4622-A942-B9F645E24D69}"/>
              </a:ext>
            </a:extLst>
          </p:cNvPr>
          <p:cNvSpPr txBox="1"/>
          <p:nvPr/>
        </p:nvSpPr>
        <p:spPr>
          <a:xfrm>
            <a:off x="7876132" y="590036"/>
            <a:ext cx="4508151" cy="369332"/>
          </a:xfrm>
          <a:prstGeom prst="rect">
            <a:avLst/>
          </a:prstGeom>
          <a:noFill/>
        </p:spPr>
        <p:txBody>
          <a:bodyPr wrap="square">
            <a:spAutoFit/>
          </a:bodyPr>
          <a:lstStyle/>
          <a:p>
            <a:r>
              <a:rPr lang="fr-FR" dirty="0">
                <a:hlinkClick r:id="rId5"/>
              </a:rPr>
              <a:t>https://digidoc.app/p/677cfa09804c1</a:t>
            </a:r>
            <a:endParaRPr lang="fr-FR" dirty="0"/>
          </a:p>
        </p:txBody>
      </p:sp>
      <p:pic>
        <p:nvPicPr>
          <p:cNvPr id="10" name="Image 9">
            <a:extLst>
              <a:ext uri="{FF2B5EF4-FFF2-40B4-BE49-F238E27FC236}">
                <a16:creationId xmlns:a16="http://schemas.microsoft.com/office/drawing/2014/main" id="{8090D3EF-A64E-429B-94AA-13AF95A1C16A}"/>
              </a:ext>
            </a:extLst>
          </p:cNvPr>
          <p:cNvPicPr>
            <a:picLocks noChangeAspect="1"/>
          </p:cNvPicPr>
          <p:nvPr/>
        </p:nvPicPr>
        <p:blipFill>
          <a:blip r:embed="rId6"/>
          <a:stretch>
            <a:fillRect/>
          </a:stretch>
        </p:blipFill>
        <p:spPr>
          <a:xfrm>
            <a:off x="240517" y="805934"/>
            <a:ext cx="5457269" cy="4697320"/>
          </a:xfrm>
          <a:prstGeom prst="rect">
            <a:avLst/>
          </a:prstGeom>
        </p:spPr>
      </p:pic>
      <p:sp>
        <p:nvSpPr>
          <p:cNvPr id="11" name="Bulle narrative : rectangle à coins arrondis 10">
            <a:extLst>
              <a:ext uri="{FF2B5EF4-FFF2-40B4-BE49-F238E27FC236}">
                <a16:creationId xmlns:a16="http://schemas.microsoft.com/office/drawing/2014/main" id="{7B41D0CD-8C70-402B-9BE6-206F775290A4}"/>
              </a:ext>
            </a:extLst>
          </p:cNvPr>
          <p:cNvSpPr/>
          <p:nvPr/>
        </p:nvSpPr>
        <p:spPr>
          <a:xfrm>
            <a:off x="51163" y="83695"/>
            <a:ext cx="5218989" cy="722239"/>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Utilisation d’un </a:t>
            </a:r>
            <a:r>
              <a:rPr lang="fr-FR" dirty="0" err="1"/>
              <a:t>chatbot</a:t>
            </a:r>
            <a:r>
              <a:rPr lang="fr-FR" dirty="0"/>
              <a:t> paramétré pour répondre aux questions des élèves en les corrigeant</a:t>
            </a:r>
          </a:p>
        </p:txBody>
      </p:sp>
      <p:sp>
        <p:nvSpPr>
          <p:cNvPr id="12" name="Rectangle 11">
            <a:extLst>
              <a:ext uri="{FF2B5EF4-FFF2-40B4-BE49-F238E27FC236}">
                <a16:creationId xmlns:a16="http://schemas.microsoft.com/office/drawing/2014/main" id="{1F07F482-2DFF-42E0-8948-30B70046864C}"/>
              </a:ext>
            </a:extLst>
          </p:cNvPr>
          <p:cNvSpPr/>
          <p:nvPr/>
        </p:nvSpPr>
        <p:spPr>
          <a:xfrm>
            <a:off x="202341" y="5640916"/>
            <a:ext cx="4876800" cy="8087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dirty="0"/>
              <a:t>Les élèves doivent ensuite vérifier la véracité des informations</a:t>
            </a:r>
          </a:p>
        </p:txBody>
      </p:sp>
      <p:pic>
        <p:nvPicPr>
          <p:cNvPr id="14" name="Graphique 13" descr="Avertissement avec un remplissage uni">
            <a:extLst>
              <a:ext uri="{FF2B5EF4-FFF2-40B4-BE49-F238E27FC236}">
                <a16:creationId xmlns:a16="http://schemas.microsoft.com/office/drawing/2014/main" id="{81D4DE56-FDE8-458B-B655-32777060E1C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11058" y="5975894"/>
            <a:ext cx="499198" cy="499198"/>
          </a:xfrm>
          <a:prstGeom prst="rect">
            <a:avLst/>
          </a:prstGeom>
        </p:spPr>
      </p:pic>
      <p:sp>
        <p:nvSpPr>
          <p:cNvPr id="13" name="Bulle narrative : rectangle à coins arrondis 12">
            <a:extLst>
              <a:ext uri="{FF2B5EF4-FFF2-40B4-BE49-F238E27FC236}">
                <a16:creationId xmlns:a16="http://schemas.microsoft.com/office/drawing/2014/main" id="{61109713-7382-478D-A9F8-88D853A6C645}"/>
              </a:ext>
            </a:extLst>
          </p:cNvPr>
          <p:cNvSpPr/>
          <p:nvPr/>
        </p:nvSpPr>
        <p:spPr>
          <a:xfrm>
            <a:off x="6014720" y="83695"/>
            <a:ext cx="5902960" cy="506341"/>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Les élèves aliment le document collaboratif avec les réponses du </a:t>
            </a:r>
            <a:r>
              <a:rPr lang="fr-FR" dirty="0" err="1"/>
              <a:t>chatbot</a:t>
            </a:r>
            <a:endParaRPr lang="fr-FR" dirty="0"/>
          </a:p>
        </p:txBody>
      </p:sp>
    </p:spTree>
    <p:extLst>
      <p:ext uri="{BB962C8B-B14F-4D97-AF65-F5344CB8AC3E}">
        <p14:creationId xmlns:p14="http://schemas.microsoft.com/office/powerpoint/2010/main" val="3870137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9F9E733-4337-4781-B4FF-29F04AFF74F6}"/>
              </a:ext>
            </a:extLst>
          </p:cNvPr>
          <p:cNvPicPr>
            <a:picLocks noChangeAspect="1"/>
          </p:cNvPicPr>
          <p:nvPr/>
        </p:nvPicPr>
        <p:blipFill>
          <a:blip r:embed="rId2"/>
          <a:stretch>
            <a:fillRect/>
          </a:stretch>
        </p:blipFill>
        <p:spPr>
          <a:xfrm>
            <a:off x="0" y="585427"/>
            <a:ext cx="12192000" cy="5430159"/>
          </a:xfrm>
          <a:prstGeom prst="rect">
            <a:avLst/>
          </a:prstGeom>
        </p:spPr>
      </p:pic>
      <p:sp>
        <p:nvSpPr>
          <p:cNvPr id="4" name="Bulle narrative : rectangle à coins arrondis 3">
            <a:extLst>
              <a:ext uri="{FF2B5EF4-FFF2-40B4-BE49-F238E27FC236}">
                <a16:creationId xmlns:a16="http://schemas.microsoft.com/office/drawing/2014/main" id="{661F96D3-9B36-4471-B529-C704D4ABEE3A}"/>
              </a:ext>
            </a:extLst>
          </p:cNvPr>
          <p:cNvSpPr/>
          <p:nvPr/>
        </p:nvSpPr>
        <p:spPr>
          <a:xfrm>
            <a:off x="7019364" y="6015586"/>
            <a:ext cx="3648635" cy="708212"/>
          </a:xfrm>
          <a:prstGeom prst="wedgeRoundRectCallout">
            <a:avLst>
              <a:gd name="adj1" fmla="val 18920"/>
              <a:gd name="adj2" fmla="val -11977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Ou les élèves donnent leur réponse à voix haute</a:t>
            </a:r>
          </a:p>
        </p:txBody>
      </p:sp>
      <p:sp>
        <p:nvSpPr>
          <p:cNvPr id="5" name="Bulle narrative : rectangle à coins arrondis 4">
            <a:extLst>
              <a:ext uri="{FF2B5EF4-FFF2-40B4-BE49-F238E27FC236}">
                <a16:creationId xmlns:a16="http://schemas.microsoft.com/office/drawing/2014/main" id="{C6EAE40B-2662-40A6-9397-8DD4D6946F9F}"/>
              </a:ext>
            </a:extLst>
          </p:cNvPr>
          <p:cNvSpPr/>
          <p:nvPr/>
        </p:nvSpPr>
        <p:spPr>
          <a:xfrm>
            <a:off x="385481" y="6018574"/>
            <a:ext cx="3648635" cy="708212"/>
          </a:xfrm>
          <a:prstGeom prst="wedgeRoundRectCallout">
            <a:avLst>
              <a:gd name="adj1" fmla="val -17689"/>
              <a:gd name="adj2" fmla="val -8543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Les élèves écrivent leurs réponse</a:t>
            </a:r>
          </a:p>
        </p:txBody>
      </p:sp>
      <p:sp>
        <p:nvSpPr>
          <p:cNvPr id="6" name="ZoneTexte 5">
            <a:extLst>
              <a:ext uri="{FF2B5EF4-FFF2-40B4-BE49-F238E27FC236}">
                <a16:creationId xmlns:a16="http://schemas.microsoft.com/office/drawing/2014/main" id="{5635E946-B8AE-4331-A49B-535130209DAA}"/>
              </a:ext>
            </a:extLst>
          </p:cNvPr>
          <p:cNvSpPr txBox="1"/>
          <p:nvPr/>
        </p:nvSpPr>
        <p:spPr>
          <a:xfrm>
            <a:off x="38100" y="0"/>
            <a:ext cx="12115800" cy="461665"/>
          </a:xfrm>
          <a:prstGeom prst="rect">
            <a:avLst/>
          </a:prstGeom>
          <a:noFill/>
        </p:spPr>
        <p:txBody>
          <a:bodyPr wrap="square">
            <a:spAutoFit/>
          </a:bodyPr>
          <a:lstStyle/>
          <a:p>
            <a:r>
              <a:rPr lang="fr-FR" sz="2400" b="1" dirty="0" err="1"/>
              <a:t>Chatbot</a:t>
            </a:r>
            <a:r>
              <a:rPr lang="fr-FR" sz="2400" b="1" dirty="0"/>
              <a:t> : vision élèves</a:t>
            </a:r>
          </a:p>
        </p:txBody>
      </p:sp>
    </p:spTree>
    <p:extLst>
      <p:ext uri="{BB962C8B-B14F-4D97-AF65-F5344CB8AC3E}">
        <p14:creationId xmlns:p14="http://schemas.microsoft.com/office/powerpoint/2010/main" val="759568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b="1" dirty="0"/>
              <a:t>Sommaire</a:t>
            </a:r>
          </a:p>
        </p:txBody>
      </p:sp>
      <p:sp>
        <p:nvSpPr>
          <p:cNvPr id="5" name="Espace réservé du contenu 4"/>
          <p:cNvSpPr>
            <a:spLocks noGrp="1"/>
          </p:cNvSpPr>
          <p:nvPr>
            <p:ph idx="1"/>
          </p:nvPr>
        </p:nvSpPr>
        <p:spPr/>
        <p:txBody>
          <a:bodyPr/>
          <a:lstStyle/>
          <a:p>
            <a:pPr marL="514350" indent="-514350">
              <a:buFont typeface="+mj-lt"/>
              <a:buAutoNum type="arabicPeriod"/>
            </a:pPr>
            <a:r>
              <a:rPr lang="fr-FR" dirty="0"/>
              <a:t>Contexte</a:t>
            </a:r>
          </a:p>
          <a:p>
            <a:pPr marL="514350" indent="-514350">
              <a:buFont typeface="+mj-lt"/>
              <a:buAutoNum type="arabicPeriod"/>
            </a:pPr>
            <a:r>
              <a:rPr lang="fr-FR" dirty="0"/>
              <a:t>Objectifs</a:t>
            </a:r>
          </a:p>
          <a:p>
            <a:pPr marL="514350" indent="-514350">
              <a:buFont typeface="+mj-lt"/>
              <a:buAutoNum type="arabicPeriod"/>
            </a:pPr>
            <a:r>
              <a:rPr lang="fr-FR" dirty="0"/>
              <a:t>Étapes</a:t>
            </a:r>
          </a:p>
          <a:p>
            <a:pPr marL="514350" indent="-514350">
              <a:buFont typeface="+mj-lt"/>
              <a:buAutoNum type="arabicPeriod"/>
            </a:pPr>
            <a:r>
              <a:rPr lang="fr-FR" dirty="0"/>
              <a:t>Résultats et analyse</a:t>
            </a:r>
          </a:p>
          <a:p>
            <a:pPr marL="514350" indent="-514350">
              <a:buFont typeface="+mj-lt"/>
              <a:buAutoNum type="arabicPeriod"/>
            </a:pPr>
            <a:r>
              <a:rPr lang="fr-FR" dirty="0"/>
              <a:t>Conclusion</a:t>
            </a:r>
          </a:p>
          <a:p>
            <a:pPr marL="514350" indent="-514350">
              <a:buFont typeface="+mj-lt"/>
              <a:buAutoNum type="arabicPeriod"/>
            </a:pPr>
            <a:r>
              <a:rPr lang="fr-FR" dirty="0"/>
              <a:t>Autres idées d’usages</a:t>
            </a: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408"/>
            <a:ext cx="938574" cy="665808"/>
          </a:xfrm>
          <a:prstGeom prst="rect">
            <a:avLst/>
          </a:prstGeom>
        </p:spPr>
      </p:pic>
    </p:spTree>
    <p:extLst>
      <p:ext uri="{BB962C8B-B14F-4D97-AF65-F5344CB8AC3E}">
        <p14:creationId xmlns:p14="http://schemas.microsoft.com/office/powerpoint/2010/main" val="3430532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2E5C7D2-D6E4-45E1-9D2E-3C71A2F1E731}"/>
              </a:ext>
            </a:extLst>
          </p:cNvPr>
          <p:cNvPicPr>
            <a:picLocks noChangeAspect="1"/>
          </p:cNvPicPr>
          <p:nvPr/>
        </p:nvPicPr>
        <p:blipFill>
          <a:blip r:embed="rId2"/>
          <a:stretch>
            <a:fillRect/>
          </a:stretch>
        </p:blipFill>
        <p:spPr>
          <a:xfrm>
            <a:off x="326274" y="369450"/>
            <a:ext cx="9077703" cy="2217501"/>
          </a:xfrm>
          <a:prstGeom prst="rect">
            <a:avLst/>
          </a:prstGeom>
        </p:spPr>
      </p:pic>
      <p:sp>
        <p:nvSpPr>
          <p:cNvPr id="4" name="Bulle narrative : rectangle à coins arrondis 3">
            <a:extLst>
              <a:ext uri="{FF2B5EF4-FFF2-40B4-BE49-F238E27FC236}">
                <a16:creationId xmlns:a16="http://schemas.microsoft.com/office/drawing/2014/main" id="{A50A1C5B-79BB-482E-9DF7-15E192971303}"/>
              </a:ext>
            </a:extLst>
          </p:cNvPr>
          <p:cNvSpPr/>
          <p:nvPr/>
        </p:nvSpPr>
        <p:spPr>
          <a:xfrm>
            <a:off x="9932894" y="591671"/>
            <a:ext cx="1932832" cy="1443318"/>
          </a:xfrm>
          <a:prstGeom prst="wedgeRoundRectCallout">
            <a:avLst>
              <a:gd name="adj1" fmla="val -93762"/>
              <a:gd name="adj2" fmla="val 5815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Aaron  fournit des corrections </a:t>
            </a:r>
          </a:p>
        </p:txBody>
      </p:sp>
      <p:pic>
        <p:nvPicPr>
          <p:cNvPr id="6" name="Image 5">
            <a:extLst>
              <a:ext uri="{FF2B5EF4-FFF2-40B4-BE49-F238E27FC236}">
                <a16:creationId xmlns:a16="http://schemas.microsoft.com/office/drawing/2014/main" id="{D148AD4B-E551-467A-8AE3-6DB58AA290F2}"/>
              </a:ext>
            </a:extLst>
          </p:cNvPr>
          <p:cNvPicPr>
            <a:picLocks noChangeAspect="1"/>
          </p:cNvPicPr>
          <p:nvPr/>
        </p:nvPicPr>
        <p:blipFill>
          <a:blip r:embed="rId3"/>
          <a:stretch>
            <a:fillRect/>
          </a:stretch>
        </p:blipFill>
        <p:spPr>
          <a:xfrm>
            <a:off x="326274" y="3429000"/>
            <a:ext cx="9077703" cy="1999330"/>
          </a:xfrm>
          <a:prstGeom prst="rect">
            <a:avLst/>
          </a:prstGeom>
        </p:spPr>
      </p:pic>
      <p:pic>
        <p:nvPicPr>
          <p:cNvPr id="8" name="Image 7">
            <a:extLst>
              <a:ext uri="{FF2B5EF4-FFF2-40B4-BE49-F238E27FC236}">
                <a16:creationId xmlns:a16="http://schemas.microsoft.com/office/drawing/2014/main" id="{634BC79A-7A57-433C-9074-BE30BBC01497}"/>
              </a:ext>
            </a:extLst>
          </p:cNvPr>
          <p:cNvPicPr>
            <a:picLocks noChangeAspect="1"/>
          </p:cNvPicPr>
          <p:nvPr/>
        </p:nvPicPr>
        <p:blipFill>
          <a:blip r:embed="rId4"/>
          <a:stretch>
            <a:fillRect/>
          </a:stretch>
        </p:blipFill>
        <p:spPr>
          <a:xfrm>
            <a:off x="326274" y="2467727"/>
            <a:ext cx="3414056" cy="739204"/>
          </a:xfrm>
          <a:prstGeom prst="rect">
            <a:avLst/>
          </a:prstGeom>
        </p:spPr>
      </p:pic>
      <p:sp>
        <p:nvSpPr>
          <p:cNvPr id="9" name="Bulle narrative : rectangle à coins arrondis 8">
            <a:extLst>
              <a:ext uri="{FF2B5EF4-FFF2-40B4-BE49-F238E27FC236}">
                <a16:creationId xmlns:a16="http://schemas.microsoft.com/office/drawing/2014/main" id="{96BE4A1D-7C07-4022-91C0-B7CC57C0E89B}"/>
              </a:ext>
            </a:extLst>
          </p:cNvPr>
          <p:cNvSpPr/>
          <p:nvPr/>
        </p:nvSpPr>
        <p:spPr>
          <a:xfrm>
            <a:off x="4865124" y="2578762"/>
            <a:ext cx="4879511" cy="739204"/>
          </a:xfrm>
          <a:prstGeom prst="wedgeRoundRectCallout">
            <a:avLst>
              <a:gd name="adj1" fmla="val -82359"/>
              <a:gd name="adj2" fmla="val -1582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Les élèves peuvent lire ou écouter les réponses du </a:t>
            </a:r>
            <a:r>
              <a:rPr lang="fr-FR" dirty="0" err="1"/>
              <a:t>chatbot</a:t>
            </a:r>
            <a:endParaRPr lang="fr-FR" dirty="0"/>
          </a:p>
        </p:txBody>
      </p:sp>
      <p:sp>
        <p:nvSpPr>
          <p:cNvPr id="7" name="ZoneTexte 6">
            <a:extLst>
              <a:ext uri="{FF2B5EF4-FFF2-40B4-BE49-F238E27FC236}">
                <a16:creationId xmlns:a16="http://schemas.microsoft.com/office/drawing/2014/main" id="{EC6E828F-7A59-43E9-89DA-26F41716046A}"/>
              </a:ext>
            </a:extLst>
          </p:cNvPr>
          <p:cNvSpPr txBox="1"/>
          <p:nvPr/>
        </p:nvSpPr>
        <p:spPr>
          <a:xfrm>
            <a:off x="38100" y="0"/>
            <a:ext cx="12115800" cy="461665"/>
          </a:xfrm>
          <a:prstGeom prst="rect">
            <a:avLst/>
          </a:prstGeom>
          <a:noFill/>
        </p:spPr>
        <p:txBody>
          <a:bodyPr wrap="square">
            <a:spAutoFit/>
          </a:bodyPr>
          <a:lstStyle/>
          <a:p>
            <a:r>
              <a:rPr lang="fr-FR" sz="2400" b="1" dirty="0" err="1"/>
              <a:t>Chatbot</a:t>
            </a:r>
            <a:r>
              <a:rPr lang="fr-FR" sz="2400" b="1" dirty="0"/>
              <a:t> : vision élèves</a:t>
            </a:r>
          </a:p>
        </p:txBody>
      </p:sp>
    </p:spTree>
    <p:extLst>
      <p:ext uri="{BB962C8B-B14F-4D97-AF65-F5344CB8AC3E}">
        <p14:creationId xmlns:p14="http://schemas.microsoft.com/office/powerpoint/2010/main" val="598967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785EBC5-8539-4762-99BB-3DADEFD7E16C}"/>
              </a:ext>
            </a:extLst>
          </p:cNvPr>
          <p:cNvPicPr>
            <a:picLocks noChangeAspect="1"/>
          </p:cNvPicPr>
          <p:nvPr/>
        </p:nvPicPr>
        <p:blipFill>
          <a:blip r:embed="rId2"/>
          <a:stretch>
            <a:fillRect/>
          </a:stretch>
        </p:blipFill>
        <p:spPr>
          <a:xfrm>
            <a:off x="1" y="398949"/>
            <a:ext cx="6424656" cy="4975691"/>
          </a:xfrm>
          <a:prstGeom prst="rect">
            <a:avLst/>
          </a:prstGeom>
        </p:spPr>
      </p:pic>
      <p:pic>
        <p:nvPicPr>
          <p:cNvPr id="5" name="Image 4">
            <a:extLst>
              <a:ext uri="{FF2B5EF4-FFF2-40B4-BE49-F238E27FC236}">
                <a16:creationId xmlns:a16="http://schemas.microsoft.com/office/drawing/2014/main" id="{011FB077-1915-47B5-8C92-D4E7ED0B9A69}"/>
              </a:ext>
            </a:extLst>
          </p:cNvPr>
          <p:cNvPicPr>
            <a:picLocks noChangeAspect="1"/>
          </p:cNvPicPr>
          <p:nvPr/>
        </p:nvPicPr>
        <p:blipFill>
          <a:blip r:embed="rId3"/>
          <a:stretch>
            <a:fillRect/>
          </a:stretch>
        </p:blipFill>
        <p:spPr>
          <a:xfrm>
            <a:off x="0" y="4928679"/>
            <a:ext cx="6394321" cy="1929321"/>
          </a:xfrm>
          <a:prstGeom prst="rect">
            <a:avLst/>
          </a:prstGeom>
        </p:spPr>
      </p:pic>
      <p:pic>
        <p:nvPicPr>
          <p:cNvPr id="7" name="Image 6">
            <a:extLst>
              <a:ext uri="{FF2B5EF4-FFF2-40B4-BE49-F238E27FC236}">
                <a16:creationId xmlns:a16="http://schemas.microsoft.com/office/drawing/2014/main" id="{E216D81D-1FBB-4A8C-A5F6-EBBE3ED26D5B}"/>
              </a:ext>
            </a:extLst>
          </p:cNvPr>
          <p:cNvPicPr>
            <a:picLocks noChangeAspect="1"/>
          </p:cNvPicPr>
          <p:nvPr/>
        </p:nvPicPr>
        <p:blipFill>
          <a:blip r:embed="rId4"/>
          <a:stretch>
            <a:fillRect/>
          </a:stretch>
        </p:blipFill>
        <p:spPr>
          <a:xfrm>
            <a:off x="6605410" y="398949"/>
            <a:ext cx="5385183" cy="2921071"/>
          </a:xfrm>
          <a:prstGeom prst="rect">
            <a:avLst/>
          </a:prstGeom>
        </p:spPr>
      </p:pic>
      <p:sp>
        <p:nvSpPr>
          <p:cNvPr id="6" name="ZoneTexte 5">
            <a:extLst>
              <a:ext uri="{FF2B5EF4-FFF2-40B4-BE49-F238E27FC236}">
                <a16:creationId xmlns:a16="http://schemas.microsoft.com/office/drawing/2014/main" id="{64DEADD5-4F18-4863-922A-D65515ECC39D}"/>
              </a:ext>
            </a:extLst>
          </p:cNvPr>
          <p:cNvSpPr txBox="1"/>
          <p:nvPr/>
        </p:nvSpPr>
        <p:spPr>
          <a:xfrm>
            <a:off x="38100" y="-62716"/>
            <a:ext cx="12115800" cy="461665"/>
          </a:xfrm>
          <a:prstGeom prst="rect">
            <a:avLst/>
          </a:prstGeom>
          <a:noFill/>
        </p:spPr>
        <p:txBody>
          <a:bodyPr wrap="square">
            <a:spAutoFit/>
          </a:bodyPr>
          <a:lstStyle/>
          <a:p>
            <a:r>
              <a:rPr lang="fr-FR" sz="2400" b="1" dirty="0" err="1"/>
              <a:t>Chatbot</a:t>
            </a:r>
            <a:r>
              <a:rPr lang="fr-FR" sz="2400" b="1" dirty="0"/>
              <a:t> : exemple de discussion entre </a:t>
            </a:r>
            <a:r>
              <a:rPr lang="fr-FR" sz="2400" b="1" dirty="0" err="1"/>
              <a:t>chatbot</a:t>
            </a:r>
            <a:r>
              <a:rPr lang="fr-FR" sz="2400" b="1" dirty="0"/>
              <a:t> et élèves</a:t>
            </a:r>
          </a:p>
        </p:txBody>
      </p:sp>
      <p:sp>
        <p:nvSpPr>
          <p:cNvPr id="2" name="Rectangle 1">
            <a:extLst>
              <a:ext uri="{FF2B5EF4-FFF2-40B4-BE49-F238E27FC236}">
                <a16:creationId xmlns:a16="http://schemas.microsoft.com/office/drawing/2014/main" id="{B8D75262-E1E6-4BD2-96CC-AFBA3707E806}"/>
              </a:ext>
            </a:extLst>
          </p:cNvPr>
          <p:cNvSpPr/>
          <p:nvPr/>
        </p:nvSpPr>
        <p:spPr>
          <a:xfrm>
            <a:off x="3460376" y="2474259"/>
            <a:ext cx="842683" cy="268941"/>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DE6C92DC-751D-43CE-AF67-95CF6138A3A0}"/>
              </a:ext>
            </a:extLst>
          </p:cNvPr>
          <p:cNvSpPr/>
          <p:nvPr/>
        </p:nvSpPr>
        <p:spPr>
          <a:xfrm>
            <a:off x="4258235" y="6459052"/>
            <a:ext cx="242047" cy="327230"/>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DCC58AC4-8DDB-4319-A948-63CB2CF47E7F}"/>
              </a:ext>
            </a:extLst>
          </p:cNvPr>
          <p:cNvSpPr/>
          <p:nvPr/>
        </p:nvSpPr>
        <p:spPr>
          <a:xfrm>
            <a:off x="2097741" y="4659738"/>
            <a:ext cx="2653553" cy="197223"/>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7726739A-3E77-4841-BE9E-DA930EC76815}"/>
              </a:ext>
            </a:extLst>
          </p:cNvPr>
          <p:cNvSpPr/>
          <p:nvPr/>
        </p:nvSpPr>
        <p:spPr>
          <a:xfrm>
            <a:off x="9529482" y="1456074"/>
            <a:ext cx="385483" cy="211362"/>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6F086999-733E-4ACB-9018-20E0AF9C36DA}"/>
              </a:ext>
            </a:extLst>
          </p:cNvPr>
          <p:cNvSpPr/>
          <p:nvPr/>
        </p:nvSpPr>
        <p:spPr>
          <a:xfrm>
            <a:off x="10443882" y="2886794"/>
            <a:ext cx="134471" cy="223959"/>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C8802F86-6E3F-4DA5-A790-B952067C91E7}"/>
              </a:ext>
            </a:extLst>
          </p:cNvPr>
          <p:cNvSpPr/>
          <p:nvPr/>
        </p:nvSpPr>
        <p:spPr>
          <a:xfrm>
            <a:off x="11080376" y="2841972"/>
            <a:ext cx="412377" cy="223960"/>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 coins arrondis 3">
            <a:extLst>
              <a:ext uri="{FF2B5EF4-FFF2-40B4-BE49-F238E27FC236}">
                <a16:creationId xmlns:a16="http://schemas.microsoft.com/office/drawing/2014/main" id="{8FBFB276-2CA1-4E47-932F-A4991E5E5D2C}"/>
              </a:ext>
            </a:extLst>
          </p:cNvPr>
          <p:cNvSpPr/>
          <p:nvPr/>
        </p:nvSpPr>
        <p:spPr>
          <a:xfrm>
            <a:off x="6786281" y="3429000"/>
            <a:ext cx="5204311" cy="31779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Il est toutefois possible que le chabot :</a:t>
            </a:r>
          </a:p>
          <a:p>
            <a:pPr marL="285750" indent="-285750">
              <a:buFont typeface="Arial" panose="020B0604020202020204" pitchFamily="34" charset="0"/>
              <a:buChar char="•"/>
            </a:pPr>
            <a:r>
              <a:rPr lang="fr-FR" dirty="0"/>
              <a:t>Propose des corrections peu pertinentes</a:t>
            </a:r>
          </a:p>
          <a:p>
            <a:pPr marL="285750" indent="-285750">
              <a:buFont typeface="Arial" panose="020B0604020202020204" pitchFamily="34" charset="0"/>
              <a:buChar char="•"/>
            </a:pPr>
            <a:r>
              <a:rPr lang="fr-FR" dirty="0"/>
              <a:t>Indique une erreur (quand il n’y en a pas)</a:t>
            </a:r>
          </a:p>
          <a:p>
            <a:pPr marL="285750" indent="-285750">
              <a:buFont typeface="Arial" panose="020B0604020202020204" pitchFamily="34" charset="0"/>
              <a:buChar char="•"/>
            </a:pPr>
            <a:r>
              <a:rPr lang="fr-FR" dirty="0"/>
              <a:t>Pointe uniquement une erreur (alors qu’il y en a plusieurs [ici, il aurait pu pointer l’absence de verbe dans certaines questions]</a:t>
            </a:r>
          </a:p>
          <a:p>
            <a:r>
              <a:rPr lang="fr-FR" b="1" dirty="0"/>
              <a:t>Il faut donc rappeler aux élèves que l’IA commet des erreurs et que le professeur est présent pour lever d’éventuels doutes sur ses réponses</a:t>
            </a:r>
          </a:p>
          <a:p>
            <a:pPr marL="285750" indent="-285750">
              <a:buFont typeface="Arial" panose="020B0604020202020204" pitchFamily="34" charset="0"/>
              <a:buChar char="•"/>
            </a:pPr>
            <a:endParaRPr lang="fr-FR" dirty="0"/>
          </a:p>
        </p:txBody>
      </p:sp>
    </p:spTree>
    <p:extLst>
      <p:ext uri="{BB962C8B-B14F-4D97-AF65-F5344CB8AC3E}">
        <p14:creationId xmlns:p14="http://schemas.microsoft.com/office/powerpoint/2010/main" val="914473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9FAD50D-FEE7-467F-9A73-862890CC6DF0}"/>
              </a:ext>
            </a:extLst>
          </p:cNvPr>
          <p:cNvPicPr>
            <a:picLocks noChangeAspect="1"/>
          </p:cNvPicPr>
          <p:nvPr/>
        </p:nvPicPr>
        <p:blipFill>
          <a:blip r:embed="rId2"/>
          <a:stretch>
            <a:fillRect/>
          </a:stretch>
        </p:blipFill>
        <p:spPr>
          <a:xfrm>
            <a:off x="178634" y="2724431"/>
            <a:ext cx="5262942" cy="3529348"/>
          </a:xfrm>
          <a:prstGeom prst="rect">
            <a:avLst/>
          </a:prstGeom>
        </p:spPr>
      </p:pic>
      <p:sp>
        <p:nvSpPr>
          <p:cNvPr id="4" name="Bulle narrative : rectangle à coins arrondis 3">
            <a:extLst>
              <a:ext uri="{FF2B5EF4-FFF2-40B4-BE49-F238E27FC236}">
                <a16:creationId xmlns:a16="http://schemas.microsoft.com/office/drawing/2014/main" id="{391B8141-FBAD-4BD1-AD0C-5353B46973E0}"/>
              </a:ext>
            </a:extLst>
          </p:cNvPr>
          <p:cNvSpPr/>
          <p:nvPr/>
        </p:nvSpPr>
        <p:spPr>
          <a:xfrm>
            <a:off x="178634" y="1479177"/>
            <a:ext cx="5280211" cy="90543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Demander aux élèves de vérifier les informations sur Duck.ai</a:t>
            </a:r>
          </a:p>
        </p:txBody>
      </p:sp>
      <p:pic>
        <p:nvPicPr>
          <p:cNvPr id="6" name="Image 5">
            <a:extLst>
              <a:ext uri="{FF2B5EF4-FFF2-40B4-BE49-F238E27FC236}">
                <a16:creationId xmlns:a16="http://schemas.microsoft.com/office/drawing/2014/main" id="{F4250A43-67C7-4809-8940-F745D6313DDE}"/>
              </a:ext>
            </a:extLst>
          </p:cNvPr>
          <p:cNvPicPr>
            <a:picLocks noChangeAspect="1"/>
          </p:cNvPicPr>
          <p:nvPr/>
        </p:nvPicPr>
        <p:blipFill>
          <a:blip r:embed="rId3"/>
          <a:stretch>
            <a:fillRect/>
          </a:stretch>
        </p:blipFill>
        <p:spPr>
          <a:xfrm>
            <a:off x="5531680" y="4136266"/>
            <a:ext cx="6396048" cy="2117513"/>
          </a:xfrm>
          <a:prstGeom prst="rect">
            <a:avLst/>
          </a:prstGeom>
        </p:spPr>
      </p:pic>
      <p:pic>
        <p:nvPicPr>
          <p:cNvPr id="8" name="Image 7">
            <a:extLst>
              <a:ext uri="{FF2B5EF4-FFF2-40B4-BE49-F238E27FC236}">
                <a16:creationId xmlns:a16="http://schemas.microsoft.com/office/drawing/2014/main" id="{60BF1FE5-4AB7-4131-86E1-67F20BC6C220}"/>
              </a:ext>
            </a:extLst>
          </p:cNvPr>
          <p:cNvPicPr>
            <a:picLocks noChangeAspect="1"/>
          </p:cNvPicPr>
          <p:nvPr/>
        </p:nvPicPr>
        <p:blipFill>
          <a:blip r:embed="rId4"/>
          <a:stretch>
            <a:fillRect/>
          </a:stretch>
        </p:blipFill>
        <p:spPr>
          <a:xfrm>
            <a:off x="6438329" y="177814"/>
            <a:ext cx="3302720" cy="3877106"/>
          </a:xfrm>
          <a:prstGeom prst="rect">
            <a:avLst/>
          </a:prstGeom>
        </p:spPr>
      </p:pic>
      <p:sp>
        <p:nvSpPr>
          <p:cNvPr id="7" name="ZoneTexte 6">
            <a:extLst>
              <a:ext uri="{FF2B5EF4-FFF2-40B4-BE49-F238E27FC236}">
                <a16:creationId xmlns:a16="http://schemas.microsoft.com/office/drawing/2014/main" id="{01BEA854-7963-41FB-828A-BE63818BC5D0}"/>
              </a:ext>
            </a:extLst>
          </p:cNvPr>
          <p:cNvSpPr txBox="1"/>
          <p:nvPr/>
        </p:nvSpPr>
        <p:spPr>
          <a:xfrm>
            <a:off x="38100" y="142556"/>
            <a:ext cx="6396048" cy="830997"/>
          </a:xfrm>
          <a:prstGeom prst="rect">
            <a:avLst/>
          </a:prstGeom>
          <a:noFill/>
        </p:spPr>
        <p:txBody>
          <a:bodyPr wrap="square">
            <a:spAutoFit/>
          </a:bodyPr>
          <a:lstStyle/>
          <a:p>
            <a:r>
              <a:rPr lang="fr-FR" sz="2400" b="1" dirty="0"/>
              <a:t>Vérification des informations en utilisant une autre source</a:t>
            </a:r>
          </a:p>
        </p:txBody>
      </p:sp>
    </p:spTree>
    <p:extLst>
      <p:ext uri="{BB962C8B-B14F-4D97-AF65-F5344CB8AC3E}">
        <p14:creationId xmlns:p14="http://schemas.microsoft.com/office/powerpoint/2010/main" val="720018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938575" y="-110465"/>
            <a:ext cx="10515600" cy="1325563"/>
          </a:xfrm>
        </p:spPr>
        <p:txBody>
          <a:bodyPr/>
          <a:lstStyle/>
          <a:p>
            <a:r>
              <a:rPr lang="fr-FR" b="1" dirty="0"/>
              <a:t>Conclusion</a:t>
            </a:r>
          </a:p>
        </p:txBody>
      </p:sp>
      <p:sp>
        <p:nvSpPr>
          <p:cNvPr id="5" name="Espace réservé du contenu 4"/>
          <p:cNvSpPr>
            <a:spLocks noGrp="1"/>
          </p:cNvSpPr>
          <p:nvPr>
            <p:ph idx="1"/>
          </p:nvPr>
        </p:nvSpPr>
        <p:spPr>
          <a:xfrm>
            <a:off x="838200" y="1538461"/>
            <a:ext cx="10515600" cy="4717949"/>
          </a:xfrm>
        </p:spPr>
        <p:txBody>
          <a:bodyPr>
            <a:noAutofit/>
          </a:bodyPr>
          <a:lstStyle/>
          <a:p>
            <a:pPr algn="just"/>
            <a:r>
              <a:rPr lang="fr-FR" sz="2000" dirty="0">
                <a:effectLst/>
                <a:latin typeface="Calibri" panose="020F0502020204030204" pitchFamily="34" charset="0"/>
                <a:ea typeface="Times New Roman" panose="02020603050405020304" pitchFamily="18" charset="0"/>
              </a:rPr>
              <a:t>Le </a:t>
            </a:r>
            <a:r>
              <a:rPr lang="fr-FR" sz="2000" dirty="0" err="1">
                <a:effectLst/>
                <a:latin typeface="Calibri" panose="020F0502020204030204" pitchFamily="34" charset="0"/>
                <a:ea typeface="Times New Roman" panose="02020603050405020304" pitchFamily="18" charset="0"/>
              </a:rPr>
              <a:t>chatbot</a:t>
            </a:r>
            <a:r>
              <a:rPr lang="fr-FR" sz="2000" dirty="0">
                <a:effectLst/>
                <a:latin typeface="Calibri" panose="020F0502020204030204" pitchFamily="34" charset="0"/>
                <a:ea typeface="Times New Roman" panose="02020603050405020304" pitchFamily="18" charset="0"/>
              </a:rPr>
              <a:t> génère des activités à partir d’un prompt. L’enseignant peut paramétrer le </a:t>
            </a:r>
            <a:r>
              <a:rPr lang="fr-FR" sz="2000" dirty="0" err="1">
                <a:effectLst/>
                <a:latin typeface="Calibri" panose="020F0502020204030204" pitchFamily="34" charset="0"/>
                <a:ea typeface="Times New Roman" panose="02020603050405020304" pitchFamily="18" charset="0"/>
              </a:rPr>
              <a:t>chatbot</a:t>
            </a:r>
            <a:r>
              <a:rPr lang="fr-FR" sz="2000" dirty="0">
                <a:effectLst/>
                <a:latin typeface="Calibri" panose="020F0502020204030204" pitchFamily="34" charset="0"/>
                <a:ea typeface="Times New Roman" panose="02020603050405020304" pitchFamily="18" charset="0"/>
              </a:rPr>
              <a:t> de A à Z ou utiliser l’IA du </a:t>
            </a:r>
            <a:r>
              <a:rPr lang="fr-FR" sz="2000" dirty="0" err="1">
                <a:effectLst/>
                <a:latin typeface="Calibri" panose="020F0502020204030204" pitchFamily="34" charset="0"/>
                <a:ea typeface="Times New Roman" panose="02020603050405020304" pitchFamily="18" charset="0"/>
              </a:rPr>
              <a:t>Chatbot</a:t>
            </a:r>
            <a:r>
              <a:rPr lang="fr-FR" sz="2000" dirty="0">
                <a:effectLst/>
                <a:latin typeface="Calibri" panose="020F0502020204030204" pitchFamily="34" charset="0"/>
                <a:ea typeface="Times New Roman" panose="02020603050405020304" pitchFamily="18" charset="0"/>
              </a:rPr>
              <a:t> qui soumettra ses propres activités. Ici l’enseignant a rédigé son propre prompt et le </a:t>
            </a:r>
            <a:r>
              <a:rPr lang="fr-FR" sz="2000" dirty="0" err="1">
                <a:effectLst/>
                <a:latin typeface="Calibri" panose="020F0502020204030204" pitchFamily="34" charset="0"/>
                <a:ea typeface="Times New Roman" panose="02020603050405020304" pitchFamily="18" charset="0"/>
              </a:rPr>
              <a:t>chatbot</a:t>
            </a:r>
            <a:r>
              <a:rPr lang="fr-FR" sz="2000" dirty="0">
                <a:effectLst/>
                <a:latin typeface="Calibri" panose="020F0502020204030204" pitchFamily="34" charset="0"/>
                <a:ea typeface="Times New Roman" panose="02020603050405020304" pitchFamily="18" charset="0"/>
              </a:rPr>
              <a:t> a rempli automatiquement certains champs. Ces champs sont entièrement modifiables par l’enseignant. L’IA génère une image du </a:t>
            </a:r>
            <a:r>
              <a:rPr lang="fr-FR" sz="2000" dirty="0" err="1">
                <a:effectLst/>
                <a:latin typeface="Calibri" panose="020F0502020204030204" pitchFamily="34" charset="0"/>
                <a:ea typeface="Times New Roman" panose="02020603050405020304" pitchFamily="18" charset="0"/>
              </a:rPr>
              <a:t>chatbot</a:t>
            </a:r>
            <a:r>
              <a:rPr lang="fr-FR" sz="2000" dirty="0">
                <a:effectLst/>
                <a:latin typeface="Calibri" panose="020F0502020204030204" pitchFamily="34" charset="0"/>
                <a:ea typeface="Times New Roman" panose="02020603050405020304" pitchFamily="18" charset="0"/>
              </a:rPr>
              <a:t> à partir d’une indication, propose automatiquement des règles, un message de bienvenue, des consignes pour les élèves, le choix d’une voix de synthèse masculine ou féminine.</a:t>
            </a:r>
            <a:endParaRPr lang="fr-FR" sz="2000" dirty="0">
              <a:effectLst/>
              <a:latin typeface="Times New Roman" panose="02020603050405020304" pitchFamily="18" charset="0"/>
              <a:ea typeface="Times New Roman" panose="02020603050405020304" pitchFamily="18" charset="0"/>
            </a:endParaRPr>
          </a:p>
          <a:p>
            <a:pPr algn="just"/>
            <a:r>
              <a:rPr lang="fr-FR" sz="2000" dirty="0">
                <a:effectLst/>
                <a:latin typeface="Calibri" panose="020F0502020204030204" pitchFamily="34" charset="0"/>
                <a:ea typeface="Times New Roman" panose="02020603050405020304" pitchFamily="18" charset="0"/>
              </a:rPr>
              <a:t>Dans la version payante, l’enseignant peut intégrer ses propres données (un document avec les recherches attendues), chronométrer les activités et l’IA propose aussi des critères d’évaluation et l’évaluation des productions des élèves en proposant un feedback.</a:t>
            </a:r>
          </a:p>
          <a:p>
            <a:endParaRPr lang="fr-FR" sz="1800" dirty="0">
              <a:effectLst/>
              <a:latin typeface="Calibri" panose="020F0502020204030204" pitchFamily="34" charset="0"/>
              <a:ea typeface="Times New Roman" panose="02020603050405020304" pitchFamily="18" charset="0"/>
            </a:endParaRPr>
          </a:p>
          <a:p>
            <a:pPr marL="0" indent="0">
              <a:buNone/>
            </a:pPr>
            <a:r>
              <a:rPr lang="fr-FR" sz="2000" b="1" dirty="0">
                <a:effectLst/>
                <a:latin typeface="Calibri" panose="020F0502020204030204" pitchFamily="34" charset="0"/>
                <a:ea typeface="Times New Roman" panose="02020603050405020304" pitchFamily="18" charset="0"/>
              </a:rPr>
              <a:t>Ouvertures possibles / transposabilité : </a:t>
            </a:r>
          </a:p>
          <a:p>
            <a:r>
              <a:rPr lang="fr-FR" sz="2000" dirty="0">
                <a:effectLst/>
                <a:latin typeface="Calibri" panose="020F0502020204030204" pitchFamily="34" charset="0"/>
                <a:ea typeface="Times New Roman" panose="02020603050405020304" pitchFamily="18" charset="0"/>
              </a:rPr>
              <a:t>La démarche est transposable à d’autres langues. </a:t>
            </a:r>
          </a:p>
          <a:p>
            <a:r>
              <a:rPr lang="fr-FR" sz="2000" dirty="0">
                <a:latin typeface="Calibri" panose="020F0502020204030204" pitchFamily="34" charset="0"/>
                <a:ea typeface="Times New Roman" panose="02020603050405020304" pitchFamily="18" charset="0"/>
              </a:rPr>
              <a:t>Voir d’autres idées d’utilisation d’un chabot en dernière page.</a:t>
            </a:r>
            <a:endParaRPr lang="fr-FR" sz="2000" dirty="0">
              <a:effectLst/>
              <a:latin typeface="Times New Roman" panose="02020603050405020304" pitchFamily="18" charset="0"/>
              <a:ea typeface="Times New Roman" panose="02020603050405020304" pitchFamily="18" charset="0"/>
            </a:endParaRPr>
          </a:p>
          <a:p>
            <a:pPr marL="0" indent="0">
              <a:buNone/>
            </a:pPr>
            <a:endParaRPr lang="fr-FR" sz="1800" dirty="0">
              <a:effectLst/>
              <a:latin typeface="Calibri" panose="020F0502020204030204" pitchFamily="34" charset="0"/>
              <a:ea typeface="Times New Roman" panose="02020603050405020304" pitchFamily="18" charset="0"/>
            </a:endParaRPr>
          </a:p>
          <a:p>
            <a:pPr marL="0" indent="0">
              <a:buNone/>
            </a:pPr>
            <a:endParaRPr lang="fr-FR" sz="1800" dirty="0">
              <a:effectLst/>
              <a:latin typeface="Times New Roman" panose="02020603050405020304" pitchFamily="18" charset="0"/>
              <a:ea typeface="Times New Roman" panose="02020603050405020304" pitchFamily="18" charset="0"/>
            </a:endParaRPr>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408"/>
            <a:ext cx="938574" cy="665808"/>
          </a:xfrm>
          <a:prstGeom prst="rect">
            <a:avLst/>
          </a:prstGeom>
        </p:spPr>
      </p:pic>
    </p:spTree>
    <p:extLst>
      <p:ext uri="{BB962C8B-B14F-4D97-AF65-F5344CB8AC3E}">
        <p14:creationId xmlns:p14="http://schemas.microsoft.com/office/powerpoint/2010/main" val="41784043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938575" y="-110465"/>
            <a:ext cx="10515600" cy="1325563"/>
          </a:xfrm>
        </p:spPr>
        <p:txBody>
          <a:bodyPr/>
          <a:lstStyle/>
          <a:p>
            <a:r>
              <a:rPr lang="fr-FR" b="1" dirty="0"/>
              <a:t>Conclusion</a:t>
            </a:r>
          </a:p>
        </p:txBody>
      </p:sp>
      <p:sp>
        <p:nvSpPr>
          <p:cNvPr id="5" name="Espace réservé du contenu 4"/>
          <p:cNvSpPr>
            <a:spLocks noGrp="1"/>
          </p:cNvSpPr>
          <p:nvPr>
            <p:ph idx="1"/>
          </p:nvPr>
        </p:nvSpPr>
        <p:spPr>
          <a:xfrm>
            <a:off x="370840" y="969501"/>
            <a:ext cx="10515600" cy="5553219"/>
          </a:xfrm>
        </p:spPr>
        <p:txBody>
          <a:bodyPr>
            <a:noAutofit/>
          </a:bodyPr>
          <a:lstStyle/>
          <a:p>
            <a:pPr marL="0" indent="0" algn="just">
              <a:buNone/>
            </a:pPr>
            <a:r>
              <a:rPr lang="fr-FR" sz="1800" b="1" dirty="0">
                <a:effectLst/>
                <a:latin typeface="Calibri" panose="020F0502020204030204" pitchFamily="34" charset="0"/>
                <a:ea typeface="Times New Roman" panose="02020603050405020304" pitchFamily="18" charset="0"/>
              </a:rPr>
              <a:t>Plus-values de l’utilisation des outils numériques :</a:t>
            </a:r>
            <a:endParaRPr lang="fr-FR" sz="1800" dirty="0">
              <a:effectLst/>
              <a:latin typeface="Times New Roman" panose="02020603050405020304" pitchFamily="18" charset="0"/>
              <a:ea typeface="Times New Roman" panose="02020603050405020304" pitchFamily="18" charset="0"/>
            </a:endParaRPr>
          </a:p>
          <a:p>
            <a:pPr algn="just"/>
            <a:r>
              <a:rPr lang="fr-FR" sz="1600" dirty="0">
                <a:effectLst/>
                <a:latin typeface="Calibri" panose="020F0502020204030204" pitchFamily="34" charset="0"/>
                <a:ea typeface="Times New Roman" panose="02020603050405020304" pitchFamily="18" charset="0"/>
              </a:rPr>
              <a:t>Ce </a:t>
            </a:r>
            <a:r>
              <a:rPr lang="fr-FR" sz="1600" dirty="0" err="1">
                <a:effectLst/>
                <a:latin typeface="Calibri" panose="020F0502020204030204" pitchFamily="34" charset="0"/>
                <a:ea typeface="Times New Roman" panose="02020603050405020304" pitchFamily="18" charset="0"/>
              </a:rPr>
              <a:t>chatbot</a:t>
            </a:r>
            <a:r>
              <a:rPr lang="fr-FR" sz="1600" dirty="0">
                <a:effectLst/>
                <a:latin typeface="Calibri" panose="020F0502020204030204" pitchFamily="34" charset="0"/>
                <a:ea typeface="Times New Roman" panose="02020603050405020304" pitchFamily="18" charset="0"/>
              </a:rPr>
              <a:t> génère automatiquement des champs à partir d’un prompt (ou peut proposer 3 types d’activité interactive avec l’IA à partir d’une thématique).</a:t>
            </a:r>
            <a:endParaRPr lang="fr-FR" sz="1600" dirty="0">
              <a:effectLst/>
              <a:latin typeface="Times New Roman" panose="02020603050405020304" pitchFamily="18" charset="0"/>
              <a:ea typeface="Times New Roman" panose="02020603050405020304" pitchFamily="18" charset="0"/>
            </a:endParaRPr>
          </a:p>
          <a:p>
            <a:r>
              <a:rPr lang="fr-FR" sz="1600" dirty="0">
                <a:effectLst/>
                <a:latin typeface="Calibri" panose="020F0502020204030204" pitchFamily="34" charset="0"/>
                <a:ea typeface="Times New Roman" panose="02020603050405020304" pitchFamily="18" charset="0"/>
              </a:rPr>
              <a:t>L’enseignant peut modifier tous les champs générés automatiquement.</a:t>
            </a:r>
            <a:endParaRPr lang="fr-FR" sz="1600" dirty="0">
              <a:effectLst/>
              <a:latin typeface="Times New Roman" panose="02020603050405020304" pitchFamily="18" charset="0"/>
              <a:ea typeface="Times New Roman" panose="02020603050405020304" pitchFamily="18" charset="0"/>
            </a:endParaRPr>
          </a:p>
          <a:p>
            <a:r>
              <a:rPr lang="fr-FR" sz="1600" dirty="0">
                <a:effectLst/>
                <a:latin typeface="Calibri" panose="020F0502020204030204" pitchFamily="34" charset="0"/>
                <a:ea typeface="Times New Roman" panose="02020603050405020304" pitchFamily="18" charset="0"/>
              </a:rPr>
              <a:t>L’enseignant a accès à toutes les conversations entre les élèves et le </a:t>
            </a:r>
            <a:r>
              <a:rPr lang="fr-FR" sz="1600" dirty="0" err="1">
                <a:effectLst/>
                <a:latin typeface="Calibri" panose="020F0502020204030204" pitchFamily="34" charset="0"/>
                <a:ea typeface="Times New Roman" panose="02020603050405020304" pitchFamily="18" charset="0"/>
              </a:rPr>
              <a:t>chatbot</a:t>
            </a:r>
            <a:r>
              <a:rPr lang="fr-FR" sz="1600" dirty="0">
                <a:effectLst/>
                <a:latin typeface="Calibri" panose="020F0502020204030204" pitchFamily="34" charset="0"/>
                <a:ea typeface="Times New Roman" panose="02020603050405020304" pitchFamily="18" charset="0"/>
              </a:rPr>
              <a:t>.</a:t>
            </a:r>
            <a:endParaRPr lang="fr-FR" sz="1600" dirty="0">
              <a:effectLst/>
              <a:latin typeface="Times New Roman" panose="02020603050405020304" pitchFamily="18" charset="0"/>
              <a:ea typeface="Times New Roman" panose="02020603050405020304" pitchFamily="18" charset="0"/>
            </a:endParaRPr>
          </a:p>
          <a:p>
            <a:r>
              <a:rPr lang="fr-FR" sz="1600" dirty="0">
                <a:effectLst/>
                <a:latin typeface="Calibri" panose="020F0502020204030204" pitchFamily="34" charset="0"/>
                <a:ea typeface="Times New Roman" panose="02020603050405020304" pitchFamily="18" charset="0"/>
              </a:rPr>
              <a:t>L’élève peut écrire sa question (ou réponse) ou utiliser la reconnaissance vocale (cela permet ainsi de vérifier que l’élève prononce correctement pour que l’IA comprenne les propos de l’élève).</a:t>
            </a:r>
            <a:endParaRPr lang="fr-FR" sz="1600" dirty="0">
              <a:effectLst/>
              <a:latin typeface="Times New Roman" panose="02020603050405020304" pitchFamily="18" charset="0"/>
              <a:ea typeface="Times New Roman" panose="02020603050405020304" pitchFamily="18" charset="0"/>
            </a:endParaRPr>
          </a:p>
          <a:p>
            <a:r>
              <a:rPr lang="fr-FR" sz="1600" dirty="0">
                <a:effectLst/>
                <a:latin typeface="Calibri" panose="020F0502020204030204" pitchFamily="34" charset="0"/>
                <a:ea typeface="Times New Roman" panose="02020603050405020304" pitchFamily="18" charset="0"/>
              </a:rPr>
              <a:t>L’élève peut lire et/ou écouter la question ou la réponse du </a:t>
            </a:r>
            <a:r>
              <a:rPr lang="fr-FR" sz="1600" dirty="0" err="1">
                <a:effectLst/>
                <a:latin typeface="Calibri" panose="020F0502020204030204" pitchFamily="34" charset="0"/>
                <a:ea typeface="Times New Roman" panose="02020603050405020304" pitchFamily="18" charset="0"/>
              </a:rPr>
              <a:t>chatbot</a:t>
            </a:r>
            <a:r>
              <a:rPr lang="fr-FR" sz="1600" dirty="0">
                <a:effectLst/>
                <a:latin typeface="Calibri" panose="020F0502020204030204" pitchFamily="34" charset="0"/>
                <a:ea typeface="Times New Roman" panose="02020603050405020304" pitchFamily="18" charset="0"/>
              </a:rPr>
              <a:t>.</a:t>
            </a:r>
            <a:endParaRPr lang="fr-FR" sz="1600" dirty="0">
              <a:effectLst/>
              <a:latin typeface="Times New Roman" panose="02020603050405020304" pitchFamily="18" charset="0"/>
              <a:ea typeface="Times New Roman" panose="02020603050405020304" pitchFamily="18" charset="0"/>
            </a:endParaRPr>
          </a:p>
          <a:p>
            <a:r>
              <a:rPr lang="fr-FR" sz="1600" dirty="0">
                <a:effectLst/>
                <a:latin typeface="Calibri" panose="020F0502020204030204" pitchFamily="34" charset="0"/>
                <a:ea typeface="Times New Roman" panose="02020603050405020304" pitchFamily="18" charset="0"/>
              </a:rPr>
              <a:t>Le </a:t>
            </a:r>
            <a:r>
              <a:rPr lang="fr-FR" sz="1600" dirty="0" err="1">
                <a:effectLst/>
                <a:latin typeface="Calibri" panose="020F0502020204030204" pitchFamily="34" charset="0"/>
                <a:ea typeface="Times New Roman" panose="02020603050405020304" pitchFamily="18" charset="0"/>
              </a:rPr>
              <a:t>chatbot</a:t>
            </a:r>
            <a:r>
              <a:rPr lang="fr-FR" sz="1600" dirty="0">
                <a:effectLst/>
                <a:latin typeface="Calibri" panose="020F0502020204030204" pitchFamily="34" charset="0"/>
                <a:ea typeface="Times New Roman" panose="02020603050405020304" pitchFamily="18" charset="0"/>
              </a:rPr>
              <a:t> rend l’élève plus autonome en le guidant et/ou en le corrigeant selon les paramétrages voulus par l’enseignant.</a:t>
            </a:r>
            <a:endParaRPr lang="fr-FR" sz="1600" dirty="0">
              <a:effectLst/>
              <a:latin typeface="Times New Roman" panose="02020603050405020304" pitchFamily="18" charset="0"/>
              <a:ea typeface="Times New Roman" panose="02020603050405020304" pitchFamily="18" charset="0"/>
            </a:endParaRPr>
          </a:p>
          <a:p>
            <a:r>
              <a:rPr lang="fr-FR" sz="1600" dirty="0">
                <a:effectLst/>
                <a:latin typeface="Calibri" panose="020F0502020204030204" pitchFamily="34" charset="0"/>
                <a:ea typeface="Times New Roman" panose="02020603050405020304" pitchFamily="18" charset="0"/>
              </a:rPr>
              <a:t>On peut paramétrer le </a:t>
            </a:r>
            <a:r>
              <a:rPr lang="fr-FR" sz="1600" dirty="0" err="1">
                <a:effectLst/>
                <a:latin typeface="Calibri" panose="020F0502020204030204" pitchFamily="34" charset="0"/>
                <a:ea typeface="Times New Roman" panose="02020603050405020304" pitchFamily="18" charset="0"/>
              </a:rPr>
              <a:t>chatbot</a:t>
            </a:r>
            <a:r>
              <a:rPr lang="fr-FR" sz="1600" dirty="0">
                <a:effectLst/>
                <a:latin typeface="Calibri" panose="020F0502020204030204" pitchFamily="34" charset="0"/>
                <a:ea typeface="Times New Roman" panose="02020603050405020304" pitchFamily="18" charset="0"/>
              </a:rPr>
              <a:t> pour qu’il reformule si l’élève ne comprend pas sa réponse. </a:t>
            </a:r>
          </a:p>
          <a:p>
            <a:pPr marL="0" indent="0">
              <a:buNone/>
            </a:pPr>
            <a:endParaRPr lang="fr-FR" sz="1800" dirty="0">
              <a:effectLst/>
              <a:latin typeface="Calibri" panose="020F0502020204030204" pitchFamily="34" charset="0"/>
              <a:ea typeface="Times New Roman" panose="02020603050405020304" pitchFamily="18" charset="0"/>
            </a:endParaRPr>
          </a:p>
          <a:p>
            <a:pPr marL="0" indent="0">
              <a:buNone/>
            </a:pPr>
            <a:r>
              <a:rPr lang="fr-FR" sz="1800" b="1" dirty="0">
                <a:effectLst/>
                <a:latin typeface="Calibri" panose="020F0502020204030204" pitchFamily="34" charset="0"/>
                <a:ea typeface="Times New Roman" panose="02020603050405020304" pitchFamily="18" charset="0"/>
              </a:rPr>
              <a:t>Points de vigilance :</a:t>
            </a:r>
          </a:p>
          <a:p>
            <a:r>
              <a:rPr lang="fr-FR" sz="1600" dirty="0">
                <a:effectLst/>
                <a:latin typeface="Calibri" panose="020F0502020204030204" pitchFamily="34" charset="0"/>
                <a:ea typeface="Times New Roman" panose="02020603050405020304" pitchFamily="18" charset="0"/>
              </a:rPr>
              <a:t>Vérifier la qualité des activités générées.</a:t>
            </a:r>
          </a:p>
          <a:p>
            <a:r>
              <a:rPr lang="fr-FR" sz="1600" dirty="0">
                <a:effectLst/>
                <a:latin typeface="Calibri" panose="020F0502020204030204" pitchFamily="34" charset="0"/>
                <a:ea typeface="Times New Roman" panose="02020603050405020304" pitchFamily="18" charset="0"/>
              </a:rPr>
              <a:t>« Converser » avec l’IA pour modifier, ajuster et améliorer les activités de façon à ce qu’elles correspondent aux attentes de l’enseignant.</a:t>
            </a:r>
          </a:p>
          <a:p>
            <a:r>
              <a:rPr lang="fr-FR" sz="1600" dirty="0">
                <a:effectLst/>
                <a:latin typeface="Calibri" panose="020F0502020204030204" pitchFamily="34" charset="0"/>
                <a:ea typeface="Times New Roman" panose="02020603050405020304" pitchFamily="18" charset="0"/>
              </a:rPr>
              <a:t>Le </a:t>
            </a:r>
            <a:r>
              <a:rPr lang="fr-FR" sz="1600" dirty="0" err="1">
                <a:effectLst/>
                <a:latin typeface="Calibri" panose="020F0502020204030204" pitchFamily="34" charset="0"/>
                <a:ea typeface="Times New Roman" panose="02020603050405020304" pitchFamily="18" charset="0"/>
              </a:rPr>
              <a:t>chatbot</a:t>
            </a:r>
            <a:r>
              <a:rPr lang="fr-FR" sz="1600" dirty="0">
                <a:effectLst/>
                <a:latin typeface="Calibri" panose="020F0502020204030204" pitchFamily="34" charset="0"/>
                <a:ea typeface="Times New Roman" panose="02020603050405020304" pitchFamily="18" charset="0"/>
              </a:rPr>
              <a:t> ne corrige pas toujours toutes les erreurs et il arrive que le </a:t>
            </a:r>
            <a:r>
              <a:rPr lang="fr-FR" sz="1600" dirty="0" err="1">
                <a:effectLst/>
                <a:latin typeface="Calibri" panose="020F0502020204030204" pitchFamily="34" charset="0"/>
                <a:ea typeface="Times New Roman" panose="02020603050405020304" pitchFamily="18" charset="0"/>
              </a:rPr>
              <a:t>chatbot</a:t>
            </a:r>
            <a:r>
              <a:rPr lang="fr-FR" sz="1600" dirty="0">
                <a:effectLst/>
                <a:latin typeface="Calibri" panose="020F0502020204030204" pitchFamily="34" charset="0"/>
                <a:ea typeface="Times New Roman" panose="02020603050405020304" pitchFamily="18" charset="0"/>
              </a:rPr>
              <a:t> « corrige » une phrase correcte.</a:t>
            </a:r>
          </a:p>
          <a:p>
            <a:endParaRPr lang="fr-FR" sz="1800" dirty="0">
              <a:effectLst/>
              <a:latin typeface="Calibri" panose="020F0502020204030204" pitchFamily="34" charset="0"/>
              <a:ea typeface="Times New Roman" panose="02020603050405020304" pitchFamily="18" charset="0"/>
            </a:endParaRPr>
          </a:p>
          <a:p>
            <a:endParaRPr lang="fr-FR" sz="1800" dirty="0">
              <a:effectLst/>
              <a:latin typeface="Calibri" panose="020F0502020204030204" pitchFamily="34" charset="0"/>
              <a:ea typeface="Times New Roman" panose="02020603050405020304" pitchFamily="18" charset="0"/>
            </a:endParaRPr>
          </a:p>
          <a:p>
            <a:endParaRPr lang="fr-FR" sz="1800" dirty="0">
              <a:latin typeface="Calibri" panose="020F0502020204030204" pitchFamily="34" charset="0"/>
              <a:ea typeface="Times New Roman" panose="02020603050405020304" pitchFamily="18" charset="0"/>
            </a:endParaRPr>
          </a:p>
          <a:p>
            <a:pPr marL="0" indent="0">
              <a:buNone/>
            </a:pPr>
            <a:endParaRPr lang="fr-FR" sz="1800" dirty="0">
              <a:effectLst/>
              <a:latin typeface="Times New Roman" panose="02020603050405020304" pitchFamily="18" charset="0"/>
              <a:ea typeface="Times New Roman" panose="02020603050405020304" pitchFamily="18" charset="0"/>
            </a:endParaRPr>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408"/>
            <a:ext cx="938574" cy="665808"/>
          </a:xfrm>
          <a:prstGeom prst="rect">
            <a:avLst/>
          </a:prstGeom>
        </p:spPr>
      </p:pic>
    </p:spTree>
    <p:extLst>
      <p:ext uri="{BB962C8B-B14F-4D97-AF65-F5344CB8AC3E}">
        <p14:creationId xmlns:p14="http://schemas.microsoft.com/office/powerpoint/2010/main" val="2237517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912269-883A-4148-BEB6-95682E9C9D91}"/>
              </a:ext>
            </a:extLst>
          </p:cNvPr>
          <p:cNvSpPr>
            <a:spLocks noGrp="1"/>
          </p:cNvSpPr>
          <p:nvPr>
            <p:ph type="title"/>
          </p:nvPr>
        </p:nvSpPr>
        <p:spPr>
          <a:xfrm>
            <a:off x="400330" y="137085"/>
            <a:ext cx="11391340" cy="603063"/>
          </a:xfrm>
          <a:ln>
            <a:solidFill>
              <a:srgbClr val="FF0000"/>
            </a:solidFill>
          </a:ln>
        </p:spPr>
        <p:txBody>
          <a:bodyPr>
            <a:noAutofit/>
          </a:bodyPr>
          <a:lstStyle/>
          <a:p>
            <a:pPr algn="ctr"/>
            <a:r>
              <a:rPr lang="fr-FR" sz="3200" b="1" dirty="0">
                <a:solidFill>
                  <a:srgbClr val="FF0000"/>
                </a:solidFill>
              </a:rPr>
              <a:t>Travailler différentes activités langagières avec un </a:t>
            </a:r>
            <a:r>
              <a:rPr lang="fr-FR" sz="3200" b="1" dirty="0" err="1">
                <a:solidFill>
                  <a:srgbClr val="FF0000"/>
                </a:solidFill>
              </a:rPr>
              <a:t>chatbot</a:t>
            </a:r>
            <a:r>
              <a:rPr lang="fr-FR" sz="3200" b="1" dirty="0">
                <a:solidFill>
                  <a:srgbClr val="FF0000"/>
                </a:solidFill>
              </a:rPr>
              <a:t> en LV</a:t>
            </a:r>
          </a:p>
        </p:txBody>
      </p:sp>
      <p:sp>
        <p:nvSpPr>
          <p:cNvPr id="3" name="Espace réservé du contenu 2">
            <a:extLst>
              <a:ext uri="{FF2B5EF4-FFF2-40B4-BE49-F238E27FC236}">
                <a16:creationId xmlns:a16="http://schemas.microsoft.com/office/drawing/2014/main" id="{A5ACEA59-D10F-4106-811B-3B732E4D6649}"/>
              </a:ext>
            </a:extLst>
          </p:cNvPr>
          <p:cNvSpPr>
            <a:spLocks noGrp="1"/>
          </p:cNvSpPr>
          <p:nvPr>
            <p:ph idx="1"/>
          </p:nvPr>
        </p:nvSpPr>
        <p:spPr>
          <a:xfrm>
            <a:off x="495300" y="815181"/>
            <a:ext cx="11391340" cy="5905734"/>
          </a:xfrm>
        </p:spPr>
        <p:txBody>
          <a:bodyPr>
            <a:noAutofit/>
          </a:bodyPr>
          <a:lstStyle/>
          <a:p>
            <a:r>
              <a:rPr lang="fr-FR" sz="1400" b="1" dirty="0"/>
              <a:t>Interaction orale </a:t>
            </a:r>
            <a:r>
              <a:rPr lang="fr-FR" sz="1400" dirty="0"/>
              <a:t>: savoir interagir dans des situations de la vie quotidienne (A2-B1)</a:t>
            </a:r>
          </a:p>
          <a:p>
            <a:pPr lvl="1">
              <a:buFont typeface="Wingdings" panose="05000000000000000000" pitchFamily="2" charset="2"/>
              <a:buChar char="Ø"/>
            </a:pPr>
            <a:r>
              <a:rPr lang="fr-FR" sz="1400" dirty="0"/>
              <a:t>Exemple : Le </a:t>
            </a:r>
            <a:r>
              <a:rPr lang="fr-FR" sz="1400" dirty="0" err="1"/>
              <a:t>chatbot</a:t>
            </a:r>
            <a:r>
              <a:rPr lang="fr-FR" sz="1400" dirty="0"/>
              <a:t> joue le rôle d’un serveur, d’un agent de voyage, d’un vendeur… L’élève interagit en posant des questions ou en répondant.</a:t>
            </a:r>
          </a:p>
          <a:p>
            <a:pPr lvl="1">
              <a:buFont typeface="Wingdings" panose="05000000000000000000" pitchFamily="2" charset="2"/>
              <a:buChar char="Ø"/>
            </a:pPr>
            <a:r>
              <a:rPr lang="fr-FR" sz="1400" dirty="0"/>
              <a:t>Exemple : le </a:t>
            </a:r>
            <a:r>
              <a:rPr lang="fr-FR" sz="1400" dirty="0" err="1"/>
              <a:t>chatbot</a:t>
            </a:r>
            <a:r>
              <a:rPr lang="fr-FR" sz="1400" dirty="0"/>
              <a:t> fait visiter un lieu célèbre (ex. : London ou plus précisément un musée...) et pose des questions en cours de route. Cela permet de réviser différemment une séquence sur une ville. « </a:t>
            </a:r>
            <a:r>
              <a:rPr lang="fr-FR" sz="1400" dirty="0" err="1"/>
              <a:t>Welcome</a:t>
            </a:r>
            <a:r>
              <a:rPr lang="fr-FR" sz="1400" dirty="0"/>
              <a:t> to the Shakespeare Globe </a:t>
            </a:r>
            <a:r>
              <a:rPr lang="fr-FR" sz="1400" dirty="0" err="1"/>
              <a:t>Theatre</a:t>
            </a:r>
            <a:r>
              <a:rPr lang="fr-FR" sz="1400" dirty="0"/>
              <a:t>! Have a look around. Can </a:t>
            </a:r>
            <a:r>
              <a:rPr lang="fr-FR" sz="1400" dirty="0" err="1"/>
              <a:t>you</a:t>
            </a:r>
            <a:r>
              <a:rPr lang="fr-FR" sz="1400" dirty="0"/>
              <a:t> tell me the </a:t>
            </a:r>
            <a:r>
              <a:rPr lang="fr-FR" sz="1400" dirty="0" err="1"/>
              <a:t>name</a:t>
            </a:r>
            <a:r>
              <a:rPr lang="fr-FR" sz="1400" dirty="0"/>
              <a:t> of the place </a:t>
            </a:r>
            <a:r>
              <a:rPr lang="fr-FR" sz="1400" dirty="0" err="1"/>
              <a:t>where</a:t>
            </a:r>
            <a:r>
              <a:rPr lang="fr-FR" sz="1400" dirty="0"/>
              <a:t> people </a:t>
            </a:r>
            <a:r>
              <a:rPr lang="fr-FR" sz="1400" dirty="0" err="1"/>
              <a:t>used</a:t>
            </a:r>
            <a:r>
              <a:rPr lang="fr-FR" sz="1400" dirty="0"/>
              <a:t> to stand to </a:t>
            </a:r>
            <a:r>
              <a:rPr lang="fr-FR" sz="1400" dirty="0" err="1"/>
              <a:t>watch</a:t>
            </a:r>
            <a:r>
              <a:rPr lang="fr-FR" sz="1400" dirty="0"/>
              <a:t> a </a:t>
            </a:r>
            <a:r>
              <a:rPr lang="fr-FR" sz="1400" dirty="0" err="1"/>
              <a:t>play</a:t>
            </a:r>
            <a:r>
              <a:rPr lang="fr-FR" sz="1400" dirty="0"/>
              <a:t>? »</a:t>
            </a:r>
          </a:p>
          <a:p>
            <a:r>
              <a:rPr lang="fr-FR" sz="1400" b="1" dirty="0"/>
              <a:t>Production écrite </a:t>
            </a:r>
            <a:r>
              <a:rPr lang="fr-FR" sz="1400" dirty="0"/>
              <a:t>: </a:t>
            </a:r>
            <a:r>
              <a:rPr lang="fr-FR" sz="1400" b="1" dirty="0"/>
              <a:t>r</a:t>
            </a:r>
            <a:r>
              <a:rPr lang="fr-FR" sz="1400" dirty="0"/>
              <a:t>édiger un message simple pour transmettre une information ou exprimer une opinion (A2-B1)</a:t>
            </a:r>
          </a:p>
          <a:p>
            <a:pPr lvl="1">
              <a:buFont typeface="Wingdings" panose="05000000000000000000" pitchFamily="2" charset="2"/>
              <a:buChar char="Ø"/>
            </a:pPr>
            <a:r>
              <a:rPr lang="fr-FR" sz="1400" dirty="0"/>
              <a:t>Exemple : L’élève écrit un e-mail à un correspondant fictif. Le </a:t>
            </a:r>
            <a:r>
              <a:rPr lang="fr-FR" sz="1400" dirty="0" err="1"/>
              <a:t>chatbot</a:t>
            </a:r>
            <a:r>
              <a:rPr lang="fr-FR" sz="1400" dirty="0"/>
              <a:t> réagit, corrige ou continue la conversation.</a:t>
            </a:r>
          </a:p>
          <a:p>
            <a:pPr lvl="1">
              <a:buFont typeface="Wingdings" panose="05000000000000000000" pitchFamily="2" charset="2"/>
              <a:buChar char="Ø"/>
            </a:pPr>
            <a:r>
              <a:rPr lang="fr-FR" sz="1400" dirty="0"/>
              <a:t>Exemple : L’élève écrit un début d’histoire, le </a:t>
            </a:r>
            <a:r>
              <a:rPr lang="fr-FR" sz="1400" dirty="0" err="1"/>
              <a:t>chatbot</a:t>
            </a:r>
            <a:r>
              <a:rPr lang="fr-FR" sz="1400" dirty="0"/>
              <a:t> continue, et ainsi de suite. [Utiliser l’imaginaire pour créer une narration (B1)]</a:t>
            </a:r>
          </a:p>
          <a:p>
            <a:r>
              <a:rPr lang="fr-FR" sz="1400" b="1" dirty="0"/>
              <a:t>Compréhension écrite </a:t>
            </a:r>
            <a:r>
              <a:rPr lang="fr-FR" sz="1400" dirty="0"/>
              <a:t>: comprendre les points essentiels de textes simples à complexes (selon le niveau)</a:t>
            </a:r>
          </a:p>
          <a:p>
            <a:pPr lvl="1">
              <a:buFont typeface="Wingdings" panose="05000000000000000000" pitchFamily="2" charset="2"/>
              <a:buChar char="Ø"/>
            </a:pPr>
            <a:r>
              <a:rPr lang="fr-FR" sz="1400" dirty="0"/>
              <a:t>Exemple : Le </a:t>
            </a:r>
            <a:r>
              <a:rPr lang="fr-FR" sz="1400" dirty="0" err="1"/>
              <a:t>chatbot</a:t>
            </a:r>
            <a:r>
              <a:rPr lang="fr-FR" sz="1400" dirty="0"/>
              <a:t> (paramétré par l’enseignant) propose un article ou un extrait littéraire. L’élève doit répondre à des questions de compréhension. Le </a:t>
            </a:r>
            <a:r>
              <a:rPr lang="fr-FR" sz="1400" dirty="0" err="1"/>
              <a:t>chatbot</a:t>
            </a:r>
            <a:r>
              <a:rPr lang="fr-FR" sz="1400" dirty="0"/>
              <a:t> oriente pour habituer l’élève à faire des repérages, reformule ou aide l’élève à mieux comprendre en s’adaptant à ses réponses.</a:t>
            </a:r>
          </a:p>
          <a:p>
            <a:r>
              <a:rPr lang="fr-FR" sz="1400" b="1" dirty="0"/>
              <a:t>Compréhension orale </a:t>
            </a:r>
            <a:r>
              <a:rPr lang="fr-FR" sz="1400" dirty="0"/>
              <a:t>: comprendre une conversation ou une annonce simple à complexe (A2-B2)</a:t>
            </a:r>
          </a:p>
          <a:p>
            <a:pPr lvl="1">
              <a:buFont typeface="Wingdings" panose="05000000000000000000" pitchFamily="2" charset="2"/>
              <a:buChar char="Ø"/>
            </a:pPr>
            <a:r>
              <a:rPr lang="fr-FR" sz="1400" dirty="0"/>
              <a:t>Exemple : Le </a:t>
            </a:r>
            <a:r>
              <a:rPr lang="fr-FR" sz="1400" dirty="0" err="1"/>
              <a:t>chatbot</a:t>
            </a:r>
            <a:r>
              <a:rPr lang="fr-FR" sz="1400" dirty="0"/>
              <a:t> simule une annonce d’aéroport, une conversation téléphonique, etc. et propose des questions pour vérifier la compréhension de l’élève. Il peut aussi lui donner des indices de repérages à réaliser pour mieux comprendre (stratégies de CO).</a:t>
            </a:r>
          </a:p>
          <a:p>
            <a:r>
              <a:rPr lang="fr-FR" sz="1400" b="1" dirty="0"/>
              <a:t>Médiation linguistique </a:t>
            </a:r>
            <a:r>
              <a:rPr lang="fr-FR" sz="1400" dirty="0"/>
              <a:t>: Transmettre l’essentiel d’un message entendu ou lu à une autre personne (niveau B1-B2)</a:t>
            </a:r>
          </a:p>
          <a:p>
            <a:pPr lvl="1"/>
            <a:r>
              <a:rPr lang="fr-FR" sz="1400" dirty="0"/>
              <a:t>Exemple : Le </a:t>
            </a:r>
            <a:r>
              <a:rPr lang="fr-FR" sz="1400" dirty="0" err="1"/>
              <a:t>chatbot</a:t>
            </a:r>
            <a:r>
              <a:rPr lang="fr-FR" sz="1400" dirty="0"/>
              <a:t> donne un message en langue étrangère, l’élève doit le reformuler ou le résumer en français (ou inversement). « Ton ami ne comprend pas ce texte en anglais. Explique-lui en français ce qu’il dit. »</a:t>
            </a:r>
          </a:p>
          <a:p>
            <a:pPr lvl="1"/>
            <a:r>
              <a:rPr lang="fr-FR" sz="1400" dirty="0"/>
              <a:t>Exemple : le </a:t>
            </a:r>
            <a:r>
              <a:rPr lang="fr-FR" sz="1400" dirty="0" err="1"/>
              <a:t>chatbot</a:t>
            </a:r>
            <a:r>
              <a:rPr lang="fr-FR" sz="1400" dirty="0"/>
              <a:t> te donne un document ou une info culturelle, et tu dois l'expliquer ou le reformuler pour un ami étranger. « Explique à ton ami japonais la fête britannique « </a:t>
            </a:r>
            <a:r>
              <a:rPr lang="fr-FR" sz="1400" dirty="0" err="1"/>
              <a:t>Bonfire</a:t>
            </a:r>
            <a:r>
              <a:rPr lang="fr-FR" sz="1400" dirty="0"/>
              <a:t> Night »</a:t>
            </a:r>
          </a:p>
          <a:p>
            <a:r>
              <a:rPr lang="fr-FR" sz="1400" b="1" dirty="0"/>
              <a:t>Production orale en continu </a:t>
            </a:r>
            <a:r>
              <a:rPr lang="fr-FR" sz="1400" dirty="0"/>
              <a:t>: S’exprimer sur soi, ses goûts, raconter une histoire simple (A2-B1)</a:t>
            </a:r>
          </a:p>
          <a:p>
            <a:pPr lvl="1"/>
            <a:r>
              <a:rPr lang="fr-FR" sz="1400" dirty="0"/>
              <a:t>Exemple : Le </a:t>
            </a:r>
            <a:r>
              <a:rPr lang="fr-FR" sz="1400" dirty="0" err="1"/>
              <a:t>chatbot</a:t>
            </a:r>
            <a:r>
              <a:rPr lang="fr-FR" sz="1400" dirty="0"/>
              <a:t> pose une question comme : « Parle-moi de ton week-end dernier. »  L ’élève enregistre donc une réponse vocale à la question du </a:t>
            </a:r>
            <a:r>
              <a:rPr lang="fr-FR" sz="1400" dirty="0" err="1"/>
              <a:t>chatbot</a:t>
            </a:r>
            <a:r>
              <a:rPr lang="fr-FR" sz="1400" dirty="0"/>
              <a:t>.</a:t>
            </a:r>
          </a:p>
        </p:txBody>
      </p:sp>
    </p:spTree>
    <p:extLst>
      <p:ext uri="{BB962C8B-B14F-4D97-AF65-F5344CB8AC3E}">
        <p14:creationId xmlns:p14="http://schemas.microsoft.com/office/powerpoint/2010/main" val="3934882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A5EB829-73A0-4E42-99A6-3FE4DB10BE47}"/>
              </a:ext>
            </a:extLst>
          </p:cNvPr>
          <p:cNvPicPr>
            <a:picLocks noChangeAspect="1"/>
          </p:cNvPicPr>
          <p:nvPr/>
        </p:nvPicPr>
        <p:blipFill>
          <a:blip r:embed="rId2"/>
          <a:stretch>
            <a:fillRect/>
          </a:stretch>
        </p:blipFill>
        <p:spPr>
          <a:xfrm>
            <a:off x="6867796" y="-8964"/>
            <a:ext cx="4326216" cy="3737850"/>
          </a:xfrm>
          <a:prstGeom prst="rect">
            <a:avLst/>
          </a:prstGeom>
        </p:spPr>
      </p:pic>
      <p:pic>
        <p:nvPicPr>
          <p:cNvPr id="5" name="Image 4">
            <a:extLst>
              <a:ext uri="{FF2B5EF4-FFF2-40B4-BE49-F238E27FC236}">
                <a16:creationId xmlns:a16="http://schemas.microsoft.com/office/drawing/2014/main" id="{4201AF07-ED53-4DA7-B037-42EA10A24A75}"/>
              </a:ext>
            </a:extLst>
          </p:cNvPr>
          <p:cNvPicPr>
            <a:picLocks noChangeAspect="1"/>
          </p:cNvPicPr>
          <p:nvPr/>
        </p:nvPicPr>
        <p:blipFill>
          <a:blip r:embed="rId3"/>
          <a:stretch>
            <a:fillRect/>
          </a:stretch>
        </p:blipFill>
        <p:spPr>
          <a:xfrm>
            <a:off x="6867796" y="3728886"/>
            <a:ext cx="4326216" cy="3090154"/>
          </a:xfrm>
          <a:prstGeom prst="rect">
            <a:avLst/>
          </a:prstGeom>
        </p:spPr>
      </p:pic>
      <p:pic>
        <p:nvPicPr>
          <p:cNvPr id="9" name="Image 8">
            <a:extLst>
              <a:ext uri="{FF2B5EF4-FFF2-40B4-BE49-F238E27FC236}">
                <a16:creationId xmlns:a16="http://schemas.microsoft.com/office/drawing/2014/main" id="{1ABF4FEE-1354-40E3-A643-9DE4B7CE131B}"/>
              </a:ext>
            </a:extLst>
          </p:cNvPr>
          <p:cNvPicPr>
            <a:picLocks noChangeAspect="1"/>
          </p:cNvPicPr>
          <p:nvPr/>
        </p:nvPicPr>
        <p:blipFill>
          <a:blip r:embed="rId4"/>
          <a:stretch>
            <a:fillRect/>
          </a:stretch>
        </p:blipFill>
        <p:spPr>
          <a:xfrm>
            <a:off x="175664" y="1093715"/>
            <a:ext cx="6210838" cy="1676545"/>
          </a:xfrm>
          <a:prstGeom prst="rect">
            <a:avLst/>
          </a:prstGeom>
        </p:spPr>
      </p:pic>
      <p:sp>
        <p:nvSpPr>
          <p:cNvPr id="11" name="ZoneTexte 10">
            <a:extLst>
              <a:ext uri="{FF2B5EF4-FFF2-40B4-BE49-F238E27FC236}">
                <a16:creationId xmlns:a16="http://schemas.microsoft.com/office/drawing/2014/main" id="{4FC1B86B-5651-4D6D-8D1F-B5B98FF1BC01}"/>
              </a:ext>
            </a:extLst>
          </p:cNvPr>
          <p:cNvSpPr txBox="1"/>
          <p:nvPr/>
        </p:nvSpPr>
        <p:spPr>
          <a:xfrm>
            <a:off x="175664" y="375749"/>
            <a:ext cx="6096000" cy="646331"/>
          </a:xfrm>
          <a:prstGeom prst="rect">
            <a:avLst/>
          </a:prstGeom>
          <a:noFill/>
          <a:ln w="28575">
            <a:solidFill>
              <a:srgbClr val="FF0000"/>
            </a:solidFill>
          </a:ln>
        </p:spPr>
        <p:txBody>
          <a:bodyPr wrap="square">
            <a:spAutoFit/>
          </a:bodyPr>
          <a:lstStyle/>
          <a:p>
            <a:pPr algn="ctr"/>
            <a:r>
              <a:rPr lang="fr-FR" sz="1800" b="1" dirty="0">
                <a:solidFill>
                  <a:srgbClr val="FF0000"/>
                </a:solidFill>
              </a:rPr>
              <a:t>Faire réviser les élèves sur une thématique précise </a:t>
            </a:r>
          </a:p>
          <a:p>
            <a:pPr algn="ctr"/>
            <a:r>
              <a:rPr lang="fr-FR" sz="1800" b="1" dirty="0">
                <a:solidFill>
                  <a:srgbClr val="FF0000"/>
                </a:solidFill>
              </a:rPr>
              <a:t>(sous forme de questions / réponses ou quiz)</a:t>
            </a:r>
          </a:p>
        </p:txBody>
      </p:sp>
      <p:sp>
        <p:nvSpPr>
          <p:cNvPr id="13" name="ZoneTexte 12">
            <a:extLst>
              <a:ext uri="{FF2B5EF4-FFF2-40B4-BE49-F238E27FC236}">
                <a16:creationId xmlns:a16="http://schemas.microsoft.com/office/drawing/2014/main" id="{B93B00F8-D47E-43A1-9B96-D192AF6C398B}"/>
              </a:ext>
            </a:extLst>
          </p:cNvPr>
          <p:cNvSpPr txBox="1"/>
          <p:nvPr/>
        </p:nvSpPr>
        <p:spPr>
          <a:xfrm>
            <a:off x="336177" y="2913530"/>
            <a:ext cx="5889812" cy="3693319"/>
          </a:xfrm>
          <a:prstGeom prst="rect">
            <a:avLst/>
          </a:prstGeom>
          <a:noFill/>
          <a:ln>
            <a:solidFill>
              <a:schemeClr val="tx1"/>
            </a:solidFill>
          </a:ln>
        </p:spPr>
        <p:txBody>
          <a:bodyPr wrap="square" rtlCol="0">
            <a:spAutoFit/>
          </a:bodyPr>
          <a:lstStyle/>
          <a:p>
            <a:r>
              <a:rPr lang="fr-FR" dirty="0"/>
              <a:t>Prompt :</a:t>
            </a:r>
          </a:p>
          <a:p>
            <a:pPr algn="just"/>
            <a:r>
              <a:rPr lang="fr-FR" dirty="0"/>
              <a:t>Tu dois aider des élèves de 5</a:t>
            </a:r>
            <a:r>
              <a:rPr lang="fr-FR" baseline="30000" dirty="0"/>
              <a:t>e</a:t>
            </a:r>
            <a:r>
              <a:rPr lang="fr-FR" dirty="0"/>
              <a:t> de niveau A1 et A2 en anglais à assimiler des connaissances sur les symboles du drapeau américain et Ellis Island. Ils ont étudié les éléments composant le drapeau américain et ses symboles historiques, le symbole de ses couleurs. Ils ont ensuite étudié Ellis Island à travers ses différentes étapes. Tu devras poser des questions en anglais aux élèves qui devront obligatoirement répondre en faisant des phrases complètes. Tu devras les corriger ou les aider à mieux formuler. Si besoin, tu pourras utiliser le français pour expliquer leurs erreurs grammaticales ou lexicales uniquement. Tu ne dois pas accepter de réponse en français.</a:t>
            </a:r>
          </a:p>
        </p:txBody>
      </p:sp>
      <p:sp>
        <p:nvSpPr>
          <p:cNvPr id="2" name="ZoneTexte 1">
            <a:extLst>
              <a:ext uri="{FF2B5EF4-FFF2-40B4-BE49-F238E27FC236}">
                <a16:creationId xmlns:a16="http://schemas.microsoft.com/office/drawing/2014/main" id="{A5FAE707-20CC-4FC1-8760-3467CFBA1ECD}"/>
              </a:ext>
            </a:extLst>
          </p:cNvPr>
          <p:cNvSpPr txBox="1"/>
          <p:nvPr/>
        </p:nvSpPr>
        <p:spPr>
          <a:xfrm flipH="1">
            <a:off x="175664" y="-26894"/>
            <a:ext cx="1885323" cy="369332"/>
          </a:xfrm>
          <a:prstGeom prst="rect">
            <a:avLst/>
          </a:prstGeom>
          <a:noFill/>
        </p:spPr>
        <p:txBody>
          <a:bodyPr wrap="square" rtlCol="0">
            <a:spAutoFit/>
          </a:bodyPr>
          <a:lstStyle/>
          <a:p>
            <a:r>
              <a:rPr lang="fr-FR" b="1" dirty="0"/>
              <a:t>Exemple :</a:t>
            </a:r>
          </a:p>
        </p:txBody>
      </p:sp>
    </p:spTree>
    <p:extLst>
      <p:ext uri="{BB962C8B-B14F-4D97-AF65-F5344CB8AC3E}">
        <p14:creationId xmlns:p14="http://schemas.microsoft.com/office/powerpoint/2010/main" val="3871110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DD83CB2-16EE-4F02-86EC-C8621E0737B4}"/>
              </a:ext>
            </a:extLst>
          </p:cNvPr>
          <p:cNvPicPr>
            <a:picLocks noChangeAspect="1"/>
          </p:cNvPicPr>
          <p:nvPr/>
        </p:nvPicPr>
        <p:blipFill>
          <a:blip r:embed="rId2"/>
          <a:stretch>
            <a:fillRect/>
          </a:stretch>
        </p:blipFill>
        <p:spPr>
          <a:xfrm>
            <a:off x="6096000" y="78206"/>
            <a:ext cx="5593976" cy="4528761"/>
          </a:xfrm>
          <a:prstGeom prst="rect">
            <a:avLst/>
          </a:prstGeom>
        </p:spPr>
      </p:pic>
      <p:pic>
        <p:nvPicPr>
          <p:cNvPr id="5" name="Image 4">
            <a:extLst>
              <a:ext uri="{FF2B5EF4-FFF2-40B4-BE49-F238E27FC236}">
                <a16:creationId xmlns:a16="http://schemas.microsoft.com/office/drawing/2014/main" id="{2CF41EED-B92C-4333-96D3-2E4EE9F4CC57}"/>
              </a:ext>
            </a:extLst>
          </p:cNvPr>
          <p:cNvPicPr>
            <a:picLocks noChangeAspect="1"/>
          </p:cNvPicPr>
          <p:nvPr/>
        </p:nvPicPr>
        <p:blipFill>
          <a:blip r:embed="rId3"/>
          <a:stretch>
            <a:fillRect/>
          </a:stretch>
        </p:blipFill>
        <p:spPr>
          <a:xfrm>
            <a:off x="6095999" y="4606966"/>
            <a:ext cx="5593975" cy="1063643"/>
          </a:xfrm>
          <a:prstGeom prst="rect">
            <a:avLst/>
          </a:prstGeom>
        </p:spPr>
      </p:pic>
      <p:sp>
        <p:nvSpPr>
          <p:cNvPr id="6" name="Rectangle 5">
            <a:extLst>
              <a:ext uri="{FF2B5EF4-FFF2-40B4-BE49-F238E27FC236}">
                <a16:creationId xmlns:a16="http://schemas.microsoft.com/office/drawing/2014/main" id="{2452F7F3-D7EB-4DD1-9349-2879137E7AE4}"/>
              </a:ext>
            </a:extLst>
          </p:cNvPr>
          <p:cNvSpPr/>
          <p:nvPr/>
        </p:nvSpPr>
        <p:spPr>
          <a:xfrm>
            <a:off x="7584141" y="2617694"/>
            <a:ext cx="313765" cy="1613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3224BB78-F16D-478C-8DE6-57B4B07806C5}"/>
              </a:ext>
            </a:extLst>
          </p:cNvPr>
          <p:cNvSpPr/>
          <p:nvPr/>
        </p:nvSpPr>
        <p:spPr>
          <a:xfrm>
            <a:off x="7584141" y="4813155"/>
            <a:ext cx="313765" cy="1613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82ADA267-7BA5-4205-B91B-FA8C64002EC1}"/>
              </a:ext>
            </a:extLst>
          </p:cNvPr>
          <p:cNvPicPr>
            <a:picLocks noChangeAspect="1"/>
          </p:cNvPicPr>
          <p:nvPr/>
        </p:nvPicPr>
        <p:blipFill>
          <a:blip r:embed="rId4"/>
          <a:stretch>
            <a:fillRect/>
          </a:stretch>
        </p:blipFill>
        <p:spPr>
          <a:xfrm>
            <a:off x="233082" y="2779059"/>
            <a:ext cx="5773247" cy="2529957"/>
          </a:xfrm>
          <a:prstGeom prst="rect">
            <a:avLst/>
          </a:prstGeom>
        </p:spPr>
      </p:pic>
      <p:pic>
        <p:nvPicPr>
          <p:cNvPr id="11" name="Image 10">
            <a:extLst>
              <a:ext uri="{FF2B5EF4-FFF2-40B4-BE49-F238E27FC236}">
                <a16:creationId xmlns:a16="http://schemas.microsoft.com/office/drawing/2014/main" id="{9C03EF1A-3325-403A-9225-C210464724F0}"/>
              </a:ext>
            </a:extLst>
          </p:cNvPr>
          <p:cNvPicPr>
            <a:picLocks noChangeAspect="1"/>
          </p:cNvPicPr>
          <p:nvPr/>
        </p:nvPicPr>
        <p:blipFill>
          <a:blip r:embed="rId5"/>
          <a:stretch>
            <a:fillRect/>
          </a:stretch>
        </p:blipFill>
        <p:spPr>
          <a:xfrm>
            <a:off x="233083" y="899043"/>
            <a:ext cx="4557155" cy="1729890"/>
          </a:xfrm>
          <a:prstGeom prst="rect">
            <a:avLst/>
          </a:prstGeom>
        </p:spPr>
      </p:pic>
      <p:sp>
        <p:nvSpPr>
          <p:cNvPr id="12" name="ZoneTexte 11">
            <a:extLst>
              <a:ext uri="{FF2B5EF4-FFF2-40B4-BE49-F238E27FC236}">
                <a16:creationId xmlns:a16="http://schemas.microsoft.com/office/drawing/2014/main" id="{293A27F4-1270-4FC2-900E-1128B33FFDF9}"/>
              </a:ext>
            </a:extLst>
          </p:cNvPr>
          <p:cNvSpPr txBox="1"/>
          <p:nvPr/>
        </p:nvSpPr>
        <p:spPr>
          <a:xfrm>
            <a:off x="233081" y="411487"/>
            <a:ext cx="5773247" cy="369332"/>
          </a:xfrm>
          <a:prstGeom prst="rect">
            <a:avLst/>
          </a:prstGeom>
          <a:noFill/>
          <a:ln w="28575">
            <a:solidFill>
              <a:srgbClr val="FF0000"/>
            </a:solidFill>
          </a:ln>
        </p:spPr>
        <p:txBody>
          <a:bodyPr wrap="square">
            <a:spAutoFit/>
          </a:bodyPr>
          <a:lstStyle/>
          <a:p>
            <a:pPr algn="ctr"/>
            <a:r>
              <a:rPr lang="fr-FR" sz="1800" b="1" dirty="0">
                <a:solidFill>
                  <a:srgbClr val="FF0000"/>
                </a:solidFill>
              </a:rPr>
              <a:t>Entraîner les élèves à prononcer des phrases</a:t>
            </a:r>
          </a:p>
        </p:txBody>
      </p:sp>
      <p:sp>
        <p:nvSpPr>
          <p:cNvPr id="13" name="Rectangle : coins arrondis 12">
            <a:extLst>
              <a:ext uri="{FF2B5EF4-FFF2-40B4-BE49-F238E27FC236}">
                <a16:creationId xmlns:a16="http://schemas.microsoft.com/office/drawing/2014/main" id="{28678C37-AB01-437F-BF53-2EE87DB570D0}"/>
              </a:ext>
            </a:extLst>
          </p:cNvPr>
          <p:cNvSpPr/>
          <p:nvPr/>
        </p:nvSpPr>
        <p:spPr>
          <a:xfrm>
            <a:off x="304800" y="5611906"/>
            <a:ext cx="11546541" cy="11448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t>Prompt : </a:t>
            </a:r>
          </a:p>
          <a:p>
            <a:pPr algn="just"/>
            <a:r>
              <a:rPr lang="fr-FR" sz="1600" dirty="0"/>
              <a:t>Tu es un coach en prononciation. Tu dois aider des élèves de 5</a:t>
            </a:r>
            <a:r>
              <a:rPr lang="fr-FR" sz="1600" baseline="30000" dirty="0"/>
              <a:t>e</a:t>
            </a:r>
            <a:r>
              <a:rPr lang="fr-FR" sz="1600" dirty="0"/>
              <a:t> à prononcer des phrases au présent simple. Tu fourniras des phrases à répéter, corrigeras leur prononciation et les encourageras à réessayer. Focalise sur la 3</a:t>
            </a:r>
            <a:r>
              <a:rPr lang="fr-FR" sz="1600" baseline="30000" dirty="0"/>
              <a:t>e</a:t>
            </a:r>
            <a:r>
              <a:rPr lang="fr-FR" sz="1600" dirty="0"/>
              <a:t> personne du singulier et les adverbes.</a:t>
            </a:r>
          </a:p>
        </p:txBody>
      </p:sp>
      <p:sp>
        <p:nvSpPr>
          <p:cNvPr id="10" name="ZoneTexte 9">
            <a:extLst>
              <a:ext uri="{FF2B5EF4-FFF2-40B4-BE49-F238E27FC236}">
                <a16:creationId xmlns:a16="http://schemas.microsoft.com/office/drawing/2014/main" id="{82892E7F-1D1F-4926-9441-9B793CB064B3}"/>
              </a:ext>
            </a:extLst>
          </p:cNvPr>
          <p:cNvSpPr txBox="1"/>
          <p:nvPr/>
        </p:nvSpPr>
        <p:spPr>
          <a:xfrm flipH="1">
            <a:off x="175664" y="-26894"/>
            <a:ext cx="1885323" cy="369332"/>
          </a:xfrm>
          <a:prstGeom prst="rect">
            <a:avLst/>
          </a:prstGeom>
          <a:noFill/>
        </p:spPr>
        <p:txBody>
          <a:bodyPr wrap="square" rtlCol="0">
            <a:spAutoFit/>
          </a:bodyPr>
          <a:lstStyle/>
          <a:p>
            <a:r>
              <a:rPr lang="fr-FR" b="1" dirty="0"/>
              <a:t>Exemple :</a:t>
            </a:r>
          </a:p>
        </p:txBody>
      </p:sp>
    </p:spTree>
    <p:extLst>
      <p:ext uri="{BB962C8B-B14F-4D97-AF65-F5344CB8AC3E}">
        <p14:creationId xmlns:p14="http://schemas.microsoft.com/office/powerpoint/2010/main" val="32501251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6B71F0F-2F56-48CA-8A48-55DFD8F33287}"/>
              </a:ext>
            </a:extLst>
          </p:cNvPr>
          <p:cNvPicPr>
            <a:picLocks noChangeAspect="1"/>
          </p:cNvPicPr>
          <p:nvPr/>
        </p:nvPicPr>
        <p:blipFill>
          <a:blip r:embed="rId2"/>
          <a:stretch>
            <a:fillRect/>
          </a:stretch>
        </p:blipFill>
        <p:spPr>
          <a:xfrm>
            <a:off x="152182" y="1053353"/>
            <a:ext cx="2142710" cy="1154142"/>
          </a:xfrm>
          <a:prstGeom prst="rect">
            <a:avLst/>
          </a:prstGeom>
        </p:spPr>
      </p:pic>
      <p:pic>
        <p:nvPicPr>
          <p:cNvPr id="5" name="Image 4">
            <a:extLst>
              <a:ext uri="{FF2B5EF4-FFF2-40B4-BE49-F238E27FC236}">
                <a16:creationId xmlns:a16="http://schemas.microsoft.com/office/drawing/2014/main" id="{2B284B45-D1F6-4131-9AE0-53466976469B}"/>
              </a:ext>
            </a:extLst>
          </p:cNvPr>
          <p:cNvPicPr>
            <a:picLocks noChangeAspect="1"/>
          </p:cNvPicPr>
          <p:nvPr/>
        </p:nvPicPr>
        <p:blipFill>
          <a:blip r:embed="rId3"/>
          <a:stretch>
            <a:fillRect/>
          </a:stretch>
        </p:blipFill>
        <p:spPr>
          <a:xfrm>
            <a:off x="156598" y="2149381"/>
            <a:ext cx="4177699" cy="1814843"/>
          </a:xfrm>
          <a:prstGeom prst="rect">
            <a:avLst/>
          </a:prstGeom>
        </p:spPr>
      </p:pic>
      <p:sp>
        <p:nvSpPr>
          <p:cNvPr id="7" name="ZoneTexte 6">
            <a:extLst>
              <a:ext uri="{FF2B5EF4-FFF2-40B4-BE49-F238E27FC236}">
                <a16:creationId xmlns:a16="http://schemas.microsoft.com/office/drawing/2014/main" id="{CD972D12-851D-4038-A9BB-9CD3D59873BA}"/>
              </a:ext>
            </a:extLst>
          </p:cNvPr>
          <p:cNvSpPr txBox="1"/>
          <p:nvPr/>
        </p:nvSpPr>
        <p:spPr>
          <a:xfrm>
            <a:off x="206043" y="4134955"/>
            <a:ext cx="4177699" cy="2246769"/>
          </a:xfrm>
          <a:prstGeom prst="rect">
            <a:avLst/>
          </a:prstGeom>
          <a:noFill/>
          <a:ln>
            <a:solidFill>
              <a:schemeClr val="tx1"/>
            </a:solidFill>
          </a:ln>
        </p:spPr>
        <p:txBody>
          <a:bodyPr wrap="square">
            <a:spAutoFit/>
          </a:bodyPr>
          <a:lstStyle/>
          <a:p>
            <a:pPr algn="just"/>
            <a:r>
              <a:rPr lang="fr-FR" sz="1400" dirty="0"/>
              <a:t>Vous êtes un </a:t>
            </a:r>
            <a:r>
              <a:rPr lang="fr-FR" sz="1400" dirty="0" err="1"/>
              <a:t>chatbot</a:t>
            </a:r>
            <a:r>
              <a:rPr lang="fr-FR" sz="1400" dirty="0"/>
              <a:t> sympathique nommé Alex. Votre rôle est d'aider les élèves à améliorer leur anglais en discutant de leurs habitudes quotidiennes. L'élève est un étudiant de 5</a:t>
            </a:r>
            <a:r>
              <a:rPr lang="fr-FR" sz="1400" baseline="30000" dirty="0"/>
              <a:t>e</a:t>
            </a:r>
            <a:r>
              <a:rPr lang="fr-FR" sz="1400" dirty="0"/>
              <a:t> désireux d'améliorer ses compétences linguistiques. Ensemble, vous engagerez un dialogue dans lequel l'élève décrira ses habitudes quotidiennes en utilisant le présent simple et des adverbes de fréquence. Les attendus comprennent l'amélioration de la structure des phrases et du vocabulaire lié aux habitudes quotidiennes.</a:t>
            </a:r>
          </a:p>
        </p:txBody>
      </p:sp>
      <p:sp>
        <p:nvSpPr>
          <p:cNvPr id="6" name="ZoneTexte 5">
            <a:extLst>
              <a:ext uri="{FF2B5EF4-FFF2-40B4-BE49-F238E27FC236}">
                <a16:creationId xmlns:a16="http://schemas.microsoft.com/office/drawing/2014/main" id="{70066883-138E-4833-9D44-7E86FCD60650}"/>
              </a:ext>
            </a:extLst>
          </p:cNvPr>
          <p:cNvSpPr txBox="1"/>
          <p:nvPr/>
        </p:nvSpPr>
        <p:spPr>
          <a:xfrm>
            <a:off x="173986" y="343260"/>
            <a:ext cx="4177699" cy="646331"/>
          </a:xfrm>
          <a:prstGeom prst="rect">
            <a:avLst/>
          </a:prstGeom>
          <a:noFill/>
          <a:ln w="28575">
            <a:solidFill>
              <a:srgbClr val="FF0000"/>
            </a:solidFill>
          </a:ln>
        </p:spPr>
        <p:txBody>
          <a:bodyPr wrap="square">
            <a:spAutoFit/>
          </a:bodyPr>
          <a:lstStyle/>
          <a:p>
            <a:pPr algn="ctr"/>
            <a:r>
              <a:rPr lang="fr-FR" sz="1800" b="1" dirty="0">
                <a:solidFill>
                  <a:srgbClr val="FF0000"/>
                </a:solidFill>
              </a:rPr>
              <a:t>Entraîner les élèves à produire des phrases sur leurs habitudes</a:t>
            </a:r>
          </a:p>
        </p:txBody>
      </p:sp>
      <p:pic>
        <p:nvPicPr>
          <p:cNvPr id="4" name="Image 3">
            <a:extLst>
              <a:ext uri="{FF2B5EF4-FFF2-40B4-BE49-F238E27FC236}">
                <a16:creationId xmlns:a16="http://schemas.microsoft.com/office/drawing/2014/main" id="{28E17BA4-CDCD-4161-8995-694699EEE9C0}"/>
              </a:ext>
            </a:extLst>
          </p:cNvPr>
          <p:cNvPicPr>
            <a:picLocks noChangeAspect="1"/>
          </p:cNvPicPr>
          <p:nvPr/>
        </p:nvPicPr>
        <p:blipFill>
          <a:blip r:embed="rId4"/>
          <a:stretch>
            <a:fillRect/>
          </a:stretch>
        </p:blipFill>
        <p:spPr>
          <a:xfrm>
            <a:off x="4513182" y="5394"/>
            <a:ext cx="4280931" cy="3051408"/>
          </a:xfrm>
          <a:prstGeom prst="rect">
            <a:avLst/>
          </a:prstGeom>
        </p:spPr>
      </p:pic>
      <p:pic>
        <p:nvPicPr>
          <p:cNvPr id="9" name="Image 8">
            <a:extLst>
              <a:ext uri="{FF2B5EF4-FFF2-40B4-BE49-F238E27FC236}">
                <a16:creationId xmlns:a16="http://schemas.microsoft.com/office/drawing/2014/main" id="{898ECB41-91DE-4B97-8945-29FBF5E543A5}"/>
              </a:ext>
            </a:extLst>
          </p:cNvPr>
          <p:cNvPicPr>
            <a:picLocks noChangeAspect="1"/>
          </p:cNvPicPr>
          <p:nvPr/>
        </p:nvPicPr>
        <p:blipFill>
          <a:blip r:embed="rId5"/>
          <a:stretch>
            <a:fillRect/>
          </a:stretch>
        </p:blipFill>
        <p:spPr>
          <a:xfrm>
            <a:off x="4513182" y="3056802"/>
            <a:ext cx="4280931" cy="3589508"/>
          </a:xfrm>
          <a:prstGeom prst="rect">
            <a:avLst/>
          </a:prstGeom>
        </p:spPr>
      </p:pic>
      <p:pic>
        <p:nvPicPr>
          <p:cNvPr id="11" name="Image 10">
            <a:extLst>
              <a:ext uri="{FF2B5EF4-FFF2-40B4-BE49-F238E27FC236}">
                <a16:creationId xmlns:a16="http://schemas.microsoft.com/office/drawing/2014/main" id="{4BF8AB71-15E7-46BB-ACE2-1B7D2F5F492A}"/>
              </a:ext>
            </a:extLst>
          </p:cNvPr>
          <p:cNvPicPr>
            <a:picLocks noChangeAspect="1"/>
          </p:cNvPicPr>
          <p:nvPr/>
        </p:nvPicPr>
        <p:blipFill>
          <a:blip r:embed="rId6"/>
          <a:stretch>
            <a:fillRect/>
          </a:stretch>
        </p:blipFill>
        <p:spPr>
          <a:xfrm>
            <a:off x="8520973" y="5411867"/>
            <a:ext cx="3514429" cy="1234443"/>
          </a:xfrm>
          <a:prstGeom prst="rect">
            <a:avLst/>
          </a:prstGeom>
        </p:spPr>
      </p:pic>
      <p:pic>
        <p:nvPicPr>
          <p:cNvPr id="13" name="Image 12">
            <a:extLst>
              <a:ext uri="{FF2B5EF4-FFF2-40B4-BE49-F238E27FC236}">
                <a16:creationId xmlns:a16="http://schemas.microsoft.com/office/drawing/2014/main" id="{DB69F71B-DF36-4063-8BE1-032D80ACE9CB}"/>
              </a:ext>
            </a:extLst>
          </p:cNvPr>
          <p:cNvPicPr>
            <a:picLocks noChangeAspect="1"/>
          </p:cNvPicPr>
          <p:nvPr/>
        </p:nvPicPr>
        <p:blipFill>
          <a:blip r:embed="rId7"/>
          <a:stretch>
            <a:fillRect/>
          </a:stretch>
        </p:blipFill>
        <p:spPr>
          <a:xfrm>
            <a:off x="8794113" y="832138"/>
            <a:ext cx="3335544" cy="3981475"/>
          </a:xfrm>
          <a:prstGeom prst="rect">
            <a:avLst/>
          </a:prstGeom>
        </p:spPr>
      </p:pic>
      <p:sp>
        <p:nvSpPr>
          <p:cNvPr id="14" name="Rectangle 13">
            <a:extLst>
              <a:ext uri="{FF2B5EF4-FFF2-40B4-BE49-F238E27FC236}">
                <a16:creationId xmlns:a16="http://schemas.microsoft.com/office/drawing/2014/main" id="{094596C9-5E65-4621-BBB5-27DE11404163}"/>
              </a:ext>
            </a:extLst>
          </p:cNvPr>
          <p:cNvSpPr/>
          <p:nvPr/>
        </p:nvSpPr>
        <p:spPr>
          <a:xfrm>
            <a:off x="5522259" y="2043953"/>
            <a:ext cx="259976" cy="17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E86BFC7C-98F5-49E7-9189-8035AD5DD690}"/>
              </a:ext>
            </a:extLst>
          </p:cNvPr>
          <p:cNvSpPr/>
          <p:nvPr/>
        </p:nvSpPr>
        <p:spPr>
          <a:xfrm>
            <a:off x="5522259" y="3974597"/>
            <a:ext cx="259976" cy="17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FEF2A9C8-E576-484A-AA76-0F7FBE8443D9}"/>
              </a:ext>
            </a:extLst>
          </p:cNvPr>
          <p:cNvSpPr/>
          <p:nvPr/>
        </p:nvSpPr>
        <p:spPr>
          <a:xfrm>
            <a:off x="5694965" y="6029088"/>
            <a:ext cx="259976" cy="17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153F51BA-18F6-423A-B4EE-E61DDC513EFA}"/>
              </a:ext>
            </a:extLst>
          </p:cNvPr>
          <p:cNvSpPr/>
          <p:nvPr/>
        </p:nvSpPr>
        <p:spPr>
          <a:xfrm>
            <a:off x="10257188" y="959224"/>
            <a:ext cx="365988" cy="1882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7853FF46-2303-488B-938A-8C991F113EEA}"/>
              </a:ext>
            </a:extLst>
          </p:cNvPr>
          <p:cNvSpPr/>
          <p:nvPr/>
        </p:nvSpPr>
        <p:spPr>
          <a:xfrm>
            <a:off x="10051886" y="5965663"/>
            <a:ext cx="259976" cy="17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Bulle narrative : rectangle à coins arrondis 18">
            <a:extLst>
              <a:ext uri="{FF2B5EF4-FFF2-40B4-BE49-F238E27FC236}">
                <a16:creationId xmlns:a16="http://schemas.microsoft.com/office/drawing/2014/main" id="{7A201D18-4DC8-4B89-B16D-13A985708083}"/>
              </a:ext>
            </a:extLst>
          </p:cNvPr>
          <p:cNvSpPr/>
          <p:nvPr/>
        </p:nvSpPr>
        <p:spPr>
          <a:xfrm>
            <a:off x="9117106" y="101212"/>
            <a:ext cx="2770094" cy="73092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Feedback obtenu avec la version payante</a:t>
            </a:r>
          </a:p>
        </p:txBody>
      </p:sp>
      <p:sp>
        <p:nvSpPr>
          <p:cNvPr id="20" name="ZoneTexte 19">
            <a:extLst>
              <a:ext uri="{FF2B5EF4-FFF2-40B4-BE49-F238E27FC236}">
                <a16:creationId xmlns:a16="http://schemas.microsoft.com/office/drawing/2014/main" id="{AF768D08-7A12-4365-8B3B-2F87ECEE85B5}"/>
              </a:ext>
            </a:extLst>
          </p:cNvPr>
          <p:cNvSpPr txBox="1"/>
          <p:nvPr/>
        </p:nvSpPr>
        <p:spPr>
          <a:xfrm flipH="1">
            <a:off x="175664" y="-26894"/>
            <a:ext cx="1885323" cy="369332"/>
          </a:xfrm>
          <a:prstGeom prst="rect">
            <a:avLst/>
          </a:prstGeom>
          <a:noFill/>
        </p:spPr>
        <p:txBody>
          <a:bodyPr wrap="square" rtlCol="0">
            <a:spAutoFit/>
          </a:bodyPr>
          <a:lstStyle/>
          <a:p>
            <a:r>
              <a:rPr lang="fr-FR" b="1" dirty="0"/>
              <a:t>Exemple :</a:t>
            </a:r>
          </a:p>
        </p:txBody>
      </p:sp>
    </p:spTree>
    <p:extLst>
      <p:ext uri="{BB962C8B-B14F-4D97-AF65-F5344CB8AC3E}">
        <p14:creationId xmlns:p14="http://schemas.microsoft.com/office/powerpoint/2010/main" val="3976980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BC8B766-14D4-46B2-B9D3-E04A85E02524}"/>
              </a:ext>
            </a:extLst>
          </p:cNvPr>
          <p:cNvPicPr>
            <a:picLocks noChangeAspect="1"/>
          </p:cNvPicPr>
          <p:nvPr/>
        </p:nvPicPr>
        <p:blipFill>
          <a:blip r:embed="rId2"/>
          <a:stretch>
            <a:fillRect/>
          </a:stretch>
        </p:blipFill>
        <p:spPr>
          <a:xfrm>
            <a:off x="73473" y="1155398"/>
            <a:ext cx="4656223" cy="1722269"/>
          </a:xfrm>
          <a:prstGeom prst="rect">
            <a:avLst/>
          </a:prstGeom>
        </p:spPr>
      </p:pic>
      <p:pic>
        <p:nvPicPr>
          <p:cNvPr id="5" name="Image 4">
            <a:extLst>
              <a:ext uri="{FF2B5EF4-FFF2-40B4-BE49-F238E27FC236}">
                <a16:creationId xmlns:a16="http://schemas.microsoft.com/office/drawing/2014/main" id="{78E4A27F-8CCC-498E-8429-DF654AEE1F12}"/>
              </a:ext>
            </a:extLst>
          </p:cNvPr>
          <p:cNvPicPr>
            <a:picLocks noChangeAspect="1"/>
          </p:cNvPicPr>
          <p:nvPr/>
        </p:nvPicPr>
        <p:blipFill>
          <a:blip r:embed="rId3"/>
          <a:stretch>
            <a:fillRect/>
          </a:stretch>
        </p:blipFill>
        <p:spPr>
          <a:xfrm>
            <a:off x="5048610" y="-8965"/>
            <a:ext cx="6952420" cy="3694175"/>
          </a:xfrm>
          <a:prstGeom prst="rect">
            <a:avLst/>
          </a:prstGeom>
        </p:spPr>
      </p:pic>
      <p:pic>
        <p:nvPicPr>
          <p:cNvPr id="7" name="Image 6">
            <a:extLst>
              <a:ext uri="{FF2B5EF4-FFF2-40B4-BE49-F238E27FC236}">
                <a16:creationId xmlns:a16="http://schemas.microsoft.com/office/drawing/2014/main" id="{2889F4FF-A5D6-477F-9628-F785B1089FF1}"/>
              </a:ext>
            </a:extLst>
          </p:cNvPr>
          <p:cNvPicPr>
            <a:picLocks noChangeAspect="1"/>
          </p:cNvPicPr>
          <p:nvPr/>
        </p:nvPicPr>
        <p:blipFill>
          <a:blip r:embed="rId4"/>
          <a:stretch>
            <a:fillRect/>
          </a:stretch>
        </p:blipFill>
        <p:spPr>
          <a:xfrm>
            <a:off x="7939307" y="3685209"/>
            <a:ext cx="4061723" cy="3095769"/>
          </a:xfrm>
          <a:prstGeom prst="rect">
            <a:avLst/>
          </a:prstGeom>
        </p:spPr>
      </p:pic>
      <p:pic>
        <p:nvPicPr>
          <p:cNvPr id="9" name="Image 8">
            <a:extLst>
              <a:ext uri="{FF2B5EF4-FFF2-40B4-BE49-F238E27FC236}">
                <a16:creationId xmlns:a16="http://schemas.microsoft.com/office/drawing/2014/main" id="{36945315-0581-4E6D-8C83-1EFFE5144D60}"/>
              </a:ext>
            </a:extLst>
          </p:cNvPr>
          <p:cNvPicPr>
            <a:picLocks noChangeAspect="1"/>
          </p:cNvPicPr>
          <p:nvPr/>
        </p:nvPicPr>
        <p:blipFill>
          <a:blip r:embed="rId5"/>
          <a:stretch>
            <a:fillRect/>
          </a:stretch>
        </p:blipFill>
        <p:spPr>
          <a:xfrm>
            <a:off x="190970" y="3161113"/>
            <a:ext cx="4381880" cy="1638442"/>
          </a:xfrm>
          <a:prstGeom prst="rect">
            <a:avLst/>
          </a:prstGeom>
        </p:spPr>
      </p:pic>
      <p:sp>
        <p:nvSpPr>
          <p:cNvPr id="11" name="ZoneTexte 10">
            <a:extLst>
              <a:ext uri="{FF2B5EF4-FFF2-40B4-BE49-F238E27FC236}">
                <a16:creationId xmlns:a16="http://schemas.microsoft.com/office/drawing/2014/main" id="{9850AB91-2010-48B5-898B-F616B192E98E}"/>
              </a:ext>
            </a:extLst>
          </p:cNvPr>
          <p:cNvSpPr txBox="1"/>
          <p:nvPr/>
        </p:nvSpPr>
        <p:spPr>
          <a:xfrm>
            <a:off x="4833456" y="4052043"/>
            <a:ext cx="2799433" cy="1815882"/>
          </a:xfrm>
          <a:prstGeom prst="rect">
            <a:avLst/>
          </a:prstGeom>
          <a:noFill/>
        </p:spPr>
        <p:txBody>
          <a:bodyPr wrap="square">
            <a:spAutoFit/>
          </a:bodyPr>
          <a:lstStyle/>
          <a:p>
            <a:r>
              <a:rPr lang="fr-FR" sz="1400" dirty="0"/>
              <a:t>Vous êtes Shakespeare et l'élève est un journaliste qui vous interviewe. Le scénario implique que les élèves posent des questions pour en savoir plus sur la vie de Shakespeare. Les élèves doivent avoir une meilleure compréhension de Shakespeare et de sa vie.</a:t>
            </a:r>
          </a:p>
        </p:txBody>
      </p:sp>
      <p:sp>
        <p:nvSpPr>
          <p:cNvPr id="12" name="ZoneTexte 11">
            <a:extLst>
              <a:ext uri="{FF2B5EF4-FFF2-40B4-BE49-F238E27FC236}">
                <a16:creationId xmlns:a16="http://schemas.microsoft.com/office/drawing/2014/main" id="{79D8B3CE-2B55-4395-816D-C27CB9333839}"/>
              </a:ext>
            </a:extLst>
          </p:cNvPr>
          <p:cNvSpPr txBox="1"/>
          <p:nvPr/>
        </p:nvSpPr>
        <p:spPr>
          <a:xfrm>
            <a:off x="190970" y="481986"/>
            <a:ext cx="4177699" cy="369332"/>
          </a:xfrm>
          <a:prstGeom prst="rect">
            <a:avLst/>
          </a:prstGeom>
          <a:noFill/>
          <a:ln w="28575">
            <a:solidFill>
              <a:srgbClr val="FF0000"/>
            </a:solidFill>
          </a:ln>
        </p:spPr>
        <p:txBody>
          <a:bodyPr wrap="square">
            <a:spAutoFit/>
          </a:bodyPr>
          <a:lstStyle/>
          <a:p>
            <a:pPr algn="ctr"/>
            <a:r>
              <a:rPr lang="fr-FR" sz="1800" b="1" dirty="0">
                <a:solidFill>
                  <a:srgbClr val="FF0000"/>
                </a:solidFill>
              </a:rPr>
              <a:t>Interviewer un personnage célèbre</a:t>
            </a:r>
          </a:p>
        </p:txBody>
      </p:sp>
      <p:sp>
        <p:nvSpPr>
          <p:cNvPr id="13" name="Rectangle 12">
            <a:extLst>
              <a:ext uri="{FF2B5EF4-FFF2-40B4-BE49-F238E27FC236}">
                <a16:creationId xmlns:a16="http://schemas.microsoft.com/office/drawing/2014/main" id="{55BF94D4-FC7E-45A0-8095-5EE25EF08D4C}"/>
              </a:ext>
            </a:extLst>
          </p:cNvPr>
          <p:cNvSpPr/>
          <p:nvPr/>
        </p:nvSpPr>
        <p:spPr>
          <a:xfrm>
            <a:off x="190970" y="4959984"/>
            <a:ext cx="4219812" cy="16384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dirty="0"/>
              <a:t>Il faut limiter le spectre des connaissances, par exemple à uniquement 3 pièces de Shakespeare sur lesquelles vous auriez travaillées avec vos élèves et ainsi l’indiquer dans le prompt.</a:t>
            </a:r>
          </a:p>
        </p:txBody>
      </p:sp>
      <p:sp>
        <p:nvSpPr>
          <p:cNvPr id="14" name="ZoneTexte 13">
            <a:extLst>
              <a:ext uri="{FF2B5EF4-FFF2-40B4-BE49-F238E27FC236}">
                <a16:creationId xmlns:a16="http://schemas.microsoft.com/office/drawing/2014/main" id="{80A978A2-A860-4F0A-9FCE-FB8FBC7C3DDC}"/>
              </a:ext>
            </a:extLst>
          </p:cNvPr>
          <p:cNvSpPr txBox="1"/>
          <p:nvPr/>
        </p:nvSpPr>
        <p:spPr>
          <a:xfrm flipH="1">
            <a:off x="175664" y="-26894"/>
            <a:ext cx="1885323" cy="369332"/>
          </a:xfrm>
          <a:prstGeom prst="rect">
            <a:avLst/>
          </a:prstGeom>
          <a:noFill/>
        </p:spPr>
        <p:txBody>
          <a:bodyPr wrap="square" rtlCol="0">
            <a:spAutoFit/>
          </a:bodyPr>
          <a:lstStyle/>
          <a:p>
            <a:r>
              <a:rPr lang="fr-FR" b="1" dirty="0"/>
              <a:t>Exemple :</a:t>
            </a:r>
          </a:p>
        </p:txBody>
      </p:sp>
    </p:spTree>
    <p:extLst>
      <p:ext uri="{BB962C8B-B14F-4D97-AF65-F5344CB8AC3E}">
        <p14:creationId xmlns:p14="http://schemas.microsoft.com/office/powerpoint/2010/main" val="2510117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b="1" dirty="0"/>
              <a:t>Contexte</a:t>
            </a:r>
          </a:p>
        </p:txBody>
      </p:sp>
      <p:sp>
        <p:nvSpPr>
          <p:cNvPr id="5" name="Espace réservé du contenu 4"/>
          <p:cNvSpPr>
            <a:spLocks noGrp="1"/>
          </p:cNvSpPr>
          <p:nvPr>
            <p:ph idx="1"/>
          </p:nvPr>
        </p:nvSpPr>
        <p:spPr/>
        <p:txBody>
          <a:bodyPr>
            <a:normAutofit/>
          </a:bodyPr>
          <a:lstStyle/>
          <a:p>
            <a:r>
              <a:rPr lang="fr-FR" dirty="0"/>
              <a:t>Langue et public :</a:t>
            </a:r>
          </a:p>
          <a:p>
            <a:pPr lvl="2">
              <a:buFont typeface="Courier New" panose="02070309020205020404" pitchFamily="49" charset="0"/>
              <a:buChar char="o"/>
            </a:pPr>
            <a:r>
              <a:rPr lang="fr-FR" dirty="0"/>
              <a:t>ANGLAIS/ Cycle 4 (3</a:t>
            </a:r>
            <a:r>
              <a:rPr lang="fr-FR" baseline="30000" dirty="0"/>
              <a:t>ème</a:t>
            </a:r>
            <a:r>
              <a:rPr lang="fr-FR" dirty="0"/>
              <a:t>)</a:t>
            </a:r>
          </a:p>
          <a:p>
            <a:endParaRPr lang="fr-FR" dirty="0"/>
          </a:p>
          <a:p>
            <a:r>
              <a:rPr lang="fr-FR" dirty="0"/>
              <a:t>Projet :</a:t>
            </a:r>
          </a:p>
          <a:p>
            <a:pPr lvl="1" algn="just"/>
            <a:r>
              <a:rPr lang="fr-FR" dirty="0">
                <a:effectLst/>
                <a:latin typeface="Calibri" panose="020F0502020204030204" pitchFamily="34" charset="0"/>
                <a:ea typeface="Times New Roman" panose="02020603050405020304" pitchFamily="18" charset="0"/>
              </a:rPr>
              <a:t>Ce projet s'inscrit dans un projet </a:t>
            </a:r>
            <a:r>
              <a:rPr lang="fr-FR" dirty="0" err="1">
                <a:effectLst/>
                <a:latin typeface="Calibri" panose="020F0502020204030204" pitchFamily="34" charset="0"/>
                <a:ea typeface="Times New Roman" panose="02020603050405020304" pitchFamily="18" charset="0"/>
              </a:rPr>
              <a:t>eTwinning</a:t>
            </a:r>
            <a:r>
              <a:rPr lang="fr-FR" dirty="0">
                <a:effectLst/>
                <a:latin typeface="Calibri" panose="020F0502020204030204" pitchFamily="34" charset="0"/>
                <a:ea typeface="Times New Roman" panose="02020603050405020304" pitchFamily="18" charset="0"/>
              </a:rPr>
              <a:t> sur des villes anglophones. Les élèves doivent rechercher en groupe transnational des informations culturelles sur une ville anglophone pour réaliser des affiches et créer des podcasts audios. Pour éviter que les élèves ne s’éparpillent dans leur recherche sur divers sites, un </a:t>
            </a:r>
            <a:r>
              <a:rPr lang="fr-FR" dirty="0" err="1">
                <a:effectLst/>
                <a:latin typeface="Calibri" panose="020F0502020204030204" pitchFamily="34" charset="0"/>
                <a:ea typeface="Times New Roman" panose="02020603050405020304" pitchFamily="18" charset="0"/>
              </a:rPr>
              <a:t>chatbot</a:t>
            </a:r>
            <a:r>
              <a:rPr lang="fr-FR" dirty="0">
                <a:effectLst/>
                <a:latin typeface="Calibri" panose="020F0502020204030204" pitchFamily="34" charset="0"/>
                <a:ea typeface="Times New Roman" panose="02020603050405020304" pitchFamily="18" charset="0"/>
              </a:rPr>
              <a:t> a été configuré avec </a:t>
            </a:r>
            <a:r>
              <a:rPr lang="fr-FR" dirty="0" err="1">
                <a:effectLst/>
                <a:latin typeface="Calibri" panose="020F0502020204030204" pitchFamily="34" charset="0"/>
                <a:ea typeface="Times New Roman" panose="02020603050405020304" pitchFamily="18" charset="0"/>
              </a:rPr>
              <a:t>Mizou</a:t>
            </a:r>
            <a:r>
              <a:rPr lang="fr-FR" dirty="0">
                <a:effectLst/>
                <a:latin typeface="Calibri" panose="020F0502020204030204" pitchFamily="34" charset="0"/>
                <a:ea typeface="Times New Roman" panose="02020603050405020304" pitchFamily="18" charset="0"/>
              </a:rPr>
              <a:t> pour répondre aux questions des élèves tout en les guidant et les corrigeant.</a:t>
            </a:r>
            <a:endParaRPr lang="fr-FR" dirty="0">
              <a:effectLst/>
              <a:latin typeface="Times New Roman" panose="02020603050405020304" pitchFamily="18" charset="0"/>
              <a:ea typeface="Times New Roman" panose="02020603050405020304" pitchFamily="18" charset="0"/>
            </a:endParaRP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408"/>
            <a:ext cx="938574" cy="665808"/>
          </a:xfrm>
          <a:prstGeom prst="rect">
            <a:avLst/>
          </a:prstGeom>
        </p:spPr>
      </p:pic>
    </p:spTree>
    <p:extLst>
      <p:ext uri="{BB962C8B-B14F-4D97-AF65-F5344CB8AC3E}">
        <p14:creationId xmlns:p14="http://schemas.microsoft.com/office/powerpoint/2010/main" val="22008460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912269-883A-4148-BEB6-95682E9C9D91}"/>
              </a:ext>
            </a:extLst>
          </p:cNvPr>
          <p:cNvSpPr>
            <a:spLocks noGrp="1"/>
          </p:cNvSpPr>
          <p:nvPr>
            <p:ph type="title"/>
          </p:nvPr>
        </p:nvSpPr>
        <p:spPr>
          <a:xfrm>
            <a:off x="372035" y="203760"/>
            <a:ext cx="10515600" cy="603063"/>
          </a:xfrm>
        </p:spPr>
        <p:txBody>
          <a:bodyPr>
            <a:normAutofit fontScale="90000"/>
          </a:bodyPr>
          <a:lstStyle/>
          <a:p>
            <a:pPr algn="ctr"/>
            <a:r>
              <a:rPr lang="fr-FR" b="1" dirty="0"/>
              <a:t>Autres idées d’utilisation d’un </a:t>
            </a:r>
            <a:r>
              <a:rPr lang="fr-FR" b="1" dirty="0" err="1"/>
              <a:t>chatbot</a:t>
            </a:r>
            <a:r>
              <a:rPr lang="fr-FR" b="1" dirty="0"/>
              <a:t> en LV</a:t>
            </a:r>
          </a:p>
        </p:txBody>
      </p:sp>
      <p:sp>
        <p:nvSpPr>
          <p:cNvPr id="3" name="Espace réservé du contenu 2">
            <a:extLst>
              <a:ext uri="{FF2B5EF4-FFF2-40B4-BE49-F238E27FC236}">
                <a16:creationId xmlns:a16="http://schemas.microsoft.com/office/drawing/2014/main" id="{A5ACEA59-D10F-4106-811B-3B732E4D6649}"/>
              </a:ext>
            </a:extLst>
          </p:cNvPr>
          <p:cNvSpPr>
            <a:spLocks noGrp="1"/>
          </p:cNvSpPr>
          <p:nvPr>
            <p:ph idx="1"/>
          </p:nvPr>
        </p:nvSpPr>
        <p:spPr>
          <a:xfrm>
            <a:off x="533400" y="1253331"/>
            <a:ext cx="10515600" cy="4351338"/>
          </a:xfrm>
        </p:spPr>
        <p:txBody>
          <a:bodyPr>
            <a:normAutofit/>
          </a:bodyPr>
          <a:lstStyle/>
          <a:p>
            <a:pPr algn="just"/>
            <a:r>
              <a:rPr lang="fr-FR" sz="2000" dirty="0"/>
              <a:t>Préparer les élèves à un débat : l’enseignant peut paramétrer le </a:t>
            </a:r>
            <a:r>
              <a:rPr lang="fr-FR" sz="2000" dirty="0" err="1"/>
              <a:t>chatbot</a:t>
            </a:r>
            <a:r>
              <a:rPr lang="fr-FR" sz="2000" dirty="0"/>
              <a:t> comme étant partisan d’une idée et les élèves doivent trouver des contre-arguments en « discutant » avec lui.</a:t>
            </a:r>
          </a:p>
          <a:p>
            <a:pPr algn="just"/>
            <a:r>
              <a:rPr lang="fr-FR" sz="2000" dirty="0"/>
              <a:t>Mettre l’élève en situation pour se préparer à un entretien d’embauche, une commande dans un restaurant, un entretien pour intégrer une colocation, etc.</a:t>
            </a:r>
          </a:p>
          <a:p>
            <a:endParaRPr lang="fr-FR" sz="2000" dirty="0"/>
          </a:p>
        </p:txBody>
      </p:sp>
    </p:spTree>
    <p:extLst>
      <p:ext uri="{BB962C8B-B14F-4D97-AF65-F5344CB8AC3E}">
        <p14:creationId xmlns:p14="http://schemas.microsoft.com/office/powerpoint/2010/main" val="2023310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b="1" dirty="0"/>
              <a:t>Objectifs</a:t>
            </a:r>
          </a:p>
        </p:txBody>
      </p:sp>
      <p:sp>
        <p:nvSpPr>
          <p:cNvPr id="5" name="Espace réservé du contenu 4"/>
          <p:cNvSpPr>
            <a:spLocks noGrp="1"/>
          </p:cNvSpPr>
          <p:nvPr>
            <p:ph idx="1"/>
          </p:nvPr>
        </p:nvSpPr>
        <p:spPr>
          <a:xfrm>
            <a:off x="838199" y="1825625"/>
            <a:ext cx="10627659" cy="4351338"/>
          </a:xfrm>
        </p:spPr>
        <p:txBody>
          <a:bodyPr>
            <a:normAutofit/>
          </a:bodyPr>
          <a:lstStyle/>
          <a:p>
            <a:pPr marL="342900" lvl="0" indent="-342900">
              <a:lnSpc>
                <a:spcPct val="115000"/>
              </a:lnSpc>
              <a:buFont typeface="Symbol" panose="05050102010706020507" pitchFamily="18" charset="2"/>
              <a:buChar char=""/>
            </a:pPr>
            <a:r>
              <a:rPr lang="fr-FR" dirty="0">
                <a:effectLst/>
                <a:latin typeface="Calibri" panose="020F0502020204030204" pitchFamily="34" charset="0"/>
                <a:ea typeface="Calibri" panose="020F0502020204030204" pitchFamily="34" charset="0"/>
                <a:cs typeface="Calibri" panose="020F0502020204030204" pitchFamily="34" charset="0"/>
              </a:rPr>
              <a:t>Utiliser un agent conversationnel pour : </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fr-FR" dirty="0">
                <a:effectLst/>
                <a:latin typeface="Calibri" panose="020F0502020204030204" pitchFamily="34" charset="0"/>
                <a:ea typeface="Calibri" panose="020F0502020204030204" pitchFamily="34" charset="0"/>
                <a:cs typeface="Calibri" panose="020F0502020204030204" pitchFamily="34" charset="0"/>
              </a:rPr>
              <a:t>Entraîner les élèves à rechercher de l’information ciblée sans multiplier les sites de recherche</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Courier New" panose="02070309020205020404" pitchFamily="49" charset="0"/>
              <a:buChar char="o"/>
            </a:pPr>
            <a:r>
              <a:rPr lang="fr-FR" dirty="0">
                <a:effectLst/>
                <a:latin typeface="Calibri" panose="020F0502020204030204" pitchFamily="34" charset="0"/>
                <a:ea typeface="Calibri" panose="020F0502020204030204" pitchFamily="34" charset="0"/>
                <a:cs typeface="Calibri" panose="020F0502020204030204" pitchFamily="34" charset="0"/>
              </a:rPr>
              <a:t>Aider les aides à formuler des questions en les corrigeant et en les guidant.</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408"/>
            <a:ext cx="938574" cy="665808"/>
          </a:xfrm>
          <a:prstGeom prst="rect">
            <a:avLst/>
          </a:prstGeom>
        </p:spPr>
      </p:pic>
    </p:spTree>
    <p:extLst>
      <p:ext uri="{BB962C8B-B14F-4D97-AF65-F5344CB8AC3E}">
        <p14:creationId xmlns:p14="http://schemas.microsoft.com/office/powerpoint/2010/main" val="3087448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b="1" dirty="0"/>
              <a:t>Étapes </a:t>
            </a:r>
          </a:p>
        </p:txBody>
      </p:sp>
      <p:sp>
        <p:nvSpPr>
          <p:cNvPr id="5" name="Espace réservé du contenu 4"/>
          <p:cNvSpPr>
            <a:spLocks noGrp="1"/>
          </p:cNvSpPr>
          <p:nvPr>
            <p:ph idx="1"/>
          </p:nvPr>
        </p:nvSpPr>
        <p:spPr>
          <a:xfrm>
            <a:off x="694764" y="1502896"/>
            <a:ext cx="10515600" cy="4718610"/>
          </a:xfrm>
        </p:spPr>
        <p:txBody>
          <a:bodyPr>
            <a:normAutofit fontScale="92500" lnSpcReduction="20000"/>
          </a:bodyPr>
          <a:lstStyle/>
          <a:p>
            <a:pPr marL="0" indent="0">
              <a:buNone/>
            </a:pPr>
            <a:r>
              <a:rPr lang="fr-FR" i="1" dirty="0">
                <a:solidFill>
                  <a:schemeClr val="bg1">
                    <a:lumMod val="50000"/>
                  </a:schemeClr>
                </a:solidFill>
              </a:rPr>
              <a:t>Préparation de l’activité</a:t>
            </a:r>
            <a:endParaRPr lang="fr-FR" dirty="0">
              <a:solidFill>
                <a:schemeClr val="bg1">
                  <a:lumMod val="50000"/>
                </a:schemeClr>
              </a:solidFill>
            </a:endParaRPr>
          </a:p>
          <a:p>
            <a:pPr marL="342900" lvl="0" indent="-342900" algn="just">
              <a:lnSpc>
                <a:spcPct val="115000"/>
              </a:lnSpc>
              <a:buFont typeface="Symbol" panose="05050102010706020507" pitchFamily="18" charset="2"/>
              <a:buChar char=""/>
            </a:pPr>
            <a:r>
              <a:rPr lang="fr-FR" sz="1800" dirty="0">
                <a:effectLst/>
                <a:latin typeface="Calibri" panose="020F0502020204030204" pitchFamily="34" charset="0"/>
                <a:ea typeface="Calibri" panose="020F0502020204030204" pitchFamily="34" charset="0"/>
                <a:cs typeface="Calibri" panose="020F0502020204030204" pitchFamily="34" charset="0"/>
              </a:rPr>
              <a:t>Les élèves d’une classe de 3</a:t>
            </a:r>
            <a:r>
              <a:rPr lang="fr-FR" sz="1800" baseline="30000" dirty="0">
                <a:effectLst/>
                <a:latin typeface="Calibri" panose="020F0502020204030204" pitchFamily="34" charset="0"/>
                <a:ea typeface="Calibri" panose="020F0502020204030204" pitchFamily="34" charset="0"/>
                <a:cs typeface="Calibri" panose="020F0502020204030204" pitchFamily="34" charset="0"/>
              </a:rPr>
              <a:t>e</a:t>
            </a:r>
            <a:r>
              <a:rPr lang="fr-FR" sz="1800" dirty="0">
                <a:effectLst/>
                <a:latin typeface="Calibri" panose="020F0502020204030204" pitchFamily="34" charset="0"/>
                <a:ea typeface="Calibri" panose="020F0502020204030204" pitchFamily="34" charset="0"/>
                <a:cs typeface="Calibri" panose="020F0502020204030204" pitchFamily="34" charset="0"/>
              </a:rPr>
              <a:t> sont répartis dans 7 groupes avec leur partenaires </a:t>
            </a:r>
            <a:r>
              <a:rPr lang="fr-FR" sz="1800" dirty="0" err="1">
                <a:effectLst/>
                <a:latin typeface="Calibri" panose="020F0502020204030204" pitchFamily="34" charset="0"/>
                <a:ea typeface="Calibri" panose="020F0502020204030204" pitchFamily="34" charset="0"/>
                <a:cs typeface="Calibri" panose="020F0502020204030204" pitchFamily="34" charset="0"/>
              </a:rPr>
              <a:t>eTwinning</a:t>
            </a:r>
            <a:r>
              <a:rPr lang="fr-FR" sz="1800" dirty="0">
                <a:effectLst/>
                <a:latin typeface="Calibri" panose="020F0502020204030204" pitchFamily="34" charset="0"/>
                <a:ea typeface="Calibri" panose="020F0502020204030204" pitchFamily="34" charset="0"/>
                <a:cs typeface="Calibri" panose="020F0502020204030204" pitchFamily="34" charset="0"/>
              </a:rPr>
              <a:t>. Chaque groupe, composé de 3 ou 4 élèves français et de 3 ou 4 élèves polonais, travaille sur une même ville anglophone. Les élèves doivent rechercher des informations sur 6 faits culturels ciblés pour réaliser des posters puis des podcasts audios en complément des informations présentes sur les posters. Pour chaque ville, ils doivent trouver une tradition culinaire, une personne célèbre engagée, un fait historique, un sport, un artiste et un « fun </a:t>
            </a:r>
            <a:r>
              <a:rPr lang="fr-FR" sz="1800" dirty="0" err="1">
                <a:effectLst/>
                <a:latin typeface="Calibri" panose="020F0502020204030204" pitchFamily="34" charset="0"/>
                <a:ea typeface="Calibri" panose="020F0502020204030204" pitchFamily="34" charset="0"/>
                <a:cs typeface="Calibri" panose="020F0502020204030204" pitchFamily="34" charset="0"/>
              </a:rPr>
              <a:t>fact</a:t>
            </a:r>
            <a:r>
              <a:rPr lang="fr-FR" sz="1800" dirty="0">
                <a:effectLst/>
                <a:latin typeface="Calibri" panose="020F0502020204030204" pitchFamily="34" charset="0"/>
                <a:ea typeface="Calibri" panose="020F0502020204030204" pitchFamily="34" charset="0"/>
                <a:cs typeface="Calibri" panose="020F0502020204030204" pitchFamily="34" charset="0"/>
              </a:rPr>
              <a:t> ». Les informations doivent être regroupées dans des pads collaboratifs (</a:t>
            </a:r>
            <a:r>
              <a:rPr lang="fr-FR" sz="1800" dirty="0" err="1">
                <a:effectLst/>
                <a:latin typeface="Calibri" panose="020F0502020204030204" pitchFamily="34" charset="0"/>
                <a:ea typeface="Calibri" panose="020F0502020204030204" pitchFamily="34" charset="0"/>
                <a:cs typeface="Calibri" panose="020F0502020204030204" pitchFamily="34" charset="0"/>
              </a:rPr>
              <a:t>Digidocs</a:t>
            </a:r>
            <a:r>
              <a:rPr lang="fr-FR" sz="1800" dirty="0">
                <a:effectLst/>
                <a:latin typeface="Calibri" panose="020F0502020204030204" pitchFamily="34" charset="0"/>
                <a:ea typeface="Calibri" panose="020F0502020204030204" pitchFamily="34" charset="0"/>
                <a:cs typeface="Calibri" panose="020F0502020204030204" pitchFamily="34"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fr-FR" sz="1800" dirty="0">
                <a:effectLst/>
                <a:latin typeface="Calibri" panose="020F0502020204030204" pitchFamily="34" charset="0"/>
                <a:ea typeface="Calibri" panose="020F0502020204030204" pitchFamily="34" charset="0"/>
                <a:cs typeface="Calibri" panose="020F0502020204030204" pitchFamily="34" charset="0"/>
              </a:rPr>
              <a:t>L’enseignant va paramétrer un agent conversationnel pour centraliser les recherches mais surtout offrir la possibilité à l’enseignant de suivre tous les « échanges » des élèves avec le </a:t>
            </a:r>
            <a:r>
              <a:rPr lang="fr-FR" sz="1800" dirty="0" err="1">
                <a:effectLst/>
                <a:latin typeface="Calibri" panose="020F0502020204030204" pitchFamily="34" charset="0"/>
                <a:ea typeface="Calibri" panose="020F0502020204030204" pitchFamily="34" charset="0"/>
                <a:cs typeface="Calibri" panose="020F0502020204030204" pitchFamily="34" charset="0"/>
              </a:rPr>
              <a:t>chatbot</a:t>
            </a:r>
            <a:r>
              <a:rPr lang="fr-FR" sz="1800" dirty="0">
                <a:effectLst/>
                <a:latin typeface="Calibri" panose="020F0502020204030204" pitchFamily="34" charset="0"/>
                <a:ea typeface="Calibri" panose="020F0502020204030204" pitchFamily="34" charset="0"/>
                <a:cs typeface="Calibri" panose="020F0502020204030204" pitchFamily="34" charset="0"/>
              </a:rPr>
              <a:t>. L’enseignant va en plus demander au </a:t>
            </a:r>
            <a:r>
              <a:rPr lang="fr-FR" sz="1800" dirty="0" err="1">
                <a:effectLst/>
                <a:latin typeface="Calibri" panose="020F0502020204030204" pitchFamily="34" charset="0"/>
                <a:ea typeface="Calibri" panose="020F0502020204030204" pitchFamily="34" charset="0"/>
                <a:cs typeface="Calibri" panose="020F0502020204030204" pitchFamily="34" charset="0"/>
              </a:rPr>
              <a:t>chatbot</a:t>
            </a:r>
            <a:r>
              <a:rPr lang="fr-FR" sz="1800" dirty="0">
                <a:effectLst/>
                <a:latin typeface="Calibri" panose="020F0502020204030204" pitchFamily="34" charset="0"/>
                <a:ea typeface="Calibri" panose="020F0502020204030204" pitchFamily="34" charset="0"/>
                <a:cs typeface="Calibri" panose="020F0502020204030204" pitchFamily="34" charset="0"/>
              </a:rPr>
              <a:t> de corriger les questions des élèves et éventuellement les guider si besoin. Voici le prompt :</a:t>
            </a:r>
            <a:r>
              <a:rPr lang="fr-FR" sz="1800" i="1" dirty="0">
                <a:effectLst/>
                <a:latin typeface="Calibri" panose="020F0502020204030204" pitchFamily="34" charset="0"/>
                <a:ea typeface="Calibri" panose="020F0502020204030204" pitchFamily="34" charset="0"/>
                <a:cs typeface="Calibri" panose="020F0502020204030204" pitchFamily="34" charset="0"/>
              </a:rPr>
              <a:t> « Tu habites dans la ville de Johannesburg depuis que tu es petit donc tu connais tous ses secrets, son histoire, ses habitants célèbres et ses traditions. Maintenant tu vas guider des élèves de 3</a:t>
            </a:r>
            <a:r>
              <a:rPr lang="fr-FR" sz="1800" i="1" baseline="30000" dirty="0">
                <a:effectLst/>
                <a:latin typeface="Calibri" panose="020F0502020204030204" pitchFamily="34" charset="0"/>
                <a:ea typeface="Calibri" panose="020F0502020204030204" pitchFamily="34" charset="0"/>
                <a:cs typeface="Calibri" panose="020F0502020204030204" pitchFamily="34" charset="0"/>
              </a:rPr>
              <a:t>e</a:t>
            </a:r>
            <a:r>
              <a:rPr lang="fr-FR" sz="1800" i="1" dirty="0">
                <a:effectLst/>
                <a:latin typeface="Calibri" panose="020F0502020204030204" pitchFamily="34" charset="0"/>
                <a:ea typeface="Calibri" panose="020F0502020204030204" pitchFamily="34" charset="0"/>
                <a:cs typeface="Calibri" panose="020F0502020204030204" pitchFamily="34" charset="0"/>
              </a:rPr>
              <a:t> qui doivent trouver des informations sur Johannesburg pour créer une affiche. Ils doivent trouver des informations sur les traditions culinaires, des personnes engagées ayant lutté contre les discriminations, des événements historiques, des artistes, des sports ou sportifs de la ville et un « fun </a:t>
            </a:r>
            <a:r>
              <a:rPr lang="fr-FR" sz="1800" i="1" dirty="0" err="1">
                <a:effectLst/>
                <a:latin typeface="Calibri" panose="020F0502020204030204" pitchFamily="34" charset="0"/>
                <a:ea typeface="Calibri" panose="020F0502020204030204" pitchFamily="34" charset="0"/>
                <a:cs typeface="Calibri" panose="020F0502020204030204" pitchFamily="34" charset="0"/>
              </a:rPr>
              <a:t>fact</a:t>
            </a:r>
            <a:r>
              <a:rPr lang="fr-FR" sz="1800" i="1" dirty="0">
                <a:effectLst/>
                <a:latin typeface="Calibri" panose="020F0502020204030204" pitchFamily="34" charset="0"/>
                <a:ea typeface="Calibri" panose="020F0502020204030204" pitchFamily="34" charset="0"/>
                <a:cs typeface="Calibri" panose="020F0502020204030204" pitchFamily="34" charset="0"/>
              </a:rPr>
              <a:t> ». Les élèves vont t’interviewer sur ces thématiques. Ils doivent formuler des questions complètes et tu dois leur répondre en utilisant un anglais de niveau A2 ou B1. Tes phrases doivent être courtes et simples. Tu dois corriger leurs erreurs en anglais en les expliquant.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408"/>
            <a:ext cx="938574" cy="665808"/>
          </a:xfrm>
          <a:prstGeom prst="rect">
            <a:avLst/>
          </a:prstGeom>
        </p:spPr>
      </p:pic>
    </p:spTree>
    <p:extLst>
      <p:ext uri="{BB962C8B-B14F-4D97-AF65-F5344CB8AC3E}">
        <p14:creationId xmlns:p14="http://schemas.microsoft.com/office/powerpoint/2010/main" val="3525149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b="1" dirty="0"/>
              <a:t>Étapes </a:t>
            </a:r>
          </a:p>
        </p:txBody>
      </p:sp>
      <p:sp>
        <p:nvSpPr>
          <p:cNvPr id="5" name="Espace réservé du contenu 4"/>
          <p:cNvSpPr>
            <a:spLocks noGrp="1"/>
          </p:cNvSpPr>
          <p:nvPr>
            <p:ph idx="1"/>
          </p:nvPr>
        </p:nvSpPr>
        <p:spPr>
          <a:xfrm>
            <a:off x="469288" y="1502896"/>
            <a:ext cx="10515600" cy="4351338"/>
          </a:xfrm>
        </p:spPr>
        <p:txBody>
          <a:bodyPr>
            <a:normAutofit fontScale="92500" lnSpcReduction="10000"/>
          </a:bodyPr>
          <a:lstStyle/>
          <a:p>
            <a:pPr marL="0" indent="0">
              <a:buNone/>
            </a:pPr>
            <a:r>
              <a:rPr lang="fr-FR" i="1" dirty="0">
                <a:solidFill>
                  <a:schemeClr val="bg1">
                    <a:lumMod val="50000"/>
                  </a:schemeClr>
                </a:solidFill>
              </a:rPr>
              <a:t>En classe </a:t>
            </a:r>
          </a:p>
          <a:p>
            <a:pPr marL="342900" lvl="0" indent="-342900">
              <a:lnSpc>
                <a:spcPct val="115000"/>
              </a:lnSpc>
              <a:buFont typeface="Symbol" panose="05050102010706020507" pitchFamily="18" charset="2"/>
              <a:buChar char=""/>
            </a:pPr>
            <a:r>
              <a:rPr lang="fr-FR" sz="1800" b="1" dirty="0">
                <a:effectLst/>
                <a:latin typeface="Calibri" panose="020F0502020204030204" pitchFamily="34" charset="0"/>
                <a:ea typeface="Calibri" panose="020F0502020204030204" pitchFamily="34" charset="0"/>
                <a:cs typeface="Times New Roman" panose="02020603050405020304" pitchFamily="18" charset="0"/>
              </a:rPr>
              <a:t>Attribution d’une ville anglophone à chacun des 7 groupes :</a:t>
            </a:r>
            <a:r>
              <a:rPr lang="fr-FR" sz="1800" dirty="0">
                <a:effectLst/>
                <a:latin typeface="Calibri" panose="020F0502020204030204" pitchFamily="34" charset="0"/>
                <a:ea typeface="Calibri" panose="020F0502020204030204" pitchFamily="34" charset="0"/>
                <a:cs typeface="Calibri" panose="020F0502020204030204" pitchFamily="34" charset="0"/>
              </a:rPr>
              <a:t> t</a:t>
            </a:r>
            <a:r>
              <a:rPr lang="fr-FR" sz="1800" dirty="0">
                <a:effectLst/>
                <a:latin typeface="Calibri" panose="020F0502020204030204" pitchFamily="34" charset="0"/>
                <a:ea typeface="Calibri" panose="020F0502020204030204" pitchFamily="34" charset="0"/>
                <a:cs typeface="Times New Roman" panose="02020603050405020304" pitchFamily="18" charset="0"/>
              </a:rPr>
              <a:t>irage au sort de la ville pour chaque groupe, lecture et compréhension des consignes.</a:t>
            </a:r>
          </a:p>
          <a:p>
            <a:pPr marL="342900" lvl="0" indent="-342900" algn="just">
              <a:lnSpc>
                <a:spcPct val="115000"/>
              </a:lnSpc>
              <a:buFont typeface="Symbol" panose="05050102010706020507" pitchFamily="18" charset="2"/>
              <a:buChar char=""/>
            </a:pPr>
            <a:r>
              <a:rPr lang="fr-FR" sz="1800" b="1" dirty="0">
                <a:effectLst/>
                <a:latin typeface="Calibri" panose="020F0502020204030204" pitchFamily="34" charset="0"/>
                <a:ea typeface="Calibri" panose="020F0502020204030204" pitchFamily="34" charset="0"/>
                <a:cs typeface="Times New Roman" panose="02020603050405020304" pitchFamily="18" charset="0"/>
              </a:rPr>
              <a:t>Compréhension et expression écrites pour rechercher des informations :</a:t>
            </a:r>
            <a:r>
              <a:rPr lang="fr-FR" sz="1800" dirty="0">
                <a:effectLst/>
                <a:latin typeface="Calibri" panose="020F0502020204030204" pitchFamily="34" charset="0"/>
                <a:ea typeface="Calibri" panose="020F0502020204030204" pitchFamily="34" charset="0"/>
                <a:cs typeface="Calibri" panose="020F0502020204030204" pitchFamily="34" charset="0"/>
              </a:rPr>
              <a:t> les élèves s</a:t>
            </a:r>
            <a:r>
              <a:rPr lang="fr-FR" sz="1800" dirty="0">
                <a:effectLst/>
                <a:latin typeface="Calibri" panose="020F0502020204030204" pitchFamily="34" charset="0"/>
                <a:ea typeface="Calibri" panose="020F0502020204030204" pitchFamily="34" charset="0"/>
                <a:cs typeface="Times New Roman" panose="02020603050405020304" pitchFamily="18" charset="0"/>
              </a:rPr>
              <a:t>e connectent à l’espace de travail européen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Twinspace</a:t>
            </a:r>
            <a:r>
              <a:rPr lang="fr-FR" sz="1800" dirty="0">
                <a:effectLst/>
                <a:latin typeface="Calibri" panose="020F0502020204030204" pitchFamily="34" charset="0"/>
                <a:ea typeface="Calibri" panose="020F0502020204030204" pitchFamily="34" charset="0"/>
                <a:cs typeface="Times New Roman" panose="02020603050405020304" pitchFamily="18" charset="0"/>
              </a:rPr>
              <a:t> pour accéder au lien direct vers la conversation avec le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chatbot</a:t>
            </a:r>
            <a:r>
              <a:rPr lang="fr-FR" sz="1800" dirty="0">
                <a:effectLst/>
                <a:latin typeface="Calibri" panose="020F0502020204030204" pitchFamily="34" charset="0"/>
                <a:ea typeface="Calibri" panose="020F0502020204030204" pitchFamily="34" charset="0"/>
                <a:cs typeface="Times New Roman" panose="02020603050405020304" pitchFamily="18" charset="0"/>
              </a:rPr>
              <a:t>. Ils échangent à l’écrit avec le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chatbot</a:t>
            </a:r>
            <a:r>
              <a:rPr lang="fr-FR" sz="1800" dirty="0">
                <a:effectLst/>
                <a:latin typeface="Calibri" panose="020F0502020204030204" pitchFamily="34" charset="0"/>
                <a:ea typeface="Calibri" panose="020F0502020204030204" pitchFamily="34" charset="0"/>
                <a:cs typeface="Times New Roman" panose="02020603050405020304" pitchFamily="18" charset="0"/>
              </a:rPr>
              <a:t> pour trouver des informations (voir à l’oral puisqu’ils ont la possibilité d’utiliser le micro pour poser les questions à l’IA). Ils doivent absolument rédiger des questions complètes (ou les dicter) et le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chatbot</a:t>
            </a:r>
            <a:r>
              <a:rPr lang="fr-FR" sz="1800" dirty="0">
                <a:effectLst/>
                <a:latin typeface="Calibri" panose="020F0502020204030204" pitchFamily="34" charset="0"/>
                <a:ea typeface="Calibri" panose="020F0502020204030204" pitchFamily="34" charset="0"/>
                <a:cs typeface="Times New Roman" panose="02020603050405020304" pitchFamily="18" charset="0"/>
              </a:rPr>
              <a:t> a pour consigne de les corriger si besoin. Les élèves peuvent lire et/ou écouter les réponses du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chatbot</a:t>
            </a:r>
            <a:r>
              <a:rPr lang="fr-FR"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15000"/>
              </a:lnSpc>
              <a:buFont typeface="Symbol" panose="05050102010706020507" pitchFamily="18" charset="2"/>
              <a:buChar char=""/>
            </a:pPr>
            <a:r>
              <a:rPr lang="fr-FR" sz="1800" b="1" dirty="0">
                <a:effectLst/>
                <a:latin typeface="Calibri" panose="020F0502020204030204" pitchFamily="34" charset="0"/>
                <a:ea typeface="Calibri" panose="020F0502020204030204" pitchFamily="34" charset="0"/>
                <a:cs typeface="Times New Roman" panose="02020603050405020304" pitchFamily="18" charset="0"/>
              </a:rPr>
              <a:t>Vérification de la justesse des informations fournies par le </a:t>
            </a:r>
            <a:r>
              <a:rPr lang="fr-FR" sz="1800" b="1" dirty="0" err="1">
                <a:effectLst/>
                <a:latin typeface="Calibri" panose="020F0502020204030204" pitchFamily="34" charset="0"/>
                <a:ea typeface="Calibri" panose="020F0502020204030204" pitchFamily="34" charset="0"/>
                <a:cs typeface="Times New Roman" panose="02020603050405020304" pitchFamily="18" charset="0"/>
              </a:rPr>
              <a:t>Chatbot</a:t>
            </a:r>
            <a:r>
              <a:rPr lang="fr-FR" sz="1800" b="1" dirty="0">
                <a:effectLst/>
                <a:latin typeface="Calibri" panose="020F0502020204030204" pitchFamily="34" charset="0"/>
                <a:ea typeface="Calibri" panose="020F0502020204030204" pitchFamily="34" charset="0"/>
                <a:cs typeface="Times New Roman" panose="02020603050405020304" pitchFamily="18" charset="0"/>
              </a:rPr>
              <a:t> : </a:t>
            </a:r>
            <a:r>
              <a:rPr lang="fr-FR" sz="1800" b="0" dirty="0">
                <a:effectLst/>
                <a:latin typeface="Calibri" panose="020F0502020204030204" pitchFamily="34" charset="0"/>
                <a:ea typeface="Calibri" panose="020F0502020204030204" pitchFamily="34" charset="0"/>
                <a:cs typeface="Times New Roman" panose="02020603050405020304" pitchFamily="18" charset="0"/>
              </a:rPr>
              <a:t>les élèves doivent vérifier la justesse des informations fournies par le </a:t>
            </a:r>
            <a:r>
              <a:rPr lang="fr-FR" sz="1800" b="0" dirty="0" err="1">
                <a:effectLst/>
                <a:latin typeface="Calibri" panose="020F0502020204030204" pitchFamily="34" charset="0"/>
                <a:ea typeface="Calibri" panose="020F0502020204030204" pitchFamily="34" charset="0"/>
                <a:cs typeface="Times New Roman" panose="02020603050405020304" pitchFamily="18" charset="0"/>
              </a:rPr>
              <a:t>chatbot</a:t>
            </a:r>
            <a:r>
              <a:rPr lang="fr-FR" sz="1800" b="0" dirty="0">
                <a:effectLst/>
                <a:latin typeface="Calibri" panose="020F0502020204030204" pitchFamily="34" charset="0"/>
                <a:ea typeface="Calibri" panose="020F0502020204030204" pitchFamily="34" charset="0"/>
                <a:cs typeface="Times New Roman" panose="02020603050405020304" pitchFamily="18" charset="0"/>
              </a:rPr>
              <a:t> en utilisant l’outil Duck AI pour s’assurer que le </a:t>
            </a:r>
            <a:r>
              <a:rPr lang="fr-FR" sz="1800" b="0" dirty="0" err="1">
                <a:effectLst/>
                <a:latin typeface="Calibri" panose="020F0502020204030204" pitchFamily="34" charset="0"/>
                <a:ea typeface="Calibri" panose="020F0502020204030204" pitchFamily="34" charset="0"/>
                <a:cs typeface="Times New Roman" panose="02020603050405020304" pitchFamily="18" charset="0"/>
              </a:rPr>
              <a:t>chatbot</a:t>
            </a:r>
            <a:r>
              <a:rPr lang="fr-FR" sz="1800" b="0" dirty="0">
                <a:effectLst/>
                <a:latin typeface="Calibri" panose="020F0502020204030204" pitchFamily="34" charset="0"/>
                <a:ea typeface="Calibri" panose="020F0502020204030204" pitchFamily="34" charset="0"/>
                <a:cs typeface="Times New Roman" panose="02020603050405020304" pitchFamily="18" charset="0"/>
              </a:rPr>
              <a:t> initial </a:t>
            </a:r>
            <a:r>
              <a:rPr lang="fr-FR" sz="1800" b="0" dirty="0" err="1">
                <a:effectLst/>
                <a:latin typeface="Calibri" panose="020F0502020204030204" pitchFamily="34" charset="0"/>
                <a:ea typeface="Calibri" panose="020F0502020204030204" pitchFamily="34" charset="0"/>
                <a:cs typeface="Times New Roman" panose="02020603050405020304" pitchFamily="18" charset="0"/>
              </a:rPr>
              <a:t>Mizou</a:t>
            </a:r>
            <a:r>
              <a:rPr lang="fr-FR" sz="1800" b="0" dirty="0">
                <a:effectLst/>
                <a:latin typeface="Calibri" panose="020F0502020204030204" pitchFamily="34" charset="0"/>
                <a:ea typeface="Calibri" panose="020F0502020204030204" pitchFamily="34" charset="0"/>
                <a:cs typeface="Times New Roman" panose="02020603050405020304" pitchFamily="18" charset="0"/>
              </a:rPr>
              <a:t> « n’hallucine » pas.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fr-FR" sz="1800" b="1" dirty="0">
                <a:effectLst/>
                <a:latin typeface="Calibri" panose="020F0502020204030204" pitchFamily="34" charset="0"/>
                <a:ea typeface="Calibri" panose="020F0502020204030204" pitchFamily="34" charset="0"/>
                <a:cs typeface="Times New Roman" panose="02020603050405020304" pitchFamily="18" charset="0"/>
              </a:rPr>
              <a:t>Partage des informations pertinentes et vérifiées dans le document collaboratif  :</a:t>
            </a:r>
            <a:r>
              <a:rPr lang="fr-FR" sz="1800" dirty="0">
                <a:effectLst/>
                <a:latin typeface="Calibri" panose="020F0502020204030204" pitchFamily="34" charset="0"/>
                <a:ea typeface="Calibri" panose="020F0502020204030204" pitchFamily="34" charset="0"/>
                <a:cs typeface="Calibri" panose="020F0502020204030204" pitchFamily="34" charset="0"/>
              </a:rPr>
              <a:t> les élèves s</a:t>
            </a:r>
            <a:r>
              <a:rPr lang="fr-FR" sz="1800" dirty="0">
                <a:effectLst/>
                <a:latin typeface="Calibri" panose="020F0502020204030204" pitchFamily="34" charset="0"/>
                <a:ea typeface="Calibri" panose="020F0502020204030204" pitchFamily="34" charset="0"/>
                <a:cs typeface="Times New Roman" panose="02020603050405020304" pitchFamily="18" charset="0"/>
              </a:rPr>
              <a:t>électionnent les informations et les notent sur le document collaboratif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Digidoc</a:t>
            </a:r>
            <a:r>
              <a:rPr lang="fr-FR" sz="1800" dirty="0">
                <a:effectLst/>
                <a:latin typeface="Calibri" panose="020F0502020204030204" pitchFamily="34" charset="0"/>
                <a:ea typeface="Calibri" panose="020F0502020204030204" pitchFamily="34" charset="0"/>
                <a:cs typeface="Times New Roman" panose="02020603050405020304" pitchFamily="18" charset="0"/>
              </a:rPr>
              <a:t> au sein du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Twinspace</a:t>
            </a:r>
            <a:r>
              <a:rPr lang="fr-FR" sz="1800" dirty="0">
                <a:effectLst/>
                <a:latin typeface="Calibri" panose="020F0502020204030204" pitchFamily="34" charset="0"/>
                <a:ea typeface="Calibri" panose="020F0502020204030204" pitchFamily="34" charset="0"/>
                <a:cs typeface="Times New Roman" panose="02020603050405020304" pitchFamily="18" charset="0"/>
              </a:rPr>
              <a:t>.</a:t>
            </a: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408"/>
            <a:ext cx="938574" cy="665808"/>
          </a:xfrm>
          <a:prstGeom prst="rect">
            <a:avLst/>
          </a:prstGeom>
        </p:spPr>
      </p:pic>
    </p:spTree>
    <p:extLst>
      <p:ext uri="{BB962C8B-B14F-4D97-AF65-F5344CB8AC3E}">
        <p14:creationId xmlns:p14="http://schemas.microsoft.com/office/powerpoint/2010/main" val="3279162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b="1" dirty="0"/>
              <a:t>Étapes </a:t>
            </a:r>
          </a:p>
        </p:txBody>
      </p:sp>
      <p:sp>
        <p:nvSpPr>
          <p:cNvPr id="5" name="Espace réservé du contenu 4"/>
          <p:cNvSpPr>
            <a:spLocks noGrp="1"/>
          </p:cNvSpPr>
          <p:nvPr>
            <p:ph idx="1"/>
          </p:nvPr>
        </p:nvSpPr>
        <p:spPr>
          <a:xfrm>
            <a:off x="469288" y="1502896"/>
            <a:ext cx="10515600" cy="4351338"/>
          </a:xfrm>
        </p:spPr>
        <p:txBody>
          <a:bodyPr>
            <a:normAutofit/>
          </a:bodyPr>
          <a:lstStyle/>
          <a:p>
            <a:pPr marL="0" indent="0">
              <a:buNone/>
            </a:pPr>
            <a:r>
              <a:rPr lang="fr-FR" i="1" dirty="0">
                <a:solidFill>
                  <a:schemeClr val="bg1">
                    <a:lumMod val="50000"/>
                  </a:schemeClr>
                </a:solidFill>
              </a:rPr>
              <a:t>En aval</a:t>
            </a:r>
          </a:p>
          <a:p>
            <a:pPr marL="342900" lvl="0" indent="-342900" algn="just">
              <a:lnSpc>
                <a:spcPct val="115000"/>
              </a:lnSpc>
              <a:buFont typeface="Symbol" panose="05050102010706020507" pitchFamily="18" charset="2"/>
              <a:buChar char=""/>
            </a:pPr>
            <a:r>
              <a:rPr lang="fr-FR" sz="1800" b="1" dirty="0">
                <a:effectLst/>
                <a:ea typeface="Calibri" panose="020F0502020204030204" pitchFamily="34" charset="0"/>
                <a:cs typeface="Times New Roman" panose="02020603050405020304" pitchFamily="18" charset="0"/>
              </a:rPr>
              <a:t>Création des posters :</a:t>
            </a:r>
            <a:r>
              <a:rPr lang="fr-FR" sz="1800" dirty="0">
                <a:effectLst/>
                <a:ea typeface="Calibri" panose="020F0502020204030204" pitchFamily="34" charset="0"/>
                <a:cs typeface="Calibri" panose="020F0502020204030204" pitchFamily="34" charset="0"/>
              </a:rPr>
              <a:t> l</a:t>
            </a:r>
            <a:r>
              <a:rPr lang="fr-FR" sz="1800" dirty="0">
                <a:effectLst/>
                <a:ea typeface="Calibri" panose="020F0502020204030204" pitchFamily="34" charset="0"/>
                <a:cs typeface="Times New Roman" panose="02020603050405020304" pitchFamily="18" charset="0"/>
              </a:rPr>
              <a:t>es élèves de chaque groupe sélectionnent les éléments à inclure dans leur poster et les éléments à enregistrer à l’oral en complément du poster [un poster réalisé par les Polonais et un autre réalisé par les élèves partenaires pour chacune des 7 villes]</a:t>
            </a:r>
          </a:p>
          <a:p>
            <a:pPr marL="342900" lvl="0" indent="-342900">
              <a:lnSpc>
                <a:spcPct val="115000"/>
              </a:lnSpc>
              <a:spcAft>
                <a:spcPts val="1000"/>
              </a:spcAft>
              <a:buFont typeface="Symbol" panose="05050102010706020507" pitchFamily="18" charset="2"/>
              <a:buChar char=""/>
            </a:pPr>
            <a:r>
              <a:rPr lang="fr-FR" sz="1800" b="1" dirty="0">
                <a:effectLst/>
                <a:ea typeface="Calibri" panose="020F0502020204030204" pitchFamily="34" charset="0"/>
                <a:cs typeface="Times New Roman" panose="02020603050405020304" pitchFamily="18" charset="0"/>
              </a:rPr>
              <a:t>Partage et diffusion des posters créés et écoute des podcasts : </a:t>
            </a:r>
            <a:r>
              <a:rPr lang="fr-FR" sz="1800" b="0" dirty="0">
                <a:effectLst/>
                <a:ea typeface="Calibri" panose="020F0502020204030204" pitchFamily="34" charset="0"/>
                <a:cs typeface="Times New Roman" panose="02020603050405020304" pitchFamily="18" charset="0"/>
              </a:rPr>
              <a:t>échanges sur les créations (points communs et différences)</a:t>
            </a:r>
          </a:p>
          <a:p>
            <a:pPr marL="342900" lvl="0" indent="-342900" algn="just">
              <a:lnSpc>
                <a:spcPct val="115000"/>
              </a:lnSpc>
              <a:spcAft>
                <a:spcPts val="1000"/>
              </a:spcAft>
              <a:buFont typeface="Symbol" panose="05050102010706020507" pitchFamily="18" charset="2"/>
              <a:buChar char=""/>
            </a:pPr>
            <a:r>
              <a:rPr lang="fr-FR" sz="1800" b="1" dirty="0">
                <a:effectLst/>
                <a:ea typeface="Times New Roman" panose="02020603050405020304" pitchFamily="18" charset="0"/>
                <a:cs typeface="Calibri" panose="020F0502020204030204" pitchFamily="34" charset="0"/>
              </a:rPr>
              <a:t>Création de QCM pour s’assurer de la compréhension des informations présentes sur les posters et les podcasts</a:t>
            </a:r>
            <a:r>
              <a:rPr lang="fr-FR" sz="1800" dirty="0">
                <a:effectLst/>
                <a:ea typeface="Times New Roman" panose="02020603050405020304" pitchFamily="18" charset="0"/>
                <a:cs typeface="Calibri" panose="020F0502020204030204" pitchFamily="34" charset="0"/>
              </a:rPr>
              <a:t> : rédaction collaborative de QCM dans les documents collaboratifs, import des questions par l’enseignant pour créer des exercices interactifs (</a:t>
            </a:r>
            <a:r>
              <a:rPr lang="fr-FR" sz="1800" dirty="0" err="1">
                <a:effectLst/>
                <a:ea typeface="Times New Roman" panose="02020603050405020304" pitchFamily="18" charset="0"/>
                <a:cs typeface="Calibri" panose="020F0502020204030204" pitchFamily="34" charset="0"/>
              </a:rPr>
              <a:t>LearningApps</a:t>
            </a:r>
            <a:r>
              <a:rPr lang="fr-FR" sz="1800" dirty="0">
                <a:effectLst/>
                <a:ea typeface="Times New Roman" panose="02020603050405020304" pitchFamily="18" charset="0"/>
                <a:cs typeface="Calibri" panose="020F0502020204030204" pitchFamily="34" charset="0"/>
              </a:rPr>
              <a:t> et </a:t>
            </a:r>
            <a:r>
              <a:rPr lang="fr-FR" sz="1800" dirty="0" err="1">
                <a:effectLst/>
                <a:ea typeface="Times New Roman" panose="02020603050405020304" pitchFamily="18" charset="0"/>
                <a:cs typeface="Calibri" panose="020F0502020204030204" pitchFamily="34" charset="0"/>
              </a:rPr>
              <a:t>Kahoot</a:t>
            </a:r>
            <a:r>
              <a:rPr lang="fr-FR" sz="1800" dirty="0">
                <a:effectLst/>
                <a:ea typeface="Times New Roman" panose="02020603050405020304" pitchFamily="18" charset="0"/>
                <a:cs typeface="Calibri" panose="020F0502020204030204" pitchFamily="34" charset="0"/>
              </a:rPr>
              <a:t>).</a:t>
            </a:r>
            <a:endParaRPr lang="fr-FR" sz="1800" dirty="0">
              <a:effectLst/>
              <a:ea typeface="Calibri" panose="020F0502020204030204" pitchFamily="34" charset="0"/>
              <a:cs typeface="Times New Roman" panose="02020603050405020304" pitchFamily="18" charset="0"/>
            </a:endParaRP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408"/>
            <a:ext cx="938574" cy="665808"/>
          </a:xfrm>
          <a:prstGeom prst="rect">
            <a:avLst/>
          </a:prstGeom>
        </p:spPr>
      </p:pic>
    </p:spTree>
    <p:extLst>
      <p:ext uri="{BB962C8B-B14F-4D97-AF65-F5344CB8AC3E}">
        <p14:creationId xmlns:p14="http://schemas.microsoft.com/office/powerpoint/2010/main" val="3201587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55AF0F1-2618-467B-ACC2-320C69CAC8B8}"/>
              </a:ext>
            </a:extLst>
          </p:cNvPr>
          <p:cNvPicPr>
            <a:picLocks noChangeAspect="1"/>
          </p:cNvPicPr>
          <p:nvPr/>
        </p:nvPicPr>
        <p:blipFill>
          <a:blip r:embed="rId2"/>
          <a:stretch>
            <a:fillRect/>
          </a:stretch>
        </p:blipFill>
        <p:spPr>
          <a:xfrm>
            <a:off x="6212541" y="1018866"/>
            <a:ext cx="5867332" cy="4820267"/>
          </a:xfrm>
          <a:prstGeom prst="rect">
            <a:avLst/>
          </a:prstGeom>
        </p:spPr>
      </p:pic>
      <p:pic>
        <p:nvPicPr>
          <p:cNvPr id="5" name="Image 4">
            <a:extLst>
              <a:ext uri="{FF2B5EF4-FFF2-40B4-BE49-F238E27FC236}">
                <a16:creationId xmlns:a16="http://schemas.microsoft.com/office/drawing/2014/main" id="{AFFA1BBF-B297-42B9-AD09-6A39D25A65D2}"/>
              </a:ext>
            </a:extLst>
          </p:cNvPr>
          <p:cNvPicPr>
            <a:picLocks noChangeAspect="1"/>
          </p:cNvPicPr>
          <p:nvPr/>
        </p:nvPicPr>
        <p:blipFill>
          <a:blip r:embed="rId3"/>
          <a:stretch>
            <a:fillRect/>
          </a:stretch>
        </p:blipFill>
        <p:spPr>
          <a:xfrm>
            <a:off x="6289986" y="112787"/>
            <a:ext cx="4643189" cy="768740"/>
          </a:xfrm>
          <a:prstGeom prst="rect">
            <a:avLst/>
          </a:prstGeom>
        </p:spPr>
      </p:pic>
      <p:pic>
        <p:nvPicPr>
          <p:cNvPr id="4" name="Image 3">
            <a:extLst>
              <a:ext uri="{FF2B5EF4-FFF2-40B4-BE49-F238E27FC236}">
                <a16:creationId xmlns:a16="http://schemas.microsoft.com/office/drawing/2014/main" id="{A2D33A5E-D91F-4AA8-B7F1-437C77489F91}"/>
              </a:ext>
            </a:extLst>
          </p:cNvPr>
          <p:cNvPicPr>
            <a:picLocks noChangeAspect="1"/>
          </p:cNvPicPr>
          <p:nvPr/>
        </p:nvPicPr>
        <p:blipFill>
          <a:blip r:embed="rId4"/>
          <a:stretch>
            <a:fillRect/>
          </a:stretch>
        </p:blipFill>
        <p:spPr>
          <a:xfrm>
            <a:off x="74865" y="497157"/>
            <a:ext cx="6067033" cy="2722661"/>
          </a:xfrm>
          <a:prstGeom prst="rect">
            <a:avLst/>
          </a:prstGeom>
        </p:spPr>
      </p:pic>
      <p:pic>
        <p:nvPicPr>
          <p:cNvPr id="7" name="Image 6">
            <a:extLst>
              <a:ext uri="{FF2B5EF4-FFF2-40B4-BE49-F238E27FC236}">
                <a16:creationId xmlns:a16="http://schemas.microsoft.com/office/drawing/2014/main" id="{83C2EF21-98EC-4108-8EC8-71392135A602}"/>
              </a:ext>
            </a:extLst>
          </p:cNvPr>
          <p:cNvPicPr>
            <a:picLocks noChangeAspect="1"/>
          </p:cNvPicPr>
          <p:nvPr/>
        </p:nvPicPr>
        <p:blipFill>
          <a:blip r:embed="rId5"/>
          <a:stretch>
            <a:fillRect/>
          </a:stretch>
        </p:blipFill>
        <p:spPr>
          <a:xfrm>
            <a:off x="74865" y="3339792"/>
            <a:ext cx="3460705" cy="3405421"/>
          </a:xfrm>
          <a:prstGeom prst="rect">
            <a:avLst/>
          </a:prstGeom>
        </p:spPr>
      </p:pic>
      <p:sp>
        <p:nvSpPr>
          <p:cNvPr id="8" name="ZoneTexte 7">
            <a:extLst>
              <a:ext uri="{FF2B5EF4-FFF2-40B4-BE49-F238E27FC236}">
                <a16:creationId xmlns:a16="http://schemas.microsoft.com/office/drawing/2014/main" id="{100E6EA9-E2AA-4CFD-A28D-6FA70E170237}"/>
              </a:ext>
            </a:extLst>
          </p:cNvPr>
          <p:cNvSpPr txBox="1"/>
          <p:nvPr/>
        </p:nvSpPr>
        <p:spPr>
          <a:xfrm>
            <a:off x="112127" y="112787"/>
            <a:ext cx="5105332" cy="369332"/>
          </a:xfrm>
          <a:prstGeom prst="rect">
            <a:avLst/>
          </a:prstGeom>
          <a:noFill/>
        </p:spPr>
        <p:txBody>
          <a:bodyPr wrap="square" rtlCol="0">
            <a:spAutoFit/>
          </a:bodyPr>
          <a:lstStyle/>
          <a:p>
            <a:r>
              <a:rPr lang="fr-FR" dirty="0"/>
              <a:t>CONTEXTE EN AVAL : projet </a:t>
            </a:r>
            <a:r>
              <a:rPr lang="fr-FR" dirty="0" err="1"/>
              <a:t>eTwinning</a:t>
            </a:r>
            <a:r>
              <a:rPr lang="fr-FR" dirty="0"/>
              <a:t> </a:t>
            </a:r>
          </a:p>
        </p:txBody>
      </p:sp>
      <p:sp>
        <p:nvSpPr>
          <p:cNvPr id="2" name="Rectangle : coins arrondis 1">
            <a:extLst>
              <a:ext uri="{FF2B5EF4-FFF2-40B4-BE49-F238E27FC236}">
                <a16:creationId xmlns:a16="http://schemas.microsoft.com/office/drawing/2014/main" id="{5B74B3E0-65D5-4B43-A283-23802AEC15CB}"/>
              </a:ext>
            </a:extLst>
          </p:cNvPr>
          <p:cNvSpPr/>
          <p:nvPr/>
        </p:nvSpPr>
        <p:spPr>
          <a:xfrm>
            <a:off x="3819525" y="3428999"/>
            <a:ext cx="2159935" cy="28003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Activités et consignes fournies aux élèves directement dans l’espace de travail européen sécurisé </a:t>
            </a:r>
            <a:r>
              <a:rPr lang="fr-FR" dirty="0" err="1"/>
              <a:t>Twisnpace</a:t>
            </a:r>
            <a:endParaRPr lang="fr-FR" dirty="0"/>
          </a:p>
        </p:txBody>
      </p:sp>
    </p:spTree>
    <p:extLst>
      <p:ext uri="{BB962C8B-B14F-4D97-AF65-F5344CB8AC3E}">
        <p14:creationId xmlns:p14="http://schemas.microsoft.com/office/powerpoint/2010/main" val="3133790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4F70ACBA-5407-4ABD-996A-1B2C559CDDAB}"/>
              </a:ext>
            </a:extLst>
          </p:cNvPr>
          <p:cNvPicPr>
            <a:picLocks noChangeAspect="1"/>
          </p:cNvPicPr>
          <p:nvPr/>
        </p:nvPicPr>
        <p:blipFill>
          <a:blip r:embed="rId2"/>
          <a:stretch>
            <a:fillRect/>
          </a:stretch>
        </p:blipFill>
        <p:spPr>
          <a:xfrm>
            <a:off x="134481" y="574397"/>
            <a:ext cx="5432602" cy="6112727"/>
          </a:xfrm>
          <a:prstGeom prst="rect">
            <a:avLst/>
          </a:prstGeom>
          <a:ln>
            <a:solidFill>
              <a:srgbClr val="C00000"/>
            </a:solidFill>
          </a:ln>
        </p:spPr>
      </p:pic>
      <p:sp>
        <p:nvSpPr>
          <p:cNvPr id="8" name="ZoneTexte 7">
            <a:extLst>
              <a:ext uri="{FF2B5EF4-FFF2-40B4-BE49-F238E27FC236}">
                <a16:creationId xmlns:a16="http://schemas.microsoft.com/office/drawing/2014/main" id="{18AFF6F1-7BEC-4C96-A0F5-BE0D64B5E015}"/>
              </a:ext>
            </a:extLst>
          </p:cNvPr>
          <p:cNvSpPr txBox="1"/>
          <p:nvPr/>
        </p:nvSpPr>
        <p:spPr>
          <a:xfrm>
            <a:off x="6517341" y="197224"/>
            <a:ext cx="4383741" cy="646331"/>
          </a:xfrm>
          <a:prstGeom prst="rect">
            <a:avLst/>
          </a:prstGeom>
          <a:noFill/>
        </p:spPr>
        <p:txBody>
          <a:bodyPr wrap="square" rtlCol="0">
            <a:spAutoFit/>
          </a:bodyPr>
          <a:lstStyle/>
          <a:p>
            <a:r>
              <a:rPr lang="fr-FR" b="1" dirty="0">
                <a:solidFill>
                  <a:srgbClr val="FF0000"/>
                </a:solidFill>
              </a:rPr>
              <a:t>Exemple d’une page de mon projet avec mes partenaires</a:t>
            </a:r>
          </a:p>
        </p:txBody>
      </p:sp>
      <p:sp>
        <p:nvSpPr>
          <p:cNvPr id="9" name="Bulle narrative : rectangle à coins arrondis 8">
            <a:extLst>
              <a:ext uri="{FF2B5EF4-FFF2-40B4-BE49-F238E27FC236}">
                <a16:creationId xmlns:a16="http://schemas.microsoft.com/office/drawing/2014/main" id="{F6BDCB03-659D-42E2-B459-6070DB09D774}"/>
              </a:ext>
            </a:extLst>
          </p:cNvPr>
          <p:cNvSpPr/>
          <p:nvPr/>
        </p:nvSpPr>
        <p:spPr>
          <a:xfrm>
            <a:off x="6624918" y="1210235"/>
            <a:ext cx="4383741" cy="646331"/>
          </a:xfrm>
          <a:prstGeom prst="wedgeRoundRectCallout">
            <a:avLst>
              <a:gd name="adj1" fmla="val -106314"/>
              <a:gd name="adj2" fmla="val -5400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Lien vers le </a:t>
            </a:r>
            <a:r>
              <a:rPr lang="fr-FR" dirty="0" err="1"/>
              <a:t>digidoc</a:t>
            </a:r>
            <a:r>
              <a:rPr lang="fr-FR" dirty="0"/>
              <a:t> pour l’écriture collaborative</a:t>
            </a:r>
          </a:p>
        </p:txBody>
      </p:sp>
      <p:sp>
        <p:nvSpPr>
          <p:cNvPr id="10" name="Bulle narrative : rectangle à coins arrondis 9">
            <a:extLst>
              <a:ext uri="{FF2B5EF4-FFF2-40B4-BE49-F238E27FC236}">
                <a16:creationId xmlns:a16="http://schemas.microsoft.com/office/drawing/2014/main" id="{7A837ACC-901F-4386-9EA7-13CB374C5036}"/>
              </a:ext>
            </a:extLst>
          </p:cNvPr>
          <p:cNvSpPr/>
          <p:nvPr/>
        </p:nvSpPr>
        <p:spPr>
          <a:xfrm>
            <a:off x="6902824" y="3402978"/>
            <a:ext cx="4383741" cy="646331"/>
          </a:xfrm>
          <a:prstGeom prst="wedgeRoundRectCallout">
            <a:avLst>
              <a:gd name="adj1" fmla="val -87704"/>
              <a:gd name="adj2" fmla="val 1950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Lien vers le </a:t>
            </a:r>
            <a:r>
              <a:rPr lang="fr-FR" dirty="0" err="1"/>
              <a:t>chatbot</a:t>
            </a:r>
            <a:r>
              <a:rPr lang="fr-FR" dirty="0"/>
              <a:t> pour échanger avec l’IA</a:t>
            </a:r>
          </a:p>
        </p:txBody>
      </p:sp>
      <p:sp>
        <p:nvSpPr>
          <p:cNvPr id="11" name="Rectangle : coins arrondis 10">
            <a:extLst>
              <a:ext uri="{FF2B5EF4-FFF2-40B4-BE49-F238E27FC236}">
                <a16:creationId xmlns:a16="http://schemas.microsoft.com/office/drawing/2014/main" id="{BE8A61F0-5B8B-492E-BD60-BC6F92519D3B}"/>
              </a:ext>
            </a:extLst>
          </p:cNvPr>
          <p:cNvSpPr/>
          <p:nvPr/>
        </p:nvSpPr>
        <p:spPr>
          <a:xfrm>
            <a:off x="6517341" y="5888940"/>
            <a:ext cx="5047130" cy="5916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Les QCM sont créées sur le </a:t>
            </a:r>
            <a:r>
              <a:rPr lang="fr-FR" dirty="0" err="1"/>
              <a:t>digidoc</a:t>
            </a:r>
            <a:r>
              <a:rPr lang="fr-FR" dirty="0"/>
              <a:t> en dessous de </a:t>
            </a:r>
            <a:r>
              <a:rPr lang="fr-FR" dirty="0" err="1"/>
              <a:t>step</a:t>
            </a:r>
            <a:r>
              <a:rPr lang="fr-FR" dirty="0"/>
              <a:t> 1</a:t>
            </a:r>
          </a:p>
        </p:txBody>
      </p:sp>
      <p:sp>
        <p:nvSpPr>
          <p:cNvPr id="2" name="ZoneTexte 1">
            <a:extLst>
              <a:ext uri="{FF2B5EF4-FFF2-40B4-BE49-F238E27FC236}">
                <a16:creationId xmlns:a16="http://schemas.microsoft.com/office/drawing/2014/main" id="{7AAC296A-9F63-429D-986F-BD85D5B8820E}"/>
              </a:ext>
            </a:extLst>
          </p:cNvPr>
          <p:cNvSpPr txBox="1"/>
          <p:nvPr/>
        </p:nvSpPr>
        <p:spPr>
          <a:xfrm>
            <a:off x="134480" y="116541"/>
            <a:ext cx="6320107" cy="369332"/>
          </a:xfrm>
          <a:prstGeom prst="rect">
            <a:avLst/>
          </a:prstGeom>
          <a:noFill/>
        </p:spPr>
        <p:txBody>
          <a:bodyPr wrap="square" rtlCol="0">
            <a:spAutoFit/>
          </a:bodyPr>
          <a:lstStyle/>
          <a:p>
            <a:r>
              <a:rPr lang="fr-FR" dirty="0"/>
              <a:t>CONSIGNES SUR UNE PAGE DE L’ESPACE DE TRAVAIL (TWINSPACE)</a:t>
            </a:r>
          </a:p>
        </p:txBody>
      </p:sp>
    </p:spTree>
    <p:extLst>
      <p:ext uri="{BB962C8B-B14F-4D97-AF65-F5344CB8AC3E}">
        <p14:creationId xmlns:p14="http://schemas.microsoft.com/office/powerpoint/2010/main" val="241617740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584</TotalTime>
  <Words>2797</Words>
  <Application>Microsoft Office PowerPoint</Application>
  <PresentationFormat>Grand écran</PresentationFormat>
  <Paragraphs>156</Paragraphs>
  <Slides>30</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30</vt:i4>
      </vt:variant>
    </vt:vector>
  </HeadingPairs>
  <TitlesOfParts>
    <vt:vector size="38" baseType="lpstr">
      <vt:lpstr>Arial</vt:lpstr>
      <vt:lpstr>Calibri</vt:lpstr>
      <vt:lpstr>Calibri Light</vt:lpstr>
      <vt:lpstr>Courier New</vt:lpstr>
      <vt:lpstr>Symbol</vt:lpstr>
      <vt:lpstr>Times New Roman</vt:lpstr>
      <vt:lpstr>Wingdings</vt:lpstr>
      <vt:lpstr>Thème Office</vt:lpstr>
      <vt:lpstr>Présentation PowerPoint</vt:lpstr>
      <vt:lpstr>Sommaire</vt:lpstr>
      <vt:lpstr>Contexte</vt:lpstr>
      <vt:lpstr>Objectifs</vt:lpstr>
      <vt:lpstr>Étapes </vt:lpstr>
      <vt:lpstr>Étapes </vt:lpstr>
      <vt:lpstr>Étapes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Conclusion</vt:lpstr>
      <vt:lpstr>Conclusion</vt:lpstr>
      <vt:lpstr>Travailler différentes activités langagières avec un chatbot en LV</vt:lpstr>
      <vt:lpstr>Présentation PowerPoint</vt:lpstr>
      <vt:lpstr>Présentation PowerPoint</vt:lpstr>
      <vt:lpstr>Présentation PowerPoint</vt:lpstr>
      <vt:lpstr>Présentation PowerPoint</vt:lpstr>
      <vt:lpstr>Autres idées d’utilisation d’un chatbot en LV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LLanglois-Bluem@int.ac-nancy-metz.fr</dc:creator>
  <cp:lastModifiedBy>pascal iallonardi</cp:lastModifiedBy>
  <cp:revision>43</cp:revision>
  <dcterms:created xsi:type="dcterms:W3CDTF">2025-01-24T12:35:34Z</dcterms:created>
  <dcterms:modified xsi:type="dcterms:W3CDTF">2025-05-27T07:05:59Z</dcterms:modified>
</cp:coreProperties>
</file>