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74" r:id="rId4"/>
    <p:sldId id="258" r:id="rId5"/>
    <p:sldId id="275" r:id="rId6"/>
    <p:sldId id="276"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7"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C9794-659B-41BF-A917-15DC1BFE91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B0B84B-3150-42AB-B46B-1337C676B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98C280-04E2-47B7-A794-359061A1BD76}"/>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ECC17774-54B8-4BAE-853C-3E6DF23214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542F86-C8CA-4223-B57E-C68F43A3AD46}"/>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312587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D4C82-0790-472E-BA6B-D2630D41CA4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273C60D-E153-4509-A0B2-58CEF6937A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F41359-8023-454D-97DB-FC60312516AF}"/>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6CD35E61-049B-4645-8471-AE54B63AE4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B3504F-C303-44E6-BFEB-511EB4838C80}"/>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247262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B2B9B4-40C4-47D1-AFD0-789C035AB56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C2340F-3B5A-4D52-8A57-2EA3B0CCD9C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491870-7D47-45C4-9BF5-A1A020AB3F3D}"/>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3EA817A9-23B3-4B04-A908-DFD0080059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A3A11A-A293-442E-A693-3F7B1C2D6562}"/>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68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B57F3-3D24-40F0-A6A0-014197871F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01049E6-0EB9-440A-986B-08FEC1B1332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D2F0F9-AC43-4D52-A99E-3139CCE2FF7C}"/>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2142F639-E783-4335-BC40-5AC567F71B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151EA1-DC7A-4E05-ADD1-B6111C74EBDF}"/>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108140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7D4E3-77C3-4478-8EA4-A7C8477069E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750A98B-3DA5-4E59-A378-C2F9F6D69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16ACC5-A650-41DD-8D1D-EE72A8542115}"/>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20982685-29FE-4DEE-B71E-B76CE70B49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8B2F5A-2A01-4A63-A55C-72D517D85C37}"/>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140654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A58E0-0188-4971-AB56-8C9CC61A3E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BB509E-7F95-4359-9312-C494474ACA1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C3D447-A2D6-4446-8E8C-545B312C65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5BD6F1-11FF-47FF-BC24-E1013F904917}"/>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8700882A-D5E6-46C6-8E5B-58E1A76E46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1D982D-3EAF-4440-BBE4-E73BAE96FEDC}"/>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270388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CEBBD-90D0-4F18-B927-405BD89BB5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533A81E-FFF5-4D1C-A849-BAF78C1F1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14E73B3-6428-48C3-B7A1-D87AA0E0B6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8C19A5-401A-4F94-B163-D769F00DB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4623F4-706A-4EF7-9619-F23995E636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D1404EC-A1DE-488B-B2F2-80AE4E135306}"/>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8" name="Espace réservé du pied de page 7">
            <a:extLst>
              <a:ext uri="{FF2B5EF4-FFF2-40B4-BE49-F238E27FC236}">
                <a16:creationId xmlns:a16="http://schemas.microsoft.com/office/drawing/2014/main" id="{3BFC6742-13C4-42BC-B762-9EB95CD3C6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EC407EB-BC39-48DB-95B2-15FD71D2FCF5}"/>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231202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42319-3DBF-4CBF-90C9-434344434F1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667066F-8B06-46AB-9E55-7A11BF56035D}"/>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4" name="Espace réservé du pied de page 3">
            <a:extLst>
              <a:ext uri="{FF2B5EF4-FFF2-40B4-BE49-F238E27FC236}">
                <a16:creationId xmlns:a16="http://schemas.microsoft.com/office/drawing/2014/main" id="{380014C3-772D-4893-BB90-274224B85BB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8ECE0F-75B0-4B54-8B78-B99AE661D1C2}"/>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166808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F15B8D-5FC0-4EBC-88E9-82CF8A09F592}"/>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3" name="Espace réservé du pied de page 2">
            <a:extLst>
              <a:ext uri="{FF2B5EF4-FFF2-40B4-BE49-F238E27FC236}">
                <a16:creationId xmlns:a16="http://schemas.microsoft.com/office/drawing/2014/main" id="{03D62E57-42EB-4F1E-8114-AD9C574F99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60D739A-FCF4-4FCD-B6BC-32DED9C48DA1}"/>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103393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40615-CB86-4685-8976-3400DF5EA6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2B5BDC3-C8A8-401F-A97C-5F41A679F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C9D35E-4A60-4D03-B4B4-3BCAEAB99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9B81B7-D084-4CCA-AA34-1C1F3A704A87}"/>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72E49A4F-88DC-44BC-A52B-61F13B0122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A01080-5601-48F8-9A7B-9077483A9597}"/>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65286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31C37-4063-439F-BC9D-D4FA1F2C004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A7AC14-56D6-432B-96EA-178340C52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DE02155-7106-40CC-B26E-6F3EA5039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4D1549-9AF6-47ED-AABB-D3C2D18FBD6F}"/>
              </a:ext>
            </a:extLst>
          </p:cNvPr>
          <p:cNvSpPr>
            <a:spLocks noGrp="1"/>
          </p:cNvSpPr>
          <p:nvPr>
            <p:ph type="dt" sz="half" idx="10"/>
          </p:nvPr>
        </p:nvSpPr>
        <p:spPr/>
        <p:txBody>
          <a:bodyPr/>
          <a:lstStyle/>
          <a:p>
            <a:fld id="{49B9E4E7-D8CF-48F1-B1AB-9A43C178AE3D}"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123CCAA0-9DF0-401F-B37B-C3AE780DA8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D574F8-CB2F-4B26-B27D-11F3146D9503}"/>
              </a:ext>
            </a:extLst>
          </p:cNvPr>
          <p:cNvSpPr>
            <a:spLocks noGrp="1"/>
          </p:cNvSpPr>
          <p:nvPr>
            <p:ph type="sldNum" sz="quarter" idx="12"/>
          </p:nvPr>
        </p:nvSpPr>
        <p:spPr/>
        <p:txBody>
          <a:bodyPr/>
          <a:lstStyle/>
          <a:p>
            <a:fld id="{35552443-F7EC-42F7-AECE-5E8005826423}" type="slidenum">
              <a:rPr lang="fr-FR" smtClean="0"/>
              <a:t>‹N°›</a:t>
            </a:fld>
            <a:endParaRPr lang="fr-FR"/>
          </a:p>
        </p:txBody>
      </p:sp>
    </p:spTree>
    <p:extLst>
      <p:ext uri="{BB962C8B-B14F-4D97-AF65-F5344CB8AC3E}">
        <p14:creationId xmlns:p14="http://schemas.microsoft.com/office/powerpoint/2010/main" val="335227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DCF424-B582-4543-8878-27D9AABD1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9A2A6F3-9FB6-44FD-A56E-57B737F8C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9F0282-0DAB-44D1-AF70-812F118F2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9E4E7-D8CF-48F1-B1AB-9A43C178AE3D}"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FF9EC582-8EB9-42F9-BAA0-02178AC2D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8299455-FA1B-43CD-A467-D9D487008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52443-F7EC-42F7-AECE-5E8005826423}" type="slidenum">
              <a:rPr lang="fr-FR" smtClean="0"/>
              <a:t>‹N°›</a:t>
            </a:fld>
            <a:endParaRPr lang="fr-FR"/>
          </a:p>
        </p:txBody>
      </p:sp>
    </p:spTree>
    <p:extLst>
      <p:ext uri="{BB962C8B-B14F-4D97-AF65-F5344CB8AC3E}">
        <p14:creationId xmlns:p14="http://schemas.microsoft.com/office/powerpoint/2010/main" val="290603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speakeasy-news.com/his-life-mattered/"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kids.britannica.com/kids/article/Black-Lives-Matter/63261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5.xml"/><Relationship Id="rId7"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peakeasy-news.com/his-life-mattered/"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kids.britannica.com/kids/article/Black-Lives-Matter/632612" TargetMode="External"/><Relationship Id="rId4" Type="http://schemas.openxmlformats.org/officeDocument/2006/relationships/hyperlink" Target="https://www.youtube.com/watch?v=QCLjCg4D-F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AACC38-D415-45A2-BB3D-507BEB578240}"/>
              </a:ext>
            </a:extLst>
          </p:cNvPr>
          <p:cNvSpPr txBox="1"/>
          <p:nvPr/>
        </p:nvSpPr>
        <p:spPr>
          <a:xfrm>
            <a:off x="254580" y="230679"/>
            <a:ext cx="8934244" cy="4832092"/>
          </a:xfrm>
          <a:prstGeom prst="rect">
            <a:avLst/>
          </a:prstGeom>
          <a:noFill/>
        </p:spPr>
        <p:txBody>
          <a:bodyPr wrap="square" rtlCol="0">
            <a:spAutoFit/>
          </a:bodyPr>
          <a:lstStyle/>
          <a:p>
            <a:r>
              <a:rPr lang="fr-FR" sz="2800" dirty="0"/>
              <a:t>DIFFERENCIER LES SUPPORTS PÉDAGOGIQUES EN COMPRÉHENSION ÉCRITE</a:t>
            </a:r>
          </a:p>
          <a:p>
            <a:endParaRPr lang="fr-FR" sz="2800" dirty="0"/>
          </a:p>
          <a:p>
            <a:endParaRPr lang="fr-FR" sz="2800" dirty="0"/>
          </a:p>
          <a:p>
            <a:r>
              <a:rPr lang="fr-FR" sz="2800" dirty="0"/>
              <a:t>Thématique : « Black Lives </a:t>
            </a:r>
            <a:r>
              <a:rPr lang="fr-FR" sz="2800" dirty="0" err="1"/>
              <a:t>Matter</a:t>
            </a:r>
            <a:r>
              <a:rPr lang="fr-FR" sz="2800" dirty="0"/>
              <a:t> »</a:t>
            </a:r>
          </a:p>
          <a:p>
            <a:endParaRPr lang="fr-FR" sz="2800" dirty="0"/>
          </a:p>
          <a:p>
            <a:r>
              <a:rPr lang="fr-FR" sz="2800" dirty="0"/>
              <a:t>Cycle 4 : langages, rencontre avec d’autres cultures</a:t>
            </a:r>
          </a:p>
          <a:p>
            <a:endParaRPr lang="fr-FR" sz="2800" dirty="0"/>
          </a:p>
          <a:p>
            <a:pPr marL="285750" indent="-285750">
              <a:buFont typeface="Wingdings" panose="05000000000000000000" pitchFamily="2" charset="2"/>
              <a:buChar char="§"/>
            </a:pPr>
            <a:r>
              <a:rPr lang="fr-FR" sz="2800" dirty="0"/>
              <a:t>Création des activités pour élèves de niveau A2</a:t>
            </a:r>
          </a:p>
          <a:p>
            <a:pPr marL="285750" indent="-285750">
              <a:buFont typeface="Wingdings" panose="05000000000000000000" pitchFamily="2" charset="2"/>
              <a:buChar char="§"/>
            </a:pPr>
            <a:r>
              <a:rPr lang="fr-FR" sz="2800" dirty="0"/>
              <a:t>Adaptation des mêmes activités pour élèves en difficulté</a:t>
            </a:r>
          </a:p>
          <a:p>
            <a:pPr marL="285750" indent="-285750">
              <a:buFont typeface="Wingdings" panose="05000000000000000000" pitchFamily="2" charset="2"/>
              <a:buChar char="§"/>
            </a:pPr>
            <a:r>
              <a:rPr lang="fr-FR" sz="2800" dirty="0"/>
              <a:t>Adaptation des mêmes activités pour élèves de niveau B1</a:t>
            </a:r>
          </a:p>
        </p:txBody>
      </p:sp>
      <p:sp>
        <p:nvSpPr>
          <p:cNvPr id="3" name="ZoneTexte 2">
            <a:extLst>
              <a:ext uri="{FF2B5EF4-FFF2-40B4-BE49-F238E27FC236}">
                <a16:creationId xmlns:a16="http://schemas.microsoft.com/office/drawing/2014/main" id="{DBA6933A-593F-43AF-B11F-C45B638E58BF}"/>
              </a:ext>
            </a:extLst>
          </p:cNvPr>
          <p:cNvSpPr txBox="1"/>
          <p:nvPr/>
        </p:nvSpPr>
        <p:spPr>
          <a:xfrm>
            <a:off x="533400" y="5772150"/>
            <a:ext cx="4511491" cy="369332"/>
          </a:xfrm>
          <a:prstGeom prst="rect">
            <a:avLst/>
          </a:prstGeom>
          <a:noFill/>
        </p:spPr>
        <p:txBody>
          <a:bodyPr wrap="none" rtlCol="0">
            <a:spAutoFit/>
          </a:bodyPr>
          <a:lstStyle/>
          <a:p>
            <a:r>
              <a:rPr lang="fr-FR" b="1" dirty="0">
                <a:solidFill>
                  <a:srgbClr val="FF0000"/>
                </a:solidFill>
              </a:rPr>
              <a:t>Ressources testées : </a:t>
            </a:r>
            <a:r>
              <a:rPr lang="fr-FR" b="1" dirty="0" err="1">
                <a:solidFill>
                  <a:srgbClr val="FF0000"/>
                </a:solidFill>
              </a:rPr>
              <a:t>NotebookLM</a:t>
            </a:r>
            <a:r>
              <a:rPr lang="fr-FR" b="1" dirty="0">
                <a:solidFill>
                  <a:srgbClr val="FF0000"/>
                </a:solidFill>
              </a:rPr>
              <a:t> et </a:t>
            </a:r>
            <a:r>
              <a:rPr lang="fr-FR" b="1" dirty="0" err="1">
                <a:solidFill>
                  <a:srgbClr val="FF0000"/>
                </a:solidFill>
              </a:rPr>
              <a:t>ChatGPT</a:t>
            </a:r>
            <a:endParaRPr lang="fr-FR" b="1" dirty="0">
              <a:solidFill>
                <a:srgbClr val="FF0000"/>
              </a:solidFill>
            </a:endParaRPr>
          </a:p>
        </p:txBody>
      </p:sp>
      <p:pic>
        <p:nvPicPr>
          <p:cNvPr id="4" name="Image 3">
            <a:extLst>
              <a:ext uri="{FF2B5EF4-FFF2-40B4-BE49-F238E27FC236}">
                <a16:creationId xmlns:a16="http://schemas.microsoft.com/office/drawing/2014/main" id="{1F0CA4AE-5980-41EB-9FBD-6DAAFDE73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034" y="71064"/>
            <a:ext cx="4089102" cy="2900736"/>
          </a:xfrm>
          <a:prstGeom prst="rect">
            <a:avLst/>
          </a:prstGeom>
        </p:spPr>
      </p:pic>
    </p:spTree>
    <p:extLst>
      <p:ext uri="{BB962C8B-B14F-4D97-AF65-F5344CB8AC3E}">
        <p14:creationId xmlns:p14="http://schemas.microsoft.com/office/powerpoint/2010/main" val="184670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062B98-3DBA-429D-BAEA-B9DB02A1082D}"/>
              </a:ext>
            </a:extLst>
          </p:cNvPr>
          <p:cNvPicPr>
            <a:picLocks noChangeAspect="1"/>
          </p:cNvPicPr>
          <p:nvPr/>
        </p:nvPicPr>
        <p:blipFill>
          <a:blip r:embed="rId2"/>
          <a:stretch>
            <a:fillRect/>
          </a:stretch>
        </p:blipFill>
        <p:spPr>
          <a:xfrm>
            <a:off x="113105" y="25703"/>
            <a:ext cx="7139009" cy="3403297"/>
          </a:xfrm>
          <a:prstGeom prst="rect">
            <a:avLst/>
          </a:prstGeom>
        </p:spPr>
      </p:pic>
      <p:sp>
        <p:nvSpPr>
          <p:cNvPr id="5" name="Bulle narrative : rectangle à coins arrondis 4">
            <a:extLst>
              <a:ext uri="{FF2B5EF4-FFF2-40B4-BE49-F238E27FC236}">
                <a16:creationId xmlns:a16="http://schemas.microsoft.com/office/drawing/2014/main" id="{02E77035-2343-4782-928F-E83178BF99D5}"/>
              </a:ext>
            </a:extLst>
          </p:cNvPr>
          <p:cNvSpPr/>
          <p:nvPr/>
        </p:nvSpPr>
        <p:spPr>
          <a:xfrm>
            <a:off x="7589680" y="49760"/>
            <a:ext cx="4267200" cy="1864658"/>
          </a:xfrm>
          <a:prstGeom prst="wedgeRoundRectCallout">
            <a:avLst>
              <a:gd name="adj1" fmla="val -122816"/>
              <a:gd name="adj2" fmla="val 4134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dirty="0"/>
              <a:t>Il faut vérifier la pertinence des activités ou phrases proposées. On peut demander à ce que l’exercice 4 soit transformé en exercice sur la chronologie des événements du mouvement.</a:t>
            </a:r>
          </a:p>
        </p:txBody>
      </p:sp>
      <p:pic>
        <p:nvPicPr>
          <p:cNvPr id="7" name="Image 6">
            <a:extLst>
              <a:ext uri="{FF2B5EF4-FFF2-40B4-BE49-F238E27FC236}">
                <a16:creationId xmlns:a16="http://schemas.microsoft.com/office/drawing/2014/main" id="{556AD877-F00D-49A4-BE2B-36F9C88E9E0F}"/>
              </a:ext>
            </a:extLst>
          </p:cNvPr>
          <p:cNvPicPr>
            <a:picLocks noChangeAspect="1"/>
          </p:cNvPicPr>
          <p:nvPr/>
        </p:nvPicPr>
        <p:blipFill>
          <a:blip r:embed="rId3"/>
          <a:stretch>
            <a:fillRect/>
          </a:stretch>
        </p:blipFill>
        <p:spPr>
          <a:xfrm>
            <a:off x="4971284" y="2812080"/>
            <a:ext cx="7223162" cy="3660438"/>
          </a:xfrm>
          <a:prstGeom prst="rect">
            <a:avLst/>
          </a:prstGeom>
        </p:spPr>
      </p:pic>
      <p:sp>
        <p:nvSpPr>
          <p:cNvPr id="8" name="Flèche : courbe vers la droite 7">
            <a:extLst>
              <a:ext uri="{FF2B5EF4-FFF2-40B4-BE49-F238E27FC236}">
                <a16:creationId xmlns:a16="http://schemas.microsoft.com/office/drawing/2014/main" id="{A10B3C71-43A6-4062-B388-0575545EB3D0}"/>
              </a:ext>
            </a:extLst>
          </p:cNvPr>
          <p:cNvSpPr/>
          <p:nvPr/>
        </p:nvSpPr>
        <p:spPr>
          <a:xfrm rot="18762608">
            <a:off x="3571808" y="4811174"/>
            <a:ext cx="1122356" cy="1497834"/>
          </a:xfrm>
          <a:prstGeom prst="curvedRightArrow">
            <a:avLst>
              <a:gd name="adj1" fmla="val 25000"/>
              <a:gd name="adj2" fmla="val 50000"/>
              <a:gd name="adj3" fmla="val 2067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tx1"/>
              </a:solidFill>
            </a:endParaRPr>
          </a:p>
        </p:txBody>
      </p:sp>
      <p:pic>
        <p:nvPicPr>
          <p:cNvPr id="10" name="Image 9">
            <a:extLst>
              <a:ext uri="{FF2B5EF4-FFF2-40B4-BE49-F238E27FC236}">
                <a16:creationId xmlns:a16="http://schemas.microsoft.com/office/drawing/2014/main" id="{1F7D0E2C-08DA-4B68-A421-54298D7FFA92}"/>
              </a:ext>
            </a:extLst>
          </p:cNvPr>
          <p:cNvPicPr>
            <a:picLocks noChangeAspect="1"/>
          </p:cNvPicPr>
          <p:nvPr/>
        </p:nvPicPr>
        <p:blipFill>
          <a:blip r:embed="rId4"/>
          <a:stretch>
            <a:fillRect/>
          </a:stretch>
        </p:blipFill>
        <p:spPr>
          <a:xfrm>
            <a:off x="390372" y="3868095"/>
            <a:ext cx="4495393" cy="729589"/>
          </a:xfrm>
          <a:prstGeom prst="rect">
            <a:avLst/>
          </a:prstGeom>
          <a:ln w="38100">
            <a:solidFill>
              <a:schemeClr val="accent6">
                <a:lumMod val="75000"/>
              </a:schemeClr>
            </a:solidFill>
          </a:ln>
        </p:spPr>
      </p:pic>
    </p:spTree>
    <p:extLst>
      <p:ext uri="{BB962C8B-B14F-4D97-AF65-F5344CB8AC3E}">
        <p14:creationId xmlns:p14="http://schemas.microsoft.com/office/powerpoint/2010/main" val="140016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14E1E2-916A-4782-BA19-9FD58C261095}"/>
              </a:ext>
            </a:extLst>
          </p:cNvPr>
          <p:cNvPicPr>
            <a:picLocks noChangeAspect="1"/>
          </p:cNvPicPr>
          <p:nvPr/>
        </p:nvPicPr>
        <p:blipFill>
          <a:blip r:embed="rId2"/>
          <a:stretch>
            <a:fillRect/>
          </a:stretch>
        </p:blipFill>
        <p:spPr>
          <a:xfrm>
            <a:off x="0" y="103170"/>
            <a:ext cx="4836492" cy="3106195"/>
          </a:xfrm>
          <a:prstGeom prst="rect">
            <a:avLst/>
          </a:prstGeom>
        </p:spPr>
      </p:pic>
      <p:pic>
        <p:nvPicPr>
          <p:cNvPr id="5" name="Image 4">
            <a:extLst>
              <a:ext uri="{FF2B5EF4-FFF2-40B4-BE49-F238E27FC236}">
                <a16:creationId xmlns:a16="http://schemas.microsoft.com/office/drawing/2014/main" id="{4A1B684E-D942-4A42-A392-97EA38D85F9C}"/>
              </a:ext>
            </a:extLst>
          </p:cNvPr>
          <p:cNvPicPr>
            <a:picLocks noChangeAspect="1"/>
          </p:cNvPicPr>
          <p:nvPr/>
        </p:nvPicPr>
        <p:blipFill>
          <a:blip r:embed="rId3"/>
          <a:stretch>
            <a:fillRect/>
          </a:stretch>
        </p:blipFill>
        <p:spPr>
          <a:xfrm>
            <a:off x="4597126" y="2978584"/>
            <a:ext cx="7521592" cy="3596952"/>
          </a:xfrm>
          <a:prstGeom prst="rect">
            <a:avLst/>
          </a:prstGeom>
        </p:spPr>
      </p:pic>
      <p:pic>
        <p:nvPicPr>
          <p:cNvPr id="7" name="Image 6">
            <a:extLst>
              <a:ext uri="{FF2B5EF4-FFF2-40B4-BE49-F238E27FC236}">
                <a16:creationId xmlns:a16="http://schemas.microsoft.com/office/drawing/2014/main" id="{4076A041-C52E-4867-848E-3B2847320A0B}"/>
              </a:ext>
            </a:extLst>
          </p:cNvPr>
          <p:cNvPicPr>
            <a:picLocks noChangeAspect="1"/>
          </p:cNvPicPr>
          <p:nvPr/>
        </p:nvPicPr>
        <p:blipFill>
          <a:blip r:embed="rId4"/>
          <a:stretch>
            <a:fillRect/>
          </a:stretch>
        </p:blipFill>
        <p:spPr>
          <a:xfrm>
            <a:off x="5139866" y="821410"/>
            <a:ext cx="6287045" cy="1143099"/>
          </a:xfrm>
          <a:prstGeom prst="rect">
            <a:avLst/>
          </a:prstGeom>
          <a:ln w="38100">
            <a:solidFill>
              <a:schemeClr val="accent6">
                <a:lumMod val="75000"/>
              </a:schemeClr>
            </a:solidFill>
          </a:ln>
        </p:spPr>
      </p:pic>
      <p:sp>
        <p:nvSpPr>
          <p:cNvPr id="8" name="Flèche : droite 7">
            <a:extLst>
              <a:ext uri="{FF2B5EF4-FFF2-40B4-BE49-F238E27FC236}">
                <a16:creationId xmlns:a16="http://schemas.microsoft.com/office/drawing/2014/main" id="{0165E9A5-8E5C-49D4-B205-1A8161D48FC4}"/>
              </a:ext>
            </a:extLst>
          </p:cNvPr>
          <p:cNvSpPr/>
          <p:nvPr/>
        </p:nvSpPr>
        <p:spPr>
          <a:xfrm>
            <a:off x="4293752" y="1167194"/>
            <a:ext cx="846114" cy="4711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42594704-66F5-424D-B22A-632D2FF77099}"/>
              </a:ext>
            </a:extLst>
          </p:cNvPr>
          <p:cNvSpPr/>
          <p:nvPr/>
        </p:nvSpPr>
        <p:spPr>
          <a:xfrm>
            <a:off x="7949247" y="2101201"/>
            <a:ext cx="528357" cy="8773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135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40469BF-BC37-40E5-AA68-91BE08602229}"/>
              </a:ext>
            </a:extLst>
          </p:cNvPr>
          <p:cNvPicPr>
            <a:picLocks noChangeAspect="1"/>
          </p:cNvPicPr>
          <p:nvPr/>
        </p:nvPicPr>
        <p:blipFill>
          <a:blip r:embed="rId2"/>
          <a:stretch>
            <a:fillRect/>
          </a:stretch>
        </p:blipFill>
        <p:spPr>
          <a:xfrm>
            <a:off x="5478135" y="285751"/>
            <a:ext cx="6618720" cy="3286125"/>
          </a:xfrm>
          <a:prstGeom prst="rect">
            <a:avLst/>
          </a:prstGeom>
        </p:spPr>
      </p:pic>
      <p:pic>
        <p:nvPicPr>
          <p:cNvPr id="7" name="Image 6">
            <a:extLst>
              <a:ext uri="{FF2B5EF4-FFF2-40B4-BE49-F238E27FC236}">
                <a16:creationId xmlns:a16="http://schemas.microsoft.com/office/drawing/2014/main" id="{70CA8538-5BAB-4B2C-925E-FCDB0F0F3205}"/>
              </a:ext>
            </a:extLst>
          </p:cNvPr>
          <p:cNvPicPr>
            <a:picLocks noChangeAspect="1"/>
          </p:cNvPicPr>
          <p:nvPr/>
        </p:nvPicPr>
        <p:blipFill>
          <a:blip r:embed="rId3"/>
          <a:stretch>
            <a:fillRect/>
          </a:stretch>
        </p:blipFill>
        <p:spPr>
          <a:xfrm>
            <a:off x="95145" y="1303919"/>
            <a:ext cx="5235394" cy="624894"/>
          </a:xfrm>
          <a:prstGeom prst="rect">
            <a:avLst/>
          </a:prstGeom>
          <a:ln w="38100">
            <a:solidFill>
              <a:schemeClr val="accent6">
                <a:lumMod val="75000"/>
              </a:schemeClr>
            </a:solidFill>
          </a:ln>
        </p:spPr>
      </p:pic>
      <p:pic>
        <p:nvPicPr>
          <p:cNvPr id="9" name="Image 8">
            <a:extLst>
              <a:ext uri="{FF2B5EF4-FFF2-40B4-BE49-F238E27FC236}">
                <a16:creationId xmlns:a16="http://schemas.microsoft.com/office/drawing/2014/main" id="{E5F171FC-9869-46A8-BF87-7E0C2F4B1EF5}"/>
              </a:ext>
            </a:extLst>
          </p:cNvPr>
          <p:cNvPicPr>
            <a:picLocks noChangeAspect="1"/>
          </p:cNvPicPr>
          <p:nvPr/>
        </p:nvPicPr>
        <p:blipFill>
          <a:blip r:embed="rId4"/>
          <a:stretch>
            <a:fillRect/>
          </a:stretch>
        </p:blipFill>
        <p:spPr>
          <a:xfrm>
            <a:off x="5478135" y="3571876"/>
            <a:ext cx="6614987" cy="3086100"/>
          </a:xfrm>
          <a:prstGeom prst="rect">
            <a:avLst/>
          </a:prstGeom>
        </p:spPr>
      </p:pic>
      <p:sp>
        <p:nvSpPr>
          <p:cNvPr id="10" name="Bulle narrative : rectangle à coins arrondis 9">
            <a:extLst>
              <a:ext uri="{FF2B5EF4-FFF2-40B4-BE49-F238E27FC236}">
                <a16:creationId xmlns:a16="http://schemas.microsoft.com/office/drawing/2014/main" id="{3279F058-771D-4379-96A0-1F2E491DA013}"/>
              </a:ext>
            </a:extLst>
          </p:cNvPr>
          <p:cNvSpPr/>
          <p:nvPr/>
        </p:nvSpPr>
        <p:spPr>
          <a:xfrm>
            <a:off x="95145" y="-34344"/>
            <a:ext cx="5238855" cy="914400"/>
          </a:xfrm>
          <a:prstGeom prst="wedgeRoundRectCallout">
            <a:avLst/>
          </a:prstGeom>
          <a:ln/>
        </p:spPr>
        <p:style>
          <a:lnRef idx="3">
            <a:schemeClr val="lt1"/>
          </a:lnRef>
          <a:fillRef idx="1">
            <a:schemeClr val="accent6"/>
          </a:fillRef>
          <a:effectRef idx="1">
            <a:schemeClr val="accent6"/>
          </a:effectRef>
          <a:fontRef idx="minor">
            <a:schemeClr val="lt1"/>
          </a:fontRef>
        </p:style>
        <p:txBody>
          <a:bodyPr rtlCol="0" anchor="ctr"/>
          <a:lstStyle/>
          <a:p>
            <a:pPr algn="just"/>
            <a:r>
              <a:rPr lang="fr-FR" dirty="0"/>
              <a:t>Possibilité de demander des pistes pour les élèves en grande difficulté ou </a:t>
            </a:r>
            <a:r>
              <a:rPr lang="fr-FR" dirty="0" err="1"/>
              <a:t>dys</a:t>
            </a:r>
            <a:endParaRPr lang="fr-FR" dirty="0"/>
          </a:p>
        </p:txBody>
      </p:sp>
      <p:sp>
        <p:nvSpPr>
          <p:cNvPr id="11" name="Rectangle : coins arrondis 10">
            <a:extLst>
              <a:ext uri="{FF2B5EF4-FFF2-40B4-BE49-F238E27FC236}">
                <a16:creationId xmlns:a16="http://schemas.microsoft.com/office/drawing/2014/main" id="{BEE0B1DC-7F83-4F64-B40E-B3C146744073}"/>
              </a:ext>
            </a:extLst>
          </p:cNvPr>
          <p:cNvSpPr/>
          <p:nvPr/>
        </p:nvSpPr>
        <p:spPr>
          <a:xfrm>
            <a:off x="1610355" y="4010025"/>
            <a:ext cx="3486150" cy="18383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err="1"/>
              <a:t>NotebookLM</a:t>
            </a:r>
            <a:r>
              <a:rPr lang="fr-FR" dirty="0"/>
              <a:t> donne des conseils mais c’est à l’enseignant de transformer les activités</a:t>
            </a:r>
          </a:p>
        </p:txBody>
      </p:sp>
      <p:sp>
        <p:nvSpPr>
          <p:cNvPr id="12" name="Flèche : droite 11">
            <a:extLst>
              <a:ext uri="{FF2B5EF4-FFF2-40B4-BE49-F238E27FC236}">
                <a16:creationId xmlns:a16="http://schemas.microsoft.com/office/drawing/2014/main" id="{C0BFD972-5A15-4E65-8881-E9DEAF63DE50}"/>
              </a:ext>
            </a:extLst>
          </p:cNvPr>
          <p:cNvSpPr/>
          <p:nvPr/>
        </p:nvSpPr>
        <p:spPr>
          <a:xfrm>
            <a:off x="5096505" y="4929187"/>
            <a:ext cx="377897" cy="20478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888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ectangle à coins arrondis 1">
            <a:extLst>
              <a:ext uri="{FF2B5EF4-FFF2-40B4-BE49-F238E27FC236}">
                <a16:creationId xmlns:a16="http://schemas.microsoft.com/office/drawing/2014/main" id="{5FF084D7-AB71-46C9-A8B5-FAEB6A12CFBC}"/>
              </a:ext>
            </a:extLst>
          </p:cNvPr>
          <p:cNvSpPr/>
          <p:nvPr/>
        </p:nvSpPr>
        <p:spPr>
          <a:xfrm>
            <a:off x="76095" y="160851"/>
            <a:ext cx="5238855" cy="914400"/>
          </a:xfrm>
          <a:prstGeom prst="wedgeRoundRectCallout">
            <a:avLst/>
          </a:prstGeom>
          <a:ln/>
        </p:spPr>
        <p:style>
          <a:lnRef idx="3">
            <a:schemeClr val="lt1"/>
          </a:lnRef>
          <a:fillRef idx="1">
            <a:schemeClr val="accent6"/>
          </a:fillRef>
          <a:effectRef idx="1">
            <a:schemeClr val="accent6"/>
          </a:effectRef>
          <a:fontRef idx="minor">
            <a:schemeClr val="lt1"/>
          </a:fontRef>
        </p:style>
        <p:txBody>
          <a:bodyPr rtlCol="0" anchor="ctr"/>
          <a:lstStyle/>
          <a:p>
            <a:r>
              <a:rPr lang="fr-FR" dirty="0"/>
              <a:t>Possibilité de demander des pistes pour les élèves de niveau B1</a:t>
            </a:r>
          </a:p>
        </p:txBody>
      </p:sp>
      <p:pic>
        <p:nvPicPr>
          <p:cNvPr id="4" name="Image 3">
            <a:extLst>
              <a:ext uri="{FF2B5EF4-FFF2-40B4-BE49-F238E27FC236}">
                <a16:creationId xmlns:a16="http://schemas.microsoft.com/office/drawing/2014/main" id="{DC2AF396-D08D-4AB4-8B56-524FEB5291B2}"/>
              </a:ext>
            </a:extLst>
          </p:cNvPr>
          <p:cNvPicPr>
            <a:picLocks noChangeAspect="1"/>
          </p:cNvPicPr>
          <p:nvPr/>
        </p:nvPicPr>
        <p:blipFill>
          <a:blip r:embed="rId2"/>
          <a:stretch>
            <a:fillRect/>
          </a:stretch>
        </p:blipFill>
        <p:spPr>
          <a:xfrm>
            <a:off x="76095" y="1487774"/>
            <a:ext cx="5467350" cy="652395"/>
          </a:xfrm>
          <a:prstGeom prst="rect">
            <a:avLst/>
          </a:prstGeom>
          <a:ln w="38100">
            <a:solidFill>
              <a:schemeClr val="accent6">
                <a:lumMod val="75000"/>
              </a:schemeClr>
            </a:solidFill>
          </a:ln>
        </p:spPr>
      </p:pic>
      <p:pic>
        <p:nvPicPr>
          <p:cNvPr id="6" name="Image 5">
            <a:extLst>
              <a:ext uri="{FF2B5EF4-FFF2-40B4-BE49-F238E27FC236}">
                <a16:creationId xmlns:a16="http://schemas.microsoft.com/office/drawing/2014/main" id="{2BDEDD10-7F58-443F-97BE-25F863BDD0D3}"/>
              </a:ext>
            </a:extLst>
          </p:cNvPr>
          <p:cNvPicPr>
            <a:picLocks noChangeAspect="1"/>
          </p:cNvPicPr>
          <p:nvPr/>
        </p:nvPicPr>
        <p:blipFill>
          <a:blip r:embed="rId3"/>
          <a:stretch>
            <a:fillRect/>
          </a:stretch>
        </p:blipFill>
        <p:spPr>
          <a:xfrm>
            <a:off x="5619749" y="46255"/>
            <a:ext cx="6572251" cy="3007179"/>
          </a:xfrm>
          <a:prstGeom prst="rect">
            <a:avLst/>
          </a:prstGeom>
        </p:spPr>
      </p:pic>
      <p:pic>
        <p:nvPicPr>
          <p:cNvPr id="8" name="Image 7">
            <a:extLst>
              <a:ext uri="{FF2B5EF4-FFF2-40B4-BE49-F238E27FC236}">
                <a16:creationId xmlns:a16="http://schemas.microsoft.com/office/drawing/2014/main" id="{63DF74BF-B3AE-4245-B93F-74EEA2C191B6}"/>
              </a:ext>
            </a:extLst>
          </p:cNvPr>
          <p:cNvPicPr>
            <a:picLocks noChangeAspect="1"/>
          </p:cNvPicPr>
          <p:nvPr/>
        </p:nvPicPr>
        <p:blipFill>
          <a:blip r:embed="rId4"/>
          <a:stretch>
            <a:fillRect/>
          </a:stretch>
        </p:blipFill>
        <p:spPr>
          <a:xfrm>
            <a:off x="5619748" y="3067825"/>
            <a:ext cx="6572251" cy="1269171"/>
          </a:xfrm>
          <a:prstGeom prst="rect">
            <a:avLst/>
          </a:prstGeom>
        </p:spPr>
      </p:pic>
      <p:pic>
        <p:nvPicPr>
          <p:cNvPr id="10" name="Image 9">
            <a:extLst>
              <a:ext uri="{FF2B5EF4-FFF2-40B4-BE49-F238E27FC236}">
                <a16:creationId xmlns:a16="http://schemas.microsoft.com/office/drawing/2014/main" id="{8E92FD03-90AF-49F1-81D7-74FA6A0510C8}"/>
              </a:ext>
            </a:extLst>
          </p:cNvPr>
          <p:cNvPicPr>
            <a:picLocks noChangeAspect="1"/>
          </p:cNvPicPr>
          <p:nvPr/>
        </p:nvPicPr>
        <p:blipFill>
          <a:blip r:embed="rId5"/>
          <a:stretch>
            <a:fillRect/>
          </a:stretch>
        </p:blipFill>
        <p:spPr>
          <a:xfrm>
            <a:off x="76095" y="4322605"/>
            <a:ext cx="6124680" cy="2476201"/>
          </a:xfrm>
          <a:prstGeom prst="rect">
            <a:avLst/>
          </a:prstGeom>
        </p:spPr>
      </p:pic>
      <p:sp>
        <p:nvSpPr>
          <p:cNvPr id="11" name="Rectangle : coins arrondis 10">
            <a:extLst>
              <a:ext uri="{FF2B5EF4-FFF2-40B4-BE49-F238E27FC236}">
                <a16:creationId xmlns:a16="http://schemas.microsoft.com/office/drawing/2014/main" id="{4288A370-F1E7-40C8-AE68-E15E4C625A7F}"/>
              </a:ext>
            </a:extLst>
          </p:cNvPr>
          <p:cNvSpPr/>
          <p:nvPr/>
        </p:nvSpPr>
        <p:spPr>
          <a:xfrm>
            <a:off x="7162798" y="4648738"/>
            <a:ext cx="3486150" cy="18383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err="1"/>
              <a:t>NotebookLM</a:t>
            </a:r>
            <a:r>
              <a:rPr lang="fr-FR" dirty="0"/>
              <a:t> donne des conseils mais c’est à l’enseignant de transformer les activités</a:t>
            </a:r>
          </a:p>
        </p:txBody>
      </p:sp>
    </p:spTree>
    <p:extLst>
      <p:ext uri="{BB962C8B-B14F-4D97-AF65-F5344CB8AC3E}">
        <p14:creationId xmlns:p14="http://schemas.microsoft.com/office/powerpoint/2010/main" val="196839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A14038-9007-4BDA-A0E9-D801D0C1CA96}"/>
              </a:ext>
            </a:extLst>
          </p:cNvPr>
          <p:cNvPicPr>
            <a:picLocks noChangeAspect="1"/>
          </p:cNvPicPr>
          <p:nvPr/>
        </p:nvPicPr>
        <p:blipFill>
          <a:blip r:embed="rId2"/>
          <a:stretch>
            <a:fillRect/>
          </a:stretch>
        </p:blipFill>
        <p:spPr>
          <a:xfrm>
            <a:off x="348192" y="1720051"/>
            <a:ext cx="9762066" cy="3779848"/>
          </a:xfrm>
          <a:prstGeom prst="rect">
            <a:avLst/>
          </a:prstGeom>
        </p:spPr>
      </p:pic>
      <p:sp>
        <p:nvSpPr>
          <p:cNvPr id="4" name="Bulle narrative : rectangle à coins arrondis 3">
            <a:extLst>
              <a:ext uri="{FF2B5EF4-FFF2-40B4-BE49-F238E27FC236}">
                <a16:creationId xmlns:a16="http://schemas.microsoft.com/office/drawing/2014/main" id="{25B80A50-507D-44AB-A078-FFCE3EA26BA4}"/>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Même requête mais avec </a:t>
            </a:r>
            <a:r>
              <a:rPr lang="fr-FR" dirty="0" err="1"/>
              <a:t>ChatGPT</a:t>
            </a:r>
            <a:r>
              <a:rPr lang="fr-FR" dirty="0"/>
              <a:t> avec les 2 mêmes articles transformés en PDF dans un même document. </a:t>
            </a:r>
          </a:p>
        </p:txBody>
      </p:sp>
      <p:sp>
        <p:nvSpPr>
          <p:cNvPr id="6" name="ZoneTexte 5">
            <a:extLst>
              <a:ext uri="{FF2B5EF4-FFF2-40B4-BE49-F238E27FC236}">
                <a16:creationId xmlns:a16="http://schemas.microsoft.com/office/drawing/2014/main" id="{BBBDD648-C6F9-44FA-B0F2-94043986937F}"/>
              </a:ext>
            </a:extLst>
          </p:cNvPr>
          <p:cNvSpPr txBox="1"/>
          <p:nvPr/>
        </p:nvSpPr>
        <p:spPr>
          <a:xfrm>
            <a:off x="495300" y="5890424"/>
            <a:ext cx="8362950" cy="77450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Article de Speakeasy news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https://www.speakeasy-news.com/his-life-mattered/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https://kids.britannica.com/kids/article/Black-Lives-Matter/632612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58D6A971-3ABC-493F-A4F7-203439D21520}"/>
              </a:ext>
            </a:extLst>
          </p:cNvPr>
          <p:cNvPicPr>
            <a:picLocks noChangeAspect="1"/>
          </p:cNvPicPr>
          <p:nvPr/>
        </p:nvPicPr>
        <p:blipFill>
          <a:blip r:embed="rId5"/>
          <a:stretch>
            <a:fillRect/>
          </a:stretch>
        </p:blipFill>
        <p:spPr>
          <a:xfrm>
            <a:off x="4926067" y="960010"/>
            <a:ext cx="6073666" cy="647756"/>
          </a:xfrm>
          <a:prstGeom prst="rect">
            <a:avLst/>
          </a:prstGeom>
        </p:spPr>
      </p:pic>
      <p:cxnSp>
        <p:nvCxnSpPr>
          <p:cNvPr id="10" name="Connecteur droit avec flèche 9">
            <a:extLst>
              <a:ext uri="{FF2B5EF4-FFF2-40B4-BE49-F238E27FC236}">
                <a16:creationId xmlns:a16="http://schemas.microsoft.com/office/drawing/2014/main" id="{12122348-C8BE-434C-BCC9-7C94C2BA3F2A}"/>
              </a:ext>
            </a:extLst>
          </p:cNvPr>
          <p:cNvCxnSpPr/>
          <p:nvPr/>
        </p:nvCxnSpPr>
        <p:spPr>
          <a:xfrm>
            <a:off x="5314950" y="1476375"/>
            <a:ext cx="1562100" cy="103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Bulle narrative : rectangle à coins arrondis 6">
            <a:extLst>
              <a:ext uri="{FF2B5EF4-FFF2-40B4-BE49-F238E27FC236}">
                <a16:creationId xmlns:a16="http://schemas.microsoft.com/office/drawing/2014/main" id="{EB10B8AC-99AD-4A50-AF3F-2991C036A8B0}"/>
              </a:ext>
            </a:extLst>
          </p:cNvPr>
          <p:cNvSpPr/>
          <p:nvPr/>
        </p:nvSpPr>
        <p:spPr>
          <a:xfrm>
            <a:off x="9026812" y="5813449"/>
            <a:ext cx="2284655" cy="928456"/>
          </a:xfrm>
          <a:prstGeom prst="wedgeRoundRectCallout">
            <a:avLst>
              <a:gd name="adj1" fmla="val -19861"/>
              <a:gd name="adj2" fmla="val -483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Vidéo YouTube non acceptée (</a:t>
            </a:r>
            <a:r>
              <a:rPr lang="fr-FR" sz="1200" dirty="0" err="1"/>
              <a:t>ChatGPT</a:t>
            </a:r>
            <a:r>
              <a:rPr lang="fr-FR" sz="1200" dirty="0"/>
              <a:t> demande d’utiliser un autre service pour la transformer en mp3)</a:t>
            </a:r>
          </a:p>
        </p:txBody>
      </p:sp>
      <p:sp>
        <p:nvSpPr>
          <p:cNvPr id="9" name="Bulle narrative : rectangle à coins arrondis 8">
            <a:extLst>
              <a:ext uri="{FF2B5EF4-FFF2-40B4-BE49-F238E27FC236}">
                <a16:creationId xmlns:a16="http://schemas.microsoft.com/office/drawing/2014/main" id="{2B978AB0-3E84-4C02-A188-33E2ED29463F}"/>
              </a:ext>
            </a:extLst>
          </p:cNvPr>
          <p:cNvSpPr/>
          <p:nvPr/>
        </p:nvSpPr>
        <p:spPr>
          <a:xfrm>
            <a:off x="695613" y="5153049"/>
            <a:ext cx="2284655" cy="693051"/>
          </a:xfrm>
          <a:prstGeom prst="wedgeRoundRectCallout">
            <a:avLst>
              <a:gd name="adj1" fmla="val -20602"/>
              <a:gd name="adj2" fmla="val 652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Les 2 articles ont été compilés et transformés en PDF</a:t>
            </a:r>
          </a:p>
        </p:txBody>
      </p:sp>
    </p:spTree>
    <p:extLst>
      <p:ext uri="{BB962C8B-B14F-4D97-AF65-F5344CB8AC3E}">
        <p14:creationId xmlns:p14="http://schemas.microsoft.com/office/powerpoint/2010/main" val="426522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D9F218A-53B6-40A5-AB98-DC9015C421FB}"/>
              </a:ext>
            </a:extLst>
          </p:cNvPr>
          <p:cNvPicPr>
            <a:picLocks noChangeAspect="1"/>
          </p:cNvPicPr>
          <p:nvPr/>
        </p:nvPicPr>
        <p:blipFill>
          <a:blip r:embed="rId2"/>
          <a:stretch>
            <a:fillRect/>
          </a:stretch>
        </p:blipFill>
        <p:spPr>
          <a:xfrm>
            <a:off x="171214" y="1169441"/>
            <a:ext cx="5448772" cy="5281118"/>
          </a:xfrm>
          <a:prstGeom prst="rect">
            <a:avLst/>
          </a:prstGeom>
        </p:spPr>
      </p:pic>
      <p:pic>
        <p:nvPicPr>
          <p:cNvPr id="5" name="Image 4">
            <a:extLst>
              <a:ext uri="{FF2B5EF4-FFF2-40B4-BE49-F238E27FC236}">
                <a16:creationId xmlns:a16="http://schemas.microsoft.com/office/drawing/2014/main" id="{1870E041-10F5-4835-9815-3B9F72CC6FF0}"/>
              </a:ext>
            </a:extLst>
          </p:cNvPr>
          <p:cNvPicPr>
            <a:picLocks noChangeAspect="1"/>
          </p:cNvPicPr>
          <p:nvPr/>
        </p:nvPicPr>
        <p:blipFill>
          <a:blip r:embed="rId3"/>
          <a:stretch>
            <a:fillRect/>
          </a:stretch>
        </p:blipFill>
        <p:spPr>
          <a:xfrm>
            <a:off x="5958597" y="1169441"/>
            <a:ext cx="5916138" cy="5281118"/>
          </a:xfrm>
          <a:prstGeom prst="rect">
            <a:avLst/>
          </a:prstGeom>
        </p:spPr>
      </p:pic>
      <p:sp>
        <p:nvSpPr>
          <p:cNvPr id="6" name="Bulle narrative : rectangle à coins arrondis 5">
            <a:extLst>
              <a:ext uri="{FF2B5EF4-FFF2-40B4-BE49-F238E27FC236}">
                <a16:creationId xmlns:a16="http://schemas.microsoft.com/office/drawing/2014/main" id="{43CC7FF0-A05B-4BBC-95DC-4444DADBF419}"/>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Voici les résultats obtenus avec </a:t>
            </a:r>
            <a:r>
              <a:rPr lang="fr-FR" dirty="0" err="1"/>
              <a:t>ChatGPT</a:t>
            </a:r>
            <a:r>
              <a:rPr lang="fr-FR" dirty="0"/>
              <a:t> </a:t>
            </a:r>
          </a:p>
        </p:txBody>
      </p:sp>
    </p:spTree>
    <p:extLst>
      <p:ext uri="{BB962C8B-B14F-4D97-AF65-F5344CB8AC3E}">
        <p14:creationId xmlns:p14="http://schemas.microsoft.com/office/powerpoint/2010/main" val="60806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4CBA8D-AC08-44C6-BC36-9C9D1F7B9D8C}"/>
              </a:ext>
            </a:extLst>
          </p:cNvPr>
          <p:cNvPicPr>
            <a:picLocks noChangeAspect="1"/>
          </p:cNvPicPr>
          <p:nvPr/>
        </p:nvPicPr>
        <p:blipFill>
          <a:blip r:embed="rId2"/>
          <a:stretch>
            <a:fillRect/>
          </a:stretch>
        </p:blipFill>
        <p:spPr>
          <a:xfrm>
            <a:off x="276045" y="887701"/>
            <a:ext cx="4153260" cy="662997"/>
          </a:xfrm>
          <a:prstGeom prst="rect">
            <a:avLst/>
          </a:prstGeom>
        </p:spPr>
      </p:pic>
      <p:sp>
        <p:nvSpPr>
          <p:cNvPr id="4" name="Bulle narrative : rectangle à coins arrondis 3">
            <a:extLst>
              <a:ext uri="{FF2B5EF4-FFF2-40B4-BE49-F238E27FC236}">
                <a16:creationId xmlns:a16="http://schemas.microsoft.com/office/drawing/2014/main" id="{97A6B839-4531-4AEB-8D22-EDFB4A1E22FD}"/>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Nouvelle requête en demandant d’adapter ces exercices à des élèves </a:t>
            </a:r>
            <a:r>
              <a:rPr lang="fr-FR" dirty="0" err="1"/>
              <a:t>dys</a:t>
            </a:r>
            <a:r>
              <a:rPr lang="fr-FR" dirty="0"/>
              <a:t> et en difficulté </a:t>
            </a:r>
          </a:p>
          <a:p>
            <a:pPr algn="ctr"/>
            <a:r>
              <a:rPr lang="fr-FR" dirty="0"/>
              <a:t>(il faut spécifier : toujours en anglais)</a:t>
            </a:r>
          </a:p>
        </p:txBody>
      </p:sp>
      <p:pic>
        <p:nvPicPr>
          <p:cNvPr id="6" name="Image 5">
            <a:extLst>
              <a:ext uri="{FF2B5EF4-FFF2-40B4-BE49-F238E27FC236}">
                <a16:creationId xmlns:a16="http://schemas.microsoft.com/office/drawing/2014/main" id="{ED778DA3-E511-4921-86E5-C7536CAB89F8}"/>
              </a:ext>
            </a:extLst>
          </p:cNvPr>
          <p:cNvPicPr>
            <a:picLocks noChangeAspect="1"/>
          </p:cNvPicPr>
          <p:nvPr/>
        </p:nvPicPr>
        <p:blipFill>
          <a:blip r:embed="rId3"/>
          <a:stretch>
            <a:fillRect/>
          </a:stretch>
        </p:blipFill>
        <p:spPr>
          <a:xfrm>
            <a:off x="205477" y="1950592"/>
            <a:ext cx="5456105" cy="2659508"/>
          </a:xfrm>
          <a:prstGeom prst="rect">
            <a:avLst/>
          </a:prstGeom>
        </p:spPr>
      </p:pic>
      <p:sp>
        <p:nvSpPr>
          <p:cNvPr id="7" name="Bulle narrative : rectangle à coins arrondis 6">
            <a:extLst>
              <a:ext uri="{FF2B5EF4-FFF2-40B4-BE49-F238E27FC236}">
                <a16:creationId xmlns:a16="http://schemas.microsoft.com/office/drawing/2014/main" id="{EDDC18DC-0DE0-4497-835B-7A5E5C8BCC7F}"/>
              </a:ext>
            </a:extLst>
          </p:cNvPr>
          <p:cNvSpPr/>
          <p:nvPr/>
        </p:nvSpPr>
        <p:spPr>
          <a:xfrm>
            <a:off x="1964268" y="5751067"/>
            <a:ext cx="3601894" cy="941099"/>
          </a:xfrm>
          <a:prstGeom prst="wedgeRoundRectCallout">
            <a:avLst>
              <a:gd name="adj1" fmla="val -6406"/>
              <a:gd name="adj2" fmla="val -478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Nouvelle proposition d’exercice avec des conseils pour l’enseignant et les élèves</a:t>
            </a:r>
          </a:p>
        </p:txBody>
      </p:sp>
      <p:pic>
        <p:nvPicPr>
          <p:cNvPr id="9" name="Image 8">
            <a:extLst>
              <a:ext uri="{FF2B5EF4-FFF2-40B4-BE49-F238E27FC236}">
                <a16:creationId xmlns:a16="http://schemas.microsoft.com/office/drawing/2014/main" id="{5ABEEE9F-6807-41F4-A391-798B80637B7C}"/>
              </a:ext>
            </a:extLst>
          </p:cNvPr>
          <p:cNvPicPr>
            <a:picLocks noChangeAspect="1"/>
          </p:cNvPicPr>
          <p:nvPr/>
        </p:nvPicPr>
        <p:blipFill>
          <a:blip r:embed="rId4"/>
          <a:stretch>
            <a:fillRect/>
          </a:stretch>
        </p:blipFill>
        <p:spPr>
          <a:xfrm>
            <a:off x="5943346" y="1142751"/>
            <a:ext cx="5867908" cy="4275190"/>
          </a:xfrm>
          <a:prstGeom prst="rect">
            <a:avLst/>
          </a:prstGeom>
        </p:spPr>
      </p:pic>
      <p:pic>
        <p:nvPicPr>
          <p:cNvPr id="15" name="Image 14">
            <a:extLst>
              <a:ext uri="{FF2B5EF4-FFF2-40B4-BE49-F238E27FC236}">
                <a16:creationId xmlns:a16="http://schemas.microsoft.com/office/drawing/2014/main" id="{EEB643ED-64AE-4157-8616-764AFA4FC7C5}"/>
              </a:ext>
            </a:extLst>
          </p:cNvPr>
          <p:cNvPicPr>
            <a:picLocks noChangeAspect="1"/>
          </p:cNvPicPr>
          <p:nvPr/>
        </p:nvPicPr>
        <p:blipFill>
          <a:blip r:embed="rId5"/>
          <a:stretch>
            <a:fillRect/>
          </a:stretch>
        </p:blipFill>
        <p:spPr>
          <a:xfrm>
            <a:off x="205477" y="4807171"/>
            <a:ext cx="5471634" cy="746825"/>
          </a:xfrm>
          <a:prstGeom prst="rect">
            <a:avLst/>
          </a:prstGeom>
          <a:ln w="28575">
            <a:solidFill>
              <a:srgbClr val="002060"/>
            </a:solidFill>
          </a:ln>
        </p:spPr>
      </p:pic>
      <p:pic>
        <p:nvPicPr>
          <p:cNvPr id="17" name="Image 16">
            <a:extLst>
              <a:ext uri="{FF2B5EF4-FFF2-40B4-BE49-F238E27FC236}">
                <a16:creationId xmlns:a16="http://schemas.microsoft.com/office/drawing/2014/main" id="{B0D9E233-CE5E-4E55-A527-923AA3681157}"/>
              </a:ext>
            </a:extLst>
          </p:cNvPr>
          <p:cNvPicPr>
            <a:picLocks noChangeAspect="1"/>
          </p:cNvPicPr>
          <p:nvPr/>
        </p:nvPicPr>
        <p:blipFill>
          <a:blip r:embed="rId6"/>
          <a:stretch>
            <a:fillRect/>
          </a:stretch>
        </p:blipFill>
        <p:spPr>
          <a:xfrm>
            <a:off x="5943346" y="5592096"/>
            <a:ext cx="5585944" cy="480102"/>
          </a:xfrm>
          <a:prstGeom prst="rect">
            <a:avLst/>
          </a:prstGeom>
          <a:ln w="28575">
            <a:solidFill>
              <a:srgbClr val="002060"/>
            </a:solidFill>
          </a:ln>
        </p:spPr>
      </p:pic>
      <p:cxnSp>
        <p:nvCxnSpPr>
          <p:cNvPr id="19" name="Connecteur droit avec flèche 18">
            <a:extLst>
              <a:ext uri="{FF2B5EF4-FFF2-40B4-BE49-F238E27FC236}">
                <a16:creationId xmlns:a16="http://schemas.microsoft.com/office/drawing/2014/main" id="{A86301A7-F423-4BBA-B0DA-189C3FEFD44E}"/>
              </a:ext>
            </a:extLst>
          </p:cNvPr>
          <p:cNvCxnSpPr/>
          <p:nvPr/>
        </p:nvCxnSpPr>
        <p:spPr>
          <a:xfrm>
            <a:off x="685800" y="4543425"/>
            <a:ext cx="0" cy="263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D83A183-8EAF-47D1-B6D4-3E176A741C98}"/>
              </a:ext>
            </a:extLst>
          </p:cNvPr>
          <p:cNvCxnSpPr/>
          <p:nvPr/>
        </p:nvCxnSpPr>
        <p:spPr>
          <a:xfrm>
            <a:off x="6810375" y="5324475"/>
            <a:ext cx="0" cy="22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34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3A9872-6F9F-4F8E-AA55-B9C2E5D1B899}"/>
              </a:ext>
            </a:extLst>
          </p:cNvPr>
          <p:cNvPicPr>
            <a:picLocks noChangeAspect="1"/>
          </p:cNvPicPr>
          <p:nvPr/>
        </p:nvPicPr>
        <p:blipFill>
          <a:blip r:embed="rId2"/>
          <a:stretch>
            <a:fillRect/>
          </a:stretch>
        </p:blipFill>
        <p:spPr>
          <a:xfrm>
            <a:off x="106161" y="1228560"/>
            <a:ext cx="5989839" cy="3810330"/>
          </a:xfrm>
          <a:prstGeom prst="rect">
            <a:avLst/>
          </a:prstGeom>
        </p:spPr>
      </p:pic>
      <p:pic>
        <p:nvPicPr>
          <p:cNvPr id="5" name="Image 4">
            <a:extLst>
              <a:ext uri="{FF2B5EF4-FFF2-40B4-BE49-F238E27FC236}">
                <a16:creationId xmlns:a16="http://schemas.microsoft.com/office/drawing/2014/main" id="{D06ABAF3-CAD9-474D-9C44-253A9267A1BD}"/>
              </a:ext>
            </a:extLst>
          </p:cNvPr>
          <p:cNvPicPr>
            <a:picLocks noChangeAspect="1"/>
          </p:cNvPicPr>
          <p:nvPr/>
        </p:nvPicPr>
        <p:blipFill>
          <a:blip r:embed="rId3"/>
          <a:stretch>
            <a:fillRect/>
          </a:stretch>
        </p:blipFill>
        <p:spPr>
          <a:xfrm>
            <a:off x="6234804" y="1228559"/>
            <a:ext cx="5862712" cy="2638591"/>
          </a:xfrm>
          <a:prstGeom prst="rect">
            <a:avLst/>
          </a:prstGeom>
        </p:spPr>
      </p:pic>
      <p:sp>
        <p:nvSpPr>
          <p:cNvPr id="6" name="Bulle narrative : rectangle à coins arrondis 5">
            <a:extLst>
              <a:ext uri="{FF2B5EF4-FFF2-40B4-BE49-F238E27FC236}">
                <a16:creationId xmlns:a16="http://schemas.microsoft.com/office/drawing/2014/main" id="{FEE80E7A-3969-440E-AAF9-F52D277EDCF0}"/>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Suite des exercices adaptés à des élèves </a:t>
            </a:r>
            <a:r>
              <a:rPr lang="fr-FR" dirty="0" err="1"/>
              <a:t>dys</a:t>
            </a:r>
            <a:r>
              <a:rPr lang="fr-FR" dirty="0"/>
              <a:t> et en difficulté (il faut spécifier : toujours en anglais)</a:t>
            </a:r>
          </a:p>
        </p:txBody>
      </p:sp>
      <p:pic>
        <p:nvPicPr>
          <p:cNvPr id="8" name="Image 7">
            <a:extLst>
              <a:ext uri="{FF2B5EF4-FFF2-40B4-BE49-F238E27FC236}">
                <a16:creationId xmlns:a16="http://schemas.microsoft.com/office/drawing/2014/main" id="{09D7A923-4433-4A3E-A966-FF45F3CE2A09}"/>
              </a:ext>
            </a:extLst>
          </p:cNvPr>
          <p:cNvPicPr>
            <a:picLocks noChangeAspect="1"/>
          </p:cNvPicPr>
          <p:nvPr/>
        </p:nvPicPr>
        <p:blipFill>
          <a:blip r:embed="rId4"/>
          <a:stretch>
            <a:fillRect/>
          </a:stretch>
        </p:blipFill>
        <p:spPr>
          <a:xfrm>
            <a:off x="476010" y="5221584"/>
            <a:ext cx="5524979" cy="472481"/>
          </a:xfrm>
          <a:prstGeom prst="rect">
            <a:avLst/>
          </a:prstGeom>
          <a:ln w="28575">
            <a:solidFill>
              <a:srgbClr val="002060"/>
            </a:solidFill>
          </a:ln>
        </p:spPr>
      </p:pic>
      <p:pic>
        <p:nvPicPr>
          <p:cNvPr id="10" name="Image 9">
            <a:extLst>
              <a:ext uri="{FF2B5EF4-FFF2-40B4-BE49-F238E27FC236}">
                <a16:creationId xmlns:a16="http://schemas.microsoft.com/office/drawing/2014/main" id="{3F0A1991-DCC7-44EB-A463-E9B2C23EB3E5}"/>
              </a:ext>
            </a:extLst>
          </p:cNvPr>
          <p:cNvPicPr>
            <a:picLocks noChangeAspect="1"/>
          </p:cNvPicPr>
          <p:nvPr/>
        </p:nvPicPr>
        <p:blipFill>
          <a:blip r:embed="rId5"/>
          <a:stretch>
            <a:fillRect/>
          </a:stretch>
        </p:blipFill>
        <p:spPr>
          <a:xfrm>
            <a:off x="6499895" y="3973637"/>
            <a:ext cx="5585944" cy="624894"/>
          </a:xfrm>
          <a:prstGeom prst="rect">
            <a:avLst/>
          </a:prstGeom>
          <a:ln w="28575">
            <a:solidFill>
              <a:srgbClr val="002060"/>
            </a:solidFill>
          </a:ln>
        </p:spPr>
      </p:pic>
      <p:pic>
        <p:nvPicPr>
          <p:cNvPr id="12" name="Image 11">
            <a:extLst>
              <a:ext uri="{FF2B5EF4-FFF2-40B4-BE49-F238E27FC236}">
                <a16:creationId xmlns:a16="http://schemas.microsoft.com/office/drawing/2014/main" id="{3FE8BF83-72D7-4E78-9971-D107C3CA1796}"/>
              </a:ext>
            </a:extLst>
          </p:cNvPr>
          <p:cNvPicPr>
            <a:picLocks noChangeAspect="1"/>
          </p:cNvPicPr>
          <p:nvPr/>
        </p:nvPicPr>
        <p:blipFill>
          <a:blip r:embed="rId6"/>
          <a:stretch>
            <a:fillRect/>
          </a:stretch>
        </p:blipFill>
        <p:spPr>
          <a:xfrm>
            <a:off x="6499895" y="4689820"/>
            <a:ext cx="5314421" cy="1982582"/>
          </a:xfrm>
          <a:prstGeom prst="rect">
            <a:avLst/>
          </a:prstGeom>
          <a:ln w="28575">
            <a:solidFill>
              <a:srgbClr val="002060"/>
            </a:solidFill>
          </a:ln>
        </p:spPr>
      </p:pic>
      <p:sp>
        <p:nvSpPr>
          <p:cNvPr id="13" name="Rectangle : coins arrondis 12">
            <a:extLst>
              <a:ext uri="{FF2B5EF4-FFF2-40B4-BE49-F238E27FC236}">
                <a16:creationId xmlns:a16="http://schemas.microsoft.com/office/drawing/2014/main" id="{E711A40B-F4A0-4727-98EE-680B484A8E94}"/>
              </a:ext>
            </a:extLst>
          </p:cNvPr>
          <p:cNvSpPr/>
          <p:nvPr/>
        </p:nvSpPr>
        <p:spPr>
          <a:xfrm>
            <a:off x="1857375" y="5953125"/>
            <a:ext cx="437742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Suite des adaptations possibles et conseils généraux</a:t>
            </a:r>
          </a:p>
        </p:txBody>
      </p:sp>
    </p:spTree>
    <p:extLst>
      <p:ext uri="{BB962C8B-B14F-4D97-AF65-F5344CB8AC3E}">
        <p14:creationId xmlns:p14="http://schemas.microsoft.com/office/powerpoint/2010/main" val="247407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ulle narrative : rectangle à coins arrondis 1">
            <a:extLst>
              <a:ext uri="{FF2B5EF4-FFF2-40B4-BE49-F238E27FC236}">
                <a16:creationId xmlns:a16="http://schemas.microsoft.com/office/drawing/2014/main" id="{59BC98C6-DBE1-4F0E-9ACB-70DBE9D54264}"/>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Nouvelle requête en demandant d’adapter ces exercices à des élèves de niveau B1</a:t>
            </a:r>
          </a:p>
        </p:txBody>
      </p:sp>
      <p:pic>
        <p:nvPicPr>
          <p:cNvPr id="4" name="Image 3">
            <a:extLst>
              <a:ext uri="{FF2B5EF4-FFF2-40B4-BE49-F238E27FC236}">
                <a16:creationId xmlns:a16="http://schemas.microsoft.com/office/drawing/2014/main" id="{2E45810A-0880-4F72-A2E1-8DE88ED68C5C}"/>
              </a:ext>
            </a:extLst>
          </p:cNvPr>
          <p:cNvPicPr>
            <a:picLocks noChangeAspect="1"/>
          </p:cNvPicPr>
          <p:nvPr/>
        </p:nvPicPr>
        <p:blipFill>
          <a:blip r:embed="rId2"/>
          <a:stretch>
            <a:fillRect/>
          </a:stretch>
        </p:blipFill>
        <p:spPr>
          <a:xfrm>
            <a:off x="167916" y="1605831"/>
            <a:ext cx="5768840" cy="3863675"/>
          </a:xfrm>
          <a:prstGeom prst="rect">
            <a:avLst/>
          </a:prstGeom>
        </p:spPr>
      </p:pic>
      <p:pic>
        <p:nvPicPr>
          <p:cNvPr id="6" name="Image 5">
            <a:extLst>
              <a:ext uri="{FF2B5EF4-FFF2-40B4-BE49-F238E27FC236}">
                <a16:creationId xmlns:a16="http://schemas.microsoft.com/office/drawing/2014/main" id="{D1B91F6E-51DF-4AB5-A4CE-7005D3A41D52}"/>
              </a:ext>
            </a:extLst>
          </p:cNvPr>
          <p:cNvPicPr>
            <a:picLocks noChangeAspect="1"/>
          </p:cNvPicPr>
          <p:nvPr/>
        </p:nvPicPr>
        <p:blipFill>
          <a:blip r:embed="rId3"/>
          <a:stretch>
            <a:fillRect/>
          </a:stretch>
        </p:blipFill>
        <p:spPr>
          <a:xfrm>
            <a:off x="348192" y="895281"/>
            <a:ext cx="4130398" cy="624894"/>
          </a:xfrm>
          <a:prstGeom prst="rect">
            <a:avLst/>
          </a:prstGeom>
        </p:spPr>
      </p:pic>
      <p:pic>
        <p:nvPicPr>
          <p:cNvPr id="8" name="Image 7">
            <a:extLst>
              <a:ext uri="{FF2B5EF4-FFF2-40B4-BE49-F238E27FC236}">
                <a16:creationId xmlns:a16="http://schemas.microsoft.com/office/drawing/2014/main" id="{8BBA12A6-0DF0-43C4-A170-EB6779B16703}"/>
              </a:ext>
            </a:extLst>
          </p:cNvPr>
          <p:cNvPicPr>
            <a:picLocks noChangeAspect="1"/>
          </p:cNvPicPr>
          <p:nvPr/>
        </p:nvPicPr>
        <p:blipFill>
          <a:blip r:embed="rId4"/>
          <a:stretch>
            <a:fillRect/>
          </a:stretch>
        </p:blipFill>
        <p:spPr>
          <a:xfrm>
            <a:off x="6181657" y="895281"/>
            <a:ext cx="5662151" cy="3627434"/>
          </a:xfrm>
          <a:prstGeom prst="rect">
            <a:avLst/>
          </a:prstGeom>
        </p:spPr>
      </p:pic>
      <p:pic>
        <p:nvPicPr>
          <p:cNvPr id="10" name="Image 9">
            <a:extLst>
              <a:ext uri="{FF2B5EF4-FFF2-40B4-BE49-F238E27FC236}">
                <a16:creationId xmlns:a16="http://schemas.microsoft.com/office/drawing/2014/main" id="{05B4E454-C028-4057-B3B2-149B752848FA}"/>
              </a:ext>
            </a:extLst>
          </p:cNvPr>
          <p:cNvPicPr>
            <a:picLocks noChangeAspect="1"/>
          </p:cNvPicPr>
          <p:nvPr/>
        </p:nvPicPr>
        <p:blipFill>
          <a:blip r:embed="rId5"/>
          <a:stretch>
            <a:fillRect/>
          </a:stretch>
        </p:blipFill>
        <p:spPr>
          <a:xfrm>
            <a:off x="893737" y="5555162"/>
            <a:ext cx="4116413" cy="1244097"/>
          </a:xfrm>
          <a:prstGeom prst="rect">
            <a:avLst/>
          </a:prstGeom>
          <a:ln w="28575">
            <a:solidFill>
              <a:srgbClr val="002060"/>
            </a:solidFill>
          </a:ln>
        </p:spPr>
      </p:pic>
      <p:pic>
        <p:nvPicPr>
          <p:cNvPr id="12" name="Image 11">
            <a:extLst>
              <a:ext uri="{FF2B5EF4-FFF2-40B4-BE49-F238E27FC236}">
                <a16:creationId xmlns:a16="http://schemas.microsoft.com/office/drawing/2014/main" id="{A5F0E325-490D-4C75-A948-13ADF25A760C}"/>
              </a:ext>
            </a:extLst>
          </p:cNvPr>
          <p:cNvPicPr>
            <a:picLocks noChangeAspect="1"/>
          </p:cNvPicPr>
          <p:nvPr/>
        </p:nvPicPr>
        <p:blipFill>
          <a:blip r:embed="rId6"/>
          <a:stretch>
            <a:fillRect/>
          </a:stretch>
        </p:blipFill>
        <p:spPr>
          <a:xfrm>
            <a:off x="6255246" y="4608371"/>
            <a:ext cx="5386479" cy="1352192"/>
          </a:xfrm>
          <a:prstGeom prst="rect">
            <a:avLst/>
          </a:prstGeom>
          <a:ln w="28575">
            <a:solidFill>
              <a:srgbClr val="002060"/>
            </a:solidFill>
          </a:ln>
        </p:spPr>
      </p:pic>
    </p:spTree>
    <p:extLst>
      <p:ext uri="{BB962C8B-B14F-4D97-AF65-F5344CB8AC3E}">
        <p14:creationId xmlns:p14="http://schemas.microsoft.com/office/powerpoint/2010/main" val="234378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ulle narrative : rectangle à coins arrondis 1">
            <a:extLst>
              <a:ext uri="{FF2B5EF4-FFF2-40B4-BE49-F238E27FC236}">
                <a16:creationId xmlns:a16="http://schemas.microsoft.com/office/drawing/2014/main" id="{FADD9E74-0B75-4179-8E03-158175DE2D91}"/>
              </a:ext>
            </a:extLst>
          </p:cNvPr>
          <p:cNvSpPr/>
          <p:nvPr/>
        </p:nvSpPr>
        <p:spPr>
          <a:xfrm>
            <a:off x="348192" y="109246"/>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Suite des exercices adaptés à des élèves de niveau B1</a:t>
            </a:r>
          </a:p>
        </p:txBody>
      </p:sp>
      <p:pic>
        <p:nvPicPr>
          <p:cNvPr id="4" name="Image 3">
            <a:extLst>
              <a:ext uri="{FF2B5EF4-FFF2-40B4-BE49-F238E27FC236}">
                <a16:creationId xmlns:a16="http://schemas.microsoft.com/office/drawing/2014/main" id="{01D0B3B9-24C0-4E79-92EB-B0154E24D522}"/>
              </a:ext>
            </a:extLst>
          </p:cNvPr>
          <p:cNvPicPr>
            <a:picLocks noChangeAspect="1"/>
          </p:cNvPicPr>
          <p:nvPr/>
        </p:nvPicPr>
        <p:blipFill>
          <a:blip r:embed="rId2"/>
          <a:stretch>
            <a:fillRect/>
          </a:stretch>
        </p:blipFill>
        <p:spPr>
          <a:xfrm>
            <a:off x="228092" y="982761"/>
            <a:ext cx="5282687" cy="4541739"/>
          </a:xfrm>
          <a:prstGeom prst="rect">
            <a:avLst/>
          </a:prstGeom>
        </p:spPr>
      </p:pic>
      <p:pic>
        <p:nvPicPr>
          <p:cNvPr id="6" name="Image 5">
            <a:extLst>
              <a:ext uri="{FF2B5EF4-FFF2-40B4-BE49-F238E27FC236}">
                <a16:creationId xmlns:a16="http://schemas.microsoft.com/office/drawing/2014/main" id="{4BA03471-11D2-4390-84CE-BD1D8549D711}"/>
              </a:ext>
            </a:extLst>
          </p:cNvPr>
          <p:cNvPicPr>
            <a:picLocks noChangeAspect="1"/>
          </p:cNvPicPr>
          <p:nvPr/>
        </p:nvPicPr>
        <p:blipFill>
          <a:blip r:embed="rId3"/>
          <a:stretch>
            <a:fillRect/>
          </a:stretch>
        </p:blipFill>
        <p:spPr>
          <a:xfrm>
            <a:off x="6231011" y="982761"/>
            <a:ext cx="5616427" cy="2933954"/>
          </a:xfrm>
          <a:prstGeom prst="rect">
            <a:avLst/>
          </a:prstGeom>
        </p:spPr>
      </p:pic>
      <p:pic>
        <p:nvPicPr>
          <p:cNvPr id="8" name="Image 7">
            <a:extLst>
              <a:ext uri="{FF2B5EF4-FFF2-40B4-BE49-F238E27FC236}">
                <a16:creationId xmlns:a16="http://schemas.microsoft.com/office/drawing/2014/main" id="{D6E2E28D-1577-436C-A260-023DE1C1F970}"/>
              </a:ext>
            </a:extLst>
          </p:cNvPr>
          <p:cNvPicPr>
            <a:picLocks noChangeAspect="1"/>
          </p:cNvPicPr>
          <p:nvPr/>
        </p:nvPicPr>
        <p:blipFill>
          <a:blip r:embed="rId4"/>
          <a:stretch>
            <a:fillRect/>
          </a:stretch>
        </p:blipFill>
        <p:spPr>
          <a:xfrm>
            <a:off x="482351" y="5606365"/>
            <a:ext cx="4774167" cy="1004038"/>
          </a:xfrm>
          <a:prstGeom prst="rect">
            <a:avLst/>
          </a:prstGeom>
          <a:ln w="28575">
            <a:solidFill>
              <a:srgbClr val="002060"/>
            </a:solidFill>
          </a:ln>
        </p:spPr>
      </p:pic>
      <p:pic>
        <p:nvPicPr>
          <p:cNvPr id="10" name="Image 9">
            <a:extLst>
              <a:ext uri="{FF2B5EF4-FFF2-40B4-BE49-F238E27FC236}">
                <a16:creationId xmlns:a16="http://schemas.microsoft.com/office/drawing/2014/main" id="{ED39B8D9-3092-4EEC-8901-8D4A881B485D}"/>
              </a:ext>
            </a:extLst>
          </p:cNvPr>
          <p:cNvPicPr>
            <a:picLocks noChangeAspect="1"/>
          </p:cNvPicPr>
          <p:nvPr/>
        </p:nvPicPr>
        <p:blipFill>
          <a:blip r:embed="rId5"/>
          <a:stretch>
            <a:fillRect/>
          </a:stretch>
        </p:blipFill>
        <p:spPr>
          <a:xfrm>
            <a:off x="6207532" y="4089851"/>
            <a:ext cx="5502117" cy="1600339"/>
          </a:xfrm>
          <a:prstGeom prst="rect">
            <a:avLst/>
          </a:prstGeom>
          <a:ln w="28575">
            <a:solidFill>
              <a:srgbClr val="002060"/>
            </a:solidFill>
          </a:ln>
        </p:spPr>
      </p:pic>
    </p:spTree>
    <p:extLst>
      <p:ext uri="{BB962C8B-B14F-4D97-AF65-F5344CB8AC3E}">
        <p14:creationId xmlns:p14="http://schemas.microsoft.com/office/powerpoint/2010/main" val="125208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Sommaire</a:t>
            </a:r>
          </a:p>
        </p:txBody>
      </p:sp>
      <p:sp>
        <p:nvSpPr>
          <p:cNvPr id="5" name="Espace réservé du contenu 4"/>
          <p:cNvSpPr>
            <a:spLocks noGrp="1"/>
          </p:cNvSpPr>
          <p:nvPr>
            <p:ph idx="1"/>
          </p:nvPr>
        </p:nvSpPr>
        <p:spPr/>
        <p:txBody>
          <a:bodyPr/>
          <a:lstStyle/>
          <a:p>
            <a:pPr marL="514350" indent="-514350">
              <a:buFont typeface="+mj-lt"/>
              <a:buAutoNum type="arabicPeriod"/>
            </a:pPr>
            <a:r>
              <a:rPr lang="fr-FR" dirty="0">
                <a:hlinkClick r:id="" action="ppaction://hlinkshowjump?jump=nextslide"/>
              </a:rPr>
              <a:t>Contexte</a:t>
            </a:r>
            <a:endParaRPr lang="fr-FR" dirty="0"/>
          </a:p>
          <a:p>
            <a:pPr marL="514350" indent="-514350">
              <a:buFont typeface="+mj-lt"/>
              <a:buAutoNum type="arabicPeriod"/>
            </a:pPr>
            <a:r>
              <a:rPr lang="fr-FR" dirty="0">
                <a:hlinkClick r:id="rId2" action="ppaction://hlinksldjump"/>
              </a:rPr>
              <a:t>Objectifs</a:t>
            </a:r>
            <a:endParaRPr lang="fr-FR" dirty="0"/>
          </a:p>
          <a:p>
            <a:pPr marL="514350" indent="-514350">
              <a:buFont typeface="+mj-lt"/>
              <a:buAutoNum type="arabicPeriod"/>
            </a:pPr>
            <a:r>
              <a:rPr lang="fr-FR" dirty="0">
                <a:hlinkClick r:id="rId3" action="ppaction://hlinksldjump"/>
              </a:rPr>
              <a:t>Étapes</a:t>
            </a:r>
            <a:endParaRPr lang="fr-FR" dirty="0"/>
          </a:p>
          <a:p>
            <a:pPr marL="514350" indent="-514350">
              <a:buFont typeface="+mj-lt"/>
              <a:buAutoNum type="arabicPeriod"/>
            </a:pPr>
            <a:r>
              <a:rPr lang="fr-FR" dirty="0">
                <a:hlinkClick r:id="rId4" action="ppaction://hlinksldjump"/>
              </a:rPr>
              <a:t>Résultats et analyse avec </a:t>
            </a:r>
            <a:r>
              <a:rPr lang="fr-FR" dirty="0" err="1">
                <a:hlinkClick r:id="rId4" action="ppaction://hlinksldjump"/>
              </a:rPr>
              <a:t>NotebookLM</a:t>
            </a:r>
            <a:r>
              <a:rPr lang="fr-FR" dirty="0">
                <a:hlinkClick r:id="rId4" action="ppaction://hlinksldjump"/>
              </a:rPr>
              <a:t> </a:t>
            </a:r>
            <a:endParaRPr lang="fr-FR" dirty="0"/>
          </a:p>
          <a:p>
            <a:pPr marL="514350" indent="-514350">
              <a:buFont typeface="+mj-lt"/>
              <a:buAutoNum type="arabicPeriod"/>
            </a:pPr>
            <a:r>
              <a:rPr lang="fr-FR" dirty="0">
                <a:hlinkClick r:id="rId5" action="ppaction://hlinksldjump"/>
              </a:rPr>
              <a:t>Résultats et analyse avec </a:t>
            </a:r>
            <a:r>
              <a:rPr lang="fr-FR" dirty="0" err="1">
                <a:hlinkClick r:id="rId5" action="ppaction://hlinksldjump"/>
              </a:rPr>
              <a:t>avec</a:t>
            </a:r>
            <a:r>
              <a:rPr lang="fr-FR" dirty="0">
                <a:hlinkClick r:id="rId5" action="ppaction://hlinksldjump"/>
              </a:rPr>
              <a:t> </a:t>
            </a:r>
            <a:r>
              <a:rPr lang="fr-FR" dirty="0" err="1">
                <a:hlinkClick r:id="rId5" action="ppaction://hlinksldjump"/>
              </a:rPr>
              <a:t>ChatGPT</a:t>
            </a:r>
            <a:endParaRPr lang="fr-FR" dirty="0"/>
          </a:p>
          <a:p>
            <a:pPr marL="514350" indent="-514350">
              <a:buFont typeface="+mj-lt"/>
              <a:buAutoNum type="arabicPeriod"/>
            </a:pPr>
            <a:r>
              <a:rPr lang="fr-FR" dirty="0">
                <a:hlinkClick r:id="rId6" action="ppaction://hlinksldjump"/>
              </a:rPr>
              <a:t>Conclusion</a:t>
            </a:r>
            <a:endParaRPr lang="fr-FR" dirty="0"/>
          </a:p>
          <a:p>
            <a:pPr marL="514350" indent="-514350">
              <a:buFont typeface="+mj-lt"/>
              <a:buAutoNum type="arabicPeriod"/>
            </a:pPr>
            <a:r>
              <a:rPr lang="fr-FR" dirty="0">
                <a:hlinkClick r:id="rId7" action="ppaction://hlinksldjump"/>
              </a:rPr>
              <a:t>Autres idées d’activités différenciées par activité langagière</a:t>
            </a:r>
            <a:endParaRPr lang="fr-FR" dirty="0"/>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43053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ectangle à coins arrondis 1">
            <a:extLst>
              <a:ext uri="{FF2B5EF4-FFF2-40B4-BE49-F238E27FC236}">
                <a16:creationId xmlns:a16="http://schemas.microsoft.com/office/drawing/2014/main" id="{09AC932A-6583-4024-A58F-0551FE8B8C0A}"/>
              </a:ext>
            </a:extLst>
          </p:cNvPr>
          <p:cNvSpPr/>
          <p:nvPr/>
        </p:nvSpPr>
        <p:spPr>
          <a:xfrm>
            <a:off x="252942" y="156871"/>
            <a:ext cx="10487025" cy="700379"/>
          </a:xfrm>
          <a:prstGeom prst="wedgeRoundRectCallout">
            <a:avLst>
              <a:gd name="adj1" fmla="val 15000"/>
              <a:gd name="adj2" fmla="val 393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Conseils généraux fournis par </a:t>
            </a:r>
            <a:r>
              <a:rPr lang="fr-FR" dirty="0" err="1"/>
              <a:t>ChatGPT</a:t>
            </a:r>
            <a:r>
              <a:rPr lang="fr-FR" dirty="0"/>
              <a:t> pour adapter des documents pour des élèves de niveau B1</a:t>
            </a:r>
          </a:p>
        </p:txBody>
      </p:sp>
      <p:pic>
        <p:nvPicPr>
          <p:cNvPr id="4" name="Image 3">
            <a:extLst>
              <a:ext uri="{FF2B5EF4-FFF2-40B4-BE49-F238E27FC236}">
                <a16:creationId xmlns:a16="http://schemas.microsoft.com/office/drawing/2014/main" id="{E74B5E26-AB63-4648-9F93-C997E5871BA8}"/>
              </a:ext>
            </a:extLst>
          </p:cNvPr>
          <p:cNvPicPr>
            <a:picLocks noChangeAspect="1"/>
          </p:cNvPicPr>
          <p:nvPr/>
        </p:nvPicPr>
        <p:blipFill>
          <a:blip r:embed="rId2"/>
          <a:stretch>
            <a:fillRect/>
          </a:stretch>
        </p:blipFill>
        <p:spPr>
          <a:xfrm>
            <a:off x="601731" y="1093284"/>
            <a:ext cx="7446894" cy="5575268"/>
          </a:xfrm>
          <a:prstGeom prst="rect">
            <a:avLst/>
          </a:prstGeom>
          <a:ln w="28575">
            <a:solidFill>
              <a:srgbClr val="002060"/>
            </a:solidFill>
          </a:ln>
        </p:spPr>
      </p:pic>
    </p:spTree>
    <p:extLst>
      <p:ext uri="{BB962C8B-B14F-4D97-AF65-F5344CB8AC3E}">
        <p14:creationId xmlns:p14="http://schemas.microsoft.com/office/powerpoint/2010/main" val="74088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Conclusion</a:t>
            </a:r>
          </a:p>
        </p:txBody>
      </p:sp>
      <p:sp>
        <p:nvSpPr>
          <p:cNvPr id="5" name="Espace réservé du contenu 4"/>
          <p:cNvSpPr>
            <a:spLocks noGrp="1"/>
          </p:cNvSpPr>
          <p:nvPr>
            <p:ph idx="1"/>
          </p:nvPr>
        </p:nvSpPr>
        <p:spPr>
          <a:xfrm>
            <a:off x="838200" y="1761981"/>
            <a:ext cx="10515600" cy="4717949"/>
          </a:xfrm>
        </p:spPr>
        <p:txBody>
          <a:bodyPr>
            <a:noAutofit/>
          </a:bodyPr>
          <a:lstStyle/>
          <a:p>
            <a:pPr algn="just"/>
            <a:r>
              <a:rPr lang="fr-FR" sz="1800" dirty="0" err="1">
                <a:effectLst/>
                <a:latin typeface="Calibri" panose="020F0502020204030204" pitchFamily="34" charset="0"/>
                <a:ea typeface="Times New Roman" panose="02020603050405020304" pitchFamily="18" charset="0"/>
              </a:rPr>
              <a:t>NotebookLM</a:t>
            </a:r>
            <a:r>
              <a:rPr lang="fr-FR" sz="1800" dirty="0">
                <a:effectLst/>
                <a:latin typeface="Calibri" panose="020F0502020204030204" pitchFamily="34" charset="0"/>
                <a:ea typeface="Times New Roman" panose="02020603050405020304" pitchFamily="18" charset="0"/>
              </a:rPr>
              <a:t> peut intégrer plusieurs documents à la fois. Il génère des activités que l’enseignant doit vérifier. L’enseignant doit surtout « échanger » avec l’IA pour retravailler ce qui est proposé afin que les activités correspondent à ses attentes. </a:t>
            </a:r>
            <a:r>
              <a:rPr lang="fr-FR" sz="1800" dirty="0" err="1">
                <a:effectLst/>
                <a:latin typeface="Calibri" panose="020F0502020204030204" pitchFamily="34" charset="0"/>
                <a:ea typeface="Times New Roman" panose="02020603050405020304" pitchFamily="18" charset="0"/>
              </a:rPr>
              <a:t>NotebookLM</a:t>
            </a:r>
            <a:r>
              <a:rPr lang="fr-FR" sz="1800" dirty="0">
                <a:effectLst/>
                <a:latin typeface="Calibri" panose="020F0502020204030204" pitchFamily="34" charset="0"/>
                <a:ea typeface="Times New Roman" panose="02020603050405020304" pitchFamily="18" charset="0"/>
              </a:rPr>
              <a:t> donne des conseils à l’enseignant pour adapter les activités créées à des élèves en difficulté et à des élèves de niveau B1 mais il ne génère pas ces activités.</a:t>
            </a:r>
            <a:endParaRPr lang="fr-FR" sz="1800" dirty="0">
              <a:effectLst/>
              <a:latin typeface="Times New Roman" panose="02020603050405020304" pitchFamily="18" charset="0"/>
              <a:ea typeface="Times New Roman" panose="02020603050405020304" pitchFamily="18" charset="0"/>
            </a:endParaRPr>
          </a:p>
          <a:p>
            <a:pPr algn="just"/>
            <a:r>
              <a:rPr lang="fr-FR" sz="1800" dirty="0" err="1">
                <a:effectLst/>
                <a:latin typeface="Calibri" panose="020F0502020204030204" pitchFamily="34" charset="0"/>
                <a:ea typeface="Times New Roman" panose="02020603050405020304" pitchFamily="18" charset="0"/>
              </a:rPr>
              <a:t>ChatGPT</a:t>
            </a:r>
            <a:r>
              <a:rPr lang="fr-FR" sz="1800" dirty="0">
                <a:effectLst/>
                <a:latin typeface="Calibri" panose="020F0502020204030204" pitchFamily="34" charset="0"/>
                <a:ea typeface="Times New Roman" panose="02020603050405020304" pitchFamily="18" charset="0"/>
              </a:rPr>
              <a:t> (version gratuite) ne peut intégrer qu’un seul document en pièce jointe, il faut donc assembler tous les documents en un seul (pour le document sonore, il faut y intégrer le script). Comme avec </a:t>
            </a:r>
            <a:r>
              <a:rPr lang="fr-FR" sz="1800" dirty="0" err="1">
                <a:effectLst/>
                <a:latin typeface="Calibri" panose="020F0502020204030204" pitchFamily="34" charset="0"/>
                <a:ea typeface="Times New Roman" panose="02020603050405020304" pitchFamily="18" charset="0"/>
              </a:rPr>
              <a:t>NotebookLM</a:t>
            </a:r>
            <a:r>
              <a:rPr lang="fr-FR" sz="1800" dirty="0">
                <a:effectLst/>
                <a:latin typeface="Calibri" panose="020F0502020204030204" pitchFamily="34" charset="0"/>
                <a:ea typeface="Times New Roman" panose="02020603050405020304" pitchFamily="18" charset="0"/>
              </a:rPr>
              <a:t>, l’enseignant doit vérifier et demander des modifications. Par contre, en plus de donner des conseils pour adapter les mêmes activités à des élèves en difficultés ou pour des élèves de niveau B1, </a:t>
            </a:r>
            <a:r>
              <a:rPr lang="fr-FR" sz="1800" dirty="0" err="1">
                <a:effectLst/>
                <a:latin typeface="Calibri" panose="020F0502020204030204" pitchFamily="34" charset="0"/>
                <a:ea typeface="Times New Roman" panose="02020603050405020304" pitchFamily="18" charset="0"/>
              </a:rPr>
              <a:t>ChatGPT</a:t>
            </a:r>
            <a:r>
              <a:rPr lang="fr-FR" sz="1800" dirty="0">
                <a:effectLst/>
                <a:latin typeface="Calibri" panose="020F0502020204030204" pitchFamily="34" charset="0"/>
                <a:ea typeface="Times New Roman" panose="02020603050405020304" pitchFamily="18" charset="0"/>
              </a:rPr>
              <a:t> génère lui-même les activités. Les activités proposées aux élèves de niveau B1 proposent d’aller plus loin en encouragent la réflexion critique. </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Calibri" panose="020F0502020204030204" pitchFamily="34" charset="0"/>
                <a:ea typeface="Times New Roman" panose="02020603050405020304" pitchFamily="18" charset="0"/>
              </a:rPr>
              <a:t>En classe, la différenciation a favorisé l’inclusion des élèves en difficulté tout en maintenant l’exigence pour les plus avancés. Les phases de mise en commun en groupe ont créé un espace de collaboration où chacun a pu contribuer.</a:t>
            </a:r>
          </a:p>
          <a:p>
            <a:r>
              <a:rPr lang="fr-FR" sz="1800" dirty="0">
                <a:effectLst/>
                <a:latin typeface="Calibri" panose="020F0502020204030204" pitchFamily="34" charset="0"/>
                <a:ea typeface="Times New Roman" panose="02020603050405020304" pitchFamily="18" charset="0"/>
              </a:rPr>
              <a:t>La démarche est transposable à d’autres langues. </a:t>
            </a:r>
            <a:endParaRPr lang="fr-FR" sz="1800" dirty="0">
              <a:effectLst/>
              <a:latin typeface="Times New Roman" panose="02020603050405020304" pitchFamily="18" charset="0"/>
              <a:ea typeface="Times New Roman" panose="02020603050405020304"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417840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29A92-3990-40DC-A2DC-C045B8C738AA}"/>
              </a:ext>
            </a:extLst>
          </p:cNvPr>
          <p:cNvSpPr>
            <a:spLocks noGrp="1"/>
          </p:cNvSpPr>
          <p:nvPr>
            <p:ph type="title"/>
          </p:nvPr>
        </p:nvSpPr>
        <p:spPr>
          <a:xfrm>
            <a:off x="838200" y="365126"/>
            <a:ext cx="10515600" cy="513416"/>
          </a:xfrm>
        </p:spPr>
        <p:txBody>
          <a:bodyPr>
            <a:normAutofit/>
          </a:bodyPr>
          <a:lstStyle/>
          <a:p>
            <a:r>
              <a:rPr lang="fr-FR" sz="2800" dirty="0"/>
              <a:t>Autres idées d’activités de différenciation</a:t>
            </a:r>
          </a:p>
        </p:txBody>
      </p:sp>
      <p:sp>
        <p:nvSpPr>
          <p:cNvPr id="3" name="Espace réservé du contenu 2">
            <a:extLst>
              <a:ext uri="{FF2B5EF4-FFF2-40B4-BE49-F238E27FC236}">
                <a16:creationId xmlns:a16="http://schemas.microsoft.com/office/drawing/2014/main" id="{C6E0EE1A-883F-4DA2-80E8-8AE5D3FA53B6}"/>
              </a:ext>
            </a:extLst>
          </p:cNvPr>
          <p:cNvSpPr>
            <a:spLocks noGrp="1"/>
          </p:cNvSpPr>
          <p:nvPr>
            <p:ph idx="1"/>
          </p:nvPr>
        </p:nvSpPr>
        <p:spPr>
          <a:xfrm>
            <a:off x="838200" y="878542"/>
            <a:ext cx="10515600" cy="5298421"/>
          </a:xfrm>
        </p:spPr>
        <p:txBody>
          <a:bodyPr>
            <a:normAutofit/>
          </a:bodyPr>
          <a:lstStyle/>
          <a:p>
            <a:pPr algn="just"/>
            <a:r>
              <a:rPr lang="fr-FR" sz="1600" b="1" dirty="0"/>
              <a:t>Créer des test de positionnement </a:t>
            </a:r>
            <a:r>
              <a:rPr lang="fr-FR" sz="1600" dirty="0"/>
              <a:t>pour évaluer le niveau d’un élève selon le CECRL (quiz par activité langagière) ou demander à l’IA de créer un quiz pour vérifier si l’élève est de niveau A1, A2 ou B1.</a:t>
            </a:r>
          </a:p>
          <a:p>
            <a:pPr algn="just"/>
            <a:r>
              <a:rPr lang="fr-FR" sz="1600" b="1" dirty="0"/>
              <a:t>Différencier les activités d’expression écrite </a:t>
            </a:r>
            <a:r>
              <a:rPr lang="fr-FR" sz="1600" dirty="0"/>
              <a:t>: demander de générer une consigne de production écrite adaptée à un niveau précis, ou d’en faire plusieurs versions. "Donne-moi trois versions d'une même tâche d'expression écrite sur le thème du voyage : une pour le niveau A2, une pour B1 et une pour B2 »</a:t>
            </a:r>
          </a:p>
          <a:p>
            <a:pPr algn="just"/>
            <a:r>
              <a:rPr lang="fr-FR" sz="1600" b="1" dirty="0"/>
              <a:t>Différencier la compréhension orale </a:t>
            </a:r>
            <a:r>
              <a:rPr lang="fr-FR" sz="1600" dirty="0"/>
              <a:t>: utiliser des IA génératrices de texte + voix comme </a:t>
            </a:r>
            <a:r>
              <a:rPr lang="fr-FR" sz="1600" dirty="0" err="1"/>
              <a:t>ElevenLabs</a:t>
            </a:r>
            <a:r>
              <a:rPr lang="fr-FR" sz="1600" dirty="0"/>
              <a:t> ou </a:t>
            </a:r>
            <a:r>
              <a:rPr lang="fr-FR" sz="1600" dirty="0" err="1"/>
              <a:t>PlayHT</a:t>
            </a:r>
            <a:r>
              <a:rPr lang="fr-FR" sz="1600" dirty="0"/>
              <a:t> pour créer des dialogues ou interviews adaptés à différents niveaux. Vous pouvez ensuite générer des questions de compréhension différentes pour chaque niveau. Autre astuce : Pour A2 : audio lent, vocabulaire familier, QCM / Pour B1 : vitesse naturelle, quelques mots inconnus, questions ouvertes simples / Pour B2 : audio natif, questions d’interprétation.</a:t>
            </a:r>
          </a:p>
          <a:p>
            <a:pPr algn="just"/>
            <a:r>
              <a:rPr lang="fr-FR" sz="1600" b="1" dirty="0"/>
              <a:t>Différencier la compréhension écrite </a:t>
            </a:r>
            <a:r>
              <a:rPr lang="fr-FR" sz="1600" dirty="0"/>
              <a:t>: vous pouvez faire reformuler un même texte en plusieurs niveaux. Vous pouvez aussi  demander à l’IA de générer une fiche de vocabulaire par niveau et de proposer des questions de compréhension graduées (QCM pour A2, "</a:t>
            </a:r>
            <a:r>
              <a:rPr lang="fr-FR" sz="1600" dirty="0" err="1"/>
              <a:t>Why</a:t>
            </a:r>
            <a:r>
              <a:rPr lang="fr-FR" sz="1600" dirty="0"/>
              <a:t>/How" pour B2)</a:t>
            </a:r>
          </a:p>
          <a:p>
            <a:pPr algn="just"/>
            <a:r>
              <a:rPr lang="fr-FR" sz="1600" b="1" dirty="0"/>
              <a:t>Différencier les activités de production orale </a:t>
            </a:r>
            <a:r>
              <a:rPr lang="fr-FR" sz="1600" dirty="0"/>
              <a:t>: générer des jeux de rôle par niveau. Par exemple : "Propose une activité de jeu de rôle sur le thème 'au restaurant' pour A2, B1 et B2.«   Vous pouvez aussi utiliser l’IA pour créer un scénario de discussion avec plusieurs niveaux de complexité et proposer une grille d’auto-évaluation basée sur les descripteurs du CECRL.</a:t>
            </a:r>
          </a:p>
          <a:p>
            <a:endParaRPr lang="fr-FR" sz="1600" dirty="0"/>
          </a:p>
        </p:txBody>
      </p:sp>
      <p:pic>
        <p:nvPicPr>
          <p:cNvPr id="7" name="Image 6">
            <a:extLst>
              <a:ext uri="{FF2B5EF4-FFF2-40B4-BE49-F238E27FC236}">
                <a16:creationId xmlns:a16="http://schemas.microsoft.com/office/drawing/2014/main" id="{5A5F659F-BC18-4E4C-AFDD-70F179A6A43D}"/>
              </a:ext>
            </a:extLst>
          </p:cNvPr>
          <p:cNvPicPr>
            <a:picLocks noChangeAspect="1"/>
          </p:cNvPicPr>
          <p:nvPr/>
        </p:nvPicPr>
        <p:blipFill>
          <a:blip r:embed="rId2"/>
          <a:stretch>
            <a:fillRect/>
          </a:stretch>
        </p:blipFill>
        <p:spPr>
          <a:xfrm>
            <a:off x="3052931" y="4943427"/>
            <a:ext cx="5189670" cy="1851820"/>
          </a:xfrm>
          <a:prstGeom prst="rect">
            <a:avLst/>
          </a:prstGeom>
        </p:spPr>
      </p:pic>
      <p:sp>
        <p:nvSpPr>
          <p:cNvPr id="8" name="Bulle narrative : rectangle à coins arrondis 7">
            <a:extLst>
              <a:ext uri="{FF2B5EF4-FFF2-40B4-BE49-F238E27FC236}">
                <a16:creationId xmlns:a16="http://schemas.microsoft.com/office/drawing/2014/main" id="{B58AC0DA-81FC-4464-AAE3-62AAF23B35DF}"/>
              </a:ext>
            </a:extLst>
          </p:cNvPr>
          <p:cNvSpPr/>
          <p:nvPr/>
        </p:nvSpPr>
        <p:spPr>
          <a:xfrm>
            <a:off x="358588" y="5082988"/>
            <a:ext cx="2312894" cy="1409886"/>
          </a:xfrm>
          <a:prstGeom prst="wedgeRoundRectCallout">
            <a:avLst>
              <a:gd name="adj1" fmla="val 66376"/>
              <a:gd name="adj2" fmla="val 14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Quelques outils à tester</a:t>
            </a:r>
          </a:p>
        </p:txBody>
      </p:sp>
    </p:spTree>
    <p:extLst>
      <p:ext uri="{BB962C8B-B14F-4D97-AF65-F5344CB8AC3E}">
        <p14:creationId xmlns:p14="http://schemas.microsoft.com/office/powerpoint/2010/main" val="180605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Contexte</a:t>
            </a:r>
          </a:p>
        </p:txBody>
      </p:sp>
      <p:sp>
        <p:nvSpPr>
          <p:cNvPr id="5" name="Espace réservé du contenu 4"/>
          <p:cNvSpPr>
            <a:spLocks noGrp="1"/>
          </p:cNvSpPr>
          <p:nvPr>
            <p:ph idx="1"/>
          </p:nvPr>
        </p:nvSpPr>
        <p:spPr/>
        <p:txBody>
          <a:bodyPr>
            <a:normAutofit/>
          </a:bodyPr>
          <a:lstStyle/>
          <a:p>
            <a:r>
              <a:rPr lang="fr-FR" dirty="0"/>
              <a:t>Langue et public :</a:t>
            </a:r>
          </a:p>
          <a:p>
            <a:pPr lvl="2">
              <a:buFont typeface="Courier New" panose="02070309020205020404" pitchFamily="49" charset="0"/>
              <a:buChar char="o"/>
            </a:pPr>
            <a:r>
              <a:rPr lang="fr-FR" dirty="0"/>
              <a:t>ANGLAIS/ Cycle 4 (3</a:t>
            </a:r>
            <a:r>
              <a:rPr lang="fr-FR" baseline="30000" dirty="0"/>
              <a:t>ème</a:t>
            </a:r>
            <a:r>
              <a:rPr lang="fr-FR" dirty="0"/>
              <a:t>)</a:t>
            </a:r>
          </a:p>
          <a:p>
            <a:endParaRPr lang="fr-FR" dirty="0"/>
          </a:p>
          <a:p>
            <a:r>
              <a:rPr lang="fr-FR" dirty="0"/>
              <a:t>Projet :</a:t>
            </a:r>
          </a:p>
          <a:p>
            <a:pPr marL="0" indent="0" algn="just">
              <a:buNone/>
            </a:pPr>
            <a:r>
              <a:rPr lang="fr-FR" sz="2400" dirty="0">
                <a:effectLst/>
                <a:latin typeface="Calibri" panose="020F0502020204030204" pitchFamily="34" charset="0"/>
                <a:ea typeface="Times New Roman" panose="02020603050405020304" pitchFamily="18" charset="0"/>
              </a:rPr>
              <a:t>Ce projet s'inscrit dans une démarche d'enseignement différencié visant à offrir à des classes hétérogènes des supports pédagogiques adaptés. L'objectif est de proposer des activités de compréhension écrite à des élèves de niveau différent à partir de documents identiques sur la thématique du mouvement </a:t>
            </a:r>
            <a:r>
              <a:rPr lang="fr-FR" sz="2400" i="1" dirty="0">
                <a:effectLst/>
                <a:latin typeface="Calibri" panose="020F0502020204030204" pitchFamily="34" charset="0"/>
                <a:ea typeface="Times New Roman" panose="02020603050405020304" pitchFamily="18" charset="0"/>
              </a:rPr>
              <a:t>Black Lives </a:t>
            </a:r>
            <a:r>
              <a:rPr lang="fr-FR" sz="2400" i="1" dirty="0" err="1">
                <a:effectLst/>
                <a:latin typeface="Calibri" panose="020F0502020204030204" pitchFamily="34" charset="0"/>
                <a:ea typeface="Times New Roman" panose="02020603050405020304" pitchFamily="18" charset="0"/>
              </a:rPr>
              <a:t>Matter</a:t>
            </a:r>
            <a:r>
              <a:rPr lang="fr-FR" sz="2400" i="1" dirty="0">
                <a:effectLst/>
                <a:latin typeface="Calibri" panose="020F0502020204030204" pitchFamily="34" charset="0"/>
                <a:ea typeface="Times New Roman" panose="02020603050405020304" pitchFamily="18" charset="0"/>
              </a:rPr>
              <a:t>. </a:t>
            </a:r>
            <a:endParaRPr lang="fr-FR" sz="2400" i="1"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220084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Objectifs</a:t>
            </a:r>
          </a:p>
        </p:txBody>
      </p:sp>
      <p:sp>
        <p:nvSpPr>
          <p:cNvPr id="5" name="Espace réservé du contenu 4"/>
          <p:cNvSpPr>
            <a:spLocks noGrp="1"/>
          </p:cNvSpPr>
          <p:nvPr>
            <p:ph idx="1"/>
          </p:nvPr>
        </p:nvSpPr>
        <p:spPr>
          <a:xfrm>
            <a:off x="838199" y="1825625"/>
            <a:ext cx="10627659" cy="4351338"/>
          </a:xfrm>
        </p:spPr>
        <p:txBody>
          <a:bodyPr>
            <a:normAutofit/>
          </a:bodyPr>
          <a:lstStyle/>
          <a:p>
            <a:pPr marL="342900" lvl="0" indent="-342900">
              <a:lnSpc>
                <a:spcPct val="115000"/>
              </a:lnSpc>
              <a:buFont typeface="Symbol" panose="05050102010706020507" pitchFamily="18" charset="2"/>
              <a:buChar char=""/>
            </a:pPr>
            <a:r>
              <a:rPr lang="fr-FR" dirty="0">
                <a:effectLst/>
                <a:ea typeface="Calibri" panose="020F0502020204030204" pitchFamily="34" charset="0"/>
                <a:cs typeface="Calibri" panose="020F0502020204030204" pitchFamily="34" charset="0"/>
              </a:rPr>
              <a:t>Analyser les activités créées avec l’IA (</a:t>
            </a:r>
            <a:r>
              <a:rPr lang="fr-FR" dirty="0" err="1">
                <a:effectLst/>
                <a:ea typeface="Calibri" panose="020F0502020204030204" pitchFamily="34" charset="0"/>
                <a:cs typeface="Calibri" panose="020F0502020204030204" pitchFamily="34" charset="0"/>
              </a:rPr>
              <a:t>NotebookLm</a:t>
            </a:r>
            <a:r>
              <a:rPr lang="fr-FR" dirty="0">
                <a:effectLst/>
                <a:ea typeface="Calibri" panose="020F0502020204030204" pitchFamily="34" charset="0"/>
                <a:cs typeface="Calibri" panose="020F0502020204030204" pitchFamily="34" charset="0"/>
              </a:rPr>
              <a:t> et </a:t>
            </a:r>
            <a:r>
              <a:rPr lang="fr-FR" dirty="0" err="1">
                <a:effectLst/>
                <a:ea typeface="Calibri" panose="020F0502020204030204" pitchFamily="34" charset="0"/>
                <a:cs typeface="Calibri" panose="020F0502020204030204" pitchFamily="34" charset="0"/>
              </a:rPr>
              <a:t>ChatGPT</a:t>
            </a:r>
            <a:r>
              <a:rPr lang="fr-FR" dirty="0">
                <a:effectLst/>
                <a:ea typeface="Calibri" panose="020F0502020204030204" pitchFamily="34" charset="0"/>
                <a:cs typeface="Calibri" panose="020F0502020204030204" pitchFamily="34" charset="0"/>
              </a:rPr>
              <a:t>) pour : </a:t>
            </a:r>
            <a:endParaRPr lang="fr-FR" dirty="0">
              <a:effectLst/>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dirty="0">
                <a:effectLst/>
                <a:ea typeface="Calibri" panose="020F0502020204030204" pitchFamily="34" charset="0"/>
                <a:cs typeface="Calibri" panose="020F0502020204030204" pitchFamily="34" charset="0"/>
              </a:rPr>
              <a:t>Générer des activités de compréhension écrite de niveau A2 (à partir de plusieurs documents : articles, vidéos, sites internet)</a:t>
            </a:r>
            <a:endParaRPr lang="fr-FR"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fr-FR" dirty="0">
                <a:effectLst/>
                <a:ea typeface="Calibri" panose="020F0502020204030204" pitchFamily="34" charset="0"/>
                <a:cs typeface="Calibri" panose="020F0502020204030204" pitchFamily="34" charset="0"/>
              </a:rPr>
              <a:t>Adapter ces mêmes activités (créées initialement en niveau A2) à des élèves en difficulté</a:t>
            </a:r>
          </a:p>
          <a:p>
            <a:pPr marL="742950" lvl="1" indent="-285750">
              <a:lnSpc>
                <a:spcPct val="115000"/>
              </a:lnSpc>
              <a:spcAft>
                <a:spcPts val="1000"/>
              </a:spcAft>
              <a:buFont typeface="Courier New" panose="02070309020205020404" pitchFamily="49" charset="0"/>
              <a:buChar char="o"/>
            </a:pPr>
            <a:r>
              <a:rPr lang="fr-FR" dirty="0">
                <a:effectLst/>
                <a:ea typeface="Times New Roman" panose="02020603050405020304" pitchFamily="18" charset="0"/>
                <a:cs typeface="Calibri" panose="020F0502020204030204" pitchFamily="34" charset="0"/>
              </a:rPr>
              <a:t>Adapter ces mêmes activités (créées initialement en niveau A2) à des élèves de niveau B1</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08744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694764" y="1502896"/>
            <a:ext cx="10515600" cy="4718610"/>
          </a:xfrm>
        </p:spPr>
        <p:txBody>
          <a:bodyPr>
            <a:normAutofit fontScale="70000" lnSpcReduction="20000"/>
          </a:bodyPr>
          <a:lstStyle/>
          <a:p>
            <a:pPr marL="0" indent="0">
              <a:buNone/>
            </a:pPr>
            <a:r>
              <a:rPr lang="fr-FR" sz="3100" b="1" i="1" dirty="0">
                <a:solidFill>
                  <a:schemeClr val="bg1">
                    <a:lumMod val="50000"/>
                  </a:schemeClr>
                </a:solidFill>
              </a:rPr>
              <a:t>Préparation de l’activité</a:t>
            </a:r>
          </a:p>
          <a:p>
            <a:pPr marL="0" indent="0">
              <a:buNone/>
            </a:pPr>
            <a:r>
              <a:rPr lang="fr-FR" sz="2800" dirty="0">
                <a:effectLst/>
                <a:ea typeface="Calibri" panose="020F0502020204030204" pitchFamily="34" charset="0"/>
                <a:cs typeface="Calibri" panose="020F0502020204030204" pitchFamily="34" charset="0"/>
              </a:rPr>
              <a:t>Dans un premier temps :</a:t>
            </a:r>
            <a:endParaRPr lang="fr-FR" dirty="0">
              <a:solidFill>
                <a:schemeClr val="bg1">
                  <a:lumMod val="50000"/>
                </a:schemeClr>
              </a:solidFill>
            </a:endParaRPr>
          </a:p>
          <a:p>
            <a:pPr marL="342900" lvl="0" indent="-342900" algn="just">
              <a:lnSpc>
                <a:spcPct val="115000"/>
              </a:lnSpc>
              <a:buFont typeface="Symbol" panose="05050102010706020507" pitchFamily="18" charset="2"/>
              <a:buChar char=""/>
            </a:pPr>
            <a:r>
              <a:rPr lang="fr-FR" sz="2100" dirty="0">
                <a:ea typeface="Calibri" panose="020F0502020204030204" pitchFamily="34" charset="0"/>
                <a:cs typeface="Calibri" panose="020F0502020204030204" pitchFamily="34" charset="0"/>
              </a:rPr>
              <a:t>L</a:t>
            </a:r>
            <a:r>
              <a:rPr lang="fr-FR" sz="2100" dirty="0">
                <a:effectLst/>
                <a:ea typeface="Calibri" panose="020F0502020204030204" pitchFamily="34" charset="0"/>
                <a:cs typeface="Calibri" panose="020F0502020204030204" pitchFamily="34" charset="0"/>
              </a:rPr>
              <a:t>’enseignant soumet à </a:t>
            </a:r>
            <a:r>
              <a:rPr lang="fr-FR" sz="2100" b="1" u="sng" dirty="0" err="1">
                <a:effectLst/>
                <a:ea typeface="Calibri" panose="020F0502020204030204" pitchFamily="34" charset="0"/>
                <a:cs typeface="Calibri" panose="020F0502020204030204" pitchFamily="34" charset="0"/>
              </a:rPr>
              <a:t>NotebookLM</a:t>
            </a:r>
            <a:r>
              <a:rPr lang="fr-FR" sz="2100" b="1" u="sng" dirty="0">
                <a:effectLst/>
                <a:ea typeface="Calibri" panose="020F0502020204030204" pitchFamily="34" charset="0"/>
                <a:cs typeface="Calibri" panose="020F0502020204030204" pitchFamily="34" charset="0"/>
              </a:rPr>
              <a:t>, </a:t>
            </a:r>
            <a:r>
              <a:rPr lang="fr-FR" sz="2100" dirty="0">
                <a:effectLst/>
                <a:ea typeface="Calibri" panose="020F0502020204030204" pitchFamily="34" charset="0"/>
                <a:cs typeface="Calibri" panose="020F0502020204030204" pitchFamily="34" charset="0"/>
              </a:rPr>
              <a:t>un article de presse, un document sonore et une page internet sur la thématique du mouvement </a:t>
            </a:r>
            <a:r>
              <a:rPr lang="fr-FR" sz="2100" i="1" dirty="0">
                <a:effectLst/>
                <a:ea typeface="Calibri" panose="020F0502020204030204" pitchFamily="34" charset="0"/>
                <a:cs typeface="Calibri" panose="020F0502020204030204" pitchFamily="34" charset="0"/>
              </a:rPr>
              <a:t>Black Lives </a:t>
            </a:r>
            <a:r>
              <a:rPr lang="fr-FR" sz="2100" i="1" dirty="0" err="1">
                <a:effectLst/>
                <a:ea typeface="Calibri" panose="020F0502020204030204" pitchFamily="34" charset="0"/>
                <a:cs typeface="Calibri" panose="020F0502020204030204" pitchFamily="34" charset="0"/>
              </a:rPr>
              <a:t>Matter</a:t>
            </a:r>
            <a:r>
              <a:rPr lang="fr-FR" sz="2100" i="1" dirty="0">
                <a:effectLst/>
                <a:ea typeface="Calibri" panose="020F0502020204030204" pitchFamily="34" charset="0"/>
                <a:cs typeface="Calibri" panose="020F0502020204030204" pitchFamily="34" charset="0"/>
              </a:rPr>
              <a:t> </a:t>
            </a:r>
            <a:r>
              <a:rPr lang="fr-FR" sz="2100" dirty="0">
                <a:effectLst/>
                <a:ea typeface="Calibri" panose="020F0502020204030204" pitchFamily="34" charset="0"/>
                <a:cs typeface="Calibri" panose="020F0502020204030204" pitchFamily="34" charset="0"/>
              </a:rPr>
              <a:t>au sein d’une séquence sur l’histoire des afro-américains.</a:t>
            </a:r>
            <a:endParaRPr lang="fr-FR" sz="2100" dirty="0">
              <a:effectLs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2100" dirty="0">
                <a:effectLst/>
                <a:ea typeface="Calibri" panose="020F0502020204030204" pitchFamily="34" charset="0"/>
                <a:cs typeface="Calibri" panose="020F0502020204030204" pitchFamily="34" charset="0"/>
              </a:rPr>
              <a:t>L’enseignant rédige un premier prompt : « Je suis professeur d’anglais. Peux-tu créer 4 activités en anglais de compréhension sur ces 3 ressources pour des élèves français qui apprennent l'anglais de niveau A2 conformément au cadre commun de référence pour les langues ? Je ne veux pas d’activité de type vrai et faux. Pourras-tu ajouter un exercice de vocabulaire en anglais ? Toutes les consignes doivent également être en anglais. » </a:t>
            </a:r>
            <a:endParaRPr lang="fr-FR" sz="21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2100" dirty="0">
                <a:effectLst/>
                <a:ea typeface="Calibri" panose="020F0502020204030204" pitchFamily="34" charset="0"/>
                <a:cs typeface="Calibri" panose="020F0502020204030204" pitchFamily="34" charset="0"/>
              </a:rPr>
              <a:t>L’enseignant vérifie les activités, demande des modifications d’activités et des ajouts.</a:t>
            </a:r>
            <a:endParaRPr lang="fr-FR" sz="21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2100" dirty="0">
                <a:effectLst/>
                <a:ea typeface="Calibri" panose="020F0502020204030204" pitchFamily="34" charset="0"/>
                <a:cs typeface="Calibri" panose="020F0502020204030204" pitchFamily="34" charset="0"/>
              </a:rPr>
              <a:t>L’enseignant demande ensuite d’adapter les activités modifiées et sélectionnées à des élèves en difficultés et/ou </a:t>
            </a:r>
            <a:r>
              <a:rPr lang="fr-FR" sz="2100" dirty="0" err="1">
                <a:effectLst/>
                <a:ea typeface="Calibri" panose="020F0502020204030204" pitchFamily="34" charset="0"/>
                <a:cs typeface="Calibri" panose="020F0502020204030204" pitchFamily="34" charset="0"/>
              </a:rPr>
              <a:t>dys</a:t>
            </a:r>
            <a:r>
              <a:rPr lang="fr-FR" sz="2100" dirty="0">
                <a:effectLst/>
                <a:ea typeface="Calibri" panose="020F0502020204030204" pitchFamily="34" charset="0"/>
                <a:cs typeface="Calibri" panose="020F0502020204030204" pitchFamily="34" charset="0"/>
              </a:rPr>
              <a:t>.</a:t>
            </a:r>
            <a:endParaRPr lang="fr-FR" sz="21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FR" sz="2100" dirty="0">
                <a:effectLst/>
                <a:ea typeface="Calibri" panose="020F0502020204030204" pitchFamily="34" charset="0"/>
                <a:cs typeface="Calibri" panose="020F0502020204030204" pitchFamily="34" charset="0"/>
              </a:rPr>
              <a:t>Et enfin, l’enseignant demande d’adapter les activités modifiées et sélectionnées à destination d’élèves de niveau B1.</a:t>
            </a:r>
            <a:endParaRPr lang="fr-FR" sz="2100" dirty="0">
              <a:effectLst/>
              <a:ea typeface="Calibri" panose="020F0502020204030204" pitchFamily="34" charset="0"/>
              <a:cs typeface="Times New Roman" panose="02020603050405020304" pitchFamily="18" charset="0"/>
            </a:endParaRPr>
          </a:p>
          <a:p>
            <a:pPr marL="0" indent="0">
              <a:buNone/>
            </a:pPr>
            <a:r>
              <a:rPr lang="fr-FR" sz="2100" dirty="0">
                <a:effectLst/>
                <a:ea typeface="Times New Roman" panose="02020603050405020304" pitchFamily="18" charset="0"/>
                <a:cs typeface="Calibri" panose="020F0502020204030204" pitchFamily="34" charset="0"/>
              </a:rPr>
              <a:t> </a:t>
            </a:r>
            <a:r>
              <a:rPr lang="fr-FR" sz="2100" dirty="0">
                <a:effectLst/>
                <a:ea typeface="Calibri" panose="020F0502020204030204" pitchFamily="34" charset="0"/>
                <a:cs typeface="Calibri" panose="020F0502020204030204" pitchFamily="34" charset="0"/>
              </a:rPr>
              <a:t> </a:t>
            </a:r>
            <a:r>
              <a:rPr lang="fr-FR" sz="2900" dirty="0">
                <a:effectLst/>
                <a:ea typeface="Calibri" panose="020F0502020204030204" pitchFamily="34" charset="0"/>
                <a:cs typeface="Calibri" panose="020F0502020204030204" pitchFamily="34" charset="0"/>
              </a:rPr>
              <a:t>Dans un second temps</a:t>
            </a:r>
            <a:endParaRPr lang="fr-FR" sz="2900" dirty="0">
              <a:effectLst/>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2100" dirty="0">
                <a:ea typeface="Calibri" panose="020F0502020204030204" pitchFamily="34" charset="0"/>
                <a:cs typeface="Calibri" panose="020F0502020204030204" pitchFamily="34" charset="0"/>
              </a:rPr>
              <a:t>P</a:t>
            </a:r>
            <a:r>
              <a:rPr lang="fr-FR" sz="2100" dirty="0">
                <a:effectLst/>
                <a:ea typeface="Calibri" panose="020F0502020204030204" pitchFamily="34" charset="0"/>
                <a:cs typeface="Calibri" panose="020F0502020204030204" pitchFamily="34" charset="0"/>
              </a:rPr>
              <a:t>our pouvoir comparer les résultats, l’enseignant soumet une requête similaire à </a:t>
            </a:r>
            <a:r>
              <a:rPr lang="fr-FR" sz="2100" b="1" u="sng" dirty="0" err="1">
                <a:effectLst/>
                <a:ea typeface="Calibri" panose="020F0502020204030204" pitchFamily="34" charset="0"/>
                <a:cs typeface="Calibri" panose="020F0502020204030204" pitchFamily="34" charset="0"/>
              </a:rPr>
              <a:t>ChatGPT</a:t>
            </a:r>
            <a:r>
              <a:rPr lang="fr-FR" sz="2100" dirty="0">
                <a:effectLst/>
                <a:ea typeface="Calibri" panose="020F0502020204030204" pitchFamily="34" charset="0"/>
                <a:cs typeface="Calibri" panose="020F0502020204030204" pitchFamily="34" charset="0"/>
              </a:rPr>
              <a:t> à partir de l’article de presse et le contenu de la page internet réunis en un seul document en format PDF.</a:t>
            </a:r>
            <a:r>
              <a:rPr lang="fr-FR" sz="2100" dirty="0">
                <a:ea typeface="Calibri" panose="020F0502020204030204" pitchFamily="34" charset="0"/>
                <a:cs typeface="Times New Roman" panose="02020603050405020304" pitchFamily="18" charset="0"/>
              </a:rPr>
              <a:t> Il demande également l’adaptation des activités à des élèves en difficultés et à des élèves de niveau B1 [voir ci-dessus avec </a:t>
            </a:r>
            <a:r>
              <a:rPr lang="fr-FR" sz="2100" dirty="0" err="1">
                <a:ea typeface="Calibri" panose="020F0502020204030204" pitchFamily="34" charset="0"/>
                <a:cs typeface="Times New Roman" panose="02020603050405020304" pitchFamily="18" charset="0"/>
              </a:rPr>
              <a:t>NotebookLM</a:t>
            </a:r>
            <a:r>
              <a:rPr lang="fr-FR" sz="2100" dirty="0">
                <a:ea typeface="Calibri" panose="020F0502020204030204" pitchFamily="34" charset="0"/>
                <a:cs typeface="Times New Roman" panose="02020603050405020304" pitchFamily="18" charset="0"/>
              </a:rPr>
              <a:t>].</a:t>
            </a:r>
            <a:endParaRPr lang="fr-FR" sz="2100" dirty="0">
              <a:effectLst/>
              <a:ea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52514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469288" y="1502896"/>
            <a:ext cx="10515600" cy="4351338"/>
          </a:xfrm>
        </p:spPr>
        <p:txBody>
          <a:bodyPr>
            <a:normAutofit fontScale="92500" lnSpcReduction="20000"/>
          </a:bodyPr>
          <a:lstStyle/>
          <a:p>
            <a:pPr marL="0" indent="0">
              <a:buNone/>
            </a:pPr>
            <a:r>
              <a:rPr lang="fr-FR" i="1" dirty="0">
                <a:solidFill>
                  <a:schemeClr val="bg1">
                    <a:lumMod val="50000"/>
                  </a:schemeClr>
                </a:solidFill>
              </a:rPr>
              <a:t>En classe </a:t>
            </a:r>
          </a:p>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Découverte du thème :</a:t>
            </a:r>
            <a:r>
              <a:rPr lang="fr-FR" sz="1800" dirty="0">
                <a:effectLst/>
                <a:latin typeface="Calibri" panose="020F0502020204030204" pitchFamily="34" charset="0"/>
                <a:ea typeface="Calibri" panose="020F0502020204030204" pitchFamily="34" charset="0"/>
                <a:cs typeface="Calibri" panose="020F0502020204030204" pitchFamily="34" charset="0"/>
              </a:rPr>
              <a:t> anticipation de la thématique à partir d’images du portrait de Georges Floyd et des manifestations du mouvement </a:t>
            </a:r>
            <a:r>
              <a:rPr lang="fr-FR" sz="1800" i="1" dirty="0">
                <a:effectLst/>
                <a:latin typeface="Calibri" panose="020F0502020204030204" pitchFamily="34" charset="0"/>
                <a:ea typeface="Calibri" panose="020F0502020204030204" pitchFamily="34" charset="0"/>
                <a:cs typeface="Calibri" panose="020F0502020204030204" pitchFamily="34" charset="0"/>
              </a:rPr>
              <a:t>Black Lives </a:t>
            </a:r>
            <a:r>
              <a:rPr lang="fr-FR" sz="1800" i="1" dirty="0" err="1">
                <a:effectLst/>
                <a:latin typeface="Calibri" panose="020F0502020204030204" pitchFamily="34" charset="0"/>
                <a:ea typeface="Calibri" panose="020F0502020204030204" pitchFamily="34" charset="0"/>
                <a:cs typeface="Calibri" panose="020F0502020204030204" pitchFamily="34" charset="0"/>
              </a:rPr>
              <a:t>Matter</a:t>
            </a:r>
            <a:r>
              <a:rPr lang="fr-FR" sz="1800" i="1" dirty="0">
                <a:effectLst/>
                <a:latin typeface="Calibri" panose="020F0502020204030204" pitchFamily="34"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cs typeface="Calibri" panose="020F0502020204030204" pitchFamily="34" charset="0"/>
              </a:rPr>
              <a:t>(issues du site </a:t>
            </a:r>
            <a:r>
              <a:rPr lang="fr-FR" sz="1800" dirty="0" err="1">
                <a:effectLst/>
                <a:latin typeface="Calibri" panose="020F0502020204030204" pitchFamily="34" charset="0"/>
                <a:ea typeface="Calibri" panose="020F0502020204030204" pitchFamily="34" charset="0"/>
                <a:cs typeface="Calibri" panose="020F0502020204030204" pitchFamily="34" charset="0"/>
              </a:rPr>
              <a:t>SpeakeasyNews</a:t>
            </a:r>
            <a:r>
              <a:rPr lang="fr-FR" sz="1800" dirty="0">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Compréhension écrite et orale globale sur les 3 documents :</a:t>
            </a:r>
            <a:r>
              <a:rPr lang="fr-FR" sz="1800" dirty="0">
                <a:effectLst/>
                <a:latin typeface="Calibri" panose="020F0502020204030204" pitchFamily="34" charset="0"/>
                <a:ea typeface="Calibri" panose="020F0502020204030204" pitchFamily="34" charset="0"/>
                <a:cs typeface="Calibri" panose="020F0502020204030204" pitchFamily="34" charset="0"/>
              </a:rPr>
              <a:t> les élèves utilisent les stratégies habituelles liées aux activités de réception écrite et de réception orale (anticipation à partir des titres ou des images, nature des documents, travail de repérages, travail sur la construction des phrases et sur l’organisation du texte et de la vidéo, etc.) pour une première approche des documents proposés (article de presse, extrait d’un site internet et vidéo)</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Activités de compréhension complémentaires adaptées aux besoins des élèves (et générées par l’IA)  :</a:t>
            </a:r>
            <a:r>
              <a:rPr lang="fr-FR" sz="1800" dirty="0">
                <a:effectLst/>
                <a:latin typeface="Calibri" panose="020F0502020204030204" pitchFamily="34" charset="0"/>
                <a:ea typeface="Calibri" panose="020F0502020204030204" pitchFamily="34" charset="0"/>
                <a:cs typeface="Calibri" panose="020F0502020204030204" pitchFamily="34" charset="0"/>
              </a:rPr>
              <a:t> Les élèves choisissent le niveau de difficulté des activités de compréhension et les réalisent en autonomie.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Échanges collaboratifs :</a:t>
            </a:r>
            <a:r>
              <a:rPr lang="fr-FR" sz="1800" dirty="0">
                <a:effectLst/>
                <a:latin typeface="Calibri" panose="020F0502020204030204" pitchFamily="34" charset="0"/>
                <a:ea typeface="Calibri" panose="020F0502020204030204" pitchFamily="34" charset="0"/>
                <a:cs typeface="Calibri" panose="020F0502020204030204" pitchFamily="34" charset="0"/>
              </a:rPr>
              <a:t> Un temps de mise en commun est consacré à partager et clarifier les éléments compris par chacun, favorisant ainsi les échanges et l'entraide.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b="1" dirty="0">
                <a:effectLst/>
                <a:ea typeface="Times New Roman" panose="02020603050405020304" pitchFamily="18" charset="0"/>
                <a:cs typeface="Calibri" panose="020F0502020204030204" pitchFamily="34" charset="0"/>
              </a:rPr>
              <a:t>Approfondissement par la correction : </a:t>
            </a:r>
            <a:r>
              <a:rPr lang="fr-FR" sz="1800" b="0" dirty="0">
                <a:effectLst/>
                <a:ea typeface="Times New Roman" panose="02020603050405020304" pitchFamily="18" charset="0"/>
              </a:rPr>
              <a:t>Correction commune en classe ou</a:t>
            </a:r>
            <a:r>
              <a:rPr lang="fr-FR" sz="1800" b="1" dirty="0">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distribution d’une correction à réaliser de manière autonome.</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27916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10F87F-A11B-43B3-B60B-1FC0CC6C42D1}"/>
              </a:ext>
            </a:extLst>
          </p:cNvPr>
          <p:cNvPicPr>
            <a:picLocks noChangeAspect="1"/>
          </p:cNvPicPr>
          <p:nvPr/>
        </p:nvPicPr>
        <p:blipFill>
          <a:blip r:embed="rId2"/>
          <a:stretch>
            <a:fillRect/>
          </a:stretch>
        </p:blipFill>
        <p:spPr>
          <a:xfrm>
            <a:off x="4841940" y="411654"/>
            <a:ext cx="6374709" cy="3645983"/>
          </a:xfrm>
          <a:prstGeom prst="rect">
            <a:avLst/>
          </a:prstGeom>
        </p:spPr>
      </p:pic>
      <p:sp>
        <p:nvSpPr>
          <p:cNvPr id="5" name="ZoneTexte 4">
            <a:extLst>
              <a:ext uri="{FF2B5EF4-FFF2-40B4-BE49-F238E27FC236}">
                <a16:creationId xmlns:a16="http://schemas.microsoft.com/office/drawing/2014/main" id="{8C3A9B62-B563-44B0-B05A-65F8A43B560B}"/>
              </a:ext>
            </a:extLst>
          </p:cNvPr>
          <p:cNvSpPr txBox="1"/>
          <p:nvPr/>
        </p:nvSpPr>
        <p:spPr>
          <a:xfrm>
            <a:off x="584265" y="4472790"/>
            <a:ext cx="10280958" cy="1868781"/>
          </a:xfrm>
          <a:prstGeom prst="rect">
            <a:avLst/>
          </a:prstGeom>
          <a:noFill/>
        </p:spPr>
        <p:txBody>
          <a:bodyPr wrap="square">
            <a:spAutoFit/>
          </a:bodyPr>
          <a:lstStyle/>
          <a:p>
            <a:pPr>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ressources ont été importées :</a:t>
            </a:r>
          </a:p>
          <a:p>
            <a:pPr marL="285750" indent="-285750">
              <a:lnSpc>
                <a:spcPct val="107000"/>
              </a:lnSpc>
              <a:spcAft>
                <a:spcPts val="800"/>
              </a:spcAft>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Article de Speakeasy news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https://www.speakeasy-news.com/his-life-mattered/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Audio : «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Black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lives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Matter</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by the Center for Racial and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Health</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equity</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https://www.youtube.com/watch?v=QCLjCg4D-FQ</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https://kids.britannica.com/kids/article/Black-Lives-Matter/632612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E95BBCC3-88C1-4099-BFF0-879900E4F3B3}"/>
              </a:ext>
            </a:extLst>
          </p:cNvPr>
          <p:cNvSpPr txBox="1"/>
          <p:nvPr/>
        </p:nvSpPr>
        <p:spPr>
          <a:xfrm>
            <a:off x="171449" y="203320"/>
            <a:ext cx="4371975" cy="3508653"/>
          </a:xfrm>
          <a:prstGeom prst="rect">
            <a:avLst/>
          </a:prstGeom>
          <a:noFill/>
        </p:spPr>
        <p:txBody>
          <a:bodyPr wrap="square" rtlCol="0">
            <a:spAutoFit/>
          </a:bodyPr>
          <a:lstStyle/>
          <a:p>
            <a:r>
              <a:rPr lang="fr-FR" sz="2400" b="1" dirty="0">
                <a:solidFill>
                  <a:srgbClr val="FF0000"/>
                </a:solidFill>
              </a:rPr>
              <a:t>Ressource testée : </a:t>
            </a:r>
            <a:r>
              <a:rPr lang="fr-FR" sz="2400" b="1" dirty="0" err="1">
                <a:solidFill>
                  <a:srgbClr val="FF0000"/>
                </a:solidFill>
              </a:rPr>
              <a:t>NotebookLM</a:t>
            </a:r>
            <a:endParaRPr lang="fr-FR" sz="2400" b="1" dirty="0">
              <a:solidFill>
                <a:srgbClr val="FF0000"/>
              </a:solidFill>
            </a:endParaRPr>
          </a:p>
          <a:p>
            <a:endParaRPr lang="fr-FR" dirty="0"/>
          </a:p>
          <a:p>
            <a:pPr marL="285750" indent="-285750" algn="just">
              <a:buFont typeface="Wingdings" panose="05000000000000000000" pitchFamily="2" charset="2"/>
              <a:buChar char="§"/>
            </a:pPr>
            <a:r>
              <a:rPr lang="fr-FR" dirty="0" err="1"/>
              <a:t>NotebookLM</a:t>
            </a:r>
            <a:r>
              <a:rPr lang="fr-FR" dirty="0"/>
              <a:t> est un assistant de recherche basé sur l’IA et développé par Google. </a:t>
            </a:r>
          </a:p>
          <a:p>
            <a:pPr marL="285750" indent="-285750" algn="just">
              <a:buFont typeface="Wingdings" panose="05000000000000000000" pitchFamily="2" charset="2"/>
              <a:buChar char="§"/>
            </a:pPr>
            <a:r>
              <a:rPr lang="fr-FR" dirty="0"/>
              <a:t>Il permet de générer des activités à partir de vos propres ressources importées (vidéos, liens, PDF, etc.). </a:t>
            </a:r>
          </a:p>
          <a:p>
            <a:pPr marL="285750" indent="-285750" algn="just">
              <a:buFont typeface="Wingdings" panose="05000000000000000000" pitchFamily="2" charset="2"/>
              <a:buChar char="§"/>
            </a:pPr>
            <a:r>
              <a:rPr lang="fr-FR" dirty="0"/>
              <a:t>Outil gratuit accessible à partir d’une adresse </a:t>
            </a:r>
            <a:r>
              <a:rPr lang="fr-FR" dirty="0" err="1"/>
              <a:t>gmail</a:t>
            </a:r>
            <a:r>
              <a:rPr lang="fr-FR" dirty="0"/>
              <a:t> mais engagement de Google à ce que les documents créés restent privés.</a:t>
            </a:r>
          </a:p>
        </p:txBody>
      </p:sp>
    </p:spTree>
    <p:extLst>
      <p:ext uri="{BB962C8B-B14F-4D97-AF65-F5344CB8AC3E}">
        <p14:creationId xmlns:p14="http://schemas.microsoft.com/office/powerpoint/2010/main" val="69384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ectangle à coins arrondis 1">
            <a:extLst>
              <a:ext uri="{FF2B5EF4-FFF2-40B4-BE49-F238E27FC236}">
                <a16:creationId xmlns:a16="http://schemas.microsoft.com/office/drawing/2014/main" id="{9EE26FE6-6AF2-4814-9BD8-B6BF503A1FDE}"/>
              </a:ext>
            </a:extLst>
          </p:cNvPr>
          <p:cNvSpPr/>
          <p:nvPr/>
        </p:nvSpPr>
        <p:spPr>
          <a:xfrm>
            <a:off x="744071" y="215153"/>
            <a:ext cx="10748682" cy="1210235"/>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dirty="0">
                <a:solidFill>
                  <a:schemeClr val="bg1"/>
                </a:solidFill>
              </a:rPr>
              <a:t>Je suis professeur d’anglais.</a:t>
            </a:r>
            <a:r>
              <a:rPr lang="fr-FR" b="0" i="0" dirty="0">
                <a:solidFill>
                  <a:schemeClr val="bg1"/>
                </a:solidFill>
                <a:effectLst/>
                <a:latin typeface="Google Sans Text"/>
              </a:rPr>
              <a:t>  </a:t>
            </a:r>
            <a:r>
              <a:rPr lang="fr-FR" dirty="0">
                <a:solidFill>
                  <a:schemeClr val="bg1"/>
                </a:solidFill>
                <a:latin typeface="Google Sans Text"/>
              </a:rPr>
              <a:t>Peux-tu créer </a:t>
            </a:r>
            <a:r>
              <a:rPr lang="fr-FR" b="0" i="0" dirty="0">
                <a:solidFill>
                  <a:schemeClr val="bg1"/>
                </a:solidFill>
                <a:effectLst/>
                <a:latin typeface="Google Sans Text"/>
              </a:rPr>
              <a:t>4 activités en anglais de compréhension sur ces 3 ressources pour des élèves français qui apprennent l'anglais de niveau A2 conformément au cadre commun  de référence pour les langues ? Je ne veux pas d’activité de type vrai et faux. Pourras-tu ajouter un exercice de vocabulaire en anglais ? Toutes les consignes doivent également être en anglais.</a:t>
            </a:r>
            <a:endParaRPr lang="fr-FR" dirty="0">
              <a:solidFill>
                <a:schemeClr val="bg1"/>
              </a:solidFill>
            </a:endParaRPr>
          </a:p>
        </p:txBody>
      </p:sp>
      <p:pic>
        <p:nvPicPr>
          <p:cNvPr id="4" name="Image 3">
            <a:extLst>
              <a:ext uri="{FF2B5EF4-FFF2-40B4-BE49-F238E27FC236}">
                <a16:creationId xmlns:a16="http://schemas.microsoft.com/office/drawing/2014/main" id="{FBA6F666-E36F-47A3-8A3F-69C3BD0A75DF}"/>
              </a:ext>
            </a:extLst>
          </p:cNvPr>
          <p:cNvPicPr>
            <a:picLocks noChangeAspect="1"/>
          </p:cNvPicPr>
          <p:nvPr/>
        </p:nvPicPr>
        <p:blipFill>
          <a:blip r:embed="rId2"/>
          <a:stretch>
            <a:fillRect/>
          </a:stretch>
        </p:blipFill>
        <p:spPr>
          <a:xfrm>
            <a:off x="551722" y="2111203"/>
            <a:ext cx="10304538" cy="4430682"/>
          </a:xfrm>
          <a:prstGeom prst="rect">
            <a:avLst/>
          </a:prstGeom>
        </p:spPr>
      </p:pic>
      <p:sp>
        <p:nvSpPr>
          <p:cNvPr id="5" name="Rectangle 4">
            <a:extLst>
              <a:ext uri="{FF2B5EF4-FFF2-40B4-BE49-F238E27FC236}">
                <a16:creationId xmlns:a16="http://schemas.microsoft.com/office/drawing/2014/main" id="{4B187D6F-198A-4813-B554-A9C0471888E7}"/>
              </a:ext>
            </a:extLst>
          </p:cNvPr>
          <p:cNvSpPr/>
          <p:nvPr/>
        </p:nvSpPr>
        <p:spPr>
          <a:xfrm>
            <a:off x="259976" y="1792941"/>
            <a:ext cx="2483224" cy="39601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A285A069-3156-44A1-8F2C-BC140D4C0EED}"/>
              </a:ext>
            </a:extLst>
          </p:cNvPr>
          <p:cNvPicPr>
            <a:picLocks noChangeAspect="1"/>
          </p:cNvPicPr>
          <p:nvPr/>
        </p:nvPicPr>
        <p:blipFill>
          <a:blip r:embed="rId3"/>
          <a:stretch>
            <a:fillRect/>
          </a:stretch>
        </p:blipFill>
        <p:spPr>
          <a:xfrm>
            <a:off x="551722" y="2111203"/>
            <a:ext cx="2116581" cy="2898947"/>
          </a:xfrm>
          <a:prstGeom prst="rect">
            <a:avLst/>
          </a:prstGeom>
        </p:spPr>
      </p:pic>
      <p:sp>
        <p:nvSpPr>
          <p:cNvPr id="3" name="Bulle narrative : rectangle à coins arrondis 2">
            <a:extLst>
              <a:ext uri="{FF2B5EF4-FFF2-40B4-BE49-F238E27FC236}">
                <a16:creationId xmlns:a16="http://schemas.microsoft.com/office/drawing/2014/main" id="{B119B7E0-E3AB-4DA0-8C7D-8AF02D24D092}"/>
              </a:ext>
            </a:extLst>
          </p:cNvPr>
          <p:cNvSpPr/>
          <p:nvPr/>
        </p:nvSpPr>
        <p:spPr>
          <a:xfrm>
            <a:off x="26745" y="5328412"/>
            <a:ext cx="1583267" cy="928456"/>
          </a:xfrm>
          <a:prstGeom prst="wedgeRoundRectCallout">
            <a:avLst>
              <a:gd name="adj1" fmla="val -18257"/>
              <a:gd name="adj2" fmla="val -131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Vidéo YouTube non acceptée (il faut la transformer en mp3)</a:t>
            </a:r>
          </a:p>
        </p:txBody>
      </p:sp>
    </p:spTree>
    <p:extLst>
      <p:ext uri="{BB962C8B-B14F-4D97-AF65-F5344CB8AC3E}">
        <p14:creationId xmlns:p14="http://schemas.microsoft.com/office/powerpoint/2010/main" val="147160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CF717C5-CF72-4619-B0A4-2B2911E497AF}"/>
              </a:ext>
            </a:extLst>
          </p:cNvPr>
          <p:cNvPicPr>
            <a:picLocks noChangeAspect="1"/>
          </p:cNvPicPr>
          <p:nvPr/>
        </p:nvPicPr>
        <p:blipFill>
          <a:blip r:embed="rId2"/>
          <a:stretch>
            <a:fillRect/>
          </a:stretch>
        </p:blipFill>
        <p:spPr>
          <a:xfrm>
            <a:off x="272212" y="1553691"/>
            <a:ext cx="7450862" cy="2931898"/>
          </a:xfrm>
          <a:prstGeom prst="rect">
            <a:avLst/>
          </a:prstGeom>
        </p:spPr>
      </p:pic>
      <p:pic>
        <p:nvPicPr>
          <p:cNvPr id="5" name="Image 4">
            <a:extLst>
              <a:ext uri="{FF2B5EF4-FFF2-40B4-BE49-F238E27FC236}">
                <a16:creationId xmlns:a16="http://schemas.microsoft.com/office/drawing/2014/main" id="{E8A69F53-B314-4704-BA79-ABEDD939AE77}"/>
              </a:ext>
            </a:extLst>
          </p:cNvPr>
          <p:cNvPicPr>
            <a:picLocks noChangeAspect="1"/>
          </p:cNvPicPr>
          <p:nvPr/>
        </p:nvPicPr>
        <p:blipFill>
          <a:blip r:embed="rId3"/>
          <a:stretch>
            <a:fillRect/>
          </a:stretch>
        </p:blipFill>
        <p:spPr>
          <a:xfrm>
            <a:off x="272212" y="4685337"/>
            <a:ext cx="9309997" cy="1975440"/>
          </a:xfrm>
          <a:prstGeom prst="rect">
            <a:avLst/>
          </a:prstGeom>
        </p:spPr>
      </p:pic>
      <p:sp>
        <p:nvSpPr>
          <p:cNvPr id="6" name="Rectangle : coins arrondis 5">
            <a:extLst>
              <a:ext uri="{FF2B5EF4-FFF2-40B4-BE49-F238E27FC236}">
                <a16:creationId xmlns:a16="http://schemas.microsoft.com/office/drawing/2014/main" id="{E9F9E171-1517-4E40-B9A4-514F134CA7F8}"/>
              </a:ext>
            </a:extLst>
          </p:cNvPr>
          <p:cNvSpPr/>
          <p:nvPr/>
        </p:nvSpPr>
        <p:spPr>
          <a:xfrm>
            <a:off x="272212" y="197223"/>
            <a:ext cx="11175717" cy="11116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dirty="0"/>
              <a:t>En amont des activités ci-dessous, les élèves auront utilisé les stratégies habituelles liées aux activités de réception écrite et de réception orale (anticipation à partir des titres ou des images, nature des documents, travail de repérages, travail sur la construction des phrases et sur l’organisation du texte ou de la vidéo, etc.)</a:t>
            </a:r>
          </a:p>
        </p:txBody>
      </p:sp>
    </p:spTree>
    <p:extLst>
      <p:ext uri="{BB962C8B-B14F-4D97-AF65-F5344CB8AC3E}">
        <p14:creationId xmlns:p14="http://schemas.microsoft.com/office/powerpoint/2010/main" val="34625775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1687</Words>
  <Application>Microsoft Office PowerPoint</Application>
  <PresentationFormat>Grand écran</PresentationFormat>
  <Paragraphs>90</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Courier New</vt:lpstr>
      <vt:lpstr>Google Sans Text</vt:lpstr>
      <vt:lpstr>Symbol</vt:lpstr>
      <vt:lpstr>Times New Roman</vt:lpstr>
      <vt:lpstr>Wingdings</vt:lpstr>
      <vt:lpstr>Thème Office</vt:lpstr>
      <vt:lpstr>Présentation PowerPoint</vt:lpstr>
      <vt:lpstr>Sommaire</vt:lpstr>
      <vt:lpstr>Contexte</vt:lpstr>
      <vt:lpstr>Objectifs</vt:lpstr>
      <vt:lpstr>Étapes </vt:lpstr>
      <vt:lpstr>Étapes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Autres idées d’activités de différenciation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LLanglois-Bluem@int.ac-nancy-metz.fr</dc:creator>
  <cp:lastModifiedBy>pascal iallonardi</cp:lastModifiedBy>
  <cp:revision>35</cp:revision>
  <dcterms:created xsi:type="dcterms:W3CDTF">2024-11-19T10:17:28Z</dcterms:created>
  <dcterms:modified xsi:type="dcterms:W3CDTF">2025-05-27T07:13:12Z</dcterms:modified>
</cp:coreProperties>
</file>