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56"/>
  </p:normalViewPr>
  <p:slideViewPr>
    <p:cSldViewPr>
      <p:cViewPr varScale="1">
        <p:scale>
          <a:sx n="105" d="100"/>
          <a:sy n="105" d="100"/>
        </p:scale>
        <p:origin x="69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F885FF-60F7-BA41-9735-A4E611AE26D9}" type="datetimeFigureOut">
              <a:rPr lang="fr-FR" smtClean="0"/>
              <a:t>27/05/2025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713CB8-6FC9-8A45-9A83-DA7CE4A178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582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713CB8-6FC9-8A45-9A83-DA7CE4A178F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2855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1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1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51191" y="2054097"/>
            <a:ext cx="3996054" cy="4141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544688" y="323468"/>
            <a:ext cx="4324350" cy="6212840"/>
          </a:xfrm>
          <a:custGeom>
            <a:avLst/>
            <a:gdLst/>
            <a:ahLst/>
            <a:cxnLst/>
            <a:rect l="l" t="t" r="r" b="b"/>
            <a:pathLst>
              <a:path w="4324350" h="6212840">
                <a:moveTo>
                  <a:pt x="4323841" y="0"/>
                </a:moveTo>
                <a:lnTo>
                  <a:pt x="0" y="0"/>
                </a:lnTo>
                <a:lnTo>
                  <a:pt x="0" y="6212801"/>
                </a:lnTo>
                <a:lnTo>
                  <a:pt x="880363" y="6212801"/>
                </a:lnTo>
                <a:lnTo>
                  <a:pt x="4323841" y="2864992"/>
                </a:lnTo>
                <a:lnTo>
                  <a:pt x="4323841" y="0"/>
                </a:lnTo>
                <a:close/>
              </a:path>
            </a:pathLst>
          </a:custGeom>
          <a:solidFill>
            <a:srgbClr val="7E7E7E">
              <a:alpha val="2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576690" y="3335908"/>
            <a:ext cx="3291840" cy="3200400"/>
          </a:xfrm>
          <a:custGeom>
            <a:avLst/>
            <a:gdLst/>
            <a:ahLst/>
            <a:cxnLst/>
            <a:rect l="l" t="t" r="r" b="b"/>
            <a:pathLst>
              <a:path w="3291840" h="3200400">
                <a:moveTo>
                  <a:pt x="3291839" y="0"/>
                </a:moveTo>
                <a:lnTo>
                  <a:pt x="0" y="3200361"/>
                </a:lnTo>
                <a:lnTo>
                  <a:pt x="3291839" y="3200361"/>
                </a:lnTo>
                <a:lnTo>
                  <a:pt x="3291839" y="0"/>
                </a:lnTo>
                <a:close/>
              </a:path>
            </a:pathLst>
          </a:custGeom>
          <a:solidFill>
            <a:srgbClr val="0E9E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41769" y="623214"/>
            <a:ext cx="10905490" cy="5608320"/>
          </a:xfrm>
          <a:custGeom>
            <a:avLst/>
            <a:gdLst/>
            <a:ahLst/>
            <a:cxnLst/>
            <a:rect l="l" t="t" r="r" b="b"/>
            <a:pathLst>
              <a:path w="10905490" h="5608320">
                <a:moveTo>
                  <a:pt x="0" y="5607939"/>
                </a:moveTo>
                <a:lnTo>
                  <a:pt x="10905109" y="5607939"/>
                </a:lnTo>
                <a:lnTo>
                  <a:pt x="10905109" y="0"/>
                </a:lnTo>
                <a:lnTo>
                  <a:pt x="0" y="0"/>
                </a:lnTo>
                <a:lnTo>
                  <a:pt x="0" y="5607939"/>
                </a:lnTo>
                <a:close/>
              </a:path>
            </a:pathLst>
          </a:custGeom>
          <a:ln w="19050">
            <a:solidFill>
              <a:srgbClr val="4040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1" cy="1576451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25494" y="1015"/>
            <a:ext cx="4303395" cy="1575434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29638" y="519683"/>
            <a:ext cx="4283202" cy="3997579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142353" y="519683"/>
            <a:ext cx="4247641" cy="399783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74950" y="181813"/>
            <a:ext cx="71450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52322" y="1755140"/>
            <a:ext cx="5212080" cy="2214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1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VumwQuoSFg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learnenglish.britishcouncil.org/general-english/magazine-zone/international-womens-day" TargetMode="External"/><Relationship Id="rId4" Type="http://schemas.openxmlformats.org/officeDocument/2006/relationships/hyperlink" Target="https://www.youtube.com/watch?v=m_UjYOfmkn8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hyperlink" Target="https://www.youtube.com/watch?v=0XTBYMfZyr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56550" y="2115692"/>
            <a:ext cx="3131820" cy="170878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065" marR="5080" indent="-2540" algn="ctr">
              <a:lnSpc>
                <a:spcPct val="90000"/>
              </a:lnSpc>
              <a:spcBef>
                <a:spcPts val="385"/>
              </a:spcBef>
            </a:pPr>
            <a:r>
              <a:rPr sz="2400" b="0" dirty="0" err="1">
                <a:latin typeface="Times New Roman"/>
                <a:cs typeface="Times New Roman"/>
              </a:rPr>
              <a:t>Utiliser</a:t>
            </a:r>
            <a:r>
              <a:rPr sz="2400" b="0" spc="-55" dirty="0">
                <a:latin typeface="Times New Roman"/>
                <a:cs typeface="Times New Roman"/>
              </a:rPr>
              <a:t> </a:t>
            </a:r>
            <a:r>
              <a:rPr sz="2400" b="0" spc="-10" dirty="0" err="1">
                <a:latin typeface="Times New Roman"/>
                <a:cs typeface="Times New Roman"/>
              </a:rPr>
              <a:t>l’IA</a:t>
            </a:r>
            <a:r>
              <a:rPr sz="2400" b="0" spc="-145" dirty="0">
                <a:latin typeface="Times New Roman"/>
                <a:cs typeface="Times New Roman"/>
              </a:rPr>
              <a:t> </a:t>
            </a:r>
            <a:r>
              <a:rPr sz="2400" b="0" dirty="0">
                <a:latin typeface="Times New Roman"/>
                <a:cs typeface="Times New Roman"/>
              </a:rPr>
              <a:t>pour</a:t>
            </a:r>
            <a:r>
              <a:rPr sz="2400" b="0" spc="-10" dirty="0">
                <a:latin typeface="Times New Roman"/>
                <a:cs typeface="Times New Roman"/>
              </a:rPr>
              <a:t> </a:t>
            </a:r>
            <a:r>
              <a:rPr sz="2400" b="0" spc="-25" dirty="0">
                <a:latin typeface="Times New Roman"/>
                <a:cs typeface="Times New Roman"/>
              </a:rPr>
              <a:t>la </a:t>
            </a:r>
            <a:r>
              <a:rPr sz="2400" b="0" dirty="0">
                <a:latin typeface="Times New Roman"/>
                <a:cs typeface="Times New Roman"/>
              </a:rPr>
              <a:t>montée</a:t>
            </a:r>
            <a:r>
              <a:rPr sz="2400" b="0" spc="-25" dirty="0">
                <a:latin typeface="Times New Roman"/>
                <a:cs typeface="Times New Roman"/>
              </a:rPr>
              <a:t> </a:t>
            </a:r>
            <a:r>
              <a:rPr sz="2400" b="0" dirty="0" err="1">
                <a:latin typeface="Times New Roman"/>
                <a:cs typeface="Times New Roman"/>
              </a:rPr>
              <a:t>en</a:t>
            </a:r>
            <a:r>
              <a:rPr sz="2400" b="0" spc="-10" dirty="0">
                <a:latin typeface="Times New Roman"/>
                <a:cs typeface="Times New Roman"/>
              </a:rPr>
              <a:t> </a:t>
            </a:r>
            <a:r>
              <a:rPr sz="2400" b="0" spc="-10" dirty="0" err="1">
                <a:latin typeface="Times New Roman"/>
                <a:cs typeface="Times New Roman"/>
              </a:rPr>
              <a:t>compétences</a:t>
            </a:r>
            <a:r>
              <a:rPr sz="2400" b="0" spc="-10" dirty="0">
                <a:latin typeface="Times New Roman"/>
                <a:cs typeface="Times New Roman"/>
              </a:rPr>
              <a:t> </a:t>
            </a:r>
            <a:r>
              <a:rPr sz="2400" b="0" dirty="0" err="1">
                <a:latin typeface="Times New Roman"/>
                <a:cs typeface="Times New Roman"/>
              </a:rPr>
              <a:t>professionnelles</a:t>
            </a:r>
            <a:r>
              <a:rPr sz="2400" b="0" spc="-125" dirty="0">
                <a:latin typeface="Times New Roman"/>
                <a:cs typeface="Times New Roman"/>
              </a:rPr>
              <a:t> </a:t>
            </a:r>
            <a:r>
              <a:rPr sz="2400" b="0" spc="-25" dirty="0">
                <a:latin typeface="Times New Roman"/>
                <a:cs typeface="Times New Roman"/>
              </a:rPr>
              <a:t>des </a:t>
            </a:r>
            <a:r>
              <a:rPr sz="2400" b="0" dirty="0" err="1">
                <a:latin typeface="Times New Roman"/>
                <a:cs typeface="Times New Roman"/>
              </a:rPr>
              <a:t>enseignants</a:t>
            </a:r>
            <a:r>
              <a:rPr sz="2400" b="0" spc="-35" dirty="0">
                <a:latin typeface="Times New Roman"/>
                <a:cs typeface="Times New Roman"/>
              </a:rPr>
              <a:t> </a:t>
            </a:r>
            <a:r>
              <a:rPr sz="2400" b="0" spc="-10" dirty="0" err="1">
                <a:latin typeface="Times New Roman"/>
                <a:cs typeface="Times New Roman"/>
              </a:rPr>
              <a:t>néo-titulaires</a:t>
            </a:r>
            <a:r>
              <a:rPr sz="2400" b="0" spc="-10" dirty="0">
                <a:latin typeface="Times New Roman"/>
                <a:cs typeface="Times New Roman"/>
              </a:rPr>
              <a:t> </a:t>
            </a:r>
            <a:r>
              <a:rPr sz="2400" b="0" dirty="0" err="1">
                <a:latin typeface="Times New Roman"/>
                <a:cs typeface="Times New Roman"/>
              </a:rPr>
              <a:t>ou</a:t>
            </a:r>
            <a:r>
              <a:rPr sz="2400" b="0" dirty="0">
                <a:latin typeface="Times New Roman"/>
                <a:cs typeface="Times New Roman"/>
              </a:rPr>
              <a:t> </a:t>
            </a:r>
            <a:r>
              <a:rPr sz="2400" b="0" spc="-10" dirty="0">
                <a:latin typeface="Times New Roman"/>
                <a:cs typeface="Times New Roman"/>
              </a:rPr>
              <a:t>stagiaires</a:t>
            </a:r>
            <a:endParaRPr sz="2400" dirty="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96542" y="1437513"/>
            <a:ext cx="5124239" cy="396532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10525" y="4582744"/>
            <a:ext cx="25952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114">
                <a:latin typeface="Calibri"/>
                <a:cs typeface="Calibri"/>
              </a:rPr>
              <a:t>PERPLEXITY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10205" y="4583048"/>
            <a:ext cx="21647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80">
                <a:latin typeface="Calibri"/>
                <a:cs typeface="Calibri"/>
              </a:rPr>
              <a:t>CHAT</a:t>
            </a:r>
            <a:r>
              <a:rPr sz="4000" spc="-90">
                <a:latin typeface="Calibri"/>
                <a:cs typeface="Calibri"/>
              </a:rPr>
              <a:t> </a:t>
            </a:r>
            <a:r>
              <a:rPr sz="4000" spc="-25">
                <a:latin typeface="Calibri"/>
                <a:cs typeface="Calibri"/>
              </a:rPr>
              <a:t>GPT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5212" y="468936"/>
            <a:ext cx="6086475" cy="3840479"/>
            <a:chOff x="215212" y="468936"/>
            <a:chExt cx="6086475" cy="3840479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5212" y="468936"/>
              <a:ext cx="941555" cy="1103016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33984" y="1444751"/>
              <a:ext cx="5658485" cy="2855595"/>
            </a:xfrm>
            <a:custGeom>
              <a:avLst/>
              <a:gdLst/>
              <a:ahLst/>
              <a:cxnLst/>
              <a:rect l="l" t="t" r="r" b="b"/>
              <a:pathLst>
                <a:path w="5658485" h="2855595">
                  <a:moveTo>
                    <a:pt x="5182108" y="0"/>
                  </a:moveTo>
                  <a:lnTo>
                    <a:pt x="475869" y="0"/>
                  </a:lnTo>
                  <a:lnTo>
                    <a:pt x="427214" y="2456"/>
                  </a:lnTo>
                  <a:lnTo>
                    <a:pt x="379965" y="9664"/>
                  </a:lnTo>
                  <a:lnTo>
                    <a:pt x="334360" y="21387"/>
                  </a:lnTo>
                  <a:lnTo>
                    <a:pt x="290639" y="37385"/>
                  </a:lnTo>
                  <a:lnTo>
                    <a:pt x="249042" y="57419"/>
                  </a:lnTo>
                  <a:lnTo>
                    <a:pt x="209806" y="81251"/>
                  </a:lnTo>
                  <a:lnTo>
                    <a:pt x="173172" y="108641"/>
                  </a:lnTo>
                  <a:lnTo>
                    <a:pt x="139379" y="139350"/>
                  </a:lnTo>
                  <a:lnTo>
                    <a:pt x="108665" y="173141"/>
                  </a:lnTo>
                  <a:lnTo>
                    <a:pt x="81271" y="209773"/>
                  </a:lnTo>
                  <a:lnTo>
                    <a:pt x="57435" y="249008"/>
                  </a:lnTo>
                  <a:lnTo>
                    <a:pt x="37396" y="290607"/>
                  </a:lnTo>
                  <a:lnTo>
                    <a:pt x="21394" y="334332"/>
                  </a:lnTo>
                  <a:lnTo>
                    <a:pt x="9668" y="379943"/>
                  </a:lnTo>
                  <a:lnTo>
                    <a:pt x="2456" y="427201"/>
                  </a:lnTo>
                  <a:lnTo>
                    <a:pt x="0" y="475869"/>
                  </a:lnTo>
                  <a:lnTo>
                    <a:pt x="0" y="2379218"/>
                  </a:lnTo>
                  <a:lnTo>
                    <a:pt x="2456" y="2427885"/>
                  </a:lnTo>
                  <a:lnTo>
                    <a:pt x="9668" y="2475143"/>
                  </a:lnTo>
                  <a:lnTo>
                    <a:pt x="21394" y="2520754"/>
                  </a:lnTo>
                  <a:lnTo>
                    <a:pt x="37396" y="2564479"/>
                  </a:lnTo>
                  <a:lnTo>
                    <a:pt x="57435" y="2606078"/>
                  </a:lnTo>
                  <a:lnTo>
                    <a:pt x="81271" y="2645313"/>
                  </a:lnTo>
                  <a:lnTo>
                    <a:pt x="108665" y="2681945"/>
                  </a:lnTo>
                  <a:lnTo>
                    <a:pt x="139379" y="2715736"/>
                  </a:lnTo>
                  <a:lnTo>
                    <a:pt x="173172" y="2746445"/>
                  </a:lnTo>
                  <a:lnTo>
                    <a:pt x="209806" y="2773835"/>
                  </a:lnTo>
                  <a:lnTo>
                    <a:pt x="249042" y="2797667"/>
                  </a:lnTo>
                  <a:lnTo>
                    <a:pt x="290639" y="2817701"/>
                  </a:lnTo>
                  <a:lnTo>
                    <a:pt x="334360" y="2833699"/>
                  </a:lnTo>
                  <a:lnTo>
                    <a:pt x="379965" y="2845422"/>
                  </a:lnTo>
                  <a:lnTo>
                    <a:pt x="427214" y="2852630"/>
                  </a:lnTo>
                  <a:lnTo>
                    <a:pt x="475869" y="2855087"/>
                  </a:lnTo>
                  <a:lnTo>
                    <a:pt x="5182108" y="2855087"/>
                  </a:lnTo>
                  <a:lnTo>
                    <a:pt x="5230754" y="2852630"/>
                  </a:lnTo>
                  <a:lnTo>
                    <a:pt x="5277997" y="2845422"/>
                  </a:lnTo>
                  <a:lnTo>
                    <a:pt x="5323597" y="2833699"/>
                  </a:lnTo>
                  <a:lnTo>
                    <a:pt x="5367315" y="2817701"/>
                  </a:lnTo>
                  <a:lnTo>
                    <a:pt x="5408912" y="2797667"/>
                  </a:lnTo>
                  <a:lnTo>
                    <a:pt x="5448147" y="2773835"/>
                  </a:lnTo>
                  <a:lnTo>
                    <a:pt x="5484783" y="2746445"/>
                  </a:lnTo>
                  <a:lnTo>
                    <a:pt x="5518578" y="2715736"/>
                  </a:lnTo>
                  <a:lnTo>
                    <a:pt x="5549294" y="2681945"/>
                  </a:lnTo>
                  <a:lnTo>
                    <a:pt x="5576692" y="2645313"/>
                  </a:lnTo>
                  <a:lnTo>
                    <a:pt x="5600531" y="2606078"/>
                  </a:lnTo>
                  <a:lnTo>
                    <a:pt x="5620573" y="2564479"/>
                  </a:lnTo>
                  <a:lnTo>
                    <a:pt x="5636578" y="2520754"/>
                  </a:lnTo>
                  <a:lnTo>
                    <a:pt x="5648306" y="2475143"/>
                  </a:lnTo>
                  <a:lnTo>
                    <a:pt x="5655519" y="2427885"/>
                  </a:lnTo>
                  <a:lnTo>
                    <a:pt x="5657977" y="2379218"/>
                  </a:lnTo>
                  <a:lnTo>
                    <a:pt x="5657977" y="475869"/>
                  </a:lnTo>
                  <a:lnTo>
                    <a:pt x="5655519" y="427201"/>
                  </a:lnTo>
                  <a:lnTo>
                    <a:pt x="5648306" y="379943"/>
                  </a:lnTo>
                  <a:lnTo>
                    <a:pt x="5636578" y="334332"/>
                  </a:lnTo>
                  <a:lnTo>
                    <a:pt x="5620573" y="290607"/>
                  </a:lnTo>
                  <a:lnTo>
                    <a:pt x="5600531" y="249008"/>
                  </a:lnTo>
                  <a:lnTo>
                    <a:pt x="5576692" y="209773"/>
                  </a:lnTo>
                  <a:lnTo>
                    <a:pt x="5549294" y="173141"/>
                  </a:lnTo>
                  <a:lnTo>
                    <a:pt x="5518578" y="139350"/>
                  </a:lnTo>
                  <a:lnTo>
                    <a:pt x="5484783" y="108641"/>
                  </a:lnTo>
                  <a:lnTo>
                    <a:pt x="5448147" y="81251"/>
                  </a:lnTo>
                  <a:lnTo>
                    <a:pt x="5408912" y="57419"/>
                  </a:lnTo>
                  <a:lnTo>
                    <a:pt x="5367315" y="37385"/>
                  </a:lnTo>
                  <a:lnTo>
                    <a:pt x="5323597" y="21387"/>
                  </a:lnTo>
                  <a:lnTo>
                    <a:pt x="5277997" y="9664"/>
                  </a:lnTo>
                  <a:lnTo>
                    <a:pt x="5230754" y="2456"/>
                  </a:lnTo>
                  <a:lnTo>
                    <a:pt x="5182108" y="0"/>
                  </a:lnTo>
                  <a:close/>
                </a:path>
              </a:pathLst>
            </a:custGeom>
            <a:solidFill>
              <a:srgbClr val="0E9E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33984" y="1444751"/>
              <a:ext cx="5658485" cy="2855595"/>
            </a:xfrm>
            <a:custGeom>
              <a:avLst/>
              <a:gdLst/>
              <a:ahLst/>
              <a:cxnLst/>
              <a:rect l="l" t="t" r="r" b="b"/>
              <a:pathLst>
                <a:path w="5658485" h="2855595">
                  <a:moveTo>
                    <a:pt x="0" y="475869"/>
                  </a:moveTo>
                  <a:lnTo>
                    <a:pt x="2456" y="427201"/>
                  </a:lnTo>
                  <a:lnTo>
                    <a:pt x="9668" y="379943"/>
                  </a:lnTo>
                  <a:lnTo>
                    <a:pt x="21394" y="334332"/>
                  </a:lnTo>
                  <a:lnTo>
                    <a:pt x="37396" y="290607"/>
                  </a:lnTo>
                  <a:lnTo>
                    <a:pt x="57435" y="249008"/>
                  </a:lnTo>
                  <a:lnTo>
                    <a:pt x="81271" y="209773"/>
                  </a:lnTo>
                  <a:lnTo>
                    <a:pt x="108665" y="173141"/>
                  </a:lnTo>
                  <a:lnTo>
                    <a:pt x="139379" y="139350"/>
                  </a:lnTo>
                  <a:lnTo>
                    <a:pt x="173172" y="108641"/>
                  </a:lnTo>
                  <a:lnTo>
                    <a:pt x="209806" y="81251"/>
                  </a:lnTo>
                  <a:lnTo>
                    <a:pt x="249042" y="57419"/>
                  </a:lnTo>
                  <a:lnTo>
                    <a:pt x="290639" y="37385"/>
                  </a:lnTo>
                  <a:lnTo>
                    <a:pt x="334360" y="21387"/>
                  </a:lnTo>
                  <a:lnTo>
                    <a:pt x="379965" y="9664"/>
                  </a:lnTo>
                  <a:lnTo>
                    <a:pt x="427214" y="2456"/>
                  </a:lnTo>
                  <a:lnTo>
                    <a:pt x="475869" y="0"/>
                  </a:lnTo>
                  <a:lnTo>
                    <a:pt x="5182108" y="0"/>
                  </a:lnTo>
                  <a:lnTo>
                    <a:pt x="5230754" y="2456"/>
                  </a:lnTo>
                  <a:lnTo>
                    <a:pt x="5277997" y="9664"/>
                  </a:lnTo>
                  <a:lnTo>
                    <a:pt x="5323597" y="21387"/>
                  </a:lnTo>
                  <a:lnTo>
                    <a:pt x="5367315" y="37385"/>
                  </a:lnTo>
                  <a:lnTo>
                    <a:pt x="5408912" y="57419"/>
                  </a:lnTo>
                  <a:lnTo>
                    <a:pt x="5448147" y="81251"/>
                  </a:lnTo>
                  <a:lnTo>
                    <a:pt x="5484783" y="108641"/>
                  </a:lnTo>
                  <a:lnTo>
                    <a:pt x="5518578" y="139350"/>
                  </a:lnTo>
                  <a:lnTo>
                    <a:pt x="5549294" y="173141"/>
                  </a:lnTo>
                  <a:lnTo>
                    <a:pt x="5576692" y="209773"/>
                  </a:lnTo>
                  <a:lnTo>
                    <a:pt x="5600531" y="249008"/>
                  </a:lnTo>
                  <a:lnTo>
                    <a:pt x="5620573" y="290607"/>
                  </a:lnTo>
                  <a:lnTo>
                    <a:pt x="5636578" y="334332"/>
                  </a:lnTo>
                  <a:lnTo>
                    <a:pt x="5648306" y="379943"/>
                  </a:lnTo>
                  <a:lnTo>
                    <a:pt x="5655519" y="427201"/>
                  </a:lnTo>
                  <a:lnTo>
                    <a:pt x="5657977" y="475869"/>
                  </a:lnTo>
                  <a:lnTo>
                    <a:pt x="5657977" y="2379218"/>
                  </a:lnTo>
                  <a:lnTo>
                    <a:pt x="5655519" y="2427885"/>
                  </a:lnTo>
                  <a:lnTo>
                    <a:pt x="5648306" y="2475143"/>
                  </a:lnTo>
                  <a:lnTo>
                    <a:pt x="5636578" y="2520754"/>
                  </a:lnTo>
                  <a:lnTo>
                    <a:pt x="5620573" y="2564479"/>
                  </a:lnTo>
                  <a:lnTo>
                    <a:pt x="5600531" y="2606078"/>
                  </a:lnTo>
                  <a:lnTo>
                    <a:pt x="5576692" y="2645313"/>
                  </a:lnTo>
                  <a:lnTo>
                    <a:pt x="5549294" y="2681945"/>
                  </a:lnTo>
                  <a:lnTo>
                    <a:pt x="5518578" y="2715736"/>
                  </a:lnTo>
                  <a:lnTo>
                    <a:pt x="5484783" y="2746445"/>
                  </a:lnTo>
                  <a:lnTo>
                    <a:pt x="5448147" y="2773835"/>
                  </a:lnTo>
                  <a:lnTo>
                    <a:pt x="5408912" y="2797667"/>
                  </a:lnTo>
                  <a:lnTo>
                    <a:pt x="5367315" y="2817701"/>
                  </a:lnTo>
                  <a:lnTo>
                    <a:pt x="5323597" y="2833699"/>
                  </a:lnTo>
                  <a:lnTo>
                    <a:pt x="5277997" y="2845422"/>
                  </a:lnTo>
                  <a:lnTo>
                    <a:pt x="5230754" y="2852630"/>
                  </a:lnTo>
                  <a:lnTo>
                    <a:pt x="5182108" y="2855087"/>
                  </a:lnTo>
                  <a:lnTo>
                    <a:pt x="475869" y="2855087"/>
                  </a:lnTo>
                  <a:lnTo>
                    <a:pt x="427214" y="2852630"/>
                  </a:lnTo>
                  <a:lnTo>
                    <a:pt x="379965" y="2845422"/>
                  </a:lnTo>
                  <a:lnTo>
                    <a:pt x="334360" y="2833699"/>
                  </a:lnTo>
                  <a:lnTo>
                    <a:pt x="290639" y="2817701"/>
                  </a:lnTo>
                  <a:lnTo>
                    <a:pt x="249042" y="2797667"/>
                  </a:lnTo>
                  <a:lnTo>
                    <a:pt x="209806" y="2773835"/>
                  </a:lnTo>
                  <a:lnTo>
                    <a:pt x="173172" y="2746445"/>
                  </a:lnTo>
                  <a:lnTo>
                    <a:pt x="139379" y="2715736"/>
                  </a:lnTo>
                  <a:lnTo>
                    <a:pt x="108665" y="2681945"/>
                  </a:lnTo>
                  <a:lnTo>
                    <a:pt x="81271" y="2645313"/>
                  </a:lnTo>
                  <a:lnTo>
                    <a:pt x="57435" y="2606078"/>
                  </a:lnTo>
                  <a:lnTo>
                    <a:pt x="37396" y="2564479"/>
                  </a:lnTo>
                  <a:lnTo>
                    <a:pt x="21394" y="2520754"/>
                  </a:lnTo>
                  <a:lnTo>
                    <a:pt x="9668" y="2475143"/>
                  </a:lnTo>
                  <a:lnTo>
                    <a:pt x="2456" y="2427885"/>
                  </a:lnTo>
                  <a:lnTo>
                    <a:pt x="0" y="2379218"/>
                  </a:lnTo>
                  <a:lnTo>
                    <a:pt x="0" y="475869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ts val="2130"/>
              </a:lnSpc>
              <a:spcBef>
                <a:spcPts val="100"/>
              </a:spcBef>
            </a:pPr>
            <a:r>
              <a:rPr spc="-10" dirty="0"/>
              <a:t>PROMPT:</a:t>
            </a:r>
          </a:p>
          <a:p>
            <a:pPr marL="12700" algn="just">
              <a:lnSpc>
                <a:spcPts val="2130"/>
              </a:lnSpc>
            </a:pPr>
            <a:r>
              <a:rPr i="0" dirty="0">
                <a:latin typeface="Calibri"/>
                <a:cs typeface="Calibri"/>
              </a:rPr>
              <a:t>"Propose</a:t>
            </a:r>
            <a:r>
              <a:rPr i="0" spc="-65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trois</a:t>
            </a:r>
            <a:r>
              <a:rPr i="0" spc="-65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documents</a:t>
            </a:r>
            <a:r>
              <a:rPr i="0" spc="-55" dirty="0">
                <a:latin typeface="Calibri"/>
                <a:cs typeface="Calibri"/>
              </a:rPr>
              <a:t> </a:t>
            </a:r>
            <a:r>
              <a:rPr i="0" spc="-10" dirty="0" err="1">
                <a:latin typeface="Calibri"/>
                <a:cs typeface="Calibri"/>
              </a:rPr>
              <a:t>authentiques</a:t>
            </a:r>
            <a:r>
              <a:rPr i="0" spc="-60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(</a:t>
            </a:r>
            <a:r>
              <a:rPr i="0" dirty="0" err="1">
                <a:latin typeface="Calibri"/>
                <a:cs typeface="Calibri"/>
              </a:rPr>
              <a:t>vidéo</a:t>
            </a:r>
            <a:r>
              <a:rPr i="0" dirty="0">
                <a:latin typeface="Calibri"/>
                <a:cs typeface="Calibri"/>
              </a:rPr>
              <a:t>,</a:t>
            </a:r>
            <a:r>
              <a:rPr i="0" spc="-50" dirty="0">
                <a:latin typeface="Calibri"/>
                <a:cs typeface="Calibri"/>
              </a:rPr>
              <a:t> </a:t>
            </a:r>
            <a:r>
              <a:rPr i="0" spc="-10" dirty="0">
                <a:latin typeface="Calibri"/>
                <a:cs typeface="Calibri"/>
              </a:rPr>
              <a:t>article,</a:t>
            </a:r>
          </a:p>
          <a:p>
            <a:pPr marL="12700" algn="just">
              <a:lnSpc>
                <a:spcPct val="100000"/>
              </a:lnSpc>
            </a:pPr>
            <a:r>
              <a:rPr i="0" dirty="0">
                <a:latin typeface="Calibri"/>
                <a:cs typeface="Calibri"/>
              </a:rPr>
              <a:t>podcast)</a:t>
            </a:r>
            <a:r>
              <a:rPr i="0" spc="-30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pour</a:t>
            </a:r>
            <a:r>
              <a:rPr i="0" spc="-40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des</a:t>
            </a:r>
            <a:r>
              <a:rPr i="0" spc="-35" dirty="0">
                <a:latin typeface="Calibri"/>
                <a:cs typeface="Calibri"/>
              </a:rPr>
              <a:t> </a:t>
            </a:r>
            <a:r>
              <a:rPr i="0" dirty="0" err="1">
                <a:latin typeface="Calibri"/>
                <a:cs typeface="Calibri"/>
              </a:rPr>
              <a:t>élèves</a:t>
            </a:r>
            <a:r>
              <a:rPr i="0" spc="-40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de</a:t>
            </a:r>
            <a:r>
              <a:rPr i="0" spc="-25" dirty="0">
                <a:latin typeface="Calibri"/>
                <a:cs typeface="Calibri"/>
              </a:rPr>
              <a:t> </a:t>
            </a:r>
            <a:r>
              <a:rPr i="0" spc="-20" dirty="0" err="1">
                <a:latin typeface="Calibri"/>
                <a:cs typeface="Calibri"/>
              </a:rPr>
              <a:t>Terminale</a:t>
            </a:r>
            <a:r>
              <a:rPr i="0" spc="-35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Bac</a:t>
            </a:r>
            <a:r>
              <a:rPr i="0" spc="-40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Pro</a:t>
            </a:r>
            <a:r>
              <a:rPr i="0" spc="-40" dirty="0">
                <a:latin typeface="Calibri"/>
                <a:cs typeface="Calibri"/>
              </a:rPr>
              <a:t> </a:t>
            </a:r>
            <a:r>
              <a:rPr i="0" spc="-20" dirty="0">
                <a:latin typeface="Calibri"/>
                <a:cs typeface="Calibri"/>
              </a:rPr>
              <a:t>d’un</a:t>
            </a:r>
          </a:p>
          <a:p>
            <a:pPr marL="12700" marR="5080" algn="just">
              <a:lnSpc>
                <a:spcPct val="100099"/>
              </a:lnSpc>
            </a:pPr>
            <a:r>
              <a:rPr i="0" dirty="0" err="1">
                <a:latin typeface="Calibri"/>
                <a:cs typeface="Calibri"/>
              </a:rPr>
              <a:t>niveau</a:t>
            </a:r>
            <a:r>
              <a:rPr i="0" spc="-25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B1</a:t>
            </a:r>
            <a:r>
              <a:rPr i="0" spc="-30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à</a:t>
            </a:r>
            <a:r>
              <a:rPr i="0" spc="-35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B2</a:t>
            </a:r>
            <a:r>
              <a:rPr i="0" spc="-30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sur</a:t>
            </a:r>
            <a:r>
              <a:rPr i="0" spc="-25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le</a:t>
            </a:r>
            <a:r>
              <a:rPr i="0" spc="-15" dirty="0">
                <a:latin typeface="Calibri"/>
                <a:cs typeface="Calibri"/>
              </a:rPr>
              <a:t> </a:t>
            </a:r>
            <a:r>
              <a:rPr i="0" dirty="0" err="1">
                <a:latin typeface="Calibri"/>
                <a:cs typeface="Calibri"/>
              </a:rPr>
              <a:t>thème</a:t>
            </a:r>
            <a:r>
              <a:rPr i="0" spc="-30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de</a:t>
            </a:r>
            <a:r>
              <a:rPr i="0" spc="-30" dirty="0">
                <a:latin typeface="Calibri"/>
                <a:cs typeface="Calibri"/>
              </a:rPr>
              <a:t> </a:t>
            </a:r>
            <a:r>
              <a:rPr i="0" spc="-20" dirty="0" err="1">
                <a:latin typeface="Calibri"/>
                <a:cs typeface="Calibri"/>
              </a:rPr>
              <a:t>l’égalité</a:t>
            </a:r>
            <a:r>
              <a:rPr i="0" spc="10" dirty="0">
                <a:latin typeface="Calibri"/>
                <a:cs typeface="Calibri"/>
              </a:rPr>
              <a:t> </a:t>
            </a:r>
            <a:r>
              <a:rPr i="0" spc="-10" dirty="0">
                <a:latin typeface="Calibri"/>
                <a:cs typeface="Calibri"/>
              </a:rPr>
              <a:t>hommes- femmes.</a:t>
            </a:r>
            <a:r>
              <a:rPr i="0" spc="-55" dirty="0">
                <a:latin typeface="Calibri"/>
                <a:cs typeface="Calibri"/>
              </a:rPr>
              <a:t> </a:t>
            </a:r>
            <a:r>
              <a:rPr i="0" dirty="0" err="1">
                <a:latin typeface="Calibri"/>
                <a:cs typeface="Calibri"/>
              </a:rPr>
              <a:t>Indique</a:t>
            </a:r>
            <a:r>
              <a:rPr i="0" spc="-25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pour</a:t>
            </a:r>
            <a:r>
              <a:rPr i="0" spc="-35" dirty="0">
                <a:latin typeface="Calibri"/>
                <a:cs typeface="Calibri"/>
              </a:rPr>
              <a:t> </a:t>
            </a:r>
            <a:r>
              <a:rPr i="0" dirty="0" err="1">
                <a:latin typeface="Calibri"/>
                <a:cs typeface="Calibri"/>
              </a:rPr>
              <a:t>chaque</a:t>
            </a:r>
            <a:r>
              <a:rPr i="0" spc="-25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document</a:t>
            </a:r>
            <a:r>
              <a:rPr i="0" spc="-40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:</a:t>
            </a:r>
            <a:r>
              <a:rPr i="0" spc="-35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le</a:t>
            </a:r>
            <a:r>
              <a:rPr i="0" spc="-30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lien</a:t>
            </a:r>
            <a:r>
              <a:rPr i="0" spc="-25" dirty="0">
                <a:latin typeface="Calibri"/>
                <a:cs typeface="Calibri"/>
              </a:rPr>
              <a:t> </a:t>
            </a:r>
            <a:r>
              <a:rPr i="0" spc="-10" dirty="0">
                <a:latin typeface="Calibri"/>
                <a:cs typeface="Calibri"/>
              </a:rPr>
              <a:t>source </a:t>
            </a:r>
            <a:r>
              <a:rPr i="0" dirty="0">
                <a:latin typeface="Calibri"/>
                <a:cs typeface="Calibri"/>
              </a:rPr>
              <a:t>et</a:t>
            </a:r>
            <a:r>
              <a:rPr i="0" spc="-45" dirty="0">
                <a:latin typeface="Calibri"/>
                <a:cs typeface="Calibri"/>
              </a:rPr>
              <a:t> </a:t>
            </a:r>
            <a:r>
              <a:rPr i="0" dirty="0" err="1">
                <a:latin typeface="Calibri"/>
                <a:cs typeface="Calibri"/>
              </a:rPr>
              <a:t>une</a:t>
            </a:r>
            <a:r>
              <a:rPr i="0" spc="-45" dirty="0">
                <a:latin typeface="Calibri"/>
                <a:cs typeface="Calibri"/>
              </a:rPr>
              <a:t> </a:t>
            </a:r>
            <a:r>
              <a:rPr i="0" dirty="0" err="1">
                <a:latin typeface="Calibri"/>
                <a:cs typeface="Calibri"/>
              </a:rPr>
              <a:t>brève</a:t>
            </a:r>
            <a:r>
              <a:rPr i="0" spc="-50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description</a:t>
            </a:r>
            <a:r>
              <a:rPr i="0" spc="-15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du</a:t>
            </a:r>
            <a:r>
              <a:rPr i="0" spc="-45" dirty="0">
                <a:latin typeface="Calibri"/>
                <a:cs typeface="Calibri"/>
              </a:rPr>
              <a:t> </a:t>
            </a:r>
            <a:r>
              <a:rPr i="0" spc="-10" dirty="0" err="1">
                <a:latin typeface="Calibri"/>
                <a:cs typeface="Calibri"/>
              </a:rPr>
              <a:t>contenu</a:t>
            </a:r>
            <a:r>
              <a:rPr i="0" spc="-10" dirty="0">
                <a:latin typeface="Calibri"/>
                <a:cs typeface="Calibri"/>
              </a:rPr>
              <a:t>.</a:t>
            </a:r>
            <a:r>
              <a:rPr i="0" spc="-40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Les</a:t>
            </a:r>
            <a:r>
              <a:rPr i="0" spc="-40" dirty="0">
                <a:latin typeface="Calibri"/>
                <a:cs typeface="Calibri"/>
              </a:rPr>
              <a:t> </a:t>
            </a:r>
            <a:r>
              <a:rPr i="0" spc="-10" dirty="0">
                <a:latin typeface="Calibri"/>
                <a:cs typeface="Calibri"/>
              </a:rPr>
              <a:t>documents </a:t>
            </a:r>
            <a:r>
              <a:rPr i="0" dirty="0" err="1">
                <a:latin typeface="Calibri"/>
                <a:cs typeface="Calibri"/>
              </a:rPr>
              <a:t>vidéo</a:t>
            </a:r>
            <a:r>
              <a:rPr i="0" spc="-40" dirty="0">
                <a:latin typeface="Calibri"/>
                <a:cs typeface="Calibri"/>
              </a:rPr>
              <a:t> </a:t>
            </a:r>
            <a:r>
              <a:rPr i="0" dirty="0" err="1">
                <a:latin typeface="Calibri"/>
                <a:cs typeface="Calibri"/>
              </a:rPr>
              <a:t>ou</a:t>
            </a:r>
            <a:r>
              <a:rPr i="0" spc="-50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audio</a:t>
            </a:r>
            <a:r>
              <a:rPr i="0" spc="-30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ne</a:t>
            </a:r>
            <a:r>
              <a:rPr i="0" spc="-40" dirty="0">
                <a:latin typeface="Calibri"/>
                <a:cs typeface="Calibri"/>
              </a:rPr>
              <a:t> </a:t>
            </a:r>
            <a:r>
              <a:rPr i="0" dirty="0" err="1">
                <a:latin typeface="Calibri"/>
                <a:cs typeface="Calibri"/>
              </a:rPr>
              <a:t>doivent</a:t>
            </a:r>
            <a:r>
              <a:rPr i="0" spc="-55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pas</a:t>
            </a:r>
            <a:r>
              <a:rPr i="0" spc="-40" dirty="0">
                <a:latin typeface="Calibri"/>
                <a:cs typeface="Calibri"/>
              </a:rPr>
              <a:t> </a:t>
            </a:r>
            <a:r>
              <a:rPr i="0" dirty="0" err="1">
                <a:latin typeface="Calibri"/>
                <a:cs typeface="Calibri"/>
              </a:rPr>
              <a:t>dépasser</a:t>
            </a:r>
            <a:r>
              <a:rPr i="0" spc="-60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3</a:t>
            </a:r>
            <a:r>
              <a:rPr i="0" spc="-40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minutes</a:t>
            </a:r>
            <a:r>
              <a:rPr i="0" spc="-40" dirty="0">
                <a:latin typeface="Calibri"/>
                <a:cs typeface="Calibri"/>
              </a:rPr>
              <a:t> </a:t>
            </a:r>
            <a:r>
              <a:rPr i="0" spc="-25" dirty="0">
                <a:latin typeface="Calibri"/>
                <a:cs typeface="Calibri"/>
              </a:rPr>
              <a:t>et</a:t>
            </a:r>
            <a:r>
              <a:rPr i="0" spc="500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les</a:t>
            </a:r>
            <a:r>
              <a:rPr i="0" spc="-25" dirty="0">
                <a:latin typeface="Calibri"/>
                <a:cs typeface="Calibri"/>
              </a:rPr>
              <a:t> </a:t>
            </a:r>
            <a:r>
              <a:rPr i="0" spc="-10" dirty="0">
                <a:latin typeface="Calibri"/>
                <a:cs typeface="Calibri"/>
              </a:rPr>
              <a:t>documents</a:t>
            </a:r>
            <a:r>
              <a:rPr i="0" spc="-25" dirty="0">
                <a:latin typeface="Calibri"/>
                <a:cs typeface="Calibri"/>
              </a:rPr>
              <a:t> </a:t>
            </a:r>
            <a:r>
              <a:rPr i="0" dirty="0" err="1">
                <a:latin typeface="Calibri"/>
                <a:cs typeface="Calibri"/>
              </a:rPr>
              <a:t>écrits</a:t>
            </a:r>
            <a:r>
              <a:rPr i="0" spc="-15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ne</a:t>
            </a:r>
            <a:r>
              <a:rPr i="0" spc="-10" dirty="0">
                <a:latin typeface="Calibri"/>
                <a:cs typeface="Calibri"/>
              </a:rPr>
              <a:t> </a:t>
            </a:r>
            <a:r>
              <a:rPr i="0" dirty="0" err="1">
                <a:latin typeface="Calibri"/>
                <a:cs typeface="Calibri"/>
              </a:rPr>
              <a:t>doivent</a:t>
            </a:r>
            <a:r>
              <a:rPr i="0" spc="-25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pas</a:t>
            </a:r>
            <a:r>
              <a:rPr i="0" spc="-25" dirty="0">
                <a:latin typeface="Calibri"/>
                <a:cs typeface="Calibri"/>
              </a:rPr>
              <a:t> </a:t>
            </a:r>
            <a:r>
              <a:rPr i="0" dirty="0" err="1">
                <a:latin typeface="Calibri"/>
                <a:cs typeface="Calibri"/>
              </a:rPr>
              <a:t>dépasser</a:t>
            </a:r>
            <a:r>
              <a:rPr i="0" spc="-40" dirty="0">
                <a:latin typeface="Calibri"/>
                <a:cs typeface="Calibri"/>
              </a:rPr>
              <a:t> </a:t>
            </a:r>
            <a:r>
              <a:rPr i="0" dirty="0">
                <a:latin typeface="Calibri"/>
                <a:cs typeface="Calibri"/>
              </a:rPr>
              <a:t>20</a:t>
            </a:r>
            <a:r>
              <a:rPr i="0" spc="-25" dirty="0">
                <a:latin typeface="Calibri"/>
                <a:cs typeface="Calibri"/>
              </a:rPr>
              <a:t> </a:t>
            </a:r>
            <a:r>
              <a:rPr i="0" spc="-10" dirty="0" err="1">
                <a:latin typeface="Calibri"/>
                <a:cs typeface="Calibri"/>
              </a:rPr>
              <a:t>lignes</a:t>
            </a:r>
            <a:r>
              <a:rPr i="0" spc="-10" dirty="0">
                <a:latin typeface="Calibri"/>
                <a:cs typeface="Calibri"/>
              </a:rPr>
              <a:t>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626352" y="1665985"/>
            <a:ext cx="5184775" cy="1511935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vert="horz" wrap="square" lIns="0" tIns="1524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20"/>
              </a:spcBef>
            </a:pPr>
            <a:r>
              <a:rPr sz="1200">
                <a:latin typeface="Calibri"/>
                <a:cs typeface="Calibri"/>
              </a:rPr>
              <a:t>1.</a:t>
            </a:r>
            <a:r>
              <a:rPr sz="1200" spc="-2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Vidéo</a:t>
            </a:r>
            <a:r>
              <a:rPr sz="1200" spc="-3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(1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 spc="-20">
                <a:latin typeface="Calibri"/>
                <a:cs typeface="Calibri"/>
              </a:rPr>
              <a:t>min)</a:t>
            </a:r>
            <a:endParaRPr sz="1200">
              <a:latin typeface="Calibri"/>
              <a:cs typeface="Calibri"/>
            </a:endParaRPr>
          </a:p>
          <a:p>
            <a:pPr marL="92075">
              <a:lnSpc>
                <a:spcPct val="100000"/>
              </a:lnSpc>
            </a:pPr>
            <a:r>
              <a:rPr sz="1200">
                <a:latin typeface="Calibri"/>
                <a:cs typeface="Calibri"/>
              </a:rPr>
              <a:t>Titre</a:t>
            </a:r>
            <a:r>
              <a:rPr sz="1200" spc="-4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:</a:t>
            </a:r>
            <a:r>
              <a:rPr sz="1200" spc="-3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Gender</a:t>
            </a:r>
            <a:r>
              <a:rPr sz="1200" spc="-3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Inequality</a:t>
            </a:r>
            <a:r>
              <a:rPr sz="1200" spc="-4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in</a:t>
            </a:r>
            <a:r>
              <a:rPr sz="1200" spc="-2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One</a:t>
            </a:r>
            <a:r>
              <a:rPr sz="1200" spc="-10">
                <a:latin typeface="Calibri"/>
                <a:cs typeface="Calibri"/>
              </a:rPr>
              <a:t> Minute</a:t>
            </a:r>
            <a:endParaRPr sz="1200">
              <a:latin typeface="Calibri"/>
              <a:cs typeface="Calibri"/>
            </a:endParaRPr>
          </a:p>
          <a:p>
            <a:pPr marL="92075">
              <a:lnSpc>
                <a:spcPct val="100000"/>
              </a:lnSpc>
            </a:pPr>
            <a:r>
              <a:rPr sz="1200">
                <a:latin typeface="Calibri"/>
                <a:cs typeface="Calibri"/>
              </a:rPr>
              <a:t>Lien</a:t>
            </a:r>
            <a:r>
              <a:rPr sz="1200" spc="-3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:</a:t>
            </a:r>
            <a:r>
              <a:rPr sz="1200" spc="-30">
                <a:latin typeface="Calibri"/>
                <a:cs typeface="Calibri"/>
              </a:rPr>
              <a:t> </a:t>
            </a:r>
            <a:r>
              <a:rPr sz="1200" u="sng" spc="-25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3"/>
              </a:rPr>
              <a:t>YouTube</a:t>
            </a:r>
            <a:r>
              <a:rPr sz="1200" u="sng" spc="-35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200" u="sng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3"/>
              </a:rPr>
              <a:t>–</a:t>
            </a:r>
            <a:r>
              <a:rPr sz="1200" u="sng" spc="-5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200" u="sng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3"/>
              </a:rPr>
              <a:t>Gender</a:t>
            </a:r>
            <a:r>
              <a:rPr sz="1200" u="sng" spc="-2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200" u="sng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3"/>
              </a:rPr>
              <a:t>Inequality</a:t>
            </a:r>
            <a:r>
              <a:rPr sz="1200" u="sng" spc="-4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200" u="sng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3"/>
              </a:rPr>
              <a:t>in</a:t>
            </a:r>
            <a:r>
              <a:rPr sz="1200" u="sng" spc="-15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200" u="sng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3"/>
              </a:rPr>
              <a:t>One</a:t>
            </a:r>
            <a:r>
              <a:rPr sz="1200" u="sng" spc="-5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200" u="sng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3"/>
              </a:rPr>
              <a:t>Minute</a:t>
            </a:r>
            <a:endParaRPr sz="1200">
              <a:latin typeface="Calibri"/>
              <a:cs typeface="Calibri"/>
            </a:endParaRPr>
          </a:p>
          <a:p>
            <a:pPr marL="92075">
              <a:lnSpc>
                <a:spcPct val="100000"/>
              </a:lnSpc>
            </a:pPr>
            <a:r>
              <a:rPr sz="1200">
                <a:latin typeface="Calibri"/>
                <a:cs typeface="Calibri"/>
              </a:rPr>
              <a:t>Description</a:t>
            </a:r>
            <a:r>
              <a:rPr sz="1200" spc="-3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:</a:t>
            </a:r>
            <a:r>
              <a:rPr sz="1200" spc="-4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Cette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animation</a:t>
            </a:r>
            <a:r>
              <a:rPr sz="1200" spc="-40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présente</a:t>
            </a:r>
            <a:r>
              <a:rPr sz="1200" spc="-4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en</a:t>
            </a:r>
            <a:r>
              <a:rPr sz="1200" spc="-2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une</a:t>
            </a:r>
            <a:r>
              <a:rPr sz="1200" spc="-3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minute</a:t>
            </a:r>
            <a:r>
              <a:rPr sz="1200" spc="-3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les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principaux</a:t>
            </a:r>
            <a:r>
              <a:rPr sz="1200" spc="-3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obstacles</a:t>
            </a:r>
            <a:endParaRPr sz="1200">
              <a:latin typeface="Calibri"/>
              <a:cs typeface="Calibri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200" spc="-10">
                <a:latin typeface="Calibri"/>
                <a:cs typeface="Calibri"/>
              </a:rPr>
              <a:t>rencontrés</a:t>
            </a:r>
            <a:r>
              <a:rPr sz="1200" spc="-3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par</a:t>
            </a:r>
            <a:r>
              <a:rPr sz="1200" spc="-2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les</a:t>
            </a:r>
            <a:r>
              <a:rPr sz="1200" spc="1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femmes dans</a:t>
            </a:r>
            <a:r>
              <a:rPr sz="1200" spc="-2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la </a:t>
            </a:r>
            <a:r>
              <a:rPr sz="1200" spc="-10">
                <a:latin typeface="Calibri"/>
                <a:cs typeface="Calibri"/>
              </a:rPr>
              <a:t>société</a:t>
            </a:r>
            <a:r>
              <a:rPr sz="1200" spc="-2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:</a:t>
            </a:r>
            <a:r>
              <a:rPr sz="1200" spc="20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stéréotypes,</a:t>
            </a:r>
            <a:r>
              <a:rPr sz="1200" spc="-3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discriminations,</a:t>
            </a:r>
            <a:endParaRPr sz="1200">
              <a:latin typeface="Calibri"/>
              <a:cs typeface="Calibri"/>
            </a:endParaRPr>
          </a:p>
          <a:p>
            <a:pPr marL="92075">
              <a:lnSpc>
                <a:spcPct val="100000"/>
              </a:lnSpc>
            </a:pPr>
            <a:r>
              <a:rPr sz="1200" spc="-10">
                <a:latin typeface="Calibri"/>
                <a:cs typeface="Calibri"/>
              </a:rPr>
              <a:t>inégalités</a:t>
            </a:r>
            <a:r>
              <a:rPr sz="1200" spc="-40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d’opportunités.</a:t>
            </a:r>
            <a:r>
              <a:rPr sz="1200" spc="-5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Le</a:t>
            </a:r>
            <a:r>
              <a:rPr sz="1200" spc="-1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message</a:t>
            </a:r>
            <a:r>
              <a:rPr sz="1200" spc="-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est</a:t>
            </a:r>
            <a:r>
              <a:rPr sz="1200" spc="-1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clair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et</a:t>
            </a:r>
            <a:r>
              <a:rPr sz="1200" spc="-2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accessible</a:t>
            </a:r>
            <a:r>
              <a:rPr sz="1200" spc="1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pour</a:t>
            </a:r>
            <a:r>
              <a:rPr sz="1200" spc="-4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des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apprenants</a:t>
            </a:r>
            <a:endParaRPr sz="1200">
              <a:latin typeface="Calibri"/>
              <a:cs typeface="Calibri"/>
            </a:endParaRPr>
          </a:p>
          <a:p>
            <a:pPr marL="92075">
              <a:lnSpc>
                <a:spcPct val="100000"/>
              </a:lnSpc>
            </a:pPr>
            <a:r>
              <a:rPr sz="1200" spc="-10">
                <a:latin typeface="Calibri"/>
                <a:cs typeface="Calibri"/>
              </a:rPr>
              <a:t>B1-</a:t>
            </a:r>
            <a:r>
              <a:rPr sz="1200" spc="-25">
                <a:latin typeface="Calibri"/>
                <a:cs typeface="Calibri"/>
              </a:rPr>
              <a:t>B2.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626352" y="3408807"/>
            <a:ext cx="5184775" cy="1315720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vert="horz" wrap="square" lIns="0" tIns="10096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795"/>
              </a:spcBef>
            </a:pPr>
            <a:r>
              <a:rPr sz="1200">
                <a:latin typeface="Calibri"/>
                <a:cs typeface="Calibri"/>
              </a:rPr>
              <a:t>2.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Vidéo</a:t>
            </a:r>
            <a:r>
              <a:rPr sz="1200" spc="-3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(2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min</a:t>
            </a:r>
            <a:r>
              <a:rPr sz="1200" spc="-10">
                <a:latin typeface="Calibri"/>
                <a:cs typeface="Calibri"/>
              </a:rPr>
              <a:t> </a:t>
            </a:r>
            <a:r>
              <a:rPr sz="1200" spc="-25">
                <a:latin typeface="Calibri"/>
                <a:cs typeface="Calibri"/>
              </a:rPr>
              <a:t>59)</a:t>
            </a:r>
            <a:endParaRPr sz="1200">
              <a:latin typeface="Calibri"/>
              <a:cs typeface="Calibri"/>
            </a:endParaRPr>
          </a:p>
          <a:p>
            <a:pPr marL="92075">
              <a:lnSpc>
                <a:spcPct val="100000"/>
              </a:lnSpc>
            </a:pPr>
            <a:r>
              <a:rPr sz="1200">
                <a:latin typeface="Calibri"/>
                <a:cs typeface="Calibri"/>
              </a:rPr>
              <a:t>Titre</a:t>
            </a:r>
            <a:r>
              <a:rPr sz="1200" spc="-5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:</a:t>
            </a:r>
            <a:r>
              <a:rPr sz="1200" spc="-3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A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Global</a:t>
            </a:r>
            <a:r>
              <a:rPr sz="1200" spc="-1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History</a:t>
            </a:r>
            <a:r>
              <a:rPr sz="1200" spc="-2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of</a:t>
            </a:r>
            <a:r>
              <a:rPr sz="1200" spc="-20">
                <a:latin typeface="Calibri"/>
                <a:cs typeface="Calibri"/>
              </a:rPr>
              <a:t> Women’s</a:t>
            </a:r>
            <a:r>
              <a:rPr sz="1200" spc="-2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Rights,</a:t>
            </a:r>
            <a:r>
              <a:rPr sz="1200" spc="-2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in</a:t>
            </a:r>
            <a:r>
              <a:rPr sz="1200" spc="-2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3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Minutes</a:t>
            </a:r>
            <a:endParaRPr sz="1200">
              <a:latin typeface="Calibri"/>
              <a:cs typeface="Calibri"/>
            </a:endParaRPr>
          </a:p>
          <a:p>
            <a:pPr marL="92075" marR="509905">
              <a:lnSpc>
                <a:spcPct val="100000"/>
              </a:lnSpc>
            </a:pPr>
            <a:r>
              <a:rPr sz="1200">
                <a:latin typeface="Calibri"/>
                <a:cs typeface="Calibri"/>
              </a:rPr>
              <a:t>Lien</a:t>
            </a:r>
            <a:r>
              <a:rPr sz="1200" spc="-4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:</a:t>
            </a:r>
            <a:r>
              <a:rPr sz="1200" spc="-35">
                <a:latin typeface="Calibri"/>
                <a:cs typeface="Calibri"/>
              </a:rPr>
              <a:t> </a:t>
            </a:r>
            <a:r>
              <a:rPr sz="1200" u="sng" spc="-2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4"/>
              </a:rPr>
              <a:t>YouTube</a:t>
            </a:r>
            <a:r>
              <a:rPr sz="1200" u="sng" spc="-4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200" u="sng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4"/>
              </a:rPr>
              <a:t>–</a:t>
            </a:r>
            <a:r>
              <a:rPr sz="1200" u="sng" spc="-1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200" u="sng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4"/>
              </a:rPr>
              <a:t>A</a:t>
            </a:r>
            <a:r>
              <a:rPr sz="1200" u="sng" spc="-1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200" u="sng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4"/>
              </a:rPr>
              <a:t>global</a:t>
            </a:r>
            <a:r>
              <a:rPr sz="1200" u="sng" spc="-2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200" u="sng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4"/>
              </a:rPr>
              <a:t>history</a:t>
            </a:r>
            <a:r>
              <a:rPr sz="1200" u="sng" spc="-3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200" u="sng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4"/>
              </a:rPr>
              <a:t>of</a:t>
            </a:r>
            <a:r>
              <a:rPr sz="1200" u="sng" spc="-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200" u="sng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4"/>
              </a:rPr>
              <a:t>women's</a:t>
            </a:r>
            <a:r>
              <a:rPr sz="1200" u="sng" spc="-1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200" u="sng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4"/>
              </a:rPr>
              <a:t>rights</a:t>
            </a:r>
            <a:r>
              <a:rPr sz="1200" u="sng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4"/>
              </a:rPr>
              <a:t>,</a:t>
            </a:r>
            <a:r>
              <a:rPr sz="1200" u="sng" spc="-25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200" u="sng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4"/>
              </a:rPr>
              <a:t>in</a:t>
            </a:r>
            <a:r>
              <a:rPr sz="1200" u="sng" spc="-2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200" u="sng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4"/>
              </a:rPr>
              <a:t>3</a:t>
            </a:r>
            <a:r>
              <a:rPr sz="1200" u="sng" spc="-15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200" u="sng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4"/>
              </a:rPr>
              <a:t>minutes</a:t>
            </a:r>
            <a:r>
              <a:rPr sz="1200" u="none" spc="-10">
                <a:latin typeface="Calibri"/>
                <a:cs typeface="Calibri"/>
              </a:rPr>
              <a:t> Description</a:t>
            </a:r>
            <a:r>
              <a:rPr sz="1200" u="none" spc="-30">
                <a:latin typeface="Calibri"/>
                <a:cs typeface="Calibri"/>
              </a:rPr>
              <a:t> </a:t>
            </a:r>
            <a:r>
              <a:rPr sz="1200" u="none">
                <a:latin typeface="Calibri"/>
                <a:cs typeface="Calibri"/>
              </a:rPr>
              <a:t>:</a:t>
            </a:r>
            <a:r>
              <a:rPr sz="1200" u="none" spc="-45">
                <a:latin typeface="Calibri"/>
                <a:cs typeface="Calibri"/>
              </a:rPr>
              <a:t> </a:t>
            </a:r>
            <a:r>
              <a:rPr sz="1200" u="none">
                <a:latin typeface="Calibri"/>
                <a:cs typeface="Calibri"/>
              </a:rPr>
              <a:t>Cette</a:t>
            </a:r>
            <a:r>
              <a:rPr sz="1200" u="none" spc="-20">
                <a:latin typeface="Calibri"/>
                <a:cs typeface="Calibri"/>
              </a:rPr>
              <a:t> </a:t>
            </a:r>
            <a:r>
              <a:rPr sz="1200" u="none">
                <a:latin typeface="Calibri"/>
                <a:cs typeface="Calibri"/>
              </a:rPr>
              <a:t>vidéo</a:t>
            </a:r>
            <a:r>
              <a:rPr sz="1200" u="none" spc="-30">
                <a:latin typeface="Calibri"/>
                <a:cs typeface="Calibri"/>
              </a:rPr>
              <a:t> </a:t>
            </a:r>
            <a:r>
              <a:rPr sz="1200" u="none" spc="-10">
                <a:latin typeface="Calibri"/>
                <a:cs typeface="Calibri"/>
              </a:rPr>
              <a:t>retrace</a:t>
            </a:r>
            <a:r>
              <a:rPr sz="1200" u="none" spc="-25">
                <a:latin typeface="Calibri"/>
                <a:cs typeface="Calibri"/>
              </a:rPr>
              <a:t> </a:t>
            </a:r>
            <a:r>
              <a:rPr sz="1200" u="none">
                <a:latin typeface="Calibri"/>
                <a:cs typeface="Calibri"/>
              </a:rPr>
              <a:t>en</a:t>
            </a:r>
            <a:r>
              <a:rPr sz="1200" u="none" spc="-20">
                <a:latin typeface="Calibri"/>
                <a:cs typeface="Calibri"/>
              </a:rPr>
              <a:t> </a:t>
            </a:r>
            <a:r>
              <a:rPr sz="1200" u="none">
                <a:latin typeface="Calibri"/>
                <a:cs typeface="Calibri"/>
              </a:rPr>
              <a:t>moins</a:t>
            </a:r>
            <a:r>
              <a:rPr sz="1200" u="none" spc="-15">
                <a:latin typeface="Calibri"/>
                <a:cs typeface="Calibri"/>
              </a:rPr>
              <a:t> </a:t>
            </a:r>
            <a:r>
              <a:rPr sz="1200" u="none">
                <a:latin typeface="Calibri"/>
                <a:cs typeface="Calibri"/>
              </a:rPr>
              <a:t>de</a:t>
            </a:r>
            <a:r>
              <a:rPr sz="1200" u="none" spc="-20">
                <a:latin typeface="Calibri"/>
                <a:cs typeface="Calibri"/>
              </a:rPr>
              <a:t> </a:t>
            </a:r>
            <a:r>
              <a:rPr sz="1200" u="none">
                <a:latin typeface="Calibri"/>
                <a:cs typeface="Calibri"/>
              </a:rPr>
              <a:t>3</a:t>
            </a:r>
            <a:r>
              <a:rPr sz="1200" u="none" spc="-10">
                <a:latin typeface="Calibri"/>
                <a:cs typeface="Calibri"/>
              </a:rPr>
              <a:t> </a:t>
            </a:r>
            <a:r>
              <a:rPr sz="1200" u="none">
                <a:latin typeface="Calibri"/>
                <a:cs typeface="Calibri"/>
              </a:rPr>
              <a:t>minutes</a:t>
            </a:r>
            <a:r>
              <a:rPr sz="1200" u="none" spc="-35">
                <a:latin typeface="Calibri"/>
                <a:cs typeface="Calibri"/>
              </a:rPr>
              <a:t> </a:t>
            </a:r>
            <a:r>
              <a:rPr sz="1200" u="none">
                <a:latin typeface="Calibri"/>
                <a:cs typeface="Calibri"/>
              </a:rPr>
              <a:t>les</a:t>
            </a:r>
            <a:r>
              <a:rPr sz="1200" u="none" spc="-15">
                <a:latin typeface="Calibri"/>
                <a:cs typeface="Calibri"/>
              </a:rPr>
              <a:t> </a:t>
            </a:r>
            <a:r>
              <a:rPr sz="1200" u="none">
                <a:latin typeface="Calibri"/>
                <a:cs typeface="Calibri"/>
              </a:rPr>
              <a:t>grandes</a:t>
            </a:r>
            <a:r>
              <a:rPr sz="1200" u="none" spc="-35">
                <a:latin typeface="Calibri"/>
                <a:cs typeface="Calibri"/>
              </a:rPr>
              <a:t> </a:t>
            </a:r>
            <a:r>
              <a:rPr sz="1200" u="none" spc="-10">
                <a:latin typeface="Calibri"/>
                <a:cs typeface="Calibri"/>
              </a:rPr>
              <a:t>dates,</a:t>
            </a:r>
            <a:endParaRPr sz="1200">
              <a:latin typeface="Calibri"/>
              <a:cs typeface="Calibri"/>
            </a:endParaRPr>
          </a:p>
          <a:p>
            <a:pPr marL="92075" marR="262890">
              <a:lnSpc>
                <a:spcPct val="100000"/>
              </a:lnSpc>
            </a:pPr>
            <a:r>
              <a:rPr sz="1200" spc="-10">
                <a:latin typeface="Calibri"/>
                <a:cs typeface="Calibri"/>
              </a:rPr>
              <a:t>mouvements</a:t>
            </a:r>
            <a:r>
              <a:rPr sz="1200" spc="-3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et figures</a:t>
            </a:r>
            <a:r>
              <a:rPr sz="1200" spc="-20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marquantes</a:t>
            </a:r>
            <a:r>
              <a:rPr sz="1200" spc="-2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de</a:t>
            </a:r>
            <a:r>
              <a:rPr sz="1200" spc="-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la</a:t>
            </a:r>
            <a:r>
              <a:rPr sz="1200" spc="-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lutte</a:t>
            </a:r>
            <a:r>
              <a:rPr sz="1200" spc="-3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pour</a:t>
            </a:r>
            <a:r>
              <a:rPr sz="1200" spc="-30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l’égalité femmes-hommes </a:t>
            </a:r>
            <a:r>
              <a:rPr sz="1200">
                <a:latin typeface="Calibri"/>
                <a:cs typeface="Calibri"/>
              </a:rPr>
              <a:t>dans</a:t>
            </a:r>
            <a:r>
              <a:rPr sz="1200" spc="-2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le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 spc="-20">
                <a:latin typeface="Calibri"/>
                <a:cs typeface="Calibri"/>
              </a:rPr>
              <a:t>monde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626352" y="4935385"/>
            <a:ext cx="5184775" cy="1511935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85"/>
              </a:spcBef>
            </a:pPr>
            <a:endParaRPr sz="120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</a:pPr>
            <a:r>
              <a:rPr sz="1200">
                <a:latin typeface="Calibri"/>
                <a:cs typeface="Calibri"/>
              </a:rPr>
              <a:t>3.</a:t>
            </a:r>
            <a:r>
              <a:rPr sz="1200" spc="-2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Article</a:t>
            </a:r>
            <a:r>
              <a:rPr sz="1200" spc="-2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(moins</a:t>
            </a:r>
            <a:r>
              <a:rPr sz="1200" spc="-2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de</a:t>
            </a:r>
            <a:r>
              <a:rPr sz="1200" spc="-2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20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lignes)</a:t>
            </a:r>
            <a:endParaRPr sz="1200">
              <a:latin typeface="Calibri"/>
              <a:cs typeface="Calibri"/>
            </a:endParaRPr>
          </a:p>
          <a:p>
            <a:pPr marL="92075" marR="1998345">
              <a:lnSpc>
                <a:spcPct val="100000"/>
              </a:lnSpc>
            </a:pPr>
            <a:r>
              <a:rPr sz="1200">
                <a:latin typeface="Calibri"/>
                <a:cs typeface="Calibri"/>
              </a:rPr>
              <a:t>Titre</a:t>
            </a:r>
            <a:r>
              <a:rPr sz="1200" spc="-3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:</a:t>
            </a:r>
            <a:r>
              <a:rPr sz="1200" spc="-20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International</a:t>
            </a:r>
            <a:r>
              <a:rPr sz="1200" spc="-35">
                <a:latin typeface="Calibri"/>
                <a:cs typeface="Calibri"/>
              </a:rPr>
              <a:t> </a:t>
            </a:r>
            <a:r>
              <a:rPr sz="1200" spc="-20">
                <a:latin typeface="Calibri"/>
                <a:cs typeface="Calibri"/>
              </a:rPr>
              <a:t>Women’s</a:t>
            </a:r>
            <a:r>
              <a:rPr sz="1200" spc="-1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Day (British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Council) </a:t>
            </a:r>
            <a:r>
              <a:rPr sz="1200">
                <a:latin typeface="Calibri"/>
                <a:cs typeface="Calibri"/>
              </a:rPr>
              <a:t>Lien</a:t>
            </a:r>
            <a:r>
              <a:rPr sz="1200" spc="-2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:</a:t>
            </a:r>
            <a:r>
              <a:rPr sz="1200" spc="-20">
                <a:latin typeface="Calibri"/>
                <a:cs typeface="Calibri"/>
              </a:rPr>
              <a:t> </a:t>
            </a:r>
            <a:r>
              <a:rPr sz="1200" u="sng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5"/>
              </a:rPr>
              <a:t>British</a:t>
            </a:r>
            <a:r>
              <a:rPr sz="1200" u="sng" spc="-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200" u="sng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5"/>
              </a:rPr>
              <a:t>Council –</a:t>
            </a:r>
            <a:r>
              <a:rPr sz="1200" u="sng" spc="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200" u="sng" spc="-1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5"/>
              </a:rPr>
              <a:t>International</a:t>
            </a:r>
            <a:r>
              <a:rPr sz="1200" u="sng" spc="-3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200" u="sng" spc="-1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5"/>
              </a:rPr>
              <a:t>Women's</a:t>
            </a:r>
            <a:r>
              <a:rPr sz="1200" u="sng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200" u="sng" spc="-25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5"/>
              </a:rPr>
              <a:t>Day</a:t>
            </a:r>
            <a:endParaRPr sz="1200">
              <a:latin typeface="Calibri"/>
              <a:cs typeface="Calibri"/>
            </a:endParaRPr>
          </a:p>
          <a:p>
            <a:pPr marL="92075" marR="177165">
              <a:lnSpc>
                <a:spcPct val="100000"/>
              </a:lnSpc>
              <a:spcBef>
                <a:spcPts val="5"/>
              </a:spcBef>
            </a:pPr>
            <a:r>
              <a:rPr sz="1200" spc="-10">
                <a:latin typeface="Calibri"/>
                <a:cs typeface="Calibri"/>
              </a:rPr>
              <a:t>Description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:</a:t>
            </a:r>
            <a:r>
              <a:rPr sz="1200" spc="-3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Cet</a:t>
            </a:r>
            <a:r>
              <a:rPr sz="1200" spc="1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article</a:t>
            </a:r>
            <a:r>
              <a:rPr sz="1200" spc="-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court </a:t>
            </a:r>
            <a:r>
              <a:rPr sz="1200" spc="-10">
                <a:latin typeface="Calibri"/>
                <a:cs typeface="Calibri"/>
              </a:rPr>
              <a:t>explique</a:t>
            </a:r>
            <a:r>
              <a:rPr sz="1200" spc="-30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l’origine</a:t>
            </a:r>
            <a:r>
              <a:rPr sz="1200" spc="-2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de la</a:t>
            </a:r>
            <a:r>
              <a:rPr sz="1200" spc="-1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Journée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internationale</a:t>
            </a:r>
            <a:r>
              <a:rPr sz="1200" spc="-30">
                <a:latin typeface="Calibri"/>
                <a:cs typeface="Calibri"/>
              </a:rPr>
              <a:t> </a:t>
            </a:r>
            <a:r>
              <a:rPr sz="1200" spc="-25">
                <a:latin typeface="Calibri"/>
                <a:cs typeface="Calibri"/>
              </a:rPr>
              <a:t>des </a:t>
            </a:r>
            <a:r>
              <a:rPr sz="1200">
                <a:latin typeface="Calibri"/>
                <a:cs typeface="Calibri"/>
              </a:rPr>
              <a:t>droits</a:t>
            </a:r>
            <a:r>
              <a:rPr sz="1200" spc="-2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des</a:t>
            </a:r>
            <a:r>
              <a:rPr sz="1200" spc="-2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femmes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et</a:t>
            </a:r>
            <a:r>
              <a:rPr sz="1200" spc="-1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donne</a:t>
            </a:r>
            <a:r>
              <a:rPr sz="1200" spc="-4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des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exemples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concrets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d’inégalités</a:t>
            </a:r>
            <a:r>
              <a:rPr sz="1200" spc="-3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et</a:t>
            </a:r>
            <a:r>
              <a:rPr sz="1200" spc="-10">
                <a:latin typeface="Calibri"/>
                <a:cs typeface="Calibri"/>
              </a:rPr>
              <a:t> d’avancées </a:t>
            </a:r>
            <a:r>
              <a:rPr sz="1200">
                <a:latin typeface="Calibri"/>
                <a:cs typeface="Calibri"/>
              </a:rPr>
              <a:t>dans</a:t>
            </a:r>
            <a:r>
              <a:rPr sz="1200" spc="-2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le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monde,</a:t>
            </a:r>
            <a:r>
              <a:rPr sz="1200" spc="-2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dans</a:t>
            </a:r>
            <a:r>
              <a:rPr sz="1200" spc="-3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un</a:t>
            </a:r>
            <a:r>
              <a:rPr sz="1200" spc="-2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anglais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accessible.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371475" y="4459985"/>
            <a:ext cx="5959475" cy="2266315"/>
            <a:chOff x="371475" y="4459985"/>
            <a:chExt cx="5959475" cy="2266315"/>
          </a:xfrm>
        </p:grpSpPr>
        <p:sp>
          <p:nvSpPr>
            <p:cNvPr id="11" name="object 11"/>
            <p:cNvSpPr/>
            <p:nvPr/>
          </p:nvSpPr>
          <p:spPr>
            <a:xfrm>
              <a:off x="381000" y="4469510"/>
              <a:ext cx="5940425" cy="2247265"/>
            </a:xfrm>
            <a:custGeom>
              <a:avLst/>
              <a:gdLst/>
              <a:ahLst/>
              <a:cxnLst/>
              <a:rect l="l" t="t" r="r" b="b"/>
              <a:pathLst>
                <a:path w="5940425" h="2247265">
                  <a:moveTo>
                    <a:pt x="4965192" y="0"/>
                  </a:moveTo>
                  <a:lnTo>
                    <a:pt x="374497" y="0"/>
                  </a:lnTo>
                  <a:lnTo>
                    <a:pt x="327520" y="2917"/>
                  </a:lnTo>
                  <a:lnTo>
                    <a:pt x="282285" y="11435"/>
                  </a:lnTo>
                  <a:lnTo>
                    <a:pt x="239142" y="25204"/>
                  </a:lnTo>
                  <a:lnTo>
                    <a:pt x="198443" y="43873"/>
                  </a:lnTo>
                  <a:lnTo>
                    <a:pt x="160537" y="67091"/>
                  </a:lnTo>
                  <a:lnTo>
                    <a:pt x="125777" y="94507"/>
                  </a:lnTo>
                  <a:lnTo>
                    <a:pt x="94513" y="125771"/>
                  </a:lnTo>
                  <a:lnTo>
                    <a:pt x="67096" y="160532"/>
                  </a:lnTo>
                  <a:lnTo>
                    <a:pt x="43877" y="198440"/>
                  </a:lnTo>
                  <a:lnTo>
                    <a:pt x="25207" y="239143"/>
                  </a:lnTo>
                  <a:lnTo>
                    <a:pt x="11437" y="282292"/>
                  </a:lnTo>
                  <a:lnTo>
                    <a:pt x="2917" y="327535"/>
                  </a:lnTo>
                  <a:lnTo>
                    <a:pt x="0" y="374522"/>
                  </a:lnTo>
                  <a:lnTo>
                    <a:pt x="0" y="1872475"/>
                  </a:lnTo>
                  <a:lnTo>
                    <a:pt x="2917" y="1919452"/>
                  </a:lnTo>
                  <a:lnTo>
                    <a:pt x="11437" y="1964687"/>
                  </a:lnTo>
                  <a:lnTo>
                    <a:pt x="25207" y="2007830"/>
                  </a:lnTo>
                  <a:lnTo>
                    <a:pt x="43877" y="2048529"/>
                  </a:lnTo>
                  <a:lnTo>
                    <a:pt x="67096" y="2086435"/>
                  </a:lnTo>
                  <a:lnTo>
                    <a:pt x="94513" y="2121195"/>
                  </a:lnTo>
                  <a:lnTo>
                    <a:pt x="125777" y="2152459"/>
                  </a:lnTo>
                  <a:lnTo>
                    <a:pt x="160537" y="2179876"/>
                  </a:lnTo>
                  <a:lnTo>
                    <a:pt x="198443" y="2203095"/>
                  </a:lnTo>
                  <a:lnTo>
                    <a:pt x="239142" y="2221765"/>
                  </a:lnTo>
                  <a:lnTo>
                    <a:pt x="282285" y="2235535"/>
                  </a:lnTo>
                  <a:lnTo>
                    <a:pt x="327520" y="2244055"/>
                  </a:lnTo>
                  <a:lnTo>
                    <a:pt x="374497" y="2246972"/>
                  </a:lnTo>
                  <a:lnTo>
                    <a:pt x="4965192" y="2246972"/>
                  </a:lnTo>
                  <a:lnTo>
                    <a:pt x="5012154" y="2244055"/>
                  </a:lnTo>
                  <a:lnTo>
                    <a:pt x="5057380" y="2235535"/>
                  </a:lnTo>
                  <a:lnTo>
                    <a:pt x="5100519" y="2221765"/>
                  </a:lnTo>
                  <a:lnTo>
                    <a:pt x="5141218" y="2203095"/>
                  </a:lnTo>
                  <a:lnTo>
                    <a:pt x="5179126" y="2179876"/>
                  </a:lnTo>
                  <a:lnTo>
                    <a:pt x="5213892" y="2152459"/>
                  </a:lnTo>
                  <a:lnTo>
                    <a:pt x="5245163" y="2121195"/>
                  </a:lnTo>
                  <a:lnTo>
                    <a:pt x="5272589" y="2086435"/>
                  </a:lnTo>
                  <a:lnTo>
                    <a:pt x="5295816" y="2048529"/>
                  </a:lnTo>
                  <a:lnTo>
                    <a:pt x="5314494" y="2007830"/>
                  </a:lnTo>
                  <a:lnTo>
                    <a:pt x="5328271" y="1964687"/>
                  </a:lnTo>
                  <a:lnTo>
                    <a:pt x="5336795" y="1919452"/>
                  </a:lnTo>
                  <a:lnTo>
                    <a:pt x="5339715" y="1872475"/>
                  </a:lnTo>
                  <a:lnTo>
                    <a:pt x="5339715" y="936244"/>
                  </a:lnTo>
                  <a:lnTo>
                    <a:pt x="5739121" y="374522"/>
                  </a:lnTo>
                  <a:lnTo>
                    <a:pt x="5339715" y="374522"/>
                  </a:lnTo>
                  <a:lnTo>
                    <a:pt x="5336795" y="327535"/>
                  </a:lnTo>
                  <a:lnTo>
                    <a:pt x="5328271" y="282292"/>
                  </a:lnTo>
                  <a:lnTo>
                    <a:pt x="5314494" y="239143"/>
                  </a:lnTo>
                  <a:lnTo>
                    <a:pt x="5295816" y="198440"/>
                  </a:lnTo>
                  <a:lnTo>
                    <a:pt x="5272589" y="160532"/>
                  </a:lnTo>
                  <a:lnTo>
                    <a:pt x="5245163" y="125771"/>
                  </a:lnTo>
                  <a:lnTo>
                    <a:pt x="5213892" y="94507"/>
                  </a:lnTo>
                  <a:lnTo>
                    <a:pt x="5179126" y="67091"/>
                  </a:lnTo>
                  <a:lnTo>
                    <a:pt x="5141218" y="43873"/>
                  </a:lnTo>
                  <a:lnTo>
                    <a:pt x="5100519" y="25204"/>
                  </a:lnTo>
                  <a:lnTo>
                    <a:pt x="5057380" y="11435"/>
                  </a:lnTo>
                  <a:lnTo>
                    <a:pt x="5012154" y="2917"/>
                  </a:lnTo>
                  <a:lnTo>
                    <a:pt x="4965192" y="0"/>
                  </a:lnTo>
                  <a:close/>
                </a:path>
                <a:path w="5940425" h="2247265">
                  <a:moveTo>
                    <a:pt x="5940044" y="91947"/>
                  </a:moveTo>
                  <a:lnTo>
                    <a:pt x="5339715" y="374522"/>
                  </a:lnTo>
                  <a:lnTo>
                    <a:pt x="5739121" y="374522"/>
                  </a:lnTo>
                  <a:lnTo>
                    <a:pt x="5940044" y="91947"/>
                  </a:lnTo>
                  <a:close/>
                </a:path>
              </a:pathLst>
            </a:custGeom>
            <a:solidFill>
              <a:srgbClr val="781F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81000" y="4469510"/>
              <a:ext cx="5940425" cy="2247265"/>
            </a:xfrm>
            <a:custGeom>
              <a:avLst/>
              <a:gdLst/>
              <a:ahLst/>
              <a:cxnLst/>
              <a:rect l="l" t="t" r="r" b="b"/>
              <a:pathLst>
                <a:path w="5940425" h="2247265">
                  <a:moveTo>
                    <a:pt x="0" y="374522"/>
                  </a:moveTo>
                  <a:lnTo>
                    <a:pt x="2917" y="327535"/>
                  </a:lnTo>
                  <a:lnTo>
                    <a:pt x="11437" y="282292"/>
                  </a:lnTo>
                  <a:lnTo>
                    <a:pt x="25207" y="239143"/>
                  </a:lnTo>
                  <a:lnTo>
                    <a:pt x="43877" y="198440"/>
                  </a:lnTo>
                  <a:lnTo>
                    <a:pt x="67096" y="160532"/>
                  </a:lnTo>
                  <a:lnTo>
                    <a:pt x="94513" y="125771"/>
                  </a:lnTo>
                  <a:lnTo>
                    <a:pt x="125777" y="94507"/>
                  </a:lnTo>
                  <a:lnTo>
                    <a:pt x="160537" y="67091"/>
                  </a:lnTo>
                  <a:lnTo>
                    <a:pt x="198443" y="43873"/>
                  </a:lnTo>
                  <a:lnTo>
                    <a:pt x="239142" y="25204"/>
                  </a:lnTo>
                  <a:lnTo>
                    <a:pt x="282285" y="11435"/>
                  </a:lnTo>
                  <a:lnTo>
                    <a:pt x="327520" y="2917"/>
                  </a:lnTo>
                  <a:lnTo>
                    <a:pt x="374497" y="0"/>
                  </a:lnTo>
                  <a:lnTo>
                    <a:pt x="3114802" y="0"/>
                  </a:lnTo>
                  <a:lnTo>
                    <a:pt x="4449699" y="0"/>
                  </a:lnTo>
                  <a:lnTo>
                    <a:pt x="4965192" y="0"/>
                  </a:lnTo>
                  <a:lnTo>
                    <a:pt x="5012154" y="2917"/>
                  </a:lnTo>
                  <a:lnTo>
                    <a:pt x="5057380" y="11435"/>
                  </a:lnTo>
                  <a:lnTo>
                    <a:pt x="5100519" y="25204"/>
                  </a:lnTo>
                  <a:lnTo>
                    <a:pt x="5141218" y="43873"/>
                  </a:lnTo>
                  <a:lnTo>
                    <a:pt x="5179126" y="67091"/>
                  </a:lnTo>
                  <a:lnTo>
                    <a:pt x="5213892" y="94507"/>
                  </a:lnTo>
                  <a:lnTo>
                    <a:pt x="5245163" y="125771"/>
                  </a:lnTo>
                  <a:lnTo>
                    <a:pt x="5272589" y="160532"/>
                  </a:lnTo>
                  <a:lnTo>
                    <a:pt x="5295816" y="198440"/>
                  </a:lnTo>
                  <a:lnTo>
                    <a:pt x="5314494" y="239143"/>
                  </a:lnTo>
                  <a:lnTo>
                    <a:pt x="5328271" y="282292"/>
                  </a:lnTo>
                  <a:lnTo>
                    <a:pt x="5336795" y="327535"/>
                  </a:lnTo>
                  <a:lnTo>
                    <a:pt x="5339715" y="374522"/>
                  </a:lnTo>
                  <a:lnTo>
                    <a:pt x="5940044" y="91947"/>
                  </a:lnTo>
                  <a:lnTo>
                    <a:pt x="5339715" y="936244"/>
                  </a:lnTo>
                  <a:lnTo>
                    <a:pt x="5339715" y="1872475"/>
                  </a:lnTo>
                  <a:lnTo>
                    <a:pt x="5336795" y="1919452"/>
                  </a:lnTo>
                  <a:lnTo>
                    <a:pt x="5328271" y="1964687"/>
                  </a:lnTo>
                  <a:lnTo>
                    <a:pt x="5314494" y="2007830"/>
                  </a:lnTo>
                  <a:lnTo>
                    <a:pt x="5295816" y="2048529"/>
                  </a:lnTo>
                  <a:lnTo>
                    <a:pt x="5272589" y="2086435"/>
                  </a:lnTo>
                  <a:lnTo>
                    <a:pt x="5245163" y="2121195"/>
                  </a:lnTo>
                  <a:lnTo>
                    <a:pt x="5213892" y="2152459"/>
                  </a:lnTo>
                  <a:lnTo>
                    <a:pt x="5179126" y="2179876"/>
                  </a:lnTo>
                  <a:lnTo>
                    <a:pt x="5141218" y="2203095"/>
                  </a:lnTo>
                  <a:lnTo>
                    <a:pt x="5100519" y="2221765"/>
                  </a:lnTo>
                  <a:lnTo>
                    <a:pt x="5057380" y="2235535"/>
                  </a:lnTo>
                  <a:lnTo>
                    <a:pt x="5012154" y="2244055"/>
                  </a:lnTo>
                  <a:lnTo>
                    <a:pt x="4965192" y="2246972"/>
                  </a:lnTo>
                  <a:lnTo>
                    <a:pt x="4449699" y="2246972"/>
                  </a:lnTo>
                  <a:lnTo>
                    <a:pt x="3114802" y="2246972"/>
                  </a:lnTo>
                  <a:lnTo>
                    <a:pt x="374497" y="2246972"/>
                  </a:lnTo>
                  <a:lnTo>
                    <a:pt x="327520" y="2244055"/>
                  </a:lnTo>
                  <a:lnTo>
                    <a:pt x="282285" y="2235535"/>
                  </a:lnTo>
                  <a:lnTo>
                    <a:pt x="239142" y="2221765"/>
                  </a:lnTo>
                  <a:lnTo>
                    <a:pt x="198443" y="2203095"/>
                  </a:lnTo>
                  <a:lnTo>
                    <a:pt x="160537" y="2179876"/>
                  </a:lnTo>
                  <a:lnTo>
                    <a:pt x="125777" y="2152459"/>
                  </a:lnTo>
                  <a:lnTo>
                    <a:pt x="94513" y="2121195"/>
                  </a:lnTo>
                  <a:lnTo>
                    <a:pt x="67096" y="2086435"/>
                  </a:lnTo>
                  <a:lnTo>
                    <a:pt x="43877" y="2048529"/>
                  </a:lnTo>
                  <a:lnTo>
                    <a:pt x="25207" y="2007830"/>
                  </a:lnTo>
                  <a:lnTo>
                    <a:pt x="11437" y="1964687"/>
                  </a:lnTo>
                  <a:lnTo>
                    <a:pt x="2917" y="1919452"/>
                  </a:lnTo>
                  <a:lnTo>
                    <a:pt x="0" y="1872475"/>
                  </a:lnTo>
                  <a:lnTo>
                    <a:pt x="0" y="936244"/>
                  </a:lnTo>
                  <a:lnTo>
                    <a:pt x="0" y="374522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69468" y="4602556"/>
            <a:ext cx="4864735" cy="1946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spc="50">
                <a:solidFill>
                  <a:srgbClr val="FFFFFF"/>
                </a:solidFill>
                <a:latin typeface="Calibri"/>
                <a:cs typeface="Calibri"/>
              </a:rPr>
              <a:t>Un</a:t>
            </a:r>
            <a:r>
              <a:rPr sz="1800" spc="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prompt</a:t>
            </a:r>
            <a:r>
              <a:rPr sz="1800" spc="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55">
                <a:solidFill>
                  <a:srgbClr val="FFFFFF"/>
                </a:solidFill>
                <a:latin typeface="Calibri"/>
                <a:cs typeface="Calibri"/>
              </a:rPr>
              <a:t>clair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 et</a:t>
            </a:r>
            <a:r>
              <a:rPr sz="1800" spc="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65">
                <a:solidFill>
                  <a:srgbClr val="FFFFFF"/>
                </a:solidFill>
                <a:latin typeface="Calibri"/>
                <a:cs typeface="Calibri"/>
              </a:rPr>
              <a:t>ciblé</a:t>
            </a:r>
            <a:r>
              <a:rPr sz="1800" spc="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permet</a:t>
            </a:r>
            <a:r>
              <a:rPr sz="1800" spc="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>
                <a:solidFill>
                  <a:srgbClr val="FFFFFF"/>
                </a:solidFill>
                <a:latin typeface="Calibri"/>
                <a:cs typeface="Calibri"/>
              </a:rPr>
              <a:t>d’obtenir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rapidement</a:t>
            </a:r>
            <a:r>
              <a:rPr sz="1800" spc="6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9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800" spc="65">
                <a:solidFill>
                  <a:srgbClr val="FFFFFF"/>
                </a:solidFill>
                <a:latin typeface="Calibri"/>
                <a:cs typeface="Calibri"/>
              </a:rPr>
              <a:t> documents</a:t>
            </a:r>
            <a:r>
              <a:rPr sz="1800" spc="7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35">
                <a:solidFill>
                  <a:srgbClr val="FFFFFF"/>
                </a:solidFill>
                <a:latin typeface="Calibri"/>
                <a:cs typeface="Calibri"/>
              </a:rPr>
              <a:t>authentiques, </a:t>
            </a:r>
            <a:r>
              <a:rPr sz="1800" spc="85">
                <a:solidFill>
                  <a:srgbClr val="FFFFFF"/>
                </a:solidFill>
                <a:latin typeface="Calibri"/>
                <a:cs typeface="Calibri"/>
              </a:rPr>
              <a:t>accompagnés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 de</a:t>
            </a:r>
            <a:r>
              <a:rPr sz="1800" spc="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60">
                <a:solidFill>
                  <a:srgbClr val="FFFFFF"/>
                </a:solidFill>
                <a:latin typeface="Calibri"/>
                <a:cs typeface="Calibri"/>
              </a:rPr>
              <a:t>liens</a:t>
            </a:r>
            <a:r>
              <a:rPr sz="1800" spc="-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et</a:t>
            </a:r>
            <a:r>
              <a:rPr sz="1800" spc="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de </a:t>
            </a:r>
            <a:r>
              <a:rPr sz="1800" spc="80">
                <a:solidFill>
                  <a:srgbClr val="FFFFFF"/>
                </a:solidFill>
                <a:latin typeface="Calibri"/>
                <a:cs typeface="Calibri"/>
              </a:rPr>
              <a:t>sources</a:t>
            </a:r>
            <a:r>
              <a:rPr sz="18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45">
                <a:solidFill>
                  <a:srgbClr val="FFFFFF"/>
                </a:solidFill>
                <a:latin typeface="Calibri"/>
                <a:cs typeface="Calibri"/>
              </a:rPr>
              <a:t>fiables,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représentant</a:t>
            </a:r>
            <a:r>
              <a:rPr sz="1800" spc="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un</a:t>
            </a:r>
            <a:r>
              <a:rPr sz="1800" spc="3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65">
                <a:solidFill>
                  <a:srgbClr val="C1E4F5"/>
                </a:solidFill>
                <a:latin typeface="Calibri"/>
                <a:cs typeface="Calibri"/>
              </a:rPr>
              <a:t>gain</a:t>
            </a:r>
            <a:r>
              <a:rPr sz="1800" b="1" spc="25">
                <a:solidFill>
                  <a:srgbClr val="C1E4F5"/>
                </a:solidFill>
                <a:latin typeface="Calibri"/>
                <a:cs typeface="Calibri"/>
              </a:rPr>
              <a:t> </a:t>
            </a:r>
            <a:r>
              <a:rPr sz="1800" b="1" spc="90">
                <a:solidFill>
                  <a:srgbClr val="C1E4F5"/>
                </a:solidFill>
                <a:latin typeface="Calibri"/>
                <a:cs typeface="Calibri"/>
              </a:rPr>
              <a:t>de</a:t>
            </a:r>
            <a:r>
              <a:rPr sz="1800" b="1" spc="20">
                <a:solidFill>
                  <a:srgbClr val="C1E4F5"/>
                </a:solidFill>
                <a:latin typeface="Calibri"/>
                <a:cs typeface="Calibri"/>
              </a:rPr>
              <a:t> </a:t>
            </a:r>
            <a:r>
              <a:rPr sz="1800" b="1" spc="100">
                <a:solidFill>
                  <a:srgbClr val="C1E4F5"/>
                </a:solidFill>
                <a:latin typeface="Calibri"/>
                <a:cs typeface="Calibri"/>
              </a:rPr>
              <a:t>temps</a:t>
            </a:r>
            <a:r>
              <a:rPr sz="1800" b="1" spc="30">
                <a:solidFill>
                  <a:srgbClr val="C1E4F5"/>
                </a:solidFill>
                <a:latin typeface="Calibri"/>
                <a:cs typeface="Calibri"/>
              </a:rPr>
              <a:t> </a:t>
            </a:r>
            <a:r>
              <a:rPr sz="1800" b="1" spc="90">
                <a:solidFill>
                  <a:srgbClr val="C1E4F5"/>
                </a:solidFill>
                <a:latin typeface="Calibri"/>
                <a:cs typeface="Calibri"/>
              </a:rPr>
              <a:t>considérable</a:t>
            </a:r>
            <a:r>
              <a:rPr sz="1800" b="1" spc="20">
                <a:solidFill>
                  <a:srgbClr val="C1E4F5"/>
                </a:solidFill>
                <a:latin typeface="Calibri"/>
                <a:cs typeface="Calibri"/>
              </a:rPr>
              <a:t> </a:t>
            </a:r>
            <a:r>
              <a:rPr sz="1800" spc="-25">
                <a:solidFill>
                  <a:srgbClr val="FFFFFF"/>
                </a:solidFill>
                <a:latin typeface="Calibri"/>
                <a:cs typeface="Calibri"/>
              </a:rPr>
              <a:t>par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rapport</a:t>
            </a:r>
            <a:r>
              <a:rPr sz="1800" spc="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85">
                <a:solidFill>
                  <a:srgbClr val="FFFFFF"/>
                </a:solidFill>
                <a:latin typeface="Calibri"/>
                <a:cs typeface="Calibri"/>
              </a:rPr>
              <a:t>à</a:t>
            </a:r>
            <a:r>
              <a:rPr sz="1800" spc="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une</a:t>
            </a:r>
            <a:r>
              <a:rPr sz="180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45">
                <a:solidFill>
                  <a:srgbClr val="FFFFFF"/>
                </a:solidFill>
                <a:latin typeface="Calibri"/>
                <a:cs typeface="Calibri"/>
              </a:rPr>
              <a:t>recherche</a:t>
            </a:r>
            <a:r>
              <a:rPr sz="1800" spc="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55">
                <a:solidFill>
                  <a:srgbClr val="FFFFFF"/>
                </a:solidFill>
                <a:latin typeface="Calibri"/>
                <a:cs typeface="Calibri"/>
              </a:rPr>
              <a:t>manuelle</a:t>
            </a:r>
            <a:r>
              <a:rPr sz="18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60">
                <a:solidFill>
                  <a:srgbClr val="FFFFFF"/>
                </a:solidFill>
                <a:latin typeface="Calibri"/>
                <a:cs typeface="Calibri"/>
              </a:rPr>
              <a:t>sur</a:t>
            </a:r>
            <a:r>
              <a:rPr sz="180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>
                <a:solidFill>
                  <a:srgbClr val="FFFFFF"/>
                </a:solidFill>
                <a:latin typeface="Calibri"/>
                <a:cs typeface="Calibri"/>
              </a:rPr>
              <a:t>internet.</a:t>
            </a:r>
            <a:endParaRPr sz="18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Interroger</a:t>
            </a:r>
            <a:r>
              <a:rPr sz="1800" spc="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55">
                <a:solidFill>
                  <a:srgbClr val="FFFFFF"/>
                </a:solidFill>
                <a:latin typeface="Calibri"/>
                <a:cs typeface="Calibri"/>
              </a:rPr>
              <a:t>plusieurs</a:t>
            </a:r>
            <a:r>
              <a:rPr sz="180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IA</a:t>
            </a:r>
            <a:r>
              <a:rPr sz="1800" spc="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peut</a:t>
            </a:r>
            <a:r>
              <a:rPr sz="1800" spc="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enrichir</a:t>
            </a:r>
            <a:r>
              <a:rPr sz="1800" spc="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et</a:t>
            </a:r>
            <a:r>
              <a:rPr sz="1800" spc="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>
                <a:solidFill>
                  <a:srgbClr val="FFFFFF"/>
                </a:solidFill>
                <a:latin typeface="Calibri"/>
                <a:cs typeface="Calibri"/>
              </a:rPr>
              <a:t>diversifier</a:t>
            </a:r>
            <a:endParaRPr sz="18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1800" spc="85">
                <a:solidFill>
                  <a:srgbClr val="FFFFFF"/>
                </a:solidFill>
                <a:latin typeface="Calibri"/>
                <a:cs typeface="Calibri"/>
              </a:rPr>
              <a:t>les</a:t>
            </a:r>
            <a:r>
              <a:rPr sz="180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>
                <a:solidFill>
                  <a:srgbClr val="FFFFFF"/>
                </a:solidFill>
                <a:latin typeface="Calibri"/>
                <a:cs typeface="Calibri"/>
              </a:rPr>
              <a:t>propositions.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721357" y="131953"/>
            <a:ext cx="9533255" cy="1153160"/>
            <a:chOff x="1721357" y="131953"/>
            <a:chExt cx="9533255" cy="1153160"/>
          </a:xfrm>
        </p:grpSpPr>
        <p:sp>
          <p:nvSpPr>
            <p:cNvPr id="15" name="object 15"/>
            <p:cNvSpPr/>
            <p:nvPr/>
          </p:nvSpPr>
          <p:spPr>
            <a:xfrm>
              <a:off x="1730882" y="141478"/>
              <a:ext cx="9514205" cy="1134110"/>
            </a:xfrm>
            <a:custGeom>
              <a:avLst/>
              <a:gdLst/>
              <a:ahLst/>
              <a:cxnLst/>
              <a:rect l="l" t="t" r="r" b="b"/>
              <a:pathLst>
                <a:path w="9514205" h="1134110">
                  <a:moveTo>
                    <a:pt x="8947277" y="0"/>
                  </a:moveTo>
                  <a:lnTo>
                    <a:pt x="0" y="0"/>
                  </a:lnTo>
                  <a:lnTo>
                    <a:pt x="0" y="1133602"/>
                  </a:lnTo>
                  <a:lnTo>
                    <a:pt x="8947277" y="1133602"/>
                  </a:lnTo>
                  <a:lnTo>
                    <a:pt x="9514078" y="566801"/>
                  </a:lnTo>
                  <a:lnTo>
                    <a:pt x="8947277" y="0"/>
                  </a:lnTo>
                  <a:close/>
                </a:path>
              </a:pathLst>
            </a:custGeom>
            <a:solidFill>
              <a:srgbClr val="FAE2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730882" y="141478"/>
              <a:ext cx="9514205" cy="1134110"/>
            </a:xfrm>
            <a:custGeom>
              <a:avLst/>
              <a:gdLst/>
              <a:ahLst/>
              <a:cxnLst/>
              <a:rect l="l" t="t" r="r" b="b"/>
              <a:pathLst>
                <a:path w="9514205" h="1134110">
                  <a:moveTo>
                    <a:pt x="0" y="0"/>
                  </a:moveTo>
                  <a:lnTo>
                    <a:pt x="8947277" y="0"/>
                  </a:lnTo>
                  <a:lnTo>
                    <a:pt x="9514078" y="566801"/>
                  </a:lnTo>
                  <a:lnTo>
                    <a:pt x="8947277" y="1133602"/>
                  </a:lnTo>
                  <a:lnTo>
                    <a:pt x="0" y="1133602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250190" marR="5080" indent="-238125">
              <a:lnSpc>
                <a:spcPct val="100699"/>
              </a:lnSpc>
              <a:spcBef>
                <a:spcPts val="80"/>
              </a:spcBef>
            </a:pPr>
            <a:r>
              <a:t>CONSTITUER</a:t>
            </a:r>
            <a:r>
              <a:rPr spc="-45"/>
              <a:t> </a:t>
            </a:r>
            <a:r>
              <a:t>UN</a:t>
            </a:r>
            <a:r>
              <a:rPr spc="-40"/>
              <a:t> </a:t>
            </a:r>
            <a:r>
              <a:t>CORPUS</a:t>
            </a:r>
            <a:r>
              <a:rPr spc="-55"/>
              <a:t> </a:t>
            </a:r>
            <a:r>
              <a:t>DE</a:t>
            </a:r>
            <a:r>
              <a:rPr spc="-55"/>
              <a:t> </a:t>
            </a:r>
            <a:r>
              <a:rPr spc="-10"/>
              <a:t>DOCUMENTS AUTHENTIQUES</a:t>
            </a:r>
            <a:r>
              <a:rPr spc="-35"/>
              <a:t> </a:t>
            </a:r>
            <a:r>
              <a:t>SUR</a:t>
            </a:r>
            <a:r>
              <a:rPr spc="-70"/>
              <a:t> </a:t>
            </a:r>
            <a:r>
              <a:t>UNE</a:t>
            </a:r>
            <a:r>
              <a:rPr spc="-75"/>
              <a:t> </a:t>
            </a:r>
            <a:r>
              <a:rPr spc="-10"/>
              <a:t>THÉMATIQUE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28370" y="2004314"/>
            <a:ext cx="9441180" cy="3481070"/>
            <a:chOff x="828370" y="2004314"/>
            <a:chExt cx="9441180" cy="3481070"/>
          </a:xfrm>
        </p:grpSpPr>
        <p:sp>
          <p:nvSpPr>
            <p:cNvPr id="3" name="object 3"/>
            <p:cNvSpPr/>
            <p:nvPr/>
          </p:nvSpPr>
          <p:spPr>
            <a:xfrm>
              <a:off x="837895" y="2013839"/>
              <a:ext cx="9422130" cy="3462020"/>
            </a:xfrm>
            <a:custGeom>
              <a:avLst/>
              <a:gdLst/>
              <a:ahLst/>
              <a:cxnLst/>
              <a:rect l="l" t="t" r="r" b="b"/>
              <a:pathLst>
                <a:path w="9422130" h="3462020">
                  <a:moveTo>
                    <a:pt x="8845092" y="0"/>
                  </a:moveTo>
                  <a:lnTo>
                    <a:pt x="577011" y="0"/>
                  </a:lnTo>
                  <a:lnTo>
                    <a:pt x="529685" y="1912"/>
                  </a:lnTo>
                  <a:lnTo>
                    <a:pt x="483412" y="7551"/>
                  </a:lnTo>
                  <a:lnTo>
                    <a:pt x="438343" y="16768"/>
                  </a:lnTo>
                  <a:lnTo>
                    <a:pt x="394624" y="29414"/>
                  </a:lnTo>
                  <a:lnTo>
                    <a:pt x="352404" y="45340"/>
                  </a:lnTo>
                  <a:lnTo>
                    <a:pt x="311833" y="64400"/>
                  </a:lnTo>
                  <a:lnTo>
                    <a:pt x="273058" y="86442"/>
                  </a:lnTo>
                  <a:lnTo>
                    <a:pt x="236227" y="111321"/>
                  </a:lnTo>
                  <a:lnTo>
                    <a:pt x="201490" y="138886"/>
                  </a:lnTo>
                  <a:lnTo>
                    <a:pt x="168995" y="168989"/>
                  </a:lnTo>
                  <a:lnTo>
                    <a:pt x="138890" y="201482"/>
                  </a:lnTo>
                  <a:lnTo>
                    <a:pt x="111324" y="236216"/>
                  </a:lnTo>
                  <a:lnTo>
                    <a:pt x="86445" y="273044"/>
                  </a:lnTo>
                  <a:lnTo>
                    <a:pt x="64401" y="311815"/>
                  </a:lnTo>
                  <a:lnTo>
                    <a:pt x="45341" y="352383"/>
                  </a:lnTo>
                  <a:lnTo>
                    <a:pt x="29414" y="394598"/>
                  </a:lnTo>
                  <a:lnTo>
                    <a:pt x="16768" y="438311"/>
                  </a:lnTo>
                  <a:lnTo>
                    <a:pt x="7551" y="483375"/>
                  </a:lnTo>
                  <a:lnTo>
                    <a:pt x="1912" y="529641"/>
                  </a:lnTo>
                  <a:lnTo>
                    <a:pt x="0" y="576961"/>
                  </a:lnTo>
                  <a:lnTo>
                    <a:pt x="0" y="2884678"/>
                  </a:lnTo>
                  <a:lnTo>
                    <a:pt x="1912" y="2931997"/>
                  </a:lnTo>
                  <a:lnTo>
                    <a:pt x="7551" y="2978263"/>
                  </a:lnTo>
                  <a:lnTo>
                    <a:pt x="16768" y="3023327"/>
                  </a:lnTo>
                  <a:lnTo>
                    <a:pt x="29414" y="3067040"/>
                  </a:lnTo>
                  <a:lnTo>
                    <a:pt x="45341" y="3109255"/>
                  </a:lnTo>
                  <a:lnTo>
                    <a:pt x="64401" y="3149823"/>
                  </a:lnTo>
                  <a:lnTo>
                    <a:pt x="86445" y="3188594"/>
                  </a:lnTo>
                  <a:lnTo>
                    <a:pt x="111324" y="3225422"/>
                  </a:lnTo>
                  <a:lnTo>
                    <a:pt x="138890" y="3260156"/>
                  </a:lnTo>
                  <a:lnTo>
                    <a:pt x="168995" y="3292649"/>
                  </a:lnTo>
                  <a:lnTo>
                    <a:pt x="201490" y="3322752"/>
                  </a:lnTo>
                  <a:lnTo>
                    <a:pt x="236227" y="3350317"/>
                  </a:lnTo>
                  <a:lnTo>
                    <a:pt x="273058" y="3375196"/>
                  </a:lnTo>
                  <a:lnTo>
                    <a:pt x="311833" y="3397238"/>
                  </a:lnTo>
                  <a:lnTo>
                    <a:pt x="352404" y="3416298"/>
                  </a:lnTo>
                  <a:lnTo>
                    <a:pt x="394624" y="3432224"/>
                  </a:lnTo>
                  <a:lnTo>
                    <a:pt x="438343" y="3444870"/>
                  </a:lnTo>
                  <a:lnTo>
                    <a:pt x="483412" y="3454087"/>
                  </a:lnTo>
                  <a:lnTo>
                    <a:pt x="529685" y="3459726"/>
                  </a:lnTo>
                  <a:lnTo>
                    <a:pt x="577011" y="3461639"/>
                  </a:lnTo>
                  <a:lnTo>
                    <a:pt x="8845092" y="3461639"/>
                  </a:lnTo>
                  <a:lnTo>
                    <a:pt x="8892412" y="3459726"/>
                  </a:lnTo>
                  <a:lnTo>
                    <a:pt x="8938677" y="3454087"/>
                  </a:lnTo>
                  <a:lnTo>
                    <a:pt x="8983741" y="3444870"/>
                  </a:lnTo>
                  <a:lnTo>
                    <a:pt x="9027455" y="3432224"/>
                  </a:lnTo>
                  <a:lnTo>
                    <a:pt x="9069670" y="3416298"/>
                  </a:lnTo>
                  <a:lnTo>
                    <a:pt x="9110237" y="3397238"/>
                  </a:lnTo>
                  <a:lnTo>
                    <a:pt x="9149009" y="3375196"/>
                  </a:lnTo>
                  <a:lnTo>
                    <a:pt x="9185836" y="3350317"/>
                  </a:lnTo>
                  <a:lnTo>
                    <a:pt x="9220571" y="3322752"/>
                  </a:lnTo>
                  <a:lnTo>
                    <a:pt x="9253064" y="3292649"/>
                  </a:lnTo>
                  <a:lnTo>
                    <a:pt x="9283167" y="3260156"/>
                  </a:lnTo>
                  <a:lnTo>
                    <a:pt x="9310732" y="3225422"/>
                  </a:lnTo>
                  <a:lnTo>
                    <a:pt x="9335610" y="3188594"/>
                  </a:lnTo>
                  <a:lnTo>
                    <a:pt x="9357653" y="3149823"/>
                  </a:lnTo>
                  <a:lnTo>
                    <a:pt x="9376712" y="3109255"/>
                  </a:lnTo>
                  <a:lnTo>
                    <a:pt x="9392639" y="3067040"/>
                  </a:lnTo>
                  <a:lnTo>
                    <a:pt x="9405285" y="3023327"/>
                  </a:lnTo>
                  <a:lnTo>
                    <a:pt x="9414502" y="2978263"/>
                  </a:lnTo>
                  <a:lnTo>
                    <a:pt x="9420141" y="2931997"/>
                  </a:lnTo>
                  <a:lnTo>
                    <a:pt x="9422053" y="2884678"/>
                  </a:lnTo>
                  <a:lnTo>
                    <a:pt x="9422053" y="576961"/>
                  </a:lnTo>
                  <a:lnTo>
                    <a:pt x="9420141" y="529641"/>
                  </a:lnTo>
                  <a:lnTo>
                    <a:pt x="9414502" y="483375"/>
                  </a:lnTo>
                  <a:lnTo>
                    <a:pt x="9405285" y="438311"/>
                  </a:lnTo>
                  <a:lnTo>
                    <a:pt x="9392639" y="394598"/>
                  </a:lnTo>
                  <a:lnTo>
                    <a:pt x="9376712" y="352383"/>
                  </a:lnTo>
                  <a:lnTo>
                    <a:pt x="9357653" y="311815"/>
                  </a:lnTo>
                  <a:lnTo>
                    <a:pt x="9335610" y="273044"/>
                  </a:lnTo>
                  <a:lnTo>
                    <a:pt x="9310732" y="236216"/>
                  </a:lnTo>
                  <a:lnTo>
                    <a:pt x="9283167" y="201482"/>
                  </a:lnTo>
                  <a:lnTo>
                    <a:pt x="9253064" y="168989"/>
                  </a:lnTo>
                  <a:lnTo>
                    <a:pt x="9220571" y="138886"/>
                  </a:lnTo>
                  <a:lnTo>
                    <a:pt x="9185836" y="111321"/>
                  </a:lnTo>
                  <a:lnTo>
                    <a:pt x="9149009" y="86442"/>
                  </a:lnTo>
                  <a:lnTo>
                    <a:pt x="9110237" y="64400"/>
                  </a:lnTo>
                  <a:lnTo>
                    <a:pt x="9069670" y="45340"/>
                  </a:lnTo>
                  <a:lnTo>
                    <a:pt x="9027455" y="29414"/>
                  </a:lnTo>
                  <a:lnTo>
                    <a:pt x="8983741" y="16768"/>
                  </a:lnTo>
                  <a:lnTo>
                    <a:pt x="8938677" y="7551"/>
                  </a:lnTo>
                  <a:lnTo>
                    <a:pt x="8892412" y="1912"/>
                  </a:lnTo>
                  <a:lnTo>
                    <a:pt x="8845092" y="0"/>
                  </a:lnTo>
                  <a:close/>
                </a:path>
              </a:pathLst>
            </a:custGeom>
            <a:solidFill>
              <a:srgbClr val="0E9E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37895" y="2013839"/>
              <a:ext cx="9422130" cy="3462020"/>
            </a:xfrm>
            <a:custGeom>
              <a:avLst/>
              <a:gdLst/>
              <a:ahLst/>
              <a:cxnLst/>
              <a:rect l="l" t="t" r="r" b="b"/>
              <a:pathLst>
                <a:path w="9422130" h="3462020">
                  <a:moveTo>
                    <a:pt x="0" y="576961"/>
                  </a:moveTo>
                  <a:lnTo>
                    <a:pt x="1912" y="529641"/>
                  </a:lnTo>
                  <a:lnTo>
                    <a:pt x="7551" y="483375"/>
                  </a:lnTo>
                  <a:lnTo>
                    <a:pt x="16768" y="438311"/>
                  </a:lnTo>
                  <a:lnTo>
                    <a:pt x="29414" y="394598"/>
                  </a:lnTo>
                  <a:lnTo>
                    <a:pt x="45341" y="352383"/>
                  </a:lnTo>
                  <a:lnTo>
                    <a:pt x="64401" y="311815"/>
                  </a:lnTo>
                  <a:lnTo>
                    <a:pt x="86445" y="273044"/>
                  </a:lnTo>
                  <a:lnTo>
                    <a:pt x="111324" y="236216"/>
                  </a:lnTo>
                  <a:lnTo>
                    <a:pt x="138890" y="201482"/>
                  </a:lnTo>
                  <a:lnTo>
                    <a:pt x="168995" y="168989"/>
                  </a:lnTo>
                  <a:lnTo>
                    <a:pt x="201490" y="138886"/>
                  </a:lnTo>
                  <a:lnTo>
                    <a:pt x="236227" y="111321"/>
                  </a:lnTo>
                  <a:lnTo>
                    <a:pt x="273058" y="86442"/>
                  </a:lnTo>
                  <a:lnTo>
                    <a:pt x="311833" y="64400"/>
                  </a:lnTo>
                  <a:lnTo>
                    <a:pt x="352404" y="45340"/>
                  </a:lnTo>
                  <a:lnTo>
                    <a:pt x="394624" y="29414"/>
                  </a:lnTo>
                  <a:lnTo>
                    <a:pt x="438343" y="16768"/>
                  </a:lnTo>
                  <a:lnTo>
                    <a:pt x="483412" y="7551"/>
                  </a:lnTo>
                  <a:lnTo>
                    <a:pt x="529685" y="1912"/>
                  </a:lnTo>
                  <a:lnTo>
                    <a:pt x="577011" y="0"/>
                  </a:lnTo>
                  <a:lnTo>
                    <a:pt x="8845092" y="0"/>
                  </a:lnTo>
                  <a:lnTo>
                    <a:pt x="8892412" y="1912"/>
                  </a:lnTo>
                  <a:lnTo>
                    <a:pt x="8938677" y="7551"/>
                  </a:lnTo>
                  <a:lnTo>
                    <a:pt x="8983741" y="16768"/>
                  </a:lnTo>
                  <a:lnTo>
                    <a:pt x="9027455" y="29414"/>
                  </a:lnTo>
                  <a:lnTo>
                    <a:pt x="9069670" y="45340"/>
                  </a:lnTo>
                  <a:lnTo>
                    <a:pt x="9110237" y="64400"/>
                  </a:lnTo>
                  <a:lnTo>
                    <a:pt x="9149009" y="86442"/>
                  </a:lnTo>
                  <a:lnTo>
                    <a:pt x="9185836" y="111321"/>
                  </a:lnTo>
                  <a:lnTo>
                    <a:pt x="9220571" y="138886"/>
                  </a:lnTo>
                  <a:lnTo>
                    <a:pt x="9253064" y="168989"/>
                  </a:lnTo>
                  <a:lnTo>
                    <a:pt x="9283167" y="201482"/>
                  </a:lnTo>
                  <a:lnTo>
                    <a:pt x="9310732" y="236216"/>
                  </a:lnTo>
                  <a:lnTo>
                    <a:pt x="9335610" y="273044"/>
                  </a:lnTo>
                  <a:lnTo>
                    <a:pt x="9357653" y="311815"/>
                  </a:lnTo>
                  <a:lnTo>
                    <a:pt x="9376712" y="352383"/>
                  </a:lnTo>
                  <a:lnTo>
                    <a:pt x="9392639" y="394598"/>
                  </a:lnTo>
                  <a:lnTo>
                    <a:pt x="9405285" y="438311"/>
                  </a:lnTo>
                  <a:lnTo>
                    <a:pt x="9414502" y="483375"/>
                  </a:lnTo>
                  <a:lnTo>
                    <a:pt x="9420141" y="529641"/>
                  </a:lnTo>
                  <a:lnTo>
                    <a:pt x="9422053" y="576961"/>
                  </a:lnTo>
                  <a:lnTo>
                    <a:pt x="9422053" y="2884678"/>
                  </a:lnTo>
                  <a:lnTo>
                    <a:pt x="9420141" y="2931997"/>
                  </a:lnTo>
                  <a:lnTo>
                    <a:pt x="9414502" y="2978263"/>
                  </a:lnTo>
                  <a:lnTo>
                    <a:pt x="9405285" y="3023327"/>
                  </a:lnTo>
                  <a:lnTo>
                    <a:pt x="9392639" y="3067040"/>
                  </a:lnTo>
                  <a:lnTo>
                    <a:pt x="9376712" y="3109255"/>
                  </a:lnTo>
                  <a:lnTo>
                    <a:pt x="9357653" y="3149823"/>
                  </a:lnTo>
                  <a:lnTo>
                    <a:pt x="9335610" y="3188594"/>
                  </a:lnTo>
                  <a:lnTo>
                    <a:pt x="9310732" y="3225422"/>
                  </a:lnTo>
                  <a:lnTo>
                    <a:pt x="9283167" y="3260156"/>
                  </a:lnTo>
                  <a:lnTo>
                    <a:pt x="9253064" y="3292649"/>
                  </a:lnTo>
                  <a:lnTo>
                    <a:pt x="9220571" y="3322752"/>
                  </a:lnTo>
                  <a:lnTo>
                    <a:pt x="9185836" y="3350317"/>
                  </a:lnTo>
                  <a:lnTo>
                    <a:pt x="9149009" y="3375196"/>
                  </a:lnTo>
                  <a:lnTo>
                    <a:pt x="9110237" y="3397238"/>
                  </a:lnTo>
                  <a:lnTo>
                    <a:pt x="9069670" y="3416298"/>
                  </a:lnTo>
                  <a:lnTo>
                    <a:pt x="9027455" y="3432224"/>
                  </a:lnTo>
                  <a:lnTo>
                    <a:pt x="8983741" y="3444870"/>
                  </a:lnTo>
                  <a:lnTo>
                    <a:pt x="8938677" y="3454087"/>
                  </a:lnTo>
                  <a:lnTo>
                    <a:pt x="8892412" y="3459726"/>
                  </a:lnTo>
                  <a:lnTo>
                    <a:pt x="8845092" y="3461639"/>
                  </a:lnTo>
                  <a:lnTo>
                    <a:pt x="577011" y="3461639"/>
                  </a:lnTo>
                  <a:lnTo>
                    <a:pt x="529685" y="3459726"/>
                  </a:lnTo>
                  <a:lnTo>
                    <a:pt x="483412" y="3454087"/>
                  </a:lnTo>
                  <a:lnTo>
                    <a:pt x="438343" y="3444870"/>
                  </a:lnTo>
                  <a:lnTo>
                    <a:pt x="394624" y="3432224"/>
                  </a:lnTo>
                  <a:lnTo>
                    <a:pt x="352404" y="3416298"/>
                  </a:lnTo>
                  <a:lnTo>
                    <a:pt x="311833" y="3397238"/>
                  </a:lnTo>
                  <a:lnTo>
                    <a:pt x="273058" y="3375196"/>
                  </a:lnTo>
                  <a:lnTo>
                    <a:pt x="236227" y="3350317"/>
                  </a:lnTo>
                  <a:lnTo>
                    <a:pt x="201490" y="3322752"/>
                  </a:lnTo>
                  <a:lnTo>
                    <a:pt x="168995" y="3292649"/>
                  </a:lnTo>
                  <a:lnTo>
                    <a:pt x="138890" y="3260156"/>
                  </a:lnTo>
                  <a:lnTo>
                    <a:pt x="111324" y="3225422"/>
                  </a:lnTo>
                  <a:lnTo>
                    <a:pt x="86445" y="3188594"/>
                  </a:lnTo>
                  <a:lnTo>
                    <a:pt x="64401" y="3149823"/>
                  </a:lnTo>
                  <a:lnTo>
                    <a:pt x="45341" y="3109255"/>
                  </a:lnTo>
                  <a:lnTo>
                    <a:pt x="29414" y="3067040"/>
                  </a:lnTo>
                  <a:lnTo>
                    <a:pt x="16768" y="3023327"/>
                  </a:lnTo>
                  <a:lnTo>
                    <a:pt x="7551" y="2978263"/>
                  </a:lnTo>
                  <a:lnTo>
                    <a:pt x="1912" y="2931997"/>
                  </a:lnTo>
                  <a:lnTo>
                    <a:pt x="0" y="2884678"/>
                  </a:lnTo>
                  <a:lnTo>
                    <a:pt x="0" y="576961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085799" y="2216277"/>
            <a:ext cx="8660130" cy="30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120"/>
              </a:lnSpc>
              <a:spcBef>
                <a:spcPts val="100"/>
              </a:spcBef>
            </a:pPr>
            <a:r>
              <a:rPr sz="18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PROMPT: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ts val="2160"/>
              </a:lnSpc>
              <a:spcBef>
                <a:spcPts val="30"/>
              </a:spcBef>
            </a:pPr>
            <a:r>
              <a:rPr sz="1800" spc="105" dirty="0" err="1">
                <a:solidFill>
                  <a:srgbClr val="FFFFFF"/>
                </a:solidFill>
                <a:latin typeface="Calibri"/>
                <a:cs typeface="Calibri"/>
              </a:rPr>
              <a:t>Conçois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 err="1">
                <a:solidFill>
                  <a:srgbClr val="FFFFFF"/>
                </a:solidFill>
                <a:latin typeface="Calibri"/>
                <a:cs typeface="Calibri"/>
              </a:rPr>
              <a:t>une</a:t>
            </a:r>
            <a:r>
              <a:rPr sz="1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75" dirty="0" err="1">
                <a:solidFill>
                  <a:srgbClr val="FFFFFF"/>
                </a:solidFill>
                <a:latin typeface="Calibri"/>
                <a:cs typeface="Calibri"/>
              </a:rPr>
              <a:t>séquence</a:t>
            </a:r>
            <a:r>
              <a:rPr sz="18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8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1800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0" dirty="0">
                <a:solidFill>
                  <a:srgbClr val="FFFFFF"/>
                </a:solidFill>
                <a:latin typeface="Calibri"/>
                <a:cs typeface="Calibri"/>
              </a:rPr>
              <a:t>séances</a:t>
            </a:r>
            <a:r>
              <a:rPr sz="1800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qui</a:t>
            </a:r>
            <a:r>
              <a:rPr sz="1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 err="1">
                <a:solidFill>
                  <a:srgbClr val="FFFFFF"/>
                </a:solidFill>
                <a:latin typeface="Calibri"/>
                <a:cs typeface="Calibri"/>
              </a:rPr>
              <a:t>permettent</a:t>
            </a:r>
            <a:r>
              <a:rPr sz="1800" spc="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8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 err="1">
                <a:solidFill>
                  <a:srgbClr val="FFFFFF"/>
                </a:solidFill>
                <a:latin typeface="Calibri"/>
                <a:cs typeface="Calibri"/>
              </a:rPr>
              <a:t>travailler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85" dirty="0">
                <a:solidFill>
                  <a:srgbClr val="FFFFFF"/>
                </a:solidFill>
                <a:latin typeface="Calibri"/>
                <a:cs typeface="Calibri"/>
              </a:rPr>
              <a:t>les</a:t>
            </a:r>
            <a:r>
              <a:rPr sz="1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 err="1">
                <a:solidFill>
                  <a:srgbClr val="FFFFFF"/>
                </a:solidFill>
                <a:latin typeface="Calibri"/>
                <a:cs typeface="Calibri"/>
              </a:rPr>
              <a:t>différentes</a:t>
            </a:r>
            <a:r>
              <a:rPr sz="1800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35" dirty="0" err="1">
                <a:solidFill>
                  <a:srgbClr val="FFFFFF"/>
                </a:solidFill>
                <a:latin typeface="Calibri"/>
                <a:cs typeface="Calibri"/>
              </a:rPr>
              <a:t>activités</a:t>
            </a:r>
            <a:r>
              <a:rPr sz="18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20" dirty="0" err="1">
                <a:solidFill>
                  <a:srgbClr val="FFFFFF"/>
                </a:solidFill>
                <a:latin typeface="Calibri"/>
                <a:cs typeface="Calibri"/>
              </a:rPr>
              <a:t>langagières</a:t>
            </a:r>
            <a:r>
              <a:rPr sz="18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sz="1800" spc="20" dirty="0" err="1">
                <a:solidFill>
                  <a:srgbClr val="FFFFFF"/>
                </a:solidFill>
                <a:latin typeface="Calibri"/>
                <a:cs typeface="Calibri"/>
              </a:rPr>
              <a:t>réception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, production, </a:t>
            </a:r>
            <a:r>
              <a:rPr sz="1800" spc="20" dirty="0" err="1">
                <a:solidFill>
                  <a:srgbClr val="FFFFFF"/>
                </a:solidFill>
                <a:latin typeface="Calibri"/>
                <a:cs typeface="Calibri"/>
              </a:rPr>
              <a:t>médiation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),</a:t>
            </a:r>
            <a:r>
              <a:rPr sz="18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pour</a:t>
            </a:r>
            <a:r>
              <a:rPr sz="18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20" dirty="0" err="1">
                <a:solidFill>
                  <a:srgbClr val="FFFFFF"/>
                </a:solidFill>
                <a:latin typeface="Calibri"/>
                <a:cs typeface="Calibri"/>
              </a:rPr>
              <a:t>une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14" dirty="0" err="1">
                <a:solidFill>
                  <a:srgbClr val="FFFFFF"/>
                </a:solidFill>
                <a:latin typeface="Calibri"/>
                <a:cs typeface="Calibri"/>
              </a:rPr>
              <a:t>classe</a:t>
            </a:r>
            <a:r>
              <a:rPr sz="1800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8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20" dirty="0" err="1">
                <a:solidFill>
                  <a:srgbClr val="FFFFFF"/>
                </a:solidFill>
                <a:latin typeface="Calibri"/>
                <a:cs typeface="Calibri"/>
              </a:rPr>
              <a:t>Terminale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25" dirty="0">
                <a:solidFill>
                  <a:srgbClr val="FFFFFF"/>
                </a:solidFill>
                <a:latin typeface="Calibri"/>
                <a:cs typeface="Calibri"/>
              </a:rPr>
              <a:t>Bac</a:t>
            </a:r>
            <a:r>
              <a:rPr sz="1800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Pro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 err="1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65" dirty="0" err="1">
                <a:solidFill>
                  <a:srgbClr val="FFFFFF"/>
                </a:solidFill>
                <a:latin typeface="Calibri"/>
                <a:cs typeface="Calibri"/>
              </a:rPr>
              <a:t>anglais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60" dirty="0">
                <a:solidFill>
                  <a:srgbClr val="FFFFFF"/>
                </a:solidFill>
                <a:latin typeface="Calibri"/>
                <a:cs typeface="Calibri"/>
              </a:rPr>
              <a:t>sur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 le</a:t>
            </a:r>
            <a:r>
              <a:rPr sz="18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 err="1">
                <a:solidFill>
                  <a:srgbClr val="FFFFFF"/>
                </a:solidFill>
                <a:latin typeface="Calibri"/>
                <a:cs typeface="Calibri"/>
              </a:rPr>
              <a:t>thème</a:t>
            </a:r>
            <a:r>
              <a:rPr sz="18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90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80" dirty="0">
                <a:solidFill>
                  <a:srgbClr val="FFFFFF"/>
                </a:solidFill>
                <a:latin typeface="Calibri"/>
                <a:cs typeface="Calibri"/>
              </a:rPr>
              <a:t>ODD:</a:t>
            </a:r>
            <a:endParaRPr sz="1800" dirty="0">
              <a:latin typeface="Calibri"/>
              <a:cs typeface="Calibri"/>
            </a:endParaRPr>
          </a:p>
          <a:p>
            <a:pPr marL="12700" algn="just">
              <a:lnSpc>
                <a:spcPts val="2090"/>
              </a:lnSpc>
            </a:pPr>
            <a:r>
              <a:rPr sz="1800" spc="60" dirty="0">
                <a:solidFill>
                  <a:srgbClr val="FFFFFF"/>
                </a:solidFill>
                <a:latin typeface="Calibri"/>
                <a:cs typeface="Calibri"/>
              </a:rPr>
              <a:t>-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20" dirty="0" err="1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20" dirty="0" err="1">
                <a:solidFill>
                  <a:srgbClr val="FFFFFF"/>
                </a:solidFill>
                <a:latin typeface="Calibri"/>
                <a:cs typeface="Calibri"/>
              </a:rPr>
              <a:t>indiquant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90" dirty="0">
                <a:solidFill>
                  <a:srgbClr val="FFFFFF"/>
                </a:solidFill>
                <a:latin typeface="Calibri"/>
                <a:cs typeface="Calibri"/>
              </a:rPr>
              <a:t>les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80" dirty="0">
                <a:solidFill>
                  <a:srgbClr val="FFFFFF"/>
                </a:solidFill>
                <a:latin typeface="Calibri"/>
                <a:cs typeface="Calibri"/>
              </a:rPr>
              <a:t>sources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90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60" dirty="0">
                <a:solidFill>
                  <a:srgbClr val="FFFFFF"/>
                </a:solidFill>
                <a:latin typeface="Calibri"/>
                <a:cs typeface="Calibri"/>
              </a:rPr>
              <a:t>documents</a:t>
            </a:r>
            <a:r>
              <a:rPr sz="1800" spc="43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20" dirty="0" err="1">
                <a:solidFill>
                  <a:srgbClr val="FFFFFF"/>
                </a:solidFill>
                <a:latin typeface="Calibri"/>
                <a:cs typeface="Calibri"/>
              </a:rPr>
              <a:t>authentiques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qui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20" dirty="0" err="1">
                <a:solidFill>
                  <a:srgbClr val="FFFFFF"/>
                </a:solidFill>
                <a:latin typeface="Calibri"/>
                <a:cs typeface="Calibri"/>
              </a:rPr>
              <a:t>doivent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" dirty="0" err="1">
                <a:solidFill>
                  <a:srgbClr val="FFFFFF"/>
                </a:solidFill>
                <a:latin typeface="Calibri"/>
                <a:cs typeface="Calibri"/>
              </a:rPr>
              <a:t>être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40" dirty="0" err="1">
                <a:solidFill>
                  <a:srgbClr val="FFFFFF"/>
                </a:solidFill>
                <a:latin typeface="Calibri"/>
                <a:cs typeface="Calibri"/>
              </a:rPr>
              <a:t>récents</a:t>
            </a:r>
            <a:endParaRPr sz="1800" dirty="0">
              <a:latin typeface="Calibri"/>
              <a:cs typeface="Calibri"/>
            </a:endParaRPr>
          </a:p>
          <a:p>
            <a:pPr marL="297180" indent="-284480" algn="just">
              <a:lnSpc>
                <a:spcPct val="100000"/>
              </a:lnSpc>
              <a:buSzPct val="55555"/>
              <a:buChar char="-"/>
              <a:tabLst>
                <a:tab pos="297180" algn="l"/>
              </a:tabLst>
            </a:pPr>
            <a:r>
              <a:rPr sz="1800" spc="70" dirty="0">
                <a:solidFill>
                  <a:srgbClr val="FFFFFF"/>
                </a:solidFill>
                <a:latin typeface="Calibri"/>
                <a:cs typeface="Calibri"/>
              </a:rPr>
              <a:t>avec</a:t>
            </a:r>
            <a:r>
              <a:rPr sz="18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80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8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 err="1">
                <a:solidFill>
                  <a:srgbClr val="FFFFFF"/>
                </a:solidFill>
                <a:latin typeface="Calibri"/>
                <a:cs typeface="Calibri"/>
              </a:rPr>
              <a:t>stratégies</a:t>
            </a:r>
            <a:r>
              <a:rPr sz="1800" spc="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pour</a:t>
            </a:r>
            <a:r>
              <a:rPr sz="18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95" dirty="0">
                <a:solidFill>
                  <a:srgbClr val="FFFFFF"/>
                </a:solidFill>
                <a:latin typeface="Calibri"/>
                <a:cs typeface="Calibri"/>
              </a:rPr>
              <a:t>chacun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90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8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45" dirty="0">
                <a:solidFill>
                  <a:srgbClr val="FFFFFF"/>
                </a:solidFill>
                <a:latin typeface="Calibri"/>
                <a:cs typeface="Calibri"/>
              </a:rPr>
              <a:t>supports,</a:t>
            </a:r>
            <a:endParaRPr sz="1800" dirty="0">
              <a:latin typeface="Calibri"/>
              <a:cs typeface="Calibri"/>
            </a:endParaRPr>
          </a:p>
          <a:p>
            <a:pPr marL="297180" indent="-284480" algn="just">
              <a:lnSpc>
                <a:spcPct val="100000"/>
              </a:lnSpc>
              <a:buSzPct val="55555"/>
              <a:buChar char="-"/>
              <a:tabLst>
                <a:tab pos="297180" algn="l"/>
              </a:tabLst>
            </a:pPr>
            <a:r>
              <a:rPr sz="1800" spc="70" dirty="0">
                <a:solidFill>
                  <a:srgbClr val="FFFFFF"/>
                </a:solidFill>
                <a:latin typeface="Calibri"/>
                <a:cs typeface="Calibri"/>
              </a:rPr>
              <a:t>avec</a:t>
            </a:r>
            <a:r>
              <a:rPr sz="18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80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8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45" dirty="0" err="1">
                <a:solidFill>
                  <a:srgbClr val="FFFFFF"/>
                </a:solidFill>
                <a:latin typeface="Calibri"/>
                <a:cs typeface="Calibri"/>
              </a:rPr>
              <a:t>activités</a:t>
            </a:r>
            <a:r>
              <a:rPr sz="1800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 err="1">
                <a:solidFill>
                  <a:srgbClr val="FFFFFF"/>
                </a:solidFill>
                <a:latin typeface="Calibri"/>
                <a:cs typeface="Calibri"/>
              </a:rPr>
              <a:t>d'entrainement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qui</a:t>
            </a:r>
            <a:r>
              <a:rPr sz="18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ne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 err="1">
                <a:solidFill>
                  <a:srgbClr val="FFFFFF"/>
                </a:solidFill>
                <a:latin typeface="Calibri"/>
                <a:cs typeface="Calibri"/>
              </a:rPr>
              <a:t>soient</a:t>
            </a:r>
            <a:r>
              <a:rPr sz="18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5" dirty="0">
                <a:solidFill>
                  <a:srgbClr val="FFFFFF"/>
                </a:solidFill>
                <a:latin typeface="Calibri"/>
                <a:cs typeface="Calibri"/>
              </a:rPr>
              <a:t>pas</a:t>
            </a:r>
            <a:r>
              <a:rPr sz="18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90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8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45" dirty="0" err="1">
                <a:solidFill>
                  <a:srgbClr val="FFFFFF"/>
                </a:solidFill>
                <a:latin typeface="Calibri"/>
                <a:cs typeface="Calibri"/>
              </a:rPr>
              <a:t>activités</a:t>
            </a:r>
            <a:r>
              <a:rPr sz="1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 err="1">
                <a:solidFill>
                  <a:srgbClr val="FFFFFF"/>
                </a:solidFill>
                <a:latin typeface="Calibri"/>
                <a:cs typeface="Calibri"/>
              </a:rPr>
              <a:t>d'évaluation</a:t>
            </a:r>
            <a:endParaRPr sz="1800" dirty="0">
              <a:latin typeface="Calibri"/>
              <a:cs typeface="Calibri"/>
            </a:endParaRPr>
          </a:p>
          <a:p>
            <a:pPr marL="299085" marR="612775" indent="-287020">
              <a:lnSpc>
                <a:spcPct val="100000"/>
              </a:lnSpc>
              <a:buSzPct val="55555"/>
              <a:buChar char="-"/>
              <a:tabLst>
                <a:tab pos="299085" algn="l"/>
              </a:tabLst>
            </a:pPr>
            <a:r>
              <a:rPr sz="1800" spc="70" dirty="0">
                <a:solidFill>
                  <a:srgbClr val="FFFFFF"/>
                </a:solidFill>
                <a:latin typeface="Calibri"/>
                <a:cs typeface="Calibri"/>
              </a:rPr>
              <a:t>avec</a:t>
            </a:r>
            <a:r>
              <a:rPr sz="18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90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8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45" dirty="0" err="1">
                <a:solidFill>
                  <a:srgbClr val="FFFFFF"/>
                </a:solidFill>
                <a:latin typeface="Calibri"/>
                <a:cs typeface="Calibri"/>
              </a:rPr>
              <a:t>activités</a:t>
            </a:r>
            <a:r>
              <a:rPr sz="1800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qui</a:t>
            </a:r>
            <a:r>
              <a:rPr sz="18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" dirty="0" err="1">
                <a:solidFill>
                  <a:srgbClr val="FFFFFF"/>
                </a:solidFill>
                <a:latin typeface="Calibri"/>
                <a:cs typeface="Calibri"/>
              </a:rPr>
              <a:t>respectent</a:t>
            </a:r>
            <a:r>
              <a:rPr sz="1800" spc="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85" dirty="0">
                <a:solidFill>
                  <a:srgbClr val="FFFFFF"/>
                </a:solidFill>
                <a:latin typeface="Calibri"/>
                <a:cs typeface="Calibri"/>
              </a:rPr>
              <a:t>les</a:t>
            </a:r>
            <a:r>
              <a:rPr sz="18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60" dirty="0">
                <a:solidFill>
                  <a:srgbClr val="FFFFFF"/>
                </a:solidFill>
                <a:latin typeface="Calibri"/>
                <a:cs typeface="Calibri"/>
              </a:rPr>
              <a:t>étapes</a:t>
            </a:r>
            <a:r>
              <a:rPr sz="1800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8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75" dirty="0" err="1">
                <a:solidFill>
                  <a:srgbClr val="FFFFFF"/>
                </a:solidFill>
                <a:latin typeface="Calibri"/>
                <a:cs typeface="Calibri"/>
              </a:rPr>
              <a:t>cours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sz="1800" spc="10" dirty="0" err="1">
                <a:solidFill>
                  <a:srgbClr val="FFFFFF"/>
                </a:solidFill>
                <a:latin typeface="Calibri"/>
                <a:cs typeface="Calibri"/>
              </a:rPr>
              <a:t>réactivation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18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 err="1">
                <a:solidFill>
                  <a:srgbClr val="FFFFFF"/>
                </a:solidFill>
                <a:latin typeface="Calibri"/>
                <a:cs typeface="Calibri"/>
              </a:rPr>
              <a:t>découverte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1800" spc="45" dirty="0" err="1">
                <a:solidFill>
                  <a:srgbClr val="FFFFFF"/>
                </a:solidFill>
                <a:latin typeface="Calibri"/>
                <a:cs typeface="Calibri"/>
              </a:rPr>
              <a:t>apprentissage</a:t>
            </a:r>
            <a:r>
              <a:rPr sz="1800" spc="45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1800" spc="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appropriation,</a:t>
            </a:r>
            <a:r>
              <a:rPr sz="1800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" dirty="0" err="1">
                <a:solidFill>
                  <a:srgbClr val="FFFFFF"/>
                </a:solidFill>
                <a:latin typeface="Calibri"/>
                <a:cs typeface="Calibri"/>
              </a:rPr>
              <a:t>transfert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1800" spc="1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recap)</a:t>
            </a:r>
            <a:endParaRPr sz="1800" dirty="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SzPct val="55555"/>
              <a:buChar char="-"/>
              <a:tabLst>
                <a:tab pos="299085" algn="l"/>
              </a:tabLst>
            </a:pPr>
            <a:r>
              <a:rPr sz="1800" spc="70" dirty="0">
                <a:solidFill>
                  <a:srgbClr val="FFFFFF"/>
                </a:solidFill>
                <a:latin typeface="Calibri"/>
                <a:cs typeface="Calibri"/>
              </a:rPr>
              <a:t>avec</a:t>
            </a:r>
            <a:r>
              <a:rPr sz="1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90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45" dirty="0" err="1">
                <a:solidFill>
                  <a:srgbClr val="FFFFFF"/>
                </a:solidFill>
                <a:latin typeface="Calibri"/>
                <a:cs typeface="Calibri"/>
              </a:rPr>
              <a:t>activités</a:t>
            </a:r>
            <a:r>
              <a:rPr sz="1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 err="1">
                <a:solidFill>
                  <a:srgbClr val="FFFFFF"/>
                </a:solidFill>
                <a:latin typeface="Calibri"/>
                <a:cs typeface="Calibri"/>
              </a:rPr>
              <a:t>prenant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 err="1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r>
              <a:rPr sz="1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55" dirty="0" err="1">
                <a:solidFill>
                  <a:srgbClr val="FFFFFF"/>
                </a:solidFill>
                <a:latin typeface="Calibri"/>
                <a:cs typeface="Calibri"/>
              </a:rPr>
              <a:t>compte</a:t>
            </a:r>
            <a:r>
              <a:rPr sz="1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 err="1">
                <a:solidFill>
                  <a:srgbClr val="FFFFFF"/>
                </a:solidFill>
                <a:latin typeface="Calibri"/>
                <a:cs typeface="Calibri"/>
              </a:rPr>
              <a:t>l'hétérogénéité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90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45" dirty="0" err="1">
                <a:solidFill>
                  <a:srgbClr val="FFFFFF"/>
                </a:solidFill>
                <a:latin typeface="Calibri"/>
                <a:cs typeface="Calibri"/>
              </a:rPr>
              <a:t>élèves</a:t>
            </a:r>
            <a:endParaRPr sz="1800" dirty="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25"/>
              </a:spcBef>
              <a:buSzPct val="55555"/>
              <a:buChar char="-"/>
              <a:tabLst>
                <a:tab pos="299085" algn="l"/>
              </a:tabLst>
            </a:pPr>
            <a:r>
              <a:rPr sz="1800" spc="50" dirty="0">
                <a:solidFill>
                  <a:srgbClr val="FFFFFF"/>
                </a:solidFill>
                <a:latin typeface="Calibri"/>
                <a:cs typeface="Calibri"/>
              </a:rPr>
              <a:t>propose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90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80" dirty="0" err="1">
                <a:solidFill>
                  <a:srgbClr val="FFFFFF"/>
                </a:solidFill>
                <a:latin typeface="Calibri"/>
                <a:cs typeface="Calibri"/>
              </a:rPr>
              <a:t>consignes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pour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85" dirty="0" err="1">
                <a:solidFill>
                  <a:srgbClr val="FFFFFF"/>
                </a:solidFill>
                <a:latin typeface="Calibri"/>
                <a:cs typeface="Calibri"/>
              </a:rPr>
              <a:t>chacune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90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35" dirty="0" err="1">
                <a:solidFill>
                  <a:srgbClr val="FFFFFF"/>
                </a:solidFill>
                <a:latin typeface="Calibri"/>
                <a:cs typeface="Calibri"/>
              </a:rPr>
              <a:t>activités</a:t>
            </a:r>
            <a:endParaRPr sz="1800" dirty="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721357" y="131953"/>
            <a:ext cx="9533255" cy="1153160"/>
            <a:chOff x="1721357" y="131953"/>
            <a:chExt cx="9533255" cy="1153160"/>
          </a:xfrm>
        </p:grpSpPr>
        <p:sp>
          <p:nvSpPr>
            <p:cNvPr id="7" name="object 7"/>
            <p:cNvSpPr/>
            <p:nvPr/>
          </p:nvSpPr>
          <p:spPr>
            <a:xfrm>
              <a:off x="1730882" y="141478"/>
              <a:ext cx="9514205" cy="1134110"/>
            </a:xfrm>
            <a:custGeom>
              <a:avLst/>
              <a:gdLst/>
              <a:ahLst/>
              <a:cxnLst/>
              <a:rect l="l" t="t" r="r" b="b"/>
              <a:pathLst>
                <a:path w="9514205" h="1134110">
                  <a:moveTo>
                    <a:pt x="8947277" y="0"/>
                  </a:moveTo>
                  <a:lnTo>
                    <a:pt x="0" y="0"/>
                  </a:lnTo>
                  <a:lnTo>
                    <a:pt x="0" y="1133602"/>
                  </a:lnTo>
                  <a:lnTo>
                    <a:pt x="8947277" y="1133602"/>
                  </a:lnTo>
                  <a:lnTo>
                    <a:pt x="9514078" y="566801"/>
                  </a:lnTo>
                  <a:lnTo>
                    <a:pt x="8947277" y="0"/>
                  </a:lnTo>
                  <a:close/>
                </a:path>
              </a:pathLst>
            </a:custGeom>
            <a:solidFill>
              <a:srgbClr val="FAE2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730882" y="141478"/>
              <a:ext cx="9514205" cy="1134110"/>
            </a:xfrm>
            <a:custGeom>
              <a:avLst/>
              <a:gdLst/>
              <a:ahLst/>
              <a:cxnLst/>
              <a:rect l="l" t="t" r="r" b="b"/>
              <a:pathLst>
                <a:path w="9514205" h="1134110">
                  <a:moveTo>
                    <a:pt x="0" y="0"/>
                  </a:moveTo>
                  <a:lnTo>
                    <a:pt x="8947277" y="0"/>
                  </a:lnTo>
                  <a:lnTo>
                    <a:pt x="9514078" y="566801"/>
                  </a:lnTo>
                  <a:lnTo>
                    <a:pt x="8947277" y="1133602"/>
                  </a:lnTo>
                  <a:lnTo>
                    <a:pt x="0" y="1133602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0223" rIns="0" bIns="0" rtlCol="0">
            <a:spAutoFit/>
          </a:bodyPr>
          <a:lstStyle/>
          <a:p>
            <a:pPr marL="172720">
              <a:lnSpc>
                <a:spcPct val="100000"/>
              </a:lnSpc>
              <a:spcBef>
                <a:spcPts val="105"/>
              </a:spcBef>
            </a:pPr>
            <a:r>
              <a:t>CRÉER</a:t>
            </a:r>
            <a:r>
              <a:rPr spc="-60"/>
              <a:t> </a:t>
            </a:r>
            <a:r>
              <a:t>UN</a:t>
            </a:r>
            <a:r>
              <a:rPr spc="-50"/>
              <a:t> </a:t>
            </a:r>
            <a:r>
              <a:t>PLAN</a:t>
            </a:r>
            <a:r>
              <a:rPr spc="-60"/>
              <a:t> </a:t>
            </a:r>
            <a:r>
              <a:t>DE</a:t>
            </a:r>
            <a:r>
              <a:rPr spc="-65"/>
              <a:t> </a:t>
            </a:r>
            <a:r>
              <a:t>SÉQUENCE</a:t>
            </a:r>
            <a:r>
              <a:rPr spc="-30"/>
              <a:t> </a:t>
            </a:r>
            <a:r>
              <a:rPr spc="-25"/>
              <a:t>AVEC</a:t>
            </a:r>
            <a:r>
              <a:rPr spc="-50"/>
              <a:t> </a:t>
            </a:r>
            <a:r>
              <a:rPr spc="-20"/>
              <a:t>L’IA</a:t>
            </a: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01427" y="1444752"/>
            <a:ext cx="1409573" cy="131559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25423" y="2535935"/>
            <a:ext cx="392430" cy="504190"/>
            <a:chOff x="725423" y="2535935"/>
            <a:chExt cx="392430" cy="50419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5423" y="2535935"/>
              <a:ext cx="392430" cy="320801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5423" y="2718815"/>
              <a:ext cx="392430" cy="320801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26300" y="1917445"/>
            <a:ext cx="5184775" cy="1511935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vert="horz" wrap="square" lIns="0" tIns="1187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35"/>
              </a:spcBef>
            </a:pPr>
            <a:endParaRPr sz="120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200">
                <a:latin typeface="Arial"/>
                <a:cs typeface="Arial"/>
              </a:rPr>
              <a:t>Séquence</a:t>
            </a:r>
            <a:r>
              <a:rPr sz="1200" spc="-5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: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“Act</a:t>
            </a:r>
            <a:r>
              <a:rPr sz="1200" spc="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for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the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Planet!”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–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Working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on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the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Sustainable</a:t>
            </a:r>
            <a:endParaRPr sz="1200">
              <a:latin typeface="Arial"/>
              <a:cs typeface="Arial"/>
            </a:endParaRPr>
          </a:p>
          <a:p>
            <a:pPr marL="91440">
              <a:lnSpc>
                <a:spcPct val="100000"/>
              </a:lnSpc>
            </a:pPr>
            <a:r>
              <a:rPr sz="1200">
                <a:latin typeface="Arial"/>
                <a:cs typeface="Arial"/>
              </a:rPr>
              <a:t>Development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Goals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(SDGs)</a:t>
            </a:r>
            <a:endParaRPr sz="1200">
              <a:latin typeface="Arial"/>
              <a:cs typeface="Arial"/>
            </a:endParaRPr>
          </a:p>
          <a:p>
            <a:pPr marL="344170">
              <a:lnSpc>
                <a:spcPct val="100000"/>
              </a:lnSpc>
            </a:pPr>
            <a:r>
              <a:rPr sz="1200">
                <a:latin typeface="Arial"/>
                <a:cs typeface="Arial"/>
              </a:rPr>
              <a:t>Durée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: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4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séances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1h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à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 spc="-20">
                <a:latin typeface="Arial"/>
                <a:cs typeface="Arial"/>
              </a:rPr>
              <a:t>1h30</a:t>
            </a:r>
            <a:endParaRPr sz="1200">
              <a:latin typeface="Arial"/>
              <a:cs typeface="Arial"/>
            </a:endParaRPr>
          </a:p>
          <a:p>
            <a:pPr marL="91440" marR="294640" indent="249554">
              <a:lnSpc>
                <a:spcPct val="100000"/>
              </a:lnSpc>
            </a:pPr>
            <a:r>
              <a:rPr sz="1200">
                <a:latin typeface="Arial"/>
                <a:cs typeface="Arial"/>
              </a:rPr>
              <a:t>Tâche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finale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: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Faire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un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exposé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oral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d’environ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2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minutes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sur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un</a:t>
            </a:r>
            <a:r>
              <a:rPr sz="1200" spc="-25">
                <a:latin typeface="Arial"/>
                <a:cs typeface="Arial"/>
              </a:rPr>
              <a:t> ODD </a:t>
            </a:r>
            <a:r>
              <a:rPr sz="1200">
                <a:latin typeface="Arial"/>
                <a:cs typeface="Arial"/>
              </a:rPr>
              <a:t>choisi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et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une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action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concrète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pour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y</a:t>
            </a:r>
            <a:r>
              <a:rPr sz="1200" spc="-10">
                <a:latin typeface="Arial"/>
                <a:cs typeface="Arial"/>
              </a:rPr>
              <a:t> contribuer.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746113" y="2075649"/>
            <a:ext cx="5184775" cy="4031615"/>
          </a:xfrm>
          <a:custGeom>
            <a:avLst/>
            <a:gdLst/>
            <a:ahLst/>
            <a:cxnLst/>
            <a:rect l="l" t="t" r="r" b="b"/>
            <a:pathLst>
              <a:path w="5184775" h="4031615">
                <a:moveTo>
                  <a:pt x="0" y="4031233"/>
                </a:moveTo>
                <a:lnTo>
                  <a:pt x="5184648" y="4031233"/>
                </a:lnTo>
                <a:lnTo>
                  <a:pt x="5184648" y="0"/>
                </a:lnTo>
                <a:lnTo>
                  <a:pt x="0" y="0"/>
                </a:lnTo>
                <a:lnTo>
                  <a:pt x="0" y="4031233"/>
                </a:lnTo>
                <a:close/>
              </a:path>
            </a:pathLst>
          </a:custGeom>
          <a:ln w="19049">
            <a:solidFill>
              <a:srgbClr val="042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825742" y="2337308"/>
            <a:ext cx="441642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>
                <a:latin typeface="Arial"/>
                <a:cs typeface="Arial"/>
              </a:rPr>
              <a:t>Séance</a:t>
            </a:r>
            <a:r>
              <a:rPr sz="1200" b="1" spc="-50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1</a:t>
            </a:r>
            <a:r>
              <a:rPr sz="1200" b="1" spc="-25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:</a:t>
            </a:r>
            <a:r>
              <a:rPr sz="1200" b="1" spc="-5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Discovering</a:t>
            </a:r>
            <a:r>
              <a:rPr sz="1200" b="1" spc="-15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the</a:t>
            </a:r>
            <a:r>
              <a:rPr sz="1200" b="1" spc="-10">
                <a:latin typeface="Arial"/>
                <a:cs typeface="Arial"/>
              </a:rPr>
              <a:t> </a:t>
            </a:r>
            <a:r>
              <a:rPr sz="1200" b="1" spc="-20">
                <a:latin typeface="Arial"/>
                <a:cs typeface="Arial"/>
              </a:rPr>
              <a:t>SDGs</a:t>
            </a:r>
            <a:endParaRPr sz="1200">
              <a:latin typeface="Arial"/>
              <a:cs typeface="Arial"/>
            </a:endParaRPr>
          </a:p>
          <a:p>
            <a:pPr marL="12700" marR="5080" indent="-9525">
              <a:lnSpc>
                <a:spcPct val="100000"/>
              </a:lnSpc>
              <a:buSzPct val="91666"/>
              <a:buFont typeface="Arial"/>
              <a:buChar char="•"/>
              <a:tabLst>
                <a:tab pos="65405" algn="l"/>
              </a:tabLst>
            </a:pPr>
            <a:r>
              <a:rPr sz="1200" b="1">
                <a:latin typeface="Arial"/>
                <a:cs typeface="Arial"/>
              </a:rPr>
              <a:t>	Objectifs</a:t>
            </a:r>
            <a:r>
              <a:rPr sz="1200" b="1" spc="-15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: </a:t>
            </a:r>
            <a:r>
              <a:rPr sz="1200">
                <a:latin typeface="Arial"/>
                <a:cs typeface="Arial"/>
              </a:rPr>
              <a:t>Comprendre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ce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que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sont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les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ODD,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les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nommer</a:t>
            </a:r>
            <a:r>
              <a:rPr sz="1200" spc="-5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et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 spc="-25">
                <a:latin typeface="Arial"/>
                <a:cs typeface="Arial"/>
              </a:rPr>
              <a:t>en </a:t>
            </a:r>
            <a:r>
              <a:rPr sz="1200">
                <a:latin typeface="Arial"/>
                <a:cs typeface="Arial"/>
              </a:rPr>
              <a:t>expliquer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quelques-</a:t>
            </a:r>
            <a:r>
              <a:rPr sz="1200">
                <a:latin typeface="Arial"/>
                <a:cs typeface="Arial"/>
              </a:rPr>
              <a:t>uns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en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anglais.</a:t>
            </a:r>
            <a:endParaRPr sz="1200">
              <a:latin typeface="Arial"/>
              <a:cs typeface="Arial"/>
            </a:endParaRPr>
          </a:p>
          <a:p>
            <a:pPr marL="65405" indent="-62230">
              <a:lnSpc>
                <a:spcPct val="100000"/>
              </a:lnSpc>
              <a:buSzPct val="91666"/>
              <a:buFont typeface="Arial"/>
              <a:buChar char="•"/>
              <a:tabLst>
                <a:tab pos="65405" algn="l"/>
              </a:tabLst>
            </a:pPr>
            <a:r>
              <a:rPr sz="1200" b="1">
                <a:latin typeface="Arial"/>
                <a:cs typeface="Arial"/>
              </a:rPr>
              <a:t>Supports</a:t>
            </a:r>
            <a:r>
              <a:rPr sz="1200" b="1" spc="-30">
                <a:latin typeface="Arial"/>
                <a:cs typeface="Arial"/>
              </a:rPr>
              <a:t> </a:t>
            </a:r>
            <a:r>
              <a:rPr sz="1200" b="1" spc="-5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295642" y="3068828"/>
            <a:ext cx="347345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86385">
              <a:lnSpc>
                <a:spcPct val="100000"/>
              </a:lnSpc>
              <a:spcBef>
                <a:spcPts val="100"/>
              </a:spcBef>
              <a:buChar char="•"/>
              <a:tabLst>
                <a:tab pos="286385" algn="l"/>
              </a:tabLst>
            </a:pPr>
            <a:r>
              <a:rPr sz="1200">
                <a:latin typeface="Arial"/>
                <a:cs typeface="Arial"/>
              </a:rPr>
              <a:t>Vidéo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(authentique,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2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min)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: </a:t>
            </a:r>
            <a:r>
              <a:rPr sz="1200" u="sng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/>
              </a:rPr>
              <a:t>UN</a:t>
            </a:r>
            <a:r>
              <a:rPr sz="1200" u="sng" spc="-1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sz="1200" u="sng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/>
              </a:rPr>
              <a:t>-</a:t>
            </a:r>
            <a:r>
              <a:rPr sz="1200" u="sng" spc="-25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sz="1200" u="sng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/>
              </a:rPr>
              <a:t>The</a:t>
            </a:r>
            <a:r>
              <a:rPr sz="1200" u="sng" spc="-3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sz="1200" u="sng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/>
              </a:rPr>
              <a:t>17</a:t>
            </a:r>
            <a:r>
              <a:rPr sz="1200" u="sng" spc="-3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sz="1200" u="sng" spc="-2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/>
              </a:rPr>
              <a:t>Goals</a:t>
            </a:r>
            <a:endParaRPr sz="1200">
              <a:latin typeface="Arial"/>
              <a:cs typeface="Arial"/>
            </a:endParaRPr>
          </a:p>
          <a:p>
            <a:pPr marL="286385" indent="-286385">
              <a:lnSpc>
                <a:spcPct val="100000"/>
              </a:lnSpc>
              <a:buChar char="•"/>
              <a:tabLst>
                <a:tab pos="286385" algn="l"/>
              </a:tabLst>
            </a:pPr>
            <a:r>
              <a:rPr sz="1200">
                <a:latin typeface="Arial"/>
                <a:cs typeface="Arial"/>
              </a:rPr>
              <a:t>Poster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des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17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ODD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(UN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or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Global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Goals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 spc="-20">
                <a:latin typeface="Arial"/>
                <a:cs typeface="Arial"/>
              </a:rPr>
              <a:t>site)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38442" y="3434841"/>
            <a:ext cx="6451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05" indent="-52705">
              <a:lnSpc>
                <a:spcPct val="100000"/>
              </a:lnSpc>
              <a:spcBef>
                <a:spcPts val="100"/>
              </a:spcBef>
              <a:buSzPct val="75000"/>
              <a:buFont typeface="Arial"/>
              <a:buChar char="•"/>
              <a:tabLst>
                <a:tab pos="52705" algn="l"/>
              </a:tabLst>
            </a:pPr>
            <a:r>
              <a:rPr sz="1200" b="1">
                <a:latin typeface="Arial"/>
                <a:cs typeface="Arial"/>
              </a:rPr>
              <a:t>Étapes</a:t>
            </a:r>
            <a:r>
              <a:rPr sz="1200" b="1" spc="-35">
                <a:latin typeface="Arial"/>
                <a:cs typeface="Arial"/>
              </a:rPr>
              <a:t> </a:t>
            </a:r>
            <a:r>
              <a:rPr sz="1200" b="1" spc="-5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786871" y="4317491"/>
            <a:ext cx="336042" cy="320801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7282942" y="3617721"/>
            <a:ext cx="4439920" cy="20377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356235" indent="-2870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99085" algn="l"/>
              </a:tabLst>
            </a:pPr>
            <a:r>
              <a:rPr sz="1200" b="1">
                <a:latin typeface="Arial"/>
                <a:cs typeface="Arial"/>
              </a:rPr>
              <a:t>Réactivation</a:t>
            </a:r>
            <a:r>
              <a:rPr sz="1200" b="1" spc="-10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:</a:t>
            </a:r>
            <a:r>
              <a:rPr sz="1200" b="1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Brainstorming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en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français/anglais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sur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 spc="-25">
                <a:latin typeface="Arial"/>
                <a:cs typeface="Arial"/>
              </a:rPr>
              <a:t>les </a:t>
            </a:r>
            <a:r>
              <a:rPr sz="1200">
                <a:latin typeface="Arial"/>
                <a:cs typeface="Arial"/>
              </a:rPr>
              <a:t>problèmes</a:t>
            </a:r>
            <a:r>
              <a:rPr sz="1200" spc="-6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mondiaux</a:t>
            </a:r>
            <a:r>
              <a:rPr sz="1200" spc="-6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(pollution,</a:t>
            </a:r>
            <a:r>
              <a:rPr sz="1200" spc="-5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poverty,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inequalities…).</a:t>
            </a:r>
            <a:endParaRPr sz="1200">
              <a:latin typeface="Arial"/>
              <a:cs typeface="Arial"/>
            </a:endParaRPr>
          </a:p>
          <a:p>
            <a:pPr marL="299085" marR="271780" indent="-287020">
              <a:lnSpc>
                <a:spcPct val="100000"/>
              </a:lnSpc>
              <a:buFont typeface="Arial"/>
              <a:buChar char="•"/>
              <a:tabLst>
                <a:tab pos="299085" algn="l"/>
              </a:tabLst>
            </a:pPr>
            <a:r>
              <a:rPr sz="1200" b="1">
                <a:latin typeface="Arial"/>
                <a:cs typeface="Arial"/>
              </a:rPr>
              <a:t>Découverte</a:t>
            </a:r>
            <a:r>
              <a:rPr sz="1200" b="1" spc="-20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:</a:t>
            </a:r>
            <a:r>
              <a:rPr sz="1200" b="1" spc="-1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Visionnage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la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vidéo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→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repérage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global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 spc="-50">
                <a:latin typeface="Arial"/>
                <a:cs typeface="Arial"/>
              </a:rPr>
              <a:t>: </a:t>
            </a:r>
            <a:r>
              <a:rPr sz="1200">
                <a:latin typeface="Arial"/>
                <a:cs typeface="Arial"/>
              </a:rPr>
              <a:t>What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do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the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17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goals aim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to</a:t>
            </a:r>
            <a:r>
              <a:rPr sz="1200" spc="5">
                <a:latin typeface="Arial"/>
                <a:cs typeface="Arial"/>
              </a:rPr>
              <a:t> </a:t>
            </a:r>
            <a:r>
              <a:rPr sz="1200" spc="-25">
                <a:latin typeface="Arial"/>
                <a:cs typeface="Arial"/>
              </a:rPr>
              <a:t>do?</a:t>
            </a:r>
            <a:endParaRPr sz="1200">
              <a:latin typeface="Arial"/>
              <a:cs typeface="Arial"/>
            </a:endParaRPr>
          </a:p>
          <a:p>
            <a:pPr marL="299085" marR="250825" indent="-287020">
              <a:lnSpc>
                <a:spcPct val="100000"/>
              </a:lnSpc>
              <a:buFont typeface="Arial"/>
              <a:buChar char="•"/>
              <a:tabLst>
                <a:tab pos="299085" algn="l"/>
              </a:tabLst>
            </a:pPr>
            <a:r>
              <a:rPr sz="1200" b="1">
                <a:latin typeface="Arial"/>
                <a:cs typeface="Arial"/>
              </a:rPr>
              <a:t>Apprentissage</a:t>
            </a:r>
            <a:r>
              <a:rPr sz="1200" b="1" spc="-15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:</a:t>
            </a:r>
            <a:r>
              <a:rPr sz="1200" b="1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Matching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activity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(goal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number </a:t>
            </a:r>
            <a:r>
              <a:rPr sz="1200">
                <a:latin typeface="Arial"/>
                <a:cs typeface="Arial"/>
              </a:rPr>
              <a:t>description)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+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vocabulaire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clé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(to fight,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to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reduce,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equality, hunger…).</a:t>
            </a:r>
            <a:endParaRPr sz="1200">
              <a:latin typeface="Arial"/>
              <a:cs typeface="Arial"/>
            </a:endParaRPr>
          </a:p>
          <a:p>
            <a:pPr marL="299085" marR="5080" indent="-287020">
              <a:lnSpc>
                <a:spcPct val="100000"/>
              </a:lnSpc>
              <a:buFont typeface="Arial"/>
              <a:buChar char="•"/>
              <a:tabLst>
                <a:tab pos="299085" algn="l"/>
              </a:tabLst>
            </a:pPr>
            <a:r>
              <a:rPr sz="1200" b="1">
                <a:latin typeface="Arial"/>
                <a:cs typeface="Arial"/>
              </a:rPr>
              <a:t>Appropriation</a:t>
            </a:r>
            <a:r>
              <a:rPr sz="1200" b="1" spc="30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:</a:t>
            </a:r>
            <a:r>
              <a:rPr sz="1200" b="1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Par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groupes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: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présentation</a:t>
            </a:r>
            <a:r>
              <a:rPr sz="1200" spc="-6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d’un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SDG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à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l’oral </a:t>
            </a:r>
            <a:r>
              <a:rPr sz="1200">
                <a:latin typeface="Arial"/>
                <a:cs typeface="Arial"/>
              </a:rPr>
              <a:t>(affichage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du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poster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en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classe).</a:t>
            </a:r>
            <a:endParaRPr sz="1200">
              <a:latin typeface="Arial"/>
              <a:cs typeface="Arial"/>
            </a:endParaRPr>
          </a:p>
          <a:p>
            <a:pPr marL="299085" marR="318135" indent="-287020">
              <a:lnSpc>
                <a:spcPct val="100000"/>
              </a:lnSpc>
              <a:buFont typeface="Arial"/>
              <a:buChar char="•"/>
              <a:tabLst>
                <a:tab pos="299085" algn="l"/>
              </a:tabLst>
            </a:pPr>
            <a:r>
              <a:rPr sz="1200" b="1" spc="-10">
                <a:latin typeface="Arial"/>
                <a:cs typeface="Arial"/>
              </a:rPr>
              <a:t>Trace</a:t>
            </a:r>
            <a:r>
              <a:rPr sz="1200" b="1" spc="-35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écrite</a:t>
            </a:r>
            <a:r>
              <a:rPr sz="1200" b="1" spc="-25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/</a:t>
            </a:r>
            <a:r>
              <a:rPr sz="1200" b="1" spc="5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Recap</a:t>
            </a:r>
            <a:r>
              <a:rPr sz="1200" b="1" spc="-20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:</a:t>
            </a:r>
            <a:r>
              <a:rPr sz="1200" b="1" spc="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Fiche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récapitulative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+ lexique</a:t>
            </a:r>
            <a:r>
              <a:rPr sz="1200" spc="-25">
                <a:latin typeface="Arial"/>
                <a:cs typeface="Arial"/>
              </a:rPr>
              <a:t> des </a:t>
            </a:r>
            <a:r>
              <a:rPr sz="1200">
                <a:latin typeface="Arial"/>
                <a:cs typeface="Arial"/>
              </a:rPr>
              <a:t>verbes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et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noms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utiles.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825742" y="5629757"/>
            <a:ext cx="48666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" indent="-62230">
              <a:lnSpc>
                <a:spcPct val="100000"/>
              </a:lnSpc>
              <a:spcBef>
                <a:spcPts val="100"/>
              </a:spcBef>
              <a:buSzPct val="91666"/>
              <a:buFont typeface="Arial"/>
              <a:buChar char="•"/>
              <a:tabLst>
                <a:tab pos="65405" algn="l"/>
              </a:tabLst>
            </a:pPr>
            <a:r>
              <a:rPr sz="1200" b="1">
                <a:latin typeface="Arial"/>
                <a:cs typeface="Arial"/>
              </a:rPr>
              <a:t>Différenciation</a:t>
            </a:r>
            <a:r>
              <a:rPr sz="1200" b="1" spc="-35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:</a:t>
            </a:r>
            <a:r>
              <a:rPr sz="1200" b="1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Fiche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vocabulaire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en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soutien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+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groupes</a:t>
            </a:r>
            <a:r>
              <a:rPr sz="1200" spc="-5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hétérogènes.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239750" y="3745357"/>
            <a:ext cx="6050915" cy="2893695"/>
            <a:chOff x="239750" y="3745357"/>
            <a:chExt cx="6050915" cy="2893695"/>
          </a:xfrm>
        </p:grpSpPr>
        <p:sp>
          <p:nvSpPr>
            <p:cNvPr id="14" name="object 14"/>
            <p:cNvSpPr/>
            <p:nvPr/>
          </p:nvSpPr>
          <p:spPr>
            <a:xfrm>
              <a:off x="249275" y="3754882"/>
              <a:ext cx="6031865" cy="2874645"/>
            </a:xfrm>
            <a:custGeom>
              <a:avLst/>
              <a:gdLst/>
              <a:ahLst/>
              <a:cxnLst/>
              <a:rect l="l" t="t" r="r" b="b"/>
              <a:pathLst>
                <a:path w="6031865" h="2874645">
                  <a:moveTo>
                    <a:pt x="0" y="0"/>
                  </a:moveTo>
                  <a:lnTo>
                    <a:pt x="507060" y="1248918"/>
                  </a:lnTo>
                  <a:lnTo>
                    <a:pt x="507060" y="2410053"/>
                  </a:lnTo>
                  <a:lnTo>
                    <a:pt x="509458" y="2457542"/>
                  </a:lnTo>
                  <a:lnTo>
                    <a:pt x="516496" y="2503658"/>
                  </a:lnTo>
                  <a:lnTo>
                    <a:pt x="527941" y="2548170"/>
                  </a:lnTo>
                  <a:lnTo>
                    <a:pt x="543560" y="2590843"/>
                  </a:lnTo>
                  <a:lnTo>
                    <a:pt x="563118" y="2631444"/>
                  </a:lnTo>
                  <a:lnTo>
                    <a:pt x="586383" y="2669739"/>
                  </a:lnTo>
                  <a:lnTo>
                    <a:pt x="613121" y="2705495"/>
                  </a:lnTo>
                  <a:lnTo>
                    <a:pt x="643099" y="2738478"/>
                  </a:lnTo>
                  <a:lnTo>
                    <a:pt x="676082" y="2768456"/>
                  </a:lnTo>
                  <a:lnTo>
                    <a:pt x="711839" y="2795194"/>
                  </a:lnTo>
                  <a:lnTo>
                    <a:pt x="750134" y="2818459"/>
                  </a:lnTo>
                  <a:lnTo>
                    <a:pt x="790734" y="2838017"/>
                  </a:lnTo>
                  <a:lnTo>
                    <a:pt x="833407" y="2853636"/>
                  </a:lnTo>
                  <a:lnTo>
                    <a:pt x="877919" y="2865081"/>
                  </a:lnTo>
                  <a:lnTo>
                    <a:pt x="924036" y="2872120"/>
                  </a:lnTo>
                  <a:lnTo>
                    <a:pt x="971524" y="2874518"/>
                  </a:lnTo>
                  <a:lnTo>
                    <a:pt x="5567324" y="2874518"/>
                  </a:lnTo>
                  <a:lnTo>
                    <a:pt x="5614816" y="2872120"/>
                  </a:lnTo>
                  <a:lnTo>
                    <a:pt x="5660935" y="2865081"/>
                  </a:lnTo>
                  <a:lnTo>
                    <a:pt x="5705448" y="2853636"/>
                  </a:lnTo>
                  <a:lnTo>
                    <a:pt x="5748120" y="2838017"/>
                  </a:lnTo>
                  <a:lnTo>
                    <a:pt x="5788720" y="2818459"/>
                  </a:lnTo>
                  <a:lnTo>
                    <a:pt x="5827013" y="2795194"/>
                  </a:lnTo>
                  <a:lnTo>
                    <a:pt x="5862766" y="2768456"/>
                  </a:lnTo>
                  <a:lnTo>
                    <a:pt x="5895746" y="2738478"/>
                  </a:lnTo>
                  <a:lnTo>
                    <a:pt x="5925720" y="2705495"/>
                  </a:lnTo>
                  <a:lnTo>
                    <a:pt x="5952454" y="2669739"/>
                  </a:lnTo>
                  <a:lnTo>
                    <a:pt x="5975715" y="2631444"/>
                  </a:lnTo>
                  <a:lnTo>
                    <a:pt x="5995270" y="2590843"/>
                  </a:lnTo>
                  <a:lnTo>
                    <a:pt x="6010886" y="2548170"/>
                  </a:lnTo>
                  <a:lnTo>
                    <a:pt x="6022329" y="2503658"/>
                  </a:lnTo>
                  <a:lnTo>
                    <a:pt x="6029365" y="2457542"/>
                  </a:lnTo>
                  <a:lnTo>
                    <a:pt x="6031763" y="2410053"/>
                  </a:lnTo>
                  <a:lnTo>
                    <a:pt x="6031763" y="552196"/>
                  </a:lnTo>
                  <a:lnTo>
                    <a:pt x="507060" y="552196"/>
                  </a:lnTo>
                  <a:lnTo>
                    <a:pt x="0" y="0"/>
                  </a:lnTo>
                  <a:close/>
                </a:path>
                <a:path w="6031865" h="2874645">
                  <a:moveTo>
                    <a:pt x="5567324" y="87757"/>
                  </a:moveTo>
                  <a:lnTo>
                    <a:pt x="971524" y="87757"/>
                  </a:lnTo>
                  <a:lnTo>
                    <a:pt x="924036" y="90155"/>
                  </a:lnTo>
                  <a:lnTo>
                    <a:pt x="877919" y="97196"/>
                  </a:lnTo>
                  <a:lnTo>
                    <a:pt x="833407" y="108644"/>
                  </a:lnTo>
                  <a:lnTo>
                    <a:pt x="790734" y="124267"/>
                  </a:lnTo>
                  <a:lnTo>
                    <a:pt x="750134" y="143830"/>
                  </a:lnTo>
                  <a:lnTo>
                    <a:pt x="711839" y="167099"/>
                  </a:lnTo>
                  <a:lnTo>
                    <a:pt x="676082" y="193841"/>
                  </a:lnTo>
                  <a:lnTo>
                    <a:pt x="643099" y="223821"/>
                  </a:lnTo>
                  <a:lnTo>
                    <a:pt x="613121" y="256806"/>
                  </a:lnTo>
                  <a:lnTo>
                    <a:pt x="586383" y="292563"/>
                  </a:lnTo>
                  <a:lnTo>
                    <a:pt x="563118" y="330856"/>
                  </a:lnTo>
                  <a:lnTo>
                    <a:pt x="543560" y="371453"/>
                  </a:lnTo>
                  <a:lnTo>
                    <a:pt x="527941" y="414119"/>
                  </a:lnTo>
                  <a:lnTo>
                    <a:pt x="516496" y="458621"/>
                  </a:lnTo>
                  <a:lnTo>
                    <a:pt x="509458" y="504724"/>
                  </a:lnTo>
                  <a:lnTo>
                    <a:pt x="507060" y="552196"/>
                  </a:lnTo>
                  <a:lnTo>
                    <a:pt x="6031763" y="552196"/>
                  </a:lnTo>
                  <a:lnTo>
                    <a:pt x="6029365" y="504724"/>
                  </a:lnTo>
                  <a:lnTo>
                    <a:pt x="6022329" y="458621"/>
                  </a:lnTo>
                  <a:lnTo>
                    <a:pt x="6010886" y="414119"/>
                  </a:lnTo>
                  <a:lnTo>
                    <a:pt x="5995270" y="371453"/>
                  </a:lnTo>
                  <a:lnTo>
                    <a:pt x="5975715" y="330856"/>
                  </a:lnTo>
                  <a:lnTo>
                    <a:pt x="5952454" y="292563"/>
                  </a:lnTo>
                  <a:lnTo>
                    <a:pt x="5925720" y="256806"/>
                  </a:lnTo>
                  <a:lnTo>
                    <a:pt x="5895746" y="223821"/>
                  </a:lnTo>
                  <a:lnTo>
                    <a:pt x="5862766" y="193841"/>
                  </a:lnTo>
                  <a:lnTo>
                    <a:pt x="5827013" y="167099"/>
                  </a:lnTo>
                  <a:lnTo>
                    <a:pt x="5788720" y="143830"/>
                  </a:lnTo>
                  <a:lnTo>
                    <a:pt x="5748120" y="124267"/>
                  </a:lnTo>
                  <a:lnTo>
                    <a:pt x="5705448" y="108644"/>
                  </a:lnTo>
                  <a:lnTo>
                    <a:pt x="5660935" y="97196"/>
                  </a:lnTo>
                  <a:lnTo>
                    <a:pt x="5614816" y="90155"/>
                  </a:lnTo>
                  <a:lnTo>
                    <a:pt x="5567324" y="87757"/>
                  </a:lnTo>
                  <a:close/>
                </a:path>
              </a:pathLst>
            </a:custGeom>
            <a:solidFill>
              <a:srgbClr val="781F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49275" y="3754882"/>
              <a:ext cx="6031865" cy="2874645"/>
            </a:xfrm>
            <a:custGeom>
              <a:avLst/>
              <a:gdLst/>
              <a:ahLst/>
              <a:cxnLst/>
              <a:rect l="l" t="t" r="r" b="b"/>
              <a:pathLst>
                <a:path w="6031865" h="2874645">
                  <a:moveTo>
                    <a:pt x="507060" y="552196"/>
                  </a:moveTo>
                  <a:lnTo>
                    <a:pt x="509458" y="504724"/>
                  </a:lnTo>
                  <a:lnTo>
                    <a:pt x="516496" y="458621"/>
                  </a:lnTo>
                  <a:lnTo>
                    <a:pt x="527941" y="414119"/>
                  </a:lnTo>
                  <a:lnTo>
                    <a:pt x="543560" y="371453"/>
                  </a:lnTo>
                  <a:lnTo>
                    <a:pt x="563118" y="330856"/>
                  </a:lnTo>
                  <a:lnTo>
                    <a:pt x="586383" y="292563"/>
                  </a:lnTo>
                  <a:lnTo>
                    <a:pt x="613121" y="256806"/>
                  </a:lnTo>
                  <a:lnTo>
                    <a:pt x="643099" y="223821"/>
                  </a:lnTo>
                  <a:lnTo>
                    <a:pt x="676082" y="193841"/>
                  </a:lnTo>
                  <a:lnTo>
                    <a:pt x="711839" y="167099"/>
                  </a:lnTo>
                  <a:lnTo>
                    <a:pt x="750134" y="143830"/>
                  </a:lnTo>
                  <a:lnTo>
                    <a:pt x="790734" y="124267"/>
                  </a:lnTo>
                  <a:lnTo>
                    <a:pt x="833407" y="108644"/>
                  </a:lnTo>
                  <a:lnTo>
                    <a:pt x="877919" y="97196"/>
                  </a:lnTo>
                  <a:lnTo>
                    <a:pt x="924036" y="90155"/>
                  </a:lnTo>
                  <a:lnTo>
                    <a:pt x="971524" y="87757"/>
                  </a:lnTo>
                  <a:lnTo>
                    <a:pt x="1427886" y="87757"/>
                  </a:lnTo>
                  <a:lnTo>
                    <a:pt x="2809011" y="87757"/>
                  </a:lnTo>
                  <a:lnTo>
                    <a:pt x="5567324" y="87757"/>
                  </a:lnTo>
                  <a:lnTo>
                    <a:pt x="5614816" y="90155"/>
                  </a:lnTo>
                  <a:lnTo>
                    <a:pt x="5660935" y="97196"/>
                  </a:lnTo>
                  <a:lnTo>
                    <a:pt x="5705448" y="108644"/>
                  </a:lnTo>
                  <a:lnTo>
                    <a:pt x="5748120" y="124267"/>
                  </a:lnTo>
                  <a:lnTo>
                    <a:pt x="5788720" y="143830"/>
                  </a:lnTo>
                  <a:lnTo>
                    <a:pt x="5827013" y="167099"/>
                  </a:lnTo>
                  <a:lnTo>
                    <a:pt x="5862766" y="193841"/>
                  </a:lnTo>
                  <a:lnTo>
                    <a:pt x="5895746" y="223821"/>
                  </a:lnTo>
                  <a:lnTo>
                    <a:pt x="5925720" y="256806"/>
                  </a:lnTo>
                  <a:lnTo>
                    <a:pt x="5952454" y="292563"/>
                  </a:lnTo>
                  <a:lnTo>
                    <a:pt x="5975715" y="330856"/>
                  </a:lnTo>
                  <a:lnTo>
                    <a:pt x="5995270" y="371453"/>
                  </a:lnTo>
                  <a:lnTo>
                    <a:pt x="6010886" y="414119"/>
                  </a:lnTo>
                  <a:lnTo>
                    <a:pt x="6022329" y="458621"/>
                  </a:lnTo>
                  <a:lnTo>
                    <a:pt x="6029365" y="504724"/>
                  </a:lnTo>
                  <a:lnTo>
                    <a:pt x="6031763" y="552196"/>
                  </a:lnTo>
                  <a:lnTo>
                    <a:pt x="6031763" y="1248918"/>
                  </a:lnTo>
                  <a:lnTo>
                    <a:pt x="6031763" y="2410053"/>
                  </a:lnTo>
                  <a:lnTo>
                    <a:pt x="6029365" y="2457542"/>
                  </a:lnTo>
                  <a:lnTo>
                    <a:pt x="6022329" y="2503658"/>
                  </a:lnTo>
                  <a:lnTo>
                    <a:pt x="6010886" y="2548170"/>
                  </a:lnTo>
                  <a:lnTo>
                    <a:pt x="5995270" y="2590843"/>
                  </a:lnTo>
                  <a:lnTo>
                    <a:pt x="5975715" y="2631444"/>
                  </a:lnTo>
                  <a:lnTo>
                    <a:pt x="5952454" y="2669739"/>
                  </a:lnTo>
                  <a:lnTo>
                    <a:pt x="5925720" y="2705495"/>
                  </a:lnTo>
                  <a:lnTo>
                    <a:pt x="5895746" y="2738478"/>
                  </a:lnTo>
                  <a:lnTo>
                    <a:pt x="5862766" y="2768456"/>
                  </a:lnTo>
                  <a:lnTo>
                    <a:pt x="5827013" y="2795194"/>
                  </a:lnTo>
                  <a:lnTo>
                    <a:pt x="5788720" y="2818459"/>
                  </a:lnTo>
                  <a:lnTo>
                    <a:pt x="5748120" y="2838017"/>
                  </a:lnTo>
                  <a:lnTo>
                    <a:pt x="5705448" y="2853636"/>
                  </a:lnTo>
                  <a:lnTo>
                    <a:pt x="5660935" y="2865081"/>
                  </a:lnTo>
                  <a:lnTo>
                    <a:pt x="5614816" y="2872120"/>
                  </a:lnTo>
                  <a:lnTo>
                    <a:pt x="5567324" y="2874518"/>
                  </a:lnTo>
                  <a:lnTo>
                    <a:pt x="2809011" y="2874518"/>
                  </a:lnTo>
                  <a:lnTo>
                    <a:pt x="1427886" y="2874518"/>
                  </a:lnTo>
                  <a:lnTo>
                    <a:pt x="971524" y="2874518"/>
                  </a:lnTo>
                  <a:lnTo>
                    <a:pt x="924036" y="2872120"/>
                  </a:lnTo>
                  <a:lnTo>
                    <a:pt x="877919" y="2865081"/>
                  </a:lnTo>
                  <a:lnTo>
                    <a:pt x="833407" y="2853636"/>
                  </a:lnTo>
                  <a:lnTo>
                    <a:pt x="790734" y="2838017"/>
                  </a:lnTo>
                  <a:lnTo>
                    <a:pt x="750134" y="2818459"/>
                  </a:lnTo>
                  <a:lnTo>
                    <a:pt x="711839" y="2795194"/>
                  </a:lnTo>
                  <a:lnTo>
                    <a:pt x="676082" y="2768456"/>
                  </a:lnTo>
                  <a:lnTo>
                    <a:pt x="643099" y="2738478"/>
                  </a:lnTo>
                  <a:lnTo>
                    <a:pt x="613121" y="2705495"/>
                  </a:lnTo>
                  <a:lnTo>
                    <a:pt x="586383" y="2669739"/>
                  </a:lnTo>
                  <a:lnTo>
                    <a:pt x="563118" y="2631444"/>
                  </a:lnTo>
                  <a:lnTo>
                    <a:pt x="543560" y="2590843"/>
                  </a:lnTo>
                  <a:lnTo>
                    <a:pt x="527941" y="2548170"/>
                  </a:lnTo>
                  <a:lnTo>
                    <a:pt x="516496" y="2503658"/>
                  </a:lnTo>
                  <a:lnTo>
                    <a:pt x="509458" y="2457542"/>
                  </a:lnTo>
                  <a:lnTo>
                    <a:pt x="507060" y="2410053"/>
                  </a:lnTo>
                  <a:lnTo>
                    <a:pt x="507060" y="1248918"/>
                  </a:lnTo>
                  <a:lnTo>
                    <a:pt x="0" y="0"/>
                  </a:lnTo>
                  <a:lnTo>
                    <a:pt x="507060" y="552196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971194" y="3971670"/>
            <a:ext cx="4981575" cy="2494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114" dirty="0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sz="1800" spc="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fr-FR" sz="1800" noProof="1">
                <a:solidFill>
                  <a:srgbClr val="FFFFFF"/>
                </a:solidFill>
                <a:latin typeface="Calibri"/>
                <a:cs typeface="Calibri"/>
              </a:rPr>
              <a:t>création</a:t>
            </a:r>
            <a:r>
              <a:rPr sz="1800" spc="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d’un</a:t>
            </a:r>
            <a:r>
              <a:rPr sz="18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prompt</a:t>
            </a:r>
            <a:r>
              <a:rPr sz="1800" spc="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65" dirty="0">
                <a:solidFill>
                  <a:srgbClr val="FFFFFF"/>
                </a:solidFill>
                <a:latin typeface="Calibri"/>
                <a:cs typeface="Calibri"/>
              </a:rPr>
              <a:t>précis</a:t>
            </a:r>
            <a:r>
              <a:rPr sz="1800" spc="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 err="1">
                <a:solidFill>
                  <a:srgbClr val="FFFFFF"/>
                </a:solidFill>
                <a:latin typeface="Calibri"/>
                <a:cs typeface="Calibri"/>
              </a:rPr>
              <a:t>permet</a:t>
            </a:r>
            <a:r>
              <a:rPr sz="1800" spc="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b="1" spc="55" dirty="0" err="1">
                <a:solidFill>
                  <a:srgbClr val="C1E4F5"/>
                </a:solidFill>
                <a:latin typeface="Calibri"/>
                <a:cs typeface="Calibri"/>
              </a:rPr>
              <a:t>s’approprier</a:t>
            </a:r>
            <a:r>
              <a:rPr sz="1800" b="1" spc="-35" dirty="0">
                <a:solidFill>
                  <a:srgbClr val="C1E4F5"/>
                </a:solidFill>
                <a:latin typeface="Calibri"/>
                <a:cs typeface="Calibri"/>
              </a:rPr>
              <a:t> </a:t>
            </a:r>
            <a:r>
              <a:rPr sz="1800" b="1" spc="125" dirty="0">
                <a:solidFill>
                  <a:srgbClr val="C1E4F5"/>
                </a:solidFill>
                <a:latin typeface="Calibri"/>
                <a:cs typeface="Calibri"/>
              </a:rPr>
              <a:t>les</a:t>
            </a:r>
            <a:r>
              <a:rPr sz="1800" b="1" spc="-20" dirty="0">
                <a:solidFill>
                  <a:srgbClr val="C1E4F5"/>
                </a:solidFill>
                <a:latin typeface="Calibri"/>
                <a:cs typeface="Calibri"/>
              </a:rPr>
              <a:t> </a:t>
            </a:r>
            <a:r>
              <a:rPr sz="1800" b="1" spc="80" dirty="0" err="1">
                <a:solidFill>
                  <a:srgbClr val="C1E4F5"/>
                </a:solidFill>
                <a:latin typeface="Calibri"/>
                <a:cs typeface="Calibri"/>
              </a:rPr>
              <a:t>fondements</a:t>
            </a:r>
            <a:r>
              <a:rPr sz="1800" b="1" spc="-30" dirty="0">
                <a:solidFill>
                  <a:srgbClr val="C1E4F5"/>
                </a:solidFill>
                <a:latin typeface="Calibri"/>
                <a:cs typeface="Calibri"/>
              </a:rPr>
              <a:t> </a:t>
            </a:r>
            <a:r>
              <a:rPr sz="1800" b="1" spc="80" dirty="0" err="1">
                <a:solidFill>
                  <a:srgbClr val="C1E4F5"/>
                </a:solidFill>
                <a:latin typeface="Calibri"/>
                <a:cs typeface="Calibri"/>
              </a:rPr>
              <a:t>didactiques</a:t>
            </a:r>
            <a:endParaRPr sz="18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800" spc="80" dirty="0" err="1">
                <a:solidFill>
                  <a:srgbClr val="FFFFFF"/>
                </a:solidFill>
                <a:latin typeface="Calibri"/>
                <a:cs typeface="Calibri"/>
              </a:rPr>
              <a:t>nécessaires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85" dirty="0">
                <a:solidFill>
                  <a:srgbClr val="FFFFFF"/>
                </a:solidFill>
                <a:latin typeface="Calibri"/>
                <a:cs typeface="Calibri"/>
              </a:rPr>
              <a:t>à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65" dirty="0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55" dirty="0">
                <a:solidFill>
                  <a:srgbClr val="FFFFFF"/>
                </a:solidFill>
                <a:latin typeface="Calibri"/>
                <a:cs typeface="Calibri"/>
              </a:rPr>
              <a:t>conception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 err="1">
                <a:solidFill>
                  <a:srgbClr val="FFFFFF"/>
                </a:solidFill>
                <a:latin typeface="Calibri"/>
                <a:cs typeface="Calibri"/>
              </a:rPr>
              <a:t>d’une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75" dirty="0" err="1">
                <a:solidFill>
                  <a:srgbClr val="FFFFFF"/>
                </a:solidFill>
                <a:latin typeface="Calibri"/>
                <a:cs typeface="Calibri"/>
              </a:rPr>
              <a:t>séquence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 err="1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50" dirty="0" err="1">
                <a:solidFill>
                  <a:srgbClr val="FFFFFF"/>
                </a:solidFill>
                <a:latin typeface="Calibri"/>
                <a:cs typeface="Calibri"/>
              </a:rPr>
              <a:t>ciblant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90" dirty="0">
                <a:solidFill>
                  <a:srgbClr val="FFFFFF"/>
                </a:solidFill>
                <a:latin typeface="Calibri"/>
                <a:cs typeface="Calibri"/>
              </a:rPr>
              <a:t>les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75" dirty="0" err="1">
                <a:solidFill>
                  <a:srgbClr val="FFFFFF"/>
                </a:solidFill>
                <a:latin typeface="Calibri"/>
                <a:cs typeface="Calibri"/>
              </a:rPr>
              <a:t>besoins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50" dirty="0" err="1">
                <a:solidFill>
                  <a:srgbClr val="FFFFFF"/>
                </a:solidFill>
                <a:latin typeface="Calibri"/>
                <a:cs typeface="Calibri"/>
              </a:rPr>
              <a:t>pédagogiques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800" dirty="0" err="1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 err="1">
                <a:solidFill>
                  <a:srgbClr val="FFFFFF"/>
                </a:solidFill>
                <a:latin typeface="Calibri"/>
                <a:cs typeface="Calibri"/>
              </a:rPr>
              <a:t>structurant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30" dirty="0" err="1">
                <a:solidFill>
                  <a:srgbClr val="FFFFFF"/>
                </a:solidFill>
                <a:latin typeface="Calibri"/>
                <a:cs typeface="Calibri"/>
              </a:rPr>
              <a:t>ses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60" dirty="0">
                <a:solidFill>
                  <a:srgbClr val="FFFFFF"/>
                </a:solidFill>
                <a:latin typeface="Calibri"/>
                <a:cs typeface="Calibri"/>
              </a:rPr>
              <a:t>étapes</a:t>
            </a:r>
            <a:r>
              <a:rPr sz="1800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95" dirty="0" err="1">
                <a:solidFill>
                  <a:srgbClr val="FFFFFF"/>
                </a:solidFill>
                <a:latin typeface="Calibri"/>
                <a:cs typeface="Calibri"/>
              </a:rPr>
              <a:t>clés</a:t>
            </a:r>
            <a:r>
              <a:rPr sz="1800" spc="9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L’analyse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réflexive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de </a:t>
            </a:r>
            <a:r>
              <a:rPr sz="1800" spc="65" dirty="0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60" dirty="0">
                <a:solidFill>
                  <a:srgbClr val="FFFFFF"/>
                </a:solidFill>
                <a:latin typeface="Calibri"/>
                <a:cs typeface="Calibri"/>
              </a:rPr>
              <a:t>séquence 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obtenue,</a:t>
            </a:r>
            <a:r>
              <a:rPr sz="1800" spc="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suivie</a:t>
            </a:r>
            <a:r>
              <a:rPr sz="1800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800" spc="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l’ajustement</a:t>
            </a:r>
            <a:r>
              <a:rPr sz="1800" spc="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55" dirty="0">
                <a:solidFill>
                  <a:srgbClr val="FFFFFF"/>
                </a:solidFill>
                <a:latin typeface="Calibri"/>
                <a:cs typeface="Calibri"/>
              </a:rPr>
              <a:t>du</a:t>
            </a:r>
            <a:r>
              <a:rPr sz="1800" spc="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prompt</a:t>
            </a:r>
            <a:r>
              <a:rPr sz="1800" spc="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en 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fonction</a:t>
            </a:r>
            <a:r>
              <a:rPr sz="1800" spc="1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800" spc="1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nouveaux</a:t>
            </a:r>
            <a:r>
              <a:rPr sz="1800" spc="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objectifs,</a:t>
            </a:r>
            <a:r>
              <a:rPr sz="1800" spc="1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contribue 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activement</a:t>
            </a:r>
            <a:r>
              <a:rPr sz="1800" spc="1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65" dirty="0">
                <a:solidFill>
                  <a:srgbClr val="FFFFFF"/>
                </a:solidFill>
                <a:latin typeface="Calibri"/>
                <a:cs typeface="Calibri"/>
              </a:rPr>
              <a:t>au</a:t>
            </a:r>
            <a:r>
              <a:rPr sz="1800" spc="1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développement</a:t>
            </a:r>
            <a:r>
              <a:rPr sz="1800" spc="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90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800" spc="1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60" dirty="0">
                <a:solidFill>
                  <a:srgbClr val="FFFFFF"/>
                </a:solidFill>
                <a:latin typeface="Calibri"/>
                <a:cs typeface="Calibri"/>
              </a:rPr>
              <a:t>compétences </a:t>
            </a:r>
            <a:r>
              <a:rPr sz="1800" spc="40" dirty="0">
                <a:solidFill>
                  <a:srgbClr val="FFFFFF"/>
                </a:solidFill>
                <a:latin typeface="Calibri"/>
                <a:cs typeface="Calibri"/>
              </a:rPr>
              <a:t>professionnelles.</a:t>
            </a:r>
            <a:endParaRPr sz="1800" dirty="0"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1721357" y="131953"/>
            <a:ext cx="9533255" cy="1153160"/>
            <a:chOff x="1721357" y="131953"/>
            <a:chExt cx="9533255" cy="1153160"/>
          </a:xfrm>
        </p:grpSpPr>
        <p:sp>
          <p:nvSpPr>
            <p:cNvPr id="18" name="object 18"/>
            <p:cNvSpPr/>
            <p:nvPr/>
          </p:nvSpPr>
          <p:spPr>
            <a:xfrm>
              <a:off x="1730882" y="141478"/>
              <a:ext cx="9514205" cy="1134110"/>
            </a:xfrm>
            <a:custGeom>
              <a:avLst/>
              <a:gdLst/>
              <a:ahLst/>
              <a:cxnLst/>
              <a:rect l="l" t="t" r="r" b="b"/>
              <a:pathLst>
                <a:path w="9514205" h="1134110">
                  <a:moveTo>
                    <a:pt x="8947277" y="0"/>
                  </a:moveTo>
                  <a:lnTo>
                    <a:pt x="0" y="0"/>
                  </a:lnTo>
                  <a:lnTo>
                    <a:pt x="0" y="1133602"/>
                  </a:lnTo>
                  <a:lnTo>
                    <a:pt x="8947277" y="1133602"/>
                  </a:lnTo>
                  <a:lnTo>
                    <a:pt x="9514078" y="566801"/>
                  </a:lnTo>
                  <a:lnTo>
                    <a:pt x="8947277" y="0"/>
                  </a:lnTo>
                  <a:close/>
                </a:path>
              </a:pathLst>
            </a:custGeom>
            <a:solidFill>
              <a:srgbClr val="FAE2D5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9" name="object 19"/>
            <p:cNvSpPr/>
            <p:nvPr/>
          </p:nvSpPr>
          <p:spPr>
            <a:xfrm>
              <a:off x="1730882" y="141478"/>
              <a:ext cx="9514205" cy="1134110"/>
            </a:xfrm>
            <a:custGeom>
              <a:avLst/>
              <a:gdLst/>
              <a:ahLst/>
              <a:cxnLst/>
              <a:rect l="l" t="t" r="r" b="b"/>
              <a:pathLst>
                <a:path w="9514205" h="1134110">
                  <a:moveTo>
                    <a:pt x="0" y="0"/>
                  </a:moveTo>
                  <a:lnTo>
                    <a:pt x="8947277" y="0"/>
                  </a:lnTo>
                  <a:lnTo>
                    <a:pt x="9514078" y="566801"/>
                  </a:lnTo>
                  <a:lnTo>
                    <a:pt x="8947277" y="1133602"/>
                  </a:lnTo>
                  <a:lnTo>
                    <a:pt x="0" y="1133602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0223" rIns="0" bIns="0" rtlCol="0">
            <a:spAutoFit/>
          </a:bodyPr>
          <a:lstStyle/>
          <a:p>
            <a:pPr marL="172720">
              <a:lnSpc>
                <a:spcPct val="100000"/>
              </a:lnSpc>
              <a:spcBef>
                <a:spcPts val="105"/>
              </a:spcBef>
            </a:pPr>
            <a:r>
              <a:rPr dirty="0"/>
              <a:t>CRÉER</a:t>
            </a:r>
            <a:r>
              <a:rPr spc="-60" dirty="0"/>
              <a:t> </a:t>
            </a:r>
            <a:r>
              <a:rPr dirty="0"/>
              <a:t>UN</a:t>
            </a:r>
            <a:r>
              <a:rPr spc="-50" dirty="0"/>
              <a:t> </a:t>
            </a:r>
            <a:r>
              <a:rPr dirty="0"/>
              <a:t>PLAN</a:t>
            </a:r>
            <a:r>
              <a:rPr spc="-60" dirty="0"/>
              <a:t> </a:t>
            </a:r>
            <a:r>
              <a:rPr dirty="0"/>
              <a:t>DE</a:t>
            </a:r>
            <a:r>
              <a:rPr spc="-65" dirty="0"/>
              <a:t> </a:t>
            </a:r>
            <a:r>
              <a:rPr dirty="0"/>
              <a:t>SÉQUENCE</a:t>
            </a:r>
            <a:r>
              <a:rPr spc="-30" dirty="0"/>
              <a:t> </a:t>
            </a:r>
            <a:r>
              <a:rPr spc="-25" dirty="0"/>
              <a:t>AVEC</a:t>
            </a:r>
            <a:r>
              <a:rPr spc="-50" dirty="0"/>
              <a:t> </a:t>
            </a:r>
            <a:r>
              <a:rPr spc="-20" dirty="0"/>
              <a:t>L’IA</a:t>
            </a:r>
          </a:p>
        </p:txBody>
      </p:sp>
      <p:grpSp>
        <p:nvGrpSpPr>
          <p:cNvPr id="21" name="object 21"/>
          <p:cNvGrpSpPr/>
          <p:nvPr/>
        </p:nvGrpSpPr>
        <p:grpSpPr>
          <a:xfrm>
            <a:off x="6086475" y="1476121"/>
            <a:ext cx="1486535" cy="1199515"/>
            <a:chOff x="6086475" y="1476121"/>
            <a:chExt cx="1486535" cy="1199515"/>
          </a:xfrm>
        </p:grpSpPr>
        <p:sp>
          <p:nvSpPr>
            <p:cNvPr id="22" name="object 22"/>
            <p:cNvSpPr/>
            <p:nvPr/>
          </p:nvSpPr>
          <p:spPr>
            <a:xfrm>
              <a:off x="6096000" y="1485646"/>
              <a:ext cx="1467485" cy="1180465"/>
            </a:xfrm>
            <a:custGeom>
              <a:avLst/>
              <a:gdLst/>
              <a:ahLst/>
              <a:cxnLst/>
              <a:rect l="l" t="t" r="r" b="b"/>
              <a:pathLst>
                <a:path w="1467484" h="1180464">
                  <a:moveTo>
                    <a:pt x="1223518" y="0"/>
                  </a:moveTo>
                  <a:lnTo>
                    <a:pt x="0" y="814069"/>
                  </a:lnTo>
                  <a:lnTo>
                    <a:pt x="243586" y="1180083"/>
                  </a:lnTo>
                  <a:lnTo>
                    <a:pt x="1467103" y="366013"/>
                  </a:lnTo>
                  <a:lnTo>
                    <a:pt x="1223518" y="0"/>
                  </a:lnTo>
                  <a:close/>
                </a:path>
              </a:pathLst>
            </a:custGeom>
            <a:solidFill>
              <a:srgbClr val="585858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3" name="object 23"/>
            <p:cNvSpPr/>
            <p:nvPr/>
          </p:nvSpPr>
          <p:spPr>
            <a:xfrm>
              <a:off x="6096000" y="1485646"/>
              <a:ext cx="1467485" cy="1180465"/>
            </a:xfrm>
            <a:custGeom>
              <a:avLst/>
              <a:gdLst/>
              <a:ahLst/>
              <a:cxnLst/>
              <a:rect l="l" t="t" r="r" b="b"/>
              <a:pathLst>
                <a:path w="1467484" h="1180464">
                  <a:moveTo>
                    <a:pt x="0" y="814069"/>
                  </a:moveTo>
                  <a:lnTo>
                    <a:pt x="1223518" y="0"/>
                  </a:lnTo>
                  <a:lnTo>
                    <a:pt x="1467103" y="366013"/>
                  </a:lnTo>
                  <a:lnTo>
                    <a:pt x="243586" y="1180083"/>
                  </a:lnTo>
                  <a:lnTo>
                    <a:pt x="0" y="814069"/>
                  </a:lnTo>
                  <a:close/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4" name="object 24"/>
            <p:cNvSpPr/>
            <p:nvPr/>
          </p:nvSpPr>
          <p:spPr>
            <a:xfrm>
              <a:off x="6468363" y="1790700"/>
              <a:ext cx="698500" cy="558165"/>
            </a:xfrm>
            <a:custGeom>
              <a:avLst/>
              <a:gdLst/>
              <a:ahLst/>
              <a:cxnLst/>
              <a:rect l="l" t="t" r="r" b="b"/>
              <a:pathLst>
                <a:path w="698500" h="558164">
                  <a:moveTo>
                    <a:pt x="79883" y="379602"/>
                  </a:moveTo>
                  <a:lnTo>
                    <a:pt x="0" y="432688"/>
                  </a:lnTo>
                  <a:lnTo>
                    <a:pt x="83312" y="557784"/>
                  </a:lnTo>
                  <a:lnTo>
                    <a:pt x="121091" y="532638"/>
                  </a:lnTo>
                  <a:lnTo>
                    <a:pt x="90678" y="532638"/>
                  </a:lnTo>
                  <a:lnTo>
                    <a:pt x="61721" y="489076"/>
                  </a:lnTo>
                  <a:lnTo>
                    <a:pt x="82341" y="475361"/>
                  </a:lnTo>
                  <a:lnTo>
                    <a:pt x="52578" y="475361"/>
                  </a:lnTo>
                  <a:lnTo>
                    <a:pt x="26035" y="435483"/>
                  </a:lnTo>
                  <a:lnTo>
                    <a:pt x="89154" y="393446"/>
                  </a:lnTo>
                  <a:lnTo>
                    <a:pt x="79883" y="379602"/>
                  </a:lnTo>
                  <a:close/>
                </a:path>
                <a:path w="698500" h="558164">
                  <a:moveTo>
                    <a:pt x="153796" y="490727"/>
                  </a:moveTo>
                  <a:lnTo>
                    <a:pt x="90678" y="532638"/>
                  </a:lnTo>
                  <a:lnTo>
                    <a:pt x="121091" y="532638"/>
                  </a:lnTo>
                  <a:lnTo>
                    <a:pt x="163067" y="504698"/>
                  </a:lnTo>
                  <a:lnTo>
                    <a:pt x="153796" y="490727"/>
                  </a:lnTo>
                  <a:close/>
                </a:path>
                <a:path w="698500" h="558164">
                  <a:moveTo>
                    <a:pt x="112140" y="358139"/>
                  </a:moveTo>
                  <a:lnTo>
                    <a:pt x="93217" y="370713"/>
                  </a:lnTo>
                  <a:lnTo>
                    <a:pt x="172085" y="405129"/>
                  </a:lnTo>
                  <a:lnTo>
                    <a:pt x="173298" y="485521"/>
                  </a:lnTo>
                  <a:lnTo>
                    <a:pt x="173376" y="490727"/>
                  </a:lnTo>
                  <a:lnTo>
                    <a:pt x="173482" y="497713"/>
                  </a:lnTo>
                  <a:lnTo>
                    <a:pt x="191769" y="485521"/>
                  </a:lnTo>
                  <a:lnTo>
                    <a:pt x="190245" y="411734"/>
                  </a:lnTo>
                  <a:lnTo>
                    <a:pt x="235482" y="411734"/>
                  </a:lnTo>
                  <a:lnTo>
                    <a:pt x="191515" y="392684"/>
                  </a:lnTo>
                  <a:lnTo>
                    <a:pt x="191431" y="387476"/>
                  </a:lnTo>
                  <a:lnTo>
                    <a:pt x="174116" y="387476"/>
                  </a:lnTo>
                  <a:lnTo>
                    <a:pt x="112140" y="358139"/>
                  </a:lnTo>
                  <a:close/>
                </a:path>
                <a:path w="698500" h="558164">
                  <a:moveTo>
                    <a:pt x="110616" y="436752"/>
                  </a:moveTo>
                  <a:lnTo>
                    <a:pt x="52578" y="475361"/>
                  </a:lnTo>
                  <a:lnTo>
                    <a:pt x="82341" y="475361"/>
                  </a:lnTo>
                  <a:lnTo>
                    <a:pt x="119761" y="450469"/>
                  </a:lnTo>
                  <a:lnTo>
                    <a:pt x="110616" y="436752"/>
                  </a:lnTo>
                  <a:close/>
                </a:path>
                <a:path w="698500" h="558164">
                  <a:moveTo>
                    <a:pt x="235482" y="411734"/>
                  </a:moveTo>
                  <a:lnTo>
                    <a:pt x="190245" y="411734"/>
                  </a:lnTo>
                  <a:lnTo>
                    <a:pt x="256666" y="442340"/>
                  </a:lnTo>
                  <a:lnTo>
                    <a:pt x="276225" y="429387"/>
                  </a:lnTo>
                  <a:lnTo>
                    <a:pt x="235482" y="411734"/>
                  </a:lnTo>
                  <a:close/>
                </a:path>
                <a:path w="698500" h="558164">
                  <a:moveTo>
                    <a:pt x="264989" y="292735"/>
                  </a:moveTo>
                  <a:lnTo>
                    <a:pt x="241003" y="292735"/>
                  </a:lnTo>
                  <a:lnTo>
                    <a:pt x="314833" y="403733"/>
                  </a:lnTo>
                  <a:lnTo>
                    <a:pt x="331469" y="392684"/>
                  </a:lnTo>
                  <a:lnTo>
                    <a:pt x="264989" y="292735"/>
                  </a:lnTo>
                  <a:close/>
                </a:path>
                <a:path w="698500" h="558164">
                  <a:moveTo>
                    <a:pt x="190121" y="306324"/>
                  </a:moveTo>
                  <a:lnTo>
                    <a:pt x="189929" y="306324"/>
                  </a:lnTo>
                  <a:lnTo>
                    <a:pt x="172085" y="318262"/>
                  </a:lnTo>
                  <a:lnTo>
                    <a:pt x="174116" y="387476"/>
                  </a:lnTo>
                  <a:lnTo>
                    <a:pt x="191431" y="387476"/>
                  </a:lnTo>
                  <a:lnTo>
                    <a:pt x="190121" y="306324"/>
                  </a:lnTo>
                  <a:close/>
                </a:path>
                <a:path w="698500" h="558164">
                  <a:moveTo>
                    <a:pt x="378840" y="188975"/>
                  </a:moveTo>
                  <a:lnTo>
                    <a:pt x="363855" y="192277"/>
                  </a:lnTo>
                  <a:lnTo>
                    <a:pt x="356615" y="195452"/>
                  </a:lnTo>
                  <a:lnTo>
                    <a:pt x="302006" y="231775"/>
                  </a:lnTo>
                  <a:lnTo>
                    <a:pt x="385190" y="356870"/>
                  </a:lnTo>
                  <a:lnTo>
                    <a:pt x="401955" y="345694"/>
                  </a:lnTo>
                  <a:lnTo>
                    <a:pt x="366776" y="292735"/>
                  </a:lnTo>
                  <a:lnTo>
                    <a:pt x="387731" y="278764"/>
                  </a:lnTo>
                  <a:lnTo>
                    <a:pt x="357505" y="278764"/>
                  </a:lnTo>
                  <a:lnTo>
                    <a:pt x="328040" y="234569"/>
                  </a:lnTo>
                  <a:lnTo>
                    <a:pt x="356869" y="215391"/>
                  </a:lnTo>
                  <a:lnTo>
                    <a:pt x="364743" y="210058"/>
                  </a:lnTo>
                  <a:lnTo>
                    <a:pt x="372110" y="208025"/>
                  </a:lnTo>
                  <a:lnTo>
                    <a:pt x="411003" y="208025"/>
                  </a:lnTo>
                  <a:lnTo>
                    <a:pt x="410717" y="207517"/>
                  </a:lnTo>
                  <a:lnTo>
                    <a:pt x="405511" y="199644"/>
                  </a:lnTo>
                  <a:lnTo>
                    <a:pt x="399541" y="194437"/>
                  </a:lnTo>
                  <a:lnTo>
                    <a:pt x="385953" y="189357"/>
                  </a:lnTo>
                  <a:lnTo>
                    <a:pt x="378840" y="188975"/>
                  </a:lnTo>
                  <a:close/>
                </a:path>
                <a:path w="698500" h="558164">
                  <a:moveTo>
                    <a:pt x="283717" y="243966"/>
                  </a:moveTo>
                  <a:lnTo>
                    <a:pt x="195961" y="302260"/>
                  </a:lnTo>
                  <a:lnTo>
                    <a:pt x="205359" y="316357"/>
                  </a:lnTo>
                  <a:lnTo>
                    <a:pt x="240728" y="292735"/>
                  </a:lnTo>
                  <a:lnTo>
                    <a:pt x="264989" y="292735"/>
                  </a:lnTo>
                  <a:lnTo>
                    <a:pt x="257556" y="281559"/>
                  </a:lnTo>
                  <a:lnTo>
                    <a:pt x="292988" y="257937"/>
                  </a:lnTo>
                  <a:lnTo>
                    <a:pt x="283717" y="243966"/>
                  </a:lnTo>
                  <a:close/>
                </a:path>
                <a:path w="698500" h="558164">
                  <a:moveTo>
                    <a:pt x="448515" y="268477"/>
                  </a:moveTo>
                  <a:lnTo>
                    <a:pt x="413512" y="268477"/>
                  </a:lnTo>
                  <a:lnTo>
                    <a:pt x="417576" y="269621"/>
                  </a:lnTo>
                  <a:lnTo>
                    <a:pt x="421766" y="272161"/>
                  </a:lnTo>
                  <a:lnTo>
                    <a:pt x="425831" y="274700"/>
                  </a:lnTo>
                  <a:lnTo>
                    <a:pt x="430276" y="278002"/>
                  </a:lnTo>
                  <a:lnTo>
                    <a:pt x="434847" y="282321"/>
                  </a:lnTo>
                  <a:lnTo>
                    <a:pt x="461137" y="306324"/>
                  </a:lnTo>
                  <a:lnTo>
                    <a:pt x="478282" y="294894"/>
                  </a:lnTo>
                  <a:lnTo>
                    <a:pt x="449199" y="269113"/>
                  </a:lnTo>
                  <a:lnTo>
                    <a:pt x="448515" y="268477"/>
                  </a:lnTo>
                  <a:close/>
                </a:path>
                <a:path w="698500" h="558164">
                  <a:moveTo>
                    <a:pt x="465074" y="123316"/>
                  </a:moveTo>
                  <a:lnTo>
                    <a:pt x="447420" y="135000"/>
                  </a:lnTo>
                  <a:lnTo>
                    <a:pt x="483869" y="291211"/>
                  </a:lnTo>
                  <a:lnTo>
                    <a:pt x="501014" y="279780"/>
                  </a:lnTo>
                  <a:lnTo>
                    <a:pt x="490219" y="236474"/>
                  </a:lnTo>
                  <a:lnTo>
                    <a:pt x="515746" y="219455"/>
                  </a:lnTo>
                  <a:lnTo>
                    <a:pt x="485393" y="219455"/>
                  </a:lnTo>
                  <a:lnTo>
                    <a:pt x="467233" y="145796"/>
                  </a:lnTo>
                  <a:lnTo>
                    <a:pt x="495944" y="145796"/>
                  </a:lnTo>
                  <a:lnTo>
                    <a:pt x="465074" y="123316"/>
                  </a:lnTo>
                  <a:close/>
                </a:path>
                <a:path w="698500" h="558164">
                  <a:moveTo>
                    <a:pt x="411003" y="208025"/>
                  </a:moveTo>
                  <a:lnTo>
                    <a:pt x="372110" y="208025"/>
                  </a:lnTo>
                  <a:lnTo>
                    <a:pt x="378840" y="209169"/>
                  </a:lnTo>
                  <a:lnTo>
                    <a:pt x="385571" y="210438"/>
                  </a:lnTo>
                  <a:lnTo>
                    <a:pt x="391160" y="214502"/>
                  </a:lnTo>
                  <a:lnTo>
                    <a:pt x="395859" y="221487"/>
                  </a:lnTo>
                  <a:lnTo>
                    <a:pt x="398907" y="226060"/>
                  </a:lnTo>
                  <a:lnTo>
                    <a:pt x="400431" y="230759"/>
                  </a:lnTo>
                  <a:lnTo>
                    <a:pt x="400431" y="240284"/>
                  </a:lnTo>
                  <a:lnTo>
                    <a:pt x="385826" y="259841"/>
                  </a:lnTo>
                  <a:lnTo>
                    <a:pt x="357505" y="278764"/>
                  </a:lnTo>
                  <a:lnTo>
                    <a:pt x="387731" y="278764"/>
                  </a:lnTo>
                  <a:lnTo>
                    <a:pt x="400812" y="270001"/>
                  </a:lnTo>
                  <a:lnTo>
                    <a:pt x="405257" y="268477"/>
                  </a:lnTo>
                  <a:lnTo>
                    <a:pt x="448515" y="268477"/>
                  </a:lnTo>
                  <a:lnTo>
                    <a:pt x="443864" y="264160"/>
                  </a:lnTo>
                  <a:lnTo>
                    <a:pt x="438785" y="260350"/>
                  </a:lnTo>
                  <a:lnTo>
                    <a:pt x="434086" y="257683"/>
                  </a:lnTo>
                  <a:lnTo>
                    <a:pt x="431799" y="256412"/>
                  </a:lnTo>
                  <a:lnTo>
                    <a:pt x="405638" y="256412"/>
                  </a:lnTo>
                  <a:lnTo>
                    <a:pt x="410394" y="250604"/>
                  </a:lnTo>
                  <a:lnTo>
                    <a:pt x="417450" y="225823"/>
                  </a:lnTo>
                  <a:lnTo>
                    <a:pt x="416321" y="219598"/>
                  </a:lnTo>
                  <a:lnTo>
                    <a:pt x="414073" y="213492"/>
                  </a:lnTo>
                  <a:lnTo>
                    <a:pt x="411003" y="208025"/>
                  </a:lnTo>
                  <a:close/>
                </a:path>
                <a:path w="698500" h="558164">
                  <a:moveTo>
                    <a:pt x="415670" y="252857"/>
                  </a:moveTo>
                  <a:lnTo>
                    <a:pt x="410717" y="254000"/>
                  </a:lnTo>
                  <a:lnTo>
                    <a:pt x="405638" y="256412"/>
                  </a:lnTo>
                  <a:lnTo>
                    <a:pt x="431799" y="256412"/>
                  </a:lnTo>
                  <a:lnTo>
                    <a:pt x="429513" y="255142"/>
                  </a:lnTo>
                  <a:lnTo>
                    <a:pt x="424814" y="253619"/>
                  </a:lnTo>
                  <a:lnTo>
                    <a:pt x="415670" y="252857"/>
                  </a:lnTo>
                  <a:close/>
                </a:path>
                <a:path w="698500" h="558164">
                  <a:moveTo>
                    <a:pt x="573034" y="201929"/>
                  </a:moveTo>
                  <a:lnTo>
                    <a:pt x="542036" y="201929"/>
                  </a:lnTo>
                  <a:lnTo>
                    <a:pt x="577214" y="229108"/>
                  </a:lnTo>
                  <a:lnTo>
                    <a:pt x="594487" y="217550"/>
                  </a:lnTo>
                  <a:lnTo>
                    <a:pt x="573034" y="201929"/>
                  </a:lnTo>
                  <a:close/>
                </a:path>
                <a:path w="698500" h="558164">
                  <a:moveTo>
                    <a:pt x="495944" y="145796"/>
                  </a:moveTo>
                  <a:lnTo>
                    <a:pt x="467233" y="145796"/>
                  </a:lnTo>
                  <a:lnTo>
                    <a:pt x="527938" y="191135"/>
                  </a:lnTo>
                  <a:lnTo>
                    <a:pt x="485393" y="219455"/>
                  </a:lnTo>
                  <a:lnTo>
                    <a:pt x="515746" y="219455"/>
                  </a:lnTo>
                  <a:lnTo>
                    <a:pt x="542036" y="201929"/>
                  </a:lnTo>
                  <a:lnTo>
                    <a:pt x="573034" y="201929"/>
                  </a:lnTo>
                  <a:lnTo>
                    <a:pt x="495944" y="145796"/>
                  </a:lnTo>
                  <a:close/>
                </a:path>
                <a:path w="698500" h="558164">
                  <a:moveTo>
                    <a:pt x="544576" y="70358"/>
                  </a:moveTo>
                  <a:lnTo>
                    <a:pt x="527812" y="81534"/>
                  </a:lnTo>
                  <a:lnTo>
                    <a:pt x="611124" y="206628"/>
                  </a:lnTo>
                  <a:lnTo>
                    <a:pt x="627761" y="195452"/>
                  </a:lnTo>
                  <a:lnTo>
                    <a:pt x="544576" y="70358"/>
                  </a:lnTo>
                  <a:close/>
                </a:path>
                <a:path w="698500" h="558164">
                  <a:moveTo>
                    <a:pt x="631554" y="48640"/>
                  </a:moveTo>
                  <a:lnTo>
                    <a:pt x="607567" y="48640"/>
                  </a:lnTo>
                  <a:lnTo>
                    <a:pt x="681482" y="159765"/>
                  </a:lnTo>
                  <a:lnTo>
                    <a:pt x="698118" y="148716"/>
                  </a:lnTo>
                  <a:lnTo>
                    <a:pt x="631554" y="48640"/>
                  </a:lnTo>
                  <a:close/>
                </a:path>
                <a:path w="698500" h="558164">
                  <a:moveTo>
                    <a:pt x="650366" y="0"/>
                  </a:moveTo>
                  <a:lnTo>
                    <a:pt x="562737" y="58292"/>
                  </a:lnTo>
                  <a:lnTo>
                    <a:pt x="572008" y="72389"/>
                  </a:lnTo>
                  <a:lnTo>
                    <a:pt x="607567" y="48640"/>
                  </a:lnTo>
                  <a:lnTo>
                    <a:pt x="631554" y="48640"/>
                  </a:lnTo>
                  <a:lnTo>
                    <a:pt x="624205" y="37591"/>
                  </a:lnTo>
                  <a:lnTo>
                    <a:pt x="659764" y="13970"/>
                  </a:lnTo>
                  <a:lnTo>
                    <a:pt x="6503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26859" y="801497"/>
            <a:ext cx="8529320" cy="1153160"/>
            <a:chOff x="626859" y="801497"/>
            <a:chExt cx="8529320" cy="1153160"/>
          </a:xfrm>
        </p:grpSpPr>
        <p:sp>
          <p:nvSpPr>
            <p:cNvPr id="3" name="object 3"/>
            <p:cNvSpPr/>
            <p:nvPr/>
          </p:nvSpPr>
          <p:spPr>
            <a:xfrm>
              <a:off x="636384" y="811022"/>
              <a:ext cx="8510270" cy="1134110"/>
            </a:xfrm>
            <a:custGeom>
              <a:avLst/>
              <a:gdLst/>
              <a:ahLst/>
              <a:cxnLst/>
              <a:rect l="l" t="t" r="r" b="b"/>
              <a:pathLst>
                <a:path w="8510270" h="1134110">
                  <a:moveTo>
                    <a:pt x="8321052" y="0"/>
                  </a:moveTo>
                  <a:lnTo>
                    <a:pt x="188925" y="0"/>
                  </a:lnTo>
                  <a:lnTo>
                    <a:pt x="138700" y="6748"/>
                  </a:lnTo>
                  <a:lnTo>
                    <a:pt x="93569" y="25795"/>
                  </a:lnTo>
                  <a:lnTo>
                    <a:pt x="55333" y="55340"/>
                  </a:lnTo>
                  <a:lnTo>
                    <a:pt x="25793" y="93584"/>
                  </a:lnTo>
                  <a:lnTo>
                    <a:pt x="6748" y="138729"/>
                  </a:lnTo>
                  <a:lnTo>
                    <a:pt x="0" y="188975"/>
                  </a:lnTo>
                  <a:lnTo>
                    <a:pt x="0" y="944626"/>
                  </a:lnTo>
                  <a:lnTo>
                    <a:pt x="6748" y="994872"/>
                  </a:lnTo>
                  <a:lnTo>
                    <a:pt x="25793" y="1040017"/>
                  </a:lnTo>
                  <a:lnTo>
                    <a:pt x="55333" y="1078261"/>
                  </a:lnTo>
                  <a:lnTo>
                    <a:pt x="93569" y="1107806"/>
                  </a:lnTo>
                  <a:lnTo>
                    <a:pt x="138700" y="1126853"/>
                  </a:lnTo>
                  <a:lnTo>
                    <a:pt x="188925" y="1133602"/>
                  </a:lnTo>
                  <a:lnTo>
                    <a:pt x="8321052" y="1133602"/>
                  </a:lnTo>
                  <a:lnTo>
                    <a:pt x="8371298" y="1126853"/>
                  </a:lnTo>
                  <a:lnTo>
                    <a:pt x="8416443" y="1107806"/>
                  </a:lnTo>
                  <a:lnTo>
                    <a:pt x="8454688" y="1078261"/>
                  </a:lnTo>
                  <a:lnTo>
                    <a:pt x="8484233" y="1040017"/>
                  </a:lnTo>
                  <a:lnTo>
                    <a:pt x="8503280" y="994872"/>
                  </a:lnTo>
                  <a:lnTo>
                    <a:pt x="8510028" y="944626"/>
                  </a:lnTo>
                  <a:lnTo>
                    <a:pt x="8510028" y="188975"/>
                  </a:lnTo>
                  <a:lnTo>
                    <a:pt x="8503280" y="138729"/>
                  </a:lnTo>
                  <a:lnTo>
                    <a:pt x="8484233" y="93584"/>
                  </a:lnTo>
                  <a:lnTo>
                    <a:pt x="8454688" y="55340"/>
                  </a:lnTo>
                  <a:lnTo>
                    <a:pt x="8416443" y="25795"/>
                  </a:lnTo>
                  <a:lnTo>
                    <a:pt x="8371298" y="6748"/>
                  </a:lnTo>
                  <a:lnTo>
                    <a:pt x="8321052" y="0"/>
                  </a:lnTo>
                  <a:close/>
                </a:path>
              </a:pathLst>
            </a:custGeom>
            <a:solidFill>
              <a:srgbClr val="0E9ED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636384" y="811022"/>
              <a:ext cx="8510270" cy="1134110"/>
            </a:xfrm>
            <a:custGeom>
              <a:avLst/>
              <a:gdLst/>
              <a:ahLst/>
              <a:cxnLst/>
              <a:rect l="l" t="t" r="r" b="b"/>
              <a:pathLst>
                <a:path w="8510270" h="1134110">
                  <a:moveTo>
                    <a:pt x="0" y="188975"/>
                  </a:moveTo>
                  <a:lnTo>
                    <a:pt x="6748" y="138729"/>
                  </a:lnTo>
                  <a:lnTo>
                    <a:pt x="25793" y="93584"/>
                  </a:lnTo>
                  <a:lnTo>
                    <a:pt x="55333" y="55340"/>
                  </a:lnTo>
                  <a:lnTo>
                    <a:pt x="93569" y="25795"/>
                  </a:lnTo>
                  <a:lnTo>
                    <a:pt x="138700" y="6748"/>
                  </a:lnTo>
                  <a:lnTo>
                    <a:pt x="188925" y="0"/>
                  </a:lnTo>
                  <a:lnTo>
                    <a:pt x="8321052" y="0"/>
                  </a:lnTo>
                  <a:lnTo>
                    <a:pt x="8371298" y="6748"/>
                  </a:lnTo>
                  <a:lnTo>
                    <a:pt x="8416443" y="25795"/>
                  </a:lnTo>
                  <a:lnTo>
                    <a:pt x="8454688" y="55340"/>
                  </a:lnTo>
                  <a:lnTo>
                    <a:pt x="8484233" y="93584"/>
                  </a:lnTo>
                  <a:lnTo>
                    <a:pt x="8503280" y="138729"/>
                  </a:lnTo>
                  <a:lnTo>
                    <a:pt x="8510028" y="188975"/>
                  </a:lnTo>
                  <a:lnTo>
                    <a:pt x="8510028" y="944626"/>
                  </a:lnTo>
                  <a:lnTo>
                    <a:pt x="8503280" y="994872"/>
                  </a:lnTo>
                  <a:lnTo>
                    <a:pt x="8484233" y="1040017"/>
                  </a:lnTo>
                  <a:lnTo>
                    <a:pt x="8454688" y="1078261"/>
                  </a:lnTo>
                  <a:lnTo>
                    <a:pt x="8416443" y="1107806"/>
                  </a:lnTo>
                  <a:lnTo>
                    <a:pt x="8371298" y="1126853"/>
                  </a:lnTo>
                  <a:lnTo>
                    <a:pt x="8321052" y="1133602"/>
                  </a:lnTo>
                  <a:lnTo>
                    <a:pt x="188925" y="1133602"/>
                  </a:lnTo>
                  <a:lnTo>
                    <a:pt x="138700" y="1126853"/>
                  </a:lnTo>
                  <a:lnTo>
                    <a:pt x="93569" y="1107806"/>
                  </a:lnTo>
                  <a:lnTo>
                    <a:pt x="55333" y="1078261"/>
                  </a:lnTo>
                  <a:lnTo>
                    <a:pt x="25793" y="1040017"/>
                  </a:lnTo>
                  <a:lnTo>
                    <a:pt x="6748" y="994872"/>
                  </a:lnTo>
                  <a:lnTo>
                    <a:pt x="0" y="944626"/>
                  </a:lnTo>
                  <a:lnTo>
                    <a:pt x="0" y="188975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770636" y="945845"/>
            <a:ext cx="7978775" cy="849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PROMPT: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18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Propose</a:t>
            </a:r>
            <a:r>
              <a:rPr sz="1800" i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 dirty="0">
                <a:solidFill>
                  <a:srgbClr val="FFFFFF"/>
                </a:solidFill>
                <a:latin typeface="Times New Roman"/>
                <a:cs typeface="Times New Roman"/>
              </a:rPr>
              <a:t>des</a:t>
            </a:r>
            <a:r>
              <a:rPr sz="1800" i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 dirty="0" err="1">
                <a:solidFill>
                  <a:srgbClr val="FFFFFF"/>
                </a:solidFill>
                <a:latin typeface="Times New Roman"/>
                <a:cs typeface="Times New Roman"/>
              </a:rPr>
              <a:t>activités</a:t>
            </a:r>
            <a:r>
              <a:rPr sz="1800" i="1" spc="-5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>
                <a:solidFill>
                  <a:srgbClr val="FFFFFF"/>
                </a:solidFill>
                <a:latin typeface="Times New Roman"/>
                <a:cs typeface="Times New Roman"/>
              </a:rPr>
              <a:t>pour</a:t>
            </a:r>
            <a:r>
              <a:rPr sz="1800" i="1" spc="-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>
                <a:solidFill>
                  <a:srgbClr val="FFFFFF"/>
                </a:solidFill>
                <a:latin typeface="Times New Roman"/>
                <a:cs typeface="Times New Roman"/>
              </a:rPr>
              <a:t>faire</a:t>
            </a:r>
            <a:r>
              <a:rPr sz="1800" i="1" spc="-2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>
                <a:solidFill>
                  <a:srgbClr val="FFFFFF"/>
                </a:solidFill>
                <a:latin typeface="Times New Roman"/>
                <a:cs typeface="Times New Roman"/>
              </a:rPr>
              <a:t>travailler</a:t>
            </a:r>
            <a:r>
              <a:rPr sz="1800" i="1" spc="-5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 spc="-10">
                <a:solidFill>
                  <a:srgbClr val="FFFFFF"/>
                </a:solidFill>
                <a:latin typeface="Times New Roman"/>
                <a:cs typeface="Times New Roman"/>
              </a:rPr>
              <a:t>l’expression</a:t>
            </a:r>
            <a:r>
              <a:rPr sz="1800" i="1" spc="-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>
                <a:solidFill>
                  <a:srgbClr val="FFFFFF"/>
                </a:solidFill>
                <a:latin typeface="Times New Roman"/>
                <a:cs typeface="Times New Roman"/>
              </a:rPr>
              <a:t>orale</a:t>
            </a:r>
            <a:r>
              <a:rPr sz="1800" i="1" spc="-2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>
                <a:solidFill>
                  <a:srgbClr val="FFFFFF"/>
                </a:solidFill>
                <a:latin typeface="Times New Roman"/>
                <a:cs typeface="Times New Roman"/>
              </a:rPr>
              <a:t>en</a:t>
            </a:r>
            <a:r>
              <a:rPr sz="1800" i="1" spc="-3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>
                <a:solidFill>
                  <a:srgbClr val="FFFFFF"/>
                </a:solidFill>
                <a:latin typeface="Times New Roman"/>
                <a:cs typeface="Times New Roman"/>
              </a:rPr>
              <a:t>anglais</a:t>
            </a:r>
            <a:r>
              <a:rPr sz="1800" i="1" spc="-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1800" i="1" spc="-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>
                <a:solidFill>
                  <a:srgbClr val="FFFFFF"/>
                </a:solidFill>
                <a:latin typeface="Times New Roman"/>
                <a:cs typeface="Times New Roman"/>
              </a:rPr>
              <a:t>des</a:t>
            </a:r>
            <a:r>
              <a:rPr sz="1800" i="1" spc="-2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>
                <a:solidFill>
                  <a:srgbClr val="FFFFFF"/>
                </a:solidFill>
                <a:latin typeface="Times New Roman"/>
                <a:cs typeface="Times New Roman"/>
              </a:rPr>
              <a:t>élèves</a:t>
            </a:r>
            <a:r>
              <a:rPr sz="1800" i="1" spc="-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 spc="-25">
                <a:solidFill>
                  <a:srgbClr val="FFFFFF"/>
                </a:solidFill>
                <a:latin typeface="Times New Roman"/>
                <a:cs typeface="Times New Roman"/>
              </a:rPr>
              <a:t>de </a:t>
            </a:r>
            <a:r>
              <a:rPr sz="1800" i="1">
                <a:solidFill>
                  <a:srgbClr val="FFFFFF"/>
                </a:solidFill>
                <a:latin typeface="Times New Roman"/>
                <a:cs typeface="Times New Roman"/>
              </a:rPr>
              <a:t>2de</a:t>
            </a:r>
            <a:r>
              <a:rPr sz="1800" i="1" spc="-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>
                <a:solidFill>
                  <a:srgbClr val="FFFFFF"/>
                </a:solidFill>
                <a:latin typeface="Times New Roman"/>
                <a:cs typeface="Times New Roman"/>
              </a:rPr>
              <a:t>bac</a:t>
            </a:r>
            <a:r>
              <a:rPr sz="1800" i="1" spc="-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>
                <a:solidFill>
                  <a:srgbClr val="FFFFFF"/>
                </a:solidFill>
                <a:latin typeface="Times New Roman"/>
                <a:cs typeface="Times New Roman"/>
              </a:rPr>
              <a:t>pro</a:t>
            </a:r>
            <a:r>
              <a:rPr sz="1800" i="1" spc="-2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>
                <a:solidFill>
                  <a:srgbClr val="FFFFFF"/>
                </a:solidFill>
                <a:latin typeface="Times New Roman"/>
                <a:cs typeface="Times New Roman"/>
              </a:rPr>
              <a:t>sur</a:t>
            </a:r>
            <a:r>
              <a:rPr sz="1800" i="1" spc="-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>
                <a:solidFill>
                  <a:srgbClr val="FFFFFF"/>
                </a:solidFill>
                <a:latin typeface="Times New Roman"/>
                <a:cs typeface="Times New Roman"/>
              </a:rPr>
              <a:t>le</a:t>
            </a:r>
            <a:r>
              <a:rPr sz="1800" i="1" spc="-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>
                <a:solidFill>
                  <a:srgbClr val="FFFFFF"/>
                </a:solidFill>
                <a:latin typeface="Times New Roman"/>
                <a:cs typeface="Times New Roman"/>
              </a:rPr>
              <a:t>thème</a:t>
            </a:r>
            <a:r>
              <a:rPr sz="1800" i="1" spc="-5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1800" i="1" spc="-3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1800" i="1" spc="-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>
                <a:solidFill>
                  <a:srgbClr val="FFFFFF"/>
                </a:solidFill>
                <a:latin typeface="Times New Roman"/>
                <a:cs typeface="Times New Roman"/>
              </a:rPr>
              <a:t>présentation</a:t>
            </a:r>
            <a:r>
              <a:rPr sz="1800" i="1" spc="-5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>
                <a:solidFill>
                  <a:srgbClr val="FFFFFF"/>
                </a:solidFill>
                <a:latin typeface="Times New Roman"/>
                <a:cs typeface="Times New Roman"/>
              </a:rPr>
              <a:t>personnelle</a:t>
            </a:r>
            <a:r>
              <a:rPr sz="1800" i="1" spc="-3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>
                <a:solidFill>
                  <a:srgbClr val="FFFFFF"/>
                </a:solidFill>
                <a:latin typeface="Times New Roman"/>
                <a:cs typeface="Times New Roman"/>
              </a:rPr>
              <a:t>en</a:t>
            </a:r>
            <a:r>
              <a:rPr sz="1800" i="1" spc="-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>
                <a:solidFill>
                  <a:srgbClr val="FFFFFF"/>
                </a:solidFill>
                <a:latin typeface="Times New Roman"/>
                <a:cs typeface="Times New Roman"/>
              </a:rPr>
              <a:t>début</a:t>
            </a:r>
            <a:r>
              <a:rPr sz="1800" i="1" spc="-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>
                <a:solidFill>
                  <a:srgbClr val="FFFFFF"/>
                </a:solidFill>
                <a:latin typeface="Times New Roman"/>
                <a:cs typeface="Times New Roman"/>
              </a:rPr>
              <a:t>d’année</a:t>
            </a:r>
            <a:r>
              <a:rPr sz="1800" i="1" spc="-3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i="1" spc="-10">
                <a:solidFill>
                  <a:srgbClr val="FFFFFF"/>
                </a:solidFill>
                <a:latin typeface="Times New Roman"/>
                <a:cs typeface="Times New Roman"/>
              </a:rPr>
              <a:t>scolaire."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57783" y="2041905"/>
            <a:ext cx="5184775" cy="1511935"/>
          </a:xfrm>
          <a:custGeom>
            <a:avLst/>
            <a:gdLst/>
            <a:ahLst/>
            <a:cxnLst/>
            <a:rect l="l" t="t" r="r" b="b"/>
            <a:pathLst>
              <a:path w="5184775" h="1511935">
                <a:moveTo>
                  <a:pt x="0" y="1511553"/>
                </a:moveTo>
                <a:lnTo>
                  <a:pt x="5184648" y="1511553"/>
                </a:lnTo>
                <a:lnTo>
                  <a:pt x="5184648" y="0"/>
                </a:lnTo>
                <a:lnTo>
                  <a:pt x="0" y="0"/>
                </a:lnTo>
                <a:lnTo>
                  <a:pt x="0" y="1511553"/>
                </a:lnTo>
                <a:close/>
              </a:path>
            </a:pathLst>
          </a:custGeom>
          <a:ln w="19050">
            <a:solidFill>
              <a:srgbClr val="042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67308" y="2140407"/>
            <a:ext cx="5165725" cy="1306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1280">
              <a:lnSpc>
                <a:spcPct val="100000"/>
              </a:lnSpc>
              <a:spcBef>
                <a:spcPts val="100"/>
              </a:spcBef>
            </a:pPr>
            <a:r>
              <a:rPr sz="1200">
                <a:latin typeface="Arial"/>
                <a:cs typeface="Arial"/>
              </a:rPr>
              <a:t>1.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 spc="-20">
                <a:latin typeface="Arial"/>
                <a:cs typeface="Arial"/>
              </a:rPr>
              <a:t>Two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Truths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and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</a:t>
            </a:r>
            <a:r>
              <a:rPr sz="1200" spc="-25">
                <a:latin typeface="Arial"/>
                <a:cs typeface="Arial"/>
              </a:rPr>
              <a:t> Lie</a:t>
            </a:r>
            <a:endParaRPr sz="1200">
              <a:latin typeface="Arial"/>
              <a:cs typeface="Arial"/>
            </a:endParaRPr>
          </a:p>
          <a:p>
            <a:pPr marL="81280" marR="114300">
              <a:lnSpc>
                <a:spcPct val="100000"/>
              </a:lnSpc>
              <a:spcBef>
                <a:spcPts val="5"/>
              </a:spcBef>
            </a:pPr>
            <a:r>
              <a:rPr sz="1200">
                <a:latin typeface="Arial"/>
                <a:cs typeface="Arial"/>
              </a:rPr>
              <a:t>Chaque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élève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prépare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trois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phrases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sur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lui-même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en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anglais</a:t>
            </a:r>
            <a:r>
              <a:rPr sz="1200" spc="-1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: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 spc="-20">
                <a:latin typeface="Arial"/>
                <a:cs typeface="Arial"/>
              </a:rPr>
              <a:t>deux</a:t>
            </a:r>
            <a:r>
              <a:rPr sz="1200" spc="50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vraies,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une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fausse.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À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tour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rôle,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les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élèves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partagent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leurs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trois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phrases </a:t>
            </a:r>
            <a:r>
              <a:rPr sz="1200">
                <a:latin typeface="Arial"/>
                <a:cs typeface="Arial"/>
              </a:rPr>
              <a:t>à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la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classe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ou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en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petits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groupes.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Les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autres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doivent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deviner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quelle affirmation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est</a:t>
            </a:r>
            <a:r>
              <a:rPr sz="1200" spc="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la</a:t>
            </a:r>
            <a:r>
              <a:rPr sz="1200" spc="1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fausse.</a:t>
            </a:r>
            <a:endParaRPr sz="1200">
              <a:latin typeface="Arial"/>
              <a:cs typeface="Arial"/>
            </a:endParaRPr>
          </a:p>
          <a:p>
            <a:pPr marL="81280" marR="565785">
              <a:lnSpc>
                <a:spcPct val="100000"/>
              </a:lnSpc>
            </a:pPr>
            <a:r>
              <a:rPr sz="1200">
                <a:latin typeface="Arial"/>
                <a:cs typeface="Arial"/>
              </a:rPr>
              <a:t>Cette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activité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brise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la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glace,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encourage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la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prise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parole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et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permet d’apprendre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à</a:t>
            </a:r>
            <a:r>
              <a:rPr sz="1200" spc="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se connaître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façon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amusante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57783" y="3601846"/>
            <a:ext cx="5184775" cy="1511935"/>
          </a:xfrm>
          <a:custGeom>
            <a:avLst/>
            <a:gdLst/>
            <a:ahLst/>
            <a:cxnLst/>
            <a:rect l="l" t="t" r="r" b="b"/>
            <a:pathLst>
              <a:path w="5184775" h="1511935">
                <a:moveTo>
                  <a:pt x="0" y="1511553"/>
                </a:moveTo>
                <a:lnTo>
                  <a:pt x="5184648" y="1511553"/>
                </a:lnTo>
                <a:lnTo>
                  <a:pt x="5184648" y="0"/>
                </a:lnTo>
                <a:lnTo>
                  <a:pt x="0" y="0"/>
                </a:lnTo>
                <a:lnTo>
                  <a:pt x="0" y="1511553"/>
                </a:lnTo>
                <a:close/>
              </a:path>
            </a:pathLst>
          </a:custGeom>
          <a:ln w="19050">
            <a:solidFill>
              <a:srgbClr val="042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67308" y="3700729"/>
            <a:ext cx="5165725" cy="1306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1280">
              <a:lnSpc>
                <a:spcPct val="100000"/>
              </a:lnSpc>
              <a:spcBef>
                <a:spcPts val="100"/>
              </a:spcBef>
            </a:pPr>
            <a:r>
              <a:rPr sz="1200">
                <a:latin typeface="Arial"/>
                <a:cs typeface="Arial"/>
              </a:rPr>
              <a:t>2.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Find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Someone</a:t>
            </a:r>
            <a:r>
              <a:rPr sz="1200" spc="-55">
                <a:latin typeface="Arial"/>
                <a:cs typeface="Arial"/>
              </a:rPr>
              <a:t> </a:t>
            </a:r>
            <a:r>
              <a:rPr sz="1200" spc="-20">
                <a:latin typeface="Arial"/>
                <a:cs typeface="Arial"/>
              </a:rPr>
              <a:t>Who…</a:t>
            </a:r>
            <a:endParaRPr sz="1200">
              <a:latin typeface="Arial"/>
              <a:cs typeface="Arial"/>
            </a:endParaRPr>
          </a:p>
          <a:p>
            <a:pPr marL="81280" marR="170180">
              <a:lnSpc>
                <a:spcPct val="100000"/>
              </a:lnSpc>
              <a:spcBef>
                <a:spcPts val="5"/>
              </a:spcBef>
            </a:pPr>
            <a:r>
              <a:rPr sz="1200">
                <a:latin typeface="Arial"/>
                <a:cs typeface="Arial"/>
              </a:rPr>
              <a:t>Distribuez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une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grille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avec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des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cases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du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type</a:t>
            </a:r>
            <a:r>
              <a:rPr sz="1200" spc="-7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: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«</a:t>
            </a:r>
            <a:r>
              <a:rPr sz="1200" spc="-9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Find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someone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who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has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 spc="-50">
                <a:latin typeface="Arial"/>
                <a:cs typeface="Arial"/>
              </a:rPr>
              <a:t>a </a:t>
            </a:r>
            <a:r>
              <a:rPr sz="1200">
                <a:latin typeface="Arial"/>
                <a:cs typeface="Arial"/>
              </a:rPr>
              <a:t>pet</a:t>
            </a:r>
            <a:r>
              <a:rPr sz="1200" spc="-9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»,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«</a:t>
            </a:r>
            <a:r>
              <a:rPr sz="1200" spc="-8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Find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someone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who likes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pizza</a:t>
            </a:r>
            <a:r>
              <a:rPr sz="1200" spc="-9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»,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etc.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Les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élèves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circulent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dans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 spc="-25">
                <a:latin typeface="Arial"/>
                <a:cs typeface="Arial"/>
              </a:rPr>
              <a:t>la </a:t>
            </a:r>
            <a:r>
              <a:rPr sz="1200">
                <a:latin typeface="Arial"/>
                <a:cs typeface="Arial"/>
              </a:rPr>
              <a:t>classe,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posent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des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questions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en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anglais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à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leurs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camarades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et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notent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 spc="-25">
                <a:latin typeface="Arial"/>
                <a:cs typeface="Arial"/>
              </a:rPr>
              <a:t>le </a:t>
            </a:r>
            <a:r>
              <a:rPr sz="1200">
                <a:latin typeface="Arial"/>
                <a:cs typeface="Arial"/>
              </a:rPr>
              <a:t>nom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la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personne</a:t>
            </a:r>
            <a:r>
              <a:rPr sz="1200" spc="-5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qui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correspond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à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chaque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case.</a:t>
            </a:r>
            <a:endParaRPr sz="1200">
              <a:latin typeface="Arial"/>
              <a:cs typeface="Arial"/>
            </a:endParaRPr>
          </a:p>
          <a:p>
            <a:pPr marL="81280" marR="553085">
              <a:lnSpc>
                <a:spcPct val="100000"/>
              </a:lnSpc>
            </a:pPr>
            <a:r>
              <a:rPr sz="1200">
                <a:latin typeface="Arial"/>
                <a:cs typeface="Arial"/>
              </a:rPr>
              <a:t>Cela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encourage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la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communication,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la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formulation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questions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et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 spc="-25">
                <a:latin typeface="Arial"/>
                <a:cs typeface="Arial"/>
              </a:rPr>
              <a:t>la </a:t>
            </a:r>
            <a:r>
              <a:rPr sz="1200">
                <a:latin typeface="Arial"/>
                <a:cs typeface="Arial"/>
              </a:rPr>
              <a:t>découverte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des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autres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7783" y="5183517"/>
            <a:ext cx="5184775" cy="1511935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vert="horz" wrap="square" lIns="0" tIns="2095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165"/>
              </a:spcBef>
            </a:pPr>
            <a:r>
              <a:rPr sz="1200">
                <a:latin typeface="Arial"/>
                <a:cs typeface="Arial"/>
              </a:rPr>
              <a:t>3.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Speed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Meeting</a:t>
            </a:r>
            <a:endParaRPr sz="1200">
              <a:latin typeface="Arial"/>
              <a:cs typeface="Arial"/>
            </a:endParaRPr>
          </a:p>
          <a:p>
            <a:pPr marL="90805" marR="267970">
              <a:lnSpc>
                <a:spcPct val="100000"/>
              </a:lnSpc>
            </a:pPr>
            <a:r>
              <a:rPr sz="1200">
                <a:latin typeface="Arial"/>
                <a:cs typeface="Arial"/>
              </a:rPr>
              <a:t>Organisez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des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mini-entretiens</a:t>
            </a:r>
            <a:r>
              <a:rPr sz="1200" spc="-8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: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les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élèves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se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mettent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en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deux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cercles (intérieur/extérieur)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et se</a:t>
            </a:r>
            <a:r>
              <a:rPr sz="1200" spc="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présentent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mutuellement </a:t>
            </a:r>
            <a:r>
              <a:rPr sz="1200">
                <a:latin typeface="Arial"/>
                <a:cs typeface="Arial"/>
              </a:rPr>
              <a:t>en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anglais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pendant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 spc="-50">
                <a:latin typeface="Arial"/>
                <a:cs typeface="Arial"/>
              </a:rPr>
              <a:t>2 </a:t>
            </a:r>
            <a:r>
              <a:rPr sz="1200" spc="-10">
                <a:latin typeface="Arial"/>
                <a:cs typeface="Arial"/>
              </a:rPr>
              <a:t>minutes.</a:t>
            </a:r>
            <a:r>
              <a:rPr sz="1200" spc="-9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Au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signal,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le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cercle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extérieur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tourne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et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chacun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change d’interlocuteur.</a:t>
            </a:r>
            <a:endParaRPr sz="1200">
              <a:latin typeface="Arial"/>
              <a:cs typeface="Arial"/>
            </a:endParaRPr>
          </a:p>
          <a:p>
            <a:pPr marL="90805" marR="237490">
              <a:lnSpc>
                <a:spcPct val="100000"/>
              </a:lnSpc>
            </a:pPr>
            <a:r>
              <a:rPr sz="1200">
                <a:latin typeface="Arial"/>
                <a:cs typeface="Arial"/>
              </a:rPr>
              <a:t>À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chaque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nouvelle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rencontre,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ils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essaient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d’ajouter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un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détail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ou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varier </a:t>
            </a:r>
            <a:r>
              <a:rPr sz="1200">
                <a:latin typeface="Arial"/>
                <a:cs typeface="Arial"/>
              </a:rPr>
              <a:t>leur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présentation.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Cette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activité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favorise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la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répétition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et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la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confiance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 spc="-50">
                <a:latin typeface="Arial"/>
                <a:cs typeface="Arial"/>
              </a:rPr>
              <a:t>à </a:t>
            </a:r>
            <a:r>
              <a:rPr sz="1200" spc="-10">
                <a:latin typeface="Arial"/>
                <a:cs typeface="Arial"/>
              </a:rPr>
              <a:t>l’oral.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49567" y="2036698"/>
            <a:ext cx="5184775" cy="1511935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85"/>
              </a:spcBef>
            </a:pPr>
            <a:endParaRPr sz="1200">
              <a:latin typeface="Times New Roman"/>
              <a:cs typeface="Times New Roman"/>
            </a:endParaRPr>
          </a:p>
          <a:p>
            <a:pPr marL="92075" algn="just">
              <a:lnSpc>
                <a:spcPct val="100000"/>
              </a:lnSpc>
            </a:pPr>
            <a:r>
              <a:rPr sz="1200">
                <a:latin typeface="Calibri"/>
                <a:cs typeface="Calibri"/>
              </a:rPr>
              <a:t>4.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Survey</a:t>
            </a:r>
            <a:r>
              <a:rPr sz="1200" spc="-3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Says!</a:t>
            </a:r>
            <a:endParaRPr sz="1200">
              <a:latin typeface="Calibri"/>
              <a:cs typeface="Calibri"/>
            </a:endParaRPr>
          </a:p>
          <a:p>
            <a:pPr marL="92075" marR="242570" algn="just">
              <a:lnSpc>
                <a:spcPct val="100000"/>
              </a:lnSpc>
            </a:pPr>
            <a:r>
              <a:rPr sz="1200">
                <a:latin typeface="Calibri"/>
                <a:cs typeface="Calibri"/>
              </a:rPr>
              <a:t>En</a:t>
            </a:r>
            <a:r>
              <a:rPr sz="1200" spc="-2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petits</a:t>
            </a:r>
            <a:r>
              <a:rPr sz="1200" spc="-2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groupes,</a:t>
            </a:r>
            <a:r>
              <a:rPr sz="1200" spc="-3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les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élèves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préparent</a:t>
            </a:r>
            <a:r>
              <a:rPr sz="1200" spc="-5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et</a:t>
            </a:r>
            <a:r>
              <a:rPr sz="1200" spc="-2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posent</a:t>
            </a:r>
            <a:r>
              <a:rPr sz="1200" spc="-2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des</a:t>
            </a:r>
            <a:r>
              <a:rPr sz="1200" spc="-2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questions</a:t>
            </a:r>
            <a:r>
              <a:rPr sz="1200" spc="-4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simples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à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leurs camarades (ex</a:t>
            </a:r>
            <a:r>
              <a:rPr sz="1200" spc="-4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:</a:t>
            </a:r>
            <a:r>
              <a:rPr sz="1200" spc="-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«</a:t>
            </a:r>
            <a:r>
              <a:rPr sz="1200" spc="-40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What’s</a:t>
            </a:r>
            <a:r>
              <a:rPr sz="1200" spc="-2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your</a:t>
            </a:r>
            <a:r>
              <a:rPr sz="1200" spc="-30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favorite</a:t>
            </a:r>
            <a:r>
              <a:rPr sz="1200" spc="-2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color?</a:t>
            </a:r>
            <a:r>
              <a:rPr sz="1200" spc="-4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»,</a:t>
            </a:r>
            <a:r>
              <a:rPr sz="1200" spc="-1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«</a:t>
            </a:r>
            <a:r>
              <a:rPr sz="1200" spc="-4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Do</a:t>
            </a:r>
            <a:r>
              <a:rPr sz="1200" spc="-1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you</a:t>
            </a:r>
            <a:r>
              <a:rPr sz="1200" spc="-1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have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any</a:t>
            </a:r>
            <a:r>
              <a:rPr sz="1200" spc="-2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siblings?</a:t>
            </a:r>
            <a:r>
              <a:rPr sz="1200" spc="-35">
                <a:latin typeface="Calibri"/>
                <a:cs typeface="Calibri"/>
              </a:rPr>
              <a:t> </a:t>
            </a:r>
            <a:r>
              <a:rPr sz="1200" spc="-25">
                <a:latin typeface="Calibri"/>
                <a:cs typeface="Calibri"/>
              </a:rPr>
              <a:t>»). </a:t>
            </a:r>
            <a:r>
              <a:rPr sz="1200">
                <a:latin typeface="Calibri"/>
                <a:cs typeface="Calibri"/>
              </a:rPr>
              <a:t>Ils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recueillent</a:t>
            </a:r>
            <a:r>
              <a:rPr sz="1200" spc="-3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les</a:t>
            </a:r>
            <a:r>
              <a:rPr sz="1200" spc="1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réponses,</a:t>
            </a:r>
            <a:r>
              <a:rPr sz="1200" spc="-2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puis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présentent</a:t>
            </a:r>
            <a:r>
              <a:rPr sz="1200" spc="-4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oralement</a:t>
            </a:r>
            <a:r>
              <a:rPr sz="1200" spc="-2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les</a:t>
            </a:r>
            <a:r>
              <a:rPr sz="1200" spc="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résultats</a:t>
            </a:r>
            <a:r>
              <a:rPr sz="1200" spc="-4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à</a:t>
            </a:r>
            <a:r>
              <a:rPr sz="1200" spc="-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la</a:t>
            </a:r>
            <a:r>
              <a:rPr sz="1200" spc="-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classe.</a:t>
            </a:r>
            <a:endParaRPr sz="1200">
              <a:latin typeface="Calibri"/>
              <a:cs typeface="Calibri"/>
            </a:endParaRPr>
          </a:p>
          <a:p>
            <a:pPr marL="92075" algn="just">
              <a:lnSpc>
                <a:spcPct val="100000"/>
              </a:lnSpc>
            </a:pPr>
            <a:r>
              <a:rPr sz="1200">
                <a:latin typeface="Calibri"/>
                <a:cs typeface="Calibri"/>
              </a:rPr>
              <a:t>Cela</a:t>
            </a:r>
            <a:r>
              <a:rPr sz="1200" spc="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permet</a:t>
            </a:r>
            <a:r>
              <a:rPr sz="1200" spc="-1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de </a:t>
            </a:r>
            <a:r>
              <a:rPr sz="1200" spc="-10">
                <a:latin typeface="Calibri"/>
                <a:cs typeface="Calibri"/>
              </a:rPr>
              <a:t>pratiquer</a:t>
            </a:r>
            <a:r>
              <a:rPr sz="1200" spc="-3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la</a:t>
            </a:r>
            <a:r>
              <a:rPr sz="1200" spc="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question,</a:t>
            </a:r>
            <a:r>
              <a:rPr sz="1200" spc="-3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la</a:t>
            </a:r>
            <a:r>
              <a:rPr sz="1200" spc="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réponse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et la</a:t>
            </a:r>
            <a:r>
              <a:rPr sz="1200" spc="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reformulation,</a:t>
            </a:r>
            <a:r>
              <a:rPr sz="1200" spc="-30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tout</a:t>
            </a:r>
            <a:r>
              <a:rPr sz="1200" spc="-30">
                <a:latin typeface="Calibri"/>
                <a:cs typeface="Calibri"/>
              </a:rPr>
              <a:t> </a:t>
            </a:r>
            <a:r>
              <a:rPr sz="1200" spc="-25">
                <a:latin typeface="Calibri"/>
                <a:cs typeface="Calibri"/>
              </a:rPr>
              <a:t>en</a:t>
            </a:r>
            <a:endParaRPr sz="1200">
              <a:latin typeface="Calibri"/>
              <a:cs typeface="Calibri"/>
            </a:endParaRPr>
          </a:p>
          <a:p>
            <a:pPr marL="92075" algn="just">
              <a:lnSpc>
                <a:spcPct val="100000"/>
              </a:lnSpc>
            </a:pPr>
            <a:r>
              <a:rPr sz="1200" spc="-20">
                <a:latin typeface="Calibri"/>
                <a:cs typeface="Calibri"/>
              </a:rPr>
              <a:t>s’exerçant</a:t>
            </a:r>
            <a:r>
              <a:rPr sz="1200" spc="-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à</a:t>
            </a:r>
            <a:r>
              <a:rPr sz="1200" spc="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parler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devant</a:t>
            </a:r>
            <a:r>
              <a:rPr sz="1200" spc="-35">
                <a:latin typeface="Calibri"/>
                <a:cs typeface="Calibri"/>
              </a:rPr>
              <a:t> </a:t>
            </a:r>
            <a:r>
              <a:rPr sz="1200">
                <a:latin typeface="Calibri"/>
                <a:cs typeface="Calibri"/>
              </a:rPr>
              <a:t>un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 spc="-10">
                <a:latin typeface="Calibri"/>
                <a:cs typeface="Calibri"/>
              </a:rPr>
              <a:t>groupe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49567" y="3603116"/>
            <a:ext cx="5184775" cy="1511935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vert="horz" wrap="square" lIns="0" tIns="11176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880"/>
              </a:spcBef>
            </a:pPr>
            <a:r>
              <a:rPr sz="1200">
                <a:latin typeface="Arial"/>
                <a:cs typeface="Arial"/>
              </a:rPr>
              <a:t>5.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The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Hot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 spc="-20">
                <a:latin typeface="Arial"/>
                <a:cs typeface="Arial"/>
              </a:rPr>
              <a:t>Seat</a:t>
            </a:r>
            <a:endParaRPr sz="1200">
              <a:latin typeface="Arial"/>
              <a:cs typeface="Arial"/>
            </a:endParaRPr>
          </a:p>
          <a:p>
            <a:pPr marL="92075" marR="449580">
              <a:lnSpc>
                <a:spcPct val="100000"/>
              </a:lnSpc>
            </a:pPr>
            <a:r>
              <a:rPr sz="1200">
                <a:latin typeface="Arial"/>
                <a:cs typeface="Arial"/>
              </a:rPr>
              <a:t>Un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élève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s’assoit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dos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au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tableau</a:t>
            </a:r>
            <a:r>
              <a:rPr sz="1200" spc="-9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;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un</a:t>
            </a:r>
            <a:r>
              <a:rPr sz="1200" spc="-10">
                <a:latin typeface="Arial"/>
                <a:cs typeface="Arial"/>
              </a:rPr>
              <a:t> mot-</a:t>
            </a:r>
            <a:r>
              <a:rPr sz="1200">
                <a:latin typeface="Arial"/>
                <a:cs typeface="Arial"/>
              </a:rPr>
              <a:t>clé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lié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à</a:t>
            </a:r>
            <a:r>
              <a:rPr sz="1200" spc="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la</a:t>
            </a:r>
            <a:r>
              <a:rPr sz="1200" spc="-10">
                <a:latin typeface="Arial"/>
                <a:cs typeface="Arial"/>
              </a:rPr>
              <a:t> présentation </a:t>
            </a:r>
            <a:r>
              <a:rPr sz="1200">
                <a:latin typeface="Arial"/>
                <a:cs typeface="Arial"/>
              </a:rPr>
              <a:t>personnelle</a:t>
            </a:r>
            <a:r>
              <a:rPr sz="1200" spc="-6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(hobby,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country,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favorite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food…)</a:t>
            </a:r>
            <a:r>
              <a:rPr sz="1200" spc="-6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est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écrit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au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tableau.</a:t>
            </a:r>
            <a:r>
              <a:rPr sz="1200" spc="-60">
                <a:latin typeface="Arial"/>
                <a:cs typeface="Arial"/>
              </a:rPr>
              <a:t> </a:t>
            </a:r>
            <a:r>
              <a:rPr sz="1200" spc="-25">
                <a:latin typeface="Arial"/>
                <a:cs typeface="Arial"/>
              </a:rPr>
              <a:t>Les </a:t>
            </a:r>
            <a:r>
              <a:rPr sz="1200">
                <a:latin typeface="Arial"/>
                <a:cs typeface="Arial"/>
              </a:rPr>
              <a:t>autres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décrivent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le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mot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en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anglais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sans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le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dire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directement,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pour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 spc="-25">
                <a:latin typeface="Arial"/>
                <a:cs typeface="Arial"/>
              </a:rPr>
              <a:t>que </a:t>
            </a:r>
            <a:r>
              <a:rPr sz="1200">
                <a:latin typeface="Arial"/>
                <a:cs typeface="Arial"/>
              </a:rPr>
              <a:t>l’élève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le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devine.</a:t>
            </a:r>
            <a:endParaRPr sz="12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200">
                <a:latin typeface="Arial"/>
                <a:cs typeface="Arial"/>
              </a:rPr>
              <a:t>Cette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activité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encourage</a:t>
            </a:r>
            <a:r>
              <a:rPr sz="1200" spc="-6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l’expression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spontanée</a:t>
            </a:r>
            <a:r>
              <a:rPr sz="1200" spc="-6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et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l’écoute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active.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783265" y="826314"/>
            <a:ext cx="941555" cy="1103016"/>
          </a:xfrm>
          <a:prstGeom prst="rect">
            <a:avLst/>
          </a:prstGeom>
        </p:spPr>
      </p:pic>
      <p:grpSp>
        <p:nvGrpSpPr>
          <p:cNvPr id="14" name="object 14"/>
          <p:cNvGrpSpPr/>
          <p:nvPr/>
        </p:nvGrpSpPr>
        <p:grpSpPr>
          <a:xfrm>
            <a:off x="5903086" y="5233034"/>
            <a:ext cx="5895975" cy="1550670"/>
            <a:chOff x="5903086" y="5233034"/>
            <a:chExt cx="5895975" cy="1550670"/>
          </a:xfrm>
        </p:grpSpPr>
        <p:sp>
          <p:nvSpPr>
            <p:cNvPr id="15" name="object 15"/>
            <p:cNvSpPr/>
            <p:nvPr/>
          </p:nvSpPr>
          <p:spPr>
            <a:xfrm>
              <a:off x="5912611" y="5242559"/>
              <a:ext cx="5876925" cy="1531620"/>
            </a:xfrm>
            <a:custGeom>
              <a:avLst/>
              <a:gdLst/>
              <a:ahLst/>
              <a:cxnLst/>
              <a:rect l="l" t="t" r="r" b="b"/>
              <a:pathLst>
                <a:path w="5876925" h="1531620">
                  <a:moveTo>
                    <a:pt x="0" y="0"/>
                  </a:moveTo>
                  <a:lnTo>
                    <a:pt x="536955" y="649325"/>
                  </a:lnTo>
                  <a:lnTo>
                    <a:pt x="536955" y="1279118"/>
                  </a:lnTo>
                  <a:lnTo>
                    <a:pt x="541014" y="1324404"/>
                  </a:lnTo>
                  <a:lnTo>
                    <a:pt x="552715" y="1367027"/>
                  </a:lnTo>
                  <a:lnTo>
                    <a:pt x="571349" y="1406275"/>
                  </a:lnTo>
                  <a:lnTo>
                    <a:pt x="596204" y="1441437"/>
                  </a:lnTo>
                  <a:lnTo>
                    <a:pt x="626570" y="1471801"/>
                  </a:lnTo>
                  <a:lnTo>
                    <a:pt x="661735" y="1496656"/>
                  </a:lnTo>
                  <a:lnTo>
                    <a:pt x="700990" y="1515290"/>
                  </a:lnTo>
                  <a:lnTo>
                    <a:pt x="743623" y="1526993"/>
                  </a:lnTo>
                  <a:lnTo>
                    <a:pt x="788923" y="1531052"/>
                  </a:lnTo>
                  <a:lnTo>
                    <a:pt x="5624703" y="1531052"/>
                  </a:lnTo>
                  <a:lnTo>
                    <a:pt x="5669970" y="1526993"/>
                  </a:lnTo>
                  <a:lnTo>
                    <a:pt x="5712585" y="1515290"/>
                  </a:lnTo>
                  <a:lnTo>
                    <a:pt x="5751834" y="1496656"/>
                  </a:lnTo>
                  <a:lnTo>
                    <a:pt x="5787004" y="1471801"/>
                  </a:lnTo>
                  <a:lnTo>
                    <a:pt x="5817380" y="1441437"/>
                  </a:lnTo>
                  <a:lnTo>
                    <a:pt x="5842249" y="1406275"/>
                  </a:lnTo>
                  <a:lnTo>
                    <a:pt x="5860896" y="1367027"/>
                  </a:lnTo>
                  <a:lnTo>
                    <a:pt x="5872608" y="1324404"/>
                  </a:lnTo>
                  <a:lnTo>
                    <a:pt x="5876670" y="1279118"/>
                  </a:lnTo>
                  <a:lnTo>
                    <a:pt x="5876670" y="271398"/>
                  </a:lnTo>
                  <a:lnTo>
                    <a:pt x="536955" y="271398"/>
                  </a:lnTo>
                  <a:lnTo>
                    <a:pt x="0" y="0"/>
                  </a:lnTo>
                  <a:close/>
                </a:path>
                <a:path w="5876925" h="1531620">
                  <a:moveTo>
                    <a:pt x="5624703" y="19557"/>
                  </a:moveTo>
                  <a:lnTo>
                    <a:pt x="788923" y="19557"/>
                  </a:lnTo>
                  <a:lnTo>
                    <a:pt x="743623" y="23616"/>
                  </a:lnTo>
                  <a:lnTo>
                    <a:pt x="700990" y="35316"/>
                  </a:lnTo>
                  <a:lnTo>
                    <a:pt x="661735" y="53946"/>
                  </a:lnTo>
                  <a:lnTo>
                    <a:pt x="626570" y="78795"/>
                  </a:lnTo>
                  <a:lnTo>
                    <a:pt x="596204" y="109150"/>
                  </a:lnTo>
                  <a:lnTo>
                    <a:pt x="571349" y="144300"/>
                  </a:lnTo>
                  <a:lnTo>
                    <a:pt x="552715" y="183532"/>
                  </a:lnTo>
                  <a:lnTo>
                    <a:pt x="541014" y="226136"/>
                  </a:lnTo>
                  <a:lnTo>
                    <a:pt x="536955" y="271398"/>
                  </a:lnTo>
                  <a:lnTo>
                    <a:pt x="5876670" y="271398"/>
                  </a:lnTo>
                  <a:lnTo>
                    <a:pt x="5872608" y="226136"/>
                  </a:lnTo>
                  <a:lnTo>
                    <a:pt x="5860896" y="183532"/>
                  </a:lnTo>
                  <a:lnTo>
                    <a:pt x="5842249" y="144300"/>
                  </a:lnTo>
                  <a:lnTo>
                    <a:pt x="5817380" y="109150"/>
                  </a:lnTo>
                  <a:lnTo>
                    <a:pt x="5787004" y="78795"/>
                  </a:lnTo>
                  <a:lnTo>
                    <a:pt x="5751834" y="53946"/>
                  </a:lnTo>
                  <a:lnTo>
                    <a:pt x="5712585" y="35316"/>
                  </a:lnTo>
                  <a:lnTo>
                    <a:pt x="5669970" y="23616"/>
                  </a:lnTo>
                  <a:lnTo>
                    <a:pt x="5624703" y="19557"/>
                  </a:lnTo>
                  <a:close/>
                </a:path>
              </a:pathLst>
            </a:custGeom>
            <a:solidFill>
              <a:srgbClr val="781F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912611" y="5242559"/>
              <a:ext cx="5876925" cy="1531620"/>
            </a:xfrm>
            <a:custGeom>
              <a:avLst/>
              <a:gdLst/>
              <a:ahLst/>
              <a:cxnLst/>
              <a:rect l="l" t="t" r="r" b="b"/>
              <a:pathLst>
                <a:path w="5876925" h="1531620">
                  <a:moveTo>
                    <a:pt x="536955" y="271398"/>
                  </a:moveTo>
                  <a:lnTo>
                    <a:pt x="541014" y="226136"/>
                  </a:lnTo>
                  <a:lnTo>
                    <a:pt x="552715" y="183532"/>
                  </a:lnTo>
                  <a:lnTo>
                    <a:pt x="571349" y="144300"/>
                  </a:lnTo>
                  <a:lnTo>
                    <a:pt x="596204" y="109150"/>
                  </a:lnTo>
                  <a:lnTo>
                    <a:pt x="626570" y="78795"/>
                  </a:lnTo>
                  <a:lnTo>
                    <a:pt x="661735" y="53946"/>
                  </a:lnTo>
                  <a:lnTo>
                    <a:pt x="700990" y="35316"/>
                  </a:lnTo>
                  <a:lnTo>
                    <a:pt x="743623" y="23616"/>
                  </a:lnTo>
                  <a:lnTo>
                    <a:pt x="788923" y="19557"/>
                  </a:lnTo>
                  <a:lnTo>
                    <a:pt x="1426844" y="19557"/>
                  </a:lnTo>
                  <a:lnTo>
                    <a:pt x="2761868" y="19557"/>
                  </a:lnTo>
                  <a:lnTo>
                    <a:pt x="5624703" y="19557"/>
                  </a:lnTo>
                  <a:lnTo>
                    <a:pt x="5669970" y="23616"/>
                  </a:lnTo>
                  <a:lnTo>
                    <a:pt x="5712585" y="35316"/>
                  </a:lnTo>
                  <a:lnTo>
                    <a:pt x="5751834" y="53946"/>
                  </a:lnTo>
                  <a:lnTo>
                    <a:pt x="5787004" y="78795"/>
                  </a:lnTo>
                  <a:lnTo>
                    <a:pt x="5817380" y="109150"/>
                  </a:lnTo>
                  <a:lnTo>
                    <a:pt x="5842249" y="144300"/>
                  </a:lnTo>
                  <a:lnTo>
                    <a:pt x="5860896" y="183532"/>
                  </a:lnTo>
                  <a:lnTo>
                    <a:pt x="5872608" y="226136"/>
                  </a:lnTo>
                  <a:lnTo>
                    <a:pt x="5876670" y="271398"/>
                  </a:lnTo>
                  <a:lnTo>
                    <a:pt x="5876670" y="649325"/>
                  </a:lnTo>
                  <a:lnTo>
                    <a:pt x="5876670" y="1279118"/>
                  </a:lnTo>
                  <a:lnTo>
                    <a:pt x="5872608" y="1324404"/>
                  </a:lnTo>
                  <a:lnTo>
                    <a:pt x="5860896" y="1367027"/>
                  </a:lnTo>
                  <a:lnTo>
                    <a:pt x="5842249" y="1406275"/>
                  </a:lnTo>
                  <a:lnTo>
                    <a:pt x="5817380" y="1441437"/>
                  </a:lnTo>
                  <a:lnTo>
                    <a:pt x="5787004" y="1471801"/>
                  </a:lnTo>
                  <a:lnTo>
                    <a:pt x="5751834" y="1496656"/>
                  </a:lnTo>
                  <a:lnTo>
                    <a:pt x="5712585" y="1515290"/>
                  </a:lnTo>
                  <a:lnTo>
                    <a:pt x="5669970" y="1526993"/>
                  </a:lnTo>
                  <a:lnTo>
                    <a:pt x="5624703" y="1531052"/>
                  </a:lnTo>
                  <a:lnTo>
                    <a:pt x="2761868" y="1531052"/>
                  </a:lnTo>
                  <a:lnTo>
                    <a:pt x="1426844" y="1531052"/>
                  </a:lnTo>
                  <a:lnTo>
                    <a:pt x="788923" y="1531052"/>
                  </a:lnTo>
                  <a:lnTo>
                    <a:pt x="743623" y="1526993"/>
                  </a:lnTo>
                  <a:lnTo>
                    <a:pt x="700990" y="1515290"/>
                  </a:lnTo>
                  <a:lnTo>
                    <a:pt x="661735" y="1496656"/>
                  </a:lnTo>
                  <a:lnTo>
                    <a:pt x="626570" y="1471801"/>
                  </a:lnTo>
                  <a:lnTo>
                    <a:pt x="596204" y="1441437"/>
                  </a:lnTo>
                  <a:lnTo>
                    <a:pt x="571349" y="1406275"/>
                  </a:lnTo>
                  <a:lnTo>
                    <a:pt x="552715" y="1367027"/>
                  </a:lnTo>
                  <a:lnTo>
                    <a:pt x="541014" y="1324404"/>
                  </a:lnTo>
                  <a:lnTo>
                    <a:pt x="536955" y="1279118"/>
                  </a:lnTo>
                  <a:lnTo>
                    <a:pt x="536955" y="649325"/>
                  </a:lnTo>
                  <a:lnTo>
                    <a:pt x="0" y="0"/>
                  </a:lnTo>
                  <a:lnTo>
                    <a:pt x="536955" y="271398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6602983" y="5439562"/>
            <a:ext cx="499110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lang="fr-FR" sz="1800" spc="160">
                <a:solidFill>
                  <a:srgbClr val="FFFFFF"/>
                </a:solidFill>
                <a:latin typeface="Calibri"/>
                <a:cs typeface="Calibri"/>
              </a:rPr>
              <a:t>        </a:t>
            </a:r>
            <a:r>
              <a:rPr sz="1800" spc="160" err="1">
                <a:solidFill>
                  <a:srgbClr val="FFFFFF"/>
                </a:solidFill>
                <a:latin typeface="Calibri"/>
                <a:cs typeface="Calibri"/>
              </a:rPr>
              <a:t>Ces</a:t>
            </a:r>
            <a:r>
              <a:rPr sz="1800" spc="3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20">
                <a:solidFill>
                  <a:srgbClr val="FFFFFF"/>
                </a:solidFill>
                <a:latin typeface="Calibri"/>
                <a:cs typeface="Calibri"/>
              </a:rPr>
              <a:t>différentes</a:t>
            </a:r>
            <a:r>
              <a:rPr sz="1800" spc="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20">
                <a:solidFill>
                  <a:srgbClr val="FFFFFF"/>
                </a:solidFill>
                <a:latin typeface="Calibri"/>
                <a:cs typeface="Calibri"/>
              </a:rPr>
              <a:t>propositions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50">
                <a:solidFill>
                  <a:srgbClr val="FFFFFF"/>
                </a:solidFill>
                <a:latin typeface="Calibri"/>
                <a:cs typeface="Calibri"/>
              </a:rPr>
              <a:t>sont</a:t>
            </a:r>
            <a:r>
              <a:rPr sz="1800" spc="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20">
                <a:solidFill>
                  <a:srgbClr val="FFFFFF"/>
                </a:solidFill>
                <a:latin typeface="Calibri"/>
                <a:cs typeface="Calibri"/>
              </a:rPr>
              <a:t>une</a:t>
            </a:r>
            <a:r>
              <a:rPr sz="1800" spc="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55">
                <a:solidFill>
                  <a:srgbClr val="FFFFFF"/>
                </a:solidFill>
                <a:latin typeface="Calibri"/>
                <a:cs typeface="Calibri"/>
              </a:rPr>
              <a:t>source</a:t>
            </a:r>
            <a:endParaRPr sz="18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spc="10">
                <a:solidFill>
                  <a:srgbClr val="FFFFFF"/>
                </a:solidFill>
                <a:latin typeface="Calibri"/>
                <a:cs typeface="Calibri"/>
              </a:rPr>
              <a:t>d’inspiration</a:t>
            </a:r>
            <a:r>
              <a:rPr sz="18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">
                <a:solidFill>
                  <a:srgbClr val="FFFFFF"/>
                </a:solidFill>
                <a:latin typeface="Calibri"/>
                <a:cs typeface="Calibri"/>
              </a:rPr>
              <a:t>pour</a:t>
            </a:r>
            <a:r>
              <a:rPr sz="1800" spc="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70">
                <a:solidFill>
                  <a:srgbClr val="C1E4F5"/>
                </a:solidFill>
                <a:latin typeface="Calibri"/>
                <a:cs typeface="Calibri"/>
              </a:rPr>
              <a:t>enrichir</a:t>
            </a:r>
            <a:r>
              <a:rPr sz="1800" b="1" spc="35">
                <a:solidFill>
                  <a:srgbClr val="C1E4F5"/>
                </a:solidFill>
                <a:latin typeface="Calibri"/>
                <a:cs typeface="Calibri"/>
              </a:rPr>
              <a:t> </a:t>
            </a:r>
            <a:r>
              <a:rPr sz="1800" b="1" spc="50">
                <a:solidFill>
                  <a:srgbClr val="C1E4F5"/>
                </a:solidFill>
                <a:latin typeface="Calibri"/>
                <a:cs typeface="Calibri"/>
              </a:rPr>
              <a:t>et</a:t>
            </a:r>
            <a:r>
              <a:rPr sz="1800" b="1" spc="10">
                <a:solidFill>
                  <a:srgbClr val="C1E4F5"/>
                </a:solidFill>
                <a:latin typeface="Calibri"/>
                <a:cs typeface="Calibri"/>
              </a:rPr>
              <a:t> </a:t>
            </a:r>
            <a:r>
              <a:rPr sz="1800" b="1" spc="60">
                <a:solidFill>
                  <a:srgbClr val="C1E4F5"/>
                </a:solidFill>
                <a:latin typeface="Calibri"/>
                <a:cs typeface="Calibri"/>
              </a:rPr>
              <a:t>diversifier</a:t>
            </a:r>
            <a:r>
              <a:rPr sz="1800" b="1" spc="35">
                <a:solidFill>
                  <a:srgbClr val="C1E4F5"/>
                </a:solidFill>
                <a:latin typeface="Calibri"/>
                <a:cs typeface="Calibri"/>
              </a:rPr>
              <a:t> </a:t>
            </a:r>
            <a:r>
              <a:rPr sz="1800" b="1" spc="95">
                <a:solidFill>
                  <a:srgbClr val="C1E4F5"/>
                </a:solidFill>
                <a:latin typeface="Calibri"/>
                <a:cs typeface="Calibri"/>
              </a:rPr>
              <a:t>la</a:t>
            </a:r>
            <a:r>
              <a:rPr sz="1800" b="1" spc="15">
                <a:solidFill>
                  <a:srgbClr val="C1E4F5"/>
                </a:solidFill>
                <a:latin typeface="Calibri"/>
                <a:cs typeface="Calibri"/>
              </a:rPr>
              <a:t> </a:t>
            </a:r>
            <a:r>
              <a:rPr sz="1800" b="1" spc="55">
                <a:solidFill>
                  <a:srgbClr val="C1E4F5"/>
                </a:solidFill>
                <a:latin typeface="Calibri"/>
                <a:cs typeface="Calibri"/>
              </a:rPr>
              <a:t>palette </a:t>
            </a:r>
            <a:r>
              <a:rPr sz="1800" b="1" spc="125">
                <a:solidFill>
                  <a:srgbClr val="C1E4F5"/>
                </a:solidFill>
                <a:latin typeface="Calibri"/>
                <a:cs typeface="Calibri"/>
              </a:rPr>
              <a:t>des</a:t>
            </a:r>
            <a:r>
              <a:rPr sz="1800" b="1" spc="50">
                <a:solidFill>
                  <a:srgbClr val="C1E4F5"/>
                </a:solidFill>
                <a:latin typeface="Calibri"/>
                <a:cs typeface="Calibri"/>
              </a:rPr>
              <a:t> </a:t>
            </a:r>
            <a:r>
              <a:rPr sz="1800" b="1" spc="80">
                <a:solidFill>
                  <a:srgbClr val="C1E4F5"/>
                </a:solidFill>
                <a:latin typeface="Calibri"/>
                <a:cs typeface="Calibri"/>
              </a:rPr>
              <a:t>activités</a:t>
            </a:r>
            <a:r>
              <a:rPr sz="1800" b="1" spc="70">
                <a:solidFill>
                  <a:srgbClr val="C1E4F5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et</a:t>
            </a:r>
            <a:r>
              <a:rPr sz="1800" spc="6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renouveler</a:t>
            </a:r>
            <a:r>
              <a:rPr sz="1800" spc="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85">
                <a:solidFill>
                  <a:srgbClr val="FFFFFF"/>
                </a:solidFill>
                <a:latin typeface="Calibri"/>
                <a:cs typeface="Calibri"/>
              </a:rPr>
              <a:t>les</a:t>
            </a:r>
            <a:r>
              <a:rPr sz="1800" spc="6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pratiques</a:t>
            </a:r>
            <a:r>
              <a:rPr sz="1800" spc="6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>
                <a:solidFill>
                  <a:srgbClr val="FFFFFF"/>
                </a:solidFill>
                <a:latin typeface="Calibri"/>
                <a:cs typeface="Calibri"/>
              </a:rPr>
              <a:t>en </a:t>
            </a:r>
            <a:r>
              <a:rPr sz="1800" spc="10">
                <a:solidFill>
                  <a:srgbClr val="FFFFFF"/>
                </a:solidFill>
                <a:latin typeface="Calibri"/>
                <a:cs typeface="Calibri"/>
              </a:rPr>
              <a:t>s’appuyant</a:t>
            </a:r>
            <a:r>
              <a:rPr sz="1800" spc="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60">
                <a:solidFill>
                  <a:srgbClr val="FFFFFF"/>
                </a:solidFill>
                <a:latin typeface="Calibri"/>
                <a:cs typeface="Calibri"/>
              </a:rPr>
              <a:t>sur</a:t>
            </a:r>
            <a:r>
              <a:rPr sz="1800" spc="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9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800" spc="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60">
                <a:solidFill>
                  <a:srgbClr val="FFFFFF"/>
                </a:solidFill>
                <a:latin typeface="Calibri"/>
                <a:cs typeface="Calibri"/>
              </a:rPr>
              <a:t>idées</a:t>
            </a:r>
            <a:r>
              <a:rPr sz="1800" spc="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45">
                <a:solidFill>
                  <a:srgbClr val="FFFFFF"/>
                </a:solidFill>
                <a:latin typeface="Calibri"/>
                <a:cs typeface="Calibri"/>
              </a:rPr>
              <a:t>facilement</a:t>
            </a:r>
            <a:r>
              <a:rPr sz="1800" spc="3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50">
                <a:solidFill>
                  <a:srgbClr val="FFFFFF"/>
                </a:solidFill>
                <a:latin typeface="Calibri"/>
                <a:cs typeface="Calibri"/>
              </a:rPr>
              <a:t>adaptables.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1721357" y="131953"/>
            <a:ext cx="9533255" cy="512445"/>
            <a:chOff x="1721357" y="131953"/>
            <a:chExt cx="9533255" cy="512445"/>
          </a:xfrm>
        </p:grpSpPr>
        <p:sp>
          <p:nvSpPr>
            <p:cNvPr id="19" name="object 19"/>
            <p:cNvSpPr/>
            <p:nvPr/>
          </p:nvSpPr>
          <p:spPr>
            <a:xfrm>
              <a:off x="1730882" y="141478"/>
              <a:ext cx="9514205" cy="493395"/>
            </a:xfrm>
            <a:custGeom>
              <a:avLst/>
              <a:gdLst/>
              <a:ahLst/>
              <a:cxnLst/>
              <a:rect l="l" t="t" r="r" b="b"/>
              <a:pathLst>
                <a:path w="9514205" h="493395">
                  <a:moveTo>
                    <a:pt x="9267444" y="0"/>
                  </a:moveTo>
                  <a:lnTo>
                    <a:pt x="0" y="0"/>
                  </a:lnTo>
                  <a:lnTo>
                    <a:pt x="0" y="493395"/>
                  </a:lnTo>
                  <a:lnTo>
                    <a:pt x="9267444" y="493395"/>
                  </a:lnTo>
                  <a:lnTo>
                    <a:pt x="9514078" y="246761"/>
                  </a:lnTo>
                  <a:lnTo>
                    <a:pt x="9267444" y="0"/>
                  </a:lnTo>
                  <a:close/>
                </a:path>
              </a:pathLst>
            </a:custGeom>
            <a:solidFill>
              <a:srgbClr val="FAE2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730882" y="141478"/>
              <a:ext cx="9514205" cy="493395"/>
            </a:xfrm>
            <a:custGeom>
              <a:avLst/>
              <a:gdLst/>
              <a:ahLst/>
              <a:cxnLst/>
              <a:rect l="l" t="t" r="r" b="b"/>
              <a:pathLst>
                <a:path w="9514205" h="493395">
                  <a:moveTo>
                    <a:pt x="0" y="0"/>
                  </a:moveTo>
                  <a:lnTo>
                    <a:pt x="9267444" y="0"/>
                  </a:lnTo>
                  <a:lnTo>
                    <a:pt x="9514078" y="246761"/>
                  </a:lnTo>
                  <a:lnTo>
                    <a:pt x="9267444" y="493395"/>
                  </a:lnTo>
                  <a:lnTo>
                    <a:pt x="0" y="493395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2751835" y="108965"/>
            <a:ext cx="734949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t>DIVERSIFIER</a:t>
            </a:r>
            <a:r>
              <a:rPr spc="-75"/>
              <a:t> </a:t>
            </a:r>
            <a:r>
              <a:t>LES</a:t>
            </a:r>
            <a:r>
              <a:rPr spc="-60"/>
              <a:t> </a:t>
            </a:r>
            <a:r>
              <a:t>ACTIVITÉS</a:t>
            </a:r>
            <a:r>
              <a:rPr spc="-60"/>
              <a:t> </a:t>
            </a:r>
            <a:r>
              <a:rPr spc="-10"/>
              <a:t>PÉDAGOGIQUES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5212" y="1369239"/>
            <a:ext cx="5643880" cy="3343275"/>
            <a:chOff x="215212" y="1369239"/>
            <a:chExt cx="5643880" cy="334327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5212" y="1369239"/>
              <a:ext cx="941555" cy="1103016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62431" y="2489707"/>
              <a:ext cx="5086985" cy="2212975"/>
            </a:xfrm>
            <a:custGeom>
              <a:avLst/>
              <a:gdLst/>
              <a:ahLst/>
              <a:cxnLst/>
              <a:rect l="l" t="t" r="r" b="b"/>
              <a:pathLst>
                <a:path w="5086985" h="2212975">
                  <a:moveTo>
                    <a:pt x="4717872" y="0"/>
                  </a:moveTo>
                  <a:lnTo>
                    <a:pt x="368820" y="0"/>
                  </a:lnTo>
                  <a:lnTo>
                    <a:pt x="322556" y="2873"/>
                  </a:lnTo>
                  <a:lnTo>
                    <a:pt x="278007" y="11262"/>
                  </a:lnTo>
                  <a:lnTo>
                    <a:pt x="235518" y="24822"/>
                  </a:lnTo>
                  <a:lnTo>
                    <a:pt x="195435" y="43207"/>
                  </a:lnTo>
                  <a:lnTo>
                    <a:pt x="158104" y="66072"/>
                  </a:lnTo>
                  <a:lnTo>
                    <a:pt x="123871" y="93071"/>
                  </a:lnTo>
                  <a:lnTo>
                    <a:pt x="93081" y="123859"/>
                  </a:lnTo>
                  <a:lnTo>
                    <a:pt x="66080" y="158090"/>
                  </a:lnTo>
                  <a:lnTo>
                    <a:pt x="43212" y="195420"/>
                  </a:lnTo>
                  <a:lnTo>
                    <a:pt x="24825" y="235502"/>
                  </a:lnTo>
                  <a:lnTo>
                    <a:pt x="11264" y="277990"/>
                  </a:lnTo>
                  <a:lnTo>
                    <a:pt x="2873" y="322541"/>
                  </a:lnTo>
                  <a:lnTo>
                    <a:pt x="0" y="368807"/>
                  </a:lnTo>
                  <a:lnTo>
                    <a:pt x="0" y="1844039"/>
                  </a:lnTo>
                  <a:lnTo>
                    <a:pt x="2873" y="1890308"/>
                  </a:lnTo>
                  <a:lnTo>
                    <a:pt x="11264" y="1934865"/>
                  </a:lnTo>
                  <a:lnTo>
                    <a:pt x="24825" y="1977363"/>
                  </a:lnTo>
                  <a:lnTo>
                    <a:pt x="43212" y="2017456"/>
                  </a:lnTo>
                  <a:lnTo>
                    <a:pt x="66080" y="2054799"/>
                  </a:lnTo>
                  <a:lnTo>
                    <a:pt x="93081" y="2089044"/>
                  </a:lnTo>
                  <a:lnTo>
                    <a:pt x="123871" y="2119847"/>
                  </a:lnTo>
                  <a:lnTo>
                    <a:pt x="158104" y="2146860"/>
                  </a:lnTo>
                  <a:lnTo>
                    <a:pt x="195435" y="2169738"/>
                  </a:lnTo>
                  <a:lnTo>
                    <a:pt x="235518" y="2188135"/>
                  </a:lnTo>
                  <a:lnTo>
                    <a:pt x="278007" y="2201704"/>
                  </a:lnTo>
                  <a:lnTo>
                    <a:pt x="322556" y="2210099"/>
                  </a:lnTo>
                  <a:lnTo>
                    <a:pt x="368820" y="2212974"/>
                  </a:lnTo>
                  <a:lnTo>
                    <a:pt x="4717872" y="2212974"/>
                  </a:lnTo>
                  <a:lnTo>
                    <a:pt x="4764138" y="2210099"/>
                  </a:lnTo>
                  <a:lnTo>
                    <a:pt x="4808689" y="2201704"/>
                  </a:lnTo>
                  <a:lnTo>
                    <a:pt x="4851178" y="2188135"/>
                  </a:lnTo>
                  <a:lnTo>
                    <a:pt x="4891259" y="2169738"/>
                  </a:lnTo>
                  <a:lnTo>
                    <a:pt x="4928589" y="2146860"/>
                  </a:lnTo>
                  <a:lnTo>
                    <a:pt x="4962820" y="2119847"/>
                  </a:lnTo>
                  <a:lnTo>
                    <a:pt x="4993608" y="2089044"/>
                  </a:lnTo>
                  <a:lnTo>
                    <a:pt x="5020607" y="2054799"/>
                  </a:lnTo>
                  <a:lnTo>
                    <a:pt x="5043472" y="2017456"/>
                  </a:lnTo>
                  <a:lnTo>
                    <a:pt x="5061857" y="1977363"/>
                  </a:lnTo>
                  <a:lnTo>
                    <a:pt x="5075417" y="1934865"/>
                  </a:lnTo>
                  <a:lnTo>
                    <a:pt x="5083807" y="1890308"/>
                  </a:lnTo>
                  <a:lnTo>
                    <a:pt x="5086680" y="1844039"/>
                  </a:lnTo>
                  <a:lnTo>
                    <a:pt x="5086680" y="368807"/>
                  </a:lnTo>
                  <a:lnTo>
                    <a:pt x="5083807" y="322541"/>
                  </a:lnTo>
                  <a:lnTo>
                    <a:pt x="5075417" y="277990"/>
                  </a:lnTo>
                  <a:lnTo>
                    <a:pt x="5061857" y="235502"/>
                  </a:lnTo>
                  <a:lnTo>
                    <a:pt x="5043472" y="195420"/>
                  </a:lnTo>
                  <a:lnTo>
                    <a:pt x="5020607" y="158090"/>
                  </a:lnTo>
                  <a:lnTo>
                    <a:pt x="4993608" y="123859"/>
                  </a:lnTo>
                  <a:lnTo>
                    <a:pt x="4962820" y="93071"/>
                  </a:lnTo>
                  <a:lnTo>
                    <a:pt x="4928589" y="66072"/>
                  </a:lnTo>
                  <a:lnTo>
                    <a:pt x="4891259" y="43207"/>
                  </a:lnTo>
                  <a:lnTo>
                    <a:pt x="4851178" y="24822"/>
                  </a:lnTo>
                  <a:lnTo>
                    <a:pt x="4808689" y="11262"/>
                  </a:lnTo>
                  <a:lnTo>
                    <a:pt x="4764138" y="2873"/>
                  </a:lnTo>
                  <a:lnTo>
                    <a:pt x="4717872" y="0"/>
                  </a:lnTo>
                  <a:close/>
                </a:path>
              </a:pathLst>
            </a:custGeom>
            <a:solidFill>
              <a:srgbClr val="0E9E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62431" y="2489707"/>
              <a:ext cx="5086985" cy="2212975"/>
            </a:xfrm>
            <a:custGeom>
              <a:avLst/>
              <a:gdLst/>
              <a:ahLst/>
              <a:cxnLst/>
              <a:rect l="l" t="t" r="r" b="b"/>
              <a:pathLst>
                <a:path w="5086985" h="2212975">
                  <a:moveTo>
                    <a:pt x="0" y="368807"/>
                  </a:moveTo>
                  <a:lnTo>
                    <a:pt x="2873" y="322541"/>
                  </a:lnTo>
                  <a:lnTo>
                    <a:pt x="11264" y="277990"/>
                  </a:lnTo>
                  <a:lnTo>
                    <a:pt x="24825" y="235502"/>
                  </a:lnTo>
                  <a:lnTo>
                    <a:pt x="43212" y="195420"/>
                  </a:lnTo>
                  <a:lnTo>
                    <a:pt x="66080" y="158090"/>
                  </a:lnTo>
                  <a:lnTo>
                    <a:pt x="93081" y="123859"/>
                  </a:lnTo>
                  <a:lnTo>
                    <a:pt x="123871" y="93071"/>
                  </a:lnTo>
                  <a:lnTo>
                    <a:pt x="158104" y="66072"/>
                  </a:lnTo>
                  <a:lnTo>
                    <a:pt x="195435" y="43207"/>
                  </a:lnTo>
                  <a:lnTo>
                    <a:pt x="235518" y="24822"/>
                  </a:lnTo>
                  <a:lnTo>
                    <a:pt x="278007" y="11262"/>
                  </a:lnTo>
                  <a:lnTo>
                    <a:pt x="322556" y="2873"/>
                  </a:lnTo>
                  <a:lnTo>
                    <a:pt x="368820" y="0"/>
                  </a:lnTo>
                  <a:lnTo>
                    <a:pt x="4717872" y="0"/>
                  </a:lnTo>
                  <a:lnTo>
                    <a:pt x="4764138" y="2873"/>
                  </a:lnTo>
                  <a:lnTo>
                    <a:pt x="4808689" y="11262"/>
                  </a:lnTo>
                  <a:lnTo>
                    <a:pt x="4851178" y="24822"/>
                  </a:lnTo>
                  <a:lnTo>
                    <a:pt x="4891259" y="43207"/>
                  </a:lnTo>
                  <a:lnTo>
                    <a:pt x="4928589" y="66072"/>
                  </a:lnTo>
                  <a:lnTo>
                    <a:pt x="4962820" y="93071"/>
                  </a:lnTo>
                  <a:lnTo>
                    <a:pt x="4993608" y="123859"/>
                  </a:lnTo>
                  <a:lnTo>
                    <a:pt x="5020607" y="158090"/>
                  </a:lnTo>
                  <a:lnTo>
                    <a:pt x="5043472" y="195420"/>
                  </a:lnTo>
                  <a:lnTo>
                    <a:pt x="5061857" y="235502"/>
                  </a:lnTo>
                  <a:lnTo>
                    <a:pt x="5075417" y="277990"/>
                  </a:lnTo>
                  <a:lnTo>
                    <a:pt x="5083807" y="322541"/>
                  </a:lnTo>
                  <a:lnTo>
                    <a:pt x="5086680" y="368807"/>
                  </a:lnTo>
                  <a:lnTo>
                    <a:pt x="5086680" y="1844039"/>
                  </a:lnTo>
                  <a:lnTo>
                    <a:pt x="5083807" y="1890308"/>
                  </a:lnTo>
                  <a:lnTo>
                    <a:pt x="5075417" y="1934865"/>
                  </a:lnTo>
                  <a:lnTo>
                    <a:pt x="5061857" y="1977363"/>
                  </a:lnTo>
                  <a:lnTo>
                    <a:pt x="5043472" y="2017456"/>
                  </a:lnTo>
                  <a:lnTo>
                    <a:pt x="5020607" y="2054799"/>
                  </a:lnTo>
                  <a:lnTo>
                    <a:pt x="4993608" y="2089044"/>
                  </a:lnTo>
                  <a:lnTo>
                    <a:pt x="4962820" y="2119847"/>
                  </a:lnTo>
                  <a:lnTo>
                    <a:pt x="4928589" y="2146860"/>
                  </a:lnTo>
                  <a:lnTo>
                    <a:pt x="4891259" y="2169738"/>
                  </a:lnTo>
                  <a:lnTo>
                    <a:pt x="4851178" y="2188135"/>
                  </a:lnTo>
                  <a:lnTo>
                    <a:pt x="4808689" y="2201704"/>
                  </a:lnTo>
                  <a:lnTo>
                    <a:pt x="4764138" y="2210099"/>
                  </a:lnTo>
                  <a:lnTo>
                    <a:pt x="4717872" y="2212974"/>
                  </a:lnTo>
                  <a:lnTo>
                    <a:pt x="368820" y="2212974"/>
                  </a:lnTo>
                  <a:lnTo>
                    <a:pt x="322556" y="2210099"/>
                  </a:lnTo>
                  <a:lnTo>
                    <a:pt x="278007" y="2201704"/>
                  </a:lnTo>
                  <a:lnTo>
                    <a:pt x="235518" y="2188135"/>
                  </a:lnTo>
                  <a:lnTo>
                    <a:pt x="195435" y="2169738"/>
                  </a:lnTo>
                  <a:lnTo>
                    <a:pt x="158104" y="2146860"/>
                  </a:lnTo>
                  <a:lnTo>
                    <a:pt x="123871" y="2119847"/>
                  </a:lnTo>
                  <a:lnTo>
                    <a:pt x="93081" y="2089044"/>
                  </a:lnTo>
                  <a:lnTo>
                    <a:pt x="66080" y="2054799"/>
                  </a:lnTo>
                  <a:lnTo>
                    <a:pt x="43212" y="2017456"/>
                  </a:lnTo>
                  <a:lnTo>
                    <a:pt x="24825" y="1977363"/>
                  </a:lnTo>
                  <a:lnTo>
                    <a:pt x="11264" y="1934865"/>
                  </a:lnTo>
                  <a:lnTo>
                    <a:pt x="2873" y="1890308"/>
                  </a:lnTo>
                  <a:lnTo>
                    <a:pt x="0" y="1844039"/>
                  </a:lnTo>
                  <a:lnTo>
                    <a:pt x="0" y="368807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75473" y="2626231"/>
            <a:ext cx="4660900" cy="1939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130"/>
              </a:lnSpc>
              <a:spcBef>
                <a:spcPts val="100"/>
              </a:spcBef>
            </a:pPr>
            <a:r>
              <a:rPr sz="1800" i="1" spc="-10">
                <a:solidFill>
                  <a:srgbClr val="FFFFFF"/>
                </a:solidFill>
                <a:latin typeface="Times New Roman"/>
                <a:cs typeface="Times New Roman"/>
              </a:rPr>
              <a:t>PROMPT: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ts val="2160"/>
              </a:lnSpc>
              <a:spcBef>
                <a:spcPts val="40"/>
              </a:spcBef>
            </a:pPr>
            <a:r>
              <a:rPr sz="1800" i="1" spc="-10">
                <a:solidFill>
                  <a:srgbClr val="FFFFFF"/>
                </a:solidFill>
                <a:latin typeface="Calibri"/>
                <a:cs typeface="Calibri"/>
              </a:rPr>
              <a:t>"</a:t>
            </a:r>
            <a:r>
              <a:rPr sz="1800" spc="-10">
                <a:solidFill>
                  <a:srgbClr val="FFFFFF"/>
                </a:solidFill>
                <a:latin typeface="Calibri"/>
                <a:cs typeface="Calibri"/>
              </a:rPr>
              <a:t>Voici</a:t>
            </a:r>
            <a:r>
              <a:rPr sz="1800" spc="-5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sz="1800" spc="-5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production</a:t>
            </a:r>
            <a:r>
              <a:rPr sz="180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écrite</a:t>
            </a:r>
            <a:r>
              <a:rPr sz="180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d’un</a:t>
            </a:r>
            <a:r>
              <a:rPr sz="1800" spc="-5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err="1">
                <a:solidFill>
                  <a:srgbClr val="FFFFFF"/>
                </a:solidFill>
                <a:latin typeface="Calibri"/>
                <a:cs typeface="Calibri"/>
              </a:rPr>
              <a:t>élève</a:t>
            </a:r>
            <a:r>
              <a:rPr sz="1800" spc="-6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lang="fr-FR" sz="180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5080" algn="just">
              <a:lnSpc>
                <a:spcPts val="2160"/>
              </a:lnSpc>
              <a:spcBef>
                <a:spcPts val="40"/>
              </a:spcBef>
            </a:pPr>
            <a:r>
              <a:rPr sz="1800" spc="-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"Last</a:t>
            </a:r>
            <a:r>
              <a:rPr sz="1800" spc="-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0">
                <a:solidFill>
                  <a:srgbClr val="FFFFFF"/>
                </a:solidFill>
                <a:latin typeface="Calibri"/>
                <a:cs typeface="Calibri"/>
              </a:rPr>
              <a:t>week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180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go</a:t>
            </a:r>
            <a:r>
              <a:rPr sz="18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80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8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city</a:t>
            </a:r>
            <a:r>
              <a:rPr sz="18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with</a:t>
            </a:r>
            <a:r>
              <a:rPr sz="18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my</a:t>
            </a:r>
            <a:r>
              <a:rPr sz="18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friend.</a:t>
            </a:r>
            <a:r>
              <a:rPr sz="18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We</a:t>
            </a:r>
            <a:r>
              <a:rPr sz="18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>
                <a:solidFill>
                  <a:srgbClr val="FFFFFF"/>
                </a:solidFill>
                <a:latin typeface="Calibri"/>
                <a:cs typeface="Calibri"/>
              </a:rPr>
              <a:t>maked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shopping</a:t>
            </a:r>
            <a:r>
              <a:rPr sz="1800" spc="-3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8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buyed</a:t>
            </a:r>
            <a:r>
              <a:rPr sz="1800" spc="-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some</a:t>
            </a:r>
            <a:r>
              <a:rPr sz="180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clothes.</a:t>
            </a:r>
            <a:r>
              <a:rPr sz="1800" spc="-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It</a:t>
            </a:r>
            <a:r>
              <a:rPr sz="180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was</a:t>
            </a:r>
            <a:r>
              <a:rPr sz="180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very</a:t>
            </a:r>
            <a:r>
              <a:rPr sz="1800" spc="-5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>
                <a:solidFill>
                  <a:srgbClr val="FFFFFF"/>
                </a:solidFill>
                <a:latin typeface="Calibri"/>
                <a:cs typeface="Calibri"/>
              </a:rPr>
              <a:t>fun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8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we</a:t>
            </a:r>
            <a:r>
              <a:rPr sz="18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eat</a:t>
            </a:r>
            <a:r>
              <a:rPr sz="180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18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>
                <a:solidFill>
                  <a:srgbClr val="FFFFFF"/>
                </a:solidFill>
                <a:latin typeface="Calibri"/>
                <a:cs typeface="Calibri"/>
              </a:rPr>
              <a:t>restorant."</a:t>
            </a:r>
            <a:r>
              <a:rPr sz="1800" spc="-5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Propose</a:t>
            </a:r>
            <a:r>
              <a:rPr sz="180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>
                <a:solidFill>
                  <a:srgbClr val="FFFFFF"/>
                </a:solidFill>
                <a:latin typeface="Calibri"/>
                <a:cs typeface="Calibri"/>
              </a:rPr>
              <a:t>une</a:t>
            </a:r>
            <a:endParaRPr sz="1800">
              <a:latin typeface="Calibri"/>
              <a:cs typeface="Calibri"/>
            </a:endParaRPr>
          </a:p>
          <a:p>
            <a:pPr marL="12700" algn="just">
              <a:lnSpc>
                <a:spcPts val="2090"/>
              </a:lnSpc>
            </a:pPr>
            <a:r>
              <a:rPr sz="1800" spc="-10">
                <a:solidFill>
                  <a:srgbClr val="FFFFFF"/>
                </a:solidFill>
                <a:latin typeface="Calibri"/>
                <a:cs typeface="Calibri"/>
              </a:rPr>
              <a:t>explication</a:t>
            </a:r>
            <a:r>
              <a:rPr sz="18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claire</a:t>
            </a:r>
            <a:r>
              <a:rPr sz="1800" spc="-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80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erreurs</a:t>
            </a:r>
            <a:r>
              <a:rPr sz="180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et</a:t>
            </a:r>
            <a:r>
              <a:rPr sz="18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80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>
                <a:solidFill>
                  <a:srgbClr val="FFFFFF"/>
                </a:solidFill>
                <a:latin typeface="Calibri"/>
                <a:cs typeface="Calibri"/>
              </a:rPr>
              <a:t>activités</a:t>
            </a:r>
            <a:r>
              <a:rPr sz="1800" spc="-3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endParaRPr sz="18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15"/>
              </a:spcBef>
            </a:pPr>
            <a:r>
              <a:rPr sz="1800" spc="-10">
                <a:solidFill>
                  <a:srgbClr val="FFFFFF"/>
                </a:solidFill>
                <a:latin typeface="Calibri"/>
                <a:cs typeface="Calibri"/>
              </a:rPr>
              <a:t>remédiation."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721357" y="131953"/>
            <a:ext cx="9533255" cy="1153160"/>
            <a:chOff x="1721357" y="131953"/>
            <a:chExt cx="9533255" cy="1153160"/>
          </a:xfrm>
        </p:grpSpPr>
        <p:sp>
          <p:nvSpPr>
            <p:cNvPr id="8" name="object 8"/>
            <p:cNvSpPr/>
            <p:nvPr/>
          </p:nvSpPr>
          <p:spPr>
            <a:xfrm>
              <a:off x="1730882" y="141478"/>
              <a:ext cx="9514205" cy="1134110"/>
            </a:xfrm>
            <a:custGeom>
              <a:avLst/>
              <a:gdLst/>
              <a:ahLst/>
              <a:cxnLst/>
              <a:rect l="l" t="t" r="r" b="b"/>
              <a:pathLst>
                <a:path w="9514205" h="1134110">
                  <a:moveTo>
                    <a:pt x="8947277" y="0"/>
                  </a:moveTo>
                  <a:lnTo>
                    <a:pt x="0" y="0"/>
                  </a:lnTo>
                  <a:lnTo>
                    <a:pt x="0" y="1133602"/>
                  </a:lnTo>
                  <a:lnTo>
                    <a:pt x="8947277" y="1133602"/>
                  </a:lnTo>
                  <a:lnTo>
                    <a:pt x="9514078" y="566801"/>
                  </a:lnTo>
                  <a:lnTo>
                    <a:pt x="8947277" y="0"/>
                  </a:lnTo>
                  <a:close/>
                </a:path>
              </a:pathLst>
            </a:custGeom>
            <a:solidFill>
              <a:srgbClr val="FAE2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730882" y="141478"/>
              <a:ext cx="9514205" cy="1134110"/>
            </a:xfrm>
            <a:custGeom>
              <a:avLst/>
              <a:gdLst/>
              <a:ahLst/>
              <a:cxnLst/>
              <a:rect l="l" t="t" r="r" b="b"/>
              <a:pathLst>
                <a:path w="9514205" h="1134110">
                  <a:moveTo>
                    <a:pt x="0" y="0"/>
                  </a:moveTo>
                  <a:lnTo>
                    <a:pt x="8947277" y="0"/>
                  </a:lnTo>
                  <a:lnTo>
                    <a:pt x="9514078" y="566801"/>
                  </a:lnTo>
                  <a:lnTo>
                    <a:pt x="8947277" y="1133602"/>
                  </a:lnTo>
                  <a:lnTo>
                    <a:pt x="0" y="1133602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0223" rIns="0" bIns="0" rtlCol="0">
            <a:spAutoFit/>
          </a:bodyPr>
          <a:lstStyle/>
          <a:p>
            <a:pPr marL="388620">
              <a:lnSpc>
                <a:spcPct val="100000"/>
              </a:lnSpc>
              <a:spcBef>
                <a:spcPts val="105"/>
              </a:spcBef>
            </a:pPr>
            <a:r>
              <a:t>COMPRENDRE</a:t>
            </a:r>
            <a:r>
              <a:rPr spc="-65"/>
              <a:t> </a:t>
            </a:r>
            <a:r>
              <a:t>LES</a:t>
            </a:r>
            <a:r>
              <a:rPr spc="-65"/>
              <a:t> </a:t>
            </a:r>
            <a:r>
              <a:t>ERREURS</a:t>
            </a:r>
            <a:r>
              <a:rPr spc="-65"/>
              <a:t> </a:t>
            </a:r>
            <a:r>
              <a:rPr spc="-10"/>
              <a:t>D’ÉLÈVES</a:t>
            </a:r>
          </a:p>
        </p:txBody>
      </p:sp>
      <p:sp>
        <p:nvSpPr>
          <p:cNvPr id="11" name="object 11"/>
          <p:cNvSpPr/>
          <p:nvPr/>
        </p:nvSpPr>
        <p:spPr>
          <a:xfrm>
            <a:off x="6471284" y="1662468"/>
            <a:ext cx="5644515" cy="5001260"/>
          </a:xfrm>
          <a:custGeom>
            <a:avLst/>
            <a:gdLst/>
            <a:ahLst/>
            <a:cxnLst/>
            <a:rect l="l" t="t" r="r" b="b"/>
            <a:pathLst>
              <a:path w="5644515" h="5001259">
                <a:moveTo>
                  <a:pt x="0" y="5001006"/>
                </a:moveTo>
                <a:lnTo>
                  <a:pt x="5644261" y="5001006"/>
                </a:lnTo>
                <a:lnTo>
                  <a:pt x="5644261" y="0"/>
                </a:lnTo>
                <a:lnTo>
                  <a:pt x="0" y="0"/>
                </a:lnTo>
                <a:lnTo>
                  <a:pt x="0" y="5001006"/>
                </a:lnTo>
                <a:close/>
              </a:path>
            </a:pathLst>
          </a:custGeom>
          <a:ln w="19050">
            <a:solidFill>
              <a:srgbClr val="042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550914" y="1677161"/>
            <a:ext cx="5052695" cy="4781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>
                <a:latin typeface="Arial"/>
                <a:cs typeface="Arial"/>
              </a:rPr>
              <a:t>1.</a:t>
            </a:r>
            <a:r>
              <a:rPr sz="1200" b="1" spc="-35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Explication</a:t>
            </a:r>
            <a:r>
              <a:rPr sz="1200" b="1" spc="-20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des</a:t>
            </a:r>
            <a:r>
              <a:rPr sz="1200" b="1" spc="-25">
                <a:latin typeface="Arial"/>
                <a:cs typeface="Arial"/>
              </a:rPr>
              <a:t> </a:t>
            </a:r>
            <a:r>
              <a:rPr sz="1200" b="1" spc="-10">
                <a:latin typeface="Arial"/>
                <a:cs typeface="Arial"/>
              </a:rPr>
              <a:t>erreurs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Arial"/>
              <a:cs typeface="Arial"/>
            </a:endParaRPr>
          </a:p>
          <a:p>
            <a:pPr marL="12700" marR="2437765" indent="177800">
              <a:lnSpc>
                <a:spcPct val="100000"/>
              </a:lnSpc>
            </a:pPr>
            <a:r>
              <a:rPr sz="1200">
                <a:latin typeface="Arial"/>
                <a:cs typeface="Arial"/>
              </a:rPr>
              <a:t>Utilisation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du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prétérit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(passé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simple) </a:t>
            </a:r>
            <a:r>
              <a:rPr sz="1200">
                <a:latin typeface="Arial"/>
                <a:cs typeface="Arial"/>
              </a:rPr>
              <a:t>Phrase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l’élève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 spc="-5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>
                <a:latin typeface="Arial"/>
                <a:cs typeface="Arial"/>
              </a:rPr>
              <a:t>"Last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week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I</a:t>
            </a:r>
            <a:r>
              <a:rPr sz="1200" spc="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go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to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the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city</a:t>
            </a:r>
            <a:r>
              <a:rPr sz="1200" spc="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with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my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friend."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>
                <a:latin typeface="Arial"/>
                <a:cs typeface="Arial"/>
              </a:rPr>
              <a:t>Erreur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: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"go"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(présent)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au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lieu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"went"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(prétérit).</a:t>
            </a:r>
            <a:endParaRPr sz="1200">
              <a:latin typeface="Arial"/>
              <a:cs typeface="Arial"/>
            </a:endParaRPr>
          </a:p>
          <a:p>
            <a:pPr marL="12700" marR="212090">
              <a:lnSpc>
                <a:spcPct val="100000"/>
              </a:lnSpc>
            </a:pPr>
            <a:r>
              <a:rPr sz="1200">
                <a:latin typeface="Arial"/>
                <a:cs typeface="Arial"/>
              </a:rPr>
              <a:t>Règle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: Pour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parler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d’une</a:t>
            </a:r>
            <a:r>
              <a:rPr sz="1200" spc="-5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action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passée,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il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faut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utiliser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le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prétérit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(verbes </a:t>
            </a:r>
            <a:r>
              <a:rPr sz="1200">
                <a:latin typeface="Arial"/>
                <a:cs typeface="Arial"/>
              </a:rPr>
              <a:t>irréguliers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: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go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→</a:t>
            </a:r>
            <a:r>
              <a:rPr sz="1200" spc="-10">
                <a:latin typeface="Arial"/>
                <a:cs typeface="Arial"/>
              </a:rPr>
              <a:t> went).</a:t>
            </a:r>
            <a:endParaRPr sz="1200">
              <a:latin typeface="Arial"/>
              <a:cs typeface="Arial"/>
            </a:endParaRPr>
          </a:p>
          <a:p>
            <a:pPr marL="191135" indent="-178435">
              <a:lnSpc>
                <a:spcPct val="100000"/>
              </a:lnSpc>
              <a:buAutoNum type="alphaLcParenR" startAt="2"/>
              <a:tabLst>
                <a:tab pos="191135" algn="l"/>
              </a:tabLst>
            </a:pPr>
            <a:r>
              <a:rPr sz="1200">
                <a:latin typeface="Arial"/>
                <a:cs typeface="Arial"/>
              </a:rPr>
              <a:t>Formation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du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prétérit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régulier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et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irrégulier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>
                <a:latin typeface="Arial"/>
                <a:cs typeface="Arial"/>
              </a:rPr>
              <a:t>Phrase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l’élève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 spc="-5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 marL="12700" marR="1805939">
              <a:lnSpc>
                <a:spcPct val="100000"/>
              </a:lnSpc>
            </a:pPr>
            <a:r>
              <a:rPr sz="1200">
                <a:latin typeface="Arial"/>
                <a:cs typeface="Arial"/>
              </a:rPr>
              <a:t>"We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maked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shopping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and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buyed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some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clothes." </a:t>
            </a:r>
            <a:r>
              <a:rPr sz="1200">
                <a:latin typeface="Arial"/>
                <a:cs typeface="Arial"/>
              </a:rPr>
              <a:t>Erreurs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 spc="-5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 marL="65405" lvl="1" indent="-62230">
              <a:lnSpc>
                <a:spcPct val="100000"/>
              </a:lnSpc>
              <a:buSzPct val="91666"/>
              <a:buChar char="•"/>
              <a:tabLst>
                <a:tab pos="65405" algn="l"/>
              </a:tabLst>
            </a:pPr>
            <a:r>
              <a:rPr sz="1200">
                <a:latin typeface="Arial"/>
                <a:cs typeface="Arial"/>
              </a:rPr>
              <a:t>"maked"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au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lieu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"did"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(to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do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shopping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= faire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du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shopping).</a:t>
            </a:r>
            <a:endParaRPr sz="1200">
              <a:latin typeface="Arial"/>
              <a:cs typeface="Arial"/>
            </a:endParaRPr>
          </a:p>
          <a:p>
            <a:pPr marL="12700" marR="1943735" lvl="1" indent="-9525">
              <a:lnSpc>
                <a:spcPct val="100000"/>
              </a:lnSpc>
              <a:buSzPct val="91666"/>
              <a:buChar char="•"/>
              <a:tabLst>
                <a:tab pos="65405" algn="l"/>
              </a:tabLst>
            </a:pPr>
            <a:r>
              <a:rPr sz="1200">
                <a:latin typeface="Arial"/>
                <a:cs typeface="Arial"/>
              </a:rPr>
              <a:t>	"buyed"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au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lieu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"bought"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(verbe</a:t>
            </a:r>
            <a:r>
              <a:rPr sz="1200" spc="-10">
                <a:latin typeface="Arial"/>
                <a:cs typeface="Arial"/>
              </a:rPr>
              <a:t> irrégulier). </a:t>
            </a:r>
            <a:r>
              <a:rPr sz="1200">
                <a:latin typeface="Arial"/>
                <a:cs typeface="Arial"/>
              </a:rPr>
              <a:t>Règle</a:t>
            </a:r>
            <a:r>
              <a:rPr sz="1200" spc="-50">
                <a:latin typeface="Arial"/>
                <a:cs typeface="Arial"/>
              </a:rPr>
              <a:t> :</a:t>
            </a:r>
            <a:endParaRPr sz="1200">
              <a:latin typeface="Arial"/>
              <a:cs typeface="Arial"/>
            </a:endParaRPr>
          </a:p>
          <a:p>
            <a:pPr marL="65405" lvl="1" indent="-62230">
              <a:lnSpc>
                <a:spcPct val="100000"/>
              </a:lnSpc>
              <a:buSzPct val="91666"/>
              <a:buChar char="•"/>
              <a:tabLst>
                <a:tab pos="65405" algn="l"/>
              </a:tabLst>
            </a:pPr>
            <a:r>
              <a:rPr sz="1200" spc="-40">
                <a:latin typeface="Arial"/>
                <a:cs typeface="Arial"/>
              </a:rPr>
              <a:t>"To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do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shopping"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(et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non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"to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make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shopping").</a:t>
            </a:r>
            <a:endParaRPr sz="1200">
              <a:latin typeface="Arial"/>
              <a:cs typeface="Arial"/>
            </a:endParaRPr>
          </a:p>
          <a:p>
            <a:pPr marL="12700" marR="5080" lvl="1" indent="-9525">
              <a:lnSpc>
                <a:spcPct val="100000"/>
              </a:lnSpc>
              <a:buSzPct val="91666"/>
              <a:buChar char="•"/>
              <a:tabLst>
                <a:tab pos="65405" algn="l"/>
              </a:tabLst>
            </a:pPr>
            <a:r>
              <a:rPr sz="1200">
                <a:latin typeface="Arial"/>
                <a:cs typeface="Arial"/>
              </a:rPr>
              <a:t>	Les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verbes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irréguliers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ne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prennent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pas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-</a:t>
            </a:r>
            <a:r>
              <a:rPr sz="1200">
                <a:latin typeface="Arial"/>
                <a:cs typeface="Arial"/>
              </a:rPr>
              <a:t>ed,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il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faut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apprendre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leur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forme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 spc="-25">
                <a:latin typeface="Arial"/>
                <a:cs typeface="Arial"/>
              </a:rPr>
              <a:t>au </a:t>
            </a:r>
            <a:r>
              <a:rPr sz="1200" spc="-10">
                <a:latin typeface="Arial"/>
                <a:cs typeface="Arial"/>
              </a:rPr>
              <a:t>prétérit.</a:t>
            </a:r>
            <a:endParaRPr sz="1200">
              <a:latin typeface="Arial"/>
              <a:cs typeface="Arial"/>
            </a:endParaRPr>
          </a:p>
          <a:p>
            <a:pPr marL="12700" marR="3044190" indent="169545">
              <a:lnSpc>
                <a:spcPct val="100000"/>
              </a:lnSpc>
              <a:buAutoNum type="alphaLcParenR" startAt="3"/>
              <a:tabLst>
                <a:tab pos="182245" algn="l"/>
              </a:tabLst>
            </a:pPr>
            <a:r>
              <a:rPr sz="1200" spc="-10">
                <a:latin typeface="Arial"/>
                <a:cs typeface="Arial"/>
              </a:rPr>
              <a:t>Vocabulaire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et</a:t>
            </a:r>
            <a:r>
              <a:rPr sz="1200" spc="1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expressions </a:t>
            </a:r>
            <a:r>
              <a:rPr sz="1200">
                <a:latin typeface="Arial"/>
                <a:cs typeface="Arial"/>
              </a:rPr>
              <a:t>Phrase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l’élève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 spc="-5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 marL="12700" marR="2177415">
              <a:lnSpc>
                <a:spcPct val="100000"/>
              </a:lnSpc>
            </a:pPr>
            <a:r>
              <a:rPr sz="1200">
                <a:latin typeface="Arial"/>
                <a:cs typeface="Arial"/>
              </a:rPr>
              <a:t>"It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was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very fun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and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we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eat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in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restorant." </a:t>
            </a:r>
            <a:r>
              <a:rPr sz="1200">
                <a:latin typeface="Arial"/>
                <a:cs typeface="Arial"/>
              </a:rPr>
              <a:t>Erreurs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 spc="-5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 marL="65405" lvl="1" indent="-62230">
              <a:lnSpc>
                <a:spcPct val="100000"/>
              </a:lnSpc>
              <a:buSzPct val="91666"/>
              <a:buChar char="•"/>
              <a:tabLst>
                <a:tab pos="65405" algn="l"/>
              </a:tabLst>
            </a:pPr>
            <a:r>
              <a:rPr sz="1200">
                <a:latin typeface="Arial"/>
                <a:cs typeface="Arial"/>
              </a:rPr>
              <a:t>"eat"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(présent)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au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lieu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"ate"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(prétérit).</a:t>
            </a:r>
            <a:endParaRPr sz="12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60"/>
              </a:spcBef>
              <a:buFont typeface="Arial"/>
              <a:buChar char="•"/>
            </a:pPr>
            <a:endParaRPr sz="1200">
              <a:latin typeface="Arial"/>
              <a:cs typeface="Arial"/>
            </a:endParaRPr>
          </a:p>
          <a:p>
            <a:pPr marL="65405" lvl="1" indent="-62230">
              <a:lnSpc>
                <a:spcPct val="100000"/>
              </a:lnSpc>
              <a:spcBef>
                <a:spcPts val="5"/>
              </a:spcBef>
              <a:buSzPct val="91666"/>
              <a:buChar char="•"/>
              <a:tabLst>
                <a:tab pos="65405" algn="l"/>
              </a:tabLst>
            </a:pPr>
            <a:r>
              <a:rPr sz="1200">
                <a:latin typeface="Arial"/>
                <a:cs typeface="Arial"/>
              </a:rPr>
              <a:t>"restorant"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(orthographe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incorrecte)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au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lieu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"restaurant".</a:t>
            </a:r>
            <a:endParaRPr sz="1200">
              <a:latin typeface="Arial"/>
              <a:cs typeface="Arial"/>
            </a:endParaRPr>
          </a:p>
          <a:p>
            <a:pPr marL="65405" lvl="1" indent="-62230">
              <a:lnSpc>
                <a:spcPct val="100000"/>
              </a:lnSpc>
              <a:buSzPct val="91666"/>
              <a:buChar char="•"/>
              <a:tabLst>
                <a:tab pos="65405" algn="l"/>
              </a:tabLst>
            </a:pPr>
            <a:r>
              <a:rPr sz="1200">
                <a:latin typeface="Arial"/>
                <a:cs typeface="Arial"/>
              </a:rPr>
              <a:t>"very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fun"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(on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dit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plutôt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"a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lot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of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fun"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ou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"really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fun").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1251" y="1396187"/>
            <a:ext cx="6858000" cy="5332730"/>
          </a:xfrm>
          <a:custGeom>
            <a:avLst/>
            <a:gdLst/>
            <a:ahLst/>
            <a:cxnLst/>
            <a:rect l="l" t="t" r="r" b="b"/>
            <a:pathLst>
              <a:path w="6858000" h="5332730">
                <a:moveTo>
                  <a:pt x="0" y="5332603"/>
                </a:moveTo>
                <a:lnTo>
                  <a:pt x="6858000" y="5332603"/>
                </a:lnTo>
                <a:lnTo>
                  <a:pt x="6858000" y="0"/>
                </a:lnTo>
                <a:lnTo>
                  <a:pt x="0" y="0"/>
                </a:lnTo>
                <a:lnTo>
                  <a:pt x="0" y="5332603"/>
                </a:lnTo>
                <a:close/>
              </a:path>
            </a:pathLst>
          </a:custGeom>
          <a:ln w="19050">
            <a:solidFill>
              <a:srgbClr val="042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39953" y="1393952"/>
            <a:ext cx="6683375" cy="5147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6530" indent="-163830">
              <a:lnSpc>
                <a:spcPct val="100000"/>
              </a:lnSpc>
              <a:spcBef>
                <a:spcPts val="100"/>
              </a:spcBef>
              <a:buFont typeface="Arial"/>
              <a:buAutoNum type="arabicPeriod" startAt="2"/>
              <a:tabLst>
                <a:tab pos="176530" algn="l"/>
              </a:tabLst>
            </a:pPr>
            <a:r>
              <a:rPr sz="1200" b="1">
                <a:latin typeface="Arial"/>
                <a:cs typeface="Arial"/>
              </a:rPr>
              <a:t>Activités</a:t>
            </a:r>
            <a:r>
              <a:rPr sz="1200" b="1" spc="-25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de</a:t>
            </a:r>
            <a:r>
              <a:rPr sz="1200" b="1" spc="-40">
                <a:latin typeface="Arial"/>
                <a:cs typeface="Arial"/>
              </a:rPr>
              <a:t> </a:t>
            </a:r>
            <a:r>
              <a:rPr sz="1200" b="1" spc="-10">
                <a:latin typeface="Arial"/>
                <a:cs typeface="Arial"/>
              </a:rPr>
              <a:t>remédiation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"/>
              </a:spcBef>
              <a:buFont typeface="Arial"/>
              <a:buAutoNum type="arabicPeriod" startAt="2"/>
            </a:pPr>
            <a:endParaRPr sz="1200">
              <a:latin typeface="Arial"/>
              <a:cs typeface="Arial"/>
            </a:endParaRPr>
          </a:p>
          <a:p>
            <a:pPr marL="189865" lvl="1" indent="-177165">
              <a:lnSpc>
                <a:spcPct val="100000"/>
              </a:lnSpc>
              <a:buAutoNum type="alphaLcParenR"/>
              <a:tabLst>
                <a:tab pos="189865" algn="l"/>
              </a:tabLst>
            </a:pPr>
            <a:r>
              <a:rPr sz="1200">
                <a:latin typeface="Arial"/>
                <a:cs typeface="Arial"/>
              </a:rPr>
              <a:t>Révision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des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verbes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irréguliers</a:t>
            </a:r>
            <a:endParaRPr sz="1200">
              <a:latin typeface="Arial"/>
              <a:cs typeface="Arial"/>
            </a:endParaRPr>
          </a:p>
          <a:p>
            <a:pPr marL="12700" marR="514350" lvl="2" indent="-9525">
              <a:lnSpc>
                <a:spcPct val="100000"/>
              </a:lnSpc>
              <a:buSzPct val="91666"/>
              <a:buChar char="•"/>
              <a:tabLst>
                <a:tab pos="65405" algn="l"/>
              </a:tabLst>
            </a:pPr>
            <a:r>
              <a:rPr sz="1200">
                <a:latin typeface="Arial"/>
                <a:cs typeface="Arial"/>
              </a:rPr>
              <a:t>	Jeu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mémoire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:</a:t>
            </a:r>
            <a:r>
              <a:rPr sz="1200" spc="-7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Associer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l’infinitif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et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le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prétérit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verbes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irréguliers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(ex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: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go</a:t>
            </a:r>
            <a:r>
              <a:rPr sz="1200" spc="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–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went,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buy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 spc="-50">
                <a:latin typeface="Arial"/>
                <a:cs typeface="Arial"/>
              </a:rPr>
              <a:t>– </a:t>
            </a:r>
            <a:r>
              <a:rPr sz="1200">
                <a:latin typeface="Arial"/>
                <a:cs typeface="Arial"/>
              </a:rPr>
              <a:t>bought,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eat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–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 spc="-20">
                <a:latin typeface="Arial"/>
                <a:cs typeface="Arial"/>
              </a:rPr>
              <a:t>ate).</a:t>
            </a:r>
            <a:endParaRPr sz="1200">
              <a:latin typeface="Arial"/>
              <a:cs typeface="Arial"/>
            </a:endParaRPr>
          </a:p>
          <a:p>
            <a:pPr marL="65405" lvl="2" indent="-62230">
              <a:lnSpc>
                <a:spcPct val="100000"/>
              </a:lnSpc>
              <a:buSzPct val="91666"/>
              <a:buChar char="•"/>
              <a:tabLst>
                <a:tab pos="65405" algn="l"/>
              </a:tabLst>
            </a:pPr>
            <a:r>
              <a:rPr sz="1200">
                <a:latin typeface="Arial"/>
                <a:cs typeface="Arial"/>
              </a:rPr>
              <a:t>Quiz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rapide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:</a:t>
            </a:r>
            <a:r>
              <a:rPr sz="1200" spc="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L’enseignant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dit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un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verbe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à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l’infinitif,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les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élèves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écrivent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la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forme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au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prétérit.</a:t>
            </a:r>
            <a:endParaRPr sz="1200">
              <a:latin typeface="Arial"/>
              <a:cs typeface="Arial"/>
            </a:endParaRPr>
          </a:p>
          <a:p>
            <a:pPr marL="190500" indent="-177800">
              <a:lnSpc>
                <a:spcPct val="100000"/>
              </a:lnSpc>
              <a:buAutoNum type="alphaLcParenR" startAt="2"/>
              <a:tabLst>
                <a:tab pos="190500" algn="l"/>
              </a:tabLst>
            </a:pPr>
            <a:r>
              <a:rPr sz="1200">
                <a:latin typeface="Arial"/>
                <a:cs typeface="Arial"/>
              </a:rPr>
              <a:t>Exercices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transformation</a:t>
            </a:r>
            <a:endParaRPr sz="1200">
              <a:latin typeface="Arial"/>
              <a:cs typeface="Arial"/>
            </a:endParaRPr>
          </a:p>
          <a:p>
            <a:pPr marL="12700" marR="172085" lvl="1" indent="-9525">
              <a:lnSpc>
                <a:spcPct val="100000"/>
              </a:lnSpc>
              <a:buSzPct val="91666"/>
              <a:buChar char="•"/>
              <a:tabLst>
                <a:tab pos="65405" algn="l"/>
              </a:tabLst>
            </a:pPr>
            <a:r>
              <a:rPr sz="1200">
                <a:latin typeface="Arial"/>
                <a:cs typeface="Arial"/>
              </a:rPr>
              <a:t>	Phrase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à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corriger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: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Donner</a:t>
            </a:r>
            <a:r>
              <a:rPr sz="1200" spc="-5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des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phrases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au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présent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à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transformer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au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prétérit,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en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insistant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sur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 spc="-25">
                <a:latin typeface="Arial"/>
                <a:cs typeface="Arial"/>
              </a:rPr>
              <a:t>les </a:t>
            </a:r>
            <a:r>
              <a:rPr sz="1200">
                <a:latin typeface="Arial"/>
                <a:cs typeface="Arial"/>
              </a:rPr>
              <a:t>verbes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irréguliers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et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réguliers.</a:t>
            </a:r>
            <a:endParaRPr sz="1200">
              <a:latin typeface="Arial"/>
              <a:cs typeface="Arial"/>
            </a:endParaRPr>
          </a:p>
          <a:p>
            <a:pPr marL="12700" marR="440055" lvl="1" indent="-9525">
              <a:lnSpc>
                <a:spcPct val="100000"/>
              </a:lnSpc>
              <a:buSzPct val="91666"/>
              <a:buChar char="•"/>
              <a:tabLst>
                <a:tab pos="65405" algn="l"/>
              </a:tabLst>
            </a:pPr>
            <a:r>
              <a:rPr sz="1200">
                <a:latin typeface="Arial"/>
                <a:cs typeface="Arial"/>
              </a:rPr>
              <a:t>	Compléter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le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texte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:</a:t>
            </a:r>
            <a:r>
              <a:rPr sz="1200" spc="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Proposer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un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texte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à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trous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à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compléter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avec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la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bonne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forme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du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verbe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 spc="-25">
                <a:latin typeface="Arial"/>
                <a:cs typeface="Arial"/>
              </a:rPr>
              <a:t>au </a:t>
            </a:r>
            <a:r>
              <a:rPr sz="1200" spc="-10">
                <a:latin typeface="Arial"/>
                <a:cs typeface="Arial"/>
              </a:rPr>
              <a:t>prétérit.</a:t>
            </a:r>
            <a:endParaRPr sz="1200">
              <a:latin typeface="Arial"/>
              <a:cs typeface="Arial"/>
            </a:endParaRPr>
          </a:p>
          <a:p>
            <a:pPr marL="181610" indent="-168910">
              <a:lnSpc>
                <a:spcPct val="100000"/>
              </a:lnSpc>
              <a:buAutoNum type="alphaLcParenR" startAt="3"/>
              <a:tabLst>
                <a:tab pos="181610" algn="l"/>
              </a:tabLst>
            </a:pPr>
            <a:r>
              <a:rPr sz="1200" spc="-10">
                <a:latin typeface="Arial"/>
                <a:cs typeface="Arial"/>
              </a:rPr>
              <a:t>Vocabulaire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et</a:t>
            </a:r>
            <a:r>
              <a:rPr sz="1200" spc="1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expressions</a:t>
            </a:r>
            <a:endParaRPr sz="1200">
              <a:latin typeface="Arial"/>
              <a:cs typeface="Arial"/>
            </a:endParaRPr>
          </a:p>
          <a:p>
            <a:pPr marL="12700" marR="5080" lvl="1" indent="-9525">
              <a:lnSpc>
                <a:spcPct val="100000"/>
              </a:lnSpc>
              <a:buSzPct val="91666"/>
              <a:buChar char="•"/>
              <a:tabLst>
                <a:tab pos="65405" algn="l"/>
              </a:tabLst>
            </a:pPr>
            <a:r>
              <a:rPr sz="1200">
                <a:latin typeface="Arial"/>
                <a:cs typeface="Arial"/>
              </a:rPr>
              <a:t>	Matching</a:t>
            </a:r>
            <a:r>
              <a:rPr sz="1200" spc="-5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game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:</a:t>
            </a:r>
            <a:r>
              <a:rPr sz="1200" spc="-7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Associer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des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expressions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correctes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(ex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: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"do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the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shopping",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"go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shopping",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 spc="-20">
                <a:latin typeface="Arial"/>
                <a:cs typeface="Arial"/>
              </a:rPr>
              <a:t>"have </a:t>
            </a:r>
            <a:r>
              <a:rPr sz="1200">
                <a:latin typeface="Arial"/>
                <a:cs typeface="Arial"/>
              </a:rPr>
              <a:t>fun",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"eatat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a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restaurant")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à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leur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traduction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ou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à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une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image.</a:t>
            </a:r>
            <a:endParaRPr sz="1200">
              <a:latin typeface="Arial"/>
              <a:cs typeface="Arial"/>
            </a:endParaRPr>
          </a:p>
          <a:p>
            <a:pPr marL="65405" lvl="1" indent="-62230">
              <a:lnSpc>
                <a:spcPct val="100000"/>
              </a:lnSpc>
              <a:spcBef>
                <a:spcPts val="5"/>
              </a:spcBef>
              <a:buSzPct val="91666"/>
              <a:buChar char="•"/>
              <a:tabLst>
                <a:tab pos="65405" algn="l"/>
              </a:tabLst>
            </a:pPr>
            <a:r>
              <a:rPr sz="1200">
                <a:latin typeface="Arial"/>
                <a:cs typeface="Arial"/>
              </a:rPr>
              <a:t>Dictée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mots</a:t>
            </a:r>
            <a:r>
              <a:rPr sz="1200" spc="-1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: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Travailler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l’orthographe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mots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courants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comme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"restaurant".</a:t>
            </a:r>
            <a:endParaRPr sz="1200">
              <a:latin typeface="Arial"/>
              <a:cs typeface="Arial"/>
            </a:endParaRPr>
          </a:p>
          <a:p>
            <a:pPr marL="189865" indent="-177165">
              <a:lnSpc>
                <a:spcPct val="100000"/>
              </a:lnSpc>
              <a:buAutoNum type="alphaLcParenR" startAt="4"/>
              <a:tabLst>
                <a:tab pos="189865" algn="l"/>
              </a:tabLst>
            </a:pPr>
            <a:r>
              <a:rPr sz="1200">
                <a:latin typeface="Arial"/>
                <a:cs typeface="Arial"/>
              </a:rPr>
              <a:t>Production</a:t>
            </a:r>
            <a:r>
              <a:rPr sz="1200" spc="-6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écrite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guidée</a:t>
            </a:r>
            <a:endParaRPr sz="1200">
              <a:latin typeface="Arial"/>
              <a:cs typeface="Arial"/>
            </a:endParaRPr>
          </a:p>
          <a:p>
            <a:pPr marL="12700" marR="252729" lvl="1" indent="-9525">
              <a:lnSpc>
                <a:spcPct val="100000"/>
              </a:lnSpc>
              <a:buSzPct val="91666"/>
              <a:buChar char="•"/>
              <a:tabLst>
                <a:tab pos="65405" algn="l"/>
              </a:tabLst>
            </a:pPr>
            <a:r>
              <a:rPr sz="1200">
                <a:latin typeface="Arial"/>
                <a:cs typeface="Arial"/>
              </a:rPr>
              <a:t>	Réécriture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: Demander</a:t>
            </a:r>
            <a:r>
              <a:rPr sz="1200" spc="-5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à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l’élève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réécrire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son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texte</a:t>
            </a:r>
            <a:r>
              <a:rPr sz="1200" spc="-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en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corrigeant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les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erreurs,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puis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de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le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lire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 spc="-50">
                <a:latin typeface="Arial"/>
                <a:cs typeface="Arial"/>
              </a:rPr>
              <a:t>à </a:t>
            </a:r>
            <a:r>
              <a:rPr sz="1200">
                <a:latin typeface="Arial"/>
                <a:cs typeface="Arial"/>
              </a:rPr>
              <a:t>voix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haute.</a:t>
            </a:r>
            <a:endParaRPr sz="1200">
              <a:latin typeface="Arial"/>
              <a:cs typeface="Arial"/>
            </a:endParaRPr>
          </a:p>
          <a:p>
            <a:pPr marL="12700" marR="168910" lvl="1" indent="-9525">
              <a:lnSpc>
                <a:spcPct val="100000"/>
              </a:lnSpc>
              <a:buSzPct val="91666"/>
              <a:buChar char="•"/>
              <a:tabLst>
                <a:tab pos="65405" algn="l"/>
              </a:tabLst>
            </a:pPr>
            <a:r>
              <a:rPr sz="1200" spc="-10">
                <a:latin typeface="Arial"/>
                <a:cs typeface="Arial"/>
              </a:rPr>
              <a:t>	Mini-</a:t>
            </a:r>
            <a:r>
              <a:rPr sz="1200">
                <a:latin typeface="Arial"/>
                <a:cs typeface="Arial"/>
              </a:rPr>
              <a:t>dialogue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: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En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binôme,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simuler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une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conversation</a:t>
            </a:r>
            <a:r>
              <a:rPr sz="1200" spc="-4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sur</a:t>
            </a:r>
            <a:r>
              <a:rPr sz="1200" spc="-2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une</a:t>
            </a:r>
            <a:r>
              <a:rPr sz="1200" spc="-3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sortie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passée,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en</a:t>
            </a:r>
            <a:r>
              <a:rPr sz="1200" spc="-20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utilisant</a:t>
            </a:r>
            <a:r>
              <a:rPr sz="1200" spc="-4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les</a:t>
            </a:r>
            <a:r>
              <a:rPr sz="1200" spc="-20">
                <a:latin typeface="Arial"/>
                <a:cs typeface="Arial"/>
              </a:rPr>
              <a:t> bons </a:t>
            </a:r>
            <a:r>
              <a:rPr sz="1200">
                <a:latin typeface="Arial"/>
                <a:cs typeface="Arial"/>
              </a:rPr>
              <a:t>temps</a:t>
            </a:r>
            <a:r>
              <a:rPr sz="1200" spc="-35">
                <a:latin typeface="Arial"/>
                <a:cs typeface="Arial"/>
              </a:rPr>
              <a:t> </a:t>
            </a:r>
            <a:r>
              <a:rPr sz="1200">
                <a:latin typeface="Arial"/>
                <a:cs typeface="Arial"/>
              </a:rPr>
              <a:t>et</a:t>
            </a:r>
            <a:r>
              <a:rPr sz="1200" spc="-15">
                <a:latin typeface="Arial"/>
                <a:cs typeface="Arial"/>
              </a:rPr>
              <a:t> </a:t>
            </a:r>
            <a:r>
              <a:rPr sz="1200" spc="-10">
                <a:latin typeface="Arial"/>
                <a:cs typeface="Arial"/>
              </a:rPr>
              <a:t>expressions.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b="1">
                <a:latin typeface="Arial"/>
                <a:cs typeface="Arial"/>
              </a:rPr>
              <a:t>3.</a:t>
            </a:r>
            <a:r>
              <a:rPr sz="1200" b="1" spc="-35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Correction</a:t>
            </a:r>
            <a:r>
              <a:rPr sz="1200" b="1" spc="-20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du</a:t>
            </a:r>
            <a:r>
              <a:rPr sz="1200" b="1" spc="-15">
                <a:latin typeface="Arial"/>
                <a:cs typeface="Arial"/>
              </a:rPr>
              <a:t> </a:t>
            </a:r>
            <a:r>
              <a:rPr sz="1200" b="1" spc="-20">
                <a:latin typeface="Arial"/>
                <a:cs typeface="Arial"/>
              </a:rPr>
              <a:t>texte</a:t>
            </a:r>
            <a:endParaRPr sz="1200">
              <a:latin typeface="Arial"/>
              <a:cs typeface="Arial"/>
            </a:endParaRPr>
          </a:p>
          <a:p>
            <a:pPr marL="12700" marR="259715">
              <a:lnSpc>
                <a:spcPct val="100000"/>
              </a:lnSpc>
            </a:pPr>
            <a:r>
              <a:rPr sz="1200" i="1">
                <a:latin typeface="Arial"/>
                <a:cs typeface="Arial"/>
              </a:rPr>
              <a:t>"Last</a:t>
            </a:r>
            <a:r>
              <a:rPr sz="1200" i="1" spc="-35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week</a:t>
            </a:r>
            <a:r>
              <a:rPr sz="1200" i="1" spc="-45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I</a:t>
            </a:r>
            <a:r>
              <a:rPr sz="1200" i="1" spc="5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went</a:t>
            </a:r>
            <a:r>
              <a:rPr sz="1200" i="1" spc="-40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to</a:t>
            </a:r>
            <a:r>
              <a:rPr sz="1200" i="1" spc="-5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the</a:t>
            </a:r>
            <a:r>
              <a:rPr sz="1200" i="1" spc="-30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city</a:t>
            </a:r>
            <a:r>
              <a:rPr sz="1200" i="1" spc="5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with</a:t>
            </a:r>
            <a:r>
              <a:rPr sz="1200" i="1" spc="-35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my friend.</a:t>
            </a:r>
            <a:r>
              <a:rPr sz="1200" i="1" spc="-30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We</a:t>
            </a:r>
            <a:r>
              <a:rPr sz="1200" i="1" spc="-15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did</a:t>
            </a:r>
            <a:r>
              <a:rPr sz="1200" i="1" spc="-30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some</a:t>
            </a:r>
            <a:r>
              <a:rPr sz="1200" i="1" spc="-5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shopping</a:t>
            </a:r>
            <a:r>
              <a:rPr sz="1200" i="1" spc="-55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and</a:t>
            </a:r>
            <a:r>
              <a:rPr sz="1200" i="1" spc="-20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bought</a:t>
            </a:r>
            <a:r>
              <a:rPr sz="1200" i="1" spc="-40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some</a:t>
            </a:r>
            <a:r>
              <a:rPr sz="1200" i="1" spc="-10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clothes.</a:t>
            </a:r>
            <a:r>
              <a:rPr sz="1200" i="1" spc="-30">
                <a:latin typeface="Arial"/>
                <a:cs typeface="Arial"/>
              </a:rPr>
              <a:t> </a:t>
            </a:r>
            <a:r>
              <a:rPr sz="1200" i="1" spc="-25">
                <a:latin typeface="Arial"/>
                <a:cs typeface="Arial"/>
              </a:rPr>
              <a:t>It </a:t>
            </a:r>
            <a:r>
              <a:rPr sz="1200" i="1">
                <a:latin typeface="Arial"/>
                <a:cs typeface="Arial"/>
              </a:rPr>
              <a:t>was</a:t>
            </a:r>
            <a:r>
              <a:rPr sz="1200" i="1" spc="-25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a lot</a:t>
            </a:r>
            <a:r>
              <a:rPr sz="1200" i="1" spc="-15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of</a:t>
            </a:r>
            <a:r>
              <a:rPr sz="1200" i="1" spc="-10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fun</a:t>
            </a:r>
            <a:r>
              <a:rPr sz="1200" i="1" spc="-10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and</a:t>
            </a:r>
            <a:r>
              <a:rPr sz="1200" i="1" spc="-15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we</a:t>
            </a:r>
            <a:r>
              <a:rPr sz="1200" i="1" spc="-20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ate</a:t>
            </a:r>
            <a:r>
              <a:rPr sz="1200" i="1" spc="-5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in</a:t>
            </a:r>
            <a:r>
              <a:rPr sz="1200" i="1" spc="-15">
                <a:latin typeface="Arial"/>
                <a:cs typeface="Arial"/>
              </a:rPr>
              <a:t> </a:t>
            </a:r>
            <a:r>
              <a:rPr sz="1200" i="1">
                <a:latin typeface="Arial"/>
                <a:cs typeface="Arial"/>
              </a:rPr>
              <a:t>a</a:t>
            </a:r>
            <a:r>
              <a:rPr sz="1200" i="1" spc="-10">
                <a:latin typeface="Arial"/>
                <a:cs typeface="Arial"/>
              </a:rPr>
              <a:t> restaurant.«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b="1">
                <a:latin typeface="Arial"/>
                <a:cs typeface="Arial"/>
              </a:rPr>
              <a:t>En</a:t>
            </a:r>
            <a:r>
              <a:rPr sz="1200" b="1" spc="-10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résumé</a:t>
            </a:r>
            <a:r>
              <a:rPr sz="1200" b="1" spc="-25">
                <a:latin typeface="Arial"/>
                <a:cs typeface="Arial"/>
              </a:rPr>
              <a:t> </a:t>
            </a:r>
            <a:r>
              <a:rPr sz="1200" b="1" spc="-5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 marL="12700" marR="278130">
              <a:lnSpc>
                <a:spcPct val="100000"/>
              </a:lnSpc>
            </a:pPr>
            <a:r>
              <a:rPr sz="1200" b="1">
                <a:latin typeface="Arial"/>
                <a:cs typeface="Arial"/>
              </a:rPr>
              <a:t>Les</a:t>
            </a:r>
            <a:r>
              <a:rPr sz="1200" b="1" spc="-25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erreurs</a:t>
            </a:r>
            <a:r>
              <a:rPr sz="1200" b="1" spc="-45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portent</a:t>
            </a:r>
            <a:r>
              <a:rPr sz="1200" b="1" spc="-10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sur</a:t>
            </a:r>
            <a:r>
              <a:rPr sz="1200" b="1" spc="-25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l’utilisation du</a:t>
            </a:r>
            <a:r>
              <a:rPr sz="1200" b="1" spc="-5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prétérit</a:t>
            </a:r>
            <a:r>
              <a:rPr sz="1200" b="1" spc="-30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(verbes</a:t>
            </a:r>
            <a:r>
              <a:rPr sz="1200" b="1" spc="-15">
                <a:latin typeface="Arial"/>
                <a:cs typeface="Arial"/>
              </a:rPr>
              <a:t> </a:t>
            </a:r>
            <a:r>
              <a:rPr sz="1200" b="1" spc="-10">
                <a:latin typeface="Arial"/>
                <a:cs typeface="Arial"/>
              </a:rPr>
              <a:t>irréguliers/réguliers),</a:t>
            </a:r>
            <a:r>
              <a:rPr sz="1200" b="1" spc="-40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le</a:t>
            </a:r>
            <a:r>
              <a:rPr sz="1200" b="1" spc="-15">
                <a:latin typeface="Arial"/>
                <a:cs typeface="Arial"/>
              </a:rPr>
              <a:t> </a:t>
            </a:r>
            <a:r>
              <a:rPr sz="1200" b="1">
                <a:latin typeface="Arial"/>
                <a:cs typeface="Arial"/>
              </a:rPr>
              <a:t>choix</a:t>
            </a:r>
            <a:r>
              <a:rPr sz="1200" b="1" spc="-15">
                <a:latin typeface="Arial"/>
                <a:cs typeface="Arial"/>
              </a:rPr>
              <a:t> </a:t>
            </a:r>
            <a:r>
              <a:rPr sz="1200" b="1" spc="-25">
                <a:latin typeface="Arial"/>
                <a:cs typeface="Arial"/>
              </a:rPr>
              <a:t>des </a:t>
            </a:r>
            <a:r>
              <a:rPr sz="1200" b="1" spc="-10">
                <a:latin typeface="Arial"/>
                <a:cs typeface="Arial"/>
              </a:rPr>
              <a:t>expressions </a:t>
            </a:r>
            <a:r>
              <a:rPr sz="1200" b="1">
                <a:latin typeface="Arial"/>
                <a:cs typeface="Arial"/>
              </a:rPr>
              <a:t>et</a:t>
            </a:r>
            <a:r>
              <a:rPr sz="1200" b="1" spc="25">
                <a:latin typeface="Arial"/>
                <a:cs typeface="Arial"/>
              </a:rPr>
              <a:t> </a:t>
            </a:r>
            <a:r>
              <a:rPr sz="1200" b="1" spc="-10">
                <a:latin typeface="Arial"/>
                <a:cs typeface="Arial"/>
              </a:rPr>
              <a:t>l’orthographe.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721357" y="131953"/>
            <a:ext cx="9533255" cy="1153160"/>
            <a:chOff x="1721357" y="131953"/>
            <a:chExt cx="9533255" cy="1153160"/>
          </a:xfrm>
        </p:grpSpPr>
        <p:sp>
          <p:nvSpPr>
            <p:cNvPr id="5" name="object 5"/>
            <p:cNvSpPr/>
            <p:nvPr/>
          </p:nvSpPr>
          <p:spPr>
            <a:xfrm>
              <a:off x="1730882" y="141478"/>
              <a:ext cx="9514205" cy="1134110"/>
            </a:xfrm>
            <a:custGeom>
              <a:avLst/>
              <a:gdLst/>
              <a:ahLst/>
              <a:cxnLst/>
              <a:rect l="l" t="t" r="r" b="b"/>
              <a:pathLst>
                <a:path w="9514205" h="1134110">
                  <a:moveTo>
                    <a:pt x="8947277" y="0"/>
                  </a:moveTo>
                  <a:lnTo>
                    <a:pt x="0" y="0"/>
                  </a:lnTo>
                  <a:lnTo>
                    <a:pt x="0" y="1133602"/>
                  </a:lnTo>
                  <a:lnTo>
                    <a:pt x="8947277" y="1133602"/>
                  </a:lnTo>
                  <a:lnTo>
                    <a:pt x="9514078" y="566801"/>
                  </a:lnTo>
                  <a:lnTo>
                    <a:pt x="8947277" y="0"/>
                  </a:lnTo>
                  <a:close/>
                </a:path>
              </a:pathLst>
            </a:custGeom>
            <a:solidFill>
              <a:srgbClr val="FAE2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730882" y="141478"/>
              <a:ext cx="9514205" cy="1134110"/>
            </a:xfrm>
            <a:custGeom>
              <a:avLst/>
              <a:gdLst/>
              <a:ahLst/>
              <a:cxnLst/>
              <a:rect l="l" t="t" r="r" b="b"/>
              <a:pathLst>
                <a:path w="9514205" h="1134110">
                  <a:moveTo>
                    <a:pt x="0" y="0"/>
                  </a:moveTo>
                  <a:lnTo>
                    <a:pt x="8947277" y="0"/>
                  </a:lnTo>
                  <a:lnTo>
                    <a:pt x="9514078" y="566801"/>
                  </a:lnTo>
                  <a:lnTo>
                    <a:pt x="8947277" y="1133602"/>
                  </a:lnTo>
                  <a:lnTo>
                    <a:pt x="0" y="1133602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0223" rIns="0" bIns="0" rtlCol="0">
            <a:spAutoFit/>
          </a:bodyPr>
          <a:lstStyle/>
          <a:p>
            <a:pPr marL="388620">
              <a:lnSpc>
                <a:spcPct val="100000"/>
              </a:lnSpc>
              <a:spcBef>
                <a:spcPts val="105"/>
              </a:spcBef>
            </a:pPr>
            <a:r>
              <a:t>COMPRENDRE</a:t>
            </a:r>
            <a:r>
              <a:rPr spc="-65"/>
              <a:t> </a:t>
            </a:r>
            <a:r>
              <a:t>LES</a:t>
            </a:r>
            <a:r>
              <a:rPr spc="-65"/>
              <a:t> </a:t>
            </a:r>
            <a:r>
              <a:t>ERREURS</a:t>
            </a:r>
            <a:r>
              <a:rPr spc="-65"/>
              <a:t> </a:t>
            </a:r>
            <a:r>
              <a:rPr spc="-10"/>
              <a:t>D’ÉLÈVES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7154291" y="1873757"/>
            <a:ext cx="4906010" cy="4537075"/>
            <a:chOff x="7154291" y="1873757"/>
            <a:chExt cx="4906010" cy="4537075"/>
          </a:xfrm>
        </p:grpSpPr>
        <p:sp>
          <p:nvSpPr>
            <p:cNvPr id="9" name="object 9"/>
            <p:cNvSpPr/>
            <p:nvPr/>
          </p:nvSpPr>
          <p:spPr>
            <a:xfrm>
              <a:off x="7163816" y="1883282"/>
              <a:ext cx="4886960" cy="4518025"/>
            </a:xfrm>
            <a:custGeom>
              <a:avLst/>
              <a:gdLst/>
              <a:ahLst/>
              <a:cxnLst/>
              <a:rect l="l" t="t" r="r" b="b"/>
              <a:pathLst>
                <a:path w="4886959" h="4518025">
                  <a:moveTo>
                    <a:pt x="0" y="337819"/>
                  </a:moveTo>
                  <a:lnTo>
                    <a:pt x="287274" y="1882266"/>
                  </a:lnTo>
                  <a:lnTo>
                    <a:pt x="287274" y="3764572"/>
                  </a:lnTo>
                  <a:lnTo>
                    <a:pt x="288755" y="3812189"/>
                  </a:lnTo>
                  <a:lnTo>
                    <a:pt x="293139" y="3859019"/>
                  </a:lnTo>
                  <a:lnTo>
                    <a:pt x="300339" y="3904974"/>
                  </a:lnTo>
                  <a:lnTo>
                    <a:pt x="310266" y="3949965"/>
                  </a:lnTo>
                  <a:lnTo>
                    <a:pt x="322832" y="3993905"/>
                  </a:lnTo>
                  <a:lnTo>
                    <a:pt x="337948" y="4036705"/>
                  </a:lnTo>
                  <a:lnTo>
                    <a:pt x="355528" y="4078277"/>
                  </a:lnTo>
                  <a:lnTo>
                    <a:pt x="375481" y="4118533"/>
                  </a:lnTo>
                  <a:lnTo>
                    <a:pt x="397721" y="4157385"/>
                  </a:lnTo>
                  <a:lnTo>
                    <a:pt x="422158" y="4194744"/>
                  </a:lnTo>
                  <a:lnTo>
                    <a:pt x="448706" y="4230522"/>
                  </a:lnTo>
                  <a:lnTo>
                    <a:pt x="477275" y="4264631"/>
                  </a:lnTo>
                  <a:lnTo>
                    <a:pt x="507777" y="4296983"/>
                  </a:lnTo>
                  <a:lnTo>
                    <a:pt x="540125" y="4327489"/>
                  </a:lnTo>
                  <a:lnTo>
                    <a:pt x="574230" y="4356062"/>
                  </a:lnTo>
                  <a:lnTo>
                    <a:pt x="610004" y="4382613"/>
                  </a:lnTo>
                  <a:lnTo>
                    <a:pt x="647358" y="4407054"/>
                  </a:lnTo>
                  <a:lnTo>
                    <a:pt x="686205" y="4429296"/>
                  </a:lnTo>
                  <a:lnTo>
                    <a:pt x="726456" y="4449253"/>
                  </a:lnTo>
                  <a:lnTo>
                    <a:pt x="768024" y="4466834"/>
                  </a:lnTo>
                  <a:lnTo>
                    <a:pt x="810819" y="4481953"/>
                  </a:lnTo>
                  <a:lnTo>
                    <a:pt x="854754" y="4494521"/>
                  </a:lnTo>
                  <a:lnTo>
                    <a:pt x="899741" y="4504449"/>
                  </a:lnTo>
                  <a:lnTo>
                    <a:pt x="945691" y="4511650"/>
                  </a:lnTo>
                  <a:lnTo>
                    <a:pt x="992517" y="4516035"/>
                  </a:lnTo>
                  <a:lnTo>
                    <a:pt x="1040129" y="4517517"/>
                  </a:lnTo>
                  <a:lnTo>
                    <a:pt x="4133723" y="4517517"/>
                  </a:lnTo>
                  <a:lnTo>
                    <a:pt x="4181336" y="4516035"/>
                  </a:lnTo>
                  <a:lnTo>
                    <a:pt x="4228163" y="4511650"/>
                  </a:lnTo>
                  <a:lnTo>
                    <a:pt x="4274115" y="4504449"/>
                  </a:lnTo>
                  <a:lnTo>
                    <a:pt x="4319106" y="4494521"/>
                  </a:lnTo>
                  <a:lnTo>
                    <a:pt x="4363045" y="4481953"/>
                  </a:lnTo>
                  <a:lnTo>
                    <a:pt x="4405845" y="4466834"/>
                  </a:lnTo>
                  <a:lnTo>
                    <a:pt x="4447418" y="4449253"/>
                  </a:lnTo>
                  <a:lnTo>
                    <a:pt x="4487676" y="4429296"/>
                  </a:lnTo>
                  <a:lnTo>
                    <a:pt x="4526529" y="4407054"/>
                  </a:lnTo>
                  <a:lnTo>
                    <a:pt x="4563890" y="4382613"/>
                  </a:lnTo>
                  <a:lnTo>
                    <a:pt x="4599671" y="4356062"/>
                  </a:lnTo>
                  <a:lnTo>
                    <a:pt x="4633783" y="4327489"/>
                  </a:lnTo>
                  <a:lnTo>
                    <a:pt x="4666138" y="4296983"/>
                  </a:lnTo>
                  <a:lnTo>
                    <a:pt x="4696648" y="4264631"/>
                  </a:lnTo>
                  <a:lnTo>
                    <a:pt x="4725224" y="4230522"/>
                  </a:lnTo>
                  <a:lnTo>
                    <a:pt x="4751779" y="4194744"/>
                  </a:lnTo>
                  <a:lnTo>
                    <a:pt x="4776223" y="4157385"/>
                  </a:lnTo>
                  <a:lnTo>
                    <a:pt x="4798469" y="4118533"/>
                  </a:lnTo>
                  <a:lnTo>
                    <a:pt x="4818429" y="4078277"/>
                  </a:lnTo>
                  <a:lnTo>
                    <a:pt x="4836013" y="4036705"/>
                  </a:lnTo>
                  <a:lnTo>
                    <a:pt x="4851135" y="3993905"/>
                  </a:lnTo>
                  <a:lnTo>
                    <a:pt x="4863705" y="3949965"/>
                  </a:lnTo>
                  <a:lnTo>
                    <a:pt x="4873635" y="3904974"/>
                  </a:lnTo>
                  <a:lnTo>
                    <a:pt x="4880838" y="3859019"/>
                  </a:lnTo>
                  <a:lnTo>
                    <a:pt x="4885224" y="3812189"/>
                  </a:lnTo>
                  <a:lnTo>
                    <a:pt x="4886706" y="3764572"/>
                  </a:lnTo>
                  <a:lnTo>
                    <a:pt x="4886706" y="752855"/>
                  </a:lnTo>
                  <a:lnTo>
                    <a:pt x="287274" y="752855"/>
                  </a:lnTo>
                  <a:lnTo>
                    <a:pt x="0" y="337819"/>
                  </a:lnTo>
                  <a:close/>
                </a:path>
                <a:path w="4886959" h="4518025">
                  <a:moveTo>
                    <a:pt x="4133723" y="0"/>
                  </a:moveTo>
                  <a:lnTo>
                    <a:pt x="1040129" y="0"/>
                  </a:lnTo>
                  <a:lnTo>
                    <a:pt x="992517" y="1481"/>
                  </a:lnTo>
                  <a:lnTo>
                    <a:pt x="945691" y="5865"/>
                  </a:lnTo>
                  <a:lnTo>
                    <a:pt x="899741" y="13065"/>
                  </a:lnTo>
                  <a:lnTo>
                    <a:pt x="854754" y="22992"/>
                  </a:lnTo>
                  <a:lnTo>
                    <a:pt x="810819" y="35558"/>
                  </a:lnTo>
                  <a:lnTo>
                    <a:pt x="768024" y="50674"/>
                  </a:lnTo>
                  <a:lnTo>
                    <a:pt x="726456" y="68254"/>
                  </a:lnTo>
                  <a:lnTo>
                    <a:pt x="686205" y="88207"/>
                  </a:lnTo>
                  <a:lnTo>
                    <a:pt x="647358" y="110447"/>
                  </a:lnTo>
                  <a:lnTo>
                    <a:pt x="610004" y="134884"/>
                  </a:lnTo>
                  <a:lnTo>
                    <a:pt x="574230" y="161432"/>
                  </a:lnTo>
                  <a:lnTo>
                    <a:pt x="540125" y="190001"/>
                  </a:lnTo>
                  <a:lnTo>
                    <a:pt x="507777" y="220503"/>
                  </a:lnTo>
                  <a:lnTo>
                    <a:pt x="477275" y="252851"/>
                  </a:lnTo>
                  <a:lnTo>
                    <a:pt x="448706" y="286956"/>
                  </a:lnTo>
                  <a:lnTo>
                    <a:pt x="422158" y="322730"/>
                  </a:lnTo>
                  <a:lnTo>
                    <a:pt x="397721" y="360084"/>
                  </a:lnTo>
                  <a:lnTo>
                    <a:pt x="375481" y="398931"/>
                  </a:lnTo>
                  <a:lnTo>
                    <a:pt x="355528" y="439182"/>
                  </a:lnTo>
                  <a:lnTo>
                    <a:pt x="337948" y="480750"/>
                  </a:lnTo>
                  <a:lnTo>
                    <a:pt x="322832" y="523545"/>
                  </a:lnTo>
                  <a:lnTo>
                    <a:pt x="310266" y="567480"/>
                  </a:lnTo>
                  <a:lnTo>
                    <a:pt x="300339" y="612467"/>
                  </a:lnTo>
                  <a:lnTo>
                    <a:pt x="293139" y="658417"/>
                  </a:lnTo>
                  <a:lnTo>
                    <a:pt x="288755" y="705243"/>
                  </a:lnTo>
                  <a:lnTo>
                    <a:pt x="287274" y="752855"/>
                  </a:lnTo>
                  <a:lnTo>
                    <a:pt x="4886706" y="752855"/>
                  </a:lnTo>
                  <a:lnTo>
                    <a:pt x="4885224" y="705243"/>
                  </a:lnTo>
                  <a:lnTo>
                    <a:pt x="4880838" y="658417"/>
                  </a:lnTo>
                  <a:lnTo>
                    <a:pt x="4873635" y="612467"/>
                  </a:lnTo>
                  <a:lnTo>
                    <a:pt x="4863705" y="567480"/>
                  </a:lnTo>
                  <a:lnTo>
                    <a:pt x="4851135" y="523545"/>
                  </a:lnTo>
                  <a:lnTo>
                    <a:pt x="4836013" y="480750"/>
                  </a:lnTo>
                  <a:lnTo>
                    <a:pt x="4818429" y="439182"/>
                  </a:lnTo>
                  <a:lnTo>
                    <a:pt x="4798469" y="398931"/>
                  </a:lnTo>
                  <a:lnTo>
                    <a:pt x="4776223" y="360084"/>
                  </a:lnTo>
                  <a:lnTo>
                    <a:pt x="4751779" y="322730"/>
                  </a:lnTo>
                  <a:lnTo>
                    <a:pt x="4725224" y="286956"/>
                  </a:lnTo>
                  <a:lnTo>
                    <a:pt x="4696648" y="252851"/>
                  </a:lnTo>
                  <a:lnTo>
                    <a:pt x="4666138" y="220503"/>
                  </a:lnTo>
                  <a:lnTo>
                    <a:pt x="4633783" y="190001"/>
                  </a:lnTo>
                  <a:lnTo>
                    <a:pt x="4599671" y="161432"/>
                  </a:lnTo>
                  <a:lnTo>
                    <a:pt x="4563890" y="134884"/>
                  </a:lnTo>
                  <a:lnTo>
                    <a:pt x="4526529" y="110447"/>
                  </a:lnTo>
                  <a:lnTo>
                    <a:pt x="4487676" y="88207"/>
                  </a:lnTo>
                  <a:lnTo>
                    <a:pt x="4447418" y="68254"/>
                  </a:lnTo>
                  <a:lnTo>
                    <a:pt x="4405845" y="50674"/>
                  </a:lnTo>
                  <a:lnTo>
                    <a:pt x="4363045" y="35558"/>
                  </a:lnTo>
                  <a:lnTo>
                    <a:pt x="4319106" y="22992"/>
                  </a:lnTo>
                  <a:lnTo>
                    <a:pt x="4274115" y="13065"/>
                  </a:lnTo>
                  <a:lnTo>
                    <a:pt x="4228163" y="5865"/>
                  </a:lnTo>
                  <a:lnTo>
                    <a:pt x="4181336" y="1481"/>
                  </a:lnTo>
                  <a:lnTo>
                    <a:pt x="4133723" y="0"/>
                  </a:lnTo>
                  <a:close/>
                </a:path>
              </a:pathLst>
            </a:custGeom>
            <a:solidFill>
              <a:srgbClr val="781F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163816" y="1883282"/>
              <a:ext cx="4886960" cy="4518025"/>
            </a:xfrm>
            <a:custGeom>
              <a:avLst/>
              <a:gdLst/>
              <a:ahLst/>
              <a:cxnLst/>
              <a:rect l="l" t="t" r="r" b="b"/>
              <a:pathLst>
                <a:path w="4886959" h="4518025">
                  <a:moveTo>
                    <a:pt x="287274" y="752855"/>
                  </a:moveTo>
                  <a:lnTo>
                    <a:pt x="288755" y="705243"/>
                  </a:lnTo>
                  <a:lnTo>
                    <a:pt x="293139" y="658417"/>
                  </a:lnTo>
                  <a:lnTo>
                    <a:pt x="300339" y="612467"/>
                  </a:lnTo>
                  <a:lnTo>
                    <a:pt x="310266" y="567480"/>
                  </a:lnTo>
                  <a:lnTo>
                    <a:pt x="322832" y="523545"/>
                  </a:lnTo>
                  <a:lnTo>
                    <a:pt x="337948" y="480750"/>
                  </a:lnTo>
                  <a:lnTo>
                    <a:pt x="355528" y="439182"/>
                  </a:lnTo>
                  <a:lnTo>
                    <a:pt x="375481" y="398931"/>
                  </a:lnTo>
                  <a:lnTo>
                    <a:pt x="397721" y="360084"/>
                  </a:lnTo>
                  <a:lnTo>
                    <a:pt x="422158" y="322730"/>
                  </a:lnTo>
                  <a:lnTo>
                    <a:pt x="448706" y="286956"/>
                  </a:lnTo>
                  <a:lnTo>
                    <a:pt x="477275" y="252851"/>
                  </a:lnTo>
                  <a:lnTo>
                    <a:pt x="507777" y="220503"/>
                  </a:lnTo>
                  <a:lnTo>
                    <a:pt x="540125" y="190001"/>
                  </a:lnTo>
                  <a:lnTo>
                    <a:pt x="574230" y="161432"/>
                  </a:lnTo>
                  <a:lnTo>
                    <a:pt x="610004" y="134884"/>
                  </a:lnTo>
                  <a:lnTo>
                    <a:pt x="647358" y="110447"/>
                  </a:lnTo>
                  <a:lnTo>
                    <a:pt x="686205" y="88207"/>
                  </a:lnTo>
                  <a:lnTo>
                    <a:pt x="726456" y="68254"/>
                  </a:lnTo>
                  <a:lnTo>
                    <a:pt x="768024" y="50674"/>
                  </a:lnTo>
                  <a:lnTo>
                    <a:pt x="810819" y="35558"/>
                  </a:lnTo>
                  <a:lnTo>
                    <a:pt x="854754" y="22992"/>
                  </a:lnTo>
                  <a:lnTo>
                    <a:pt x="899741" y="13065"/>
                  </a:lnTo>
                  <a:lnTo>
                    <a:pt x="945691" y="5865"/>
                  </a:lnTo>
                  <a:lnTo>
                    <a:pt x="992517" y="1481"/>
                  </a:lnTo>
                  <a:lnTo>
                    <a:pt x="1040129" y="0"/>
                  </a:lnTo>
                  <a:lnTo>
                    <a:pt x="1053845" y="0"/>
                  </a:lnTo>
                  <a:lnTo>
                    <a:pt x="2203704" y="0"/>
                  </a:lnTo>
                  <a:lnTo>
                    <a:pt x="4133723" y="0"/>
                  </a:lnTo>
                  <a:lnTo>
                    <a:pt x="4181336" y="1481"/>
                  </a:lnTo>
                  <a:lnTo>
                    <a:pt x="4228163" y="5865"/>
                  </a:lnTo>
                  <a:lnTo>
                    <a:pt x="4274115" y="13065"/>
                  </a:lnTo>
                  <a:lnTo>
                    <a:pt x="4319106" y="22992"/>
                  </a:lnTo>
                  <a:lnTo>
                    <a:pt x="4363045" y="35558"/>
                  </a:lnTo>
                  <a:lnTo>
                    <a:pt x="4405845" y="50674"/>
                  </a:lnTo>
                  <a:lnTo>
                    <a:pt x="4447418" y="68254"/>
                  </a:lnTo>
                  <a:lnTo>
                    <a:pt x="4487676" y="88207"/>
                  </a:lnTo>
                  <a:lnTo>
                    <a:pt x="4526529" y="110447"/>
                  </a:lnTo>
                  <a:lnTo>
                    <a:pt x="4563890" y="134884"/>
                  </a:lnTo>
                  <a:lnTo>
                    <a:pt x="4599671" y="161432"/>
                  </a:lnTo>
                  <a:lnTo>
                    <a:pt x="4633783" y="190001"/>
                  </a:lnTo>
                  <a:lnTo>
                    <a:pt x="4666138" y="220503"/>
                  </a:lnTo>
                  <a:lnTo>
                    <a:pt x="4696648" y="252851"/>
                  </a:lnTo>
                  <a:lnTo>
                    <a:pt x="4725224" y="286956"/>
                  </a:lnTo>
                  <a:lnTo>
                    <a:pt x="4751779" y="322730"/>
                  </a:lnTo>
                  <a:lnTo>
                    <a:pt x="4776223" y="360084"/>
                  </a:lnTo>
                  <a:lnTo>
                    <a:pt x="4798469" y="398931"/>
                  </a:lnTo>
                  <a:lnTo>
                    <a:pt x="4818429" y="439182"/>
                  </a:lnTo>
                  <a:lnTo>
                    <a:pt x="4836013" y="480750"/>
                  </a:lnTo>
                  <a:lnTo>
                    <a:pt x="4851135" y="523545"/>
                  </a:lnTo>
                  <a:lnTo>
                    <a:pt x="4863705" y="567480"/>
                  </a:lnTo>
                  <a:lnTo>
                    <a:pt x="4873635" y="612467"/>
                  </a:lnTo>
                  <a:lnTo>
                    <a:pt x="4880838" y="658417"/>
                  </a:lnTo>
                  <a:lnTo>
                    <a:pt x="4885224" y="705243"/>
                  </a:lnTo>
                  <a:lnTo>
                    <a:pt x="4886706" y="752855"/>
                  </a:lnTo>
                  <a:lnTo>
                    <a:pt x="4886706" y="1882266"/>
                  </a:lnTo>
                  <a:lnTo>
                    <a:pt x="4886706" y="3764572"/>
                  </a:lnTo>
                  <a:lnTo>
                    <a:pt x="4885224" y="3812189"/>
                  </a:lnTo>
                  <a:lnTo>
                    <a:pt x="4880838" y="3859019"/>
                  </a:lnTo>
                  <a:lnTo>
                    <a:pt x="4873635" y="3904974"/>
                  </a:lnTo>
                  <a:lnTo>
                    <a:pt x="4863705" y="3949965"/>
                  </a:lnTo>
                  <a:lnTo>
                    <a:pt x="4851135" y="3993905"/>
                  </a:lnTo>
                  <a:lnTo>
                    <a:pt x="4836013" y="4036705"/>
                  </a:lnTo>
                  <a:lnTo>
                    <a:pt x="4818429" y="4078277"/>
                  </a:lnTo>
                  <a:lnTo>
                    <a:pt x="4798469" y="4118533"/>
                  </a:lnTo>
                  <a:lnTo>
                    <a:pt x="4776223" y="4157385"/>
                  </a:lnTo>
                  <a:lnTo>
                    <a:pt x="4751779" y="4194744"/>
                  </a:lnTo>
                  <a:lnTo>
                    <a:pt x="4725224" y="4230522"/>
                  </a:lnTo>
                  <a:lnTo>
                    <a:pt x="4696648" y="4264631"/>
                  </a:lnTo>
                  <a:lnTo>
                    <a:pt x="4666138" y="4296983"/>
                  </a:lnTo>
                  <a:lnTo>
                    <a:pt x="4633783" y="4327489"/>
                  </a:lnTo>
                  <a:lnTo>
                    <a:pt x="4599671" y="4356062"/>
                  </a:lnTo>
                  <a:lnTo>
                    <a:pt x="4563890" y="4382613"/>
                  </a:lnTo>
                  <a:lnTo>
                    <a:pt x="4526529" y="4407054"/>
                  </a:lnTo>
                  <a:lnTo>
                    <a:pt x="4487676" y="4429296"/>
                  </a:lnTo>
                  <a:lnTo>
                    <a:pt x="4447418" y="4449253"/>
                  </a:lnTo>
                  <a:lnTo>
                    <a:pt x="4405845" y="4466834"/>
                  </a:lnTo>
                  <a:lnTo>
                    <a:pt x="4363045" y="4481953"/>
                  </a:lnTo>
                  <a:lnTo>
                    <a:pt x="4319106" y="4494521"/>
                  </a:lnTo>
                  <a:lnTo>
                    <a:pt x="4274115" y="4504449"/>
                  </a:lnTo>
                  <a:lnTo>
                    <a:pt x="4228163" y="4511650"/>
                  </a:lnTo>
                  <a:lnTo>
                    <a:pt x="4181336" y="4516035"/>
                  </a:lnTo>
                  <a:lnTo>
                    <a:pt x="4133723" y="4517517"/>
                  </a:lnTo>
                  <a:lnTo>
                    <a:pt x="2203704" y="4517517"/>
                  </a:lnTo>
                  <a:lnTo>
                    <a:pt x="1053845" y="4517517"/>
                  </a:lnTo>
                  <a:lnTo>
                    <a:pt x="1040129" y="4517517"/>
                  </a:lnTo>
                  <a:lnTo>
                    <a:pt x="992517" y="4516035"/>
                  </a:lnTo>
                  <a:lnTo>
                    <a:pt x="945691" y="4511650"/>
                  </a:lnTo>
                  <a:lnTo>
                    <a:pt x="899741" y="4504449"/>
                  </a:lnTo>
                  <a:lnTo>
                    <a:pt x="854754" y="4494521"/>
                  </a:lnTo>
                  <a:lnTo>
                    <a:pt x="810819" y="4481953"/>
                  </a:lnTo>
                  <a:lnTo>
                    <a:pt x="768024" y="4466834"/>
                  </a:lnTo>
                  <a:lnTo>
                    <a:pt x="726456" y="4449253"/>
                  </a:lnTo>
                  <a:lnTo>
                    <a:pt x="686205" y="4429296"/>
                  </a:lnTo>
                  <a:lnTo>
                    <a:pt x="647358" y="4407054"/>
                  </a:lnTo>
                  <a:lnTo>
                    <a:pt x="610004" y="4382613"/>
                  </a:lnTo>
                  <a:lnTo>
                    <a:pt x="574230" y="4356062"/>
                  </a:lnTo>
                  <a:lnTo>
                    <a:pt x="540125" y="4327489"/>
                  </a:lnTo>
                  <a:lnTo>
                    <a:pt x="507777" y="4296983"/>
                  </a:lnTo>
                  <a:lnTo>
                    <a:pt x="477275" y="4264631"/>
                  </a:lnTo>
                  <a:lnTo>
                    <a:pt x="448706" y="4230522"/>
                  </a:lnTo>
                  <a:lnTo>
                    <a:pt x="422158" y="4194744"/>
                  </a:lnTo>
                  <a:lnTo>
                    <a:pt x="397721" y="4157385"/>
                  </a:lnTo>
                  <a:lnTo>
                    <a:pt x="375481" y="4118533"/>
                  </a:lnTo>
                  <a:lnTo>
                    <a:pt x="355528" y="4078277"/>
                  </a:lnTo>
                  <a:lnTo>
                    <a:pt x="337948" y="4036705"/>
                  </a:lnTo>
                  <a:lnTo>
                    <a:pt x="322832" y="3993905"/>
                  </a:lnTo>
                  <a:lnTo>
                    <a:pt x="310266" y="3949965"/>
                  </a:lnTo>
                  <a:lnTo>
                    <a:pt x="300339" y="3904974"/>
                  </a:lnTo>
                  <a:lnTo>
                    <a:pt x="293139" y="3859019"/>
                  </a:lnTo>
                  <a:lnTo>
                    <a:pt x="288755" y="3812189"/>
                  </a:lnTo>
                  <a:lnTo>
                    <a:pt x="287274" y="3764572"/>
                  </a:lnTo>
                  <a:lnTo>
                    <a:pt x="287274" y="1882266"/>
                  </a:lnTo>
                  <a:lnTo>
                    <a:pt x="0" y="337819"/>
                  </a:lnTo>
                  <a:lnTo>
                    <a:pt x="287274" y="752855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2384" algn="just">
              <a:lnSpc>
                <a:spcPct val="100000"/>
              </a:lnSpc>
              <a:spcBef>
                <a:spcPts val="100"/>
              </a:spcBef>
            </a:pPr>
            <a:r>
              <a:rPr spc="10"/>
              <a:t>L'utilisation</a:t>
            </a:r>
            <a:r>
              <a:t> </a:t>
            </a:r>
            <a:r>
              <a:rPr spc="10"/>
              <a:t>de</a:t>
            </a:r>
            <a:r>
              <a:rPr spc="50"/>
              <a:t> </a:t>
            </a:r>
            <a:r>
              <a:rPr spc="10"/>
              <a:t>l'IA</a:t>
            </a:r>
            <a:r>
              <a:rPr spc="20"/>
              <a:t> </a:t>
            </a:r>
            <a:r>
              <a:rPr spc="10"/>
              <a:t>pour</a:t>
            </a:r>
            <a:r>
              <a:rPr spc="30"/>
              <a:t> </a:t>
            </a:r>
            <a:r>
              <a:rPr spc="65"/>
              <a:t>la</a:t>
            </a:r>
            <a:r>
              <a:rPr spc="45"/>
              <a:t> </a:t>
            </a:r>
            <a:r>
              <a:rPr spc="-10"/>
              <a:t>correction </a:t>
            </a:r>
            <a:r>
              <a:t>offre</a:t>
            </a:r>
            <a:r>
              <a:rPr spc="-55"/>
              <a:t> </a:t>
            </a:r>
            <a:r>
              <a:rPr spc="65"/>
              <a:t>la</a:t>
            </a:r>
            <a:r>
              <a:rPr spc="-35"/>
              <a:t> </a:t>
            </a:r>
            <a:r>
              <a:rPr spc="50"/>
              <a:t>possibilité</a:t>
            </a:r>
            <a:r>
              <a:rPr spc="-40"/>
              <a:t> </a:t>
            </a:r>
            <a:r>
              <a:rPr b="1" spc="60">
                <a:solidFill>
                  <a:srgbClr val="C1E4F5"/>
                </a:solidFill>
                <a:latin typeface="Calibri"/>
                <a:cs typeface="Calibri"/>
              </a:rPr>
              <a:t>d'adapter</a:t>
            </a:r>
            <a:r>
              <a:rPr b="1" spc="-75">
                <a:solidFill>
                  <a:srgbClr val="C1E4F5"/>
                </a:solidFill>
                <a:latin typeface="Calibri"/>
                <a:cs typeface="Calibri"/>
              </a:rPr>
              <a:t> </a:t>
            </a:r>
            <a:r>
              <a:rPr b="1" spc="125">
                <a:solidFill>
                  <a:srgbClr val="C1E4F5"/>
                </a:solidFill>
                <a:latin typeface="Calibri"/>
                <a:cs typeface="Calibri"/>
              </a:rPr>
              <a:t>les</a:t>
            </a:r>
            <a:r>
              <a:rPr b="1" spc="-35">
                <a:solidFill>
                  <a:srgbClr val="C1E4F5"/>
                </a:solidFill>
                <a:latin typeface="Calibri"/>
                <a:cs typeface="Calibri"/>
              </a:rPr>
              <a:t> </a:t>
            </a:r>
            <a:r>
              <a:rPr b="1" spc="50">
                <a:solidFill>
                  <a:srgbClr val="C1E4F5"/>
                </a:solidFill>
                <a:latin typeface="Calibri"/>
                <a:cs typeface="Calibri"/>
              </a:rPr>
              <a:t>retours </a:t>
            </a:r>
            <a:r>
              <a:rPr b="1" spc="105">
                <a:solidFill>
                  <a:srgbClr val="C1E4F5"/>
                </a:solidFill>
                <a:latin typeface="Calibri"/>
                <a:cs typeface="Calibri"/>
              </a:rPr>
              <a:t>à</a:t>
            </a:r>
            <a:r>
              <a:rPr b="1" spc="30">
                <a:solidFill>
                  <a:srgbClr val="C1E4F5"/>
                </a:solidFill>
                <a:latin typeface="Calibri"/>
                <a:cs typeface="Calibri"/>
              </a:rPr>
              <a:t> </a:t>
            </a:r>
            <a:r>
              <a:rPr b="1" spc="110">
                <a:solidFill>
                  <a:srgbClr val="C1E4F5"/>
                </a:solidFill>
                <a:latin typeface="Calibri"/>
                <a:cs typeface="Calibri"/>
              </a:rPr>
              <a:t>chaque</a:t>
            </a:r>
            <a:r>
              <a:rPr b="1" spc="30">
                <a:solidFill>
                  <a:srgbClr val="C1E4F5"/>
                </a:solidFill>
                <a:latin typeface="Calibri"/>
                <a:cs typeface="Calibri"/>
              </a:rPr>
              <a:t> </a:t>
            </a:r>
            <a:r>
              <a:rPr b="1" spc="70">
                <a:solidFill>
                  <a:srgbClr val="C1E4F5"/>
                </a:solidFill>
                <a:latin typeface="Calibri"/>
                <a:cs typeface="Calibri"/>
              </a:rPr>
              <a:t>élève</a:t>
            </a:r>
            <a:r>
              <a:rPr spc="70"/>
              <a:t>,</a:t>
            </a:r>
            <a:r>
              <a:rPr spc="60"/>
              <a:t> </a:t>
            </a:r>
            <a:r>
              <a:t>en</a:t>
            </a:r>
            <a:r>
              <a:rPr spc="30"/>
              <a:t> </a:t>
            </a:r>
            <a:r>
              <a:t>expliquant</a:t>
            </a:r>
            <a:r>
              <a:rPr spc="50"/>
              <a:t> </a:t>
            </a:r>
            <a:r>
              <a:rPr spc="65"/>
              <a:t>les </a:t>
            </a:r>
            <a:r>
              <a:t>erreurs</a:t>
            </a:r>
            <a:r>
              <a:rPr spc="75"/>
              <a:t> </a:t>
            </a:r>
            <a:r>
              <a:rPr spc="90"/>
              <a:t>commises,</a:t>
            </a:r>
            <a:r>
              <a:rPr spc="70"/>
              <a:t> </a:t>
            </a:r>
            <a:r>
              <a:t>en</a:t>
            </a:r>
            <a:r>
              <a:rPr spc="100"/>
              <a:t> </a:t>
            </a:r>
            <a:r>
              <a:t>corrigeant</a:t>
            </a:r>
            <a:r>
              <a:rPr spc="85"/>
              <a:t> </a:t>
            </a:r>
            <a:r>
              <a:t>le</a:t>
            </a:r>
            <a:r>
              <a:rPr spc="75"/>
              <a:t> </a:t>
            </a:r>
            <a:r>
              <a:rPr spc="-10"/>
              <a:t>texte </a:t>
            </a:r>
            <a:r>
              <a:rPr spc="10"/>
              <a:t>original</a:t>
            </a:r>
            <a:r>
              <a:t> </a:t>
            </a:r>
            <a:r>
              <a:rPr spc="10"/>
              <a:t>et</a:t>
            </a:r>
            <a:r>
              <a:rPr spc="60"/>
              <a:t> </a:t>
            </a:r>
            <a:r>
              <a:rPr spc="10"/>
              <a:t>en</a:t>
            </a:r>
            <a:r>
              <a:rPr spc="30"/>
              <a:t> </a:t>
            </a:r>
            <a:r>
              <a:rPr spc="10"/>
              <a:t>proposant</a:t>
            </a:r>
            <a:r>
              <a:rPr spc="40"/>
              <a:t> </a:t>
            </a:r>
            <a:r>
              <a:rPr spc="90"/>
              <a:t>des</a:t>
            </a:r>
            <a:r>
              <a:rPr spc="50"/>
              <a:t> </a:t>
            </a:r>
            <a:r>
              <a:rPr spc="45"/>
              <a:t>activités</a:t>
            </a:r>
            <a:r>
              <a:rPr spc="50"/>
              <a:t> </a:t>
            </a:r>
            <a:r>
              <a:rPr spc="-25"/>
              <a:t>de </a:t>
            </a:r>
            <a:r>
              <a:rPr spc="-10"/>
              <a:t>remédiation.</a:t>
            </a:r>
          </a:p>
          <a:p>
            <a:pPr marL="12700" marR="186055" algn="just">
              <a:lnSpc>
                <a:spcPct val="100000"/>
              </a:lnSpc>
            </a:pPr>
            <a:r>
              <a:rPr spc="10"/>
              <a:t>Il</a:t>
            </a:r>
            <a:r>
              <a:rPr spc="60"/>
              <a:t> </a:t>
            </a:r>
            <a:r>
              <a:rPr spc="10"/>
              <a:t>serait</a:t>
            </a:r>
            <a:r>
              <a:rPr spc="85"/>
              <a:t> </a:t>
            </a:r>
            <a:r>
              <a:rPr spc="10"/>
              <a:t>également</a:t>
            </a:r>
            <a:r>
              <a:rPr spc="75"/>
              <a:t> </a:t>
            </a:r>
            <a:r>
              <a:rPr spc="10"/>
              <a:t>pertinent</a:t>
            </a:r>
            <a:r>
              <a:rPr spc="80"/>
              <a:t> </a:t>
            </a:r>
            <a:r>
              <a:rPr spc="-25"/>
              <a:t>de </a:t>
            </a:r>
            <a:r>
              <a:t>demander,</a:t>
            </a:r>
            <a:r>
              <a:rPr spc="110"/>
              <a:t> </a:t>
            </a:r>
            <a:r>
              <a:t>via</a:t>
            </a:r>
            <a:r>
              <a:rPr spc="75"/>
              <a:t> </a:t>
            </a:r>
            <a:r>
              <a:rPr spc="50"/>
              <a:t>le</a:t>
            </a:r>
            <a:r>
              <a:rPr spc="90"/>
              <a:t> </a:t>
            </a:r>
            <a:r>
              <a:t>prompt,</a:t>
            </a:r>
            <a:r>
              <a:rPr spc="110"/>
              <a:t> </a:t>
            </a:r>
            <a:r>
              <a:rPr spc="-25"/>
              <a:t>un </a:t>
            </a:r>
            <a:r>
              <a:rPr spc="55"/>
              <a:t>enrichissement</a:t>
            </a:r>
            <a:r>
              <a:rPr spc="-40"/>
              <a:t> </a:t>
            </a:r>
            <a:r>
              <a:rPr spc="55"/>
              <a:t>du</a:t>
            </a:r>
            <a:r>
              <a:rPr spc="-25"/>
              <a:t> </a:t>
            </a:r>
            <a:r>
              <a:t>texte</a:t>
            </a:r>
            <a:r>
              <a:rPr spc="35"/>
              <a:t> </a:t>
            </a:r>
            <a:r>
              <a:t>pour</a:t>
            </a:r>
            <a:r>
              <a:rPr spc="-30"/>
              <a:t> </a:t>
            </a:r>
            <a:r>
              <a:rPr spc="-10"/>
              <a:t>favoriser </a:t>
            </a:r>
            <a:r>
              <a:rPr spc="65"/>
              <a:t>la</a:t>
            </a:r>
            <a:r>
              <a:rPr spc="30"/>
              <a:t> </a:t>
            </a:r>
            <a:r>
              <a:rPr spc="20"/>
              <a:t>progression</a:t>
            </a:r>
            <a:r>
              <a:t> </a:t>
            </a:r>
            <a:r>
              <a:rPr spc="90"/>
              <a:t>des</a:t>
            </a:r>
            <a:r>
              <a:rPr spc="25"/>
              <a:t> </a:t>
            </a:r>
            <a:r>
              <a:rPr spc="70"/>
              <a:t>compétences</a:t>
            </a:r>
            <a:r>
              <a:rPr spc="60"/>
              <a:t> </a:t>
            </a:r>
            <a:r>
              <a:rPr spc="55"/>
              <a:t>selon </a:t>
            </a:r>
            <a:r>
              <a:t>le</a:t>
            </a:r>
            <a:r>
              <a:rPr spc="40"/>
              <a:t> </a:t>
            </a:r>
            <a:r>
              <a:rPr spc="150"/>
              <a:t>CECRL.</a:t>
            </a: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pc="160"/>
              <a:t>Ces</a:t>
            </a:r>
            <a:r>
              <a:rPr spc="55"/>
              <a:t> </a:t>
            </a:r>
            <a:r>
              <a:rPr spc="65"/>
              <a:t>démarches</a:t>
            </a:r>
            <a:r>
              <a:rPr spc="60"/>
              <a:t> </a:t>
            </a:r>
            <a:r>
              <a:t>contribuent</a:t>
            </a:r>
            <a:r>
              <a:rPr spc="50"/>
              <a:t> </a:t>
            </a:r>
            <a:r>
              <a:rPr spc="85"/>
              <a:t>à</a:t>
            </a:r>
            <a:r>
              <a:rPr spc="55"/>
              <a:t> </a:t>
            </a:r>
            <a:r>
              <a:t>un</a:t>
            </a:r>
            <a:r>
              <a:rPr spc="40"/>
              <a:t> </a:t>
            </a:r>
            <a:r>
              <a:t>gain</a:t>
            </a:r>
            <a:r>
              <a:rPr spc="45"/>
              <a:t> </a:t>
            </a:r>
            <a:r>
              <a:rPr spc="-25"/>
              <a:t>de </a:t>
            </a:r>
            <a:r>
              <a:rPr spc="60"/>
              <a:t>temps</a:t>
            </a:r>
            <a:r>
              <a:rPr spc="45"/>
              <a:t> </a:t>
            </a:r>
            <a:r>
              <a:rPr spc="10"/>
              <a:t>tout</a:t>
            </a:r>
            <a:r>
              <a:rPr spc="25"/>
              <a:t> </a:t>
            </a:r>
            <a:r>
              <a:rPr spc="10"/>
              <a:t>en</a:t>
            </a:r>
            <a:r>
              <a:rPr spc="20"/>
              <a:t> </a:t>
            </a:r>
            <a:r>
              <a:rPr spc="10"/>
              <a:t>facilitant </a:t>
            </a:r>
            <a:r>
              <a:rPr spc="45"/>
              <a:t>l'application</a:t>
            </a:r>
            <a:r>
              <a:rPr spc="-5"/>
              <a:t> </a:t>
            </a:r>
            <a:r>
              <a:rPr spc="65"/>
              <a:t>des </a:t>
            </a:r>
            <a:r>
              <a:rPr spc="55"/>
              <a:t>corrections</a:t>
            </a:r>
            <a:r>
              <a:rPr spc="-40"/>
              <a:t> </a:t>
            </a:r>
            <a:r>
              <a:t>et</a:t>
            </a:r>
            <a:r>
              <a:rPr spc="-15"/>
              <a:t> </a:t>
            </a:r>
            <a:r>
              <a:rPr b="1" spc="95">
                <a:solidFill>
                  <a:srgbClr val="C1E4F5"/>
                </a:solidFill>
                <a:latin typeface="Calibri"/>
                <a:cs typeface="Calibri"/>
              </a:rPr>
              <a:t>l'accompagnement</a:t>
            </a:r>
            <a:r>
              <a:rPr b="1" spc="-30">
                <a:solidFill>
                  <a:srgbClr val="C1E4F5"/>
                </a:solidFill>
                <a:latin typeface="Calibri"/>
                <a:cs typeface="Calibri"/>
              </a:rPr>
              <a:t> </a:t>
            </a:r>
            <a:r>
              <a:rPr b="1" spc="100">
                <a:solidFill>
                  <a:srgbClr val="C1E4F5"/>
                </a:solidFill>
                <a:latin typeface="Calibri"/>
                <a:cs typeface="Calibri"/>
              </a:rPr>
              <a:t>des </a:t>
            </a:r>
            <a:r>
              <a:rPr b="1" spc="95">
                <a:solidFill>
                  <a:srgbClr val="C1E4F5"/>
                </a:solidFill>
                <a:latin typeface="Calibri"/>
                <a:cs typeface="Calibri"/>
              </a:rPr>
              <a:t>élèves</a:t>
            </a:r>
            <a:r>
              <a:rPr b="1" spc="-40">
                <a:solidFill>
                  <a:srgbClr val="C1E4F5"/>
                </a:solidFill>
                <a:latin typeface="Calibri"/>
                <a:cs typeface="Calibri"/>
              </a:rPr>
              <a:t> </a:t>
            </a:r>
            <a:r>
              <a:rPr b="1" spc="80">
                <a:solidFill>
                  <a:srgbClr val="C1E4F5"/>
                </a:solidFill>
                <a:latin typeface="Calibri"/>
                <a:cs typeface="Calibri"/>
              </a:rPr>
              <a:t>en</a:t>
            </a:r>
            <a:r>
              <a:rPr b="1" spc="-45">
                <a:solidFill>
                  <a:srgbClr val="C1E4F5"/>
                </a:solidFill>
                <a:latin typeface="Calibri"/>
                <a:cs typeface="Calibri"/>
              </a:rPr>
              <a:t> </a:t>
            </a:r>
            <a:r>
              <a:rPr b="1" spc="130">
                <a:solidFill>
                  <a:srgbClr val="C1E4F5"/>
                </a:solidFill>
                <a:latin typeface="Calibri"/>
                <a:cs typeface="Calibri"/>
              </a:rPr>
              <a:t>classe</a:t>
            </a:r>
            <a:r>
              <a:rPr spc="13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1737</Words>
  <Application>Microsoft Office PowerPoint</Application>
  <PresentationFormat>Grand écran</PresentationFormat>
  <Paragraphs>128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Aptos</vt:lpstr>
      <vt:lpstr>Arial</vt:lpstr>
      <vt:lpstr>Calibri</vt:lpstr>
      <vt:lpstr>Times New Roman</vt:lpstr>
      <vt:lpstr>Office Theme</vt:lpstr>
      <vt:lpstr>Utiliser l’IA pour la montée en compétences professionnelles des enseignants néo-titulaires ou stagiaires</vt:lpstr>
      <vt:lpstr>Présentation PowerPoint</vt:lpstr>
      <vt:lpstr>CONSTITUER UN CORPUS DE DOCUMENTS AUTHENTIQUES SUR UNE THÉMATIQUE</vt:lpstr>
      <vt:lpstr>CRÉER UN PLAN DE SÉQUENCE AVEC L’IA</vt:lpstr>
      <vt:lpstr>CRÉER UN PLAN DE SÉQUENCE AVEC L’IA</vt:lpstr>
      <vt:lpstr>DIVERSIFIER LES ACTIVITÉS PÉDAGOGIQUES</vt:lpstr>
      <vt:lpstr>COMPRENDRE LES ERREURS D’ÉLÈVES</vt:lpstr>
      <vt:lpstr>COMPRENDRE LES ERREURS D’ÉLÈVES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aline idoux</dc:creator>
  <cp:lastModifiedBy>pascal iallonardi</cp:lastModifiedBy>
  <cp:revision>1</cp:revision>
  <dcterms:created xsi:type="dcterms:W3CDTF">2025-05-15T17:28:11Z</dcterms:created>
  <dcterms:modified xsi:type="dcterms:W3CDTF">2025-05-27T07:21:53Z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2025-05-15T00:00:00Z</vt:filetime>
  </property>
  <property fmtid="{D5CDD505-2E9C-101B-9397-08002B2CF9AE}" pid="3" name="Creator">
    <vt:lpwstr>Microsoft® PowerPoint® pour Microsoft 365</vt:lpwstr>
  </property>
  <property fmtid="{D5CDD505-2E9C-101B-9397-08002B2CF9AE}" pid="4" name="LastSaved">
    <vt:filetime>2025-05-15T00:00:00Z</vt:filetime>
  </property>
  <property fmtid="{D5CDD505-2E9C-101B-9397-08002B2CF9AE}" pid="5" name="Producer">
    <vt:lpwstr>Microsoft® PowerPoint® pour Microsoft 365</vt:lpwstr>
  </property>
</Properties>
</file>