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0F029B6-70C6-DF12-9540-710EC538A137}" v="544" dt="2025-06-14T13:41:31.44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59" autoAdjust="0"/>
    <p:restoredTop sz="94660"/>
  </p:normalViewPr>
  <p:slideViewPr>
    <p:cSldViewPr snapToGrid="0">
      <p:cViewPr varScale="1">
        <p:scale>
          <a:sx n="61" d="100"/>
          <a:sy n="61" d="100"/>
        </p:scale>
        <p:origin x="84" y="3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microsoft.com/office/2015/10/relationships/revisionInfo" Target="revisionInfo.xml"/></Relationships>
</file>

<file path=ppt/diagrams/colors1.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data1.xml><?xml version="1.0" encoding="utf-8"?>
<dgm:dataModel xmlns:dgm="http://schemas.openxmlformats.org/drawingml/2006/diagram" xmlns:a="http://schemas.openxmlformats.org/drawingml/2006/main">
  <dgm:ptLst>
    <dgm:pt modelId="{AE68617B-4F31-4534-8A2A-B8890B2ED6D9}" type="doc">
      <dgm:prSet loTypeId="urn:microsoft.com/office/officeart/2005/8/layout/vList2" loCatId="list" qsTypeId="urn:microsoft.com/office/officeart/2005/8/quickstyle/simple1" qsCatId="simple" csTypeId="urn:microsoft.com/office/officeart/2018/5/colors/Iconchunking_neutralicontext_colorful1" csCatId="colorful" phldr="1"/>
      <dgm:spPr/>
      <dgm:t>
        <a:bodyPr/>
        <a:lstStyle/>
        <a:p>
          <a:endParaRPr lang="en-US"/>
        </a:p>
      </dgm:t>
    </dgm:pt>
    <dgm:pt modelId="{4B657ABB-BA3F-47B8-96E8-4C6DC3C93C2E}">
      <dgm:prSet/>
      <dgm:spPr/>
      <dgm:t>
        <a:bodyPr/>
        <a:lstStyle/>
        <a:p>
          <a:r>
            <a:rPr lang="fr-FR" dirty="0"/>
            <a:t>Le professeur a une vue sur chaque conversation en direct, il peut voir où en sont les élèves, s’ils écrivent en langue cible, si les propos sont corrects etc…</a:t>
          </a:r>
          <a:endParaRPr lang="en-US" dirty="0"/>
        </a:p>
      </dgm:t>
    </dgm:pt>
    <dgm:pt modelId="{96505E1D-2F5B-4F08-96B2-3D8BF55718D2}" type="parTrans" cxnId="{2752CD58-488A-4DCF-A1F5-0B15986AB34A}">
      <dgm:prSet/>
      <dgm:spPr/>
      <dgm:t>
        <a:bodyPr/>
        <a:lstStyle/>
        <a:p>
          <a:endParaRPr lang="en-US"/>
        </a:p>
      </dgm:t>
    </dgm:pt>
    <dgm:pt modelId="{9C9BCAC1-2704-4ED0-8F21-3E418092C183}" type="sibTrans" cxnId="{2752CD58-488A-4DCF-A1F5-0B15986AB34A}">
      <dgm:prSet/>
      <dgm:spPr/>
      <dgm:t>
        <a:bodyPr/>
        <a:lstStyle/>
        <a:p>
          <a:endParaRPr lang="en-US"/>
        </a:p>
      </dgm:t>
    </dgm:pt>
    <dgm:pt modelId="{DAE4A8C6-949E-4F88-9EFD-1D03AEF77824}">
      <dgm:prSet/>
      <dgm:spPr/>
      <dgm:t>
        <a:bodyPr/>
        <a:lstStyle/>
        <a:p>
          <a:r>
            <a:rPr lang="fr-FR" dirty="0"/>
            <a:t>L’élève est en autonomie surveillée, ce qui lui confère une forme de liberté créatrice</a:t>
          </a:r>
          <a:endParaRPr lang="en-US" dirty="0"/>
        </a:p>
      </dgm:t>
    </dgm:pt>
    <dgm:pt modelId="{8E4C63AE-1D3F-424F-BAA9-D4CADA2C74DA}" type="parTrans" cxnId="{A63A4B9E-2E18-442E-AA20-3569DC95898A}">
      <dgm:prSet/>
      <dgm:spPr/>
      <dgm:t>
        <a:bodyPr/>
        <a:lstStyle/>
        <a:p>
          <a:endParaRPr lang="en-US"/>
        </a:p>
      </dgm:t>
    </dgm:pt>
    <dgm:pt modelId="{A0F0527A-8A60-454A-BE9E-69D3DECC38DE}" type="sibTrans" cxnId="{A63A4B9E-2E18-442E-AA20-3569DC95898A}">
      <dgm:prSet/>
      <dgm:spPr/>
      <dgm:t>
        <a:bodyPr/>
        <a:lstStyle/>
        <a:p>
          <a:endParaRPr lang="en-US"/>
        </a:p>
      </dgm:t>
    </dgm:pt>
    <dgm:pt modelId="{C8B30F62-51E6-49D8-8811-ED1A33D19A29}">
      <dgm:prSet/>
      <dgm:spPr/>
      <dgm:t>
        <a:bodyPr/>
        <a:lstStyle/>
        <a:p>
          <a:r>
            <a:rPr lang="fr-FR" dirty="0"/>
            <a:t>Les informations fournies par l’IA sont correctes et pertinentes pour cette activité de niveau 4</a:t>
          </a:r>
          <a:r>
            <a:rPr lang="fr-FR" baseline="30000" dirty="0"/>
            <a:t>e</a:t>
          </a:r>
          <a:endParaRPr lang="fr-FR" dirty="0"/>
        </a:p>
      </dgm:t>
    </dgm:pt>
    <dgm:pt modelId="{61C9E1A8-4370-434E-805E-0C21A5AB8E14}" type="parTrans" cxnId="{81769FEA-5BC9-41D7-A217-D84795DE8E5B}">
      <dgm:prSet/>
      <dgm:spPr/>
      <dgm:t>
        <a:bodyPr/>
        <a:lstStyle/>
        <a:p>
          <a:endParaRPr lang="en-US"/>
        </a:p>
      </dgm:t>
    </dgm:pt>
    <dgm:pt modelId="{D56A4221-0EA1-4FBA-B171-51872C6D848C}" type="sibTrans" cxnId="{81769FEA-5BC9-41D7-A217-D84795DE8E5B}">
      <dgm:prSet/>
      <dgm:spPr/>
      <dgm:t>
        <a:bodyPr/>
        <a:lstStyle/>
        <a:p>
          <a:endParaRPr lang="en-US"/>
        </a:p>
      </dgm:t>
    </dgm:pt>
    <dgm:pt modelId="{261BFC68-6F78-4225-AD67-2C84C85E2A12}" type="pres">
      <dgm:prSet presAssocID="{AE68617B-4F31-4534-8A2A-B8890B2ED6D9}" presName="linear" presStyleCnt="0">
        <dgm:presLayoutVars>
          <dgm:animLvl val="lvl"/>
          <dgm:resizeHandles val="exact"/>
        </dgm:presLayoutVars>
      </dgm:prSet>
      <dgm:spPr/>
    </dgm:pt>
    <dgm:pt modelId="{9256AFD8-4647-44B3-8882-4F36F5FC988F}" type="pres">
      <dgm:prSet presAssocID="{4B657ABB-BA3F-47B8-96E8-4C6DC3C93C2E}" presName="parentText" presStyleLbl="node1" presStyleIdx="0" presStyleCnt="3">
        <dgm:presLayoutVars>
          <dgm:chMax val="0"/>
          <dgm:bulletEnabled val="1"/>
        </dgm:presLayoutVars>
      </dgm:prSet>
      <dgm:spPr/>
    </dgm:pt>
    <dgm:pt modelId="{E2A2F892-32EB-4909-BC1D-921DDC962CCF}" type="pres">
      <dgm:prSet presAssocID="{9C9BCAC1-2704-4ED0-8F21-3E418092C183}" presName="spacer" presStyleCnt="0"/>
      <dgm:spPr/>
    </dgm:pt>
    <dgm:pt modelId="{80849F52-C73E-4E65-B5B0-3F5B9A3C8AC9}" type="pres">
      <dgm:prSet presAssocID="{DAE4A8C6-949E-4F88-9EFD-1D03AEF77824}" presName="parentText" presStyleLbl="node1" presStyleIdx="1" presStyleCnt="3">
        <dgm:presLayoutVars>
          <dgm:chMax val="0"/>
          <dgm:bulletEnabled val="1"/>
        </dgm:presLayoutVars>
      </dgm:prSet>
      <dgm:spPr/>
    </dgm:pt>
    <dgm:pt modelId="{D4B01F88-A8DE-462B-B40F-7B85FE234D0A}" type="pres">
      <dgm:prSet presAssocID="{A0F0527A-8A60-454A-BE9E-69D3DECC38DE}" presName="spacer" presStyleCnt="0"/>
      <dgm:spPr/>
    </dgm:pt>
    <dgm:pt modelId="{478C71D9-9B25-4DB9-B55A-1A67F8151987}" type="pres">
      <dgm:prSet presAssocID="{C8B30F62-51E6-49D8-8811-ED1A33D19A29}" presName="parentText" presStyleLbl="node1" presStyleIdx="2" presStyleCnt="3">
        <dgm:presLayoutVars>
          <dgm:chMax val="0"/>
          <dgm:bulletEnabled val="1"/>
        </dgm:presLayoutVars>
      </dgm:prSet>
      <dgm:spPr/>
    </dgm:pt>
  </dgm:ptLst>
  <dgm:cxnLst>
    <dgm:cxn modelId="{2AF69461-90A7-409A-8C7D-AEAF22930A9F}" type="presOf" srcId="{DAE4A8C6-949E-4F88-9EFD-1D03AEF77824}" destId="{80849F52-C73E-4E65-B5B0-3F5B9A3C8AC9}" srcOrd="0" destOrd="0" presId="urn:microsoft.com/office/officeart/2005/8/layout/vList2"/>
    <dgm:cxn modelId="{2752CD58-488A-4DCF-A1F5-0B15986AB34A}" srcId="{AE68617B-4F31-4534-8A2A-B8890B2ED6D9}" destId="{4B657ABB-BA3F-47B8-96E8-4C6DC3C93C2E}" srcOrd="0" destOrd="0" parTransId="{96505E1D-2F5B-4F08-96B2-3D8BF55718D2}" sibTransId="{9C9BCAC1-2704-4ED0-8F21-3E418092C183}"/>
    <dgm:cxn modelId="{A63A4B9E-2E18-442E-AA20-3569DC95898A}" srcId="{AE68617B-4F31-4534-8A2A-B8890B2ED6D9}" destId="{DAE4A8C6-949E-4F88-9EFD-1D03AEF77824}" srcOrd="1" destOrd="0" parTransId="{8E4C63AE-1D3F-424F-BAA9-D4CADA2C74DA}" sibTransId="{A0F0527A-8A60-454A-BE9E-69D3DECC38DE}"/>
    <dgm:cxn modelId="{AB1713B2-F2BC-46C6-A72B-4050399205F6}" type="presOf" srcId="{AE68617B-4F31-4534-8A2A-B8890B2ED6D9}" destId="{261BFC68-6F78-4225-AD67-2C84C85E2A12}" srcOrd="0" destOrd="0" presId="urn:microsoft.com/office/officeart/2005/8/layout/vList2"/>
    <dgm:cxn modelId="{5E7F90C3-A704-49FC-A70F-292E91E92545}" type="presOf" srcId="{C8B30F62-51E6-49D8-8811-ED1A33D19A29}" destId="{478C71D9-9B25-4DB9-B55A-1A67F8151987}" srcOrd="0" destOrd="0" presId="urn:microsoft.com/office/officeart/2005/8/layout/vList2"/>
    <dgm:cxn modelId="{69F6E9D5-3958-4D5F-8EFD-C26971D3F4EC}" type="presOf" srcId="{4B657ABB-BA3F-47B8-96E8-4C6DC3C93C2E}" destId="{9256AFD8-4647-44B3-8882-4F36F5FC988F}" srcOrd="0" destOrd="0" presId="urn:microsoft.com/office/officeart/2005/8/layout/vList2"/>
    <dgm:cxn modelId="{81769FEA-5BC9-41D7-A217-D84795DE8E5B}" srcId="{AE68617B-4F31-4534-8A2A-B8890B2ED6D9}" destId="{C8B30F62-51E6-49D8-8811-ED1A33D19A29}" srcOrd="2" destOrd="0" parTransId="{61C9E1A8-4370-434E-805E-0C21A5AB8E14}" sibTransId="{D56A4221-0EA1-4FBA-B171-51872C6D848C}"/>
    <dgm:cxn modelId="{C66E4D7C-00EB-4EEC-BDEB-920F38539CC8}" type="presParOf" srcId="{261BFC68-6F78-4225-AD67-2C84C85E2A12}" destId="{9256AFD8-4647-44B3-8882-4F36F5FC988F}" srcOrd="0" destOrd="0" presId="urn:microsoft.com/office/officeart/2005/8/layout/vList2"/>
    <dgm:cxn modelId="{861BB450-B0B0-40F0-A764-60534CD17EFE}" type="presParOf" srcId="{261BFC68-6F78-4225-AD67-2C84C85E2A12}" destId="{E2A2F892-32EB-4909-BC1D-921DDC962CCF}" srcOrd="1" destOrd="0" presId="urn:microsoft.com/office/officeart/2005/8/layout/vList2"/>
    <dgm:cxn modelId="{3657CF4F-F806-4CE1-B854-DC948169A04D}" type="presParOf" srcId="{261BFC68-6F78-4225-AD67-2C84C85E2A12}" destId="{80849F52-C73E-4E65-B5B0-3F5B9A3C8AC9}" srcOrd="2" destOrd="0" presId="urn:microsoft.com/office/officeart/2005/8/layout/vList2"/>
    <dgm:cxn modelId="{6DF62CE5-8C7B-4A89-899D-C5C134A02E52}" type="presParOf" srcId="{261BFC68-6F78-4225-AD67-2C84C85E2A12}" destId="{D4B01F88-A8DE-462B-B40F-7B85FE234D0A}" srcOrd="3" destOrd="0" presId="urn:microsoft.com/office/officeart/2005/8/layout/vList2"/>
    <dgm:cxn modelId="{C4A227BC-C996-42BB-A010-3E13E7FBC6B2}" type="presParOf" srcId="{261BFC68-6F78-4225-AD67-2C84C85E2A12}" destId="{478C71D9-9B25-4DB9-B55A-1A67F8151987}"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256AFD8-4647-44B3-8882-4F36F5FC988F}">
      <dsp:nvSpPr>
        <dsp:cNvPr id="0" name=""/>
        <dsp:cNvSpPr/>
      </dsp:nvSpPr>
      <dsp:spPr>
        <a:xfrm>
          <a:off x="0" y="44636"/>
          <a:ext cx="10515600" cy="1374750"/>
        </a:xfrm>
        <a:prstGeom prst="roundRect">
          <a:avLst/>
        </a:prstGeom>
        <a:solidFill>
          <a:schemeClr val="bg1">
            <a:hueOff val="0"/>
            <a:satOff val="0"/>
            <a:lumOff val="0"/>
            <a:alphaOff val="0"/>
          </a:schemeClr>
        </a:solidFill>
        <a:ln w="19050" cap="flat" cmpd="sng" algn="ctr">
          <a:solidFill>
            <a:schemeClr val="lt1">
              <a:alpha val="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fr-FR" sz="2500" kern="1200" dirty="0"/>
            <a:t>Le professeur a une vue sur chaque conversation en direct, il peut voir où en sont les élèves, s’ils écrivent en langue cible, si les propos sont corrects etc…</a:t>
          </a:r>
          <a:endParaRPr lang="en-US" sz="2500" kern="1200" dirty="0"/>
        </a:p>
      </dsp:txBody>
      <dsp:txXfrm>
        <a:off x="67110" y="111746"/>
        <a:ext cx="10381380" cy="1240530"/>
      </dsp:txXfrm>
    </dsp:sp>
    <dsp:sp modelId="{80849F52-C73E-4E65-B5B0-3F5B9A3C8AC9}">
      <dsp:nvSpPr>
        <dsp:cNvPr id="0" name=""/>
        <dsp:cNvSpPr/>
      </dsp:nvSpPr>
      <dsp:spPr>
        <a:xfrm>
          <a:off x="0" y="1491387"/>
          <a:ext cx="10515600" cy="1374750"/>
        </a:xfrm>
        <a:prstGeom prst="roundRect">
          <a:avLst/>
        </a:prstGeom>
        <a:solidFill>
          <a:schemeClr val="bg1">
            <a:hueOff val="0"/>
            <a:satOff val="0"/>
            <a:lumOff val="0"/>
            <a:alphaOff val="0"/>
          </a:schemeClr>
        </a:solidFill>
        <a:ln w="19050" cap="flat" cmpd="sng" algn="ctr">
          <a:solidFill>
            <a:schemeClr val="lt1">
              <a:alpha val="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fr-FR" sz="2500" kern="1200" dirty="0"/>
            <a:t>L’élève est en autonomie surveillée, ce qui lui confère une forme de liberté créatrice</a:t>
          </a:r>
          <a:endParaRPr lang="en-US" sz="2500" kern="1200" dirty="0"/>
        </a:p>
      </dsp:txBody>
      <dsp:txXfrm>
        <a:off x="67110" y="1558497"/>
        <a:ext cx="10381380" cy="1240530"/>
      </dsp:txXfrm>
    </dsp:sp>
    <dsp:sp modelId="{478C71D9-9B25-4DB9-B55A-1A67F8151987}">
      <dsp:nvSpPr>
        <dsp:cNvPr id="0" name=""/>
        <dsp:cNvSpPr/>
      </dsp:nvSpPr>
      <dsp:spPr>
        <a:xfrm>
          <a:off x="0" y="2938136"/>
          <a:ext cx="10515600" cy="1374750"/>
        </a:xfrm>
        <a:prstGeom prst="roundRect">
          <a:avLst/>
        </a:prstGeom>
        <a:solidFill>
          <a:schemeClr val="bg1">
            <a:hueOff val="0"/>
            <a:satOff val="0"/>
            <a:lumOff val="0"/>
            <a:alphaOff val="0"/>
          </a:schemeClr>
        </a:solidFill>
        <a:ln w="19050" cap="flat" cmpd="sng" algn="ctr">
          <a:solidFill>
            <a:schemeClr val="lt1">
              <a:alpha val="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fr-FR" sz="2500" kern="1200" dirty="0"/>
            <a:t>Les informations fournies par l’IA sont correctes et pertinentes pour cette activité de niveau 4</a:t>
          </a:r>
          <a:r>
            <a:rPr lang="fr-FR" sz="2500" kern="1200" baseline="30000" dirty="0"/>
            <a:t>e</a:t>
          </a:r>
          <a:endParaRPr lang="fr-FR" sz="2500" kern="1200" dirty="0"/>
        </a:p>
      </dsp:txBody>
      <dsp:txXfrm>
        <a:off x="67110" y="3005246"/>
        <a:ext cx="10381380" cy="1240530"/>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p:cNvSpPr>
            <a:spLocks noGrp="1"/>
          </p:cNvSpPr>
          <p:nvPr>
            <p:ph type="dt" sz="half" idx="10"/>
          </p:nvPr>
        </p:nvSpPr>
        <p:spPr/>
        <p:txBody>
          <a:bodyPr/>
          <a:lstStyle/>
          <a:p>
            <a:fld id="{638941B0-F4D5-4460-BCAD-F7E2B41A8257}" type="datetimeFigureOut">
              <a:rPr lang="fr-FR" smtClean="0"/>
              <a:t>14/06/2025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7C6CCC6-2BE5-4E42-96A4-D1E8E81A3D8E}" type="slidenum">
              <a:rPr lang="fr-FR" smtClean="0"/>
              <a:t>‹#›</a:t>
            </a:fld>
            <a:endParaRPr lang="fr-FR"/>
          </a:p>
        </p:txBody>
      </p:sp>
    </p:spTree>
    <p:extLst>
      <p:ext uri="{BB962C8B-B14F-4D97-AF65-F5344CB8AC3E}">
        <p14:creationId xmlns:p14="http://schemas.microsoft.com/office/powerpoint/2010/main" val="33104911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638941B0-F4D5-4460-BCAD-F7E2B41A8257}" type="datetimeFigureOut">
              <a:rPr lang="fr-FR" smtClean="0"/>
              <a:t>14/06/2025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7C6CCC6-2BE5-4E42-96A4-D1E8E81A3D8E}" type="slidenum">
              <a:rPr lang="fr-FR" smtClean="0"/>
              <a:t>‹#›</a:t>
            </a:fld>
            <a:endParaRPr lang="fr-FR"/>
          </a:p>
        </p:txBody>
      </p:sp>
    </p:spTree>
    <p:extLst>
      <p:ext uri="{BB962C8B-B14F-4D97-AF65-F5344CB8AC3E}">
        <p14:creationId xmlns:p14="http://schemas.microsoft.com/office/powerpoint/2010/main" val="41727872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638941B0-F4D5-4460-BCAD-F7E2B41A8257}" type="datetimeFigureOut">
              <a:rPr lang="fr-FR" smtClean="0"/>
              <a:t>14/06/2025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7C6CCC6-2BE5-4E42-96A4-D1E8E81A3D8E}" type="slidenum">
              <a:rPr lang="fr-FR" smtClean="0"/>
              <a:t>‹#›</a:t>
            </a:fld>
            <a:endParaRPr lang="fr-FR"/>
          </a:p>
        </p:txBody>
      </p:sp>
    </p:spTree>
    <p:extLst>
      <p:ext uri="{BB962C8B-B14F-4D97-AF65-F5344CB8AC3E}">
        <p14:creationId xmlns:p14="http://schemas.microsoft.com/office/powerpoint/2010/main" val="19021775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638941B0-F4D5-4460-BCAD-F7E2B41A8257}" type="datetimeFigureOut">
              <a:rPr lang="fr-FR" smtClean="0"/>
              <a:t>14/06/2025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7C6CCC6-2BE5-4E42-96A4-D1E8E81A3D8E}" type="slidenum">
              <a:rPr lang="fr-FR" smtClean="0"/>
              <a:t>‹#›</a:t>
            </a:fld>
            <a:endParaRPr lang="fr-FR"/>
          </a:p>
        </p:txBody>
      </p:sp>
    </p:spTree>
    <p:extLst>
      <p:ext uri="{BB962C8B-B14F-4D97-AF65-F5344CB8AC3E}">
        <p14:creationId xmlns:p14="http://schemas.microsoft.com/office/powerpoint/2010/main" val="38417956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p:txBody>
          <a:bodyPr/>
          <a:lstStyle/>
          <a:p>
            <a:fld id="{638941B0-F4D5-4460-BCAD-F7E2B41A8257}" type="datetimeFigureOut">
              <a:rPr lang="fr-FR" smtClean="0"/>
              <a:t>14/06/2025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7C6CCC6-2BE5-4E42-96A4-D1E8E81A3D8E}" type="slidenum">
              <a:rPr lang="fr-FR" smtClean="0"/>
              <a:t>‹#›</a:t>
            </a:fld>
            <a:endParaRPr lang="fr-FR"/>
          </a:p>
        </p:txBody>
      </p:sp>
    </p:spTree>
    <p:extLst>
      <p:ext uri="{BB962C8B-B14F-4D97-AF65-F5344CB8AC3E}">
        <p14:creationId xmlns:p14="http://schemas.microsoft.com/office/powerpoint/2010/main" val="34669234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838200" y="1825625"/>
            <a:ext cx="5181600" cy="435133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6172200" y="1825625"/>
            <a:ext cx="5181600" cy="435133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638941B0-F4D5-4460-BCAD-F7E2B41A8257}" type="datetimeFigureOut">
              <a:rPr lang="fr-FR" smtClean="0"/>
              <a:t>14/06/2025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7C6CCC6-2BE5-4E42-96A4-D1E8E81A3D8E}" type="slidenum">
              <a:rPr lang="fr-FR" smtClean="0"/>
              <a:t>‹#›</a:t>
            </a:fld>
            <a:endParaRPr lang="fr-FR"/>
          </a:p>
        </p:txBody>
      </p:sp>
    </p:spTree>
    <p:extLst>
      <p:ext uri="{BB962C8B-B14F-4D97-AF65-F5344CB8AC3E}">
        <p14:creationId xmlns:p14="http://schemas.microsoft.com/office/powerpoint/2010/main" val="37476322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638941B0-F4D5-4460-BCAD-F7E2B41A8257}" type="datetimeFigureOut">
              <a:rPr lang="fr-FR" smtClean="0"/>
              <a:t>14/06/2025</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27C6CCC6-2BE5-4E42-96A4-D1E8E81A3D8E}" type="slidenum">
              <a:rPr lang="fr-FR" smtClean="0"/>
              <a:t>‹#›</a:t>
            </a:fld>
            <a:endParaRPr lang="fr-FR"/>
          </a:p>
        </p:txBody>
      </p:sp>
    </p:spTree>
    <p:extLst>
      <p:ext uri="{BB962C8B-B14F-4D97-AF65-F5344CB8AC3E}">
        <p14:creationId xmlns:p14="http://schemas.microsoft.com/office/powerpoint/2010/main" val="26118665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638941B0-F4D5-4460-BCAD-F7E2B41A8257}" type="datetimeFigureOut">
              <a:rPr lang="fr-FR" smtClean="0"/>
              <a:t>14/06/2025</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27C6CCC6-2BE5-4E42-96A4-D1E8E81A3D8E}" type="slidenum">
              <a:rPr lang="fr-FR" smtClean="0"/>
              <a:t>‹#›</a:t>
            </a:fld>
            <a:endParaRPr lang="fr-FR"/>
          </a:p>
        </p:txBody>
      </p:sp>
    </p:spTree>
    <p:extLst>
      <p:ext uri="{BB962C8B-B14F-4D97-AF65-F5344CB8AC3E}">
        <p14:creationId xmlns:p14="http://schemas.microsoft.com/office/powerpoint/2010/main" val="33958540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638941B0-F4D5-4460-BCAD-F7E2B41A8257}" type="datetimeFigureOut">
              <a:rPr lang="fr-FR" smtClean="0"/>
              <a:t>14/06/2025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27C6CCC6-2BE5-4E42-96A4-D1E8E81A3D8E}" type="slidenum">
              <a:rPr lang="fr-FR" smtClean="0"/>
              <a:t>‹#›</a:t>
            </a:fld>
            <a:endParaRPr lang="fr-FR"/>
          </a:p>
        </p:txBody>
      </p:sp>
    </p:spTree>
    <p:extLst>
      <p:ext uri="{BB962C8B-B14F-4D97-AF65-F5344CB8AC3E}">
        <p14:creationId xmlns:p14="http://schemas.microsoft.com/office/powerpoint/2010/main" val="40402013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638941B0-F4D5-4460-BCAD-F7E2B41A8257}" type="datetimeFigureOut">
              <a:rPr lang="fr-FR" smtClean="0"/>
              <a:t>14/06/2025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7C6CCC6-2BE5-4E42-96A4-D1E8E81A3D8E}" type="slidenum">
              <a:rPr lang="fr-FR" smtClean="0"/>
              <a:t>‹#›</a:t>
            </a:fld>
            <a:endParaRPr lang="fr-FR"/>
          </a:p>
        </p:txBody>
      </p:sp>
    </p:spTree>
    <p:extLst>
      <p:ext uri="{BB962C8B-B14F-4D97-AF65-F5344CB8AC3E}">
        <p14:creationId xmlns:p14="http://schemas.microsoft.com/office/powerpoint/2010/main" val="27064072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638941B0-F4D5-4460-BCAD-F7E2B41A8257}" type="datetimeFigureOut">
              <a:rPr lang="fr-FR" smtClean="0"/>
              <a:t>14/06/2025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7C6CCC6-2BE5-4E42-96A4-D1E8E81A3D8E}" type="slidenum">
              <a:rPr lang="fr-FR" smtClean="0"/>
              <a:t>‹#›</a:t>
            </a:fld>
            <a:endParaRPr lang="fr-FR"/>
          </a:p>
        </p:txBody>
      </p:sp>
    </p:spTree>
    <p:extLst>
      <p:ext uri="{BB962C8B-B14F-4D97-AF65-F5344CB8AC3E}">
        <p14:creationId xmlns:p14="http://schemas.microsoft.com/office/powerpoint/2010/main" val="16109033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38941B0-F4D5-4460-BCAD-F7E2B41A8257}" type="datetimeFigureOut">
              <a:rPr lang="fr-FR" smtClean="0"/>
              <a:t>14/06/2025</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7C6CCC6-2BE5-4E42-96A4-D1E8E81A3D8E}" type="slidenum">
              <a:rPr lang="fr-FR" smtClean="0"/>
              <a:t>‹#›</a:t>
            </a:fld>
            <a:endParaRPr lang="fr-FR"/>
          </a:p>
        </p:txBody>
      </p:sp>
    </p:spTree>
    <p:extLst>
      <p:ext uri="{BB962C8B-B14F-4D97-AF65-F5344CB8AC3E}">
        <p14:creationId xmlns:p14="http://schemas.microsoft.com/office/powerpoint/2010/main" val="30711278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AD76F3E-3A97-486B-B402-44400A8B917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p:cNvSpPr>
            <a:spLocks noGrp="1"/>
          </p:cNvSpPr>
          <p:nvPr>
            <p:ph type="ctrTitle"/>
          </p:nvPr>
        </p:nvSpPr>
        <p:spPr>
          <a:xfrm>
            <a:off x="838199" y="1093788"/>
            <a:ext cx="10506455" cy="2967208"/>
          </a:xfrm>
        </p:spPr>
        <p:txBody>
          <a:bodyPr>
            <a:normAutofit/>
          </a:bodyPr>
          <a:lstStyle/>
          <a:p>
            <a:pPr algn="l"/>
            <a:r>
              <a:rPr lang="fr-FR" sz="7200" dirty="0"/>
              <a:t>L'IAG pour s'entraîner à l'EE</a:t>
            </a:r>
          </a:p>
        </p:txBody>
      </p:sp>
      <p:sp>
        <p:nvSpPr>
          <p:cNvPr id="3" name="Sous-titre 2"/>
          <p:cNvSpPr>
            <a:spLocks noGrp="1"/>
          </p:cNvSpPr>
          <p:nvPr>
            <p:ph type="subTitle" idx="1"/>
          </p:nvPr>
        </p:nvSpPr>
        <p:spPr>
          <a:xfrm>
            <a:off x="6696434" y="4619624"/>
            <a:ext cx="4651269" cy="1038225"/>
          </a:xfrm>
        </p:spPr>
        <p:txBody>
          <a:bodyPr vert="horz" lIns="91440" tIns="45720" rIns="91440" bIns="45720" rtlCol="0">
            <a:normAutofit/>
          </a:bodyPr>
          <a:lstStyle/>
          <a:p>
            <a:pPr algn="r"/>
            <a:r>
              <a:rPr lang="fr-FR" dirty="0"/>
              <a:t>Les </a:t>
            </a:r>
            <a:r>
              <a:rPr lang="fr-FR" dirty="0" err="1"/>
              <a:t>chatbots</a:t>
            </a:r>
            <a:r>
              <a:rPr lang="fr-FR" dirty="0"/>
              <a:t> en langue vivante</a:t>
            </a:r>
            <a:endParaRPr lang="fr-FR"/>
          </a:p>
        </p:txBody>
      </p:sp>
      <p:sp>
        <p:nvSpPr>
          <p:cNvPr id="10" name="Rectangle 9">
            <a:extLst>
              <a:ext uri="{FF2B5EF4-FFF2-40B4-BE49-F238E27FC236}">
                <a16:creationId xmlns:a16="http://schemas.microsoft.com/office/drawing/2014/main" id="{391F6B52-91F4-4AEB-B6DB-29FEBCF28C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41248" y="4331166"/>
            <a:ext cx="10506456"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2" name="Rectangle 11">
            <a:extLst>
              <a:ext uri="{FF2B5EF4-FFF2-40B4-BE49-F238E27FC236}">
                <a16:creationId xmlns:a16="http://schemas.microsoft.com/office/drawing/2014/main" id="{2CD6F061-7C53-44F4-9794-953DB70A45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9346882" y="2348839"/>
            <a:ext cx="54864" cy="394677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840890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EF7CAC49-217E-2E73-CFB7-C2E60DCC8CC2}"/>
              </a:ext>
            </a:extLst>
          </p:cNvPr>
          <p:cNvSpPr>
            <a:spLocks noGrp="1"/>
          </p:cNvSpPr>
          <p:nvPr>
            <p:ph type="title"/>
          </p:nvPr>
        </p:nvSpPr>
        <p:spPr>
          <a:xfrm>
            <a:off x="1115568" y="548640"/>
            <a:ext cx="10168128" cy="1179576"/>
          </a:xfrm>
        </p:spPr>
        <p:txBody>
          <a:bodyPr>
            <a:normAutofit/>
          </a:bodyPr>
          <a:lstStyle/>
          <a:p>
            <a:r>
              <a:rPr lang="fr-FR" sz="4000"/>
              <a:t>Contexte</a:t>
            </a:r>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00463521-8130-ED26-01EC-46B3B618CFAD}"/>
              </a:ext>
            </a:extLst>
          </p:cNvPr>
          <p:cNvSpPr>
            <a:spLocks noGrp="1"/>
          </p:cNvSpPr>
          <p:nvPr>
            <p:ph idx="1"/>
          </p:nvPr>
        </p:nvSpPr>
        <p:spPr>
          <a:xfrm>
            <a:off x="1115568" y="2481943"/>
            <a:ext cx="10168128" cy="3695020"/>
          </a:xfrm>
        </p:spPr>
        <p:txBody>
          <a:bodyPr vert="horz" lIns="91440" tIns="45720" rIns="91440" bIns="45720" rtlCol="0">
            <a:normAutofit/>
          </a:bodyPr>
          <a:lstStyle/>
          <a:p>
            <a:r>
              <a:rPr lang="fr-FR" sz="2200"/>
              <a:t>Séquence "Le voyage"</a:t>
            </a:r>
          </a:p>
          <a:p>
            <a:r>
              <a:rPr lang="fr-FR" sz="2200"/>
              <a:t>Niveau 4ème LV2</a:t>
            </a:r>
          </a:p>
          <a:p>
            <a:r>
              <a:rPr lang="fr-FR" sz="2200"/>
              <a:t>Les élèves conversent avec un chatbot paramétré pour endosser le rôle d'une agence de voyage</a:t>
            </a:r>
          </a:p>
          <a:p>
            <a:r>
              <a:rPr lang="fr-FR" sz="2200"/>
              <a:t>Le chatbot les assite dans l'élaboration d'un voyage de 5 jours en Italie</a:t>
            </a:r>
          </a:p>
          <a:p>
            <a:r>
              <a:rPr lang="fr-FR" sz="2200"/>
              <a:t>Le programme doit être le plus complet possible (moyens de transport, type de logement, villes visitées, activités quotidiennes, prix …)</a:t>
            </a:r>
          </a:p>
        </p:txBody>
      </p:sp>
    </p:spTree>
    <p:extLst>
      <p:ext uri="{BB962C8B-B14F-4D97-AF65-F5344CB8AC3E}">
        <p14:creationId xmlns:p14="http://schemas.microsoft.com/office/powerpoint/2010/main" val="38143032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89575E1-3389-451A-A5F7-27854C25C5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4293"/>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53CCC5C-D88E-40FB-B30B-23DCDBD01D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
            <a:ext cx="4167268" cy="685800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EA42CFB-15DF-5222-2EB7-B0D38D80281B}"/>
              </a:ext>
            </a:extLst>
          </p:cNvPr>
          <p:cNvSpPr>
            <a:spLocks noGrp="1"/>
          </p:cNvSpPr>
          <p:nvPr>
            <p:ph type="title"/>
          </p:nvPr>
        </p:nvSpPr>
        <p:spPr>
          <a:xfrm>
            <a:off x="686834" y="591344"/>
            <a:ext cx="3200400" cy="5585619"/>
          </a:xfrm>
        </p:spPr>
        <p:txBody>
          <a:bodyPr>
            <a:normAutofit/>
          </a:bodyPr>
          <a:lstStyle/>
          <a:p>
            <a:r>
              <a:rPr lang="fr-FR">
                <a:solidFill>
                  <a:srgbClr val="FFFFFF"/>
                </a:solidFill>
              </a:rPr>
              <a:t>Mise en œuvre</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E3CA2714-D9EF-05F0-73F7-128A65595291}"/>
              </a:ext>
            </a:extLst>
          </p:cNvPr>
          <p:cNvSpPr>
            <a:spLocks noGrp="1"/>
          </p:cNvSpPr>
          <p:nvPr>
            <p:ph idx="1"/>
          </p:nvPr>
        </p:nvSpPr>
        <p:spPr>
          <a:xfrm>
            <a:off x="4447308" y="591344"/>
            <a:ext cx="6906491" cy="5585619"/>
          </a:xfrm>
        </p:spPr>
        <p:txBody>
          <a:bodyPr vert="horz" lIns="91440" tIns="45720" rIns="91440" bIns="45720" rtlCol="0" anchor="ctr">
            <a:normAutofit/>
          </a:bodyPr>
          <a:lstStyle/>
          <a:p>
            <a:r>
              <a:rPr lang="fr-FR" dirty="0"/>
              <a:t>Utilisation d'un </a:t>
            </a:r>
            <a:r>
              <a:rPr lang="fr-FR" dirty="0" err="1"/>
              <a:t>chatbot</a:t>
            </a:r>
            <a:r>
              <a:rPr lang="fr-FR" dirty="0"/>
              <a:t> paramétré par l'enseignant</a:t>
            </a:r>
          </a:p>
          <a:p>
            <a:r>
              <a:rPr lang="fr-FR" dirty="0"/>
              <a:t>Le paramétrage peut être fait en français ou en LV</a:t>
            </a:r>
          </a:p>
          <a:p>
            <a:r>
              <a:rPr lang="fr-FR" dirty="0"/>
              <a:t>L'élève y accède via un </a:t>
            </a:r>
            <a:r>
              <a:rPr lang="fr-FR" dirty="0" err="1"/>
              <a:t>qrcode</a:t>
            </a:r>
            <a:r>
              <a:rPr lang="fr-FR" dirty="0"/>
              <a:t> ou un lien</a:t>
            </a:r>
          </a:p>
          <a:p>
            <a:pPr marL="0" indent="0">
              <a:buNone/>
            </a:pPr>
            <a:endParaRPr lang="fr-FR" dirty="0"/>
          </a:p>
        </p:txBody>
      </p:sp>
    </p:spTree>
    <p:extLst>
      <p:ext uri="{BB962C8B-B14F-4D97-AF65-F5344CB8AC3E}">
        <p14:creationId xmlns:p14="http://schemas.microsoft.com/office/powerpoint/2010/main" val="15086988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88263A24-0C1F-4677-B43C-4AE14E276B2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8" name="Rectangle 17">
            <a:extLst>
              <a:ext uri="{FF2B5EF4-FFF2-40B4-BE49-F238E27FC236}">
                <a16:creationId xmlns:a16="http://schemas.microsoft.com/office/drawing/2014/main" id="{0ADDB668-2CA4-4D2B-9C34-3487CA330B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1553" y="304802"/>
            <a:ext cx="11097349" cy="1573149"/>
          </a:xfrm>
          <a:prstGeom prst="rect">
            <a:avLst/>
          </a:prstGeom>
          <a:ln w="12700">
            <a:solidFill>
              <a:srgbClr val="DEDEDE"/>
            </a:solidFill>
          </a:ln>
          <a:effectLst>
            <a:outerShdw blurRad="50800" dist="38100" dir="2700000" algn="tl" rotWithShape="0">
              <a:schemeClr val="bg2">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AF6F9F31-9613-05BF-2B5E-CFCA93F86872}"/>
              </a:ext>
            </a:extLst>
          </p:cNvPr>
          <p:cNvSpPr>
            <a:spLocks noGrp="1"/>
          </p:cNvSpPr>
          <p:nvPr>
            <p:ph type="title"/>
          </p:nvPr>
        </p:nvSpPr>
        <p:spPr>
          <a:xfrm>
            <a:off x="868680" y="319311"/>
            <a:ext cx="6985843" cy="1400355"/>
          </a:xfrm>
        </p:spPr>
        <p:txBody>
          <a:bodyPr vert="horz" lIns="91440" tIns="45720" rIns="91440" bIns="45720" rtlCol="0" anchor="ctr">
            <a:normAutofit/>
          </a:bodyPr>
          <a:lstStyle/>
          <a:p>
            <a:r>
              <a:rPr lang="en-US" sz="3600" dirty="0"/>
              <a:t>Prompt / </a:t>
            </a:r>
            <a:r>
              <a:rPr lang="en-US" sz="3600" dirty="0" err="1"/>
              <a:t>paramétrage</a:t>
            </a:r>
            <a:r>
              <a:rPr lang="en-US" sz="3600" dirty="0"/>
              <a:t> du chatbot</a:t>
            </a:r>
          </a:p>
        </p:txBody>
      </p:sp>
      <p:sp>
        <p:nvSpPr>
          <p:cNvPr id="19" name="Rectangle 18">
            <a:extLst>
              <a:ext uri="{FF2B5EF4-FFF2-40B4-BE49-F238E27FC236}">
                <a16:creationId xmlns:a16="http://schemas.microsoft.com/office/drawing/2014/main" id="{2568BC19-F052-4108-93E1-6A3D1DEC07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4784" y="764424"/>
            <a:ext cx="128016" cy="65390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 name="Image 4" descr="Une image contenant texte, capture d’écran, Police&#10;&#10;Le contenu généré par l’IA peut être incorrect.">
            <a:extLst>
              <a:ext uri="{FF2B5EF4-FFF2-40B4-BE49-F238E27FC236}">
                <a16:creationId xmlns:a16="http://schemas.microsoft.com/office/drawing/2014/main" id="{AC6A5417-8055-D12A-B5FF-42EC38925DCE}"/>
              </a:ext>
            </a:extLst>
          </p:cNvPr>
          <p:cNvPicPr>
            <a:picLocks noChangeAspect="1"/>
          </p:cNvPicPr>
          <p:nvPr/>
        </p:nvPicPr>
        <p:blipFill>
          <a:blip r:embed="rId2"/>
          <a:stretch>
            <a:fillRect/>
          </a:stretch>
        </p:blipFill>
        <p:spPr>
          <a:xfrm>
            <a:off x="1437677" y="1796455"/>
            <a:ext cx="3890852" cy="5071756"/>
          </a:xfrm>
          <a:prstGeom prst="rect">
            <a:avLst/>
          </a:prstGeom>
        </p:spPr>
      </p:pic>
      <p:pic>
        <p:nvPicPr>
          <p:cNvPr id="4" name="Image 3" descr="Une image contenant texte, capture d’écran, Police&#10;&#10;Le contenu généré par l’IA peut être incorrect.">
            <a:extLst>
              <a:ext uri="{FF2B5EF4-FFF2-40B4-BE49-F238E27FC236}">
                <a16:creationId xmlns:a16="http://schemas.microsoft.com/office/drawing/2014/main" id="{90EE8FB5-322C-F109-0B02-9F429CCE45FF}"/>
              </a:ext>
            </a:extLst>
          </p:cNvPr>
          <p:cNvPicPr>
            <a:picLocks noChangeAspect="1"/>
          </p:cNvPicPr>
          <p:nvPr/>
        </p:nvPicPr>
        <p:blipFill>
          <a:blip r:embed="rId3"/>
          <a:stretch>
            <a:fillRect/>
          </a:stretch>
        </p:blipFill>
        <p:spPr>
          <a:xfrm>
            <a:off x="6762514" y="1791441"/>
            <a:ext cx="4615720" cy="5061596"/>
          </a:xfrm>
          <a:prstGeom prst="rect">
            <a:avLst/>
          </a:prstGeom>
        </p:spPr>
      </p:pic>
    </p:spTree>
    <p:extLst>
      <p:ext uri="{BB962C8B-B14F-4D97-AF65-F5344CB8AC3E}">
        <p14:creationId xmlns:p14="http://schemas.microsoft.com/office/powerpoint/2010/main" val="1322681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3B021B3-DE93-4AB7-8A18-CF5F1CED88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E0BE86F-3D77-E39E-BD12-9BDF0FB5967D}"/>
              </a:ext>
            </a:extLst>
          </p:cNvPr>
          <p:cNvSpPr>
            <a:spLocks noGrp="1"/>
          </p:cNvSpPr>
          <p:nvPr>
            <p:ph type="title"/>
          </p:nvPr>
        </p:nvSpPr>
        <p:spPr>
          <a:xfrm>
            <a:off x="841248" y="256032"/>
            <a:ext cx="10506456" cy="1014984"/>
          </a:xfrm>
        </p:spPr>
        <p:txBody>
          <a:bodyPr anchor="b">
            <a:normAutofit/>
          </a:bodyPr>
          <a:lstStyle/>
          <a:p>
            <a:r>
              <a:rPr lang="fr-FR" dirty="0"/>
              <a:t>Les plus-values</a:t>
            </a:r>
          </a:p>
        </p:txBody>
      </p:sp>
      <p:sp>
        <p:nvSpPr>
          <p:cNvPr id="11" name="Rectangle 10">
            <a:extLst>
              <a:ext uri="{FF2B5EF4-FFF2-40B4-BE49-F238E27FC236}">
                <a16:creationId xmlns:a16="http://schemas.microsoft.com/office/drawing/2014/main" id="{52D502E5-F6B4-4D58-B4AE-FC466FF15E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5953" y="1634502"/>
            <a:ext cx="10451592"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3" name="Rectangle 12">
            <a:extLst>
              <a:ext uri="{FF2B5EF4-FFF2-40B4-BE49-F238E27FC236}">
                <a16:creationId xmlns:a16="http://schemas.microsoft.com/office/drawing/2014/main" id="{9DECDBF4-02B6-4BB4-B65B-B8107AD6A9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841248" y="1538176"/>
            <a:ext cx="1873457" cy="10981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5" name="Content Placeholder 2">
            <a:extLst>
              <a:ext uri="{FF2B5EF4-FFF2-40B4-BE49-F238E27FC236}">
                <a16:creationId xmlns:a16="http://schemas.microsoft.com/office/drawing/2014/main" id="{9161AAE8-FBC9-327B-D276-1964272C39BF}"/>
              </a:ext>
            </a:extLst>
          </p:cNvPr>
          <p:cNvGraphicFramePr>
            <a:graphicFrameLocks noGrp="1"/>
          </p:cNvGraphicFramePr>
          <p:nvPr>
            <p:ph idx="1"/>
            <p:extLst>
              <p:ext uri="{D42A27DB-BD31-4B8C-83A1-F6EECF244321}">
                <p14:modId xmlns:p14="http://schemas.microsoft.com/office/powerpoint/2010/main" val="2851493397"/>
              </p:ext>
            </p:extLst>
          </p:nvPr>
        </p:nvGraphicFramePr>
        <p:xfrm>
          <a:off x="838200" y="1926266"/>
          <a:ext cx="10515600" cy="43575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506719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B9EE3F3-89B7-43C3-8651-C4C9683099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B539DC0-7194-CDE8-3C66-319B3B18C840}"/>
              </a:ext>
            </a:extLst>
          </p:cNvPr>
          <p:cNvSpPr>
            <a:spLocks noGrp="1"/>
          </p:cNvSpPr>
          <p:nvPr>
            <p:ph type="title"/>
          </p:nvPr>
        </p:nvSpPr>
        <p:spPr>
          <a:xfrm>
            <a:off x="411480" y="991443"/>
            <a:ext cx="4443154" cy="1087819"/>
          </a:xfrm>
        </p:spPr>
        <p:txBody>
          <a:bodyPr anchor="b">
            <a:normAutofit/>
          </a:bodyPr>
          <a:lstStyle/>
          <a:p>
            <a:r>
              <a:rPr lang="fr-FR" sz="3400"/>
              <a:t>Le constat</a:t>
            </a:r>
          </a:p>
        </p:txBody>
      </p:sp>
      <p:sp>
        <p:nvSpPr>
          <p:cNvPr id="11" name="Rectangle 10">
            <a:extLst>
              <a:ext uri="{FF2B5EF4-FFF2-40B4-BE49-F238E27FC236}">
                <a16:creationId xmlns:a16="http://schemas.microsoft.com/office/drawing/2014/main" id="{33AE4636-AEEC-45D6-84D4-7AC2DA48EC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649223" y="387939"/>
            <a:ext cx="73152" cy="54864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3" name="Rectangle 12">
            <a:extLst>
              <a:ext uri="{FF2B5EF4-FFF2-40B4-BE49-F238E27FC236}">
                <a16:creationId xmlns:a16="http://schemas.microsoft.com/office/drawing/2014/main" id="{8D9CE0F4-2EB2-4F1F-8AAC-DB3571D9FE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11480" y="2285541"/>
            <a:ext cx="438912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E1EEA250-A308-1F65-B123-0691B30D980D}"/>
              </a:ext>
            </a:extLst>
          </p:cNvPr>
          <p:cNvSpPr>
            <a:spLocks noGrp="1"/>
          </p:cNvSpPr>
          <p:nvPr>
            <p:ph idx="1"/>
          </p:nvPr>
        </p:nvSpPr>
        <p:spPr>
          <a:xfrm>
            <a:off x="411480" y="2684095"/>
            <a:ext cx="4443154" cy="3492868"/>
          </a:xfrm>
        </p:spPr>
        <p:txBody>
          <a:bodyPr vert="horz" lIns="91440" tIns="45720" rIns="91440" bIns="45720" rtlCol="0" anchor="t">
            <a:normAutofit/>
          </a:bodyPr>
          <a:lstStyle/>
          <a:p>
            <a:pPr marL="0" indent="0">
              <a:buNone/>
            </a:pPr>
            <a:r>
              <a:rPr lang="fr-FR" sz="1800">
                <a:ea typeface="+mn-lt"/>
                <a:cs typeface="+mn-lt"/>
              </a:rPr>
              <a:t>Les propositions du </a:t>
            </a:r>
            <a:r>
              <a:rPr lang="fr-FR" sz="1800" err="1">
                <a:ea typeface="+mn-lt"/>
                <a:cs typeface="+mn-lt"/>
              </a:rPr>
              <a:t>chatbot</a:t>
            </a:r>
            <a:r>
              <a:rPr lang="fr-FR" sz="1800">
                <a:ea typeface="+mn-lt"/>
                <a:cs typeface="+mn-lt"/>
              </a:rPr>
              <a:t> sont pertinentes et réalistes, il est réactif et comprend les écrits des élèves malgré quelques erreurs de langue</a:t>
            </a:r>
            <a:endParaRPr lang="fr-FR"/>
          </a:p>
          <a:p>
            <a:endParaRPr lang="fr-FR" sz="1800">
              <a:ea typeface="+mn-lt"/>
              <a:cs typeface="+mn-lt"/>
            </a:endParaRPr>
          </a:p>
        </p:txBody>
      </p:sp>
      <p:pic>
        <p:nvPicPr>
          <p:cNvPr id="4" name="Image 3" descr="Une image contenant texte, capture d’écran, Police&#10;&#10;Le contenu généré par l’IA peut être incorrect.">
            <a:extLst>
              <a:ext uri="{FF2B5EF4-FFF2-40B4-BE49-F238E27FC236}">
                <a16:creationId xmlns:a16="http://schemas.microsoft.com/office/drawing/2014/main" id="{B619FAC7-B20F-ABD6-1CFA-428C765F55D9}"/>
              </a:ext>
            </a:extLst>
          </p:cNvPr>
          <p:cNvPicPr>
            <a:picLocks noChangeAspect="1"/>
          </p:cNvPicPr>
          <p:nvPr/>
        </p:nvPicPr>
        <p:blipFill>
          <a:blip r:embed="rId2"/>
          <a:stretch>
            <a:fillRect/>
          </a:stretch>
        </p:blipFill>
        <p:spPr>
          <a:xfrm>
            <a:off x="4796345" y="835457"/>
            <a:ext cx="7173669" cy="4628525"/>
          </a:xfrm>
          <a:prstGeom prst="rect">
            <a:avLst/>
          </a:prstGeom>
        </p:spPr>
      </p:pic>
    </p:spTree>
    <p:extLst>
      <p:ext uri="{BB962C8B-B14F-4D97-AF65-F5344CB8AC3E}">
        <p14:creationId xmlns:p14="http://schemas.microsoft.com/office/powerpoint/2010/main" val="22239964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2C9A9DA9-7DC8-488B-A882-123947B0F3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0" name="Rectangle 19">
            <a:extLst>
              <a:ext uri="{FF2B5EF4-FFF2-40B4-BE49-F238E27FC236}">
                <a16:creationId xmlns:a16="http://schemas.microsoft.com/office/drawing/2014/main" id="{57F6BDD4-E066-4008-8011-6CC31AEB45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9575" y="633619"/>
            <a:ext cx="4279383" cy="5495925"/>
          </a:xfrm>
          <a:prstGeom prst="rect">
            <a:avLst/>
          </a:prstGeom>
          <a:ln w="9525">
            <a:solidFill>
              <a:srgbClr val="DEDEDE"/>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953A07DA-6EAC-3D77-B748-E20B9E1EE318}"/>
              </a:ext>
            </a:extLst>
          </p:cNvPr>
          <p:cNvSpPr>
            <a:spLocks noGrp="1"/>
          </p:cNvSpPr>
          <p:nvPr>
            <p:ph type="title"/>
          </p:nvPr>
        </p:nvSpPr>
        <p:spPr>
          <a:xfrm>
            <a:off x="841247" y="978619"/>
            <a:ext cx="3410712" cy="1106424"/>
          </a:xfrm>
        </p:spPr>
        <p:txBody>
          <a:bodyPr>
            <a:normAutofit/>
          </a:bodyPr>
          <a:lstStyle/>
          <a:p>
            <a:r>
              <a:rPr lang="fr-FR" sz="2800"/>
              <a:t>Les points de vigilance</a:t>
            </a:r>
          </a:p>
        </p:txBody>
      </p:sp>
      <p:sp>
        <p:nvSpPr>
          <p:cNvPr id="21" name="Rectangle 20">
            <a:extLst>
              <a:ext uri="{FF2B5EF4-FFF2-40B4-BE49-F238E27FC236}">
                <a16:creationId xmlns:a16="http://schemas.microsoft.com/office/drawing/2014/main" id="{2711A8FB-68FC-45FC-B01E-38F809E2D4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5567" y="1171300"/>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2" name="Rectangle 21">
            <a:extLst>
              <a:ext uri="{FF2B5EF4-FFF2-40B4-BE49-F238E27FC236}">
                <a16:creationId xmlns:a16="http://schemas.microsoft.com/office/drawing/2014/main" id="{2A865FE3-5FC9-4049-87CF-30019C46C0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7459" y="2093976"/>
            <a:ext cx="3328416" cy="9144"/>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D76CBD6D-74DB-6564-7B49-602E4258CE32}"/>
              </a:ext>
            </a:extLst>
          </p:cNvPr>
          <p:cNvSpPr>
            <a:spLocks noGrp="1"/>
          </p:cNvSpPr>
          <p:nvPr>
            <p:ph idx="1"/>
          </p:nvPr>
        </p:nvSpPr>
        <p:spPr>
          <a:xfrm>
            <a:off x="611210" y="2252870"/>
            <a:ext cx="3915426" cy="3603383"/>
          </a:xfrm>
        </p:spPr>
        <p:txBody>
          <a:bodyPr vert="horz" lIns="91440" tIns="45720" rIns="91440" bIns="45720" rtlCol="0" anchor="t">
            <a:normAutofit/>
          </a:bodyPr>
          <a:lstStyle/>
          <a:p>
            <a:r>
              <a:rPr lang="fr-FR" sz="2000" dirty="0">
                <a:latin typeface="Calibri"/>
                <a:ea typeface="Calibri"/>
                <a:cs typeface="Calibri"/>
              </a:rPr>
              <a:t>Même si l’IA est paramétrée pour comprendre uniquement l’italien, elle répond en italien parfois aux questions posées par les élèves en français. D’autre fois, elle indique qu’elle ne comprend que l’italien</a:t>
            </a:r>
          </a:p>
          <a:p>
            <a:r>
              <a:rPr lang="fr-FR" sz="2000" dirty="0">
                <a:latin typeface="Calibri"/>
                <a:ea typeface="Calibri"/>
                <a:cs typeface="Calibri"/>
              </a:rPr>
              <a:t>Si l’élève clique sur « traduire la page » dans la barre de navigation, cela crée un bug et l’IA répond avec des phrases incohérentes</a:t>
            </a:r>
            <a:endParaRPr lang="fr-FR" sz="2000" dirty="0"/>
          </a:p>
          <a:p>
            <a:endParaRPr lang="fr-FR" sz="1700"/>
          </a:p>
        </p:txBody>
      </p:sp>
      <p:pic>
        <p:nvPicPr>
          <p:cNvPr id="4" name="Image 3" descr="Une image contenant texte, capture d’écran, Police&#10;&#10;Le contenu généré par l’IA peut être incorrect.">
            <a:extLst>
              <a:ext uri="{FF2B5EF4-FFF2-40B4-BE49-F238E27FC236}">
                <a16:creationId xmlns:a16="http://schemas.microsoft.com/office/drawing/2014/main" id="{99AB2CEE-54EA-6290-DCA1-5C43AB767E54}"/>
              </a:ext>
            </a:extLst>
          </p:cNvPr>
          <p:cNvPicPr>
            <a:picLocks noChangeAspect="1"/>
          </p:cNvPicPr>
          <p:nvPr/>
        </p:nvPicPr>
        <p:blipFill>
          <a:blip r:embed="rId2"/>
          <a:stretch>
            <a:fillRect/>
          </a:stretch>
        </p:blipFill>
        <p:spPr>
          <a:xfrm>
            <a:off x="5120640" y="907359"/>
            <a:ext cx="6656832" cy="4942698"/>
          </a:xfrm>
          <a:prstGeom prst="rect">
            <a:avLst/>
          </a:prstGeom>
        </p:spPr>
      </p:pic>
    </p:spTree>
    <p:extLst>
      <p:ext uri="{BB962C8B-B14F-4D97-AF65-F5344CB8AC3E}">
        <p14:creationId xmlns:p14="http://schemas.microsoft.com/office/powerpoint/2010/main" val="11749655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C799903-48D5-4A31-A1A2-541072D977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Freeform: Shape 9">
            <a:extLst>
              <a:ext uri="{FF2B5EF4-FFF2-40B4-BE49-F238E27FC236}">
                <a16:creationId xmlns:a16="http://schemas.microsoft.com/office/drawing/2014/main" id="{8EFFF109-FC58-4FD3-BE05-9775A1310F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8889" cy="6858000"/>
          </a:xfrm>
          <a:custGeom>
            <a:avLst/>
            <a:gdLst>
              <a:gd name="connsiteX0" fmla="*/ 0 w 4818889"/>
              <a:gd name="connsiteY0" fmla="*/ 0 h 6858000"/>
              <a:gd name="connsiteX1" fmla="*/ 3605911 w 4818889"/>
              <a:gd name="connsiteY1" fmla="*/ 0 h 6858000"/>
              <a:gd name="connsiteX2" fmla="*/ 3668894 w 4818889"/>
              <a:gd name="connsiteY2" fmla="*/ 69271 h 6858000"/>
              <a:gd name="connsiteX3" fmla="*/ 4818889 w 4818889"/>
              <a:gd name="connsiteY3" fmla="*/ 3429000 h 6858000"/>
              <a:gd name="connsiteX4" fmla="*/ 3668894 w 4818889"/>
              <a:gd name="connsiteY4" fmla="*/ 6788730 h 6858000"/>
              <a:gd name="connsiteX5" fmla="*/ 3605911 w 4818889"/>
              <a:gd name="connsiteY5" fmla="*/ 6858000 h 6858000"/>
              <a:gd name="connsiteX6" fmla="*/ 0 w 4818889"/>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8889" h="6858000">
                <a:moveTo>
                  <a:pt x="0" y="0"/>
                </a:moveTo>
                <a:lnTo>
                  <a:pt x="3605911" y="0"/>
                </a:lnTo>
                <a:lnTo>
                  <a:pt x="3668894" y="69271"/>
                </a:lnTo>
                <a:cubicBezTo>
                  <a:pt x="4379420" y="929100"/>
                  <a:pt x="4818889" y="2116944"/>
                  <a:pt x="4818889" y="3429000"/>
                </a:cubicBezTo>
                <a:cubicBezTo>
                  <a:pt x="4818889" y="4741056"/>
                  <a:pt x="4379420" y="5928900"/>
                  <a:pt x="3668894" y="6788730"/>
                </a:cubicBezTo>
                <a:lnTo>
                  <a:pt x="3605911" y="6858000"/>
                </a:lnTo>
                <a:lnTo>
                  <a:pt x="0" y="6858000"/>
                </a:lnTo>
                <a:close/>
              </a:path>
            </a:pathLst>
          </a:custGeom>
          <a:ln w="9525">
            <a:solidFill>
              <a:srgbClr val="E6E6E6"/>
            </a:solidFill>
          </a:ln>
          <a:effectLst>
            <a:outerShdw blurRad="50800" dist="38100" algn="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Freeform: Shape 11">
            <a:extLst>
              <a:ext uri="{FF2B5EF4-FFF2-40B4-BE49-F238E27FC236}">
                <a16:creationId xmlns:a16="http://schemas.microsoft.com/office/drawing/2014/main" id="{E1B96AD6-92A9-4273-A62B-96A1C3E0BA9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1477" cy="6858000"/>
          </a:xfrm>
          <a:custGeom>
            <a:avLst/>
            <a:gdLst>
              <a:gd name="connsiteX0" fmla="*/ 0 w 4811477"/>
              <a:gd name="connsiteY0" fmla="*/ 0 h 6858000"/>
              <a:gd name="connsiteX1" fmla="*/ 3598499 w 4811477"/>
              <a:gd name="connsiteY1" fmla="*/ 0 h 6858000"/>
              <a:gd name="connsiteX2" fmla="*/ 3661482 w 4811477"/>
              <a:gd name="connsiteY2" fmla="*/ 69271 h 6858000"/>
              <a:gd name="connsiteX3" fmla="*/ 4811477 w 4811477"/>
              <a:gd name="connsiteY3" fmla="*/ 3429000 h 6858000"/>
              <a:gd name="connsiteX4" fmla="*/ 3661482 w 4811477"/>
              <a:gd name="connsiteY4" fmla="*/ 6788730 h 6858000"/>
              <a:gd name="connsiteX5" fmla="*/ 3598499 w 4811477"/>
              <a:gd name="connsiteY5" fmla="*/ 6858000 h 6858000"/>
              <a:gd name="connsiteX6" fmla="*/ 0 w 481147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1477" h="6858000">
                <a:moveTo>
                  <a:pt x="0" y="0"/>
                </a:moveTo>
                <a:lnTo>
                  <a:pt x="3598499" y="0"/>
                </a:lnTo>
                <a:lnTo>
                  <a:pt x="3661482" y="69271"/>
                </a:lnTo>
                <a:cubicBezTo>
                  <a:pt x="4372008" y="929100"/>
                  <a:pt x="4811477" y="2116944"/>
                  <a:pt x="4811477" y="3429000"/>
                </a:cubicBezTo>
                <a:cubicBezTo>
                  <a:pt x="4811477" y="4741056"/>
                  <a:pt x="4372008" y="5928900"/>
                  <a:pt x="3661482" y="6788730"/>
                </a:cubicBezTo>
                <a:lnTo>
                  <a:pt x="3598499" y="6858000"/>
                </a:lnTo>
                <a:lnTo>
                  <a:pt x="0" y="6858000"/>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99722273-124A-AD95-5AA7-1E4C03FF1325}"/>
              </a:ext>
            </a:extLst>
          </p:cNvPr>
          <p:cNvSpPr>
            <a:spLocks noGrp="1"/>
          </p:cNvSpPr>
          <p:nvPr>
            <p:ph type="title"/>
          </p:nvPr>
        </p:nvSpPr>
        <p:spPr>
          <a:xfrm>
            <a:off x="621792" y="1161288"/>
            <a:ext cx="3602736" cy="4526280"/>
          </a:xfrm>
        </p:spPr>
        <p:txBody>
          <a:bodyPr>
            <a:normAutofit/>
          </a:bodyPr>
          <a:lstStyle/>
          <a:p>
            <a:r>
              <a:rPr lang="fr-FR" sz="4000"/>
              <a:t>Ouvertures possibles</a:t>
            </a:r>
          </a:p>
        </p:txBody>
      </p:sp>
      <p:sp>
        <p:nvSpPr>
          <p:cNvPr id="14" name="Rectangle 13">
            <a:extLst>
              <a:ext uri="{FF2B5EF4-FFF2-40B4-BE49-F238E27FC236}">
                <a16:creationId xmlns:a16="http://schemas.microsoft.com/office/drawing/2014/main" id="{463EEC44-1BA3-44ED-81FC-A644B04B2A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102049"/>
            <a:ext cx="128016" cy="65390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65771493-5651-7EAD-84D3-6B6A542DA2B3}"/>
              </a:ext>
            </a:extLst>
          </p:cNvPr>
          <p:cNvSpPr>
            <a:spLocks noGrp="1"/>
          </p:cNvSpPr>
          <p:nvPr>
            <p:ph idx="1"/>
          </p:nvPr>
        </p:nvSpPr>
        <p:spPr>
          <a:xfrm>
            <a:off x="5434149" y="932688"/>
            <a:ext cx="5916603" cy="4992624"/>
          </a:xfrm>
        </p:spPr>
        <p:txBody>
          <a:bodyPr vert="horz" lIns="91440" tIns="45720" rIns="91440" bIns="45720" rtlCol="0" anchor="ctr">
            <a:normAutofit/>
          </a:bodyPr>
          <a:lstStyle/>
          <a:p>
            <a:r>
              <a:rPr lang="fr-FR" sz="3200" dirty="0"/>
              <a:t>Les mêmes instructions peuvent être données à l'IA en changeant la langue et le pays visité</a:t>
            </a:r>
          </a:p>
        </p:txBody>
      </p:sp>
    </p:spTree>
    <p:extLst>
      <p:ext uri="{BB962C8B-B14F-4D97-AF65-F5344CB8AC3E}">
        <p14:creationId xmlns:p14="http://schemas.microsoft.com/office/powerpoint/2010/main" val="2151158495"/>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Widescreen</PresentationFormat>
  <Paragraphs>0</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Thème Office</vt:lpstr>
      <vt:lpstr>L'IAG pour s'entraîner à l'EE</vt:lpstr>
      <vt:lpstr>Contexte</vt:lpstr>
      <vt:lpstr>Mise en œuvre</vt:lpstr>
      <vt:lpstr>Prompt / paramétrage du chatbot</vt:lpstr>
      <vt:lpstr>Les plus-values</vt:lpstr>
      <vt:lpstr>Le constat</vt:lpstr>
      <vt:lpstr>Les points de vigilance</vt:lpstr>
      <vt:lpstr>Ouvertures possibles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139</cp:revision>
  <dcterms:created xsi:type="dcterms:W3CDTF">2025-06-14T12:28:51Z</dcterms:created>
  <dcterms:modified xsi:type="dcterms:W3CDTF">2025-06-14T13:43:21Z</dcterms:modified>
</cp:coreProperties>
</file>