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63" r:id="rId4"/>
    <p:sldId id="258" r:id="rId5"/>
    <p:sldId id="274" r:id="rId6"/>
    <p:sldId id="275" r:id="rId7"/>
    <p:sldId id="276" r:id="rId8"/>
    <p:sldId id="257" r:id="rId9"/>
    <p:sldId id="269" r:id="rId10"/>
    <p:sldId id="264" r:id="rId11"/>
    <p:sldId id="278" r:id="rId12"/>
    <p:sldId id="279" r:id="rId13"/>
    <p:sldId id="280" r:id="rId14"/>
    <p:sldId id="272" r:id="rId15"/>
    <p:sldId id="281" r:id="rId16"/>
    <p:sldId id="282" r:id="rId17"/>
    <p:sldId id="283" r:id="rId18"/>
    <p:sldId id="284" r:id="rId19"/>
    <p:sldId id="285" r:id="rId20"/>
    <p:sldId id="286" r:id="rId21"/>
    <p:sldId id="302" r:id="rId22"/>
    <p:sldId id="287" r:id="rId23"/>
    <p:sldId id="290" r:id="rId24"/>
    <p:sldId id="288" r:id="rId25"/>
    <p:sldId id="291" r:id="rId26"/>
    <p:sldId id="289" r:id="rId27"/>
    <p:sldId id="292" r:id="rId28"/>
    <p:sldId id="303" r:id="rId29"/>
    <p:sldId id="293" r:id="rId30"/>
    <p:sldId id="294" r:id="rId31"/>
    <p:sldId id="295" r:id="rId32"/>
    <p:sldId id="304" r:id="rId33"/>
    <p:sldId id="296" r:id="rId34"/>
    <p:sldId id="297" r:id="rId35"/>
    <p:sldId id="298" r:id="rId36"/>
    <p:sldId id="299" r:id="rId37"/>
    <p:sldId id="300" r:id="rId38"/>
    <p:sldId id="301" r:id="rId39"/>
    <p:sldId id="305" r:id="rId40"/>
    <p:sldId id="260" r:id="rId41"/>
    <p:sldId id="306" r:id="rId4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4660"/>
  </p:normalViewPr>
  <p:slideViewPr>
    <p:cSldViewPr snapToGrid="0">
      <p:cViewPr varScale="1">
        <p:scale>
          <a:sx n="111" d="100"/>
          <a:sy n="111" d="100"/>
        </p:scale>
        <p:origin x="64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BAF82D79-A9C6-4287-9614-4D4E0022F0E5}" type="datetimeFigureOut">
              <a:rPr lang="fr-FR" smtClean="0"/>
              <a:t>27/05/2025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3094657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AF82D79-A9C6-4287-9614-4D4E0022F0E5}" type="datetimeFigureOut">
              <a:rPr lang="fr-FR" smtClean="0"/>
              <a:t>27/05/2025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1150239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AF82D79-A9C6-4287-9614-4D4E0022F0E5}" type="datetimeFigureOut">
              <a:rPr lang="fr-FR" smtClean="0"/>
              <a:t>27/05/2025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2191608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BAF82D79-A9C6-4287-9614-4D4E0022F0E5}" type="datetimeFigureOut">
              <a:rPr lang="fr-FR" smtClean="0"/>
              <a:t>27/05/2025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1674434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AF82D79-A9C6-4287-9614-4D4E0022F0E5}" type="datetimeFigureOut">
              <a:rPr lang="fr-FR" smtClean="0"/>
              <a:t>27/05/2025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290463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BAF82D79-A9C6-4287-9614-4D4E0022F0E5}" type="datetimeFigureOut">
              <a:rPr lang="fr-FR" smtClean="0"/>
              <a:t>27/05/2025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2832055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BAF82D79-A9C6-4287-9614-4D4E0022F0E5}" type="datetimeFigureOut">
              <a:rPr lang="fr-FR" smtClean="0"/>
              <a:t>27/05/2025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9594670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AF82D79-A9C6-4287-9614-4D4E0022F0E5}" type="datetimeFigureOut">
              <a:rPr lang="fr-FR" smtClean="0"/>
              <a:t>27/05/2025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3575524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AF82D79-A9C6-4287-9614-4D4E0022F0E5}" type="datetimeFigureOut">
              <a:rPr lang="fr-FR" smtClean="0"/>
              <a:t>27/05/2025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3479964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AF82D79-A9C6-4287-9614-4D4E0022F0E5}" type="datetimeFigureOut">
              <a:rPr lang="fr-FR" smtClean="0"/>
              <a:t>27/05/2025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1710180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BAF82D79-A9C6-4287-9614-4D4E0022F0E5}" type="datetimeFigureOut">
              <a:rPr lang="fr-FR" smtClean="0"/>
              <a:t>27/05/2025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C3E3C18-5A3E-4BCD-B8CD-8362CDD2C61D}" type="slidenum">
              <a:rPr lang="fr-FR" smtClean="0"/>
              <a:t>‹N°›</a:t>
            </a:fld>
            <a:endParaRPr lang="fr-FR"/>
          </a:p>
        </p:txBody>
      </p:sp>
    </p:spTree>
    <p:extLst>
      <p:ext uri="{BB962C8B-B14F-4D97-AF65-F5344CB8AC3E}">
        <p14:creationId xmlns:p14="http://schemas.microsoft.com/office/powerpoint/2010/main" val="2148384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F82D79-A9C6-4287-9614-4D4E0022F0E5}" type="datetimeFigureOut">
              <a:rPr lang="fr-FR" smtClean="0"/>
              <a:t>27/05/2025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3E3C18-5A3E-4BCD-B8CD-8362CDD2C61D}" type="slidenum">
              <a:rPr lang="fr-FR" smtClean="0"/>
              <a:t>‹N°›</a:t>
            </a:fld>
            <a:endParaRPr lang="fr-FR"/>
          </a:p>
        </p:txBody>
      </p:sp>
    </p:spTree>
    <p:extLst>
      <p:ext uri="{BB962C8B-B14F-4D97-AF65-F5344CB8AC3E}">
        <p14:creationId xmlns:p14="http://schemas.microsoft.com/office/powerpoint/2010/main" val="13542738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s://www.avvenire.it/attualita/pagine/giovani-in-fuga-dall-italia-all-estero-guadagnano-il-41-in-piu"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ceHolder 1"/>
          <p:cNvSpPr txBox="1">
            <a:spLocks/>
          </p:cNvSpPr>
          <p:nvPr/>
        </p:nvSpPr>
        <p:spPr>
          <a:xfrm>
            <a:off x="1783373" y="193738"/>
            <a:ext cx="8625254" cy="1394640"/>
          </a:xfrm>
          <a:prstGeom prst="rect">
            <a:avLst/>
          </a:prstGeom>
          <a:noFill/>
          <a:ln w="0">
            <a:noFill/>
          </a:ln>
        </p:spPr>
        <p:txBody>
          <a:bodyPr lIns="0" tIns="0" rIns="0" bIns="0" anchor="b">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4800" spc="-1" dirty="0">
                <a:solidFill>
                  <a:srgbClr val="000000"/>
                </a:solidFill>
                <a:ea typeface="DejaVu Sans"/>
              </a:rPr>
              <a:t>TraAM LANGUES VIVANTES</a:t>
            </a:r>
            <a:br>
              <a:rPr lang="fr-FR" sz="4800" spc="-1" dirty="0">
                <a:solidFill>
                  <a:srgbClr val="000000"/>
                </a:solidFill>
                <a:ea typeface="DejaVu Sans"/>
              </a:rPr>
            </a:br>
            <a:r>
              <a:rPr lang="fr-FR" sz="3200" spc="-1" dirty="0">
                <a:solidFill>
                  <a:srgbClr val="000000"/>
                </a:solidFill>
                <a:ea typeface="DejaVu Sans"/>
              </a:rPr>
              <a:t>2024-2025</a:t>
            </a:r>
            <a:endParaRPr lang="fr-FR" sz="4800" spc="-1" dirty="0">
              <a:solidFill>
                <a:srgbClr val="000000"/>
              </a:solidFill>
            </a:endParaRPr>
          </a:p>
        </p:txBody>
      </p:sp>
      <p:sp>
        <p:nvSpPr>
          <p:cNvPr id="5" name="ZoneTexte 1"/>
          <p:cNvSpPr/>
          <p:nvPr/>
        </p:nvSpPr>
        <p:spPr>
          <a:xfrm>
            <a:off x="776654" y="5744254"/>
            <a:ext cx="10515600" cy="367878"/>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a:lnSpc>
                <a:spcPct val="100000"/>
              </a:lnSpc>
              <a:buNone/>
            </a:pPr>
            <a:r>
              <a:rPr lang="fr-FR" b="1" spc="-1" dirty="0">
                <a:solidFill>
                  <a:srgbClr val="0E2841"/>
                </a:solidFill>
                <a:ea typeface="DejaVu Sans"/>
              </a:rPr>
              <a:t>Utiliser </a:t>
            </a:r>
            <a:r>
              <a:rPr lang="fr-FR" b="1" spc="-1" dirty="0" err="1">
                <a:solidFill>
                  <a:srgbClr val="0E2841"/>
                </a:solidFill>
                <a:ea typeface="DejaVu Sans"/>
              </a:rPr>
              <a:t>ChatGPT</a:t>
            </a:r>
            <a:r>
              <a:rPr lang="fr-FR" b="1" spc="-1" dirty="0">
                <a:solidFill>
                  <a:srgbClr val="0E2841"/>
                </a:solidFill>
                <a:ea typeface="DejaVu Sans"/>
              </a:rPr>
              <a:t> pour générer des supports pédagogiques différenciés</a:t>
            </a:r>
            <a:endParaRPr lang="fr-FR" sz="1800" b="0" strike="noStrike" spc="-1" dirty="0">
              <a:solidFill>
                <a:srgbClr val="000000"/>
              </a:solidFill>
            </a:endParaRP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375360" y="1692450"/>
            <a:ext cx="5441281" cy="3859949"/>
          </a:xfrm>
          <a:prstGeom prst="rect">
            <a:avLst/>
          </a:prstGeom>
        </p:spPr>
      </p:pic>
    </p:spTree>
    <p:extLst>
      <p:ext uri="{BB962C8B-B14F-4D97-AF65-F5344CB8AC3E}">
        <p14:creationId xmlns:p14="http://schemas.microsoft.com/office/powerpoint/2010/main" val="23516268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
        <p:nvSpPr>
          <p:cNvPr id="4" name="Titre 3"/>
          <p:cNvSpPr>
            <a:spLocks noGrp="1"/>
          </p:cNvSpPr>
          <p:nvPr>
            <p:ph type="title"/>
          </p:nvPr>
        </p:nvSpPr>
        <p:spPr/>
        <p:txBody>
          <a:bodyPr>
            <a:normAutofit/>
          </a:bodyPr>
          <a:lstStyle/>
          <a:p>
            <a:r>
              <a:rPr lang="fr-FR" sz="4000" dirty="0"/>
              <a:t>Déterminer le niveau CECRL du texte original</a:t>
            </a:r>
          </a:p>
        </p:txBody>
      </p:sp>
      <p:sp>
        <p:nvSpPr>
          <p:cNvPr id="8" name="Espace réservé du contenu 7"/>
          <p:cNvSpPr>
            <a:spLocks noGrp="1"/>
          </p:cNvSpPr>
          <p:nvPr>
            <p:ph idx="1"/>
          </p:nvPr>
        </p:nvSpPr>
        <p:spPr>
          <a:xfrm>
            <a:off x="838200" y="1825625"/>
            <a:ext cx="10515600" cy="935160"/>
          </a:xfrm>
        </p:spPr>
        <p:txBody>
          <a:bodyPr>
            <a:normAutofit/>
          </a:bodyPr>
          <a:lstStyle/>
          <a:p>
            <a:r>
              <a:rPr lang="fr-FR" sz="2400" dirty="0"/>
              <a:t>L’enseignant réalise un copier – coller du texte dont la difficulté doit être déterminée par </a:t>
            </a:r>
            <a:r>
              <a:rPr lang="fr-FR" sz="2400" dirty="0" err="1"/>
              <a:t>ChatGPT</a:t>
            </a:r>
            <a:r>
              <a:rPr lang="fr-FR" sz="2400" dirty="0"/>
              <a:t>.</a:t>
            </a:r>
          </a:p>
        </p:txBody>
      </p:sp>
      <p:pic>
        <p:nvPicPr>
          <p:cNvPr id="10" name="Image 9"/>
          <p:cNvPicPr>
            <a:picLocks noChangeAspect="1"/>
          </p:cNvPicPr>
          <p:nvPr/>
        </p:nvPicPr>
        <p:blipFill>
          <a:blip r:embed="rId3"/>
          <a:stretch>
            <a:fillRect/>
          </a:stretch>
        </p:blipFill>
        <p:spPr>
          <a:xfrm>
            <a:off x="3709532" y="2494892"/>
            <a:ext cx="3999094" cy="1452855"/>
          </a:xfrm>
          <a:prstGeom prst="rect">
            <a:avLst/>
          </a:prstGeom>
        </p:spPr>
      </p:pic>
      <p:sp>
        <p:nvSpPr>
          <p:cNvPr id="12" name="ZoneTexte 11"/>
          <p:cNvSpPr txBox="1"/>
          <p:nvPr/>
        </p:nvSpPr>
        <p:spPr>
          <a:xfrm>
            <a:off x="838200" y="3947747"/>
            <a:ext cx="10515600" cy="2554545"/>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fr-FR" sz="2000" dirty="0"/>
              <a:t>L’enseignant peut utiliser le prompt suivant :</a:t>
            </a:r>
          </a:p>
          <a:p>
            <a:endParaRPr lang="fr-FR" sz="2000" dirty="0"/>
          </a:p>
          <a:p>
            <a:r>
              <a:rPr lang="fr-FR" sz="2000" dirty="0"/>
              <a:t>Voici un article de presse rédigé en [langue cible]. En te basant sur les descripteurs du Cadre Européen Commun de Référence pour les langues (CECRL), analyse le niveau de difficulté linguistique de cet article (de A1 à C2). Identifie les éléments spécifiques qui justifient ton analyse, tels que le vocabulaire, les structures grammaticales, la longueur des phrases, les notions culturelles implicites et le contenu thématique. Propose une justification précise pour le niveau que tu attribues.</a:t>
            </a:r>
          </a:p>
        </p:txBody>
      </p:sp>
      <p:cxnSp>
        <p:nvCxnSpPr>
          <p:cNvPr id="15" name="Connecteur droit avec flèche 14"/>
          <p:cNvCxnSpPr/>
          <p:nvPr/>
        </p:nvCxnSpPr>
        <p:spPr>
          <a:xfrm flipH="1">
            <a:off x="5776546" y="2494892"/>
            <a:ext cx="2954217" cy="80222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12277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
        <p:nvSpPr>
          <p:cNvPr id="4" name="Titre 3"/>
          <p:cNvSpPr>
            <a:spLocks noGrp="1"/>
          </p:cNvSpPr>
          <p:nvPr>
            <p:ph type="title"/>
          </p:nvPr>
        </p:nvSpPr>
        <p:spPr>
          <a:xfrm>
            <a:off x="838200" y="365125"/>
            <a:ext cx="10515600" cy="1325563"/>
          </a:xfrm>
        </p:spPr>
        <p:txBody>
          <a:bodyPr>
            <a:normAutofit/>
          </a:bodyPr>
          <a:lstStyle/>
          <a:p>
            <a:r>
              <a:rPr lang="fr-FR" sz="4000" dirty="0"/>
              <a:t>Créer des versions adaptées (A1+, A2, A2+)</a:t>
            </a:r>
          </a:p>
        </p:txBody>
      </p:sp>
      <p:sp>
        <p:nvSpPr>
          <p:cNvPr id="8" name="Espace réservé du contenu 7"/>
          <p:cNvSpPr>
            <a:spLocks noGrp="1"/>
          </p:cNvSpPr>
          <p:nvPr>
            <p:ph idx="1"/>
          </p:nvPr>
        </p:nvSpPr>
        <p:spPr>
          <a:xfrm>
            <a:off x="838200" y="1825625"/>
            <a:ext cx="10515600" cy="935160"/>
          </a:xfrm>
        </p:spPr>
        <p:txBody>
          <a:bodyPr>
            <a:normAutofit/>
          </a:bodyPr>
          <a:lstStyle/>
          <a:p>
            <a:r>
              <a:rPr lang="fr-FR" sz="2400" dirty="0"/>
              <a:t>L’enseignant demande ensuite à </a:t>
            </a:r>
            <a:r>
              <a:rPr lang="fr-FR" sz="2400" dirty="0" err="1"/>
              <a:t>ChatGPT</a:t>
            </a:r>
            <a:r>
              <a:rPr lang="fr-FR" sz="2400" dirty="0"/>
              <a:t> de reformuler le texte en 3 versions différentes, correspondant ici aux niveaux A1+, A2 et A2+ du CECRL.</a:t>
            </a:r>
          </a:p>
        </p:txBody>
      </p:sp>
      <p:sp>
        <p:nvSpPr>
          <p:cNvPr id="12" name="ZoneTexte 11"/>
          <p:cNvSpPr txBox="1"/>
          <p:nvPr/>
        </p:nvSpPr>
        <p:spPr>
          <a:xfrm>
            <a:off x="938575" y="2895722"/>
            <a:ext cx="10515600" cy="3477875"/>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fr-FR" sz="2000" dirty="0"/>
              <a:t>L’enseignant peut utiliser le prompt suivant :</a:t>
            </a:r>
          </a:p>
          <a:p>
            <a:endParaRPr lang="fr-FR" sz="2000" dirty="0"/>
          </a:p>
          <a:p>
            <a:r>
              <a:rPr lang="fr-FR" sz="2000" dirty="0"/>
              <a:t>Reformule cet article en trois versions différentes, adaptées à des niveaux croissants de difficulté selon le Cadre Européen Commun de Référence pour les Langues (CECRL) :</a:t>
            </a:r>
          </a:p>
          <a:p>
            <a:r>
              <a:rPr lang="fr-FR" sz="2000" b="1" dirty="0"/>
              <a:t>Version 1</a:t>
            </a:r>
            <a:r>
              <a:rPr lang="fr-FR" sz="2000" dirty="0"/>
              <a:t> : Niveau A1+ (phrases simples, vocabulaire courant, informations essentielles uniquement).</a:t>
            </a:r>
          </a:p>
          <a:p>
            <a:r>
              <a:rPr lang="fr-FR" sz="2000" b="1" dirty="0"/>
              <a:t>Version 2</a:t>
            </a:r>
            <a:r>
              <a:rPr lang="fr-FR" sz="2000" dirty="0"/>
              <a:t> : Niveau A2 (phrases plus complexes, vocabulaire élargi, détails supplémentaires).</a:t>
            </a:r>
          </a:p>
          <a:p>
            <a:r>
              <a:rPr lang="fr-FR" sz="2000" b="1" dirty="0"/>
              <a:t>Version 3</a:t>
            </a:r>
            <a:r>
              <a:rPr lang="fr-FR" sz="2000" dirty="0"/>
              <a:t> : Niveau A2+ (structures variées, vocabulaire précis et introduction d'idées légèrement plus abstraites).</a:t>
            </a:r>
            <a:br>
              <a:rPr lang="fr-FR" sz="2000" dirty="0"/>
            </a:br>
            <a:r>
              <a:rPr lang="fr-FR" sz="2000" dirty="0"/>
              <a:t>Pour chaque version, veille à respecter les descripteurs CECRL correspondants et à conserver le sens général de l'article. Indique les éléments caractéristiques de chaque niveau dans la reformulation.</a:t>
            </a:r>
          </a:p>
        </p:txBody>
      </p:sp>
    </p:spTree>
    <p:extLst>
      <p:ext uri="{BB962C8B-B14F-4D97-AF65-F5344CB8AC3E}">
        <p14:creationId xmlns:p14="http://schemas.microsoft.com/office/powerpoint/2010/main" val="521923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
        <p:nvSpPr>
          <p:cNvPr id="4" name="Titre 3"/>
          <p:cNvSpPr>
            <a:spLocks noGrp="1"/>
          </p:cNvSpPr>
          <p:nvPr>
            <p:ph type="title"/>
          </p:nvPr>
        </p:nvSpPr>
        <p:spPr>
          <a:xfrm>
            <a:off x="838200" y="365125"/>
            <a:ext cx="10515600" cy="1325563"/>
          </a:xfrm>
        </p:spPr>
        <p:txBody>
          <a:bodyPr>
            <a:normAutofit/>
          </a:bodyPr>
          <a:lstStyle/>
          <a:p>
            <a:r>
              <a:rPr lang="fr-FR" sz="4000" dirty="0"/>
              <a:t>Générer des activités de compréhension</a:t>
            </a:r>
          </a:p>
        </p:txBody>
      </p:sp>
      <p:sp>
        <p:nvSpPr>
          <p:cNvPr id="8" name="Espace réservé du contenu 7"/>
          <p:cNvSpPr>
            <a:spLocks noGrp="1"/>
          </p:cNvSpPr>
          <p:nvPr>
            <p:ph idx="1"/>
          </p:nvPr>
        </p:nvSpPr>
        <p:spPr>
          <a:xfrm>
            <a:off x="838200" y="1825625"/>
            <a:ext cx="10515600" cy="935160"/>
          </a:xfrm>
        </p:spPr>
        <p:txBody>
          <a:bodyPr>
            <a:normAutofit/>
          </a:bodyPr>
          <a:lstStyle/>
          <a:p>
            <a:r>
              <a:rPr lang="fr-FR" sz="2400" dirty="0"/>
              <a:t>L’enseignant demande également à </a:t>
            </a:r>
            <a:r>
              <a:rPr lang="fr-FR" sz="2400" dirty="0" err="1"/>
              <a:t>ChatGPT</a:t>
            </a:r>
            <a:r>
              <a:rPr lang="fr-FR" sz="2400" dirty="0"/>
              <a:t> de lui soumettre un questionnaire de vérification de la bonne compréhension du phénomène étudié.</a:t>
            </a:r>
          </a:p>
        </p:txBody>
      </p:sp>
      <p:sp>
        <p:nvSpPr>
          <p:cNvPr id="12" name="ZoneTexte 11"/>
          <p:cNvSpPr txBox="1"/>
          <p:nvPr/>
        </p:nvSpPr>
        <p:spPr>
          <a:xfrm>
            <a:off x="938575" y="2895722"/>
            <a:ext cx="10515600" cy="3785652"/>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fr-FR" sz="2000" dirty="0"/>
              <a:t>L’enseignant peut utiliser le prompt suivant :</a:t>
            </a:r>
          </a:p>
          <a:p>
            <a:endParaRPr lang="fr-FR" sz="2000" dirty="0"/>
          </a:p>
          <a:p>
            <a:r>
              <a:rPr lang="fr-FR" sz="2000" dirty="0"/>
              <a:t>Pour chaque texte généré précédemment (niveaux A1+, A2, et A2+), crée un questionnaire en [langue cible] de compréhension adapté au niveau visé. Chaque questionnaire doit inclure :</a:t>
            </a:r>
          </a:p>
          <a:p>
            <a:r>
              <a:rPr lang="fr-FR" sz="2000" dirty="0"/>
              <a:t>- 3 questions pour vérifier la compréhension globale du phénomène décrit (par exemple, identifier le thème principal ou les idées clés).</a:t>
            </a:r>
          </a:p>
          <a:p>
            <a:r>
              <a:rPr lang="fr-FR" sz="2000" dirty="0"/>
              <a:t>- 3 questions pour vérifier la compréhension détaillée (informations spécifiques, faits, ou exemples précis mentionnés dans le texte).</a:t>
            </a:r>
          </a:p>
          <a:p>
            <a:r>
              <a:rPr lang="fr-FR" sz="2000" dirty="0"/>
              <a:t>- 2 questions ouvertes favorisant la réflexion ou une opinion personnelle en lien avec le phénomène étudié, adaptées au niveau de langue visé.</a:t>
            </a:r>
            <a:br>
              <a:rPr lang="fr-FR" sz="2000" dirty="0"/>
            </a:br>
            <a:r>
              <a:rPr lang="fr-FR" sz="2000" dirty="0"/>
              <a:t>Veille à formuler des questions claires et adaptées aux capacités linguistiques des élèves à chaque niveau, tout en vérifiant leur compréhension du contenu culturel ou thématique du texte.</a:t>
            </a:r>
          </a:p>
        </p:txBody>
      </p:sp>
    </p:spTree>
    <p:extLst>
      <p:ext uri="{BB962C8B-B14F-4D97-AF65-F5344CB8AC3E}">
        <p14:creationId xmlns:p14="http://schemas.microsoft.com/office/powerpoint/2010/main" val="28132369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 1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
        <p:nvSpPr>
          <p:cNvPr id="4" name="Titre 3"/>
          <p:cNvSpPr>
            <a:spLocks noGrp="1"/>
          </p:cNvSpPr>
          <p:nvPr>
            <p:ph type="title"/>
          </p:nvPr>
        </p:nvSpPr>
        <p:spPr>
          <a:xfrm>
            <a:off x="838200" y="365125"/>
            <a:ext cx="10515600" cy="1325563"/>
          </a:xfrm>
        </p:spPr>
        <p:txBody>
          <a:bodyPr>
            <a:normAutofit/>
          </a:bodyPr>
          <a:lstStyle/>
          <a:p>
            <a:r>
              <a:rPr lang="fr-FR" sz="4000" dirty="0"/>
              <a:t>Fournir des réponses détaillées et adaptées</a:t>
            </a:r>
          </a:p>
        </p:txBody>
      </p:sp>
      <p:sp>
        <p:nvSpPr>
          <p:cNvPr id="8" name="Espace réservé du contenu 7"/>
          <p:cNvSpPr>
            <a:spLocks noGrp="1"/>
          </p:cNvSpPr>
          <p:nvPr>
            <p:ph idx="1"/>
          </p:nvPr>
        </p:nvSpPr>
        <p:spPr>
          <a:xfrm>
            <a:off x="838200" y="1825625"/>
            <a:ext cx="10515600" cy="935160"/>
          </a:xfrm>
        </p:spPr>
        <p:txBody>
          <a:bodyPr>
            <a:normAutofit/>
          </a:bodyPr>
          <a:lstStyle/>
          <a:p>
            <a:r>
              <a:rPr lang="fr-FR" sz="2400" dirty="0"/>
              <a:t>L’enseignant demande enfin à </a:t>
            </a:r>
            <a:r>
              <a:rPr lang="fr-FR" sz="2400" dirty="0" err="1"/>
              <a:t>ChatGPT</a:t>
            </a:r>
            <a:r>
              <a:rPr lang="fr-FR" sz="2400" dirty="0"/>
              <a:t> de lui fournir une correction pour chaque questionnaire.</a:t>
            </a:r>
          </a:p>
        </p:txBody>
      </p:sp>
      <p:sp>
        <p:nvSpPr>
          <p:cNvPr id="12" name="ZoneTexte 11"/>
          <p:cNvSpPr txBox="1"/>
          <p:nvPr/>
        </p:nvSpPr>
        <p:spPr>
          <a:xfrm>
            <a:off x="938575" y="2895722"/>
            <a:ext cx="10515600" cy="2862322"/>
          </a:xfrm>
          <a:prstGeom prst="rect">
            <a:avLst/>
          </a:prstGeom>
          <a:solidFill>
            <a:schemeClr val="bg1">
              <a:lumMod val="85000"/>
            </a:schemeClr>
          </a:solidFill>
        </p:spPr>
        <p:txBody>
          <a:bodyPr wrap="square" rtlCol="0">
            <a:spAutoFit/>
          </a:bodyPr>
          <a:lstStyle/>
          <a:p>
            <a:pPr marL="285750" indent="-285750">
              <a:buFont typeface="Arial" panose="020B0604020202020204" pitchFamily="34" charset="0"/>
              <a:buChar char="•"/>
            </a:pPr>
            <a:r>
              <a:rPr lang="fr-FR" sz="2000" dirty="0"/>
              <a:t>L’enseignant peut utiliser le prompt suivant :</a:t>
            </a:r>
          </a:p>
          <a:p>
            <a:endParaRPr lang="fr-FR" sz="2000" dirty="0"/>
          </a:p>
          <a:p>
            <a:r>
              <a:rPr lang="fr-FR" sz="2000" dirty="0"/>
              <a:t>Pour chaque questionnaire généré précédemment (niveaux A1+, A2, et A2+), propose une correction en [langue cible] détaillée et adaptée.</a:t>
            </a:r>
          </a:p>
          <a:p>
            <a:r>
              <a:rPr lang="fr-FR" sz="2000" dirty="0"/>
              <a:t>- Fournis les réponses attendues pour chaque question.</a:t>
            </a:r>
          </a:p>
          <a:p>
            <a:r>
              <a:rPr lang="fr-FR" sz="2000" dirty="0"/>
              <a:t>- Si la question est ouverte, suggère une réponse type correspondant au niveau visé, en précisant les critères d’une réponse réussie.</a:t>
            </a:r>
          </a:p>
          <a:p>
            <a:r>
              <a:rPr lang="fr-FR" sz="2000" dirty="0"/>
              <a:t>- Ajoute des explications ou justifications pour les réponses, si nécessaire, afin d’éclairer au mieux les élèves.</a:t>
            </a:r>
          </a:p>
        </p:txBody>
      </p:sp>
    </p:spTree>
    <p:extLst>
      <p:ext uri="{BB962C8B-B14F-4D97-AF65-F5344CB8AC3E}">
        <p14:creationId xmlns:p14="http://schemas.microsoft.com/office/powerpoint/2010/main" val="20035737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800" dirty="0"/>
              <a:t>Documents supports</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7026942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
        <p:nvSpPr>
          <p:cNvPr id="5" name="Titre 4"/>
          <p:cNvSpPr>
            <a:spLocks noGrp="1"/>
          </p:cNvSpPr>
          <p:nvPr>
            <p:ph type="title"/>
          </p:nvPr>
        </p:nvSpPr>
        <p:spPr/>
        <p:txBody>
          <a:bodyPr/>
          <a:lstStyle/>
          <a:p>
            <a:r>
              <a:rPr lang="fr-FR" dirty="0"/>
              <a:t>Article original</a:t>
            </a:r>
          </a:p>
        </p:txBody>
      </p:sp>
      <p:sp>
        <p:nvSpPr>
          <p:cNvPr id="6" name="Espace réservé du contenu 5"/>
          <p:cNvSpPr>
            <a:spLocks noGrp="1"/>
          </p:cNvSpPr>
          <p:nvPr>
            <p:ph idx="1"/>
          </p:nvPr>
        </p:nvSpPr>
        <p:spPr/>
        <p:txBody>
          <a:bodyPr>
            <a:normAutofit fontScale="55000" lnSpcReduction="20000"/>
          </a:bodyPr>
          <a:lstStyle/>
          <a:p>
            <a:pPr marL="0" indent="0">
              <a:buNone/>
            </a:pPr>
            <a:r>
              <a:rPr lang="it-IT" b="1" dirty="0"/>
              <a:t>Giovani in fuga dall'Italia: «All'estero guadagnano il 41% in più»</a:t>
            </a:r>
          </a:p>
          <a:p>
            <a:pPr marL="0" indent="0">
              <a:buNone/>
            </a:pPr>
            <a:r>
              <a:rPr lang="it-IT" dirty="0"/>
              <a:t>«Troppi giovani cercano lavoro all'estero per la povertà delle offerte retributive disponibili». È il duro monito, al sistema delle imprese, del presidente della Repubblica, Sergio Mattarella, intervenuto all'assemblea di Confindustria. «Prima di ogni altro fattore, a muovere il progresso è il “capitale sociale” di cui un Paese dispone - ha aggiunto il Capo dello Stato -. Un capitale che non possiamo impoverire».</a:t>
            </a:r>
          </a:p>
          <a:p>
            <a:pPr marL="0" indent="0">
              <a:buNone/>
            </a:pPr>
            <a:r>
              <a:rPr lang="it-IT" dirty="0"/>
              <a:t>La fuga dei cervelli è, insomma, soprattutto una questione di stipendio. E la conferma arriva direttamente dal Consiglio nazionale dei giovani (Cng), che ricorda i dati del fenomeno: i giovani fra i 25 e i 34 anni espatriati fra il 2012 e il 2021 sono circa 337mila, di cui oltre 120mila laureati (il 36%). I coetanei rimpatriati nello stesso periodo sono 94mila, di cui 41 mila laureati. Il saldo è dunque negativo con una perdita netta di 79mila giovani laureati in dieci anni. I laureati di secondo livello trasferitisi all’estero, ricorda il Cng, percepiscono peraltro, a un anno dal titolo, 1.963 euro mensili netti, ovvero il 41,8% in più rispetto ai 1.384 euro che guadagnerebbero in Italia. Più passa il tempo più la forbice si allarga tant’è che, a cinque anni dalla laurea, fuori dall’Italia la retribuzione netta media è pari a 2.352 euro, un valore pari a +47,1% rispetto ai 1.599 euro medi italiani.</a:t>
            </a:r>
          </a:p>
          <a:p>
            <a:pPr marL="0" indent="0">
              <a:buNone/>
            </a:pPr>
            <a:r>
              <a:rPr lang="it-IT" dirty="0"/>
              <a:t>«È una realtà dolorosa e preoccupante», sottolinea la presidente del Cng, Maria Cristina Pisani, condividendo «le preoccupazioni sollevate dal presidente Mattarella» e lanciando un appello: se continuiano a perdere giovani, rischiamo di impoverire il nostro tessuto sociale, la nostra economia e la nostra cultura.</a:t>
            </a:r>
          </a:p>
          <a:p>
            <a:pPr marL="0" indent="0">
              <a:buNone/>
            </a:pPr>
            <a:r>
              <a:rPr lang="it-IT" dirty="0"/>
              <a:t>«Il mondo delle imprese ha una responsabilità fondamentale in questo scenario - ricorda Pisani -. Non solo in termini economici, ma anche in termini di responsabilità sociale. Incentivare e sostenere l'impiego giovanile, con condizioni lavorative e retributive dignitose, è fondamentale per costruire un futuro sostenibile», conclude la presidente. Ricordando che «i giovani hanno bisogno di essere riconosciuti, valorizzati e sostenuti, non solo con parole, ma con azioni concrete».</a:t>
            </a:r>
          </a:p>
          <a:p>
            <a:pPr marL="0" indent="0">
              <a:buNone/>
            </a:pPr>
            <a:endParaRPr lang="fr-FR" dirty="0"/>
          </a:p>
          <a:p>
            <a:pPr marL="0" indent="0">
              <a:buNone/>
            </a:pPr>
            <a:r>
              <a:rPr lang="fr-FR" dirty="0"/>
              <a:t>Source : </a:t>
            </a:r>
            <a:r>
              <a:rPr lang="fr-FR" dirty="0">
                <a:hlinkClick r:id="rId3"/>
              </a:rPr>
              <a:t>https://www.avvenire.it/attualita/pagine/giovani-in-fuga-dall-italia-all-estero-guadagnano-il-41-in-piu</a:t>
            </a:r>
            <a:endParaRPr lang="fr-FR" dirty="0"/>
          </a:p>
          <a:p>
            <a:pPr marL="0" indent="0">
              <a:buNone/>
            </a:pPr>
            <a:endParaRPr lang="fr-FR" dirty="0"/>
          </a:p>
        </p:txBody>
      </p:sp>
    </p:spTree>
    <p:extLst>
      <p:ext uri="{BB962C8B-B14F-4D97-AF65-F5344CB8AC3E}">
        <p14:creationId xmlns:p14="http://schemas.microsoft.com/office/powerpoint/2010/main" val="932387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Détermination du niveau CECRL par </a:t>
            </a:r>
            <a:r>
              <a:rPr lang="fr-FR" dirty="0" err="1"/>
              <a:t>ChatGPT</a:t>
            </a:r>
            <a:endParaRPr lang="fr-FR" dirty="0"/>
          </a:p>
        </p:txBody>
      </p:sp>
      <p:sp>
        <p:nvSpPr>
          <p:cNvPr id="3" name="Espace réservé du contenu 2"/>
          <p:cNvSpPr>
            <a:spLocks noGrp="1"/>
          </p:cNvSpPr>
          <p:nvPr>
            <p:ph idx="1"/>
          </p:nvPr>
        </p:nvSpPr>
        <p:spPr/>
        <p:txBody>
          <a:bodyPr/>
          <a:lstStyle/>
          <a:p>
            <a:pPr marL="0" indent="0">
              <a:buNone/>
            </a:pPr>
            <a:r>
              <a:rPr lang="fr-FR" b="1" dirty="0"/>
              <a:t>Analyse globale</a:t>
            </a:r>
          </a:p>
          <a:p>
            <a:pPr marL="0" indent="0">
              <a:buNone/>
            </a:pPr>
            <a:r>
              <a:rPr lang="fr-FR" b="1" dirty="0"/>
              <a:t>Niveau estimé : B2</a:t>
            </a:r>
          </a:p>
          <a:p>
            <a:pPr marL="0" indent="0">
              <a:buNone/>
            </a:pPr>
            <a:r>
              <a:rPr lang="fr-FR" dirty="0"/>
              <a:t>L'article présente une complexité linguistique et thématique qui correspond aux descripteurs du niveau B2. Ce niveau est caractérisé par une capacité à comprendre des textes relativement longs et complexes sur des sujets variés, incluant des idées abstraites ou des points de vue argumentés.</a:t>
            </a:r>
          </a:p>
          <a:p>
            <a:endParaRPr lang="fr-FR" dirty="0"/>
          </a:p>
        </p:txBody>
      </p:sp>
    </p:spTree>
    <p:extLst>
      <p:ext uri="{BB962C8B-B14F-4D97-AF65-F5344CB8AC3E}">
        <p14:creationId xmlns:p14="http://schemas.microsoft.com/office/powerpoint/2010/main" val="40356225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Détermination du niveau CECRL par </a:t>
            </a:r>
            <a:r>
              <a:rPr lang="fr-FR" dirty="0" err="1"/>
              <a:t>ChatGPT</a:t>
            </a:r>
            <a:endParaRPr lang="fr-FR" dirty="0"/>
          </a:p>
        </p:txBody>
      </p:sp>
      <p:sp>
        <p:nvSpPr>
          <p:cNvPr id="3" name="Espace réservé du contenu 2"/>
          <p:cNvSpPr>
            <a:spLocks noGrp="1"/>
          </p:cNvSpPr>
          <p:nvPr>
            <p:ph idx="1"/>
          </p:nvPr>
        </p:nvSpPr>
        <p:spPr/>
        <p:txBody>
          <a:bodyPr>
            <a:normAutofit fontScale="70000" lnSpcReduction="20000"/>
          </a:bodyPr>
          <a:lstStyle/>
          <a:p>
            <a:pPr marL="0" indent="0">
              <a:buNone/>
            </a:pPr>
            <a:r>
              <a:rPr lang="fr-FR" b="1" dirty="0"/>
              <a:t>Éléments spécifiques justifiant le niveau</a:t>
            </a:r>
          </a:p>
          <a:p>
            <a:pPr marL="0" indent="0">
              <a:lnSpc>
                <a:spcPct val="160000"/>
              </a:lnSpc>
              <a:buNone/>
            </a:pPr>
            <a:r>
              <a:rPr lang="fr-FR" b="1" dirty="0"/>
              <a:t>1. Vocabulaire</a:t>
            </a:r>
          </a:p>
          <a:p>
            <a:pPr>
              <a:lnSpc>
                <a:spcPct val="160000"/>
              </a:lnSpc>
            </a:pPr>
            <a:r>
              <a:rPr lang="fr-FR" b="1" dirty="0"/>
              <a:t>Type de vocabulaire :</a:t>
            </a:r>
            <a:endParaRPr lang="fr-FR" dirty="0"/>
          </a:p>
          <a:p>
            <a:pPr lvl="1">
              <a:lnSpc>
                <a:spcPct val="160000"/>
              </a:lnSpc>
            </a:pPr>
            <a:r>
              <a:rPr lang="fr-FR" dirty="0"/>
              <a:t>Lexique spécialisé lié à l’économie, au travail et à la politique : </a:t>
            </a:r>
            <a:r>
              <a:rPr lang="fr-FR" i="1" dirty="0"/>
              <a:t>“offerte </a:t>
            </a:r>
            <a:r>
              <a:rPr lang="fr-FR" i="1" dirty="0" err="1"/>
              <a:t>retributive</a:t>
            </a:r>
            <a:r>
              <a:rPr lang="fr-FR" i="1" dirty="0"/>
              <a:t>,” “capitale sociale,” “</a:t>
            </a:r>
            <a:r>
              <a:rPr lang="fr-FR" i="1" dirty="0" err="1"/>
              <a:t>fuga</a:t>
            </a:r>
            <a:r>
              <a:rPr lang="fr-FR" i="1" dirty="0"/>
              <a:t> dei </a:t>
            </a:r>
            <a:r>
              <a:rPr lang="fr-FR" i="1" dirty="0" err="1"/>
              <a:t>cervelli</a:t>
            </a:r>
            <a:r>
              <a:rPr lang="fr-FR" i="1" dirty="0"/>
              <a:t>,” “responsabilità sociale”</a:t>
            </a:r>
            <a:r>
              <a:rPr lang="fr-FR" dirty="0"/>
              <a:t>.</a:t>
            </a:r>
          </a:p>
          <a:p>
            <a:pPr lvl="1">
              <a:lnSpc>
                <a:spcPct val="160000"/>
              </a:lnSpc>
            </a:pPr>
            <a:r>
              <a:rPr lang="fr-FR" dirty="0"/>
              <a:t>Termes abstraits ou concepts sociopolitiques : </a:t>
            </a:r>
            <a:r>
              <a:rPr lang="fr-FR" i="1" dirty="0"/>
              <a:t>“</a:t>
            </a:r>
            <a:r>
              <a:rPr lang="fr-FR" i="1" dirty="0" err="1"/>
              <a:t>progresso</a:t>
            </a:r>
            <a:r>
              <a:rPr lang="fr-FR" i="1" dirty="0"/>
              <a:t>,” “</a:t>
            </a:r>
            <a:r>
              <a:rPr lang="fr-FR" i="1" dirty="0" err="1"/>
              <a:t>tessuto</a:t>
            </a:r>
            <a:r>
              <a:rPr lang="fr-FR" i="1" dirty="0"/>
              <a:t> sociale,” “</a:t>
            </a:r>
            <a:r>
              <a:rPr lang="fr-FR" i="1" dirty="0" err="1"/>
              <a:t>futuro</a:t>
            </a:r>
            <a:r>
              <a:rPr lang="fr-FR" i="1" dirty="0"/>
              <a:t> </a:t>
            </a:r>
            <a:r>
              <a:rPr lang="fr-FR" i="1" dirty="0" err="1"/>
              <a:t>sostenibile</a:t>
            </a:r>
            <a:r>
              <a:rPr lang="fr-FR" i="1" dirty="0"/>
              <a:t>”</a:t>
            </a:r>
            <a:r>
              <a:rPr lang="fr-FR" dirty="0"/>
              <a:t>.</a:t>
            </a:r>
          </a:p>
          <a:p>
            <a:pPr lvl="1">
              <a:lnSpc>
                <a:spcPct val="160000"/>
              </a:lnSpc>
            </a:pPr>
            <a:r>
              <a:rPr lang="fr-FR" dirty="0"/>
              <a:t>Expressions spécifiques : </a:t>
            </a:r>
            <a:r>
              <a:rPr lang="fr-FR" i="1" dirty="0"/>
              <a:t>“</a:t>
            </a:r>
            <a:r>
              <a:rPr lang="fr-FR" i="1" dirty="0" err="1"/>
              <a:t>forbice</a:t>
            </a:r>
            <a:r>
              <a:rPr lang="fr-FR" i="1" dirty="0"/>
              <a:t> si </a:t>
            </a:r>
            <a:r>
              <a:rPr lang="fr-FR" i="1" dirty="0" err="1"/>
              <a:t>allarga</a:t>
            </a:r>
            <a:r>
              <a:rPr lang="fr-FR" i="1" dirty="0"/>
              <a:t>,” “</a:t>
            </a:r>
            <a:r>
              <a:rPr lang="fr-FR" i="1" dirty="0" err="1"/>
              <a:t>saldo</a:t>
            </a:r>
            <a:r>
              <a:rPr lang="fr-FR" i="1" dirty="0"/>
              <a:t> </a:t>
            </a:r>
            <a:r>
              <a:rPr lang="fr-FR" i="1" dirty="0" err="1"/>
              <a:t>negativo</a:t>
            </a:r>
            <a:r>
              <a:rPr lang="fr-FR" i="1" dirty="0"/>
              <a:t>”</a:t>
            </a:r>
            <a:r>
              <a:rPr lang="fr-FR" dirty="0"/>
              <a:t>.</a:t>
            </a:r>
          </a:p>
          <a:p>
            <a:pPr>
              <a:lnSpc>
                <a:spcPct val="160000"/>
              </a:lnSpc>
            </a:pPr>
            <a:r>
              <a:rPr lang="fr-FR" b="1" dirty="0"/>
              <a:t>Niveau de difficulté :</a:t>
            </a:r>
            <a:endParaRPr lang="fr-FR" dirty="0"/>
          </a:p>
          <a:p>
            <a:pPr lvl="1">
              <a:lnSpc>
                <a:spcPct val="160000"/>
              </a:lnSpc>
            </a:pPr>
            <a:r>
              <a:rPr lang="fr-FR" dirty="0"/>
              <a:t>Les termes techniques exigent une certaine familiarité avec des domaines spécifiques (travail, économie).</a:t>
            </a:r>
          </a:p>
          <a:p>
            <a:pPr marL="0" indent="0">
              <a:buNone/>
            </a:pPr>
            <a:endParaRPr lang="fr-FR" dirty="0"/>
          </a:p>
        </p:txBody>
      </p:sp>
    </p:spTree>
    <p:extLst>
      <p:ext uri="{BB962C8B-B14F-4D97-AF65-F5344CB8AC3E}">
        <p14:creationId xmlns:p14="http://schemas.microsoft.com/office/powerpoint/2010/main" val="3150650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Détermination du niveau CECRL par </a:t>
            </a:r>
            <a:r>
              <a:rPr lang="fr-FR" dirty="0" err="1"/>
              <a:t>ChatGPT</a:t>
            </a:r>
            <a:endParaRPr lang="fr-FR" dirty="0"/>
          </a:p>
        </p:txBody>
      </p:sp>
      <p:sp>
        <p:nvSpPr>
          <p:cNvPr id="3" name="Espace réservé du contenu 2"/>
          <p:cNvSpPr>
            <a:spLocks noGrp="1"/>
          </p:cNvSpPr>
          <p:nvPr>
            <p:ph idx="1"/>
          </p:nvPr>
        </p:nvSpPr>
        <p:spPr/>
        <p:txBody>
          <a:bodyPr>
            <a:normAutofit fontScale="55000" lnSpcReduction="20000"/>
          </a:bodyPr>
          <a:lstStyle/>
          <a:p>
            <a:pPr marL="0" indent="0">
              <a:lnSpc>
                <a:spcPct val="170000"/>
              </a:lnSpc>
              <a:buNone/>
            </a:pPr>
            <a:r>
              <a:rPr lang="fr-FR" b="1" dirty="0"/>
              <a:t>2. Grammaire et syntaxe</a:t>
            </a:r>
          </a:p>
          <a:p>
            <a:pPr>
              <a:lnSpc>
                <a:spcPct val="170000"/>
              </a:lnSpc>
            </a:pPr>
            <a:r>
              <a:rPr lang="fr-FR" b="1" dirty="0"/>
              <a:t>Structures complexes :</a:t>
            </a:r>
            <a:endParaRPr lang="fr-FR" dirty="0"/>
          </a:p>
          <a:p>
            <a:pPr lvl="1">
              <a:lnSpc>
                <a:spcPct val="170000"/>
              </a:lnSpc>
            </a:pPr>
            <a:r>
              <a:rPr lang="fr-FR" dirty="0"/>
              <a:t>Utilisation de subordonnées, notamment des relatives et des conditionnelles :</a:t>
            </a:r>
            <a:br>
              <a:rPr lang="fr-FR" dirty="0"/>
            </a:br>
            <a:r>
              <a:rPr lang="fr-FR" i="1" dirty="0"/>
              <a:t>“se </a:t>
            </a:r>
            <a:r>
              <a:rPr lang="fr-FR" i="1" dirty="0" err="1"/>
              <a:t>continuiamo</a:t>
            </a:r>
            <a:r>
              <a:rPr lang="fr-FR" i="1" dirty="0"/>
              <a:t> a perdere giovani, </a:t>
            </a:r>
            <a:r>
              <a:rPr lang="fr-FR" i="1" dirty="0" err="1"/>
              <a:t>rischiamo</a:t>
            </a:r>
            <a:r>
              <a:rPr lang="fr-FR" i="1" dirty="0"/>
              <a:t> di </a:t>
            </a:r>
            <a:r>
              <a:rPr lang="fr-FR" i="1" dirty="0" err="1"/>
              <a:t>impoverire</a:t>
            </a:r>
            <a:r>
              <a:rPr lang="fr-FR" i="1" dirty="0"/>
              <a:t> il </a:t>
            </a:r>
            <a:r>
              <a:rPr lang="fr-FR" i="1" dirty="0" err="1"/>
              <a:t>nostro</a:t>
            </a:r>
            <a:r>
              <a:rPr lang="fr-FR" i="1" dirty="0"/>
              <a:t> </a:t>
            </a:r>
            <a:r>
              <a:rPr lang="fr-FR" i="1" dirty="0" err="1"/>
              <a:t>tessuto</a:t>
            </a:r>
            <a:r>
              <a:rPr lang="fr-FR" i="1" dirty="0"/>
              <a:t> sociale.”</a:t>
            </a:r>
            <a:endParaRPr lang="fr-FR" dirty="0"/>
          </a:p>
          <a:p>
            <a:pPr lvl="1">
              <a:lnSpc>
                <a:spcPct val="170000"/>
              </a:lnSpc>
            </a:pPr>
            <a:r>
              <a:rPr lang="fr-FR" dirty="0"/>
              <a:t>Style indirect et passif :</a:t>
            </a:r>
            <a:br>
              <a:rPr lang="fr-FR" dirty="0"/>
            </a:br>
            <a:r>
              <a:rPr lang="fr-FR" i="1" dirty="0"/>
              <a:t>“È il duro </a:t>
            </a:r>
            <a:r>
              <a:rPr lang="fr-FR" i="1" dirty="0" err="1"/>
              <a:t>monito</a:t>
            </a:r>
            <a:r>
              <a:rPr lang="fr-FR" i="1" dirty="0"/>
              <a:t>, al </a:t>
            </a:r>
            <a:r>
              <a:rPr lang="fr-FR" i="1" dirty="0" err="1"/>
              <a:t>sistema</a:t>
            </a:r>
            <a:r>
              <a:rPr lang="fr-FR" i="1" dirty="0"/>
              <a:t> delle </a:t>
            </a:r>
            <a:r>
              <a:rPr lang="fr-FR" i="1" dirty="0" err="1"/>
              <a:t>imprese</a:t>
            </a:r>
            <a:r>
              <a:rPr lang="fr-FR" i="1" dirty="0"/>
              <a:t>, del </a:t>
            </a:r>
            <a:r>
              <a:rPr lang="fr-FR" i="1" dirty="0" err="1"/>
              <a:t>presidente</a:t>
            </a:r>
            <a:r>
              <a:rPr lang="fr-FR" i="1" dirty="0"/>
              <a:t> della Repubblica.”</a:t>
            </a:r>
            <a:endParaRPr lang="fr-FR" dirty="0"/>
          </a:p>
          <a:p>
            <a:pPr>
              <a:lnSpc>
                <a:spcPct val="170000"/>
              </a:lnSpc>
            </a:pPr>
            <a:r>
              <a:rPr lang="fr-FR" b="1" dirty="0"/>
              <a:t>Longueur des phrases :</a:t>
            </a:r>
            <a:endParaRPr lang="fr-FR" dirty="0"/>
          </a:p>
          <a:p>
            <a:pPr lvl="1">
              <a:lnSpc>
                <a:spcPct val="170000"/>
              </a:lnSpc>
            </a:pPr>
            <a:r>
              <a:rPr lang="fr-FR" dirty="0"/>
              <a:t>Certaines phrases sont longues et denses, ce qui nécessite une bonne maîtrise des structures grammaticales pour les comprendre.</a:t>
            </a:r>
          </a:p>
          <a:p>
            <a:pPr marL="0" indent="0">
              <a:lnSpc>
                <a:spcPct val="170000"/>
              </a:lnSpc>
              <a:buNone/>
            </a:pPr>
            <a:r>
              <a:rPr lang="fr-FR" b="1" dirty="0"/>
              <a:t>3. Longueur et organisation des phrases</a:t>
            </a:r>
          </a:p>
          <a:p>
            <a:pPr>
              <a:lnSpc>
                <a:spcPct val="170000"/>
              </a:lnSpc>
            </a:pPr>
            <a:r>
              <a:rPr lang="fr-FR" dirty="0"/>
              <a:t>Les paragraphes sont bien structurés, mais les phrases incluent souvent plusieurs idées ou données chiffrées, ce qui augmente la charge cognitive.</a:t>
            </a:r>
          </a:p>
          <a:p>
            <a:endParaRPr lang="fr-FR" dirty="0"/>
          </a:p>
        </p:txBody>
      </p:sp>
    </p:spTree>
    <p:extLst>
      <p:ext uri="{BB962C8B-B14F-4D97-AF65-F5344CB8AC3E}">
        <p14:creationId xmlns:p14="http://schemas.microsoft.com/office/powerpoint/2010/main" val="1827904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Détermination du niveau CECRL par </a:t>
            </a:r>
            <a:r>
              <a:rPr lang="fr-FR" dirty="0" err="1"/>
              <a:t>ChatGPT</a:t>
            </a:r>
            <a:endParaRPr lang="fr-FR" dirty="0"/>
          </a:p>
        </p:txBody>
      </p:sp>
      <p:sp>
        <p:nvSpPr>
          <p:cNvPr id="3" name="Espace réservé du contenu 2"/>
          <p:cNvSpPr>
            <a:spLocks noGrp="1"/>
          </p:cNvSpPr>
          <p:nvPr>
            <p:ph idx="1"/>
          </p:nvPr>
        </p:nvSpPr>
        <p:spPr/>
        <p:txBody>
          <a:bodyPr>
            <a:normAutofit fontScale="62500" lnSpcReduction="20000"/>
          </a:bodyPr>
          <a:lstStyle/>
          <a:p>
            <a:pPr marL="0" indent="0">
              <a:lnSpc>
                <a:spcPct val="170000"/>
              </a:lnSpc>
              <a:buNone/>
            </a:pPr>
            <a:r>
              <a:rPr lang="fr-FR" b="1" dirty="0"/>
              <a:t>4. Notions culturelles implicites</a:t>
            </a:r>
          </a:p>
          <a:p>
            <a:pPr>
              <a:lnSpc>
                <a:spcPct val="170000"/>
              </a:lnSpc>
            </a:pPr>
            <a:r>
              <a:rPr lang="fr-FR" dirty="0"/>
              <a:t>Références culturelles et institutionnelles :</a:t>
            </a:r>
          </a:p>
          <a:p>
            <a:pPr lvl="1">
              <a:lnSpc>
                <a:spcPct val="170000"/>
              </a:lnSpc>
            </a:pPr>
            <a:r>
              <a:rPr lang="fr-FR" dirty="0"/>
              <a:t>Mention de </a:t>
            </a:r>
            <a:r>
              <a:rPr lang="fr-FR" i="1" dirty="0"/>
              <a:t>Sergio </a:t>
            </a:r>
            <a:r>
              <a:rPr lang="fr-FR" i="1" dirty="0" err="1"/>
              <a:t>Mattarella</a:t>
            </a:r>
            <a:r>
              <a:rPr lang="fr-FR" dirty="0"/>
              <a:t>, président de la République, et de </a:t>
            </a:r>
            <a:r>
              <a:rPr lang="fr-FR" i="1" dirty="0" err="1"/>
              <a:t>Confindustria</a:t>
            </a:r>
            <a:r>
              <a:rPr lang="fr-FR" dirty="0"/>
              <a:t>.</a:t>
            </a:r>
          </a:p>
          <a:p>
            <a:pPr lvl="1">
              <a:lnSpc>
                <a:spcPct val="170000"/>
              </a:lnSpc>
            </a:pPr>
            <a:r>
              <a:rPr lang="fr-FR" dirty="0"/>
              <a:t>Concepts comme la </a:t>
            </a:r>
            <a:r>
              <a:rPr lang="fr-FR" i="1" dirty="0" err="1"/>
              <a:t>fuga</a:t>
            </a:r>
            <a:r>
              <a:rPr lang="fr-FR" i="1" dirty="0"/>
              <a:t> dei </a:t>
            </a:r>
            <a:r>
              <a:rPr lang="fr-FR" i="1" dirty="0" err="1"/>
              <a:t>cervelli</a:t>
            </a:r>
            <a:r>
              <a:rPr lang="fr-FR" dirty="0"/>
              <a:t> ou le rôle des entreprises dans la société italienne.</a:t>
            </a:r>
          </a:p>
          <a:p>
            <a:pPr>
              <a:lnSpc>
                <a:spcPct val="170000"/>
              </a:lnSpc>
            </a:pPr>
            <a:r>
              <a:rPr lang="fr-FR" dirty="0"/>
              <a:t>Comprendre ces références demande une certaine connaissance du contexte italien.</a:t>
            </a:r>
          </a:p>
          <a:p>
            <a:pPr marL="0" indent="0">
              <a:lnSpc>
                <a:spcPct val="170000"/>
              </a:lnSpc>
              <a:buNone/>
            </a:pPr>
            <a:r>
              <a:rPr lang="fr-FR" b="1" dirty="0"/>
              <a:t>5. Contenu thématique</a:t>
            </a:r>
          </a:p>
          <a:p>
            <a:pPr>
              <a:lnSpc>
                <a:spcPct val="170000"/>
              </a:lnSpc>
            </a:pPr>
            <a:r>
              <a:rPr lang="fr-FR" b="1" dirty="0"/>
              <a:t>Complexité du thème :</a:t>
            </a:r>
            <a:endParaRPr lang="fr-FR" dirty="0"/>
          </a:p>
          <a:p>
            <a:pPr lvl="1">
              <a:lnSpc>
                <a:spcPct val="170000"/>
              </a:lnSpc>
            </a:pPr>
            <a:r>
              <a:rPr lang="fr-FR" dirty="0"/>
              <a:t>L’article traite d’un problème socio-économique complexe (l’émigration des jeunes diplômés).</a:t>
            </a:r>
          </a:p>
          <a:p>
            <a:pPr lvl="1">
              <a:lnSpc>
                <a:spcPct val="170000"/>
              </a:lnSpc>
            </a:pPr>
            <a:r>
              <a:rPr lang="fr-FR" dirty="0"/>
              <a:t>Il inclut des données statistiques détaillées qui doivent être interprétées.</a:t>
            </a:r>
          </a:p>
          <a:p>
            <a:endParaRPr lang="fr-FR" dirty="0"/>
          </a:p>
        </p:txBody>
      </p:sp>
    </p:spTree>
    <p:extLst>
      <p:ext uri="{BB962C8B-B14F-4D97-AF65-F5344CB8AC3E}">
        <p14:creationId xmlns:p14="http://schemas.microsoft.com/office/powerpoint/2010/main" val="1991597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Sommaire</a:t>
            </a:r>
          </a:p>
        </p:txBody>
      </p:sp>
      <p:sp>
        <p:nvSpPr>
          <p:cNvPr id="5" name="Espace réservé du contenu 4"/>
          <p:cNvSpPr>
            <a:spLocks noGrp="1"/>
          </p:cNvSpPr>
          <p:nvPr>
            <p:ph idx="1"/>
          </p:nvPr>
        </p:nvSpPr>
        <p:spPr/>
        <p:txBody>
          <a:bodyPr/>
          <a:lstStyle/>
          <a:p>
            <a:pPr marL="514350" indent="-514350">
              <a:buFont typeface="+mj-lt"/>
              <a:buAutoNum type="arabicPeriod"/>
            </a:pPr>
            <a:r>
              <a:rPr lang="fr-FR" dirty="0"/>
              <a:t>Contexte</a:t>
            </a:r>
          </a:p>
          <a:p>
            <a:pPr marL="514350" indent="-514350">
              <a:buFont typeface="+mj-lt"/>
              <a:buAutoNum type="arabicPeriod"/>
            </a:pPr>
            <a:r>
              <a:rPr lang="fr-FR" dirty="0"/>
              <a:t>Objectifs</a:t>
            </a:r>
          </a:p>
          <a:p>
            <a:pPr marL="514350" indent="-514350">
              <a:buFont typeface="+mj-lt"/>
              <a:buAutoNum type="arabicPeriod"/>
            </a:pPr>
            <a:r>
              <a:rPr lang="fr-FR" dirty="0"/>
              <a:t>Étapes</a:t>
            </a:r>
          </a:p>
          <a:p>
            <a:pPr marL="514350" indent="-514350">
              <a:buFont typeface="+mj-lt"/>
              <a:buAutoNum type="arabicPeriod"/>
            </a:pPr>
            <a:r>
              <a:rPr lang="fr-FR" dirty="0"/>
              <a:t>Outil numérique utilisé</a:t>
            </a:r>
          </a:p>
          <a:p>
            <a:pPr marL="514350" indent="-514350">
              <a:buFont typeface="+mj-lt"/>
              <a:buAutoNum type="arabicPeriod"/>
            </a:pPr>
            <a:r>
              <a:rPr lang="fr-FR" dirty="0"/>
              <a:t>Documents supports et analyse</a:t>
            </a:r>
          </a:p>
          <a:p>
            <a:pPr marL="514350" indent="-514350">
              <a:buFont typeface="+mj-lt"/>
              <a:buAutoNum type="arabicPeriod"/>
            </a:pPr>
            <a:r>
              <a:rPr lang="fr-FR" dirty="0"/>
              <a:t>Conclusion.</a:t>
            </a: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4305322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Détermination du niveau CECRL par </a:t>
            </a:r>
            <a:r>
              <a:rPr lang="fr-FR" dirty="0" err="1"/>
              <a:t>ChatGPT</a:t>
            </a:r>
            <a:endParaRPr lang="fr-FR" dirty="0"/>
          </a:p>
        </p:txBody>
      </p:sp>
      <p:sp>
        <p:nvSpPr>
          <p:cNvPr id="3" name="Espace réservé du contenu 2"/>
          <p:cNvSpPr>
            <a:spLocks noGrp="1"/>
          </p:cNvSpPr>
          <p:nvPr>
            <p:ph idx="1"/>
          </p:nvPr>
        </p:nvSpPr>
        <p:spPr/>
        <p:txBody>
          <a:bodyPr>
            <a:normAutofit fontScale="77500" lnSpcReduction="20000"/>
          </a:bodyPr>
          <a:lstStyle/>
          <a:p>
            <a:pPr marL="0" indent="0">
              <a:buNone/>
            </a:pPr>
            <a:r>
              <a:rPr lang="fr-FR" b="1" dirty="0"/>
              <a:t>Justification précise pour le niveau B2</a:t>
            </a:r>
          </a:p>
          <a:p>
            <a:pPr>
              <a:lnSpc>
                <a:spcPct val="150000"/>
              </a:lnSpc>
            </a:pPr>
            <a:r>
              <a:rPr lang="fr-FR" b="1" dirty="0"/>
              <a:t>Compréhension requise :</a:t>
            </a:r>
            <a:br>
              <a:rPr lang="fr-FR" dirty="0"/>
            </a:br>
            <a:r>
              <a:rPr lang="fr-FR" dirty="0"/>
              <a:t>Un élève de niveau B2 est capable de lire et comprendre des textes exposant des idées complexes, avec des arguments et des chiffres. L’élève peut suivre un raisonnement, y compris des relations de cause à effet (</a:t>
            </a:r>
            <a:r>
              <a:rPr lang="fr-FR" i="1" dirty="0"/>
              <a:t>“se </a:t>
            </a:r>
            <a:r>
              <a:rPr lang="fr-FR" i="1" dirty="0" err="1"/>
              <a:t>continuiamo</a:t>
            </a:r>
            <a:r>
              <a:rPr lang="fr-FR" i="1" dirty="0"/>
              <a:t> a perdere giovani…”</a:t>
            </a:r>
            <a:r>
              <a:rPr lang="fr-FR" dirty="0"/>
              <a:t>).</a:t>
            </a:r>
          </a:p>
          <a:p>
            <a:pPr>
              <a:lnSpc>
                <a:spcPct val="150000"/>
              </a:lnSpc>
            </a:pPr>
            <a:r>
              <a:rPr lang="fr-FR" b="1" dirty="0"/>
              <a:t>Vocabulaire et grammaire :</a:t>
            </a:r>
            <a:br>
              <a:rPr lang="fr-FR" dirty="0"/>
            </a:br>
            <a:r>
              <a:rPr lang="fr-FR" dirty="0"/>
              <a:t>Les mots abstraits et le vocabulaire technique sont accessibles à un apprenant B2, même si quelques termes spécifiques peuvent nécessiter un éclairage.</a:t>
            </a:r>
          </a:p>
          <a:p>
            <a:endParaRPr lang="fr-FR" dirty="0"/>
          </a:p>
        </p:txBody>
      </p:sp>
    </p:spTree>
    <p:extLst>
      <p:ext uri="{BB962C8B-B14F-4D97-AF65-F5344CB8AC3E}">
        <p14:creationId xmlns:p14="http://schemas.microsoft.com/office/powerpoint/2010/main" val="36878021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a:t>Analyse</a:t>
            </a:r>
          </a:p>
        </p:txBody>
      </p:sp>
      <p:sp>
        <p:nvSpPr>
          <p:cNvPr id="3" name="Espace réservé du contenu 2"/>
          <p:cNvSpPr>
            <a:spLocks noGrp="1"/>
          </p:cNvSpPr>
          <p:nvPr>
            <p:ph idx="1"/>
          </p:nvPr>
        </p:nvSpPr>
        <p:spPr/>
        <p:txBody>
          <a:bodyPr>
            <a:normAutofit/>
          </a:bodyPr>
          <a:lstStyle/>
          <a:p>
            <a:pPr marL="0" indent="0">
              <a:buNone/>
            </a:pPr>
            <a:r>
              <a:rPr lang="fr-FR" dirty="0" err="1"/>
              <a:t>ChatGPT</a:t>
            </a:r>
            <a:r>
              <a:rPr lang="fr-FR" dirty="0"/>
              <a:t> identifie plutôt efficacement les éléments clés (vocabulaire, structures grammaticales, longueur des phrases) pour justifier le niveau attribué (B2 dans ce cas). Cette méthode est en ligne avec les descripteurs du CECRL. L'accent est mis sur les références implicites (</a:t>
            </a:r>
            <a:r>
              <a:rPr lang="fr-FR" i="1" dirty="0" err="1"/>
              <a:t>fuga</a:t>
            </a:r>
            <a:r>
              <a:rPr lang="fr-FR" i="1" dirty="0"/>
              <a:t> dei </a:t>
            </a:r>
            <a:r>
              <a:rPr lang="fr-FR" i="1" dirty="0" err="1"/>
              <a:t>cervelli</a:t>
            </a:r>
            <a:r>
              <a:rPr lang="fr-FR" i="1" dirty="0"/>
              <a:t>, capitale sociale</a:t>
            </a:r>
            <a:r>
              <a:rPr lang="fr-FR" dirty="0"/>
              <a:t>), montrant une compréhension des attentes en termes de compétences culturelles globalement satisfaisante. Chaque aspect du texte est analysé en lien avec les compétences de compréhension et d'expression attendues pour le niveau B2. L’analyse reste toutefois très théorique et pourrait gagner en pertinence avec une mise en perspective des besoins spécifiques des élèves en fonction de leur progression annuelle.</a:t>
            </a:r>
          </a:p>
          <a:p>
            <a:endParaRPr lang="fr-FR" dirty="0"/>
          </a:p>
        </p:txBody>
      </p:sp>
    </p:spTree>
    <p:extLst>
      <p:ext uri="{BB962C8B-B14F-4D97-AF65-F5344CB8AC3E}">
        <p14:creationId xmlns:p14="http://schemas.microsoft.com/office/powerpoint/2010/main" val="30285086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Créer des versions adaptées (A1+)</a:t>
            </a:r>
          </a:p>
        </p:txBody>
      </p:sp>
      <p:sp>
        <p:nvSpPr>
          <p:cNvPr id="3" name="Espace réservé du contenu 2"/>
          <p:cNvSpPr>
            <a:spLocks noGrp="1"/>
          </p:cNvSpPr>
          <p:nvPr>
            <p:ph idx="1"/>
          </p:nvPr>
        </p:nvSpPr>
        <p:spPr/>
        <p:txBody>
          <a:bodyPr>
            <a:normAutofit/>
          </a:bodyPr>
          <a:lstStyle/>
          <a:p>
            <a:pPr marL="0" indent="0">
              <a:buNone/>
            </a:pPr>
            <a:r>
              <a:rPr lang="it-IT" sz="2000" dirty="0"/>
              <a:t>Molti giovani italiani vanno a lavorare all’estero perché in Italia i salari sono bassi. Il presidente della Repubblica, Sergio Mattarella, ha parlato di questo problema. Ha detto che i giovani sono importanti per il futuro del Paese.</a:t>
            </a:r>
          </a:p>
          <a:p>
            <a:pPr marL="0" indent="0">
              <a:buNone/>
            </a:pPr>
            <a:r>
              <a:rPr lang="it-IT" sz="2000" dirty="0"/>
              <a:t>Tra il 2012 e il 2021, 337.000 giovani italiani hanno lasciato il Paese. Di questi, 120.000 erano laureati. Solo 94.000 giovani sono tornati in Italia nello stesso periodo. I giovani che lavorano all’estero guadagnano di più: dopo la laurea, lo stipendio all’estero è circa 1.963 euro, contro 1.384 euro in Italia.</a:t>
            </a:r>
          </a:p>
          <a:p>
            <a:pPr marL="0" indent="0">
              <a:buNone/>
            </a:pPr>
            <a:r>
              <a:rPr lang="it-IT" sz="2000" dirty="0"/>
              <a:t>La presidente del Consiglio nazionale dei giovani, Maria Cristina Pisani, ha detto che è importante offrire lavori migliori ai giovani per non perdere il loro talento.</a:t>
            </a:r>
          </a:p>
          <a:p>
            <a:endParaRPr lang="fr-FR" dirty="0"/>
          </a:p>
        </p:txBody>
      </p:sp>
    </p:spTree>
    <p:extLst>
      <p:ext uri="{BB962C8B-B14F-4D97-AF65-F5344CB8AC3E}">
        <p14:creationId xmlns:p14="http://schemas.microsoft.com/office/powerpoint/2010/main" val="8338399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Justification de </a:t>
            </a:r>
            <a:r>
              <a:rPr lang="fr-FR" dirty="0" err="1"/>
              <a:t>ChatGPT</a:t>
            </a:r>
            <a:endParaRPr lang="fr-FR" dirty="0"/>
          </a:p>
        </p:txBody>
      </p:sp>
      <p:sp>
        <p:nvSpPr>
          <p:cNvPr id="5" name="Espace réservé du contenu 4"/>
          <p:cNvSpPr>
            <a:spLocks noGrp="1"/>
          </p:cNvSpPr>
          <p:nvPr>
            <p:ph idx="1"/>
          </p:nvPr>
        </p:nvSpPr>
        <p:spPr/>
        <p:txBody>
          <a:bodyPr/>
          <a:lstStyle/>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Phrases courtes et simples, souvent avec un seul verbe conjugué par phrase.</a:t>
            </a:r>
          </a:p>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Vocabulaire courant et concret (exemple : </a:t>
            </a:r>
            <a:r>
              <a:rPr lang="fr-FR" altLang="fr-FR" sz="2400" i="1" dirty="0">
                <a:latin typeface="Arial" panose="020B0604020202020204" pitchFamily="34" charset="0"/>
              </a:rPr>
              <a:t>"lavorare </a:t>
            </a:r>
            <a:r>
              <a:rPr lang="fr-FR" altLang="fr-FR" sz="2400" i="1" dirty="0" err="1">
                <a:latin typeface="Arial" panose="020B0604020202020204" pitchFamily="34" charset="0"/>
              </a:rPr>
              <a:t>all’estero</a:t>
            </a:r>
            <a:r>
              <a:rPr lang="fr-FR" altLang="fr-FR" sz="2400" i="1" dirty="0">
                <a:latin typeface="Arial" panose="020B0604020202020204" pitchFamily="34" charset="0"/>
              </a:rPr>
              <a:t>," "</a:t>
            </a:r>
            <a:r>
              <a:rPr lang="fr-FR" altLang="fr-FR" sz="2400" i="1" dirty="0" err="1">
                <a:latin typeface="Arial" panose="020B0604020202020204" pitchFamily="34" charset="0"/>
              </a:rPr>
              <a:t>stipendio</a:t>
            </a:r>
            <a:r>
              <a:rPr lang="fr-FR" altLang="fr-FR" sz="2400" i="1" dirty="0">
                <a:latin typeface="Arial" panose="020B0604020202020204" pitchFamily="34" charset="0"/>
              </a:rPr>
              <a:t> </a:t>
            </a:r>
            <a:r>
              <a:rPr lang="fr-FR" altLang="fr-FR" sz="2400" i="1" dirty="0" err="1">
                <a:latin typeface="Arial" panose="020B0604020202020204" pitchFamily="34" charset="0"/>
              </a:rPr>
              <a:t>basso</a:t>
            </a:r>
            <a:r>
              <a:rPr lang="fr-FR" altLang="fr-FR" sz="2400" i="1" dirty="0">
                <a:latin typeface="Arial" panose="020B0604020202020204" pitchFamily="34" charset="0"/>
              </a:rPr>
              <a:t>"</a:t>
            </a:r>
            <a:r>
              <a:rPr lang="fr-FR" altLang="fr-FR" sz="2400" dirty="0">
                <a:latin typeface="Arial" panose="020B0604020202020204" pitchFamily="34" charset="0"/>
              </a:rPr>
              <a:t>).</a:t>
            </a:r>
          </a:p>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Focus sur les informations essentielles sans détails superflus. </a:t>
            </a:r>
          </a:p>
          <a:p>
            <a:endParaRPr lang="fr-FR" dirty="0"/>
          </a:p>
        </p:txBody>
      </p:sp>
    </p:spTree>
    <p:extLst>
      <p:ext uri="{BB962C8B-B14F-4D97-AF65-F5344CB8AC3E}">
        <p14:creationId xmlns:p14="http://schemas.microsoft.com/office/powerpoint/2010/main" val="37325332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Créer des versions adaptées (A2)</a:t>
            </a:r>
          </a:p>
        </p:txBody>
      </p:sp>
      <p:sp>
        <p:nvSpPr>
          <p:cNvPr id="3" name="Espace réservé du contenu 2"/>
          <p:cNvSpPr>
            <a:spLocks noGrp="1"/>
          </p:cNvSpPr>
          <p:nvPr>
            <p:ph idx="1"/>
          </p:nvPr>
        </p:nvSpPr>
        <p:spPr/>
        <p:txBody>
          <a:bodyPr>
            <a:normAutofit/>
          </a:bodyPr>
          <a:lstStyle/>
          <a:p>
            <a:pPr marL="0" indent="0">
              <a:buNone/>
            </a:pPr>
            <a:r>
              <a:rPr lang="it-IT" sz="2000" dirty="0"/>
              <a:t>Molti giovani italiani decidono di trasferirsi all’estero perché in Italia non trovano lavori ben pagati. Il presidente della Repubblica, Sergio Mattarella, ha parlato di questo problema durante un’assemblea. Ha detto che il futuro di un Paese dipende dai giovani e che non possiamo permetterci di perderli.</a:t>
            </a:r>
          </a:p>
          <a:p>
            <a:pPr marL="0" indent="0">
              <a:buNone/>
            </a:pPr>
            <a:r>
              <a:rPr lang="it-IT" sz="2000" dirty="0"/>
              <a:t>Tra il 2012 e il 2021, circa 337.000 giovani tra i 25 e i 34 anni sono andati all’estero. Di questi, il 36% era laureato. Nello stesso periodo, solo 94.000 giovani sono tornati in Italia. I giovani laureati che lavorano all’estero guadagnano di più rispetto all’Italia: circa 1.963 euro al mese contro 1.384 euro. Dopo cinque anni dalla laurea, la differenza aumenta ancora di più.</a:t>
            </a:r>
          </a:p>
          <a:p>
            <a:pPr marL="0" indent="0">
              <a:buNone/>
            </a:pPr>
            <a:r>
              <a:rPr lang="it-IT" sz="2000" dirty="0"/>
              <a:t>La presidente del Consiglio nazionale dei giovani, Maria Cristina Pisani, ha detto che questa situazione è preoccupante. Ha chiesto alle imprese italiane di offrire ai giovani lavori migliori e stipendi più alti per evitare che lascino l’Italia.</a:t>
            </a:r>
          </a:p>
        </p:txBody>
      </p:sp>
    </p:spTree>
    <p:extLst>
      <p:ext uri="{BB962C8B-B14F-4D97-AF65-F5344CB8AC3E}">
        <p14:creationId xmlns:p14="http://schemas.microsoft.com/office/powerpoint/2010/main" val="4009632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Justification de </a:t>
            </a:r>
            <a:r>
              <a:rPr lang="fr-FR" dirty="0" err="1"/>
              <a:t>ChatGPT</a:t>
            </a:r>
            <a:endParaRPr lang="fr-FR" dirty="0"/>
          </a:p>
        </p:txBody>
      </p:sp>
      <p:sp>
        <p:nvSpPr>
          <p:cNvPr id="5" name="Espace réservé du contenu 4"/>
          <p:cNvSpPr>
            <a:spLocks noGrp="1"/>
          </p:cNvSpPr>
          <p:nvPr>
            <p:ph idx="1"/>
          </p:nvPr>
        </p:nvSpPr>
        <p:spPr/>
        <p:txBody>
          <a:bodyPr/>
          <a:lstStyle/>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Phrases plus longues avec des subordonnées simples (</a:t>
            </a:r>
            <a:r>
              <a:rPr lang="fr-FR" altLang="fr-FR" sz="2400" i="1" dirty="0">
                <a:latin typeface="Arial" panose="020B0604020202020204" pitchFamily="34" charset="0"/>
              </a:rPr>
              <a:t>“perché in Italia non trovano </a:t>
            </a:r>
            <a:r>
              <a:rPr lang="fr-FR" altLang="fr-FR" sz="2400" i="1" dirty="0" err="1">
                <a:latin typeface="Arial" panose="020B0604020202020204" pitchFamily="34" charset="0"/>
              </a:rPr>
              <a:t>lavori</a:t>
            </a:r>
            <a:r>
              <a:rPr lang="fr-FR" altLang="fr-FR" sz="2400" i="1" dirty="0">
                <a:latin typeface="Arial" panose="020B0604020202020204" pitchFamily="34" charset="0"/>
              </a:rPr>
              <a:t> ben </a:t>
            </a:r>
            <a:r>
              <a:rPr lang="fr-FR" altLang="fr-FR" sz="2400" i="1" dirty="0" err="1">
                <a:latin typeface="Arial" panose="020B0604020202020204" pitchFamily="34" charset="0"/>
              </a:rPr>
              <a:t>pagati</a:t>
            </a:r>
            <a:r>
              <a:rPr lang="fr-FR" altLang="fr-FR" sz="2400" i="1" dirty="0">
                <a:latin typeface="Arial" panose="020B0604020202020204" pitchFamily="34" charset="0"/>
              </a:rPr>
              <a:t>”</a:t>
            </a:r>
            <a:r>
              <a:rPr lang="fr-FR" altLang="fr-FR" sz="2400" dirty="0">
                <a:latin typeface="Arial" panose="020B0604020202020204" pitchFamily="34" charset="0"/>
              </a:rPr>
              <a:t>).</a:t>
            </a:r>
          </a:p>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Introduction de données chiffrées pour enrichir l’information.</a:t>
            </a:r>
          </a:p>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Utilisation d’un vocabulaire légèrement élargi (</a:t>
            </a:r>
            <a:r>
              <a:rPr lang="fr-FR" altLang="fr-FR" sz="2400" i="1" dirty="0">
                <a:latin typeface="Arial" panose="020B0604020202020204" pitchFamily="34" charset="0"/>
              </a:rPr>
              <a:t>“</a:t>
            </a:r>
            <a:r>
              <a:rPr lang="fr-FR" altLang="fr-FR" sz="2400" i="1" dirty="0" err="1">
                <a:latin typeface="Arial" panose="020B0604020202020204" pitchFamily="34" charset="0"/>
              </a:rPr>
              <a:t>trasferirsi</a:t>
            </a:r>
            <a:r>
              <a:rPr lang="fr-FR" altLang="fr-FR" sz="2400" i="1" dirty="0">
                <a:latin typeface="Arial" panose="020B0604020202020204" pitchFamily="34" charset="0"/>
              </a:rPr>
              <a:t>,” “</a:t>
            </a:r>
            <a:r>
              <a:rPr lang="fr-FR" altLang="fr-FR" sz="2400" i="1" dirty="0" err="1">
                <a:latin typeface="Arial" panose="020B0604020202020204" pitchFamily="34" charset="0"/>
              </a:rPr>
              <a:t>assemblea</a:t>
            </a:r>
            <a:r>
              <a:rPr lang="fr-FR" altLang="fr-FR" sz="2400" i="1" dirty="0">
                <a:latin typeface="Arial" panose="020B0604020202020204" pitchFamily="34" charset="0"/>
              </a:rPr>
              <a:t>,” “</a:t>
            </a:r>
            <a:r>
              <a:rPr lang="fr-FR" altLang="fr-FR" sz="2400" i="1" dirty="0" err="1">
                <a:latin typeface="Arial" panose="020B0604020202020204" pitchFamily="34" charset="0"/>
              </a:rPr>
              <a:t>preoccupante</a:t>
            </a:r>
            <a:r>
              <a:rPr lang="fr-FR" altLang="fr-FR" sz="2400" i="1" dirty="0">
                <a:latin typeface="Arial" panose="020B0604020202020204" pitchFamily="34" charset="0"/>
              </a:rPr>
              <a:t>”</a:t>
            </a:r>
            <a:r>
              <a:rPr lang="fr-FR" altLang="fr-FR" sz="2400" dirty="0">
                <a:latin typeface="Arial" panose="020B0604020202020204" pitchFamily="34" charset="0"/>
              </a:rPr>
              <a:t>). </a:t>
            </a:r>
          </a:p>
          <a:p>
            <a:endParaRPr lang="fr-FR" dirty="0"/>
          </a:p>
        </p:txBody>
      </p:sp>
    </p:spTree>
    <p:extLst>
      <p:ext uri="{BB962C8B-B14F-4D97-AF65-F5344CB8AC3E}">
        <p14:creationId xmlns:p14="http://schemas.microsoft.com/office/powerpoint/2010/main" val="8567174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Créer des versions adaptées (A2+)</a:t>
            </a:r>
          </a:p>
        </p:txBody>
      </p:sp>
      <p:sp>
        <p:nvSpPr>
          <p:cNvPr id="3" name="Espace réservé du contenu 2"/>
          <p:cNvSpPr>
            <a:spLocks noGrp="1"/>
          </p:cNvSpPr>
          <p:nvPr>
            <p:ph idx="1"/>
          </p:nvPr>
        </p:nvSpPr>
        <p:spPr/>
        <p:txBody>
          <a:bodyPr>
            <a:normAutofit/>
          </a:bodyPr>
          <a:lstStyle/>
          <a:p>
            <a:pPr marL="0" indent="0">
              <a:buNone/>
            </a:pPr>
            <a:r>
              <a:rPr lang="it-IT" sz="2000" dirty="0"/>
              <a:t>Sempre più giovani italiani scelgono di andare a lavorare all’estero a causa delle scarse opportunità lavorative in Italia. Il presidente della Repubblica, Sergio Mattarella, ha sottolineato che i giovani rappresentano un “capitale sociale” fondamentale per il futuro del Paese. Secondo lui, perdere i giovani significa rallentare il progresso e impoverire l’Italia.</a:t>
            </a:r>
          </a:p>
          <a:p>
            <a:pPr marL="0" indent="0">
              <a:buNone/>
            </a:pPr>
            <a:r>
              <a:rPr lang="it-IT" sz="2000" dirty="0"/>
              <a:t>Tra il 2012 e il 2021, circa 337.000 giovani italiani tra i 25 e i 34 anni si sono trasferiti all’estero. Di questi, il 36% era laureato, mentre solo 94.000 sono tornati nello stesso periodo. I laureati che lavorano all’estero guadagnano molto di più rispetto a quelli rimasti in Italia: dopo la laurea, la differenza è del 41%, e a cinque anni dalla laurea arriva al 47%.</a:t>
            </a:r>
          </a:p>
          <a:p>
            <a:pPr marL="0" indent="0">
              <a:buNone/>
            </a:pPr>
            <a:r>
              <a:rPr lang="it-IT" sz="2000" dirty="0"/>
              <a:t>La presidente del Consiglio nazionale dei giovani, Maria Cristina Pisani, ha dichiarato che questa “fuga dei cervelli” è un problema serio. Ha chiesto alle imprese italiane di impegnarsi per creare condizioni lavorative migliori, sia dal punto di vista economico che sociale, per valorizzare il talento dei giovani e costruire un futuro più sostenibile.</a:t>
            </a:r>
          </a:p>
          <a:p>
            <a:pPr marL="0" indent="0">
              <a:buNone/>
            </a:pPr>
            <a:endParaRPr lang="fr-FR" dirty="0"/>
          </a:p>
        </p:txBody>
      </p:sp>
    </p:spTree>
    <p:extLst>
      <p:ext uri="{BB962C8B-B14F-4D97-AF65-F5344CB8AC3E}">
        <p14:creationId xmlns:p14="http://schemas.microsoft.com/office/powerpoint/2010/main" val="3968705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Justification de </a:t>
            </a:r>
            <a:r>
              <a:rPr lang="fr-FR" dirty="0" err="1"/>
              <a:t>ChatGPT</a:t>
            </a:r>
            <a:endParaRPr lang="fr-FR" dirty="0"/>
          </a:p>
        </p:txBody>
      </p:sp>
      <p:sp>
        <p:nvSpPr>
          <p:cNvPr id="8" name="Espace réservé du contenu 7"/>
          <p:cNvSpPr>
            <a:spLocks noGrp="1"/>
          </p:cNvSpPr>
          <p:nvPr>
            <p:ph idx="1"/>
          </p:nvPr>
        </p:nvSpPr>
        <p:spPr/>
        <p:txBody>
          <a:bodyPr/>
          <a:lstStyle/>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Structures variées avec des subordonnées et des participes passés (</a:t>
            </a:r>
            <a:r>
              <a:rPr lang="fr-FR" altLang="fr-FR" sz="2400" i="1" dirty="0">
                <a:latin typeface="Arial" panose="020B0604020202020204" pitchFamily="34" charset="0"/>
              </a:rPr>
              <a:t>“a causa delle </a:t>
            </a:r>
            <a:r>
              <a:rPr lang="fr-FR" altLang="fr-FR" sz="2400" i="1" dirty="0" err="1">
                <a:latin typeface="Arial" panose="020B0604020202020204" pitchFamily="34" charset="0"/>
              </a:rPr>
              <a:t>scarse</a:t>
            </a:r>
            <a:r>
              <a:rPr lang="fr-FR" altLang="fr-FR" sz="2400" i="1" dirty="0">
                <a:latin typeface="Arial" panose="020B0604020202020204" pitchFamily="34" charset="0"/>
              </a:rPr>
              <a:t> </a:t>
            </a:r>
            <a:r>
              <a:rPr lang="fr-FR" altLang="fr-FR" sz="2400" i="1" dirty="0" err="1">
                <a:latin typeface="Arial" panose="020B0604020202020204" pitchFamily="34" charset="0"/>
              </a:rPr>
              <a:t>opportunità</a:t>
            </a:r>
            <a:r>
              <a:rPr lang="fr-FR" altLang="fr-FR" sz="2400" i="1" dirty="0">
                <a:latin typeface="Arial" panose="020B0604020202020204" pitchFamily="34" charset="0"/>
              </a:rPr>
              <a:t>,” “che </a:t>
            </a:r>
            <a:r>
              <a:rPr lang="fr-FR" altLang="fr-FR" sz="2400" i="1" dirty="0" err="1">
                <a:latin typeface="Arial" panose="020B0604020202020204" pitchFamily="34" charset="0"/>
              </a:rPr>
              <a:t>lavorano</a:t>
            </a:r>
            <a:r>
              <a:rPr lang="fr-FR" altLang="fr-FR" sz="2400" i="1" dirty="0">
                <a:latin typeface="Arial" panose="020B0604020202020204" pitchFamily="34" charset="0"/>
              </a:rPr>
              <a:t> </a:t>
            </a:r>
            <a:r>
              <a:rPr lang="fr-FR" altLang="fr-FR" sz="2400" i="1" dirty="0" err="1">
                <a:latin typeface="Arial" panose="020B0604020202020204" pitchFamily="34" charset="0"/>
              </a:rPr>
              <a:t>all’estero</a:t>
            </a:r>
            <a:r>
              <a:rPr lang="fr-FR" altLang="fr-FR" sz="2400" i="1" dirty="0">
                <a:latin typeface="Arial" panose="020B0604020202020204" pitchFamily="34" charset="0"/>
              </a:rPr>
              <a:t>”</a:t>
            </a:r>
            <a:r>
              <a:rPr lang="fr-FR" altLang="fr-FR" sz="2400" dirty="0">
                <a:latin typeface="Arial" panose="020B0604020202020204" pitchFamily="34" charset="0"/>
              </a:rPr>
              <a:t>).</a:t>
            </a:r>
          </a:p>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Introduction d’idées abstraites (</a:t>
            </a:r>
            <a:r>
              <a:rPr lang="fr-FR" altLang="fr-FR" sz="2400" i="1" dirty="0">
                <a:latin typeface="Arial" panose="020B0604020202020204" pitchFamily="34" charset="0"/>
              </a:rPr>
              <a:t>“capitale sociale,” “</a:t>
            </a:r>
            <a:r>
              <a:rPr lang="fr-FR" altLang="fr-FR" sz="2400" i="1" dirty="0" err="1">
                <a:latin typeface="Arial" panose="020B0604020202020204" pitchFamily="34" charset="0"/>
              </a:rPr>
              <a:t>progresso</a:t>
            </a:r>
            <a:r>
              <a:rPr lang="fr-FR" altLang="fr-FR" sz="2400" i="1" dirty="0">
                <a:latin typeface="Arial" panose="020B0604020202020204" pitchFamily="34" charset="0"/>
              </a:rPr>
              <a:t>,” “</a:t>
            </a:r>
            <a:r>
              <a:rPr lang="fr-FR" altLang="fr-FR" sz="2400" i="1" dirty="0" err="1">
                <a:latin typeface="Arial" panose="020B0604020202020204" pitchFamily="34" charset="0"/>
              </a:rPr>
              <a:t>futuro</a:t>
            </a:r>
            <a:r>
              <a:rPr lang="fr-FR" altLang="fr-FR" sz="2400" i="1" dirty="0">
                <a:latin typeface="Arial" panose="020B0604020202020204" pitchFamily="34" charset="0"/>
              </a:rPr>
              <a:t> </a:t>
            </a:r>
            <a:r>
              <a:rPr lang="fr-FR" altLang="fr-FR" sz="2400" i="1" dirty="0" err="1">
                <a:latin typeface="Arial" panose="020B0604020202020204" pitchFamily="34" charset="0"/>
              </a:rPr>
              <a:t>sostenibile</a:t>
            </a:r>
            <a:r>
              <a:rPr lang="fr-FR" altLang="fr-FR" sz="2400" i="1" dirty="0">
                <a:latin typeface="Arial" panose="020B0604020202020204" pitchFamily="34" charset="0"/>
              </a:rPr>
              <a:t>”</a:t>
            </a:r>
            <a:r>
              <a:rPr lang="fr-FR" altLang="fr-FR" sz="2400" dirty="0">
                <a:latin typeface="Arial" panose="020B0604020202020204" pitchFamily="34" charset="0"/>
              </a:rPr>
              <a:t>).</a:t>
            </a:r>
          </a:p>
          <a:p>
            <a:pPr marL="0" lvl="0" indent="0" eaLnBrk="0" fontAlgn="base" hangingPunct="0">
              <a:lnSpc>
                <a:spcPct val="150000"/>
              </a:lnSpc>
              <a:spcBef>
                <a:spcPct val="0"/>
              </a:spcBef>
              <a:spcAft>
                <a:spcPct val="0"/>
              </a:spcAft>
              <a:buFontTx/>
              <a:buChar char="•"/>
            </a:pPr>
            <a:r>
              <a:rPr lang="fr-FR" altLang="fr-FR" sz="2400" dirty="0">
                <a:latin typeface="Arial" panose="020B0604020202020204" pitchFamily="34" charset="0"/>
              </a:rPr>
              <a:t> Vocabulaire précis et légèrement technique (</a:t>
            </a:r>
            <a:r>
              <a:rPr lang="fr-FR" altLang="fr-FR" sz="2400" i="1" dirty="0">
                <a:latin typeface="Arial" panose="020B0604020202020204" pitchFamily="34" charset="0"/>
              </a:rPr>
              <a:t>“</a:t>
            </a:r>
            <a:r>
              <a:rPr lang="fr-FR" altLang="fr-FR" sz="2400" i="1" dirty="0" err="1">
                <a:latin typeface="Arial" panose="020B0604020202020204" pitchFamily="34" charset="0"/>
              </a:rPr>
              <a:t>opportunità</a:t>
            </a:r>
            <a:r>
              <a:rPr lang="fr-FR" altLang="fr-FR" sz="2400" i="1" dirty="0">
                <a:latin typeface="Arial" panose="020B0604020202020204" pitchFamily="34" charset="0"/>
              </a:rPr>
              <a:t> </a:t>
            </a:r>
            <a:r>
              <a:rPr lang="fr-FR" altLang="fr-FR" sz="2400" i="1" dirty="0" err="1">
                <a:latin typeface="Arial" panose="020B0604020202020204" pitchFamily="34" charset="0"/>
              </a:rPr>
              <a:t>lavorative</a:t>
            </a:r>
            <a:r>
              <a:rPr lang="fr-FR" altLang="fr-FR" sz="2400" i="1" dirty="0">
                <a:latin typeface="Arial" panose="020B0604020202020204" pitchFamily="34" charset="0"/>
              </a:rPr>
              <a:t>,” “</a:t>
            </a:r>
            <a:r>
              <a:rPr lang="fr-FR" altLang="fr-FR" sz="2400" i="1" dirty="0" err="1">
                <a:latin typeface="Arial" panose="020B0604020202020204" pitchFamily="34" charset="0"/>
              </a:rPr>
              <a:t>fuga</a:t>
            </a:r>
            <a:r>
              <a:rPr lang="fr-FR" altLang="fr-FR" sz="2400" i="1" dirty="0">
                <a:latin typeface="Arial" panose="020B0604020202020204" pitchFamily="34" charset="0"/>
              </a:rPr>
              <a:t> dei </a:t>
            </a:r>
            <a:r>
              <a:rPr lang="fr-FR" altLang="fr-FR" sz="2400" i="1" dirty="0" err="1">
                <a:latin typeface="Arial" panose="020B0604020202020204" pitchFamily="34" charset="0"/>
              </a:rPr>
              <a:t>cervelli</a:t>
            </a:r>
            <a:r>
              <a:rPr lang="fr-FR" altLang="fr-FR" sz="2400" i="1" dirty="0">
                <a:latin typeface="Arial" panose="020B0604020202020204" pitchFamily="34" charset="0"/>
              </a:rPr>
              <a:t>,” “</a:t>
            </a:r>
            <a:r>
              <a:rPr lang="fr-FR" altLang="fr-FR" sz="2400" i="1" dirty="0" err="1">
                <a:latin typeface="Arial" panose="020B0604020202020204" pitchFamily="34" charset="0"/>
              </a:rPr>
              <a:t>impoverire</a:t>
            </a:r>
            <a:r>
              <a:rPr lang="fr-FR" altLang="fr-FR" sz="2400" i="1" dirty="0">
                <a:latin typeface="Arial" panose="020B0604020202020204" pitchFamily="34" charset="0"/>
              </a:rPr>
              <a:t>”</a:t>
            </a:r>
            <a:r>
              <a:rPr lang="fr-FR" altLang="fr-FR" sz="2400" dirty="0">
                <a:latin typeface="Arial" panose="020B0604020202020204" pitchFamily="34" charset="0"/>
              </a:rPr>
              <a:t>). </a:t>
            </a:r>
          </a:p>
          <a:p>
            <a:endParaRPr lang="fr-FR" dirty="0"/>
          </a:p>
        </p:txBody>
      </p:sp>
    </p:spTree>
    <p:extLst>
      <p:ext uri="{BB962C8B-B14F-4D97-AF65-F5344CB8AC3E}">
        <p14:creationId xmlns:p14="http://schemas.microsoft.com/office/powerpoint/2010/main" val="3351515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a:t>Analyse</a:t>
            </a:r>
          </a:p>
        </p:txBody>
      </p:sp>
      <p:sp>
        <p:nvSpPr>
          <p:cNvPr id="3" name="Espace réservé du contenu 2"/>
          <p:cNvSpPr>
            <a:spLocks noGrp="1"/>
          </p:cNvSpPr>
          <p:nvPr>
            <p:ph idx="1"/>
          </p:nvPr>
        </p:nvSpPr>
        <p:spPr/>
        <p:txBody>
          <a:bodyPr>
            <a:normAutofit/>
          </a:bodyPr>
          <a:lstStyle/>
          <a:p>
            <a:pPr marL="0" indent="0">
              <a:buNone/>
            </a:pPr>
            <a:r>
              <a:rPr lang="fr-FR" dirty="0"/>
              <a:t>Les trois reformulations respectent globalement les attentes en termes de complexité pour chaque niveau. Il sera toutefois indispensable d’apporter une aide lexicale, notamment pour les niveaux A1+ et A2 pour certains termes techniques. La différence entre les textes est marquée, ce qui est essentiel pour différencier l’enseignement dans des classes hétérogènes. Aussi, les idées principales de l’article sont conservées dans toutes les versions, ce qui est crucial pour une entrée par la culture. Les reformulations demeurent toutefois quelque peu artificielles, alors que le CECRL valorise l’exposition à des documents authentiques.</a:t>
            </a:r>
          </a:p>
          <a:p>
            <a:pPr marL="0" indent="0">
              <a:buNone/>
            </a:pPr>
            <a:endParaRPr lang="fr-FR" dirty="0"/>
          </a:p>
        </p:txBody>
      </p:sp>
    </p:spTree>
    <p:extLst>
      <p:ext uri="{BB962C8B-B14F-4D97-AF65-F5344CB8AC3E}">
        <p14:creationId xmlns:p14="http://schemas.microsoft.com/office/powerpoint/2010/main" val="6477055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t>Activités de compréhension générées par </a:t>
            </a:r>
            <a:r>
              <a:rPr lang="fr-FR" sz="4000" dirty="0" err="1"/>
              <a:t>ChatGPT</a:t>
            </a:r>
            <a:endParaRPr lang="fr-FR" sz="4000" dirty="0"/>
          </a:p>
        </p:txBody>
      </p:sp>
      <p:sp>
        <p:nvSpPr>
          <p:cNvPr id="3" name="Espace réservé du contenu 2"/>
          <p:cNvSpPr>
            <a:spLocks noGrp="1"/>
          </p:cNvSpPr>
          <p:nvPr>
            <p:ph idx="1"/>
          </p:nvPr>
        </p:nvSpPr>
        <p:spPr/>
        <p:txBody>
          <a:bodyPr>
            <a:normAutofit fontScale="92500" lnSpcReduction="10000"/>
          </a:bodyPr>
          <a:lstStyle/>
          <a:p>
            <a:r>
              <a:rPr lang="fr-FR" dirty="0"/>
              <a:t>Niveau A1+</a:t>
            </a:r>
          </a:p>
          <a:p>
            <a:pPr marL="514350" indent="-514350">
              <a:buFont typeface="+mj-lt"/>
              <a:buAutoNum type="arabicPeriod"/>
            </a:pPr>
            <a:r>
              <a:rPr lang="it-IT" dirty="0"/>
              <a:t>Dove vanno a lavorare molti giovani italiani?</a:t>
            </a:r>
          </a:p>
          <a:p>
            <a:pPr marL="514350" indent="-514350">
              <a:buFont typeface="+mj-lt"/>
              <a:buAutoNum type="arabicPeriod"/>
            </a:pPr>
            <a:r>
              <a:rPr lang="it-IT" dirty="0"/>
              <a:t>Perché i giovani lasciano l’Italia?</a:t>
            </a:r>
          </a:p>
          <a:p>
            <a:pPr marL="514350" indent="-514350">
              <a:buFont typeface="+mj-lt"/>
              <a:buAutoNum type="arabicPeriod"/>
            </a:pPr>
            <a:r>
              <a:rPr lang="it-IT" dirty="0"/>
              <a:t>Cosa pensa il presidente Mattarella dei giovani?</a:t>
            </a:r>
          </a:p>
          <a:p>
            <a:pPr marL="514350" indent="-514350">
              <a:buFont typeface="+mj-lt"/>
              <a:buAutoNum type="arabicPeriod"/>
            </a:pPr>
            <a:r>
              <a:rPr lang="it-IT" dirty="0"/>
              <a:t>Quanti giovani italiani hanno lasciato il Paese tra il 2012 e il 2021?</a:t>
            </a:r>
          </a:p>
          <a:p>
            <a:pPr marL="514350" indent="-514350">
              <a:buFont typeface="+mj-lt"/>
              <a:buAutoNum type="arabicPeriod"/>
            </a:pPr>
            <a:r>
              <a:rPr lang="it-IT" dirty="0"/>
              <a:t>Qual è la differenza di stipendio tra l’Italia e l’estero per i giovani laureati?</a:t>
            </a:r>
          </a:p>
          <a:p>
            <a:pPr marL="514350" indent="-514350">
              <a:buFont typeface="+mj-lt"/>
              <a:buAutoNum type="arabicPeriod"/>
            </a:pPr>
            <a:r>
              <a:rPr lang="it-IT" dirty="0"/>
              <a:t>Quanti giovani sono tornati in Italia nello stesso periodo?</a:t>
            </a:r>
          </a:p>
          <a:p>
            <a:pPr marL="514350" indent="-514350">
              <a:buFont typeface="+mj-lt"/>
              <a:buAutoNum type="arabicPeriod"/>
            </a:pPr>
            <a:r>
              <a:rPr lang="it-IT" dirty="0"/>
              <a:t>Secondo te, perché è importante che i giovani restino in Italia?</a:t>
            </a:r>
          </a:p>
          <a:p>
            <a:pPr marL="514350" indent="-514350">
              <a:buFont typeface="+mj-lt"/>
              <a:buAutoNum type="arabicPeriod"/>
            </a:pPr>
            <a:r>
              <a:rPr lang="it-IT" dirty="0"/>
              <a:t>Ti piacerebbe lavorare in un altro paese? Perché?</a:t>
            </a:r>
          </a:p>
          <a:p>
            <a:endParaRPr lang="fr-FR" dirty="0"/>
          </a:p>
        </p:txBody>
      </p:sp>
    </p:spTree>
    <p:extLst>
      <p:ext uri="{BB962C8B-B14F-4D97-AF65-F5344CB8AC3E}">
        <p14:creationId xmlns:p14="http://schemas.microsoft.com/office/powerpoint/2010/main" val="3025230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Contexte</a:t>
            </a:r>
          </a:p>
        </p:txBody>
      </p:sp>
      <p:sp>
        <p:nvSpPr>
          <p:cNvPr id="5" name="Espace réservé du contenu 4"/>
          <p:cNvSpPr>
            <a:spLocks noGrp="1"/>
          </p:cNvSpPr>
          <p:nvPr>
            <p:ph idx="1"/>
          </p:nvPr>
        </p:nvSpPr>
        <p:spPr/>
        <p:txBody>
          <a:bodyPr>
            <a:normAutofit/>
          </a:bodyPr>
          <a:lstStyle/>
          <a:p>
            <a:r>
              <a:rPr lang="fr-FR" dirty="0"/>
              <a:t>Langue et public :</a:t>
            </a:r>
          </a:p>
          <a:p>
            <a:pPr lvl="2">
              <a:buFont typeface="Courier New" panose="02070309020205020404" pitchFamily="49" charset="0"/>
              <a:buChar char="o"/>
            </a:pPr>
            <a:r>
              <a:rPr lang="fr-FR" dirty="0"/>
              <a:t>ITALIEN LV2 / Cycle 4 (3</a:t>
            </a:r>
            <a:r>
              <a:rPr lang="fr-FR" baseline="30000" dirty="0"/>
              <a:t>ème</a:t>
            </a:r>
            <a:r>
              <a:rPr lang="fr-FR" dirty="0"/>
              <a:t>)</a:t>
            </a:r>
          </a:p>
          <a:p>
            <a:endParaRPr lang="fr-FR" dirty="0"/>
          </a:p>
          <a:p>
            <a:r>
              <a:rPr lang="fr-FR" dirty="0"/>
              <a:t>Projet :</a:t>
            </a:r>
          </a:p>
          <a:p>
            <a:pPr lvl="1">
              <a:buFont typeface="Courier New" panose="02070309020205020404" pitchFamily="49" charset="0"/>
              <a:buChar char="o"/>
            </a:pPr>
            <a:r>
              <a:rPr lang="fr-FR" sz="1800" dirty="0"/>
              <a:t>Ce projet s'inscrit dans une démarche d'enseignement différencié visant à offrir à des classes hétérogènes des supports pédagogiques adaptés. L'objectif est de rendre accessible une thématique complexe comme la fuite des cerveaux en Italie à travers des textes d'un niveau linguistique ajusté. Cette activité repose sur l'utilisation de </a:t>
            </a:r>
            <a:r>
              <a:rPr lang="fr-FR" sz="1800" dirty="0" err="1"/>
              <a:t>ChatGPT</a:t>
            </a:r>
            <a:r>
              <a:rPr lang="fr-FR" sz="1800" dirty="0"/>
              <a:t> pour générer des versions adaptées d’un article de presse et des outils de vérification de la compréhension. Cette activité s’insère bien sûr dans une séquence pédagogique complète, axée autour des phénomènes migratoires en Italie.</a:t>
            </a:r>
            <a:endParaRPr lang="fr-FR" sz="2000" dirty="0"/>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22008460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t>Activités de compréhension générées par </a:t>
            </a:r>
            <a:r>
              <a:rPr lang="fr-FR" sz="4000" dirty="0" err="1"/>
              <a:t>ChatGPT</a:t>
            </a:r>
            <a:endParaRPr lang="fr-FR" sz="4000" dirty="0"/>
          </a:p>
        </p:txBody>
      </p:sp>
      <p:sp>
        <p:nvSpPr>
          <p:cNvPr id="3" name="Espace réservé du contenu 2"/>
          <p:cNvSpPr>
            <a:spLocks noGrp="1"/>
          </p:cNvSpPr>
          <p:nvPr>
            <p:ph idx="1"/>
          </p:nvPr>
        </p:nvSpPr>
        <p:spPr/>
        <p:txBody>
          <a:bodyPr>
            <a:normAutofit fontScale="92500" lnSpcReduction="10000"/>
          </a:bodyPr>
          <a:lstStyle/>
          <a:p>
            <a:r>
              <a:rPr lang="fr-FR" dirty="0"/>
              <a:t>Niveau A2</a:t>
            </a:r>
          </a:p>
          <a:p>
            <a:pPr marL="514350" indent="-514350">
              <a:buFont typeface="+mj-lt"/>
              <a:buAutoNum type="arabicPeriod"/>
            </a:pPr>
            <a:r>
              <a:rPr lang="it-IT" dirty="0"/>
              <a:t>Qual è il problema principale descritto nell’articolo?</a:t>
            </a:r>
          </a:p>
          <a:p>
            <a:pPr marL="514350" indent="-514350">
              <a:buFont typeface="+mj-lt"/>
              <a:buAutoNum type="arabicPeriod"/>
            </a:pPr>
            <a:r>
              <a:rPr lang="it-IT" dirty="0"/>
              <a:t>Quali dati ha usato il presidente Mattarella per spiegare la situazione?</a:t>
            </a:r>
          </a:p>
          <a:p>
            <a:pPr marL="514350" indent="-514350">
              <a:buFont typeface="+mj-lt"/>
              <a:buAutoNum type="arabicPeriod"/>
            </a:pPr>
            <a:r>
              <a:rPr lang="it-IT" dirty="0"/>
              <a:t>Qual è il ruolo delle imprese secondo Maria Cristina Pisani?</a:t>
            </a:r>
          </a:p>
          <a:p>
            <a:pPr marL="514350" indent="-514350">
              <a:buFont typeface="+mj-lt"/>
              <a:buAutoNum type="arabicPeriod"/>
            </a:pPr>
            <a:r>
              <a:rPr lang="it-IT" dirty="0"/>
              <a:t>Quanti giovani laureati sono andati all’estero tra il 2012 e il 2021?</a:t>
            </a:r>
          </a:p>
          <a:p>
            <a:pPr marL="514350" indent="-514350">
              <a:buFont typeface="+mj-lt"/>
              <a:buAutoNum type="arabicPeriod"/>
            </a:pPr>
            <a:r>
              <a:rPr lang="it-IT" dirty="0"/>
              <a:t>Quanto guadagnano i laureati all’estero un anno dopo la laurea?</a:t>
            </a:r>
          </a:p>
          <a:p>
            <a:pPr marL="514350" indent="-514350">
              <a:buFont typeface="+mj-lt"/>
              <a:buAutoNum type="arabicPeriod"/>
            </a:pPr>
            <a:r>
              <a:rPr lang="it-IT" dirty="0"/>
              <a:t>Cosa succede alle differenze di stipendio dopo cinque anni dalla laurea?</a:t>
            </a:r>
          </a:p>
          <a:p>
            <a:pPr marL="514350" indent="-514350">
              <a:buFont typeface="+mj-lt"/>
              <a:buAutoNum type="arabicPeriod"/>
            </a:pPr>
            <a:r>
              <a:rPr lang="it-IT" dirty="0"/>
              <a:t>Cosa pensi della “fuga dei cervelli”? È un problema importante? Perché?</a:t>
            </a:r>
          </a:p>
          <a:p>
            <a:pPr marL="514350" indent="-514350">
              <a:buFont typeface="+mj-lt"/>
              <a:buAutoNum type="arabicPeriod"/>
            </a:pPr>
            <a:r>
              <a:rPr lang="it-IT" dirty="0"/>
              <a:t>Cosa potrebbero fare le imprese italiane per migliorare la situazione dei giovani?</a:t>
            </a:r>
          </a:p>
          <a:p>
            <a:endParaRPr lang="fr-FR" dirty="0"/>
          </a:p>
        </p:txBody>
      </p:sp>
    </p:spTree>
    <p:extLst>
      <p:ext uri="{BB962C8B-B14F-4D97-AF65-F5344CB8AC3E}">
        <p14:creationId xmlns:p14="http://schemas.microsoft.com/office/powerpoint/2010/main" val="29921123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a:t>Activités de compréhension générées par </a:t>
            </a:r>
            <a:r>
              <a:rPr lang="fr-FR" sz="4000" dirty="0" err="1"/>
              <a:t>ChatGPT</a:t>
            </a:r>
            <a:endParaRPr lang="fr-FR" sz="4000" dirty="0"/>
          </a:p>
        </p:txBody>
      </p:sp>
      <p:sp>
        <p:nvSpPr>
          <p:cNvPr id="3" name="Espace réservé du contenu 2"/>
          <p:cNvSpPr>
            <a:spLocks noGrp="1"/>
          </p:cNvSpPr>
          <p:nvPr>
            <p:ph idx="1"/>
          </p:nvPr>
        </p:nvSpPr>
        <p:spPr/>
        <p:txBody>
          <a:bodyPr>
            <a:normAutofit fontScale="77500" lnSpcReduction="20000"/>
          </a:bodyPr>
          <a:lstStyle/>
          <a:p>
            <a:r>
              <a:rPr lang="fr-FR" dirty="0"/>
              <a:t>Niveau A2+</a:t>
            </a:r>
          </a:p>
          <a:p>
            <a:pPr marL="514350" indent="-514350">
              <a:buFont typeface="+mj-lt"/>
              <a:buAutoNum type="arabicPeriod"/>
            </a:pPr>
            <a:r>
              <a:rPr lang="it-IT" dirty="0"/>
              <a:t>Cosa intende Mattarella quando parla di “capitale sociale”?</a:t>
            </a:r>
          </a:p>
          <a:p>
            <a:pPr marL="514350" indent="-514350">
              <a:buFont typeface="+mj-lt"/>
              <a:buAutoNum type="arabicPeriod"/>
            </a:pPr>
            <a:r>
              <a:rPr lang="it-IT" dirty="0"/>
              <a:t>Come influisce la “fuga dei cervelli” sul futuro dell’Italia?</a:t>
            </a:r>
          </a:p>
          <a:p>
            <a:pPr marL="514350" indent="-514350">
              <a:buFont typeface="+mj-lt"/>
              <a:buAutoNum type="arabicPeriod"/>
            </a:pPr>
            <a:r>
              <a:rPr lang="it-IT" dirty="0"/>
              <a:t>Quali suggerimenti dà Maria Cristina Pisani per fermare questo fenomeno?</a:t>
            </a:r>
          </a:p>
          <a:p>
            <a:pPr marL="514350" indent="-514350">
              <a:buFont typeface="+mj-lt"/>
              <a:buAutoNum type="arabicPeriod"/>
            </a:pPr>
            <a:r>
              <a:rPr lang="it-IT" dirty="0"/>
              <a:t>Quanti giovani italiani laureati hanno lasciato il Paese e quanti sono tornati tra il 2012 e il 2021?</a:t>
            </a:r>
          </a:p>
          <a:p>
            <a:pPr marL="514350" indent="-514350">
              <a:buFont typeface="+mj-lt"/>
              <a:buAutoNum type="arabicPeriod"/>
            </a:pPr>
            <a:r>
              <a:rPr lang="it-IT" dirty="0"/>
              <a:t>Qual è la percentuale di differenza tra gli stipendi dei laureati italiani e quelli che lavorano all’estero cinque anni dopo la laurea?</a:t>
            </a:r>
          </a:p>
          <a:p>
            <a:pPr marL="514350" indent="-514350">
              <a:buFont typeface="+mj-lt"/>
              <a:buAutoNum type="arabicPeriod"/>
            </a:pPr>
            <a:r>
              <a:rPr lang="it-IT" dirty="0"/>
              <a:t>Quali sono gli effetti culturali e sociali di questo fenomeno, secondo Pisani?</a:t>
            </a:r>
          </a:p>
          <a:p>
            <a:pPr marL="514350" indent="-514350">
              <a:buFont typeface="+mj-lt"/>
              <a:buAutoNum type="arabicPeriod"/>
            </a:pPr>
            <a:r>
              <a:rPr lang="it-IT" dirty="0"/>
              <a:t>Secondo te, cosa possono fare i giovani per migliorare le loro opportunità lavorative in Italia?</a:t>
            </a:r>
          </a:p>
          <a:p>
            <a:pPr marL="514350" indent="-514350">
              <a:buFont typeface="+mj-lt"/>
              <a:buAutoNum type="arabicPeriod"/>
            </a:pPr>
            <a:r>
              <a:rPr lang="it-IT" dirty="0"/>
              <a:t>Hai mai pensato di studiare o lavorare in un altro paese? Quali potrebbero essere i vantaggi e gli svantaggi?</a:t>
            </a:r>
          </a:p>
          <a:p>
            <a:endParaRPr lang="fr-FR" dirty="0"/>
          </a:p>
        </p:txBody>
      </p:sp>
    </p:spTree>
    <p:extLst>
      <p:ext uri="{BB962C8B-B14F-4D97-AF65-F5344CB8AC3E}">
        <p14:creationId xmlns:p14="http://schemas.microsoft.com/office/powerpoint/2010/main" val="37179216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a:t>Analyse</a:t>
            </a:r>
          </a:p>
        </p:txBody>
      </p:sp>
      <p:sp>
        <p:nvSpPr>
          <p:cNvPr id="3" name="Espace réservé du contenu 2"/>
          <p:cNvSpPr>
            <a:spLocks noGrp="1"/>
          </p:cNvSpPr>
          <p:nvPr>
            <p:ph idx="1"/>
          </p:nvPr>
        </p:nvSpPr>
        <p:spPr/>
        <p:txBody>
          <a:bodyPr>
            <a:normAutofit/>
          </a:bodyPr>
          <a:lstStyle/>
          <a:p>
            <a:pPr marL="0" indent="0">
              <a:buNone/>
            </a:pPr>
            <a:r>
              <a:rPr lang="fr-FR" dirty="0"/>
              <a:t>Les questions sont plutôt claires et adaptées aux compétences linguistiques des élèves à chaque niveau. Chaque questionnaire évalue à la fois les idées principales et des détails spécifiques, respectant ainsi les exigences des programmes. Ces questions favorisent une réflexion critique, en cohérence avec les objectifs des langues vivantes qui visent à développer l’expression personnelle et culturelle. Les élèves les plus en difficulté pourraient néanmoins avoir du mal à comprendre, et donc à répondre, à certaines questions sans une aide linguistique ou car elles emploient des temps complexes. Selon les classes, une reformulation par l’enseignant peut s’avérer indispensable.</a:t>
            </a:r>
          </a:p>
        </p:txBody>
      </p:sp>
    </p:spTree>
    <p:extLst>
      <p:ext uri="{BB962C8B-B14F-4D97-AF65-F5344CB8AC3E}">
        <p14:creationId xmlns:p14="http://schemas.microsoft.com/office/powerpoint/2010/main" val="7037585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Réponses proposées par </a:t>
            </a:r>
            <a:r>
              <a:rPr lang="fr-FR" dirty="0" err="1"/>
              <a:t>ChatGPT</a:t>
            </a:r>
            <a:endParaRPr lang="fr-FR" dirty="0"/>
          </a:p>
        </p:txBody>
      </p:sp>
      <p:sp>
        <p:nvSpPr>
          <p:cNvPr id="3" name="Espace réservé du contenu 2"/>
          <p:cNvSpPr>
            <a:spLocks noGrp="1"/>
          </p:cNvSpPr>
          <p:nvPr>
            <p:ph idx="1"/>
          </p:nvPr>
        </p:nvSpPr>
        <p:spPr/>
        <p:txBody>
          <a:bodyPr>
            <a:normAutofit/>
          </a:bodyPr>
          <a:lstStyle/>
          <a:p>
            <a:r>
              <a:rPr lang="fr-FR" dirty="0"/>
              <a:t>Niveau A1+</a:t>
            </a:r>
          </a:p>
          <a:p>
            <a:pPr marL="0" indent="0">
              <a:buNone/>
            </a:pPr>
            <a:r>
              <a:rPr lang="it-IT" sz="1600" b="1" dirty="0"/>
              <a:t>1. Dove vanno a lavorare molti giovani italiani?</a:t>
            </a:r>
            <a:br>
              <a:rPr lang="it-IT" sz="1600" dirty="0"/>
            </a:br>
            <a:r>
              <a:rPr lang="it-IT" sz="1600" dirty="0"/>
              <a:t>Réponse : All’estero.</a:t>
            </a:r>
            <a:br>
              <a:rPr lang="it-IT" sz="1600" dirty="0"/>
            </a:br>
            <a:r>
              <a:rPr lang="it-IT" sz="1600" dirty="0"/>
              <a:t>Justification : L'article mentionne clairement que «molti giovani italiani lavorano fuori dall’Italia».</a:t>
            </a:r>
          </a:p>
          <a:p>
            <a:pPr marL="0" indent="0">
              <a:buNone/>
            </a:pPr>
            <a:r>
              <a:rPr lang="it-IT" sz="1600" b="1" dirty="0"/>
              <a:t>2. Perché i giovani lasciano l’Italia?</a:t>
            </a:r>
            <a:br>
              <a:rPr lang="it-IT" sz="1600" dirty="0"/>
            </a:br>
            <a:r>
              <a:rPr lang="it-IT" sz="1600" dirty="0"/>
              <a:t>Réponse : Perché i salari in Italia sono bassi.</a:t>
            </a:r>
            <a:br>
              <a:rPr lang="it-IT" sz="1600" dirty="0"/>
            </a:br>
            <a:r>
              <a:rPr lang="it-IT" sz="1600" dirty="0"/>
              <a:t>Justification : Le texte explique que «i giovani vanno via a causa delle offerte retributive povere».</a:t>
            </a:r>
          </a:p>
          <a:p>
            <a:pPr marL="0" indent="0">
              <a:buNone/>
            </a:pPr>
            <a:r>
              <a:rPr lang="it-IT" sz="1600" b="1" dirty="0"/>
              <a:t>3. Cosa pensa il presidente Mattarella dei giovani?</a:t>
            </a:r>
            <a:br>
              <a:rPr lang="it-IT" sz="1600" dirty="0"/>
            </a:br>
            <a:r>
              <a:rPr lang="it-IT" sz="1600" dirty="0"/>
              <a:t>Réponse : Pensa che i giovani siano importanti per il futuro del Paese.</a:t>
            </a:r>
            <a:br>
              <a:rPr lang="it-IT" sz="1600" dirty="0"/>
            </a:br>
            <a:r>
              <a:rPr lang="it-IT" sz="1600" dirty="0"/>
              <a:t>Justification : Mattarella dice che «i giovani sono il “capitale sociale” dell’Italia».</a:t>
            </a:r>
          </a:p>
          <a:p>
            <a:pPr marL="0" indent="0">
              <a:buNone/>
            </a:pPr>
            <a:r>
              <a:rPr lang="it-IT" sz="1600" b="1" dirty="0"/>
              <a:t>4. Quanti giovani italiani hanno lasciato il Paese tra il 2012 e il 2021?</a:t>
            </a:r>
            <a:br>
              <a:rPr lang="it-IT" sz="1600" dirty="0"/>
            </a:br>
            <a:r>
              <a:rPr lang="it-IT" sz="1600" dirty="0"/>
              <a:t>Réponse : Circa 337.000.</a:t>
            </a:r>
            <a:br>
              <a:rPr lang="it-IT" sz="1600" dirty="0"/>
            </a:br>
            <a:r>
              <a:rPr lang="it-IT" sz="1600" dirty="0"/>
              <a:t>Justification : Le texte donne ce chiffre précis pour illustrer le phénomène.</a:t>
            </a:r>
          </a:p>
          <a:p>
            <a:endParaRPr lang="fr-FR" dirty="0"/>
          </a:p>
        </p:txBody>
      </p:sp>
    </p:spTree>
    <p:extLst>
      <p:ext uri="{BB962C8B-B14F-4D97-AF65-F5344CB8AC3E}">
        <p14:creationId xmlns:p14="http://schemas.microsoft.com/office/powerpoint/2010/main" val="18960893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Réponses proposées par </a:t>
            </a:r>
            <a:r>
              <a:rPr lang="fr-FR" dirty="0" err="1"/>
              <a:t>ChatGPT</a:t>
            </a:r>
            <a:endParaRPr lang="fr-FR" dirty="0"/>
          </a:p>
        </p:txBody>
      </p:sp>
      <p:sp>
        <p:nvSpPr>
          <p:cNvPr id="3" name="Espace réservé du contenu 2"/>
          <p:cNvSpPr>
            <a:spLocks noGrp="1"/>
          </p:cNvSpPr>
          <p:nvPr>
            <p:ph idx="1"/>
          </p:nvPr>
        </p:nvSpPr>
        <p:spPr/>
        <p:txBody>
          <a:bodyPr>
            <a:normAutofit/>
          </a:bodyPr>
          <a:lstStyle/>
          <a:p>
            <a:r>
              <a:rPr lang="fr-FR" dirty="0"/>
              <a:t>Niveau A1+</a:t>
            </a:r>
          </a:p>
          <a:p>
            <a:pPr marL="0" indent="0">
              <a:buNone/>
            </a:pPr>
            <a:r>
              <a:rPr lang="it-IT" sz="1600" b="1" dirty="0"/>
              <a:t>5. Qual è la differenza di stipendio tra l’Italia e l’estero per i giovani laureati?</a:t>
            </a:r>
            <a:br>
              <a:rPr lang="it-IT" sz="1600" dirty="0"/>
            </a:br>
            <a:r>
              <a:rPr lang="it-IT" sz="1600" dirty="0"/>
              <a:t>Réponse : All’estero guadagnano il 41% in più.</a:t>
            </a:r>
            <a:br>
              <a:rPr lang="it-IT" sz="1600" dirty="0"/>
            </a:br>
            <a:r>
              <a:rPr lang="it-IT" sz="1600" dirty="0"/>
              <a:t>Justification : L'article compare «gli stipendi medi all’estero e in Italia».</a:t>
            </a:r>
          </a:p>
          <a:p>
            <a:pPr marL="0" indent="0">
              <a:buNone/>
            </a:pPr>
            <a:r>
              <a:rPr lang="it-IT" sz="1600" b="1" dirty="0"/>
              <a:t>6. Quanti giovani sono tornati in Italia nello stesso periodo?</a:t>
            </a:r>
            <a:br>
              <a:rPr lang="it-IT" sz="1600" dirty="0"/>
            </a:br>
            <a:r>
              <a:rPr lang="it-IT" sz="1600" dirty="0"/>
              <a:t>Réponse : Circa 94.000.</a:t>
            </a:r>
            <a:br>
              <a:rPr lang="it-IT" sz="1600" dirty="0"/>
            </a:br>
            <a:r>
              <a:rPr lang="it-IT" sz="1600" dirty="0"/>
              <a:t>Justification : Ce chiffre est mentionné comme contraste avec les départs.</a:t>
            </a:r>
          </a:p>
          <a:p>
            <a:pPr marL="0" indent="0">
              <a:buNone/>
            </a:pPr>
            <a:r>
              <a:rPr lang="it-IT" sz="1600" b="1" dirty="0"/>
              <a:t>7. Secondo te, perché è importante che i giovani restino in Italia?</a:t>
            </a:r>
            <a:br>
              <a:rPr lang="it-IT" sz="1600" dirty="0"/>
            </a:br>
            <a:r>
              <a:rPr lang="it-IT" sz="1600" dirty="0"/>
              <a:t>Réponse type : "È importante perché i giovani sono il futuro dell’Italia."</a:t>
            </a:r>
            <a:br>
              <a:rPr lang="it-IT" sz="1600" dirty="0"/>
            </a:br>
            <a:r>
              <a:rPr lang="it-IT" sz="1600" dirty="0"/>
              <a:t>Critères : Phrase simple, vocabulaire de base, idée claire.</a:t>
            </a:r>
          </a:p>
          <a:p>
            <a:pPr marL="0" indent="0">
              <a:buNone/>
            </a:pPr>
            <a:r>
              <a:rPr lang="it-IT" sz="1600" b="1" dirty="0"/>
              <a:t>8. Ti piacerebbe lavorare in un altro Paese? Perché?</a:t>
            </a:r>
            <a:br>
              <a:rPr lang="it-IT" sz="1600" dirty="0"/>
            </a:br>
            <a:r>
              <a:rPr lang="it-IT" sz="1600" dirty="0"/>
              <a:t>Réponse type : "Sì, mi piacerebbe perché ci sono più opportunità."</a:t>
            </a:r>
            <a:br>
              <a:rPr lang="it-IT" sz="1600" dirty="0"/>
            </a:br>
            <a:r>
              <a:rPr lang="it-IT" sz="1600" dirty="0"/>
              <a:t>Critères : Réponse courte avec un raisonnement basique.</a:t>
            </a:r>
          </a:p>
          <a:p>
            <a:endParaRPr lang="fr-FR" dirty="0"/>
          </a:p>
        </p:txBody>
      </p:sp>
    </p:spTree>
    <p:extLst>
      <p:ext uri="{BB962C8B-B14F-4D97-AF65-F5344CB8AC3E}">
        <p14:creationId xmlns:p14="http://schemas.microsoft.com/office/powerpoint/2010/main" val="10389065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Réponses proposées par </a:t>
            </a:r>
            <a:r>
              <a:rPr lang="fr-FR" dirty="0" err="1"/>
              <a:t>ChatGPT</a:t>
            </a:r>
            <a:endParaRPr lang="fr-FR" dirty="0"/>
          </a:p>
        </p:txBody>
      </p:sp>
      <p:sp>
        <p:nvSpPr>
          <p:cNvPr id="3" name="Espace réservé du contenu 2"/>
          <p:cNvSpPr>
            <a:spLocks noGrp="1"/>
          </p:cNvSpPr>
          <p:nvPr>
            <p:ph idx="1"/>
          </p:nvPr>
        </p:nvSpPr>
        <p:spPr/>
        <p:txBody>
          <a:bodyPr>
            <a:normAutofit/>
          </a:bodyPr>
          <a:lstStyle/>
          <a:p>
            <a:r>
              <a:rPr lang="fr-FR" dirty="0"/>
              <a:t>Niveau A2</a:t>
            </a:r>
          </a:p>
          <a:p>
            <a:pPr marL="0" indent="0">
              <a:buNone/>
            </a:pPr>
            <a:r>
              <a:rPr lang="it-IT" sz="1600" b="1" dirty="0"/>
              <a:t>1. Qual è il problema principale descritto nell’articolo?</a:t>
            </a:r>
            <a:br>
              <a:rPr lang="it-IT" sz="1600" dirty="0"/>
            </a:br>
            <a:r>
              <a:rPr lang="it-IT" sz="1600" dirty="0"/>
              <a:t>Réponse : I giovani italiani lasciano il Paese per trovare lavori meglio pagati.</a:t>
            </a:r>
            <a:br>
              <a:rPr lang="it-IT" sz="1600" dirty="0"/>
            </a:br>
            <a:r>
              <a:rPr lang="it-IT" sz="1600" dirty="0"/>
              <a:t>Justification : Le problème central est la “fuga dei cervelli” causée par la mancanza di stipendi dignitosi.</a:t>
            </a:r>
          </a:p>
          <a:p>
            <a:pPr marL="0" indent="0">
              <a:buNone/>
            </a:pPr>
            <a:r>
              <a:rPr lang="it-IT" sz="1600" b="1" dirty="0"/>
              <a:t>2. Quali dati ha usato il presidente Mattarella per spiegare la situazione?</a:t>
            </a:r>
            <a:br>
              <a:rPr lang="it-IT" sz="1600" dirty="0"/>
            </a:br>
            <a:r>
              <a:rPr lang="it-IT" sz="1600" dirty="0"/>
              <a:t>Réponse : Ha parlato del “capitale sociale” e dell’importanza dei giovani per il progresso.</a:t>
            </a:r>
            <a:br>
              <a:rPr lang="it-IT" sz="1600" dirty="0"/>
            </a:br>
            <a:r>
              <a:rPr lang="it-IT" sz="1600" dirty="0"/>
              <a:t>Justification : Mattarella insiste sur la valeur sociale des jeunes dans le développement de l'Italie.</a:t>
            </a:r>
          </a:p>
          <a:p>
            <a:pPr marL="0" indent="0">
              <a:buNone/>
            </a:pPr>
            <a:r>
              <a:rPr lang="it-IT" sz="1600" b="1" dirty="0"/>
              <a:t>3. Qual è il ruolo delle imprese secondo Maria Cristina Pisani?</a:t>
            </a:r>
            <a:br>
              <a:rPr lang="it-IT" sz="1600" dirty="0"/>
            </a:br>
            <a:r>
              <a:rPr lang="it-IT" sz="1600" dirty="0"/>
              <a:t>Réponse : Devono offrire condizioni lavorative e retributive migliori ai giovani.</a:t>
            </a:r>
            <a:br>
              <a:rPr lang="it-IT" sz="1600" dirty="0"/>
            </a:br>
            <a:r>
              <a:rPr lang="it-IT" sz="1600" dirty="0"/>
              <a:t>Justification : Pisani richiama le imprese «alla loro responsabilità economica e sociale».</a:t>
            </a:r>
          </a:p>
          <a:p>
            <a:pPr marL="0" indent="0">
              <a:buNone/>
            </a:pPr>
            <a:r>
              <a:rPr lang="it-IT" sz="1600" b="1" dirty="0"/>
              <a:t>4. Quanti giovani laureati sono andati all’estero tra il 2012 e il 2021?</a:t>
            </a:r>
            <a:br>
              <a:rPr lang="it-IT" sz="1600" dirty="0"/>
            </a:br>
            <a:r>
              <a:rPr lang="it-IT" sz="1600" dirty="0"/>
              <a:t>Réponse : Circa 120.000.</a:t>
            </a:r>
            <a:br>
              <a:rPr lang="it-IT" sz="1600" dirty="0"/>
            </a:br>
            <a:r>
              <a:rPr lang="it-IT" sz="1600" dirty="0"/>
              <a:t>Justification : Le texte précise le nombre de jeunes diplômés parmi les expatriés.</a:t>
            </a:r>
          </a:p>
          <a:p>
            <a:endParaRPr lang="fr-FR" dirty="0"/>
          </a:p>
        </p:txBody>
      </p:sp>
    </p:spTree>
    <p:extLst>
      <p:ext uri="{BB962C8B-B14F-4D97-AF65-F5344CB8AC3E}">
        <p14:creationId xmlns:p14="http://schemas.microsoft.com/office/powerpoint/2010/main" val="11358786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Réponses proposées par </a:t>
            </a:r>
            <a:r>
              <a:rPr lang="fr-FR" dirty="0" err="1"/>
              <a:t>ChatGPT</a:t>
            </a:r>
            <a:endParaRPr lang="fr-FR" dirty="0"/>
          </a:p>
        </p:txBody>
      </p:sp>
      <p:sp>
        <p:nvSpPr>
          <p:cNvPr id="3" name="Espace réservé du contenu 2"/>
          <p:cNvSpPr>
            <a:spLocks noGrp="1"/>
          </p:cNvSpPr>
          <p:nvPr>
            <p:ph idx="1"/>
          </p:nvPr>
        </p:nvSpPr>
        <p:spPr/>
        <p:txBody>
          <a:bodyPr>
            <a:normAutofit/>
          </a:bodyPr>
          <a:lstStyle/>
          <a:p>
            <a:r>
              <a:rPr lang="fr-FR" dirty="0"/>
              <a:t>Niveau A2</a:t>
            </a:r>
          </a:p>
          <a:p>
            <a:pPr marL="0" indent="0">
              <a:buNone/>
            </a:pPr>
            <a:r>
              <a:rPr lang="it-IT" sz="1600" b="1" dirty="0"/>
              <a:t>5. Quanto guadagnano i laureati all’estero un anno dopo la laurea?</a:t>
            </a:r>
            <a:br>
              <a:rPr lang="it-IT" sz="1600" dirty="0"/>
            </a:br>
            <a:r>
              <a:rPr lang="it-IT" sz="1600" dirty="0"/>
              <a:t>Réponse : 1.963 euro al mese.</a:t>
            </a:r>
            <a:br>
              <a:rPr lang="it-IT" sz="1600" dirty="0"/>
            </a:br>
            <a:r>
              <a:rPr lang="it-IT" sz="1600" dirty="0"/>
              <a:t>Justification : Ce chiffre est directement mentionné pour souligner la différence salariale.</a:t>
            </a:r>
          </a:p>
          <a:p>
            <a:pPr marL="0" indent="0">
              <a:buNone/>
            </a:pPr>
            <a:r>
              <a:rPr lang="it-IT" sz="1600" b="1" dirty="0"/>
              <a:t>6. Cosa succede alle differenze di stipendio dopo cinque anni dalla laurea?</a:t>
            </a:r>
            <a:br>
              <a:rPr lang="it-IT" sz="1600" dirty="0"/>
            </a:br>
            <a:r>
              <a:rPr lang="it-IT" sz="1600" dirty="0"/>
              <a:t>Réponse : La differenza aumenta al 47%.</a:t>
            </a:r>
            <a:br>
              <a:rPr lang="it-IT" sz="1600" dirty="0"/>
            </a:br>
            <a:r>
              <a:rPr lang="it-IT" sz="1600" dirty="0"/>
              <a:t>Justification : L'article montre que «il divario retributivo cresce col tempo».</a:t>
            </a:r>
          </a:p>
          <a:p>
            <a:pPr marL="0" indent="0">
              <a:buNone/>
            </a:pPr>
            <a:r>
              <a:rPr lang="it-IT" sz="1600" b="1" dirty="0"/>
              <a:t>7. Cosa pensi della “fuga dei cervelli”? È un problema importante? Perché?</a:t>
            </a:r>
            <a:br>
              <a:rPr lang="it-IT" sz="1600" dirty="0"/>
            </a:br>
            <a:r>
              <a:rPr lang="it-IT" sz="1600" dirty="0"/>
              <a:t>Réponse type : "Sì, è un problema perché l’Italia perde persone con talento."</a:t>
            </a:r>
            <a:br>
              <a:rPr lang="it-IT" sz="1600" dirty="0"/>
            </a:br>
            <a:r>
              <a:rPr lang="it-IT" sz="1600" dirty="0"/>
              <a:t>Critères : Réponse avec une opinion justifiée, phrase développée.</a:t>
            </a:r>
          </a:p>
          <a:p>
            <a:pPr marL="0" indent="0">
              <a:buNone/>
            </a:pPr>
            <a:r>
              <a:rPr lang="it-IT" sz="1600" b="1" dirty="0"/>
              <a:t>8. Cosa potrebbero fare le imprese italiane per migliorare la situazione dei giovani?</a:t>
            </a:r>
            <a:br>
              <a:rPr lang="it-IT" sz="1600" dirty="0"/>
            </a:br>
            <a:r>
              <a:rPr lang="it-IT" sz="1600" dirty="0"/>
              <a:t>Réponse type : "Dovrebbero offrire stipendi più alti e lavori migliori."</a:t>
            </a:r>
            <a:br>
              <a:rPr lang="it-IT" sz="1600" dirty="0"/>
            </a:br>
            <a:r>
              <a:rPr lang="it-IT" sz="1600" dirty="0"/>
              <a:t>Critères : Utilisation de </a:t>
            </a:r>
            <a:r>
              <a:rPr lang="it-IT" sz="1600" i="1" dirty="0"/>
              <a:t>dovrebbero</a:t>
            </a:r>
            <a:r>
              <a:rPr lang="it-IT" sz="1600" dirty="0"/>
              <a:t> et réponse avec des suggestions pratiques.</a:t>
            </a:r>
          </a:p>
          <a:p>
            <a:endParaRPr lang="fr-FR" dirty="0"/>
          </a:p>
        </p:txBody>
      </p:sp>
    </p:spTree>
    <p:extLst>
      <p:ext uri="{BB962C8B-B14F-4D97-AF65-F5344CB8AC3E}">
        <p14:creationId xmlns:p14="http://schemas.microsoft.com/office/powerpoint/2010/main" val="38432309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Réponses proposées par </a:t>
            </a:r>
            <a:r>
              <a:rPr lang="fr-FR" dirty="0" err="1"/>
              <a:t>ChatGPT</a:t>
            </a:r>
            <a:endParaRPr lang="fr-FR" dirty="0"/>
          </a:p>
        </p:txBody>
      </p:sp>
      <p:sp>
        <p:nvSpPr>
          <p:cNvPr id="3" name="Espace réservé du contenu 2"/>
          <p:cNvSpPr>
            <a:spLocks noGrp="1"/>
          </p:cNvSpPr>
          <p:nvPr>
            <p:ph idx="1"/>
          </p:nvPr>
        </p:nvSpPr>
        <p:spPr/>
        <p:txBody>
          <a:bodyPr>
            <a:normAutofit/>
          </a:bodyPr>
          <a:lstStyle/>
          <a:p>
            <a:pPr eaLnBrk="0" fontAlgn="base" hangingPunct="0">
              <a:lnSpc>
                <a:spcPct val="100000"/>
              </a:lnSpc>
              <a:spcBef>
                <a:spcPct val="0"/>
              </a:spcBef>
              <a:spcAft>
                <a:spcPct val="0"/>
              </a:spcAft>
            </a:pPr>
            <a:r>
              <a:rPr lang="fr-FR" sz="2200" dirty="0"/>
              <a:t>Niveau A2+</a:t>
            </a:r>
          </a:p>
          <a:p>
            <a:pPr marL="0" lvl="0" indent="0" eaLnBrk="0" fontAlgn="base" hangingPunct="0">
              <a:lnSpc>
                <a:spcPct val="100000"/>
              </a:lnSpc>
              <a:spcBef>
                <a:spcPct val="0"/>
              </a:spcBef>
              <a:spcAft>
                <a:spcPct val="0"/>
              </a:spcAft>
              <a:buFontTx/>
              <a:buAutoNum type="arabicPeriod"/>
            </a:pPr>
            <a:endParaRPr lang="fr-FR" altLang="fr-FR" sz="1700" b="1" dirty="0"/>
          </a:p>
          <a:p>
            <a:pPr marL="0" lvl="0" indent="0" eaLnBrk="0" fontAlgn="base" hangingPunct="0">
              <a:lnSpc>
                <a:spcPct val="100000"/>
              </a:lnSpc>
              <a:spcBef>
                <a:spcPct val="0"/>
              </a:spcBef>
              <a:spcAft>
                <a:spcPct val="0"/>
              </a:spcAft>
              <a:buFontTx/>
              <a:buAutoNum type="arabicPeriod"/>
            </a:pPr>
            <a:r>
              <a:rPr lang="fr-FR" altLang="fr-FR" sz="1600" b="1" dirty="0"/>
              <a:t> Cosa </a:t>
            </a:r>
            <a:r>
              <a:rPr lang="fr-FR" altLang="fr-FR" sz="1600" b="1" dirty="0" err="1"/>
              <a:t>intende</a:t>
            </a:r>
            <a:r>
              <a:rPr lang="fr-FR" altLang="fr-FR" sz="1600" b="1" dirty="0"/>
              <a:t> </a:t>
            </a:r>
            <a:r>
              <a:rPr lang="fr-FR" altLang="fr-FR" sz="1600" b="1" dirty="0" err="1"/>
              <a:t>Mattarella</a:t>
            </a:r>
            <a:r>
              <a:rPr lang="fr-FR" altLang="fr-FR" sz="1600" b="1" dirty="0"/>
              <a:t> quando parla di “capitale sociale”?</a:t>
            </a:r>
            <a:br>
              <a:rPr lang="fr-FR" altLang="fr-FR" sz="1600" dirty="0"/>
            </a:br>
            <a:r>
              <a:rPr lang="fr-FR" altLang="fr-FR" sz="1600" dirty="0"/>
              <a:t>Réponse : I giovani sono una </a:t>
            </a:r>
            <a:r>
              <a:rPr lang="fr-FR" altLang="fr-FR" sz="1600" dirty="0" err="1"/>
              <a:t>risorsa</a:t>
            </a:r>
            <a:r>
              <a:rPr lang="fr-FR" altLang="fr-FR" sz="1600" dirty="0"/>
              <a:t> importante per lo sviluppo del Paese.</a:t>
            </a:r>
            <a:br>
              <a:rPr lang="fr-FR" altLang="fr-FR" sz="1600" dirty="0"/>
            </a:br>
            <a:r>
              <a:rPr lang="fr-FR" altLang="fr-FR" sz="1600" dirty="0"/>
              <a:t>Justification : </a:t>
            </a:r>
            <a:r>
              <a:rPr lang="fr-FR" altLang="fr-FR" sz="1600" dirty="0" err="1"/>
              <a:t>Mattarella</a:t>
            </a:r>
            <a:r>
              <a:rPr lang="fr-FR" altLang="fr-FR" sz="1600" dirty="0"/>
              <a:t> insiste sur l’importance des jeunes pour l’avenir économique et social.</a:t>
            </a:r>
          </a:p>
          <a:p>
            <a:pPr marL="0" lvl="0" indent="0" eaLnBrk="0" fontAlgn="base" hangingPunct="0">
              <a:lnSpc>
                <a:spcPct val="100000"/>
              </a:lnSpc>
              <a:spcBef>
                <a:spcPct val="0"/>
              </a:spcBef>
              <a:spcAft>
                <a:spcPct val="0"/>
              </a:spcAft>
              <a:buFontTx/>
              <a:buAutoNum type="arabicPeriod"/>
            </a:pPr>
            <a:endParaRPr lang="fr-FR" altLang="fr-FR" sz="1600" dirty="0"/>
          </a:p>
          <a:p>
            <a:pPr marL="0" lvl="0" indent="0" eaLnBrk="0" fontAlgn="base" hangingPunct="0">
              <a:lnSpc>
                <a:spcPct val="100000"/>
              </a:lnSpc>
              <a:spcBef>
                <a:spcPct val="0"/>
              </a:spcBef>
              <a:spcAft>
                <a:spcPct val="0"/>
              </a:spcAft>
              <a:buFontTx/>
              <a:buAutoNum type="arabicPeriod" startAt="2"/>
            </a:pPr>
            <a:r>
              <a:rPr lang="fr-FR" altLang="fr-FR" sz="1600" b="1" dirty="0"/>
              <a:t> Come </a:t>
            </a:r>
            <a:r>
              <a:rPr lang="fr-FR" altLang="fr-FR" sz="1600" b="1" dirty="0" err="1"/>
              <a:t>influisce</a:t>
            </a:r>
            <a:r>
              <a:rPr lang="fr-FR" altLang="fr-FR" sz="1600" b="1" dirty="0"/>
              <a:t> la “</a:t>
            </a:r>
            <a:r>
              <a:rPr lang="fr-FR" altLang="fr-FR" sz="1600" b="1" dirty="0" err="1"/>
              <a:t>fuga</a:t>
            </a:r>
            <a:r>
              <a:rPr lang="fr-FR" altLang="fr-FR" sz="1600" b="1" dirty="0"/>
              <a:t> dei </a:t>
            </a:r>
            <a:r>
              <a:rPr lang="fr-FR" altLang="fr-FR" sz="1600" b="1" dirty="0" err="1"/>
              <a:t>cervelli</a:t>
            </a:r>
            <a:r>
              <a:rPr lang="fr-FR" altLang="fr-FR" sz="1600" b="1" dirty="0"/>
              <a:t>” sul </a:t>
            </a:r>
            <a:r>
              <a:rPr lang="fr-FR" altLang="fr-FR" sz="1600" b="1" dirty="0" err="1"/>
              <a:t>futuro</a:t>
            </a:r>
            <a:r>
              <a:rPr lang="fr-FR" altLang="fr-FR" sz="1600" b="1" dirty="0"/>
              <a:t> dell’Italia?</a:t>
            </a:r>
            <a:br>
              <a:rPr lang="fr-FR" altLang="fr-FR" sz="1600" dirty="0"/>
            </a:br>
            <a:r>
              <a:rPr lang="fr-FR" altLang="fr-FR" sz="1600" dirty="0"/>
              <a:t>Réponse : Può </a:t>
            </a:r>
            <a:r>
              <a:rPr lang="fr-FR" altLang="fr-FR" sz="1600" dirty="0" err="1"/>
              <a:t>impoverire</a:t>
            </a:r>
            <a:r>
              <a:rPr lang="fr-FR" altLang="fr-FR" sz="1600" dirty="0"/>
              <a:t> l’</a:t>
            </a:r>
            <a:r>
              <a:rPr lang="fr-FR" altLang="fr-FR" sz="1600" dirty="0" err="1"/>
              <a:t>economia</a:t>
            </a:r>
            <a:r>
              <a:rPr lang="fr-FR" altLang="fr-FR" sz="1600" dirty="0"/>
              <a:t>, la cultura e la società italiana.</a:t>
            </a:r>
            <a:br>
              <a:rPr lang="fr-FR" altLang="fr-FR" sz="1600" dirty="0"/>
            </a:br>
            <a:r>
              <a:rPr lang="fr-FR" altLang="fr-FR" sz="1600" dirty="0"/>
              <a:t>Justification : L'article relie la perte des jeunes talents aux conséquences culturelles et économiques.</a:t>
            </a:r>
          </a:p>
          <a:p>
            <a:pPr marL="0" lvl="0" indent="0" eaLnBrk="0" fontAlgn="base" hangingPunct="0">
              <a:lnSpc>
                <a:spcPct val="100000"/>
              </a:lnSpc>
              <a:spcBef>
                <a:spcPct val="0"/>
              </a:spcBef>
              <a:spcAft>
                <a:spcPct val="0"/>
              </a:spcAft>
              <a:buFontTx/>
              <a:buAutoNum type="arabicPeriod" startAt="2"/>
            </a:pPr>
            <a:endParaRPr lang="fr-FR" altLang="fr-FR" sz="1600" dirty="0"/>
          </a:p>
          <a:p>
            <a:pPr marL="0" lvl="0" indent="0" eaLnBrk="0" fontAlgn="base" hangingPunct="0">
              <a:lnSpc>
                <a:spcPct val="100000"/>
              </a:lnSpc>
              <a:spcBef>
                <a:spcPct val="0"/>
              </a:spcBef>
              <a:spcAft>
                <a:spcPct val="0"/>
              </a:spcAft>
              <a:buFontTx/>
              <a:buAutoNum type="arabicPeriod" startAt="3"/>
            </a:pPr>
            <a:r>
              <a:rPr lang="fr-FR" altLang="fr-FR" sz="1600" b="1" dirty="0"/>
              <a:t> Quali </a:t>
            </a:r>
            <a:r>
              <a:rPr lang="fr-FR" altLang="fr-FR" sz="1600" b="1" dirty="0" err="1"/>
              <a:t>suggerimenti</a:t>
            </a:r>
            <a:r>
              <a:rPr lang="fr-FR" altLang="fr-FR" sz="1600" b="1" dirty="0"/>
              <a:t> </a:t>
            </a:r>
            <a:r>
              <a:rPr lang="fr-FR" altLang="fr-FR" sz="1600" b="1" dirty="0" err="1"/>
              <a:t>dà</a:t>
            </a:r>
            <a:r>
              <a:rPr lang="fr-FR" altLang="fr-FR" sz="1600" b="1" dirty="0"/>
              <a:t> Maria Cristina Pisani per </a:t>
            </a:r>
            <a:r>
              <a:rPr lang="fr-FR" altLang="fr-FR" sz="1600" b="1" dirty="0" err="1"/>
              <a:t>fermare</a:t>
            </a:r>
            <a:r>
              <a:rPr lang="fr-FR" altLang="fr-FR" sz="1600" b="1" dirty="0"/>
              <a:t> questo fenomeno?</a:t>
            </a:r>
            <a:br>
              <a:rPr lang="fr-FR" altLang="fr-FR" sz="1600" dirty="0"/>
            </a:br>
            <a:r>
              <a:rPr lang="fr-FR" altLang="fr-FR" sz="1600" dirty="0"/>
              <a:t>Réponse : Le </a:t>
            </a:r>
            <a:r>
              <a:rPr lang="fr-FR" altLang="fr-FR" sz="1600" dirty="0" err="1"/>
              <a:t>imprese</a:t>
            </a:r>
            <a:r>
              <a:rPr lang="fr-FR" altLang="fr-FR" sz="1600" dirty="0"/>
              <a:t> devono </a:t>
            </a:r>
            <a:r>
              <a:rPr lang="fr-FR" altLang="fr-FR" sz="1600" dirty="0" err="1"/>
              <a:t>offrire</a:t>
            </a:r>
            <a:r>
              <a:rPr lang="fr-FR" altLang="fr-FR" sz="1600" dirty="0"/>
              <a:t> </a:t>
            </a:r>
            <a:r>
              <a:rPr lang="fr-FR" altLang="fr-FR" sz="1600" dirty="0" err="1"/>
              <a:t>stipendi</a:t>
            </a:r>
            <a:r>
              <a:rPr lang="fr-FR" altLang="fr-FR" sz="1600" dirty="0"/>
              <a:t> e condizioni </a:t>
            </a:r>
            <a:r>
              <a:rPr lang="fr-FR" altLang="fr-FR" sz="1600" dirty="0" err="1"/>
              <a:t>lavorative</a:t>
            </a:r>
            <a:r>
              <a:rPr lang="fr-FR" altLang="fr-FR" sz="1600" dirty="0"/>
              <a:t> migliori.</a:t>
            </a:r>
            <a:br>
              <a:rPr lang="fr-FR" altLang="fr-FR" sz="1600" dirty="0"/>
            </a:br>
            <a:r>
              <a:rPr lang="fr-FR" altLang="fr-FR" sz="1600" dirty="0"/>
              <a:t>Justification : Pisani propose des solutions concrètes pour limiter la fuite des talents.</a:t>
            </a:r>
          </a:p>
          <a:p>
            <a:pPr marL="0" lvl="0" indent="0" eaLnBrk="0" fontAlgn="base" hangingPunct="0">
              <a:lnSpc>
                <a:spcPct val="100000"/>
              </a:lnSpc>
              <a:spcBef>
                <a:spcPct val="0"/>
              </a:spcBef>
              <a:spcAft>
                <a:spcPct val="0"/>
              </a:spcAft>
              <a:buFontTx/>
              <a:buAutoNum type="arabicPeriod" startAt="3"/>
            </a:pPr>
            <a:endParaRPr lang="fr-FR" altLang="fr-FR" sz="1600" dirty="0"/>
          </a:p>
          <a:p>
            <a:pPr marL="0" lvl="0" indent="0" eaLnBrk="0" fontAlgn="base" hangingPunct="0">
              <a:lnSpc>
                <a:spcPct val="100000"/>
              </a:lnSpc>
              <a:spcBef>
                <a:spcPct val="0"/>
              </a:spcBef>
              <a:spcAft>
                <a:spcPct val="0"/>
              </a:spcAft>
              <a:buFontTx/>
              <a:buAutoNum type="arabicPeriod" startAt="4"/>
            </a:pPr>
            <a:r>
              <a:rPr lang="fr-FR" altLang="fr-FR" sz="1600" b="1" dirty="0"/>
              <a:t> Quanti giovani italiani laureati hanno </a:t>
            </a:r>
            <a:r>
              <a:rPr lang="fr-FR" altLang="fr-FR" sz="1600" b="1" dirty="0" err="1"/>
              <a:t>lasciato</a:t>
            </a:r>
            <a:r>
              <a:rPr lang="fr-FR" altLang="fr-FR" sz="1600" b="1" dirty="0"/>
              <a:t> il Paese e quanti sono </a:t>
            </a:r>
            <a:r>
              <a:rPr lang="fr-FR" altLang="fr-FR" sz="1600" b="1" dirty="0" err="1"/>
              <a:t>tornati</a:t>
            </a:r>
            <a:r>
              <a:rPr lang="fr-FR" altLang="fr-FR" sz="1600" b="1" dirty="0"/>
              <a:t> tra il 2012 e il 2021?</a:t>
            </a:r>
            <a:br>
              <a:rPr lang="fr-FR" altLang="fr-FR" sz="1600" dirty="0"/>
            </a:br>
            <a:r>
              <a:rPr lang="fr-FR" altLang="fr-FR" sz="1600" dirty="0"/>
              <a:t>Réponse : 120.000 sono </a:t>
            </a:r>
            <a:r>
              <a:rPr lang="fr-FR" altLang="fr-FR" sz="1600" dirty="0" err="1"/>
              <a:t>andati</a:t>
            </a:r>
            <a:r>
              <a:rPr lang="fr-FR" altLang="fr-FR" sz="1600" dirty="0"/>
              <a:t> via, 41.000 sono </a:t>
            </a:r>
            <a:r>
              <a:rPr lang="fr-FR" altLang="fr-FR" sz="1600" dirty="0" err="1"/>
              <a:t>tornati</a:t>
            </a:r>
            <a:r>
              <a:rPr lang="fr-FR" altLang="fr-FR" sz="1600" dirty="0"/>
              <a:t>.</a:t>
            </a:r>
            <a:br>
              <a:rPr lang="fr-FR" altLang="fr-FR" sz="1600" dirty="0"/>
            </a:br>
            <a:r>
              <a:rPr lang="fr-FR" altLang="fr-FR" sz="1600" dirty="0"/>
              <a:t>Justification : Ces chiffres sont utilisés pour illustrer le solde négatif.</a:t>
            </a:r>
          </a:p>
          <a:p>
            <a:endParaRPr lang="fr-FR" dirty="0"/>
          </a:p>
          <a:p>
            <a:endParaRPr lang="fr-FR" dirty="0"/>
          </a:p>
        </p:txBody>
      </p:sp>
    </p:spTree>
    <p:extLst>
      <p:ext uri="{BB962C8B-B14F-4D97-AF65-F5344CB8AC3E}">
        <p14:creationId xmlns:p14="http://schemas.microsoft.com/office/powerpoint/2010/main" val="9949107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Réponses proposées par </a:t>
            </a:r>
            <a:r>
              <a:rPr lang="fr-FR" dirty="0" err="1"/>
              <a:t>ChatGPT</a:t>
            </a:r>
            <a:endParaRPr lang="fr-FR" dirty="0"/>
          </a:p>
        </p:txBody>
      </p:sp>
      <p:sp>
        <p:nvSpPr>
          <p:cNvPr id="3" name="Espace réservé du contenu 2"/>
          <p:cNvSpPr>
            <a:spLocks noGrp="1"/>
          </p:cNvSpPr>
          <p:nvPr>
            <p:ph idx="1"/>
          </p:nvPr>
        </p:nvSpPr>
        <p:spPr/>
        <p:txBody>
          <a:bodyPr>
            <a:normAutofit fontScale="92500" lnSpcReduction="10000"/>
          </a:bodyPr>
          <a:lstStyle/>
          <a:p>
            <a:pPr eaLnBrk="0" fontAlgn="base" hangingPunct="0">
              <a:lnSpc>
                <a:spcPct val="100000"/>
              </a:lnSpc>
              <a:spcBef>
                <a:spcPct val="0"/>
              </a:spcBef>
              <a:spcAft>
                <a:spcPct val="0"/>
              </a:spcAft>
            </a:pPr>
            <a:r>
              <a:rPr lang="fr-FR" sz="2400" dirty="0"/>
              <a:t>Niveau A2+</a:t>
            </a:r>
          </a:p>
          <a:p>
            <a:pPr marL="0" lvl="0" indent="0" eaLnBrk="0" fontAlgn="base" hangingPunct="0">
              <a:lnSpc>
                <a:spcPct val="100000"/>
              </a:lnSpc>
              <a:spcBef>
                <a:spcPct val="0"/>
              </a:spcBef>
              <a:spcAft>
                <a:spcPct val="0"/>
              </a:spcAft>
              <a:buFontTx/>
              <a:buAutoNum type="arabicPeriod" startAt="5"/>
            </a:pPr>
            <a:endParaRPr lang="fr-FR" altLang="fr-FR" sz="1700" b="1" dirty="0"/>
          </a:p>
          <a:p>
            <a:pPr marL="0" lvl="0" indent="0" eaLnBrk="0" fontAlgn="base" hangingPunct="0">
              <a:lnSpc>
                <a:spcPct val="100000"/>
              </a:lnSpc>
              <a:spcBef>
                <a:spcPct val="0"/>
              </a:spcBef>
              <a:spcAft>
                <a:spcPct val="0"/>
              </a:spcAft>
              <a:buFontTx/>
              <a:buAutoNum type="arabicPeriod" startAt="5"/>
            </a:pPr>
            <a:r>
              <a:rPr lang="fr-FR" altLang="fr-FR" sz="1700" b="1" dirty="0"/>
              <a:t> Qual è la percentuale di differenza tra gli </a:t>
            </a:r>
            <a:r>
              <a:rPr lang="fr-FR" altLang="fr-FR" sz="1700" b="1" dirty="0" err="1"/>
              <a:t>stipendi</a:t>
            </a:r>
            <a:r>
              <a:rPr lang="fr-FR" altLang="fr-FR" sz="1700" b="1" dirty="0"/>
              <a:t> dei laureati italiani e quelli che </a:t>
            </a:r>
            <a:r>
              <a:rPr lang="fr-FR" altLang="fr-FR" sz="1700" b="1" dirty="0" err="1"/>
              <a:t>lavorano</a:t>
            </a:r>
            <a:r>
              <a:rPr lang="fr-FR" altLang="fr-FR" sz="1700" b="1" dirty="0"/>
              <a:t> </a:t>
            </a:r>
            <a:r>
              <a:rPr lang="fr-FR" altLang="fr-FR" sz="1700" b="1" dirty="0" err="1"/>
              <a:t>all’estero</a:t>
            </a:r>
            <a:r>
              <a:rPr lang="fr-FR" altLang="fr-FR" sz="1700" b="1" dirty="0"/>
              <a:t> </a:t>
            </a:r>
            <a:r>
              <a:rPr lang="fr-FR" altLang="fr-FR" sz="1700" b="1" dirty="0" err="1"/>
              <a:t>cinque</a:t>
            </a:r>
            <a:r>
              <a:rPr lang="fr-FR" altLang="fr-FR" sz="1700" b="1" dirty="0"/>
              <a:t> anni dopo la </a:t>
            </a:r>
            <a:r>
              <a:rPr lang="fr-FR" altLang="fr-FR" sz="1700" b="1" dirty="0" err="1"/>
              <a:t>laurea</a:t>
            </a:r>
            <a:r>
              <a:rPr lang="fr-FR" altLang="fr-FR" sz="1700" b="1" dirty="0"/>
              <a:t>?</a:t>
            </a:r>
            <a:br>
              <a:rPr lang="fr-FR" altLang="fr-FR" sz="1700" dirty="0"/>
            </a:br>
            <a:r>
              <a:rPr lang="fr-FR" altLang="fr-FR" sz="1700" dirty="0"/>
              <a:t>Réponse : È del 47%.</a:t>
            </a:r>
            <a:br>
              <a:rPr lang="fr-FR" altLang="fr-FR" sz="1700" dirty="0"/>
            </a:br>
            <a:r>
              <a:rPr lang="fr-FR" altLang="fr-FR" sz="1700" dirty="0"/>
              <a:t>Justification : Ce chiffre est cité pour montrer la progression du « </a:t>
            </a:r>
            <a:r>
              <a:rPr lang="fr-FR" altLang="fr-FR" sz="1700" dirty="0" err="1"/>
              <a:t>divario</a:t>
            </a:r>
            <a:r>
              <a:rPr lang="fr-FR" altLang="fr-FR" sz="1700" dirty="0"/>
              <a:t> ».</a:t>
            </a:r>
          </a:p>
          <a:p>
            <a:pPr marL="0" lvl="0" indent="0" eaLnBrk="0" fontAlgn="base" hangingPunct="0">
              <a:lnSpc>
                <a:spcPct val="100000"/>
              </a:lnSpc>
              <a:spcBef>
                <a:spcPct val="0"/>
              </a:spcBef>
              <a:spcAft>
                <a:spcPct val="0"/>
              </a:spcAft>
              <a:buFontTx/>
              <a:buAutoNum type="arabicPeriod" startAt="5"/>
            </a:pPr>
            <a:endParaRPr lang="fr-FR" altLang="fr-FR" sz="1700" dirty="0"/>
          </a:p>
          <a:p>
            <a:pPr marL="0" lvl="0" indent="0" eaLnBrk="0" fontAlgn="base" hangingPunct="0">
              <a:lnSpc>
                <a:spcPct val="100000"/>
              </a:lnSpc>
              <a:spcBef>
                <a:spcPct val="0"/>
              </a:spcBef>
              <a:spcAft>
                <a:spcPct val="0"/>
              </a:spcAft>
              <a:buFontTx/>
              <a:buAutoNum type="arabicPeriod" startAt="6"/>
            </a:pPr>
            <a:r>
              <a:rPr lang="fr-FR" altLang="fr-FR" sz="1700" b="1" dirty="0"/>
              <a:t> Quali sono gli </a:t>
            </a:r>
            <a:r>
              <a:rPr lang="fr-FR" altLang="fr-FR" sz="1700" b="1" dirty="0" err="1"/>
              <a:t>effetti</a:t>
            </a:r>
            <a:r>
              <a:rPr lang="fr-FR" altLang="fr-FR" sz="1700" b="1" dirty="0"/>
              <a:t> </a:t>
            </a:r>
            <a:r>
              <a:rPr lang="fr-FR" altLang="fr-FR" sz="1700" b="1" dirty="0" err="1"/>
              <a:t>culturali</a:t>
            </a:r>
            <a:r>
              <a:rPr lang="fr-FR" altLang="fr-FR" sz="1700" b="1" dirty="0"/>
              <a:t> e sociali di questo fenomeno, secondo Pisani?</a:t>
            </a:r>
            <a:br>
              <a:rPr lang="fr-FR" altLang="fr-FR" sz="1700" dirty="0"/>
            </a:br>
            <a:r>
              <a:rPr lang="fr-FR" altLang="fr-FR" sz="1700" dirty="0"/>
              <a:t>Réponse : L’Italia </a:t>
            </a:r>
            <a:r>
              <a:rPr lang="fr-FR" altLang="fr-FR" sz="1700" dirty="0" err="1"/>
              <a:t>rischia</a:t>
            </a:r>
            <a:r>
              <a:rPr lang="fr-FR" altLang="fr-FR" sz="1700" dirty="0"/>
              <a:t> di perdere il suo </a:t>
            </a:r>
            <a:r>
              <a:rPr lang="fr-FR" altLang="fr-FR" sz="1700" dirty="0" err="1"/>
              <a:t>tessuto</a:t>
            </a:r>
            <a:r>
              <a:rPr lang="fr-FR" altLang="fr-FR" sz="1700" dirty="0"/>
              <a:t> sociale, la sua </a:t>
            </a:r>
            <a:r>
              <a:rPr lang="fr-FR" altLang="fr-FR" sz="1700" dirty="0" err="1"/>
              <a:t>economia</a:t>
            </a:r>
            <a:r>
              <a:rPr lang="fr-FR" altLang="fr-FR" sz="1700" dirty="0"/>
              <a:t> e la sua cultura.</a:t>
            </a:r>
            <a:br>
              <a:rPr lang="fr-FR" altLang="fr-FR" sz="1700" dirty="0"/>
            </a:br>
            <a:r>
              <a:rPr lang="fr-FR" altLang="fr-FR" sz="1700" dirty="0"/>
              <a:t>Justification : Pisani insiste sur les impacts multiples de la perte des jeunes.</a:t>
            </a:r>
          </a:p>
          <a:p>
            <a:pPr marL="0" lvl="0" indent="0" eaLnBrk="0" fontAlgn="base" hangingPunct="0">
              <a:lnSpc>
                <a:spcPct val="100000"/>
              </a:lnSpc>
              <a:spcBef>
                <a:spcPct val="0"/>
              </a:spcBef>
              <a:spcAft>
                <a:spcPct val="0"/>
              </a:spcAft>
              <a:buFontTx/>
              <a:buAutoNum type="arabicPeriod" startAt="6"/>
            </a:pPr>
            <a:endParaRPr lang="fr-FR" altLang="fr-FR" sz="1700" dirty="0"/>
          </a:p>
          <a:p>
            <a:pPr marL="0" lvl="0" indent="0" eaLnBrk="0" fontAlgn="base" hangingPunct="0">
              <a:lnSpc>
                <a:spcPct val="100000"/>
              </a:lnSpc>
              <a:spcBef>
                <a:spcPct val="0"/>
              </a:spcBef>
              <a:spcAft>
                <a:spcPct val="0"/>
              </a:spcAft>
              <a:buFontTx/>
              <a:buAutoNum type="arabicPeriod" startAt="7"/>
            </a:pPr>
            <a:r>
              <a:rPr lang="fr-FR" altLang="fr-FR" sz="1700" b="1" dirty="0"/>
              <a:t> Secondo te, cosa </a:t>
            </a:r>
            <a:r>
              <a:rPr lang="fr-FR" altLang="fr-FR" sz="1700" b="1" dirty="0" err="1"/>
              <a:t>possono</a:t>
            </a:r>
            <a:r>
              <a:rPr lang="fr-FR" altLang="fr-FR" sz="1700" b="1" dirty="0"/>
              <a:t> fare i giovani per </a:t>
            </a:r>
            <a:r>
              <a:rPr lang="fr-FR" altLang="fr-FR" sz="1700" b="1" dirty="0" err="1"/>
              <a:t>migliorare</a:t>
            </a:r>
            <a:r>
              <a:rPr lang="fr-FR" altLang="fr-FR" sz="1700" b="1" dirty="0"/>
              <a:t> le loro </a:t>
            </a:r>
            <a:r>
              <a:rPr lang="fr-FR" altLang="fr-FR" sz="1700" b="1" dirty="0" err="1"/>
              <a:t>opportunità</a:t>
            </a:r>
            <a:r>
              <a:rPr lang="fr-FR" altLang="fr-FR" sz="1700" b="1" dirty="0"/>
              <a:t> </a:t>
            </a:r>
            <a:r>
              <a:rPr lang="fr-FR" altLang="fr-FR" sz="1700" b="1" dirty="0" err="1"/>
              <a:t>lavorative</a:t>
            </a:r>
            <a:r>
              <a:rPr lang="fr-FR" altLang="fr-FR" sz="1700" b="1" dirty="0"/>
              <a:t> in Italia?</a:t>
            </a:r>
            <a:br>
              <a:rPr lang="fr-FR" altLang="fr-FR" sz="1700" dirty="0"/>
            </a:br>
            <a:r>
              <a:rPr lang="fr-FR" altLang="fr-FR" sz="1700" dirty="0"/>
              <a:t>Réponse type : "Devono </a:t>
            </a:r>
            <a:r>
              <a:rPr lang="fr-FR" altLang="fr-FR" sz="1700" dirty="0" err="1"/>
              <a:t>cercare</a:t>
            </a:r>
            <a:r>
              <a:rPr lang="fr-FR" altLang="fr-FR" sz="1700" dirty="0"/>
              <a:t> esperienze di studio e lavoro anche </a:t>
            </a:r>
            <a:r>
              <a:rPr lang="fr-FR" altLang="fr-FR" sz="1700" dirty="0" err="1"/>
              <a:t>all’estero</a:t>
            </a:r>
            <a:r>
              <a:rPr lang="fr-FR" altLang="fr-FR" sz="1700" dirty="0"/>
              <a:t> per avere più </a:t>
            </a:r>
            <a:r>
              <a:rPr lang="fr-FR" altLang="fr-FR" sz="1700" dirty="0" err="1"/>
              <a:t>opportunità</a:t>
            </a:r>
            <a:r>
              <a:rPr lang="fr-FR" altLang="fr-FR" sz="1700" dirty="0"/>
              <a:t>."</a:t>
            </a:r>
            <a:br>
              <a:rPr lang="fr-FR" altLang="fr-FR" sz="1700" dirty="0"/>
            </a:br>
            <a:r>
              <a:rPr lang="fr-FR" altLang="fr-FR" sz="1700" dirty="0"/>
              <a:t>Critères : Réponse argumentée avec des propositions précises.</a:t>
            </a:r>
          </a:p>
          <a:p>
            <a:pPr marL="0" lvl="0" indent="0" eaLnBrk="0" fontAlgn="base" hangingPunct="0">
              <a:lnSpc>
                <a:spcPct val="100000"/>
              </a:lnSpc>
              <a:spcBef>
                <a:spcPct val="0"/>
              </a:spcBef>
              <a:spcAft>
                <a:spcPct val="0"/>
              </a:spcAft>
              <a:buFontTx/>
              <a:buAutoNum type="arabicPeriod" startAt="7"/>
            </a:pPr>
            <a:endParaRPr lang="fr-FR" altLang="fr-FR" sz="1700" dirty="0"/>
          </a:p>
          <a:p>
            <a:pPr marL="0" lvl="0" indent="0" eaLnBrk="0" fontAlgn="base" hangingPunct="0">
              <a:lnSpc>
                <a:spcPct val="100000"/>
              </a:lnSpc>
              <a:spcBef>
                <a:spcPct val="0"/>
              </a:spcBef>
              <a:spcAft>
                <a:spcPct val="0"/>
              </a:spcAft>
              <a:buFontTx/>
              <a:buAutoNum type="arabicPeriod" startAt="8"/>
            </a:pPr>
            <a:r>
              <a:rPr lang="fr-FR" altLang="fr-FR" sz="1700" b="1" dirty="0"/>
              <a:t> Hai mai </a:t>
            </a:r>
            <a:r>
              <a:rPr lang="fr-FR" altLang="fr-FR" sz="1700" b="1" dirty="0" err="1"/>
              <a:t>pensato</a:t>
            </a:r>
            <a:r>
              <a:rPr lang="fr-FR" altLang="fr-FR" sz="1700" b="1" dirty="0"/>
              <a:t> di </a:t>
            </a:r>
            <a:r>
              <a:rPr lang="fr-FR" altLang="fr-FR" sz="1700" b="1" dirty="0" err="1"/>
              <a:t>studiare</a:t>
            </a:r>
            <a:r>
              <a:rPr lang="fr-FR" altLang="fr-FR" sz="1700" b="1" dirty="0"/>
              <a:t> o lavorare in un altro Paese? Quali </a:t>
            </a:r>
            <a:r>
              <a:rPr lang="fr-FR" altLang="fr-FR" sz="1700" b="1" dirty="0" err="1"/>
              <a:t>potrebbero</a:t>
            </a:r>
            <a:r>
              <a:rPr lang="fr-FR" altLang="fr-FR" sz="1700" b="1" dirty="0"/>
              <a:t> essere i </a:t>
            </a:r>
            <a:r>
              <a:rPr lang="fr-FR" altLang="fr-FR" sz="1700" b="1" dirty="0" err="1"/>
              <a:t>vantaggi</a:t>
            </a:r>
            <a:r>
              <a:rPr lang="fr-FR" altLang="fr-FR" sz="1700" b="1" dirty="0"/>
              <a:t> e gli </a:t>
            </a:r>
            <a:r>
              <a:rPr lang="fr-FR" altLang="fr-FR" sz="1700" b="1" dirty="0" err="1"/>
              <a:t>svantaggi</a:t>
            </a:r>
            <a:r>
              <a:rPr lang="fr-FR" altLang="fr-FR" sz="1700" b="1" dirty="0"/>
              <a:t>?</a:t>
            </a:r>
            <a:br>
              <a:rPr lang="fr-FR" altLang="fr-FR" sz="1700" dirty="0"/>
            </a:br>
            <a:r>
              <a:rPr lang="fr-FR" altLang="fr-FR" sz="1700" dirty="0"/>
              <a:t>Réponse type : "Sì, </a:t>
            </a:r>
            <a:r>
              <a:rPr lang="fr-FR" altLang="fr-FR" sz="1700" dirty="0" err="1"/>
              <a:t>penso</a:t>
            </a:r>
            <a:r>
              <a:rPr lang="fr-FR" altLang="fr-FR" sz="1700" dirty="0"/>
              <a:t> che lavorare </a:t>
            </a:r>
            <a:r>
              <a:rPr lang="fr-FR" altLang="fr-FR" sz="1700" dirty="0" err="1"/>
              <a:t>all’estero</a:t>
            </a:r>
            <a:r>
              <a:rPr lang="fr-FR" altLang="fr-FR" sz="1700" dirty="0"/>
              <a:t> sia una buona </a:t>
            </a:r>
            <a:r>
              <a:rPr lang="fr-FR" altLang="fr-FR" sz="1700" dirty="0" err="1"/>
              <a:t>opportunità</a:t>
            </a:r>
            <a:r>
              <a:rPr lang="fr-FR" altLang="fr-FR" sz="1700" dirty="0"/>
              <a:t> per </a:t>
            </a:r>
            <a:r>
              <a:rPr lang="fr-FR" altLang="fr-FR" sz="1700" dirty="0" err="1"/>
              <a:t>guadagnare</a:t>
            </a:r>
            <a:r>
              <a:rPr lang="fr-FR" altLang="fr-FR" sz="1700" dirty="0"/>
              <a:t> di più e </a:t>
            </a:r>
            <a:r>
              <a:rPr lang="fr-FR" altLang="fr-FR" sz="1700" dirty="0" err="1"/>
              <a:t>imparare</a:t>
            </a:r>
            <a:r>
              <a:rPr lang="fr-FR" altLang="fr-FR" sz="1700" dirty="0"/>
              <a:t> </a:t>
            </a:r>
            <a:r>
              <a:rPr lang="fr-FR" altLang="fr-FR" sz="1700" dirty="0" err="1"/>
              <a:t>nuove</a:t>
            </a:r>
            <a:r>
              <a:rPr lang="fr-FR" altLang="fr-FR" sz="1700" dirty="0"/>
              <a:t> cose, ma è difficile essere </a:t>
            </a:r>
            <a:r>
              <a:rPr lang="fr-FR" altLang="fr-FR" sz="1700" dirty="0" err="1"/>
              <a:t>lontano</a:t>
            </a:r>
            <a:r>
              <a:rPr lang="fr-FR" altLang="fr-FR" sz="1700" dirty="0"/>
              <a:t> dalla famiglia."</a:t>
            </a:r>
            <a:br>
              <a:rPr lang="fr-FR" altLang="fr-FR" sz="1700" dirty="0"/>
            </a:br>
            <a:r>
              <a:rPr lang="fr-FR" altLang="fr-FR" sz="1700" dirty="0"/>
              <a:t>Critères : Réponse complète avec avantages et inconvénients, vocabulaire enrichi.</a:t>
            </a:r>
          </a:p>
          <a:p>
            <a:endParaRPr lang="fr-FR" dirty="0"/>
          </a:p>
          <a:p>
            <a:endParaRPr lang="fr-FR" dirty="0"/>
          </a:p>
        </p:txBody>
      </p:sp>
    </p:spTree>
    <p:extLst>
      <p:ext uri="{BB962C8B-B14F-4D97-AF65-F5344CB8AC3E}">
        <p14:creationId xmlns:p14="http://schemas.microsoft.com/office/powerpoint/2010/main" val="12933705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p:nvPr>
        </p:nvSpPr>
        <p:spPr/>
        <p:txBody>
          <a:bodyPr/>
          <a:lstStyle/>
          <a:p>
            <a:r>
              <a:rPr lang="fr-FR" dirty="0"/>
              <a:t>Analyse</a:t>
            </a:r>
          </a:p>
        </p:txBody>
      </p:sp>
      <p:sp>
        <p:nvSpPr>
          <p:cNvPr id="3" name="Espace réservé du contenu 2"/>
          <p:cNvSpPr>
            <a:spLocks noGrp="1"/>
          </p:cNvSpPr>
          <p:nvPr>
            <p:ph idx="1"/>
          </p:nvPr>
        </p:nvSpPr>
        <p:spPr/>
        <p:txBody>
          <a:bodyPr>
            <a:normAutofit/>
          </a:bodyPr>
          <a:lstStyle/>
          <a:p>
            <a:pPr marL="0" indent="0">
              <a:buNone/>
            </a:pPr>
            <a:r>
              <a:rPr lang="fr-FR" dirty="0"/>
              <a:t>Les réponses proposées sont justifiées avec des références explicites au texte, ce qui aide à développer la compréhension des élèves. Elles donnent dans l’ensemble un bon exemple de ce qui est attendu, tout en restant réalistes par rapport au niveau linguistique visé. La présence de critères de réussite permet aux élèves de comprendre ce qui constitue une réponse réussie et favorise une autocorrection de qualité. Les justifications pour les niveaux A2 et A2+ sont peut-être trop similaires. Une analyse plus fine aurait permis de montrer les nuances de compréhension attendues entre ces deux niveaux.</a:t>
            </a:r>
          </a:p>
        </p:txBody>
      </p:sp>
    </p:spTree>
    <p:extLst>
      <p:ext uri="{BB962C8B-B14F-4D97-AF65-F5344CB8AC3E}">
        <p14:creationId xmlns:p14="http://schemas.microsoft.com/office/powerpoint/2010/main" val="2856478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Objectifs</a:t>
            </a:r>
          </a:p>
        </p:txBody>
      </p:sp>
      <p:sp>
        <p:nvSpPr>
          <p:cNvPr id="5" name="Espace réservé du contenu 4"/>
          <p:cNvSpPr>
            <a:spLocks noGrp="1"/>
          </p:cNvSpPr>
          <p:nvPr>
            <p:ph idx="1"/>
          </p:nvPr>
        </p:nvSpPr>
        <p:spPr/>
        <p:txBody>
          <a:bodyPr>
            <a:normAutofit/>
          </a:bodyPr>
          <a:lstStyle/>
          <a:p>
            <a:pPr eaLnBrk="0" fontAlgn="base" hangingPunct="0">
              <a:lnSpc>
                <a:spcPct val="100000"/>
              </a:lnSpc>
              <a:spcBef>
                <a:spcPct val="0"/>
              </a:spcBef>
              <a:spcAft>
                <a:spcPct val="0"/>
              </a:spcAft>
            </a:pPr>
            <a:r>
              <a:rPr lang="fr-FR" sz="2400" dirty="0"/>
              <a:t>Évaluer la capacité de </a:t>
            </a:r>
            <a:r>
              <a:rPr lang="fr-FR" sz="2400" dirty="0" err="1"/>
              <a:t>ChatGPT</a:t>
            </a:r>
            <a:r>
              <a:rPr lang="fr-FR" sz="2400" dirty="0"/>
              <a:t> à : </a:t>
            </a:r>
          </a:p>
          <a:p>
            <a:pPr lvl="1" eaLnBrk="0" fontAlgn="base" hangingPunct="0">
              <a:lnSpc>
                <a:spcPct val="100000"/>
              </a:lnSpc>
              <a:spcBef>
                <a:spcPct val="0"/>
              </a:spcBef>
              <a:spcAft>
                <a:spcPct val="0"/>
              </a:spcAft>
            </a:pPr>
            <a:r>
              <a:rPr lang="fr-FR" altLang="fr-FR" sz="2000" dirty="0"/>
              <a:t>Déterminer le niveau CECRL d’un texte.</a:t>
            </a:r>
          </a:p>
          <a:p>
            <a:pPr lvl="1" eaLnBrk="0" fontAlgn="base" hangingPunct="0">
              <a:lnSpc>
                <a:spcPct val="100000"/>
              </a:lnSpc>
              <a:spcBef>
                <a:spcPct val="0"/>
              </a:spcBef>
              <a:spcAft>
                <a:spcPct val="0"/>
              </a:spcAft>
            </a:pPr>
            <a:r>
              <a:rPr lang="fr-FR" altLang="fr-FR" sz="2000" dirty="0"/>
              <a:t>Créer des versions adaptées au niveau des élèves.</a:t>
            </a:r>
          </a:p>
          <a:p>
            <a:pPr lvl="1" eaLnBrk="0" fontAlgn="base" hangingPunct="0">
              <a:lnSpc>
                <a:spcPct val="100000"/>
              </a:lnSpc>
              <a:spcBef>
                <a:spcPct val="0"/>
              </a:spcBef>
              <a:spcAft>
                <a:spcPct val="0"/>
              </a:spcAft>
            </a:pPr>
            <a:r>
              <a:rPr lang="fr-FR" altLang="fr-FR" sz="2000" dirty="0"/>
              <a:t>Générer des activités de compréhension.</a:t>
            </a:r>
          </a:p>
          <a:p>
            <a:pPr lvl="1" eaLnBrk="0" fontAlgn="base" hangingPunct="0">
              <a:lnSpc>
                <a:spcPct val="100000"/>
              </a:lnSpc>
              <a:spcBef>
                <a:spcPct val="0"/>
              </a:spcBef>
              <a:spcAft>
                <a:spcPct val="0"/>
              </a:spcAft>
            </a:pPr>
            <a:r>
              <a:rPr lang="fr-FR" altLang="fr-FR" sz="2000" dirty="0"/>
              <a:t>Fournir une correction détaillée et adaptée </a:t>
            </a:r>
          </a:p>
          <a:p>
            <a:pPr lvl="0"/>
            <a:r>
              <a:rPr lang="fr-FR" sz="2400" dirty="0"/>
              <a:t>Encourager les élèves à s’autoévaluer en choisissant un texte correspondant à leur niveau.</a:t>
            </a:r>
          </a:p>
          <a:p>
            <a:pPr lvl="0"/>
            <a:r>
              <a:rPr lang="fr-FR" sz="2400" dirty="0"/>
              <a:t>Développer leur capacité à travailler de manière autonome lors de la lecture, des activités de compréhension et de la correction.</a:t>
            </a:r>
          </a:p>
          <a:p>
            <a:pPr lvl="0"/>
            <a:r>
              <a:rPr lang="fr-FR" sz="2400" dirty="0"/>
              <a:t>Renforcer les compétences collaboratives au travers d’échanges collectifs et de la création d’une carte mentale.</a:t>
            </a:r>
          </a:p>
          <a:p>
            <a:endParaRPr lang="fr-FR" dirty="0"/>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0874484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Conclusion</a:t>
            </a:r>
          </a:p>
        </p:txBody>
      </p:sp>
      <p:sp>
        <p:nvSpPr>
          <p:cNvPr id="5" name="Espace réservé du contenu 4"/>
          <p:cNvSpPr>
            <a:spLocks noGrp="1"/>
          </p:cNvSpPr>
          <p:nvPr>
            <p:ph idx="1"/>
          </p:nvPr>
        </p:nvSpPr>
        <p:spPr>
          <a:xfrm>
            <a:off x="838200" y="1761981"/>
            <a:ext cx="10515600" cy="4717949"/>
          </a:xfrm>
        </p:spPr>
        <p:txBody>
          <a:bodyPr>
            <a:noAutofit/>
          </a:bodyPr>
          <a:lstStyle/>
          <a:p>
            <a:pPr marL="0" indent="0">
              <a:lnSpc>
                <a:spcPct val="170000"/>
              </a:lnSpc>
              <a:buNone/>
            </a:pPr>
            <a:r>
              <a:rPr lang="fr-FR" sz="1600" dirty="0"/>
              <a:t>ChatGPT identifie efficacement les éléments clés d’un texte pour en justifier le niveau, en mettant l'accent sur le vocabulaire, les structures grammaticales, et les références culturelles. Les reformulations proposées respectent plutôt bien les attentes pour chaque niveau, mais elles sont parfois trop artificielles, ce qui va à l'encontre de l'objectif d'exposer les élèves à des documents authentiques. Les questionnaires sont adaptés aux compétences des élèves et évaluent à la fois la compréhension globale et détaillée, tout en encourageant la réflexion critique. Toutefois, certains élèves pourraient avoir besoin d’une lexicale pour accéder au sens des articles et répondre à certaines questions, notamment celles utilisant des temps complexes. La réécriture de certains passages ou de certaines questions par l’enseignant est donc parfois nécessaire. Les corrections fournies sont quant à elles claires, justifiées et réalistes pour chaque niveau, avec des critères de réussite permettant aux élèves de comprendre ce qui est attendu et d’encourager l'autocorrection. Cependant, les justifications pourraient être affinées pour mieux distinguer les attentes entre les différents niveaux.</a:t>
            </a:r>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417840432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Conclusion</a:t>
            </a:r>
          </a:p>
        </p:txBody>
      </p:sp>
      <p:sp>
        <p:nvSpPr>
          <p:cNvPr id="5" name="Espace réservé du contenu 4"/>
          <p:cNvSpPr>
            <a:spLocks noGrp="1"/>
          </p:cNvSpPr>
          <p:nvPr>
            <p:ph idx="1"/>
          </p:nvPr>
        </p:nvSpPr>
        <p:spPr>
          <a:xfrm>
            <a:off x="838200" y="1761982"/>
            <a:ext cx="10515600" cy="4351338"/>
          </a:xfrm>
        </p:spPr>
        <p:txBody>
          <a:bodyPr>
            <a:normAutofit fontScale="77500" lnSpcReduction="20000"/>
          </a:bodyPr>
          <a:lstStyle/>
          <a:p>
            <a:pPr marL="0" indent="0">
              <a:lnSpc>
                <a:spcPct val="170000"/>
              </a:lnSpc>
              <a:buNone/>
            </a:pPr>
            <a:r>
              <a:rPr lang="fr-FR" sz="2100" dirty="0"/>
              <a:t>En classe, l’activité a bien fonctionné. Elle a permis de renforcer les compétences en compréhension écrite des élèves, tout en leur permettant d’enrichir leur vocabulaire et leurs connaissances culturelles autour d’un enjeu sociétal. La proposition de textes adaptés s’est avérée efficace et a permis à chaque élève de progresser à son rythme. Cette différenciation a favorisé l’inclusion des élèves en difficulté tout en maintenant l’exigence pour les plus avancés. Les phases de mise en commun et de synthèse collective (élaboration de la carte mentale) ont par ailleurs créé un espace de collaboration où chacun a pu contribuer en fonction des informations présentes dans son texte, de ses acquis et de son niveau.</a:t>
            </a:r>
          </a:p>
          <a:p>
            <a:pPr marL="0" indent="0">
              <a:lnSpc>
                <a:spcPct val="170000"/>
              </a:lnSpc>
              <a:buNone/>
            </a:pPr>
            <a:r>
              <a:rPr lang="fr-FR" sz="2100" dirty="0"/>
              <a:t>Cette activité, bien qu’ancrée dans l’étude de la langue italienne, propose un modèle </a:t>
            </a:r>
            <a:r>
              <a:rPr lang="fr-FR" sz="2100" dirty="0" err="1"/>
              <a:t>réplicable</a:t>
            </a:r>
            <a:r>
              <a:rPr lang="fr-FR" sz="2100" dirty="0"/>
              <a:t> et adaptable à d’autres langues, disciplines ou contextes pédagogiques. Elle offre ainsi un levier assez puissant pour renouveler les pratiques d’enseignement des langues vivantes, tout en favorisant des apprentissages ancrés dans des problématiques contemporaines. Le succès de cette activité ouvre également la voie à l’utilisation de </a:t>
            </a:r>
            <a:r>
              <a:rPr lang="fr-FR" sz="2100" dirty="0" err="1"/>
              <a:t>ChatGPT</a:t>
            </a:r>
            <a:r>
              <a:rPr lang="fr-FR" sz="2100" dirty="0"/>
              <a:t> pour d'autres thématiques culturelles et linguistiques.</a:t>
            </a:r>
          </a:p>
          <a:p>
            <a:pPr marL="0" indent="0">
              <a:lnSpc>
                <a:spcPct val="150000"/>
              </a:lnSpc>
              <a:buNone/>
            </a:pPr>
            <a:endParaRPr lang="fr-FR" sz="1500" dirty="0"/>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1198634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Étapes </a:t>
            </a:r>
          </a:p>
        </p:txBody>
      </p:sp>
      <p:sp>
        <p:nvSpPr>
          <p:cNvPr id="5" name="Espace réservé du contenu 4"/>
          <p:cNvSpPr>
            <a:spLocks noGrp="1"/>
          </p:cNvSpPr>
          <p:nvPr>
            <p:ph idx="1"/>
          </p:nvPr>
        </p:nvSpPr>
        <p:spPr/>
        <p:txBody>
          <a:bodyPr>
            <a:normAutofit/>
          </a:bodyPr>
          <a:lstStyle/>
          <a:p>
            <a:pPr marL="0" indent="0">
              <a:buNone/>
            </a:pPr>
            <a:r>
              <a:rPr lang="fr-FR" i="1" dirty="0">
                <a:solidFill>
                  <a:schemeClr val="bg1">
                    <a:lumMod val="50000"/>
                  </a:schemeClr>
                </a:solidFill>
              </a:rPr>
              <a:t>Préparation de l’activité</a:t>
            </a:r>
            <a:endParaRPr lang="fr-FR" dirty="0">
              <a:solidFill>
                <a:schemeClr val="bg1">
                  <a:lumMod val="50000"/>
                </a:schemeClr>
              </a:solidFill>
            </a:endParaRPr>
          </a:p>
          <a:p>
            <a:pPr lvl="0"/>
            <a:r>
              <a:rPr lang="fr-FR" sz="2400" dirty="0"/>
              <a:t>L’enseignant soumet à </a:t>
            </a:r>
            <a:r>
              <a:rPr lang="fr-FR" sz="2400" dirty="0" err="1"/>
              <a:t>ChatGPT</a:t>
            </a:r>
            <a:r>
              <a:rPr lang="fr-FR" sz="2400" dirty="0"/>
              <a:t> un article de presse et lui demande d’évaluer sa difficulté en fonction des niveaux définis par le CECRL. Il lui demande ensuite de reformuler l’article en trois versions différentes, correspondant aux niveaux A2+, A2 et A1+.</a:t>
            </a:r>
          </a:p>
          <a:p>
            <a:pPr lvl="0"/>
            <a:r>
              <a:rPr lang="fr-FR" sz="2400" dirty="0"/>
              <a:t>Pour chaque texte généré, l’enseignant demande également à </a:t>
            </a:r>
            <a:r>
              <a:rPr lang="fr-FR" sz="2400" dirty="0" err="1"/>
              <a:t>ChatGPT</a:t>
            </a:r>
            <a:r>
              <a:rPr lang="fr-FR" sz="2400" dirty="0"/>
              <a:t> de lui soumettre un questionnaire de vérification de la bonne compréhension du phénomène étudié.</a:t>
            </a:r>
          </a:p>
          <a:p>
            <a:pPr lvl="0"/>
            <a:r>
              <a:rPr lang="fr-FR" sz="2400" dirty="0"/>
              <a:t>Pour chaque questionnaire, l’enseignant demande à </a:t>
            </a:r>
            <a:r>
              <a:rPr lang="fr-FR" sz="2400" dirty="0" err="1"/>
              <a:t>ChatGPT</a:t>
            </a:r>
            <a:r>
              <a:rPr lang="fr-FR" sz="2400" dirty="0"/>
              <a:t> de lui proposer une correction.</a:t>
            </a: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525149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Étapes </a:t>
            </a:r>
          </a:p>
        </p:txBody>
      </p:sp>
      <p:sp>
        <p:nvSpPr>
          <p:cNvPr id="5" name="Espace réservé du contenu 4"/>
          <p:cNvSpPr>
            <a:spLocks noGrp="1"/>
          </p:cNvSpPr>
          <p:nvPr>
            <p:ph idx="1"/>
          </p:nvPr>
        </p:nvSpPr>
        <p:spPr/>
        <p:txBody>
          <a:bodyPr>
            <a:normAutofit fontScale="92500" lnSpcReduction="10000"/>
          </a:bodyPr>
          <a:lstStyle/>
          <a:p>
            <a:pPr marL="0" indent="0">
              <a:buNone/>
            </a:pPr>
            <a:r>
              <a:rPr lang="fr-FR" i="1" dirty="0">
                <a:solidFill>
                  <a:schemeClr val="bg1">
                    <a:lumMod val="50000"/>
                  </a:schemeClr>
                </a:solidFill>
              </a:rPr>
              <a:t>En classe (1/2)</a:t>
            </a:r>
            <a:endParaRPr lang="fr-FR" dirty="0">
              <a:solidFill>
                <a:schemeClr val="bg1">
                  <a:lumMod val="50000"/>
                </a:schemeClr>
              </a:solidFill>
            </a:endParaRPr>
          </a:p>
          <a:p>
            <a:pPr lvl="0"/>
            <a:r>
              <a:rPr lang="fr-FR" b="1" dirty="0"/>
              <a:t>Découverte du thème :</a:t>
            </a:r>
            <a:r>
              <a:rPr lang="fr-FR" dirty="0"/>
              <a:t> Introduction au phénomène de la fuite des cerveaux par la projection d'une courte vidéo, permettant de contextualiser et de susciter l'intérêt des élèves.</a:t>
            </a:r>
          </a:p>
          <a:p>
            <a:pPr lvl="0"/>
            <a:r>
              <a:rPr lang="fr-FR" b="1" dirty="0"/>
              <a:t>Choix différencié des supports :</a:t>
            </a:r>
            <a:r>
              <a:rPr lang="fr-FR" dirty="0"/>
              <a:t> Chaque élève sélectionne un texte correspondant à son niveau linguistique.</a:t>
            </a:r>
          </a:p>
          <a:p>
            <a:pPr lvl="0"/>
            <a:r>
              <a:rPr lang="fr-FR" b="1" dirty="0"/>
              <a:t>Lecture active :</a:t>
            </a:r>
            <a:r>
              <a:rPr lang="fr-FR" dirty="0"/>
              <a:t> Les élèves réalisent une lecture individuelle et silencieuse de leur texte afin d’en extraire les informations principales.</a:t>
            </a:r>
          </a:p>
          <a:p>
            <a:pPr lvl="0"/>
            <a:r>
              <a:rPr lang="fr-FR" b="1" dirty="0"/>
              <a:t>Échanges collaboratifs :</a:t>
            </a:r>
            <a:r>
              <a:rPr lang="fr-FR" dirty="0"/>
              <a:t> Un temps de mise en commun est consacré à partager et clarifier les éléments compris par chacun, favorisant ainsi les échanges et l'entraide.</a:t>
            </a: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279162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Étapes </a:t>
            </a:r>
          </a:p>
        </p:txBody>
      </p:sp>
      <p:sp>
        <p:nvSpPr>
          <p:cNvPr id="5" name="Espace réservé du contenu 4"/>
          <p:cNvSpPr>
            <a:spLocks noGrp="1"/>
          </p:cNvSpPr>
          <p:nvPr>
            <p:ph idx="1"/>
          </p:nvPr>
        </p:nvSpPr>
        <p:spPr/>
        <p:txBody>
          <a:bodyPr>
            <a:normAutofit/>
          </a:bodyPr>
          <a:lstStyle/>
          <a:p>
            <a:pPr marL="0" indent="0">
              <a:buNone/>
            </a:pPr>
            <a:r>
              <a:rPr lang="fr-FR" i="1" dirty="0">
                <a:solidFill>
                  <a:schemeClr val="bg1">
                    <a:lumMod val="50000"/>
                  </a:schemeClr>
                </a:solidFill>
              </a:rPr>
              <a:t>En classe (2/2)</a:t>
            </a:r>
            <a:endParaRPr lang="fr-FR" dirty="0">
              <a:solidFill>
                <a:schemeClr val="bg1">
                  <a:lumMod val="50000"/>
                </a:schemeClr>
              </a:solidFill>
            </a:endParaRPr>
          </a:p>
          <a:p>
            <a:pPr lvl="0"/>
            <a:r>
              <a:rPr lang="fr-FR" sz="2600" b="1" dirty="0"/>
              <a:t>Activité d’évaluation :</a:t>
            </a:r>
            <a:r>
              <a:rPr lang="fr-FR" sz="2600" dirty="0"/>
              <a:t> Chaque élève répond à un questionnaire visant à vérifier sa bonne compréhension du texte lu.</a:t>
            </a:r>
          </a:p>
          <a:p>
            <a:pPr lvl="0"/>
            <a:r>
              <a:rPr lang="fr-FR" sz="2600" b="1" dirty="0"/>
              <a:t>Approfondissement par la correction :</a:t>
            </a:r>
            <a:r>
              <a:rPr lang="fr-FR" sz="2600" dirty="0"/>
              <a:t> Distribution d’une correction détaillée, permettant aux élèves de consolider leurs acquis et de corriger de manière autonome les éventuelles erreurs de compréhension.</a:t>
            </a:r>
          </a:p>
          <a:p>
            <a:pPr lvl="0"/>
            <a:r>
              <a:rPr lang="fr-FR" sz="2600" b="1" dirty="0"/>
              <a:t>Synthèse collective :</a:t>
            </a:r>
            <a:r>
              <a:rPr lang="fr-FR" sz="2600" dirty="0"/>
              <a:t> Élaboration d’une carte mentale collective, regroupant les idées clés pour expliquer le phénomène de la fuite des cerveaux, afin de structurer et visualiser les apprentissages réalisés.</a:t>
            </a:r>
          </a:p>
        </p:txBody>
      </p:sp>
      <p:pic>
        <p:nvPicPr>
          <p:cNvPr id="6" name="Imag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730980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b="1" dirty="0"/>
              <a:t>Outils numérique utilisé</a:t>
            </a:r>
          </a:p>
        </p:txBody>
      </p:sp>
      <p:pic>
        <p:nvPicPr>
          <p:cNvPr id="1026" name="Picture 2" descr="What is ChatGPT? • How can ChatGPT help my business? • ui42.com"/>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36000" y="2108917"/>
            <a:ext cx="5120000" cy="2880000"/>
          </a:xfrm>
          <a:prstGeom prst="rect">
            <a:avLst/>
          </a:prstGeom>
          <a:noFill/>
          <a:extLst>
            <a:ext uri="{909E8E84-426E-40DD-AFC4-6F175D3DCCD1}">
              <a14:hiddenFill xmlns:a14="http://schemas.microsoft.com/office/drawing/2010/main">
                <a:solidFill>
                  <a:srgbClr val="FFFFFF"/>
                </a:solidFill>
              </a14:hiddenFill>
            </a:ext>
          </a:extLst>
        </p:spPr>
      </p:pic>
      <p:sp>
        <p:nvSpPr>
          <p:cNvPr id="5" name="Espace réservé du contenu 4"/>
          <p:cNvSpPr>
            <a:spLocks noGrp="1"/>
          </p:cNvSpPr>
          <p:nvPr>
            <p:ph idx="1"/>
          </p:nvPr>
        </p:nvSpPr>
        <p:spPr>
          <a:xfrm>
            <a:off x="4069373" y="4812078"/>
            <a:ext cx="4053255" cy="1190136"/>
          </a:xfrm>
        </p:spPr>
        <p:txBody>
          <a:bodyPr>
            <a:normAutofit fontScale="92500"/>
          </a:bodyPr>
          <a:lstStyle/>
          <a:p>
            <a:pPr marL="0" indent="0" algn="just">
              <a:buNone/>
            </a:pPr>
            <a:r>
              <a:rPr lang="fr-FR" sz="1800" dirty="0"/>
              <a:t>Agent conversationnel </a:t>
            </a:r>
          </a:p>
          <a:p>
            <a:pPr marL="0" indent="0" algn="just">
              <a:buNone/>
            </a:pPr>
            <a:r>
              <a:rPr lang="fr-FR" sz="1800" dirty="0"/>
              <a:t>Développé par </a:t>
            </a:r>
            <a:r>
              <a:rPr lang="fr-FR" sz="1800" dirty="0" err="1"/>
              <a:t>OpenAI</a:t>
            </a:r>
            <a:r>
              <a:rPr lang="fr-FR" sz="1800" dirty="0"/>
              <a:t>. Il utilise des grands modèles de langage comme GPT-4o ou o1, pour générer du texte.</a:t>
            </a:r>
            <a:endParaRPr lang="fr-FR" sz="1400" dirty="0"/>
          </a:p>
        </p:txBody>
      </p:sp>
      <p:sp>
        <p:nvSpPr>
          <p:cNvPr id="6" name="Espace réservé du contenu 4"/>
          <p:cNvSpPr txBox="1">
            <a:spLocks/>
          </p:cNvSpPr>
          <p:nvPr/>
        </p:nvSpPr>
        <p:spPr>
          <a:xfrm>
            <a:off x="6819899" y="3548917"/>
            <a:ext cx="4314092" cy="22979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endParaRPr lang="fr-FR" dirty="0"/>
          </a:p>
        </p:txBody>
      </p:sp>
      <p:sp>
        <p:nvSpPr>
          <p:cNvPr id="8" name="Rectangle 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pic>
        <p:nvPicPr>
          <p:cNvPr id="12" name="Imag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1333958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4800" dirty="0"/>
              <a:t>Comment utiliser </a:t>
            </a:r>
            <a:r>
              <a:rPr lang="fr-FR" sz="4800" dirty="0" err="1"/>
              <a:t>ChatGPT</a:t>
            </a:r>
            <a:r>
              <a:rPr lang="fr-FR" sz="4800" dirty="0"/>
              <a:t> dans le cadre de cette activité ?</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408"/>
            <a:ext cx="938574" cy="665808"/>
          </a:xfrm>
          <a:prstGeom prst="rect">
            <a:avLst/>
          </a:prstGeom>
        </p:spPr>
      </p:pic>
    </p:spTree>
    <p:extLst>
      <p:ext uri="{BB962C8B-B14F-4D97-AF65-F5344CB8AC3E}">
        <p14:creationId xmlns:p14="http://schemas.microsoft.com/office/powerpoint/2010/main" val="396795511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4807</Words>
  <Application>Microsoft Office PowerPoint</Application>
  <PresentationFormat>Grand écran</PresentationFormat>
  <Paragraphs>229</Paragraphs>
  <Slides>41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41</vt:i4>
      </vt:variant>
    </vt:vector>
  </HeadingPairs>
  <TitlesOfParts>
    <vt:vector size="47" baseType="lpstr">
      <vt:lpstr>Arial</vt:lpstr>
      <vt:lpstr>Calibri</vt:lpstr>
      <vt:lpstr>Calibri Light</vt:lpstr>
      <vt:lpstr>Courier New</vt:lpstr>
      <vt:lpstr>DejaVu Sans</vt:lpstr>
      <vt:lpstr>Thème Office</vt:lpstr>
      <vt:lpstr>Présentation PowerPoint</vt:lpstr>
      <vt:lpstr>Sommaire</vt:lpstr>
      <vt:lpstr>Contexte</vt:lpstr>
      <vt:lpstr>Objectifs</vt:lpstr>
      <vt:lpstr>Étapes </vt:lpstr>
      <vt:lpstr>Étapes </vt:lpstr>
      <vt:lpstr>Étapes </vt:lpstr>
      <vt:lpstr>Outils numérique utilisé</vt:lpstr>
      <vt:lpstr>Comment utiliser ChatGPT dans le cadre de cette activité ?</vt:lpstr>
      <vt:lpstr>Déterminer le niveau CECRL du texte original</vt:lpstr>
      <vt:lpstr>Créer des versions adaptées (A1+, A2, A2+)</vt:lpstr>
      <vt:lpstr>Générer des activités de compréhension</vt:lpstr>
      <vt:lpstr>Fournir des réponses détaillées et adaptées</vt:lpstr>
      <vt:lpstr>Documents supports</vt:lpstr>
      <vt:lpstr>Article original</vt:lpstr>
      <vt:lpstr>Détermination du niveau CECRL par ChatGPT</vt:lpstr>
      <vt:lpstr>Détermination du niveau CECRL par ChatGPT</vt:lpstr>
      <vt:lpstr>Détermination du niveau CECRL par ChatGPT</vt:lpstr>
      <vt:lpstr>Détermination du niveau CECRL par ChatGPT</vt:lpstr>
      <vt:lpstr>Détermination du niveau CECRL par ChatGPT</vt:lpstr>
      <vt:lpstr>Analyse</vt:lpstr>
      <vt:lpstr>Créer des versions adaptées (A1+)</vt:lpstr>
      <vt:lpstr>Justification de ChatGPT</vt:lpstr>
      <vt:lpstr>Créer des versions adaptées (A2)</vt:lpstr>
      <vt:lpstr>Justification de ChatGPT</vt:lpstr>
      <vt:lpstr>Créer des versions adaptées (A2+)</vt:lpstr>
      <vt:lpstr>Justification de ChatGPT</vt:lpstr>
      <vt:lpstr>Analyse</vt:lpstr>
      <vt:lpstr>Activités de compréhension générées par ChatGPT</vt:lpstr>
      <vt:lpstr>Activités de compréhension générées par ChatGPT</vt:lpstr>
      <vt:lpstr>Activités de compréhension générées par ChatGPT</vt:lpstr>
      <vt:lpstr>Analyse</vt:lpstr>
      <vt:lpstr>Réponses proposées par ChatGPT</vt:lpstr>
      <vt:lpstr>Réponses proposées par ChatGPT</vt:lpstr>
      <vt:lpstr>Réponses proposées par ChatGPT</vt:lpstr>
      <vt:lpstr>Réponses proposées par ChatGPT</vt:lpstr>
      <vt:lpstr>Réponses proposées par ChatGPT</vt:lpstr>
      <vt:lpstr>Réponses proposées par ChatGPT</vt:lpstr>
      <vt:lpstr>Analyse</vt:lpstr>
      <vt:lpstr>Conclusion</vt:lpstr>
      <vt:lpstr>Conclusion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Sommaire</dc:title>
  <dc:creator>Pierre Mougin</dc:creator>
  <cp:lastModifiedBy>pascal iallonardi</cp:lastModifiedBy>
  <cp:revision>43</cp:revision>
  <dcterms:created xsi:type="dcterms:W3CDTF">2024-05-12T11:48:40Z</dcterms:created>
  <dcterms:modified xsi:type="dcterms:W3CDTF">2025-05-27T13:04:56Z</dcterms:modified>
</cp:coreProperties>
</file>