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7EE76-E88D-6A4F-CE72-DD17A4F0A35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4935727-0604-136C-2F59-2E351E49D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33CD980-681D-50B6-D62C-6DB8EC5A4237}"/>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5" name="Espace réservé du pied de page 4">
            <a:extLst>
              <a:ext uri="{FF2B5EF4-FFF2-40B4-BE49-F238E27FC236}">
                <a16:creationId xmlns:a16="http://schemas.microsoft.com/office/drawing/2014/main" id="{673388AF-047B-3A69-1DD5-029FBB3857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B2B946-BCFA-D474-1761-66BE5D9AA639}"/>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14955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8E729-74BF-6570-9E2E-FF4BA4BA6C6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D7DFD4A-D91F-DB08-9751-D9A0A2E37F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04DBB4-58AB-D6E1-E652-C07BBD1F39D9}"/>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5" name="Espace réservé du pied de page 4">
            <a:extLst>
              <a:ext uri="{FF2B5EF4-FFF2-40B4-BE49-F238E27FC236}">
                <a16:creationId xmlns:a16="http://schemas.microsoft.com/office/drawing/2014/main" id="{1361F73B-30A5-959D-84CA-B99FE07D20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20F63E-406C-7525-1CD7-2F635E5D67D9}"/>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108842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679F000-9B55-1F4D-A8CA-C7C04DBDC5F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20B765-80EF-6725-251D-F7BC945B3BD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52E418-3999-9F7E-5641-35C3209B1AF2}"/>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5" name="Espace réservé du pied de page 4">
            <a:extLst>
              <a:ext uri="{FF2B5EF4-FFF2-40B4-BE49-F238E27FC236}">
                <a16:creationId xmlns:a16="http://schemas.microsoft.com/office/drawing/2014/main" id="{82F626CB-4830-8A7C-5259-2B416D022F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39EB7D-2213-B23A-4089-A65CCDCC5F59}"/>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299316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B36D1-FE19-C449-064D-2FA7742942B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DF5A685-CF0F-9662-B5D8-854F0903864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F4515E-82C5-8F19-76CE-B41696744210}"/>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5" name="Espace réservé du pied de page 4">
            <a:extLst>
              <a:ext uri="{FF2B5EF4-FFF2-40B4-BE49-F238E27FC236}">
                <a16:creationId xmlns:a16="http://schemas.microsoft.com/office/drawing/2014/main" id="{21FC5FA0-6618-0BEC-7EEC-6CE2339300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88E9D1-6AE0-D945-B238-E52820445AFE}"/>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175000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849481-8F88-72E3-4FC0-FB503883090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5E5EFD-3ACA-8515-8AEA-4933B0AE3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7EB508-FCB8-53EE-0066-B54287685380}"/>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5" name="Espace réservé du pied de page 4">
            <a:extLst>
              <a:ext uri="{FF2B5EF4-FFF2-40B4-BE49-F238E27FC236}">
                <a16:creationId xmlns:a16="http://schemas.microsoft.com/office/drawing/2014/main" id="{D91730DA-5E21-5C4E-1589-8C5B05998F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07EB4D-4ABC-97C2-8F42-3AF3D4989048}"/>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118605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32B69-B28F-BE6B-5547-C7CD74C120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1AEEBF-B871-5023-14C4-1E880458A8F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DFD0E3D-E3F7-5503-69D2-E9DB3D0AF88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9F52C02-17D7-8D47-EA3E-3C5F1D1D09A6}"/>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6" name="Espace réservé du pied de page 5">
            <a:extLst>
              <a:ext uri="{FF2B5EF4-FFF2-40B4-BE49-F238E27FC236}">
                <a16:creationId xmlns:a16="http://schemas.microsoft.com/office/drawing/2014/main" id="{227741D4-3428-BCCB-4E3C-5E115EB622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45DDA5-E273-8FC2-79CC-2DB65496F193}"/>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133181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BF165-2D59-39F6-D2E0-7D0F9D6EA49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70C431D-D845-4AE4-913C-781EB96DBA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4156851-51D4-02A2-0D22-B7A9C75F341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D7269D8-2D2F-5D9D-9559-C0BB6E782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23E1E8-FAC7-D65B-9FE2-ABF63F3DC8D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41EF009-2023-671E-AC40-A697BC3FEE7E}"/>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8" name="Espace réservé du pied de page 7">
            <a:extLst>
              <a:ext uri="{FF2B5EF4-FFF2-40B4-BE49-F238E27FC236}">
                <a16:creationId xmlns:a16="http://schemas.microsoft.com/office/drawing/2014/main" id="{35BEB3C3-5F33-D23E-A27C-6A53EB83B44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DFA4842-CF03-32E3-0AE7-92B41162B666}"/>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176722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AA209-4697-E31D-309D-10C66F561ED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23B10F5-FC5E-5B8D-86D3-A0485CBA9254}"/>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4" name="Espace réservé du pied de page 3">
            <a:extLst>
              <a:ext uri="{FF2B5EF4-FFF2-40B4-BE49-F238E27FC236}">
                <a16:creationId xmlns:a16="http://schemas.microsoft.com/office/drawing/2014/main" id="{B4AD0D28-D07E-9035-2C0B-9F41A473F6D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8F2A389-5F9E-3DE2-96E5-3E4825214642}"/>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16073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0F1153-F71D-091E-48AB-29266C120E40}"/>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3" name="Espace réservé du pied de page 2">
            <a:extLst>
              <a:ext uri="{FF2B5EF4-FFF2-40B4-BE49-F238E27FC236}">
                <a16:creationId xmlns:a16="http://schemas.microsoft.com/office/drawing/2014/main" id="{E23F0F5F-70F5-203D-8C49-2EF57C871FE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8ABB093-631F-4B8A-92D4-41E353A45E60}"/>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272159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6642B-0E58-430A-8869-E916001D81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6FB776C-88DB-E7ED-DCF4-3AA3D00F26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901EBE3-EB16-686C-F413-D004CC853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EAD41E-91F7-9567-4855-90CE9A0DC67B}"/>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6" name="Espace réservé du pied de page 5">
            <a:extLst>
              <a:ext uri="{FF2B5EF4-FFF2-40B4-BE49-F238E27FC236}">
                <a16:creationId xmlns:a16="http://schemas.microsoft.com/office/drawing/2014/main" id="{3E0CF076-0930-0848-C046-02F063AA10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CB8057-98B2-D3E5-EBD5-4AD893CD1824}"/>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346319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AE6A1-DA0E-D97E-F1A4-5415FDB07E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6B86297-2CA1-FE90-F02E-8C3218890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97327DB-1158-A214-8CAC-05ABE57F7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C5B9E5-B4F4-50BD-EB69-8E231E0A6790}"/>
              </a:ext>
            </a:extLst>
          </p:cNvPr>
          <p:cNvSpPr>
            <a:spLocks noGrp="1"/>
          </p:cNvSpPr>
          <p:nvPr>
            <p:ph type="dt" sz="half" idx="10"/>
          </p:nvPr>
        </p:nvSpPr>
        <p:spPr/>
        <p:txBody>
          <a:bodyPr/>
          <a:lstStyle/>
          <a:p>
            <a:fld id="{4DBCB495-814E-474A-8FEE-5FAA000E27FD}" type="datetimeFigureOut">
              <a:rPr lang="fr-FR" smtClean="0"/>
              <a:t>22/05/2026</a:t>
            </a:fld>
            <a:endParaRPr lang="fr-FR"/>
          </a:p>
        </p:txBody>
      </p:sp>
      <p:sp>
        <p:nvSpPr>
          <p:cNvPr id="6" name="Espace réservé du pied de page 5">
            <a:extLst>
              <a:ext uri="{FF2B5EF4-FFF2-40B4-BE49-F238E27FC236}">
                <a16:creationId xmlns:a16="http://schemas.microsoft.com/office/drawing/2014/main" id="{70389D44-7064-E61D-F748-2AAEF1F849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BBE3A9-6BC4-1C26-8B89-D0BAAE02586E}"/>
              </a:ext>
            </a:extLst>
          </p:cNvPr>
          <p:cNvSpPr>
            <a:spLocks noGrp="1"/>
          </p:cNvSpPr>
          <p:nvPr>
            <p:ph type="sldNum" sz="quarter" idx="12"/>
          </p:nvPr>
        </p:nvSpPr>
        <p:spPr/>
        <p:txBody>
          <a:bodyPr/>
          <a:lstStyle/>
          <a:p>
            <a:fld id="{341DB205-FE6D-47E5-9FD3-53FC8544E516}" type="slidenum">
              <a:rPr lang="fr-FR" smtClean="0"/>
              <a:t>‹N°›</a:t>
            </a:fld>
            <a:endParaRPr lang="fr-FR"/>
          </a:p>
        </p:txBody>
      </p:sp>
    </p:spTree>
    <p:extLst>
      <p:ext uri="{BB962C8B-B14F-4D97-AF65-F5344CB8AC3E}">
        <p14:creationId xmlns:p14="http://schemas.microsoft.com/office/powerpoint/2010/main" val="29003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3C453AC-F8C1-05F2-7C4B-280D98AE0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68B62CE-EA1C-E3F2-6054-28674BDAC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5AF765-AEFE-C6D1-18C7-7473001CA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CB495-814E-474A-8FEE-5FAA000E27FD}" type="datetimeFigureOut">
              <a:rPr lang="fr-FR" smtClean="0"/>
              <a:t>22/05/2026</a:t>
            </a:fld>
            <a:endParaRPr lang="fr-FR"/>
          </a:p>
        </p:txBody>
      </p:sp>
      <p:sp>
        <p:nvSpPr>
          <p:cNvPr id="5" name="Espace réservé du pied de page 4">
            <a:extLst>
              <a:ext uri="{FF2B5EF4-FFF2-40B4-BE49-F238E27FC236}">
                <a16:creationId xmlns:a16="http://schemas.microsoft.com/office/drawing/2014/main" id="{C05AFC7E-C66D-57B0-8BEA-E1EB1D94B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DB47785-E4B8-13B5-F647-27231FD56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B205-FE6D-47E5-9FD3-53FC8544E516}" type="slidenum">
              <a:rPr lang="fr-FR" smtClean="0"/>
              <a:t>‹N°›</a:t>
            </a:fld>
            <a:endParaRPr lang="fr-FR"/>
          </a:p>
        </p:txBody>
      </p:sp>
    </p:spTree>
    <p:extLst>
      <p:ext uri="{BB962C8B-B14F-4D97-AF65-F5344CB8AC3E}">
        <p14:creationId xmlns:p14="http://schemas.microsoft.com/office/powerpoint/2010/main" val="421455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w.com/de/faktencheck-echt-oder-fake-erkennst-du-den-unterschied/a-72104838" TargetMode="External"/><Relationship Id="rId2" Type="http://schemas.openxmlformats.org/officeDocument/2006/relationships/hyperlink" Target="https://apps.medienberatung.online/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medienberatung.online/new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w.com/de/faktencheck-echt-oder-fake-erkennst-du-den-unterschied/a-7210483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F3783-F08E-E9AC-73C8-F86A9A5C5CD8}"/>
              </a:ext>
            </a:extLst>
          </p:cNvPr>
          <p:cNvSpPr>
            <a:spLocks noGrp="1"/>
          </p:cNvSpPr>
          <p:nvPr>
            <p:ph type="ctrTitle"/>
          </p:nvPr>
        </p:nvSpPr>
        <p:spPr/>
        <p:txBody>
          <a:bodyPr/>
          <a:lstStyle/>
          <a:p>
            <a:r>
              <a:rPr lang="fr-FR" dirty="0"/>
              <a:t>Expérimentation</a:t>
            </a:r>
          </a:p>
        </p:txBody>
      </p:sp>
      <p:sp>
        <p:nvSpPr>
          <p:cNvPr id="3" name="Sous-titre 2">
            <a:extLst>
              <a:ext uri="{FF2B5EF4-FFF2-40B4-BE49-F238E27FC236}">
                <a16:creationId xmlns:a16="http://schemas.microsoft.com/office/drawing/2014/main" id="{7EE8EA9D-8AB4-2198-1550-AA6BBB957895}"/>
              </a:ext>
            </a:extLst>
          </p:cNvPr>
          <p:cNvSpPr>
            <a:spLocks noGrp="1"/>
          </p:cNvSpPr>
          <p:nvPr>
            <p:ph type="subTitle" idx="1"/>
          </p:nvPr>
        </p:nvSpPr>
        <p:spPr/>
        <p:txBody>
          <a:bodyPr>
            <a:normAutofit/>
          </a:bodyPr>
          <a:lstStyle/>
          <a:p>
            <a:r>
              <a:rPr lang="fr-FR" sz="5400" b="1" dirty="0"/>
              <a:t>Analyser des fake news en images</a:t>
            </a:r>
          </a:p>
        </p:txBody>
      </p:sp>
      <p:pic>
        <p:nvPicPr>
          <p:cNvPr id="4" name="Image 3">
            <a:extLst>
              <a:ext uri="{FF2B5EF4-FFF2-40B4-BE49-F238E27FC236}">
                <a16:creationId xmlns:a16="http://schemas.microsoft.com/office/drawing/2014/main" id="{C4FE6B73-BBAC-4C1E-B329-96B43C904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08" y="114637"/>
            <a:ext cx="2840583" cy="2015452"/>
          </a:xfrm>
          <a:prstGeom prst="rect">
            <a:avLst/>
          </a:prstGeom>
          <a:noFill/>
          <a:ln cap="flat">
            <a:noFill/>
          </a:ln>
        </p:spPr>
      </p:pic>
    </p:spTree>
    <p:extLst>
      <p:ext uri="{BB962C8B-B14F-4D97-AF65-F5344CB8AC3E}">
        <p14:creationId xmlns:p14="http://schemas.microsoft.com/office/powerpoint/2010/main" val="177245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B5426-9D89-A816-F069-0467EFAA4BF3}"/>
              </a:ext>
            </a:extLst>
          </p:cNvPr>
          <p:cNvSpPr>
            <a:spLocks noGrp="1"/>
          </p:cNvSpPr>
          <p:nvPr>
            <p:ph type="title"/>
          </p:nvPr>
        </p:nvSpPr>
        <p:spPr>
          <a:xfrm>
            <a:off x="838200" y="365126"/>
            <a:ext cx="10515600" cy="558240"/>
          </a:xfrm>
        </p:spPr>
        <p:txBody>
          <a:bodyPr>
            <a:normAutofit fontScale="90000"/>
          </a:bodyPr>
          <a:lstStyle/>
          <a:p>
            <a:r>
              <a:rPr lang="fr-FR" b="1" dirty="0"/>
              <a:t>Les étapes</a:t>
            </a:r>
          </a:p>
        </p:txBody>
      </p:sp>
      <p:sp>
        <p:nvSpPr>
          <p:cNvPr id="3" name="Espace réservé du contenu 2">
            <a:extLst>
              <a:ext uri="{FF2B5EF4-FFF2-40B4-BE49-F238E27FC236}">
                <a16:creationId xmlns:a16="http://schemas.microsoft.com/office/drawing/2014/main" id="{2B24C798-8D6E-500D-4897-B47056FBA84C}"/>
              </a:ext>
            </a:extLst>
          </p:cNvPr>
          <p:cNvSpPr>
            <a:spLocks noGrp="1"/>
          </p:cNvSpPr>
          <p:nvPr>
            <p:ph idx="1"/>
          </p:nvPr>
        </p:nvSpPr>
        <p:spPr>
          <a:xfrm>
            <a:off x="775447" y="1000872"/>
            <a:ext cx="10515600" cy="4351338"/>
          </a:xfrm>
        </p:spPr>
        <p:txBody>
          <a:bodyPr/>
          <a:lstStyle/>
          <a:p>
            <a:r>
              <a:rPr lang="fr-FR" b="1" dirty="0"/>
              <a:t>Etape 1 : distribution de différentes photos aux élèves</a:t>
            </a:r>
            <a:endParaRPr lang="fr-FR" dirty="0"/>
          </a:p>
          <a:p>
            <a:r>
              <a:rPr lang="fr-FR" b="1" dirty="0"/>
              <a:t>Etape 2: un tableau est projeté pour que tous les groupes puissent le voir</a:t>
            </a:r>
            <a:endParaRPr lang="fr-FR" dirty="0"/>
          </a:p>
          <a:p>
            <a:pPr marL="0" indent="0">
              <a:buNone/>
            </a:pPr>
            <a:endParaRPr lang="fr-FR" dirty="0"/>
          </a:p>
          <a:p>
            <a:endParaRPr lang="fr-FR" dirty="0"/>
          </a:p>
        </p:txBody>
      </p:sp>
      <p:pic>
        <p:nvPicPr>
          <p:cNvPr id="4" name="Image 3">
            <a:extLst>
              <a:ext uri="{FF2B5EF4-FFF2-40B4-BE49-F238E27FC236}">
                <a16:creationId xmlns:a16="http://schemas.microsoft.com/office/drawing/2014/main" id="{7903B52E-A736-1A44-2311-F1CFFA31264B}"/>
              </a:ext>
            </a:extLst>
          </p:cNvPr>
          <p:cNvPicPr>
            <a:picLocks noChangeAspect="1"/>
          </p:cNvPicPr>
          <p:nvPr/>
        </p:nvPicPr>
        <p:blipFill rotWithShape="1">
          <a:blip r:embed="rId2"/>
          <a:srcRect l="42566" t="47467" r="25044" b="21333"/>
          <a:stretch>
            <a:fillRect/>
          </a:stretch>
        </p:blipFill>
        <p:spPr bwMode="auto">
          <a:xfrm>
            <a:off x="1840845" y="2357736"/>
            <a:ext cx="8197549" cy="4243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724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A47C6D-1277-3EC5-E345-46B176AA4298}"/>
              </a:ext>
            </a:extLst>
          </p:cNvPr>
          <p:cNvSpPr>
            <a:spLocks noGrp="1"/>
          </p:cNvSpPr>
          <p:nvPr>
            <p:ph idx="1"/>
          </p:nvPr>
        </p:nvSpPr>
        <p:spPr>
          <a:xfrm>
            <a:off x="838200" y="259976"/>
            <a:ext cx="10515600" cy="5916987"/>
          </a:xfrm>
        </p:spPr>
        <p:txBody>
          <a:bodyPr>
            <a:normAutofit fontScale="92500" lnSpcReduction="10000"/>
          </a:bodyPr>
          <a:lstStyle/>
          <a:p>
            <a:r>
              <a:rPr lang="fr-FR" b="1" dirty="0"/>
              <a:t>Etape 3: Il est demandé aux élèves de remplir le tableau avec des mots-clefs. Les élèves peuvent solliciter l’enseignant pour des questions de vocabulaire.</a:t>
            </a:r>
            <a:endParaRPr lang="fr-FR" dirty="0"/>
          </a:p>
          <a:p>
            <a:pPr marL="0" indent="0">
              <a:buNone/>
            </a:pPr>
            <a:r>
              <a:rPr lang="fr-FR" dirty="0"/>
              <a:t>Des amorces sont données aux élèves pour les aider : « </a:t>
            </a:r>
            <a:r>
              <a:rPr lang="fr-FR" dirty="0" err="1"/>
              <a:t>Ich</a:t>
            </a:r>
            <a:r>
              <a:rPr lang="fr-FR" dirty="0"/>
              <a:t> </a:t>
            </a:r>
            <a:r>
              <a:rPr lang="fr-FR" dirty="0" err="1"/>
              <a:t>sehe</a:t>
            </a:r>
            <a:r>
              <a:rPr lang="fr-FR" dirty="0"/>
              <a:t>… », « … </a:t>
            </a:r>
            <a:r>
              <a:rPr lang="fr-FR" dirty="0" err="1"/>
              <a:t>ist</a:t>
            </a:r>
            <a:r>
              <a:rPr lang="fr-FR" dirty="0"/>
              <a:t> / </a:t>
            </a:r>
            <a:r>
              <a:rPr lang="fr-FR" dirty="0" err="1"/>
              <a:t>sind</a:t>
            </a:r>
            <a:r>
              <a:rPr lang="fr-FR" dirty="0"/>
              <a:t> </a:t>
            </a:r>
            <a:r>
              <a:rPr lang="fr-FR" dirty="0" err="1"/>
              <a:t>zu</a:t>
            </a:r>
            <a:r>
              <a:rPr lang="fr-FR" dirty="0"/>
              <a:t> </a:t>
            </a:r>
            <a:r>
              <a:rPr lang="fr-FR" dirty="0" err="1"/>
              <a:t>sehen</a:t>
            </a:r>
            <a:r>
              <a:rPr lang="fr-FR" dirty="0"/>
              <a:t> ». </a:t>
            </a:r>
            <a:r>
              <a:rPr lang="de-DE" dirty="0"/>
              <a:t>Rappel du </a:t>
            </a:r>
            <a:r>
              <a:rPr lang="de-DE" dirty="0" err="1"/>
              <a:t>vocabulaire</a:t>
            </a:r>
            <a:r>
              <a:rPr lang="de-DE" dirty="0"/>
              <a:t> de la </a:t>
            </a:r>
            <a:r>
              <a:rPr lang="de-DE" dirty="0" err="1"/>
              <a:t>description</a:t>
            </a:r>
            <a:r>
              <a:rPr lang="de-DE" dirty="0"/>
              <a:t> </a:t>
            </a:r>
            <a:r>
              <a:rPr lang="de-DE" dirty="0" err="1"/>
              <a:t>d’image</a:t>
            </a:r>
            <a:r>
              <a:rPr lang="de-DE" dirty="0"/>
              <a:t> (oben, unten, auf der linken Seite, links, im Mittelpunkt…)</a:t>
            </a:r>
            <a:endParaRPr lang="fr-FR" dirty="0"/>
          </a:p>
          <a:p>
            <a:pPr marL="0" indent="0">
              <a:buNone/>
            </a:pPr>
            <a:r>
              <a:rPr lang="de-DE" dirty="0"/>
              <a:t> </a:t>
            </a:r>
            <a:endParaRPr lang="fr-FR" dirty="0"/>
          </a:p>
          <a:p>
            <a:r>
              <a:rPr lang="fr-FR" b="1" dirty="0"/>
              <a:t>Etape 4: Passage des groupes à l’oral : chaque élève est invité à dire une phrase, même si elle est courte.</a:t>
            </a:r>
            <a:endParaRPr lang="fr-FR" dirty="0"/>
          </a:p>
          <a:p>
            <a:r>
              <a:rPr lang="fr-FR" b="1" dirty="0"/>
              <a:t>Etape 5: Correction du tableau en plénière. Une photo est choisie pour cette correction en plénière : la photo 4 qui représente Steinmeier, car c’est une photo qui a circulé sur les réseaux sociaux en Allemagne.</a:t>
            </a:r>
            <a:r>
              <a:rPr lang="fr-FR" dirty="0"/>
              <a:t> </a:t>
            </a:r>
          </a:p>
          <a:p>
            <a:pPr marL="0" indent="0">
              <a:buNone/>
            </a:pPr>
            <a:r>
              <a:rPr lang="fr-FR" dirty="0"/>
              <a:t>On remplit le tableau en plénière, avec le groupe responsable de la photo qui guide les autres élèves. Les autres élèves ajoutent des éléments auxquels n’avait pas forcément pensé le groupe 4.</a:t>
            </a:r>
          </a:p>
          <a:p>
            <a:endParaRPr lang="fr-FR" dirty="0"/>
          </a:p>
        </p:txBody>
      </p:sp>
    </p:spTree>
    <p:extLst>
      <p:ext uri="{BB962C8B-B14F-4D97-AF65-F5344CB8AC3E}">
        <p14:creationId xmlns:p14="http://schemas.microsoft.com/office/powerpoint/2010/main" val="74817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970B4-CBE8-0E91-BEDA-51D99B00A90B}"/>
              </a:ext>
            </a:extLst>
          </p:cNvPr>
          <p:cNvSpPr>
            <a:spLocks noGrp="1"/>
          </p:cNvSpPr>
          <p:nvPr>
            <p:ph type="title"/>
          </p:nvPr>
        </p:nvSpPr>
        <p:spPr/>
        <p:txBody>
          <a:bodyPr/>
          <a:lstStyle/>
          <a:p>
            <a:r>
              <a:rPr lang="fr-FR" b="1" dirty="0"/>
              <a:t>Ressources et outils utilisés</a:t>
            </a:r>
          </a:p>
        </p:txBody>
      </p:sp>
      <p:sp>
        <p:nvSpPr>
          <p:cNvPr id="3" name="Espace réservé du contenu 2">
            <a:extLst>
              <a:ext uri="{FF2B5EF4-FFF2-40B4-BE49-F238E27FC236}">
                <a16:creationId xmlns:a16="http://schemas.microsoft.com/office/drawing/2014/main" id="{F7B5AD77-217A-C883-5DB4-8652F056F92E}"/>
              </a:ext>
            </a:extLst>
          </p:cNvPr>
          <p:cNvSpPr>
            <a:spLocks noGrp="1"/>
          </p:cNvSpPr>
          <p:nvPr>
            <p:ph idx="1"/>
          </p:nvPr>
        </p:nvSpPr>
        <p:spPr/>
        <p:txBody>
          <a:bodyPr/>
          <a:lstStyle/>
          <a:p>
            <a:r>
              <a:rPr lang="fr-FR" dirty="0">
                <a:hlinkClick r:id="rId2"/>
              </a:rPr>
              <a:t>https://apps.medienberatung.online/news/</a:t>
            </a:r>
            <a:r>
              <a:rPr lang="fr-FR" dirty="0"/>
              <a:t>  (en amont)</a:t>
            </a:r>
          </a:p>
          <a:p>
            <a:r>
              <a:rPr lang="fr-FR" dirty="0"/>
              <a:t> </a:t>
            </a:r>
            <a:r>
              <a:rPr lang="fr-FR" dirty="0">
                <a:hlinkClick r:id="rId3"/>
              </a:rPr>
              <a:t>https://www.dw.com/de/faktencheck-echt-oder-fake-erkennst-du-den-unterschied/a-72104838</a:t>
            </a:r>
            <a:r>
              <a:rPr lang="fr-FR" dirty="0"/>
              <a:t>, www.zazzle.de, réseaux sociaux (pour le choix des images)</a:t>
            </a:r>
          </a:p>
        </p:txBody>
      </p:sp>
    </p:spTree>
    <p:extLst>
      <p:ext uri="{BB962C8B-B14F-4D97-AF65-F5344CB8AC3E}">
        <p14:creationId xmlns:p14="http://schemas.microsoft.com/office/powerpoint/2010/main" val="363172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7DD78-C458-643D-6B8E-644BB850441A}"/>
              </a:ext>
            </a:extLst>
          </p:cNvPr>
          <p:cNvSpPr>
            <a:spLocks noGrp="1"/>
          </p:cNvSpPr>
          <p:nvPr>
            <p:ph type="title"/>
          </p:nvPr>
        </p:nvSpPr>
        <p:spPr>
          <a:xfrm>
            <a:off x="909918" y="571313"/>
            <a:ext cx="10515600" cy="486522"/>
          </a:xfrm>
        </p:spPr>
        <p:txBody>
          <a:bodyPr>
            <a:normAutofit fontScale="90000"/>
          </a:bodyPr>
          <a:lstStyle/>
          <a:p>
            <a:r>
              <a:rPr lang="fr-FR" b="1" dirty="0"/>
              <a:t>Plus-values de l’utilisation des outils numériques</a:t>
            </a:r>
            <a:br>
              <a:rPr lang="fr-FR" dirty="0"/>
            </a:br>
            <a:endParaRPr lang="fr-FR" dirty="0"/>
          </a:p>
        </p:txBody>
      </p:sp>
      <p:sp>
        <p:nvSpPr>
          <p:cNvPr id="3" name="Espace réservé du contenu 2">
            <a:extLst>
              <a:ext uri="{FF2B5EF4-FFF2-40B4-BE49-F238E27FC236}">
                <a16:creationId xmlns:a16="http://schemas.microsoft.com/office/drawing/2014/main" id="{F8D67E0E-D474-257F-4F1D-3DB6AC70637D}"/>
              </a:ext>
            </a:extLst>
          </p:cNvPr>
          <p:cNvSpPr>
            <a:spLocks noGrp="1"/>
          </p:cNvSpPr>
          <p:nvPr>
            <p:ph idx="1"/>
          </p:nvPr>
        </p:nvSpPr>
        <p:spPr>
          <a:xfrm>
            <a:off x="838200" y="1057835"/>
            <a:ext cx="10515600" cy="5119128"/>
          </a:xfrm>
        </p:spPr>
        <p:txBody>
          <a:bodyPr>
            <a:normAutofit fontScale="92500" lnSpcReduction="10000"/>
          </a:bodyPr>
          <a:lstStyle/>
          <a:p>
            <a:r>
              <a:rPr lang="fr-FR" dirty="0"/>
              <a:t>Ici le numérique fait figure d’objet d’apprentissage mais les élèves ne manipulent pas le numérique comme un outil.</a:t>
            </a:r>
          </a:p>
          <a:p>
            <a:pPr marL="754380" marR="473075" indent="-457200" algn="just">
              <a:lnSpc>
                <a:spcPct val="100400"/>
              </a:lnSpc>
              <a:spcBef>
                <a:spcPts val="5"/>
              </a:spcBef>
              <a:buFontTx/>
              <a:buChar char="-"/>
              <a:tabLst>
                <a:tab pos="525780" algn="l"/>
              </a:tabLst>
            </a:pPr>
            <a:r>
              <a:rPr lang="fr-FR" dirty="0">
                <a:latin typeface="Tahoma"/>
                <a:cs typeface="Tahoma"/>
              </a:rPr>
              <a:t>Travail</a:t>
            </a:r>
            <a:r>
              <a:rPr lang="fr-FR" spc="-35" dirty="0">
                <a:latin typeface="Tahoma"/>
                <a:cs typeface="Tahoma"/>
              </a:rPr>
              <a:t> </a:t>
            </a:r>
            <a:r>
              <a:rPr lang="fr-FR" dirty="0">
                <a:latin typeface="Tahoma"/>
                <a:cs typeface="Tahoma"/>
              </a:rPr>
              <a:t>sur</a:t>
            </a:r>
            <a:r>
              <a:rPr lang="fr-FR" spc="-35" dirty="0">
                <a:latin typeface="Tahoma"/>
                <a:cs typeface="Tahoma"/>
              </a:rPr>
              <a:t> </a:t>
            </a:r>
            <a:r>
              <a:rPr lang="fr-FR" dirty="0">
                <a:latin typeface="Tahoma"/>
                <a:cs typeface="Tahoma"/>
              </a:rPr>
              <a:t>des</a:t>
            </a:r>
            <a:r>
              <a:rPr lang="fr-FR" spc="-30" dirty="0">
                <a:latin typeface="Tahoma"/>
                <a:cs typeface="Tahoma"/>
              </a:rPr>
              <a:t> </a:t>
            </a:r>
            <a:r>
              <a:rPr lang="fr-FR" dirty="0">
                <a:latin typeface="Tahoma"/>
                <a:cs typeface="Tahoma"/>
              </a:rPr>
              <a:t>fake</a:t>
            </a:r>
            <a:r>
              <a:rPr lang="fr-FR" spc="-35" dirty="0">
                <a:latin typeface="Tahoma"/>
                <a:cs typeface="Tahoma"/>
              </a:rPr>
              <a:t> </a:t>
            </a:r>
            <a:r>
              <a:rPr lang="fr-FR" dirty="0">
                <a:latin typeface="Tahoma"/>
                <a:cs typeface="Tahoma"/>
              </a:rPr>
              <a:t>news</a:t>
            </a:r>
            <a:r>
              <a:rPr lang="fr-FR" spc="-30" dirty="0">
                <a:latin typeface="Tahoma"/>
                <a:cs typeface="Tahoma"/>
              </a:rPr>
              <a:t> </a:t>
            </a:r>
            <a:r>
              <a:rPr lang="fr-FR" dirty="0">
                <a:latin typeface="Tahoma"/>
                <a:cs typeface="Tahoma"/>
              </a:rPr>
              <a:t>qui</a:t>
            </a:r>
            <a:r>
              <a:rPr lang="fr-FR" spc="-35" dirty="0">
                <a:latin typeface="Tahoma"/>
                <a:cs typeface="Tahoma"/>
              </a:rPr>
              <a:t> </a:t>
            </a:r>
            <a:r>
              <a:rPr lang="fr-FR" dirty="0">
                <a:latin typeface="Tahoma"/>
                <a:cs typeface="Tahoma"/>
              </a:rPr>
              <a:t>ont</a:t>
            </a:r>
            <a:r>
              <a:rPr lang="fr-FR" spc="-40" dirty="0">
                <a:latin typeface="Tahoma"/>
                <a:cs typeface="Tahoma"/>
              </a:rPr>
              <a:t> </a:t>
            </a:r>
            <a:r>
              <a:rPr lang="fr-FR" dirty="0">
                <a:latin typeface="Tahoma"/>
                <a:cs typeface="Tahoma"/>
              </a:rPr>
              <a:t>réellement</a:t>
            </a:r>
            <a:r>
              <a:rPr lang="fr-FR" spc="-45" dirty="0">
                <a:latin typeface="Tahoma"/>
                <a:cs typeface="Tahoma"/>
              </a:rPr>
              <a:t> </a:t>
            </a:r>
            <a:r>
              <a:rPr lang="fr-FR" dirty="0">
                <a:latin typeface="Tahoma"/>
                <a:cs typeface="Tahoma"/>
              </a:rPr>
              <a:t>circulé</a:t>
            </a:r>
            <a:r>
              <a:rPr lang="fr-FR" spc="-20" dirty="0">
                <a:latin typeface="Tahoma"/>
                <a:cs typeface="Tahoma"/>
              </a:rPr>
              <a:t> </a:t>
            </a:r>
            <a:r>
              <a:rPr lang="fr-FR" dirty="0">
                <a:latin typeface="Tahoma"/>
                <a:cs typeface="Tahoma"/>
              </a:rPr>
              <a:t>en</a:t>
            </a:r>
            <a:r>
              <a:rPr lang="fr-FR" spc="-35" dirty="0">
                <a:latin typeface="Tahoma"/>
                <a:cs typeface="Tahoma"/>
              </a:rPr>
              <a:t> </a:t>
            </a:r>
            <a:r>
              <a:rPr lang="fr-FR" dirty="0">
                <a:latin typeface="Tahoma"/>
                <a:cs typeface="Tahoma"/>
              </a:rPr>
              <a:t>ligne</a:t>
            </a:r>
            <a:r>
              <a:rPr lang="fr-FR" spc="-30" dirty="0">
                <a:latin typeface="Tahoma"/>
                <a:cs typeface="Tahoma"/>
              </a:rPr>
              <a:t> </a:t>
            </a:r>
            <a:r>
              <a:rPr lang="fr-FR" dirty="0">
                <a:latin typeface="Tahoma"/>
                <a:cs typeface="Tahoma"/>
              </a:rPr>
              <a:t>:</a:t>
            </a:r>
            <a:r>
              <a:rPr lang="fr-FR" spc="-35" dirty="0">
                <a:latin typeface="Tahoma"/>
                <a:cs typeface="Tahoma"/>
              </a:rPr>
              <a:t> </a:t>
            </a:r>
            <a:r>
              <a:rPr lang="fr-FR" dirty="0">
                <a:latin typeface="Tahoma"/>
                <a:cs typeface="Tahoma"/>
              </a:rPr>
              <a:t>activité</a:t>
            </a:r>
            <a:r>
              <a:rPr lang="fr-FR" spc="-35" dirty="0">
                <a:latin typeface="Tahoma"/>
                <a:cs typeface="Tahoma"/>
              </a:rPr>
              <a:t> </a:t>
            </a:r>
            <a:r>
              <a:rPr lang="fr-FR" dirty="0">
                <a:latin typeface="Tahoma"/>
                <a:cs typeface="Tahoma"/>
              </a:rPr>
              <a:t>ancrée</a:t>
            </a:r>
            <a:r>
              <a:rPr lang="fr-FR" spc="-30" dirty="0">
                <a:latin typeface="Tahoma"/>
                <a:cs typeface="Tahoma"/>
              </a:rPr>
              <a:t> </a:t>
            </a:r>
            <a:r>
              <a:rPr lang="fr-FR" dirty="0">
                <a:latin typeface="Tahoma"/>
                <a:cs typeface="Tahoma"/>
              </a:rPr>
              <a:t>dans</a:t>
            </a:r>
            <a:r>
              <a:rPr lang="fr-FR" spc="-30" dirty="0">
                <a:latin typeface="Tahoma"/>
                <a:cs typeface="Tahoma"/>
              </a:rPr>
              <a:t> </a:t>
            </a:r>
            <a:r>
              <a:rPr lang="fr-FR" spc="-25" dirty="0">
                <a:latin typeface="Tahoma"/>
                <a:cs typeface="Tahoma"/>
              </a:rPr>
              <a:t>une </a:t>
            </a:r>
            <a:r>
              <a:rPr lang="fr-FR" dirty="0">
                <a:latin typeface="Tahoma"/>
                <a:cs typeface="Tahoma"/>
              </a:rPr>
              <a:t>réalité</a:t>
            </a:r>
            <a:r>
              <a:rPr lang="fr-FR" spc="-45" dirty="0">
                <a:latin typeface="Tahoma"/>
                <a:cs typeface="Tahoma"/>
              </a:rPr>
              <a:t> </a:t>
            </a:r>
            <a:r>
              <a:rPr lang="fr-FR" dirty="0">
                <a:latin typeface="Tahoma"/>
                <a:cs typeface="Tahoma"/>
              </a:rPr>
              <a:t>contemporaine</a:t>
            </a:r>
            <a:r>
              <a:rPr lang="fr-FR" spc="-40" dirty="0">
                <a:latin typeface="Tahoma"/>
                <a:cs typeface="Tahoma"/>
              </a:rPr>
              <a:t> </a:t>
            </a:r>
            <a:r>
              <a:rPr lang="fr-FR" dirty="0">
                <a:latin typeface="Tahoma"/>
                <a:cs typeface="Tahoma"/>
              </a:rPr>
              <a:t>et</a:t>
            </a:r>
            <a:r>
              <a:rPr lang="fr-FR" spc="-50" dirty="0">
                <a:latin typeface="Tahoma"/>
                <a:cs typeface="Tahoma"/>
              </a:rPr>
              <a:t> </a:t>
            </a:r>
            <a:r>
              <a:rPr lang="fr-FR" dirty="0">
                <a:latin typeface="Tahoma"/>
                <a:cs typeface="Tahoma"/>
              </a:rPr>
              <a:t>les</a:t>
            </a:r>
            <a:r>
              <a:rPr lang="fr-FR" spc="-45" dirty="0">
                <a:latin typeface="Tahoma"/>
                <a:cs typeface="Tahoma"/>
              </a:rPr>
              <a:t> </a:t>
            </a:r>
            <a:r>
              <a:rPr lang="fr-FR" dirty="0">
                <a:latin typeface="Tahoma"/>
                <a:cs typeface="Tahoma"/>
              </a:rPr>
              <a:t>pratiques</a:t>
            </a:r>
            <a:r>
              <a:rPr lang="fr-FR" spc="-40" dirty="0">
                <a:latin typeface="Tahoma"/>
                <a:cs typeface="Tahoma"/>
              </a:rPr>
              <a:t> </a:t>
            </a:r>
            <a:r>
              <a:rPr lang="fr-FR" dirty="0">
                <a:latin typeface="Tahoma"/>
                <a:cs typeface="Tahoma"/>
              </a:rPr>
              <a:t>réelles</a:t>
            </a:r>
            <a:r>
              <a:rPr lang="fr-FR" spc="-50" dirty="0">
                <a:latin typeface="Tahoma"/>
                <a:cs typeface="Tahoma"/>
              </a:rPr>
              <a:t> </a:t>
            </a:r>
            <a:r>
              <a:rPr lang="fr-FR" dirty="0">
                <a:latin typeface="Tahoma"/>
                <a:cs typeface="Tahoma"/>
              </a:rPr>
              <a:t>des</a:t>
            </a:r>
            <a:r>
              <a:rPr lang="fr-FR" spc="-45" dirty="0">
                <a:latin typeface="Tahoma"/>
                <a:cs typeface="Tahoma"/>
              </a:rPr>
              <a:t> </a:t>
            </a:r>
            <a:r>
              <a:rPr lang="fr-FR" dirty="0">
                <a:latin typeface="Tahoma"/>
                <a:cs typeface="Tahoma"/>
              </a:rPr>
              <a:t>élèves</a:t>
            </a:r>
            <a:r>
              <a:rPr lang="fr-FR" spc="-40" dirty="0">
                <a:latin typeface="Tahoma"/>
                <a:cs typeface="Tahoma"/>
              </a:rPr>
              <a:t> </a:t>
            </a:r>
            <a:r>
              <a:rPr lang="fr-FR" dirty="0">
                <a:latin typeface="Tahoma"/>
                <a:cs typeface="Tahoma"/>
              </a:rPr>
              <a:t>qui</a:t>
            </a:r>
            <a:r>
              <a:rPr lang="fr-FR" spc="-45" dirty="0">
                <a:latin typeface="Tahoma"/>
                <a:cs typeface="Tahoma"/>
              </a:rPr>
              <a:t> </a:t>
            </a:r>
            <a:r>
              <a:rPr lang="fr-FR" dirty="0">
                <a:latin typeface="Tahoma"/>
                <a:cs typeface="Tahoma"/>
              </a:rPr>
              <a:t>sont</a:t>
            </a:r>
            <a:r>
              <a:rPr lang="fr-FR" spc="-50" dirty="0">
                <a:latin typeface="Tahoma"/>
                <a:cs typeface="Tahoma"/>
              </a:rPr>
              <a:t> </a:t>
            </a:r>
            <a:r>
              <a:rPr lang="fr-FR" dirty="0">
                <a:latin typeface="Tahoma"/>
                <a:cs typeface="Tahoma"/>
              </a:rPr>
              <a:t>familiers</a:t>
            </a:r>
            <a:r>
              <a:rPr lang="fr-FR" spc="-40" dirty="0">
                <a:latin typeface="Tahoma"/>
                <a:cs typeface="Tahoma"/>
              </a:rPr>
              <a:t> </a:t>
            </a:r>
            <a:r>
              <a:rPr lang="fr-FR" dirty="0">
                <a:latin typeface="Tahoma"/>
                <a:cs typeface="Tahoma"/>
              </a:rPr>
              <a:t>des</a:t>
            </a:r>
            <a:r>
              <a:rPr lang="fr-FR" spc="-45" dirty="0">
                <a:latin typeface="Tahoma"/>
                <a:cs typeface="Tahoma"/>
              </a:rPr>
              <a:t> </a:t>
            </a:r>
            <a:r>
              <a:rPr lang="fr-FR" spc="-10" dirty="0">
                <a:latin typeface="Tahoma"/>
                <a:cs typeface="Tahoma"/>
              </a:rPr>
              <a:t>réseaux sociaux.</a:t>
            </a:r>
          </a:p>
          <a:p>
            <a:pPr marL="754380" marR="473075" indent="-457200" algn="just">
              <a:lnSpc>
                <a:spcPct val="100400"/>
              </a:lnSpc>
              <a:spcBef>
                <a:spcPts val="5"/>
              </a:spcBef>
              <a:buFontTx/>
              <a:buChar char="-"/>
              <a:tabLst>
                <a:tab pos="525780" algn="l"/>
              </a:tabLst>
            </a:pPr>
            <a:r>
              <a:rPr lang="fr-FR" spc="-10" dirty="0">
                <a:latin typeface="Tahoma"/>
                <a:cs typeface="Tahoma"/>
              </a:rPr>
              <a:t>Sensibilisation aux dérives des réseaux sociaux et aux usages de l’IA.</a:t>
            </a:r>
          </a:p>
          <a:p>
            <a:pPr marL="754380" marR="473075" indent="-457200" algn="just">
              <a:lnSpc>
                <a:spcPct val="100400"/>
              </a:lnSpc>
              <a:spcBef>
                <a:spcPts val="5"/>
              </a:spcBef>
              <a:buFontTx/>
              <a:buChar char="-"/>
              <a:tabLst>
                <a:tab pos="525780" algn="l"/>
              </a:tabLst>
            </a:pPr>
            <a:r>
              <a:rPr lang="fr-FR" dirty="0"/>
              <a:t>Identification des indices de manipulation, introduction au </a:t>
            </a:r>
            <a:r>
              <a:rPr lang="fr-FR" dirty="0" err="1"/>
              <a:t>fact</a:t>
            </a:r>
            <a:r>
              <a:rPr lang="fr-FR" dirty="0"/>
              <a:t>-checking, mise en doute de l’image.</a:t>
            </a:r>
          </a:p>
          <a:p>
            <a:pPr marL="754380" marR="473075" indent="-457200" algn="just">
              <a:lnSpc>
                <a:spcPct val="100400"/>
              </a:lnSpc>
              <a:spcBef>
                <a:spcPts val="5"/>
              </a:spcBef>
              <a:buFontTx/>
              <a:buChar char="-"/>
              <a:tabLst>
                <a:tab pos="525780" algn="l"/>
              </a:tabLst>
            </a:pPr>
            <a:r>
              <a:rPr lang="fr-FR" dirty="0"/>
              <a:t>Sensibilisation aux logiques de diffusion des fake news (émotion, viralité, intention politique…)</a:t>
            </a:r>
          </a:p>
          <a:p>
            <a:pPr marL="754380" marR="473075" indent="-457200" algn="just">
              <a:lnSpc>
                <a:spcPct val="100400"/>
              </a:lnSpc>
              <a:spcBef>
                <a:spcPts val="5"/>
              </a:spcBef>
              <a:buFontTx/>
              <a:buChar char="-"/>
              <a:tabLst>
                <a:tab pos="525780" algn="l"/>
              </a:tabLst>
            </a:pPr>
            <a:r>
              <a:rPr lang="fr-FR" dirty="0"/>
              <a:t>Certaines images ont suscité un fort engagement, favorisant la prise de parole: les images 1, 2 et 5 ont eu du succès.</a:t>
            </a:r>
            <a:endParaRPr lang="fr-FR" dirty="0">
              <a:latin typeface="Tahoma"/>
              <a:cs typeface="Tahoma"/>
            </a:endParaRPr>
          </a:p>
        </p:txBody>
      </p:sp>
    </p:spTree>
    <p:extLst>
      <p:ext uri="{BB962C8B-B14F-4D97-AF65-F5344CB8AC3E}">
        <p14:creationId xmlns:p14="http://schemas.microsoft.com/office/powerpoint/2010/main" val="70070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7A35C-BCDE-C9BE-EC6E-C2D7E510C8A1}"/>
              </a:ext>
            </a:extLst>
          </p:cNvPr>
          <p:cNvSpPr>
            <a:spLocks noGrp="1"/>
          </p:cNvSpPr>
          <p:nvPr>
            <p:ph type="title"/>
          </p:nvPr>
        </p:nvSpPr>
        <p:spPr/>
        <p:txBody>
          <a:bodyPr/>
          <a:lstStyle/>
          <a:p>
            <a:r>
              <a:rPr lang="fr-FR" b="1" dirty="0"/>
              <a:t>Les limites</a:t>
            </a:r>
          </a:p>
        </p:txBody>
      </p:sp>
      <p:sp>
        <p:nvSpPr>
          <p:cNvPr id="3" name="Espace réservé du contenu 2">
            <a:extLst>
              <a:ext uri="{FF2B5EF4-FFF2-40B4-BE49-F238E27FC236}">
                <a16:creationId xmlns:a16="http://schemas.microsoft.com/office/drawing/2014/main" id="{6839E3E0-B2CE-8672-2A3D-10F421DA164E}"/>
              </a:ext>
            </a:extLst>
          </p:cNvPr>
          <p:cNvSpPr>
            <a:spLocks noGrp="1"/>
          </p:cNvSpPr>
          <p:nvPr>
            <p:ph idx="1"/>
          </p:nvPr>
        </p:nvSpPr>
        <p:spPr>
          <a:xfrm>
            <a:off x="838200" y="1443318"/>
            <a:ext cx="10515600" cy="4733645"/>
          </a:xfrm>
        </p:spPr>
        <p:txBody>
          <a:bodyPr>
            <a:normAutofit fontScale="85000" lnSpcReduction="10000"/>
          </a:bodyPr>
          <a:lstStyle/>
          <a:p>
            <a:r>
              <a:rPr lang="fr-FR" dirty="0"/>
              <a:t>Beaucoup de photos sont issues de l’aire anglophones : difficulté pour l’enseignant de trouver des fake news réellement ancrées dans l’aire germanophone. </a:t>
            </a:r>
          </a:p>
          <a:p>
            <a:r>
              <a:rPr lang="fr-FR" dirty="0"/>
              <a:t>L’arrière-plan politique presque systématique dans lequel s’inscrivent ces fake news peut être rédhibitoire : certaines fake news s’inscrivent dans des contextes politiques sensibles, ce qui peut rendre leur exploitation délicate en classe. </a:t>
            </a:r>
          </a:p>
          <a:p>
            <a:r>
              <a:rPr lang="fr-FR" dirty="0"/>
              <a:t>Difficulté des élèves à parler en allemand pendant la phase de travail de groupe.</a:t>
            </a:r>
          </a:p>
          <a:p>
            <a:r>
              <a:rPr lang="fr-FR" dirty="0"/>
              <a:t>Double tâche : description + analyse critique.</a:t>
            </a:r>
          </a:p>
          <a:p>
            <a:r>
              <a:rPr lang="fr-FR" dirty="0"/>
              <a:t> Nécessité d’avoir des connaissances préalables que les élèves n’ont pas forcément : si les élèves savaient ce qu’est l’</a:t>
            </a:r>
            <a:r>
              <a:rPr lang="fr-FR" dirty="0" err="1"/>
              <a:t>AfD</a:t>
            </a:r>
            <a:r>
              <a:rPr lang="fr-FR" dirty="0"/>
              <a:t> car cela avait déjà été vu au cours de l’année, ils ne connaissaient pas Steinmeier ou encore Kamala Harris : dans ce cas, il est difficile de comprendre le sens de la fake news et les élèves se cantonnent à une description de l’image, ce qui limite l’accès à l’analyse critique attendue.</a:t>
            </a:r>
          </a:p>
        </p:txBody>
      </p:sp>
    </p:spTree>
    <p:extLst>
      <p:ext uri="{BB962C8B-B14F-4D97-AF65-F5344CB8AC3E}">
        <p14:creationId xmlns:p14="http://schemas.microsoft.com/office/powerpoint/2010/main" val="1320134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FFF5B-EDE1-4EC8-C2EB-2814AC2AA7A7}"/>
              </a:ext>
            </a:extLst>
          </p:cNvPr>
          <p:cNvSpPr>
            <a:spLocks noGrp="1"/>
          </p:cNvSpPr>
          <p:nvPr>
            <p:ph type="title"/>
          </p:nvPr>
        </p:nvSpPr>
        <p:spPr/>
        <p:txBody>
          <a:bodyPr/>
          <a:lstStyle/>
          <a:p>
            <a:r>
              <a:rPr lang="fr-FR" b="1" dirty="0"/>
              <a:t>Ouvertures possibles</a:t>
            </a:r>
          </a:p>
        </p:txBody>
      </p:sp>
      <p:sp>
        <p:nvSpPr>
          <p:cNvPr id="3" name="Espace réservé du contenu 2">
            <a:extLst>
              <a:ext uri="{FF2B5EF4-FFF2-40B4-BE49-F238E27FC236}">
                <a16:creationId xmlns:a16="http://schemas.microsoft.com/office/drawing/2014/main" id="{B9F89CA7-97D1-C35B-610F-8718DC1E7C53}"/>
              </a:ext>
            </a:extLst>
          </p:cNvPr>
          <p:cNvSpPr>
            <a:spLocks noGrp="1"/>
          </p:cNvSpPr>
          <p:nvPr>
            <p:ph idx="1"/>
          </p:nvPr>
        </p:nvSpPr>
        <p:spPr/>
        <p:txBody>
          <a:bodyPr/>
          <a:lstStyle/>
          <a:p>
            <a:r>
              <a:rPr lang="fr-FR" dirty="0"/>
              <a:t>On aurait pu introduire au travail un outil numérique tel que </a:t>
            </a:r>
            <a:r>
              <a:rPr lang="fr-FR" dirty="0" err="1"/>
              <a:t>Padlet</a:t>
            </a:r>
            <a:r>
              <a:rPr lang="fr-FR" dirty="0"/>
              <a:t> pour mutualiser les analyses. </a:t>
            </a:r>
          </a:p>
          <a:p>
            <a:r>
              <a:rPr lang="fr-FR" dirty="0"/>
              <a:t>Faire créer aux élèves une fake news (image + titre) puis la faire analyser par les autres groupes, dans un cadre strictement balisé par l’enseignant (thématiques imposées, exclusion des sujets politiques sensibles, charte de production). Cette activité permettrait de faire appel à la créativité des élèves.</a:t>
            </a:r>
          </a:p>
        </p:txBody>
      </p:sp>
    </p:spTree>
    <p:extLst>
      <p:ext uri="{BB962C8B-B14F-4D97-AF65-F5344CB8AC3E}">
        <p14:creationId xmlns:p14="http://schemas.microsoft.com/office/powerpoint/2010/main" val="283254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52FD4-E30B-8927-071E-A48EC4454F8B}"/>
              </a:ext>
            </a:extLst>
          </p:cNvPr>
          <p:cNvSpPr>
            <a:spLocks noGrp="1"/>
          </p:cNvSpPr>
          <p:nvPr>
            <p:ph type="title"/>
          </p:nvPr>
        </p:nvSpPr>
        <p:spPr>
          <a:xfrm>
            <a:off x="838200" y="365126"/>
            <a:ext cx="10515600" cy="513416"/>
          </a:xfrm>
        </p:spPr>
        <p:txBody>
          <a:bodyPr>
            <a:normAutofit fontScale="90000"/>
          </a:bodyPr>
          <a:lstStyle/>
          <a:p>
            <a:r>
              <a:rPr lang="fr-FR" b="1" dirty="0"/>
              <a:t>Objectifs</a:t>
            </a:r>
          </a:p>
        </p:txBody>
      </p:sp>
      <p:sp>
        <p:nvSpPr>
          <p:cNvPr id="3" name="Espace réservé du contenu 2">
            <a:extLst>
              <a:ext uri="{FF2B5EF4-FFF2-40B4-BE49-F238E27FC236}">
                <a16:creationId xmlns:a16="http://schemas.microsoft.com/office/drawing/2014/main" id="{5C6F988F-8513-61A6-4078-3231F425AAD0}"/>
              </a:ext>
            </a:extLst>
          </p:cNvPr>
          <p:cNvSpPr>
            <a:spLocks noGrp="1"/>
          </p:cNvSpPr>
          <p:nvPr>
            <p:ph idx="1"/>
          </p:nvPr>
        </p:nvSpPr>
        <p:spPr>
          <a:xfrm>
            <a:off x="838200" y="1440142"/>
            <a:ext cx="10515600" cy="5166845"/>
          </a:xfrm>
        </p:spPr>
        <p:txBody>
          <a:bodyPr>
            <a:normAutofit fontScale="70000" lnSpcReduction="20000"/>
          </a:bodyPr>
          <a:lstStyle/>
          <a:p>
            <a:pPr marL="0" indent="0">
              <a:buNone/>
            </a:pPr>
            <a:r>
              <a:rPr lang="fr-FR" sz="5100" b="1" dirty="0">
                <a:solidFill>
                  <a:srgbClr val="FF0000"/>
                </a:solidFill>
              </a:rPr>
              <a:t>Objectifs linguistiques</a:t>
            </a:r>
          </a:p>
          <a:p>
            <a:pPr lvl="0"/>
            <a:r>
              <a:rPr lang="es-ES" dirty="0"/>
              <a:t>Rappel du </a:t>
            </a:r>
            <a:r>
              <a:rPr lang="es-ES" dirty="0" err="1"/>
              <a:t>vocabulaire</a:t>
            </a:r>
            <a:r>
              <a:rPr lang="es-ES" dirty="0"/>
              <a:t> de la </a:t>
            </a:r>
            <a:r>
              <a:rPr lang="es-ES" dirty="0" err="1"/>
              <a:t>description</a:t>
            </a:r>
            <a:r>
              <a:rPr lang="es-ES" dirty="0"/>
              <a:t> </a:t>
            </a:r>
            <a:r>
              <a:rPr lang="es-ES" dirty="0" err="1"/>
              <a:t>d’image</a:t>
            </a:r>
            <a:r>
              <a:rPr lang="es-ES" dirty="0"/>
              <a:t> (</a:t>
            </a:r>
            <a:r>
              <a:rPr lang="es-ES" dirty="0" err="1"/>
              <a:t>oben</a:t>
            </a:r>
            <a:r>
              <a:rPr lang="es-ES" dirty="0"/>
              <a:t>, unten, </a:t>
            </a:r>
            <a:r>
              <a:rPr lang="es-ES" dirty="0" err="1"/>
              <a:t>rechts</a:t>
            </a:r>
            <a:r>
              <a:rPr lang="es-ES" dirty="0"/>
              <a:t>, links, </a:t>
            </a:r>
            <a:r>
              <a:rPr lang="es-ES" dirty="0" err="1"/>
              <a:t>im</a:t>
            </a:r>
            <a:r>
              <a:rPr lang="es-ES" dirty="0"/>
              <a:t> </a:t>
            </a:r>
            <a:r>
              <a:rPr lang="es-ES" dirty="0" err="1"/>
              <a:t>Mittelpunkt</a:t>
            </a:r>
            <a:r>
              <a:rPr lang="es-ES" dirty="0"/>
              <a:t>, das Foto </a:t>
            </a:r>
            <a:r>
              <a:rPr lang="es-ES" dirty="0" err="1"/>
              <a:t>zeigt</a:t>
            </a:r>
            <a:r>
              <a:rPr lang="es-ES" dirty="0"/>
              <a:t>, … </a:t>
            </a:r>
            <a:r>
              <a:rPr lang="es-ES" dirty="0" err="1"/>
              <a:t>ist</a:t>
            </a:r>
            <a:r>
              <a:rPr lang="es-ES" dirty="0"/>
              <a:t> / </a:t>
            </a:r>
            <a:r>
              <a:rPr lang="es-ES" dirty="0" err="1"/>
              <a:t>sind</a:t>
            </a:r>
            <a:r>
              <a:rPr lang="es-ES" dirty="0"/>
              <a:t> </a:t>
            </a:r>
            <a:r>
              <a:rPr lang="es-ES" dirty="0" err="1"/>
              <a:t>zu</a:t>
            </a:r>
            <a:r>
              <a:rPr lang="es-ES" dirty="0"/>
              <a:t> </a:t>
            </a:r>
            <a:r>
              <a:rPr lang="es-ES" dirty="0" err="1"/>
              <a:t>sehen</a:t>
            </a:r>
            <a:r>
              <a:rPr lang="es-ES" dirty="0"/>
              <a:t>)</a:t>
            </a:r>
            <a:endParaRPr lang="fr-FR" dirty="0"/>
          </a:p>
          <a:p>
            <a:pPr lvl="0"/>
            <a:r>
              <a:rPr lang="es-ES" dirty="0"/>
              <a:t>Savoir </a:t>
            </a:r>
            <a:r>
              <a:rPr lang="es-ES" dirty="0" err="1"/>
              <a:t>employer</a:t>
            </a:r>
            <a:r>
              <a:rPr lang="es-ES" dirty="0"/>
              <a:t> </a:t>
            </a:r>
            <a:r>
              <a:rPr lang="es-ES" dirty="0" err="1"/>
              <a:t>quelques</a:t>
            </a:r>
            <a:r>
              <a:rPr lang="es-ES" dirty="0"/>
              <a:t> </a:t>
            </a:r>
            <a:r>
              <a:rPr lang="es-ES" dirty="0" err="1"/>
              <a:t>adjectifs</a:t>
            </a:r>
            <a:r>
              <a:rPr lang="es-ES" dirty="0"/>
              <a:t> et </a:t>
            </a:r>
            <a:r>
              <a:rPr lang="es-ES" dirty="0" err="1"/>
              <a:t>leurs</a:t>
            </a:r>
            <a:r>
              <a:rPr lang="es-ES" dirty="0"/>
              <a:t> </a:t>
            </a:r>
            <a:r>
              <a:rPr lang="es-ES" dirty="0" err="1"/>
              <a:t>contraires</a:t>
            </a:r>
            <a:r>
              <a:rPr lang="es-ES" dirty="0"/>
              <a:t> (</a:t>
            </a:r>
            <a:r>
              <a:rPr lang="es-ES" dirty="0" err="1"/>
              <a:t>glaubwürdig</a:t>
            </a:r>
            <a:r>
              <a:rPr lang="es-ES" dirty="0"/>
              <a:t> / </a:t>
            </a:r>
            <a:r>
              <a:rPr lang="es-ES" dirty="0" err="1"/>
              <a:t>unglaubwürdig</a:t>
            </a:r>
            <a:r>
              <a:rPr lang="es-ES" dirty="0"/>
              <a:t>, </a:t>
            </a:r>
            <a:r>
              <a:rPr lang="es-ES" dirty="0" err="1"/>
              <a:t>sinnlos</a:t>
            </a:r>
            <a:r>
              <a:rPr lang="es-ES" dirty="0"/>
              <a:t> / </a:t>
            </a:r>
            <a:r>
              <a:rPr lang="es-ES" dirty="0" err="1"/>
              <a:t>sinnvoll</a:t>
            </a:r>
            <a:r>
              <a:rPr lang="es-ES" dirty="0"/>
              <a:t>…)</a:t>
            </a:r>
            <a:endParaRPr lang="fr-FR" dirty="0"/>
          </a:p>
          <a:p>
            <a:pPr marL="0" indent="0">
              <a:buNone/>
            </a:pPr>
            <a:r>
              <a:rPr lang="fr-FR" sz="5100" b="1" dirty="0">
                <a:solidFill>
                  <a:srgbClr val="FF0000"/>
                </a:solidFill>
              </a:rPr>
              <a:t>Objectifs communicatifs</a:t>
            </a:r>
          </a:p>
          <a:p>
            <a:pPr lvl="0"/>
            <a:r>
              <a:rPr lang="fr-FR" dirty="0"/>
              <a:t>Être capable de décrire une image</a:t>
            </a:r>
          </a:p>
          <a:p>
            <a:pPr lvl="0"/>
            <a:r>
              <a:rPr lang="fr-FR" dirty="0"/>
              <a:t>Être capable de participer à un échange oral pour construire du sens collectivement</a:t>
            </a:r>
          </a:p>
          <a:p>
            <a:pPr marL="0" lvl="0" indent="0">
              <a:buNone/>
            </a:pPr>
            <a:r>
              <a:rPr lang="fr-FR" sz="5100" b="1" dirty="0">
                <a:solidFill>
                  <a:srgbClr val="FF0000"/>
                </a:solidFill>
              </a:rPr>
              <a:t>Objectifs citoyens</a:t>
            </a:r>
          </a:p>
          <a:p>
            <a:r>
              <a:rPr lang="fr-FR" dirty="0"/>
              <a:t>Développer la citoyenneté numérique par l’observation et l’analyse d’un cas concret : </a:t>
            </a:r>
          </a:p>
          <a:p>
            <a:pPr lvl="0"/>
            <a:r>
              <a:rPr lang="fr-FR" dirty="0"/>
              <a:t>développer l’esprit critique des élèves</a:t>
            </a:r>
          </a:p>
          <a:p>
            <a:pPr lvl="0"/>
            <a:r>
              <a:rPr lang="fr-FR" dirty="0"/>
              <a:t>les pousser à réfléchir aux raisons de la diffusion de fake news (</a:t>
            </a:r>
            <a:r>
              <a:rPr lang="fr-FR" dirty="0" err="1"/>
              <a:t>wozu</a:t>
            </a:r>
            <a:r>
              <a:rPr lang="fr-FR" dirty="0"/>
              <a:t> ?) </a:t>
            </a:r>
          </a:p>
          <a:p>
            <a:pPr lvl="0"/>
            <a:r>
              <a:rPr lang="fr-FR" dirty="0"/>
              <a:t>les pousser à adopter un comportement plus responsable en prenant de la distance vis-à-vis de ce qu’ils rencontrent sur Internet</a:t>
            </a:r>
          </a:p>
          <a:p>
            <a:endParaRPr lang="fr-FR" dirty="0"/>
          </a:p>
        </p:txBody>
      </p:sp>
      <p:pic>
        <p:nvPicPr>
          <p:cNvPr id="5" name="Image 4">
            <a:extLst>
              <a:ext uri="{FF2B5EF4-FFF2-40B4-BE49-F238E27FC236}">
                <a16:creationId xmlns:a16="http://schemas.microsoft.com/office/drawing/2014/main" id="{6BAAEEAE-12F5-02EE-9A51-062ED0412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3553" y="103094"/>
            <a:ext cx="1708864" cy="1708864"/>
          </a:xfrm>
          <a:prstGeom prst="rect">
            <a:avLst/>
          </a:prstGeom>
        </p:spPr>
      </p:pic>
    </p:spTree>
    <p:extLst>
      <p:ext uri="{BB962C8B-B14F-4D97-AF65-F5344CB8AC3E}">
        <p14:creationId xmlns:p14="http://schemas.microsoft.com/office/powerpoint/2010/main" val="350060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D2924-8245-6047-42BA-5B58442364A8}"/>
              </a:ext>
            </a:extLst>
          </p:cNvPr>
          <p:cNvSpPr>
            <a:spLocks noGrp="1"/>
          </p:cNvSpPr>
          <p:nvPr>
            <p:ph type="title"/>
          </p:nvPr>
        </p:nvSpPr>
        <p:spPr/>
        <p:txBody>
          <a:bodyPr/>
          <a:lstStyle/>
          <a:p>
            <a:r>
              <a:rPr lang="fr-FR" b="1" dirty="0"/>
              <a:t>Public</a:t>
            </a:r>
          </a:p>
        </p:txBody>
      </p:sp>
      <p:sp>
        <p:nvSpPr>
          <p:cNvPr id="3" name="Espace réservé du contenu 2">
            <a:extLst>
              <a:ext uri="{FF2B5EF4-FFF2-40B4-BE49-F238E27FC236}">
                <a16:creationId xmlns:a16="http://schemas.microsoft.com/office/drawing/2014/main" id="{4E5BE916-4C85-4B27-94E2-01F415B1E831}"/>
              </a:ext>
            </a:extLst>
          </p:cNvPr>
          <p:cNvSpPr>
            <a:spLocks noGrp="1"/>
          </p:cNvSpPr>
          <p:nvPr>
            <p:ph idx="1"/>
          </p:nvPr>
        </p:nvSpPr>
        <p:spPr/>
        <p:txBody>
          <a:bodyPr>
            <a:normAutofit/>
          </a:bodyPr>
          <a:lstStyle/>
          <a:p>
            <a:r>
              <a:rPr lang="fr-FR" sz="4400" dirty="0"/>
              <a:t>Allemand LV2 / classe de 1</a:t>
            </a:r>
            <a:r>
              <a:rPr lang="fr-FR" sz="4400" baseline="30000" dirty="0"/>
              <a:t>ère</a:t>
            </a:r>
            <a:r>
              <a:rPr lang="fr-FR" sz="4400" dirty="0"/>
              <a:t> technologique</a:t>
            </a:r>
          </a:p>
        </p:txBody>
      </p:sp>
    </p:spTree>
    <p:extLst>
      <p:ext uri="{BB962C8B-B14F-4D97-AF65-F5344CB8AC3E}">
        <p14:creationId xmlns:p14="http://schemas.microsoft.com/office/powerpoint/2010/main" val="288042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C65B6-1BD4-F7B8-F418-06971E0A08E6}"/>
              </a:ext>
            </a:extLst>
          </p:cNvPr>
          <p:cNvSpPr>
            <a:spLocks noGrp="1"/>
          </p:cNvSpPr>
          <p:nvPr>
            <p:ph type="title"/>
          </p:nvPr>
        </p:nvSpPr>
        <p:spPr/>
        <p:txBody>
          <a:bodyPr/>
          <a:lstStyle/>
          <a:p>
            <a:r>
              <a:rPr lang="fr-FR" b="1" dirty="0"/>
              <a:t>Contexte</a:t>
            </a:r>
            <a:endParaRPr lang="fr-FR" dirty="0"/>
          </a:p>
        </p:txBody>
      </p:sp>
      <p:sp>
        <p:nvSpPr>
          <p:cNvPr id="3" name="Espace réservé du contenu 2">
            <a:extLst>
              <a:ext uri="{FF2B5EF4-FFF2-40B4-BE49-F238E27FC236}">
                <a16:creationId xmlns:a16="http://schemas.microsoft.com/office/drawing/2014/main" id="{FEFF37D4-2062-AC8D-533E-F6D10F8A1190}"/>
              </a:ext>
            </a:extLst>
          </p:cNvPr>
          <p:cNvSpPr>
            <a:spLocks noGrp="1"/>
          </p:cNvSpPr>
          <p:nvPr>
            <p:ph idx="1"/>
          </p:nvPr>
        </p:nvSpPr>
        <p:spPr/>
        <p:txBody>
          <a:bodyPr>
            <a:normAutofit lnSpcReduction="10000"/>
          </a:bodyPr>
          <a:lstStyle/>
          <a:p>
            <a:r>
              <a:rPr lang="fr-FR" dirty="0"/>
              <a:t>Cette activité s’inscrit dans l’axe 4 « Citoyenneté et mondes virtuels ».</a:t>
            </a:r>
          </a:p>
          <a:p>
            <a:r>
              <a:rPr lang="fr-FR" dirty="0"/>
              <a:t>Elle s’inscrit dans le cadre de l’éducation à la culture et à la citoyenneté numérique. Le but est d’entraîner les élèves à regarder attentivement des images pour les amener à réfléchir sur les mécanismes du détournement de l’image.</a:t>
            </a:r>
          </a:p>
          <a:p>
            <a:r>
              <a:rPr lang="fr-FR" dirty="0"/>
              <a:t>Cette activité intervient après que les élèves auront déjà travaillé sur les fake news. Ils auront notamment déjà fait une CO d’entraînement qui définit le terme « fake news » et les différents buts, et auront été confrontés à ce schéma (voir slide 5 ci-dessous) qui indique les différentes manipulations qu’il est possible de faire d’une photo / d’une vidéo.</a:t>
            </a:r>
          </a:p>
          <a:p>
            <a:endParaRPr lang="fr-FR" dirty="0"/>
          </a:p>
        </p:txBody>
      </p:sp>
    </p:spTree>
    <p:extLst>
      <p:ext uri="{BB962C8B-B14F-4D97-AF65-F5344CB8AC3E}">
        <p14:creationId xmlns:p14="http://schemas.microsoft.com/office/powerpoint/2010/main" val="236803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D69777-22A3-171E-7EF1-2E6869FA7FEA}"/>
              </a:ext>
            </a:extLst>
          </p:cNvPr>
          <p:cNvSpPr>
            <a:spLocks noGrp="1"/>
          </p:cNvSpPr>
          <p:nvPr>
            <p:ph idx="1"/>
          </p:nvPr>
        </p:nvSpPr>
        <p:spPr>
          <a:xfrm>
            <a:off x="246529" y="4317813"/>
            <a:ext cx="10515600" cy="2253316"/>
          </a:xfrm>
        </p:spPr>
        <p:txBody>
          <a:bodyPr/>
          <a:lstStyle/>
          <a:p>
            <a:r>
              <a:rPr lang="fr-FR" u="sng" dirty="0">
                <a:hlinkClick r:id="rId2"/>
              </a:rPr>
              <a:t>https://apps.medienberatung.online/news/</a:t>
            </a:r>
            <a:r>
              <a:rPr lang="fr-FR" dirty="0"/>
              <a:t> </a:t>
            </a:r>
          </a:p>
          <a:p>
            <a:r>
              <a:rPr lang="fr-FR" dirty="0"/>
              <a:t>Les élèves auront cherché le vocabulaire en autonomie (</a:t>
            </a:r>
            <a:r>
              <a:rPr lang="fr-FR" dirty="0" err="1"/>
              <a:t>werben</a:t>
            </a:r>
            <a:r>
              <a:rPr lang="fr-FR" dirty="0"/>
              <a:t>, </a:t>
            </a:r>
            <a:r>
              <a:rPr lang="fr-FR" dirty="0" err="1"/>
              <a:t>politisch</a:t>
            </a:r>
            <a:r>
              <a:rPr lang="fr-FR" dirty="0"/>
              <a:t> </a:t>
            </a:r>
            <a:r>
              <a:rPr lang="fr-FR" dirty="0" err="1"/>
              <a:t>beeinflussen</a:t>
            </a:r>
            <a:r>
              <a:rPr lang="fr-FR" dirty="0"/>
              <a:t>, </a:t>
            </a:r>
            <a:r>
              <a:rPr lang="fr-FR" dirty="0" err="1"/>
              <a:t>abwerten</a:t>
            </a:r>
            <a:r>
              <a:rPr lang="fr-FR" dirty="0"/>
              <a:t>, </a:t>
            </a:r>
            <a:r>
              <a:rPr lang="fr-FR" dirty="0" err="1"/>
              <a:t>warnen</a:t>
            </a:r>
            <a:r>
              <a:rPr lang="fr-FR" dirty="0"/>
              <a:t>…</a:t>
            </a:r>
            <a:r>
              <a:rPr lang="fr-FR" dirty="0" err="1"/>
              <a:t>etc</a:t>
            </a:r>
            <a:r>
              <a:rPr lang="fr-FR" dirty="0"/>
              <a:t>) et se seront entraînés à faire des phrases sur le modèle : « </a:t>
            </a:r>
            <a:r>
              <a:rPr lang="fr-FR" dirty="0" err="1"/>
              <a:t>Ziel</a:t>
            </a:r>
            <a:r>
              <a:rPr lang="fr-FR" dirty="0"/>
              <a:t> (</a:t>
            </a:r>
            <a:r>
              <a:rPr lang="fr-FR" dirty="0" err="1"/>
              <a:t>dieser</a:t>
            </a:r>
            <a:r>
              <a:rPr lang="fr-FR" dirty="0"/>
              <a:t> </a:t>
            </a:r>
            <a:r>
              <a:rPr lang="fr-FR" dirty="0" err="1"/>
              <a:t>Falschnachricht</a:t>
            </a:r>
            <a:r>
              <a:rPr lang="fr-FR" dirty="0"/>
              <a:t>) </a:t>
            </a:r>
            <a:r>
              <a:rPr lang="fr-FR" dirty="0" err="1"/>
              <a:t>ist</a:t>
            </a:r>
            <a:r>
              <a:rPr lang="fr-FR" dirty="0"/>
              <a:t> es, </a:t>
            </a:r>
            <a:r>
              <a:rPr lang="fr-FR" dirty="0" err="1"/>
              <a:t>Menschen</a:t>
            </a:r>
            <a:r>
              <a:rPr lang="fr-FR" dirty="0"/>
              <a:t> </a:t>
            </a:r>
            <a:r>
              <a:rPr lang="fr-FR" dirty="0" err="1"/>
              <a:t>politisch</a:t>
            </a:r>
            <a:r>
              <a:rPr lang="fr-FR" dirty="0"/>
              <a:t> </a:t>
            </a:r>
            <a:r>
              <a:rPr lang="fr-FR" dirty="0" err="1"/>
              <a:t>zu</a:t>
            </a:r>
            <a:r>
              <a:rPr lang="fr-FR" dirty="0"/>
              <a:t> </a:t>
            </a:r>
            <a:r>
              <a:rPr lang="fr-FR" dirty="0" err="1"/>
              <a:t>beeinflussen</a:t>
            </a:r>
            <a:r>
              <a:rPr lang="fr-FR" dirty="0"/>
              <a:t> ».</a:t>
            </a:r>
          </a:p>
          <a:p>
            <a:pPr marL="0" indent="0">
              <a:buNone/>
            </a:pPr>
            <a:endParaRPr lang="fr-FR" dirty="0"/>
          </a:p>
        </p:txBody>
      </p:sp>
      <p:pic>
        <p:nvPicPr>
          <p:cNvPr id="4" name="Image 3">
            <a:extLst>
              <a:ext uri="{FF2B5EF4-FFF2-40B4-BE49-F238E27FC236}">
                <a16:creationId xmlns:a16="http://schemas.microsoft.com/office/drawing/2014/main" id="{53BCA759-2487-8E84-6822-D3C6D13CCC8B}"/>
              </a:ext>
            </a:extLst>
          </p:cNvPr>
          <p:cNvPicPr>
            <a:picLocks noChangeAspect="1"/>
          </p:cNvPicPr>
          <p:nvPr/>
        </p:nvPicPr>
        <p:blipFill>
          <a:blip r:embed="rId3"/>
          <a:srcRect l="12500" t="41995" r="18320" b="11093"/>
          <a:stretch>
            <a:fillRect/>
          </a:stretch>
        </p:blipFill>
        <p:spPr>
          <a:xfrm>
            <a:off x="325681" y="286871"/>
            <a:ext cx="10515600" cy="3758729"/>
          </a:xfrm>
          <a:prstGeom prst="rect">
            <a:avLst/>
          </a:prstGeom>
        </p:spPr>
      </p:pic>
    </p:spTree>
    <p:extLst>
      <p:ext uri="{BB962C8B-B14F-4D97-AF65-F5344CB8AC3E}">
        <p14:creationId xmlns:p14="http://schemas.microsoft.com/office/powerpoint/2010/main" val="266153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C1016-FDEC-7413-32E3-87E2F803C1FD}"/>
              </a:ext>
            </a:extLst>
          </p:cNvPr>
          <p:cNvSpPr>
            <a:spLocks noGrp="1"/>
          </p:cNvSpPr>
          <p:nvPr>
            <p:ph type="title"/>
          </p:nvPr>
        </p:nvSpPr>
        <p:spPr/>
        <p:txBody>
          <a:bodyPr/>
          <a:lstStyle/>
          <a:p>
            <a:r>
              <a:rPr lang="fr-FR" b="1" dirty="0"/>
              <a:t>Mise en œuvre </a:t>
            </a:r>
          </a:p>
        </p:txBody>
      </p:sp>
      <p:sp>
        <p:nvSpPr>
          <p:cNvPr id="3" name="Espace réservé du contenu 2">
            <a:extLst>
              <a:ext uri="{FF2B5EF4-FFF2-40B4-BE49-F238E27FC236}">
                <a16:creationId xmlns:a16="http://schemas.microsoft.com/office/drawing/2014/main" id="{F6850F91-8396-CBEA-73DC-F0041AA12E12}"/>
              </a:ext>
            </a:extLst>
          </p:cNvPr>
          <p:cNvSpPr>
            <a:spLocks noGrp="1"/>
          </p:cNvSpPr>
          <p:nvPr>
            <p:ph idx="1"/>
          </p:nvPr>
        </p:nvSpPr>
        <p:spPr/>
        <p:txBody>
          <a:bodyPr/>
          <a:lstStyle/>
          <a:p>
            <a:r>
              <a:rPr lang="fr-FR" dirty="0"/>
              <a:t>Les élèves sont répartis par groupes. Il y a 6 groupes de 4 élèves. Chaque groupe reçoit une photo qui comporte un titre (choisi par l’enseignant ou trouvé sur le site de la </a:t>
            </a:r>
            <a:r>
              <a:rPr lang="fr-FR" i="1" dirty="0"/>
              <a:t>Deutsche Welle</a:t>
            </a:r>
            <a:r>
              <a:rPr lang="fr-FR" dirty="0"/>
              <a:t>) et la mention de la source. </a:t>
            </a:r>
            <a:r>
              <a:rPr lang="de-DE" dirty="0" err="1"/>
              <a:t>Quatre</a:t>
            </a:r>
            <a:r>
              <a:rPr lang="de-DE" dirty="0"/>
              <a:t> des </a:t>
            </a:r>
            <a:r>
              <a:rPr lang="de-DE" dirty="0" err="1"/>
              <a:t>six</a:t>
            </a:r>
            <a:r>
              <a:rPr lang="de-DE" dirty="0"/>
              <a:t> </a:t>
            </a:r>
            <a:r>
              <a:rPr lang="de-DE" dirty="0" err="1"/>
              <a:t>photos</a:t>
            </a:r>
            <a:r>
              <a:rPr lang="de-DE" dirty="0"/>
              <a:t> (2, 3, 4, 6) </a:t>
            </a:r>
            <a:r>
              <a:rPr lang="de-DE" dirty="0" err="1"/>
              <a:t>sont</a:t>
            </a:r>
            <a:r>
              <a:rPr lang="de-DE" dirty="0"/>
              <a:t> </a:t>
            </a:r>
            <a:r>
              <a:rPr lang="de-DE" dirty="0" err="1"/>
              <a:t>issues</a:t>
            </a:r>
            <a:r>
              <a:rPr lang="de-DE" dirty="0"/>
              <a:t> </a:t>
            </a:r>
            <a:r>
              <a:rPr lang="de-DE" dirty="0" err="1"/>
              <a:t>d’un</a:t>
            </a:r>
            <a:r>
              <a:rPr lang="de-DE" dirty="0"/>
              <a:t> </a:t>
            </a:r>
            <a:r>
              <a:rPr lang="de-DE" dirty="0" err="1"/>
              <a:t>quiz</a:t>
            </a:r>
            <a:r>
              <a:rPr lang="de-DE" dirty="0"/>
              <a:t> fait par la </a:t>
            </a:r>
            <a:r>
              <a:rPr lang="de-DE" i="1" dirty="0"/>
              <a:t>Deutsche Welle </a:t>
            </a:r>
            <a:r>
              <a:rPr lang="de-DE" dirty="0"/>
              <a:t>: „Faktencheck : Echt oder fake – Erkennst du den Unterschied?“ (</a:t>
            </a:r>
            <a:r>
              <a:rPr lang="de-DE" u="sng" dirty="0">
                <a:hlinkClick r:id="rId2"/>
              </a:rPr>
              <a:t>https://www.dw.com/de/faktencheck-echt-oder-fake-erkennst-du-den-unterschied/a-72104838</a:t>
            </a:r>
            <a:r>
              <a:rPr lang="de-DE" dirty="0"/>
              <a:t>) </a:t>
            </a:r>
            <a:endParaRPr lang="fr-FR" dirty="0"/>
          </a:p>
          <a:p>
            <a:pPr marL="0" indent="0">
              <a:buNone/>
            </a:pPr>
            <a:endParaRPr lang="fr-FR" dirty="0"/>
          </a:p>
        </p:txBody>
      </p:sp>
    </p:spTree>
    <p:extLst>
      <p:ext uri="{BB962C8B-B14F-4D97-AF65-F5344CB8AC3E}">
        <p14:creationId xmlns:p14="http://schemas.microsoft.com/office/powerpoint/2010/main" val="332908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03AE25F-B021-00C9-F8D2-51AA95D6086C}"/>
              </a:ext>
            </a:extLst>
          </p:cNvPr>
          <p:cNvPicPr>
            <a:picLocks noChangeAspect="1"/>
          </p:cNvPicPr>
          <p:nvPr/>
        </p:nvPicPr>
        <p:blipFill>
          <a:blip r:embed="rId2"/>
          <a:srcRect l="17132" t="29411" r="20000" b="25171"/>
          <a:stretch>
            <a:fillRect/>
          </a:stretch>
        </p:blipFill>
        <p:spPr>
          <a:xfrm>
            <a:off x="457198" y="878540"/>
            <a:ext cx="11497241" cy="4464425"/>
          </a:xfrm>
          <a:prstGeom prst="rect">
            <a:avLst/>
          </a:prstGeom>
        </p:spPr>
      </p:pic>
    </p:spTree>
    <p:extLst>
      <p:ext uri="{BB962C8B-B14F-4D97-AF65-F5344CB8AC3E}">
        <p14:creationId xmlns:p14="http://schemas.microsoft.com/office/powerpoint/2010/main" val="390156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6DB22F-4DAB-714B-8B57-6B783911FB92}"/>
              </a:ext>
            </a:extLst>
          </p:cNvPr>
          <p:cNvPicPr>
            <a:picLocks noChangeAspect="1"/>
          </p:cNvPicPr>
          <p:nvPr/>
        </p:nvPicPr>
        <p:blipFill>
          <a:blip r:embed="rId2"/>
          <a:srcRect l="17279" t="27223" r="20515" b="21067"/>
          <a:stretch>
            <a:fillRect/>
          </a:stretch>
        </p:blipFill>
        <p:spPr>
          <a:xfrm>
            <a:off x="715043" y="1004048"/>
            <a:ext cx="9988816" cy="4463089"/>
          </a:xfrm>
          <a:prstGeom prst="rect">
            <a:avLst/>
          </a:prstGeom>
        </p:spPr>
      </p:pic>
    </p:spTree>
    <p:extLst>
      <p:ext uri="{BB962C8B-B14F-4D97-AF65-F5344CB8AC3E}">
        <p14:creationId xmlns:p14="http://schemas.microsoft.com/office/powerpoint/2010/main" val="38908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209D66-BDA4-0D45-1487-02A4CACA90FD}"/>
              </a:ext>
            </a:extLst>
          </p:cNvPr>
          <p:cNvPicPr>
            <a:picLocks noChangeAspect="1"/>
          </p:cNvPicPr>
          <p:nvPr/>
        </p:nvPicPr>
        <p:blipFill>
          <a:blip r:embed="rId2"/>
          <a:srcRect l="16985" t="28181" r="16985" b="24761"/>
          <a:stretch>
            <a:fillRect/>
          </a:stretch>
        </p:blipFill>
        <p:spPr>
          <a:xfrm>
            <a:off x="767161" y="1013012"/>
            <a:ext cx="10788346" cy="4132729"/>
          </a:xfrm>
          <a:prstGeom prst="rect">
            <a:avLst/>
          </a:prstGeom>
        </p:spPr>
      </p:pic>
    </p:spTree>
    <p:extLst>
      <p:ext uri="{BB962C8B-B14F-4D97-AF65-F5344CB8AC3E}">
        <p14:creationId xmlns:p14="http://schemas.microsoft.com/office/powerpoint/2010/main" val="16061752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1016</Words>
  <Application>Microsoft Office PowerPoint</Application>
  <PresentationFormat>Grand écran</PresentationFormat>
  <Paragraphs>52</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Tahoma</vt:lpstr>
      <vt:lpstr>Thème Office</vt:lpstr>
      <vt:lpstr>Expérimentation</vt:lpstr>
      <vt:lpstr>Objectifs</vt:lpstr>
      <vt:lpstr>Public</vt:lpstr>
      <vt:lpstr>Contexte</vt:lpstr>
      <vt:lpstr>Présentation PowerPoint</vt:lpstr>
      <vt:lpstr>Mise en œuvre </vt:lpstr>
      <vt:lpstr>Présentation PowerPoint</vt:lpstr>
      <vt:lpstr>Présentation PowerPoint</vt:lpstr>
      <vt:lpstr>Présentation PowerPoint</vt:lpstr>
      <vt:lpstr>Les étapes</vt:lpstr>
      <vt:lpstr>Présentation PowerPoint</vt:lpstr>
      <vt:lpstr>Ressources et outils utilisés</vt:lpstr>
      <vt:lpstr>Plus-values de l’utilisation des outils numériques </vt:lpstr>
      <vt:lpstr>Les limites</vt:lpstr>
      <vt:lpstr>Ouvertures possibles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Joséphine Soubise</dc:creator>
  <cp:lastModifiedBy>Joséphine Soubise</cp:lastModifiedBy>
  <cp:revision>2</cp:revision>
  <dcterms:created xsi:type="dcterms:W3CDTF">2026-05-04T12:32:43Z</dcterms:created>
  <dcterms:modified xsi:type="dcterms:W3CDTF">2026-05-22T21:08:09Z</dcterms:modified>
</cp:coreProperties>
</file>