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8984" y="347472"/>
            <a:ext cx="5516879" cy="296417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7595" y="3547871"/>
            <a:ext cx="5518404" cy="296417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59295" y="3547871"/>
            <a:ext cx="5306567" cy="29641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4916" y="623697"/>
            <a:ext cx="10742167" cy="7974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9559" y="1543050"/>
            <a:ext cx="8217534" cy="41287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dw.com/de/faktencheck-echt-oder-fake-erkennst-du-" TargetMode="Externa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Relationship Id="rId3" Type="http://schemas.openxmlformats.org/officeDocument/2006/relationships/image" Target="../media/image11.jpg"/><Relationship Id="rId4" Type="http://schemas.openxmlformats.org/officeDocument/2006/relationships/image" Target="../media/image12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36093" rIns="0" bIns="0" rtlCol="0" vert="horz">
            <a:spAutoFit/>
          </a:bodyPr>
          <a:lstStyle/>
          <a:p>
            <a:pPr marL="226187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Faktencheck:</a:t>
            </a:r>
            <a:r>
              <a:rPr dirty="0" sz="3600" spc="-35"/>
              <a:t> </a:t>
            </a:r>
            <a:r>
              <a:rPr dirty="0" sz="3600"/>
              <a:t>Echt</a:t>
            </a:r>
            <a:r>
              <a:rPr dirty="0" sz="3600" spc="-10"/>
              <a:t> </a:t>
            </a:r>
            <a:r>
              <a:rPr dirty="0" sz="3600"/>
              <a:t>oder</a:t>
            </a:r>
            <a:r>
              <a:rPr dirty="0" sz="3600" spc="-25"/>
              <a:t> </a:t>
            </a:r>
            <a:r>
              <a:rPr dirty="0" sz="3600"/>
              <a:t>Fake?</a:t>
            </a:r>
            <a:r>
              <a:rPr dirty="0" sz="3600" spc="160"/>
              <a:t> </a:t>
            </a:r>
            <a:r>
              <a:rPr dirty="0" sz="3600"/>
              <a:t>Vrai</a:t>
            </a:r>
            <a:r>
              <a:rPr dirty="0" sz="3600" spc="-20"/>
              <a:t> </a:t>
            </a:r>
            <a:r>
              <a:rPr dirty="0" sz="3600"/>
              <a:t>ou</a:t>
            </a:r>
            <a:r>
              <a:rPr dirty="0" sz="3600" spc="-10"/>
              <a:t> </a:t>
            </a:r>
            <a:r>
              <a:rPr dirty="0" sz="3600"/>
              <a:t>faux</a:t>
            </a:r>
            <a:r>
              <a:rPr dirty="0" sz="3600" spc="-20"/>
              <a:t> </a:t>
            </a:r>
            <a:r>
              <a:rPr dirty="0" sz="3600" spc="-50"/>
              <a:t>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16939" y="2414397"/>
            <a:ext cx="10033635" cy="173228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</a:pPr>
            <a:r>
              <a:rPr dirty="0" sz="2800">
                <a:latin typeface="Calibri"/>
                <a:cs typeface="Calibri"/>
              </a:rPr>
              <a:t>Erkennst</a:t>
            </a:r>
            <a:r>
              <a:rPr dirty="0" sz="2800" spc="-4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du</a:t>
            </a:r>
            <a:r>
              <a:rPr dirty="0" sz="2800" spc="-4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den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Unterschied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zwischen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echt</a:t>
            </a:r>
            <a:r>
              <a:rPr dirty="0" sz="2800" spc="-4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und</a:t>
            </a:r>
            <a:r>
              <a:rPr dirty="0" sz="2800" spc="-3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fake?</a:t>
            </a:r>
            <a:r>
              <a:rPr dirty="0" sz="2800" spc="-6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Hier</a:t>
            </a:r>
            <a:r>
              <a:rPr dirty="0" sz="2800" spc="-5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kannst</a:t>
            </a:r>
            <a:r>
              <a:rPr dirty="0" sz="2800" spc="-25">
                <a:latin typeface="Calibri"/>
                <a:cs typeface="Calibri"/>
              </a:rPr>
              <a:t> du </a:t>
            </a:r>
            <a:r>
              <a:rPr dirty="0" sz="2800">
                <a:latin typeface="Calibri"/>
                <a:cs typeface="Calibri"/>
              </a:rPr>
              <a:t>dich</a:t>
            </a:r>
            <a:r>
              <a:rPr dirty="0" sz="2800" spc="-4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selbst</a:t>
            </a:r>
            <a:r>
              <a:rPr dirty="0" sz="2800" spc="-4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testen:</a:t>
            </a:r>
            <a:endParaRPr sz="2800">
              <a:latin typeface="Calibri"/>
              <a:cs typeface="Calibri"/>
            </a:endParaRPr>
          </a:p>
          <a:p>
            <a:pPr marL="12700" marR="270510">
              <a:lnSpc>
                <a:spcPts val="3020"/>
              </a:lnSpc>
              <a:spcBef>
                <a:spcPts val="1015"/>
              </a:spcBef>
            </a:pPr>
            <a:r>
              <a:rPr dirty="0" sz="2800" spc="-20">
                <a:latin typeface="Calibri"/>
                <a:cs typeface="Calibri"/>
                <a:hlinkClick r:id="rId2"/>
              </a:rPr>
              <a:t>https://www.dw.com/de/faktencheck-echt-oder-</a:t>
            </a:r>
            <a:r>
              <a:rPr dirty="0" sz="2800" spc="-10">
                <a:latin typeface="Calibri"/>
                <a:cs typeface="Calibri"/>
                <a:hlinkClick r:id="rId2"/>
              </a:rPr>
              <a:t>fake-</a:t>
            </a:r>
            <a:r>
              <a:rPr dirty="0" sz="2800" spc="-20">
                <a:latin typeface="Calibri"/>
                <a:cs typeface="Calibri"/>
                <a:hlinkClick r:id="rId2"/>
              </a:rPr>
              <a:t>erkennst-</a:t>
            </a:r>
            <a:r>
              <a:rPr dirty="0" sz="2800" spc="-25">
                <a:latin typeface="Calibri"/>
                <a:cs typeface="Calibri"/>
                <a:hlinkClick r:id="rId2"/>
              </a:rPr>
              <a:t>du-</a:t>
            </a:r>
            <a:r>
              <a:rPr dirty="0" sz="2800" spc="-25">
                <a:latin typeface="Calibri"/>
                <a:cs typeface="Calibri"/>
              </a:rPr>
              <a:t>den-</a:t>
            </a:r>
            <a:r>
              <a:rPr dirty="0" sz="2800" spc="-20">
                <a:latin typeface="Calibri"/>
                <a:cs typeface="Calibri"/>
              </a:rPr>
              <a:t>unterschied/a-</a:t>
            </a:r>
            <a:r>
              <a:rPr dirty="0" sz="2800" spc="-10">
                <a:latin typeface="Calibri"/>
                <a:cs typeface="Calibri"/>
              </a:rPr>
              <a:t>72104838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 descr="Une image contenant motif, point, tissu  Le contenu généré par l’IA peut être incorrect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70345" y="4321249"/>
            <a:ext cx="2164184" cy="216418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25" y="13716"/>
            <a:ext cx="2876549" cy="206768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4832" y="486283"/>
            <a:ext cx="7540625" cy="1397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PARTNERARBEIT:</a:t>
            </a:r>
            <a:endParaRPr sz="1800">
              <a:latin typeface="Calibri"/>
              <a:cs typeface="Calibri"/>
            </a:endParaRPr>
          </a:p>
          <a:p>
            <a:pPr marL="12700" marR="220979">
              <a:lnSpc>
                <a:spcPct val="100000"/>
              </a:lnSpc>
              <a:spcBef>
                <a:spcPts val="2160"/>
              </a:spcBef>
            </a:pPr>
            <a:r>
              <a:rPr dirty="0" sz="1800">
                <a:latin typeface="Calibri"/>
                <a:cs typeface="Calibri"/>
              </a:rPr>
              <a:t>Ihr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seid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beide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Journalisten/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Journalistinnen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bei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SPIEGEL.DE</a:t>
            </a:r>
            <a:r>
              <a:rPr dirty="0" sz="1800" spc="-5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und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möchtet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Euren </a:t>
            </a:r>
            <a:r>
              <a:rPr dirty="0" sz="1800">
                <a:latin typeface="Calibri"/>
                <a:cs typeface="Calibri"/>
              </a:rPr>
              <a:t>Lesern</a:t>
            </a:r>
            <a:r>
              <a:rPr dirty="0" sz="1800" spc="-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dabei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helfen,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Falschmeldungen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zu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erkennen.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Wählt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eine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falsche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Info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aus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dem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Quiz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und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erklärt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der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Klasse,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warum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sie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falsch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ist.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77430" y="2450464"/>
          <a:ext cx="10456545" cy="4123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8360"/>
                <a:gridCol w="6978650"/>
              </a:tblGrid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Fragen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Antworten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Wer?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Wo?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Wann?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Was?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Überprüfungsmethode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ist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echt?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ist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falsch?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Intention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Ziel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</a:tr>
            </a:tbl>
          </a:graphicData>
        </a:graphic>
      </p:graphicFrame>
      <p:pic>
        <p:nvPicPr>
          <p:cNvPr id="4" name="object 4" descr="Icône Tandem 2 Personnes Groupe De Personnes Pictogramme Humain ..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39567" y="45719"/>
            <a:ext cx="894587" cy="944879"/>
          </a:xfrm>
          <a:prstGeom prst="rect">
            <a:avLst/>
          </a:prstGeom>
        </p:spPr>
      </p:pic>
      <p:pic>
        <p:nvPicPr>
          <p:cNvPr id="5" name="object 5" descr="Une image contenant motif, point, tissu  Le contenu généré par l’IA peut être incorrect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35795" y="164592"/>
            <a:ext cx="2843783" cy="28437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77659" y="1543050"/>
          <a:ext cx="8217534" cy="41287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/>
                <a:gridCol w="4064000"/>
              </a:tblGrid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Fragen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Antworten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Wer?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Wo?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Wann?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Was?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Donald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Trump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der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US-Präsident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408305">
                        <a:lnSpc>
                          <a:spcPct val="100000"/>
                        </a:lnSpc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Mit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seinen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Fans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posieren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im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Weißen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Haus?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Weihnachten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Überprüfungsmethode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Bild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vergrößern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ist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echt?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nichts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ist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falsch?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2352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KI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generiertes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Bild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Finger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von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D.T.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sind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deformiert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sowie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die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Hände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von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den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Fans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Intention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Ziel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Fehlinformation?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Desinformation?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</a:tr>
            </a:tbl>
          </a:graphicData>
        </a:graphic>
      </p:graphicFrame>
      <p:pic>
        <p:nvPicPr>
          <p:cNvPr id="3" name="object 3" descr="Une image contenant Visage humain, personne, habits, sourire  Le contenu généré par l’IA peut être incorrect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40140" y="201168"/>
            <a:ext cx="2967228" cy="3023616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7785">
              <a:lnSpc>
                <a:spcPct val="100000"/>
              </a:lnSpc>
              <a:spcBef>
                <a:spcPts val="95"/>
              </a:spcBef>
            </a:pPr>
            <a:r>
              <a:rPr dirty="0" sz="2800"/>
              <a:t>BEISPIEL</a:t>
            </a:r>
            <a:r>
              <a:rPr dirty="0" sz="2800" spc="-80"/>
              <a:t> </a:t>
            </a:r>
            <a:r>
              <a:rPr dirty="0" sz="2800" spc="-50"/>
              <a:t>1</a:t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448047" y="1549400"/>
            <a:ext cx="4064000" cy="3845560"/>
            <a:chOff x="4448047" y="1549400"/>
            <a:chExt cx="4064000" cy="3845560"/>
          </a:xfrm>
        </p:grpSpPr>
        <p:sp>
          <p:nvSpPr>
            <p:cNvPr id="3" name="object 3"/>
            <p:cNvSpPr/>
            <p:nvPr/>
          </p:nvSpPr>
          <p:spPr>
            <a:xfrm>
              <a:off x="4448047" y="1549400"/>
              <a:ext cx="4064000" cy="370840"/>
            </a:xfrm>
            <a:custGeom>
              <a:avLst/>
              <a:gdLst/>
              <a:ahLst/>
              <a:cxnLst/>
              <a:rect l="l" t="t" r="r" b="b"/>
              <a:pathLst>
                <a:path w="4064000" h="370839">
                  <a:moveTo>
                    <a:pt x="4064000" y="0"/>
                  </a:moveTo>
                  <a:lnTo>
                    <a:pt x="0" y="0"/>
                  </a:lnTo>
                  <a:lnTo>
                    <a:pt x="0" y="370839"/>
                  </a:lnTo>
                  <a:lnTo>
                    <a:pt x="4064000" y="370839"/>
                  </a:lnTo>
                  <a:lnTo>
                    <a:pt x="406400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4448047" y="1920240"/>
              <a:ext cx="4064000" cy="914400"/>
            </a:xfrm>
            <a:custGeom>
              <a:avLst/>
              <a:gdLst/>
              <a:ahLst/>
              <a:cxnLst/>
              <a:rect l="l" t="t" r="r" b="b"/>
              <a:pathLst>
                <a:path w="4064000" h="914400">
                  <a:moveTo>
                    <a:pt x="406400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4064000" y="914400"/>
                  </a:lnTo>
                  <a:lnTo>
                    <a:pt x="4064000" y="0"/>
                  </a:lnTo>
                  <a:close/>
                </a:path>
              </a:pathLst>
            </a:custGeom>
            <a:solidFill>
              <a:srgbClr val="CCD2D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448047" y="2834639"/>
              <a:ext cx="4064000" cy="640080"/>
            </a:xfrm>
            <a:custGeom>
              <a:avLst/>
              <a:gdLst/>
              <a:ahLst/>
              <a:cxnLst/>
              <a:rect l="l" t="t" r="r" b="b"/>
              <a:pathLst>
                <a:path w="4064000" h="640079">
                  <a:moveTo>
                    <a:pt x="4064000" y="0"/>
                  </a:moveTo>
                  <a:lnTo>
                    <a:pt x="0" y="0"/>
                  </a:lnTo>
                  <a:lnTo>
                    <a:pt x="0" y="640079"/>
                  </a:lnTo>
                  <a:lnTo>
                    <a:pt x="4064000" y="640079"/>
                  </a:lnTo>
                  <a:lnTo>
                    <a:pt x="4064000" y="0"/>
                  </a:lnTo>
                  <a:close/>
                </a:path>
              </a:pathLst>
            </a:custGeom>
            <a:solidFill>
              <a:srgbClr val="E7EAE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448047" y="3474720"/>
              <a:ext cx="4064000" cy="640080"/>
            </a:xfrm>
            <a:custGeom>
              <a:avLst/>
              <a:gdLst/>
              <a:ahLst/>
              <a:cxnLst/>
              <a:rect l="l" t="t" r="r" b="b"/>
              <a:pathLst>
                <a:path w="4064000" h="640079">
                  <a:moveTo>
                    <a:pt x="4064000" y="0"/>
                  </a:moveTo>
                  <a:lnTo>
                    <a:pt x="0" y="0"/>
                  </a:lnTo>
                  <a:lnTo>
                    <a:pt x="0" y="640079"/>
                  </a:lnTo>
                  <a:lnTo>
                    <a:pt x="4064000" y="640079"/>
                  </a:lnTo>
                  <a:lnTo>
                    <a:pt x="4064000" y="0"/>
                  </a:lnTo>
                  <a:close/>
                </a:path>
              </a:pathLst>
            </a:custGeom>
            <a:solidFill>
              <a:srgbClr val="CCD2D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8047" y="4114800"/>
              <a:ext cx="4064000" cy="640080"/>
            </a:xfrm>
            <a:custGeom>
              <a:avLst/>
              <a:gdLst/>
              <a:ahLst/>
              <a:cxnLst/>
              <a:rect l="l" t="t" r="r" b="b"/>
              <a:pathLst>
                <a:path w="4064000" h="640079">
                  <a:moveTo>
                    <a:pt x="4064000" y="0"/>
                  </a:moveTo>
                  <a:lnTo>
                    <a:pt x="0" y="0"/>
                  </a:lnTo>
                  <a:lnTo>
                    <a:pt x="0" y="640080"/>
                  </a:lnTo>
                  <a:lnTo>
                    <a:pt x="4064000" y="640080"/>
                  </a:lnTo>
                  <a:lnTo>
                    <a:pt x="4064000" y="0"/>
                  </a:lnTo>
                  <a:close/>
                </a:path>
              </a:pathLst>
            </a:custGeom>
            <a:solidFill>
              <a:srgbClr val="E7EAE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448047" y="4754879"/>
              <a:ext cx="4064000" cy="640080"/>
            </a:xfrm>
            <a:custGeom>
              <a:avLst/>
              <a:gdLst/>
              <a:ahLst/>
              <a:cxnLst/>
              <a:rect l="l" t="t" r="r" b="b"/>
              <a:pathLst>
                <a:path w="4064000" h="640079">
                  <a:moveTo>
                    <a:pt x="4064000" y="0"/>
                  </a:moveTo>
                  <a:lnTo>
                    <a:pt x="0" y="0"/>
                  </a:lnTo>
                  <a:lnTo>
                    <a:pt x="0" y="640080"/>
                  </a:lnTo>
                  <a:lnTo>
                    <a:pt x="4064000" y="640080"/>
                  </a:lnTo>
                  <a:lnTo>
                    <a:pt x="4064000" y="0"/>
                  </a:lnTo>
                  <a:close/>
                </a:path>
              </a:pathLst>
            </a:custGeom>
            <a:solidFill>
              <a:srgbClr val="CCD2D7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377659" y="1543050"/>
          <a:ext cx="8217534" cy="41287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4000"/>
                <a:gridCol w="4064000"/>
              </a:tblGrid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Fragen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Antworten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Wer?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Wo?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Wann?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Was?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Überprüfungsmethode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ist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echt?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ist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falsch?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1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Intention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Ziel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7785">
              <a:lnSpc>
                <a:spcPct val="100000"/>
              </a:lnSpc>
              <a:spcBef>
                <a:spcPts val="95"/>
              </a:spcBef>
            </a:pPr>
            <a:r>
              <a:rPr dirty="0" sz="2800"/>
              <a:t>BEISPIEL</a:t>
            </a:r>
            <a:r>
              <a:rPr dirty="0" sz="2800" spc="-80"/>
              <a:t> </a:t>
            </a:r>
            <a:r>
              <a:rPr dirty="0" sz="2800" spc="-50"/>
              <a:t>2</a:t>
            </a:r>
            <a:endParaRPr sz="2800"/>
          </a:p>
        </p:txBody>
      </p:sp>
      <p:pic>
        <p:nvPicPr>
          <p:cNvPr id="11" name="object 11" descr="Une image contenant habits, personne, chaussures, jeune enfant  Le contenu généré par l’IA peut être incorrect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27703" y="717804"/>
            <a:ext cx="7772400" cy="55275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299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Situations</a:t>
            </a:r>
            <a:r>
              <a:rPr dirty="0" spc="-60"/>
              <a:t> </a:t>
            </a:r>
            <a:r>
              <a:rPr dirty="0"/>
              <a:t>choisies</a:t>
            </a:r>
            <a:r>
              <a:rPr dirty="0" spc="-40"/>
              <a:t> </a:t>
            </a:r>
            <a:r>
              <a:rPr dirty="0"/>
              <a:t>par</a:t>
            </a:r>
            <a:r>
              <a:rPr dirty="0" spc="-55"/>
              <a:t> </a:t>
            </a:r>
            <a:r>
              <a:rPr dirty="0"/>
              <a:t>les</a:t>
            </a:r>
            <a:r>
              <a:rPr dirty="0" spc="-40"/>
              <a:t> </a:t>
            </a:r>
            <a:r>
              <a:rPr dirty="0" spc="-10"/>
              <a:t>binômes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Une image contenant feu, chaleur, capture d’écran, flamme  Le contenu généré par l’IA peut être incorrect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288" y="3607308"/>
            <a:ext cx="5696712" cy="2985516"/>
          </a:xfrm>
          <a:prstGeom prst="rect">
            <a:avLst/>
          </a:prstGeom>
        </p:spPr>
      </p:pic>
      <p:pic>
        <p:nvPicPr>
          <p:cNvPr id="3" name="object 3" descr="Une image contenant personne, muscle, Torse nu, homme  Le contenu généré par l’IA peut être incorrect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9288" y="330708"/>
            <a:ext cx="5696712" cy="3017520"/>
          </a:xfrm>
          <a:prstGeom prst="rect">
            <a:avLst/>
          </a:prstGeom>
        </p:spPr>
      </p:pic>
      <p:pic>
        <p:nvPicPr>
          <p:cNvPr id="4" name="object 4" descr="Une image contenant homme, Visage humain, habits, personne  Le contenu généré par l’IA peut être incorrect.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32803" y="330708"/>
            <a:ext cx="5564124" cy="30175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ivo.visintin</dc:creator>
  <dcterms:created xsi:type="dcterms:W3CDTF">2026-06-17T09:47:53Z</dcterms:created>
  <dcterms:modified xsi:type="dcterms:W3CDTF">2026-06-17T09:47:53Z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2026-05-22T00:00:00Z</vt:filetime>
  </property>
  <property fmtid="{D5CDD505-2E9C-101B-9397-08002B2CF9AE}" pid="3" name="Creator">
    <vt:lpwstr>Microsoft® PowerPoint® LTSC</vt:lpwstr>
  </property>
  <property fmtid="{D5CDD505-2E9C-101B-9397-08002B2CF9AE}" pid="4" name="LastSaved">
    <vt:filetime>2026-06-17T00:00:00Z</vt:filetime>
  </property>
  <property fmtid="{D5CDD505-2E9C-101B-9397-08002B2CF9AE}" pid="5" name="Producer">
    <vt:lpwstr>Microsoft® PowerPoint® LTSC</vt:lpwstr>
  </property>
</Properties>
</file>