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png" ContentType="image/png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6588" y="342722"/>
            <a:ext cx="9550400" cy="49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895" y="4699"/>
            <a:ext cx="10382199" cy="13022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634339"/>
            <a:ext cx="10359390" cy="4796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Relationship Id="rId4" Type="http://schemas.openxmlformats.org/officeDocument/2006/relationships/hyperlink" Target="https://fr.euronews.com/my-europe/2026/02/04/vie-privee-en-ligne-comment-les-europeens-se-protegent-ils-quand-ils-surfent-sur-le-web" TargetMode="External"/><Relationship Id="rId5" Type="http://schemas.openxmlformats.org/officeDocument/2006/relationships/hyperlink" Target="https://www.cnil.fr/fr/journee-europeenne-de-la-protection-des-donnees-france-televisions-et-la-cnil-sensibilisent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hyperlink" Target="https://www.youtube.com/watch?v=ixxb4BWCBwY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xxb4BWCBwY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image" Target="../media/image34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19.xml"/><Relationship Id="rId6" Type="http://schemas.openxmlformats.org/officeDocument/2006/relationships/slide" Target="slide20.xml"/><Relationship Id="rId7" Type="http://schemas.openxmlformats.org/officeDocument/2006/relationships/slide" Target="slide21.xml"/><Relationship Id="rId8" Type="http://schemas.openxmlformats.org/officeDocument/2006/relationships/slide" Target="slide22.xml"/><Relationship Id="rId9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nil.fr/fr/definition/bulle-de-filtre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earningapps.org/view49754657" TargetMode="Externa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hyperlink" Target="https://canva.link/xp0aucxqn1a2u43" TargetMode="External"/><Relationship Id="rId4" Type="http://schemas.openxmlformats.org/officeDocument/2006/relationships/image" Target="../media/image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800983" y="321055"/>
            <a:ext cx="6617334" cy="12103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5625"/>
              </a:lnSpc>
              <a:spcBef>
                <a:spcPts val="100"/>
              </a:spcBef>
            </a:pPr>
            <a:r>
              <a:rPr dirty="0" sz="4800" spc="-45"/>
              <a:t>TraAM</a:t>
            </a:r>
            <a:r>
              <a:rPr dirty="0" sz="4800" spc="-165"/>
              <a:t> </a:t>
            </a:r>
            <a:r>
              <a:rPr dirty="0" sz="4800"/>
              <a:t>LANGUES</a:t>
            </a:r>
            <a:r>
              <a:rPr dirty="0" sz="4800" spc="-150"/>
              <a:t> </a:t>
            </a:r>
            <a:r>
              <a:rPr dirty="0" sz="4800" spc="-10"/>
              <a:t>VIVANTES</a:t>
            </a:r>
            <a:endParaRPr sz="4800"/>
          </a:p>
          <a:p>
            <a:pPr algn="ctr">
              <a:lnSpc>
                <a:spcPts val="3704"/>
              </a:lnSpc>
            </a:pPr>
            <a:r>
              <a:rPr dirty="0" sz="3200" spc="-25"/>
              <a:t>2025-</a:t>
            </a:r>
            <a:r>
              <a:rPr dirty="0" sz="3200" spc="-20"/>
              <a:t>2026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030982" y="5762650"/>
            <a:ext cx="600583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D2841"/>
                </a:solidFill>
                <a:latin typeface="Calibri"/>
                <a:cs typeface="Calibri"/>
              </a:rPr>
              <a:t>Citoyenneté</a:t>
            </a:r>
            <a:r>
              <a:rPr dirty="0" sz="1800" spc="-30" b="1">
                <a:solidFill>
                  <a:srgbClr val="0D2841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D2841"/>
                </a:solidFill>
                <a:latin typeface="Calibri"/>
                <a:cs typeface="Calibri"/>
              </a:rPr>
              <a:t>numérique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Digital</a:t>
            </a:r>
            <a:r>
              <a:rPr dirty="0" sz="1800" spc="-4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footprints</a:t>
            </a:r>
            <a:r>
              <a:rPr dirty="0" sz="1800" spc="-2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:</a:t>
            </a:r>
            <a:r>
              <a:rPr dirty="0" sz="1800" spc="-2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be</a:t>
            </a:r>
            <a:r>
              <a:rPr dirty="0" sz="1800" spc="-3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smart</a:t>
            </a:r>
            <a:r>
              <a:rPr dirty="0" sz="1800" spc="-2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digital</a:t>
            </a:r>
            <a:r>
              <a:rPr dirty="0" sz="1800" spc="-3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7E7E7E"/>
                </a:solidFill>
                <a:latin typeface="Calibri"/>
                <a:cs typeface="Calibri"/>
              </a:rPr>
              <a:t>citizen!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spc="-10" b="1">
                <a:solidFill>
                  <a:srgbClr val="7E7E7E"/>
                </a:solidFill>
                <a:latin typeface="Calibri"/>
                <a:cs typeface="Calibri"/>
              </a:rPr>
              <a:t>Empreintes</a:t>
            </a:r>
            <a:r>
              <a:rPr dirty="0" sz="1800" spc="-5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numériques</a:t>
            </a:r>
            <a:r>
              <a:rPr dirty="0" sz="1800" spc="-5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:</a:t>
            </a:r>
            <a:r>
              <a:rPr dirty="0" sz="1800" spc="-1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deviens</a:t>
            </a:r>
            <a:r>
              <a:rPr dirty="0" sz="1800" spc="-5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un</a:t>
            </a:r>
            <a:r>
              <a:rPr dirty="0" sz="1800" spc="-3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citoyen</a:t>
            </a:r>
            <a:r>
              <a:rPr dirty="0" sz="1800" spc="-6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numérique</a:t>
            </a:r>
            <a:r>
              <a:rPr dirty="0" sz="1800" spc="-6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malin</a:t>
            </a:r>
            <a:r>
              <a:rPr dirty="0" sz="1800" spc="-4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7E7E7E"/>
                </a:solidFill>
                <a:latin typeface="Calibri"/>
                <a:cs typeface="Calibri"/>
              </a:rPr>
              <a:t>!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1484" y="1714500"/>
            <a:ext cx="5442203" cy="38587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75659" cy="24917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3359" y="1437132"/>
            <a:ext cx="3390900" cy="519531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86784" y="1411224"/>
            <a:ext cx="3511296" cy="52898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920" y="1411224"/>
            <a:ext cx="3454908" cy="5289804"/>
          </a:xfrm>
          <a:prstGeom prst="rect">
            <a:avLst/>
          </a:prstGeom>
        </p:spPr>
      </p:pic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5397" rIns="0" bIns="0" rtlCol="0" vert="horz">
            <a:spAutoFit/>
          </a:bodyPr>
          <a:lstStyle/>
          <a:p>
            <a:pPr marL="213995" marR="5080">
              <a:lnSpc>
                <a:spcPct val="70000"/>
              </a:lnSpc>
              <a:spcBef>
                <a:spcPts val="1145"/>
              </a:spcBef>
            </a:pPr>
            <a:r>
              <a:rPr dirty="0" sz="2900"/>
              <a:t>Jeu</a:t>
            </a:r>
            <a:r>
              <a:rPr dirty="0" sz="2900" spc="-40"/>
              <a:t> </a:t>
            </a:r>
            <a:r>
              <a:rPr dirty="0" sz="2900"/>
              <a:t>de</a:t>
            </a:r>
            <a:r>
              <a:rPr dirty="0" sz="2900" spc="-60"/>
              <a:t> </a:t>
            </a:r>
            <a:r>
              <a:rPr dirty="0" sz="2900"/>
              <a:t>12x4</a:t>
            </a:r>
            <a:r>
              <a:rPr dirty="0" sz="2900" spc="-45"/>
              <a:t> </a:t>
            </a:r>
            <a:r>
              <a:rPr dirty="0" sz="2900" spc="-10"/>
              <a:t>flashcards</a:t>
            </a:r>
            <a:r>
              <a:rPr dirty="0" sz="2900" spc="-60"/>
              <a:t> </a:t>
            </a:r>
            <a:r>
              <a:rPr dirty="0" sz="2900"/>
              <a:t>:</a:t>
            </a:r>
            <a:r>
              <a:rPr dirty="0" sz="2900" spc="-50"/>
              <a:t> </a:t>
            </a:r>
            <a:r>
              <a:rPr dirty="0" sz="2900"/>
              <a:t>associer</a:t>
            </a:r>
            <a:r>
              <a:rPr dirty="0" sz="2900" spc="-60"/>
              <a:t> </a:t>
            </a:r>
            <a:r>
              <a:rPr dirty="0" sz="2900"/>
              <a:t>les</a:t>
            </a:r>
            <a:r>
              <a:rPr dirty="0" sz="2900" spc="-50"/>
              <a:t> </a:t>
            </a:r>
            <a:r>
              <a:rPr dirty="0" sz="2900"/>
              <a:t>termes</a:t>
            </a:r>
            <a:r>
              <a:rPr dirty="0" sz="2900" spc="-65"/>
              <a:t> </a:t>
            </a:r>
            <a:r>
              <a:rPr dirty="0" sz="2900"/>
              <a:t>à</a:t>
            </a:r>
            <a:r>
              <a:rPr dirty="0" sz="2900" spc="-50"/>
              <a:t> </a:t>
            </a:r>
            <a:r>
              <a:rPr dirty="0" sz="2900"/>
              <a:t>leurs</a:t>
            </a:r>
            <a:r>
              <a:rPr dirty="0" sz="2900" spc="-50"/>
              <a:t> </a:t>
            </a:r>
            <a:r>
              <a:rPr dirty="0" sz="2900" spc="-10"/>
              <a:t>définitions (version</a:t>
            </a:r>
            <a:r>
              <a:rPr dirty="0" sz="2900" spc="-55"/>
              <a:t> </a:t>
            </a:r>
            <a:r>
              <a:rPr dirty="0" sz="2900"/>
              <a:t>en</a:t>
            </a:r>
            <a:r>
              <a:rPr dirty="0" sz="2900" spc="-35"/>
              <a:t> </a:t>
            </a:r>
            <a:r>
              <a:rPr dirty="0" sz="2900"/>
              <a:t>anglais</a:t>
            </a:r>
            <a:r>
              <a:rPr dirty="0" sz="2900" spc="-40"/>
              <a:t> </a:t>
            </a:r>
            <a:r>
              <a:rPr dirty="0" sz="2900"/>
              <a:t>et</a:t>
            </a:r>
            <a:r>
              <a:rPr dirty="0" sz="2900" spc="-55"/>
              <a:t> </a:t>
            </a:r>
            <a:r>
              <a:rPr dirty="0" sz="2900"/>
              <a:t>en</a:t>
            </a:r>
            <a:r>
              <a:rPr dirty="0" sz="2900" spc="-35"/>
              <a:t> </a:t>
            </a:r>
            <a:r>
              <a:rPr dirty="0" sz="2900" spc="-10"/>
              <a:t>français)</a:t>
            </a:r>
            <a:endParaRPr sz="2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27" y="1313688"/>
            <a:ext cx="3442716" cy="52684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4508" y="1374647"/>
            <a:ext cx="3345180" cy="51069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97368" y="1414272"/>
            <a:ext cx="3345179" cy="5067300"/>
          </a:xfrm>
          <a:prstGeom prst="rect">
            <a:avLst/>
          </a:prstGeom>
        </p:spPr>
      </p:pic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5397" rIns="0" bIns="0" rtlCol="0" vert="horz">
            <a:spAutoFit/>
          </a:bodyPr>
          <a:lstStyle/>
          <a:p>
            <a:pPr marL="213995" marR="5080">
              <a:lnSpc>
                <a:spcPct val="70000"/>
              </a:lnSpc>
              <a:spcBef>
                <a:spcPts val="1145"/>
              </a:spcBef>
            </a:pPr>
            <a:r>
              <a:rPr dirty="0" sz="2900"/>
              <a:t>Jeu</a:t>
            </a:r>
            <a:r>
              <a:rPr dirty="0" sz="2900" spc="-40"/>
              <a:t> </a:t>
            </a:r>
            <a:r>
              <a:rPr dirty="0" sz="2900"/>
              <a:t>de</a:t>
            </a:r>
            <a:r>
              <a:rPr dirty="0" sz="2900" spc="-60"/>
              <a:t> </a:t>
            </a:r>
            <a:r>
              <a:rPr dirty="0" sz="2900"/>
              <a:t>12x4</a:t>
            </a:r>
            <a:r>
              <a:rPr dirty="0" sz="2900" spc="-45"/>
              <a:t> </a:t>
            </a:r>
            <a:r>
              <a:rPr dirty="0" sz="2900" spc="-10"/>
              <a:t>flashcards</a:t>
            </a:r>
            <a:r>
              <a:rPr dirty="0" sz="2900" spc="-60"/>
              <a:t> </a:t>
            </a:r>
            <a:r>
              <a:rPr dirty="0" sz="2900"/>
              <a:t>:</a:t>
            </a:r>
            <a:r>
              <a:rPr dirty="0" sz="2900" spc="-50"/>
              <a:t> </a:t>
            </a:r>
            <a:r>
              <a:rPr dirty="0" sz="2900"/>
              <a:t>associer</a:t>
            </a:r>
            <a:r>
              <a:rPr dirty="0" sz="2900" spc="-60"/>
              <a:t> </a:t>
            </a:r>
            <a:r>
              <a:rPr dirty="0" sz="2900"/>
              <a:t>les</a:t>
            </a:r>
            <a:r>
              <a:rPr dirty="0" sz="2900" spc="-50"/>
              <a:t> </a:t>
            </a:r>
            <a:r>
              <a:rPr dirty="0" sz="2900"/>
              <a:t>termes</a:t>
            </a:r>
            <a:r>
              <a:rPr dirty="0" sz="2900" spc="-65"/>
              <a:t> </a:t>
            </a:r>
            <a:r>
              <a:rPr dirty="0" sz="2900"/>
              <a:t>à</a:t>
            </a:r>
            <a:r>
              <a:rPr dirty="0" sz="2900" spc="-50"/>
              <a:t> </a:t>
            </a:r>
            <a:r>
              <a:rPr dirty="0" sz="2900"/>
              <a:t>leurs</a:t>
            </a:r>
            <a:r>
              <a:rPr dirty="0" sz="2900" spc="-50"/>
              <a:t> </a:t>
            </a:r>
            <a:r>
              <a:rPr dirty="0" sz="2900" spc="-10"/>
              <a:t>définitions (version</a:t>
            </a:r>
            <a:r>
              <a:rPr dirty="0" sz="2900" spc="-55"/>
              <a:t> </a:t>
            </a:r>
            <a:r>
              <a:rPr dirty="0" sz="2900"/>
              <a:t>en</a:t>
            </a:r>
            <a:r>
              <a:rPr dirty="0" sz="2900" spc="-35"/>
              <a:t> </a:t>
            </a:r>
            <a:r>
              <a:rPr dirty="0" sz="2900"/>
              <a:t>anglais</a:t>
            </a:r>
            <a:r>
              <a:rPr dirty="0" sz="2900" spc="-40"/>
              <a:t> </a:t>
            </a:r>
            <a:r>
              <a:rPr dirty="0" sz="2900"/>
              <a:t>et</a:t>
            </a:r>
            <a:r>
              <a:rPr dirty="0" sz="2900" spc="-55"/>
              <a:t> </a:t>
            </a:r>
            <a:r>
              <a:rPr dirty="0" sz="2900"/>
              <a:t>en</a:t>
            </a:r>
            <a:r>
              <a:rPr dirty="0" sz="2900" spc="-35"/>
              <a:t> </a:t>
            </a:r>
            <a:r>
              <a:rPr dirty="0" sz="2900" spc="-10"/>
              <a:t>français)</a:t>
            </a:r>
            <a:endParaRPr sz="2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1668" y="1527047"/>
            <a:ext cx="3409187" cy="51892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01084" y="1453896"/>
            <a:ext cx="3456432" cy="52562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027" y="1453896"/>
            <a:ext cx="3442716" cy="5256276"/>
          </a:xfrm>
          <a:prstGeom prst="rect">
            <a:avLst/>
          </a:prstGeom>
        </p:spPr>
      </p:pic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5397" rIns="0" bIns="0" rtlCol="0" vert="horz">
            <a:spAutoFit/>
          </a:bodyPr>
          <a:lstStyle/>
          <a:p>
            <a:pPr marL="213995" marR="5080">
              <a:lnSpc>
                <a:spcPct val="70000"/>
              </a:lnSpc>
              <a:spcBef>
                <a:spcPts val="1145"/>
              </a:spcBef>
            </a:pPr>
            <a:r>
              <a:rPr dirty="0" sz="2900"/>
              <a:t>Jeu</a:t>
            </a:r>
            <a:r>
              <a:rPr dirty="0" sz="2900" spc="-40"/>
              <a:t> </a:t>
            </a:r>
            <a:r>
              <a:rPr dirty="0" sz="2900"/>
              <a:t>de</a:t>
            </a:r>
            <a:r>
              <a:rPr dirty="0" sz="2900" spc="-60"/>
              <a:t> </a:t>
            </a:r>
            <a:r>
              <a:rPr dirty="0" sz="2900"/>
              <a:t>12x4</a:t>
            </a:r>
            <a:r>
              <a:rPr dirty="0" sz="2900" spc="-45"/>
              <a:t> </a:t>
            </a:r>
            <a:r>
              <a:rPr dirty="0" sz="2900" spc="-10"/>
              <a:t>flashcards</a:t>
            </a:r>
            <a:r>
              <a:rPr dirty="0" sz="2900" spc="-60"/>
              <a:t> </a:t>
            </a:r>
            <a:r>
              <a:rPr dirty="0" sz="2900"/>
              <a:t>:</a:t>
            </a:r>
            <a:r>
              <a:rPr dirty="0" sz="2900" spc="-50"/>
              <a:t> </a:t>
            </a:r>
            <a:r>
              <a:rPr dirty="0" sz="2900"/>
              <a:t>associer</a:t>
            </a:r>
            <a:r>
              <a:rPr dirty="0" sz="2900" spc="-60"/>
              <a:t> </a:t>
            </a:r>
            <a:r>
              <a:rPr dirty="0" sz="2900"/>
              <a:t>les</a:t>
            </a:r>
            <a:r>
              <a:rPr dirty="0" sz="2900" spc="-50"/>
              <a:t> </a:t>
            </a:r>
            <a:r>
              <a:rPr dirty="0" sz="2900"/>
              <a:t>termes</a:t>
            </a:r>
            <a:r>
              <a:rPr dirty="0" sz="2900" spc="-65"/>
              <a:t> </a:t>
            </a:r>
            <a:r>
              <a:rPr dirty="0" sz="2900"/>
              <a:t>à</a:t>
            </a:r>
            <a:r>
              <a:rPr dirty="0" sz="2900" spc="-50"/>
              <a:t> </a:t>
            </a:r>
            <a:r>
              <a:rPr dirty="0" sz="2900"/>
              <a:t>leurs</a:t>
            </a:r>
            <a:r>
              <a:rPr dirty="0" sz="2900" spc="-50"/>
              <a:t> </a:t>
            </a:r>
            <a:r>
              <a:rPr dirty="0" sz="2900" spc="-10"/>
              <a:t>définitions (version</a:t>
            </a:r>
            <a:r>
              <a:rPr dirty="0" sz="2900" spc="-55"/>
              <a:t> </a:t>
            </a:r>
            <a:r>
              <a:rPr dirty="0" sz="2900"/>
              <a:t>en</a:t>
            </a:r>
            <a:r>
              <a:rPr dirty="0" sz="2900" spc="-35"/>
              <a:t> </a:t>
            </a:r>
            <a:r>
              <a:rPr dirty="0" sz="2900"/>
              <a:t>anglais</a:t>
            </a:r>
            <a:r>
              <a:rPr dirty="0" sz="2900" spc="-40"/>
              <a:t> </a:t>
            </a:r>
            <a:r>
              <a:rPr dirty="0" sz="2900"/>
              <a:t>et</a:t>
            </a:r>
            <a:r>
              <a:rPr dirty="0" sz="2900" spc="-55"/>
              <a:t> </a:t>
            </a:r>
            <a:r>
              <a:rPr dirty="0" sz="2900"/>
              <a:t>en</a:t>
            </a:r>
            <a:r>
              <a:rPr dirty="0" sz="2900" spc="-35"/>
              <a:t> </a:t>
            </a:r>
            <a:r>
              <a:rPr dirty="0" sz="2900" spc="-10"/>
              <a:t>français)</a:t>
            </a:r>
            <a:endParaRPr sz="2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78104" y="93929"/>
            <a:ext cx="5777865" cy="497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/>
              <a:t>Sondage</a:t>
            </a:r>
            <a:r>
              <a:rPr dirty="0" sz="3100" spc="-80"/>
              <a:t> </a:t>
            </a:r>
            <a:r>
              <a:rPr dirty="0" sz="3100"/>
              <a:t>sur</a:t>
            </a:r>
            <a:r>
              <a:rPr dirty="0" sz="3100" spc="-75"/>
              <a:t> </a:t>
            </a:r>
            <a:r>
              <a:rPr dirty="0" sz="3100"/>
              <a:t>les</a:t>
            </a:r>
            <a:r>
              <a:rPr dirty="0" sz="3100" spc="-70"/>
              <a:t> </a:t>
            </a:r>
            <a:r>
              <a:rPr dirty="0" sz="3100" spc="-10"/>
              <a:t>pratiques</a:t>
            </a:r>
            <a:r>
              <a:rPr dirty="0" sz="3100" spc="-50"/>
              <a:t> </a:t>
            </a:r>
            <a:r>
              <a:rPr dirty="0" sz="3100"/>
              <a:t>des</a:t>
            </a:r>
            <a:r>
              <a:rPr dirty="0" sz="3100" spc="-70"/>
              <a:t> </a:t>
            </a:r>
            <a:r>
              <a:rPr dirty="0" sz="3100" spc="-10"/>
              <a:t>élèves</a:t>
            </a:r>
            <a:endParaRPr sz="3100"/>
          </a:p>
        </p:txBody>
      </p:sp>
      <p:grpSp>
        <p:nvGrpSpPr>
          <p:cNvPr id="3" name="object 3"/>
          <p:cNvGrpSpPr/>
          <p:nvPr/>
        </p:nvGrpSpPr>
        <p:grpSpPr>
          <a:xfrm>
            <a:off x="5990590" y="647445"/>
            <a:ext cx="5661025" cy="2788285"/>
            <a:chOff x="5990590" y="647445"/>
            <a:chExt cx="5661025" cy="2788285"/>
          </a:xfrm>
        </p:grpSpPr>
        <p:sp>
          <p:nvSpPr>
            <p:cNvPr id="4" name="object 4"/>
            <p:cNvSpPr/>
            <p:nvPr/>
          </p:nvSpPr>
          <p:spPr>
            <a:xfrm>
              <a:off x="5996940" y="653795"/>
              <a:ext cx="5648325" cy="2775585"/>
            </a:xfrm>
            <a:custGeom>
              <a:avLst/>
              <a:gdLst/>
              <a:ahLst/>
              <a:cxnLst/>
              <a:rect l="l" t="t" r="r" b="b"/>
              <a:pathLst>
                <a:path w="5648325" h="2775585">
                  <a:moveTo>
                    <a:pt x="5185410" y="0"/>
                  </a:moveTo>
                  <a:lnTo>
                    <a:pt x="462534" y="0"/>
                  </a:lnTo>
                  <a:lnTo>
                    <a:pt x="415251" y="2388"/>
                  </a:lnTo>
                  <a:lnTo>
                    <a:pt x="369332" y="9399"/>
                  </a:lnTo>
                  <a:lnTo>
                    <a:pt x="325010" y="20799"/>
                  </a:lnTo>
                  <a:lnTo>
                    <a:pt x="282517" y="36355"/>
                  </a:lnTo>
                  <a:lnTo>
                    <a:pt x="242086" y="55836"/>
                  </a:lnTo>
                  <a:lnTo>
                    <a:pt x="203950" y="79007"/>
                  </a:lnTo>
                  <a:lnTo>
                    <a:pt x="168341" y="105637"/>
                  </a:lnTo>
                  <a:lnTo>
                    <a:pt x="135493" y="135493"/>
                  </a:lnTo>
                  <a:lnTo>
                    <a:pt x="105637" y="168341"/>
                  </a:lnTo>
                  <a:lnTo>
                    <a:pt x="79007" y="203950"/>
                  </a:lnTo>
                  <a:lnTo>
                    <a:pt x="55836" y="242086"/>
                  </a:lnTo>
                  <a:lnTo>
                    <a:pt x="36355" y="282517"/>
                  </a:lnTo>
                  <a:lnTo>
                    <a:pt x="20799" y="325010"/>
                  </a:lnTo>
                  <a:lnTo>
                    <a:pt x="9399" y="369332"/>
                  </a:lnTo>
                  <a:lnTo>
                    <a:pt x="2388" y="415251"/>
                  </a:lnTo>
                  <a:lnTo>
                    <a:pt x="0" y="462533"/>
                  </a:lnTo>
                  <a:lnTo>
                    <a:pt x="0" y="2312669"/>
                  </a:lnTo>
                  <a:lnTo>
                    <a:pt x="2388" y="2359952"/>
                  </a:lnTo>
                  <a:lnTo>
                    <a:pt x="9399" y="2405871"/>
                  </a:lnTo>
                  <a:lnTo>
                    <a:pt x="20799" y="2450193"/>
                  </a:lnTo>
                  <a:lnTo>
                    <a:pt x="36355" y="2492686"/>
                  </a:lnTo>
                  <a:lnTo>
                    <a:pt x="55836" y="2533117"/>
                  </a:lnTo>
                  <a:lnTo>
                    <a:pt x="79007" y="2571253"/>
                  </a:lnTo>
                  <a:lnTo>
                    <a:pt x="105637" y="2606862"/>
                  </a:lnTo>
                  <a:lnTo>
                    <a:pt x="135493" y="2639710"/>
                  </a:lnTo>
                  <a:lnTo>
                    <a:pt x="168341" y="2669566"/>
                  </a:lnTo>
                  <a:lnTo>
                    <a:pt x="203950" y="2696196"/>
                  </a:lnTo>
                  <a:lnTo>
                    <a:pt x="242086" y="2719367"/>
                  </a:lnTo>
                  <a:lnTo>
                    <a:pt x="282517" y="2738848"/>
                  </a:lnTo>
                  <a:lnTo>
                    <a:pt x="325010" y="2754404"/>
                  </a:lnTo>
                  <a:lnTo>
                    <a:pt x="369332" y="2765804"/>
                  </a:lnTo>
                  <a:lnTo>
                    <a:pt x="415251" y="2772815"/>
                  </a:lnTo>
                  <a:lnTo>
                    <a:pt x="462534" y="2775204"/>
                  </a:lnTo>
                  <a:lnTo>
                    <a:pt x="5185410" y="2775204"/>
                  </a:lnTo>
                  <a:lnTo>
                    <a:pt x="5232692" y="2772815"/>
                  </a:lnTo>
                  <a:lnTo>
                    <a:pt x="5278611" y="2765804"/>
                  </a:lnTo>
                  <a:lnTo>
                    <a:pt x="5322933" y="2754404"/>
                  </a:lnTo>
                  <a:lnTo>
                    <a:pt x="5365426" y="2738848"/>
                  </a:lnTo>
                  <a:lnTo>
                    <a:pt x="5405857" y="2719367"/>
                  </a:lnTo>
                  <a:lnTo>
                    <a:pt x="5443993" y="2696196"/>
                  </a:lnTo>
                  <a:lnTo>
                    <a:pt x="5479602" y="2669566"/>
                  </a:lnTo>
                  <a:lnTo>
                    <a:pt x="5512450" y="2639710"/>
                  </a:lnTo>
                  <a:lnTo>
                    <a:pt x="5542306" y="2606862"/>
                  </a:lnTo>
                  <a:lnTo>
                    <a:pt x="5568936" y="2571253"/>
                  </a:lnTo>
                  <a:lnTo>
                    <a:pt x="5592107" y="2533117"/>
                  </a:lnTo>
                  <a:lnTo>
                    <a:pt x="5611588" y="2492686"/>
                  </a:lnTo>
                  <a:lnTo>
                    <a:pt x="5627144" y="2450193"/>
                  </a:lnTo>
                  <a:lnTo>
                    <a:pt x="5638544" y="2405871"/>
                  </a:lnTo>
                  <a:lnTo>
                    <a:pt x="5645555" y="2359952"/>
                  </a:lnTo>
                  <a:lnTo>
                    <a:pt x="5647944" y="2312669"/>
                  </a:lnTo>
                  <a:lnTo>
                    <a:pt x="5647944" y="462533"/>
                  </a:lnTo>
                  <a:lnTo>
                    <a:pt x="5645555" y="415251"/>
                  </a:lnTo>
                  <a:lnTo>
                    <a:pt x="5638544" y="369332"/>
                  </a:lnTo>
                  <a:lnTo>
                    <a:pt x="5627144" y="325010"/>
                  </a:lnTo>
                  <a:lnTo>
                    <a:pt x="5611588" y="282517"/>
                  </a:lnTo>
                  <a:lnTo>
                    <a:pt x="5592107" y="242086"/>
                  </a:lnTo>
                  <a:lnTo>
                    <a:pt x="5568936" y="203950"/>
                  </a:lnTo>
                  <a:lnTo>
                    <a:pt x="5542306" y="168341"/>
                  </a:lnTo>
                  <a:lnTo>
                    <a:pt x="5512450" y="135493"/>
                  </a:lnTo>
                  <a:lnTo>
                    <a:pt x="5479602" y="105637"/>
                  </a:lnTo>
                  <a:lnTo>
                    <a:pt x="5443993" y="79007"/>
                  </a:lnTo>
                  <a:lnTo>
                    <a:pt x="5405857" y="55836"/>
                  </a:lnTo>
                  <a:lnTo>
                    <a:pt x="5365426" y="36355"/>
                  </a:lnTo>
                  <a:lnTo>
                    <a:pt x="5322933" y="20799"/>
                  </a:lnTo>
                  <a:lnTo>
                    <a:pt x="5278611" y="9399"/>
                  </a:lnTo>
                  <a:lnTo>
                    <a:pt x="5232692" y="2388"/>
                  </a:lnTo>
                  <a:lnTo>
                    <a:pt x="518541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996940" y="653795"/>
              <a:ext cx="5648325" cy="2775585"/>
            </a:xfrm>
            <a:custGeom>
              <a:avLst/>
              <a:gdLst/>
              <a:ahLst/>
              <a:cxnLst/>
              <a:rect l="l" t="t" r="r" b="b"/>
              <a:pathLst>
                <a:path w="5648325" h="2775585">
                  <a:moveTo>
                    <a:pt x="0" y="462533"/>
                  </a:moveTo>
                  <a:lnTo>
                    <a:pt x="2388" y="415251"/>
                  </a:lnTo>
                  <a:lnTo>
                    <a:pt x="9399" y="369332"/>
                  </a:lnTo>
                  <a:lnTo>
                    <a:pt x="20799" y="325010"/>
                  </a:lnTo>
                  <a:lnTo>
                    <a:pt x="36355" y="282517"/>
                  </a:lnTo>
                  <a:lnTo>
                    <a:pt x="55836" y="242086"/>
                  </a:lnTo>
                  <a:lnTo>
                    <a:pt x="79007" y="203950"/>
                  </a:lnTo>
                  <a:lnTo>
                    <a:pt x="105637" y="168341"/>
                  </a:lnTo>
                  <a:lnTo>
                    <a:pt x="135493" y="135493"/>
                  </a:lnTo>
                  <a:lnTo>
                    <a:pt x="168341" y="105637"/>
                  </a:lnTo>
                  <a:lnTo>
                    <a:pt x="203950" y="79007"/>
                  </a:lnTo>
                  <a:lnTo>
                    <a:pt x="242086" y="55836"/>
                  </a:lnTo>
                  <a:lnTo>
                    <a:pt x="282517" y="36355"/>
                  </a:lnTo>
                  <a:lnTo>
                    <a:pt x="325010" y="20799"/>
                  </a:lnTo>
                  <a:lnTo>
                    <a:pt x="369332" y="9399"/>
                  </a:lnTo>
                  <a:lnTo>
                    <a:pt x="415251" y="2388"/>
                  </a:lnTo>
                  <a:lnTo>
                    <a:pt x="462534" y="0"/>
                  </a:lnTo>
                  <a:lnTo>
                    <a:pt x="5185410" y="0"/>
                  </a:lnTo>
                  <a:lnTo>
                    <a:pt x="5232692" y="2388"/>
                  </a:lnTo>
                  <a:lnTo>
                    <a:pt x="5278611" y="9399"/>
                  </a:lnTo>
                  <a:lnTo>
                    <a:pt x="5322933" y="20799"/>
                  </a:lnTo>
                  <a:lnTo>
                    <a:pt x="5365426" y="36355"/>
                  </a:lnTo>
                  <a:lnTo>
                    <a:pt x="5405857" y="55836"/>
                  </a:lnTo>
                  <a:lnTo>
                    <a:pt x="5443993" y="79007"/>
                  </a:lnTo>
                  <a:lnTo>
                    <a:pt x="5479602" y="105637"/>
                  </a:lnTo>
                  <a:lnTo>
                    <a:pt x="5512450" y="135493"/>
                  </a:lnTo>
                  <a:lnTo>
                    <a:pt x="5542306" y="168341"/>
                  </a:lnTo>
                  <a:lnTo>
                    <a:pt x="5568936" y="203950"/>
                  </a:lnTo>
                  <a:lnTo>
                    <a:pt x="5592107" y="242086"/>
                  </a:lnTo>
                  <a:lnTo>
                    <a:pt x="5611588" y="282517"/>
                  </a:lnTo>
                  <a:lnTo>
                    <a:pt x="5627144" y="325010"/>
                  </a:lnTo>
                  <a:lnTo>
                    <a:pt x="5638544" y="369332"/>
                  </a:lnTo>
                  <a:lnTo>
                    <a:pt x="5645555" y="415251"/>
                  </a:lnTo>
                  <a:lnTo>
                    <a:pt x="5647944" y="462533"/>
                  </a:lnTo>
                  <a:lnTo>
                    <a:pt x="5647944" y="2312669"/>
                  </a:lnTo>
                  <a:lnTo>
                    <a:pt x="5645555" y="2359952"/>
                  </a:lnTo>
                  <a:lnTo>
                    <a:pt x="5638544" y="2405871"/>
                  </a:lnTo>
                  <a:lnTo>
                    <a:pt x="5627144" y="2450193"/>
                  </a:lnTo>
                  <a:lnTo>
                    <a:pt x="5611588" y="2492686"/>
                  </a:lnTo>
                  <a:lnTo>
                    <a:pt x="5592107" y="2533117"/>
                  </a:lnTo>
                  <a:lnTo>
                    <a:pt x="5568936" y="2571253"/>
                  </a:lnTo>
                  <a:lnTo>
                    <a:pt x="5542306" y="2606862"/>
                  </a:lnTo>
                  <a:lnTo>
                    <a:pt x="5512450" y="2639710"/>
                  </a:lnTo>
                  <a:lnTo>
                    <a:pt x="5479602" y="2669566"/>
                  </a:lnTo>
                  <a:lnTo>
                    <a:pt x="5443993" y="2696196"/>
                  </a:lnTo>
                  <a:lnTo>
                    <a:pt x="5405857" y="2719367"/>
                  </a:lnTo>
                  <a:lnTo>
                    <a:pt x="5365426" y="2738848"/>
                  </a:lnTo>
                  <a:lnTo>
                    <a:pt x="5322933" y="2754404"/>
                  </a:lnTo>
                  <a:lnTo>
                    <a:pt x="5278611" y="2765804"/>
                  </a:lnTo>
                  <a:lnTo>
                    <a:pt x="5232692" y="2772815"/>
                  </a:lnTo>
                  <a:lnTo>
                    <a:pt x="5185410" y="2775204"/>
                  </a:lnTo>
                  <a:lnTo>
                    <a:pt x="462534" y="2775204"/>
                  </a:lnTo>
                  <a:lnTo>
                    <a:pt x="415251" y="2772815"/>
                  </a:lnTo>
                  <a:lnTo>
                    <a:pt x="369332" y="2765804"/>
                  </a:lnTo>
                  <a:lnTo>
                    <a:pt x="325010" y="2754404"/>
                  </a:lnTo>
                  <a:lnTo>
                    <a:pt x="282517" y="2738848"/>
                  </a:lnTo>
                  <a:lnTo>
                    <a:pt x="242086" y="2719367"/>
                  </a:lnTo>
                  <a:lnTo>
                    <a:pt x="203950" y="2696196"/>
                  </a:lnTo>
                  <a:lnTo>
                    <a:pt x="168341" y="2669566"/>
                  </a:lnTo>
                  <a:lnTo>
                    <a:pt x="135493" y="2639710"/>
                  </a:lnTo>
                  <a:lnTo>
                    <a:pt x="105637" y="2606862"/>
                  </a:lnTo>
                  <a:lnTo>
                    <a:pt x="79007" y="2571253"/>
                  </a:lnTo>
                  <a:lnTo>
                    <a:pt x="55836" y="2533117"/>
                  </a:lnTo>
                  <a:lnTo>
                    <a:pt x="36355" y="2492686"/>
                  </a:lnTo>
                  <a:lnTo>
                    <a:pt x="20799" y="2450193"/>
                  </a:lnTo>
                  <a:lnTo>
                    <a:pt x="9399" y="2405871"/>
                  </a:lnTo>
                  <a:lnTo>
                    <a:pt x="2388" y="2359952"/>
                  </a:lnTo>
                  <a:lnTo>
                    <a:pt x="0" y="2312669"/>
                  </a:lnTo>
                  <a:lnTo>
                    <a:pt x="0" y="462533"/>
                  </a:lnTo>
                  <a:close/>
                </a:path>
              </a:pathLst>
            </a:custGeom>
            <a:ln w="12699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212585" y="779526"/>
            <a:ext cx="5126355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Plusieurs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possibilités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dirty="0" sz="1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réaliser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sondage</a:t>
            </a:r>
            <a:r>
              <a:rPr dirty="0" sz="18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Sondage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faire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directement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classe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(avec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Digistorm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Wooclap)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façon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synchrone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(en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visio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avec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partenaire)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avec</a:t>
            </a:r>
            <a:r>
              <a:rPr dirty="0" sz="1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une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exploitation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des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résultats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direct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fur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mesure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questions</a:t>
            </a:r>
            <a:endParaRPr sz="1800">
              <a:latin typeface="Calibri"/>
              <a:cs typeface="Calibri"/>
            </a:endParaRPr>
          </a:p>
          <a:p>
            <a:pPr algn="just" marL="299085" marR="17780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Possibilité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créer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sondage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chaque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pays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étudier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comportements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différents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entre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jeunes</a:t>
            </a:r>
            <a:r>
              <a:rPr dirty="0" sz="18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européens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(de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façon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asynchrone)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avec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une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analyse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comparative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résultats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27" y="893063"/>
            <a:ext cx="5497068" cy="582168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996940" y="3666744"/>
            <a:ext cx="5313045" cy="2895600"/>
            <a:chOff x="5996940" y="3666744"/>
            <a:chExt cx="5313045" cy="28956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6940" y="3666744"/>
              <a:ext cx="5312664" cy="2895600"/>
            </a:xfrm>
            <a:prstGeom prst="rect">
              <a:avLst/>
            </a:prstGeom>
          </p:spPr>
        </p:pic>
        <p:sp>
          <p:nvSpPr>
            <p:cNvPr id="10" name="object 10">
              <a:hlinkClick r:id="rId4"/>
            </p:cNvPr>
            <p:cNvSpPr/>
            <p:nvPr/>
          </p:nvSpPr>
          <p:spPr>
            <a:xfrm>
              <a:off x="10238232" y="5056632"/>
              <a:ext cx="287020" cy="152400"/>
            </a:xfrm>
            <a:custGeom>
              <a:avLst/>
              <a:gdLst/>
              <a:ahLst/>
              <a:cxnLst/>
              <a:rect l="l" t="t" r="r" b="b"/>
              <a:pathLst>
                <a:path w="287020" h="152400">
                  <a:moveTo>
                    <a:pt x="210312" y="0"/>
                  </a:moveTo>
                  <a:lnTo>
                    <a:pt x="210312" y="38100"/>
                  </a:lnTo>
                  <a:lnTo>
                    <a:pt x="0" y="38100"/>
                  </a:lnTo>
                  <a:lnTo>
                    <a:pt x="0" y="114300"/>
                  </a:lnTo>
                  <a:lnTo>
                    <a:pt x="210312" y="114300"/>
                  </a:lnTo>
                  <a:lnTo>
                    <a:pt x="210312" y="152400"/>
                  </a:lnTo>
                  <a:lnTo>
                    <a:pt x="286512" y="76200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>
              <a:hlinkClick r:id="rId4"/>
            </p:cNvPr>
            <p:cNvSpPr/>
            <p:nvPr/>
          </p:nvSpPr>
          <p:spPr>
            <a:xfrm>
              <a:off x="10238232" y="5056632"/>
              <a:ext cx="287020" cy="152400"/>
            </a:xfrm>
            <a:custGeom>
              <a:avLst/>
              <a:gdLst/>
              <a:ahLst/>
              <a:cxnLst/>
              <a:rect l="l" t="t" r="r" b="b"/>
              <a:pathLst>
                <a:path w="287020" h="152400">
                  <a:moveTo>
                    <a:pt x="0" y="38100"/>
                  </a:moveTo>
                  <a:lnTo>
                    <a:pt x="210312" y="38100"/>
                  </a:lnTo>
                  <a:lnTo>
                    <a:pt x="210312" y="0"/>
                  </a:lnTo>
                  <a:lnTo>
                    <a:pt x="286512" y="76200"/>
                  </a:lnTo>
                  <a:lnTo>
                    <a:pt x="210312" y="152400"/>
                  </a:lnTo>
                  <a:lnTo>
                    <a:pt x="210312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>
              <a:hlinkClick r:id="rId5"/>
            </p:cNvPr>
            <p:cNvSpPr/>
            <p:nvPr/>
          </p:nvSpPr>
          <p:spPr>
            <a:xfrm>
              <a:off x="8247888" y="5682995"/>
              <a:ext cx="259079" cy="180340"/>
            </a:xfrm>
            <a:custGeom>
              <a:avLst/>
              <a:gdLst/>
              <a:ahLst/>
              <a:cxnLst/>
              <a:rect l="l" t="t" r="r" b="b"/>
              <a:pathLst>
                <a:path w="259079" h="180339">
                  <a:moveTo>
                    <a:pt x="169163" y="0"/>
                  </a:moveTo>
                  <a:lnTo>
                    <a:pt x="169163" y="44957"/>
                  </a:lnTo>
                  <a:lnTo>
                    <a:pt x="0" y="44957"/>
                  </a:lnTo>
                  <a:lnTo>
                    <a:pt x="0" y="134873"/>
                  </a:lnTo>
                  <a:lnTo>
                    <a:pt x="169163" y="134873"/>
                  </a:lnTo>
                  <a:lnTo>
                    <a:pt x="169163" y="179831"/>
                  </a:lnTo>
                  <a:lnTo>
                    <a:pt x="259079" y="89915"/>
                  </a:lnTo>
                  <a:lnTo>
                    <a:pt x="1691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>
              <a:hlinkClick r:id="rId5"/>
            </p:cNvPr>
            <p:cNvSpPr/>
            <p:nvPr/>
          </p:nvSpPr>
          <p:spPr>
            <a:xfrm>
              <a:off x="8247888" y="5682995"/>
              <a:ext cx="259079" cy="180340"/>
            </a:xfrm>
            <a:custGeom>
              <a:avLst/>
              <a:gdLst/>
              <a:ahLst/>
              <a:cxnLst/>
              <a:rect l="l" t="t" r="r" b="b"/>
              <a:pathLst>
                <a:path w="259079" h="180339">
                  <a:moveTo>
                    <a:pt x="0" y="44957"/>
                  </a:moveTo>
                  <a:lnTo>
                    <a:pt x="169163" y="44957"/>
                  </a:lnTo>
                  <a:lnTo>
                    <a:pt x="169163" y="0"/>
                  </a:lnTo>
                  <a:lnTo>
                    <a:pt x="259079" y="89915"/>
                  </a:lnTo>
                  <a:lnTo>
                    <a:pt x="169163" y="179831"/>
                  </a:lnTo>
                  <a:lnTo>
                    <a:pt x="169163" y="134873"/>
                  </a:lnTo>
                  <a:lnTo>
                    <a:pt x="0" y="134873"/>
                  </a:lnTo>
                  <a:lnTo>
                    <a:pt x="0" y="4495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250647"/>
            <a:ext cx="72859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Compréhension</a:t>
            </a:r>
            <a:r>
              <a:rPr dirty="0" sz="4000" spc="-80"/>
              <a:t> </a:t>
            </a:r>
            <a:r>
              <a:rPr dirty="0" sz="4000"/>
              <a:t>orale</a:t>
            </a:r>
            <a:r>
              <a:rPr dirty="0" sz="4000" spc="-70"/>
              <a:t> </a:t>
            </a:r>
            <a:r>
              <a:rPr dirty="0" sz="4000"/>
              <a:t>sur</a:t>
            </a:r>
            <a:r>
              <a:rPr dirty="0" sz="4000" spc="-65"/>
              <a:t> </a:t>
            </a:r>
            <a:r>
              <a:rPr dirty="0" sz="4000"/>
              <a:t>une</a:t>
            </a:r>
            <a:r>
              <a:rPr dirty="0" sz="4000" spc="-70"/>
              <a:t> </a:t>
            </a:r>
            <a:r>
              <a:rPr dirty="0" sz="4000" spc="-10"/>
              <a:t>vidéo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254508" y="1785873"/>
            <a:ext cx="11550650" cy="4712970"/>
            <a:chOff x="254508" y="1785873"/>
            <a:chExt cx="11550650" cy="47129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508" y="2996183"/>
              <a:ext cx="5603748" cy="33314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20967" y="1792223"/>
              <a:ext cx="5577840" cy="3373120"/>
            </a:xfrm>
            <a:custGeom>
              <a:avLst/>
              <a:gdLst/>
              <a:ahLst/>
              <a:cxnLst/>
              <a:rect l="l" t="t" r="r" b="b"/>
              <a:pathLst>
                <a:path w="5577840" h="3373120">
                  <a:moveTo>
                    <a:pt x="5015738" y="0"/>
                  </a:moveTo>
                  <a:lnTo>
                    <a:pt x="562102" y="0"/>
                  </a:lnTo>
                  <a:lnTo>
                    <a:pt x="513609" y="2063"/>
                  </a:lnTo>
                  <a:lnTo>
                    <a:pt x="466260" y="8142"/>
                  </a:lnTo>
                  <a:lnTo>
                    <a:pt x="420224" y="18066"/>
                  </a:lnTo>
                  <a:lnTo>
                    <a:pt x="375670" y="31667"/>
                  </a:lnTo>
                  <a:lnTo>
                    <a:pt x="332766" y="48777"/>
                  </a:lnTo>
                  <a:lnTo>
                    <a:pt x="291682" y="69225"/>
                  </a:lnTo>
                  <a:lnTo>
                    <a:pt x="252587" y="92845"/>
                  </a:lnTo>
                  <a:lnTo>
                    <a:pt x="215648" y="119465"/>
                  </a:lnTo>
                  <a:lnTo>
                    <a:pt x="181036" y="148919"/>
                  </a:lnTo>
                  <a:lnTo>
                    <a:pt x="148919" y="181036"/>
                  </a:lnTo>
                  <a:lnTo>
                    <a:pt x="119465" y="215648"/>
                  </a:lnTo>
                  <a:lnTo>
                    <a:pt x="92845" y="252587"/>
                  </a:lnTo>
                  <a:lnTo>
                    <a:pt x="69225" y="291682"/>
                  </a:lnTo>
                  <a:lnTo>
                    <a:pt x="48777" y="332766"/>
                  </a:lnTo>
                  <a:lnTo>
                    <a:pt x="31667" y="375670"/>
                  </a:lnTo>
                  <a:lnTo>
                    <a:pt x="18066" y="420224"/>
                  </a:lnTo>
                  <a:lnTo>
                    <a:pt x="8142" y="466260"/>
                  </a:lnTo>
                  <a:lnTo>
                    <a:pt x="2063" y="513609"/>
                  </a:lnTo>
                  <a:lnTo>
                    <a:pt x="0" y="562101"/>
                  </a:lnTo>
                  <a:lnTo>
                    <a:pt x="0" y="2810510"/>
                  </a:lnTo>
                  <a:lnTo>
                    <a:pt x="2063" y="2859002"/>
                  </a:lnTo>
                  <a:lnTo>
                    <a:pt x="8142" y="2906351"/>
                  </a:lnTo>
                  <a:lnTo>
                    <a:pt x="18066" y="2952387"/>
                  </a:lnTo>
                  <a:lnTo>
                    <a:pt x="31667" y="2996941"/>
                  </a:lnTo>
                  <a:lnTo>
                    <a:pt x="48777" y="3039845"/>
                  </a:lnTo>
                  <a:lnTo>
                    <a:pt x="69225" y="3080929"/>
                  </a:lnTo>
                  <a:lnTo>
                    <a:pt x="92845" y="3120024"/>
                  </a:lnTo>
                  <a:lnTo>
                    <a:pt x="119465" y="3156963"/>
                  </a:lnTo>
                  <a:lnTo>
                    <a:pt x="148919" y="3191575"/>
                  </a:lnTo>
                  <a:lnTo>
                    <a:pt x="181036" y="3223692"/>
                  </a:lnTo>
                  <a:lnTo>
                    <a:pt x="215648" y="3253146"/>
                  </a:lnTo>
                  <a:lnTo>
                    <a:pt x="252587" y="3279766"/>
                  </a:lnTo>
                  <a:lnTo>
                    <a:pt x="291682" y="3303386"/>
                  </a:lnTo>
                  <a:lnTo>
                    <a:pt x="332766" y="3323834"/>
                  </a:lnTo>
                  <a:lnTo>
                    <a:pt x="375670" y="3340944"/>
                  </a:lnTo>
                  <a:lnTo>
                    <a:pt x="420224" y="3354545"/>
                  </a:lnTo>
                  <a:lnTo>
                    <a:pt x="466260" y="3364469"/>
                  </a:lnTo>
                  <a:lnTo>
                    <a:pt x="513609" y="3370548"/>
                  </a:lnTo>
                  <a:lnTo>
                    <a:pt x="562102" y="3372612"/>
                  </a:lnTo>
                  <a:lnTo>
                    <a:pt x="5015738" y="3372612"/>
                  </a:lnTo>
                  <a:lnTo>
                    <a:pt x="5064230" y="3370548"/>
                  </a:lnTo>
                  <a:lnTo>
                    <a:pt x="5111579" y="3364469"/>
                  </a:lnTo>
                  <a:lnTo>
                    <a:pt x="5157615" y="3354545"/>
                  </a:lnTo>
                  <a:lnTo>
                    <a:pt x="5202169" y="3340944"/>
                  </a:lnTo>
                  <a:lnTo>
                    <a:pt x="5245073" y="3323834"/>
                  </a:lnTo>
                  <a:lnTo>
                    <a:pt x="5286157" y="3303386"/>
                  </a:lnTo>
                  <a:lnTo>
                    <a:pt x="5325252" y="3279766"/>
                  </a:lnTo>
                  <a:lnTo>
                    <a:pt x="5362191" y="3253146"/>
                  </a:lnTo>
                  <a:lnTo>
                    <a:pt x="5396803" y="3223692"/>
                  </a:lnTo>
                  <a:lnTo>
                    <a:pt x="5428920" y="3191575"/>
                  </a:lnTo>
                  <a:lnTo>
                    <a:pt x="5458374" y="3156963"/>
                  </a:lnTo>
                  <a:lnTo>
                    <a:pt x="5484994" y="3120024"/>
                  </a:lnTo>
                  <a:lnTo>
                    <a:pt x="5508614" y="3080929"/>
                  </a:lnTo>
                  <a:lnTo>
                    <a:pt x="5529062" y="3039845"/>
                  </a:lnTo>
                  <a:lnTo>
                    <a:pt x="5546172" y="2996941"/>
                  </a:lnTo>
                  <a:lnTo>
                    <a:pt x="5559773" y="2952387"/>
                  </a:lnTo>
                  <a:lnTo>
                    <a:pt x="5569697" y="2906351"/>
                  </a:lnTo>
                  <a:lnTo>
                    <a:pt x="5575776" y="2859002"/>
                  </a:lnTo>
                  <a:lnTo>
                    <a:pt x="5577840" y="2810510"/>
                  </a:lnTo>
                  <a:lnTo>
                    <a:pt x="5577840" y="562101"/>
                  </a:lnTo>
                  <a:lnTo>
                    <a:pt x="5575776" y="513609"/>
                  </a:lnTo>
                  <a:lnTo>
                    <a:pt x="5569697" y="466260"/>
                  </a:lnTo>
                  <a:lnTo>
                    <a:pt x="5559773" y="420224"/>
                  </a:lnTo>
                  <a:lnTo>
                    <a:pt x="5546172" y="375670"/>
                  </a:lnTo>
                  <a:lnTo>
                    <a:pt x="5529062" y="332766"/>
                  </a:lnTo>
                  <a:lnTo>
                    <a:pt x="5508614" y="291682"/>
                  </a:lnTo>
                  <a:lnTo>
                    <a:pt x="5484994" y="252587"/>
                  </a:lnTo>
                  <a:lnTo>
                    <a:pt x="5458374" y="215648"/>
                  </a:lnTo>
                  <a:lnTo>
                    <a:pt x="5428920" y="181036"/>
                  </a:lnTo>
                  <a:lnTo>
                    <a:pt x="5396803" y="148919"/>
                  </a:lnTo>
                  <a:lnTo>
                    <a:pt x="5362191" y="119465"/>
                  </a:lnTo>
                  <a:lnTo>
                    <a:pt x="5325252" y="92845"/>
                  </a:lnTo>
                  <a:lnTo>
                    <a:pt x="5286157" y="69225"/>
                  </a:lnTo>
                  <a:lnTo>
                    <a:pt x="5245073" y="48777"/>
                  </a:lnTo>
                  <a:lnTo>
                    <a:pt x="5202169" y="31667"/>
                  </a:lnTo>
                  <a:lnTo>
                    <a:pt x="5157615" y="18066"/>
                  </a:lnTo>
                  <a:lnTo>
                    <a:pt x="5111579" y="8142"/>
                  </a:lnTo>
                  <a:lnTo>
                    <a:pt x="5064230" y="2063"/>
                  </a:lnTo>
                  <a:lnTo>
                    <a:pt x="501573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220967" y="1792223"/>
              <a:ext cx="5577840" cy="3373120"/>
            </a:xfrm>
            <a:custGeom>
              <a:avLst/>
              <a:gdLst/>
              <a:ahLst/>
              <a:cxnLst/>
              <a:rect l="l" t="t" r="r" b="b"/>
              <a:pathLst>
                <a:path w="5577840" h="3373120">
                  <a:moveTo>
                    <a:pt x="0" y="562101"/>
                  </a:moveTo>
                  <a:lnTo>
                    <a:pt x="2063" y="513609"/>
                  </a:lnTo>
                  <a:lnTo>
                    <a:pt x="8142" y="466260"/>
                  </a:lnTo>
                  <a:lnTo>
                    <a:pt x="18066" y="420224"/>
                  </a:lnTo>
                  <a:lnTo>
                    <a:pt x="31667" y="375670"/>
                  </a:lnTo>
                  <a:lnTo>
                    <a:pt x="48777" y="332766"/>
                  </a:lnTo>
                  <a:lnTo>
                    <a:pt x="69225" y="291682"/>
                  </a:lnTo>
                  <a:lnTo>
                    <a:pt x="92845" y="252587"/>
                  </a:lnTo>
                  <a:lnTo>
                    <a:pt x="119465" y="215648"/>
                  </a:lnTo>
                  <a:lnTo>
                    <a:pt x="148919" y="181036"/>
                  </a:lnTo>
                  <a:lnTo>
                    <a:pt x="181036" y="148919"/>
                  </a:lnTo>
                  <a:lnTo>
                    <a:pt x="215648" y="119465"/>
                  </a:lnTo>
                  <a:lnTo>
                    <a:pt x="252587" y="92845"/>
                  </a:lnTo>
                  <a:lnTo>
                    <a:pt x="291682" y="69225"/>
                  </a:lnTo>
                  <a:lnTo>
                    <a:pt x="332766" y="48777"/>
                  </a:lnTo>
                  <a:lnTo>
                    <a:pt x="375670" y="31667"/>
                  </a:lnTo>
                  <a:lnTo>
                    <a:pt x="420224" y="18066"/>
                  </a:lnTo>
                  <a:lnTo>
                    <a:pt x="466260" y="8142"/>
                  </a:lnTo>
                  <a:lnTo>
                    <a:pt x="513609" y="2063"/>
                  </a:lnTo>
                  <a:lnTo>
                    <a:pt x="562102" y="0"/>
                  </a:lnTo>
                  <a:lnTo>
                    <a:pt x="5015738" y="0"/>
                  </a:lnTo>
                  <a:lnTo>
                    <a:pt x="5064230" y="2063"/>
                  </a:lnTo>
                  <a:lnTo>
                    <a:pt x="5111579" y="8142"/>
                  </a:lnTo>
                  <a:lnTo>
                    <a:pt x="5157615" y="18066"/>
                  </a:lnTo>
                  <a:lnTo>
                    <a:pt x="5202169" y="31667"/>
                  </a:lnTo>
                  <a:lnTo>
                    <a:pt x="5245073" y="48777"/>
                  </a:lnTo>
                  <a:lnTo>
                    <a:pt x="5286157" y="69225"/>
                  </a:lnTo>
                  <a:lnTo>
                    <a:pt x="5325252" y="92845"/>
                  </a:lnTo>
                  <a:lnTo>
                    <a:pt x="5362191" y="119465"/>
                  </a:lnTo>
                  <a:lnTo>
                    <a:pt x="5396803" y="148919"/>
                  </a:lnTo>
                  <a:lnTo>
                    <a:pt x="5428920" y="181036"/>
                  </a:lnTo>
                  <a:lnTo>
                    <a:pt x="5458374" y="215648"/>
                  </a:lnTo>
                  <a:lnTo>
                    <a:pt x="5484994" y="252587"/>
                  </a:lnTo>
                  <a:lnTo>
                    <a:pt x="5508614" y="291682"/>
                  </a:lnTo>
                  <a:lnTo>
                    <a:pt x="5529062" y="332766"/>
                  </a:lnTo>
                  <a:lnTo>
                    <a:pt x="5546172" y="375670"/>
                  </a:lnTo>
                  <a:lnTo>
                    <a:pt x="5559773" y="420224"/>
                  </a:lnTo>
                  <a:lnTo>
                    <a:pt x="5569697" y="466260"/>
                  </a:lnTo>
                  <a:lnTo>
                    <a:pt x="5575776" y="513609"/>
                  </a:lnTo>
                  <a:lnTo>
                    <a:pt x="5577840" y="562101"/>
                  </a:lnTo>
                  <a:lnTo>
                    <a:pt x="5577840" y="2810510"/>
                  </a:lnTo>
                  <a:lnTo>
                    <a:pt x="5575776" y="2859002"/>
                  </a:lnTo>
                  <a:lnTo>
                    <a:pt x="5569697" y="2906351"/>
                  </a:lnTo>
                  <a:lnTo>
                    <a:pt x="5559773" y="2952387"/>
                  </a:lnTo>
                  <a:lnTo>
                    <a:pt x="5546172" y="2996941"/>
                  </a:lnTo>
                  <a:lnTo>
                    <a:pt x="5529062" y="3039845"/>
                  </a:lnTo>
                  <a:lnTo>
                    <a:pt x="5508614" y="3080929"/>
                  </a:lnTo>
                  <a:lnTo>
                    <a:pt x="5484994" y="3120024"/>
                  </a:lnTo>
                  <a:lnTo>
                    <a:pt x="5458374" y="3156963"/>
                  </a:lnTo>
                  <a:lnTo>
                    <a:pt x="5428920" y="3191575"/>
                  </a:lnTo>
                  <a:lnTo>
                    <a:pt x="5396803" y="3223692"/>
                  </a:lnTo>
                  <a:lnTo>
                    <a:pt x="5362191" y="3253146"/>
                  </a:lnTo>
                  <a:lnTo>
                    <a:pt x="5325252" y="3279766"/>
                  </a:lnTo>
                  <a:lnTo>
                    <a:pt x="5286157" y="3303386"/>
                  </a:lnTo>
                  <a:lnTo>
                    <a:pt x="5245073" y="3323834"/>
                  </a:lnTo>
                  <a:lnTo>
                    <a:pt x="5202169" y="3340944"/>
                  </a:lnTo>
                  <a:lnTo>
                    <a:pt x="5157615" y="3354545"/>
                  </a:lnTo>
                  <a:lnTo>
                    <a:pt x="5111579" y="3364469"/>
                  </a:lnTo>
                  <a:lnTo>
                    <a:pt x="5064230" y="3370548"/>
                  </a:lnTo>
                  <a:lnTo>
                    <a:pt x="5015738" y="3372612"/>
                  </a:lnTo>
                  <a:lnTo>
                    <a:pt x="562102" y="3372612"/>
                  </a:lnTo>
                  <a:lnTo>
                    <a:pt x="513609" y="3370548"/>
                  </a:lnTo>
                  <a:lnTo>
                    <a:pt x="466260" y="3364469"/>
                  </a:lnTo>
                  <a:lnTo>
                    <a:pt x="420224" y="3354545"/>
                  </a:lnTo>
                  <a:lnTo>
                    <a:pt x="375670" y="3340944"/>
                  </a:lnTo>
                  <a:lnTo>
                    <a:pt x="332766" y="3323834"/>
                  </a:lnTo>
                  <a:lnTo>
                    <a:pt x="291682" y="3303386"/>
                  </a:lnTo>
                  <a:lnTo>
                    <a:pt x="252587" y="3279766"/>
                  </a:lnTo>
                  <a:lnTo>
                    <a:pt x="215648" y="3253146"/>
                  </a:lnTo>
                  <a:lnTo>
                    <a:pt x="181036" y="3223692"/>
                  </a:lnTo>
                  <a:lnTo>
                    <a:pt x="148919" y="3191575"/>
                  </a:lnTo>
                  <a:lnTo>
                    <a:pt x="119465" y="3156963"/>
                  </a:lnTo>
                  <a:lnTo>
                    <a:pt x="92845" y="3120024"/>
                  </a:lnTo>
                  <a:lnTo>
                    <a:pt x="69225" y="3080929"/>
                  </a:lnTo>
                  <a:lnTo>
                    <a:pt x="48777" y="3039845"/>
                  </a:lnTo>
                  <a:lnTo>
                    <a:pt x="31667" y="2996941"/>
                  </a:lnTo>
                  <a:lnTo>
                    <a:pt x="18066" y="2952387"/>
                  </a:lnTo>
                  <a:lnTo>
                    <a:pt x="8142" y="2906351"/>
                  </a:lnTo>
                  <a:lnTo>
                    <a:pt x="2063" y="2859002"/>
                  </a:lnTo>
                  <a:lnTo>
                    <a:pt x="0" y="2810510"/>
                  </a:lnTo>
                  <a:lnTo>
                    <a:pt x="0" y="562101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800343" y="5164835"/>
              <a:ext cx="2996565" cy="1327785"/>
            </a:xfrm>
            <a:custGeom>
              <a:avLst/>
              <a:gdLst/>
              <a:ahLst/>
              <a:cxnLst/>
              <a:rect l="l" t="t" r="r" b="b"/>
              <a:pathLst>
                <a:path w="2996565" h="1327785">
                  <a:moveTo>
                    <a:pt x="2332481" y="0"/>
                  </a:moveTo>
                  <a:lnTo>
                    <a:pt x="2332481" y="331850"/>
                  </a:lnTo>
                  <a:lnTo>
                    <a:pt x="0" y="331850"/>
                  </a:lnTo>
                  <a:lnTo>
                    <a:pt x="0" y="995552"/>
                  </a:lnTo>
                  <a:lnTo>
                    <a:pt x="2332481" y="995552"/>
                  </a:lnTo>
                  <a:lnTo>
                    <a:pt x="2332481" y="1327404"/>
                  </a:lnTo>
                  <a:lnTo>
                    <a:pt x="2996183" y="663701"/>
                  </a:lnTo>
                  <a:lnTo>
                    <a:pt x="233248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00343" y="5164835"/>
              <a:ext cx="2996565" cy="1327785"/>
            </a:xfrm>
            <a:custGeom>
              <a:avLst/>
              <a:gdLst/>
              <a:ahLst/>
              <a:cxnLst/>
              <a:rect l="l" t="t" r="r" b="b"/>
              <a:pathLst>
                <a:path w="2996565" h="1327785">
                  <a:moveTo>
                    <a:pt x="0" y="331850"/>
                  </a:moveTo>
                  <a:lnTo>
                    <a:pt x="2332481" y="331850"/>
                  </a:lnTo>
                  <a:lnTo>
                    <a:pt x="2332481" y="0"/>
                  </a:lnTo>
                  <a:lnTo>
                    <a:pt x="2996183" y="663701"/>
                  </a:lnTo>
                  <a:lnTo>
                    <a:pt x="2332481" y="1327404"/>
                  </a:lnTo>
                  <a:lnTo>
                    <a:pt x="2332481" y="995552"/>
                  </a:lnTo>
                  <a:lnTo>
                    <a:pt x="0" y="995552"/>
                  </a:lnTo>
                  <a:lnTo>
                    <a:pt x="0" y="33185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818489" y="968755"/>
            <a:ext cx="10663555" cy="5133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-30">
                <a:latin typeface="Calibri"/>
                <a:cs typeface="Calibri"/>
              </a:rPr>
              <a:t>Your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digital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footprint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: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u="sng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https://www.youtube.com/watch?v=ixxb4BWCBwY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85"/>
              </a:spcBef>
              <a:buFont typeface="Arial"/>
              <a:buChar char="•"/>
            </a:pPr>
            <a:endParaRPr sz="1800">
              <a:latin typeface="Calibri"/>
              <a:cs typeface="Calibri"/>
            </a:endParaRPr>
          </a:p>
          <a:p>
            <a:pPr lvl="1" marL="6002655" marR="37465" indent="-342900">
              <a:lnSpc>
                <a:spcPct val="100000"/>
              </a:lnSpc>
              <a:buAutoNum type="arabicPeriod"/>
              <a:tabLst>
                <a:tab pos="6002655" algn="l"/>
              </a:tabLst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Possibilité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demander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aux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élèves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visionner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vidéo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maison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procéder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aux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repérages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habituels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sources,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images,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mots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clés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(stratégies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habituelles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CO)</a:t>
            </a:r>
            <a:endParaRPr sz="2000">
              <a:latin typeface="Calibri"/>
              <a:cs typeface="Calibri"/>
            </a:endParaRPr>
          </a:p>
          <a:p>
            <a:pPr lvl="1" marL="6002655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6002655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Quiz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tester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qu’ils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ont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vu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mémorisé</a:t>
            </a:r>
            <a:endParaRPr sz="2000">
              <a:latin typeface="Calibri"/>
              <a:cs typeface="Calibri"/>
            </a:endParaRPr>
          </a:p>
          <a:p>
            <a:pPr marL="6002655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(en</a:t>
            </a:r>
            <a:r>
              <a:rPr dirty="0" sz="20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classe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avec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Digistorm)</a:t>
            </a:r>
            <a:endParaRPr sz="2000">
              <a:latin typeface="Calibri"/>
              <a:cs typeface="Calibri"/>
            </a:endParaRPr>
          </a:p>
          <a:p>
            <a:pPr algn="just" lvl="1" marL="6000750" marR="139065" indent="-340995">
              <a:lnSpc>
                <a:spcPct val="100000"/>
              </a:lnSpc>
              <a:buAutoNum type="arabicPeriod" startAt="3"/>
              <a:tabLst>
                <a:tab pos="6002655" algn="l"/>
              </a:tabLst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Vérification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compréhension</a:t>
            </a:r>
            <a:r>
              <a:rPr dirty="0" sz="20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(résumé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à 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compléter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ligne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avec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Wooclap)</a:t>
            </a:r>
            <a:r>
              <a:rPr dirty="0" sz="20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faire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groupe</a:t>
            </a:r>
            <a:r>
              <a:rPr dirty="0" sz="20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mettre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confiance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élèves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plus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difficulté,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médiation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entre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pairs.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10"/>
              </a:spcBef>
            </a:pPr>
            <a:endParaRPr sz="2000">
              <a:latin typeface="Calibri"/>
              <a:cs typeface="Calibri"/>
            </a:endParaRPr>
          </a:p>
          <a:p>
            <a:pPr marL="5177155">
              <a:lnSpc>
                <a:spcPct val="100000"/>
              </a:lnSpc>
            </a:pP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Transcription</a:t>
            </a:r>
            <a:r>
              <a:rPr dirty="0" sz="1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vidéo</a:t>
            </a:r>
            <a:endParaRPr sz="1800">
              <a:latin typeface="Calibri"/>
              <a:cs typeface="Calibri"/>
            </a:endParaRPr>
          </a:p>
          <a:p>
            <a:pPr marL="5116195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diapositive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suivante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250647"/>
            <a:ext cx="50044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0"/>
              <a:t>Transcription</a:t>
            </a:r>
            <a:r>
              <a:rPr dirty="0" sz="4000" spc="-60"/>
              <a:t> </a:t>
            </a:r>
            <a:r>
              <a:rPr dirty="0" sz="4000"/>
              <a:t>de</a:t>
            </a:r>
            <a:r>
              <a:rPr dirty="0" sz="4000" spc="-65"/>
              <a:t> </a:t>
            </a:r>
            <a:r>
              <a:rPr dirty="0" sz="4000"/>
              <a:t>la</a:t>
            </a:r>
            <a:r>
              <a:rPr dirty="0" sz="4000" spc="-40"/>
              <a:t> </a:t>
            </a:r>
            <a:r>
              <a:rPr dirty="0" sz="4000" spc="-10"/>
              <a:t>vidéo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18489" y="968755"/>
            <a:ext cx="825690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-30">
                <a:latin typeface="Calibri"/>
                <a:cs typeface="Calibri"/>
              </a:rPr>
              <a:t>Your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digital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footprint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: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u="sng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https://www.youtube.com/watch?v=ixxb4BWCBwY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2521" y="1660905"/>
            <a:ext cx="5600065" cy="4965700"/>
            <a:chOff x="112521" y="1660905"/>
            <a:chExt cx="5600065" cy="4965700"/>
          </a:xfrm>
        </p:grpSpPr>
        <p:sp>
          <p:nvSpPr>
            <p:cNvPr id="5" name="object 5"/>
            <p:cNvSpPr/>
            <p:nvPr/>
          </p:nvSpPr>
          <p:spPr>
            <a:xfrm>
              <a:off x="118871" y="1667255"/>
              <a:ext cx="5587365" cy="4953000"/>
            </a:xfrm>
            <a:custGeom>
              <a:avLst/>
              <a:gdLst/>
              <a:ahLst/>
              <a:cxnLst/>
              <a:rect l="l" t="t" r="r" b="b"/>
              <a:pathLst>
                <a:path w="5587365" h="4953000">
                  <a:moveTo>
                    <a:pt x="5586984" y="0"/>
                  </a:moveTo>
                  <a:lnTo>
                    <a:pt x="0" y="0"/>
                  </a:lnTo>
                  <a:lnTo>
                    <a:pt x="0" y="4953000"/>
                  </a:lnTo>
                  <a:lnTo>
                    <a:pt x="5586984" y="4953000"/>
                  </a:lnTo>
                  <a:lnTo>
                    <a:pt x="55869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871" y="1667255"/>
              <a:ext cx="5587365" cy="4953000"/>
            </a:xfrm>
            <a:custGeom>
              <a:avLst/>
              <a:gdLst/>
              <a:ahLst/>
              <a:cxnLst/>
              <a:rect l="l" t="t" r="r" b="b"/>
              <a:pathLst>
                <a:path w="5587365" h="4953000">
                  <a:moveTo>
                    <a:pt x="0" y="4953000"/>
                  </a:moveTo>
                  <a:lnTo>
                    <a:pt x="5586984" y="4953000"/>
                  </a:lnTo>
                  <a:lnTo>
                    <a:pt x="5586984" y="0"/>
                  </a:lnTo>
                  <a:lnTo>
                    <a:pt x="0" y="0"/>
                  </a:lnTo>
                  <a:lnTo>
                    <a:pt x="0" y="495300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97307" y="1805177"/>
            <a:ext cx="5419090" cy="43846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93040">
              <a:lnSpc>
                <a:spcPct val="100000"/>
              </a:lnSpc>
              <a:spcBef>
                <a:spcPts val="95"/>
              </a:spcBef>
            </a:pPr>
            <a:r>
              <a:rPr dirty="0" sz="1300">
                <a:latin typeface="Calibri"/>
                <a:cs typeface="Calibri"/>
              </a:rPr>
              <a:t>Have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you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ever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seen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pictures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astronauts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walking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on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moon?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When </a:t>
            </a:r>
            <a:r>
              <a:rPr dirty="0" sz="1300" spc="-10">
                <a:latin typeface="Calibri"/>
                <a:cs typeface="Calibri"/>
              </a:rPr>
              <a:t>astronauts</a:t>
            </a:r>
            <a:r>
              <a:rPr dirty="0" sz="1300">
                <a:latin typeface="Calibri"/>
                <a:cs typeface="Calibri"/>
              </a:rPr>
              <a:t> stepped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on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moon,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they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left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footprints.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And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guess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what?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Those footprints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are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still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there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today. </a:t>
            </a:r>
            <a:r>
              <a:rPr dirty="0" sz="1300">
                <a:latin typeface="Calibri"/>
                <a:cs typeface="Calibri"/>
              </a:rPr>
              <a:t>Footprints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give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information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about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where </a:t>
            </a:r>
            <a:r>
              <a:rPr dirty="0" sz="1300">
                <a:latin typeface="Calibri"/>
                <a:cs typeface="Calibri"/>
              </a:rPr>
              <a:t>others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have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been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on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Earth,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and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even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moon.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same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way,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leave information </a:t>
            </a:r>
            <a:r>
              <a:rPr dirty="0" sz="1300">
                <a:latin typeface="Calibri"/>
                <a:cs typeface="Calibri"/>
              </a:rPr>
              <a:t>about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ourselves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digital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world.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And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every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time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you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use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the </a:t>
            </a:r>
            <a:r>
              <a:rPr dirty="0" sz="1300">
                <a:latin typeface="Calibri"/>
                <a:cs typeface="Calibri"/>
              </a:rPr>
              <a:t>internet,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you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leave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footprints,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too.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call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these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your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digital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footprints.</a:t>
            </a:r>
            <a:endParaRPr sz="1300">
              <a:latin typeface="Calibri"/>
              <a:cs typeface="Calibri"/>
            </a:endParaRPr>
          </a:p>
          <a:p>
            <a:pPr marL="12700" marR="71755">
              <a:lnSpc>
                <a:spcPct val="100000"/>
              </a:lnSpc>
            </a:pPr>
            <a:r>
              <a:rPr dirty="0" sz="1300" spc="-20">
                <a:latin typeface="Calibri"/>
                <a:cs typeface="Calibri"/>
              </a:rPr>
              <a:t>Your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digital</a:t>
            </a:r>
            <a:r>
              <a:rPr dirty="0" sz="1300" spc="-10">
                <a:latin typeface="Calibri"/>
                <a:cs typeface="Calibri"/>
              </a:rPr>
              <a:t> footprint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record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what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you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do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online,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including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sites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you </a:t>
            </a:r>
            <a:r>
              <a:rPr dirty="0" sz="1300">
                <a:latin typeface="Calibri"/>
                <a:cs typeface="Calibri"/>
              </a:rPr>
              <a:t>visit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and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things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you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post.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can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also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include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things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other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people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post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about </a:t>
            </a:r>
            <a:r>
              <a:rPr dirty="0" sz="1300">
                <a:latin typeface="Calibri"/>
                <a:cs typeface="Calibri"/>
              </a:rPr>
              <a:t>you.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Every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time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you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visit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website,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leave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comment,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play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game,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watch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50">
                <a:latin typeface="Calibri"/>
                <a:cs typeface="Calibri"/>
              </a:rPr>
              <a:t>a </a:t>
            </a:r>
            <a:r>
              <a:rPr dirty="0" sz="1300">
                <a:latin typeface="Calibri"/>
                <a:cs typeface="Calibri"/>
              </a:rPr>
              <a:t>video,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or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even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share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picture,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you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leave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footprint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that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others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might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see </a:t>
            </a:r>
            <a:r>
              <a:rPr dirty="0" sz="1300" spc="-10">
                <a:latin typeface="Calibri"/>
                <a:cs typeface="Calibri"/>
              </a:rPr>
              <a:t>someday.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Some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digital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footprints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can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be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positive.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Like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when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you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share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kind </a:t>
            </a:r>
            <a:r>
              <a:rPr dirty="0" sz="1300">
                <a:latin typeface="Calibri"/>
                <a:cs typeface="Calibri"/>
              </a:rPr>
              <a:t>comments, create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art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or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video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share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with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friends,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learn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new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things,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or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help </a:t>
            </a:r>
            <a:r>
              <a:rPr dirty="0" sz="1300">
                <a:latin typeface="Calibri"/>
                <a:cs typeface="Calibri"/>
              </a:rPr>
              <a:t>others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with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homework.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But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some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footprints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might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risky.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Like,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if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you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share private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information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with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people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you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don't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know,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write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something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that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might </a:t>
            </a:r>
            <a:r>
              <a:rPr dirty="0" sz="1300">
                <a:latin typeface="Calibri"/>
                <a:cs typeface="Calibri"/>
              </a:rPr>
              <a:t>hurt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someone's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feelings,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click</a:t>
            </a:r>
            <a:r>
              <a:rPr dirty="0" sz="1300" spc="-6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on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unsafe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websites,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or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post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pictures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without </a:t>
            </a:r>
            <a:r>
              <a:rPr dirty="0" sz="1300">
                <a:latin typeface="Calibri"/>
                <a:cs typeface="Calibri"/>
              </a:rPr>
              <a:t>asking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permission.</a:t>
            </a:r>
            <a:r>
              <a:rPr dirty="0" sz="1300" spc="-10">
                <a:latin typeface="Calibri"/>
                <a:cs typeface="Calibri"/>
              </a:rPr>
              <a:t> Before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you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click,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post,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or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share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something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online,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it's </a:t>
            </a:r>
            <a:r>
              <a:rPr dirty="0" sz="1300">
                <a:latin typeface="Calibri"/>
                <a:cs typeface="Calibri"/>
              </a:rPr>
              <a:t>important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pause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and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think.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300">
                <a:latin typeface="Calibri"/>
                <a:cs typeface="Calibri"/>
              </a:rPr>
              <a:t>Ask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yourself,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who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might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see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this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besides the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people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I'm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sharing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it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with?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Would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it </a:t>
            </a:r>
            <a:r>
              <a:rPr dirty="0" sz="1300">
                <a:latin typeface="Calibri"/>
                <a:cs typeface="Calibri"/>
              </a:rPr>
              <a:t>be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okay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if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my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teacher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or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family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saw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this?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Could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this</a:t>
            </a:r>
            <a:r>
              <a:rPr dirty="0" sz="1300" spc="-10">
                <a:latin typeface="Calibri"/>
                <a:cs typeface="Calibri"/>
              </a:rPr>
              <a:t> information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used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50">
                <a:latin typeface="Calibri"/>
                <a:cs typeface="Calibri"/>
              </a:rPr>
              <a:t>a</a:t>
            </a:r>
            <a:r>
              <a:rPr dirty="0" sz="1300" spc="50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way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don't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want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them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to?</a:t>
            </a:r>
            <a:r>
              <a:rPr dirty="0" sz="1300" spc="-20">
                <a:latin typeface="Calibri"/>
                <a:cs typeface="Calibri"/>
              </a:rPr>
              <a:t> Remember,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footprints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you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leave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digital </a:t>
            </a:r>
            <a:r>
              <a:rPr dirty="0" sz="1300">
                <a:latin typeface="Calibri"/>
                <a:cs typeface="Calibri"/>
              </a:rPr>
              <a:t>world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can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last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very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long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time.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Just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like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footprints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made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by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astronauts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on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moon,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what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kind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story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do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you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want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your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digital</a:t>
            </a:r>
            <a:r>
              <a:rPr dirty="0" sz="1300" spc="-10">
                <a:latin typeface="Calibri"/>
                <a:cs typeface="Calibri"/>
              </a:rPr>
              <a:t> footprints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tell?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937250" y="1660905"/>
            <a:ext cx="5946140" cy="4965700"/>
            <a:chOff x="5937250" y="1660905"/>
            <a:chExt cx="5946140" cy="4965700"/>
          </a:xfrm>
        </p:grpSpPr>
        <p:sp>
          <p:nvSpPr>
            <p:cNvPr id="9" name="object 9"/>
            <p:cNvSpPr/>
            <p:nvPr/>
          </p:nvSpPr>
          <p:spPr>
            <a:xfrm>
              <a:off x="5943600" y="1667255"/>
              <a:ext cx="5933440" cy="4953000"/>
            </a:xfrm>
            <a:custGeom>
              <a:avLst/>
              <a:gdLst/>
              <a:ahLst/>
              <a:cxnLst/>
              <a:rect l="l" t="t" r="r" b="b"/>
              <a:pathLst>
                <a:path w="5933440" h="4953000">
                  <a:moveTo>
                    <a:pt x="5932932" y="0"/>
                  </a:moveTo>
                  <a:lnTo>
                    <a:pt x="0" y="0"/>
                  </a:lnTo>
                  <a:lnTo>
                    <a:pt x="0" y="4953000"/>
                  </a:lnTo>
                  <a:lnTo>
                    <a:pt x="5932932" y="4953000"/>
                  </a:lnTo>
                  <a:lnTo>
                    <a:pt x="5932932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943600" y="1667255"/>
              <a:ext cx="5933440" cy="4953000"/>
            </a:xfrm>
            <a:custGeom>
              <a:avLst/>
              <a:gdLst/>
              <a:ahLst/>
              <a:cxnLst/>
              <a:rect l="l" t="t" r="r" b="b"/>
              <a:pathLst>
                <a:path w="5933440" h="4953000">
                  <a:moveTo>
                    <a:pt x="0" y="4953000"/>
                  </a:moveTo>
                  <a:lnTo>
                    <a:pt x="5932932" y="4953000"/>
                  </a:lnTo>
                  <a:lnTo>
                    <a:pt x="5932932" y="0"/>
                  </a:lnTo>
                  <a:lnTo>
                    <a:pt x="0" y="0"/>
                  </a:lnTo>
                  <a:lnTo>
                    <a:pt x="0" y="4953000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6023228" y="1700021"/>
            <a:ext cx="5767070" cy="4598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509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Avez-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vous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déjà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vu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photos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d'astronautes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marchant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lune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Lorsque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astronautes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ont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posé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pied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lune,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ils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ont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laissé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empreintes.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devinez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quoi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Ces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empreintes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sont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encore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là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aujourd'hui.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empreintes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nous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donnent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informations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endroits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où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d'autres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personnes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sont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passées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Terre,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même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lune.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même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façon,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nous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laissons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informations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nous-mêmes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dans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monde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numérique.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chaque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fois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vous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utilisez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internet,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vous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laissez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vous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aussi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empreintes.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appelle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vos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empreintes numériques.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Votre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empreinte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numérique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est un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enregistrement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vous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faites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ligne,</a:t>
            </a:r>
            <a:r>
              <a:rPr dirty="0" sz="12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notamment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sites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vous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visitez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choses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vous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publiez.</a:t>
            </a:r>
            <a:r>
              <a:rPr dirty="0" sz="1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Elle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peut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aussi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inclure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ce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d'autres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personnes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publient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votre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sujet.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Chaque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fois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vous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visitez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site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web,</a:t>
            </a:r>
            <a:r>
              <a:rPr dirty="0" sz="12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laissez un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commentaire,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jouez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jeu,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regardez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une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vidéo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partagez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une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photo,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vous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laissez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une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empreinte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d'autres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pourraient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voir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jour.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Certaines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empreintes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numériques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peuvent</a:t>
            </a:r>
            <a:r>
              <a:rPr dirty="0" sz="1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être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positives.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exemple,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lorsque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vous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partagez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commentaires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bienveillants,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créez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une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œuvre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une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vidéo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partager</a:t>
            </a:r>
            <a:r>
              <a:rPr dirty="0" sz="1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avec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amis,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apprenez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nouvelles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choses,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ou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aidez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d'autres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personnes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avec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leurs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devoirs.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Mais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certaines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empreintes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peuvent</a:t>
            </a:r>
            <a:r>
              <a:rPr dirty="0" sz="1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être</a:t>
            </a:r>
            <a:r>
              <a:rPr dirty="0" sz="12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risquées.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exemple,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si vous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partagez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informations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personnelles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avec des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inconnus,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écrivez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quelque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chose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qui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pourrait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blesser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quelqu'un,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cliquez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sites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dangereux,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ou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publiez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photos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sans demander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permission.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Avant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cliquer,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publier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partager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quelque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chose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ligne,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est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important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faire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une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pause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réfléchir.</a:t>
            </a:r>
            <a:endParaRPr sz="1200">
              <a:latin typeface="Calibri"/>
              <a:cs typeface="Calibri"/>
            </a:endParaRPr>
          </a:p>
          <a:p>
            <a:pPr marL="12700" marR="36195">
              <a:lnSpc>
                <a:spcPct val="100000"/>
              </a:lnSpc>
              <a:spcBef>
                <a:spcPts val="5"/>
              </a:spcBef>
            </a:pP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Demandez-vous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qui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pourrait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voir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ceci, en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dehors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personnes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avec qui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partage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Est-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ça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poserait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problème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mon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professeur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famille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voyait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Ces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informations pourraient-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elles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être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utilisées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d'une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manière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souhaite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pas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N'oubliez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pas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empreintes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vous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laissez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dans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monde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numérique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peuvent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durer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très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longtemps.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Tout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comme les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empreintes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laissées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astronautes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lune,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quelle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histoire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voulez-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vous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vos</a:t>
            </a:r>
            <a:r>
              <a:rPr dirty="0" sz="12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empreintes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numériques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racontent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250647"/>
            <a:ext cx="62725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Quiz</a:t>
            </a:r>
            <a:r>
              <a:rPr dirty="0" sz="4000" spc="-65"/>
              <a:t> </a:t>
            </a:r>
            <a:r>
              <a:rPr dirty="0" sz="4000" spc="-25"/>
              <a:t>d’observation</a:t>
            </a:r>
            <a:r>
              <a:rPr dirty="0" sz="4000" spc="-60"/>
              <a:t> </a:t>
            </a:r>
            <a:r>
              <a:rPr dirty="0" sz="4000"/>
              <a:t>sur</a:t>
            </a:r>
            <a:r>
              <a:rPr dirty="0" sz="4000" spc="-55"/>
              <a:t> </a:t>
            </a:r>
            <a:r>
              <a:rPr dirty="0" sz="4000"/>
              <a:t>la</a:t>
            </a:r>
            <a:r>
              <a:rPr dirty="0" sz="4000" spc="-65"/>
              <a:t> </a:t>
            </a:r>
            <a:r>
              <a:rPr dirty="0" sz="4000" spc="-10"/>
              <a:t>vidéo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143" y="1171955"/>
            <a:ext cx="4323587" cy="8275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33359" y="102107"/>
            <a:ext cx="2170938" cy="296494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49640" y="3279647"/>
            <a:ext cx="1454657" cy="213283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47959" y="216408"/>
            <a:ext cx="1454657" cy="545515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97535" y="912875"/>
            <a:ext cx="8288655" cy="5932170"/>
            <a:chOff x="97535" y="912875"/>
            <a:chExt cx="8288655" cy="593217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535" y="2080259"/>
              <a:ext cx="6181344" cy="33314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9464" y="912875"/>
              <a:ext cx="1340358" cy="25595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55892" y="3505199"/>
              <a:ext cx="1629918" cy="226237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46320" y="4742690"/>
              <a:ext cx="1881377" cy="210235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137147" y="4658867"/>
            <a:ext cx="460375" cy="368935"/>
          </a:xfrm>
          <a:prstGeom prst="rect">
            <a:avLst/>
          </a:prstGeom>
          <a:solidFill>
            <a:srgbClr val="FFFFFF"/>
          </a:solidFill>
          <a:ln w="12700">
            <a:solidFill>
              <a:srgbClr val="4471C4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50"/>
              </a:spcBef>
            </a:pPr>
            <a:r>
              <a:rPr dirty="0" sz="1800" spc="-25" b="1">
                <a:solidFill>
                  <a:srgbClr val="006FC0"/>
                </a:solidFill>
                <a:latin typeface="Calibri"/>
                <a:cs typeface="Calibri"/>
              </a:rPr>
              <a:t>Q6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45240" y="67056"/>
            <a:ext cx="460375" cy="370840"/>
          </a:xfrm>
          <a:prstGeom prst="rect">
            <a:avLst/>
          </a:prstGeom>
          <a:solidFill>
            <a:srgbClr val="FFFFFF"/>
          </a:solidFill>
          <a:ln w="12700">
            <a:solidFill>
              <a:srgbClr val="4471C4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240"/>
              </a:spcBef>
            </a:pPr>
            <a:r>
              <a:rPr dirty="0" sz="1800" spc="-25" b="1">
                <a:solidFill>
                  <a:srgbClr val="006FC0"/>
                </a:solidFill>
                <a:latin typeface="Calibri"/>
                <a:cs typeface="Calibri"/>
              </a:rPr>
              <a:t>Q5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28631" y="3140964"/>
            <a:ext cx="460375" cy="368935"/>
          </a:xfrm>
          <a:prstGeom prst="rect">
            <a:avLst/>
          </a:prstGeom>
          <a:solidFill>
            <a:srgbClr val="FFFFFF"/>
          </a:solidFill>
          <a:ln w="12700">
            <a:solidFill>
              <a:srgbClr val="4471C4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245"/>
              </a:spcBef>
            </a:pPr>
            <a:r>
              <a:rPr dirty="0" sz="1800" spc="-25" b="1">
                <a:solidFill>
                  <a:srgbClr val="006FC0"/>
                </a:solidFill>
                <a:latin typeface="Calibri"/>
                <a:cs typeface="Calibri"/>
              </a:rPr>
              <a:t>Q4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2983" y="3377184"/>
            <a:ext cx="460375" cy="368935"/>
          </a:xfrm>
          <a:prstGeom prst="rect">
            <a:avLst/>
          </a:prstGeom>
          <a:solidFill>
            <a:srgbClr val="FFFFFF"/>
          </a:solidFill>
          <a:ln w="12700">
            <a:solidFill>
              <a:srgbClr val="4471C4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240"/>
              </a:spcBef>
            </a:pPr>
            <a:r>
              <a:rPr dirty="0" sz="1800" spc="-25" b="1">
                <a:solidFill>
                  <a:srgbClr val="006FC0"/>
                </a:solidFill>
                <a:latin typeface="Calibri"/>
                <a:cs typeface="Calibri"/>
              </a:rPr>
              <a:t>Q3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23759" y="795527"/>
            <a:ext cx="460375" cy="368935"/>
          </a:xfrm>
          <a:prstGeom prst="rect">
            <a:avLst/>
          </a:prstGeom>
          <a:solidFill>
            <a:srgbClr val="FFFFFF"/>
          </a:solidFill>
          <a:ln w="12700">
            <a:solidFill>
              <a:srgbClr val="4471C4"/>
            </a:solidFill>
          </a:ln>
        </p:spPr>
        <p:txBody>
          <a:bodyPr wrap="square" lIns="0" tIns="29844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dirty="0" sz="1800" spc="-25" b="1">
                <a:solidFill>
                  <a:srgbClr val="006FC0"/>
                </a:solidFill>
                <a:latin typeface="Calibri"/>
                <a:cs typeface="Calibri"/>
              </a:rPr>
              <a:t>Q2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62088" y="36576"/>
            <a:ext cx="457200" cy="368935"/>
          </a:xfrm>
          <a:prstGeom prst="rect">
            <a:avLst/>
          </a:prstGeom>
          <a:solidFill>
            <a:srgbClr val="FFFFFF"/>
          </a:solidFill>
          <a:ln w="12700">
            <a:solidFill>
              <a:srgbClr val="4471C4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40"/>
              </a:spcBef>
            </a:pPr>
            <a:r>
              <a:rPr dirty="0" sz="1800" spc="-25" b="1">
                <a:solidFill>
                  <a:srgbClr val="006FC0"/>
                </a:solidFill>
                <a:latin typeface="Calibri"/>
                <a:cs typeface="Calibri"/>
              </a:rPr>
              <a:t>Q1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39954" y="5486146"/>
            <a:ext cx="4513580" cy="1261110"/>
            <a:chOff x="139954" y="5486146"/>
            <a:chExt cx="4513580" cy="1261110"/>
          </a:xfrm>
        </p:grpSpPr>
        <p:sp>
          <p:nvSpPr>
            <p:cNvPr id="19" name="object 19"/>
            <p:cNvSpPr/>
            <p:nvPr/>
          </p:nvSpPr>
          <p:spPr>
            <a:xfrm>
              <a:off x="146304" y="5492496"/>
              <a:ext cx="4500880" cy="1248410"/>
            </a:xfrm>
            <a:custGeom>
              <a:avLst/>
              <a:gdLst/>
              <a:ahLst/>
              <a:cxnLst/>
              <a:rect l="l" t="t" r="r" b="b"/>
              <a:pathLst>
                <a:path w="4500880" h="1248409">
                  <a:moveTo>
                    <a:pt x="4292346" y="0"/>
                  </a:moveTo>
                  <a:lnTo>
                    <a:pt x="208026" y="0"/>
                  </a:lnTo>
                  <a:lnTo>
                    <a:pt x="160329" y="5491"/>
                  </a:lnTo>
                  <a:lnTo>
                    <a:pt x="116543" y="21136"/>
                  </a:lnTo>
                  <a:lnTo>
                    <a:pt x="77918" y="45686"/>
                  </a:lnTo>
                  <a:lnTo>
                    <a:pt x="45702" y="77897"/>
                  </a:lnTo>
                  <a:lnTo>
                    <a:pt x="21144" y="116521"/>
                  </a:lnTo>
                  <a:lnTo>
                    <a:pt x="5494" y="160313"/>
                  </a:lnTo>
                  <a:lnTo>
                    <a:pt x="0" y="208025"/>
                  </a:lnTo>
                  <a:lnTo>
                    <a:pt x="0" y="1040129"/>
                  </a:lnTo>
                  <a:lnTo>
                    <a:pt x="5494" y="1087826"/>
                  </a:lnTo>
                  <a:lnTo>
                    <a:pt x="21144" y="1131611"/>
                  </a:lnTo>
                  <a:lnTo>
                    <a:pt x="45702" y="1170236"/>
                  </a:lnTo>
                  <a:lnTo>
                    <a:pt x="77918" y="1202452"/>
                  </a:lnTo>
                  <a:lnTo>
                    <a:pt x="116543" y="1227010"/>
                  </a:lnTo>
                  <a:lnTo>
                    <a:pt x="160329" y="1242660"/>
                  </a:lnTo>
                  <a:lnTo>
                    <a:pt x="208026" y="1248154"/>
                  </a:lnTo>
                  <a:lnTo>
                    <a:pt x="4292346" y="1248154"/>
                  </a:lnTo>
                  <a:lnTo>
                    <a:pt x="4340058" y="1242660"/>
                  </a:lnTo>
                  <a:lnTo>
                    <a:pt x="4383850" y="1227010"/>
                  </a:lnTo>
                  <a:lnTo>
                    <a:pt x="4422474" y="1202452"/>
                  </a:lnTo>
                  <a:lnTo>
                    <a:pt x="4454685" y="1170236"/>
                  </a:lnTo>
                  <a:lnTo>
                    <a:pt x="4479235" y="1131611"/>
                  </a:lnTo>
                  <a:lnTo>
                    <a:pt x="4494880" y="1087826"/>
                  </a:lnTo>
                  <a:lnTo>
                    <a:pt x="4500372" y="1040129"/>
                  </a:lnTo>
                  <a:lnTo>
                    <a:pt x="4500372" y="208025"/>
                  </a:lnTo>
                  <a:lnTo>
                    <a:pt x="4494880" y="160313"/>
                  </a:lnTo>
                  <a:lnTo>
                    <a:pt x="4479235" y="116521"/>
                  </a:lnTo>
                  <a:lnTo>
                    <a:pt x="4454685" y="77897"/>
                  </a:lnTo>
                  <a:lnTo>
                    <a:pt x="4422474" y="45686"/>
                  </a:lnTo>
                  <a:lnTo>
                    <a:pt x="4383850" y="21136"/>
                  </a:lnTo>
                  <a:lnTo>
                    <a:pt x="4340058" y="5491"/>
                  </a:lnTo>
                  <a:lnTo>
                    <a:pt x="429234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46304" y="5492496"/>
              <a:ext cx="4500880" cy="1248410"/>
            </a:xfrm>
            <a:custGeom>
              <a:avLst/>
              <a:gdLst/>
              <a:ahLst/>
              <a:cxnLst/>
              <a:rect l="l" t="t" r="r" b="b"/>
              <a:pathLst>
                <a:path w="4500880" h="1248409">
                  <a:moveTo>
                    <a:pt x="0" y="208025"/>
                  </a:moveTo>
                  <a:lnTo>
                    <a:pt x="5494" y="160313"/>
                  </a:lnTo>
                  <a:lnTo>
                    <a:pt x="21144" y="116521"/>
                  </a:lnTo>
                  <a:lnTo>
                    <a:pt x="45702" y="77897"/>
                  </a:lnTo>
                  <a:lnTo>
                    <a:pt x="77918" y="45686"/>
                  </a:lnTo>
                  <a:lnTo>
                    <a:pt x="116543" y="21136"/>
                  </a:lnTo>
                  <a:lnTo>
                    <a:pt x="160329" y="5491"/>
                  </a:lnTo>
                  <a:lnTo>
                    <a:pt x="208026" y="0"/>
                  </a:lnTo>
                  <a:lnTo>
                    <a:pt x="4292346" y="0"/>
                  </a:lnTo>
                  <a:lnTo>
                    <a:pt x="4340058" y="5491"/>
                  </a:lnTo>
                  <a:lnTo>
                    <a:pt x="4383850" y="21136"/>
                  </a:lnTo>
                  <a:lnTo>
                    <a:pt x="4422474" y="45686"/>
                  </a:lnTo>
                  <a:lnTo>
                    <a:pt x="4454685" y="77897"/>
                  </a:lnTo>
                  <a:lnTo>
                    <a:pt x="4479235" y="116521"/>
                  </a:lnTo>
                  <a:lnTo>
                    <a:pt x="4494880" y="160313"/>
                  </a:lnTo>
                  <a:lnTo>
                    <a:pt x="4500372" y="208025"/>
                  </a:lnTo>
                  <a:lnTo>
                    <a:pt x="4500372" y="1040129"/>
                  </a:lnTo>
                  <a:lnTo>
                    <a:pt x="4494880" y="1087826"/>
                  </a:lnTo>
                  <a:lnTo>
                    <a:pt x="4479235" y="1131611"/>
                  </a:lnTo>
                  <a:lnTo>
                    <a:pt x="4454685" y="1170236"/>
                  </a:lnTo>
                  <a:lnTo>
                    <a:pt x="4422474" y="1202452"/>
                  </a:lnTo>
                  <a:lnTo>
                    <a:pt x="4383850" y="1227010"/>
                  </a:lnTo>
                  <a:lnTo>
                    <a:pt x="4340058" y="1242660"/>
                  </a:lnTo>
                  <a:lnTo>
                    <a:pt x="4292346" y="1248154"/>
                  </a:lnTo>
                  <a:lnTo>
                    <a:pt x="208026" y="1248154"/>
                  </a:lnTo>
                  <a:lnTo>
                    <a:pt x="160329" y="1242660"/>
                  </a:lnTo>
                  <a:lnTo>
                    <a:pt x="116543" y="1227010"/>
                  </a:lnTo>
                  <a:lnTo>
                    <a:pt x="77918" y="1202452"/>
                  </a:lnTo>
                  <a:lnTo>
                    <a:pt x="45702" y="1170236"/>
                  </a:lnTo>
                  <a:lnTo>
                    <a:pt x="21144" y="1131611"/>
                  </a:lnTo>
                  <a:lnTo>
                    <a:pt x="5494" y="1087826"/>
                  </a:lnTo>
                  <a:lnTo>
                    <a:pt x="0" y="1040129"/>
                  </a:lnTo>
                  <a:lnTo>
                    <a:pt x="0" y="208025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86004" y="5678830"/>
            <a:ext cx="421259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s’agit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surtout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d’une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observation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images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textes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vidéo,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accessible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tous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élèves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(pas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difficulté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compréhension)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29895" y="183591"/>
            <a:ext cx="39712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Résumé</a:t>
            </a:r>
            <a:r>
              <a:rPr dirty="0" sz="4000" spc="-65"/>
              <a:t> </a:t>
            </a:r>
            <a:r>
              <a:rPr dirty="0" sz="4000"/>
              <a:t>de</a:t>
            </a:r>
            <a:r>
              <a:rPr dirty="0" sz="4000" spc="-50"/>
              <a:t> </a:t>
            </a:r>
            <a:r>
              <a:rPr dirty="0" sz="4000"/>
              <a:t>la</a:t>
            </a:r>
            <a:r>
              <a:rPr dirty="0" sz="4000" spc="-45"/>
              <a:t> </a:t>
            </a:r>
            <a:r>
              <a:rPr dirty="0" sz="4000" spc="-10"/>
              <a:t>vidéo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028700"/>
            <a:ext cx="3528060" cy="540715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501896" y="182879"/>
            <a:ext cx="7495540" cy="6350635"/>
            <a:chOff x="4501896" y="182879"/>
            <a:chExt cx="7495540" cy="63506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1896" y="182879"/>
              <a:ext cx="3055620" cy="63505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563612" y="352043"/>
              <a:ext cx="4427220" cy="2400300"/>
            </a:xfrm>
            <a:custGeom>
              <a:avLst/>
              <a:gdLst/>
              <a:ahLst/>
              <a:cxnLst/>
              <a:rect l="l" t="t" r="r" b="b"/>
              <a:pathLst>
                <a:path w="4427220" h="2400300">
                  <a:moveTo>
                    <a:pt x="4027170" y="0"/>
                  </a:moveTo>
                  <a:lnTo>
                    <a:pt x="400050" y="0"/>
                  </a:lnTo>
                  <a:lnTo>
                    <a:pt x="353388" y="2690"/>
                  </a:lnTo>
                  <a:lnTo>
                    <a:pt x="308310" y="10563"/>
                  </a:lnTo>
                  <a:lnTo>
                    <a:pt x="265114" y="23318"/>
                  </a:lnTo>
                  <a:lnTo>
                    <a:pt x="224101" y="40654"/>
                  </a:lnTo>
                  <a:lnTo>
                    <a:pt x="185570" y="62273"/>
                  </a:lnTo>
                  <a:lnTo>
                    <a:pt x="149822" y="87874"/>
                  </a:lnTo>
                  <a:lnTo>
                    <a:pt x="117157" y="117157"/>
                  </a:lnTo>
                  <a:lnTo>
                    <a:pt x="87874" y="149822"/>
                  </a:lnTo>
                  <a:lnTo>
                    <a:pt x="62273" y="185570"/>
                  </a:lnTo>
                  <a:lnTo>
                    <a:pt x="40654" y="224101"/>
                  </a:lnTo>
                  <a:lnTo>
                    <a:pt x="23318" y="265114"/>
                  </a:lnTo>
                  <a:lnTo>
                    <a:pt x="10563" y="308310"/>
                  </a:lnTo>
                  <a:lnTo>
                    <a:pt x="2690" y="353388"/>
                  </a:lnTo>
                  <a:lnTo>
                    <a:pt x="0" y="400050"/>
                  </a:lnTo>
                  <a:lnTo>
                    <a:pt x="0" y="2000250"/>
                  </a:lnTo>
                  <a:lnTo>
                    <a:pt x="2690" y="2046911"/>
                  </a:lnTo>
                  <a:lnTo>
                    <a:pt x="10563" y="2091989"/>
                  </a:lnTo>
                  <a:lnTo>
                    <a:pt x="23318" y="2135185"/>
                  </a:lnTo>
                  <a:lnTo>
                    <a:pt x="40654" y="2176198"/>
                  </a:lnTo>
                  <a:lnTo>
                    <a:pt x="62273" y="2214729"/>
                  </a:lnTo>
                  <a:lnTo>
                    <a:pt x="87874" y="2250477"/>
                  </a:lnTo>
                  <a:lnTo>
                    <a:pt x="117157" y="2283142"/>
                  </a:lnTo>
                  <a:lnTo>
                    <a:pt x="149822" y="2312425"/>
                  </a:lnTo>
                  <a:lnTo>
                    <a:pt x="185570" y="2338026"/>
                  </a:lnTo>
                  <a:lnTo>
                    <a:pt x="224101" y="2359645"/>
                  </a:lnTo>
                  <a:lnTo>
                    <a:pt x="265114" y="2376981"/>
                  </a:lnTo>
                  <a:lnTo>
                    <a:pt x="308310" y="2389736"/>
                  </a:lnTo>
                  <a:lnTo>
                    <a:pt x="353388" y="2397609"/>
                  </a:lnTo>
                  <a:lnTo>
                    <a:pt x="400050" y="2400300"/>
                  </a:lnTo>
                  <a:lnTo>
                    <a:pt x="4027170" y="2400300"/>
                  </a:lnTo>
                  <a:lnTo>
                    <a:pt x="4073831" y="2397609"/>
                  </a:lnTo>
                  <a:lnTo>
                    <a:pt x="4118909" y="2389736"/>
                  </a:lnTo>
                  <a:lnTo>
                    <a:pt x="4162105" y="2376981"/>
                  </a:lnTo>
                  <a:lnTo>
                    <a:pt x="4203118" y="2359645"/>
                  </a:lnTo>
                  <a:lnTo>
                    <a:pt x="4241649" y="2338026"/>
                  </a:lnTo>
                  <a:lnTo>
                    <a:pt x="4277397" y="2312425"/>
                  </a:lnTo>
                  <a:lnTo>
                    <a:pt x="4310062" y="2283142"/>
                  </a:lnTo>
                  <a:lnTo>
                    <a:pt x="4339345" y="2250477"/>
                  </a:lnTo>
                  <a:lnTo>
                    <a:pt x="4364946" y="2214729"/>
                  </a:lnTo>
                  <a:lnTo>
                    <a:pt x="4386565" y="2176198"/>
                  </a:lnTo>
                  <a:lnTo>
                    <a:pt x="4403901" y="2135185"/>
                  </a:lnTo>
                  <a:lnTo>
                    <a:pt x="4416656" y="2091989"/>
                  </a:lnTo>
                  <a:lnTo>
                    <a:pt x="4424529" y="2046911"/>
                  </a:lnTo>
                  <a:lnTo>
                    <a:pt x="4427220" y="2000250"/>
                  </a:lnTo>
                  <a:lnTo>
                    <a:pt x="4427220" y="400050"/>
                  </a:lnTo>
                  <a:lnTo>
                    <a:pt x="4424529" y="353388"/>
                  </a:lnTo>
                  <a:lnTo>
                    <a:pt x="4416656" y="308310"/>
                  </a:lnTo>
                  <a:lnTo>
                    <a:pt x="4403901" y="265114"/>
                  </a:lnTo>
                  <a:lnTo>
                    <a:pt x="4386565" y="224101"/>
                  </a:lnTo>
                  <a:lnTo>
                    <a:pt x="4364946" y="185570"/>
                  </a:lnTo>
                  <a:lnTo>
                    <a:pt x="4339345" y="149822"/>
                  </a:lnTo>
                  <a:lnTo>
                    <a:pt x="4310062" y="117157"/>
                  </a:lnTo>
                  <a:lnTo>
                    <a:pt x="4277397" y="87874"/>
                  </a:lnTo>
                  <a:lnTo>
                    <a:pt x="4241649" y="62273"/>
                  </a:lnTo>
                  <a:lnTo>
                    <a:pt x="4203118" y="40654"/>
                  </a:lnTo>
                  <a:lnTo>
                    <a:pt x="4162105" y="23318"/>
                  </a:lnTo>
                  <a:lnTo>
                    <a:pt x="4118909" y="10563"/>
                  </a:lnTo>
                  <a:lnTo>
                    <a:pt x="4073831" y="2690"/>
                  </a:lnTo>
                  <a:lnTo>
                    <a:pt x="402717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563612" y="352043"/>
              <a:ext cx="4427220" cy="2400300"/>
            </a:xfrm>
            <a:custGeom>
              <a:avLst/>
              <a:gdLst/>
              <a:ahLst/>
              <a:cxnLst/>
              <a:rect l="l" t="t" r="r" b="b"/>
              <a:pathLst>
                <a:path w="4427220" h="2400300">
                  <a:moveTo>
                    <a:pt x="0" y="400050"/>
                  </a:moveTo>
                  <a:lnTo>
                    <a:pt x="2690" y="353388"/>
                  </a:lnTo>
                  <a:lnTo>
                    <a:pt x="10563" y="308310"/>
                  </a:lnTo>
                  <a:lnTo>
                    <a:pt x="23318" y="265114"/>
                  </a:lnTo>
                  <a:lnTo>
                    <a:pt x="40654" y="224101"/>
                  </a:lnTo>
                  <a:lnTo>
                    <a:pt x="62273" y="185570"/>
                  </a:lnTo>
                  <a:lnTo>
                    <a:pt x="87874" y="149822"/>
                  </a:lnTo>
                  <a:lnTo>
                    <a:pt x="117157" y="117157"/>
                  </a:lnTo>
                  <a:lnTo>
                    <a:pt x="149822" y="87874"/>
                  </a:lnTo>
                  <a:lnTo>
                    <a:pt x="185570" y="62273"/>
                  </a:lnTo>
                  <a:lnTo>
                    <a:pt x="224101" y="40654"/>
                  </a:lnTo>
                  <a:lnTo>
                    <a:pt x="265114" y="23318"/>
                  </a:lnTo>
                  <a:lnTo>
                    <a:pt x="308310" y="10563"/>
                  </a:lnTo>
                  <a:lnTo>
                    <a:pt x="353388" y="2690"/>
                  </a:lnTo>
                  <a:lnTo>
                    <a:pt x="400050" y="0"/>
                  </a:lnTo>
                  <a:lnTo>
                    <a:pt x="4027170" y="0"/>
                  </a:lnTo>
                  <a:lnTo>
                    <a:pt x="4073831" y="2690"/>
                  </a:lnTo>
                  <a:lnTo>
                    <a:pt x="4118909" y="10563"/>
                  </a:lnTo>
                  <a:lnTo>
                    <a:pt x="4162105" y="23318"/>
                  </a:lnTo>
                  <a:lnTo>
                    <a:pt x="4203118" y="40654"/>
                  </a:lnTo>
                  <a:lnTo>
                    <a:pt x="4241649" y="62273"/>
                  </a:lnTo>
                  <a:lnTo>
                    <a:pt x="4277397" y="87874"/>
                  </a:lnTo>
                  <a:lnTo>
                    <a:pt x="4310062" y="117157"/>
                  </a:lnTo>
                  <a:lnTo>
                    <a:pt x="4339345" y="149822"/>
                  </a:lnTo>
                  <a:lnTo>
                    <a:pt x="4364946" y="185570"/>
                  </a:lnTo>
                  <a:lnTo>
                    <a:pt x="4386565" y="224101"/>
                  </a:lnTo>
                  <a:lnTo>
                    <a:pt x="4403901" y="265114"/>
                  </a:lnTo>
                  <a:lnTo>
                    <a:pt x="4416656" y="308310"/>
                  </a:lnTo>
                  <a:lnTo>
                    <a:pt x="4424529" y="353388"/>
                  </a:lnTo>
                  <a:lnTo>
                    <a:pt x="4427220" y="400050"/>
                  </a:lnTo>
                  <a:lnTo>
                    <a:pt x="4427220" y="2000250"/>
                  </a:lnTo>
                  <a:lnTo>
                    <a:pt x="4424529" y="2046911"/>
                  </a:lnTo>
                  <a:lnTo>
                    <a:pt x="4416656" y="2091989"/>
                  </a:lnTo>
                  <a:lnTo>
                    <a:pt x="4403901" y="2135185"/>
                  </a:lnTo>
                  <a:lnTo>
                    <a:pt x="4386565" y="2176198"/>
                  </a:lnTo>
                  <a:lnTo>
                    <a:pt x="4364946" y="2214729"/>
                  </a:lnTo>
                  <a:lnTo>
                    <a:pt x="4339345" y="2250477"/>
                  </a:lnTo>
                  <a:lnTo>
                    <a:pt x="4310062" y="2283142"/>
                  </a:lnTo>
                  <a:lnTo>
                    <a:pt x="4277397" y="2312425"/>
                  </a:lnTo>
                  <a:lnTo>
                    <a:pt x="4241649" y="2338026"/>
                  </a:lnTo>
                  <a:lnTo>
                    <a:pt x="4203118" y="2359645"/>
                  </a:lnTo>
                  <a:lnTo>
                    <a:pt x="4162105" y="2376981"/>
                  </a:lnTo>
                  <a:lnTo>
                    <a:pt x="4118909" y="2389736"/>
                  </a:lnTo>
                  <a:lnTo>
                    <a:pt x="4073831" y="2397609"/>
                  </a:lnTo>
                  <a:lnTo>
                    <a:pt x="4027170" y="2400300"/>
                  </a:lnTo>
                  <a:lnTo>
                    <a:pt x="400050" y="2400300"/>
                  </a:lnTo>
                  <a:lnTo>
                    <a:pt x="353388" y="2397609"/>
                  </a:lnTo>
                  <a:lnTo>
                    <a:pt x="308310" y="2389736"/>
                  </a:lnTo>
                  <a:lnTo>
                    <a:pt x="265114" y="2376981"/>
                  </a:lnTo>
                  <a:lnTo>
                    <a:pt x="224101" y="2359645"/>
                  </a:lnTo>
                  <a:lnTo>
                    <a:pt x="185570" y="2338026"/>
                  </a:lnTo>
                  <a:lnTo>
                    <a:pt x="149822" y="2312425"/>
                  </a:lnTo>
                  <a:lnTo>
                    <a:pt x="117157" y="2283142"/>
                  </a:lnTo>
                  <a:lnTo>
                    <a:pt x="87874" y="2250477"/>
                  </a:lnTo>
                  <a:lnTo>
                    <a:pt x="62273" y="2214729"/>
                  </a:lnTo>
                  <a:lnTo>
                    <a:pt x="40654" y="2176198"/>
                  </a:lnTo>
                  <a:lnTo>
                    <a:pt x="23318" y="2135185"/>
                  </a:lnTo>
                  <a:lnTo>
                    <a:pt x="10563" y="2091989"/>
                  </a:lnTo>
                  <a:lnTo>
                    <a:pt x="2690" y="2046911"/>
                  </a:lnTo>
                  <a:lnTo>
                    <a:pt x="0" y="2000250"/>
                  </a:lnTo>
                  <a:lnTo>
                    <a:pt x="0" y="400050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760334" y="608838"/>
            <a:ext cx="4023360" cy="1855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Possibilité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d’utiliser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Wooclap</a:t>
            </a:r>
            <a:r>
              <a:rPr dirty="0" sz="20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dirty="0" sz="20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faire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résumé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ligne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(en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groupe</a:t>
            </a:r>
            <a:r>
              <a:rPr dirty="0" sz="20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par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exemple).</a:t>
            </a:r>
            <a:endParaRPr sz="2000">
              <a:latin typeface="Calibri"/>
              <a:cs typeface="Calibri"/>
            </a:endParaRPr>
          </a:p>
          <a:p>
            <a:pPr marL="12700" marR="161290">
              <a:lnSpc>
                <a:spcPct val="100000"/>
              </a:lnSpc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Possibilité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leur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demander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l’oral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s’ils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souviennent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questions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à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poser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avant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poster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822692" y="2745994"/>
            <a:ext cx="4168140" cy="2778760"/>
            <a:chOff x="7822692" y="2745994"/>
            <a:chExt cx="4168140" cy="277876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22692" y="3429000"/>
              <a:ext cx="4168140" cy="20955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538716" y="2752344"/>
              <a:ext cx="187960" cy="676910"/>
            </a:xfrm>
            <a:custGeom>
              <a:avLst/>
              <a:gdLst/>
              <a:ahLst/>
              <a:cxnLst/>
              <a:rect l="l" t="t" r="r" b="b"/>
              <a:pathLst>
                <a:path w="187959" h="676910">
                  <a:moveTo>
                    <a:pt x="140588" y="0"/>
                  </a:moveTo>
                  <a:lnTo>
                    <a:pt x="46862" y="0"/>
                  </a:lnTo>
                  <a:lnTo>
                    <a:pt x="46862" y="582929"/>
                  </a:lnTo>
                  <a:lnTo>
                    <a:pt x="0" y="582929"/>
                  </a:lnTo>
                  <a:lnTo>
                    <a:pt x="93725" y="676655"/>
                  </a:lnTo>
                  <a:lnTo>
                    <a:pt x="187451" y="582929"/>
                  </a:lnTo>
                  <a:lnTo>
                    <a:pt x="140588" y="582929"/>
                  </a:lnTo>
                  <a:lnTo>
                    <a:pt x="1405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538716" y="2752344"/>
              <a:ext cx="187960" cy="676910"/>
            </a:xfrm>
            <a:custGeom>
              <a:avLst/>
              <a:gdLst/>
              <a:ahLst/>
              <a:cxnLst/>
              <a:rect l="l" t="t" r="r" b="b"/>
              <a:pathLst>
                <a:path w="187959" h="676910">
                  <a:moveTo>
                    <a:pt x="0" y="582929"/>
                  </a:moveTo>
                  <a:lnTo>
                    <a:pt x="46862" y="582929"/>
                  </a:lnTo>
                  <a:lnTo>
                    <a:pt x="46862" y="0"/>
                  </a:lnTo>
                  <a:lnTo>
                    <a:pt x="140588" y="0"/>
                  </a:lnTo>
                  <a:lnTo>
                    <a:pt x="140588" y="582929"/>
                  </a:lnTo>
                  <a:lnTo>
                    <a:pt x="187451" y="582929"/>
                  </a:lnTo>
                  <a:lnTo>
                    <a:pt x="93725" y="676655"/>
                  </a:lnTo>
                  <a:lnTo>
                    <a:pt x="0" y="58292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29895" y="162305"/>
            <a:ext cx="76911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Création</a:t>
            </a:r>
            <a:r>
              <a:rPr dirty="0" sz="3600" spc="-110"/>
              <a:t> </a:t>
            </a:r>
            <a:r>
              <a:rPr dirty="0" sz="3600" spc="-25"/>
              <a:t>d’affiches</a:t>
            </a:r>
            <a:r>
              <a:rPr dirty="0" sz="3600" spc="-120"/>
              <a:t> </a:t>
            </a:r>
            <a:r>
              <a:rPr dirty="0" sz="3600"/>
              <a:t>(ou</a:t>
            </a:r>
            <a:r>
              <a:rPr dirty="0" sz="3600" spc="-110"/>
              <a:t> </a:t>
            </a:r>
            <a:r>
              <a:rPr dirty="0" sz="3600"/>
              <a:t>de</a:t>
            </a:r>
            <a:r>
              <a:rPr dirty="0" sz="3600" spc="-114"/>
              <a:t> </a:t>
            </a:r>
            <a:r>
              <a:rPr dirty="0" sz="3600" spc="-10"/>
              <a:t>podcasts</a:t>
            </a:r>
            <a:r>
              <a:rPr dirty="0" sz="3600" spc="-105"/>
              <a:t> </a:t>
            </a:r>
            <a:r>
              <a:rPr dirty="0" sz="3600" spc="-10"/>
              <a:t>audio)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231" y="1560575"/>
            <a:ext cx="3048000" cy="456895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9473" y="822705"/>
            <a:ext cx="11703685" cy="544830"/>
            <a:chOff x="109473" y="822705"/>
            <a:chExt cx="11703685" cy="544830"/>
          </a:xfrm>
        </p:grpSpPr>
        <p:sp>
          <p:nvSpPr>
            <p:cNvPr id="5" name="object 5"/>
            <p:cNvSpPr/>
            <p:nvPr/>
          </p:nvSpPr>
          <p:spPr>
            <a:xfrm>
              <a:off x="115823" y="829055"/>
              <a:ext cx="11690985" cy="532130"/>
            </a:xfrm>
            <a:custGeom>
              <a:avLst/>
              <a:gdLst/>
              <a:ahLst/>
              <a:cxnLst/>
              <a:rect l="l" t="t" r="r" b="b"/>
              <a:pathLst>
                <a:path w="11690985" h="532130">
                  <a:moveTo>
                    <a:pt x="11601958" y="0"/>
                  </a:moveTo>
                  <a:lnTo>
                    <a:pt x="88646" y="0"/>
                  </a:lnTo>
                  <a:lnTo>
                    <a:pt x="54140" y="6975"/>
                  </a:lnTo>
                  <a:lnTo>
                    <a:pt x="25963" y="25987"/>
                  </a:lnTo>
                  <a:lnTo>
                    <a:pt x="6966" y="54167"/>
                  </a:lnTo>
                  <a:lnTo>
                    <a:pt x="0" y="88646"/>
                  </a:lnTo>
                  <a:lnTo>
                    <a:pt x="0" y="443230"/>
                  </a:lnTo>
                  <a:lnTo>
                    <a:pt x="6966" y="477708"/>
                  </a:lnTo>
                  <a:lnTo>
                    <a:pt x="25963" y="505888"/>
                  </a:lnTo>
                  <a:lnTo>
                    <a:pt x="54140" y="524900"/>
                  </a:lnTo>
                  <a:lnTo>
                    <a:pt x="88646" y="531876"/>
                  </a:lnTo>
                  <a:lnTo>
                    <a:pt x="11601958" y="531876"/>
                  </a:lnTo>
                  <a:lnTo>
                    <a:pt x="11636436" y="524900"/>
                  </a:lnTo>
                  <a:lnTo>
                    <a:pt x="11664616" y="505888"/>
                  </a:lnTo>
                  <a:lnTo>
                    <a:pt x="11683628" y="477708"/>
                  </a:lnTo>
                  <a:lnTo>
                    <a:pt x="11690604" y="443230"/>
                  </a:lnTo>
                  <a:lnTo>
                    <a:pt x="11690604" y="88646"/>
                  </a:lnTo>
                  <a:lnTo>
                    <a:pt x="11683628" y="54167"/>
                  </a:lnTo>
                  <a:lnTo>
                    <a:pt x="11664616" y="25987"/>
                  </a:lnTo>
                  <a:lnTo>
                    <a:pt x="11636436" y="6975"/>
                  </a:lnTo>
                  <a:lnTo>
                    <a:pt x="1160195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5823" y="829055"/>
              <a:ext cx="11690985" cy="532130"/>
            </a:xfrm>
            <a:custGeom>
              <a:avLst/>
              <a:gdLst/>
              <a:ahLst/>
              <a:cxnLst/>
              <a:rect l="l" t="t" r="r" b="b"/>
              <a:pathLst>
                <a:path w="11690985" h="532130">
                  <a:moveTo>
                    <a:pt x="0" y="88646"/>
                  </a:moveTo>
                  <a:lnTo>
                    <a:pt x="6966" y="54167"/>
                  </a:lnTo>
                  <a:lnTo>
                    <a:pt x="25963" y="25987"/>
                  </a:lnTo>
                  <a:lnTo>
                    <a:pt x="54140" y="6975"/>
                  </a:lnTo>
                  <a:lnTo>
                    <a:pt x="88646" y="0"/>
                  </a:lnTo>
                  <a:lnTo>
                    <a:pt x="11601958" y="0"/>
                  </a:lnTo>
                  <a:lnTo>
                    <a:pt x="11636436" y="6975"/>
                  </a:lnTo>
                  <a:lnTo>
                    <a:pt x="11664616" y="25987"/>
                  </a:lnTo>
                  <a:lnTo>
                    <a:pt x="11683628" y="54167"/>
                  </a:lnTo>
                  <a:lnTo>
                    <a:pt x="11690604" y="88646"/>
                  </a:lnTo>
                  <a:lnTo>
                    <a:pt x="11690604" y="443230"/>
                  </a:lnTo>
                  <a:lnTo>
                    <a:pt x="11683628" y="477708"/>
                  </a:lnTo>
                  <a:lnTo>
                    <a:pt x="11664616" y="505888"/>
                  </a:lnTo>
                  <a:lnTo>
                    <a:pt x="11636436" y="524900"/>
                  </a:lnTo>
                  <a:lnTo>
                    <a:pt x="11601958" y="531876"/>
                  </a:lnTo>
                  <a:lnTo>
                    <a:pt x="88646" y="531876"/>
                  </a:lnTo>
                  <a:lnTo>
                    <a:pt x="54140" y="524900"/>
                  </a:lnTo>
                  <a:lnTo>
                    <a:pt x="25963" y="505888"/>
                  </a:lnTo>
                  <a:lnTo>
                    <a:pt x="6966" y="477708"/>
                  </a:lnTo>
                  <a:lnTo>
                    <a:pt x="0" y="443230"/>
                  </a:lnTo>
                  <a:lnTo>
                    <a:pt x="0" y="88646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21386" y="776477"/>
            <a:ext cx="1040257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Quels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conseils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dirty="0" sz="20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limiter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nos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empreintes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numériques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tant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citoyen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numérique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responsable?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64052" y="1560575"/>
            <a:ext cx="3610355" cy="456895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7345426" y="1554225"/>
            <a:ext cx="4647565" cy="4150360"/>
            <a:chOff x="7345426" y="1554225"/>
            <a:chExt cx="4647565" cy="4150360"/>
          </a:xfrm>
        </p:grpSpPr>
        <p:sp>
          <p:nvSpPr>
            <p:cNvPr id="10" name="object 10"/>
            <p:cNvSpPr/>
            <p:nvPr/>
          </p:nvSpPr>
          <p:spPr>
            <a:xfrm>
              <a:off x="7351776" y="1560575"/>
              <a:ext cx="4634865" cy="4137660"/>
            </a:xfrm>
            <a:custGeom>
              <a:avLst/>
              <a:gdLst/>
              <a:ahLst/>
              <a:cxnLst/>
              <a:rect l="l" t="t" r="r" b="b"/>
              <a:pathLst>
                <a:path w="4634865" h="4137660">
                  <a:moveTo>
                    <a:pt x="3944874" y="0"/>
                  </a:moveTo>
                  <a:lnTo>
                    <a:pt x="689609" y="0"/>
                  </a:lnTo>
                  <a:lnTo>
                    <a:pt x="642393" y="1590"/>
                  </a:lnTo>
                  <a:lnTo>
                    <a:pt x="596031" y="6295"/>
                  </a:lnTo>
                  <a:lnTo>
                    <a:pt x="550626" y="14009"/>
                  </a:lnTo>
                  <a:lnTo>
                    <a:pt x="506280" y="24632"/>
                  </a:lnTo>
                  <a:lnTo>
                    <a:pt x="463096" y="38060"/>
                  </a:lnTo>
                  <a:lnTo>
                    <a:pt x="421177" y="54191"/>
                  </a:lnTo>
                  <a:lnTo>
                    <a:pt x="380626" y="72921"/>
                  </a:lnTo>
                  <a:lnTo>
                    <a:pt x="341545" y="94149"/>
                  </a:lnTo>
                  <a:lnTo>
                    <a:pt x="304037" y="117771"/>
                  </a:lnTo>
                  <a:lnTo>
                    <a:pt x="268204" y="143685"/>
                  </a:lnTo>
                  <a:lnTo>
                    <a:pt x="234150" y="171788"/>
                  </a:lnTo>
                  <a:lnTo>
                    <a:pt x="201977" y="201977"/>
                  </a:lnTo>
                  <a:lnTo>
                    <a:pt x="171788" y="234150"/>
                  </a:lnTo>
                  <a:lnTo>
                    <a:pt x="143685" y="268204"/>
                  </a:lnTo>
                  <a:lnTo>
                    <a:pt x="117771" y="304037"/>
                  </a:lnTo>
                  <a:lnTo>
                    <a:pt x="94149" y="341545"/>
                  </a:lnTo>
                  <a:lnTo>
                    <a:pt x="72921" y="380626"/>
                  </a:lnTo>
                  <a:lnTo>
                    <a:pt x="54191" y="421177"/>
                  </a:lnTo>
                  <a:lnTo>
                    <a:pt x="38060" y="463096"/>
                  </a:lnTo>
                  <a:lnTo>
                    <a:pt x="24632" y="506280"/>
                  </a:lnTo>
                  <a:lnTo>
                    <a:pt x="14009" y="550626"/>
                  </a:lnTo>
                  <a:lnTo>
                    <a:pt x="6295" y="596031"/>
                  </a:lnTo>
                  <a:lnTo>
                    <a:pt x="1590" y="642393"/>
                  </a:lnTo>
                  <a:lnTo>
                    <a:pt x="0" y="689610"/>
                  </a:lnTo>
                  <a:lnTo>
                    <a:pt x="0" y="3448050"/>
                  </a:lnTo>
                  <a:lnTo>
                    <a:pt x="1590" y="3495266"/>
                  </a:lnTo>
                  <a:lnTo>
                    <a:pt x="6295" y="3541628"/>
                  </a:lnTo>
                  <a:lnTo>
                    <a:pt x="14009" y="3587033"/>
                  </a:lnTo>
                  <a:lnTo>
                    <a:pt x="24632" y="3631379"/>
                  </a:lnTo>
                  <a:lnTo>
                    <a:pt x="38060" y="3674563"/>
                  </a:lnTo>
                  <a:lnTo>
                    <a:pt x="54191" y="3716482"/>
                  </a:lnTo>
                  <a:lnTo>
                    <a:pt x="72921" y="3757033"/>
                  </a:lnTo>
                  <a:lnTo>
                    <a:pt x="94149" y="3796114"/>
                  </a:lnTo>
                  <a:lnTo>
                    <a:pt x="117771" y="3833622"/>
                  </a:lnTo>
                  <a:lnTo>
                    <a:pt x="143685" y="3869455"/>
                  </a:lnTo>
                  <a:lnTo>
                    <a:pt x="171788" y="3903509"/>
                  </a:lnTo>
                  <a:lnTo>
                    <a:pt x="201977" y="3935682"/>
                  </a:lnTo>
                  <a:lnTo>
                    <a:pt x="234150" y="3965871"/>
                  </a:lnTo>
                  <a:lnTo>
                    <a:pt x="268204" y="3993974"/>
                  </a:lnTo>
                  <a:lnTo>
                    <a:pt x="304037" y="4019888"/>
                  </a:lnTo>
                  <a:lnTo>
                    <a:pt x="341545" y="4043510"/>
                  </a:lnTo>
                  <a:lnTo>
                    <a:pt x="380626" y="4064738"/>
                  </a:lnTo>
                  <a:lnTo>
                    <a:pt x="421177" y="4083468"/>
                  </a:lnTo>
                  <a:lnTo>
                    <a:pt x="463096" y="4099599"/>
                  </a:lnTo>
                  <a:lnTo>
                    <a:pt x="506280" y="4113027"/>
                  </a:lnTo>
                  <a:lnTo>
                    <a:pt x="550626" y="4123650"/>
                  </a:lnTo>
                  <a:lnTo>
                    <a:pt x="596031" y="4131364"/>
                  </a:lnTo>
                  <a:lnTo>
                    <a:pt x="642393" y="4136069"/>
                  </a:lnTo>
                  <a:lnTo>
                    <a:pt x="689609" y="4137660"/>
                  </a:lnTo>
                  <a:lnTo>
                    <a:pt x="3944874" y="4137660"/>
                  </a:lnTo>
                  <a:lnTo>
                    <a:pt x="3992090" y="4136069"/>
                  </a:lnTo>
                  <a:lnTo>
                    <a:pt x="4038452" y="4131364"/>
                  </a:lnTo>
                  <a:lnTo>
                    <a:pt x="4083857" y="4123650"/>
                  </a:lnTo>
                  <a:lnTo>
                    <a:pt x="4128203" y="4113027"/>
                  </a:lnTo>
                  <a:lnTo>
                    <a:pt x="4171387" y="4099599"/>
                  </a:lnTo>
                  <a:lnTo>
                    <a:pt x="4213306" y="4083468"/>
                  </a:lnTo>
                  <a:lnTo>
                    <a:pt x="4253857" y="4064738"/>
                  </a:lnTo>
                  <a:lnTo>
                    <a:pt x="4292938" y="4043510"/>
                  </a:lnTo>
                  <a:lnTo>
                    <a:pt x="4330446" y="4019888"/>
                  </a:lnTo>
                  <a:lnTo>
                    <a:pt x="4366279" y="3993974"/>
                  </a:lnTo>
                  <a:lnTo>
                    <a:pt x="4400333" y="3965871"/>
                  </a:lnTo>
                  <a:lnTo>
                    <a:pt x="4432506" y="3935682"/>
                  </a:lnTo>
                  <a:lnTo>
                    <a:pt x="4462695" y="3903509"/>
                  </a:lnTo>
                  <a:lnTo>
                    <a:pt x="4490798" y="3869455"/>
                  </a:lnTo>
                  <a:lnTo>
                    <a:pt x="4516712" y="3833622"/>
                  </a:lnTo>
                  <a:lnTo>
                    <a:pt x="4540334" y="3796114"/>
                  </a:lnTo>
                  <a:lnTo>
                    <a:pt x="4561562" y="3757033"/>
                  </a:lnTo>
                  <a:lnTo>
                    <a:pt x="4580292" y="3716482"/>
                  </a:lnTo>
                  <a:lnTo>
                    <a:pt x="4596423" y="3674563"/>
                  </a:lnTo>
                  <a:lnTo>
                    <a:pt x="4609851" y="3631379"/>
                  </a:lnTo>
                  <a:lnTo>
                    <a:pt x="4620474" y="3587033"/>
                  </a:lnTo>
                  <a:lnTo>
                    <a:pt x="4628188" y="3541628"/>
                  </a:lnTo>
                  <a:lnTo>
                    <a:pt x="4632893" y="3495266"/>
                  </a:lnTo>
                  <a:lnTo>
                    <a:pt x="4634483" y="3448050"/>
                  </a:lnTo>
                  <a:lnTo>
                    <a:pt x="4634483" y="689610"/>
                  </a:lnTo>
                  <a:lnTo>
                    <a:pt x="4632893" y="642393"/>
                  </a:lnTo>
                  <a:lnTo>
                    <a:pt x="4628188" y="596031"/>
                  </a:lnTo>
                  <a:lnTo>
                    <a:pt x="4620474" y="550626"/>
                  </a:lnTo>
                  <a:lnTo>
                    <a:pt x="4609851" y="506280"/>
                  </a:lnTo>
                  <a:lnTo>
                    <a:pt x="4596423" y="463096"/>
                  </a:lnTo>
                  <a:lnTo>
                    <a:pt x="4580292" y="421177"/>
                  </a:lnTo>
                  <a:lnTo>
                    <a:pt x="4561562" y="380626"/>
                  </a:lnTo>
                  <a:lnTo>
                    <a:pt x="4540334" y="341545"/>
                  </a:lnTo>
                  <a:lnTo>
                    <a:pt x="4516712" y="304037"/>
                  </a:lnTo>
                  <a:lnTo>
                    <a:pt x="4490798" y="268204"/>
                  </a:lnTo>
                  <a:lnTo>
                    <a:pt x="4462695" y="234150"/>
                  </a:lnTo>
                  <a:lnTo>
                    <a:pt x="4432506" y="201977"/>
                  </a:lnTo>
                  <a:lnTo>
                    <a:pt x="4400333" y="171788"/>
                  </a:lnTo>
                  <a:lnTo>
                    <a:pt x="4366279" y="143685"/>
                  </a:lnTo>
                  <a:lnTo>
                    <a:pt x="4330446" y="117771"/>
                  </a:lnTo>
                  <a:lnTo>
                    <a:pt x="4292938" y="94149"/>
                  </a:lnTo>
                  <a:lnTo>
                    <a:pt x="4253857" y="72921"/>
                  </a:lnTo>
                  <a:lnTo>
                    <a:pt x="4213306" y="54191"/>
                  </a:lnTo>
                  <a:lnTo>
                    <a:pt x="4171387" y="38060"/>
                  </a:lnTo>
                  <a:lnTo>
                    <a:pt x="4128203" y="24632"/>
                  </a:lnTo>
                  <a:lnTo>
                    <a:pt x="4083857" y="14009"/>
                  </a:lnTo>
                  <a:lnTo>
                    <a:pt x="4038452" y="6295"/>
                  </a:lnTo>
                  <a:lnTo>
                    <a:pt x="3992090" y="1590"/>
                  </a:lnTo>
                  <a:lnTo>
                    <a:pt x="3944874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51776" y="1560575"/>
              <a:ext cx="4634865" cy="4137660"/>
            </a:xfrm>
            <a:custGeom>
              <a:avLst/>
              <a:gdLst/>
              <a:ahLst/>
              <a:cxnLst/>
              <a:rect l="l" t="t" r="r" b="b"/>
              <a:pathLst>
                <a:path w="4634865" h="4137660">
                  <a:moveTo>
                    <a:pt x="0" y="689610"/>
                  </a:moveTo>
                  <a:lnTo>
                    <a:pt x="1590" y="642393"/>
                  </a:lnTo>
                  <a:lnTo>
                    <a:pt x="6295" y="596031"/>
                  </a:lnTo>
                  <a:lnTo>
                    <a:pt x="14009" y="550626"/>
                  </a:lnTo>
                  <a:lnTo>
                    <a:pt x="24632" y="506280"/>
                  </a:lnTo>
                  <a:lnTo>
                    <a:pt x="38060" y="463096"/>
                  </a:lnTo>
                  <a:lnTo>
                    <a:pt x="54191" y="421177"/>
                  </a:lnTo>
                  <a:lnTo>
                    <a:pt x="72921" y="380626"/>
                  </a:lnTo>
                  <a:lnTo>
                    <a:pt x="94149" y="341545"/>
                  </a:lnTo>
                  <a:lnTo>
                    <a:pt x="117771" y="304037"/>
                  </a:lnTo>
                  <a:lnTo>
                    <a:pt x="143685" y="268204"/>
                  </a:lnTo>
                  <a:lnTo>
                    <a:pt x="171788" y="234150"/>
                  </a:lnTo>
                  <a:lnTo>
                    <a:pt x="201977" y="201977"/>
                  </a:lnTo>
                  <a:lnTo>
                    <a:pt x="234150" y="171788"/>
                  </a:lnTo>
                  <a:lnTo>
                    <a:pt x="268204" y="143685"/>
                  </a:lnTo>
                  <a:lnTo>
                    <a:pt x="304037" y="117771"/>
                  </a:lnTo>
                  <a:lnTo>
                    <a:pt x="341545" y="94149"/>
                  </a:lnTo>
                  <a:lnTo>
                    <a:pt x="380626" y="72921"/>
                  </a:lnTo>
                  <a:lnTo>
                    <a:pt x="421177" y="54191"/>
                  </a:lnTo>
                  <a:lnTo>
                    <a:pt x="463096" y="38060"/>
                  </a:lnTo>
                  <a:lnTo>
                    <a:pt x="506280" y="24632"/>
                  </a:lnTo>
                  <a:lnTo>
                    <a:pt x="550626" y="14009"/>
                  </a:lnTo>
                  <a:lnTo>
                    <a:pt x="596031" y="6295"/>
                  </a:lnTo>
                  <a:lnTo>
                    <a:pt x="642393" y="1590"/>
                  </a:lnTo>
                  <a:lnTo>
                    <a:pt x="689609" y="0"/>
                  </a:lnTo>
                  <a:lnTo>
                    <a:pt x="3944874" y="0"/>
                  </a:lnTo>
                  <a:lnTo>
                    <a:pt x="3992090" y="1590"/>
                  </a:lnTo>
                  <a:lnTo>
                    <a:pt x="4038452" y="6295"/>
                  </a:lnTo>
                  <a:lnTo>
                    <a:pt x="4083857" y="14009"/>
                  </a:lnTo>
                  <a:lnTo>
                    <a:pt x="4128203" y="24632"/>
                  </a:lnTo>
                  <a:lnTo>
                    <a:pt x="4171387" y="38060"/>
                  </a:lnTo>
                  <a:lnTo>
                    <a:pt x="4213306" y="54191"/>
                  </a:lnTo>
                  <a:lnTo>
                    <a:pt x="4253857" y="72921"/>
                  </a:lnTo>
                  <a:lnTo>
                    <a:pt x="4292938" y="94149"/>
                  </a:lnTo>
                  <a:lnTo>
                    <a:pt x="4330446" y="117771"/>
                  </a:lnTo>
                  <a:lnTo>
                    <a:pt x="4366279" y="143685"/>
                  </a:lnTo>
                  <a:lnTo>
                    <a:pt x="4400333" y="171788"/>
                  </a:lnTo>
                  <a:lnTo>
                    <a:pt x="4432506" y="201977"/>
                  </a:lnTo>
                  <a:lnTo>
                    <a:pt x="4462695" y="234150"/>
                  </a:lnTo>
                  <a:lnTo>
                    <a:pt x="4490798" y="268204"/>
                  </a:lnTo>
                  <a:lnTo>
                    <a:pt x="4516712" y="304037"/>
                  </a:lnTo>
                  <a:lnTo>
                    <a:pt x="4540334" y="341545"/>
                  </a:lnTo>
                  <a:lnTo>
                    <a:pt x="4561562" y="380626"/>
                  </a:lnTo>
                  <a:lnTo>
                    <a:pt x="4580292" y="421177"/>
                  </a:lnTo>
                  <a:lnTo>
                    <a:pt x="4596423" y="463096"/>
                  </a:lnTo>
                  <a:lnTo>
                    <a:pt x="4609851" y="506280"/>
                  </a:lnTo>
                  <a:lnTo>
                    <a:pt x="4620474" y="550626"/>
                  </a:lnTo>
                  <a:lnTo>
                    <a:pt x="4628188" y="596031"/>
                  </a:lnTo>
                  <a:lnTo>
                    <a:pt x="4632893" y="642393"/>
                  </a:lnTo>
                  <a:lnTo>
                    <a:pt x="4634483" y="689610"/>
                  </a:lnTo>
                  <a:lnTo>
                    <a:pt x="4634483" y="3448050"/>
                  </a:lnTo>
                  <a:lnTo>
                    <a:pt x="4632893" y="3495266"/>
                  </a:lnTo>
                  <a:lnTo>
                    <a:pt x="4628188" y="3541628"/>
                  </a:lnTo>
                  <a:lnTo>
                    <a:pt x="4620474" y="3587033"/>
                  </a:lnTo>
                  <a:lnTo>
                    <a:pt x="4609851" y="3631379"/>
                  </a:lnTo>
                  <a:lnTo>
                    <a:pt x="4596423" y="3674563"/>
                  </a:lnTo>
                  <a:lnTo>
                    <a:pt x="4580292" y="3716482"/>
                  </a:lnTo>
                  <a:lnTo>
                    <a:pt x="4561562" y="3757033"/>
                  </a:lnTo>
                  <a:lnTo>
                    <a:pt x="4540334" y="3796114"/>
                  </a:lnTo>
                  <a:lnTo>
                    <a:pt x="4516712" y="3833622"/>
                  </a:lnTo>
                  <a:lnTo>
                    <a:pt x="4490798" y="3869455"/>
                  </a:lnTo>
                  <a:lnTo>
                    <a:pt x="4462695" y="3903509"/>
                  </a:lnTo>
                  <a:lnTo>
                    <a:pt x="4432506" y="3935682"/>
                  </a:lnTo>
                  <a:lnTo>
                    <a:pt x="4400333" y="3965871"/>
                  </a:lnTo>
                  <a:lnTo>
                    <a:pt x="4366279" y="3993974"/>
                  </a:lnTo>
                  <a:lnTo>
                    <a:pt x="4330446" y="4019888"/>
                  </a:lnTo>
                  <a:lnTo>
                    <a:pt x="4292938" y="4043510"/>
                  </a:lnTo>
                  <a:lnTo>
                    <a:pt x="4253857" y="4064738"/>
                  </a:lnTo>
                  <a:lnTo>
                    <a:pt x="4213306" y="4083468"/>
                  </a:lnTo>
                  <a:lnTo>
                    <a:pt x="4171387" y="4099599"/>
                  </a:lnTo>
                  <a:lnTo>
                    <a:pt x="4128203" y="4113027"/>
                  </a:lnTo>
                  <a:lnTo>
                    <a:pt x="4083857" y="4123650"/>
                  </a:lnTo>
                  <a:lnTo>
                    <a:pt x="4038452" y="4131364"/>
                  </a:lnTo>
                  <a:lnTo>
                    <a:pt x="3992090" y="4136069"/>
                  </a:lnTo>
                  <a:lnTo>
                    <a:pt x="3944874" y="4137660"/>
                  </a:lnTo>
                  <a:lnTo>
                    <a:pt x="689609" y="4137660"/>
                  </a:lnTo>
                  <a:lnTo>
                    <a:pt x="642393" y="4136069"/>
                  </a:lnTo>
                  <a:lnTo>
                    <a:pt x="596031" y="4131364"/>
                  </a:lnTo>
                  <a:lnTo>
                    <a:pt x="550626" y="4123650"/>
                  </a:lnTo>
                  <a:lnTo>
                    <a:pt x="506280" y="4113027"/>
                  </a:lnTo>
                  <a:lnTo>
                    <a:pt x="463096" y="4099599"/>
                  </a:lnTo>
                  <a:lnTo>
                    <a:pt x="421177" y="4083468"/>
                  </a:lnTo>
                  <a:lnTo>
                    <a:pt x="380626" y="4064738"/>
                  </a:lnTo>
                  <a:lnTo>
                    <a:pt x="341545" y="4043510"/>
                  </a:lnTo>
                  <a:lnTo>
                    <a:pt x="304037" y="4019888"/>
                  </a:lnTo>
                  <a:lnTo>
                    <a:pt x="268204" y="3993974"/>
                  </a:lnTo>
                  <a:lnTo>
                    <a:pt x="234150" y="3965871"/>
                  </a:lnTo>
                  <a:lnTo>
                    <a:pt x="201977" y="3935682"/>
                  </a:lnTo>
                  <a:lnTo>
                    <a:pt x="171788" y="3903509"/>
                  </a:lnTo>
                  <a:lnTo>
                    <a:pt x="143685" y="3869455"/>
                  </a:lnTo>
                  <a:lnTo>
                    <a:pt x="117771" y="3833622"/>
                  </a:lnTo>
                  <a:lnTo>
                    <a:pt x="94149" y="3796114"/>
                  </a:lnTo>
                  <a:lnTo>
                    <a:pt x="72921" y="3757033"/>
                  </a:lnTo>
                  <a:lnTo>
                    <a:pt x="54191" y="3716482"/>
                  </a:lnTo>
                  <a:lnTo>
                    <a:pt x="38060" y="3674563"/>
                  </a:lnTo>
                  <a:lnTo>
                    <a:pt x="24632" y="3631379"/>
                  </a:lnTo>
                  <a:lnTo>
                    <a:pt x="14009" y="3587033"/>
                  </a:lnTo>
                  <a:lnTo>
                    <a:pt x="6295" y="3541628"/>
                  </a:lnTo>
                  <a:lnTo>
                    <a:pt x="1590" y="3495266"/>
                  </a:lnTo>
                  <a:lnTo>
                    <a:pt x="0" y="3448050"/>
                  </a:lnTo>
                  <a:lnTo>
                    <a:pt x="0" y="689610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7633843" y="1818894"/>
            <a:ext cx="3627120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21717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Possibilité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réaliser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affiches collaboratives</a:t>
            </a:r>
            <a:endParaRPr sz="1800">
              <a:latin typeface="Calibri"/>
              <a:cs typeface="Calibri"/>
            </a:endParaRPr>
          </a:p>
          <a:p>
            <a:pPr marL="299085" marR="4826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Rédaction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conseils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pad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collaboratif</a:t>
            </a:r>
            <a:r>
              <a:rPr dirty="0" sz="1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(entre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groupes</a:t>
            </a:r>
            <a:r>
              <a:rPr dirty="0" sz="18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d’élèves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d’une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même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classe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équipes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transnationales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dans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cadre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d’un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projet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eTwinning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Création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affiches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partir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conseils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mis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commun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pad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Comparaison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résultats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obtenus,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expositions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affiches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dans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établissements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8312" rIns="0" bIns="0" rtlCol="0" vert="horz">
            <a:spAutoFit/>
          </a:bodyPr>
          <a:lstStyle/>
          <a:p>
            <a:pPr marL="599440">
              <a:lnSpc>
                <a:spcPct val="100000"/>
              </a:lnSpc>
              <a:spcBef>
                <a:spcPts val="105"/>
              </a:spcBef>
            </a:pPr>
            <a:r>
              <a:rPr dirty="0" spc="-30"/>
              <a:t>Analyse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80849" rIns="0" bIns="0" rtlCol="0" vert="horz">
            <a:spAutoFit/>
          </a:bodyPr>
          <a:lstStyle/>
          <a:p>
            <a:pPr algn="just" marL="241300" marR="6350" indent="-229235">
              <a:lnSpc>
                <a:spcPct val="15010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459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thématique</a:t>
            </a:r>
            <a:r>
              <a:rPr dirty="0" sz="1800" spc="48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suscite</a:t>
            </a:r>
            <a:r>
              <a:rPr dirty="0" sz="1800" spc="4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4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fort</a:t>
            </a:r>
            <a:r>
              <a:rPr dirty="0" sz="1800" spc="4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engagement</a:t>
            </a:r>
            <a:r>
              <a:rPr dirty="0" sz="1800" spc="48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des</a:t>
            </a:r>
            <a:r>
              <a:rPr dirty="0" sz="1800" spc="4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élèves,</a:t>
            </a:r>
            <a:r>
              <a:rPr dirty="0" sz="1800" spc="4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car</a:t>
            </a:r>
            <a:r>
              <a:rPr dirty="0" sz="1800" spc="4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elle</a:t>
            </a:r>
            <a:r>
              <a:rPr dirty="0" sz="1800" spc="4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fait</a:t>
            </a:r>
            <a:r>
              <a:rPr dirty="0" sz="1800" spc="4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directement</a:t>
            </a:r>
            <a:r>
              <a:rPr dirty="0" sz="1800" spc="4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écho</a:t>
            </a:r>
            <a:r>
              <a:rPr dirty="0" sz="1800" spc="4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à</a:t>
            </a:r>
            <a:r>
              <a:rPr dirty="0" sz="1800" spc="4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leurs </a:t>
            </a:r>
            <a:r>
              <a:rPr dirty="0" sz="1800">
                <a:latin typeface="Arial"/>
                <a:cs typeface="Arial"/>
              </a:rPr>
              <a:t>pratiques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quotidiennes</a:t>
            </a:r>
            <a:r>
              <a:rPr dirty="0" sz="1800" spc="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et</a:t>
            </a:r>
            <a:r>
              <a:rPr dirty="0" sz="1800" spc="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permet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comparer</a:t>
            </a:r>
            <a:r>
              <a:rPr dirty="0" sz="1800" spc="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les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pratiques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avec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leurs</a:t>
            </a:r>
            <a:r>
              <a:rPr dirty="0" sz="1800" spc="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partenaires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européens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(ou </a:t>
            </a:r>
            <a:r>
              <a:rPr dirty="0" sz="1800">
                <a:latin typeface="Arial"/>
                <a:cs typeface="Arial"/>
              </a:rPr>
              <a:t>camarades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classe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10">
                <a:latin typeface="Arial"/>
                <a:cs typeface="Arial"/>
              </a:rPr>
              <a:t> interne).</a:t>
            </a:r>
            <a:endParaRPr sz="1800">
              <a:latin typeface="Arial"/>
              <a:cs typeface="Arial"/>
            </a:endParaRPr>
          </a:p>
          <a:p>
            <a:pPr algn="just" marL="241300" indent="-228600">
              <a:lnSpc>
                <a:spcPct val="100000"/>
              </a:lnSpc>
              <a:spcBef>
                <a:spcPts val="1570"/>
              </a:spcBef>
              <a:buChar char="•"/>
              <a:tabLst>
                <a:tab pos="241300" algn="l"/>
              </a:tabLst>
            </a:pP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réalisation</a:t>
            </a:r>
            <a:r>
              <a:rPr dirty="0" sz="1800" spc="1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d’affiches</a:t>
            </a:r>
            <a:r>
              <a:rPr dirty="0" sz="1800" spc="1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permet</a:t>
            </a:r>
            <a:r>
              <a:rPr dirty="0" sz="1800" spc="1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laisser</a:t>
            </a:r>
            <a:r>
              <a:rPr dirty="0" sz="1800" spc="1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une</a:t>
            </a:r>
            <a:r>
              <a:rPr dirty="0" sz="1800" spc="1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trace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concrète</a:t>
            </a:r>
            <a:r>
              <a:rPr dirty="0" sz="1800" spc="1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1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l’activité</a:t>
            </a:r>
            <a:r>
              <a:rPr dirty="0" sz="1800" spc="1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et</a:t>
            </a:r>
            <a:r>
              <a:rPr dirty="0" sz="1800" spc="1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valoriser</a:t>
            </a:r>
            <a:r>
              <a:rPr dirty="0" sz="1800" spc="1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</a:t>
            </a:r>
            <a:r>
              <a:rPr dirty="0" sz="1800" spc="1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travail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latin typeface="Arial"/>
                <a:cs typeface="Arial"/>
              </a:rPr>
              <a:t>des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élèves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avec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affichage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réalisé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dans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établissements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scolaires.</a:t>
            </a:r>
            <a:endParaRPr sz="1800">
              <a:latin typeface="Arial"/>
              <a:cs typeface="Arial"/>
            </a:endParaRPr>
          </a:p>
          <a:p>
            <a:pPr algn="just" marL="241300" marR="5080" indent="-229235">
              <a:lnSpc>
                <a:spcPct val="150000"/>
              </a:lnSpc>
              <a:spcBef>
                <a:spcPts val="505"/>
              </a:spcBef>
              <a:buChar char="•"/>
              <a:tabLst>
                <a:tab pos="241300" algn="l"/>
              </a:tabLst>
            </a:pP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1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variété</a:t>
            </a:r>
            <a:r>
              <a:rPr dirty="0" sz="1800" spc="1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des</a:t>
            </a:r>
            <a:r>
              <a:rPr dirty="0" sz="1800" spc="1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activités</a:t>
            </a:r>
            <a:r>
              <a:rPr dirty="0" sz="1800" spc="1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et</a:t>
            </a:r>
            <a:r>
              <a:rPr dirty="0" sz="1800" spc="1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supports</a:t>
            </a:r>
            <a:r>
              <a:rPr dirty="0" sz="1800" spc="1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interactifs</a:t>
            </a:r>
            <a:r>
              <a:rPr dirty="0" sz="1800" spc="1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(image,</a:t>
            </a:r>
            <a:r>
              <a:rPr dirty="0" sz="1800" spc="1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jeu</a:t>
            </a:r>
            <a:r>
              <a:rPr dirty="0" sz="1800" spc="1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1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cartes,</a:t>
            </a:r>
            <a:r>
              <a:rPr dirty="0" sz="1800" spc="1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sondage,</a:t>
            </a:r>
            <a:r>
              <a:rPr dirty="0" sz="1800" spc="1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vidéo,</a:t>
            </a:r>
            <a:r>
              <a:rPr dirty="0" sz="1800" spc="1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quiz,</a:t>
            </a:r>
            <a:r>
              <a:rPr dirty="0" sz="1800" spc="18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débat, </a:t>
            </a:r>
            <a:r>
              <a:rPr dirty="0" sz="1800">
                <a:latin typeface="Arial"/>
                <a:cs typeface="Arial"/>
              </a:rPr>
              <a:t>affiches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à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créer)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favorise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l’engagement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motivation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élèves.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8312" rIns="0" bIns="0" rtlCol="0" vert="horz">
            <a:spAutoFit/>
          </a:bodyPr>
          <a:lstStyle/>
          <a:p>
            <a:pPr marL="599440">
              <a:lnSpc>
                <a:spcPct val="100000"/>
              </a:lnSpc>
              <a:spcBef>
                <a:spcPts val="105"/>
              </a:spcBef>
            </a:pPr>
            <a:r>
              <a:rPr dirty="0" spc="-40"/>
              <a:t>Sommaire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4914265" cy="360426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AutoNum type="arabicPeriod"/>
              <a:tabLst>
                <a:tab pos="527685" algn="l"/>
              </a:tabLst>
            </a:pPr>
            <a:r>
              <a:rPr dirty="0" u="sng" sz="2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Contexte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Clr>
                <a:srgbClr val="000000"/>
              </a:buClr>
              <a:buAutoNum type="arabicPeriod"/>
              <a:tabLst>
                <a:tab pos="527685" algn="l"/>
              </a:tabLst>
            </a:pPr>
            <a:r>
              <a:rPr dirty="0" u="sng" sz="2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 action="ppaction://hlinksldjump"/>
              </a:rPr>
              <a:t>Objectifs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65"/>
              </a:spcBef>
              <a:buClr>
                <a:srgbClr val="000000"/>
              </a:buClr>
              <a:buAutoNum type="arabicPeriod"/>
              <a:tabLst>
                <a:tab pos="527685" algn="l"/>
              </a:tabLst>
            </a:pPr>
            <a:r>
              <a:rPr dirty="0" u="sng" sz="2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 action="ppaction://hlinksldjump"/>
              </a:rPr>
              <a:t>Étapes</a:t>
            </a:r>
            <a:r>
              <a:rPr dirty="0" u="sng" sz="2800" spc="-12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u="sng" sz="2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 action="ppaction://hlinksldjump"/>
              </a:rPr>
              <a:t>et</a:t>
            </a:r>
            <a:r>
              <a:rPr dirty="0" u="sng" sz="2800" spc="-13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u="sng" sz="2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 action="ppaction://hlinksldjump"/>
              </a:rPr>
              <a:t>documents</a:t>
            </a:r>
            <a:r>
              <a:rPr dirty="0" u="sng" sz="2800" spc="-8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u="sng" sz="2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 action="ppaction://hlinksldjump"/>
              </a:rPr>
              <a:t>supports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AutoNum type="arabicPeriod"/>
              <a:tabLst>
                <a:tab pos="527685" algn="l"/>
              </a:tabLst>
            </a:pPr>
            <a:r>
              <a:rPr dirty="0" u="sng" sz="2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 action="ppaction://hlinksldjump"/>
              </a:rPr>
              <a:t>Analyse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Clr>
                <a:srgbClr val="000000"/>
              </a:buClr>
              <a:buAutoNum type="arabicPeriod"/>
              <a:tabLst>
                <a:tab pos="527685" algn="l"/>
              </a:tabLst>
            </a:pPr>
            <a:r>
              <a:rPr dirty="0" u="sng" sz="2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 action="ppaction://hlinksldjump"/>
              </a:rPr>
              <a:t>Points</a:t>
            </a:r>
            <a:r>
              <a:rPr dirty="0" u="sng" sz="2800" spc="-7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u="sng" sz="2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u="sng" sz="2800" spc="-9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u="sng" sz="2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 action="ppaction://hlinksldjump"/>
              </a:rPr>
              <a:t>vigilance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AutoNum type="arabicPeriod"/>
              <a:tabLst>
                <a:tab pos="527685" algn="l"/>
              </a:tabLst>
            </a:pPr>
            <a:r>
              <a:rPr dirty="0" u="sng" sz="2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 action="ppaction://hlinksldjump"/>
              </a:rPr>
              <a:t>Outils</a:t>
            </a:r>
            <a:r>
              <a:rPr dirty="0" u="sng" sz="2800" spc="-1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u="sng" sz="2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 action="ppaction://hlinksldjump"/>
              </a:rPr>
              <a:t>numériques</a:t>
            </a:r>
            <a:r>
              <a:rPr dirty="0" u="sng" sz="2800" spc="-6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u="sng" sz="2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 action="ppaction://hlinksldjump"/>
              </a:rPr>
              <a:t>utilisés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AutoNum type="arabicPeriod"/>
              <a:tabLst>
                <a:tab pos="527685" algn="l"/>
              </a:tabLst>
            </a:pPr>
            <a:r>
              <a:rPr dirty="0" u="sng" sz="2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 action="ppaction://hlinksldjump"/>
              </a:rPr>
              <a:t>Conclusion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10271" y="0"/>
            <a:ext cx="4645152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8312" rIns="0" bIns="0" rtlCol="0" vert="horz">
            <a:spAutoFit/>
          </a:bodyPr>
          <a:lstStyle/>
          <a:p>
            <a:pPr marL="599440">
              <a:lnSpc>
                <a:spcPct val="100000"/>
              </a:lnSpc>
              <a:spcBef>
                <a:spcPts val="105"/>
              </a:spcBef>
            </a:pPr>
            <a:r>
              <a:rPr dirty="0" spc="-40"/>
              <a:t>Points</a:t>
            </a:r>
            <a:r>
              <a:rPr dirty="0" spc="-165"/>
              <a:t> </a:t>
            </a:r>
            <a:r>
              <a:rPr dirty="0"/>
              <a:t>de</a:t>
            </a:r>
            <a:r>
              <a:rPr dirty="0" spc="-135"/>
              <a:t> </a:t>
            </a:r>
            <a:r>
              <a:rPr dirty="0" spc="-20"/>
              <a:t>vigilance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96847" rIns="0" bIns="0" rtlCol="0" vert="horz">
            <a:spAutoFit/>
          </a:bodyPr>
          <a:lstStyle/>
          <a:p>
            <a:pPr marL="355600" marR="5715" indent="-343535">
              <a:lnSpc>
                <a:spcPct val="130000"/>
              </a:lnSpc>
              <a:spcBef>
                <a:spcPts val="100"/>
              </a:spcBef>
              <a:buFont typeface="Symbol"/>
              <a:buChar char=""/>
              <a:tabLst>
                <a:tab pos="355600" algn="l"/>
              </a:tabLst>
            </a:pPr>
            <a:r>
              <a:rPr dirty="0"/>
              <a:t>Accompagner la</a:t>
            </a:r>
            <a:r>
              <a:rPr dirty="0" spc="-5"/>
              <a:t> </a:t>
            </a:r>
            <a:r>
              <a:rPr dirty="0"/>
              <a:t>compréhension des notions abstraites</a:t>
            </a:r>
            <a:r>
              <a:rPr dirty="0" spc="5"/>
              <a:t> </a:t>
            </a:r>
            <a:r>
              <a:rPr dirty="0"/>
              <a:t>par</a:t>
            </a:r>
            <a:r>
              <a:rPr dirty="0" spc="-5"/>
              <a:t> </a:t>
            </a:r>
            <a:r>
              <a:rPr dirty="0"/>
              <a:t>des exemples</a:t>
            </a:r>
            <a:r>
              <a:rPr dirty="0" spc="-5"/>
              <a:t> </a:t>
            </a:r>
            <a:r>
              <a:rPr dirty="0"/>
              <a:t>concrets</a:t>
            </a:r>
            <a:r>
              <a:rPr dirty="0" spc="-10"/>
              <a:t> </a:t>
            </a:r>
            <a:r>
              <a:rPr dirty="0"/>
              <a:t>et</a:t>
            </a:r>
            <a:r>
              <a:rPr dirty="0" spc="-5"/>
              <a:t> </a:t>
            </a:r>
            <a:r>
              <a:rPr dirty="0"/>
              <a:t>étayages visuels</a:t>
            </a:r>
            <a:r>
              <a:rPr dirty="0" spc="5"/>
              <a:t> </a:t>
            </a:r>
            <a:r>
              <a:rPr dirty="0" spc="-10"/>
              <a:t>(flashcards, </a:t>
            </a:r>
            <a:r>
              <a:rPr dirty="0"/>
              <a:t>jeu</a:t>
            </a:r>
            <a:r>
              <a:rPr dirty="0" spc="-10"/>
              <a:t> </a:t>
            </a:r>
            <a:r>
              <a:rPr dirty="0"/>
              <a:t>de </a:t>
            </a:r>
            <a:r>
              <a:rPr dirty="0" spc="-10"/>
              <a:t>cartes)</a:t>
            </a:r>
          </a:p>
          <a:p>
            <a:pPr marL="355600" indent="-342900">
              <a:lnSpc>
                <a:spcPct val="100000"/>
              </a:lnSpc>
              <a:spcBef>
                <a:spcPts val="1610"/>
              </a:spcBef>
              <a:buFont typeface="Symbol"/>
              <a:buChar char=""/>
              <a:tabLst>
                <a:tab pos="355600" algn="l"/>
              </a:tabLst>
            </a:pPr>
            <a:r>
              <a:rPr dirty="0"/>
              <a:t>Veiller</a:t>
            </a:r>
            <a:r>
              <a:rPr dirty="0" spc="105"/>
              <a:t> </a:t>
            </a:r>
            <a:r>
              <a:rPr dirty="0"/>
              <a:t>à</a:t>
            </a:r>
            <a:r>
              <a:rPr dirty="0" spc="114"/>
              <a:t> </a:t>
            </a:r>
            <a:r>
              <a:rPr dirty="0"/>
              <a:t>ne</a:t>
            </a:r>
            <a:r>
              <a:rPr dirty="0" spc="105"/>
              <a:t> </a:t>
            </a:r>
            <a:r>
              <a:rPr dirty="0"/>
              <a:t>pas</a:t>
            </a:r>
            <a:r>
              <a:rPr dirty="0" spc="120"/>
              <a:t> </a:t>
            </a:r>
            <a:r>
              <a:rPr dirty="0"/>
              <a:t>stigmatiser</a:t>
            </a:r>
            <a:r>
              <a:rPr dirty="0" spc="114"/>
              <a:t> </a:t>
            </a:r>
            <a:r>
              <a:rPr dirty="0"/>
              <a:t>les</a:t>
            </a:r>
            <a:r>
              <a:rPr dirty="0" spc="120"/>
              <a:t> </a:t>
            </a:r>
            <a:r>
              <a:rPr dirty="0"/>
              <a:t>pratiques</a:t>
            </a:r>
            <a:r>
              <a:rPr dirty="0" spc="114"/>
              <a:t> </a:t>
            </a:r>
            <a:r>
              <a:rPr dirty="0"/>
              <a:t>numériques</a:t>
            </a:r>
            <a:r>
              <a:rPr dirty="0" spc="114"/>
              <a:t> </a:t>
            </a:r>
            <a:r>
              <a:rPr dirty="0"/>
              <a:t>des</a:t>
            </a:r>
            <a:r>
              <a:rPr dirty="0" spc="125"/>
              <a:t> </a:t>
            </a:r>
            <a:r>
              <a:rPr dirty="0"/>
              <a:t>élèves,</a:t>
            </a:r>
            <a:r>
              <a:rPr dirty="0" spc="114"/>
              <a:t> </a:t>
            </a:r>
            <a:r>
              <a:rPr dirty="0"/>
              <a:t>mais</a:t>
            </a:r>
            <a:r>
              <a:rPr dirty="0" spc="114"/>
              <a:t> </a:t>
            </a:r>
            <a:r>
              <a:rPr dirty="0"/>
              <a:t>adopter</a:t>
            </a:r>
            <a:r>
              <a:rPr dirty="0" spc="120"/>
              <a:t> </a:t>
            </a:r>
            <a:r>
              <a:rPr dirty="0"/>
              <a:t>une</a:t>
            </a:r>
            <a:r>
              <a:rPr dirty="0" spc="114"/>
              <a:t> </a:t>
            </a:r>
            <a:r>
              <a:rPr dirty="0"/>
              <a:t>posture</a:t>
            </a:r>
            <a:r>
              <a:rPr dirty="0" spc="110"/>
              <a:t> </a:t>
            </a:r>
            <a:r>
              <a:rPr dirty="0" spc="-10"/>
              <a:t>d’accompagnement</a:t>
            </a:r>
          </a:p>
          <a:p>
            <a:pPr marL="355600">
              <a:lnSpc>
                <a:spcPct val="100000"/>
              </a:lnSpc>
              <a:spcBef>
                <a:spcPts val="610"/>
              </a:spcBef>
            </a:pPr>
            <a:r>
              <a:rPr dirty="0" spc="-10"/>
              <a:t>réflexif.</a:t>
            </a:r>
          </a:p>
          <a:p>
            <a:pPr marL="355600" indent="-342900">
              <a:lnSpc>
                <a:spcPct val="100000"/>
              </a:lnSpc>
              <a:spcBef>
                <a:spcPts val="1610"/>
              </a:spcBef>
              <a:buFont typeface="Symbol"/>
              <a:buChar char=""/>
              <a:tabLst>
                <a:tab pos="355600" algn="l"/>
              </a:tabLst>
            </a:pPr>
            <a:r>
              <a:rPr dirty="0"/>
              <a:t>Garantir</a:t>
            </a:r>
            <a:r>
              <a:rPr dirty="0" spc="-50"/>
              <a:t> </a:t>
            </a:r>
            <a:r>
              <a:rPr dirty="0"/>
              <a:t>un</a:t>
            </a:r>
            <a:r>
              <a:rPr dirty="0" spc="-45"/>
              <a:t> </a:t>
            </a:r>
            <a:r>
              <a:rPr dirty="0"/>
              <a:t>cadre</a:t>
            </a:r>
            <a:r>
              <a:rPr dirty="0" spc="-50"/>
              <a:t> </a:t>
            </a:r>
            <a:r>
              <a:rPr dirty="0"/>
              <a:t>sécurisant</a:t>
            </a:r>
            <a:r>
              <a:rPr dirty="0" spc="-35"/>
              <a:t> </a:t>
            </a:r>
            <a:r>
              <a:rPr dirty="0"/>
              <a:t>lors</a:t>
            </a:r>
            <a:r>
              <a:rPr dirty="0" spc="-50"/>
              <a:t> </a:t>
            </a:r>
            <a:r>
              <a:rPr dirty="0"/>
              <a:t>des</a:t>
            </a:r>
            <a:r>
              <a:rPr dirty="0" spc="-35"/>
              <a:t> </a:t>
            </a:r>
            <a:r>
              <a:rPr dirty="0"/>
              <a:t>échanges</a:t>
            </a:r>
            <a:r>
              <a:rPr dirty="0" spc="-40"/>
              <a:t> </a:t>
            </a:r>
            <a:r>
              <a:rPr dirty="0"/>
              <a:t>pour</a:t>
            </a:r>
            <a:r>
              <a:rPr dirty="0" spc="-45"/>
              <a:t> </a:t>
            </a:r>
            <a:r>
              <a:rPr dirty="0"/>
              <a:t>éviter</a:t>
            </a:r>
            <a:r>
              <a:rPr dirty="0" spc="-30"/>
              <a:t> </a:t>
            </a:r>
            <a:r>
              <a:rPr dirty="0"/>
              <a:t>les</a:t>
            </a:r>
            <a:r>
              <a:rPr dirty="0" spc="-40"/>
              <a:t> </a:t>
            </a:r>
            <a:r>
              <a:rPr dirty="0"/>
              <a:t>jugements</a:t>
            </a:r>
            <a:r>
              <a:rPr dirty="0" spc="-40"/>
              <a:t> </a:t>
            </a:r>
            <a:r>
              <a:rPr dirty="0"/>
              <a:t>entre</a:t>
            </a:r>
            <a:r>
              <a:rPr dirty="0" spc="-45"/>
              <a:t> </a:t>
            </a:r>
            <a:r>
              <a:rPr dirty="0"/>
              <a:t>pairs,</a:t>
            </a:r>
            <a:r>
              <a:rPr dirty="0" spc="-45"/>
              <a:t> </a:t>
            </a:r>
            <a:r>
              <a:rPr dirty="0"/>
              <a:t>notamment</a:t>
            </a:r>
            <a:r>
              <a:rPr dirty="0" spc="-40"/>
              <a:t> </a:t>
            </a:r>
            <a:r>
              <a:rPr dirty="0"/>
              <a:t>dans</a:t>
            </a:r>
            <a:r>
              <a:rPr dirty="0" spc="-35"/>
              <a:t> </a:t>
            </a:r>
            <a:r>
              <a:rPr dirty="0"/>
              <a:t>la</a:t>
            </a:r>
            <a:r>
              <a:rPr dirty="0" spc="-45"/>
              <a:t> </a:t>
            </a:r>
            <a:r>
              <a:rPr dirty="0"/>
              <a:t>phase</a:t>
            </a:r>
            <a:r>
              <a:rPr dirty="0" spc="-35"/>
              <a:t> </a:t>
            </a:r>
            <a:r>
              <a:rPr dirty="0" spc="-25"/>
              <a:t>de</a:t>
            </a:r>
          </a:p>
          <a:p>
            <a:pPr marL="355600">
              <a:lnSpc>
                <a:spcPct val="100000"/>
              </a:lnSpc>
              <a:spcBef>
                <a:spcPts val="610"/>
              </a:spcBef>
            </a:pPr>
            <a:r>
              <a:rPr dirty="0" spc="-10"/>
              <a:t>débat.</a:t>
            </a:r>
          </a:p>
          <a:p>
            <a:pPr marL="355600" indent="-342900">
              <a:lnSpc>
                <a:spcPct val="100000"/>
              </a:lnSpc>
              <a:spcBef>
                <a:spcPts val="1625"/>
              </a:spcBef>
              <a:buFont typeface="Symbol"/>
              <a:buChar char=""/>
              <a:tabLst>
                <a:tab pos="355600" algn="l"/>
              </a:tabLst>
            </a:pPr>
            <a:r>
              <a:rPr dirty="0"/>
              <a:t>Bien</a:t>
            </a:r>
            <a:r>
              <a:rPr dirty="0" spc="-35"/>
              <a:t> </a:t>
            </a:r>
            <a:r>
              <a:rPr dirty="0" spc="-10"/>
              <a:t>garantir</a:t>
            </a:r>
            <a:r>
              <a:rPr dirty="0" spc="-60"/>
              <a:t> </a:t>
            </a:r>
            <a:r>
              <a:rPr dirty="0" spc="-20"/>
              <a:t>l’anonymat</a:t>
            </a:r>
            <a:r>
              <a:rPr dirty="0" spc="-35"/>
              <a:t> </a:t>
            </a:r>
            <a:r>
              <a:rPr dirty="0"/>
              <a:t>des</a:t>
            </a:r>
            <a:r>
              <a:rPr dirty="0" spc="-30"/>
              <a:t> </a:t>
            </a:r>
            <a:r>
              <a:rPr dirty="0"/>
              <a:t>réponses</a:t>
            </a:r>
            <a:r>
              <a:rPr dirty="0" spc="-45"/>
              <a:t> </a:t>
            </a:r>
            <a:r>
              <a:rPr dirty="0"/>
              <a:t>des</a:t>
            </a:r>
            <a:r>
              <a:rPr dirty="0" spc="-35"/>
              <a:t> </a:t>
            </a:r>
            <a:r>
              <a:rPr dirty="0"/>
              <a:t>élèves</a:t>
            </a:r>
            <a:r>
              <a:rPr dirty="0" spc="-30"/>
              <a:t> </a:t>
            </a:r>
            <a:r>
              <a:rPr dirty="0"/>
              <a:t>au</a:t>
            </a:r>
            <a:r>
              <a:rPr dirty="0" spc="-30"/>
              <a:t> </a:t>
            </a:r>
            <a:r>
              <a:rPr dirty="0"/>
              <a:t>sondage</a:t>
            </a:r>
            <a:r>
              <a:rPr dirty="0" spc="-50"/>
              <a:t> </a:t>
            </a:r>
            <a:r>
              <a:rPr dirty="0"/>
              <a:t>(avec</a:t>
            </a:r>
            <a:r>
              <a:rPr dirty="0" spc="-35"/>
              <a:t> </a:t>
            </a:r>
            <a:r>
              <a:rPr dirty="0"/>
              <a:t>un</a:t>
            </a:r>
            <a:r>
              <a:rPr dirty="0" spc="-35"/>
              <a:t> </a:t>
            </a:r>
            <a:r>
              <a:rPr dirty="0"/>
              <a:t>outil</a:t>
            </a:r>
            <a:r>
              <a:rPr dirty="0" spc="-30"/>
              <a:t> </a:t>
            </a:r>
            <a:r>
              <a:rPr dirty="0"/>
              <a:t>libre</a:t>
            </a:r>
            <a:r>
              <a:rPr dirty="0" spc="-50"/>
              <a:t> </a:t>
            </a:r>
            <a:r>
              <a:rPr dirty="0"/>
              <a:t>et</a:t>
            </a:r>
            <a:r>
              <a:rPr dirty="0" spc="-15"/>
              <a:t> </a:t>
            </a:r>
            <a:r>
              <a:rPr dirty="0" spc="-10"/>
              <a:t>sécurisé).</a:t>
            </a:r>
          </a:p>
          <a:p>
            <a:pPr marL="355600" indent="-342900">
              <a:lnSpc>
                <a:spcPct val="100000"/>
              </a:lnSpc>
              <a:spcBef>
                <a:spcPts val="1605"/>
              </a:spcBef>
              <a:buFont typeface="Symbol"/>
              <a:buChar char=""/>
              <a:tabLst>
                <a:tab pos="355600" algn="l"/>
              </a:tabLst>
            </a:pPr>
            <a:r>
              <a:rPr dirty="0"/>
              <a:t>Éviter</a:t>
            </a:r>
            <a:r>
              <a:rPr dirty="0" spc="-50"/>
              <a:t> </a:t>
            </a:r>
            <a:r>
              <a:rPr dirty="0"/>
              <a:t>les</a:t>
            </a:r>
            <a:r>
              <a:rPr dirty="0" spc="-45"/>
              <a:t> </a:t>
            </a:r>
            <a:r>
              <a:rPr dirty="0"/>
              <a:t>conseils</a:t>
            </a:r>
            <a:r>
              <a:rPr dirty="0" spc="-15"/>
              <a:t> </a:t>
            </a:r>
            <a:r>
              <a:rPr dirty="0"/>
              <a:t>trop</a:t>
            </a:r>
            <a:r>
              <a:rPr dirty="0" spc="-30"/>
              <a:t> </a:t>
            </a:r>
            <a:r>
              <a:rPr dirty="0" spc="-10"/>
              <a:t>généraux</a:t>
            </a:r>
            <a:r>
              <a:rPr dirty="0" spc="-65"/>
              <a:t> </a:t>
            </a:r>
            <a:r>
              <a:rPr dirty="0"/>
              <a:t>sur</a:t>
            </a:r>
            <a:r>
              <a:rPr dirty="0" spc="-50"/>
              <a:t> </a:t>
            </a:r>
            <a:r>
              <a:rPr dirty="0"/>
              <a:t>les</a:t>
            </a:r>
            <a:r>
              <a:rPr dirty="0" spc="-40"/>
              <a:t> </a:t>
            </a:r>
            <a:r>
              <a:rPr dirty="0"/>
              <a:t>affiches</a:t>
            </a:r>
            <a:r>
              <a:rPr dirty="0" spc="-35"/>
              <a:t> </a:t>
            </a:r>
            <a:r>
              <a:rPr dirty="0"/>
              <a:t>avec</a:t>
            </a:r>
            <a:r>
              <a:rPr dirty="0" spc="-45"/>
              <a:t> </a:t>
            </a:r>
            <a:r>
              <a:rPr dirty="0"/>
              <a:t>le</a:t>
            </a:r>
            <a:r>
              <a:rPr dirty="0" spc="-20"/>
              <a:t> </a:t>
            </a:r>
            <a:r>
              <a:rPr dirty="0"/>
              <a:t>risque</a:t>
            </a:r>
            <a:r>
              <a:rPr dirty="0" spc="-55"/>
              <a:t> </a:t>
            </a:r>
            <a:r>
              <a:rPr dirty="0"/>
              <a:t>du</a:t>
            </a:r>
            <a:r>
              <a:rPr dirty="0" spc="-40"/>
              <a:t> </a:t>
            </a:r>
            <a:r>
              <a:rPr dirty="0"/>
              <a:t>message</a:t>
            </a:r>
            <a:r>
              <a:rPr dirty="0" spc="-45"/>
              <a:t> </a:t>
            </a:r>
            <a:r>
              <a:rPr dirty="0"/>
              <a:t>trop</a:t>
            </a:r>
            <a:r>
              <a:rPr dirty="0" spc="-40"/>
              <a:t> </a:t>
            </a:r>
            <a:r>
              <a:rPr dirty="0" spc="-10"/>
              <a:t>lisse.</a:t>
            </a:r>
          </a:p>
          <a:p>
            <a:pPr marL="355600" indent="-342900">
              <a:lnSpc>
                <a:spcPct val="100000"/>
              </a:lnSpc>
              <a:spcBef>
                <a:spcPts val="1610"/>
              </a:spcBef>
              <a:buFont typeface="Symbol"/>
              <a:buChar char=""/>
              <a:tabLst>
                <a:tab pos="355600" algn="l"/>
              </a:tabLst>
            </a:pPr>
            <a:r>
              <a:rPr dirty="0"/>
              <a:t>Actualiser</a:t>
            </a:r>
            <a:r>
              <a:rPr dirty="0" spc="175"/>
              <a:t> </a:t>
            </a:r>
            <a:r>
              <a:rPr dirty="0"/>
              <a:t>régulièrement</a:t>
            </a:r>
            <a:r>
              <a:rPr dirty="0" spc="190"/>
              <a:t> </a:t>
            </a:r>
            <a:r>
              <a:rPr dirty="0"/>
              <a:t>les</a:t>
            </a:r>
            <a:r>
              <a:rPr dirty="0" spc="185"/>
              <a:t> </a:t>
            </a:r>
            <a:r>
              <a:rPr dirty="0"/>
              <a:t>supports</a:t>
            </a:r>
            <a:r>
              <a:rPr dirty="0" spc="185"/>
              <a:t> </a:t>
            </a:r>
            <a:r>
              <a:rPr dirty="0"/>
              <a:t>en</a:t>
            </a:r>
            <a:r>
              <a:rPr dirty="0" spc="175"/>
              <a:t> </a:t>
            </a:r>
            <a:r>
              <a:rPr dirty="0"/>
              <a:t>raison</a:t>
            </a:r>
            <a:r>
              <a:rPr dirty="0" spc="175"/>
              <a:t> </a:t>
            </a:r>
            <a:r>
              <a:rPr dirty="0"/>
              <a:t>de</a:t>
            </a:r>
            <a:r>
              <a:rPr dirty="0" spc="170"/>
              <a:t> </a:t>
            </a:r>
            <a:r>
              <a:rPr dirty="0"/>
              <a:t>l’évolution</a:t>
            </a:r>
            <a:r>
              <a:rPr dirty="0" spc="185"/>
              <a:t> </a:t>
            </a:r>
            <a:r>
              <a:rPr dirty="0"/>
              <a:t>rapide</a:t>
            </a:r>
            <a:r>
              <a:rPr dirty="0" spc="185"/>
              <a:t> </a:t>
            </a:r>
            <a:r>
              <a:rPr dirty="0"/>
              <a:t>des</a:t>
            </a:r>
            <a:r>
              <a:rPr dirty="0" spc="175"/>
              <a:t> </a:t>
            </a:r>
            <a:r>
              <a:rPr dirty="0"/>
              <a:t>pratiques</a:t>
            </a:r>
            <a:r>
              <a:rPr dirty="0" spc="185"/>
              <a:t> </a:t>
            </a:r>
            <a:r>
              <a:rPr dirty="0"/>
              <a:t>et</a:t>
            </a:r>
            <a:r>
              <a:rPr dirty="0" spc="185"/>
              <a:t> </a:t>
            </a:r>
            <a:r>
              <a:rPr dirty="0"/>
              <a:t>les</a:t>
            </a:r>
            <a:r>
              <a:rPr dirty="0" spc="190"/>
              <a:t> </a:t>
            </a:r>
            <a:r>
              <a:rPr dirty="0"/>
              <a:t>nouveaux</a:t>
            </a:r>
            <a:r>
              <a:rPr dirty="0" spc="195"/>
              <a:t> </a:t>
            </a:r>
            <a:r>
              <a:rPr dirty="0"/>
              <a:t>enjeux</a:t>
            </a:r>
            <a:r>
              <a:rPr dirty="0" spc="185"/>
              <a:t> </a:t>
            </a:r>
            <a:r>
              <a:rPr dirty="0" spc="-25"/>
              <a:t>(IA</a:t>
            </a:r>
          </a:p>
          <a:p>
            <a:pPr marL="355600">
              <a:lnSpc>
                <a:spcPct val="100000"/>
              </a:lnSpc>
              <a:spcBef>
                <a:spcPts val="615"/>
              </a:spcBef>
            </a:pPr>
            <a:r>
              <a:rPr dirty="0" spc="-10"/>
              <a:t>générative,</a:t>
            </a:r>
            <a:r>
              <a:rPr dirty="0" spc="-80"/>
              <a:t> </a:t>
            </a:r>
            <a:r>
              <a:rPr dirty="0" spc="-10"/>
              <a:t>Deepfake,</a:t>
            </a:r>
            <a:r>
              <a:rPr dirty="0" spc="-35"/>
              <a:t> </a:t>
            </a:r>
            <a:r>
              <a:rPr dirty="0" spc="-20"/>
              <a:t>etc.)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8312" rIns="0" bIns="0" rtlCol="0" vert="horz">
            <a:spAutoFit/>
          </a:bodyPr>
          <a:lstStyle/>
          <a:p>
            <a:pPr marL="59944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Outils</a:t>
            </a:r>
            <a:r>
              <a:rPr dirty="0" spc="-190"/>
              <a:t> </a:t>
            </a:r>
            <a:r>
              <a:rPr dirty="0" spc="-30"/>
              <a:t>numériques</a:t>
            </a:r>
            <a:r>
              <a:rPr dirty="0" spc="-185"/>
              <a:t> </a:t>
            </a:r>
            <a:r>
              <a:rPr dirty="0" spc="-10"/>
              <a:t>utilisés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965705"/>
            <a:ext cx="8891905" cy="4065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2400" spc="-10">
                <a:latin typeface="Calibri"/>
                <a:cs typeface="Calibri"/>
              </a:rPr>
              <a:t>LearningApps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pour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aider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à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la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description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l’image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45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Digistorm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pour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sondage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sur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pratiques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numériques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élèves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35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Vidéo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ligne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45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Digistorm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Wooclap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pour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quiz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ligne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39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Digidoc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pour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pad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collaboratif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35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2400" spc="-10">
                <a:latin typeface="Calibri"/>
                <a:cs typeface="Calibri"/>
              </a:rPr>
              <a:t>Twinspace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(pour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partage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liens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vers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activités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résultats)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45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Canva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pour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la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création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d’affiches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et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du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jeu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carte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sur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lexique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8312" rIns="0" bIns="0" rtlCol="0" vert="horz">
            <a:spAutoFit/>
          </a:bodyPr>
          <a:lstStyle/>
          <a:p>
            <a:pPr marL="599440">
              <a:lnSpc>
                <a:spcPct val="100000"/>
              </a:lnSpc>
              <a:spcBef>
                <a:spcPts val="105"/>
              </a:spcBef>
            </a:pPr>
            <a:r>
              <a:rPr dirty="0" spc="-30"/>
              <a:t>Conclusion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1320"/>
            <a:ext cx="10255250" cy="48539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46735">
              <a:lnSpc>
                <a:spcPct val="15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Pour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conclure,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cette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activité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propose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entrée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concrète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engageante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thématique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de </a:t>
            </a:r>
            <a:r>
              <a:rPr dirty="0" sz="2000">
                <a:latin typeface="Calibri"/>
                <a:cs typeface="Calibri"/>
              </a:rPr>
              <a:t>l’identité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numérique,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articulant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étroitement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apprentissages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linguistiques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et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formation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du </a:t>
            </a:r>
            <a:r>
              <a:rPr dirty="0" sz="2000" spc="-10">
                <a:latin typeface="Calibri"/>
                <a:cs typeface="Calibri"/>
              </a:rPr>
              <a:t>citoyen.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50100"/>
              </a:lnSpc>
              <a:spcBef>
                <a:spcPts val="990"/>
              </a:spcBef>
            </a:pPr>
            <a:r>
              <a:rPr dirty="0" sz="2000">
                <a:latin typeface="Calibri"/>
                <a:cs typeface="Calibri"/>
              </a:rPr>
              <a:t>Sa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force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principale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réside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dans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cohérence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progression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chaque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étape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prépare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suivante,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l'image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d'anticipation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jusqu'à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tâche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finale,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sans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rupture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artificielle. Le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fil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conducteur</a:t>
            </a:r>
            <a:r>
              <a:rPr dirty="0" sz="2000" spc="-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—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qu'est-</a:t>
            </a:r>
            <a:r>
              <a:rPr dirty="0" sz="2000" i="1">
                <a:latin typeface="Calibri"/>
                <a:cs typeface="Calibri"/>
              </a:rPr>
              <a:t>ce</a:t>
            </a:r>
            <a:r>
              <a:rPr dirty="0" sz="2000" spc="-4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que</a:t>
            </a:r>
            <a:r>
              <a:rPr dirty="0" sz="2000" spc="-3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je</a:t>
            </a:r>
            <a:r>
              <a:rPr dirty="0" sz="2000" spc="-3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laisse</a:t>
            </a:r>
            <a:r>
              <a:rPr dirty="0" sz="2000" spc="-2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comme</a:t>
            </a:r>
            <a:r>
              <a:rPr dirty="0" sz="2000" spc="-2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trace</a:t>
            </a:r>
            <a:r>
              <a:rPr dirty="0" sz="2000" spc="-2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sur</a:t>
            </a:r>
            <a:r>
              <a:rPr dirty="0" sz="2000" spc="-3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le</a:t>
            </a:r>
            <a:r>
              <a:rPr dirty="0" sz="2000" spc="-3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net,</a:t>
            </a:r>
            <a:r>
              <a:rPr dirty="0" sz="2000" spc="-4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et</a:t>
            </a:r>
            <a:r>
              <a:rPr dirty="0" sz="2000" spc="-2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comment</a:t>
            </a:r>
            <a:r>
              <a:rPr dirty="0" sz="2000" spc="-2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agir</a:t>
            </a:r>
            <a:r>
              <a:rPr dirty="0" sz="2000" spc="-3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de</a:t>
            </a:r>
            <a:r>
              <a:rPr dirty="0" sz="2000" spc="-2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façon</a:t>
            </a:r>
            <a:r>
              <a:rPr dirty="0" sz="2000" spc="-4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plus</a:t>
            </a:r>
            <a:r>
              <a:rPr dirty="0" sz="2000" spc="-4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responsable</a:t>
            </a:r>
            <a:r>
              <a:rPr dirty="0" sz="2000" spc="-6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?</a:t>
            </a:r>
            <a:r>
              <a:rPr dirty="0" sz="2000" spc="-120" i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—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reste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lisible </a:t>
            </a:r>
            <a:r>
              <a:rPr dirty="0" sz="2000">
                <a:latin typeface="Calibri"/>
                <a:cs typeface="Calibri"/>
              </a:rPr>
              <a:t>pour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élèves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tout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au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long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du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parcours.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langue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n'est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plus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seulement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objet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d'apprentissage </a:t>
            </a:r>
            <a:r>
              <a:rPr dirty="0" sz="2000">
                <a:latin typeface="Calibri"/>
                <a:cs typeface="Calibri"/>
              </a:rPr>
              <a:t>formel,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elle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devient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outil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au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service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d'une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réflexion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sur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monde.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10"/>
              </a:spcBef>
            </a:pPr>
            <a:r>
              <a:rPr dirty="0" sz="2000">
                <a:latin typeface="Calibri"/>
                <a:cs typeface="Calibri"/>
              </a:rPr>
              <a:t>Il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serait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intéressant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poursuivre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réflexion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abordant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thématique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</a:t>
            </a:r>
            <a:r>
              <a:rPr dirty="0" sz="2000" spc="-110">
                <a:latin typeface="Calibri"/>
                <a:cs typeface="Calibri"/>
              </a:rPr>
              <a:t> </a:t>
            </a:r>
            <a:r>
              <a:rPr dirty="0" u="sng" sz="20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bulles</a:t>
            </a:r>
            <a:r>
              <a:rPr dirty="0" u="sng" sz="2000" spc="-4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0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de</a:t>
            </a:r>
            <a:r>
              <a:rPr dirty="0" u="sng" sz="2000" spc="-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0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filtre</a:t>
            </a:r>
            <a:r>
              <a:rPr dirty="0" u="none" sz="2000" spc="-2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dirty="0" u="none" sz="2000" spc="-20">
                <a:latin typeface="Calibri"/>
                <a:cs typeface="Calibri"/>
              </a:rPr>
              <a:t>pour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00">
                <a:latin typeface="Calibri"/>
                <a:cs typeface="Calibri"/>
              </a:rPr>
              <a:t>des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élèves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niveau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B1+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B2.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8312" rIns="0" bIns="0" rtlCol="0" vert="horz">
            <a:spAutoFit/>
          </a:bodyPr>
          <a:lstStyle/>
          <a:p>
            <a:pPr marL="599440">
              <a:lnSpc>
                <a:spcPct val="100000"/>
              </a:lnSpc>
              <a:spcBef>
                <a:spcPts val="105"/>
              </a:spcBef>
            </a:pPr>
            <a:r>
              <a:rPr dirty="0" spc="-45"/>
              <a:t>Contexte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7653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9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/>
              <a:t>Langue</a:t>
            </a:r>
            <a:r>
              <a:rPr dirty="0" sz="2600" spc="-35"/>
              <a:t> </a:t>
            </a:r>
            <a:r>
              <a:rPr dirty="0" sz="2600"/>
              <a:t>et</a:t>
            </a:r>
            <a:r>
              <a:rPr dirty="0" sz="2600" spc="-20"/>
              <a:t> </a:t>
            </a:r>
            <a:r>
              <a:rPr dirty="0" sz="2600"/>
              <a:t>public</a:t>
            </a:r>
            <a:r>
              <a:rPr dirty="0" sz="2600" spc="-25"/>
              <a:t> </a:t>
            </a:r>
            <a:r>
              <a:rPr dirty="0" sz="2600" spc="-50"/>
              <a:t>:</a:t>
            </a:r>
            <a:endParaRPr sz="2600"/>
          </a:p>
          <a:p>
            <a:pPr algn="just" marL="12700">
              <a:lnSpc>
                <a:spcPct val="100000"/>
              </a:lnSpc>
              <a:spcBef>
                <a:spcPts val="855"/>
              </a:spcBef>
            </a:pPr>
            <a:r>
              <a:rPr dirty="0"/>
              <a:t>ANGLAIS</a:t>
            </a:r>
            <a:r>
              <a:rPr dirty="0" spc="-40"/>
              <a:t> </a:t>
            </a:r>
            <a:r>
              <a:rPr dirty="0"/>
              <a:t>(cycle 4</a:t>
            </a:r>
            <a:r>
              <a:rPr dirty="0" spc="-10"/>
              <a:t> </a:t>
            </a:r>
            <a:r>
              <a:rPr dirty="0"/>
              <a:t>/ niveau</a:t>
            </a:r>
            <a:r>
              <a:rPr dirty="0" spc="-55"/>
              <a:t> </a:t>
            </a:r>
            <a:r>
              <a:rPr dirty="0"/>
              <a:t>A2,</a:t>
            </a:r>
            <a:r>
              <a:rPr dirty="0" spc="-10"/>
              <a:t> </a:t>
            </a:r>
            <a:r>
              <a:rPr dirty="0" spc="-25"/>
              <a:t>B1)</a:t>
            </a: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/>
              <a:t>Projet</a:t>
            </a:r>
            <a:r>
              <a:rPr dirty="0" sz="2600" spc="-70"/>
              <a:t> </a:t>
            </a:r>
            <a:r>
              <a:rPr dirty="0" sz="2600" spc="-50"/>
              <a:t>:</a:t>
            </a:r>
            <a:endParaRPr sz="2600"/>
          </a:p>
          <a:p>
            <a:pPr algn="just" marL="12700" marR="5080">
              <a:lnSpc>
                <a:spcPct val="140000"/>
              </a:lnSpc>
              <a:spcBef>
                <a:spcPts val="790"/>
              </a:spcBef>
            </a:pPr>
            <a:r>
              <a:rPr dirty="0">
                <a:latin typeface="Arial"/>
                <a:cs typeface="Arial"/>
              </a:rPr>
              <a:t>Cette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activité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s’inscrit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dans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le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parcours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citoyen</a:t>
            </a:r>
            <a:r>
              <a:rPr dirty="0" spc="6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et</a:t>
            </a:r>
            <a:r>
              <a:rPr dirty="0" spc="3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l’éducation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aux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médias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et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à</a:t>
            </a:r>
            <a:r>
              <a:rPr dirty="0" spc="5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l’information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(EMI)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et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dans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-25">
                <a:latin typeface="Arial"/>
                <a:cs typeface="Arial"/>
              </a:rPr>
              <a:t>le </a:t>
            </a:r>
            <a:r>
              <a:rPr dirty="0">
                <a:latin typeface="Arial"/>
                <a:cs typeface="Arial"/>
              </a:rPr>
              <a:t>cadre</a:t>
            </a:r>
            <a:r>
              <a:rPr dirty="0" spc="16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d’un</a:t>
            </a:r>
            <a:r>
              <a:rPr dirty="0" spc="18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projet</a:t>
            </a:r>
            <a:r>
              <a:rPr dirty="0" spc="17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eTwinning</a:t>
            </a:r>
            <a:r>
              <a:rPr dirty="0" spc="17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sur</a:t>
            </a:r>
            <a:r>
              <a:rPr dirty="0" spc="16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la</a:t>
            </a:r>
            <a:r>
              <a:rPr dirty="0" spc="16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citoyenneté</a:t>
            </a:r>
            <a:r>
              <a:rPr dirty="0" spc="17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européenne.</a:t>
            </a:r>
            <a:r>
              <a:rPr dirty="0" spc="18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Il</a:t>
            </a:r>
            <a:r>
              <a:rPr dirty="0" spc="17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est</a:t>
            </a:r>
            <a:r>
              <a:rPr dirty="0" spc="18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néanmoins</a:t>
            </a:r>
            <a:r>
              <a:rPr dirty="0" spc="17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tout</a:t>
            </a:r>
            <a:r>
              <a:rPr dirty="0" spc="18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à</a:t>
            </a:r>
            <a:r>
              <a:rPr dirty="0" spc="17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fait</a:t>
            </a:r>
            <a:r>
              <a:rPr dirty="0" spc="17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envisageable</a:t>
            </a:r>
            <a:r>
              <a:rPr dirty="0" spc="175">
                <a:latin typeface="Arial"/>
                <a:cs typeface="Arial"/>
              </a:rPr>
              <a:t> </a:t>
            </a:r>
            <a:r>
              <a:rPr dirty="0" spc="-25">
                <a:latin typeface="Arial"/>
                <a:cs typeface="Arial"/>
              </a:rPr>
              <a:t>de </a:t>
            </a:r>
            <a:r>
              <a:rPr dirty="0">
                <a:latin typeface="Arial"/>
                <a:cs typeface="Arial"/>
              </a:rPr>
              <a:t>réaliser</a:t>
            </a:r>
            <a:r>
              <a:rPr dirty="0" spc="8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cette</a:t>
            </a:r>
            <a:r>
              <a:rPr dirty="0" spc="8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séquence</a:t>
            </a:r>
            <a:r>
              <a:rPr dirty="0" spc="9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en</a:t>
            </a:r>
            <a:r>
              <a:rPr dirty="0" spc="8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classe</a:t>
            </a:r>
            <a:r>
              <a:rPr dirty="0" spc="9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sans</a:t>
            </a:r>
            <a:r>
              <a:rPr dirty="0" spc="8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partenaires</a:t>
            </a:r>
            <a:r>
              <a:rPr dirty="0" spc="8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étrangers.</a:t>
            </a:r>
            <a:r>
              <a:rPr dirty="0" spc="9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Il</a:t>
            </a:r>
            <a:r>
              <a:rPr dirty="0" spc="9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s’agit,</a:t>
            </a:r>
            <a:r>
              <a:rPr dirty="0" spc="8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dans</a:t>
            </a:r>
            <a:r>
              <a:rPr dirty="0" spc="8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cette</a:t>
            </a:r>
            <a:r>
              <a:rPr dirty="0" spc="9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courte</a:t>
            </a:r>
            <a:r>
              <a:rPr dirty="0" spc="9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</a:t>
            </a:r>
            <a:r>
              <a:rPr dirty="0" spc="8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séquence,</a:t>
            </a:r>
            <a:r>
              <a:rPr dirty="0" spc="95">
                <a:latin typeface="Arial"/>
                <a:cs typeface="Arial"/>
              </a:rPr>
              <a:t> </a:t>
            </a:r>
            <a:r>
              <a:rPr dirty="0" spc="-25">
                <a:latin typeface="Arial"/>
                <a:cs typeface="Arial"/>
              </a:rPr>
              <a:t>de </a:t>
            </a:r>
            <a:r>
              <a:rPr dirty="0">
                <a:latin typeface="Arial"/>
                <a:cs typeface="Arial"/>
              </a:rPr>
              <a:t>faire</a:t>
            </a:r>
            <a:r>
              <a:rPr dirty="0" spc="2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réfléchir</a:t>
            </a:r>
            <a:r>
              <a:rPr dirty="0" spc="3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les</a:t>
            </a:r>
            <a:r>
              <a:rPr dirty="0" spc="3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élèves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aux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empreintes</a:t>
            </a:r>
            <a:r>
              <a:rPr dirty="0" spc="3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numériques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qu’ils</a:t>
            </a:r>
            <a:r>
              <a:rPr dirty="0" spc="1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laissent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sur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le</a:t>
            </a:r>
            <a:r>
              <a:rPr dirty="0" spc="3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net</a:t>
            </a:r>
            <a:r>
              <a:rPr dirty="0" spc="3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et</a:t>
            </a:r>
            <a:r>
              <a:rPr dirty="0" spc="2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les</a:t>
            </a:r>
            <a:r>
              <a:rPr dirty="0" spc="3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inciter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à</a:t>
            </a:r>
            <a:r>
              <a:rPr dirty="0" spc="3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adopter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 spc="-25">
                <a:latin typeface="Arial"/>
                <a:cs typeface="Arial"/>
              </a:rPr>
              <a:t>des </a:t>
            </a:r>
            <a:r>
              <a:rPr dirty="0">
                <a:latin typeface="Arial"/>
                <a:cs typeface="Arial"/>
              </a:rPr>
              <a:t>comportements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numériques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responsables.</a:t>
            </a:r>
            <a:r>
              <a:rPr dirty="0" spc="-2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Elle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articule</a:t>
            </a:r>
            <a:r>
              <a:rPr dirty="0" spc="-2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apprentissages</a:t>
            </a:r>
            <a:r>
              <a:rPr dirty="0" spc="-2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linguistiques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et</a:t>
            </a:r>
            <a:r>
              <a:rPr dirty="0" spc="-2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réflexion</a:t>
            </a:r>
            <a:r>
              <a:rPr dirty="0" spc="-1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critique</a:t>
            </a:r>
            <a:r>
              <a:rPr dirty="0" spc="-10">
                <a:latin typeface="Arial"/>
                <a:cs typeface="Arial"/>
              </a:rPr>
              <a:t> </a:t>
            </a:r>
            <a:r>
              <a:rPr dirty="0" spc="-25">
                <a:latin typeface="Arial"/>
                <a:cs typeface="Arial"/>
              </a:rPr>
              <a:t>sur </a:t>
            </a:r>
            <a:r>
              <a:rPr dirty="0">
                <a:latin typeface="Arial"/>
                <a:cs typeface="Arial"/>
              </a:rPr>
              <a:t>les</a:t>
            </a:r>
            <a:r>
              <a:rPr dirty="0" spc="12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usages</a:t>
            </a:r>
            <a:r>
              <a:rPr dirty="0" spc="12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numériques</a:t>
            </a:r>
            <a:r>
              <a:rPr dirty="0" spc="12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des</a:t>
            </a:r>
            <a:r>
              <a:rPr dirty="0" spc="12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adolescents.</a:t>
            </a:r>
            <a:r>
              <a:rPr dirty="0" spc="114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Le</a:t>
            </a:r>
            <a:r>
              <a:rPr dirty="0" spc="13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support</a:t>
            </a:r>
            <a:r>
              <a:rPr dirty="0" spc="12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principal</a:t>
            </a:r>
            <a:r>
              <a:rPr dirty="0" spc="12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est</a:t>
            </a:r>
            <a:r>
              <a:rPr dirty="0" spc="114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une</a:t>
            </a:r>
            <a:r>
              <a:rPr dirty="0" spc="12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vidéo</a:t>
            </a:r>
            <a:r>
              <a:rPr dirty="0" spc="13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produite</a:t>
            </a:r>
            <a:r>
              <a:rPr dirty="0" spc="12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par</a:t>
            </a:r>
            <a:r>
              <a:rPr dirty="0" spc="114">
                <a:latin typeface="Arial"/>
                <a:cs typeface="Arial"/>
              </a:rPr>
              <a:t> </a:t>
            </a:r>
            <a:r>
              <a:rPr dirty="0" i="1">
                <a:latin typeface="Arial"/>
                <a:cs typeface="Arial"/>
              </a:rPr>
              <a:t>Common</a:t>
            </a:r>
            <a:r>
              <a:rPr dirty="0" spc="130" i="1">
                <a:latin typeface="Arial"/>
                <a:cs typeface="Arial"/>
              </a:rPr>
              <a:t> </a:t>
            </a:r>
            <a:r>
              <a:rPr dirty="0" spc="-10" i="1">
                <a:latin typeface="Arial"/>
                <a:cs typeface="Arial"/>
              </a:rPr>
              <a:t>Sense</a:t>
            </a:r>
            <a:r>
              <a:rPr dirty="0" spc="-10" i="1">
                <a:latin typeface="Arial"/>
                <a:cs typeface="Arial"/>
              </a:rPr>
              <a:t> </a:t>
            </a:r>
            <a:r>
              <a:rPr dirty="0" i="1">
                <a:latin typeface="Arial"/>
                <a:cs typeface="Arial"/>
              </a:rPr>
              <a:t>Media</a:t>
            </a:r>
            <a:r>
              <a:rPr dirty="0" spc="185" i="1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qui</a:t>
            </a:r>
            <a:r>
              <a:rPr dirty="0" spc="18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explique</a:t>
            </a:r>
            <a:r>
              <a:rPr dirty="0" spc="18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les</a:t>
            </a:r>
            <a:r>
              <a:rPr dirty="0" spc="19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traces</a:t>
            </a:r>
            <a:r>
              <a:rPr dirty="0" spc="20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numériques</a:t>
            </a:r>
            <a:r>
              <a:rPr dirty="0" spc="17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que</a:t>
            </a:r>
            <a:r>
              <a:rPr dirty="0" spc="18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nous</a:t>
            </a:r>
            <a:r>
              <a:rPr dirty="0" spc="17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laissons</a:t>
            </a:r>
            <a:r>
              <a:rPr dirty="0" spc="18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et</a:t>
            </a:r>
            <a:r>
              <a:rPr dirty="0" spc="18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les</a:t>
            </a:r>
            <a:r>
              <a:rPr dirty="0" spc="18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bonnes</a:t>
            </a:r>
            <a:r>
              <a:rPr dirty="0" spc="204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pratiques</a:t>
            </a:r>
            <a:r>
              <a:rPr dirty="0" spc="19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à</a:t>
            </a:r>
            <a:r>
              <a:rPr dirty="0" spc="19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adopter</a:t>
            </a:r>
            <a:r>
              <a:rPr dirty="0" spc="18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pour</a:t>
            </a:r>
            <a:r>
              <a:rPr dirty="0" spc="180">
                <a:latin typeface="Arial"/>
                <a:cs typeface="Arial"/>
              </a:rPr>
              <a:t> </a:t>
            </a:r>
            <a:r>
              <a:rPr dirty="0" spc="-25">
                <a:latin typeface="Arial"/>
                <a:cs typeface="Arial"/>
              </a:rPr>
              <a:t>les </a:t>
            </a:r>
            <a:r>
              <a:rPr dirty="0">
                <a:latin typeface="Arial"/>
                <a:cs typeface="Arial"/>
              </a:rPr>
              <a:t>limiter.</a:t>
            </a:r>
            <a:r>
              <a:rPr dirty="0" spc="-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La thématique permet de</a:t>
            </a:r>
            <a:r>
              <a:rPr dirty="0" spc="-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croiser</a:t>
            </a:r>
            <a:r>
              <a:rPr dirty="0" spc="-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les</a:t>
            </a:r>
            <a:r>
              <a:rPr dirty="0" spc="-1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dimensions linguistique,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culturelle et</a:t>
            </a:r>
            <a:r>
              <a:rPr dirty="0" spc="-1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citoyenne,</a:t>
            </a:r>
            <a:r>
              <a:rPr dirty="0" spc="1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en</a:t>
            </a:r>
            <a:r>
              <a:rPr dirty="0" spc="-1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lien avec</a:t>
            </a:r>
            <a:r>
              <a:rPr dirty="0" spc="-10">
                <a:latin typeface="Arial"/>
                <a:cs typeface="Arial"/>
              </a:rPr>
              <a:t> </a:t>
            </a:r>
            <a:r>
              <a:rPr dirty="0" spc="-25">
                <a:latin typeface="Arial"/>
                <a:cs typeface="Arial"/>
              </a:rPr>
              <a:t>les </a:t>
            </a:r>
            <a:r>
              <a:rPr dirty="0">
                <a:latin typeface="Arial"/>
                <a:cs typeface="Arial"/>
              </a:rPr>
              <a:t>pratiques</a:t>
            </a:r>
            <a:r>
              <a:rPr dirty="0" spc="-4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numériques</a:t>
            </a:r>
            <a:r>
              <a:rPr dirty="0" spc="-4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réelles</a:t>
            </a:r>
            <a:r>
              <a:rPr dirty="0" spc="-3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des</a:t>
            </a:r>
            <a:r>
              <a:rPr dirty="0" spc="-45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élèves.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9009" rIns="0" bIns="0" rtlCol="0" vert="horz">
            <a:spAutoFit/>
          </a:bodyPr>
          <a:lstStyle/>
          <a:p>
            <a:pPr marL="895985">
              <a:lnSpc>
                <a:spcPct val="100000"/>
              </a:lnSpc>
              <a:spcBef>
                <a:spcPts val="105"/>
              </a:spcBef>
            </a:pPr>
            <a:r>
              <a:rPr dirty="0" spc="-35"/>
              <a:t>Objectifs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8131" y="1341246"/>
            <a:ext cx="10654030" cy="4250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Objectifs</a:t>
            </a:r>
            <a:r>
              <a:rPr dirty="0" sz="1800" spc="-7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linguistiques</a:t>
            </a:r>
            <a:r>
              <a:rPr dirty="0" sz="1800" spc="-9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7E7E7E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355600" marR="6350" indent="-342900">
              <a:lnSpc>
                <a:spcPts val="1939"/>
              </a:lnSpc>
              <a:spcBef>
                <a:spcPts val="140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1800">
                <a:latin typeface="Calibri"/>
                <a:cs typeface="Calibri"/>
              </a:rPr>
              <a:t>Lexique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cible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travailler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champ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lexical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autour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</a:t>
            </a:r>
            <a:r>
              <a:rPr dirty="0" sz="1800" spc="-10">
                <a:latin typeface="Calibri"/>
                <a:cs typeface="Calibri"/>
              </a:rPr>
              <a:t> citoyenneté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numérique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(en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phase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d’anticipation </a:t>
            </a:r>
            <a:r>
              <a:rPr dirty="0" sz="1800">
                <a:latin typeface="Calibri"/>
                <a:cs typeface="Calibri"/>
              </a:rPr>
              <a:t>à</a:t>
            </a:r>
            <a:r>
              <a:rPr dirty="0" sz="1800" spc="-10">
                <a:latin typeface="Calibri"/>
                <a:cs typeface="Calibri"/>
              </a:rPr>
              <a:t> travers </a:t>
            </a:r>
            <a:r>
              <a:rPr dirty="0" sz="1800">
                <a:latin typeface="Calibri"/>
                <a:cs typeface="Calibri"/>
              </a:rPr>
              <a:t>une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image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jeu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cartes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définitions)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ts val="1810"/>
              </a:lnSpc>
              <a:buFont typeface="Symbol"/>
              <a:buChar char=""/>
              <a:tabLst>
                <a:tab pos="354965" algn="l"/>
              </a:tabLst>
            </a:pPr>
            <a:r>
              <a:rPr dirty="0" sz="1800">
                <a:latin typeface="Calibri"/>
                <a:cs typeface="Calibri"/>
              </a:rPr>
              <a:t>Compréhension</a:t>
            </a:r>
            <a:r>
              <a:rPr dirty="0" sz="1800" spc="3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3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l’oral</a:t>
            </a:r>
            <a:r>
              <a:rPr dirty="0" sz="1800" spc="3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3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développer</a:t>
            </a:r>
            <a:r>
              <a:rPr dirty="0" sz="1800" spc="3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</a:t>
            </a:r>
            <a:r>
              <a:rPr dirty="0" sz="1800" spc="3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stratégies</a:t>
            </a:r>
            <a:r>
              <a:rPr dirty="0" sz="1800" spc="3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3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compréhension</a:t>
            </a:r>
            <a:r>
              <a:rPr dirty="0" sz="1800" spc="3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3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l’oral</a:t>
            </a:r>
            <a:r>
              <a:rPr dirty="0" sz="1800" spc="3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à</a:t>
            </a:r>
            <a:r>
              <a:rPr dirty="0" sz="1800" spc="3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partir</a:t>
            </a:r>
            <a:r>
              <a:rPr dirty="0" sz="1800" spc="3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d’un</a:t>
            </a:r>
            <a:r>
              <a:rPr dirty="0" sz="1800" spc="3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document</a:t>
            </a:r>
            <a:endParaRPr sz="1800">
              <a:latin typeface="Calibri"/>
              <a:cs typeface="Calibri"/>
            </a:endParaRPr>
          </a:p>
          <a:p>
            <a:pPr algn="just" marL="355600">
              <a:lnSpc>
                <a:spcPts val="1945"/>
              </a:lnSpc>
            </a:pPr>
            <a:r>
              <a:rPr dirty="0" sz="1800" spc="-10">
                <a:latin typeface="Calibri"/>
                <a:cs typeface="Calibri"/>
              </a:rPr>
              <a:t>authentique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audiovisuel.</a:t>
            </a:r>
            <a:endParaRPr sz="1800">
              <a:latin typeface="Calibri"/>
              <a:cs typeface="Calibri"/>
            </a:endParaRPr>
          </a:p>
          <a:p>
            <a:pPr algn="just" marL="355600" marR="7620" indent="-342900">
              <a:lnSpc>
                <a:spcPts val="1939"/>
              </a:lnSpc>
              <a:spcBef>
                <a:spcPts val="140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1800">
                <a:latin typeface="Calibri"/>
                <a:cs typeface="Calibri"/>
              </a:rPr>
              <a:t>Production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orale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description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l’image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anticipation,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exprimer son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opinion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lors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du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débat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sur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les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pratiques </a:t>
            </a:r>
            <a:r>
              <a:rPr dirty="0" sz="1800">
                <a:latin typeface="Calibri"/>
                <a:cs typeface="Calibri"/>
              </a:rPr>
              <a:t>numériques,</a:t>
            </a:r>
            <a:r>
              <a:rPr dirty="0" sz="1800" spc="1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présenter</a:t>
            </a:r>
            <a:r>
              <a:rPr dirty="0" sz="1800" spc="1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les</a:t>
            </a:r>
            <a:r>
              <a:rPr dirty="0" sz="1800" spc="1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conseils</a:t>
            </a:r>
            <a:r>
              <a:rPr dirty="0" sz="1800" spc="1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à</a:t>
            </a:r>
            <a:r>
              <a:rPr dirty="0" sz="1800" spc="1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l’oral,</a:t>
            </a:r>
            <a:r>
              <a:rPr dirty="0" sz="1800" spc="1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justifier</a:t>
            </a:r>
            <a:r>
              <a:rPr dirty="0" sz="1800" spc="1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ses</a:t>
            </a:r>
            <a:r>
              <a:rPr dirty="0" sz="1800" spc="1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choix</a:t>
            </a:r>
            <a:r>
              <a:rPr dirty="0" sz="1800" spc="1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et</a:t>
            </a:r>
            <a:r>
              <a:rPr dirty="0" sz="1800" spc="1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interagir</a:t>
            </a:r>
            <a:r>
              <a:rPr dirty="0" sz="1800" spc="1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(avec</a:t>
            </a:r>
            <a:r>
              <a:rPr dirty="0" sz="1800" spc="1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</a:t>
            </a:r>
            <a:r>
              <a:rPr dirty="0" sz="1800" spc="1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pairs</a:t>
            </a:r>
            <a:r>
              <a:rPr dirty="0" sz="1800" spc="1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dans</a:t>
            </a:r>
            <a:r>
              <a:rPr dirty="0" sz="1800" spc="1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</a:t>
            </a:r>
            <a:r>
              <a:rPr dirty="0" sz="1800" spc="1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cadre</a:t>
            </a:r>
            <a:r>
              <a:rPr dirty="0" sz="1800" spc="15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d’un </a:t>
            </a:r>
            <a:r>
              <a:rPr dirty="0" sz="1800">
                <a:latin typeface="Calibri"/>
                <a:cs typeface="Calibri"/>
              </a:rPr>
              <a:t>projet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eTwinning)</a:t>
            </a:r>
            <a:endParaRPr sz="1800">
              <a:latin typeface="Calibri"/>
              <a:cs typeface="Calibri"/>
            </a:endParaRPr>
          </a:p>
          <a:p>
            <a:pPr algn="just" marL="355600" marR="5080" indent="-342900">
              <a:lnSpc>
                <a:spcPts val="1939"/>
              </a:lnSpc>
              <a:spcBef>
                <a:spcPts val="10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1800">
                <a:latin typeface="Calibri"/>
                <a:cs typeface="Calibri"/>
              </a:rPr>
              <a:t>Grammaire</a:t>
            </a:r>
            <a:r>
              <a:rPr dirty="0" sz="1800" spc="2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2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contexte</a:t>
            </a:r>
            <a:r>
              <a:rPr dirty="0" sz="1800" spc="2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2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impératif,</a:t>
            </a:r>
            <a:r>
              <a:rPr dirty="0" sz="1800" spc="2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modaux</a:t>
            </a:r>
            <a:r>
              <a:rPr dirty="0" sz="1800" spc="2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2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conseil,</a:t>
            </a:r>
            <a:r>
              <a:rPr dirty="0" sz="1800" spc="2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présent</a:t>
            </a:r>
            <a:r>
              <a:rPr dirty="0" sz="1800" spc="2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simple</a:t>
            </a:r>
            <a:r>
              <a:rPr dirty="0" sz="1800" spc="2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sur</a:t>
            </a:r>
            <a:r>
              <a:rPr dirty="0" sz="1800" spc="2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les</a:t>
            </a:r>
            <a:r>
              <a:rPr dirty="0" sz="1800" spc="2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habitudes</a:t>
            </a:r>
            <a:r>
              <a:rPr dirty="0" sz="1800" spc="2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numériques</a:t>
            </a:r>
            <a:r>
              <a:rPr dirty="0" sz="1800" spc="28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des </a:t>
            </a:r>
            <a:r>
              <a:rPr dirty="0" sz="1800" spc="-10">
                <a:latin typeface="Calibri"/>
                <a:cs typeface="Calibri"/>
              </a:rPr>
              <a:t>adolescents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  <a:spcBef>
                <a:spcPts val="1710"/>
              </a:spcBef>
            </a:pP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Objectifs</a:t>
            </a:r>
            <a:r>
              <a:rPr dirty="0" sz="1800" spc="-6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culturels</a:t>
            </a:r>
            <a:r>
              <a:rPr dirty="0" sz="1800" spc="-6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et</a:t>
            </a:r>
            <a:r>
              <a:rPr dirty="0" sz="1800" spc="-5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citoyens</a:t>
            </a:r>
            <a:r>
              <a:rPr dirty="0" sz="1800" spc="-50" b="1">
                <a:solidFill>
                  <a:srgbClr val="7E7E7E"/>
                </a:solidFill>
                <a:latin typeface="Calibri"/>
                <a:cs typeface="Calibri"/>
              </a:rPr>
              <a:t> :</a:t>
            </a:r>
            <a:endParaRPr sz="1800">
              <a:latin typeface="Calibri"/>
              <a:cs typeface="Calibri"/>
            </a:endParaRPr>
          </a:p>
          <a:p>
            <a:pPr algn="just" marL="354965" indent="-342265">
              <a:lnSpc>
                <a:spcPts val="1945"/>
              </a:lnSpc>
              <a:buFont typeface="Symbol"/>
              <a:buChar char=""/>
              <a:tabLst>
                <a:tab pos="354965" algn="l"/>
              </a:tabLst>
            </a:pPr>
            <a:r>
              <a:rPr dirty="0" sz="1800">
                <a:latin typeface="Calibri"/>
                <a:cs typeface="Calibri"/>
              </a:rPr>
              <a:t>Développer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regard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critique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sur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son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identité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numérique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et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protection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données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personnelles.</a:t>
            </a:r>
            <a:endParaRPr sz="1800">
              <a:latin typeface="Calibri"/>
              <a:cs typeface="Calibri"/>
            </a:endParaRPr>
          </a:p>
          <a:p>
            <a:pPr algn="just" marL="354965" indent="-342265">
              <a:lnSpc>
                <a:spcPts val="1945"/>
              </a:lnSpc>
              <a:buFont typeface="Symbol"/>
              <a:buChar char=""/>
              <a:tabLst>
                <a:tab pos="354965" algn="l"/>
              </a:tabLst>
            </a:pPr>
            <a:r>
              <a:rPr dirty="0" sz="1800">
                <a:latin typeface="Calibri"/>
                <a:cs typeface="Calibri"/>
              </a:rPr>
              <a:t>Former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élèves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acteurs,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capables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réflexion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éthique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responsable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dans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leurs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usages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numériques.</a:t>
            </a:r>
            <a:endParaRPr sz="1800">
              <a:latin typeface="Calibri"/>
              <a:cs typeface="Calibri"/>
            </a:endParaRPr>
          </a:p>
          <a:p>
            <a:pPr algn="just" marL="355600" marR="5080" indent="-342900">
              <a:lnSpc>
                <a:spcPts val="1939"/>
              </a:lnSpc>
              <a:spcBef>
                <a:spcPts val="140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1800">
                <a:latin typeface="Calibri"/>
                <a:cs typeface="Calibri"/>
              </a:rPr>
              <a:t>Appréhender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différentes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pratiques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numériques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adolescents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avec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dimension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culturelle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anglophone </a:t>
            </a:r>
            <a:r>
              <a:rPr dirty="0" sz="1800">
                <a:latin typeface="Calibri"/>
                <a:cs typeface="Calibri"/>
              </a:rPr>
              <a:t>(</a:t>
            </a:r>
            <a:r>
              <a:rPr dirty="0" sz="1800" i="1">
                <a:latin typeface="Calibri"/>
                <a:cs typeface="Calibri"/>
              </a:rPr>
              <a:t>Common</a:t>
            </a:r>
            <a:r>
              <a:rPr dirty="0" sz="1800" spc="25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Sense</a:t>
            </a:r>
            <a:r>
              <a:rPr dirty="0" sz="1800" spc="26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Media</a:t>
            </a:r>
            <a:r>
              <a:rPr dirty="0" sz="1800" spc="245" i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étant</a:t>
            </a:r>
            <a:r>
              <a:rPr dirty="0" sz="1800" spc="2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américain)</a:t>
            </a:r>
            <a:r>
              <a:rPr dirty="0" sz="1800" spc="2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et</a:t>
            </a:r>
            <a:r>
              <a:rPr dirty="0" sz="1800" spc="2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une</a:t>
            </a:r>
            <a:r>
              <a:rPr dirty="0" sz="1800" spc="2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dimension</a:t>
            </a:r>
            <a:r>
              <a:rPr dirty="0" sz="1800" spc="2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européenne</a:t>
            </a:r>
            <a:r>
              <a:rPr dirty="0" sz="1800" spc="2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interculturelle</a:t>
            </a:r>
            <a:r>
              <a:rPr dirty="0" sz="1800" spc="2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avec</a:t>
            </a:r>
            <a:r>
              <a:rPr dirty="0" sz="1800" spc="2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les</a:t>
            </a:r>
            <a:r>
              <a:rPr dirty="0" sz="1800" spc="254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partenaires eTwinning.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255523"/>
            <a:ext cx="79686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Etapes</a:t>
            </a:r>
            <a:r>
              <a:rPr dirty="0" sz="4000" spc="-45"/>
              <a:t> </a:t>
            </a:r>
            <a:r>
              <a:rPr dirty="0" sz="4000"/>
              <a:t>de</a:t>
            </a:r>
            <a:r>
              <a:rPr dirty="0" sz="4000" spc="-55"/>
              <a:t> </a:t>
            </a:r>
            <a:r>
              <a:rPr dirty="0" sz="4000"/>
              <a:t>la</a:t>
            </a:r>
            <a:r>
              <a:rPr dirty="0" sz="4000" spc="-45"/>
              <a:t> </a:t>
            </a:r>
            <a:r>
              <a:rPr dirty="0" sz="4000"/>
              <a:t>séquence</a:t>
            </a:r>
            <a:r>
              <a:rPr dirty="0" sz="4000" spc="-50"/>
              <a:t> </a:t>
            </a:r>
            <a:r>
              <a:rPr dirty="0" sz="4000"/>
              <a:t>(2</a:t>
            </a:r>
            <a:r>
              <a:rPr dirty="0" sz="4000" spc="-35"/>
              <a:t> </a:t>
            </a:r>
            <a:r>
              <a:rPr dirty="0" sz="4000"/>
              <a:t>ou</a:t>
            </a:r>
            <a:r>
              <a:rPr dirty="0" sz="4000" spc="-45"/>
              <a:t> </a:t>
            </a:r>
            <a:r>
              <a:rPr dirty="0" sz="4000"/>
              <a:t>3</a:t>
            </a:r>
            <a:r>
              <a:rPr dirty="0" sz="4000" spc="-50"/>
              <a:t> </a:t>
            </a:r>
            <a:r>
              <a:rPr dirty="0" sz="4000" spc="-10"/>
              <a:t>séances)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67334" y="1062075"/>
            <a:ext cx="10195560" cy="2854325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855"/>
              </a:spcBef>
              <a:buAutoNum type="arabicPeriod"/>
              <a:tabLst>
                <a:tab pos="527685" algn="l"/>
              </a:tabLst>
            </a:pPr>
            <a:r>
              <a:rPr dirty="0" sz="2000">
                <a:latin typeface="Calibri"/>
                <a:cs typeface="Calibri"/>
              </a:rPr>
              <a:t>Phase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d’anticipation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thématique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à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partir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d’une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image</a:t>
            </a:r>
            <a:endParaRPr sz="2000">
              <a:latin typeface="Calibri"/>
              <a:cs typeface="Calibri"/>
            </a:endParaRPr>
          </a:p>
          <a:p>
            <a:pPr marL="527685" marR="38100" indent="-515620">
              <a:lnSpc>
                <a:spcPts val="2160"/>
              </a:lnSpc>
              <a:spcBef>
                <a:spcPts val="1025"/>
              </a:spcBef>
              <a:buAutoNum type="arabicPeriod"/>
              <a:tabLst>
                <a:tab pos="527685" algn="l"/>
              </a:tabLst>
            </a:pPr>
            <a:r>
              <a:rPr dirty="0" sz="2000" spc="-10">
                <a:latin typeface="Calibri"/>
                <a:cs typeface="Calibri"/>
              </a:rPr>
              <a:t>Anticipation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du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vocabulaire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lié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à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thématique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jeu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flashcards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(associer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termes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à </a:t>
            </a:r>
            <a:r>
              <a:rPr dirty="0" sz="2000">
                <a:latin typeface="Calibri"/>
                <a:cs typeface="Calibri"/>
              </a:rPr>
              <a:t>leurs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définitions)</a:t>
            </a:r>
            <a:endParaRPr sz="20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740"/>
              </a:spcBef>
              <a:buAutoNum type="arabicPeriod"/>
              <a:tabLst>
                <a:tab pos="527685" algn="l"/>
              </a:tabLst>
            </a:pPr>
            <a:r>
              <a:rPr dirty="0" sz="2000">
                <a:latin typeface="Calibri"/>
                <a:cs typeface="Calibri"/>
              </a:rPr>
              <a:t>Sondage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pour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évaluer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pratiques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élèves,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analyse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résultats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à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l’oral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classe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(débat)</a:t>
            </a:r>
            <a:endParaRPr sz="2000">
              <a:latin typeface="Calibri"/>
              <a:cs typeface="Calibri"/>
            </a:endParaRPr>
          </a:p>
          <a:p>
            <a:pPr marL="527685" indent="-514984">
              <a:lnSpc>
                <a:spcPts val="2280"/>
              </a:lnSpc>
              <a:spcBef>
                <a:spcPts val="755"/>
              </a:spcBef>
              <a:buAutoNum type="arabicPeriod"/>
              <a:tabLst>
                <a:tab pos="527685" algn="l"/>
              </a:tabLst>
            </a:pPr>
            <a:r>
              <a:rPr dirty="0" sz="2000">
                <a:latin typeface="Calibri"/>
                <a:cs typeface="Calibri"/>
              </a:rPr>
              <a:t>Compréhension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orale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sur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vidéo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«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Digital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Footprints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»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Common</a:t>
            </a:r>
            <a:r>
              <a:rPr dirty="0" sz="2000" spc="-3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Sense</a:t>
            </a:r>
            <a:r>
              <a:rPr dirty="0" sz="2000" spc="-6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Media</a:t>
            </a:r>
            <a:r>
              <a:rPr dirty="0" sz="2000" spc="400" i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repérages,</a:t>
            </a:r>
            <a:endParaRPr sz="2000">
              <a:latin typeface="Calibri"/>
              <a:cs typeface="Calibri"/>
            </a:endParaRPr>
          </a:p>
          <a:p>
            <a:pPr marL="527685">
              <a:lnSpc>
                <a:spcPts val="2280"/>
              </a:lnSpc>
            </a:pPr>
            <a:r>
              <a:rPr dirty="0" sz="2000">
                <a:latin typeface="Calibri"/>
                <a:cs typeface="Calibri"/>
              </a:rPr>
              <a:t>quiz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d’observation,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quiz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compréhension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pour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résumer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idées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vidéo.</a:t>
            </a:r>
            <a:endParaRPr sz="2000">
              <a:latin typeface="Calibri"/>
              <a:cs typeface="Calibri"/>
            </a:endParaRPr>
          </a:p>
          <a:p>
            <a:pPr marL="527685" marR="130810" indent="-515620">
              <a:lnSpc>
                <a:spcPts val="2160"/>
              </a:lnSpc>
              <a:spcBef>
                <a:spcPts val="1030"/>
              </a:spcBef>
              <a:buAutoNum type="arabicPeriod" startAt="5"/>
              <a:tabLst>
                <a:tab pos="527685" algn="l"/>
              </a:tabLst>
            </a:pPr>
            <a:r>
              <a:rPr dirty="0" sz="2000" spc="-20">
                <a:latin typeface="Calibri"/>
                <a:cs typeface="Calibri"/>
              </a:rPr>
              <a:t>Tâches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finales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possibles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créer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affiches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podcasts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audios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pour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donner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conseils </a:t>
            </a:r>
            <a:r>
              <a:rPr dirty="0" sz="2000">
                <a:latin typeface="Calibri"/>
                <a:cs typeface="Calibri"/>
              </a:rPr>
              <a:t>sur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empreintes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numériques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895" y="3898391"/>
            <a:ext cx="10108692" cy="25938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67334" y="4699"/>
            <a:ext cx="1014476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Image</a:t>
            </a:r>
            <a:r>
              <a:rPr dirty="0" spc="-80"/>
              <a:t> </a:t>
            </a:r>
            <a:r>
              <a:rPr dirty="0"/>
              <a:t>en</a:t>
            </a:r>
            <a:r>
              <a:rPr dirty="0" spc="-80"/>
              <a:t> </a:t>
            </a:r>
            <a:r>
              <a:rPr dirty="0" spc="-10"/>
              <a:t>anticipation</a:t>
            </a:r>
            <a:r>
              <a:rPr dirty="0" spc="-70"/>
              <a:t> </a:t>
            </a:r>
            <a:r>
              <a:rPr dirty="0"/>
              <a:t>de</a:t>
            </a:r>
            <a:r>
              <a:rPr dirty="0" spc="-80"/>
              <a:t> </a:t>
            </a:r>
            <a:r>
              <a:rPr dirty="0"/>
              <a:t>«</a:t>
            </a:r>
            <a:r>
              <a:rPr dirty="0" spc="-75"/>
              <a:t> </a:t>
            </a:r>
            <a:r>
              <a:rPr dirty="0"/>
              <a:t>Digital</a:t>
            </a:r>
            <a:r>
              <a:rPr dirty="0" spc="-80"/>
              <a:t> </a:t>
            </a:r>
            <a:r>
              <a:rPr dirty="0" spc="-10"/>
              <a:t>Footprint</a:t>
            </a:r>
            <a:r>
              <a:rPr dirty="0" spc="-85"/>
              <a:t> </a:t>
            </a:r>
            <a:r>
              <a:rPr dirty="0" spc="-50"/>
              <a:t>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23" y="804672"/>
            <a:ext cx="5698236" cy="56753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54446" y="3039617"/>
            <a:ext cx="6262370" cy="3441700"/>
          </a:xfrm>
          <a:prstGeom prst="rect">
            <a:avLst/>
          </a:prstGeom>
          <a:solidFill>
            <a:srgbClr val="5B9BD4"/>
          </a:solidFill>
          <a:ln w="19050">
            <a:solidFill>
              <a:srgbClr val="FFFFFF"/>
            </a:solidFill>
          </a:ln>
        </p:spPr>
        <p:txBody>
          <a:bodyPr wrap="square" lIns="0" tIns="59055" rIns="0" bIns="0" rtlCol="0" vert="horz">
            <a:spAutoFit/>
          </a:bodyPr>
          <a:lstStyle/>
          <a:p>
            <a:pPr marL="91440" marR="724535">
              <a:lnSpc>
                <a:spcPct val="100000"/>
              </a:lnSpc>
              <a:spcBef>
                <a:spcPts val="465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adolescent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centre,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bras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écartés,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entouré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icônes symbolisant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ses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traces:</a:t>
            </a:r>
            <a:endParaRPr sz="180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buFont typeface="Arial"/>
              <a:buChar char="•"/>
              <a:tabLst>
                <a:tab pos="434340" algn="l"/>
              </a:tabLst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Pointeur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carte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localisation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[GPS,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lieux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visités,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etc.]</a:t>
            </a:r>
            <a:endParaRPr sz="180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34340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Loupe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recherche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internet</a:t>
            </a:r>
            <a:endParaRPr sz="180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buFont typeface="Arial"/>
              <a:buChar char="•"/>
              <a:tabLst>
                <a:tab pos="434340" algn="l"/>
              </a:tabLst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Like/cœur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interactions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sociales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[réactions,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préférences,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etc.]</a:t>
            </a:r>
            <a:endParaRPr sz="180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buFont typeface="Arial"/>
              <a:buChar char="•"/>
              <a:tabLst>
                <a:tab pos="434340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Œil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surveillance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[tes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activités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observées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tracées]</a:t>
            </a:r>
            <a:endParaRPr sz="180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buFont typeface="Arial"/>
              <a:buChar char="•"/>
              <a:tabLst>
                <a:tab pos="434340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Horloge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temps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passé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ligne</a:t>
            </a:r>
            <a:endParaRPr sz="180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buFont typeface="Arial"/>
              <a:buChar char="•"/>
              <a:tabLst>
                <a:tab pos="434340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Panier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achat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ligne</a:t>
            </a:r>
            <a:endParaRPr sz="180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buFont typeface="Arial"/>
              <a:buChar char="•"/>
              <a:tabLst>
                <a:tab pos="434340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Cookie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traceurs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web</a:t>
            </a:r>
            <a:endParaRPr sz="1800">
              <a:latin typeface="Calibri"/>
              <a:cs typeface="Calibri"/>
            </a:endParaRPr>
          </a:p>
          <a:p>
            <a:pPr marL="91440" marR="532130" indent="342900">
              <a:lnSpc>
                <a:spcPct val="100000"/>
              </a:lnSpc>
              <a:buFont typeface="Arial"/>
              <a:buChar char="•"/>
              <a:tabLst>
                <a:tab pos="434340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Bulles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discussions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messages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[privés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publics]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reliées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lui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pointillés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colorés.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empreintes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pas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s'effacent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dans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bas.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9127" y="6507886"/>
            <a:ext cx="22828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Image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créée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avec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IA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923534" y="812037"/>
            <a:ext cx="6009640" cy="2025650"/>
            <a:chOff x="5923534" y="812037"/>
            <a:chExt cx="6009640" cy="2025650"/>
          </a:xfrm>
        </p:grpSpPr>
        <p:sp>
          <p:nvSpPr>
            <p:cNvPr id="7" name="object 7"/>
            <p:cNvSpPr/>
            <p:nvPr/>
          </p:nvSpPr>
          <p:spPr>
            <a:xfrm>
              <a:off x="5929884" y="818387"/>
              <a:ext cx="5996940" cy="2012950"/>
            </a:xfrm>
            <a:custGeom>
              <a:avLst/>
              <a:gdLst/>
              <a:ahLst/>
              <a:cxnLst/>
              <a:rect l="l" t="t" r="r" b="b"/>
              <a:pathLst>
                <a:path w="5996940" h="2012950">
                  <a:moveTo>
                    <a:pt x="2498724" y="2008632"/>
                  </a:moveTo>
                  <a:lnTo>
                    <a:pt x="999489" y="2008632"/>
                  </a:lnTo>
                  <a:lnTo>
                    <a:pt x="1820798" y="2012823"/>
                  </a:lnTo>
                  <a:lnTo>
                    <a:pt x="2498724" y="2008632"/>
                  </a:lnTo>
                  <a:close/>
                </a:path>
                <a:path w="5996940" h="2012950">
                  <a:moveTo>
                    <a:pt x="5662168" y="0"/>
                  </a:moveTo>
                  <a:lnTo>
                    <a:pt x="334771" y="0"/>
                  </a:lnTo>
                  <a:lnTo>
                    <a:pt x="285296" y="3629"/>
                  </a:lnTo>
                  <a:lnTo>
                    <a:pt x="238077" y="14172"/>
                  </a:lnTo>
                  <a:lnTo>
                    <a:pt x="193630" y="31110"/>
                  </a:lnTo>
                  <a:lnTo>
                    <a:pt x="152475" y="53928"/>
                  </a:lnTo>
                  <a:lnTo>
                    <a:pt x="115127" y="82106"/>
                  </a:lnTo>
                  <a:lnTo>
                    <a:pt x="82106" y="115127"/>
                  </a:lnTo>
                  <a:lnTo>
                    <a:pt x="53928" y="152475"/>
                  </a:lnTo>
                  <a:lnTo>
                    <a:pt x="31110" y="193630"/>
                  </a:lnTo>
                  <a:lnTo>
                    <a:pt x="14172" y="238077"/>
                  </a:lnTo>
                  <a:lnTo>
                    <a:pt x="3629" y="285296"/>
                  </a:lnTo>
                  <a:lnTo>
                    <a:pt x="0" y="334772"/>
                  </a:lnTo>
                  <a:lnTo>
                    <a:pt x="0" y="1673860"/>
                  </a:lnTo>
                  <a:lnTo>
                    <a:pt x="3629" y="1723335"/>
                  </a:lnTo>
                  <a:lnTo>
                    <a:pt x="14172" y="1770554"/>
                  </a:lnTo>
                  <a:lnTo>
                    <a:pt x="31110" y="1815001"/>
                  </a:lnTo>
                  <a:lnTo>
                    <a:pt x="53928" y="1856156"/>
                  </a:lnTo>
                  <a:lnTo>
                    <a:pt x="82106" y="1893504"/>
                  </a:lnTo>
                  <a:lnTo>
                    <a:pt x="115127" y="1926525"/>
                  </a:lnTo>
                  <a:lnTo>
                    <a:pt x="152475" y="1954703"/>
                  </a:lnTo>
                  <a:lnTo>
                    <a:pt x="193630" y="1977521"/>
                  </a:lnTo>
                  <a:lnTo>
                    <a:pt x="238077" y="1994459"/>
                  </a:lnTo>
                  <a:lnTo>
                    <a:pt x="285296" y="2005002"/>
                  </a:lnTo>
                  <a:lnTo>
                    <a:pt x="334771" y="2008632"/>
                  </a:lnTo>
                  <a:lnTo>
                    <a:pt x="5662168" y="2008632"/>
                  </a:lnTo>
                  <a:lnTo>
                    <a:pt x="5711643" y="2005002"/>
                  </a:lnTo>
                  <a:lnTo>
                    <a:pt x="5758862" y="1994459"/>
                  </a:lnTo>
                  <a:lnTo>
                    <a:pt x="5803309" y="1977521"/>
                  </a:lnTo>
                  <a:lnTo>
                    <a:pt x="5844464" y="1954703"/>
                  </a:lnTo>
                  <a:lnTo>
                    <a:pt x="5881812" y="1926525"/>
                  </a:lnTo>
                  <a:lnTo>
                    <a:pt x="5914833" y="1893504"/>
                  </a:lnTo>
                  <a:lnTo>
                    <a:pt x="5943011" y="1856156"/>
                  </a:lnTo>
                  <a:lnTo>
                    <a:pt x="5965829" y="1815001"/>
                  </a:lnTo>
                  <a:lnTo>
                    <a:pt x="5982767" y="1770554"/>
                  </a:lnTo>
                  <a:lnTo>
                    <a:pt x="5993310" y="1723335"/>
                  </a:lnTo>
                  <a:lnTo>
                    <a:pt x="5996940" y="1673860"/>
                  </a:lnTo>
                  <a:lnTo>
                    <a:pt x="5996940" y="334772"/>
                  </a:lnTo>
                  <a:lnTo>
                    <a:pt x="5993310" y="285296"/>
                  </a:lnTo>
                  <a:lnTo>
                    <a:pt x="5982767" y="238077"/>
                  </a:lnTo>
                  <a:lnTo>
                    <a:pt x="5965829" y="193630"/>
                  </a:lnTo>
                  <a:lnTo>
                    <a:pt x="5943011" y="152475"/>
                  </a:lnTo>
                  <a:lnTo>
                    <a:pt x="5914833" y="115127"/>
                  </a:lnTo>
                  <a:lnTo>
                    <a:pt x="5881812" y="82106"/>
                  </a:lnTo>
                  <a:lnTo>
                    <a:pt x="5844464" y="53928"/>
                  </a:lnTo>
                  <a:lnTo>
                    <a:pt x="5803309" y="31110"/>
                  </a:lnTo>
                  <a:lnTo>
                    <a:pt x="5758862" y="14172"/>
                  </a:lnTo>
                  <a:lnTo>
                    <a:pt x="5711643" y="3629"/>
                  </a:lnTo>
                  <a:lnTo>
                    <a:pt x="566216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929884" y="818387"/>
              <a:ext cx="5996940" cy="2012950"/>
            </a:xfrm>
            <a:custGeom>
              <a:avLst/>
              <a:gdLst/>
              <a:ahLst/>
              <a:cxnLst/>
              <a:rect l="l" t="t" r="r" b="b"/>
              <a:pathLst>
                <a:path w="5996940" h="2012950">
                  <a:moveTo>
                    <a:pt x="0" y="334772"/>
                  </a:moveTo>
                  <a:lnTo>
                    <a:pt x="3629" y="285296"/>
                  </a:lnTo>
                  <a:lnTo>
                    <a:pt x="14172" y="238077"/>
                  </a:lnTo>
                  <a:lnTo>
                    <a:pt x="31110" y="193630"/>
                  </a:lnTo>
                  <a:lnTo>
                    <a:pt x="53928" y="152475"/>
                  </a:lnTo>
                  <a:lnTo>
                    <a:pt x="82106" y="115127"/>
                  </a:lnTo>
                  <a:lnTo>
                    <a:pt x="115127" y="82106"/>
                  </a:lnTo>
                  <a:lnTo>
                    <a:pt x="152475" y="53928"/>
                  </a:lnTo>
                  <a:lnTo>
                    <a:pt x="193630" y="31110"/>
                  </a:lnTo>
                  <a:lnTo>
                    <a:pt x="238077" y="14172"/>
                  </a:lnTo>
                  <a:lnTo>
                    <a:pt x="285296" y="3629"/>
                  </a:lnTo>
                  <a:lnTo>
                    <a:pt x="334771" y="0"/>
                  </a:lnTo>
                  <a:lnTo>
                    <a:pt x="999489" y="0"/>
                  </a:lnTo>
                  <a:lnTo>
                    <a:pt x="2498724" y="0"/>
                  </a:lnTo>
                  <a:lnTo>
                    <a:pt x="5662168" y="0"/>
                  </a:lnTo>
                  <a:lnTo>
                    <a:pt x="5711643" y="3629"/>
                  </a:lnTo>
                  <a:lnTo>
                    <a:pt x="5758862" y="14172"/>
                  </a:lnTo>
                  <a:lnTo>
                    <a:pt x="5803309" y="31110"/>
                  </a:lnTo>
                  <a:lnTo>
                    <a:pt x="5844464" y="53928"/>
                  </a:lnTo>
                  <a:lnTo>
                    <a:pt x="5881812" y="82106"/>
                  </a:lnTo>
                  <a:lnTo>
                    <a:pt x="5914833" y="115127"/>
                  </a:lnTo>
                  <a:lnTo>
                    <a:pt x="5943011" y="152475"/>
                  </a:lnTo>
                  <a:lnTo>
                    <a:pt x="5965829" y="193630"/>
                  </a:lnTo>
                  <a:lnTo>
                    <a:pt x="5982767" y="238077"/>
                  </a:lnTo>
                  <a:lnTo>
                    <a:pt x="5993310" y="285296"/>
                  </a:lnTo>
                  <a:lnTo>
                    <a:pt x="5996940" y="334772"/>
                  </a:lnTo>
                  <a:lnTo>
                    <a:pt x="5996940" y="1171702"/>
                  </a:lnTo>
                  <a:lnTo>
                    <a:pt x="5996940" y="1673860"/>
                  </a:lnTo>
                  <a:lnTo>
                    <a:pt x="5993310" y="1723335"/>
                  </a:lnTo>
                  <a:lnTo>
                    <a:pt x="5982767" y="1770554"/>
                  </a:lnTo>
                  <a:lnTo>
                    <a:pt x="5965829" y="1815001"/>
                  </a:lnTo>
                  <a:lnTo>
                    <a:pt x="5943011" y="1856156"/>
                  </a:lnTo>
                  <a:lnTo>
                    <a:pt x="5914833" y="1893504"/>
                  </a:lnTo>
                  <a:lnTo>
                    <a:pt x="5881812" y="1926525"/>
                  </a:lnTo>
                  <a:lnTo>
                    <a:pt x="5844464" y="1954703"/>
                  </a:lnTo>
                  <a:lnTo>
                    <a:pt x="5803309" y="1977521"/>
                  </a:lnTo>
                  <a:lnTo>
                    <a:pt x="5758862" y="1994459"/>
                  </a:lnTo>
                  <a:lnTo>
                    <a:pt x="5711643" y="2005002"/>
                  </a:lnTo>
                  <a:lnTo>
                    <a:pt x="5662168" y="2008632"/>
                  </a:lnTo>
                  <a:lnTo>
                    <a:pt x="2498724" y="2008632"/>
                  </a:lnTo>
                  <a:lnTo>
                    <a:pt x="1820798" y="2012823"/>
                  </a:lnTo>
                  <a:lnTo>
                    <a:pt x="999489" y="2008632"/>
                  </a:lnTo>
                  <a:lnTo>
                    <a:pt x="334771" y="2008632"/>
                  </a:lnTo>
                  <a:lnTo>
                    <a:pt x="285296" y="2005002"/>
                  </a:lnTo>
                  <a:lnTo>
                    <a:pt x="238077" y="1994459"/>
                  </a:lnTo>
                  <a:lnTo>
                    <a:pt x="193630" y="1977521"/>
                  </a:lnTo>
                  <a:lnTo>
                    <a:pt x="152475" y="1954703"/>
                  </a:lnTo>
                  <a:lnTo>
                    <a:pt x="115127" y="1926525"/>
                  </a:lnTo>
                  <a:lnTo>
                    <a:pt x="82106" y="1893504"/>
                  </a:lnTo>
                  <a:lnTo>
                    <a:pt x="53928" y="1856156"/>
                  </a:lnTo>
                  <a:lnTo>
                    <a:pt x="31110" y="1815001"/>
                  </a:lnTo>
                  <a:lnTo>
                    <a:pt x="14172" y="1770554"/>
                  </a:lnTo>
                  <a:lnTo>
                    <a:pt x="3629" y="1723335"/>
                  </a:lnTo>
                  <a:lnTo>
                    <a:pt x="0" y="1673860"/>
                  </a:lnTo>
                  <a:lnTo>
                    <a:pt x="0" y="1171702"/>
                  </a:lnTo>
                  <a:lnTo>
                    <a:pt x="0" y="334772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6107048" y="971245"/>
            <a:ext cx="555879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Faire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décrire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l’image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quels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sont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icônes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leur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signification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peut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demander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aux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élèves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citer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des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exemples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sites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réseaux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illustrer.</a:t>
            </a:r>
            <a:endParaRPr sz="1800">
              <a:latin typeface="Calibri"/>
              <a:cs typeface="Calibri"/>
            </a:endParaRPr>
          </a:p>
          <a:p>
            <a:pPr marL="299085" marR="19113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Faire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deviner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thématique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[possibilité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soumettre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plusieurs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idées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titres]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faciliter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choix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pour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aider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élèves.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495" y="1094359"/>
            <a:ext cx="9812655" cy="835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0029" indent="-227329">
              <a:lnSpc>
                <a:spcPts val="3190"/>
              </a:lnSpc>
              <a:spcBef>
                <a:spcPts val="9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-10">
                <a:latin typeface="Calibri"/>
                <a:cs typeface="Calibri"/>
              </a:rPr>
              <a:t>Possibilité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faire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l’activité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sur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l’image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d’introduction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en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ligne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(sur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dirty="0" sz="2800">
                <a:latin typeface="Calibri"/>
                <a:cs typeface="Calibri"/>
              </a:rPr>
              <a:t>Learning.Apps)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: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u="sng" sz="2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https://learningapps.org/view49754657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58495" y="193039"/>
            <a:ext cx="1014412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Image</a:t>
            </a:r>
            <a:r>
              <a:rPr dirty="0" spc="-80"/>
              <a:t> </a:t>
            </a:r>
            <a:r>
              <a:rPr dirty="0"/>
              <a:t>en</a:t>
            </a:r>
            <a:r>
              <a:rPr dirty="0" spc="-80"/>
              <a:t> </a:t>
            </a:r>
            <a:r>
              <a:rPr dirty="0" spc="-10"/>
              <a:t>anticipation</a:t>
            </a:r>
            <a:r>
              <a:rPr dirty="0" spc="-70"/>
              <a:t> </a:t>
            </a:r>
            <a:r>
              <a:rPr dirty="0"/>
              <a:t>de</a:t>
            </a:r>
            <a:r>
              <a:rPr dirty="0" spc="-80"/>
              <a:t> </a:t>
            </a:r>
            <a:r>
              <a:rPr dirty="0"/>
              <a:t>«</a:t>
            </a:r>
            <a:r>
              <a:rPr dirty="0" spc="-75"/>
              <a:t> </a:t>
            </a:r>
            <a:r>
              <a:rPr dirty="0"/>
              <a:t>Digital</a:t>
            </a:r>
            <a:r>
              <a:rPr dirty="0" spc="-80"/>
              <a:t> </a:t>
            </a:r>
            <a:r>
              <a:rPr dirty="0" spc="-10"/>
              <a:t>Footprint</a:t>
            </a:r>
            <a:r>
              <a:rPr dirty="0" spc="-85"/>
              <a:t> </a:t>
            </a:r>
            <a:r>
              <a:rPr dirty="0" spc="-50"/>
              <a:t>»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80059" y="2279904"/>
            <a:ext cx="5722620" cy="3878579"/>
            <a:chOff x="480059" y="2279904"/>
            <a:chExt cx="5722620" cy="387857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059" y="2279904"/>
              <a:ext cx="5553456" cy="38785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95215" y="2401824"/>
              <a:ext cx="1807845" cy="260985"/>
            </a:xfrm>
            <a:custGeom>
              <a:avLst/>
              <a:gdLst/>
              <a:ahLst/>
              <a:cxnLst/>
              <a:rect l="l" t="t" r="r" b="b"/>
              <a:pathLst>
                <a:path w="1807845" h="260985">
                  <a:moveTo>
                    <a:pt x="1807464" y="0"/>
                  </a:moveTo>
                  <a:lnTo>
                    <a:pt x="0" y="0"/>
                  </a:lnTo>
                  <a:lnTo>
                    <a:pt x="0" y="260603"/>
                  </a:lnTo>
                  <a:lnTo>
                    <a:pt x="1807464" y="260603"/>
                  </a:lnTo>
                  <a:lnTo>
                    <a:pt x="1807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4788" y="3491484"/>
            <a:ext cx="5029200" cy="23942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 spc="-20"/>
              <a:t>Vocabulaire</a:t>
            </a:r>
            <a:r>
              <a:rPr dirty="0" sz="3100" spc="-50"/>
              <a:t> </a:t>
            </a:r>
            <a:r>
              <a:rPr dirty="0" sz="3100"/>
              <a:t>:</a:t>
            </a:r>
            <a:r>
              <a:rPr dirty="0" sz="3100" spc="-65"/>
              <a:t> </a:t>
            </a:r>
            <a:r>
              <a:rPr dirty="0" sz="3100"/>
              <a:t>définitions</a:t>
            </a:r>
            <a:r>
              <a:rPr dirty="0" sz="3100" spc="-60"/>
              <a:t> </a:t>
            </a:r>
            <a:r>
              <a:rPr dirty="0" sz="3100"/>
              <a:t>à</a:t>
            </a:r>
            <a:r>
              <a:rPr dirty="0" sz="3100" spc="-60"/>
              <a:t> </a:t>
            </a:r>
            <a:r>
              <a:rPr dirty="0" sz="3100"/>
              <a:t>associer</a:t>
            </a:r>
            <a:r>
              <a:rPr dirty="0" sz="3100" spc="-65"/>
              <a:t> </a:t>
            </a:r>
            <a:r>
              <a:rPr dirty="0" sz="3100" spc="-10"/>
              <a:t>(anticipation</a:t>
            </a:r>
            <a:r>
              <a:rPr dirty="0" sz="3100" spc="-55"/>
              <a:t> </a:t>
            </a:r>
            <a:r>
              <a:rPr dirty="0" sz="3100"/>
              <a:t>du</a:t>
            </a:r>
            <a:r>
              <a:rPr dirty="0" sz="3100" spc="-65"/>
              <a:t> </a:t>
            </a:r>
            <a:r>
              <a:rPr dirty="0" sz="3100" spc="-10"/>
              <a:t>contenu)</a:t>
            </a:r>
            <a:endParaRPr sz="3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847" y="1261872"/>
            <a:ext cx="6335267" cy="53477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92797" y="1685671"/>
            <a:ext cx="49034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Flashcards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téléchargeables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anglais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français</a:t>
            </a:r>
            <a:r>
              <a:rPr dirty="0" sz="1800" spc="-50">
                <a:latin typeface="Calibri"/>
                <a:cs typeface="Calibri"/>
              </a:rPr>
              <a:t> : </a:t>
            </a:r>
            <a:r>
              <a:rPr dirty="0" u="sng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https://canva.link/xp0aucxqn1a2u43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86471" y="2612135"/>
            <a:ext cx="3009900" cy="26471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5397" rIns="0" bIns="0" rtlCol="0" vert="horz">
            <a:spAutoFit/>
          </a:bodyPr>
          <a:lstStyle/>
          <a:p>
            <a:pPr marL="213995" marR="5080">
              <a:lnSpc>
                <a:spcPct val="70000"/>
              </a:lnSpc>
              <a:spcBef>
                <a:spcPts val="1145"/>
              </a:spcBef>
            </a:pPr>
            <a:r>
              <a:rPr dirty="0" sz="2900"/>
              <a:t>Jeu</a:t>
            </a:r>
            <a:r>
              <a:rPr dirty="0" sz="2900" spc="-40"/>
              <a:t> </a:t>
            </a:r>
            <a:r>
              <a:rPr dirty="0" sz="2900"/>
              <a:t>de</a:t>
            </a:r>
            <a:r>
              <a:rPr dirty="0" sz="2900" spc="-60"/>
              <a:t> </a:t>
            </a:r>
            <a:r>
              <a:rPr dirty="0" sz="2900"/>
              <a:t>12x4</a:t>
            </a:r>
            <a:r>
              <a:rPr dirty="0" sz="2900" spc="-45"/>
              <a:t> </a:t>
            </a:r>
            <a:r>
              <a:rPr dirty="0" sz="2900" spc="-10"/>
              <a:t>flashcards</a:t>
            </a:r>
            <a:r>
              <a:rPr dirty="0" sz="2900" spc="-60"/>
              <a:t> </a:t>
            </a:r>
            <a:r>
              <a:rPr dirty="0" sz="2900"/>
              <a:t>:</a:t>
            </a:r>
            <a:r>
              <a:rPr dirty="0" sz="2900" spc="-50"/>
              <a:t> </a:t>
            </a:r>
            <a:r>
              <a:rPr dirty="0" sz="2900"/>
              <a:t>associer</a:t>
            </a:r>
            <a:r>
              <a:rPr dirty="0" sz="2900" spc="-60"/>
              <a:t> </a:t>
            </a:r>
            <a:r>
              <a:rPr dirty="0" sz="2900"/>
              <a:t>les</a:t>
            </a:r>
            <a:r>
              <a:rPr dirty="0" sz="2900" spc="-50"/>
              <a:t> </a:t>
            </a:r>
            <a:r>
              <a:rPr dirty="0" sz="2900"/>
              <a:t>termes</a:t>
            </a:r>
            <a:r>
              <a:rPr dirty="0" sz="2900" spc="-65"/>
              <a:t> </a:t>
            </a:r>
            <a:r>
              <a:rPr dirty="0" sz="2900"/>
              <a:t>à</a:t>
            </a:r>
            <a:r>
              <a:rPr dirty="0" sz="2900" spc="-50"/>
              <a:t> </a:t>
            </a:r>
            <a:r>
              <a:rPr dirty="0" sz="2900"/>
              <a:t>leurs</a:t>
            </a:r>
            <a:r>
              <a:rPr dirty="0" sz="2900" spc="-50"/>
              <a:t> </a:t>
            </a:r>
            <a:r>
              <a:rPr dirty="0" sz="2900" spc="-10"/>
              <a:t>définitions (version</a:t>
            </a:r>
            <a:r>
              <a:rPr dirty="0" sz="2900" spc="-55"/>
              <a:t> </a:t>
            </a:r>
            <a:r>
              <a:rPr dirty="0" sz="2900"/>
              <a:t>en</a:t>
            </a:r>
            <a:r>
              <a:rPr dirty="0" sz="2900" spc="-35"/>
              <a:t> </a:t>
            </a:r>
            <a:r>
              <a:rPr dirty="0" sz="2900"/>
              <a:t>anglais</a:t>
            </a:r>
            <a:r>
              <a:rPr dirty="0" sz="2900" spc="-40"/>
              <a:t> </a:t>
            </a:r>
            <a:r>
              <a:rPr dirty="0" sz="2900"/>
              <a:t>et</a:t>
            </a:r>
            <a:r>
              <a:rPr dirty="0" sz="2900" spc="-55"/>
              <a:t> </a:t>
            </a:r>
            <a:r>
              <a:rPr dirty="0" sz="2900"/>
              <a:t>en</a:t>
            </a:r>
            <a:r>
              <a:rPr dirty="0" sz="2900" spc="-35"/>
              <a:t> </a:t>
            </a:r>
            <a:r>
              <a:rPr dirty="0" sz="2900" spc="-10"/>
              <a:t>français)</a:t>
            </a:r>
            <a:endParaRPr sz="29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015" y="1080516"/>
            <a:ext cx="3672840" cy="55168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36764" y="1147572"/>
            <a:ext cx="3520439" cy="53660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0208" y="1150619"/>
            <a:ext cx="3520440" cy="53888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LLanglois-Bluem@int.ac-nancy-metz.fr</dc:creator>
  <dc:title>Digital footprint and filter bubble</dc:title>
  <dcterms:created xsi:type="dcterms:W3CDTF">2026-06-17T13:07:11Z</dcterms:created>
  <dcterms:modified xsi:type="dcterms:W3CDTF">2026-06-17T13:07:11Z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2026-05-19T00:00:00Z</vt:filetime>
  </property>
  <property fmtid="{D5CDD505-2E9C-101B-9397-08002B2CF9AE}" pid="3" name="Creator">
    <vt:lpwstr>Microsoft® PowerPoint® LTSC</vt:lpwstr>
  </property>
  <property fmtid="{D5CDD505-2E9C-101B-9397-08002B2CF9AE}" pid="4" name="LastSaved">
    <vt:filetime>2026-06-17T00:00:00Z</vt:filetime>
  </property>
  <property fmtid="{D5CDD505-2E9C-101B-9397-08002B2CF9AE}" pid="5" name="Producer">
    <vt:lpwstr>Microsoft® PowerPoint® LTSC</vt:lpwstr>
  </property>
</Properties>
</file>