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6379" y="-14223"/>
            <a:ext cx="11056493" cy="1219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6379" y="14986"/>
            <a:ext cx="11699240" cy="129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305" y="1796113"/>
            <a:ext cx="10359389" cy="3607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hyperlink" Target="https://www.youtube.com/watch?v=B8ofWFx525s" TargetMode="External"/><Relationship Id="rId4" Type="http://schemas.openxmlformats.org/officeDocument/2006/relationships/image" Target="../media/image19.jpg"/><Relationship Id="rId5" Type="http://schemas.openxmlformats.org/officeDocument/2006/relationships/image" Target="../media/image2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pT-k1kDIRnw" TargetMode="External"/><Relationship Id="rId3" Type="http://schemas.openxmlformats.org/officeDocument/2006/relationships/image" Target="../media/image2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pT-k1kDIRnw" TargetMode="External"/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Relationship Id="rId3" Type="http://schemas.openxmlformats.org/officeDocument/2006/relationships/hyperlink" Target="https://learningapps.org/view49926495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Relationship Id="rId4" Type="http://schemas.openxmlformats.org/officeDocument/2006/relationships/image" Target="../media/image28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24.xml"/><Relationship Id="rId6" Type="http://schemas.openxmlformats.org/officeDocument/2006/relationships/slide" Target="slide25.xml"/><Relationship Id="rId7" Type="http://schemas.openxmlformats.org/officeDocument/2006/relationships/slide" Target="slide26.xml"/><Relationship Id="rId8" Type="http://schemas.openxmlformats.org/officeDocument/2006/relationships/slide" Target="slide27.xml"/><Relationship Id="rId9" Type="http://schemas.openxmlformats.org/officeDocument/2006/relationships/image" Target="../media/image3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hyperlink" Target="https://canva.link/xp0aucxqn1a2u43" TargetMode="External"/><Relationship Id="rId4" Type="http://schemas.openxmlformats.org/officeDocument/2006/relationships/image" Target="../media/image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671442" y="363982"/>
            <a:ext cx="6617970" cy="12103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5625"/>
              </a:lnSpc>
              <a:spcBef>
                <a:spcPts val="100"/>
              </a:spcBef>
            </a:pPr>
            <a:r>
              <a:rPr dirty="0" sz="4800" spc="-45"/>
              <a:t>TraAM</a:t>
            </a:r>
            <a:r>
              <a:rPr dirty="0" sz="4800" spc="-160"/>
              <a:t> </a:t>
            </a:r>
            <a:r>
              <a:rPr dirty="0" sz="4800"/>
              <a:t>LANGUES</a:t>
            </a:r>
            <a:r>
              <a:rPr dirty="0" sz="4800" spc="-150"/>
              <a:t> </a:t>
            </a:r>
            <a:r>
              <a:rPr dirty="0" sz="4800" spc="-10"/>
              <a:t>VIVANTES</a:t>
            </a:r>
            <a:endParaRPr sz="4800"/>
          </a:p>
          <a:p>
            <a:pPr algn="ctr">
              <a:lnSpc>
                <a:spcPts val="3704"/>
              </a:lnSpc>
            </a:pPr>
            <a:r>
              <a:rPr dirty="0" sz="3200" spc="-25"/>
              <a:t>2025-</a:t>
            </a:r>
            <a:r>
              <a:rPr dirty="0" sz="3200" spc="-20"/>
              <a:t>2026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744339" y="5762650"/>
            <a:ext cx="258127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D2841"/>
                </a:solidFill>
                <a:latin typeface="Calibri"/>
                <a:cs typeface="Calibri"/>
              </a:rPr>
              <a:t>Citoyenneté</a:t>
            </a:r>
            <a:r>
              <a:rPr dirty="0" sz="1800" spc="-30" b="1">
                <a:solidFill>
                  <a:srgbClr val="0D2841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D2841"/>
                </a:solidFill>
                <a:latin typeface="Calibri"/>
                <a:cs typeface="Calibri"/>
              </a:rPr>
              <a:t>numérique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Break</a:t>
            </a:r>
            <a:r>
              <a:rPr dirty="0" sz="1800" spc="-3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your</a:t>
            </a:r>
            <a:r>
              <a:rPr dirty="0" sz="1800" spc="-4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Filter</a:t>
            </a:r>
            <a:r>
              <a:rPr dirty="0" sz="1800" spc="-4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Calibri"/>
                <a:cs typeface="Calibri"/>
              </a:rPr>
              <a:t>Bubbles!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Sors</a:t>
            </a:r>
            <a:r>
              <a:rPr dirty="0" sz="1800" spc="-3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dirty="0" sz="1800" spc="-4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tes</a:t>
            </a:r>
            <a:r>
              <a:rPr dirty="0" sz="180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bulles</a:t>
            </a:r>
            <a:r>
              <a:rPr dirty="0" sz="1800" spc="-6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dirty="0" sz="180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filtre</a:t>
            </a:r>
            <a:r>
              <a:rPr dirty="0" sz="1800" spc="-1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7E7E7E"/>
                </a:solidFill>
                <a:latin typeface="Calibri"/>
                <a:cs typeface="Calibri"/>
              </a:rPr>
              <a:t>!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5259" y="1735835"/>
            <a:ext cx="5440680" cy="38587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400043" cy="25100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1668" y="1527047"/>
            <a:ext cx="3409187" cy="51892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01084" y="1453896"/>
            <a:ext cx="3456432" cy="52562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027" y="1453896"/>
            <a:ext cx="3442716" cy="5256276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531368" y="114681"/>
            <a:ext cx="8778240" cy="777875"/>
          </a:xfrm>
          <a:prstGeom prst="rect"/>
        </p:spPr>
        <p:txBody>
          <a:bodyPr wrap="square" lIns="0" tIns="145415" rIns="0" bIns="0" rtlCol="0" vert="horz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145"/>
              </a:spcBef>
            </a:pPr>
            <a:r>
              <a:rPr dirty="0" sz="2900"/>
              <a:t>Jeu</a:t>
            </a:r>
            <a:r>
              <a:rPr dirty="0" sz="2900" spc="-40"/>
              <a:t> </a:t>
            </a:r>
            <a:r>
              <a:rPr dirty="0" sz="2900"/>
              <a:t>de</a:t>
            </a:r>
            <a:r>
              <a:rPr dirty="0" sz="2900" spc="-50"/>
              <a:t> </a:t>
            </a:r>
            <a:r>
              <a:rPr dirty="0" sz="2900"/>
              <a:t>12</a:t>
            </a:r>
            <a:r>
              <a:rPr dirty="0" sz="2900" spc="-45"/>
              <a:t> </a:t>
            </a:r>
            <a:r>
              <a:rPr dirty="0" sz="2900" spc="-10"/>
              <a:t>flashcards</a:t>
            </a:r>
            <a:r>
              <a:rPr dirty="0" sz="2900" spc="-60"/>
              <a:t> </a:t>
            </a:r>
            <a:r>
              <a:rPr dirty="0" sz="2900"/>
              <a:t>:</a:t>
            </a:r>
            <a:r>
              <a:rPr dirty="0" sz="2900" spc="-45"/>
              <a:t> </a:t>
            </a:r>
            <a:r>
              <a:rPr dirty="0" sz="2900"/>
              <a:t>associer</a:t>
            </a:r>
            <a:r>
              <a:rPr dirty="0" sz="2900" spc="-55"/>
              <a:t> </a:t>
            </a:r>
            <a:r>
              <a:rPr dirty="0" sz="2900"/>
              <a:t>les</a:t>
            </a:r>
            <a:r>
              <a:rPr dirty="0" sz="2900" spc="-40"/>
              <a:t> </a:t>
            </a:r>
            <a:r>
              <a:rPr dirty="0" sz="2900"/>
              <a:t>termes</a:t>
            </a:r>
            <a:r>
              <a:rPr dirty="0" sz="2900" spc="-65"/>
              <a:t> </a:t>
            </a:r>
            <a:r>
              <a:rPr dirty="0" sz="2900"/>
              <a:t>à</a:t>
            </a:r>
            <a:r>
              <a:rPr dirty="0" sz="2900" spc="-45"/>
              <a:t> </a:t>
            </a:r>
            <a:r>
              <a:rPr dirty="0" sz="2900"/>
              <a:t>leurs</a:t>
            </a:r>
            <a:r>
              <a:rPr dirty="0" sz="2900" spc="-45"/>
              <a:t> </a:t>
            </a:r>
            <a:r>
              <a:rPr dirty="0" sz="2900" spc="-10"/>
              <a:t>définitions (version</a:t>
            </a:r>
            <a:r>
              <a:rPr dirty="0" sz="2900" spc="-55"/>
              <a:t> </a:t>
            </a:r>
            <a:r>
              <a:rPr dirty="0" sz="2900"/>
              <a:t>en</a:t>
            </a:r>
            <a:r>
              <a:rPr dirty="0" sz="2900" spc="-35"/>
              <a:t> </a:t>
            </a:r>
            <a:r>
              <a:rPr dirty="0" sz="2900"/>
              <a:t>anglais</a:t>
            </a:r>
            <a:r>
              <a:rPr dirty="0" sz="2900" spc="-40"/>
              <a:t> </a:t>
            </a:r>
            <a:r>
              <a:rPr dirty="0" sz="2900"/>
              <a:t>et</a:t>
            </a:r>
            <a:r>
              <a:rPr dirty="0" sz="2900" spc="-55"/>
              <a:t> </a:t>
            </a:r>
            <a:r>
              <a:rPr dirty="0" sz="2900"/>
              <a:t>en</a:t>
            </a:r>
            <a:r>
              <a:rPr dirty="0" sz="2900" spc="-35"/>
              <a:t> </a:t>
            </a:r>
            <a:r>
              <a:rPr dirty="0" sz="2900" spc="-10"/>
              <a:t>français)</a:t>
            </a:r>
            <a:endParaRPr sz="2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41756" y="106121"/>
            <a:ext cx="5381625" cy="497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spc="-10"/>
              <a:t>Anticipation</a:t>
            </a:r>
            <a:r>
              <a:rPr dirty="0" sz="3100" spc="-55"/>
              <a:t> </a:t>
            </a:r>
            <a:r>
              <a:rPr dirty="0" sz="3100"/>
              <a:t>à</a:t>
            </a:r>
            <a:r>
              <a:rPr dirty="0" sz="3100" spc="-60"/>
              <a:t> </a:t>
            </a:r>
            <a:r>
              <a:rPr dirty="0" sz="3100"/>
              <a:t>partir</a:t>
            </a:r>
            <a:r>
              <a:rPr dirty="0" sz="3100" spc="-70"/>
              <a:t> </a:t>
            </a:r>
            <a:r>
              <a:rPr dirty="0" sz="3100"/>
              <a:t>d’un</a:t>
            </a:r>
            <a:r>
              <a:rPr dirty="0" sz="3100" spc="-55"/>
              <a:t> </a:t>
            </a:r>
            <a:r>
              <a:rPr dirty="0" sz="3100" spc="-10"/>
              <a:t>exemple</a:t>
            </a:r>
            <a:endParaRPr sz="3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976" y="1365503"/>
            <a:ext cx="4468368" cy="35844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7106" y="6376822"/>
            <a:ext cx="8302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Extracts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from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video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from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TED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show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u="sng" sz="180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Roboto"/>
                <a:cs typeface="Roboto"/>
                <a:hlinkClick r:id="rId3"/>
              </a:rPr>
              <a:t>Beware</a:t>
            </a:r>
            <a:r>
              <a:rPr dirty="0" u="sng" sz="1800" spc="6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Roboto"/>
                <a:cs typeface="Roboto"/>
                <a:hlinkClick r:id="rId3"/>
              </a:rPr>
              <a:t> </a:t>
            </a:r>
            <a:r>
              <a:rPr dirty="0" u="sng" sz="180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Roboto"/>
                <a:cs typeface="Roboto"/>
                <a:hlinkClick r:id="rId3"/>
              </a:rPr>
              <a:t>online</a:t>
            </a:r>
            <a:r>
              <a:rPr dirty="0" u="sng" sz="1800" spc="4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Roboto"/>
                <a:cs typeface="Roboto"/>
                <a:hlinkClick r:id="rId3"/>
              </a:rPr>
              <a:t> </a:t>
            </a:r>
            <a:r>
              <a:rPr dirty="0" u="sng" sz="180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Roboto"/>
                <a:cs typeface="Roboto"/>
                <a:hlinkClick r:id="rId3"/>
              </a:rPr>
              <a:t>"filter</a:t>
            </a:r>
            <a:r>
              <a:rPr dirty="0" u="sng" sz="1800" spc="4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Roboto"/>
                <a:cs typeface="Roboto"/>
                <a:hlinkClick r:id="rId3"/>
              </a:rPr>
              <a:t> </a:t>
            </a:r>
            <a:r>
              <a:rPr dirty="0" u="sng" sz="180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Roboto"/>
                <a:cs typeface="Roboto"/>
                <a:hlinkClick r:id="rId3"/>
              </a:rPr>
              <a:t>bubbles"</a:t>
            </a:r>
            <a:r>
              <a:rPr dirty="0" u="none" sz="1800" spc="80" b="1">
                <a:solidFill>
                  <a:srgbClr val="0462C1"/>
                </a:solidFill>
                <a:latin typeface="Roboto"/>
                <a:cs typeface="Roboto"/>
              </a:rPr>
              <a:t> </a:t>
            </a:r>
            <a:r>
              <a:rPr dirty="0" u="none" sz="1800" b="1">
                <a:solidFill>
                  <a:srgbClr val="0E0E0E"/>
                </a:solidFill>
                <a:latin typeface="Roboto"/>
                <a:cs typeface="Roboto"/>
              </a:rPr>
              <a:t>|</a:t>
            </a:r>
            <a:r>
              <a:rPr dirty="0" u="none" sz="1800" spc="45" b="1">
                <a:solidFill>
                  <a:srgbClr val="0E0E0E"/>
                </a:solidFill>
                <a:latin typeface="Roboto"/>
                <a:cs typeface="Roboto"/>
              </a:rPr>
              <a:t> </a:t>
            </a:r>
            <a:r>
              <a:rPr dirty="0" u="none" sz="1800" b="1">
                <a:solidFill>
                  <a:srgbClr val="0E0E0E"/>
                </a:solidFill>
                <a:latin typeface="Roboto"/>
                <a:cs typeface="Roboto"/>
              </a:rPr>
              <a:t>Eli</a:t>
            </a:r>
            <a:r>
              <a:rPr dirty="0" u="none" sz="1800" spc="45" b="1">
                <a:solidFill>
                  <a:srgbClr val="0E0E0E"/>
                </a:solidFill>
                <a:latin typeface="Roboto"/>
                <a:cs typeface="Roboto"/>
              </a:rPr>
              <a:t> </a:t>
            </a:r>
            <a:r>
              <a:rPr dirty="0" u="none" sz="1800" spc="-10" b="1">
                <a:solidFill>
                  <a:srgbClr val="0E0E0E"/>
                </a:solidFill>
                <a:latin typeface="Roboto"/>
                <a:cs typeface="Roboto"/>
              </a:rPr>
              <a:t>Pariser</a:t>
            </a:r>
            <a:endParaRPr sz="1800">
              <a:latin typeface="Roboto"/>
              <a:cs typeface="Robo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18104" y="1431036"/>
            <a:ext cx="6224270" cy="4791710"/>
            <a:chOff x="3118104" y="1431036"/>
            <a:chExt cx="6224270" cy="479171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19472" y="1431036"/>
              <a:ext cx="4422648" cy="35844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8104" y="5015483"/>
              <a:ext cx="3730752" cy="120700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82626" y="702309"/>
            <a:ext cx="10142855" cy="535940"/>
            <a:chOff x="182626" y="702309"/>
            <a:chExt cx="10142855" cy="535940"/>
          </a:xfrm>
        </p:grpSpPr>
        <p:sp>
          <p:nvSpPr>
            <p:cNvPr id="9" name="object 9"/>
            <p:cNvSpPr/>
            <p:nvPr/>
          </p:nvSpPr>
          <p:spPr>
            <a:xfrm>
              <a:off x="188976" y="708659"/>
              <a:ext cx="10130155" cy="523240"/>
            </a:xfrm>
            <a:custGeom>
              <a:avLst/>
              <a:gdLst/>
              <a:ahLst/>
              <a:cxnLst/>
              <a:rect l="l" t="t" r="r" b="b"/>
              <a:pathLst>
                <a:path w="10130155" h="523240">
                  <a:moveTo>
                    <a:pt x="10042906" y="0"/>
                  </a:moveTo>
                  <a:lnTo>
                    <a:pt x="87121" y="0"/>
                  </a:lnTo>
                  <a:lnTo>
                    <a:pt x="53208" y="6844"/>
                  </a:lnTo>
                  <a:lnTo>
                    <a:pt x="25515" y="25511"/>
                  </a:lnTo>
                  <a:lnTo>
                    <a:pt x="6845" y="53203"/>
                  </a:lnTo>
                  <a:lnTo>
                    <a:pt x="0" y="87122"/>
                  </a:lnTo>
                  <a:lnTo>
                    <a:pt x="0" y="435610"/>
                  </a:lnTo>
                  <a:lnTo>
                    <a:pt x="6845" y="469528"/>
                  </a:lnTo>
                  <a:lnTo>
                    <a:pt x="25515" y="497220"/>
                  </a:lnTo>
                  <a:lnTo>
                    <a:pt x="53208" y="515887"/>
                  </a:lnTo>
                  <a:lnTo>
                    <a:pt x="87121" y="522731"/>
                  </a:lnTo>
                  <a:lnTo>
                    <a:pt x="10042906" y="522731"/>
                  </a:lnTo>
                  <a:lnTo>
                    <a:pt x="10076824" y="515887"/>
                  </a:lnTo>
                  <a:lnTo>
                    <a:pt x="10104516" y="497220"/>
                  </a:lnTo>
                  <a:lnTo>
                    <a:pt x="10123183" y="469528"/>
                  </a:lnTo>
                  <a:lnTo>
                    <a:pt x="10130028" y="435610"/>
                  </a:lnTo>
                  <a:lnTo>
                    <a:pt x="10130028" y="87122"/>
                  </a:lnTo>
                  <a:lnTo>
                    <a:pt x="10123183" y="53203"/>
                  </a:lnTo>
                  <a:lnTo>
                    <a:pt x="10104516" y="25511"/>
                  </a:lnTo>
                  <a:lnTo>
                    <a:pt x="10076824" y="6844"/>
                  </a:lnTo>
                  <a:lnTo>
                    <a:pt x="1004290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88976" y="708659"/>
              <a:ext cx="10130155" cy="523240"/>
            </a:xfrm>
            <a:custGeom>
              <a:avLst/>
              <a:gdLst/>
              <a:ahLst/>
              <a:cxnLst/>
              <a:rect l="l" t="t" r="r" b="b"/>
              <a:pathLst>
                <a:path w="10130155" h="523240">
                  <a:moveTo>
                    <a:pt x="0" y="87122"/>
                  </a:moveTo>
                  <a:lnTo>
                    <a:pt x="6845" y="53203"/>
                  </a:lnTo>
                  <a:lnTo>
                    <a:pt x="25515" y="25511"/>
                  </a:lnTo>
                  <a:lnTo>
                    <a:pt x="53208" y="6844"/>
                  </a:lnTo>
                  <a:lnTo>
                    <a:pt x="87121" y="0"/>
                  </a:lnTo>
                  <a:lnTo>
                    <a:pt x="10042906" y="0"/>
                  </a:lnTo>
                  <a:lnTo>
                    <a:pt x="10076824" y="6844"/>
                  </a:lnTo>
                  <a:lnTo>
                    <a:pt x="10104516" y="25511"/>
                  </a:lnTo>
                  <a:lnTo>
                    <a:pt x="10123183" y="53203"/>
                  </a:lnTo>
                  <a:lnTo>
                    <a:pt x="10130028" y="87122"/>
                  </a:lnTo>
                  <a:lnTo>
                    <a:pt x="10130028" y="435610"/>
                  </a:lnTo>
                  <a:lnTo>
                    <a:pt x="10123183" y="469528"/>
                  </a:lnTo>
                  <a:lnTo>
                    <a:pt x="10104516" y="497220"/>
                  </a:lnTo>
                  <a:lnTo>
                    <a:pt x="10076824" y="515887"/>
                  </a:lnTo>
                  <a:lnTo>
                    <a:pt x="10042906" y="522731"/>
                  </a:lnTo>
                  <a:lnTo>
                    <a:pt x="87121" y="522731"/>
                  </a:lnTo>
                  <a:lnTo>
                    <a:pt x="53208" y="515887"/>
                  </a:lnTo>
                  <a:lnTo>
                    <a:pt x="25515" y="497220"/>
                  </a:lnTo>
                  <a:lnTo>
                    <a:pt x="6845" y="469528"/>
                  </a:lnTo>
                  <a:lnTo>
                    <a:pt x="0" y="435610"/>
                  </a:lnTo>
                  <a:lnTo>
                    <a:pt x="0" y="87122"/>
                  </a:lnTo>
                  <a:close/>
                </a:path>
              </a:pathLst>
            </a:custGeom>
            <a:ln w="12699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292709" y="721233"/>
            <a:ext cx="98520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dirty="0" sz="28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request</a:t>
            </a:r>
            <a:r>
              <a:rPr dirty="0" sz="2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8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Google</a:t>
            </a:r>
            <a:r>
              <a:rPr dirty="0" sz="28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dirty="0" sz="2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different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answers</a:t>
            </a:r>
            <a:r>
              <a:rPr dirty="0" sz="2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according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8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profile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504933" y="1508505"/>
            <a:ext cx="2504440" cy="4566920"/>
            <a:chOff x="9504933" y="1508505"/>
            <a:chExt cx="2504440" cy="4566920"/>
          </a:xfrm>
        </p:grpSpPr>
        <p:sp>
          <p:nvSpPr>
            <p:cNvPr id="13" name="object 13"/>
            <p:cNvSpPr/>
            <p:nvPr/>
          </p:nvSpPr>
          <p:spPr>
            <a:xfrm>
              <a:off x="9511283" y="1514855"/>
              <a:ext cx="2491740" cy="4554220"/>
            </a:xfrm>
            <a:custGeom>
              <a:avLst/>
              <a:gdLst/>
              <a:ahLst/>
              <a:cxnLst/>
              <a:rect l="l" t="t" r="r" b="b"/>
              <a:pathLst>
                <a:path w="2491740" h="4554220">
                  <a:moveTo>
                    <a:pt x="2076450" y="0"/>
                  </a:moveTo>
                  <a:lnTo>
                    <a:pt x="415290" y="0"/>
                  </a:lnTo>
                  <a:lnTo>
                    <a:pt x="366857" y="2793"/>
                  </a:lnTo>
                  <a:lnTo>
                    <a:pt x="320066" y="10967"/>
                  </a:lnTo>
                  <a:lnTo>
                    <a:pt x="275228" y="24210"/>
                  </a:lnTo>
                  <a:lnTo>
                    <a:pt x="232654" y="42209"/>
                  </a:lnTo>
                  <a:lnTo>
                    <a:pt x="192656" y="64654"/>
                  </a:lnTo>
                  <a:lnTo>
                    <a:pt x="155545" y="91233"/>
                  </a:lnTo>
                  <a:lnTo>
                    <a:pt x="121634" y="121634"/>
                  </a:lnTo>
                  <a:lnTo>
                    <a:pt x="91233" y="155545"/>
                  </a:lnTo>
                  <a:lnTo>
                    <a:pt x="64654" y="192656"/>
                  </a:lnTo>
                  <a:lnTo>
                    <a:pt x="42209" y="232654"/>
                  </a:lnTo>
                  <a:lnTo>
                    <a:pt x="24210" y="275228"/>
                  </a:lnTo>
                  <a:lnTo>
                    <a:pt x="10967" y="320066"/>
                  </a:lnTo>
                  <a:lnTo>
                    <a:pt x="2793" y="366857"/>
                  </a:lnTo>
                  <a:lnTo>
                    <a:pt x="0" y="415290"/>
                  </a:lnTo>
                  <a:lnTo>
                    <a:pt x="0" y="4138409"/>
                  </a:lnTo>
                  <a:lnTo>
                    <a:pt x="2793" y="4186841"/>
                  </a:lnTo>
                  <a:lnTo>
                    <a:pt x="10967" y="4233633"/>
                  </a:lnTo>
                  <a:lnTo>
                    <a:pt x="24210" y="4278472"/>
                  </a:lnTo>
                  <a:lnTo>
                    <a:pt x="42209" y="4321047"/>
                  </a:lnTo>
                  <a:lnTo>
                    <a:pt x="64654" y="4361046"/>
                  </a:lnTo>
                  <a:lnTo>
                    <a:pt x="91233" y="4398158"/>
                  </a:lnTo>
                  <a:lnTo>
                    <a:pt x="121634" y="4432071"/>
                  </a:lnTo>
                  <a:lnTo>
                    <a:pt x="155545" y="4462473"/>
                  </a:lnTo>
                  <a:lnTo>
                    <a:pt x="192656" y="4489053"/>
                  </a:lnTo>
                  <a:lnTo>
                    <a:pt x="232654" y="4511499"/>
                  </a:lnTo>
                  <a:lnTo>
                    <a:pt x="275228" y="4529500"/>
                  </a:lnTo>
                  <a:lnTo>
                    <a:pt x="320066" y="4542743"/>
                  </a:lnTo>
                  <a:lnTo>
                    <a:pt x="366857" y="4550917"/>
                  </a:lnTo>
                  <a:lnTo>
                    <a:pt x="415290" y="4553712"/>
                  </a:lnTo>
                  <a:lnTo>
                    <a:pt x="2076450" y="4553712"/>
                  </a:lnTo>
                  <a:lnTo>
                    <a:pt x="2124882" y="4550917"/>
                  </a:lnTo>
                  <a:lnTo>
                    <a:pt x="2171673" y="4542743"/>
                  </a:lnTo>
                  <a:lnTo>
                    <a:pt x="2216511" y="4529500"/>
                  </a:lnTo>
                  <a:lnTo>
                    <a:pt x="2259085" y="4511499"/>
                  </a:lnTo>
                  <a:lnTo>
                    <a:pt x="2299083" y="4489053"/>
                  </a:lnTo>
                  <a:lnTo>
                    <a:pt x="2336194" y="4462473"/>
                  </a:lnTo>
                  <a:lnTo>
                    <a:pt x="2370105" y="4432071"/>
                  </a:lnTo>
                  <a:lnTo>
                    <a:pt x="2400506" y="4398158"/>
                  </a:lnTo>
                  <a:lnTo>
                    <a:pt x="2427085" y="4361046"/>
                  </a:lnTo>
                  <a:lnTo>
                    <a:pt x="2449530" y="4321047"/>
                  </a:lnTo>
                  <a:lnTo>
                    <a:pt x="2467529" y="4278472"/>
                  </a:lnTo>
                  <a:lnTo>
                    <a:pt x="2480772" y="4233633"/>
                  </a:lnTo>
                  <a:lnTo>
                    <a:pt x="2488946" y="4186841"/>
                  </a:lnTo>
                  <a:lnTo>
                    <a:pt x="2491740" y="4138409"/>
                  </a:lnTo>
                  <a:lnTo>
                    <a:pt x="2491740" y="415290"/>
                  </a:lnTo>
                  <a:lnTo>
                    <a:pt x="2488946" y="366857"/>
                  </a:lnTo>
                  <a:lnTo>
                    <a:pt x="2480772" y="320066"/>
                  </a:lnTo>
                  <a:lnTo>
                    <a:pt x="2467529" y="275228"/>
                  </a:lnTo>
                  <a:lnTo>
                    <a:pt x="2449530" y="232654"/>
                  </a:lnTo>
                  <a:lnTo>
                    <a:pt x="2427085" y="192656"/>
                  </a:lnTo>
                  <a:lnTo>
                    <a:pt x="2400506" y="155545"/>
                  </a:lnTo>
                  <a:lnTo>
                    <a:pt x="2370105" y="121634"/>
                  </a:lnTo>
                  <a:lnTo>
                    <a:pt x="2336194" y="91233"/>
                  </a:lnTo>
                  <a:lnTo>
                    <a:pt x="2299083" y="64654"/>
                  </a:lnTo>
                  <a:lnTo>
                    <a:pt x="2259085" y="42209"/>
                  </a:lnTo>
                  <a:lnTo>
                    <a:pt x="2216511" y="24210"/>
                  </a:lnTo>
                  <a:lnTo>
                    <a:pt x="2171673" y="10967"/>
                  </a:lnTo>
                  <a:lnTo>
                    <a:pt x="2124882" y="2793"/>
                  </a:lnTo>
                  <a:lnTo>
                    <a:pt x="207645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511283" y="1514855"/>
              <a:ext cx="2491740" cy="4554220"/>
            </a:xfrm>
            <a:custGeom>
              <a:avLst/>
              <a:gdLst/>
              <a:ahLst/>
              <a:cxnLst/>
              <a:rect l="l" t="t" r="r" b="b"/>
              <a:pathLst>
                <a:path w="2491740" h="4554220">
                  <a:moveTo>
                    <a:pt x="0" y="415290"/>
                  </a:moveTo>
                  <a:lnTo>
                    <a:pt x="2793" y="366857"/>
                  </a:lnTo>
                  <a:lnTo>
                    <a:pt x="10967" y="320066"/>
                  </a:lnTo>
                  <a:lnTo>
                    <a:pt x="24210" y="275228"/>
                  </a:lnTo>
                  <a:lnTo>
                    <a:pt x="42209" y="232654"/>
                  </a:lnTo>
                  <a:lnTo>
                    <a:pt x="64654" y="192656"/>
                  </a:lnTo>
                  <a:lnTo>
                    <a:pt x="91233" y="155545"/>
                  </a:lnTo>
                  <a:lnTo>
                    <a:pt x="121634" y="121634"/>
                  </a:lnTo>
                  <a:lnTo>
                    <a:pt x="155545" y="91233"/>
                  </a:lnTo>
                  <a:lnTo>
                    <a:pt x="192656" y="64654"/>
                  </a:lnTo>
                  <a:lnTo>
                    <a:pt x="232654" y="42209"/>
                  </a:lnTo>
                  <a:lnTo>
                    <a:pt x="275228" y="24210"/>
                  </a:lnTo>
                  <a:lnTo>
                    <a:pt x="320066" y="10967"/>
                  </a:lnTo>
                  <a:lnTo>
                    <a:pt x="366857" y="2793"/>
                  </a:lnTo>
                  <a:lnTo>
                    <a:pt x="415290" y="0"/>
                  </a:lnTo>
                  <a:lnTo>
                    <a:pt x="2076450" y="0"/>
                  </a:lnTo>
                  <a:lnTo>
                    <a:pt x="2124882" y="2793"/>
                  </a:lnTo>
                  <a:lnTo>
                    <a:pt x="2171673" y="10967"/>
                  </a:lnTo>
                  <a:lnTo>
                    <a:pt x="2216511" y="24210"/>
                  </a:lnTo>
                  <a:lnTo>
                    <a:pt x="2259085" y="42209"/>
                  </a:lnTo>
                  <a:lnTo>
                    <a:pt x="2299083" y="64654"/>
                  </a:lnTo>
                  <a:lnTo>
                    <a:pt x="2336194" y="91233"/>
                  </a:lnTo>
                  <a:lnTo>
                    <a:pt x="2370105" y="121634"/>
                  </a:lnTo>
                  <a:lnTo>
                    <a:pt x="2400506" y="155545"/>
                  </a:lnTo>
                  <a:lnTo>
                    <a:pt x="2427085" y="192656"/>
                  </a:lnTo>
                  <a:lnTo>
                    <a:pt x="2449530" y="232654"/>
                  </a:lnTo>
                  <a:lnTo>
                    <a:pt x="2467529" y="275228"/>
                  </a:lnTo>
                  <a:lnTo>
                    <a:pt x="2480772" y="320066"/>
                  </a:lnTo>
                  <a:lnTo>
                    <a:pt x="2488946" y="366857"/>
                  </a:lnTo>
                  <a:lnTo>
                    <a:pt x="2491740" y="415290"/>
                  </a:lnTo>
                  <a:lnTo>
                    <a:pt x="2491740" y="4138409"/>
                  </a:lnTo>
                  <a:lnTo>
                    <a:pt x="2488946" y="4186841"/>
                  </a:lnTo>
                  <a:lnTo>
                    <a:pt x="2480772" y="4233633"/>
                  </a:lnTo>
                  <a:lnTo>
                    <a:pt x="2467529" y="4278472"/>
                  </a:lnTo>
                  <a:lnTo>
                    <a:pt x="2449530" y="4321047"/>
                  </a:lnTo>
                  <a:lnTo>
                    <a:pt x="2427085" y="4361046"/>
                  </a:lnTo>
                  <a:lnTo>
                    <a:pt x="2400506" y="4398158"/>
                  </a:lnTo>
                  <a:lnTo>
                    <a:pt x="2370105" y="4432071"/>
                  </a:lnTo>
                  <a:lnTo>
                    <a:pt x="2336194" y="4462473"/>
                  </a:lnTo>
                  <a:lnTo>
                    <a:pt x="2299083" y="4489053"/>
                  </a:lnTo>
                  <a:lnTo>
                    <a:pt x="2259085" y="4511499"/>
                  </a:lnTo>
                  <a:lnTo>
                    <a:pt x="2216511" y="4529500"/>
                  </a:lnTo>
                  <a:lnTo>
                    <a:pt x="2171673" y="4542743"/>
                  </a:lnTo>
                  <a:lnTo>
                    <a:pt x="2124882" y="4550917"/>
                  </a:lnTo>
                  <a:lnTo>
                    <a:pt x="2076450" y="4553712"/>
                  </a:lnTo>
                  <a:lnTo>
                    <a:pt x="415290" y="4553712"/>
                  </a:lnTo>
                  <a:lnTo>
                    <a:pt x="366857" y="4550917"/>
                  </a:lnTo>
                  <a:lnTo>
                    <a:pt x="320066" y="4542743"/>
                  </a:lnTo>
                  <a:lnTo>
                    <a:pt x="275228" y="4529500"/>
                  </a:lnTo>
                  <a:lnTo>
                    <a:pt x="232654" y="4511499"/>
                  </a:lnTo>
                  <a:lnTo>
                    <a:pt x="192656" y="4489053"/>
                  </a:lnTo>
                  <a:lnTo>
                    <a:pt x="155545" y="4462473"/>
                  </a:lnTo>
                  <a:lnTo>
                    <a:pt x="121634" y="4432071"/>
                  </a:lnTo>
                  <a:lnTo>
                    <a:pt x="91233" y="4398158"/>
                  </a:lnTo>
                  <a:lnTo>
                    <a:pt x="64654" y="4361046"/>
                  </a:lnTo>
                  <a:lnTo>
                    <a:pt x="42209" y="4321047"/>
                  </a:lnTo>
                  <a:lnTo>
                    <a:pt x="24210" y="4278472"/>
                  </a:lnTo>
                  <a:lnTo>
                    <a:pt x="10967" y="4233633"/>
                  </a:lnTo>
                  <a:lnTo>
                    <a:pt x="2793" y="4186841"/>
                  </a:lnTo>
                  <a:lnTo>
                    <a:pt x="0" y="4138409"/>
                  </a:lnTo>
                  <a:lnTo>
                    <a:pt x="0" y="41529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9713214" y="2118740"/>
            <a:ext cx="2052955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vous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avez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élèves</a:t>
            </a:r>
            <a:r>
              <a:rPr dirty="0" sz="1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équipés</a:t>
            </a:r>
            <a:r>
              <a:rPr dirty="0" sz="1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téléphone</a:t>
            </a:r>
            <a:r>
              <a:rPr dirty="0" sz="18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personnels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(et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autorisés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l’utiliser),</a:t>
            </a:r>
            <a:r>
              <a:rPr dirty="0" sz="18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faites</a:t>
            </a:r>
            <a:r>
              <a:rPr dirty="0" sz="18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test</a:t>
            </a:r>
            <a:r>
              <a:rPr dirty="0" sz="18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avec</a:t>
            </a: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une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recherche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commune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Google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(ou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autre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moteur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recherche)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comparez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résultats</a:t>
            </a:r>
            <a:r>
              <a:rPr dirty="0" sz="18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obtenus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par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différents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élèves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38734" y="14986"/>
            <a:ext cx="80149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Compréhension</a:t>
            </a:r>
            <a:r>
              <a:rPr dirty="0" sz="4000" spc="-105"/>
              <a:t> </a:t>
            </a:r>
            <a:r>
              <a:rPr dirty="0" sz="4000"/>
              <a:t>orale</a:t>
            </a:r>
            <a:r>
              <a:rPr dirty="0" sz="4000" spc="-110"/>
              <a:t> </a:t>
            </a:r>
            <a:r>
              <a:rPr dirty="0" sz="4000"/>
              <a:t>(niveau</a:t>
            </a:r>
            <a:r>
              <a:rPr dirty="0" sz="4000" spc="-105"/>
              <a:t> </a:t>
            </a:r>
            <a:r>
              <a:rPr dirty="0" sz="4000"/>
              <a:t>B1+</a:t>
            </a:r>
            <a:r>
              <a:rPr dirty="0" sz="4000" spc="-105"/>
              <a:t> </a:t>
            </a:r>
            <a:r>
              <a:rPr dirty="0" sz="4000"/>
              <a:t>/</a:t>
            </a:r>
            <a:r>
              <a:rPr dirty="0" sz="4000" spc="-110"/>
              <a:t> </a:t>
            </a:r>
            <a:r>
              <a:rPr dirty="0" sz="4000" spc="-25"/>
              <a:t>B2)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14934" y="807211"/>
            <a:ext cx="946531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>
                <a:latin typeface="Calibri"/>
                <a:cs typeface="Calibri"/>
              </a:rPr>
              <a:t>How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filter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bubbles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isolate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you?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u="sng" sz="1800" spc="-2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https://www.youtube.com/watch?v=pT-</a:t>
            </a:r>
            <a:r>
              <a:rPr dirty="0" u="sng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k1kDIRnw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6804" y="1478280"/>
            <a:ext cx="4459224" cy="270967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952990" y="269493"/>
            <a:ext cx="2120900" cy="1191260"/>
            <a:chOff x="9952990" y="269493"/>
            <a:chExt cx="2120900" cy="1191260"/>
          </a:xfrm>
        </p:grpSpPr>
        <p:sp>
          <p:nvSpPr>
            <p:cNvPr id="6" name="object 6"/>
            <p:cNvSpPr/>
            <p:nvPr/>
          </p:nvSpPr>
          <p:spPr>
            <a:xfrm>
              <a:off x="9959340" y="275843"/>
              <a:ext cx="2108200" cy="1178560"/>
            </a:xfrm>
            <a:custGeom>
              <a:avLst/>
              <a:gdLst/>
              <a:ahLst/>
              <a:cxnLst/>
              <a:rect l="l" t="t" r="r" b="b"/>
              <a:pathLst>
                <a:path w="2108200" h="1178560">
                  <a:moveTo>
                    <a:pt x="1518665" y="0"/>
                  </a:moveTo>
                  <a:lnTo>
                    <a:pt x="1518665" y="294513"/>
                  </a:lnTo>
                  <a:lnTo>
                    <a:pt x="0" y="294513"/>
                  </a:lnTo>
                  <a:lnTo>
                    <a:pt x="0" y="883538"/>
                  </a:lnTo>
                  <a:lnTo>
                    <a:pt x="1518665" y="883538"/>
                  </a:lnTo>
                  <a:lnTo>
                    <a:pt x="1518665" y="1178052"/>
                  </a:lnTo>
                  <a:lnTo>
                    <a:pt x="2107691" y="589026"/>
                  </a:lnTo>
                  <a:lnTo>
                    <a:pt x="151866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959340" y="275843"/>
              <a:ext cx="2108200" cy="1178560"/>
            </a:xfrm>
            <a:custGeom>
              <a:avLst/>
              <a:gdLst/>
              <a:ahLst/>
              <a:cxnLst/>
              <a:rect l="l" t="t" r="r" b="b"/>
              <a:pathLst>
                <a:path w="2108200" h="1178560">
                  <a:moveTo>
                    <a:pt x="0" y="294513"/>
                  </a:moveTo>
                  <a:lnTo>
                    <a:pt x="1518665" y="294513"/>
                  </a:lnTo>
                  <a:lnTo>
                    <a:pt x="1518665" y="0"/>
                  </a:lnTo>
                  <a:lnTo>
                    <a:pt x="2107691" y="589026"/>
                  </a:lnTo>
                  <a:lnTo>
                    <a:pt x="1518665" y="1178052"/>
                  </a:lnTo>
                  <a:lnTo>
                    <a:pt x="1518665" y="883538"/>
                  </a:lnTo>
                  <a:lnTo>
                    <a:pt x="0" y="883538"/>
                  </a:lnTo>
                  <a:lnTo>
                    <a:pt x="0" y="29451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0060051" y="562483"/>
            <a:ext cx="16148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9539" marR="5080" indent="-11747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Script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français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diapo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suivante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31994" y="1447546"/>
            <a:ext cx="7041515" cy="5287645"/>
            <a:chOff x="5031994" y="1447546"/>
            <a:chExt cx="7041515" cy="5287645"/>
          </a:xfrm>
        </p:grpSpPr>
        <p:sp>
          <p:nvSpPr>
            <p:cNvPr id="10" name="object 10"/>
            <p:cNvSpPr/>
            <p:nvPr/>
          </p:nvSpPr>
          <p:spPr>
            <a:xfrm>
              <a:off x="5038344" y="1453896"/>
              <a:ext cx="7028815" cy="5274945"/>
            </a:xfrm>
            <a:custGeom>
              <a:avLst/>
              <a:gdLst/>
              <a:ahLst/>
              <a:cxnLst/>
              <a:rect l="l" t="t" r="r" b="b"/>
              <a:pathLst>
                <a:path w="7028815" h="5274945">
                  <a:moveTo>
                    <a:pt x="6149594" y="0"/>
                  </a:moveTo>
                  <a:lnTo>
                    <a:pt x="879093" y="0"/>
                  </a:lnTo>
                  <a:lnTo>
                    <a:pt x="830859" y="1300"/>
                  </a:lnTo>
                  <a:lnTo>
                    <a:pt x="783305" y="5158"/>
                  </a:lnTo>
                  <a:lnTo>
                    <a:pt x="736497" y="11505"/>
                  </a:lnTo>
                  <a:lnTo>
                    <a:pt x="690504" y="20275"/>
                  </a:lnTo>
                  <a:lnTo>
                    <a:pt x="645392" y="31401"/>
                  </a:lnTo>
                  <a:lnTo>
                    <a:pt x="601228" y="44815"/>
                  </a:lnTo>
                  <a:lnTo>
                    <a:pt x="558079" y="60451"/>
                  </a:lnTo>
                  <a:lnTo>
                    <a:pt x="516012" y="78242"/>
                  </a:lnTo>
                  <a:lnTo>
                    <a:pt x="475094" y="98120"/>
                  </a:lnTo>
                  <a:lnTo>
                    <a:pt x="435393" y="120019"/>
                  </a:lnTo>
                  <a:lnTo>
                    <a:pt x="396975" y="143872"/>
                  </a:lnTo>
                  <a:lnTo>
                    <a:pt x="359907" y="169611"/>
                  </a:lnTo>
                  <a:lnTo>
                    <a:pt x="324257" y="197169"/>
                  </a:lnTo>
                  <a:lnTo>
                    <a:pt x="290091" y="226480"/>
                  </a:lnTo>
                  <a:lnTo>
                    <a:pt x="257476" y="257476"/>
                  </a:lnTo>
                  <a:lnTo>
                    <a:pt x="226480" y="290091"/>
                  </a:lnTo>
                  <a:lnTo>
                    <a:pt x="197169" y="324257"/>
                  </a:lnTo>
                  <a:lnTo>
                    <a:pt x="169611" y="359907"/>
                  </a:lnTo>
                  <a:lnTo>
                    <a:pt x="143872" y="396975"/>
                  </a:lnTo>
                  <a:lnTo>
                    <a:pt x="120019" y="435393"/>
                  </a:lnTo>
                  <a:lnTo>
                    <a:pt x="98120" y="475094"/>
                  </a:lnTo>
                  <a:lnTo>
                    <a:pt x="78242" y="516012"/>
                  </a:lnTo>
                  <a:lnTo>
                    <a:pt x="60451" y="558079"/>
                  </a:lnTo>
                  <a:lnTo>
                    <a:pt x="44815" y="601228"/>
                  </a:lnTo>
                  <a:lnTo>
                    <a:pt x="31401" y="645392"/>
                  </a:lnTo>
                  <a:lnTo>
                    <a:pt x="20275" y="690504"/>
                  </a:lnTo>
                  <a:lnTo>
                    <a:pt x="11505" y="736497"/>
                  </a:lnTo>
                  <a:lnTo>
                    <a:pt x="5158" y="783305"/>
                  </a:lnTo>
                  <a:lnTo>
                    <a:pt x="1300" y="830859"/>
                  </a:lnTo>
                  <a:lnTo>
                    <a:pt x="0" y="879093"/>
                  </a:lnTo>
                  <a:lnTo>
                    <a:pt x="0" y="4395457"/>
                  </a:lnTo>
                  <a:lnTo>
                    <a:pt x="1300" y="4443691"/>
                  </a:lnTo>
                  <a:lnTo>
                    <a:pt x="5158" y="4491246"/>
                  </a:lnTo>
                  <a:lnTo>
                    <a:pt x="11505" y="4538053"/>
                  </a:lnTo>
                  <a:lnTo>
                    <a:pt x="20275" y="4584047"/>
                  </a:lnTo>
                  <a:lnTo>
                    <a:pt x="31401" y="4629159"/>
                  </a:lnTo>
                  <a:lnTo>
                    <a:pt x="44815" y="4673324"/>
                  </a:lnTo>
                  <a:lnTo>
                    <a:pt x="60451" y="4716473"/>
                  </a:lnTo>
                  <a:lnTo>
                    <a:pt x="78242" y="4758541"/>
                  </a:lnTo>
                  <a:lnTo>
                    <a:pt x="98120" y="4799459"/>
                  </a:lnTo>
                  <a:lnTo>
                    <a:pt x="120019" y="4839160"/>
                  </a:lnTo>
                  <a:lnTo>
                    <a:pt x="143872" y="4877579"/>
                  </a:lnTo>
                  <a:lnTo>
                    <a:pt x="169611" y="4914647"/>
                  </a:lnTo>
                  <a:lnTo>
                    <a:pt x="197169" y="4950298"/>
                  </a:lnTo>
                  <a:lnTo>
                    <a:pt x="226480" y="4984465"/>
                  </a:lnTo>
                  <a:lnTo>
                    <a:pt x="257476" y="5017081"/>
                  </a:lnTo>
                  <a:lnTo>
                    <a:pt x="290091" y="5048077"/>
                  </a:lnTo>
                  <a:lnTo>
                    <a:pt x="324257" y="5077389"/>
                  </a:lnTo>
                  <a:lnTo>
                    <a:pt x="359907" y="5104948"/>
                  </a:lnTo>
                  <a:lnTo>
                    <a:pt x="396975" y="5130688"/>
                  </a:lnTo>
                  <a:lnTo>
                    <a:pt x="435393" y="5154541"/>
                  </a:lnTo>
                  <a:lnTo>
                    <a:pt x="475094" y="5176440"/>
                  </a:lnTo>
                  <a:lnTo>
                    <a:pt x="516012" y="5196319"/>
                  </a:lnTo>
                  <a:lnTo>
                    <a:pt x="558079" y="5214110"/>
                  </a:lnTo>
                  <a:lnTo>
                    <a:pt x="601228" y="5229746"/>
                  </a:lnTo>
                  <a:lnTo>
                    <a:pt x="645392" y="5243161"/>
                  </a:lnTo>
                  <a:lnTo>
                    <a:pt x="690504" y="5254287"/>
                  </a:lnTo>
                  <a:lnTo>
                    <a:pt x="736497" y="5263058"/>
                  </a:lnTo>
                  <a:lnTo>
                    <a:pt x="783305" y="5269405"/>
                  </a:lnTo>
                  <a:lnTo>
                    <a:pt x="830859" y="5273263"/>
                  </a:lnTo>
                  <a:lnTo>
                    <a:pt x="879093" y="5274564"/>
                  </a:lnTo>
                  <a:lnTo>
                    <a:pt x="6149594" y="5274564"/>
                  </a:lnTo>
                  <a:lnTo>
                    <a:pt x="6197828" y="5273263"/>
                  </a:lnTo>
                  <a:lnTo>
                    <a:pt x="6245382" y="5269405"/>
                  </a:lnTo>
                  <a:lnTo>
                    <a:pt x="6292190" y="5263058"/>
                  </a:lnTo>
                  <a:lnTo>
                    <a:pt x="6338183" y="5254287"/>
                  </a:lnTo>
                  <a:lnTo>
                    <a:pt x="6383295" y="5243161"/>
                  </a:lnTo>
                  <a:lnTo>
                    <a:pt x="6427459" y="5229746"/>
                  </a:lnTo>
                  <a:lnTo>
                    <a:pt x="6470608" y="5214110"/>
                  </a:lnTo>
                  <a:lnTo>
                    <a:pt x="6512675" y="5196319"/>
                  </a:lnTo>
                  <a:lnTo>
                    <a:pt x="6553593" y="5176440"/>
                  </a:lnTo>
                  <a:lnTo>
                    <a:pt x="6593294" y="5154541"/>
                  </a:lnTo>
                  <a:lnTo>
                    <a:pt x="6631712" y="5130688"/>
                  </a:lnTo>
                  <a:lnTo>
                    <a:pt x="6668780" y="5104948"/>
                  </a:lnTo>
                  <a:lnTo>
                    <a:pt x="6704430" y="5077389"/>
                  </a:lnTo>
                  <a:lnTo>
                    <a:pt x="6738596" y="5048077"/>
                  </a:lnTo>
                  <a:lnTo>
                    <a:pt x="6771211" y="5017081"/>
                  </a:lnTo>
                  <a:lnTo>
                    <a:pt x="6802207" y="4984465"/>
                  </a:lnTo>
                  <a:lnTo>
                    <a:pt x="6831518" y="4950298"/>
                  </a:lnTo>
                  <a:lnTo>
                    <a:pt x="6859076" y="4914647"/>
                  </a:lnTo>
                  <a:lnTo>
                    <a:pt x="6884815" y="4877579"/>
                  </a:lnTo>
                  <a:lnTo>
                    <a:pt x="6908668" y="4839160"/>
                  </a:lnTo>
                  <a:lnTo>
                    <a:pt x="6930567" y="4799459"/>
                  </a:lnTo>
                  <a:lnTo>
                    <a:pt x="6950445" y="4758541"/>
                  </a:lnTo>
                  <a:lnTo>
                    <a:pt x="6968236" y="4716473"/>
                  </a:lnTo>
                  <a:lnTo>
                    <a:pt x="6983872" y="4673324"/>
                  </a:lnTo>
                  <a:lnTo>
                    <a:pt x="6997286" y="4629159"/>
                  </a:lnTo>
                  <a:lnTo>
                    <a:pt x="7008412" y="4584047"/>
                  </a:lnTo>
                  <a:lnTo>
                    <a:pt x="7017182" y="4538053"/>
                  </a:lnTo>
                  <a:lnTo>
                    <a:pt x="7023529" y="4491246"/>
                  </a:lnTo>
                  <a:lnTo>
                    <a:pt x="7027387" y="4443691"/>
                  </a:lnTo>
                  <a:lnTo>
                    <a:pt x="7028687" y="4395457"/>
                  </a:lnTo>
                  <a:lnTo>
                    <a:pt x="7028687" y="879093"/>
                  </a:lnTo>
                  <a:lnTo>
                    <a:pt x="7027387" y="830859"/>
                  </a:lnTo>
                  <a:lnTo>
                    <a:pt x="7023529" y="783305"/>
                  </a:lnTo>
                  <a:lnTo>
                    <a:pt x="7017182" y="736497"/>
                  </a:lnTo>
                  <a:lnTo>
                    <a:pt x="7008412" y="690504"/>
                  </a:lnTo>
                  <a:lnTo>
                    <a:pt x="6997286" y="645392"/>
                  </a:lnTo>
                  <a:lnTo>
                    <a:pt x="6983872" y="601228"/>
                  </a:lnTo>
                  <a:lnTo>
                    <a:pt x="6968236" y="558079"/>
                  </a:lnTo>
                  <a:lnTo>
                    <a:pt x="6950445" y="516012"/>
                  </a:lnTo>
                  <a:lnTo>
                    <a:pt x="6930567" y="475094"/>
                  </a:lnTo>
                  <a:lnTo>
                    <a:pt x="6908668" y="435393"/>
                  </a:lnTo>
                  <a:lnTo>
                    <a:pt x="6884815" y="396975"/>
                  </a:lnTo>
                  <a:lnTo>
                    <a:pt x="6859076" y="359907"/>
                  </a:lnTo>
                  <a:lnTo>
                    <a:pt x="6831518" y="324257"/>
                  </a:lnTo>
                  <a:lnTo>
                    <a:pt x="6802207" y="290091"/>
                  </a:lnTo>
                  <a:lnTo>
                    <a:pt x="6771211" y="257476"/>
                  </a:lnTo>
                  <a:lnTo>
                    <a:pt x="6738596" y="226480"/>
                  </a:lnTo>
                  <a:lnTo>
                    <a:pt x="6704430" y="197169"/>
                  </a:lnTo>
                  <a:lnTo>
                    <a:pt x="6668780" y="169611"/>
                  </a:lnTo>
                  <a:lnTo>
                    <a:pt x="6631712" y="143872"/>
                  </a:lnTo>
                  <a:lnTo>
                    <a:pt x="6593294" y="120019"/>
                  </a:lnTo>
                  <a:lnTo>
                    <a:pt x="6553593" y="98120"/>
                  </a:lnTo>
                  <a:lnTo>
                    <a:pt x="6512675" y="78242"/>
                  </a:lnTo>
                  <a:lnTo>
                    <a:pt x="6470608" y="60451"/>
                  </a:lnTo>
                  <a:lnTo>
                    <a:pt x="6427459" y="44815"/>
                  </a:lnTo>
                  <a:lnTo>
                    <a:pt x="6383295" y="31401"/>
                  </a:lnTo>
                  <a:lnTo>
                    <a:pt x="6338183" y="20275"/>
                  </a:lnTo>
                  <a:lnTo>
                    <a:pt x="6292190" y="11505"/>
                  </a:lnTo>
                  <a:lnTo>
                    <a:pt x="6245382" y="5158"/>
                  </a:lnTo>
                  <a:lnTo>
                    <a:pt x="6197828" y="1300"/>
                  </a:lnTo>
                  <a:lnTo>
                    <a:pt x="614959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038344" y="1453896"/>
              <a:ext cx="7028815" cy="5274945"/>
            </a:xfrm>
            <a:custGeom>
              <a:avLst/>
              <a:gdLst/>
              <a:ahLst/>
              <a:cxnLst/>
              <a:rect l="l" t="t" r="r" b="b"/>
              <a:pathLst>
                <a:path w="7028815" h="5274945">
                  <a:moveTo>
                    <a:pt x="0" y="879093"/>
                  </a:moveTo>
                  <a:lnTo>
                    <a:pt x="1300" y="830859"/>
                  </a:lnTo>
                  <a:lnTo>
                    <a:pt x="5158" y="783305"/>
                  </a:lnTo>
                  <a:lnTo>
                    <a:pt x="11505" y="736497"/>
                  </a:lnTo>
                  <a:lnTo>
                    <a:pt x="20275" y="690504"/>
                  </a:lnTo>
                  <a:lnTo>
                    <a:pt x="31401" y="645392"/>
                  </a:lnTo>
                  <a:lnTo>
                    <a:pt x="44815" y="601228"/>
                  </a:lnTo>
                  <a:lnTo>
                    <a:pt x="60451" y="558079"/>
                  </a:lnTo>
                  <a:lnTo>
                    <a:pt x="78242" y="516012"/>
                  </a:lnTo>
                  <a:lnTo>
                    <a:pt x="98120" y="475094"/>
                  </a:lnTo>
                  <a:lnTo>
                    <a:pt x="120019" y="435393"/>
                  </a:lnTo>
                  <a:lnTo>
                    <a:pt x="143872" y="396975"/>
                  </a:lnTo>
                  <a:lnTo>
                    <a:pt x="169611" y="359907"/>
                  </a:lnTo>
                  <a:lnTo>
                    <a:pt x="197169" y="324257"/>
                  </a:lnTo>
                  <a:lnTo>
                    <a:pt x="226480" y="290091"/>
                  </a:lnTo>
                  <a:lnTo>
                    <a:pt x="257476" y="257476"/>
                  </a:lnTo>
                  <a:lnTo>
                    <a:pt x="290091" y="226480"/>
                  </a:lnTo>
                  <a:lnTo>
                    <a:pt x="324257" y="197169"/>
                  </a:lnTo>
                  <a:lnTo>
                    <a:pt x="359907" y="169611"/>
                  </a:lnTo>
                  <a:lnTo>
                    <a:pt x="396975" y="143872"/>
                  </a:lnTo>
                  <a:lnTo>
                    <a:pt x="435393" y="120019"/>
                  </a:lnTo>
                  <a:lnTo>
                    <a:pt x="475094" y="98120"/>
                  </a:lnTo>
                  <a:lnTo>
                    <a:pt x="516012" y="78242"/>
                  </a:lnTo>
                  <a:lnTo>
                    <a:pt x="558079" y="60451"/>
                  </a:lnTo>
                  <a:lnTo>
                    <a:pt x="601228" y="44815"/>
                  </a:lnTo>
                  <a:lnTo>
                    <a:pt x="645392" y="31401"/>
                  </a:lnTo>
                  <a:lnTo>
                    <a:pt x="690504" y="20275"/>
                  </a:lnTo>
                  <a:lnTo>
                    <a:pt x="736497" y="11505"/>
                  </a:lnTo>
                  <a:lnTo>
                    <a:pt x="783305" y="5158"/>
                  </a:lnTo>
                  <a:lnTo>
                    <a:pt x="830859" y="1300"/>
                  </a:lnTo>
                  <a:lnTo>
                    <a:pt x="879093" y="0"/>
                  </a:lnTo>
                  <a:lnTo>
                    <a:pt x="6149594" y="0"/>
                  </a:lnTo>
                  <a:lnTo>
                    <a:pt x="6197828" y="1300"/>
                  </a:lnTo>
                  <a:lnTo>
                    <a:pt x="6245382" y="5158"/>
                  </a:lnTo>
                  <a:lnTo>
                    <a:pt x="6292190" y="11505"/>
                  </a:lnTo>
                  <a:lnTo>
                    <a:pt x="6338183" y="20275"/>
                  </a:lnTo>
                  <a:lnTo>
                    <a:pt x="6383295" y="31401"/>
                  </a:lnTo>
                  <a:lnTo>
                    <a:pt x="6427459" y="44815"/>
                  </a:lnTo>
                  <a:lnTo>
                    <a:pt x="6470608" y="60451"/>
                  </a:lnTo>
                  <a:lnTo>
                    <a:pt x="6512675" y="78242"/>
                  </a:lnTo>
                  <a:lnTo>
                    <a:pt x="6553593" y="98120"/>
                  </a:lnTo>
                  <a:lnTo>
                    <a:pt x="6593294" y="120019"/>
                  </a:lnTo>
                  <a:lnTo>
                    <a:pt x="6631712" y="143872"/>
                  </a:lnTo>
                  <a:lnTo>
                    <a:pt x="6668780" y="169611"/>
                  </a:lnTo>
                  <a:lnTo>
                    <a:pt x="6704430" y="197169"/>
                  </a:lnTo>
                  <a:lnTo>
                    <a:pt x="6738596" y="226480"/>
                  </a:lnTo>
                  <a:lnTo>
                    <a:pt x="6771211" y="257476"/>
                  </a:lnTo>
                  <a:lnTo>
                    <a:pt x="6802207" y="290091"/>
                  </a:lnTo>
                  <a:lnTo>
                    <a:pt x="6831518" y="324257"/>
                  </a:lnTo>
                  <a:lnTo>
                    <a:pt x="6859076" y="359907"/>
                  </a:lnTo>
                  <a:lnTo>
                    <a:pt x="6884815" y="396975"/>
                  </a:lnTo>
                  <a:lnTo>
                    <a:pt x="6908668" y="435393"/>
                  </a:lnTo>
                  <a:lnTo>
                    <a:pt x="6930567" y="475094"/>
                  </a:lnTo>
                  <a:lnTo>
                    <a:pt x="6950445" y="516012"/>
                  </a:lnTo>
                  <a:lnTo>
                    <a:pt x="6968236" y="558079"/>
                  </a:lnTo>
                  <a:lnTo>
                    <a:pt x="6983872" y="601228"/>
                  </a:lnTo>
                  <a:lnTo>
                    <a:pt x="6997286" y="645392"/>
                  </a:lnTo>
                  <a:lnTo>
                    <a:pt x="7008412" y="690504"/>
                  </a:lnTo>
                  <a:lnTo>
                    <a:pt x="7017182" y="736497"/>
                  </a:lnTo>
                  <a:lnTo>
                    <a:pt x="7023529" y="783305"/>
                  </a:lnTo>
                  <a:lnTo>
                    <a:pt x="7027387" y="830859"/>
                  </a:lnTo>
                  <a:lnTo>
                    <a:pt x="7028687" y="879093"/>
                  </a:lnTo>
                  <a:lnTo>
                    <a:pt x="7028687" y="4395457"/>
                  </a:lnTo>
                  <a:lnTo>
                    <a:pt x="7027387" y="4443691"/>
                  </a:lnTo>
                  <a:lnTo>
                    <a:pt x="7023529" y="4491246"/>
                  </a:lnTo>
                  <a:lnTo>
                    <a:pt x="7017182" y="4538053"/>
                  </a:lnTo>
                  <a:lnTo>
                    <a:pt x="7008412" y="4584047"/>
                  </a:lnTo>
                  <a:lnTo>
                    <a:pt x="6997286" y="4629159"/>
                  </a:lnTo>
                  <a:lnTo>
                    <a:pt x="6983872" y="4673324"/>
                  </a:lnTo>
                  <a:lnTo>
                    <a:pt x="6968236" y="4716473"/>
                  </a:lnTo>
                  <a:lnTo>
                    <a:pt x="6950445" y="4758541"/>
                  </a:lnTo>
                  <a:lnTo>
                    <a:pt x="6930567" y="4799459"/>
                  </a:lnTo>
                  <a:lnTo>
                    <a:pt x="6908668" y="4839160"/>
                  </a:lnTo>
                  <a:lnTo>
                    <a:pt x="6884815" y="4877579"/>
                  </a:lnTo>
                  <a:lnTo>
                    <a:pt x="6859076" y="4914647"/>
                  </a:lnTo>
                  <a:lnTo>
                    <a:pt x="6831518" y="4950298"/>
                  </a:lnTo>
                  <a:lnTo>
                    <a:pt x="6802207" y="4984465"/>
                  </a:lnTo>
                  <a:lnTo>
                    <a:pt x="6771211" y="5017081"/>
                  </a:lnTo>
                  <a:lnTo>
                    <a:pt x="6738596" y="5048077"/>
                  </a:lnTo>
                  <a:lnTo>
                    <a:pt x="6704430" y="5077389"/>
                  </a:lnTo>
                  <a:lnTo>
                    <a:pt x="6668780" y="5104948"/>
                  </a:lnTo>
                  <a:lnTo>
                    <a:pt x="6631712" y="5130688"/>
                  </a:lnTo>
                  <a:lnTo>
                    <a:pt x="6593294" y="5154541"/>
                  </a:lnTo>
                  <a:lnTo>
                    <a:pt x="6553593" y="5176440"/>
                  </a:lnTo>
                  <a:lnTo>
                    <a:pt x="6512675" y="5196319"/>
                  </a:lnTo>
                  <a:lnTo>
                    <a:pt x="6470608" y="5214110"/>
                  </a:lnTo>
                  <a:lnTo>
                    <a:pt x="6427459" y="5229746"/>
                  </a:lnTo>
                  <a:lnTo>
                    <a:pt x="6383295" y="5243161"/>
                  </a:lnTo>
                  <a:lnTo>
                    <a:pt x="6338183" y="5254287"/>
                  </a:lnTo>
                  <a:lnTo>
                    <a:pt x="6292190" y="5263058"/>
                  </a:lnTo>
                  <a:lnTo>
                    <a:pt x="6245382" y="5269405"/>
                  </a:lnTo>
                  <a:lnTo>
                    <a:pt x="6197828" y="5273263"/>
                  </a:lnTo>
                  <a:lnTo>
                    <a:pt x="6149594" y="5274564"/>
                  </a:lnTo>
                  <a:lnTo>
                    <a:pt x="879093" y="5274564"/>
                  </a:lnTo>
                  <a:lnTo>
                    <a:pt x="830859" y="5273263"/>
                  </a:lnTo>
                  <a:lnTo>
                    <a:pt x="783305" y="5269405"/>
                  </a:lnTo>
                  <a:lnTo>
                    <a:pt x="736497" y="5263058"/>
                  </a:lnTo>
                  <a:lnTo>
                    <a:pt x="690504" y="5254287"/>
                  </a:lnTo>
                  <a:lnTo>
                    <a:pt x="645392" y="5243161"/>
                  </a:lnTo>
                  <a:lnTo>
                    <a:pt x="601228" y="5229746"/>
                  </a:lnTo>
                  <a:lnTo>
                    <a:pt x="558079" y="5214110"/>
                  </a:lnTo>
                  <a:lnTo>
                    <a:pt x="516012" y="5196319"/>
                  </a:lnTo>
                  <a:lnTo>
                    <a:pt x="475094" y="5176440"/>
                  </a:lnTo>
                  <a:lnTo>
                    <a:pt x="435393" y="5154541"/>
                  </a:lnTo>
                  <a:lnTo>
                    <a:pt x="396975" y="5130688"/>
                  </a:lnTo>
                  <a:lnTo>
                    <a:pt x="359907" y="5104948"/>
                  </a:lnTo>
                  <a:lnTo>
                    <a:pt x="324257" y="5077389"/>
                  </a:lnTo>
                  <a:lnTo>
                    <a:pt x="290091" y="5048077"/>
                  </a:lnTo>
                  <a:lnTo>
                    <a:pt x="257476" y="5017081"/>
                  </a:lnTo>
                  <a:lnTo>
                    <a:pt x="226480" y="4984465"/>
                  </a:lnTo>
                  <a:lnTo>
                    <a:pt x="197169" y="4950298"/>
                  </a:lnTo>
                  <a:lnTo>
                    <a:pt x="169611" y="4914647"/>
                  </a:lnTo>
                  <a:lnTo>
                    <a:pt x="143872" y="4877579"/>
                  </a:lnTo>
                  <a:lnTo>
                    <a:pt x="120019" y="4839160"/>
                  </a:lnTo>
                  <a:lnTo>
                    <a:pt x="98120" y="4799459"/>
                  </a:lnTo>
                  <a:lnTo>
                    <a:pt x="78242" y="4758541"/>
                  </a:lnTo>
                  <a:lnTo>
                    <a:pt x="60451" y="4716473"/>
                  </a:lnTo>
                  <a:lnTo>
                    <a:pt x="44815" y="4673324"/>
                  </a:lnTo>
                  <a:lnTo>
                    <a:pt x="31401" y="4629159"/>
                  </a:lnTo>
                  <a:lnTo>
                    <a:pt x="20275" y="4584047"/>
                  </a:lnTo>
                  <a:lnTo>
                    <a:pt x="11505" y="4538053"/>
                  </a:lnTo>
                  <a:lnTo>
                    <a:pt x="5158" y="4491246"/>
                  </a:lnTo>
                  <a:lnTo>
                    <a:pt x="1300" y="4443691"/>
                  </a:lnTo>
                  <a:lnTo>
                    <a:pt x="0" y="4395457"/>
                  </a:lnTo>
                  <a:lnTo>
                    <a:pt x="0" y="879093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5375275" y="1692402"/>
            <a:ext cx="6346825" cy="35007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508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visit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website,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might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assume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seeing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content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everyone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else.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However,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online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algorithms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track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clicking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habits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dirty="0" sz="1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content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think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like.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While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curation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helps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manage the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overwhelming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amount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online,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often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leads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"filter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bubble,"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term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created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Eli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Pariser.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dirty="0" sz="1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Filter</a:t>
            </a:r>
            <a:r>
              <a:rPr dirty="0" sz="12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Bubbles</a:t>
            </a:r>
            <a:r>
              <a:rPr dirty="0" sz="12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dirty="0" sz="12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12700" marR="302260">
              <a:lnSpc>
                <a:spcPct val="100000"/>
              </a:lnSpc>
            </a:pPr>
            <a:r>
              <a:rPr dirty="0" u="sng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Isolation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u="none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Algorithms</a:t>
            </a:r>
            <a:r>
              <a:rPr dirty="0" u="none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isolate you</a:t>
            </a:r>
            <a:r>
              <a:rPr dirty="0" u="none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u="none" sz="1200" spc="-10">
                <a:solidFill>
                  <a:srgbClr val="FFFFFF"/>
                </a:solidFill>
                <a:latin typeface="Calibri"/>
                <a:cs typeface="Calibri"/>
              </a:rPr>
              <a:t> information</a:t>
            </a:r>
            <a:r>
              <a:rPr dirty="0" u="none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u="none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 spc="-10">
                <a:solidFill>
                  <a:srgbClr val="FFFFFF"/>
                </a:solidFill>
                <a:latin typeface="Calibri"/>
                <a:cs typeface="Calibri"/>
              </a:rPr>
              <a:t>perspectives</a:t>
            </a:r>
            <a:r>
              <a:rPr dirty="0" u="none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u="none" sz="1200" spc="-10">
                <a:solidFill>
                  <a:srgbClr val="FFFFFF"/>
                </a:solidFill>
                <a:latin typeface="Calibri"/>
                <a:cs typeface="Calibri"/>
              </a:rPr>
              <a:t> haven't</a:t>
            </a:r>
            <a:r>
              <a:rPr dirty="0" u="none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 spc="-10">
                <a:solidFill>
                  <a:srgbClr val="FFFFFF"/>
                </a:solidFill>
                <a:latin typeface="Calibri"/>
                <a:cs typeface="Calibri"/>
              </a:rPr>
              <a:t>previously</a:t>
            </a:r>
            <a:r>
              <a:rPr dirty="0" u="none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 spc="-10">
                <a:solidFill>
                  <a:srgbClr val="FFFFFF"/>
                </a:solidFill>
                <a:latin typeface="Calibri"/>
                <a:cs typeface="Calibri"/>
              </a:rPr>
              <a:t>shown interest</a:t>
            </a:r>
            <a:r>
              <a:rPr dirty="0" u="none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 spc="-25">
                <a:solidFill>
                  <a:srgbClr val="FFFFFF"/>
                </a:solidFill>
                <a:latin typeface="Calibri"/>
                <a:cs typeface="Calibri"/>
              </a:rPr>
              <a:t>in.</a:t>
            </a:r>
            <a:endParaRPr sz="1200">
              <a:latin typeface="Calibri"/>
              <a:cs typeface="Calibri"/>
            </a:endParaRPr>
          </a:p>
          <a:p>
            <a:pPr marL="12700" marR="107314">
              <a:lnSpc>
                <a:spcPct val="100000"/>
              </a:lnSpc>
            </a:pPr>
            <a:r>
              <a:rPr dirty="0" u="sng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Hidden</a:t>
            </a:r>
            <a:r>
              <a:rPr dirty="0" u="sng" sz="1200" spc="-3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Action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u="none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dirty="0" u="none" sz="1200" spc="-10">
                <a:solidFill>
                  <a:srgbClr val="FFFFFF"/>
                </a:solidFill>
                <a:latin typeface="Calibri"/>
                <a:cs typeface="Calibri"/>
              </a:rPr>
              <a:t> systems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 do</a:t>
            </a:r>
            <a:r>
              <a:rPr dirty="0" u="none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u="none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ask</a:t>
            </a:r>
            <a:r>
              <a:rPr dirty="0" u="none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u="none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 spc="-10">
                <a:solidFill>
                  <a:srgbClr val="FFFFFF"/>
                </a:solidFill>
                <a:latin typeface="Calibri"/>
                <a:cs typeface="Calibri"/>
              </a:rPr>
              <a:t>permission,</a:t>
            </a:r>
            <a:r>
              <a:rPr dirty="0" u="none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u="none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u="none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notify</a:t>
            </a:r>
            <a:r>
              <a:rPr dirty="0" u="none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u="none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dirty="0" u="none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u="none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u="none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active,</a:t>
            </a:r>
            <a:r>
              <a:rPr dirty="0" u="none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u="none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u="none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disclose</a:t>
            </a:r>
            <a:r>
              <a:rPr dirty="0" u="none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u="none" sz="1200" spc="-10">
                <a:solidFill>
                  <a:srgbClr val="FFFFFF"/>
                </a:solidFill>
                <a:latin typeface="Calibri"/>
                <a:cs typeface="Calibri"/>
              </a:rPr>
              <a:t> information</a:t>
            </a:r>
            <a:r>
              <a:rPr dirty="0" u="none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u="none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u="none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hiding</a:t>
            </a:r>
            <a:r>
              <a:rPr dirty="0" u="none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u="none" sz="1200" spc="-20">
                <a:solidFill>
                  <a:srgbClr val="FFFFFF"/>
                </a:solidFill>
                <a:latin typeface="Calibri"/>
                <a:cs typeface="Calibri"/>
              </a:rPr>
              <a:t> you.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u="sng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Inescapability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u="none" sz="1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u="none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u="none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become</a:t>
            </a:r>
            <a:r>
              <a:rPr dirty="0" u="none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u="none" sz="1200" spc="-10">
                <a:solidFill>
                  <a:srgbClr val="FFFFFF"/>
                </a:solidFill>
                <a:latin typeface="Calibri"/>
                <a:cs typeface="Calibri"/>
              </a:rPr>
              <a:t> fundamental</a:t>
            </a:r>
            <a:r>
              <a:rPr dirty="0" u="none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part</a:t>
            </a:r>
            <a:r>
              <a:rPr dirty="0" u="none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u="none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u="none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 spc="-10">
                <a:solidFill>
                  <a:srgbClr val="FFFFFF"/>
                </a:solidFill>
                <a:latin typeface="Calibri"/>
                <a:cs typeface="Calibri"/>
              </a:rPr>
              <a:t>internet,</a:t>
            </a:r>
            <a:r>
              <a:rPr dirty="0" u="none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making</a:t>
            </a:r>
            <a:r>
              <a:rPr dirty="0" u="none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them</a:t>
            </a:r>
            <a:r>
              <a:rPr dirty="0" u="none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nearly</a:t>
            </a:r>
            <a:r>
              <a:rPr dirty="0" u="none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 spc="-10">
                <a:solidFill>
                  <a:srgbClr val="FFFFFF"/>
                </a:solidFill>
                <a:latin typeface="Calibri"/>
                <a:cs typeface="Calibri"/>
              </a:rPr>
              <a:t>impossible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avoid.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Impact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on Society</a:t>
            </a:r>
            <a:r>
              <a:rPr dirty="0" sz="1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12700" marR="361315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primary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danger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bubbles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is that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cause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miss</a:t>
            </a:r>
            <a:r>
              <a:rPr dirty="0" sz="1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important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different</a:t>
            </a:r>
            <a:r>
              <a:rPr dirty="0" sz="1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viewpoints.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example,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sites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hide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posts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friends</a:t>
            </a:r>
            <a:r>
              <a:rPr dirty="0" sz="1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different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opinions,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while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news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sites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show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articles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believe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agree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with.</a:t>
            </a:r>
            <a:endParaRPr sz="12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everyone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stuck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own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bubble,</a:t>
            </a:r>
            <a:r>
              <a:rPr dirty="0" sz="1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becomes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difficult</a:t>
            </a:r>
            <a:r>
              <a:rPr dirty="0" sz="1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meaningful</a:t>
            </a:r>
            <a:r>
              <a:rPr dirty="0" sz="1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discussions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about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facts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because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believe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"full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story"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part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it.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leads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lack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understanding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unwillingness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consider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opposing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perspectives.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75275" y="5350891"/>
            <a:ext cx="595058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z="1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While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major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companies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like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Google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Facebook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looking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ways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address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this,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currently</a:t>
            </a:r>
            <a:r>
              <a:rPr dirty="0" sz="1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definitive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solution.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regain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over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online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experience,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sources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suggest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should:</a:t>
            </a:r>
            <a:endParaRPr sz="1200">
              <a:latin typeface="Calibri"/>
              <a:cs typeface="Calibri"/>
            </a:endParaRPr>
          </a:p>
          <a:p>
            <a:pPr marL="186055" indent="-173355">
              <a:lnSpc>
                <a:spcPct val="100000"/>
              </a:lnSpc>
              <a:buFont typeface="Arial"/>
              <a:buChar char="•"/>
              <a:tabLst>
                <a:tab pos="18605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Keep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filter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bubbles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mind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while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browsing</a:t>
            </a:r>
            <a:endParaRPr sz="1200">
              <a:latin typeface="Calibri"/>
              <a:cs typeface="Calibri"/>
            </a:endParaRPr>
          </a:p>
          <a:p>
            <a:pPr marL="186055" indent="-173355">
              <a:lnSpc>
                <a:spcPct val="100000"/>
              </a:lnSpc>
              <a:buFont typeface="Arial"/>
              <a:buChar char="•"/>
              <a:tabLst>
                <a:tab pos="18605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Actively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seek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sources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different</a:t>
            </a:r>
            <a:r>
              <a:rPr dirty="0" sz="1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perspectives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4934" y="5695899"/>
            <a:ext cx="2877820" cy="575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Vidéo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créée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GCFGlobal.org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800" spc="-10">
                <a:solidFill>
                  <a:srgbClr val="0E0E0E"/>
                </a:solidFill>
                <a:latin typeface="Roboto"/>
                <a:cs typeface="Roboto"/>
              </a:rPr>
              <a:t>Learnfree.org</a:t>
            </a:r>
            <a:endParaRPr sz="18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618" y="639826"/>
            <a:ext cx="5212715" cy="6162040"/>
            <a:chOff x="118618" y="639826"/>
            <a:chExt cx="5212715" cy="6162040"/>
          </a:xfrm>
        </p:grpSpPr>
        <p:sp>
          <p:nvSpPr>
            <p:cNvPr id="3" name="object 3"/>
            <p:cNvSpPr/>
            <p:nvPr/>
          </p:nvSpPr>
          <p:spPr>
            <a:xfrm>
              <a:off x="124968" y="646176"/>
              <a:ext cx="5200015" cy="6149340"/>
            </a:xfrm>
            <a:custGeom>
              <a:avLst/>
              <a:gdLst/>
              <a:ahLst/>
              <a:cxnLst/>
              <a:rect l="l" t="t" r="r" b="b"/>
              <a:pathLst>
                <a:path w="5200015" h="6149340">
                  <a:moveTo>
                    <a:pt x="4333240" y="0"/>
                  </a:moveTo>
                  <a:lnTo>
                    <a:pt x="866660" y="0"/>
                  </a:lnTo>
                  <a:lnTo>
                    <a:pt x="819110" y="1282"/>
                  </a:lnTo>
                  <a:lnTo>
                    <a:pt x="772229" y="5085"/>
                  </a:lnTo>
                  <a:lnTo>
                    <a:pt x="726085" y="11342"/>
                  </a:lnTo>
                  <a:lnTo>
                    <a:pt x="680743" y="19987"/>
                  </a:lnTo>
                  <a:lnTo>
                    <a:pt x="636269" y="30955"/>
                  </a:lnTo>
                  <a:lnTo>
                    <a:pt x="592731" y="44179"/>
                  </a:lnTo>
                  <a:lnTo>
                    <a:pt x="550192" y="59593"/>
                  </a:lnTo>
                  <a:lnTo>
                    <a:pt x="508721" y="77132"/>
                  </a:lnTo>
                  <a:lnTo>
                    <a:pt x="468382" y="96728"/>
                  </a:lnTo>
                  <a:lnTo>
                    <a:pt x="429243" y="118316"/>
                  </a:lnTo>
                  <a:lnTo>
                    <a:pt x="391368" y="141831"/>
                  </a:lnTo>
                  <a:lnTo>
                    <a:pt x="354824" y="167205"/>
                  </a:lnTo>
                  <a:lnTo>
                    <a:pt x="319678" y="194372"/>
                  </a:lnTo>
                  <a:lnTo>
                    <a:pt x="285995" y="223268"/>
                  </a:lnTo>
                  <a:lnTo>
                    <a:pt x="253841" y="253825"/>
                  </a:lnTo>
                  <a:lnTo>
                    <a:pt x="223282" y="285977"/>
                  </a:lnTo>
                  <a:lnTo>
                    <a:pt x="194386" y="319660"/>
                  </a:lnTo>
                  <a:lnTo>
                    <a:pt x="167216" y="354805"/>
                  </a:lnTo>
                  <a:lnTo>
                    <a:pt x="141841" y="391348"/>
                  </a:lnTo>
                  <a:lnTo>
                    <a:pt x="118325" y="429222"/>
                  </a:lnTo>
                  <a:lnTo>
                    <a:pt x="96736" y="468361"/>
                  </a:lnTo>
                  <a:lnTo>
                    <a:pt x="77138" y="508700"/>
                  </a:lnTo>
                  <a:lnTo>
                    <a:pt x="59598" y="550171"/>
                  </a:lnTo>
                  <a:lnTo>
                    <a:pt x="44183" y="592710"/>
                  </a:lnTo>
                  <a:lnTo>
                    <a:pt x="30958" y="636249"/>
                  </a:lnTo>
                  <a:lnTo>
                    <a:pt x="19989" y="680723"/>
                  </a:lnTo>
                  <a:lnTo>
                    <a:pt x="11343" y="726066"/>
                  </a:lnTo>
                  <a:lnTo>
                    <a:pt x="5085" y="772212"/>
                  </a:lnTo>
                  <a:lnTo>
                    <a:pt x="1282" y="819094"/>
                  </a:lnTo>
                  <a:lnTo>
                    <a:pt x="0" y="866648"/>
                  </a:lnTo>
                  <a:lnTo>
                    <a:pt x="0" y="5282679"/>
                  </a:lnTo>
                  <a:lnTo>
                    <a:pt x="1282" y="5330229"/>
                  </a:lnTo>
                  <a:lnTo>
                    <a:pt x="5085" y="5377110"/>
                  </a:lnTo>
                  <a:lnTo>
                    <a:pt x="11343" y="5423254"/>
                  </a:lnTo>
                  <a:lnTo>
                    <a:pt x="19989" y="5468596"/>
                  </a:lnTo>
                  <a:lnTo>
                    <a:pt x="30958" y="5513070"/>
                  </a:lnTo>
                  <a:lnTo>
                    <a:pt x="44183" y="5556608"/>
                  </a:lnTo>
                  <a:lnTo>
                    <a:pt x="59598" y="5599147"/>
                  </a:lnTo>
                  <a:lnTo>
                    <a:pt x="77138" y="5640618"/>
                  </a:lnTo>
                  <a:lnTo>
                    <a:pt x="96736" y="5680957"/>
                  </a:lnTo>
                  <a:lnTo>
                    <a:pt x="118325" y="5720096"/>
                  </a:lnTo>
                  <a:lnTo>
                    <a:pt x="141841" y="5757971"/>
                  </a:lnTo>
                  <a:lnTo>
                    <a:pt x="167216" y="5794515"/>
                  </a:lnTo>
                  <a:lnTo>
                    <a:pt x="194386" y="5829661"/>
                  </a:lnTo>
                  <a:lnTo>
                    <a:pt x="223282" y="5863344"/>
                  </a:lnTo>
                  <a:lnTo>
                    <a:pt x="253841" y="5895498"/>
                  </a:lnTo>
                  <a:lnTo>
                    <a:pt x="285995" y="5926057"/>
                  </a:lnTo>
                  <a:lnTo>
                    <a:pt x="319678" y="5954953"/>
                  </a:lnTo>
                  <a:lnTo>
                    <a:pt x="354824" y="5982123"/>
                  </a:lnTo>
                  <a:lnTo>
                    <a:pt x="391368" y="6007498"/>
                  </a:lnTo>
                  <a:lnTo>
                    <a:pt x="429243" y="6031014"/>
                  </a:lnTo>
                  <a:lnTo>
                    <a:pt x="468382" y="6052603"/>
                  </a:lnTo>
                  <a:lnTo>
                    <a:pt x="508721" y="6072201"/>
                  </a:lnTo>
                  <a:lnTo>
                    <a:pt x="550192" y="6089741"/>
                  </a:lnTo>
                  <a:lnTo>
                    <a:pt x="592731" y="6105156"/>
                  </a:lnTo>
                  <a:lnTo>
                    <a:pt x="636269" y="6118381"/>
                  </a:lnTo>
                  <a:lnTo>
                    <a:pt x="680743" y="6129350"/>
                  </a:lnTo>
                  <a:lnTo>
                    <a:pt x="726085" y="6137996"/>
                  </a:lnTo>
                  <a:lnTo>
                    <a:pt x="772229" y="6144254"/>
                  </a:lnTo>
                  <a:lnTo>
                    <a:pt x="819110" y="6148057"/>
                  </a:lnTo>
                  <a:lnTo>
                    <a:pt x="866660" y="6149340"/>
                  </a:lnTo>
                  <a:lnTo>
                    <a:pt x="4333240" y="6149340"/>
                  </a:lnTo>
                  <a:lnTo>
                    <a:pt x="4380793" y="6148057"/>
                  </a:lnTo>
                  <a:lnTo>
                    <a:pt x="4427675" y="6144254"/>
                  </a:lnTo>
                  <a:lnTo>
                    <a:pt x="4473821" y="6137996"/>
                  </a:lnTo>
                  <a:lnTo>
                    <a:pt x="4519164" y="6129350"/>
                  </a:lnTo>
                  <a:lnTo>
                    <a:pt x="4563638" y="6118381"/>
                  </a:lnTo>
                  <a:lnTo>
                    <a:pt x="4607177" y="6105156"/>
                  </a:lnTo>
                  <a:lnTo>
                    <a:pt x="4649716" y="6089741"/>
                  </a:lnTo>
                  <a:lnTo>
                    <a:pt x="4691187" y="6072201"/>
                  </a:lnTo>
                  <a:lnTo>
                    <a:pt x="4731526" y="6052603"/>
                  </a:lnTo>
                  <a:lnTo>
                    <a:pt x="4770665" y="6031014"/>
                  </a:lnTo>
                  <a:lnTo>
                    <a:pt x="4808539" y="6007498"/>
                  </a:lnTo>
                  <a:lnTo>
                    <a:pt x="4845082" y="5982123"/>
                  </a:lnTo>
                  <a:lnTo>
                    <a:pt x="4880227" y="5954953"/>
                  </a:lnTo>
                  <a:lnTo>
                    <a:pt x="4913910" y="5926057"/>
                  </a:lnTo>
                  <a:lnTo>
                    <a:pt x="4946062" y="5895498"/>
                  </a:lnTo>
                  <a:lnTo>
                    <a:pt x="4976619" y="5863344"/>
                  </a:lnTo>
                  <a:lnTo>
                    <a:pt x="5005515" y="5829661"/>
                  </a:lnTo>
                  <a:lnTo>
                    <a:pt x="5032682" y="5794515"/>
                  </a:lnTo>
                  <a:lnTo>
                    <a:pt x="5058056" y="5757971"/>
                  </a:lnTo>
                  <a:lnTo>
                    <a:pt x="5081571" y="5720096"/>
                  </a:lnTo>
                  <a:lnTo>
                    <a:pt x="5103159" y="5680957"/>
                  </a:lnTo>
                  <a:lnTo>
                    <a:pt x="5122755" y="5640618"/>
                  </a:lnTo>
                  <a:lnTo>
                    <a:pt x="5140294" y="5599147"/>
                  </a:lnTo>
                  <a:lnTo>
                    <a:pt x="5155708" y="5556608"/>
                  </a:lnTo>
                  <a:lnTo>
                    <a:pt x="5168932" y="5513070"/>
                  </a:lnTo>
                  <a:lnTo>
                    <a:pt x="5179900" y="5468596"/>
                  </a:lnTo>
                  <a:lnTo>
                    <a:pt x="5188545" y="5423254"/>
                  </a:lnTo>
                  <a:lnTo>
                    <a:pt x="5194802" y="5377110"/>
                  </a:lnTo>
                  <a:lnTo>
                    <a:pt x="5198605" y="5330229"/>
                  </a:lnTo>
                  <a:lnTo>
                    <a:pt x="5199888" y="5282679"/>
                  </a:lnTo>
                  <a:lnTo>
                    <a:pt x="5199888" y="866648"/>
                  </a:lnTo>
                  <a:lnTo>
                    <a:pt x="5198605" y="819094"/>
                  </a:lnTo>
                  <a:lnTo>
                    <a:pt x="5194802" y="772212"/>
                  </a:lnTo>
                  <a:lnTo>
                    <a:pt x="5188545" y="726066"/>
                  </a:lnTo>
                  <a:lnTo>
                    <a:pt x="5179900" y="680723"/>
                  </a:lnTo>
                  <a:lnTo>
                    <a:pt x="5168932" y="636249"/>
                  </a:lnTo>
                  <a:lnTo>
                    <a:pt x="5155708" y="592710"/>
                  </a:lnTo>
                  <a:lnTo>
                    <a:pt x="5140294" y="550171"/>
                  </a:lnTo>
                  <a:lnTo>
                    <a:pt x="5122755" y="508700"/>
                  </a:lnTo>
                  <a:lnTo>
                    <a:pt x="5103159" y="468361"/>
                  </a:lnTo>
                  <a:lnTo>
                    <a:pt x="5081571" y="429222"/>
                  </a:lnTo>
                  <a:lnTo>
                    <a:pt x="5058056" y="391348"/>
                  </a:lnTo>
                  <a:lnTo>
                    <a:pt x="5032682" y="354805"/>
                  </a:lnTo>
                  <a:lnTo>
                    <a:pt x="5005515" y="319660"/>
                  </a:lnTo>
                  <a:lnTo>
                    <a:pt x="4976619" y="285977"/>
                  </a:lnTo>
                  <a:lnTo>
                    <a:pt x="4946062" y="253825"/>
                  </a:lnTo>
                  <a:lnTo>
                    <a:pt x="4913910" y="223268"/>
                  </a:lnTo>
                  <a:lnTo>
                    <a:pt x="4880227" y="194372"/>
                  </a:lnTo>
                  <a:lnTo>
                    <a:pt x="4845082" y="167205"/>
                  </a:lnTo>
                  <a:lnTo>
                    <a:pt x="4808539" y="141831"/>
                  </a:lnTo>
                  <a:lnTo>
                    <a:pt x="4770665" y="118316"/>
                  </a:lnTo>
                  <a:lnTo>
                    <a:pt x="4731526" y="96728"/>
                  </a:lnTo>
                  <a:lnTo>
                    <a:pt x="4691187" y="77132"/>
                  </a:lnTo>
                  <a:lnTo>
                    <a:pt x="4649716" y="59593"/>
                  </a:lnTo>
                  <a:lnTo>
                    <a:pt x="4607177" y="44179"/>
                  </a:lnTo>
                  <a:lnTo>
                    <a:pt x="4563638" y="30955"/>
                  </a:lnTo>
                  <a:lnTo>
                    <a:pt x="4519164" y="19987"/>
                  </a:lnTo>
                  <a:lnTo>
                    <a:pt x="4473821" y="11342"/>
                  </a:lnTo>
                  <a:lnTo>
                    <a:pt x="4427675" y="5085"/>
                  </a:lnTo>
                  <a:lnTo>
                    <a:pt x="4380793" y="1282"/>
                  </a:lnTo>
                  <a:lnTo>
                    <a:pt x="433324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24968" y="646176"/>
              <a:ext cx="5200015" cy="6149340"/>
            </a:xfrm>
            <a:custGeom>
              <a:avLst/>
              <a:gdLst/>
              <a:ahLst/>
              <a:cxnLst/>
              <a:rect l="l" t="t" r="r" b="b"/>
              <a:pathLst>
                <a:path w="5200015" h="6149340">
                  <a:moveTo>
                    <a:pt x="0" y="866648"/>
                  </a:moveTo>
                  <a:lnTo>
                    <a:pt x="1282" y="819094"/>
                  </a:lnTo>
                  <a:lnTo>
                    <a:pt x="5085" y="772212"/>
                  </a:lnTo>
                  <a:lnTo>
                    <a:pt x="11343" y="726066"/>
                  </a:lnTo>
                  <a:lnTo>
                    <a:pt x="19989" y="680723"/>
                  </a:lnTo>
                  <a:lnTo>
                    <a:pt x="30958" y="636249"/>
                  </a:lnTo>
                  <a:lnTo>
                    <a:pt x="44183" y="592710"/>
                  </a:lnTo>
                  <a:lnTo>
                    <a:pt x="59598" y="550171"/>
                  </a:lnTo>
                  <a:lnTo>
                    <a:pt x="77138" y="508700"/>
                  </a:lnTo>
                  <a:lnTo>
                    <a:pt x="96736" y="468361"/>
                  </a:lnTo>
                  <a:lnTo>
                    <a:pt x="118325" y="429222"/>
                  </a:lnTo>
                  <a:lnTo>
                    <a:pt x="141841" y="391348"/>
                  </a:lnTo>
                  <a:lnTo>
                    <a:pt x="167216" y="354805"/>
                  </a:lnTo>
                  <a:lnTo>
                    <a:pt x="194386" y="319660"/>
                  </a:lnTo>
                  <a:lnTo>
                    <a:pt x="223282" y="285977"/>
                  </a:lnTo>
                  <a:lnTo>
                    <a:pt x="253841" y="253825"/>
                  </a:lnTo>
                  <a:lnTo>
                    <a:pt x="285995" y="223268"/>
                  </a:lnTo>
                  <a:lnTo>
                    <a:pt x="319678" y="194372"/>
                  </a:lnTo>
                  <a:lnTo>
                    <a:pt x="354824" y="167205"/>
                  </a:lnTo>
                  <a:lnTo>
                    <a:pt x="391368" y="141831"/>
                  </a:lnTo>
                  <a:lnTo>
                    <a:pt x="429243" y="118316"/>
                  </a:lnTo>
                  <a:lnTo>
                    <a:pt x="468382" y="96728"/>
                  </a:lnTo>
                  <a:lnTo>
                    <a:pt x="508721" y="77132"/>
                  </a:lnTo>
                  <a:lnTo>
                    <a:pt x="550192" y="59593"/>
                  </a:lnTo>
                  <a:lnTo>
                    <a:pt x="592731" y="44179"/>
                  </a:lnTo>
                  <a:lnTo>
                    <a:pt x="636269" y="30955"/>
                  </a:lnTo>
                  <a:lnTo>
                    <a:pt x="680743" y="19987"/>
                  </a:lnTo>
                  <a:lnTo>
                    <a:pt x="726085" y="11342"/>
                  </a:lnTo>
                  <a:lnTo>
                    <a:pt x="772229" y="5085"/>
                  </a:lnTo>
                  <a:lnTo>
                    <a:pt x="819110" y="1282"/>
                  </a:lnTo>
                  <a:lnTo>
                    <a:pt x="866660" y="0"/>
                  </a:lnTo>
                  <a:lnTo>
                    <a:pt x="4333240" y="0"/>
                  </a:lnTo>
                  <a:lnTo>
                    <a:pt x="4380793" y="1282"/>
                  </a:lnTo>
                  <a:lnTo>
                    <a:pt x="4427675" y="5085"/>
                  </a:lnTo>
                  <a:lnTo>
                    <a:pt x="4473821" y="11342"/>
                  </a:lnTo>
                  <a:lnTo>
                    <a:pt x="4519164" y="19987"/>
                  </a:lnTo>
                  <a:lnTo>
                    <a:pt x="4563638" y="30955"/>
                  </a:lnTo>
                  <a:lnTo>
                    <a:pt x="4607177" y="44179"/>
                  </a:lnTo>
                  <a:lnTo>
                    <a:pt x="4649716" y="59593"/>
                  </a:lnTo>
                  <a:lnTo>
                    <a:pt x="4691187" y="77132"/>
                  </a:lnTo>
                  <a:lnTo>
                    <a:pt x="4731526" y="96728"/>
                  </a:lnTo>
                  <a:lnTo>
                    <a:pt x="4770665" y="118316"/>
                  </a:lnTo>
                  <a:lnTo>
                    <a:pt x="4808539" y="141831"/>
                  </a:lnTo>
                  <a:lnTo>
                    <a:pt x="4845082" y="167205"/>
                  </a:lnTo>
                  <a:lnTo>
                    <a:pt x="4880227" y="194372"/>
                  </a:lnTo>
                  <a:lnTo>
                    <a:pt x="4913910" y="223268"/>
                  </a:lnTo>
                  <a:lnTo>
                    <a:pt x="4946062" y="253825"/>
                  </a:lnTo>
                  <a:lnTo>
                    <a:pt x="4976619" y="285977"/>
                  </a:lnTo>
                  <a:lnTo>
                    <a:pt x="5005515" y="319660"/>
                  </a:lnTo>
                  <a:lnTo>
                    <a:pt x="5032682" y="354805"/>
                  </a:lnTo>
                  <a:lnTo>
                    <a:pt x="5058056" y="391348"/>
                  </a:lnTo>
                  <a:lnTo>
                    <a:pt x="5081571" y="429222"/>
                  </a:lnTo>
                  <a:lnTo>
                    <a:pt x="5103159" y="468361"/>
                  </a:lnTo>
                  <a:lnTo>
                    <a:pt x="5122755" y="508700"/>
                  </a:lnTo>
                  <a:lnTo>
                    <a:pt x="5140294" y="550171"/>
                  </a:lnTo>
                  <a:lnTo>
                    <a:pt x="5155708" y="592710"/>
                  </a:lnTo>
                  <a:lnTo>
                    <a:pt x="5168932" y="636249"/>
                  </a:lnTo>
                  <a:lnTo>
                    <a:pt x="5179900" y="680723"/>
                  </a:lnTo>
                  <a:lnTo>
                    <a:pt x="5188545" y="726066"/>
                  </a:lnTo>
                  <a:lnTo>
                    <a:pt x="5194802" y="772212"/>
                  </a:lnTo>
                  <a:lnTo>
                    <a:pt x="5198605" y="819094"/>
                  </a:lnTo>
                  <a:lnTo>
                    <a:pt x="5199888" y="866648"/>
                  </a:lnTo>
                  <a:lnTo>
                    <a:pt x="5199888" y="5282679"/>
                  </a:lnTo>
                  <a:lnTo>
                    <a:pt x="5198605" y="5330229"/>
                  </a:lnTo>
                  <a:lnTo>
                    <a:pt x="5194802" y="5377110"/>
                  </a:lnTo>
                  <a:lnTo>
                    <a:pt x="5188545" y="5423254"/>
                  </a:lnTo>
                  <a:lnTo>
                    <a:pt x="5179900" y="5468596"/>
                  </a:lnTo>
                  <a:lnTo>
                    <a:pt x="5168932" y="5513070"/>
                  </a:lnTo>
                  <a:lnTo>
                    <a:pt x="5155708" y="5556608"/>
                  </a:lnTo>
                  <a:lnTo>
                    <a:pt x="5140294" y="5599147"/>
                  </a:lnTo>
                  <a:lnTo>
                    <a:pt x="5122755" y="5640618"/>
                  </a:lnTo>
                  <a:lnTo>
                    <a:pt x="5103159" y="5680957"/>
                  </a:lnTo>
                  <a:lnTo>
                    <a:pt x="5081571" y="5720096"/>
                  </a:lnTo>
                  <a:lnTo>
                    <a:pt x="5058056" y="5757971"/>
                  </a:lnTo>
                  <a:lnTo>
                    <a:pt x="5032682" y="5794515"/>
                  </a:lnTo>
                  <a:lnTo>
                    <a:pt x="5005515" y="5829661"/>
                  </a:lnTo>
                  <a:lnTo>
                    <a:pt x="4976619" y="5863344"/>
                  </a:lnTo>
                  <a:lnTo>
                    <a:pt x="4946062" y="5895498"/>
                  </a:lnTo>
                  <a:lnTo>
                    <a:pt x="4913910" y="5926057"/>
                  </a:lnTo>
                  <a:lnTo>
                    <a:pt x="4880227" y="5954953"/>
                  </a:lnTo>
                  <a:lnTo>
                    <a:pt x="4845082" y="5982123"/>
                  </a:lnTo>
                  <a:lnTo>
                    <a:pt x="4808539" y="6007498"/>
                  </a:lnTo>
                  <a:lnTo>
                    <a:pt x="4770665" y="6031014"/>
                  </a:lnTo>
                  <a:lnTo>
                    <a:pt x="4731526" y="6052603"/>
                  </a:lnTo>
                  <a:lnTo>
                    <a:pt x="4691187" y="6072201"/>
                  </a:lnTo>
                  <a:lnTo>
                    <a:pt x="4649716" y="6089741"/>
                  </a:lnTo>
                  <a:lnTo>
                    <a:pt x="4607177" y="6105156"/>
                  </a:lnTo>
                  <a:lnTo>
                    <a:pt x="4563638" y="6118381"/>
                  </a:lnTo>
                  <a:lnTo>
                    <a:pt x="4519164" y="6129350"/>
                  </a:lnTo>
                  <a:lnTo>
                    <a:pt x="4473821" y="6137996"/>
                  </a:lnTo>
                  <a:lnTo>
                    <a:pt x="4427675" y="6144254"/>
                  </a:lnTo>
                  <a:lnTo>
                    <a:pt x="4380793" y="6148057"/>
                  </a:lnTo>
                  <a:lnTo>
                    <a:pt x="4333240" y="6149340"/>
                  </a:lnTo>
                  <a:lnTo>
                    <a:pt x="866660" y="6149340"/>
                  </a:lnTo>
                  <a:lnTo>
                    <a:pt x="819110" y="6148057"/>
                  </a:lnTo>
                  <a:lnTo>
                    <a:pt x="772229" y="6144254"/>
                  </a:lnTo>
                  <a:lnTo>
                    <a:pt x="726085" y="6137996"/>
                  </a:lnTo>
                  <a:lnTo>
                    <a:pt x="680743" y="6129350"/>
                  </a:lnTo>
                  <a:lnTo>
                    <a:pt x="636269" y="6118381"/>
                  </a:lnTo>
                  <a:lnTo>
                    <a:pt x="592731" y="6105156"/>
                  </a:lnTo>
                  <a:lnTo>
                    <a:pt x="550192" y="6089741"/>
                  </a:lnTo>
                  <a:lnTo>
                    <a:pt x="508721" y="6072201"/>
                  </a:lnTo>
                  <a:lnTo>
                    <a:pt x="468382" y="6052603"/>
                  </a:lnTo>
                  <a:lnTo>
                    <a:pt x="429243" y="6031014"/>
                  </a:lnTo>
                  <a:lnTo>
                    <a:pt x="391368" y="6007498"/>
                  </a:lnTo>
                  <a:lnTo>
                    <a:pt x="354824" y="5982123"/>
                  </a:lnTo>
                  <a:lnTo>
                    <a:pt x="319678" y="5954953"/>
                  </a:lnTo>
                  <a:lnTo>
                    <a:pt x="285995" y="5926057"/>
                  </a:lnTo>
                  <a:lnTo>
                    <a:pt x="253841" y="5895498"/>
                  </a:lnTo>
                  <a:lnTo>
                    <a:pt x="223282" y="5863344"/>
                  </a:lnTo>
                  <a:lnTo>
                    <a:pt x="194386" y="5829661"/>
                  </a:lnTo>
                  <a:lnTo>
                    <a:pt x="167216" y="5794515"/>
                  </a:lnTo>
                  <a:lnTo>
                    <a:pt x="141841" y="5757971"/>
                  </a:lnTo>
                  <a:lnTo>
                    <a:pt x="118325" y="5720096"/>
                  </a:lnTo>
                  <a:lnTo>
                    <a:pt x="96736" y="5680957"/>
                  </a:lnTo>
                  <a:lnTo>
                    <a:pt x="77138" y="5640618"/>
                  </a:lnTo>
                  <a:lnTo>
                    <a:pt x="59598" y="5599147"/>
                  </a:lnTo>
                  <a:lnTo>
                    <a:pt x="44183" y="5556608"/>
                  </a:lnTo>
                  <a:lnTo>
                    <a:pt x="30958" y="5513070"/>
                  </a:lnTo>
                  <a:lnTo>
                    <a:pt x="19989" y="5468596"/>
                  </a:lnTo>
                  <a:lnTo>
                    <a:pt x="11343" y="5423254"/>
                  </a:lnTo>
                  <a:lnTo>
                    <a:pt x="5085" y="5377110"/>
                  </a:lnTo>
                  <a:lnTo>
                    <a:pt x="1282" y="5330229"/>
                  </a:lnTo>
                  <a:lnTo>
                    <a:pt x="0" y="5282679"/>
                  </a:lnTo>
                  <a:lnTo>
                    <a:pt x="0" y="866648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458216" y="864234"/>
            <a:ext cx="42995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visit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website,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might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assume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seeing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8216" y="1047115"/>
            <a:ext cx="450088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111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content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everyone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else.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However,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online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algorithms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track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clicking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habits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content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think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like.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While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curation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helps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manage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overwhelming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amount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online,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often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leads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"filter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bubble,"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term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created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Eli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Pariser.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dirty="0" sz="1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Filter</a:t>
            </a:r>
            <a:r>
              <a:rPr dirty="0" sz="12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Bubbles</a:t>
            </a:r>
            <a:r>
              <a:rPr dirty="0" sz="12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dirty="0" sz="12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u="sng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Isolation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u="none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Algorithms</a:t>
            </a:r>
            <a:r>
              <a:rPr dirty="0" u="none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isolate</a:t>
            </a:r>
            <a:r>
              <a:rPr dirty="0" u="none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u="none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u="none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 spc="-1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dirty="0" u="none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u="none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 spc="-10">
                <a:solidFill>
                  <a:srgbClr val="FFFFFF"/>
                </a:solidFill>
                <a:latin typeface="Calibri"/>
                <a:cs typeface="Calibri"/>
              </a:rPr>
              <a:t>perspectives</a:t>
            </a:r>
            <a:r>
              <a:rPr dirty="0" u="none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 spc="-25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haven't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previously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shown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interest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in.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u="sng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Hidden</a:t>
            </a:r>
            <a:r>
              <a:rPr dirty="0" u="sng" sz="1200" spc="-3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Action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u="none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dirty="0" u="none" sz="1200" spc="-10">
                <a:solidFill>
                  <a:srgbClr val="FFFFFF"/>
                </a:solidFill>
                <a:latin typeface="Calibri"/>
                <a:cs typeface="Calibri"/>
              </a:rPr>
              <a:t> systems</a:t>
            </a:r>
            <a:r>
              <a:rPr dirty="0" u="none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u="none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u="none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ask</a:t>
            </a:r>
            <a:r>
              <a:rPr dirty="0" u="none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u="none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 spc="-10">
                <a:solidFill>
                  <a:srgbClr val="FFFFFF"/>
                </a:solidFill>
                <a:latin typeface="Calibri"/>
                <a:cs typeface="Calibri"/>
              </a:rPr>
              <a:t>permission,</a:t>
            </a:r>
            <a:r>
              <a:rPr dirty="0" u="none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u="none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u="none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 spc="-10">
                <a:solidFill>
                  <a:srgbClr val="FFFFFF"/>
                </a:solidFill>
                <a:latin typeface="Calibri"/>
                <a:cs typeface="Calibri"/>
              </a:rPr>
              <a:t>notify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u="none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dirty="0" u="none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u="none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u="none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active,</a:t>
            </a:r>
            <a:r>
              <a:rPr dirty="0" u="none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u="none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u="none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u="none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disclose what</a:t>
            </a:r>
            <a:r>
              <a:rPr dirty="0" u="none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 spc="-1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dirty="0" u="none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u="none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 spc="-25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hiding</a:t>
            </a:r>
            <a:r>
              <a:rPr dirty="0" u="none" sz="1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u="none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 spc="-20">
                <a:solidFill>
                  <a:srgbClr val="FFFFFF"/>
                </a:solidFill>
                <a:latin typeface="Calibri"/>
                <a:cs typeface="Calibri"/>
              </a:rPr>
              <a:t>you.</a:t>
            </a:r>
            <a:endParaRPr sz="1200">
              <a:latin typeface="Calibri"/>
              <a:cs typeface="Calibri"/>
            </a:endParaRPr>
          </a:p>
          <a:p>
            <a:pPr marL="12700" marR="200025">
              <a:lnSpc>
                <a:spcPct val="100000"/>
              </a:lnSpc>
            </a:pPr>
            <a:r>
              <a:rPr dirty="0" u="sng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Inescapability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u="none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u="none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u="none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become</a:t>
            </a:r>
            <a:r>
              <a:rPr dirty="0" u="none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u="none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 spc="-10">
                <a:solidFill>
                  <a:srgbClr val="FFFFFF"/>
                </a:solidFill>
                <a:latin typeface="Calibri"/>
                <a:cs typeface="Calibri"/>
              </a:rPr>
              <a:t>fundamental</a:t>
            </a:r>
            <a:r>
              <a:rPr dirty="0" u="none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part</a:t>
            </a:r>
            <a:r>
              <a:rPr dirty="0" u="none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u="none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u="none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 spc="-10">
                <a:solidFill>
                  <a:srgbClr val="FFFFFF"/>
                </a:solidFill>
                <a:latin typeface="Calibri"/>
                <a:cs typeface="Calibri"/>
              </a:rPr>
              <a:t>internet,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making</a:t>
            </a:r>
            <a:r>
              <a:rPr dirty="0" u="none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them</a:t>
            </a:r>
            <a:r>
              <a:rPr dirty="0" u="none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nearly</a:t>
            </a:r>
            <a:r>
              <a:rPr dirty="0" u="none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impossible</a:t>
            </a:r>
            <a:r>
              <a:rPr dirty="0" u="none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u="none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1200" spc="-10">
                <a:solidFill>
                  <a:srgbClr val="FFFFFF"/>
                </a:solidFill>
                <a:latin typeface="Calibri"/>
                <a:cs typeface="Calibri"/>
              </a:rPr>
              <a:t>avoid.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8216" y="3424504"/>
            <a:ext cx="4527550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Impact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on Society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primary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danger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bubbles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cause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miss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important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information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different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viewpoints.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For</a:t>
            </a:r>
            <a:r>
              <a:rPr dirty="0" sz="1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example,</a:t>
            </a:r>
            <a:r>
              <a:rPr dirty="0" sz="1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dirty="0" sz="12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media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sites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hide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posts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friends</a:t>
            </a:r>
            <a:r>
              <a:rPr dirty="0" sz="1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different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opinions,</a:t>
            </a:r>
            <a:r>
              <a:rPr dirty="0" sz="1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while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news</a:t>
            </a:r>
            <a:r>
              <a:rPr dirty="0" sz="12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sites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show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articles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believe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agree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with.</a:t>
            </a:r>
            <a:endParaRPr sz="1200">
              <a:latin typeface="Calibri"/>
              <a:cs typeface="Calibri"/>
            </a:endParaRPr>
          </a:p>
          <a:p>
            <a:pPr marL="12700" marR="46355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everyone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stuck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own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bubble,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becomes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difficult</a:t>
            </a:r>
            <a:r>
              <a:rPr dirty="0" sz="1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meaningful</a:t>
            </a:r>
            <a:r>
              <a:rPr dirty="0" sz="1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discussions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facts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because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believe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12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"full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story"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part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it.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leads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lack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understanding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unwillingness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consider opposing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perspectives.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216" y="5254244"/>
            <a:ext cx="4403090" cy="130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z="1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While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major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companies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like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Google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Facebook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looking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ways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address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this,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currently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definitive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solution.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regain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some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over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online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experience,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sources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suggest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should:</a:t>
            </a:r>
            <a:endParaRPr sz="120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Keep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filter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bubbles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mind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while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browsing</a:t>
            </a:r>
            <a:endParaRPr sz="1200">
              <a:latin typeface="Calibri"/>
              <a:cs typeface="Calibri"/>
            </a:endParaRPr>
          </a:p>
          <a:p>
            <a:pPr marL="186055" indent="-173355">
              <a:lnSpc>
                <a:spcPct val="100000"/>
              </a:lnSpc>
              <a:buFont typeface="Arial"/>
              <a:buChar char="•"/>
              <a:tabLst>
                <a:tab pos="18605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Actively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seek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sources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different</a:t>
            </a:r>
            <a:r>
              <a:rPr dirty="0" sz="1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perspectives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507482" y="639826"/>
            <a:ext cx="6565900" cy="6162040"/>
            <a:chOff x="5507482" y="639826"/>
            <a:chExt cx="6565900" cy="6162040"/>
          </a:xfrm>
        </p:grpSpPr>
        <p:sp>
          <p:nvSpPr>
            <p:cNvPr id="10" name="object 10"/>
            <p:cNvSpPr/>
            <p:nvPr/>
          </p:nvSpPr>
          <p:spPr>
            <a:xfrm>
              <a:off x="5513832" y="646176"/>
              <a:ext cx="6553200" cy="6149340"/>
            </a:xfrm>
            <a:custGeom>
              <a:avLst/>
              <a:gdLst/>
              <a:ahLst/>
              <a:cxnLst/>
              <a:rect l="l" t="t" r="r" b="b"/>
              <a:pathLst>
                <a:path w="6553200" h="6149340">
                  <a:moveTo>
                    <a:pt x="5528310" y="0"/>
                  </a:moveTo>
                  <a:lnTo>
                    <a:pt x="1024889" y="0"/>
                  </a:lnTo>
                  <a:lnTo>
                    <a:pt x="976643" y="1115"/>
                  </a:lnTo>
                  <a:lnTo>
                    <a:pt x="928970" y="4429"/>
                  </a:lnTo>
                  <a:lnTo>
                    <a:pt x="881921" y="9891"/>
                  </a:lnTo>
                  <a:lnTo>
                    <a:pt x="835544" y="17454"/>
                  </a:lnTo>
                  <a:lnTo>
                    <a:pt x="789889" y="27067"/>
                  </a:lnTo>
                  <a:lnTo>
                    <a:pt x="745005" y="38682"/>
                  </a:lnTo>
                  <a:lnTo>
                    <a:pt x="700942" y="52248"/>
                  </a:lnTo>
                  <a:lnTo>
                    <a:pt x="657748" y="67718"/>
                  </a:lnTo>
                  <a:lnTo>
                    <a:pt x="615473" y="85041"/>
                  </a:lnTo>
                  <a:lnTo>
                    <a:pt x="574165" y="104169"/>
                  </a:lnTo>
                  <a:lnTo>
                    <a:pt x="533875" y="125052"/>
                  </a:lnTo>
                  <a:lnTo>
                    <a:pt x="494651" y="147642"/>
                  </a:lnTo>
                  <a:lnTo>
                    <a:pt x="456543" y="171888"/>
                  </a:lnTo>
                  <a:lnTo>
                    <a:pt x="419599" y="197742"/>
                  </a:lnTo>
                  <a:lnTo>
                    <a:pt x="383870" y="225154"/>
                  </a:lnTo>
                  <a:lnTo>
                    <a:pt x="349403" y="254075"/>
                  </a:lnTo>
                  <a:lnTo>
                    <a:pt x="316249" y="284457"/>
                  </a:lnTo>
                  <a:lnTo>
                    <a:pt x="284457" y="316249"/>
                  </a:lnTo>
                  <a:lnTo>
                    <a:pt x="254075" y="349403"/>
                  </a:lnTo>
                  <a:lnTo>
                    <a:pt x="225154" y="383870"/>
                  </a:lnTo>
                  <a:lnTo>
                    <a:pt x="197742" y="419599"/>
                  </a:lnTo>
                  <a:lnTo>
                    <a:pt x="171888" y="456543"/>
                  </a:lnTo>
                  <a:lnTo>
                    <a:pt x="147642" y="494651"/>
                  </a:lnTo>
                  <a:lnTo>
                    <a:pt x="125052" y="533875"/>
                  </a:lnTo>
                  <a:lnTo>
                    <a:pt x="104169" y="574165"/>
                  </a:lnTo>
                  <a:lnTo>
                    <a:pt x="85041" y="615473"/>
                  </a:lnTo>
                  <a:lnTo>
                    <a:pt x="67718" y="657748"/>
                  </a:lnTo>
                  <a:lnTo>
                    <a:pt x="52248" y="700942"/>
                  </a:lnTo>
                  <a:lnTo>
                    <a:pt x="38682" y="745005"/>
                  </a:lnTo>
                  <a:lnTo>
                    <a:pt x="27067" y="789889"/>
                  </a:lnTo>
                  <a:lnTo>
                    <a:pt x="17454" y="835544"/>
                  </a:lnTo>
                  <a:lnTo>
                    <a:pt x="9891" y="881921"/>
                  </a:lnTo>
                  <a:lnTo>
                    <a:pt x="4429" y="928970"/>
                  </a:lnTo>
                  <a:lnTo>
                    <a:pt x="1115" y="976643"/>
                  </a:lnTo>
                  <a:lnTo>
                    <a:pt x="0" y="1024889"/>
                  </a:lnTo>
                  <a:lnTo>
                    <a:pt x="0" y="5124424"/>
                  </a:lnTo>
                  <a:lnTo>
                    <a:pt x="1115" y="5172672"/>
                  </a:lnTo>
                  <a:lnTo>
                    <a:pt x="4429" y="5220346"/>
                  </a:lnTo>
                  <a:lnTo>
                    <a:pt x="9891" y="5267396"/>
                  </a:lnTo>
                  <a:lnTo>
                    <a:pt x="17454" y="5313774"/>
                  </a:lnTo>
                  <a:lnTo>
                    <a:pt x="27067" y="5359430"/>
                  </a:lnTo>
                  <a:lnTo>
                    <a:pt x="38682" y="5404315"/>
                  </a:lnTo>
                  <a:lnTo>
                    <a:pt x="52248" y="5448379"/>
                  </a:lnTo>
                  <a:lnTo>
                    <a:pt x="67718" y="5491574"/>
                  </a:lnTo>
                  <a:lnTo>
                    <a:pt x="85041" y="5533850"/>
                  </a:lnTo>
                  <a:lnTo>
                    <a:pt x="104169" y="5575159"/>
                  </a:lnTo>
                  <a:lnTo>
                    <a:pt x="125052" y="5615450"/>
                  </a:lnTo>
                  <a:lnTo>
                    <a:pt x="147642" y="5654675"/>
                  </a:lnTo>
                  <a:lnTo>
                    <a:pt x="171888" y="5692784"/>
                  </a:lnTo>
                  <a:lnTo>
                    <a:pt x="197742" y="5729729"/>
                  </a:lnTo>
                  <a:lnTo>
                    <a:pt x="225154" y="5765459"/>
                  </a:lnTo>
                  <a:lnTo>
                    <a:pt x="254075" y="5799926"/>
                  </a:lnTo>
                  <a:lnTo>
                    <a:pt x="284457" y="5833081"/>
                  </a:lnTo>
                  <a:lnTo>
                    <a:pt x="316249" y="5864875"/>
                  </a:lnTo>
                  <a:lnTo>
                    <a:pt x="349403" y="5895257"/>
                  </a:lnTo>
                  <a:lnTo>
                    <a:pt x="383870" y="5924179"/>
                  </a:lnTo>
                  <a:lnTo>
                    <a:pt x="419599" y="5951592"/>
                  </a:lnTo>
                  <a:lnTo>
                    <a:pt x="456543" y="5977447"/>
                  </a:lnTo>
                  <a:lnTo>
                    <a:pt x="494651" y="6001693"/>
                  </a:lnTo>
                  <a:lnTo>
                    <a:pt x="533875" y="6024283"/>
                  </a:lnTo>
                  <a:lnTo>
                    <a:pt x="574165" y="6045167"/>
                  </a:lnTo>
                  <a:lnTo>
                    <a:pt x="615473" y="6064295"/>
                  </a:lnTo>
                  <a:lnTo>
                    <a:pt x="657748" y="6081619"/>
                  </a:lnTo>
                  <a:lnTo>
                    <a:pt x="700942" y="6097089"/>
                  </a:lnTo>
                  <a:lnTo>
                    <a:pt x="745005" y="6110656"/>
                  </a:lnTo>
                  <a:lnTo>
                    <a:pt x="789889" y="6122271"/>
                  </a:lnTo>
                  <a:lnTo>
                    <a:pt x="835544" y="6131884"/>
                  </a:lnTo>
                  <a:lnTo>
                    <a:pt x="881921" y="6139447"/>
                  </a:lnTo>
                  <a:lnTo>
                    <a:pt x="928970" y="6144910"/>
                  </a:lnTo>
                  <a:lnTo>
                    <a:pt x="976643" y="6148224"/>
                  </a:lnTo>
                  <a:lnTo>
                    <a:pt x="1024889" y="6149340"/>
                  </a:lnTo>
                  <a:lnTo>
                    <a:pt x="5528310" y="6149340"/>
                  </a:lnTo>
                  <a:lnTo>
                    <a:pt x="5576556" y="6148224"/>
                  </a:lnTo>
                  <a:lnTo>
                    <a:pt x="5624229" y="6144910"/>
                  </a:lnTo>
                  <a:lnTo>
                    <a:pt x="5671278" y="6139447"/>
                  </a:lnTo>
                  <a:lnTo>
                    <a:pt x="5717655" y="6131884"/>
                  </a:lnTo>
                  <a:lnTo>
                    <a:pt x="5763310" y="6122271"/>
                  </a:lnTo>
                  <a:lnTo>
                    <a:pt x="5808194" y="6110656"/>
                  </a:lnTo>
                  <a:lnTo>
                    <a:pt x="5852257" y="6097089"/>
                  </a:lnTo>
                  <a:lnTo>
                    <a:pt x="5895451" y="6081619"/>
                  </a:lnTo>
                  <a:lnTo>
                    <a:pt x="5937726" y="6064295"/>
                  </a:lnTo>
                  <a:lnTo>
                    <a:pt x="5979034" y="6045167"/>
                  </a:lnTo>
                  <a:lnTo>
                    <a:pt x="6019324" y="6024283"/>
                  </a:lnTo>
                  <a:lnTo>
                    <a:pt x="6058548" y="6001693"/>
                  </a:lnTo>
                  <a:lnTo>
                    <a:pt x="6096656" y="5977447"/>
                  </a:lnTo>
                  <a:lnTo>
                    <a:pt x="6133600" y="5951592"/>
                  </a:lnTo>
                  <a:lnTo>
                    <a:pt x="6169329" y="5924179"/>
                  </a:lnTo>
                  <a:lnTo>
                    <a:pt x="6203796" y="5895257"/>
                  </a:lnTo>
                  <a:lnTo>
                    <a:pt x="6236950" y="5864875"/>
                  </a:lnTo>
                  <a:lnTo>
                    <a:pt x="6268742" y="5833081"/>
                  </a:lnTo>
                  <a:lnTo>
                    <a:pt x="6299124" y="5799926"/>
                  </a:lnTo>
                  <a:lnTo>
                    <a:pt x="6328045" y="5765459"/>
                  </a:lnTo>
                  <a:lnTo>
                    <a:pt x="6355457" y="5729729"/>
                  </a:lnTo>
                  <a:lnTo>
                    <a:pt x="6381311" y="5692784"/>
                  </a:lnTo>
                  <a:lnTo>
                    <a:pt x="6405557" y="5654675"/>
                  </a:lnTo>
                  <a:lnTo>
                    <a:pt x="6428147" y="5615450"/>
                  </a:lnTo>
                  <a:lnTo>
                    <a:pt x="6449030" y="5575159"/>
                  </a:lnTo>
                  <a:lnTo>
                    <a:pt x="6468158" y="5533850"/>
                  </a:lnTo>
                  <a:lnTo>
                    <a:pt x="6485481" y="5491574"/>
                  </a:lnTo>
                  <a:lnTo>
                    <a:pt x="6500951" y="5448379"/>
                  </a:lnTo>
                  <a:lnTo>
                    <a:pt x="6514517" y="5404315"/>
                  </a:lnTo>
                  <a:lnTo>
                    <a:pt x="6526132" y="5359430"/>
                  </a:lnTo>
                  <a:lnTo>
                    <a:pt x="6535745" y="5313774"/>
                  </a:lnTo>
                  <a:lnTo>
                    <a:pt x="6543308" y="5267396"/>
                  </a:lnTo>
                  <a:lnTo>
                    <a:pt x="6548770" y="5220346"/>
                  </a:lnTo>
                  <a:lnTo>
                    <a:pt x="6552084" y="5172672"/>
                  </a:lnTo>
                  <a:lnTo>
                    <a:pt x="6553200" y="5124424"/>
                  </a:lnTo>
                  <a:lnTo>
                    <a:pt x="6553200" y="1024889"/>
                  </a:lnTo>
                  <a:lnTo>
                    <a:pt x="6552084" y="976643"/>
                  </a:lnTo>
                  <a:lnTo>
                    <a:pt x="6548770" y="928970"/>
                  </a:lnTo>
                  <a:lnTo>
                    <a:pt x="6543308" y="881921"/>
                  </a:lnTo>
                  <a:lnTo>
                    <a:pt x="6535745" y="835544"/>
                  </a:lnTo>
                  <a:lnTo>
                    <a:pt x="6526132" y="789889"/>
                  </a:lnTo>
                  <a:lnTo>
                    <a:pt x="6514517" y="745005"/>
                  </a:lnTo>
                  <a:lnTo>
                    <a:pt x="6500951" y="700942"/>
                  </a:lnTo>
                  <a:lnTo>
                    <a:pt x="6485481" y="657748"/>
                  </a:lnTo>
                  <a:lnTo>
                    <a:pt x="6468158" y="615473"/>
                  </a:lnTo>
                  <a:lnTo>
                    <a:pt x="6449030" y="574165"/>
                  </a:lnTo>
                  <a:lnTo>
                    <a:pt x="6428147" y="533875"/>
                  </a:lnTo>
                  <a:lnTo>
                    <a:pt x="6405557" y="494651"/>
                  </a:lnTo>
                  <a:lnTo>
                    <a:pt x="6381311" y="456543"/>
                  </a:lnTo>
                  <a:lnTo>
                    <a:pt x="6355457" y="419599"/>
                  </a:lnTo>
                  <a:lnTo>
                    <a:pt x="6328045" y="383870"/>
                  </a:lnTo>
                  <a:lnTo>
                    <a:pt x="6299124" y="349403"/>
                  </a:lnTo>
                  <a:lnTo>
                    <a:pt x="6268742" y="316249"/>
                  </a:lnTo>
                  <a:lnTo>
                    <a:pt x="6236950" y="284457"/>
                  </a:lnTo>
                  <a:lnTo>
                    <a:pt x="6203796" y="254075"/>
                  </a:lnTo>
                  <a:lnTo>
                    <a:pt x="6169329" y="225154"/>
                  </a:lnTo>
                  <a:lnTo>
                    <a:pt x="6133600" y="197742"/>
                  </a:lnTo>
                  <a:lnTo>
                    <a:pt x="6096656" y="171888"/>
                  </a:lnTo>
                  <a:lnTo>
                    <a:pt x="6058548" y="147642"/>
                  </a:lnTo>
                  <a:lnTo>
                    <a:pt x="6019324" y="125052"/>
                  </a:lnTo>
                  <a:lnTo>
                    <a:pt x="5979034" y="104169"/>
                  </a:lnTo>
                  <a:lnTo>
                    <a:pt x="5937726" y="85041"/>
                  </a:lnTo>
                  <a:lnTo>
                    <a:pt x="5895451" y="67718"/>
                  </a:lnTo>
                  <a:lnTo>
                    <a:pt x="5852257" y="52248"/>
                  </a:lnTo>
                  <a:lnTo>
                    <a:pt x="5808194" y="38682"/>
                  </a:lnTo>
                  <a:lnTo>
                    <a:pt x="5763310" y="27067"/>
                  </a:lnTo>
                  <a:lnTo>
                    <a:pt x="5717655" y="17454"/>
                  </a:lnTo>
                  <a:lnTo>
                    <a:pt x="5671278" y="9891"/>
                  </a:lnTo>
                  <a:lnTo>
                    <a:pt x="5624229" y="4429"/>
                  </a:lnTo>
                  <a:lnTo>
                    <a:pt x="5576556" y="1115"/>
                  </a:lnTo>
                  <a:lnTo>
                    <a:pt x="552831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513832" y="646176"/>
              <a:ext cx="6553200" cy="6149340"/>
            </a:xfrm>
            <a:custGeom>
              <a:avLst/>
              <a:gdLst/>
              <a:ahLst/>
              <a:cxnLst/>
              <a:rect l="l" t="t" r="r" b="b"/>
              <a:pathLst>
                <a:path w="6553200" h="6149340">
                  <a:moveTo>
                    <a:pt x="0" y="1024889"/>
                  </a:moveTo>
                  <a:lnTo>
                    <a:pt x="1115" y="976643"/>
                  </a:lnTo>
                  <a:lnTo>
                    <a:pt x="4429" y="928970"/>
                  </a:lnTo>
                  <a:lnTo>
                    <a:pt x="9891" y="881921"/>
                  </a:lnTo>
                  <a:lnTo>
                    <a:pt x="17454" y="835544"/>
                  </a:lnTo>
                  <a:lnTo>
                    <a:pt x="27067" y="789889"/>
                  </a:lnTo>
                  <a:lnTo>
                    <a:pt x="38682" y="745005"/>
                  </a:lnTo>
                  <a:lnTo>
                    <a:pt x="52248" y="700942"/>
                  </a:lnTo>
                  <a:lnTo>
                    <a:pt x="67718" y="657748"/>
                  </a:lnTo>
                  <a:lnTo>
                    <a:pt x="85041" y="615473"/>
                  </a:lnTo>
                  <a:lnTo>
                    <a:pt x="104169" y="574165"/>
                  </a:lnTo>
                  <a:lnTo>
                    <a:pt x="125052" y="533875"/>
                  </a:lnTo>
                  <a:lnTo>
                    <a:pt x="147642" y="494651"/>
                  </a:lnTo>
                  <a:lnTo>
                    <a:pt x="171888" y="456543"/>
                  </a:lnTo>
                  <a:lnTo>
                    <a:pt x="197742" y="419599"/>
                  </a:lnTo>
                  <a:lnTo>
                    <a:pt x="225154" y="383870"/>
                  </a:lnTo>
                  <a:lnTo>
                    <a:pt x="254075" y="349403"/>
                  </a:lnTo>
                  <a:lnTo>
                    <a:pt x="284457" y="316249"/>
                  </a:lnTo>
                  <a:lnTo>
                    <a:pt x="316249" y="284457"/>
                  </a:lnTo>
                  <a:lnTo>
                    <a:pt x="349403" y="254075"/>
                  </a:lnTo>
                  <a:lnTo>
                    <a:pt x="383870" y="225154"/>
                  </a:lnTo>
                  <a:lnTo>
                    <a:pt x="419599" y="197742"/>
                  </a:lnTo>
                  <a:lnTo>
                    <a:pt x="456543" y="171888"/>
                  </a:lnTo>
                  <a:lnTo>
                    <a:pt x="494651" y="147642"/>
                  </a:lnTo>
                  <a:lnTo>
                    <a:pt x="533875" y="125052"/>
                  </a:lnTo>
                  <a:lnTo>
                    <a:pt x="574165" y="104169"/>
                  </a:lnTo>
                  <a:lnTo>
                    <a:pt x="615473" y="85041"/>
                  </a:lnTo>
                  <a:lnTo>
                    <a:pt x="657748" y="67718"/>
                  </a:lnTo>
                  <a:lnTo>
                    <a:pt x="700942" y="52248"/>
                  </a:lnTo>
                  <a:lnTo>
                    <a:pt x="745005" y="38682"/>
                  </a:lnTo>
                  <a:lnTo>
                    <a:pt x="789889" y="27067"/>
                  </a:lnTo>
                  <a:lnTo>
                    <a:pt x="835544" y="17454"/>
                  </a:lnTo>
                  <a:lnTo>
                    <a:pt x="881921" y="9891"/>
                  </a:lnTo>
                  <a:lnTo>
                    <a:pt x="928970" y="4429"/>
                  </a:lnTo>
                  <a:lnTo>
                    <a:pt x="976643" y="1115"/>
                  </a:lnTo>
                  <a:lnTo>
                    <a:pt x="1024889" y="0"/>
                  </a:lnTo>
                  <a:lnTo>
                    <a:pt x="5528310" y="0"/>
                  </a:lnTo>
                  <a:lnTo>
                    <a:pt x="5576556" y="1115"/>
                  </a:lnTo>
                  <a:lnTo>
                    <a:pt x="5624229" y="4429"/>
                  </a:lnTo>
                  <a:lnTo>
                    <a:pt x="5671278" y="9891"/>
                  </a:lnTo>
                  <a:lnTo>
                    <a:pt x="5717655" y="17454"/>
                  </a:lnTo>
                  <a:lnTo>
                    <a:pt x="5763310" y="27067"/>
                  </a:lnTo>
                  <a:lnTo>
                    <a:pt x="5808194" y="38682"/>
                  </a:lnTo>
                  <a:lnTo>
                    <a:pt x="5852257" y="52248"/>
                  </a:lnTo>
                  <a:lnTo>
                    <a:pt x="5895451" y="67718"/>
                  </a:lnTo>
                  <a:lnTo>
                    <a:pt x="5937726" y="85041"/>
                  </a:lnTo>
                  <a:lnTo>
                    <a:pt x="5979034" y="104169"/>
                  </a:lnTo>
                  <a:lnTo>
                    <a:pt x="6019324" y="125052"/>
                  </a:lnTo>
                  <a:lnTo>
                    <a:pt x="6058548" y="147642"/>
                  </a:lnTo>
                  <a:lnTo>
                    <a:pt x="6096656" y="171888"/>
                  </a:lnTo>
                  <a:lnTo>
                    <a:pt x="6133600" y="197742"/>
                  </a:lnTo>
                  <a:lnTo>
                    <a:pt x="6169329" y="225154"/>
                  </a:lnTo>
                  <a:lnTo>
                    <a:pt x="6203796" y="254075"/>
                  </a:lnTo>
                  <a:lnTo>
                    <a:pt x="6236950" y="284457"/>
                  </a:lnTo>
                  <a:lnTo>
                    <a:pt x="6268742" y="316249"/>
                  </a:lnTo>
                  <a:lnTo>
                    <a:pt x="6299124" y="349403"/>
                  </a:lnTo>
                  <a:lnTo>
                    <a:pt x="6328045" y="383870"/>
                  </a:lnTo>
                  <a:lnTo>
                    <a:pt x="6355457" y="419599"/>
                  </a:lnTo>
                  <a:lnTo>
                    <a:pt x="6381311" y="456543"/>
                  </a:lnTo>
                  <a:lnTo>
                    <a:pt x="6405557" y="494651"/>
                  </a:lnTo>
                  <a:lnTo>
                    <a:pt x="6428147" y="533875"/>
                  </a:lnTo>
                  <a:lnTo>
                    <a:pt x="6449030" y="574165"/>
                  </a:lnTo>
                  <a:lnTo>
                    <a:pt x="6468158" y="615473"/>
                  </a:lnTo>
                  <a:lnTo>
                    <a:pt x="6485481" y="657748"/>
                  </a:lnTo>
                  <a:lnTo>
                    <a:pt x="6500951" y="700942"/>
                  </a:lnTo>
                  <a:lnTo>
                    <a:pt x="6514517" y="745005"/>
                  </a:lnTo>
                  <a:lnTo>
                    <a:pt x="6526132" y="789889"/>
                  </a:lnTo>
                  <a:lnTo>
                    <a:pt x="6535745" y="835544"/>
                  </a:lnTo>
                  <a:lnTo>
                    <a:pt x="6543308" y="881921"/>
                  </a:lnTo>
                  <a:lnTo>
                    <a:pt x="6548770" y="928970"/>
                  </a:lnTo>
                  <a:lnTo>
                    <a:pt x="6552084" y="976643"/>
                  </a:lnTo>
                  <a:lnTo>
                    <a:pt x="6553200" y="1024889"/>
                  </a:lnTo>
                  <a:lnTo>
                    <a:pt x="6553200" y="5124424"/>
                  </a:lnTo>
                  <a:lnTo>
                    <a:pt x="6552084" y="5172672"/>
                  </a:lnTo>
                  <a:lnTo>
                    <a:pt x="6548770" y="5220346"/>
                  </a:lnTo>
                  <a:lnTo>
                    <a:pt x="6543308" y="5267396"/>
                  </a:lnTo>
                  <a:lnTo>
                    <a:pt x="6535745" y="5313774"/>
                  </a:lnTo>
                  <a:lnTo>
                    <a:pt x="6526132" y="5359430"/>
                  </a:lnTo>
                  <a:lnTo>
                    <a:pt x="6514517" y="5404315"/>
                  </a:lnTo>
                  <a:lnTo>
                    <a:pt x="6500951" y="5448379"/>
                  </a:lnTo>
                  <a:lnTo>
                    <a:pt x="6485481" y="5491574"/>
                  </a:lnTo>
                  <a:lnTo>
                    <a:pt x="6468158" y="5533850"/>
                  </a:lnTo>
                  <a:lnTo>
                    <a:pt x="6449030" y="5575159"/>
                  </a:lnTo>
                  <a:lnTo>
                    <a:pt x="6428147" y="5615450"/>
                  </a:lnTo>
                  <a:lnTo>
                    <a:pt x="6405557" y="5654675"/>
                  </a:lnTo>
                  <a:lnTo>
                    <a:pt x="6381311" y="5692784"/>
                  </a:lnTo>
                  <a:lnTo>
                    <a:pt x="6355457" y="5729729"/>
                  </a:lnTo>
                  <a:lnTo>
                    <a:pt x="6328045" y="5765459"/>
                  </a:lnTo>
                  <a:lnTo>
                    <a:pt x="6299124" y="5799926"/>
                  </a:lnTo>
                  <a:lnTo>
                    <a:pt x="6268742" y="5833081"/>
                  </a:lnTo>
                  <a:lnTo>
                    <a:pt x="6236950" y="5864875"/>
                  </a:lnTo>
                  <a:lnTo>
                    <a:pt x="6203796" y="5895257"/>
                  </a:lnTo>
                  <a:lnTo>
                    <a:pt x="6169329" y="5924179"/>
                  </a:lnTo>
                  <a:lnTo>
                    <a:pt x="6133600" y="5951592"/>
                  </a:lnTo>
                  <a:lnTo>
                    <a:pt x="6096656" y="5977447"/>
                  </a:lnTo>
                  <a:lnTo>
                    <a:pt x="6058548" y="6001693"/>
                  </a:lnTo>
                  <a:lnTo>
                    <a:pt x="6019324" y="6024283"/>
                  </a:lnTo>
                  <a:lnTo>
                    <a:pt x="5979034" y="6045167"/>
                  </a:lnTo>
                  <a:lnTo>
                    <a:pt x="5937726" y="6064295"/>
                  </a:lnTo>
                  <a:lnTo>
                    <a:pt x="5895451" y="6081619"/>
                  </a:lnTo>
                  <a:lnTo>
                    <a:pt x="5852257" y="6097089"/>
                  </a:lnTo>
                  <a:lnTo>
                    <a:pt x="5808194" y="6110656"/>
                  </a:lnTo>
                  <a:lnTo>
                    <a:pt x="5763310" y="6122271"/>
                  </a:lnTo>
                  <a:lnTo>
                    <a:pt x="5717655" y="6131884"/>
                  </a:lnTo>
                  <a:lnTo>
                    <a:pt x="5671278" y="6139447"/>
                  </a:lnTo>
                  <a:lnTo>
                    <a:pt x="5624229" y="6144910"/>
                  </a:lnTo>
                  <a:lnTo>
                    <a:pt x="5576556" y="6148224"/>
                  </a:lnTo>
                  <a:lnTo>
                    <a:pt x="5528310" y="6149340"/>
                  </a:lnTo>
                  <a:lnTo>
                    <a:pt x="1024889" y="6149340"/>
                  </a:lnTo>
                  <a:lnTo>
                    <a:pt x="976643" y="6148224"/>
                  </a:lnTo>
                  <a:lnTo>
                    <a:pt x="928970" y="6144910"/>
                  </a:lnTo>
                  <a:lnTo>
                    <a:pt x="881921" y="6139447"/>
                  </a:lnTo>
                  <a:lnTo>
                    <a:pt x="835544" y="6131884"/>
                  </a:lnTo>
                  <a:lnTo>
                    <a:pt x="789889" y="6122271"/>
                  </a:lnTo>
                  <a:lnTo>
                    <a:pt x="745005" y="6110656"/>
                  </a:lnTo>
                  <a:lnTo>
                    <a:pt x="700942" y="6097089"/>
                  </a:lnTo>
                  <a:lnTo>
                    <a:pt x="657748" y="6081619"/>
                  </a:lnTo>
                  <a:lnTo>
                    <a:pt x="615473" y="6064295"/>
                  </a:lnTo>
                  <a:lnTo>
                    <a:pt x="574165" y="6045167"/>
                  </a:lnTo>
                  <a:lnTo>
                    <a:pt x="533875" y="6024283"/>
                  </a:lnTo>
                  <a:lnTo>
                    <a:pt x="494651" y="6001693"/>
                  </a:lnTo>
                  <a:lnTo>
                    <a:pt x="456543" y="5977447"/>
                  </a:lnTo>
                  <a:lnTo>
                    <a:pt x="419599" y="5951592"/>
                  </a:lnTo>
                  <a:lnTo>
                    <a:pt x="383870" y="5924179"/>
                  </a:lnTo>
                  <a:lnTo>
                    <a:pt x="349403" y="5895257"/>
                  </a:lnTo>
                  <a:lnTo>
                    <a:pt x="316249" y="5864875"/>
                  </a:lnTo>
                  <a:lnTo>
                    <a:pt x="284457" y="5833081"/>
                  </a:lnTo>
                  <a:lnTo>
                    <a:pt x="254075" y="5799926"/>
                  </a:lnTo>
                  <a:lnTo>
                    <a:pt x="225154" y="5765459"/>
                  </a:lnTo>
                  <a:lnTo>
                    <a:pt x="197742" y="5729729"/>
                  </a:lnTo>
                  <a:lnTo>
                    <a:pt x="171888" y="5692784"/>
                  </a:lnTo>
                  <a:lnTo>
                    <a:pt x="147642" y="5654675"/>
                  </a:lnTo>
                  <a:lnTo>
                    <a:pt x="125052" y="5615450"/>
                  </a:lnTo>
                  <a:lnTo>
                    <a:pt x="104169" y="5575159"/>
                  </a:lnTo>
                  <a:lnTo>
                    <a:pt x="85041" y="5533850"/>
                  </a:lnTo>
                  <a:lnTo>
                    <a:pt x="67718" y="5491574"/>
                  </a:lnTo>
                  <a:lnTo>
                    <a:pt x="52248" y="5448379"/>
                  </a:lnTo>
                  <a:lnTo>
                    <a:pt x="38682" y="5404315"/>
                  </a:lnTo>
                  <a:lnTo>
                    <a:pt x="27067" y="5359430"/>
                  </a:lnTo>
                  <a:lnTo>
                    <a:pt x="17454" y="5313774"/>
                  </a:lnTo>
                  <a:lnTo>
                    <a:pt x="9891" y="5267396"/>
                  </a:lnTo>
                  <a:lnTo>
                    <a:pt x="4429" y="5220346"/>
                  </a:lnTo>
                  <a:lnTo>
                    <a:pt x="1115" y="5172672"/>
                  </a:lnTo>
                  <a:lnTo>
                    <a:pt x="0" y="5124424"/>
                  </a:lnTo>
                  <a:lnTo>
                    <a:pt x="0" y="102488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5893053" y="1047115"/>
            <a:ext cx="5777865" cy="5147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Lorsque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vous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visitez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site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web,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vous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pouvez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penser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vous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voyez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même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contenu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tout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monde.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Cependant,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algorithmes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ligne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suivent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vos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habitudes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clic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afin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vous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proposer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contenus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qu’ils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pensent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vous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aimerez.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Bien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cette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sélection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aide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gérer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quantité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écrasante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d’informations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disponibles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ligne,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elle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conduit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souvent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à une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bulle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filtres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»,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terme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créé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Eli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Pariser.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Comment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fonctionnent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bulles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filtres</a:t>
            </a:r>
            <a:r>
              <a:rPr dirty="0" sz="12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Isolement</a:t>
            </a:r>
            <a:r>
              <a:rPr dirty="0" sz="1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algorithmes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vous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isolent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informations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points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vue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lesquels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vous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n’avez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montré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d’intérêt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auparavant.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cachée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Ces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systèmes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ne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demandent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pas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votre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permission,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vous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informent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pas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lorsqu’ils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sont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actifs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révèlent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quelles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informations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ils vous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cachent.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Inévitabilité</a:t>
            </a:r>
            <a:r>
              <a:rPr dirty="0" sz="1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Ils</a:t>
            </a:r>
            <a:r>
              <a:rPr dirty="0" sz="1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sont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devenus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une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partie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fondamentale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d’Internet,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qui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rend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presque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impossibles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éviter.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L’impact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dirty="0" sz="1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société</a:t>
            </a:r>
            <a:r>
              <a:rPr dirty="0" sz="12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12700" marR="64769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principal</a:t>
            </a:r>
            <a:r>
              <a:rPr dirty="0" sz="1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danger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ces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bulles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est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qu’elles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peuvent</a:t>
            </a:r>
            <a:r>
              <a:rPr dirty="0" sz="1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vous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faire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passer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côté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d’informations importantes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points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vue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différents.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exemple,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réseaux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sociaux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peuvent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masquer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publications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d’amis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ayant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opinions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différentes,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tandis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sites</a:t>
            </a:r>
            <a:endParaRPr sz="1200">
              <a:latin typeface="Calibri"/>
              <a:cs typeface="Calibri"/>
            </a:endParaRPr>
          </a:p>
          <a:p>
            <a:pPr marL="12700" marR="278765">
              <a:lnSpc>
                <a:spcPct val="100000"/>
              </a:lnSpc>
              <a:spcBef>
                <a:spcPts val="5"/>
              </a:spcBef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d’actualités</a:t>
            </a:r>
            <a:r>
              <a:rPr dirty="0" sz="1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peuvent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montrer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articles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avec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lesquels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ils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pensent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vous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serez d’accord.</a:t>
            </a:r>
            <a:endParaRPr sz="1200">
              <a:latin typeface="Calibri"/>
              <a:cs typeface="Calibri"/>
            </a:endParaRPr>
          </a:p>
          <a:p>
            <a:pPr marL="12700" marR="17653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Lorsque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chacun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est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enfermé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dans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propre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bulle,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devient</a:t>
            </a:r>
            <a:r>
              <a:rPr dirty="0" sz="1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difficile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d’avoir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discussions constructives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basées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faits,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car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les gens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pensent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avoir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toute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l’histoire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alors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qu’ils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n’en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voient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qu’une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partie.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Cela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entraîne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manque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compréhension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et une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réticence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à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considérer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points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vue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opposés.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z="1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1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vous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pouvez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faire</a:t>
            </a:r>
            <a:r>
              <a:rPr dirty="0" sz="12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60" b="1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12700" marR="45085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Bien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grandes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entreprises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comme Google et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Facebook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cherchent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solutions,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il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n’existe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actuellement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pas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réponse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définitive.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reprendre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peu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contrôle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votre expérience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ligne,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sources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suggèrent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65405" indent="-62230">
              <a:lnSpc>
                <a:spcPct val="100000"/>
              </a:lnSpc>
              <a:buSzPct val="91666"/>
              <a:buFont typeface="Arial"/>
              <a:buChar char="•"/>
              <a:tabLst>
                <a:tab pos="6540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Garder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l’esprit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l’existence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bulles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filtres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lorsque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vous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naviguez</a:t>
            </a:r>
            <a:endParaRPr sz="1200">
              <a:latin typeface="Calibri"/>
              <a:cs typeface="Calibri"/>
            </a:endParaRPr>
          </a:p>
          <a:p>
            <a:pPr marL="65405" indent="-62230">
              <a:lnSpc>
                <a:spcPct val="100000"/>
              </a:lnSpc>
              <a:buSzPct val="91666"/>
              <a:buFont typeface="Arial"/>
              <a:buChar char="•"/>
              <a:tabLst>
                <a:tab pos="65405" algn="l"/>
              </a:tabLst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Rechercher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activement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nouvelles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sources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perspectives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différentes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$PPTXTitle"/>
          <p:cNvSpPr txBox="1">
            <a:spLocks noGrp="1"/>
          </p:cNvSpPr>
          <p:nvPr>
            <p:ph type="title"/>
          </p:nvPr>
        </p:nvSpPr>
        <p:spPr>
          <a:xfrm>
            <a:off x="558495" y="-21844"/>
            <a:ext cx="55321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Scripts</a:t>
            </a:r>
            <a:r>
              <a:rPr dirty="0" sz="3600" spc="-75"/>
              <a:t> </a:t>
            </a:r>
            <a:r>
              <a:rPr dirty="0" sz="3600"/>
              <a:t>du</a:t>
            </a:r>
            <a:r>
              <a:rPr dirty="0" sz="3600" spc="-40"/>
              <a:t> </a:t>
            </a:r>
            <a:r>
              <a:rPr dirty="0" sz="3600" spc="-10"/>
              <a:t>contenu</a:t>
            </a:r>
            <a:r>
              <a:rPr dirty="0" sz="3600" spc="-55"/>
              <a:t> </a:t>
            </a:r>
            <a:r>
              <a:rPr dirty="0" sz="3600"/>
              <a:t>de</a:t>
            </a:r>
            <a:r>
              <a:rPr dirty="0" sz="3600" spc="-65"/>
              <a:t> </a:t>
            </a:r>
            <a:r>
              <a:rPr dirty="0" sz="3600"/>
              <a:t>la</a:t>
            </a:r>
            <a:r>
              <a:rPr dirty="0" sz="3600" spc="-50"/>
              <a:t> </a:t>
            </a:r>
            <a:r>
              <a:rPr dirty="0" sz="3600" spc="-10"/>
              <a:t>vidéo</a:t>
            </a:r>
            <a:endParaRPr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38734" y="14986"/>
            <a:ext cx="44100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Compréhension</a:t>
            </a:r>
            <a:r>
              <a:rPr dirty="0" sz="4000" spc="-180"/>
              <a:t> </a:t>
            </a:r>
            <a:r>
              <a:rPr dirty="0" sz="4000" spc="-10"/>
              <a:t>orale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14934" y="807211"/>
            <a:ext cx="946531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>
                <a:latin typeface="Calibri"/>
                <a:cs typeface="Calibri"/>
              </a:rPr>
              <a:t>How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filter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bubbles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isolate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you?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u="sng" sz="1800" spc="-2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https://www.youtube.com/watch?v=pT-</a:t>
            </a:r>
            <a:r>
              <a:rPr dirty="0" u="sng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k1kDIRnw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6804" y="1478280"/>
            <a:ext cx="5666232" cy="34427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95059" y="1551432"/>
            <a:ext cx="5660390" cy="28409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Consignes</a:t>
            </a:r>
            <a:r>
              <a:rPr dirty="0" sz="18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possibles</a:t>
            </a:r>
            <a:r>
              <a:rPr dirty="0" sz="18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377825" marR="95885" indent="-287020">
              <a:lnSpc>
                <a:spcPct val="100000"/>
              </a:lnSpc>
              <a:buFont typeface="Arial"/>
              <a:buChar char="•"/>
              <a:tabLst>
                <a:tab pos="37782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Quels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mots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jeu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cartes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avez-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vous</a:t>
            </a: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entendus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dans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vidéo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[algorithms,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bubble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filter,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perspectives,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isolate,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viewpoint,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full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story,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posts]</a:t>
            </a:r>
            <a:endParaRPr sz="1800">
              <a:latin typeface="Calibri"/>
              <a:cs typeface="Calibri"/>
            </a:endParaRPr>
          </a:p>
          <a:p>
            <a:pPr marL="377825" marR="529590" indent="-287020">
              <a:lnSpc>
                <a:spcPct val="100000"/>
              </a:lnSpc>
              <a:buFont typeface="Arial"/>
              <a:buChar char="•"/>
              <a:tabLst>
                <a:tab pos="37782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Montrer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aux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élèves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vidéo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est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divisée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parties: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cause,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problème,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ses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conséquences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solution</a:t>
            </a:r>
            <a:endParaRPr sz="1800">
              <a:latin typeface="Calibri"/>
              <a:cs typeface="Calibri"/>
            </a:endParaRPr>
          </a:p>
          <a:p>
            <a:pPr marL="377825" marR="82169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782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Associer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parties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leur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bref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résumé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(voir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ci-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dessous)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4422" y="5076190"/>
            <a:ext cx="4495165" cy="490220"/>
            <a:chOff x="74422" y="5076190"/>
            <a:chExt cx="4495165" cy="490220"/>
          </a:xfrm>
        </p:grpSpPr>
        <p:sp>
          <p:nvSpPr>
            <p:cNvPr id="7" name="object 7"/>
            <p:cNvSpPr/>
            <p:nvPr/>
          </p:nvSpPr>
          <p:spPr>
            <a:xfrm>
              <a:off x="80772" y="5082540"/>
              <a:ext cx="4482465" cy="477520"/>
            </a:xfrm>
            <a:custGeom>
              <a:avLst/>
              <a:gdLst/>
              <a:ahLst/>
              <a:cxnLst/>
              <a:rect l="l" t="t" r="r" b="b"/>
              <a:pathLst>
                <a:path w="4482465" h="477520">
                  <a:moveTo>
                    <a:pt x="4402582" y="0"/>
                  </a:moveTo>
                  <a:lnTo>
                    <a:pt x="79501" y="0"/>
                  </a:lnTo>
                  <a:lnTo>
                    <a:pt x="48555" y="6242"/>
                  </a:lnTo>
                  <a:lnTo>
                    <a:pt x="23285" y="23272"/>
                  </a:lnTo>
                  <a:lnTo>
                    <a:pt x="6247" y="48541"/>
                  </a:lnTo>
                  <a:lnTo>
                    <a:pt x="0" y="79502"/>
                  </a:lnTo>
                  <a:lnTo>
                    <a:pt x="0" y="397510"/>
                  </a:lnTo>
                  <a:lnTo>
                    <a:pt x="6247" y="428470"/>
                  </a:lnTo>
                  <a:lnTo>
                    <a:pt x="23285" y="453739"/>
                  </a:lnTo>
                  <a:lnTo>
                    <a:pt x="48555" y="470769"/>
                  </a:lnTo>
                  <a:lnTo>
                    <a:pt x="79501" y="477012"/>
                  </a:lnTo>
                  <a:lnTo>
                    <a:pt x="4402582" y="477012"/>
                  </a:lnTo>
                  <a:lnTo>
                    <a:pt x="4433542" y="470769"/>
                  </a:lnTo>
                  <a:lnTo>
                    <a:pt x="4458811" y="453739"/>
                  </a:lnTo>
                  <a:lnTo>
                    <a:pt x="4475841" y="428470"/>
                  </a:lnTo>
                  <a:lnTo>
                    <a:pt x="4482083" y="397510"/>
                  </a:lnTo>
                  <a:lnTo>
                    <a:pt x="4482083" y="79502"/>
                  </a:lnTo>
                  <a:lnTo>
                    <a:pt x="4475841" y="48541"/>
                  </a:lnTo>
                  <a:lnTo>
                    <a:pt x="4458811" y="23272"/>
                  </a:lnTo>
                  <a:lnTo>
                    <a:pt x="4433542" y="6242"/>
                  </a:lnTo>
                  <a:lnTo>
                    <a:pt x="440258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0772" y="5082540"/>
              <a:ext cx="4482465" cy="477520"/>
            </a:xfrm>
            <a:custGeom>
              <a:avLst/>
              <a:gdLst/>
              <a:ahLst/>
              <a:cxnLst/>
              <a:rect l="l" t="t" r="r" b="b"/>
              <a:pathLst>
                <a:path w="4482465" h="477520">
                  <a:moveTo>
                    <a:pt x="0" y="79502"/>
                  </a:moveTo>
                  <a:lnTo>
                    <a:pt x="6247" y="48541"/>
                  </a:lnTo>
                  <a:lnTo>
                    <a:pt x="23285" y="23272"/>
                  </a:lnTo>
                  <a:lnTo>
                    <a:pt x="48555" y="6242"/>
                  </a:lnTo>
                  <a:lnTo>
                    <a:pt x="79501" y="0"/>
                  </a:lnTo>
                  <a:lnTo>
                    <a:pt x="4402582" y="0"/>
                  </a:lnTo>
                  <a:lnTo>
                    <a:pt x="4433542" y="6242"/>
                  </a:lnTo>
                  <a:lnTo>
                    <a:pt x="4458811" y="23272"/>
                  </a:lnTo>
                  <a:lnTo>
                    <a:pt x="4475841" y="48541"/>
                  </a:lnTo>
                  <a:lnTo>
                    <a:pt x="4482083" y="79502"/>
                  </a:lnTo>
                  <a:lnTo>
                    <a:pt x="4482083" y="397510"/>
                  </a:lnTo>
                  <a:lnTo>
                    <a:pt x="4475841" y="428470"/>
                  </a:lnTo>
                  <a:lnTo>
                    <a:pt x="4458811" y="453739"/>
                  </a:lnTo>
                  <a:lnTo>
                    <a:pt x="4433542" y="470769"/>
                  </a:lnTo>
                  <a:lnTo>
                    <a:pt x="4402582" y="477012"/>
                  </a:lnTo>
                  <a:lnTo>
                    <a:pt x="79501" y="477012"/>
                  </a:lnTo>
                  <a:lnTo>
                    <a:pt x="48555" y="470769"/>
                  </a:lnTo>
                  <a:lnTo>
                    <a:pt x="23285" y="453739"/>
                  </a:lnTo>
                  <a:lnTo>
                    <a:pt x="6247" y="428470"/>
                  </a:lnTo>
                  <a:lnTo>
                    <a:pt x="0" y="397510"/>
                  </a:lnTo>
                  <a:lnTo>
                    <a:pt x="0" y="79502"/>
                  </a:lnTo>
                  <a:close/>
                </a:path>
              </a:pathLst>
            </a:custGeom>
            <a:ln w="12700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682623" y="5107304"/>
            <a:ext cx="12769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cause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4422" y="5658358"/>
            <a:ext cx="4495165" cy="490220"/>
            <a:chOff x="74422" y="5658358"/>
            <a:chExt cx="4495165" cy="490220"/>
          </a:xfrm>
        </p:grpSpPr>
        <p:sp>
          <p:nvSpPr>
            <p:cNvPr id="11" name="object 11"/>
            <p:cNvSpPr/>
            <p:nvPr/>
          </p:nvSpPr>
          <p:spPr>
            <a:xfrm>
              <a:off x="80772" y="5664708"/>
              <a:ext cx="4482465" cy="477520"/>
            </a:xfrm>
            <a:custGeom>
              <a:avLst/>
              <a:gdLst/>
              <a:ahLst/>
              <a:cxnLst/>
              <a:rect l="l" t="t" r="r" b="b"/>
              <a:pathLst>
                <a:path w="4482465" h="477520">
                  <a:moveTo>
                    <a:pt x="4402582" y="0"/>
                  </a:moveTo>
                  <a:lnTo>
                    <a:pt x="79501" y="0"/>
                  </a:lnTo>
                  <a:lnTo>
                    <a:pt x="48555" y="6248"/>
                  </a:lnTo>
                  <a:lnTo>
                    <a:pt x="23285" y="23287"/>
                  </a:lnTo>
                  <a:lnTo>
                    <a:pt x="6247" y="48557"/>
                  </a:lnTo>
                  <a:lnTo>
                    <a:pt x="0" y="79501"/>
                  </a:lnTo>
                  <a:lnTo>
                    <a:pt x="0" y="397509"/>
                  </a:lnTo>
                  <a:lnTo>
                    <a:pt x="6247" y="428454"/>
                  </a:lnTo>
                  <a:lnTo>
                    <a:pt x="23285" y="453724"/>
                  </a:lnTo>
                  <a:lnTo>
                    <a:pt x="48555" y="470763"/>
                  </a:lnTo>
                  <a:lnTo>
                    <a:pt x="79501" y="477011"/>
                  </a:lnTo>
                  <a:lnTo>
                    <a:pt x="4402582" y="477011"/>
                  </a:lnTo>
                  <a:lnTo>
                    <a:pt x="4433542" y="470763"/>
                  </a:lnTo>
                  <a:lnTo>
                    <a:pt x="4458811" y="453724"/>
                  </a:lnTo>
                  <a:lnTo>
                    <a:pt x="4475841" y="428454"/>
                  </a:lnTo>
                  <a:lnTo>
                    <a:pt x="4482083" y="397509"/>
                  </a:lnTo>
                  <a:lnTo>
                    <a:pt x="4482083" y="79501"/>
                  </a:lnTo>
                  <a:lnTo>
                    <a:pt x="4475841" y="48557"/>
                  </a:lnTo>
                  <a:lnTo>
                    <a:pt x="4458811" y="23287"/>
                  </a:lnTo>
                  <a:lnTo>
                    <a:pt x="4433542" y="6248"/>
                  </a:lnTo>
                  <a:lnTo>
                    <a:pt x="440258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0772" y="5664708"/>
              <a:ext cx="4482465" cy="477520"/>
            </a:xfrm>
            <a:custGeom>
              <a:avLst/>
              <a:gdLst/>
              <a:ahLst/>
              <a:cxnLst/>
              <a:rect l="l" t="t" r="r" b="b"/>
              <a:pathLst>
                <a:path w="4482465" h="477520">
                  <a:moveTo>
                    <a:pt x="0" y="79501"/>
                  </a:moveTo>
                  <a:lnTo>
                    <a:pt x="6247" y="48557"/>
                  </a:lnTo>
                  <a:lnTo>
                    <a:pt x="23285" y="23287"/>
                  </a:lnTo>
                  <a:lnTo>
                    <a:pt x="48555" y="6248"/>
                  </a:lnTo>
                  <a:lnTo>
                    <a:pt x="79501" y="0"/>
                  </a:lnTo>
                  <a:lnTo>
                    <a:pt x="4402582" y="0"/>
                  </a:lnTo>
                  <a:lnTo>
                    <a:pt x="4433542" y="6248"/>
                  </a:lnTo>
                  <a:lnTo>
                    <a:pt x="4458811" y="23287"/>
                  </a:lnTo>
                  <a:lnTo>
                    <a:pt x="4475841" y="48557"/>
                  </a:lnTo>
                  <a:lnTo>
                    <a:pt x="4482083" y="79501"/>
                  </a:lnTo>
                  <a:lnTo>
                    <a:pt x="4482083" y="397509"/>
                  </a:lnTo>
                  <a:lnTo>
                    <a:pt x="4475841" y="428454"/>
                  </a:lnTo>
                  <a:lnTo>
                    <a:pt x="4458811" y="453724"/>
                  </a:lnTo>
                  <a:lnTo>
                    <a:pt x="4433542" y="470763"/>
                  </a:lnTo>
                  <a:lnTo>
                    <a:pt x="4402582" y="477011"/>
                  </a:lnTo>
                  <a:lnTo>
                    <a:pt x="79501" y="477011"/>
                  </a:lnTo>
                  <a:lnTo>
                    <a:pt x="48555" y="470763"/>
                  </a:lnTo>
                  <a:lnTo>
                    <a:pt x="23285" y="453724"/>
                  </a:lnTo>
                  <a:lnTo>
                    <a:pt x="6247" y="428454"/>
                  </a:lnTo>
                  <a:lnTo>
                    <a:pt x="0" y="397509"/>
                  </a:lnTo>
                  <a:lnTo>
                    <a:pt x="0" y="79501"/>
                  </a:lnTo>
                  <a:close/>
                </a:path>
              </a:pathLst>
            </a:custGeom>
            <a:ln w="12700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504314" y="5688584"/>
            <a:ext cx="163385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problem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4422" y="6245097"/>
            <a:ext cx="4495165" cy="490220"/>
            <a:chOff x="74422" y="6245097"/>
            <a:chExt cx="4495165" cy="490220"/>
          </a:xfrm>
        </p:grpSpPr>
        <p:sp>
          <p:nvSpPr>
            <p:cNvPr id="15" name="object 15"/>
            <p:cNvSpPr/>
            <p:nvPr/>
          </p:nvSpPr>
          <p:spPr>
            <a:xfrm>
              <a:off x="80772" y="6251447"/>
              <a:ext cx="4482465" cy="477520"/>
            </a:xfrm>
            <a:custGeom>
              <a:avLst/>
              <a:gdLst/>
              <a:ahLst/>
              <a:cxnLst/>
              <a:rect l="l" t="t" r="r" b="b"/>
              <a:pathLst>
                <a:path w="4482465" h="477520">
                  <a:moveTo>
                    <a:pt x="4402582" y="0"/>
                  </a:moveTo>
                  <a:lnTo>
                    <a:pt x="79501" y="0"/>
                  </a:lnTo>
                  <a:lnTo>
                    <a:pt x="48555" y="6248"/>
                  </a:lnTo>
                  <a:lnTo>
                    <a:pt x="23285" y="23287"/>
                  </a:lnTo>
                  <a:lnTo>
                    <a:pt x="6247" y="48557"/>
                  </a:lnTo>
                  <a:lnTo>
                    <a:pt x="0" y="79501"/>
                  </a:lnTo>
                  <a:lnTo>
                    <a:pt x="0" y="397509"/>
                  </a:lnTo>
                  <a:lnTo>
                    <a:pt x="6247" y="428454"/>
                  </a:lnTo>
                  <a:lnTo>
                    <a:pt x="23285" y="453724"/>
                  </a:lnTo>
                  <a:lnTo>
                    <a:pt x="48555" y="470763"/>
                  </a:lnTo>
                  <a:lnTo>
                    <a:pt x="79501" y="477011"/>
                  </a:lnTo>
                  <a:lnTo>
                    <a:pt x="4402582" y="477011"/>
                  </a:lnTo>
                  <a:lnTo>
                    <a:pt x="4433542" y="470763"/>
                  </a:lnTo>
                  <a:lnTo>
                    <a:pt x="4458811" y="453724"/>
                  </a:lnTo>
                  <a:lnTo>
                    <a:pt x="4475841" y="428454"/>
                  </a:lnTo>
                  <a:lnTo>
                    <a:pt x="4482083" y="397509"/>
                  </a:lnTo>
                  <a:lnTo>
                    <a:pt x="4482083" y="79501"/>
                  </a:lnTo>
                  <a:lnTo>
                    <a:pt x="4475841" y="48557"/>
                  </a:lnTo>
                  <a:lnTo>
                    <a:pt x="4458811" y="23287"/>
                  </a:lnTo>
                  <a:lnTo>
                    <a:pt x="4433542" y="6248"/>
                  </a:lnTo>
                  <a:lnTo>
                    <a:pt x="440258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0772" y="6251447"/>
              <a:ext cx="4482465" cy="477520"/>
            </a:xfrm>
            <a:custGeom>
              <a:avLst/>
              <a:gdLst/>
              <a:ahLst/>
              <a:cxnLst/>
              <a:rect l="l" t="t" r="r" b="b"/>
              <a:pathLst>
                <a:path w="4482465" h="477520">
                  <a:moveTo>
                    <a:pt x="0" y="79501"/>
                  </a:moveTo>
                  <a:lnTo>
                    <a:pt x="6247" y="48557"/>
                  </a:lnTo>
                  <a:lnTo>
                    <a:pt x="23285" y="23287"/>
                  </a:lnTo>
                  <a:lnTo>
                    <a:pt x="48555" y="6248"/>
                  </a:lnTo>
                  <a:lnTo>
                    <a:pt x="79501" y="0"/>
                  </a:lnTo>
                  <a:lnTo>
                    <a:pt x="4402582" y="0"/>
                  </a:lnTo>
                  <a:lnTo>
                    <a:pt x="4433542" y="6248"/>
                  </a:lnTo>
                  <a:lnTo>
                    <a:pt x="4458811" y="23287"/>
                  </a:lnTo>
                  <a:lnTo>
                    <a:pt x="4475841" y="48557"/>
                  </a:lnTo>
                  <a:lnTo>
                    <a:pt x="4482083" y="79501"/>
                  </a:lnTo>
                  <a:lnTo>
                    <a:pt x="4482083" y="397509"/>
                  </a:lnTo>
                  <a:lnTo>
                    <a:pt x="4475841" y="428454"/>
                  </a:lnTo>
                  <a:lnTo>
                    <a:pt x="4458811" y="453724"/>
                  </a:lnTo>
                  <a:lnTo>
                    <a:pt x="4433542" y="470763"/>
                  </a:lnTo>
                  <a:lnTo>
                    <a:pt x="4402582" y="477011"/>
                  </a:lnTo>
                  <a:lnTo>
                    <a:pt x="79501" y="477011"/>
                  </a:lnTo>
                  <a:lnTo>
                    <a:pt x="48555" y="470763"/>
                  </a:lnTo>
                  <a:lnTo>
                    <a:pt x="23285" y="453724"/>
                  </a:lnTo>
                  <a:lnTo>
                    <a:pt x="6247" y="428454"/>
                  </a:lnTo>
                  <a:lnTo>
                    <a:pt x="0" y="397509"/>
                  </a:lnTo>
                  <a:lnTo>
                    <a:pt x="0" y="79501"/>
                  </a:lnTo>
                  <a:close/>
                </a:path>
              </a:pathLst>
            </a:custGeom>
            <a:ln w="12700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82676" y="6276543"/>
            <a:ext cx="41046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consequences</a:t>
            </a:r>
            <a:r>
              <a:rPr dirty="0" sz="24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solutions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684648" y="5076316"/>
            <a:ext cx="7085330" cy="454659"/>
            <a:chOff x="4684648" y="5076316"/>
            <a:chExt cx="7085330" cy="454659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7823" y="5079491"/>
              <a:ext cx="7078980" cy="44805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87823" y="5079491"/>
              <a:ext cx="7078980" cy="448309"/>
            </a:xfrm>
            <a:custGeom>
              <a:avLst/>
              <a:gdLst/>
              <a:ahLst/>
              <a:cxnLst/>
              <a:rect l="l" t="t" r="r" b="b"/>
              <a:pathLst>
                <a:path w="7078980" h="448310">
                  <a:moveTo>
                    <a:pt x="0" y="74675"/>
                  </a:moveTo>
                  <a:lnTo>
                    <a:pt x="5863" y="45594"/>
                  </a:lnTo>
                  <a:lnTo>
                    <a:pt x="21859" y="21859"/>
                  </a:lnTo>
                  <a:lnTo>
                    <a:pt x="45594" y="5863"/>
                  </a:lnTo>
                  <a:lnTo>
                    <a:pt x="74675" y="0"/>
                  </a:lnTo>
                  <a:lnTo>
                    <a:pt x="7004304" y="0"/>
                  </a:lnTo>
                  <a:lnTo>
                    <a:pt x="7033385" y="5863"/>
                  </a:lnTo>
                  <a:lnTo>
                    <a:pt x="7057120" y="21859"/>
                  </a:lnTo>
                  <a:lnTo>
                    <a:pt x="7073116" y="45594"/>
                  </a:lnTo>
                  <a:lnTo>
                    <a:pt x="7078980" y="74675"/>
                  </a:lnTo>
                  <a:lnTo>
                    <a:pt x="7078980" y="373379"/>
                  </a:lnTo>
                  <a:lnTo>
                    <a:pt x="7073116" y="402461"/>
                  </a:lnTo>
                  <a:lnTo>
                    <a:pt x="7057120" y="426196"/>
                  </a:lnTo>
                  <a:lnTo>
                    <a:pt x="7033385" y="442192"/>
                  </a:lnTo>
                  <a:lnTo>
                    <a:pt x="7004304" y="448055"/>
                  </a:lnTo>
                  <a:lnTo>
                    <a:pt x="74675" y="448055"/>
                  </a:lnTo>
                  <a:lnTo>
                    <a:pt x="45594" y="442192"/>
                  </a:lnTo>
                  <a:lnTo>
                    <a:pt x="21859" y="426196"/>
                  </a:lnTo>
                  <a:lnTo>
                    <a:pt x="5863" y="402461"/>
                  </a:lnTo>
                  <a:lnTo>
                    <a:pt x="0" y="373379"/>
                  </a:lnTo>
                  <a:lnTo>
                    <a:pt x="0" y="74675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4789678" y="5139004"/>
            <a:ext cx="51955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How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algorithms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track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clicks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personalize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what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you</a:t>
            </a:r>
            <a:r>
              <a:rPr dirty="0" sz="1800" spc="-25">
                <a:latin typeface="Calibri"/>
                <a:cs typeface="Calibri"/>
              </a:rPr>
              <a:t> see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684648" y="5623433"/>
            <a:ext cx="7085330" cy="483870"/>
            <a:chOff x="4684648" y="5623433"/>
            <a:chExt cx="7085330" cy="483870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7823" y="5626608"/>
              <a:ext cx="7078980" cy="47701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687823" y="5626608"/>
              <a:ext cx="7078980" cy="477520"/>
            </a:xfrm>
            <a:custGeom>
              <a:avLst/>
              <a:gdLst/>
              <a:ahLst/>
              <a:cxnLst/>
              <a:rect l="l" t="t" r="r" b="b"/>
              <a:pathLst>
                <a:path w="7078980" h="477520">
                  <a:moveTo>
                    <a:pt x="0" y="79501"/>
                  </a:moveTo>
                  <a:lnTo>
                    <a:pt x="6242" y="48557"/>
                  </a:lnTo>
                  <a:lnTo>
                    <a:pt x="23272" y="23287"/>
                  </a:lnTo>
                  <a:lnTo>
                    <a:pt x="48541" y="6248"/>
                  </a:lnTo>
                  <a:lnTo>
                    <a:pt x="79501" y="0"/>
                  </a:lnTo>
                  <a:lnTo>
                    <a:pt x="6999478" y="0"/>
                  </a:lnTo>
                  <a:lnTo>
                    <a:pt x="7030438" y="6248"/>
                  </a:lnTo>
                  <a:lnTo>
                    <a:pt x="7055707" y="23287"/>
                  </a:lnTo>
                  <a:lnTo>
                    <a:pt x="7072737" y="48557"/>
                  </a:lnTo>
                  <a:lnTo>
                    <a:pt x="7078980" y="79501"/>
                  </a:lnTo>
                  <a:lnTo>
                    <a:pt x="7078980" y="397509"/>
                  </a:lnTo>
                  <a:lnTo>
                    <a:pt x="7072737" y="428454"/>
                  </a:lnTo>
                  <a:lnTo>
                    <a:pt x="7055707" y="453724"/>
                  </a:lnTo>
                  <a:lnTo>
                    <a:pt x="7030438" y="470763"/>
                  </a:lnTo>
                  <a:lnTo>
                    <a:pt x="6999478" y="477011"/>
                  </a:lnTo>
                  <a:lnTo>
                    <a:pt x="79501" y="477011"/>
                  </a:lnTo>
                  <a:lnTo>
                    <a:pt x="48541" y="470763"/>
                  </a:lnTo>
                  <a:lnTo>
                    <a:pt x="23272" y="453724"/>
                  </a:lnTo>
                  <a:lnTo>
                    <a:pt x="6242" y="428454"/>
                  </a:lnTo>
                  <a:lnTo>
                    <a:pt x="0" y="397509"/>
                  </a:lnTo>
                  <a:lnTo>
                    <a:pt x="0" y="79501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4791202" y="5700776"/>
            <a:ext cx="6007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Algorithms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without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permission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hide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different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viewpoints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684648" y="6197980"/>
            <a:ext cx="7085330" cy="483870"/>
            <a:chOff x="4684648" y="6197980"/>
            <a:chExt cx="7085330" cy="48387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87823" y="6201155"/>
              <a:ext cx="7078980" cy="47701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687823" y="6201155"/>
              <a:ext cx="7078980" cy="477520"/>
            </a:xfrm>
            <a:custGeom>
              <a:avLst/>
              <a:gdLst/>
              <a:ahLst/>
              <a:cxnLst/>
              <a:rect l="l" t="t" r="r" b="b"/>
              <a:pathLst>
                <a:path w="7078980" h="477520">
                  <a:moveTo>
                    <a:pt x="0" y="79502"/>
                  </a:moveTo>
                  <a:lnTo>
                    <a:pt x="6242" y="48557"/>
                  </a:lnTo>
                  <a:lnTo>
                    <a:pt x="23272" y="23287"/>
                  </a:lnTo>
                  <a:lnTo>
                    <a:pt x="48541" y="6248"/>
                  </a:lnTo>
                  <a:lnTo>
                    <a:pt x="79501" y="0"/>
                  </a:lnTo>
                  <a:lnTo>
                    <a:pt x="6999478" y="0"/>
                  </a:lnTo>
                  <a:lnTo>
                    <a:pt x="7030438" y="6248"/>
                  </a:lnTo>
                  <a:lnTo>
                    <a:pt x="7055707" y="23287"/>
                  </a:lnTo>
                  <a:lnTo>
                    <a:pt x="7072737" y="48557"/>
                  </a:lnTo>
                  <a:lnTo>
                    <a:pt x="7078980" y="79502"/>
                  </a:lnTo>
                  <a:lnTo>
                    <a:pt x="7078980" y="397510"/>
                  </a:lnTo>
                  <a:lnTo>
                    <a:pt x="7072737" y="428454"/>
                  </a:lnTo>
                  <a:lnTo>
                    <a:pt x="7055707" y="453724"/>
                  </a:lnTo>
                  <a:lnTo>
                    <a:pt x="7030438" y="470763"/>
                  </a:lnTo>
                  <a:lnTo>
                    <a:pt x="6999478" y="477012"/>
                  </a:lnTo>
                  <a:lnTo>
                    <a:pt x="79501" y="477012"/>
                  </a:lnTo>
                  <a:lnTo>
                    <a:pt x="48541" y="470763"/>
                  </a:lnTo>
                  <a:lnTo>
                    <a:pt x="23272" y="453724"/>
                  </a:lnTo>
                  <a:lnTo>
                    <a:pt x="6242" y="428454"/>
                  </a:lnTo>
                  <a:lnTo>
                    <a:pt x="0" y="397510"/>
                  </a:lnTo>
                  <a:lnTo>
                    <a:pt x="0" y="79502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4791202" y="6275933"/>
            <a:ext cx="66224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Difficult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have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access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different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viewpoints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seek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out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new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sources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0184638" y="269493"/>
            <a:ext cx="1889125" cy="1191260"/>
            <a:chOff x="10184638" y="269493"/>
            <a:chExt cx="1889125" cy="1191260"/>
          </a:xfrm>
        </p:grpSpPr>
        <p:sp>
          <p:nvSpPr>
            <p:cNvPr id="31" name="object 31"/>
            <p:cNvSpPr/>
            <p:nvPr/>
          </p:nvSpPr>
          <p:spPr>
            <a:xfrm>
              <a:off x="10190988" y="275843"/>
              <a:ext cx="1876425" cy="1178560"/>
            </a:xfrm>
            <a:custGeom>
              <a:avLst/>
              <a:gdLst/>
              <a:ahLst/>
              <a:cxnLst/>
              <a:rect l="l" t="t" r="r" b="b"/>
              <a:pathLst>
                <a:path w="1876425" h="1178560">
                  <a:moveTo>
                    <a:pt x="1287017" y="0"/>
                  </a:moveTo>
                  <a:lnTo>
                    <a:pt x="1287017" y="294513"/>
                  </a:lnTo>
                  <a:lnTo>
                    <a:pt x="0" y="294513"/>
                  </a:lnTo>
                  <a:lnTo>
                    <a:pt x="0" y="883538"/>
                  </a:lnTo>
                  <a:lnTo>
                    <a:pt x="1287017" y="883538"/>
                  </a:lnTo>
                  <a:lnTo>
                    <a:pt x="1287017" y="1178052"/>
                  </a:lnTo>
                  <a:lnTo>
                    <a:pt x="1876043" y="589026"/>
                  </a:lnTo>
                  <a:lnTo>
                    <a:pt x="128701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0190988" y="275843"/>
              <a:ext cx="1876425" cy="1178560"/>
            </a:xfrm>
            <a:custGeom>
              <a:avLst/>
              <a:gdLst/>
              <a:ahLst/>
              <a:cxnLst/>
              <a:rect l="l" t="t" r="r" b="b"/>
              <a:pathLst>
                <a:path w="1876425" h="1178560">
                  <a:moveTo>
                    <a:pt x="0" y="294513"/>
                  </a:moveTo>
                  <a:lnTo>
                    <a:pt x="1287017" y="294513"/>
                  </a:lnTo>
                  <a:lnTo>
                    <a:pt x="1287017" y="0"/>
                  </a:lnTo>
                  <a:lnTo>
                    <a:pt x="1876043" y="589026"/>
                  </a:lnTo>
                  <a:lnTo>
                    <a:pt x="1287017" y="1178052"/>
                  </a:lnTo>
                  <a:lnTo>
                    <a:pt x="1287017" y="883538"/>
                  </a:lnTo>
                  <a:lnTo>
                    <a:pt x="0" y="883538"/>
                  </a:lnTo>
                  <a:lnTo>
                    <a:pt x="0" y="29451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10373614" y="562483"/>
            <a:ext cx="12185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9710" marR="5080" indent="-20764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Scripts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diapo suivante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39" y="925067"/>
            <a:ext cx="8968740" cy="5215128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108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10"/>
              <a:t>Vérification</a:t>
            </a:r>
            <a:r>
              <a:rPr dirty="0" sz="3300" spc="-55"/>
              <a:t> </a:t>
            </a:r>
            <a:r>
              <a:rPr dirty="0" sz="3300"/>
              <a:t>de</a:t>
            </a:r>
            <a:r>
              <a:rPr dirty="0" sz="3300" spc="-60"/>
              <a:t> </a:t>
            </a:r>
            <a:r>
              <a:rPr dirty="0" sz="3300"/>
              <a:t>la</a:t>
            </a:r>
            <a:r>
              <a:rPr dirty="0" sz="3300" spc="-55"/>
              <a:t> </a:t>
            </a:r>
            <a:r>
              <a:rPr dirty="0" sz="3300"/>
              <a:t>compréhension</a:t>
            </a:r>
            <a:r>
              <a:rPr dirty="0" sz="3300" spc="-55"/>
              <a:t> </a:t>
            </a:r>
            <a:r>
              <a:rPr dirty="0" sz="3300"/>
              <a:t>orale</a:t>
            </a:r>
            <a:r>
              <a:rPr dirty="0" sz="3300" spc="-60"/>
              <a:t> </a:t>
            </a:r>
            <a:r>
              <a:rPr dirty="0" sz="3300"/>
              <a:t>basée</a:t>
            </a:r>
            <a:r>
              <a:rPr dirty="0" sz="3300" spc="-60"/>
              <a:t> </a:t>
            </a:r>
            <a:r>
              <a:rPr dirty="0" sz="3300"/>
              <a:t>sur</a:t>
            </a:r>
            <a:r>
              <a:rPr dirty="0" sz="3300" spc="-55"/>
              <a:t> </a:t>
            </a:r>
            <a:r>
              <a:rPr dirty="0" sz="3300"/>
              <a:t>la</a:t>
            </a:r>
            <a:r>
              <a:rPr dirty="0" sz="3300" spc="-55"/>
              <a:t> </a:t>
            </a:r>
            <a:r>
              <a:rPr dirty="0" sz="3300" spc="-10"/>
              <a:t>vidéo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473151" y="6301232"/>
            <a:ext cx="37490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  <a:hlinkClick r:id="rId3"/>
              </a:rPr>
              <a:t>https://learningapps.org/view49926495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334245" y="1221994"/>
            <a:ext cx="2631440" cy="1572260"/>
            <a:chOff x="9334245" y="1221994"/>
            <a:chExt cx="2631440" cy="1572260"/>
          </a:xfrm>
        </p:grpSpPr>
        <p:sp>
          <p:nvSpPr>
            <p:cNvPr id="6" name="object 6"/>
            <p:cNvSpPr/>
            <p:nvPr/>
          </p:nvSpPr>
          <p:spPr>
            <a:xfrm>
              <a:off x="9340595" y="1228344"/>
              <a:ext cx="2618740" cy="1559560"/>
            </a:xfrm>
            <a:custGeom>
              <a:avLst/>
              <a:gdLst/>
              <a:ahLst/>
              <a:cxnLst/>
              <a:rect l="l" t="t" r="r" b="b"/>
              <a:pathLst>
                <a:path w="2618740" h="1559560">
                  <a:moveTo>
                    <a:pt x="2358389" y="0"/>
                  </a:moveTo>
                  <a:lnTo>
                    <a:pt x="259842" y="0"/>
                  </a:lnTo>
                  <a:lnTo>
                    <a:pt x="213134" y="4186"/>
                  </a:lnTo>
                  <a:lnTo>
                    <a:pt x="169173" y="16255"/>
                  </a:lnTo>
                  <a:lnTo>
                    <a:pt x="128693" y="35475"/>
                  </a:lnTo>
                  <a:lnTo>
                    <a:pt x="92427" y="61110"/>
                  </a:lnTo>
                  <a:lnTo>
                    <a:pt x="61110" y="92427"/>
                  </a:lnTo>
                  <a:lnTo>
                    <a:pt x="35475" y="128693"/>
                  </a:lnTo>
                  <a:lnTo>
                    <a:pt x="16255" y="169173"/>
                  </a:lnTo>
                  <a:lnTo>
                    <a:pt x="4186" y="213134"/>
                  </a:lnTo>
                  <a:lnTo>
                    <a:pt x="0" y="259841"/>
                  </a:lnTo>
                  <a:lnTo>
                    <a:pt x="0" y="1299209"/>
                  </a:lnTo>
                  <a:lnTo>
                    <a:pt x="4186" y="1345917"/>
                  </a:lnTo>
                  <a:lnTo>
                    <a:pt x="16255" y="1389878"/>
                  </a:lnTo>
                  <a:lnTo>
                    <a:pt x="35475" y="1430358"/>
                  </a:lnTo>
                  <a:lnTo>
                    <a:pt x="61110" y="1466624"/>
                  </a:lnTo>
                  <a:lnTo>
                    <a:pt x="92427" y="1497941"/>
                  </a:lnTo>
                  <a:lnTo>
                    <a:pt x="128693" y="1523576"/>
                  </a:lnTo>
                  <a:lnTo>
                    <a:pt x="169173" y="1542796"/>
                  </a:lnTo>
                  <a:lnTo>
                    <a:pt x="213134" y="1554865"/>
                  </a:lnTo>
                  <a:lnTo>
                    <a:pt x="259842" y="1559052"/>
                  </a:lnTo>
                  <a:lnTo>
                    <a:pt x="2358389" y="1559052"/>
                  </a:lnTo>
                  <a:lnTo>
                    <a:pt x="2405097" y="1554865"/>
                  </a:lnTo>
                  <a:lnTo>
                    <a:pt x="2449058" y="1542796"/>
                  </a:lnTo>
                  <a:lnTo>
                    <a:pt x="2489538" y="1523576"/>
                  </a:lnTo>
                  <a:lnTo>
                    <a:pt x="2525804" y="1497941"/>
                  </a:lnTo>
                  <a:lnTo>
                    <a:pt x="2557121" y="1466624"/>
                  </a:lnTo>
                  <a:lnTo>
                    <a:pt x="2582756" y="1430358"/>
                  </a:lnTo>
                  <a:lnTo>
                    <a:pt x="2601976" y="1389878"/>
                  </a:lnTo>
                  <a:lnTo>
                    <a:pt x="2614045" y="1345917"/>
                  </a:lnTo>
                  <a:lnTo>
                    <a:pt x="2618231" y="1299209"/>
                  </a:lnTo>
                  <a:lnTo>
                    <a:pt x="2618231" y="259841"/>
                  </a:lnTo>
                  <a:lnTo>
                    <a:pt x="2614045" y="213134"/>
                  </a:lnTo>
                  <a:lnTo>
                    <a:pt x="2601976" y="169173"/>
                  </a:lnTo>
                  <a:lnTo>
                    <a:pt x="2582756" y="128693"/>
                  </a:lnTo>
                  <a:lnTo>
                    <a:pt x="2557121" y="92427"/>
                  </a:lnTo>
                  <a:lnTo>
                    <a:pt x="2525804" y="61110"/>
                  </a:lnTo>
                  <a:lnTo>
                    <a:pt x="2489538" y="35475"/>
                  </a:lnTo>
                  <a:lnTo>
                    <a:pt x="2449058" y="16255"/>
                  </a:lnTo>
                  <a:lnTo>
                    <a:pt x="2405097" y="4186"/>
                  </a:lnTo>
                  <a:lnTo>
                    <a:pt x="2358389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340595" y="1228344"/>
              <a:ext cx="2618740" cy="1559560"/>
            </a:xfrm>
            <a:custGeom>
              <a:avLst/>
              <a:gdLst/>
              <a:ahLst/>
              <a:cxnLst/>
              <a:rect l="l" t="t" r="r" b="b"/>
              <a:pathLst>
                <a:path w="2618740" h="1559560">
                  <a:moveTo>
                    <a:pt x="0" y="259841"/>
                  </a:moveTo>
                  <a:lnTo>
                    <a:pt x="4186" y="213134"/>
                  </a:lnTo>
                  <a:lnTo>
                    <a:pt x="16255" y="169173"/>
                  </a:lnTo>
                  <a:lnTo>
                    <a:pt x="35475" y="128693"/>
                  </a:lnTo>
                  <a:lnTo>
                    <a:pt x="61110" y="92427"/>
                  </a:lnTo>
                  <a:lnTo>
                    <a:pt x="92427" y="61110"/>
                  </a:lnTo>
                  <a:lnTo>
                    <a:pt x="128693" y="35475"/>
                  </a:lnTo>
                  <a:lnTo>
                    <a:pt x="169173" y="16255"/>
                  </a:lnTo>
                  <a:lnTo>
                    <a:pt x="213134" y="4186"/>
                  </a:lnTo>
                  <a:lnTo>
                    <a:pt x="259842" y="0"/>
                  </a:lnTo>
                  <a:lnTo>
                    <a:pt x="2358389" y="0"/>
                  </a:lnTo>
                  <a:lnTo>
                    <a:pt x="2405097" y="4186"/>
                  </a:lnTo>
                  <a:lnTo>
                    <a:pt x="2449058" y="16255"/>
                  </a:lnTo>
                  <a:lnTo>
                    <a:pt x="2489538" y="35475"/>
                  </a:lnTo>
                  <a:lnTo>
                    <a:pt x="2525804" y="61110"/>
                  </a:lnTo>
                  <a:lnTo>
                    <a:pt x="2557121" y="92427"/>
                  </a:lnTo>
                  <a:lnTo>
                    <a:pt x="2582756" y="128693"/>
                  </a:lnTo>
                  <a:lnTo>
                    <a:pt x="2601976" y="169173"/>
                  </a:lnTo>
                  <a:lnTo>
                    <a:pt x="2614045" y="213134"/>
                  </a:lnTo>
                  <a:lnTo>
                    <a:pt x="2618231" y="259841"/>
                  </a:lnTo>
                  <a:lnTo>
                    <a:pt x="2618231" y="1299209"/>
                  </a:lnTo>
                  <a:lnTo>
                    <a:pt x="2614045" y="1345917"/>
                  </a:lnTo>
                  <a:lnTo>
                    <a:pt x="2601976" y="1389878"/>
                  </a:lnTo>
                  <a:lnTo>
                    <a:pt x="2582756" y="1430358"/>
                  </a:lnTo>
                  <a:lnTo>
                    <a:pt x="2557121" y="1466624"/>
                  </a:lnTo>
                  <a:lnTo>
                    <a:pt x="2525804" y="1497941"/>
                  </a:lnTo>
                  <a:lnTo>
                    <a:pt x="2489538" y="1523576"/>
                  </a:lnTo>
                  <a:lnTo>
                    <a:pt x="2449058" y="1542796"/>
                  </a:lnTo>
                  <a:lnTo>
                    <a:pt x="2405097" y="1554865"/>
                  </a:lnTo>
                  <a:lnTo>
                    <a:pt x="2358389" y="1559052"/>
                  </a:lnTo>
                  <a:lnTo>
                    <a:pt x="259842" y="1559052"/>
                  </a:lnTo>
                  <a:lnTo>
                    <a:pt x="213134" y="1554865"/>
                  </a:lnTo>
                  <a:lnTo>
                    <a:pt x="169173" y="1542796"/>
                  </a:lnTo>
                  <a:lnTo>
                    <a:pt x="128693" y="1523576"/>
                  </a:lnTo>
                  <a:lnTo>
                    <a:pt x="92427" y="1497941"/>
                  </a:lnTo>
                  <a:lnTo>
                    <a:pt x="61110" y="1466624"/>
                  </a:lnTo>
                  <a:lnTo>
                    <a:pt x="35475" y="1430358"/>
                  </a:lnTo>
                  <a:lnTo>
                    <a:pt x="16255" y="1389878"/>
                  </a:lnTo>
                  <a:lnTo>
                    <a:pt x="4186" y="1345917"/>
                  </a:lnTo>
                  <a:lnTo>
                    <a:pt x="0" y="1299209"/>
                  </a:lnTo>
                  <a:lnTo>
                    <a:pt x="0" y="259841"/>
                  </a:lnTo>
                  <a:close/>
                </a:path>
              </a:pathLst>
            </a:custGeom>
            <a:ln w="12699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9497314" y="1521968"/>
            <a:ext cx="2232025" cy="940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Classer</a:t>
            </a:r>
            <a:r>
              <a:rPr dirty="0" sz="20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informations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dans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bonnes</a:t>
            </a:r>
            <a:r>
              <a:rPr dirty="0" sz="20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catégories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1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10"/>
              <a:t>Vérification</a:t>
            </a:r>
            <a:r>
              <a:rPr dirty="0" sz="3300" spc="-55"/>
              <a:t> </a:t>
            </a:r>
            <a:r>
              <a:rPr dirty="0" sz="3300"/>
              <a:t>de</a:t>
            </a:r>
            <a:r>
              <a:rPr dirty="0" sz="3300" spc="-60"/>
              <a:t> </a:t>
            </a:r>
            <a:r>
              <a:rPr dirty="0" sz="3300"/>
              <a:t>la</a:t>
            </a:r>
            <a:r>
              <a:rPr dirty="0" sz="3300" spc="-55"/>
              <a:t> </a:t>
            </a:r>
            <a:r>
              <a:rPr dirty="0" sz="3300"/>
              <a:t>compréhension</a:t>
            </a:r>
            <a:r>
              <a:rPr dirty="0" sz="3300" spc="-55"/>
              <a:t> </a:t>
            </a:r>
            <a:r>
              <a:rPr dirty="0" sz="3300"/>
              <a:t>orale</a:t>
            </a:r>
            <a:r>
              <a:rPr dirty="0" sz="3300" spc="-60"/>
              <a:t> </a:t>
            </a:r>
            <a:r>
              <a:rPr dirty="0" sz="3300"/>
              <a:t>basée</a:t>
            </a:r>
            <a:r>
              <a:rPr dirty="0" sz="3300" spc="-60"/>
              <a:t> </a:t>
            </a:r>
            <a:r>
              <a:rPr dirty="0" sz="3300"/>
              <a:t>sur</a:t>
            </a:r>
            <a:r>
              <a:rPr dirty="0" sz="3300" spc="-55"/>
              <a:t> </a:t>
            </a:r>
            <a:r>
              <a:rPr dirty="0" sz="3300"/>
              <a:t>la</a:t>
            </a:r>
            <a:r>
              <a:rPr dirty="0" sz="3300" spc="-55"/>
              <a:t> </a:t>
            </a:r>
            <a:r>
              <a:rPr dirty="0" sz="3300" spc="-10"/>
              <a:t>vidéo</a:t>
            </a:r>
            <a:endParaRPr sz="3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2507" y="3912108"/>
            <a:ext cx="4709159" cy="27401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0" y="714755"/>
            <a:ext cx="4320540" cy="30723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331" y="1014983"/>
            <a:ext cx="4207764" cy="52044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06095" y="103123"/>
            <a:ext cx="100006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5"/>
              <a:t>Investigation,</a:t>
            </a:r>
            <a:r>
              <a:rPr dirty="0" sz="4000" spc="-95"/>
              <a:t> </a:t>
            </a:r>
            <a:r>
              <a:rPr dirty="0" sz="4000" spc="-10"/>
              <a:t>mutualisation</a:t>
            </a:r>
            <a:r>
              <a:rPr dirty="0" sz="4000" spc="-75"/>
              <a:t> </a:t>
            </a:r>
            <a:r>
              <a:rPr dirty="0" sz="4000"/>
              <a:t>et</a:t>
            </a:r>
            <a:r>
              <a:rPr dirty="0" sz="4000" spc="-95"/>
              <a:t> </a:t>
            </a:r>
            <a:r>
              <a:rPr dirty="0" sz="4000" spc="-10"/>
              <a:t>recommandations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3172" y="1110996"/>
            <a:ext cx="3778250" cy="5534025"/>
          </a:xfrm>
          <a:prstGeom prst="rect">
            <a:avLst/>
          </a:prstGeom>
          <a:solidFill>
            <a:srgbClr val="EC7C30"/>
          </a:solidFill>
          <a:ln w="12700">
            <a:solidFill>
              <a:srgbClr val="AD5A2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85"/>
              </a:spcBef>
            </a:pPr>
            <a:endParaRPr sz="20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INVESTIGATION</a:t>
            </a:r>
            <a:endParaRPr sz="2000">
              <a:latin typeface="Calibri"/>
              <a:cs typeface="Calibri"/>
            </a:endParaRPr>
          </a:p>
          <a:p>
            <a:pPr marL="90805" marR="274320">
              <a:lnSpc>
                <a:spcPct val="2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Étape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Filter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Bubble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Diary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Chaque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élève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analyse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son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propre</a:t>
            </a:r>
            <a:endParaRPr sz="2000">
              <a:latin typeface="Calibri"/>
              <a:cs typeface="Calibri"/>
            </a:endParaRPr>
          </a:p>
          <a:p>
            <a:pPr marL="90805" marR="139065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fil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d’actualité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ses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recommandations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YouTube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pendant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jours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mettant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place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Filter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Buble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Diary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5un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journal)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lequel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note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77825" indent="-287020">
              <a:lnSpc>
                <a:spcPct val="100000"/>
              </a:lnSpc>
              <a:buFont typeface="Arial"/>
              <a:buChar char="•"/>
              <a:tabLst>
                <a:tab pos="377825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contenus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qu’il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voit</a:t>
            </a:r>
            <a:endParaRPr sz="2000">
              <a:latin typeface="Calibri"/>
              <a:cs typeface="Calibri"/>
            </a:endParaRPr>
          </a:p>
          <a:p>
            <a:pPr marL="377825" indent="-287020">
              <a:lnSpc>
                <a:spcPct val="100000"/>
              </a:lnSpc>
              <a:buFont typeface="Arial"/>
              <a:buChar char="•"/>
              <a:tabLst>
                <a:tab pos="377825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opinions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absentes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06240" y="1110996"/>
            <a:ext cx="3779520" cy="5534025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20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MUTUALISATION</a:t>
            </a:r>
            <a:endParaRPr sz="2000">
              <a:latin typeface="Calibri"/>
              <a:cs typeface="Calibri"/>
            </a:endParaRPr>
          </a:p>
          <a:p>
            <a:pPr algn="just" marL="92075">
              <a:lnSpc>
                <a:spcPct val="100000"/>
              </a:lnSpc>
              <a:spcBef>
                <a:spcPts val="240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Étape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Filter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Bubble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Share</a:t>
            </a:r>
            <a:endParaRPr sz="2000">
              <a:latin typeface="Calibri"/>
              <a:cs typeface="Calibri"/>
            </a:endParaRPr>
          </a:p>
          <a:p>
            <a:pPr algn="just" marL="92075" marR="297815">
              <a:lnSpc>
                <a:spcPct val="100000"/>
              </a:lnSpc>
              <a:spcBef>
                <a:spcPts val="240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groupes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transnationaux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(dans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cadre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d’une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projet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etwinning),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élèves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partagent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leurs</a:t>
            </a:r>
            <a:endParaRPr sz="2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observations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constats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dans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fil</a:t>
            </a:r>
            <a:endParaRPr sz="2000">
              <a:latin typeface="Calibri"/>
              <a:cs typeface="Calibri"/>
            </a:endParaRPr>
          </a:p>
          <a:p>
            <a:pPr marL="92075" marR="399415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discussion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d’un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forum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(sur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l’espace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sécurisé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Twinspace</a:t>
            </a:r>
            <a:r>
              <a:rPr dirty="0" sz="20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endParaRPr sz="2000">
              <a:latin typeface="Calibri"/>
              <a:cs typeface="Calibri"/>
            </a:endParaRPr>
          </a:p>
          <a:p>
            <a:pPr marL="92075" marR="27686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projet)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pad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collaboratif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(digidoc)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contenus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opinions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absentes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831" y="1110996"/>
            <a:ext cx="3778250" cy="5534025"/>
          </a:xfrm>
          <a:prstGeom prst="rect">
            <a:avLst/>
          </a:prstGeom>
          <a:solidFill>
            <a:srgbClr val="6FAC46"/>
          </a:solidFill>
          <a:ln w="12700">
            <a:solidFill>
              <a:srgbClr val="507D31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65"/>
              </a:spcBef>
            </a:pPr>
            <a:endParaRPr sz="20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RECOMMANDATIONS</a:t>
            </a:r>
            <a:endParaRPr sz="2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240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Étape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Anti-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bubble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pledge</a:t>
            </a:r>
            <a:endParaRPr sz="2000">
              <a:latin typeface="Calibri"/>
              <a:cs typeface="Calibri"/>
            </a:endParaRPr>
          </a:p>
          <a:p>
            <a:pPr marL="92075" marR="135890">
              <a:lnSpc>
                <a:spcPct val="100000"/>
              </a:lnSpc>
              <a:spcBef>
                <a:spcPts val="2405"/>
              </a:spcBef>
            </a:pP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Toujours</a:t>
            </a:r>
            <a:r>
              <a:rPr dirty="0" sz="20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groupes</a:t>
            </a:r>
            <a:r>
              <a:rPr dirty="0" sz="20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transnationaux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20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élèves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proposent</a:t>
            </a:r>
            <a:r>
              <a:rPr dirty="0" sz="20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recommandations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expliquer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comment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diversifier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leurs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sources,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sortir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leur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bulle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exercer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leur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esprit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critique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ligne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sous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forme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d’engagement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citoyen.</a:t>
            </a:r>
            <a:endParaRPr sz="2000">
              <a:latin typeface="Calibri"/>
              <a:cs typeface="Calibri"/>
            </a:endParaRPr>
          </a:p>
          <a:p>
            <a:pPr marL="92075" marR="150495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Ils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peuvent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ensuite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mettre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forme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(sous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forme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flyer)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puis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partager</a:t>
            </a:r>
            <a:r>
              <a:rPr dirty="0" sz="20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débattre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résultats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obtenus</a:t>
            </a:r>
            <a:r>
              <a:rPr dirty="0" sz="20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différents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groupes transnationaux.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06095" y="103123"/>
            <a:ext cx="109093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Étape</a:t>
            </a:r>
            <a:r>
              <a:rPr dirty="0" sz="4000" spc="-100"/>
              <a:t> </a:t>
            </a:r>
            <a:r>
              <a:rPr dirty="0" sz="4000"/>
              <a:t>1</a:t>
            </a:r>
            <a:r>
              <a:rPr dirty="0" sz="4000" spc="-100"/>
              <a:t> </a:t>
            </a:r>
            <a:r>
              <a:rPr dirty="0" sz="4000"/>
              <a:t>:</a:t>
            </a:r>
            <a:r>
              <a:rPr dirty="0" sz="4000" spc="-110"/>
              <a:t> </a:t>
            </a:r>
            <a:r>
              <a:rPr dirty="0" sz="4000" spc="-25"/>
              <a:t>Investigation</a:t>
            </a:r>
            <a:r>
              <a:rPr dirty="0" sz="4000" spc="-95"/>
              <a:t> </a:t>
            </a:r>
            <a:r>
              <a:rPr dirty="0" sz="4000"/>
              <a:t>(points</a:t>
            </a:r>
            <a:r>
              <a:rPr dirty="0" sz="4000" spc="-95"/>
              <a:t> </a:t>
            </a:r>
            <a:r>
              <a:rPr dirty="0" sz="4000" spc="-10"/>
              <a:t>langagiers</a:t>
            </a:r>
            <a:r>
              <a:rPr dirty="0" sz="4000" spc="-110"/>
              <a:t> </a:t>
            </a:r>
            <a:r>
              <a:rPr dirty="0" sz="4000"/>
              <a:t>et</a:t>
            </a:r>
            <a:r>
              <a:rPr dirty="0" sz="4000" spc="-90"/>
              <a:t> </a:t>
            </a:r>
            <a:r>
              <a:rPr dirty="0" sz="4000" spc="-10"/>
              <a:t>exemples)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3172" y="1110996"/>
            <a:ext cx="3778250" cy="5534025"/>
          </a:xfrm>
          <a:prstGeom prst="rect">
            <a:avLst/>
          </a:prstGeom>
          <a:solidFill>
            <a:srgbClr val="EC7C30"/>
          </a:solidFill>
          <a:ln w="12700">
            <a:solidFill>
              <a:srgbClr val="AD5A2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85"/>
              </a:spcBef>
            </a:pPr>
            <a:endParaRPr sz="20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INVESTIGATION</a:t>
            </a:r>
            <a:endParaRPr sz="2000">
              <a:latin typeface="Calibri"/>
              <a:cs typeface="Calibri"/>
            </a:endParaRPr>
          </a:p>
          <a:p>
            <a:pPr marL="90805" marR="274320">
              <a:lnSpc>
                <a:spcPct val="2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Étape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Filter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Bubble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Diary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Chaque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élève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analyse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son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propre</a:t>
            </a:r>
            <a:endParaRPr sz="2000">
              <a:latin typeface="Calibri"/>
              <a:cs typeface="Calibri"/>
            </a:endParaRPr>
          </a:p>
          <a:p>
            <a:pPr marL="90805" marR="139065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fil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d’actualité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ses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recommandations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YouTube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pendant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jours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mettant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place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Filter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Buble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Diary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5un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journal)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lequel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note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77825" indent="-287020">
              <a:lnSpc>
                <a:spcPct val="100000"/>
              </a:lnSpc>
              <a:buFont typeface="Arial"/>
              <a:buChar char="•"/>
              <a:tabLst>
                <a:tab pos="377825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contenus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qu’il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voit</a:t>
            </a:r>
            <a:endParaRPr sz="2000">
              <a:latin typeface="Calibri"/>
              <a:cs typeface="Calibri"/>
            </a:endParaRPr>
          </a:p>
          <a:p>
            <a:pPr marL="377825" indent="-287020">
              <a:lnSpc>
                <a:spcPct val="100000"/>
              </a:lnSpc>
              <a:buFont typeface="Arial"/>
              <a:buChar char="•"/>
              <a:tabLst>
                <a:tab pos="377825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opinions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absentes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5196" y="979932"/>
            <a:ext cx="7239000" cy="54300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172" y="1110996"/>
            <a:ext cx="3778250" cy="5534025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20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MUTUALISATION</a:t>
            </a:r>
            <a:endParaRPr sz="2000">
              <a:latin typeface="Calibri"/>
              <a:cs typeface="Calibri"/>
            </a:endParaRPr>
          </a:p>
          <a:p>
            <a:pPr algn="just" marL="90805">
              <a:lnSpc>
                <a:spcPct val="100000"/>
              </a:lnSpc>
              <a:spcBef>
                <a:spcPts val="240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Étape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Filter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Bubble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Share</a:t>
            </a:r>
            <a:endParaRPr sz="2000">
              <a:latin typeface="Calibri"/>
              <a:cs typeface="Calibri"/>
            </a:endParaRPr>
          </a:p>
          <a:p>
            <a:pPr algn="just" marL="90805" marR="297180">
              <a:lnSpc>
                <a:spcPct val="100000"/>
              </a:lnSpc>
              <a:spcBef>
                <a:spcPts val="240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groupes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transnationaux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(dans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cadre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d’une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projet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etwinning),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élèves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partagent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leurs</a:t>
            </a:r>
            <a:endParaRPr sz="20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observations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constats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dans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fil</a:t>
            </a:r>
            <a:endParaRPr sz="2000">
              <a:latin typeface="Calibri"/>
              <a:cs typeface="Calibri"/>
            </a:endParaRPr>
          </a:p>
          <a:p>
            <a:pPr marL="90805" marR="39878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discussion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d’un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forum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(sur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l’espace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sécurisé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Twinspace</a:t>
            </a:r>
            <a:r>
              <a:rPr dirty="0" sz="20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endParaRPr sz="2000">
              <a:latin typeface="Calibri"/>
              <a:cs typeface="Calibri"/>
            </a:endParaRPr>
          </a:p>
          <a:p>
            <a:pPr marL="90805" marR="276225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projet)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pad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collaboratif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(digidoc)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contenus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opinions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absentes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06095" y="96773"/>
            <a:ext cx="100222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Étape</a:t>
            </a:r>
            <a:r>
              <a:rPr dirty="0" sz="3600" spc="-100"/>
              <a:t> </a:t>
            </a:r>
            <a:r>
              <a:rPr dirty="0" sz="3600"/>
              <a:t>2</a:t>
            </a:r>
            <a:r>
              <a:rPr dirty="0" sz="3600" spc="-90"/>
              <a:t> </a:t>
            </a:r>
            <a:r>
              <a:rPr dirty="0" sz="3600"/>
              <a:t>:</a:t>
            </a:r>
            <a:r>
              <a:rPr dirty="0" sz="3600" spc="-95"/>
              <a:t> </a:t>
            </a:r>
            <a:r>
              <a:rPr dirty="0" sz="3600" spc="-10"/>
              <a:t>mutualisation</a:t>
            </a:r>
            <a:r>
              <a:rPr dirty="0" sz="3600" spc="-55"/>
              <a:t> </a:t>
            </a:r>
            <a:r>
              <a:rPr dirty="0" sz="3600"/>
              <a:t>(points</a:t>
            </a:r>
            <a:r>
              <a:rPr dirty="0" sz="3600" spc="-95"/>
              <a:t> </a:t>
            </a:r>
            <a:r>
              <a:rPr dirty="0" sz="3600" spc="-10"/>
              <a:t>langagiers</a:t>
            </a:r>
            <a:r>
              <a:rPr dirty="0" sz="3600" spc="-75"/>
              <a:t> </a:t>
            </a:r>
            <a:r>
              <a:rPr dirty="0" sz="3600"/>
              <a:t>et</a:t>
            </a:r>
            <a:r>
              <a:rPr dirty="0" sz="3600" spc="-90"/>
              <a:t> </a:t>
            </a:r>
            <a:r>
              <a:rPr dirty="0" sz="3600" spc="-10"/>
              <a:t>exemples)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8055" y="1110996"/>
            <a:ext cx="6400800" cy="55077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8025" rIns="0" bIns="0" rtlCol="0" vert="horz">
            <a:spAutoFit/>
          </a:bodyPr>
          <a:lstStyle/>
          <a:p>
            <a:pPr marL="682625">
              <a:lnSpc>
                <a:spcPct val="100000"/>
              </a:lnSpc>
              <a:spcBef>
                <a:spcPts val="105"/>
              </a:spcBef>
            </a:pPr>
            <a:r>
              <a:rPr dirty="0" spc="-40"/>
              <a:t>Sommaire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4914265" cy="360426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AutoNum type="arabicPeriod"/>
              <a:tabLst>
                <a:tab pos="527685" algn="l"/>
              </a:tabLst>
            </a:pPr>
            <a:r>
              <a:rPr dirty="0" u="sng" sz="2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Contexte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AutoNum type="arabicPeriod"/>
              <a:tabLst>
                <a:tab pos="527685" algn="l"/>
              </a:tabLst>
            </a:pPr>
            <a:r>
              <a:rPr dirty="0" u="sng" sz="2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 action="ppaction://hlinksldjump"/>
              </a:rPr>
              <a:t>Objectifs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65"/>
              </a:spcBef>
              <a:buClr>
                <a:srgbClr val="000000"/>
              </a:buClr>
              <a:buAutoNum type="arabicPeriod"/>
              <a:tabLst>
                <a:tab pos="527685" algn="l"/>
              </a:tabLst>
            </a:pPr>
            <a:r>
              <a:rPr dirty="0" u="sng" sz="2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 action="ppaction://hlinksldjump"/>
              </a:rPr>
              <a:t>Étapes</a:t>
            </a:r>
            <a:r>
              <a:rPr dirty="0" u="sng" sz="2800" spc="-12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u="sng" sz="2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 action="ppaction://hlinksldjump"/>
              </a:rPr>
              <a:t>et</a:t>
            </a:r>
            <a:r>
              <a:rPr dirty="0" u="sng" sz="2800" spc="-13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u="sng" sz="2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 action="ppaction://hlinksldjump"/>
              </a:rPr>
              <a:t>documents</a:t>
            </a:r>
            <a:r>
              <a:rPr dirty="0" u="sng" sz="2800" spc="-8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u="sng" sz="2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 action="ppaction://hlinksldjump"/>
              </a:rPr>
              <a:t>supports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AutoNum type="arabicPeriod"/>
              <a:tabLst>
                <a:tab pos="527685" algn="l"/>
              </a:tabLst>
            </a:pPr>
            <a:r>
              <a:rPr dirty="0" u="sng" sz="2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 action="ppaction://hlinksldjump"/>
              </a:rPr>
              <a:t>Analyse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AutoNum type="arabicPeriod"/>
              <a:tabLst>
                <a:tab pos="527685" algn="l"/>
              </a:tabLst>
            </a:pPr>
            <a:r>
              <a:rPr dirty="0" u="sng" sz="2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 action="ppaction://hlinksldjump"/>
              </a:rPr>
              <a:t>Points</a:t>
            </a:r>
            <a:r>
              <a:rPr dirty="0" u="sng" sz="2800" spc="-7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u="sng" sz="2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u="sng" sz="2800" spc="-9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u="sng" sz="2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 action="ppaction://hlinksldjump"/>
              </a:rPr>
              <a:t>vigilance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AutoNum type="arabicPeriod"/>
              <a:tabLst>
                <a:tab pos="527685" algn="l"/>
              </a:tabLst>
            </a:pPr>
            <a:r>
              <a:rPr dirty="0" u="sng" sz="2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 action="ppaction://hlinksldjump"/>
              </a:rPr>
              <a:t>Outils</a:t>
            </a:r>
            <a:r>
              <a:rPr dirty="0" u="sng" sz="2800" spc="-1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u="sng" sz="2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 action="ppaction://hlinksldjump"/>
              </a:rPr>
              <a:t>numériques</a:t>
            </a:r>
            <a:r>
              <a:rPr dirty="0" u="sng" sz="2800" spc="-6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u="sng" sz="2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 action="ppaction://hlinksldjump"/>
              </a:rPr>
              <a:t>utilisés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AutoNum type="arabicPeriod"/>
              <a:tabLst>
                <a:tab pos="527685" algn="l"/>
              </a:tabLst>
            </a:pPr>
            <a:r>
              <a:rPr dirty="0" u="sng" sz="2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 action="ppaction://hlinksldjump"/>
              </a:rPr>
              <a:t>Conclusion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11695" y="0"/>
            <a:ext cx="5480304" cy="405231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06095" y="103123"/>
            <a:ext cx="100006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5"/>
              <a:t>Investigation,</a:t>
            </a:r>
            <a:r>
              <a:rPr dirty="0" sz="4000" spc="-95"/>
              <a:t> </a:t>
            </a:r>
            <a:r>
              <a:rPr dirty="0" sz="4000" spc="-10"/>
              <a:t>mutualisation</a:t>
            </a:r>
            <a:r>
              <a:rPr dirty="0" sz="4000" spc="-75"/>
              <a:t> </a:t>
            </a:r>
            <a:r>
              <a:rPr dirty="0" sz="4000"/>
              <a:t>et</a:t>
            </a:r>
            <a:r>
              <a:rPr dirty="0" sz="4000" spc="-95"/>
              <a:t> </a:t>
            </a:r>
            <a:r>
              <a:rPr dirty="0" sz="4000" spc="-10"/>
              <a:t>recommandations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01168" y="1110996"/>
            <a:ext cx="3779520" cy="5534025"/>
          </a:xfrm>
          <a:prstGeom prst="rect">
            <a:avLst/>
          </a:prstGeom>
          <a:solidFill>
            <a:srgbClr val="6FAC46"/>
          </a:solidFill>
          <a:ln w="12700">
            <a:solidFill>
              <a:srgbClr val="507D31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65"/>
              </a:spcBef>
            </a:pPr>
            <a:endParaRPr sz="20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RECOMMANDATIONS</a:t>
            </a:r>
            <a:endParaRPr sz="20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40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Étape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Anti-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bubble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pledge</a:t>
            </a:r>
            <a:endParaRPr sz="2000">
              <a:latin typeface="Calibri"/>
              <a:cs typeface="Calibri"/>
            </a:endParaRPr>
          </a:p>
          <a:p>
            <a:pPr marL="91440" marR="137795">
              <a:lnSpc>
                <a:spcPct val="100000"/>
              </a:lnSpc>
              <a:spcBef>
                <a:spcPts val="2405"/>
              </a:spcBef>
            </a:pP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Toujours</a:t>
            </a:r>
            <a:r>
              <a:rPr dirty="0" sz="20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groupes</a:t>
            </a:r>
            <a:r>
              <a:rPr dirty="0" sz="20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transnationaux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20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élèves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proposent</a:t>
            </a:r>
            <a:r>
              <a:rPr dirty="0" sz="20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recommandations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expliquer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comment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diversifier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leurs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sources,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sortir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leur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bulle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exercer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leur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esprit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critique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ligne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sous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forme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d’engagement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citoyen.</a:t>
            </a:r>
            <a:endParaRPr sz="2000">
              <a:latin typeface="Calibri"/>
              <a:cs typeface="Calibri"/>
            </a:endParaRPr>
          </a:p>
          <a:p>
            <a:pPr marL="91440" marR="15240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Ils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peuvent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ensuite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mettre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forme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(sous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forme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flyer)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puis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partager</a:t>
            </a:r>
            <a:r>
              <a:rPr dirty="0" sz="20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débattre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résultats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obtenus</a:t>
            </a:r>
            <a:r>
              <a:rPr dirty="0" sz="20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différents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groupes transnationaux.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5111" y="1039367"/>
            <a:ext cx="6262116" cy="566623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06095" y="103123"/>
            <a:ext cx="62490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Aides</a:t>
            </a:r>
            <a:r>
              <a:rPr dirty="0" sz="4000" spc="-60"/>
              <a:t> </a:t>
            </a:r>
            <a:r>
              <a:rPr dirty="0" sz="4000"/>
              <a:t>pour</a:t>
            </a:r>
            <a:r>
              <a:rPr dirty="0" sz="4000" spc="-50"/>
              <a:t> </a:t>
            </a:r>
            <a:r>
              <a:rPr dirty="0" sz="4000"/>
              <a:t>aider</a:t>
            </a:r>
            <a:r>
              <a:rPr dirty="0" sz="4000" spc="-55"/>
              <a:t> </a:t>
            </a:r>
            <a:r>
              <a:rPr dirty="0" sz="4000"/>
              <a:t>à</a:t>
            </a:r>
            <a:r>
              <a:rPr dirty="0" sz="4000" spc="-45"/>
              <a:t> </a:t>
            </a:r>
            <a:r>
              <a:rPr dirty="0" sz="4000"/>
              <a:t>la</a:t>
            </a:r>
            <a:r>
              <a:rPr dirty="0" sz="4000" spc="-45"/>
              <a:t> </a:t>
            </a:r>
            <a:r>
              <a:rPr dirty="0" sz="4000" spc="-10"/>
              <a:t>rédaction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7209790" y="74422"/>
            <a:ext cx="4660900" cy="1107440"/>
            <a:chOff x="7209790" y="74422"/>
            <a:chExt cx="4660900" cy="1107440"/>
          </a:xfrm>
        </p:grpSpPr>
        <p:sp>
          <p:nvSpPr>
            <p:cNvPr id="4" name="object 4"/>
            <p:cNvSpPr/>
            <p:nvPr/>
          </p:nvSpPr>
          <p:spPr>
            <a:xfrm>
              <a:off x="7216140" y="80772"/>
              <a:ext cx="4648200" cy="1094740"/>
            </a:xfrm>
            <a:custGeom>
              <a:avLst/>
              <a:gdLst/>
              <a:ahLst/>
              <a:cxnLst/>
              <a:rect l="l" t="t" r="r" b="b"/>
              <a:pathLst>
                <a:path w="4648200" h="1094740">
                  <a:moveTo>
                    <a:pt x="4465828" y="0"/>
                  </a:moveTo>
                  <a:lnTo>
                    <a:pt x="182371" y="0"/>
                  </a:lnTo>
                  <a:lnTo>
                    <a:pt x="133893" y="6515"/>
                  </a:lnTo>
                  <a:lnTo>
                    <a:pt x="90329" y="24901"/>
                  </a:lnTo>
                  <a:lnTo>
                    <a:pt x="53419" y="53419"/>
                  </a:lnTo>
                  <a:lnTo>
                    <a:pt x="24901" y="90329"/>
                  </a:lnTo>
                  <a:lnTo>
                    <a:pt x="6515" y="133893"/>
                  </a:lnTo>
                  <a:lnTo>
                    <a:pt x="0" y="182372"/>
                  </a:lnTo>
                  <a:lnTo>
                    <a:pt x="0" y="911860"/>
                  </a:lnTo>
                  <a:lnTo>
                    <a:pt x="6515" y="960338"/>
                  </a:lnTo>
                  <a:lnTo>
                    <a:pt x="24901" y="1003902"/>
                  </a:lnTo>
                  <a:lnTo>
                    <a:pt x="53419" y="1040812"/>
                  </a:lnTo>
                  <a:lnTo>
                    <a:pt x="90329" y="1069330"/>
                  </a:lnTo>
                  <a:lnTo>
                    <a:pt x="133893" y="1087716"/>
                  </a:lnTo>
                  <a:lnTo>
                    <a:pt x="182371" y="1094231"/>
                  </a:lnTo>
                  <a:lnTo>
                    <a:pt x="4465828" y="1094231"/>
                  </a:lnTo>
                  <a:lnTo>
                    <a:pt x="4514306" y="1087716"/>
                  </a:lnTo>
                  <a:lnTo>
                    <a:pt x="4557870" y="1069330"/>
                  </a:lnTo>
                  <a:lnTo>
                    <a:pt x="4594780" y="1040812"/>
                  </a:lnTo>
                  <a:lnTo>
                    <a:pt x="4623298" y="1003902"/>
                  </a:lnTo>
                  <a:lnTo>
                    <a:pt x="4641684" y="960338"/>
                  </a:lnTo>
                  <a:lnTo>
                    <a:pt x="4648200" y="911860"/>
                  </a:lnTo>
                  <a:lnTo>
                    <a:pt x="4648200" y="182372"/>
                  </a:lnTo>
                  <a:lnTo>
                    <a:pt x="4641684" y="133893"/>
                  </a:lnTo>
                  <a:lnTo>
                    <a:pt x="4623298" y="90329"/>
                  </a:lnTo>
                  <a:lnTo>
                    <a:pt x="4594780" y="53419"/>
                  </a:lnTo>
                  <a:lnTo>
                    <a:pt x="4557870" y="24901"/>
                  </a:lnTo>
                  <a:lnTo>
                    <a:pt x="4514306" y="6515"/>
                  </a:lnTo>
                  <a:lnTo>
                    <a:pt x="446582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216140" y="80772"/>
              <a:ext cx="4648200" cy="1094740"/>
            </a:xfrm>
            <a:custGeom>
              <a:avLst/>
              <a:gdLst/>
              <a:ahLst/>
              <a:cxnLst/>
              <a:rect l="l" t="t" r="r" b="b"/>
              <a:pathLst>
                <a:path w="4648200" h="1094740">
                  <a:moveTo>
                    <a:pt x="0" y="182372"/>
                  </a:moveTo>
                  <a:lnTo>
                    <a:pt x="6515" y="133893"/>
                  </a:lnTo>
                  <a:lnTo>
                    <a:pt x="24901" y="90329"/>
                  </a:lnTo>
                  <a:lnTo>
                    <a:pt x="53419" y="53419"/>
                  </a:lnTo>
                  <a:lnTo>
                    <a:pt x="90329" y="24901"/>
                  </a:lnTo>
                  <a:lnTo>
                    <a:pt x="133893" y="6515"/>
                  </a:lnTo>
                  <a:lnTo>
                    <a:pt x="182371" y="0"/>
                  </a:lnTo>
                  <a:lnTo>
                    <a:pt x="4465828" y="0"/>
                  </a:lnTo>
                  <a:lnTo>
                    <a:pt x="4514306" y="6515"/>
                  </a:lnTo>
                  <a:lnTo>
                    <a:pt x="4557870" y="24901"/>
                  </a:lnTo>
                  <a:lnTo>
                    <a:pt x="4594780" y="53419"/>
                  </a:lnTo>
                  <a:lnTo>
                    <a:pt x="4623298" y="90329"/>
                  </a:lnTo>
                  <a:lnTo>
                    <a:pt x="4641684" y="133893"/>
                  </a:lnTo>
                  <a:lnTo>
                    <a:pt x="4648200" y="182372"/>
                  </a:lnTo>
                  <a:lnTo>
                    <a:pt x="4648200" y="911860"/>
                  </a:lnTo>
                  <a:lnTo>
                    <a:pt x="4641684" y="960338"/>
                  </a:lnTo>
                  <a:lnTo>
                    <a:pt x="4623298" y="1003902"/>
                  </a:lnTo>
                  <a:lnTo>
                    <a:pt x="4594780" y="1040812"/>
                  </a:lnTo>
                  <a:lnTo>
                    <a:pt x="4557870" y="1069330"/>
                  </a:lnTo>
                  <a:lnTo>
                    <a:pt x="4514306" y="1087716"/>
                  </a:lnTo>
                  <a:lnTo>
                    <a:pt x="4465828" y="1094231"/>
                  </a:lnTo>
                  <a:lnTo>
                    <a:pt x="182371" y="1094231"/>
                  </a:lnTo>
                  <a:lnTo>
                    <a:pt x="133893" y="1087716"/>
                  </a:lnTo>
                  <a:lnTo>
                    <a:pt x="90329" y="1069330"/>
                  </a:lnTo>
                  <a:lnTo>
                    <a:pt x="53419" y="1040812"/>
                  </a:lnTo>
                  <a:lnTo>
                    <a:pt x="24901" y="1003902"/>
                  </a:lnTo>
                  <a:lnTo>
                    <a:pt x="6515" y="960338"/>
                  </a:lnTo>
                  <a:lnTo>
                    <a:pt x="0" y="911860"/>
                  </a:lnTo>
                  <a:lnTo>
                    <a:pt x="0" y="182372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407909" y="325373"/>
            <a:ext cx="426974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Possibilité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fournir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aides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élèves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difficulté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3255" y="1415796"/>
            <a:ext cx="11829415" cy="4671060"/>
            <a:chOff x="143255" y="1415796"/>
            <a:chExt cx="11829415" cy="467106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5" y="1415796"/>
              <a:ext cx="6492240" cy="46710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7923" y="3163824"/>
              <a:ext cx="6484620" cy="26822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06095" y="103123"/>
            <a:ext cx="62490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Aides</a:t>
            </a:r>
            <a:r>
              <a:rPr dirty="0" sz="4000" spc="-60"/>
              <a:t> </a:t>
            </a:r>
            <a:r>
              <a:rPr dirty="0" sz="4000"/>
              <a:t>pour</a:t>
            </a:r>
            <a:r>
              <a:rPr dirty="0" sz="4000" spc="-50"/>
              <a:t> </a:t>
            </a:r>
            <a:r>
              <a:rPr dirty="0" sz="4000"/>
              <a:t>aider</a:t>
            </a:r>
            <a:r>
              <a:rPr dirty="0" sz="4000" spc="-55"/>
              <a:t> </a:t>
            </a:r>
            <a:r>
              <a:rPr dirty="0" sz="4000"/>
              <a:t>à</a:t>
            </a:r>
            <a:r>
              <a:rPr dirty="0" sz="4000" spc="-45"/>
              <a:t> </a:t>
            </a:r>
            <a:r>
              <a:rPr dirty="0" sz="4000"/>
              <a:t>la</a:t>
            </a:r>
            <a:r>
              <a:rPr dirty="0" sz="4000" spc="-45"/>
              <a:t> </a:t>
            </a:r>
            <a:r>
              <a:rPr dirty="0" sz="4000" spc="-10"/>
              <a:t>rédaction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7209790" y="74422"/>
            <a:ext cx="4660900" cy="1107440"/>
            <a:chOff x="7209790" y="74422"/>
            <a:chExt cx="4660900" cy="1107440"/>
          </a:xfrm>
        </p:grpSpPr>
        <p:sp>
          <p:nvSpPr>
            <p:cNvPr id="4" name="object 4"/>
            <p:cNvSpPr/>
            <p:nvPr/>
          </p:nvSpPr>
          <p:spPr>
            <a:xfrm>
              <a:off x="7216140" y="80772"/>
              <a:ext cx="4648200" cy="1094740"/>
            </a:xfrm>
            <a:custGeom>
              <a:avLst/>
              <a:gdLst/>
              <a:ahLst/>
              <a:cxnLst/>
              <a:rect l="l" t="t" r="r" b="b"/>
              <a:pathLst>
                <a:path w="4648200" h="1094740">
                  <a:moveTo>
                    <a:pt x="4465828" y="0"/>
                  </a:moveTo>
                  <a:lnTo>
                    <a:pt x="182371" y="0"/>
                  </a:lnTo>
                  <a:lnTo>
                    <a:pt x="133893" y="6515"/>
                  </a:lnTo>
                  <a:lnTo>
                    <a:pt x="90329" y="24901"/>
                  </a:lnTo>
                  <a:lnTo>
                    <a:pt x="53419" y="53419"/>
                  </a:lnTo>
                  <a:lnTo>
                    <a:pt x="24901" y="90329"/>
                  </a:lnTo>
                  <a:lnTo>
                    <a:pt x="6515" y="133893"/>
                  </a:lnTo>
                  <a:lnTo>
                    <a:pt x="0" y="182372"/>
                  </a:lnTo>
                  <a:lnTo>
                    <a:pt x="0" y="911860"/>
                  </a:lnTo>
                  <a:lnTo>
                    <a:pt x="6515" y="960338"/>
                  </a:lnTo>
                  <a:lnTo>
                    <a:pt x="24901" y="1003902"/>
                  </a:lnTo>
                  <a:lnTo>
                    <a:pt x="53419" y="1040812"/>
                  </a:lnTo>
                  <a:lnTo>
                    <a:pt x="90329" y="1069330"/>
                  </a:lnTo>
                  <a:lnTo>
                    <a:pt x="133893" y="1087716"/>
                  </a:lnTo>
                  <a:lnTo>
                    <a:pt x="182371" y="1094231"/>
                  </a:lnTo>
                  <a:lnTo>
                    <a:pt x="4465828" y="1094231"/>
                  </a:lnTo>
                  <a:lnTo>
                    <a:pt x="4514306" y="1087716"/>
                  </a:lnTo>
                  <a:lnTo>
                    <a:pt x="4557870" y="1069330"/>
                  </a:lnTo>
                  <a:lnTo>
                    <a:pt x="4594780" y="1040812"/>
                  </a:lnTo>
                  <a:lnTo>
                    <a:pt x="4623298" y="1003902"/>
                  </a:lnTo>
                  <a:lnTo>
                    <a:pt x="4641684" y="960338"/>
                  </a:lnTo>
                  <a:lnTo>
                    <a:pt x="4648200" y="911860"/>
                  </a:lnTo>
                  <a:lnTo>
                    <a:pt x="4648200" y="182372"/>
                  </a:lnTo>
                  <a:lnTo>
                    <a:pt x="4641684" y="133893"/>
                  </a:lnTo>
                  <a:lnTo>
                    <a:pt x="4623298" y="90329"/>
                  </a:lnTo>
                  <a:lnTo>
                    <a:pt x="4594780" y="53419"/>
                  </a:lnTo>
                  <a:lnTo>
                    <a:pt x="4557870" y="24901"/>
                  </a:lnTo>
                  <a:lnTo>
                    <a:pt x="4514306" y="6515"/>
                  </a:lnTo>
                  <a:lnTo>
                    <a:pt x="446582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216140" y="80772"/>
              <a:ext cx="4648200" cy="1094740"/>
            </a:xfrm>
            <a:custGeom>
              <a:avLst/>
              <a:gdLst/>
              <a:ahLst/>
              <a:cxnLst/>
              <a:rect l="l" t="t" r="r" b="b"/>
              <a:pathLst>
                <a:path w="4648200" h="1094740">
                  <a:moveTo>
                    <a:pt x="0" y="182372"/>
                  </a:moveTo>
                  <a:lnTo>
                    <a:pt x="6515" y="133893"/>
                  </a:lnTo>
                  <a:lnTo>
                    <a:pt x="24901" y="90329"/>
                  </a:lnTo>
                  <a:lnTo>
                    <a:pt x="53419" y="53419"/>
                  </a:lnTo>
                  <a:lnTo>
                    <a:pt x="90329" y="24901"/>
                  </a:lnTo>
                  <a:lnTo>
                    <a:pt x="133893" y="6515"/>
                  </a:lnTo>
                  <a:lnTo>
                    <a:pt x="182371" y="0"/>
                  </a:lnTo>
                  <a:lnTo>
                    <a:pt x="4465828" y="0"/>
                  </a:lnTo>
                  <a:lnTo>
                    <a:pt x="4514306" y="6515"/>
                  </a:lnTo>
                  <a:lnTo>
                    <a:pt x="4557870" y="24901"/>
                  </a:lnTo>
                  <a:lnTo>
                    <a:pt x="4594780" y="53419"/>
                  </a:lnTo>
                  <a:lnTo>
                    <a:pt x="4623298" y="90329"/>
                  </a:lnTo>
                  <a:lnTo>
                    <a:pt x="4641684" y="133893"/>
                  </a:lnTo>
                  <a:lnTo>
                    <a:pt x="4648200" y="182372"/>
                  </a:lnTo>
                  <a:lnTo>
                    <a:pt x="4648200" y="911860"/>
                  </a:lnTo>
                  <a:lnTo>
                    <a:pt x="4641684" y="960338"/>
                  </a:lnTo>
                  <a:lnTo>
                    <a:pt x="4623298" y="1003902"/>
                  </a:lnTo>
                  <a:lnTo>
                    <a:pt x="4594780" y="1040812"/>
                  </a:lnTo>
                  <a:lnTo>
                    <a:pt x="4557870" y="1069330"/>
                  </a:lnTo>
                  <a:lnTo>
                    <a:pt x="4514306" y="1087716"/>
                  </a:lnTo>
                  <a:lnTo>
                    <a:pt x="4465828" y="1094231"/>
                  </a:lnTo>
                  <a:lnTo>
                    <a:pt x="182371" y="1094231"/>
                  </a:lnTo>
                  <a:lnTo>
                    <a:pt x="133893" y="1087716"/>
                  </a:lnTo>
                  <a:lnTo>
                    <a:pt x="90329" y="1069330"/>
                  </a:lnTo>
                  <a:lnTo>
                    <a:pt x="53419" y="1040812"/>
                  </a:lnTo>
                  <a:lnTo>
                    <a:pt x="24901" y="1003902"/>
                  </a:lnTo>
                  <a:lnTo>
                    <a:pt x="6515" y="960338"/>
                  </a:lnTo>
                  <a:lnTo>
                    <a:pt x="0" y="911860"/>
                  </a:lnTo>
                  <a:lnTo>
                    <a:pt x="0" y="182372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407909" y="325373"/>
            <a:ext cx="426974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Possibilité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fournir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aides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élèves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niveau</a:t>
            </a:r>
            <a:r>
              <a:rPr dirty="0" sz="18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B1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19" y="885444"/>
            <a:ext cx="6350508" cy="55885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06095" y="103123"/>
            <a:ext cx="62490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Aides</a:t>
            </a:r>
            <a:r>
              <a:rPr dirty="0" sz="4000" spc="-60"/>
              <a:t> </a:t>
            </a:r>
            <a:r>
              <a:rPr dirty="0" sz="4000"/>
              <a:t>pour</a:t>
            </a:r>
            <a:r>
              <a:rPr dirty="0" sz="4000" spc="-50"/>
              <a:t> </a:t>
            </a:r>
            <a:r>
              <a:rPr dirty="0" sz="4000"/>
              <a:t>aider</a:t>
            </a:r>
            <a:r>
              <a:rPr dirty="0" sz="4000" spc="-55"/>
              <a:t> </a:t>
            </a:r>
            <a:r>
              <a:rPr dirty="0" sz="4000"/>
              <a:t>à</a:t>
            </a:r>
            <a:r>
              <a:rPr dirty="0" sz="4000" spc="-45"/>
              <a:t> </a:t>
            </a:r>
            <a:r>
              <a:rPr dirty="0" sz="4000"/>
              <a:t>la</a:t>
            </a:r>
            <a:r>
              <a:rPr dirty="0" sz="4000" spc="-45"/>
              <a:t> </a:t>
            </a:r>
            <a:r>
              <a:rPr dirty="0" sz="4000" spc="-10"/>
              <a:t>rédaction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7209790" y="74422"/>
            <a:ext cx="4660900" cy="1107440"/>
            <a:chOff x="7209790" y="74422"/>
            <a:chExt cx="4660900" cy="1107440"/>
          </a:xfrm>
        </p:grpSpPr>
        <p:sp>
          <p:nvSpPr>
            <p:cNvPr id="4" name="object 4"/>
            <p:cNvSpPr/>
            <p:nvPr/>
          </p:nvSpPr>
          <p:spPr>
            <a:xfrm>
              <a:off x="7216140" y="80772"/>
              <a:ext cx="4648200" cy="1094740"/>
            </a:xfrm>
            <a:custGeom>
              <a:avLst/>
              <a:gdLst/>
              <a:ahLst/>
              <a:cxnLst/>
              <a:rect l="l" t="t" r="r" b="b"/>
              <a:pathLst>
                <a:path w="4648200" h="1094740">
                  <a:moveTo>
                    <a:pt x="4465828" y="0"/>
                  </a:moveTo>
                  <a:lnTo>
                    <a:pt x="182371" y="0"/>
                  </a:lnTo>
                  <a:lnTo>
                    <a:pt x="133893" y="6515"/>
                  </a:lnTo>
                  <a:lnTo>
                    <a:pt x="90329" y="24901"/>
                  </a:lnTo>
                  <a:lnTo>
                    <a:pt x="53419" y="53419"/>
                  </a:lnTo>
                  <a:lnTo>
                    <a:pt x="24901" y="90329"/>
                  </a:lnTo>
                  <a:lnTo>
                    <a:pt x="6515" y="133893"/>
                  </a:lnTo>
                  <a:lnTo>
                    <a:pt x="0" y="182372"/>
                  </a:lnTo>
                  <a:lnTo>
                    <a:pt x="0" y="911860"/>
                  </a:lnTo>
                  <a:lnTo>
                    <a:pt x="6515" y="960338"/>
                  </a:lnTo>
                  <a:lnTo>
                    <a:pt x="24901" y="1003902"/>
                  </a:lnTo>
                  <a:lnTo>
                    <a:pt x="53419" y="1040812"/>
                  </a:lnTo>
                  <a:lnTo>
                    <a:pt x="90329" y="1069330"/>
                  </a:lnTo>
                  <a:lnTo>
                    <a:pt x="133893" y="1087716"/>
                  </a:lnTo>
                  <a:lnTo>
                    <a:pt x="182371" y="1094231"/>
                  </a:lnTo>
                  <a:lnTo>
                    <a:pt x="4465828" y="1094231"/>
                  </a:lnTo>
                  <a:lnTo>
                    <a:pt x="4514306" y="1087716"/>
                  </a:lnTo>
                  <a:lnTo>
                    <a:pt x="4557870" y="1069330"/>
                  </a:lnTo>
                  <a:lnTo>
                    <a:pt x="4594780" y="1040812"/>
                  </a:lnTo>
                  <a:lnTo>
                    <a:pt x="4623298" y="1003902"/>
                  </a:lnTo>
                  <a:lnTo>
                    <a:pt x="4641684" y="960338"/>
                  </a:lnTo>
                  <a:lnTo>
                    <a:pt x="4648200" y="911860"/>
                  </a:lnTo>
                  <a:lnTo>
                    <a:pt x="4648200" y="182372"/>
                  </a:lnTo>
                  <a:lnTo>
                    <a:pt x="4641684" y="133893"/>
                  </a:lnTo>
                  <a:lnTo>
                    <a:pt x="4623298" y="90329"/>
                  </a:lnTo>
                  <a:lnTo>
                    <a:pt x="4594780" y="53419"/>
                  </a:lnTo>
                  <a:lnTo>
                    <a:pt x="4557870" y="24901"/>
                  </a:lnTo>
                  <a:lnTo>
                    <a:pt x="4514306" y="6515"/>
                  </a:lnTo>
                  <a:lnTo>
                    <a:pt x="446582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216140" y="80772"/>
              <a:ext cx="4648200" cy="1094740"/>
            </a:xfrm>
            <a:custGeom>
              <a:avLst/>
              <a:gdLst/>
              <a:ahLst/>
              <a:cxnLst/>
              <a:rect l="l" t="t" r="r" b="b"/>
              <a:pathLst>
                <a:path w="4648200" h="1094740">
                  <a:moveTo>
                    <a:pt x="0" y="182372"/>
                  </a:moveTo>
                  <a:lnTo>
                    <a:pt x="6515" y="133893"/>
                  </a:lnTo>
                  <a:lnTo>
                    <a:pt x="24901" y="90329"/>
                  </a:lnTo>
                  <a:lnTo>
                    <a:pt x="53419" y="53419"/>
                  </a:lnTo>
                  <a:lnTo>
                    <a:pt x="90329" y="24901"/>
                  </a:lnTo>
                  <a:lnTo>
                    <a:pt x="133893" y="6515"/>
                  </a:lnTo>
                  <a:lnTo>
                    <a:pt x="182371" y="0"/>
                  </a:lnTo>
                  <a:lnTo>
                    <a:pt x="4465828" y="0"/>
                  </a:lnTo>
                  <a:lnTo>
                    <a:pt x="4514306" y="6515"/>
                  </a:lnTo>
                  <a:lnTo>
                    <a:pt x="4557870" y="24901"/>
                  </a:lnTo>
                  <a:lnTo>
                    <a:pt x="4594780" y="53419"/>
                  </a:lnTo>
                  <a:lnTo>
                    <a:pt x="4623298" y="90329"/>
                  </a:lnTo>
                  <a:lnTo>
                    <a:pt x="4641684" y="133893"/>
                  </a:lnTo>
                  <a:lnTo>
                    <a:pt x="4648200" y="182372"/>
                  </a:lnTo>
                  <a:lnTo>
                    <a:pt x="4648200" y="911860"/>
                  </a:lnTo>
                  <a:lnTo>
                    <a:pt x="4641684" y="960338"/>
                  </a:lnTo>
                  <a:lnTo>
                    <a:pt x="4623298" y="1003902"/>
                  </a:lnTo>
                  <a:lnTo>
                    <a:pt x="4594780" y="1040812"/>
                  </a:lnTo>
                  <a:lnTo>
                    <a:pt x="4557870" y="1069330"/>
                  </a:lnTo>
                  <a:lnTo>
                    <a:pt x="4514306" y="1087716"/>
                  </a:lnTo>
                  <a:lnTo>
                    <a:pt x="4465828" y="1094231"/>
                  </a:lnTo>
                  <a:lnTo>
                    <a:pt x="182371" y="1094231"/>
                  </a:lnTo>
                  <a:lnTo>
                    <a:pt x="133893" y="1087716"/>
                  </a:lnTo>
                  <a:lnTo>
                    <a:pt x="90329" y="1069330"/>
                  </a:lnTo>
                  <a:lnTo>
                    <a:pt x="53419" y="1040812"/>
                  </a:lnTo>
                  <a:lnTo>
                    <a:pt x="24901" y="1003902"/>
                  </a:lnTo>
                  <a:lnTo>
                    <a:pt x="6515" y="960338"/>
                  </a:lnTo>
                  <a:lnTo>
                    <a:pt x="0" y="911860"/>
                  </a:lnTo>
                  <a:lnTo>
                    <a:pt x="0" y="182372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407909" y="325373"/>
            <a:ext cx="426974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Possibilité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fournir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aides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élèves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niveau</a:t>
            </a:r>
            <a:r>
              <a:rPr dirty="0" sz="18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B2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304" y="800100"/>
            <a:ext cx="5884164" cy="58445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8025" rIns="0" bIns="0" rtlCol="0" vert="horz">
            <a:spAutoFit/>
          </a:bodyPr>
          <a:lstStyle/>
          <a:p>
            <a:pPr marL="682625">
              <a:lnSpc>
                <a:spcPct val="100000"/>
              </a:lnSpc>
              <a:spcBef>
                <a:spcPts val="105"/>
              </a:spcBef>
            </a:pPr>
            <a:r>
              <a:rPr dirty="0" spc="-30"/>
              <a:t>Analyse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3124"/>
            <a:ext cx="10358120" cy="3032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41300" marR="5080" indent="-229235">
              <a:lnSpc>
                <a:spcPct val="1501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459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thématique</a:t>
            </a:r>
            <a:r>
              <a:rPr dirty="0" sz="1800" spc="48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suscite</a:t>
            </a:r>
            <a:r>
              <a:rPr dirty="0" sz="1800" spc="4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4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fort</a:t>
            </a:r>
            <a:r>
              <a:rPr dirty="0" sz="1800" spc="4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engagement</a:t>
            </a:r>
            <a:r>
              <a:rPr dirty="0" sz="1800" spc="48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des</a:t>
            </a:r>
            <a:r>
              <a:rPr dirty="0" sz="1800" spc="4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élèves,</a:t>
            </a:r>
            <a:r>
              <a:rPr dirty="0" sz="1800" spc="4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car</a:t>
            </a:r>
            <a:r>
              <a:rPr dirty="0" sz="1800" spc="4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elle</a:t>
            </a:r>
            <a:r>
              <a:rPr dirty="0" sz="1800" spc="4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fait</a:t>
            </a:r>
            <a:r>
              <a:rPr dirty="0" sz="1800" spc="4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directement</a:t>
            </a:r>
            <a:r>
              <a:rPr dirty="0" sz="1800" spc="4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écho</a:t>
            </a:r>
            <a:r>
              <a:rPr dirty="0" sz="1800" spc="4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à</a:t>
            </a:r>
            <a:r>
              <a:rPr dirty="0" sz="1800" spc="4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leurs </a:t>
            </a:r>
            <a:r>
              <a:rPr dirty="0" sz="1800">
                <a:latin typeface="Arial"/>
                <a:cs typeface="Arial"/>
              </a:rPr>
              <a:t>pratiques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quotidiennes</a:t>
            </a:r>
            <a:r>
              <a:rPr dirty="0" sz="1800" spc="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et</a:t>
            </a:r>
            <a:r>
              <a:rPr dirty="0" sz="1800" spc="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permet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comparer</a:t>
            </a:r>
            <a:r>
              <a:rPr dirty="0" sz="1800" spc="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les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pratiques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avec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leurs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partenaires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européens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(ou </a:t>
            </a:r>
            <a:r>
              <a:rPr dirty="0" sz="1800">
                <a:latin typeface="Arial"/>
                <a:cs typeface="Arial"/>
              </a:rPr>
              <a:t>camarades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classe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10">
                <a:latin typeface="Arial"/>
                <a:cs typeface="Arial"/>
              </a:rPr>
              <a:t> interne).</a:t>
            </a:r>
            <a:endParaRPr sz="1800">
              <a:latin typeface="Arial"/>
              <a:cs typeface="Arial"/>
            </a:endParaRPr>
          </a:p>
          <a:p>
            <a:pPr algn="just" marL="241300" indent="-228600">
              <a:lnSpc>
                <a:spcPct val="100000"/>
              </a:lnSpc>
              <a:spcBef>
                <a:spcPts val="1570"/>
              </a:spcBef>
              <a:buChar char="•"/>
              <a:tabLst>
                <a:tab pos="241300" algn="l"/>
              </a:tabLst>
            </a:pP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1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réalisation</a:t>
            </a:r>
            <a:r>
              <a:rPr dirty="0" sz="1800" spc="1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1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flyers</a:t>
            </a:r>
            <a:r>
              <a:rPr dirty="0" sz="1800" spc="1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laisse</a:t>
            </a:r>
            <a:r>
              <a:rPr dirty="0" sz="1800" spc="1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une</a:t>
            </a:r>
            <a:r>
              <a:rPr dirty="0" sz="1800" spc="1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trace</a:t>
            </a:r>
            <a:r>
              <a:rPr dirty="0" sz="1800" spc="1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concrète</a:t>
            </a:r>
            <a:r>
              <a:rPr dirty="0" sz="1800" spc="1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1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l’activité</a:t>
            </a:r>
            <a:r>
              <a:rPr dirty="0" sz="1800" spc="1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et</a:t>
            </a:r>
            <a:r>
              <a:rPr dirty="0" sz="1800" spc="1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permet</a:t>
            </a:r>
            <a:r>
              <a:rPr dirty="0" sz="1800" spc="1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1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valoriser</a:t>
            </a:r>
            <a:r>
              <a:rPr dirty="0" sz="1800" spc="1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1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travail</a:t>
            </a:r>
            <a:r>
              <a:rPr dirty="0" sz="1800" spc="16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des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latin typeface="Arial"/>
                <a:cs typeface="Arial"/>
              </a:rPr>
              <a:t>élèves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avec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affichage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distribution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flyers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dans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établissements</a:t>
            </a:r>
            <a:r>
              <a:rPr dirty="0" sz="1800" spc="-10">
                <a:latin typeface="Arial"/>
                <a:cs typeface="Arial"/>
              </a:rPr>
              <a:t> scolaires.</a:t>
            </a:r>
            <a:endParaRPr sz="1800">
              <a:latin typeface="Arial"/>
              <a:cs typeface="Arial"/>
            </a:endParaRPr>
          </a:p>
          <a:p>
            <a:pPr algn="just" marL="241300" marR="5715" indent="-229235">
              <a:lnSpc>
                <a:spcPct val="150000"/>
              </a:lnSpc>
              <a:spcBef>
                <a:spcPts val="505"/>
              </a:spcBef>
              <a:buChar char="•"/>
              <a:tabLst>
                <a:tab pos="241300" algn="l"/>
              </a:tabLst>
            </a:pP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2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variété</a:t>
            </a:r>
            <a:r>
              <a:rPr dirty="0" sz="1800" spc="2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des</a:t>
            </a:r>
            <a:r>
              <a:rPr dirty="0" sz="1800" spc="2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activités</a:t>
            </a:r>
            <a:r>
              <a:rPr dirty="0" sz="1800" spc="2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et</a:t>
            </a:r>
            <a:r>
              <a:rPr dirty="0" sz="1800" spc="2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supports</a:t>
            </a:r>
            <a:r>
              <a:rPr dirty="0" sz="1800" spc="25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interactifs</a:t>
            </a:r>
            <a:r>
              <a:rPr dirty="0" sz="1800" spc="25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(jeu</a:t>
            </a:r>
            <a:r>
              <a:rPr dirty="0" sz="1800" spc="2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2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cartes,</a:t>
            </a:r>
            <a:r>
              <a:rPr dirty="0" sz="1800" spc="2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vidéo,</a:t>
            </a:r>
            <a:r>
              <a:rPr dirty="0" sz="1800" spc="25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exercice</a:t>
            </a:r>
            <a:r>
              <a:rPr dirty="0" sz="1800" spc="2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interactif,</a:t>
            </a:r>
            <a:r>
              <a:rPr dirty="0" sz="1800" spc="2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forum</a:t>
            </a:r>
            <a:r>
              <a:rPr dirty="0" sz="1800" spc="25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 </a:t>
            </a:r>
            <a:r>
              <a:rPr dirty="0" sz="1800">
                <a:latin typeface="Arial"/>
                <a:cs typeface="Arial"/>
              </a:rPr>
              <a:t>discussion,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flyers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à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créer)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favorise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l’engagement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motivation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élèves.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8025" rIns="0" bIns="0" rtlCol="0" vert="horz">
            <a:spAutoFit/>
          </a:bodyPr>
          <a:lstStyle/>
          <a:p>
            <a:pPr marL="682625">
              <a:lnSpc>
                <a:spcPct val="100000"/>
              </a:lnSpc>
              <a:spcBef>
                <a:spcPts val="105"/>
              </a:spcBef>
            </a:pPr>
            <a:r>
              <a:rPr dirty="0" spc="-40"/>
              <a:t>Points</a:t>
            </a:r>
            <a:r>
              <a:rPr dirty="0" spc="-165"/>
              <a:t> </a:t>
            </a:r>
            <a:r>
              <a:rPr dirty="0"/>
              <a:t>de</a:t>
            </a:r>
            <a:r>
              <a:rPr dirty="0" spc="-135"/>
              <a:t> </a:t>
            </a:r>
            <a:r>
              <a:rPr dirty="0" spc="-20"/>
              <a:t>vigilance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644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95"/>
              </a:spcBef>
              <a:buFont typeface="Symbol"/>
              <a:buChar char=""/>
              <a:tabLst>
                <a:tab pos="356235" algn="l"/>
              </a:tabLst>
            </a:pPr>
            <a:r>
              <a:rPr dirty="0"/>
              <a:t>Accompagner</a:t>
            </a:r>
            <a:r>
              <a:rPr dirty="0" spc="150"/>
              <a:t> </a:t>
            </a:r>
            <a:r>
              <a:rPr dirty="0"/>
              <a:t>la</a:t>
            </a:r>
            <a:r>
              <a:rPr dirty="0" spc="165"/>
              <a:t> </a:t>
            </a:r>
            <a:r>
              <a:rPr dirty="0"/>
              <a:t>compréhension</a:t>
            </a:r>
            <a:r>
              <a:rPr dirty="0" spc="150"/>
              <a:t> </a:t>
            </a:r>
            <a:r>
              <a:rPr dirty="0"/>
              <a:t>des</a:t>
            </a:r>
            <a:r>
              <a:rPr dirty="0" spc="165"/>
              <a:t> </a:t>
            </a:r>
            <a:r>
              <a:rPr dirty="0"/>
              <a:t>notions</a:t>
            </a:r>
            <a:r>
              <a:rPr dirty="0" spc="165"/>
              <a:t> </a:t>
            </a:r>
            <a:r>
              <a:rPr dirty="0"/>
              <a:t>abstraites</a:t>
            </a:r>
            <a:r>
              <a:rPr dirty="0" spc="165"/>
              <a:t> </a:t>
            </a:r>
            <a:r>
              <a:rPr dirty="0"/>
              <a:t>par</a:t>
            </a:r>
            <a:r>
              <a:rPr dirty="0" spc="160"/>
              <a:t> </a:t>
            </a:r>
            <a:r>
              <a:rPr dirty="0"/>
              <a:t>des</a:t>
            </a:r>
            <a:r>
              <a:rPr dirty="0" spc="160"/>
              <a:t> </a:t>
            </a:r>
            <a:r>
              <a:rPr dirty="0"/>
              <a:t>exemples</a:t>
            </a:r>
            <a:r>
              <a:rPr dirty="0" spc="165"/>
              <a:t> </a:t>
            </a:r>
            <a:r>
              <a:rPr dirty="0"/>
              <a:t>concrets</a:t>
            </a:r>
            <a:r>
              <a:rPr dirty="0" spc="160"/>
              <a:t> </a:t>
            </a:r>
            <a:r>
              <a:rPr dirty="0"/>
              <a:t>et</a:t>
            </a:r>
            <a:r>
              <a:rPr dirty="0" spc="160"/>
              <a:t> </a:t>
            </a:r>
            <a:r>
              <a:rPr dirty="0" spc="-10"/>
              <a:t>étayages</a:t>
            </a:r>
          </a:p>
          <a:p>
            <a:pPr marL="355600">
              <a:lnSpc>
                <a:spcPct val="100000"/>
              </a:lnSpc>
              <a:spcBef>
                <a:spcPts val="1200"/>
              </a:spcBef>
            </a:pPr>
            <a:r>
              <a:rPr dirty="0"/>
              <a:t>visuels </a:t>
            </a:r>
            <a:r>
              <a:rPr dirty="0" spc="-10"/>
              <a:t>(flashcards</a:t>
            </a:r>
            <a:r>
              <a:rPr dirty="0" spc="-15"/>
              <a:t> </a:t>
            </a:r>
            <a:r>
              <a:rPr dirty="0"/>
              <a:t>/</a:t>
            </a:r>
            <a:r>
              <a:rPr dirty="0" spc="-20"/>
              <a:t> </a:t>
            </a:r>
            <a:r>
              <a:rPr dirty="0"/>
              <a:t>jeu</a:t>
            </a:r>
            <a:r>
              <a:rPr dirty="0" spc="-30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 spc="-10"/>
              <a:t>cartes)</a:t>
            </a:r>
          </a:p>
          <a:p>
            <a:pPr marL="355600" indent="-342900">
              <a:lnSpc>
                <a:spcPct val="100000"/>
              </a:lnSpc>
              <a:spcBef>
                <a:spcPts val="2200"/>
              </a:spcBef>
              <a:buFont typeface="Symbol"/>
              <a:buChar char=""/>
              <a:tabLst>
                <a:tab pos="356235" algn="l"/>
              </a:tabLst>
            </a:pPr>
            <a:r>
              <a:rPr dirty="0"/>
              <a:t>Veiller</a:t>
            </a:r>
            <a:r>
              <a:rPr dirty="0" spc="325"/>
              <a:t> </a:t>
            </a:r>
            <a:r>
              <a:rPr dirty="0"/>
              <a:t>à</a:t>
            </a:r>
            <a:r>
              <a:rPr dirty="0" spc="330"/>
              <a:t> </a:t>
            </a:r>
            <a:r>
              <a:rPr dirty="0"/>
              <a:t>ne</a:t>
            </a:r>
            <a:r>
              <a:rPr dirty="0" spc="315"/>
              <a:t> </a:t>
            </a:r>
            <a:r>
              <a:rPr dirty="0"/>
              <a:t>pas</a:t>
            </a:r>
            <a:r>
              <a:rPr dirty="0" spc="330"/>
              <a:t> </a:t>
            </a:r>
            <a:r>
              <a:rPr dirty="0"/>
              <a:t>stigmatiser</a:t>
            </a:r>
            <a:r>
              <a:rPr dirty="0" spc="350"/>
              <a:t> </a:t>
            </a:r>
            <a:r>
              <a:rPr dirty="0"/>
              <a:t>les</a:t>
            </a:r>
            <a:r>
              <a:rPr dirty="0" spc="325"/>
              <a:t> </a:t>
            </a:r>
            <a:r>
              <a:rPr dirty="0"/>
              <a:t>pratiques</a:t>
            </a:r>
            <a:r>
              <a:rPr dirty="0" spc="330"/>
              <a:t> </a:t>
            </a:r>
            <a:r>
              <a:rPr dirty="0"/>
              <a:t>numériques</a:t>
            </a:r>
            <a:r>
              <a:rPr dirty="0" spc="325"/>
              <a:t> </a:t>
            </a:r>
            <a:r>
              <a:rPr dirty="0"/>
              <a:t>des</a:t>
            </a:r>
            <a:r>
              <a:rPr dirty="0" spc="335"/>
              <a:t> </a:t>
            </a:r>
            <a:r>
              <a:rPr dirty="0"/>
              <a:t>élèves,</a:t>
            </a:r>
            <a:r>
              <a:rPr dirty="0" spc="330"/>
              <a:t> </a:t>
            </a:r>
            <a:r>
              <a:rPr dirty="0"/>
              <a:t>mais</a:t>
            </a:r>
            <a:r>
              <a:rPr dirty="0" spc="325"/>
              <a:t> </a:t>
            </a:r>
            <a:r>
              <a:rPr dirty="0"/>
              <a:t>adopter</a:t>
            </a:r>
            <a:r>
              <a:rPr dirty="0" spc="325"/>
              <a:t> </a:t>
            </a:r>
            <a:r>
              <a:rPr dirty="0"/>
              <a:t>une</a:t>
            </a:r>
            <a:r>
              <a:rPr dirty="0" spc="315"/>
              <a:t> </a:t>
            </a:r>
            <a:r>
              <a:rPr dirty="0" spc="-10"/>
              <a:t>posture</a:t>
            </a:r>
          </a:p>
          <a:p>
            <a:pPr marL="355600">
              <a:lnSpc>
                <a:spcPct val="100000"/>
              </a:lnSpc>
              <a:spcBef>
                <a:spcPts val="1200"/>
              </a:spcBef>
            </a:pPr>
            <a:r>
              <a:rPr dirty="0" spc="-10"/>
              <a:t>d’accompagnement</a:t>
            </a:r>
            <a:r>
              <a:rPr dirty="0" spc="-85"/>
              <a:t> </a:t>
            </a:r>
            <a:r>
              <a:rPr dirty="0" spc="-10"/>
              <a:t>réflexif.</a:t>
            </a:r>
          </a:p>
          <a:p>
            <a:pPr marL="355600" marR="6350" indent="-343535">
              <a:lnSpc>
                <a:spcPct val="150000"/>
              </a:lnSpc>
              <a:spcBef>
                <a:spcPts val="1010"/>
              </a:spcBef>
              <a:buFont typeface="Symbol"/>
              <a:buChar char=""/>
              <a:tabLst>
                <a:tab pos="356235" algn="l"/>
                <a:tab pos="1372870" algn="l"/>
                <a:tab pos="1802130" algn="l"/>
                <a:tab pos="2540635" algn="l"/>
                <a:tab pos="3757929" algn="l"/>
                <a:tab pos="4297680" algn="l"/>
                <a:tab pos="4820285" algn="l"/>
                <a:tab pos="5953125" algn="l"/>
                <a:tab pos="6605270" algn="l"/>
                <a:tab pos="7366000" algn="l"/>
                <a:tab pos="7814309" algn="l"/>
                <a:tab pos="9062085" algn="l"/>
                <a:tab pos="9783445" algn="l"/>
              </a:tabLst>
            </a:pPr>
            <a:r>
              <a:rPr dirty="0" spc="-10"/>
              <a:t>Garantir</a:t>
            </a:r>
            <a:r>
              <a:rPr dirty="0"/>
              <a:t>	</a:t>
            </a:r>
            <a:r>
              <a:rPr dirty="0" spc="-25"/>
              <a:t>un</a:t>
            </a:r>
            <a:r>
              <a:rPr dirty="0"/>
              <a:t>	</a:t>
            </a:r>
            <a:r>
              <a:rPr dirty="0" spc="-10"/>
              <a:t>cadre</a:t>
            </a:r>
            <a:r>
              <a:rPr dirty="0"/>
              <a:t>	</a:t>
            </a:r>
            <a:r>
              <a:rPr dirty="0" spc="-10"/>
              <a:t>sécurisant</a:t>
            </a:r>
            <a:r>
              <a:rPr dirty="0"/>
              <a:t>	</a:t>
            </a:r>
            <a:r>
              <a:rPr dirty="0" spc="-20"/>
              <a:t>lors</a:t>
            </a:r>
            <a:r>
              <a:rPr dirty="0"/>
              <a:t>	</a:t>
            </a:r>
            <a:r>
              <a:rPr dirty="0" spc="-25"/>
              <a:t>des</a:t>
            </a:r>
            <a:r>
              <a:rPr dirty="0"/>
              <a:t>	</a:t>
            </a:r>
            <a:r>
              <a:rPr dirty="0" spc="-10"/>
              <a:t>échanges</a:t>
            </a:r>
            <a:r>
              <a:rPr dirty="0"/>
              <a:t>	</a:t>
            </a:r>
            <a:r>
              <a:rPr dirty="0" spc="-20"/>
              <a:t>pour</a:t>
            </a:r>
            <a:r>
              <a:rPr dirty="0"/>
              <a:t>	</a:t>
            </a:r>
            <a:r>
              <a:rPr dirty="0" spc="-10"/>
              <a:t>éviter</a:t>
            </a:r>
            <a:r>
              <a:rPr dirty="0"/>
              <a:t>	</a:t>
            </a:r>
            <a:r>
              <a:rPr dirty="0" spc="-25"/>
              <a:t>les</a:t>
            </a:r>
            <a:r>
              <a:rPr dirty="0"/>
              <a:t>	</a:t>
            </a:r>
            <a:r>
              <a:rPr dirty="0" spc="-10"/>
              <a:t>jugements</a:t>
            </a:r>
            <a:r>
              <a:rPr dirty="0"/>
              <a:t>	</a:t>
            </a:r>
            <a:r>
              <a:rPr dirty="0" spc="-10"/>
              <a:t>entre</a:t>
            </a:r>
            <a:r>
              <a:rPr dirty="0"/>
              <a:t>	</a:t>
            </a:r>
            <a:r>
              <a:rPr dirty="0" spc="-20"/>
              <a:t>pairs, </a:t>
            </a:r>
            <a:r>
              <a:rPr dirty="0"/>
              <a:t>notamment</a:t>
            </a:r>
            <a:r>
              <a:rPr dirty="0" spc="-35"/>
              <a:t> </a:t>
            </a:r>
            <a:r>
              <a:rPr dirty="0"/>
              <a:t>dans</a:t>
            </a:r>
            <a:r>
              <a:rPr dirty="0" spc="-4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/>
              <a:t>phase</a:t>
            </a:r>
            <a:r>
              <a:rPr dirty="0" spc="-45"/>
              <a:t> </a:t>
            </a:r>
            <a:r>
              <a:rPr dirty="0"/>
              <a:t>de</a:t>
            </a:r>
            <a:r>
              <a:rPr dirty="0" spc="-35"/>
              <a:t> </a:t>
            </a:r>
            <a:r>
              <a:rPr dirty="0" spc="-10"/>
              <a:t>débat.</a:t>
            </a:r>
          </a:p>
          <a:p>
            <a:pPr marL="355600" indent="-3429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356235" algn="l"/>
              </a:tabLst>
            </a:pPr>
            <a:r>
              <a:rPr dirty="0" spc="-10"/>
              <a:t>Éviter</a:t>
            </a:r>
            <a:r>
              <a:rPr dirty="0" spc="-55"/>
              <a:t> </a:t>
            </a:r>
            <a:r>
              <a:rPr dirty="0"/>
              <a:t>les</a:t>
            </a:r>
            <a:r>
              <a:rPr dirty="0" spc="-40"/>
              <a:t> </a:t>
            </a:r>
            <a:r>
              <a:rPr dirty="0"/>
              <a:t>conseils</a:t>
            </a:r>
            <a:r>
              <a:rPr dirty="0" spc="-45"/>
              <a:t> </a:t>
            </a:r>
            <a:r>
              <a:rPr dirty="0"/>
              <a:t>trop</a:t>
            </a:r>
            <a:r>
              <a:rPr dirty="0" spc="-45"/>
              <a:t> </a:t>
            </a:r>
            <a:r>
              <a:rPr dirty="0"/>
              <a:t>généraux</a:t>
            </a:r>
            <a:r>
              <a:rPr dirty="0" spc="-85"/>
              <a:t> </a:t>
            </a:r>
            <a:r>
              <a:rPr dirty="0"/>
              <a:t>sur</a:t>
            </a:r>
            <a:r>
              <a:rPr dirty="0" spc="-50"/>
              <a:t> </a:t>
            </a:r>
            <a:r>
              <a:rPr dirty="0"/>
              <a:t>les</a:t>
            </a:r>
            <a:r>
              <a:rPr dirty="0" spc="-40"/>
              <a:t> </a:t>
            </a:r>
            <a:r>
              <a:rPr dirty="0"/>
              <a:t>flyers</a:t>
            </a:r>
            <a:r>
              <a:rPr dirty="0" spc="-40"/>
              <a:t> </a:t>
            </a:r>
            <a:r>
              <a:rPr dirty="0"/>
              <a:t>avec</a:t>
            </a:r>
            <a:r>
              <a:rPr dirty="0" spc="-50"/>
              <a:t> </a:t>
            </a:r>
            <a:r>
              <a:rPr dirty="0"/>
              <a:t>le</a:t>
            </a:r>
            <a:r>
              <a:rPr dirty="0" spc="-40"/>
              <a:t> </a:t>
            </a:r>
            <a:r>
              <a:rPr dirty="0"/>
              <a:t>risque</a:t>
            </a:r>
            <a:r>
              <a:rPr dirty="0" spc="-50"/>
              <a:t> </a:t>
            </a:r>
            <a:r>
              <a:rPr dirty="0"/>
              <a:t>du</a:t>
            </a:r>
            <a:r>
              <a:rPr dirty="0" spc="-55"/>
              <a:t> </a:t>
            </a:r>
            <a:r>
              <a:rPr dirty="0"/>
              <a:t>message</a:t>
            </a:r>
            <a:r>
              <a:rPr dirty="0" spc="-60"/>
              <a:t> </a:t>
            </a:r>
            <a:r>
              <a:rPr dirty="0"/>
              <a:t>trop</a:t>
            </a:r>
            <a:r>
              <a:rPr dirty="0" spc="-45"/>
              <a:t> </a:t>
            </a:r>
            <a:r>
              <a:rPr dirty="0" spc="-10"/>
              <a:t>lisse.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8025" rIns="0" bIns="0" rtlCol="0" vert="horz">
            <a:spAutoFit/>
          </a:bodyPr>
          <a:lstStyle/>
          <a:p>
            <a:pPr marL="682625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Outils</a:t>
            </a:r>
            <a:r>
              <a:rPr dirty="0" spc="-190"/>
              <a:t> </a:t>
            </a:r>
            <a:r>
              <a:rPr dirty="0" spc="-30"/>
              <a:t>numériques</a:t>
            </a:r>
            <a:r>
              <a:rPr dirty="0" spc="-185"/>
              <a:t> </a:t>
            </a:r>
            <a:r>
              <a:rPr dirty="0" spc="-10"/>
              <a:t>utilisés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965705"/>
            <a:ext cx="8891270" cy="2840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2400" spc="-10">
                <a:latin typeface="Calibri"/>
                <a:cs typeface="Calibri"/>
              </a:rPr>
              <a:t>LearningApps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pour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vérifier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compréhension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vidéo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45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Vidéo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ligne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35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Digidoc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pour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collaboratif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ou/et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forum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Twinspace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45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2400" spc="-10">
                <a:latin typeface="Calibri"/>
                <a:cs typeface="Calibri"/>
              </a:rPr>
              <a:t>Twinspace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(pour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partage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liens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vers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activités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résultats)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39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Canva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pour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création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flyers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du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jeu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cartes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lexique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194917" y="163830"/>
            <a:ext cx="244221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42114"/>
            <a:ext cx="10358120" cy="5309870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2000">
                <a:latin typeface="Calibri"/>
                <a:cs typeface="Calibri"/>
              </a:rPr>
              <a:t>Pour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conclure,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cette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activité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propose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entrée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concrète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engageante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thématique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des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>
                <a:latin typeface="Calibri"/>
                <a:cs typeface="Calibri"/>
              </a:rPr>
              <a:t>algorithmes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qui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influencent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notre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accès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l’information,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articulant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étroitement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apprentissages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 spc="-10">
                <a:latin typeface="Calibri"/>
                <a:cs typeface="Calibri"/>
              </a:rPr>
              <a:t>linguistiques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formation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du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citoyen.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  <a:spcBef>
                <a:spcPts val="994"/>
              </a:spcBef>
            </a:pPr>
            <a:r>
              <a:rPr dirty="0" sz="2000" spc="-35">
                <a:latin typeface="Calibri"/>
                <a:cs typeface="Calibri"/>
              </a:rPr>
              <a:t>L’approche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adoptée,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progressive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actionnelle,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articule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compréhension,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investigation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personnelle</a:t>
            </a:r>
            <a:r>
              <a:rPr dirty="0" sz="2000" spc="50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collaboration.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journal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bulles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permet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prise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conscience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individualisée,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tandis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les </a:t>
            </a:r>
            <a:r>
              <a:rPr dirty="0" sz="2000">
                <a:latin typeface="Calibri"/>
                <a:cs typeface="Calibri"/>
              </a:rPr>
              <a:t>temps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mutualisation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favorisent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confrontation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points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vue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l’enrichissement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collectif.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La </a:t>
            </a:r>
            <a:r>
              <a:rPr dirty="0" sz="2000">
                <a:latin typeface="Calibri"/>
                <a:cs typeface="Calibri"/>
              </a:rPr>
              <a:t>tâche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finale,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centrée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rédaction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d’un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engagement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anti-</a:t>
            </a:r>
            <a:r>
              <a:rPr dirty="0" sz="2000">
                <a:latin typeface="Calibri"/>
                <a:cs typeface="Calibri"/>
              </a:rPr>
              <a:t>bulles,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ancre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apprentissages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dans</a:t>
            </a:r>
            <a:r>
              <a:rPr dirty="0" sz="2000" spc="5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perspective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concrète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citoyenne.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10"/>
              </a:spcBef>
            </a:pPr>
            <a:r>
              <a:rPr dirty="0" sz="2000">
                <a:latin typeface="Calibri"/>
                <a:cs typeface="Calibri"/>
              </a:rPr>
              <a:t>Ainsi,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cette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séquence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contribue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former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élèves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capables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d’interagir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anglais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tout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exerçant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>
                <a:latin typeface="Calibri"/>
                <a:cs typeface="Calibri"/>
              </a:rPr>
              <a:t>leur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responsabilité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dans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espaces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numériques,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cohérence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avec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axes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culturels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du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2000" spc="-10">
                <a:latin typeface="Calibri"/>
                <a:cs typeface="Calibri"/>
              </a:rPr>
              <a:t>programme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enjeux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actuels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liés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l’information.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8025" rIns="0" bIns="0" rtlCol="0" vert="horz">
            <a:spAutoFit/>
          </a:bodyPr>
          <a:lstStyle/>
          <a:p>
            <a:pPr marL="682625">
              <a:lnSpc>
                <a:spcPct val="100000"/>
              </a:lnSpc>
              <a:spcBef>
                <a:spcPts val="105"/>
              </a:spcBef>
            </a:pPr>
            <a:r>
              <a:rPr dirty="0" spc="-45"/>
              <a:t>Contexte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34339"/>
            <a:ext cx="10360025" cy="4606290"/>
          </a:xfrm>
          <a:prstGeom prst="rect">
            <a:avLst/>
          </a:prstGeom>
        </p:spPr>
        <p:txBody>
          <a:bodyPr wrap="square" lIns="0" tIns="17653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9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>
                <a:latin typeface="Calibri"/>
                <a:cs typeface="Calibri"/>
              </a:rPr>
              <a:t>Langue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et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public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5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855"/>
              </a:spcBef>
            </a:pPr>
            <a:r>
              <a:rPr dirty="0" sz="1700">
                <a:latin typeface="Calibri"/>
                <a:cs typeface="Calibri"/>
              </a:rPr>
              <a:t>ANGLAIS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(niveau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B1+,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B2)</a:t>
            </a:r>
            <a:endParaRPr sz="17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>
                <a:latin typeface="Calibri"/>
                <a:cs typeface="Calibri"/>
              </a:rPr>
              <a:t>Projet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-5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algn="just" marL="12700" marR="5080">
              <a:lnSpc>
                <a:spcPct val="140000"/>
              </a:lnSpc>
              <a:spcBef>
                <a:spcPts val="805"/>
              </a:spcBef>
            </a:pPr>
            <a:r>
              <a:rPr dirty="0" sz="1600">
                <a:latin typeface="Calibri"/>
                <a:cs typeface="Calibri"/>
              </a:rPr>
              <a:t>Cette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activité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s’inscrit dans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parcours citoyen et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l’éducation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aux médias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et à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l’information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(EMI) et dans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le cadre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d’un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projet </a:t>
            </a:r>
            <a:r>
              <a:rPr dirty="0" sz="1600">
                <a:latin typeface="Calibri"/>
                <a:cs typeface="Calibri"/>
              </a:rPr>
              <a:t>eTwinning</a:t>
            </a:r>
            <a:r>
              <a:rPr dirty="0" sz="1600" spc="2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sur</a:t>
            </a:r>
            <a:r>
              <a:rPr dirty="0" sz="1600" spc="2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la</a:t>
            </a:r>
            <a:r>
              <a:rPr dirty="0" sz="1600" spc="2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citoyenneté</a:t>
            </a:r>
            <a:r>
              <a:rPr dirty="0" sz="1600" spc="2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européenne.</a:t>
            </a:r>
            <a:r>
              <a:rPr dirty="0" sz="1600" spc="2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Cette</a:t>
            </a:r>
            <a:r>
              <a:rPr dirty="0" sz="1600" spc="2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activité</a:t>
            </a:r>
            <a:r>
              <a:rPr dirty="0" sz="1600" spc="2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est</a:t>
            </a:r>
            <a:r>
              <a:rPr dirty="0" sz="1600" spc="2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néanmoins</a:t>
            </a:r>
            <a:r>
              <a:rPr dirty="0" sz="1600" spc="2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tout</a:t>
            </a:r>
            <a:r>
              <a:rPr dirty="0" sz="1600" spc="2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à</a:t>
            </a:r>
            <a:r>
              <a:rPr dirty="0" sz="1600" spc="2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fait</a:t>
            </a:r>
            <a:r>
              <a:rPr dirty="0" sz="1600" spc="2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réalisable</a:t>
            </a:r>
            <a:r>
              <a:rPr dirty="0" sz="1600" spc="2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en</a:t>
            </a:r>
            <a:r>
              <a:rPr dirty="0" sz="1600" spc="2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classe</a:t>
            </a:r>
            <a:r>
              <a:rPr dirty="0" sz="1600" spc="2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sans</a:t>
            </a:r>
            <a:r>
              <a:rPr dirty="0" sz="1600" spc="2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partenaires étrangers. </a:t>
            </a:r>
            <a:r>
              <a:rPr dirty="0" sz="1600">
                <a:latin typeface="Calibri"/>
                <a:cs typeface="Calibri"/>
              </a:rPr>
              <a:t>Il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s’agit,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dans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cette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courte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séquence,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faire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comprendre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aux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élèves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comment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les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algorithmes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influencent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leur </a:t>
            </a:r>
            <a:r>
              <a:rPr dirty="0" sz="1600">
                <a:latin typeface="Calibri"/>
                <a:cs typeface="Calibri"/>
              </a:rPr>
              <a:t>accès</a:t>
            </a:r>
            <a:r>
              <a:rPr dirty="0" sz="1600" spc="3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à</a:t>
            </a:r>
            <a:r>
              <a:rPr dirty="0" sz="1600" spc="39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l’information</a:t>
            </a:r>
            <a:r>
              <a:rPr dirty="0" sz="1600" spc="4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et</a:t>
            </a:r>
            <a:r>
              <a:rPr dirty="0" sz="1600" spc="40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à</a:t>
            </a:r>
            <a:r>
              <a:rPr dirty="0" sz="1600" spc="4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développer</a:t>
            </a:r>
            <a:r>
              <a:rPr dirty="0" sz="1600" spc="39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une</a:t>
            </a:r>
            <a:r>
              <a:rPr dirty="0" sz="1600" spc="39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posture</a:t>
            </a:r>
            <a:r>
              <a:rPr dirty="0" sz="1600" spc="40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critique</a:t>
            </a:r>
            <a:r>
              <a:rPr dirty="0" sz="1600" spc="4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et</a:t>
            </a:r>
            <a:r>
              <a:rPr dirty="0" sz="1600" spc="4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responsable</a:t>
            </a:r>
            <a:r>
              <a:rPr dirty="0" sz="1600" spc="4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dans</a:t>
            </a:r>
            <a:r>
              <a:rPr dirty="0" sz="1600" spc="39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les</a:t>
            </a:r>
            <a:r>
              <a:rPr dirty="0" sz="1600" spc="39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usages</a:t>
            </a:r>
            <a:r>
              <a:rPr dirty="0" sz="1600" spc="39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numériques.</a:t>
            </a:r>
            <a:r>
              <a:rPr dirty="0" sz="1600" spc="4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Elle</a:t>
            </a:r>
            <a:r>
              <a:rPr dirty="0" sz="1600" spc="39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articule </a:t>
            </a:r>
            <a:r>
              <a:rPr dirty="0" sz="1600">
                <a:latin typeface="Calibri"/>
                <a:cs typeface="Calibri"/>
              </a:rPr>
              <a:t>apprentissages</a:t>
            </a:r>
            <a:r>
              <a:rPr dirty="0" sz="1600" spc="1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linguistiques</a:t>
            </a:r>
            <a:r>
              <a:rPr dirty="0" sz="1600" spc="1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et</a:t>
            </a:r>
            <a:r>
              <a:rPr dirty="0" sz="1600" spc="1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réflexion</a:t>
            </a:r>
            <a:r>
              <a:rPr dirty="0" sz="1600" spc="1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critique</a:t>
            </a:r>
            <a:r>
              <a:rPr dirty="0" sz="1600" spc="1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sur</a:t>
            </a:r>
            <a:r>
              <a:rPr dirty="0" sz="1600" spc="1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les</a:t>
            </a:r>
            <a:r>
              <a:rPr dirty="0" sz="1600" spc="1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usages</a:t>
            </a:r>
            <a:r>
              <a:rPr dirty="0" sz="1600" spc="1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numériques</a:t>
            </a:r>
            <a:r>
              <a:rPr dirty="0" sz="1600" spc="1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des</a:t>
            </a:r>
            <a:r>
              <a:rPr dirty="0" sz="1600" spc="1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adolescents.</a:t>
            </a:r>
            <a:r>
              <a:rPr dirty="0" sz="1600" spc="1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Le</a:t>
            </a:r>
            <a:r>
              <a:rPr dirty="0" sz="1600" spc="1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support</a:t>
            </a:r>
            <a:r>
              <a:rPr dirty="0" sz="1600" spc="1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principal</a:t>
            </a:r>
            <a:r>
              <a:rPr dirty="0" sz="1600" spc="1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est</a:t>
            </a:r>
            <a:r>
              <a:rPr dirty="0" sz="1600" spc="16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une </a:t>
            </a:r>
            <a:r>
              <a:rPr dirty="0" sz="1600">
                <a:latin typeface="Calibri"/>
                <a:cs typeface="Calibri"/>
              </a:rPr>
              <a:t>vidéo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produite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par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GCFGlobal.org</a:t>
            </a:r>
            <a:r>
              <a:rPr dirty="0" sz="1600" spc="25" i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qui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F2F2F"/>
                </a:solidFill>
                <a:latin typeface="Calibri"/>
                <a:cs typeface="Calibri"/>
              </a:rPr>
              <a:t>explique</a:t>
            </a:r>
            <a:r>
              <a:rPr dirty="0" sz="1600" spc="3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F2F2F"/>
                </a:solidFill>
                <a:latin typeface="Calibri"/>
                <a:cs typeface="Calibri"/>
              </a:rPr>
              <a:t>comment</a:t>
            </a:r>
            <a:r>
              <a:rPr dirty="0" sz="1600" spc="3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F2F2F"/>
                </a:solidFill>
                <a:latin typeface="Calibri"/>
                <a:cs typeface="Calibri"/>
              </a:rPr>
              <a:t>les</a:t>
            </a:r>
            <a:r>
              <a:rPr dirty="0" sz="1600" spc="2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F2F2F"/>
                </a:solidFill>
                <a:latin typeface="Calibri"/>
                <a:cs typeface="Calibri"/>
              </a:rPr>
              <a:t>algorithmes</a:t>
            </a:r>
            <a:r>
              <a:rPr dirty="0" sz="1600" spc="3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F2F2F"/>
                </a:solidFill>
                <a:latin typeface="Calibri"/>
                <a:cs typeface="Calibri"/>
              </a:rPr>
              <a:t>créent</a:t>
            </a:r>
            <a:r>
              <a:rPr dirty="0" sz="1600" spc="3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F2F2F"/>
                </a:solidFill>
                <a:latin typeface="Calibri"/>
                <a:cs typeface="Calibri"/>
              </a:rPr>
              <a:t>des</a:t>
            </a:r>
            <a:r>
              <a:rPr dirty="0" sz="1600" spc="4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F2F2F"/>
                </a:solidFill>
                <a:latin typeface="Calibri"/>
                <a:cs typeface="Calibri"/>
              </a:rPr>
              <a:t>«</a:t>
            </a:r>
            <a:r>
              <a:rPr dirty="0" sz="1600" spc="3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F2F2F"/>
                </a:solidFill>
                <a:latin typeface="Calibri"/>
                <a:cs typeface="Calibri"/>
              </a:rPr>
              <a:t>bulles</a:t>
            </a:r>
            <a:r>
              <a:rPr dirty="0" sz="1600" spc="2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F2F2F"/>
                </a:solidFill>
                <a:latin typeface="Calibri"/>
                <a:cs typeface="Calibri"/>
              </a:rPr>
              <a:t>de</a:t>
            </a:r>
            <a:r>
              <a:rPr dirty="0" sz="1600" spc="2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F2F2F"/>
                </a:solidFill>
                <a:latin typeface="Calibri"/>
                <a:cs typeface="Calibri"/>
              </a:rPr>
              <a:t>filtres</a:t>
            </a:r>
            <a:r>
              <a:rPr dirty="0" sz="1600" spc="4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F2F2F"/>
                </a:solidFill>
                <a:latin typeface="Calibri"/>
                <a:cs typeface="Calibri"/>
              </a:rPr>
              <a:t>»</a:t>
            </a:r>
            <a:r>
              <a:rPr dirty="0" sz="1600" spc="4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F2F2F"/>
                </a:solidFill>
                <a:latin typeface="Calibri"/>
                <a:cs typeface="Calibri"/>
              </a:rPr>
              <a:t>qui</a:t>
            </a:r>
            <a:r>
              <a:rPr dirty="0" sz="1600" spc="2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F2F2F"/>
                </a:solidFill>
                <a:latin typeface="Calibri"/>
                <a:cs typeface="Calibri"/>
              </a:rPr>
              <a:t>nous</a:t>
            </a:r>
            <a:r>
              <a:rPr dirty="0" sz="1600" spc="3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F2F2F"/>
                </a:solidFill>
                <a:latin typeface="Calibri"/>
                <a:cs typeface="Calibri"/>
              </a:rPr>
              <a:t>isolent</a:t>
            </a:r>
            <a:r>
              <a:rPr dirty="0" sz="1600" spc="3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2F2F2F"/>
                </a:solidFill>
                <a:latin typeface="Calibri"/>
                <a:cs typeface="Calibri"/>
              </a:rPr>
              <a:t>des </a:t>
            </a:r>
            <a:r>
              <a:rPr dirty="0" sz="1600">
                <a:solidFill>
                  <a:srgbClr val="2F2F2F"/>
                </a:solidFill>
                <a:latin typeface="Calibri"/>
                <a:cs typeface="Calibri"/>
              </a:rPr>
              <a:t>perspectives</a:t>
            </a:r>
            <a:r>
              <a:rPr dirty="0" sz="1600" spc="4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F2F2F"/>
                </a:solidFill>
                <a:latin typeface="Calibri"/>
                <a:cs typeface="Calibri"/>
              </a:rPr>
              <a:t>divergentes,</a:t>
            </a:r>
            <a:r>
              <a:rPr dirty="0" sz="1600" spc="6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F2F2F"/>
                </a:solidFill>
                <a:latin typeface="Calibri"/>
                <a:cs typeface="Calibri"/>
              </a:rPr>
              <a:t>limitant</a:t>
            </a:r>
            <a:r>
              <a:rPr dirty="0" sz="1600" spc="6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F2F2F"/>
                </a:solidFill>
                <a:latin typeface="Calibri"/>
                <a:cs typeface="Calibri"/>
              </a:rPr>
              <a:t>ainsi</a:t>
            </a:r>
            <a:r>
              <a:rPr dirty="0" sz="1600" spc="6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F2F2F"/>
                </a:solidFill>
                <a:latin typeface="Calibri"/>
                <a:cs typeface="Calibri"/>
              </a:rPr>
              <a:t>notre</a:t>
            </a:r>
            <a:r>
              <a:rPr dirty="0" sz="1600" spc="5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F2F2F"/>
                </a:solidFill>
                <a:latin typeface="Calibri"/>
                <a:cs typeface="Calibri"/>
              </a:rPr>
              <a:t>compréhension</a:t>
            </a:r>
            <a:r>
              <a:rPr dirty="0" sz="1600" spc="6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F2F2F"/>
                </a:solidFill>
                <a:latin typeface="Calibri"/>
                <a:cs typeface="Calibri"/>
              </a:rPr>
              <a:t>globale</a:t>
            </a:r>
            <a:r>
              <a:rPr dirty="0" sz="1600" spc="6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F2F2F"/>
                </a:solidFill>
                <a:latin typeface="Calibri"/>
                <a:cs typeface="Calibri"/>
              </a:rPr>
              <a:t>et</a:t>
            </a:r>
            <a:r>
              <a:rPr dirty="0" sz="1600" spc="6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F2F2F"/>
                </a:solidFill>
                <a:latin typeface="Calibri"/>
                <a:cs typeface="Calibri"/>
              </a:rPr>
              <a:t>rendant</a:t>
            </a:r>
            <a:r>
              <a:rPr dirty="0" sz="1600" spc="5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F2F2F"/>
                </a:solidFill>
                <a:latin typeface="Calibri"/>
                <a:cs typeface="Calibri"/>
              </a:rPr>
              <a:t>les</a:t>
            </a:r>
            <a:r>
              <a:rPr dirty="0" sz="1600" spc="6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F2F2F"/>
                </a:solidFill>
                <a:latin typeface="Calibri"/>
                <a:cs typeface="Calibri"/>
              </a:rPr>
              <a:t>discussions</a:t>
            </a:r>
            <a:r>
              <a:rPr dirty="0" sz="1600" spc="5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F2F2F"/>
                </a:solidFill>
                <a:latin typeface="Calibri"/>
                <a:cs typeface="Calibri"/>
              </a:rPr>
              <a:t>constructives</a:t>
            </a:r>
            <a:r>
              <a:rPr dirty="0" sz="1600" spc="6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F2F2F"/>
                </a:solidFill>
                <a:latin typeface="Calibri"/>
                <a:cs typeface="Calibri"/>
              </a:rPr>
              <a:t>plus</a:t>
            </a:r>
            <a:r>
              <a:rPr dirty="0" sz="1600" spc="4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2F2F2F"/>
                </a:solidFill>
                <a:latin typeface="Calibri"/>
                <a:cs typeface="Calibri"/>
              </a:rPr>
              <a:t>difficiles</a:t>
            </a:r>
            <a:r>
              <a:rPr dirty="0" sz="1600" spc="-10">
                <a:latin typeface="Calibri"/>
                <a:cs typeface="Calibri"/>
              </a:rPr>
              <a:t>. </a:t>
            </a:r>
            <a:r>
              <a:rPr dirty="0" sz="1600">
                <a:latin typeface="Calibri"/>
                <a:cs typeface="Calibri"/>
              </a:rPr>
              <a:t>La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thématique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permet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croiser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les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dimensions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linguistique,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culturelle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et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citoyenne,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en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lien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avec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les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pratiques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numériques </a:t>
            </a:r>
            <a:r>
              <a:rPr dirty="0" sz="1600">
                <a:latin typeface="Calibri"/>
                <a:cs typeface="Calibri"/>
              </a:rPr>
              <a:t>réelles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des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élèves.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8721" rIns="0" bIns="0" rtlCol="0" vert="horz">
            <a:spAutoFit/>
          </a:bodyPr>
          <a:lstStyle/>
          <a:p>
            <a:pPr marL="979805">
              <a:lnSpc>
                <a:spcPct val="100000"/>
              </a:lnSpc>
              <a:spcBef>
                <a:spcPts val="105"/>
              </a:spcBef>
            </a:pPr>
            <a:r>
              <a:rPr dirty="0" spc="-35"/>
              <a:t>Objectifs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8131" y="1335151"/>
            <a:ext cx="10654030" cy="4378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395"/>
              </a:lnSpc>
              <a:spcBef>
                <a:spcPts val="100"/>
              </a:spcBef>
            </a:pPr>
            <a:r>
              <a:rPr dirty="0" sz="2100" b="1">
                <a:solidFill>
                  <a:srgbClr val="7E7E7E"/>
                </a:solidFill>
                <a:latin typeface="Calibri"/>
                <a:cs typeface="Calibri"/>
              </a:rPr>
              <a:t>Objectifs</a:t>
            </a:r>
            <a:r>
              <a:rPr dirty="0" sz="2100" spc="-4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7E7E7E"/>
                </a:solidFill>
                <a:latin typeface="Calibri"/>
                <a:cs typeface="Calibri"/>
              </a:rPr>
              <a:t>linguistiques</a:t>
            </a:r>
            <a:r>
              <a:rPr dirty="0" sz="2100" spc="-6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100" spc="-50" b="1">
                <a:solidFill>
                  <a:srgbClr val="7E7E7E"/>
                </a:solidFill>
                <a:latin typeface="Calibri"/>
                <a:cs typeface="Calibri"/>
              </a:rPr>
              <a:t>:</a:t>
            </a:r>
            <a:endParaRPr sz="2100">
              <a:latin typeface="Calibri"/>
              <a:cs typeface="Calibri"/>
            </a:endParaRPr>
          </a:p>
          <a:p>
            <a:pPr marL="354965" indent="-342265">
              <a:lnSpc>
                <a:spcPts val="2270"/>
              </a:lnSpc>
              <a:buFont typeface="Symbol"/>
              <a:buChar char=""/>
              <a:tabLst>
                <a:tab pos="354965" algn="l"/>
                <a:tab pos="1313815" algn="l"/>
                <a:tab pos="1952625" algn="l"/>
                <a:tab pos="3232785" algn="l"/>
                <a:tab pos="3556000" algn="l"/>
                <a:tab pos="4417060" algn="l"/>
                <a:tab pos="6066790" algn="l"/>
                <a:tab pos="6467475" algn="l"/>
                <a:tab pos="6784340" algn="l"/>
                <a:tab pos="8192770" algn="l"/>
                <a:tab pos="9514205" algn="l"/>
                <a:tab pos="9995535" algn="l"/>
              </a:tabLst>
            </a:pPr>
            <a:r>
              <a:rPr dirty="0" sz="2100" spc="-10">
                <a:latin typeface="Calibri"/>
                <a:cs typeface="Calibri"/>
              </a:rPr>
              <a:t>Lexique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cible</a:t>
            </a:r>
            <a:r>
              <a:rPr dirty="0" sz="2100">
                <a:latin typeface="Calibri"/>
                <a:cs typeface="Calibri"/>
              </a:rPr>
              <a:t>	:</a:t>
            </a:r>
            <a:r>
              <a:rPr dirty="0" sz="2100" spc="509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travailler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25">
                <a:latin typeface="Calibri"/>
                <a:cs typeface="Calibri"/>
              </a:rPr>
              <a:t>le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champ</a:t>
            </a:r>
            <a:r>
              <a:rPr dirty="0" sz="2100">
                <a:latin typeface="Calibri"/>
                <a:cs typeface="Calibri"/>
              </a:rPr>
              <a:t>	lexical</a:t>
            </a:r>
            <a:r>
              <a:rPr dirty="0" sz="2100" spc="44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autour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25">
                <a:latin typeface="Calibri"/>
                <a:cs typeface="Calibri"/>
              </a:rPr>
              <a:t>de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25">
                <a:latin typeface="Calibri"/>
                <a:cs typeface="Calibri"/>
              </a:rPr>
              <a:t>la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citoyenneté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numérique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25">
                <a:latin typeface="Calibri"/>
                <a:cs typeface="Calibri"/>
              </a:rPr>
              <a:t>(en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phase</a:t>
            </a:r>
            <a:endParaRPr sz="2100">
              <a:latin typeface="Calibri"/>
              <a:cs typeface="Calibri"/>
            </a:endParaRPr>
          </a:p>
          <a:p>
            <a:pPr marL="355600">
              <a:lnSpc>
                <a:spcPts val="2270"/>
              </a:lnSpc>
            </a:pPr>
            <a:r>
              <a:rPr dirty="0" sz="2100" spc="-20">
                <a:latin typeface="Calibri"/>
                <a:cs typeface="Calibri"/>
              </a:rPr>
              <a:t>d’anticipation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à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travers </a:t>
            </a:r>
            <a:r>
              <a:rPr dirty="0" sz="2100">
                <a:latin typeface="Calibri"/>
                <a:cs typeface="Calibri"/>
              </a:rPr>
              <a:t>un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jeu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cartes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/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flashcards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définitions)</a:t>
            </a:r>
            <a:endParaRPr sz="2100">
              <a:latin typeface="Calibri"/>
              <a:cs typeface="Calibri"/>
            </a:endParaRPr>
          </a:p>
          <a:p>
            <a:pPr marL="354965" indent="-342265">
              <a:lnSpc>
                <a:spcPts val="2270"/>
              </a:lnSpc>
              <a:buFont typeface="Symbol"/>
              <a:buChar char=""/>
              <a:tabLst>
                <a:tab pos="354965" algn="l"/>
              </a:tabLst>
            </a:pPr>
            <a:r>
              <a:rPr dirty="0" sz="2100">
                <a:latin typeface="Calibri"/>
                <a:cs typeface="Calibri"/>
              </a:rPr>
              <a:t>Compréhension</a:t>
            </a:r>
            <a:r>
              <a:rPr dirty="0" sz="2100" spc="9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</a:t>
            </a:r>
            <a:r>
              <a:rPr dirty="0" sz="2100" spc="9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l’oral</a:t>
            </a:r>
            <a:r>
              <a:rPr dirty="0" sz="2100" spc="9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:</a:t>
            </a:r>
            <a:r>
              <a:rPr dirty="0" sz="2100" spc="9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développer</a:t>
            </a:r>
            <a:r>
              <a:rPr dirty="0" sz="2100" spc="9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des</a:t>
            </a:r>
            <a:r>
              <a:rPr dirty="0" sz="2100" spc="8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stratégies</a:t>
            </a:r>
            <a:r>
              <a:rPr dirty="0" sz="2100" spc="10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</a:t>
            </a:r>
            <a:r>
              <a:rPr dirty="0" sz="2100" spc="9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compréhension</a:t>
            </a:r>
            <a:r>
              <a:rPr dirty="0" sz="2100" spc="10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</a:t>
            </a:r>
            <a:r>
              <a:rPr dirty="0" sz="2100" spc="9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l’oral</a:t>
            </a:r>
            <a:r>
              <a:rPr dirty="0" sz="2100" spc="10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à</a:t>
            </a:r>
            <a:r>
              <a:rPr dirty="0" sz="2100" spc="9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partir</a:t>
            </a:r>
            <a:r>
              <a:rPr dirty="0" sz="2100" spc="9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d’un</a:t>
            </a:r>
            <a:endParaRPr sz="2100">
              <a:latin typeface="Calibri"/>
              <a:cs typeface="Calibri"/>
            </a:endParaRPr>
          </a:p>
          <a:p>
            <a:pPr marL="355600">
              <a:lnSpc>
                <a:spcPts val="2270"/>
              </a:lnSpc>
            </a:pPr>
            <a:r>
              <a:rPr dirty="0" sz="2100">
                <a:latin typeface="Calibri"/>
                <a:cs typeface="Calibri"/>
              </a:rPr>
              <a:t>document</a:t>
            </a:r>
            <a:r>
              <a:rPr dirty="0" sz="2100" spc="-7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authentique</a:t>
            </a:r>
            <a:r>
              <a:rPr dirty="0" sz="2100" spc="-8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audiovisuel.</a:t>
            </a:r>
            <a:endParaRPr sz="2100">
              <a:latin typeface="Calibri"/>
              <a:cs typeface="Calibri"/>
            </a:endParaRPr>
          </a:p>
          <a:p>
            <a:pPr marL="355600" marR="8255" indent="-342900">
              <a:lnSpc>
                <a:spcPts val="2270"/>
              </a:lnSpc>
              <a:spcBef>
                <a:spcPts val="155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2100">
                <a:latin typeface="Calibri"/>
                <a:cs typeface="Calibri"/>
              </a:rPr>
              <a:t>Compréhension</a:t>
            </a:r>
            <a:r>
              <a:rPr dirty="0" sz="2100" spc="7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écrite</a:t>
            </a:r>
            <a:r>
              <a:rPr dirty="0" sz="2100" spc="6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et</a:t>
            </a:r>
            <a:r>
              <a:rPr dirty="0" sz="2100" spc="7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production</a:t>
            </a:r>
            <a:r>
              <a:rPr dirty="0" sz="2100" spc="7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écrite</a:t>
            </a:r>
            <a:r>
              <a:rPr dirty="0" sz="2100" spc="6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:</a:t>
            </a:r>
            <a:r>
              <a:rPr dirty="0" sz="2100" spc="7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décrire,</a:t>
            </a:r>
            <a:r>
              <a:rPr dirty="0" sz="2100" spc="6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quantifier,</a:t>
            </a:r>
            <a:r>
              <a:rPr dirty="0" sz="2100" spc="6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réagir,</a:t>
            </a:r>
            <a:r>
              <a:rPr dirty="0" sz="2100" spc="8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exprimer</a:t>
            </a:r>
            <a:r>
              <a:rPr dirty="0" sz="2100" spc="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une</a:t>
            </a:r>
            <a:r>
              <a:rPr dirty="0" sz="2100" spc="6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surprise, </a:t>
            </a:r>
            <a:r>
              <a:rPr dirty="0" sz="2100" spc="-25">
                <a:latin typeface="Calibri"/>
                <a:cs typeface="Calibri"/>
              </a:rPr>
              <a:t>comparer,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argumenter,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justifier,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s’engager.</a:t>
            </a:r>
            <a:endParaRPr sz="2100">
              <a:latin typeface="Calibri"/>
              <a:cs typeface="Calibri"/>
            </a:endParaRPr>
          </a:p>
          <a:p>
            <a:pPr marL="354965" indent="-342265">
              <a:lnSpc>
                <a:spcPts val="2230"/>
              </a:lnSpc>
              <a:buFont typeface="Symbol"/>
              <a:buChar char=""/>
              <a:tabLst>
                <a:tab pos="354965" algn="l"/>
              </a:tabLst>
            </a:pPr>
            <a:r>
              <a:rPr dirty="0" sz="2100" spc="-10">
                <a:latin typeface="Calibri"/>
                <a:cs typeface="Calibri"/>
              </a:rPr>
              <a:t>Médiation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2395"/>
              </a:lnSpc>
              <a:spcBef>
                <a:spcPts val="2020"/>
              </a:spcBef>
            </a:pPr>
            <a:r>
              <a:rPr dirty="0" sz="2100" b="1">
                <a:solidFill>
                  <a:srgbClr val="7E7E7E"/>
                </a:solidFill>
                <a:latin typeface="Calibri"/>
                <a:cs typeface="Calibri"/>
              </a:rPr>
              <a:t>Objectifs</a:t>
            </a:r>
            <a:r>
              <a:rPr dirty="0" sz="2100" spc="-6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7E7E7E"/>
                </a:solidFill>
                <a:latin typeface="Calibri"/>
                <a:cs typeface="Calibri"/>
              </a:rPr>
              <a:t>culturels</a:t>
            </a:r>
            <a:r>
              <a:rPr dirty="0" sz="2100" spc="-7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7E7E7E"/>
                </a:solidFill>
                <a:latin typeface="Calibri"/>
                <a:cs typeface="Calibri"/>
              </a:rPr>
              <a:t>et</a:t>
            </a:r>
            <a:r>
              <a:rPr dirty="0" sz="2100" spc="-6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7E7E7E"/>
                </a:solidFill>
                <a:latin typeface="Calibri"/>
                <a:cs typeface="Calibri"/>
              </a:rPr>
              <a:t>citoyens</a:t>
            </a:r>
            <a:r>
              <a:rPr dirty="0" sz="2100" spc="-8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100" spc="-50" b="1">
                <a:solidFill>
                  <a:srgbClr val="7E7E7E"/>
                </a:solidFill>
                <a:latin typeface="Calibri"/>
                <a:cs typeface="Calibri"/>
              </a:rPr>
              <a:t>:</a:t>
            </a:r>
            <a:endParaRPr sz="2100">
              <a:latin typeface="Calibri"/>
              <a:cs typeface="Calibri"/>
            </a:endParaRPr>
          </a:p>
          <a:p>
            <a:pPr marL="355600" marR="6985" indent="-342900">
              <a:lnSpc>
                <a:spcPts val="2270"/>
              </a:lnSpc>
              <a:spcBef>
                <a:spcPts val="160"/>
              </a:spcBef>
              <a:buFont typeface="Symbol"/>
              <a:buChar char=""/>
              <a:tabLst>
                <a:tab pos="355600" algn="l"/>
                <a:tab pos="1753235" algn="l"/>
                <a:tab pos="2176780" algn="l"/>
                <a:tab pos="3019425" algn="l"/>
                <a:tab pos="3993515" algn="l"/>
                <a:tab pos="4583430" algn="l"/>
                <a:tab pos="5109210" algn="l"/>
                <a:tab pos="6607809" algn="l"/>
                <a:tab pos="6938009" algn="l"/>
                <a:tab pos="8598535" algn="l"/>
                <a:tab pos="9117965" algn="l"/>
                <a:tab pos="10085705" algn="l"/>
                <a:tab pos="10450195" algn="l"/>
              </a:tabLst>
            </a:pPr>
            <a:r>
              <a:rPr dirty="0" sz="2100" spc="-10">
                <a:latin typeface="Calibri"/>
                <a:cs typeface="Calibri"/>
              </a:rPr>
              <a:t>Développer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25">
                <a:latin typeface="Calibri"/>
                <a:cs typeface="Calibri"/>
              </a:rPr>
              <a:t>un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regard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critique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20">
                <a:latin typeface="Calibri"/>
                <a:cs typeface="Calibri"/>
              </a:rPr>
              <a:t>face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25">
                <a:latin typeface="Calibri"/>
                <a:cs typeface="Calibri"/>
              </a:rPr>
              <a:t>aux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algorithmes,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25">
                <a:latin typeface="Calibri"/>
                <a:cs typeface="Calibri"/>
              </a:rPr>
              <a:t>la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diversification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25">
                <a:latin typeface="Calibri"/>
                <a:cs typeface="Calibri"/>
              </a:rPr>
              <a:t>des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sources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25">
                <a:latin typeface="Calibri"/>
                <a:cs typeface="Calibri"/>
              </a:rPr>
              <a:t>et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25">
                <a:latin typeface="Calibri"/>
                <a:cs typeface="Calibri"/>
              </a:rPr>
              <a:t>la </a:t>
            </a:r>
            <a:r>
              <a:rPr dirty="0" sz="2100" spc="-10">
                <a:latin typeface="Calibri"/>
                <a:cs typeface="Calibri"/>
              </a:rPr>
              <a:t>responsabilité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en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ligne.</a:t>
            </a:r>
            <a:endParaRPr sz="2100">
              <a:latin typeface="Calibri"/>
              <a:cs typeface="Calibri"/>
            </a:endParaRPr>
          </a:p>
          <a:p>
            <a:pPr marL="354965" indent="-342265">
              <a:lnSpc>
                <a:spcPts val="2105"/>
              </a:lnSpc>
              <a:buFont typeface="Symbol"/>
              <a:buChar char=""/>
              <a:tabLst>
                <a:tab pos="354965" algn="l"/>
                <a:tab pos="1941830" algn="l"/>
                <a:tab pos="2391410" algn="l"/>
                <a:tab pos="3714750" algn="l"/>
                <a:tab pos="4888230" algn="l"/>
                <a:tab pos="6337935" algn="l"/>
                <a:tab pos="6864984" algn="l"/>
                <a:tab pos="8301355" algn="l"/>
                <a:tab pos="8938260" algn="l"/>
                <a:tab pos="9502140" algn="l"/>
              </a:tabLst>
            </a:pPr>
            <a:r>
              <a:rPr dirty="0" sz="2100" spc="-10">
                <a:latin typeface="Calibri"/>
                <a:cs typeface="Calibri"/>
              </a:rPr>
              <a:t>Appréhender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25">
                <a:latin typeface="Calibri"/>
                <a:cs typeface="Calibri"/>
              </a:rPr>
              <a:t>les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différentes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pratiques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numériques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25">
                <a:latin typeface="Calibri"/>
                <a:cs typeface="Calibri"/>
              </a:rPr>
              <a:t>des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adolescents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20">
                <a:latin typeface="Calibri"/>
                <a:cs typeface="Calibri"/>
              </a:rPr>
              <a:t>avec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25">
                <a:latin typeface="Calibri"/>
                <a:cs typeface="Calibri"/>
              </a:rPr>
              <a:t>une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spc="-10">
                <a:latin typeface="Calibri"/>
                <a:cs typeface="Calibri"/>
              </a:rPr>
              <a:t>dimension</a:t>
            </a:r>
            <a:endParaRPr sz="2100">
              <a:latin typeface="Calibri"/>
              <a:cs typeface="Calibri"/>
            </a:endParaRPr>
          </a:p>
          <a:p>
            <a:pPr marL="355600">
              <a:lnSpc>
                <a:spcPts val="2270"/>
              </a:lnSpc>
            </a:pPr>
            <a:r>
              <a:rPr dirty="0" sz="2100">
                <a:latin typeface="Calibri"/>
                <a:cs typeface="Calibri"/>
              </a:rPr>
              <a:t>européenne</a:t>
            </a:r>
            <a:r>
              <a:rPr dirty="0" sz="2100" spc="2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interculturelle</a:t>
            </a:r>
            <a:r>
              <a:rPr dirty="0" sz="2100" spc="229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et</a:t>
            </a:r>
            <a:r>
              <a:rPr dirty="0" sz="2100" spc="2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apprendre</a:t>
            </a:r>
            <a:r>
              <a:rPr dirty="0" sz="2100" spc="20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à</a:t>
            </a:r>
            <a:r>
              <a:rPr dirty="0" sz="2100" spc="2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travailler</a:t>
            </a:r>
            <a:r>
              <a:rPr dirty="0" sz="2100" spc="2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collaborativement</a:t>
            </a:r>
            <a:r>
              <a:rPr dirty="0" sz="2100" spc="2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avec</a:t>
            </a:r>
            <a:r>
              <a:rPr dirty="0" sz="2100" spc="2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des</a:t>
            </a:r>
            <a:r>
              <a:rPr dirty="0" sz="2100" spc="22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partenaires</a:t>
            </a:r>
            <a:endParaRPr sz="2100">
              <a:latin typeface="Calibri"/>
              <a:cs typeface="Calibri"/>
            </a:endParaRPr>
          </a:p>
          <a:p>
            <a:pPr marL="355600">
              <a:lnSpc>
                <a:spcPts val="2395"/>
              </a:lnSpc>
            </a:pPr>
            <a:r>
              <a:rPr dirty="0" sz="2100" spc="-10">
                <a:latin typeface="Calibri"/>
                <a:cs typeface="Calibri"/>
              </a:rPr>
              <a:t>eTwinning.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2381" rIns="0" bIns="0" rtlCol="0" vert="horz">
            <a:spAutoFit/>
          </a:bodyPr>
          <a:lstStyle/>
          <a:p>
            <a:pPr marL="78359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Etapes</a:t>
            </a:r>
            <a:r>
              <a:rPr dirty="0" sz="4000" spc="-75"/>
              <a:t> </a:t>
            </a:r>
            <a:r>
              <a:rPr dirty="0" sz="4000"/>
              <a:t>de</a:t>
            </a:r>
            <a:r>
              <a:rPr dirty="0" sz="4000" spc="-75"/>
              <a:t> </a:t>
            </a:r>
            <a:r>
              <a:rPr dirty="0" sz="4000"/>
              <a:t>la</a:t>
            </a:r>
            <a:r>
              <a:rPr dirty="0" sz="4000" spc="-70"/>
              <a:t> </a:t>
            </a:r>
            <a:r>
              <a:rPr dirty="0" sz="4000" spc="-10"/>
              <a:t>séquence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48131" y="1410461"/>
            <a:ext cx="10344785" cy="4160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27685" indent="-514984">
              <a:lnSpc>
                <a:spcPts val="3025"/>
              </a:lnSpc>
              <a:spcBef>
                <a:spcPts val="95"/>
              </a:spcBef>
              <a:buAutoNum type="arabicPeriod"/>
              <a:tabLst>
                <a:tab pos="527685" algn="l"/>
              </a:tabLst>
            </a:pPr>
            <a:r>
              <a:rPr dirty="0" sz="2800" spc="-30">
                <a:latin typeface="Calibri"/>
                <a:cs typeface="Calibri"/>
              </a:rPr>
              <a:t>Pré-</a:t>
            </a:r>
            <a:r>
              <a:rPr dirty="0" sz="2800">
                <a:latin typeface="Calibri"/>
                <a:cs typeface="Calibri"/>
              </a:rPr>
              <a:t>requis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: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avoir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réalisé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la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séquence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sur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les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empreintes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numériques</a:t>
            </a:r>
            <a:endParaRPr sz="2800">
              <a:latin typeface="Calibri"/>
              <a:cs typeface="Calibri"/>
            </a:endParaRPr>
          </a:p>
          <a:p>
            <a:pPr marL="527685">
              <a:lnSpc>
                <a:spcPts val="3025"/>
              </a:lnSpc>
            </a:pPr>
            <a:r>
              <a:rPr dirty="0" sz="2800">
                <a:latin typeface="Calibri"/>
                <a:cs typeface="Calibri"/>
              </a:rPr>
              <a:t>«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Digital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footprints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: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smart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digital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citizen!</a:t>
            </a:r>
            <a:r>
              <a:rPr dirty="0" sz="2800" spc="-50">
                <a:latin typeface="Calibri"/>
                <a:cs typeface="Calibri"/>
              </a:rPr>
              <a:t> »</a:t>
            </a:r>
            <a:endParaRPr sz="2800">
              <a:latin typeface="Calibri"/>
              <a:cs typeface="Calibri"/>
            </a:endParaRPr>
          </a:p>
          <a:p>
            <a:pPr marL="527685" marR="321945" indent="-515620">
              <a:lnSpc>
                <a:spcPct val="80000"/>
              </a:lnSpc>
              <a:spcBef>
                <a:spcPts val="994"/>
              </a:spcBef>
              <a:buAutoNum type="arabicPeriod" startAt="2"/>
              <a:tabLst>
                <a:tab pos="527685" algn="l"/>
              </a:tabLst>
            </a:pPr>
            <a:r>
              <a:rPr dirty="0" sz="2800" spc="-10">
                <a:latin typeface="Calibri"/>
                <a:cs typeface="Calibri"/>
              </a:rPr>
              <a:t>Réactivation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du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vocabulaire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lié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à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la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thématique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avec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jeu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de </a:t>
            </a:r>
            <a:r>
              <a:rPr dirty="0" sz="2800">
                <a:latin typeface="Calibri"/>
                <a:cs typeface="Calibri"/>
              </a:rPr>
              <a:t>flashcards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(associer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les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termes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à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leurs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définitions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/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jeu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utilisé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pour </a:t>
            </a:r>
            <a:r>
              <a:rPr dirty="0" sz="2800">
                <a:latin typeface="Calibri"/>
                <a:cs typeface="Calibri"/>
              </a:rPr>
              <a:t>séquence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sur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les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empreintes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numériques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AutoNum type="arabicPeriod" startAt="2"/>
              <a:tabLst>
                <a:tab pos="527685" algn="l"/>
              </a:tabLst>
            </a:pPr>
            <a:r>
              <a:rPr dirty="0" sz="2800" spc="-10">
                <a:latin typeface="Calibri"/>
                <a:cs typeface="Calibri"/>
              </a:rPr>
              <a:t>Compréhension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orale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sur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une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vidéo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expliquant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les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bulles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filtre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0"/>
              </a:spcBef>
              <a:buAutoNum type="arabicPeriod" startAt="2"/>
              <a:tabLst>
                <a:tab pos="527685" algn="l"/>
              </a:tabLst>
            </a:pPr>
            <a:r>
              <a:rPr dirty="0" sz="2800" spc="-20">
                <a:latin typeface="Calibri"/>
                <a:cs typeface="Calibri"/>
              </a:rPr>
              <a:t>Investigation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: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créer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son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journal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bulles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(observer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et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noter)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20"/>
              </a:spcBef>
              <a:buAutoNum type="arabicPeriod" startAt="2"/>
              <a:tabLst>
                <a:tab pos="527685" algn="l"/>
              </a:tabLst>
            </a:pPr>
            <a:r>
              <a:rPr dirty="0" sz="2800" spc="-10">
                <a:latin typeface="Calibri"/>
                <a:cs typeface="Calibri"/>
              </a:rPr>
              <a:t>Mutualisation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: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partager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ses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observations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(forum)</a:t>
            </a:r>
            <a:endParaRPr sz="2800">
              <a:latin typeface="Calibri"/>
              <a:cs typeface="Calibri"/>
            </a:endParaRPr>
          </a:p>
          <a:p>
            <a:pPr marL="527685" marR="51435" indent="-515620">
              <a:lnSpc>
                <a:spcPct val="80000"/>
              </a:lnSpc>
              <a:spcBef>
                <a:spcPts val="1010"/>
              </a:spcBef>
              <a:buAutoNum type="arabicPeriod" startAt="2"/>
              <a:tabLst>
                <a:tab pos="527685" algn="l"/>
              </a:tabLst>
            </a:pPr>
            <a:r>
              <a:rPr dirty="0" sz="2800" spc="-20">
                <a:latin typeface="Calibri"/>
                <a:cs typeface="Calibri"/>
              </a:rPr>
              <a:t>Recommandations </a:t>
            </a:r>
            <a:r>
              <a:rPr dirty="0" sz="2800">
                <a:latin typeface="Calibri"/>
                <a:cs typeface="Calibri"/>
              </a:rPr>
              <a:t>: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rédiger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collaborativement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un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engagement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anti-bulles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1120775" marR="5080">
              <a:lnSpc>
                <a:spcPts val="3020"/>
              </a:lnSpc>
              <a:spcBef>
                <a:spcPts val="480"/>
              </a:spcBef>
            </a:pPr>
            <a:r>
              <a:rPr dirty="0" sz="2800" spc="-10"/>
              <a:t>Vocabulaire</a:t>
            </a:r>
            <a:r>
              <a:rPr dirty="0" sz="2800" spc="-70"/>
              <a:t> </a:t>
            </a:r>
            <a:r>
              <a:rPr dirty="0" sz="2800"/>
              <a:t>:</a:t>
            </a:r>
            <a:r>
              <a:rPr dirty="0" sz="2800" spc="-65"/>
              <a:t> </a:t>
            </a:r>
            <a:r>
              <a:rPr dirty="0" sz="2800"/>
              <a:t>définitions</a:t>
            </a:r>
            <a:r>
              <a:rPr dirty="0" sz="2800" spc="-50"/>
              <a:t> </a:t>
            </a:r>
            <a:r>
              <a:rPr dirty="0" sz="2800"/>
              <a:t>à</a:t>
            </a:r>
            <a:r>
              <a:rPr dirty="0" sz="2800" spc="-60"/>
              <a:t> </a:t>
            </a:r>
            <a:r>
              <a:rPr dirty="0" sz="2800"/>
              <a:t>associer</a:t>
            </a:r>
            <a:r>
              <a:rPr dirty="0" sz="2800" spc="-50"/>
              <a:t> </a:t>
            </a:r>
            <a:r>
              <a:rPr dirty="0" sz="2800"/>
              <a:t>(anticipation</a:t>
            </a:r>
            <a:r>
              <a:rPr dirty="0" sz="2800" spc="-80"/>
              <a:t> </a:t>
            </a:r>
            <a:r>
              <a:rPr dirty="0" sz="2800"/>
              <a:t>du</a:t>
            </a:r>
            <a:r>
              <a:rPr dirty="0" sz="2800" spc="-70"/>
              <a:t> </a:t>
            </a:r>
            <a:r>
              <a:rPr dirty="0" sz="2800" spc="-10"/>
              <a:t>contenu)</a:t>
            </a:r>
            <a:r>
              <a:rPr dirty="0" sz="2800" spc="-65"/>
              <a:t> </a:t>
            </a:r>
            <a:r>
              <a:rPr dirty="0" sz="2800" spc="-50"/>
              <a:t>/ </a:t>
            </a:r>
            <a:r>
              <a:rPr dirty="0" sz="2800" spc="-10"/>
              <a:t>réactivation</a:t>
            </a:r>
            <a:r>
              <a:rPr dirty="0" sz="2800" spc="-70"/>
              <a:t> </a:t>
            </a:r>
            <a:r>
              <a:rPr dirty="0" sz="2800"/>
              <a:t>du</a:t>
            </a:r>
            <a:r>
              <a:rPr dirty="0" sz="2800" spc="-90"/>
              <a:t> </a:t>
            </a:r>
            <a:r>
              <a:rPr dirty="0" sz="2800" spc="-10"/>
              <a:t>vocabulaire</a:t>
            </a:r>
            <a:r>
              <a:rPr dirty="0" sz="2800" spc="-75"/>
              <a:t> </a:t>
            </a:r>
            <a:r>
              <a:rPr dirty="0" sz="2800"/>
              <a:t>étudié</a:t>
            </a:r>
            <a:r>
              <a:rPr dirty="0" sz="2800" spc="-75"/>
              <a:t> </a:t>
            </a:r>
            <a:r>
              <a:rPr dirty="0" sz="2800"/>
              <a:t>dans</a:t>
            </a:r>
            <a:r>
              <a:rPr dirty="0" sz="2800" spc="-75"/>
              <a:t> </a:t>
            </a:r>
            <a:r>
              <a:rPr dirty="0" sz="2800"/>
              <a:t>une</a:t>
            </a:r>
            <a:r>
              <a:rPr dirty="0" sz="2800" spc="-75"/>
              <a:t> </a:t>
            </a:r>
            <a:r>
              <a:rPr dirty="0" sz="2800"/>
              <a:t>séquence</a:t>
            </a:r>
            <a:r>
              <a:rPr dirty="0" sz="2800" spc="-50"/>
              <a:t> </a:t>
            </a:r>
            <a:r>
              <a:rPr dirty="0" sz="2800" spc="-10"/>
              <a:t>précédente</a:t>
            </a:r>
            <a:r>
              <a:rPr dirty="0" sz="2800" spc="-50"/>
              <a:t> </a:t>
            </a:r>
            <a:r>
              <a:rPr dirty="0" sz="2800" spc="-25"/>
              <a:t>sur </a:t>
            </a:r>
            <a:r>
              <a:rPr dirty="0" sz="2800"/>
              <a:t>les</a:t>
            </a:r>
            <a:r>
              <a:rPr dirty="0" sz="2800" spc="-60"/>
              <a:t> </a:t>
            </a:r>
            <a:r>
              <a:rPr dirty="0" sz="2800" spc="-10"/>
              <a:t>empreintes</a:t>
            </a:r>
            <a:r>
              <a:rPr dirty="0" sz="2800" spc="-45"/>
              <a:t> </a:t>
            </a:r>
            <a:r>
              <a:rPr dirty="0" sz="2800" spc="-10"/>
              <a:t>digitales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847" y="1261872"/>
            <a:ext cx="6335267" cy="53477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92797" y="1685671"/>
            <a:ext cx="49034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Flashcards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téléchargeables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anglais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français</a:t>
            </a:r>
            <a:r>
              <a:rPr dirty="0" sz="1800" spc="-50">
                <a:latin typeface="Calibri"/>
                <a:cs typeface="Calibri"/>
              </a:rPr>
              <a:t> : </a:t>
            </a:r>
            <a:r>
              <a:rPr dirty="0" u="sng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https://canva.link/xp0aucxqn1a2u43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86471" y="2612135"/>
            <a:ext cx="3009900" cy="26471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31368" y="114681"/>
            <a:ext cx="8778240" cy="777875"/>
          </a:xfrm>
          <a:prstGeom prst="rect"/>
        </p:spPr>
        <p:txBody>
          <a:bodyPr wrap="square" lIns="0" tIns="145415" rIns="0" bIns="0" rtlCol="0" vert="horz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145"/>
              </a:spcBef>
            </a:pPr>
            <a:r>
              <a:rPr dirty="0" sz="2900"/>
              <a:t>Jeu</a:t>
            </a:r>
            <a:r>
              <a:rPr dirty="0" sz="2900" spc="-40"/>
              <a:t> </a:t>
            </a:r>
            <a:r>
              <a:rPr dirty="0" sz="2900"/>
              <a:t>de</a:t>
            </a:r>
            <a:r>
              <a:rPr dirty="0" sz="2900" spc="-50"/>
              <a:t> </a:t>
            </a:r>
            <a:r>
              <a:rPr dirty="0" sz="2900"/>
              <a:t>12</a:t>
            </a:r>
            <a:r>
              <a:rPr dirty="0" sz="2900" spc="-45"/>
              <a:t> </a:t>
            </a:r>
            <a:r>
              <a:rPr dirty="0" sz="2900" spc="-10"/>
              <a:t>flashcards</a:t>
            </a:r>
            <a:r>
              <a:rPr dirty="0" sz="2900" spc="-60"/>
              <a:t> </a:t>
            </a:r>
            <a:r>
              <a:rPr dirty="0" sz="2900"/>
              <a:t>:</a:t>
            </a:r>
            <a:r>
              <a:rPr dirty="0" sz="2900" spc="-45"/>
              <a:t> </a:t>
            </a:r>
            <a:r>
              <a:rPr dirty="0" sz="2900"/>
              <a:t>associer</a:t>
            </a:r>
            <a:r>
              <a:rPr dirty="0" sz="2900" spc="-55"/>
              <a:t> </a:t>
            </a:r>
            <a:r>
              <a:rPr dirty="0" sz="2900"/>
              <a:t>les</a:t>
            </a:r>
            <a:r>
              <a:rPr dirty="0" sz="2900" spc="-40"/>
              <a:t> </a:t>
            </a:r>
            <a:r>
              <a:rPr dirty="0" sz="2900"/>
              <a:t>termes</a:t>
            </a:r>
            <a:r>
              <a:rPr dirty="0" sz="2900" spc="-65"/>
              <a:t> </a:t>
            </a:r>
            <a:r>
              <a:rPr dirty="0" sz="2900"/>
              <a:t>à</a:t>
            </a:r>
            <a:r>
              <a:rPr dirty="0" sz="2900" spc="-45"/>
              <a:t> </a:t>
            </a:r>
            <a:r>
              <a:rPr dirty="0" sz="2900"/>
              <a:t>leurs</a:t>
            </a:r>
            <a:r>
              <a:rPr dirty="0" sz="2900" spc="-45"/>
              <a:t> </a:t>
            </a:r>
            <a:r>
              <a:rPr dirty="0" sz="2900" spc="-10"/>
              <a:t>définitions (version</a:t>
            </a:r>
            <a:r>
              <a:rPr dirty="0" sz="2900" spc="-55"/>
              <a:t> </a:t>
            </a:r>
            <a:r>
              <a:rPr dirty="0" sz="2900"/>
              <a:t>en</a:t>
            </a:r>
            <a:r>
              <a:rPr dirty="0" sz="2900" spc="-35"/>
              <a:t> </a:t>
            </a:r>
            <a:r>
              <a:rPr dirty="0" sz="2900"/>
              <a:t>anglais</a:t>
            </a:r>
            <a:r>
              <a:rPr dirty="0" sz="2900" spc="-40"/>
              <a:t> </a:t>
            </a:r>
            <a:r>
              <a:rPr dirty="0" sz="2900"/>
              <a:t>et</a:t>
            </a:r>
            <a:r>
              <a:rPr dirty="0" sz="2900" spc="-55"/>
              <a:t> </a:t>
            </a:r>
            <a:r>
              <a:rPr dirty="0" sz="2900"/>
              <a:t>en</a:t>
            </a:r>
            <a:r>
              <a:rPr dirty="0" sz="2900" spc="-35"/>
              <a:t> </a:t>
            </a:r>
            <a:r>
              <a:rPr dirty="0" sz="2900" spc="-10"/>
              <a:t>français)</a:t>
            </a:r>
            <a:endParaRPr sz="2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015" y="1080516"/>
            <a:ext cx="3672840" cy="55168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36764" y="1147572"/>
            <a:ext cx="3520439" cy="53660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0208" y="1150619"/>
            <a:ext cx="3520440" cy="53888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3359" y="1437132"/>
            <a:ext cx="3390900" cy="51953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86784" y="1411224"/>
            <a:ext cx="3511296" cy="52898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920" y="1411224"/>
            <a:ext cx="3454908" cy="5289804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531368" y="114681"/>
            <a:ext cx="8778240" cy="777875"/>
          </a:xfrm>
          <a:prstGeom prst="rect"/>
        </p:spPr>
        <p:txBody>
          <a:bodyPr wrap="square" lIns="0" tIns="145415" rIns="0" bIns="0" rtlCol="0" vert="horz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145"/>
              </a:spcBef>
            </a:pPr>
            <a:r>
              <a:rPr dirty="0" sz="2900"/>
              <a:t>Jeu</a:t>
            </a:r>
            <a:r>
              <a:rPr dirty="0" sz="2900" spc="-40"/>
              <a:t> </a:t>
            </a:r>
            <a:r>
              <a:rPr dirty="0" sz="2900"/>
              <a:t>de</a:t>
            </a:r>
            <a:r>
              <a:rPr dirty="0" sz="2900" spc="-50"/>
              <a:t> </a:t>
            </a:r>
            <a:r>
              <a:rPr dirty="0" sz="2900"/>
              <a:t>12</a:t>
            </a:r>
            <a:r>
              <a:rPr dirty="0" sz="2900" spc="-45"/>
              <a:t> </a:t>
            </a:r>
            <a:r>
              <a:rPr dirty="0" sz="2900" spc="-10"/>
              <a:t>flashcards</a:t>
            </a:r>
            <a:r>
              <a:rPr dirty="0" sz="2900" spc="-60"/>
              <a:t> </a:t>
            </a:r>
            <a:r>
              <a:rPr dirty="0" sz="2900"/>
              <a:t>:</a:t>
            </a:r>
            <a:r>
              <a:rPr dirty="0" sz="2900" spc="-45"/>
              <a:t> </a:t>
            </a:r>
            <a:r>
              <a:rPr dirty="0" sz="2900"/>
              <a:t>associer</a:t>
            </a:r>
            <a:r>
              <a:rPr dirty="0" sz="2900" spc="-55"/>
              <a:t> </a:t>
            </a:r>
            <a:r>
              <a:rPr dirty="0" sz="2900"/>
              <a:t>les</a:t>
            </a:r>
            <a:r>
              <a:rPr dirty="0" sz="2900" spc="-40"/>
              <a:t> </a:t>
            </a:r>
            <a:r>
              <a:rPr dirty="0" sz="2900"/>
              <a:t>termes</a:t>
            </a:r>
            <a:r>
              <a:rPr dirty="0" sz="2900" spc="-65"/>
              <a:t> </a:t>
            </a:r>
            <a:r>
              <a:rPr dirty="0" sz="2900"/>
              <a:t>à</a:t>
            </a:r>
            <a:r>
              <a:rPr dirty="0" sz="2900" spc="-45"/>
              <a:t> </a:t>
            </a:r>
            <a:r>
              <a:rPr dirty="0" sz="2900"/>
              <a:t>leurs</a:t>
            </a:r>
            <a:r>
              <a:rPr dirty="0" sz="2900" spc="-45"/>
              <a:t> </a:t>
            </a:r>
            <a:r>
              <a:rPr dirty="0" sz="2900" spc="-10"/>
              <a:t>définitions (version</a:t>
            </a:r>
            <a:r>
              <a:rPr dirty="0" sz="2900" spc="-55"/>
              <a:t> </a:t>
            </a:r>
            <a:r>
              <a:rPr dirty="0" sz="2900"/>
              <a:t>en</a:t>
            </a:r>
            <a:r>
              <a:rPr dirty="0" sz="2900" spc="-35"/>
              <a:t> </a:t>
            </a:r>
            <a:r>
              <a:rPr dirty="0" sz="2900"/>
              <a:t>anglais</a:t>
            </a:r>
            <a:r>
              <a:rPr dirty="0" sz="2900" spc="-40"/>
              <a:t> </a:t>
            </a:r>
            <a:r>
              <a:rPr dirty="0" sz="2900"/>
              <a:t>et</a:t>
            </a:r>
            <a:r>
              <a:rPr dirty="0" sz="2900" spc="-55"/>
              <a:t> </a:t>
            </a:r>
            <a:r>
              <a:rPr dirty="0" sz="2900"/>
              <a:t>en</a:t>
            </a:r>
            <a:r>
              <a:rPr dirty="0" sz="2900" spc="-35"/>
              <a:t> </a:t>
            </a:r>
            <a:r>
              <a:rPr dirty="0" sz="2900" spc="-10"/>
              <a:t>français)</a:t>
            </a:r>
            <a:endParaRPr sz="2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27" y="1313688"/>
            <a:ext cx="3442716" cy="52684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4508" y="1374647"/>
            <a:ext cx="3345180" cy="51069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97368" y="1414272"/>
            <a:ext cx="3345179" cy="5067300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531368" y="114681"/>
            <a:ext cx="8778240" cy="777875"/>
          </a:xfrm>
          <a:prstGeom prst="rect"/>
        </p:spPr>
        <p:txBody>
          <a:bodyPr wrap="square" lIns="0" tIns="145415" rIns="0" bIns="0" rtlCol="0" vert="horz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145"/>
              </a:spcBef>
            </a:pPr>
            <a:r>
              <a:rPr dirty="0" sz="2900"/>
              <a:t>Jeu</a:t>
            </a:r>
            <a:r>
              <a:rPr dirty="0" sz="2900" spc="-40"/>
              <a:t> </a:t>
            </a:r>
            <a:r>
              <a:rPr dirty="0" sz="2900"/>
              <a:t>de</a:t>
            </a:r>
            <a:r>
              <a:rPr dirty="0" sz="2900" spc="-50"/>
              <a:t> </a:t>
            </a:r>
            <a:r>
              <a:rPr dirty="0" sz="2900"/>
              <a:t>12</a:t>
            </a:r>
            <a:r>
              <a:rPr dirty="0" sz="2900" spc="-45"/>
              <a:t> </a:t>
            </a:r>
            <a:r>
              <a:rPr dirty="0" sz="2900" spc="-10"/>
              <a:t>flashcards</a:t>
            </a:r>
            <a:r>
              <a:rPr dirty="0" sz="2900" spc="-60"/>
              <a:t> </a:t>
            </a:r>
            <a:r>
              <a:rPr dirty="0" sz="2900"/>
              <a:t>:</a:t>
            </a:r>
            <a:r>
              <a:rPr dirty="0" sz="2900" spc="-45"/>
              <a:t> </a:t>
            </a:r>
            <a:r>
              <a:rPr dirty="0" sz="2900"/>
              <a:t>associer</a:t>
            </a:r>
            <a:r>
              <a:rPr dirty="0" sz="2900" spc="-55"/>
              <a:t> </a:t>
            </a:r>
            <a:r>
              <a:rPr dirty="0" sz="2900"/>
              <a:t>les</a:t>
            </a:r>
            <a:r>
              <a:rPr dirty="0" sz="2900" spc="-40"/>
              <a:t> </a:t>
            </a:r>
            <a:r>
              <a:rPr dirty="0" sz="2900"/>
              <a:t>termes</a:t>
            </a:r>
            <a:r>
              <a:rPr dirty="0" sz="2900" spc="-65"/>
              <a:t> </a:t>
            </a:r>
            <a:r>
              <a:rPr dirty="0" sz="2900"/>
              <a:t>à</a:t>
            </a:r>
            <a:r>
              <a:rPr dirty="0" sz="2900" spc="-45"/>
              <a:t> </a:t>
            </a:r>
            <a:r>
              <a:rPr dirty="0" sz="2900"/>
              <a:t>leurs</a:t>
            </a:r>
            <a:r>
              <a:rPr dirty="0" sz="2900" spc="-45"/>
              <a:t> </a:t>
            </a:r>
            <a:r>
              <a:rPr dirty="0" sz="2900" spc="-10"/>
              <a:t>définitions (version</a:t>
            </a:r>
            <a:r>
              <a:rPr dirty="0" sz="2900" spc="-55"/>
              <a:t> </a:t>
            </a:r>
            <a:r>
              <a:rPr dirty="0" sz="2900"/>
              <a:t>en</a:t>
            </a:r>
            <a:r>
              <a:rPr dirty="0" sz="2900" spc="-35"/>
              <a:t> </a:t>
            </a:r>
            <a:r>
              <a:rPr dirty="0" sz="2900"/>
              <a:t>anglais</a:t>
            </a:r>
            <a:r>
              <a:rPr dirty="0" sz="2900" spc="-40"/>
              <a:t> </a:t>
            </a:r>
            <a:r>
              <a:rPr dirty="0" sz="2900"/>
              <a:t>et</a:t>
            </a:r>
            <a:r>
              <a:rPr dirty="0" sz="2900" spc="-55"/>
              <a:t> </a:t>
            </a:r>
            <a:r>
              <a:rPr dirty="0" sz="2900"/>
              <a:t>en</a:t>
            </a:r>
            <a:r>
              <a:rPr dirty="0" sz="2900" spc="-35"/>
              <a:t> </a:t>
            </a:r>
            <a:r>
              <a:rPr dirty="0" sz="2900" spc="-10"/>
              <a:t>français)</a:t>
            </a:r>
            <a:endParaRPr sz="2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LLanglois-Bluem@int.ac-nancy-metz.fr</dc:creator>
  <dc:title>Digital footprint and filter bubble</dc:title>
  <dcterms:created xsi:type="dcterms:W3CDTF">2026-06-17T13:22:56Z</dcterms:created>
  <dcterms:modified xsi:type="dcterms:W3CDTF">2026-06-17T13:22:56Z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2026-05-19T00:00:00Z</vt:filetime>
  </property>
  <property fmtid="{D5CDD505-2E9C-101B-9397-08002B2CF9AE}" pid="3" name="Creator">
    <vt:lpwstr>Microsoft® PowerPoint® LTSC</vt:lpwstr>
  </property>
  <property fmtid="{D5CDD505-2E9C-101B-9397-08002B2CF9AE}" pid="4" name="LastSaved">
    <vt:filetime>2026-06-17T00:00:00Z</vt:filetime>
  </property>
  <property fmtid="{D5CDD505-2E9C-101B-9397-08002B2CF9AE}" pid="5" name="Producer">
    <vt:lpwstr>Microsoft® PowerPoint® LTSC</vt:lpwstr>
  </property>
</Properties>
</file>